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311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</p:sldIdLst>
  <p:sldSz cx="10972800" cy="8229600" type="B4JIS"/>
  <p:notesSz cx="10972800" cy="8229600"/>
  <p:custDataLst>
    <p:tags r:id="rId5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972" y="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slide" Target="slides/slide45.xml" /><Relationship Id="rId47" Type="http://schemas.openxmlformats.org/officeDocument/2006/relationships/slide" Target="slides/slide46.xml" /><Relationship Id="rId48" Type="http://schemas.openxmlformats.org/officeDocument/2006/relationships/slide" Target="slides/slide47.xml" /><Relationship Id="rId49" Type="http://schemas.openxmlformats.org/officeDocument/2006/relationships/slide" Target="slides/slide48.xml" /><Relationship Id="rId5" Type="http://schemas.openxmlformats.org/officeDocument/2006/relationships/slide" Target="slides/slide4.xml" /><Relationship Id="rId50" Type="http://schemas.openxmlformats.org/officeDocument/2006/relationships/slide" Target="slides/slide49.xml" /><Relationship Id="rId51" Type="http://schemas.openxmlformats.org/officeDocument/2006/relationships/slide" Target="slides/slide50.xml" /><Relationship Id="rId52" Type="http://schemas.openxmlformats.org/officeDocument/2006/relationships/slide" Target="slides/slide51.xml" /><Relationship Id="rId53" Type="http://schemas.openxmlformats.org/officeDocument/2006/relationships/slide" Target="slides/slide52.xml" /><Relationship Id="rId54" Type="http://schemas.openxmlformats.org/officeDocument/2006/relationships/slide" Target="slides/slide53.xml" /><Relationship Id="rId55" Type="http://schemas.openxmlformats.org/officeDocument/2006/relationships/slide" Target="slides/slide54.xml" /><Relationship Id="rId56" Type="http://schemas.openxmlformats.org/officeDocument/2006/relationships/slide" Target="slides/slide55.xml" /><Relationship Id="rId57" Type="http://schemas.openxmlformats.org/officeDocument/2006/relationships/tags" Target="tags/tag1.xml" /><Relationship Id="rId58" Type="http://schemas.openxmlformats.org/officeDocument/2006/relationships/presProps" Target="presProps.xml" /><Relationship Id="rId59" Type="http://schemas.openxmlformats.org/officeDocument/2006/relationships/viewProps" Target="viewProps.xml" /><Relationship Id="rId6" Type="http://schemas.openxmlformats.org/officeDocument/2006/relationships/slide" Target="slides/slide5.xml" /><Relationship Id="rId60" Type="http://schemas.openxmlformats.org/officeDocument/2006/relationships/theme" Target="theme/theme1.xml" /><Relationship Id="rId61" Type="http://schemas.openxmlformats.org/officeDocument/2006/relationships/tableStyles" Target="tableStyles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jpeg" /><Relationship Id="rId3" Type="http://schemas.openxmlformats.org/officeDocument/2006/relationships/image" Target="../media/image3.jpeg" /><Relationship Id="rId4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220979" y="222504"/>
            <a:ext cx="5718048" cy="383133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587240" y="4005071"/>
            <a:ext cx="5812536" cy="375970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50925" y="1751838"/>
            <a:ext cx="8870950" cy="5924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tx1"/>
                </a:solidFill>
                <a:latin typeface="宋体"/>
                <a:cs typeface="宋体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45920" y="4608576"/>
            <a:ext cx="768096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宋体"/>
                <a:cs typeface="宋体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48640" y="1892808"/>
            <a:ext cx="4773168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650992" y="1892808"/>
            <a:ext cx="4773168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image" Target="../media/image4.png" /><Relationship Id="rId7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6">
            <a:lum/>
          </a:blip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1640" y="413257"/>
            <a:ext cx="10129519" cy="3784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94410" y="1899665"/>
            <a:ext cx="9383979" cy="297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宋体"/>
                <a:cs typeface="宋体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730752" y="7653528"/>
            <a:ext cx="3511296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48640" y="7653528"/>
            <a:ext cx="2523744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900416" y="7653528"/>
            <a:ext cx="2523744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5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.jpeg" /><Relationship Id="rId3" Type="http://schemas.openxmlformats.org/officeDocument/2006/relationships/image" Target="../media/image18.png" /><Relationship Id="rId4" Type="http://schemas.openxmlformats.org/officeDocument/2006/relationships/image" Target="../media/image19.png" /><Relationship Id="rId5" Type="http://schemas.openxmlformats.org/officeDocument/2006/relationships/image" Target="../media/image1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4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1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1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5.png" /><Relationship Id="rId3" Type="http://schemas.openxmlformats.org/officeDocument/2006/relationships/image" Target="../media/image2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5.png" /><Relationship Id="rId3" Type="http://schemas.openxmlformats.org/officeDocument/2006/relationships/image" Target="../media/image2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5.png" /><Relationship Id="rId3" Type="http://schemas.openxmlformats.org/officeDocument/2006/relationships/image" Target="../media/image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6.jpeg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5.jpeg" /><Relationship Id="rId3" Type="http://schemas.openxmlformats.org/officeDocument/2006/relationships/image" Target="../media/image16.png" /><Relationship Id="rId4" Type="http://schemas.openxmlformats.org/officeDocument/2006/relationships/image" Target="../media/image10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5.png" /><Relationship Id="rId3" Type="http://schemas.openxmlformats.org/officeDocument/2006/relationships/image" Target="../media/image28.jpeg" /><Relationship Id="rId4" Type="http://schemas.openxmlformats.org/officeDocument/2006/relationships/image" Target="../media/image26.png" /><Relationship Id="rId5" Type="http://schemas.openxmlformats.org/officeDocument/2006/relationships/image" Target="../media/image29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5.png" /><Relationship Id="rId3" Type="http://schemas.openxmlformats.org/officeDocument/2006/relationships/image" Target="../media/image28.jpeg" /><Relationship Id="rId4" Type="http://schemas.openxmlformats.org/officeDocument/2006/relationships/image" Target="../media/image26.png" /><Relationship Id="rId5" Type="http://schemas.openxmlformats.org/officeDocument/2006/relationships/image" Target="../media/image30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4.png" /><Relationship Id="rId3" Type="http://schemas.openxmlformats.org/officeDocument/2006/relationships/image" Target="../media/image10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4.png" /><Relationship Id="rId3" Type="http://schemas.openxmlformats.org/officeDocument/2006/relationships/image" Target="../media/image10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4.png" /><Relationship Id="rId3" Type="http://schemas.openxmlformats.org/officeDocument/2006/relationships/image" Target="../media/image31.jpeg" /><Relationship Id="rId4" Type="http://schemas.openxmlformats.org/officeDocument/2006/relationships/image" Target="../media/image32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5.png" /><Relationship Id="rId3" Type="http://schemas.openxmlformats.org/officeDocument/2006/relationships/image" Target="../media/image28.jpeg" /><Relationship Id="rId4" Type="http://schemas.openxmlformats.org/officeDocument/2006/relationships/image" Target="../media/image26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Relationship Id="rId3" Type="http://schemas.openxmlformats.org/officeDocument/2006/relationships/image" Target="../media/image16.png" /><Relationship Id="rId4" Type="http://schemas.openxmlformats.org/officeDocument/2006/relationships/image" Target="../media/image10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5.png" /><Relationship Id="rId3" Type="http://schemas.openxmlformats.org/officeDocument/2006/relationships/image" Target="../media/image26.png" /><Relationship Id="rId4" Type="http://schemas.openxmlformats.org/officeDocument/2006/relationships/image" Target="../media/image3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1.jpeg" /><Relationship Id="rId3" Type="http://schemas.openxmlformats.org/officeDocument/2006/relationships/image" Target="../media/image12.png" /><Relationship Id="rId4" Type="http://schemas.openxmlformats.org/officeDocument/2006/relationships/image" Target="../media/image13.png" /><Relationship Id="rId5" Type="http://schemas.openxmlformats.org/officeDocument/2006/relationships/image" Target="../media/image14.png" /><Relationship Id="rId6" Type="http://schemas.openxmlformats.org/officeDocument/2006/relationships/image" Target="../media/image10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5.png" /><Relationship Id="rId3" Type="http://schemas.openxmlformats.org/officeDocument/2006/relationships/image" Target="../media/image26.png" /><Relationship Id="rId4" Type="http://schemas.openxmlformats.org/officeDocument/2006/relationships/image" Target="../media/image34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Relationship Id="rId3" Type="http://schemas.openxmlformats.org/officeDocument/2006/relationships/image" Target="../media/image16.png" /><Relationship Id="rId4" Type="http://schemas.openxmlformats.org/officeDocument/2006/relationships/image" Target="../media/image10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5.jpeg" /><Relationship Id="rId3" Type="http://schemas.openxmlformats.org/officeDocument/2006/relationships/image" Target="../media/image16.png" /><Relationship Id="rId4" Type="http://schemas.openxmlformats.org/officeDocument/2006/relationships/image" Target="../media/image17.png" /><Relationship Id="rId5" Type="http://schemas.openxmlformats.org/officeDocument/2006/relationships/image" Target="../media/image10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5.png" /><Relationship Id="rId3" Type="http://schemas.openxmlformats.org/officeDocument/2006/relationships/image" Target="../media/image26.png" /><Relationship Id="rId4" Type="http://schemas.openxmlformats.org/officeDocument/2006/relationships/image" Target="../media/image30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5.png" /><Relationship Id="rId3" Type="http://schemas.openxmlformats.org/officeDocument/2006/relationships/image" Target="../media/image26.png" /><Relationship Id="rId4" Type="http://schemas.openxmlformats.org/officeDocument/2006/relationships/image" Target="../media/image35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Relationship Id="rId3" Type="http://schemas.openxmlformats.org/officeDocument/2006/relationships/image" Target="../media/image16.png" /><Relationship Id="rId4" Type="http://schemas.openxmlformats.org/officeDocument/2006/relationships/image" Target="../media/image10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5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5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5.jpeg" /><Relationship Id="rId3" Type="http://schemas.openxmlformats.org/officeDocument/2006/relationships/image" Target="../media/image16.png" /><Relationship Id="rId4" Type="http://schemas.openxmlformats.org/officeDocument/2006/relationships/image" Target="../media/image17.png" /><Relationship Id="rId5" Type="http://schemas.openxmlformats.org/officeDocument/2006/relationships/image" Target="../media/image10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.jpeg" /><Relationship Id="rId3" Type="http://schemas.openxmlformats.org/officeDocument/2006/relationships/image" Target="../media/image3.jpeg" /><Relationship Id="rId4" Type="http://schemas.openxmlformats.org/officeDocument/2006/relationships/image" Target="../media/image37.png" /><Relationship Id="rId5" Type="http://schemas.openxmlformats.org/officeDocument/2006/relationships/image" Target="../media/image38.jpeg" /><Relationship Id="rId6" Type="http://schemas.openxmlformats.org/officeDocument/2006/relationships/image" Target="../media/image2.jpeg" /><Relationship Id="rId7" Type="http://schemas.openxmlformats.org/officeDocument/2006/relationships/image" Target="../media/image39.png" /><Relationship Id="rId8" Type="http://schemas.openxmlformats.org/officeDocument/2006/relationships/image" Target="../media/image40.jpe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8.png" /><Relationship Id="rId4" Type="http://schemas.openxmlformats.org/officeDocument/2006/relationships/image" Target="../media/image19.png" /><Relationship Id="rId5" Type="http://schemas.openxmlformats.org/officeDocument/2006/relationships/image" Target="../media/image10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Relationship Id="rId3" Type="http://schemas.openxmlformats.org/officeDocument/2006/relationships/image" Target="../media/image41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1.png" /><Relationship Id="rId3" Type="http://schemas.openxmlformats.org/officeDocument/2006/relationships/image" Target="../media/image42.jpe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5.jpeg" /><Relationship Id="rId3" Type="http://schemas.openxmlformats.org/officeDocument/2006/relationships/image" Target="../media/image16.png" /><Relationship Id="rId4" Type="http://schemas.openxmlformats.org/officeDocument/2006/relationships/image" Target="../media/image17.png" /><Relationship Id="rId5" Type="http://schemas.openxmlformats.org/officeDocument/2006/relationships/image" Target="../media/image10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.jpeg" /><Relationship Id="rId3" Type="http://schemas.openxmlformats.org/officeDocument/2006/relationships/image" Target="../media/image18.png" /><Relationship Id="rId4" Type="http://schemas.openxmlformats.org/officeDocument/2006/relationships/image" Target="../media/image19.png" /><Relationship Id="rId5" Type="http://schemas.openxmlformats.org/officeDocument/2006/relationships/image" Target="../media/image10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1.jpeg" /><Relationship Id="rId3" Type="http://schemas.openxmlformats.org/officeDocument/2006/relationships/image" Target="../media/image12.png" /><Relationship Id="rId4" Type="http://schemas.openxmlformats.org/officeDocument/2006/relationships/image" Target="../media/image13.png" /><Relationship Id="rId5" Type="http://schemas.openxmlformats.org/officeDocument/2006/relationships/image" Target="../media/image14.png" /><Relationship Id="rId6" Type="http://schemas.openxmlformats.org/officeDocument/2006/relationships/image" Target="../media/image1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.jpeg" /><Relationship Id="rId3" Type="http://schemas.openxmlformats.org/officeDocument/2006/relationships/image" Target="../media/image18.png" /><Relationship Id="rId4" Type="http://schemas.openxmlformats.org/officeDocument/2006/relationships/image" Target="../media/image19.png" /><Relationship Id="rId5" Type="http://schemas.openxmlformats.org/officeDocument/2006/relationships/image" Target="../media/image10.pn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5.png" /><Relationship Id="rId3" Type="http://schemas.openxmlformats.org/officeDocument/2006/relationships/image" Target="../media/image26.png" /><Relationship Id="rId4" Type="http://schemas.openxmlformats.org/officeDocument/2006/relationships/image" Target="../media/image30.pn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1.jpe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.jpe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6.jpeg" /><Relationship Id="rId3" Type="http://schemas.openxmlformats.org/officeDocument/2006/relationships/image" Target="../media/image4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Relationship Id="rId7" Type="http://schemas.openxmlformats.org/officeDocument/2006/relationships/image" Target="../media/image20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1.jpeg" /><Relationship Id="rId3" Type="http://schemas.openxmlformats.org/officeDocument/2006/relationships/image" Target="../media/image12.png" /><Relationship Id="rId4" Type="http://schemas.openxmlformats.org/officeDocument/2006/relationships/image" Target="../media/image13.png" /><Relationship Id="rId5" Type="http://schemas.openxmlformats.org/officeDocument/2006/relationships/image" Target="../media/image14.png" /><Relationship Id="rId6" Type="http://schemas.openxmlformats.org/officeDocument/2006/relationships/image" Target="../media/image10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1.png" /><Relationship Id="rId3" Type="http://schemas.openxmlformats.org/officeDocument/2006/relationships/image" Target="../media/image22.jpeg" /><Relationship Id="rId4" Type="http://schemas.openxmlformats.org/officeDocument/2006/relationships/image" Target="../media/image23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Relationship Id="rId3" Type="http://schemas.openxmlformats.org/officeDocument/2006/relationships/image" Target="../media/image16.png" /><Relationship Id="rId4" Type="http://schemas.openxmlformats.org/officeDocument/2006/relationships/image" Target="../media/image17.png" /><Relationship Id="rId5" Type="http://schemas.openxmlformats.org/officeDocument/2006/relationships/image" Target="../media/image10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/>
          <p:nvPr/>
        </p:nvSpPr>
        <p:spPr>
          <a:xfrm>
            <a:off x="9768840" y="7091171"/>
            <a:ext cx="870203" cy="86410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857499" y="4572000"/>
            <a:ext cx="5867399" cy="538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205"/>
              </a:lnSpc>
            </a:pPr>
            <a:r>
              <a:rPr lang="en-US" altLang="zh-CN" sz="2800" b="1" smtClean="0"/>
              <a:t>【</a:t>
            </a:r>
            <a:r>
              <a:rPr lang="zh-CN" altLang="en-US" sz="2800" b="1" smtClean="0"/>
              <a:t>记叙文阅读</a:t>
            </a:r>
            <a:r>
              <a:rPr lang="en-US" altLang="zh-CN" sz="2800" b="1" smtClean="0"/>
              <a:t>】</a:t>
            </a:r>
            <a:r>
              <a:rPr lang="zh-CN" altLang="en-US" sz="2800" b="1" smtClean="0"/>
              <a:t>复杂</a:t>
            </a:r>
            <a:r>
              <a:rPr lang="zh-CN" altLang="en-US" sz="2800" b="1"/>
              <a:t>文本中的作用题</a:t>
            </a:r>
            <a:endParaRPr sz="2800" b="1">
              <a:latin typeface="宋体"/>
              <a:cs typeface="宋体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524000" y="2514600"/>
            <a:ext cx="85343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4800" b="1" spc="-5" smtClean="0">
                <a:latin typeface="微软雅黑"/>
                <a:cs typeface="微软雅黑"/>
              </a:rPr>
              <a:t>2021</a:t>
            </a:r>
            <a:r>
              <a:rPr lang="zh-CN" altLang="en-US" sz="4800" b="1" spc="-5" smtClean="0">
                <a:latin typeface="微软雅黑"/>
                <a:cs typeface="微软雅黑"/>
              </a:rPr>
              <a:t>年初中语文中考一轮复习</a:t>
            </a:r>
            <a:endParaRPr sz="4800">
              <a:latin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165951948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051547" y="0"/>
            <a:ext cx="3921251" cy="441655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094988"/>
            <a:ext cx="4040124" cy="396087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21640" y="413257"/>
            <a:ext cx="9831070" cy="69424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试题练习</a:t>
            </a:r>
            <a:endParaRPr sz="24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250">
              <a:latin typeface="Times New Roman"/>
              <a:cs typeface="Times New Roman"/>
            </a:endParaRPr>
          </a:p>
          <a:p>
            <a:pPr marL="1497965" marR="398780" indent="609600">
              <a:lnSpc>
                <a:spcPct val="160000"/>
              </a:lnSpc>
            </a:pPr>
            <a:r>
              <a:rPr sz="2400">
                <a:latin typeface="宋体"/>
                <a:cs typeface="宋体"/>
              </a:rPr>
              <a:t>⑧</a:t>
            </a:r>
            <a:r>
              <a:rPr sz="2400">
                <a:solidFill>
                  <a:srgbClr val="C55A11"/>
                </a:solidFill>
                <a:latin typeface="宋体"/>
                <a:cs typeface="宋体"/>
              </a:rPr>
              <a:t>槐花香，香在田间。</a:t>
            </a:r>
            <a:r>
              <a:rPr sz="2400">
                <a:latin typeface="宋体"/>
                <a:cs typeface="宋体"/>
              </a:rPr>
              <a:t>三月槐花开时，麦苗才刚打苞，  农活并不算忙，勤劳的农民却总也闲不住，开始把家门口  攒的绿肥一锹锹挖起来，装在牛车上拉到田头。伯父家的  绿肥堆边有棵槐树，他用锹挖绿肥，总有一些槐花飘落绿  </a:t>
            </a:r>
            <a:r>
              <a:rPr sz="2400" spc="-5">
                <a:latin typeface="宋体"/>
                <a:cs typeface="宋体"/>
              </a:rPr>
              <a:t>肥里、牛车上，星星点点，如从泥土里冒出来的小花。那  </a:t>
            </a:r>
            <a:r>
              <a:rPr sz="2400">
                <a:latin typeface="宋体"/>
                <a:cs typeface="宋体"/>
              </a:rPr>
              <a:t>些日子的傍晚，等我放了学，我牵牛，伯父拉着一车绿肥，  缓缓走过槐花飘飞、清香四溢的村庄。如今，伯父去世快  一年，他院内的那棵老槐树，不知道是否和往年一样开得  满树洁白……</a:t>
            </a:r>
            <a:endParaRPr sz="2400">
              <a:latin typeface="宋体"/>
              <a:cs typeface="宋体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950">
              <a:latin typeface="Times New Roman"/>
              <a:cs typeface="Times New Roman"/>
            </a:endParaRPr>
          </a:p>
          <a:p>
            <a:pPr marL="5014595">
              <a:lnSpc>
                <a:spcPct val="100000"/>
              </a:lnSpc>
              <a:tabLst>
                <a:tab pos="8171815"/>
              </a:tabLst>
            </a:pP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作者在怀</a:t>
            </a:r>
            <a:r>
              <a:rPr sz="2150" spc="20">
                <a:solidFill>
                  <a:srgbClr val="FF0000"/>
                </a:solidFill>
                <a:latin typeface="宋体"/>
                <a:cs typeface="宋体"/>
              </a:rPr>
              <a:t>念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着故乡</a:t>
            </a:r>
            <a:r>
              <a:rPr sz="2150" spc="5">
                <a:solidFill>
                  <a:srgbClr val="FF0000"/>
                </a:solidFill>
                <a:latin typeface="宋体"/>
                <a:cs typeface="宋体"/>
              </a:rPr>
              <a:t>的</a:t>
            </a:r>
            <a:r>
              <a:rPr sz="2150" u="sng">
                <a:solidFill>
                  <a:srgbClr val="FF0000"/>
                </a:solidFill>
                <a:latin typeface="Times New Roman"/>
                <a:cs typeface="Times New Roman"/>
              </a:rPr>
              <a:t> 	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（一个字）？</a:t>
            </a:r>
            <a:endParaRPr sz="215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50707" y="0"/>
            <a:ext cx="3022092" cy="215493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45935"/>
            <a:ext cx="3634740" cy="188366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387084" y="6185915"/>
            <a:ext cx="4585715" cy="188366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21640" y="413257"/>
            <a:ext cx="124460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试题练习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119936" y="1458214"/>
            <a:ext cx="8560435" cy="2341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09600" algn="just">
              <a:lnSpc>
                <a:spcPct val="160000"/>
              </a:lnSpc>
            </a:pPr>
            <a:r>
              <a:rPr>
                <a:latin typeface="宋体"/>
                <a:cs typeface="宋体"/>
              </a:rPr>
              <a:t>⑨在这座江南城市，不知是谁，在小区墙角种下一棵槐树。  也不知何时，我突然抬眼看到它就近在咫尺。我会静静地站在这  棵槐树下，呼吸着那一缕缕淡淡的槐花香，仿佛置身于我那远隔  千里的故乡。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394330" y="4018788"/>
            <a:ext cx="7341234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40"/>
              </a:lnSpc>
            </a:pPr>
            <a:r>
              <a:rPr sz="2400" spc="-5">
                <a:latin typeface="宋体"/>
                <a:cs typeface="宋体"/>
              </a:rPr>
              <a:t>（节选自《人民日报》</a:t>
            </a:r>
            <a:r>
              <a:rPr sz="2400" spc="-5" smtClean="0">
                <a:latin typeface="宋体"/>
                <a:cs typeface="宋体"/>
              </a:rPr>
              <a:t>20</a:t>
            </a:r>
            <a:r>
              <a:rPr lang="en-US" sz="2400" spc="-5" smtClean="0">
                <a:latin typeface="宋体"/>
                <a:cs typeface="宋体"/>
              </a:rPr>
              <a:t>20</a:t>
            </a:r>
            <a:r>
              <a:rPr sz="2400" spc="-5" smtClean="0">
                <a:latin typeface="宋体"/>
                <a:cs typeface="宋体"/>
              </a:rPr>
              <a:t>年</a:t>
            </a:r>
            <a:r>
              <a:rPr sz="2400" spc="-5">
                <a:latin typeface="宋体"/>
                <a:cs typeface="宋体"/>
              </a:rPr>
              <a:t>04月28日，原文有删改）</a:t>
            </a:r>
            <a:endParaRPr sz="2400">
              <a:latin typeface="宋体"/>
              <a:cs typeface="宋体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507482" y="6449314"/>
            <a:ext cx="3046095" cy="324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555"/>
              </a:lnSpc>
            </a:pP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这一段和</a:t>
            </a:r>
            <a:r>
              <a:rPr sz="2150" spc="20">
                <a:solidFill>
                  <a:srgbClr val="FF0000"/>
                </a:solidFill>
                <a:latin typeface="宋体"/>
                <a:cs typeface="宋体"/>
              </a:rPr>
              <a:t>哪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一段特别</a:t>
            </a:r>
            <a:r>
              <a:rPr sz="2150" spc="20">
                <a:solidFill>
                  <a:srgbClr val="FF0000"/>
                </a:solidFill>
                <a:latin typeface="宋体"/>
                <a:cs typeface="宋体"/>
              </a:rPr>
              <a:t>像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？</a:t>
            </a:r>
            <a:endParaRPr sz="215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78839" y="899414"/>
            <a:ext cx="1862455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35"/>
              </a:lnSpc>
            </a:pPr>
            <a:r>
              <a:rPr sz="2400" b="1" spc="10">
                <a:latin typeface="Microsoft JhengHei"/>
                <a:cs typeface="Microsoft JhengHei"/>
              </a:rPr>
              <a:t>《槐花飘香</a:t>
            </a:r>
            <a:r>
              <a:rPr sz="2400" b="1">
                <a:latin typeface="Microsoft JhengHei"/>
                <a:cs typeface="Microsoft JhengHei"/>
              </a:rPr>
              <a:t>》</a:t>
            </a:r>
            <a:endParaRPr sz="2400">
              <a:latin typeface="Microsoft JhengHei"/>
              <a:cs typeface="Microsoft JhengHe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878839" y="1630934"/>
            <a:ext cx="581787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35"/>
              </a:lnSpc>
            </a:pPr>
            <a:r>
              <a:rPr spc="-5">
                <a:latin typeface="宋体"/>
                <a:cs typeface="宋体"/>
              </a:rPr>
              <a:t>①小区墙角槐花开了——触景生情——回忆</a:t>
            </a:r>
          </a:p>
        </p:txBody>
      </p:sp>
      <p:sp>
        <p:nvSpPr>
          <p:cNvPr id="5" name="object 5"/>
          <p:cNvSpPr/>
          <p:nvPr/>
        </p:nvSpPr>
        <p:spPr>
          <a:xfrm>
            <a:off x="7563611" y="1735073"/>
            <a:ext cx="114300" cy="3095625"/>
          </a:xfrm>
          <a:custGeom>
            <a:rect l="l" t="t" r="r" b="b"/>
            <a:pathLst>
              <a:path w="114300" h="3095625">
                <a:moveTo>
                  <a:pt x="38100" y="2981325"/>
                </a:moveTo>
                <a:lnTo>
                  <a:pt x="0" y="2981325"/>
                </a:lnTo>
                <a:lnTo>
                  <a:pt x="57150" y="3095625"/>
                </a:lnTo>
                <a:lnTo>
                  <a:pt x="104775" y="3000375"/>
                </a:lnTo>
                <a:lnTo>
                  <a:pt x="38100" y="3000375"/>
                </a:lnTo>
                <a:lnTo>
                  <a:pt x="38100" y="2981325"/>
                </a:lnTo>
                <a:close/>
              </a:path>
              <a:path w="114300" h="3095625">
                <a:moveTo>
                  <a:pt x="76200" y="0"/>
                </a:moveTo>
                <a:lnTo>
                  <a:pt x="38100" y="0"/>
                </a:lnTo>
                <a:lnTo>
                  <a:pt x="38100" y="3000375"/>
                </a:lnTo>
                <a:lnTo>
                  <a:pt x="76200" y="3000375"/>
                </a:lnTo>
                <a:lnTo>
                  <a:pt x="76200" y="0"/>
                </a:lnTo>
                <a:close/>
              </a:path>
              <a:path w="114300" h="3095625">
                <a:moveTo>
                  <a:pt x="114300" y="2981325"/>
                </a:moveTo>
                <a:lnTo>
                  <a:pt x="76200" y="2981325"/>
                </a:lnTo>
                <a:lnTo>
                  <a:pt x="76200" y="3000375"/>
                </a:lnTo>
                <a:lnTo>
                  <a:pt x="104775" y="3000375"/>
                </a:lnTo>
                <a:lnTo>
                  <a:pt x="114300" y="298132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878839" y="2362834"/>
            <a:ext cx="8991600" cy="5112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517900"/>
              </a:tabLst>
            </a:pPr>
            <a:r>
              <a:rPr sz="2400" spc="-5">
                <a:latin typeface="宋体"/>
                <a:cs typeface="宋体"/>
              </a:rPr>
              <a:t>②槐花香，香在枝头——	</a:t>
            </a:r>
            <a:r>
              <a:rPr sz="2400">
                <a:latin typeface="宋体"/>
                <a:cs typeface="宋体"/>
              </a:rPr>
              <a:t>“玩”</a:t>
            </a:r>
            <a:r>
              <a:rPr sz="2400" spc="-100">
                <a:latin typeface="宋体"/>
                <a:cs typeface="宋体"/>
              </a:rPr>
              <a:t> </a:t>
            </a:r>
            <a:r>
              <a:rPr sz="2400">
                <a:latin typeface="宋体"/>
                <a:cs typeface="宋体"/>
              </a:rPr>
              <a:t>——友情</a:t>
            </a:r>
            <a:endParaRPr sz="2400">
              <a:latin typeface="宋体"/>
              <a:cs typeface="宋体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3517900"/>
              </a:tabLst>
            </a:pPr>
            <a:r>
              <a:rPr sz="2400" spc="-5">
                <a:latin typeface="宋体"/>
                <a:cs typeface="宋体"/>
              </a:rPr>
              <a:t>③槐花香，香在嘴里——	</a:t>
            </a:r>
            <a:r>
              <a:rPr sz="2400">
                <a:latin typeface="宋体"/>
                <a:cs typeface="宋体"/>
              </a:rPr>
              <a:t>“吃”</a:t>
            </a:r>
            <a:r>
              <a:rPr sz="2400" spc="-100">
                <a:latin typeface="宋体"/>
                <a:cs typeface="宋体"/>
              </a:rPr>
              <a:t> </a:t>
            </a:r>
            <a:r>
              <a:rPr sz="2400">
                <a:latin typeface="宋体"/>
                <a:cs typeface="宋体"/>
              </a:rPr>
              <a:t>——亲情</a:t>
            </a:r>
            <a:endParaRPr sz="2400">
              <a:latin typeface="宋体"/>
              <a:cs typeface="宋体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spc="-5">
                <a:latin typeface="宋体"/>
                <a:cs typeface="宋体"/>
              </a:rPr>
              <a:t>④槐花香，香在田间——“劳作”——乡情</a:t>
            </a:r>
            <a:endParaRPr sz="2400">
              <a:latin typeface="宋体"/>
              <a:cs typeface="宋体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spc="-5">
                <a:latin typeface="宋体"/>
                <a:cs typeface="宋体"/>
              </a:rPr>
              <a:t>⑤小区墙角槐花开了——呼应前文——升华</a:t>
            </a:r>
            <a:endParaRPr sz="2400">
              <a:latin typeface="宋体"/>
              <a:cs typeface="宋体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 marL="3985260" marR="55880" algn="just">
              <a:lnSpc>
                <a:spcPct val="150700"/>
              </a:lnSpc>
              <a:spcBef>
                <a:spcPts val="1800"/>
              </a:spcBef>
            </a:pPr>
            <a:r>
              <a:rPr sz="2150" spc="5">
                <a:latin typeface="微软雅黑"/>
                <a:cs typeface="微软雅黑"/>
              </a:rPr>
              <a:t>除了“味道”，还能用什么做“线索”？  </a:t>
            </a:r>
            <a:r>
              <a:rPr sz="2150" spc="10">
                <a:latin typeface="宋体"/>
                <a:cs typeface="宋体"/>
              </a:rPr>
              <a:t>有没有一</a:t>
            </a:r>
            <a:r>
              <a:rPr sz="2150" spc="20">
                <a:latin typeface="宋体"/>
                <a:cs typeface="宋体"/>
              </a:rPr>
              <a:t>段</a:t>
            </a:r>
            <a:r>
              <a:rPr sz="2150" spc="10">
                <a:latin typeface="宋体"/>
                <a:cs typeface="宋体"/>
              </a:rPr>
              <a:t>旋律，让</a:t>
            </a:r>
            <a:r>
              <a:rPr sz="2150" spc="20">
                <a:latin typeface="宋体"/>
                <a:cs typeface="宋体"/>
              </a:rPr>
              <a:t>你</a:t>
            </a:r>
            <a:r>
              <a:rPr sz="2150" spc="10">
                <a:latin typeface="宋体"/>
                <a:cs typeface="宋体"/>
              </a:rPr>
              <a:t>回忆起一</a:t>
            </a:r>
            <a:r>
              <a:rPr sz="2150" spc="20">
                <a:latin typeface="宋体"/>
                <a:cs typeface="宋体"/>
              </a:rPr>
              <a:t>段</a:t>
            </a:r>
            <a:r>
              <a:rPr sz="2150" spc="5">
                <a:latin typeface="宋体"/>
                <a:cs typeface="宋体"/>
              </a:rPr>
              <a:t>时光？  有没有一</a:t>
            </a:r>
            <a:r>
              <a:rPr sz="2150" spc="20">
                <a:latin typeface="宋体"/>
                <a:cs typeface="宋体"/>
              </a:rPr>
              <a:t>种</a:t>
            </a:r>
            <a:r>
              <a:rPr sz="2150" spc="10">
                <a:latin typeface="宋体"/>
                <a:cs typeface="宋体"/>
              </a:rPr>
              <a:t>天气，让</a:t>
            </a:r>
            <a:r>
              <a:rPr sz="2150" spc="20">
                <a:latin typeface="宋体"/>
                <a:cs typeface="宋体"/>
              </a:rPr>
              <a:t>你</a:t>
            </a:r>
            <a:r>
              <a:rPr sz="2150" spc="10">
                <a:latin typeface="宋体"/>
                <a:cs typeface="宋体"/>
              </a:rPr>
              <a:t>回忆起某</a:t>
            </a:r>
            <a:r>
              <a:rPr sz="2150" spc="20">
                <a:latin typeface="宋体"/>
                <a:cs typeface="宋体"/>
              </a:rPr>
              <a:t>段</a:t>
            </a:r>
            <a:r>
              <a:rPr sz="2150" spc="10">
                <a:latin typeface="宋体"/>
                <a:cs typeface="宋体"/>
              </a:rPr>
              <a:t>岁月？</a:t>
            </a:r>
            <a:endParaRPr sz="2150">
              <a:latin typeface="宋体"/>
              <a:cs typeface="宋体"/>
            </a:endParaRPr>
          </a:p>
          <a:p>
            <a:pPr marR="5080" algn="r">
              <a:lnSpc>
                <a:spcPts val="2555"/>
              </a:lnSpc>
              <a:spcBef>
                <a:spcPts val="1305"/>
              </a:spcBef>
            </a:pPr>
            <a:r>
              <a:rPr sz="2150" spc="10">
                <a:latin typeface="宋体"/>
                <a:cs typeface="宋体"/>
              </a:rPr>
              <a:t>……</a:t>
            </a:r>
            <a:endParaRPr sz="215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54709" y="2115439"/>
            <a:ext cx="8689975" cy="3349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>
              <a:lnSpc>
                <a:spcPct val="100000"/>
              </a:lnSpc>
            </a:pPr>
            <a:r>
              <a:rPr sz="2200" spc="-10">
                <a:solidFill>
                  <a:srgbClr val="FF0000"/>
                </a:solidFill>
                <a:latin typeface="MS Reference Sans Serif"/>
                <a:cs typeface="MS Reference Sans Serif"/>
              </a:rPr>
              <a:t>2020</a:t>
            </a:r>
            <a:r>
              <a:rPr sz="2200" spc="-10">
                <a:solidFill>
                  <a:srgbClr val="FF0000"/>
                </a:solidFill>
                <a:latin typeface="微软雅黑"/>
                <a:cs typeface="微软雅黑"/>
              </a:rPr>
              <a:t>年湖北黄冈</a:t>
            </a:r>
            <a:endParaRPr sz="2200">
              <a:latin typeface="微软雅黑"/>
              <a:cs typeface="微软雅黑"/>
            </a:endParaRPr>
          </a:p>
          <a:p>
            <a:pPr marL="2943225">
              <a:lnSpc>
                <a:spcPct val="100000"/>
              </a:lnSpc>
              <a:spcBef>
                <a:spcPts val="1320"/>
              </a:spcBef>
              <a:tabLst>
                <a:tab pos="4479925"/>
              </a:tabLst>
            </a:pPr>
            <a:r>
              <a:rPr sz="2200">
                <a:latin typeface="宋体"/>
                <a:cs typeface="宋体"/>
              </a:rPr>
              <a:t>总有</a:t>
            </a:r>
            <a:r>
              <a:rPr sz="2200" u="heavy">
                <a:latin typeface="Times New Roman"/>
                <a:cs typeface="Times New Roman"/>
              </a:rPr>
              <a:t> 	</a:t>
            </a:r>
            <a:r>
              <a:rPr sz="2200" spc="-5">
                <a:latin typeface="宋体"/>
                <a:cs typeface="宋体"/>
              </a:rPr>
              <a:t>让我回想起</a:t>
            </a:r>
            <a:endParaRPr sz="2200">
              <a:latin typeface="宋体"/>
              <a:cs typeface="宋体"/>
            </a:endParaRPr>
          </a:p>
          <a:p>
            <a:pPr marL="12700" marR="5080" algn="just">
              <a:lnSpc>
                <a:spcPct val="150000"/>
              </a:lnSpc>
            </a:pPr>
            <a:r>
              <a:rPr sz="2200" spc="-5">
                <a:latin typeface="宋体"/>
                <a:cs typeface="宋体"/>
              </a:rPr>
              <a:t>①把题目补充完整，然后作文。②结合个人生活经历，选取真实的生活  片段，写一篇700字左右的记叙文；或根据自己的所思所感，写一篇600  字以上的散文。③写记叙文要求文章叙事清楚，结构完整，内容充实，  恰当运用描写、抒情等表达方式，写出真情实感。④写散文要求叙事或  抒情线索明朗，感情真挚。</a:t>
            </a:r>
            <a:endParaRPr sz="22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54709" y="2115439"/>
            <a:ext cx="9099550" cy="38677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200" spc="-10">
                <a:solidFill>
                  <a:srgbClr val="FF0000"/>
                </a:solidFill>
                <a:latin typeface="MS Reference Sans Serif"/>
                <a:cs typeface="MS Reference Sans Serif"/>
              </a:rPr>
              <a:t>2020</a:t>
            </a:r>
            <a:r>
              <a:rPr sz="2200" spc="-10">
                <a:solidFill>
                  <a:srgbClr val="FF0000"/>
                </a:solidFill>
                <a:latin typeface="微软雅黑"/>
                <a:cs typeface="微软雅黑"/>
              </a:rPr>
              <a:t>年贵州黔东南</a:t>
            </a:r>
            <a:endParaRPr sz="22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200">
              <a:latin typeface="Times New Roman"/>
              <a:cs typeface="Times New Roman"/>
            </a:endParaRPr>
          </a:p>
          <a:p>
            <a:pPr marL="12700" marR="5080" indent="457200">
              <a:lnSpc>
                <a:spcPct val="150000"/>
              </a:lnSpc>
              <a:spcBef>
                <a:spcPts val="1430"/>
              </a:spcBef>
            </a:pPr>
            <a:r>
              <a:rPr sz="2200" spc="60">
                <a:latin typeface="宋体"/>
                <a:cs typeface="宋体"/>
              </a:rPr>
              <a:t>生活中</a:t>
            </a:r>
            <a:r>
              <a:rPr sz="2200" spc="50">
                <a:latin typeface="宋体"/>
                <a:cs typeface="宋体"/>
              </a:rPr>
              <a:t>，总</a:t>
            </a:r>
            <a:r>
              <a:rPr sz="2200" spc="60">
                <a:latin typeface="宋体"/>
                <a:cs typeface="宋体"/>
              </a:rPr>
              <a:t>有一些</a:t>
            </a:r>
            <a:r>
              <a:rPr sz="2200" spc="50">
                <a:latin typeface="宋体"/>
                <a:cs typeface="宋体"/>
              </a:rPr>
              <a:t>瞬</a:t>
            </a:r>
            <a:r>
              <a:rPr sz="2200" spc="60">
                <a:latin typeface="宋体"/>
                <a:cs typeface="宋体"/>
              </a:rPr>
              <a:t>间</a:t>
            </a:r>
            <a:r>
              <a:rPr sz="2200" spc="70">
                <a:latin typeface="宋体"/>
                <a:cs typeface="宋体"/>
              </a:rPr>
              <a:t>，</a:t>
            </a:r>
            <a:r>
              <a:rPr sz="2200" spc="60">
                <a:latin typeface="宋体"/>
                <a:cs typeface="宋体"/>
              </a:rPr>
              <a:t>让你</a:t>
            </a:r>
            <a:r>
              <a:rPr sz="2200" spc="50">
                <a:latin typeface="宋体"/>
                <a:cs typeface="宋体"/>
              </a:rPr>
              <a:t>久久</a:t>
            </a:r>
            <a:r>
              <a:rPr sz="2200" spc="60">
                <a:latin typeface="宋体"/>
                <a:cs typeface="宋体"/>
              </a:rPr>
              <a:t>不能相</a:t>
            </a:r>
            <a:r>
              <a:rPr sz="2200" spc="50">
                <a:latin typeface="宋体"/>
                <a:cs typeface="宋体"/>
              </a:rPr>
              <a:t>忘；</a:t>
            </a:r>
            <a:r>
              <a:rPr sz="2200" spc="60">
                <a:latin typeface="宋体"/>
                <a:cs typeface="宋体"/>
              </a:rPr>
              <a:t>总有</a:t>
            </a:r>
            <a:r>
              <a:rPr sz="2200" spc="50">
                <a:latin typeface="宋体"/>
                <a:cs typeface="宋体"/>
              </a:rPr>
              <a:t>一</a:t>
            </a:r>
            <a:r>
              <a:rPr sz="2200" spc="60">
                <a:latin typeface="宋体"/>
                <a:cs typeface="宋体"/>
              </a:rPr>
              <a:t>些</a:t>
            </a:r>
            <a:r>
              <a:rPr sz="2200" spc="50">
                <a:latin typeface="宋体"/>
                <a:cs typeface="宋体"/>
              </a:rPr>
              <a:t>鲜</a:t>
            </a:r>
            <a:r>
              <a:rPr sz="2200" spc="60">
                <a:latin typeface="宋体"/>
                <a:cs typeface="宋体"/>
              </a:rPr>
              <a:t>活的</a:t>
            </a:r>
            <a:r>
              <a:rPr sz="2200" spc="50">
                <a:latin typeface="宋体"/>
                <a:cs typeface="宋体"/>
              </a:rPr>
              <a:t>记</a:t>
            </a:r>
            <a:r>
              <a:rPr sz="2200" spc="100">
                <a:latin typeface="宋体"/>
                <a:cs typeface="宋体"/>
              </a:rPr>
              <a:t>忆</a:t>
            </a:r>
            <a:r>
              <a:rPr sz="2200" spc="-5">
                <a:latin typeface="宋体"/>
                <a:cs typeface="宋体"/>
              </a:rPr>
              <a:t>，  </a:t>
            </a:r>
            <a:r>
              <a:rPr sz="2200" spc="30">
                <a:latin typeface="宋体"/>
                <a:cs typeface="宋体"/>
              </a:rPr>
              <a:t>值得你品味珍藏；总有一些不经意的期许，让你魂牵梦绕；总有一些未  曾涉足的美景，让你心驰神往；总有一些失意，让你迷茫困惑；总有一  些成功，让你欣喜若……那些逝去的时光，见证了你的成长，那些即将  </a:t>
            </a:r>
            <a:r>
              <a:rPr sz="2200" spc="-5">
                <a:latin typeface="宋体"/>
                <a:cs typeface="宋体"/>
              </a:rPr>
              <a:t>到来的日子，又让你重新憧憬新的梦想。</a:t>
            </a:r>
            <a:endParaRPr sz="220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320"/>
              </a:spcBef>
              <a:tabLst>
                <a:tab pos="1967864"/>
                <a:tab pos="3084830"/>
              </a:tabLst>
            </a:pPr>
            <a:r>
              <a:rPr sz="2200" spc="-5">
                <a:latin typeface="宋体"/>
                <a:cs typeface="宋体"/>
              </a:rPr>
              <a:t>请以“那些</a:t>
            </a:r>
            <a:r>
              <a:rPr sz="2200" u="heavy" spc="-5">
                <a:latin typeface="Times New Roman"/>
                <a:cs typeface="Times New Roman"/>
              </a:rPr>
              <a:t> 	</a:t>
            </a:r>
            <a:r>
              <a:rPr sz="2200" spc="-5">
                <a:latin typeface="宋体"/>
                <a:cs typeface="宋体"/>
              </a:rPr>
              <a:t>让我</a:t>
            </a:r>
            <a:r>
              <a:rPr sz="2200" u="heavy" spc="-5">
                <a:latin typeface="Times New Roman"/>
                <a:cs typeface="Times New Roman"/>
              </a:rPr>
              <a:t> 	</a:t>
            </a:r>
            <a:r>
              <a:rPr sz="2200" spc="-5">
                <a:latin typeface="宋体"/>
                <a:cs typeface="宋体"/>
              </a:rPr>
              <a:t>”为题，写一篇作文。</a:t>
            </a:r>
            <a:endParaRPr sz="22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54709" y="2115439"/>
            <a:ext cx="8819515" cy="3349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200" spc="-10">
                <a:solidFill>
                  <a:srgbClr val="FF0000"/>
                </a:solidFill>
                <a:latin typeface="MS Reference Sans Serif"/>
                <a:cs typeface="MS Reference Sans Serif"/>
              </a:rPr>
              <a:t>2020</a:t>
            </a:r>
            <a:r>
              <a:rPr sz="2200" spc="-10">
                <a:solidFill>
                  <a:srgbClr val="FF0000"/>
                </a:solidFill>
                <a:latin typeface="微软雅黑"/>
                <a:cs typeface="微软雅黑"/>
              </a:rPr>
              <a:t>年江苏南京</a:t>
            </a:r>
            <a:endParaRPr sz="22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200">
              <a:latin typeface="Times New Roman"/>
              <a:cs typeface="Times New Roman"/>
            </a:endParaRPr>
          </a:p>
          <a:p>
            <a:pPr marL="12700" marR="5080">
              <a:lnSpc>
                <a:spcPct val="150000"/>
              </a:lnSpc>
              <a:spcBef>
                <a:spcPts val="1430"/>
              </a:spcBef>
            </a:pPr>
            <a:r>
              <a:rPr sz="2200" spc="65">
                <a:latin typeface="宋体"/>
                <a:cs typeface="宋体"/>
              </a:rPr>
              <a:t>题A：生活处处有趣味，单是食趣就颇多。请以“食趣”为题，写一篇  </a:t>
            </a:r>
            <a:r>
              <a:rPr sz="2200" spc="-5">
                <a:latin typeface="宋体"/>
                <a:cs typeface="宋体"/>
              </a:rPr>
              <a:t>文章。</a:t>
            </a:r>
            <a:endParaRPr sz="2200">
              <a:latin typeface="宋体"/>
              <a:cs typeface="宋体"/>
            </a:endParaRPr>
          </a:p>
          <a:p>
            <a:pPr>
              <a:lnSpc>
                <a:spcPct val="100000"/>
              </a:lnSpc>
            </a:pP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200" spc="-5">
                <a:latin typeface="宋体"/>
                <a:cs typeface="宋体"/>
              </a:rPr>
              <a:t>①选题A的用2B铅笔在答题卡上将题号A涂黑；</a:t>
            </a:r>
            <a:endParaRPr sz="2200">
              <a:latin typeface="宋体"/>
              <a:cs typeface="宋体"/>
            </a:endParaRPr>
          </a:p>
          <a:p>
            <a:pPr marL="12700">
              <a:lnSpc>
                <a:spcPts val="2610"/>
              </a:lnSpc>
              <a:spcBef>
                <a:spcPts val="1320"/>
              </a:spcBef>
            </a:pPr>
            <a:r>
              <a:rPr sz="2200" spc="-5">
                <a:latin typeface="宋体"/>
                <a:cs typeface="宋体"/>
              </a:rPr>
              <a:t>②不少于600字。③不得出现真实的校名、人名。</a:t>
            </a:r>
            <a:endParaRPr sz="22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" y="0"/>
            <a:ext cx="755152" cy="151028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39520" y="775081"/>
            <a:ext cx="9474200" cy="67995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6903720"/>
                <a:tab pos="8057515"/>
              </a:tabLst>
            </a:pPr>
            <a:r>
              <a:rPr sz="2400" spc="-5">
                <a:latin typeface="微软雅黑"/>
                <a:cs typeface="微软雅黑"/>
              </a:rPr>
              <a:t>1.</a:t>
            </a:r>
            <a:r>
              <a:rPr sz="2400">
                <a:latin typeface="微软雅黑"/>
                <a:cs typeface="微软雅黑"/>
              </a:rPr>
              <a:t>下列对</a:t>
            </a:r>
            <a:r>
              <a:rPr sz="2400" spc="5">
                <a:latin typeface="微软雅黑"/>
                <a:cs typeface="微软雅黑"/>
              </a:rPr>
              <a:t>文</a:t>
            </a:r>
            <a:r>
              <a:rPr sz="2400">
                <a:latin typeface="微软雅黑"/>
                <a:cs typeface="微软雅黑"/>
              </a:rPr>
              <a:t>章的理解和分析，不正确的两项是（	）（	）</a:t>
            </a:r>
            <a:r>
              <a:rPr sz="2400" spc="10">
                <a:latin typeface="微软雅黑"/>
                <a:cs typeface="微软雅黑"/>
              </a:rPr>
              <a:t>（</a:t>
            </a:r>
            <a:r>
              <a:rPr sz="2400" spc="-5">
                <a:latin typeface="微软雅黑"/>
                <a:cs typeface="微软雅黑"/>
              </a:rPr>
              <a:t>6</a:t>
            </a:r>
            <a:r>
              <a:rPr sz="2400" spc="10">
                <a:latin typeface="微软雅黑"/>
                <a:cs typeface="微软雅黑"/>
              </a:rPr>
              <a:t>分）</a:t>
            </a:r>
            <a:endParaRPr sz="2400">
              <a:latin typeface="微软雅黑"/>
              <a:cs typeface="微软雅黑"/>
            </a:endParaRPr>
          </a:p>
          <a:p>
            <a:pPr marL="12700" marR="5080">
              <a:lnSpc>
                <a:spcPct val="160000"/>
              </a:lnSpc>
            </a:pPr>
            <a:r>
              <a:rPr sz="2400">
                <a:latin typeface="宋体"/>
                <a:cs typeface="宋体"/>
              </a:rPr>
              <a:t>A.文章第①段由小区里的槐花开了，联想到飘着槐花香的故乡，开篇  点题，引出下文对故乡的回忆，行文简洁自然。  </a:t>
            </a:r>
            <a:r>
              <a:rPr sz="2400" spc="-5">
                <a:latin typeface="宋体"/>
                <a:cs typeface="宋体"/>
              </a:rPr>
              <a:t>B.文章第④段中，“手起镰刀落，一串串、一枝枝槐花像大片雪花一  </a:t>
            </a:r>
            <a:r>
              <a:rPr sz="2400">
                <a:latin typeface="宋体"/>
                <a:cs typeface="宋体"/>
              </a:rPr>
              <a:t>样从树上掉落”一句，运用比喻的修辞手法，形象生动地写出了槐花  的浓郁香味。  C.作者善于抓住细节刻画人物心理，比如第⑤自然段在写等待槐花蒸  菜出锅时，用“心不在焉”一词，就形象地刻画出孩子们的期待心理。  </a:t>
            </a:r>
            <a:r>
              <a:rPr sz="2400" spc="-5">
                <a:latin typeface="宋体"/>
                <a:cs typeface="宋体"/>
              </a:rPr>
              <a:t>D.文章第⑦自然段中，看“我”吃得津津有味，儿子也爱上了槐花蒸  </a:t>
            </a:r>
            <a:r>
              <a:rPr sz="2400">
                <a:latin typeface="宋体"/>
                <a:cs typeface="宋体"/>
              </a:rPr>
              <a:t>菜，拿筷子夹了一块，我们家的故乡情愫也开始传承到儿子身上。  E.文章第⑧段中，伯父院里的老槐树“不知道是否和往年一样开得满  树洁白”一句，饱含着作者对伯父和故乡的怀念之情。</a:t>
            </a:r>
            <a:endParaRPr sz="2400">
              <a:latin typeface="宋体"/>
              <a:cs typeface="宋体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09506" y="7498384"/>
            <a:ext cx="264160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20">
                <a:latin typeface="Arial"/>
                <a:cs typeface="Arial"/>
              </a:rPr>
              <a:t>x4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" y="0"/>
            <a:ext cx="755152" cy="151028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884411" y="775081"/>
            <a:ext cx="1428115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）</a:t>
            </a:r>
            <a:r>
              <a:rPr sz="2400" spc="10">
                <a:latin typeface="微软雅黑"/>
                <a:cs typeface="微软雅黑"/>
              </a:rPr>
              <a:t>（</a:t>
            </a:r>
            <a:r>
              <a:rPr sz="2400" spc="-5">
                <a:latin typeface="微软雅黑"/>
                <a:cs typeface="微软雅黑"/>
              </a:rPr>
              <a:t>6</a:t>
            </a:r>
            <a:r>
              <a:rPr sz="2400" spc="10">
                <a:latin typeface="微软雅黑"/>
                <a:cs typeface="微软雅黑"/>
              </a:rPr>
              <a:t>分）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39520" y="1141222"/>
            <a:ext cx="9474200" cy="64331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60000"/>
              </a:lnSpc>
            </a:pPr>
            <a:r>
              <a:rPr sz="2400">
                <a:latin typeface="宋体"/>
                <a:cs typeface="宋体"/>
              </a:rPr>
              <a:t>A.文章第①段由小区里的槐花开了，联想到飘着槐花香的故乡，开篇  点题，引出下文对故乡的回忆，行文简洁自然。  </a:t>
            </a:r>
            <a:r>
              <a:rPr sz="2400" spc="-5">
                <a:solidFill>
                  <a:srgbClr val="FF0000"/>
                </a:solidFill>
                <a:latin typeface="宋体"/>
                <a:cs typeface="宋体"/>
              </a:rPr>
              <a:t>B.文章第④段中，“手起镰刀落，一串串、一枝枝槐花像大片雪花一  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样从树上掉落”一句，运用比喻的修辞手法，形象生动地写出了槐花  的浓郁香味。  </a:t>
            </a:r>
            <a:r>
              <a:rPr sz="2400">
                <a:latin typeface="宋体"/>
                <a:cs typeface="宋体"/>
              </a:rPr>
              <a:t>C.作者善于抓住细节刻画人物心理，比如第⑤自然段在写等待槐花蒸  菜出锅时，用“心不在焉”一词，就形象地刻画出孩子们的期待心理。  </a:t>
            </a:r>
            <a:r>
              <a:rPr sz="2400" spc="-5">
                <a:solidFill>
                  <a:srgbClr val="FF0000"/>
                </a:solidFill>
                <a:latin typeface="宋体"/>
                <a:cs typeface="宋体"/>
              </a:rPr>
              <a:t>D.文章第⑦自然段中，看“我”吃得津津有味，儿子也爱上了槐花蒸  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菜，拿筷子夹了一块，我们家的故乡情愫也开始传承到儿子身上。  </a:t>
            </a:r>
            <a:r>
              <a:rPr sz="2400">
                <a:latin typeface="宋体"/>
                <a:cs typeface="宋体"/>
              </a:rPr>
              <a:t>E.文章第⑧段中，伯父院里的老槐树“不知道是否和往年一样开得满  树洁白”一句，饱含着作者对伯父和故乡的怀念之情。</a:t>
            </a:r>
            <a:endParaRPr sz="2400">
              <a:latin typeface="宋体"/>
              <a:cs typeface="宋体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39520" y="775081"/>
            <a:ext cx="7526655" cy="3886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6583045"/>
              </a:tabLst>
            </a:pPr>
            <a:r>
              <a:rPr sz="2400" spc="-5">
                <a:latin typeface="微软雅黑"/>
                <a:cs typeface="微软雅黑"/>
              </a:rPr>
              <a:t>1.下列对文章的理解和分析，不正确的两项是（	</a:t>
            </a:r>
            <a:r>
              <a:rPr sz="3600" baseline="-4629">
                <a:solidFill>
                  <a:srgbClr val="FF0000"/>
                </a:solidFill>
                <a:latin typeface="宋体"/>
                <a:cs typeface="宋体"/>
              </a:rPr>
              <a:t>B</a:t>
            </a:r>
            <a:r>
              <a:rPr sz="3600" spc="37" baseline="-4629">
                <a:solidFill>
                  <a:srgbClr val="FF0000"/>
                </a:solidFill>
                <a:latin typeface="宋体"/>
                <a:cs typeface="宋体"/>
              </a:rPr>
              <a:t> </a:t>
            </a:r>
            <a:r>
              <a:rPr sz="2400">
                <a:latin typeface="微软雅黑"/>
                <a:cs typeface="微软雅黑"/>
              </a:rPr>
              <a:t>）（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529955" y="802893"/>
            <a:ext cx="17780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40"/>
              </a:lnSpc>
            </a:pP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D</a:t>
            </a:r>
            <a:endParaRPr sz="24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9520" y="1842261"/>
            <a:ext cx="8686165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/>
              <a:t>2.文章以“槐花飘香”为题，有什么好处？请简要分析。（4分）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9636" y="288925"/>
            <a:ext cx="185420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【试题练习】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39520" y="2689859"/>
            <a:ext cx="9424035" cy="38246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312420">
              <a:lnSpc>
                <a:spcPct val="160000"/>
              </a:lnSpc>
            </a:pPr>
            <a:r>
              <a:rPr sz="2400" spc="-5">
                <a:latin typeface="微软雅黑"/>
                <a:cs typeface="微软雅黑"/>
              </a:rPr>
              <a:t>3.文章第⑨段在全文有怎样的作用？请分别从结构和内容角度具体分  析。（4分）</a:t>
            </a:r>
            <a:endParaRPr sz="2400">
              <a:latin typeface="微软雅黑"/>
              <a:cs typeface="微软雅黑"/>
            </a:endParaRPr>
          </a:p>
          <a:p>
            <a:pPr marL="12700" marR="5080">
              <a:lnSpc>
                <a:spcPct val="160100"/>
              </a:lnSpc>
              <a:spcBef>
                <a:spcPts val="925"/>
              </a:spcBef>
            </a:pPr>
            <a:r>
              <a:rPr sz="2000" spc="-5">
                <a:latin typeface="宋体"/>
                <a:cs typeface="宋体"/>
              </a:rPr>
              <a:t>⑨在这座江南城市，不知是谁，在小区墙角种下一棵槐树。也不知何时，我突然抬  眼看到它就近在咫尺。我会静静地站在这棵槐树下，呼吸着那一缕缕淡淡的槐花香，  </a:t>
            </a:r>
            <a:r>
              <a:rPr sz="2000">
                <a:latin typeface="宋体"/>
                <a:cs typeface="宋体"/>
              </a:rPr>
              <a:t>仿佛置身于我那远隔千里的故乡。</a:t>
            </a:r>
            <a:endParaRPr sz="2000">
              <a:latin typeface="宋体"/>
              <a:cs typeface="宋体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 marR="145415" algn="r">
              <a:lnSpc>
                <a:spcPts val="2555"/>
              </a:lnSpc>
              <a:spcBef>
                <a:spcPts val="1285"/>
              </a:spcBef>
            </a:pPr>
            <a:r>
              <a:rPr sz="2150" spc="5">
                <a:solidFill>
                  <a:srgbClr val="FF0000"/>
                </a:solidFill>
                <a:latin typeface="宋体"/>
                <a:cs typeface="宋体"/>
              </a:rPr>
              <a:t>什么题型？</a:t>
            </a:r>
            <a:endParaRPr sz="215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dpi="0" rotWithShape="1">
          <a:blip r:embed="rId3">
            <a:lum/>
          </a:blip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/>
          <p:nvPr/>
        </p:nvSpPr>
        <p:spPr>
          <a:xfrm>
            <a:off x="9768840" y="7091171"/>
            <a:ext cx="870203" cy="86410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441063" y="4164457"/>
            <a:ext cx="1854200" cy="534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205"/>
              </a:lnSpc>
            </a:pPr>
            <a:r>
              <a:rPr sz="3600">
                <a:latin typeface="宋体"/>
                <a:cs typeface="宋体"/>
              </a:rPr>
              <a:t>基础巩固</a:t>
            </a:r>
            <a:endParaRPr sz="3600">
              <a:latin typeface="宋体"/>
              <a:cs typeface="宋体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41063" y="3179698"/>
            <a:ext cx="1854200" cy="731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800" b="1" spc="-5">
                <a:latin typeface="微软雅黑"/>
                <a:cs typeface="微软雅黑"/>
              </a:rPr>
              <a:t>作用题</a:t>
            </a:r>
            <a:endParaRPr sz="4800">
              <a:latin typeface="微软雅黑"/>
              <a:cs typeface="微软雅黑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50707" y="0"/>
            <a:ext cx="3022092" cy="215493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45935"/>
            <a:ext cx="3634740" cy="188366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387084" y="6185915"/>
            <a:ext cx="4585715" cy="188366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21640" y="413257"/>
            <a:ext cx="9258935" cy="46058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试题练习</a:t>
            </a: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250">
              <a:latin typeface="Times New Roman"/>
              <a:cs typeface="Times New Roman"/>
            </a:endParaRPr>
          </a:p>
          <a:p>
            <a:pPr marL="710565" marR="132715">
              <a:lnSpc>
                <a:spcPct val="160000"/>
              </a:lnSpc>
            </a:pPr>
            <a:r>
              <a:rPr sz="2400" spc="-5">
                <a:latin typeface="微软雅黑"/>
                <a:cs typeface="微软雅黑"/>
              </a:rPr>
              <a:t>一、（</a:t>
            </a:r>
            <a:r>
              <a:rPr sz="2400" spc="-5" smtClean="0">
                <a:latin typeface="微软雅黑"/>
                <a:cs typeface="微软雅黑"/>
              </a:rPr>
              <a:t>20</a:t>
            </a:r>
            <a:r>
              <a:rPr lang="en-US" sz="2400" spc="-5" smtClean="0">
                <a:latin typeface="微软雅黑"/>
                <a:cs typeface="微软雅黑"/>
              </a:rPr>
              <a:t>20</a:t>
            </a:r>
            <a:r>
              <a:rPr sz="2400" spc="-5" smtClean="0">
                <a:latin typeface="微软雅黑"/>
                <a:cs typeface="微软雅黑"/>
              </a:rPr>
              <a:t>·</a:t>
            </a:r>
            <a:r>
              <a:rPr sz="2400" spc="-5">
                <a:latin typeface="微软雅黑"/>
                <a:cs typeface="微软雅黑"/>
              </a:rPr>
              <a:t>天津红桥区中考模拟一模）阅读文本，回答下列各  题。（14分）</a:t>
            </a:r>
            <a:endParaRPr sz="2400">
              <a:latin typeface="微软雅黑"/>
              <a:cs typeface="微软雅黑"/>
            </a:endParaRPr>
          </a:p>
          <a:p>
            <a:pPr marL="753745" algn="ctr">
              <a:lnSpc>
                <a:spcPct val="100000"/>
              </a:lnSpc>
              <a:spcBef>
                <a:spcPts val="1730"/>
              </a:spcBef>
            </a:pPr>
            <a:r>
              <a:rPr sz="2400" b="1">
                <a:latin typeface="微软雅黑"/>
                <a:cs typeface="微软雅黑"/>
              </a:rPr>
              <a:t>槐花飘香</a:t>
            </a:r>
            <a:endParaRPr sz="2400">
              <a:latin typeface="微软雅黑"/>
              <a:cs typeface="微软雅黑"/>
            </a:endParaRPr>
          </a:p>
          <a:p>
            <a:pPr marL="753745" algn="ctr">
              <a:lnSpc>
                <a:spcPct val="100000"/>
              </a:lnSpc>
              <a:spcBef>
                <a:spcPts val="1725"/>
              </a:spcBef>
            </a:pPr>
            <a:r>
              <a:rPr sz="2400">
                <a:latin typeface="宋体"/>
                <a:cs typeface="宋体"/>
              </a:rPr>
              <a:t>申琳</a:t>
            </a:r>
          </a:p>
          <a:p>
            <a:pPr marL="1320800">
              <a:lnSpc>
                <a:spcPct val="100000"/>
              </a:lnSpc>
              <a:spcBef>
                <a:spcPts val="1725"/>
              </a:spcBef>
            </a:pPr>
            <a:r>
              <a:rPr sz="2400" spc="-5">
                <a:latin typeface="宋体"/>
                <a:cs typeface="宋体"/>
              </a:rPr>
              <a:t>①小区墙角的槐花开了，满树洁白的花朵，映着湛蓝的天。</a:t>
            </a:r>
            <a:endParaRPr sz="2400">
              <a:latin typeface="宋体"/>
              <a:cs typeface="宋体"/>
            </a:endParaRPr>
          </a:p>
          <a:p>
            <a:pPr marL="710565">
              <a:lnSpc>
                <a:spcPts val="2835"/>
              </a:lnSpc>
              <a:spcBef>
                <a:spcPts val="1730"/>
              </a:spcBef>
            </a:pPr>
            <a:r>
              <a:rPr sz="2400">
                <a:latin typeface="宋体"/>
                <a:cs typeface="宋体"/>
              </a:rPr>
              <a:t>这一串串小花，把我的思绪带回满村飘着槐花香的故乡。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985264" y="5986526"/>
            <a:ext cx="7950200" cy="726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看完第一段后，你认为标题“槐花飘香”可能有什么作用？</a:t>
            </a:r>
            <a:endParaRPr sz="2400">
              <a:latin typeface="宋体"/>
              <a:cs typeface="宋体"/>
            </a:endParaRPr>
          </a:p>
          <a:p>
            <a:pPr marL="12700">
              <a:lnSpc>
                <a:spcPts val="2840"/>
              </a:lnSpc>
            </a:pPr>
            <a:r>
              <a:rPr sz="2400" spc="-5">
                <a:solidFill>
                  <a:srgbClr val="FF0000"/>
                </a:solidFill>
                <a:latin typeface="宋体"/>
                <a:cs typeface="宋体"/>
              </a:rPr>
              <a:t>香可能指？</a:t>
            </a:r>
            <a:endParaRPr sz="24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90688" y="0"/>
            <a:ext cx="3182111" cy="245211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49223" y="2452116"/>
            <a:ext cx="9674860" cy="4993005"/>
          </a:xfrm>
          <a:custGeom>
            <a:rect l="l" t="t" r="r" b="b"/>
            <a:pathLst>
              <a:path w="9674860" h="4993005">
                <a:moveTo>
                  <a:pt x="0" y="4992624"/>
                </a:moveTo>
                <a:lnTo>
                  <a:pt x="9674352" y="4992624"/>
                </a:lnTo>
                <a:lnTo>
                  <a:pt x="9674352" y="0"/>
                </a:lnTo>
                <a:lnTo>
                  <a:pt x="0" y="0"/>
                </a:lnTo>
                <a:lnTo>
                  <a:pt x="0" y="4992624"/>
                </a:lnTo>
                <a:close/>
              </a:path>
            </a:pathLst>
          </a:custGeom>
          <a:solidFill>
            <a:srgbClr val="CCE1D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28573" y="2605404"/>
            <a:ext cx="9475470" cy="4750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265">
              <a:lnSpc>
                <a:spcPct val="100000"/>
              </a:lnSpc>
            </a:pPr>
            <a:r>
              <a:rPr sz="2400">
                <a:latin typeface="宋体"/>
                <a:cs typeface="宋体"/>
              </a:rPr>
              <a:t>①第一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段</a:t>
            </a:r>
            <a:r>
              <a:rPr sz="2400">
                <a:latin typeface="宋体"/>
                <a:cs typeface="宋体"/>
              </a:rPr>
              <a:t>景物描写的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作用</a:t>
            </a:r>
            <a:r>
              <a:rPr sz="2400">
                <a:latin typeface="宋体"/>
                <a:cs typeface="宋体"/>
              </a:rPr>
              <a:t>是什么？</a:t>
            </a:r>
            <a:endParaRPr sz="2400">
              <a:latin typeface="宋体"/>
              <a:cs typeface="宋体"/>
            </a:endParaRPr>
          </a:p>
          <a:p>
            <a:pPr marL="469265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/>
                <a:cs typeface="宋体"/>
              </a:rPr>
              <a:t>②文章多处提到油桐树，请说说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油桐树</a:t>
            </a:r>
            <a:r>
              <a:rPr sz="2400">
                <a:latin typeface="宋体"/>
                <a:cs typeface="宋体"/>
              </a:rPr>
              <a:t>在文中有哪些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作用</a:t>
            </a:r>
            <a:r>
              <a:rPr sz="2400">
                <a:latin typeface="宋体"/>
                <a:cs typeface="宋体"/>
              </a:rPr>
              <a:t>。</a:t>
            </a:r>
            <a:endParaRPr sz="2400">
              <a:latin typeface="宋体"/>
              <a:cs typeface="宋体"/>
            </a:endParaRPr>
          </a:p>
          <a:p>
            <a:pPr marL="469265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/>
                <a:cs typeface="宋体"/>
              </a:rPr>
              <a:t>③小说第（4）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段</a:t>
            </a:r>
            <a:r>
              <a:rPr sz="2400">
                <a:latin typeface="宋体"/>
                <a:cs typeface="宋体"/>
              </a:rPr>
              <a:t>在结构和内容上有什</a:t>
            </a:r>
            <a:r>
              <a:rPr sz="2400" spc="5">
                <a:latin typeface="宋体"/>
                <a:cs typeface="宋体"/>
              </a:rPr>
              <a:t>么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作用</a:t>
            </a:r>
            <a:r>
              <a:rPr sz="2400">
                <a:latin typeface="宋体"/>
                <a:cs typeface="宋体"/>
              </a:rPr>
              <a:t>？请联系上下文简要分</a:t>
            </a:r>
            <a:endParaRPr sz="240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>
                <a:latin typeface="宋体"/>
                <a:cs typeface="宋体"/>
              </a:rPr>
              <a:t>析。</a:t>
            </a:r>
            <a:endParaRPr sz="2400">
              <a:latin typeface="宋体"/>
              <a:cs typeface="宋体"/>
            </a:endParaRPr>
          </a:p>
          <a:p>
            <a:pPr marL="12700" marR="158115" indent="457200">
              <a:lnSpc>
                <a:spcPct val="150000"/>
              </a:lnSpc>
            </a:pPr>
            <a:r>
              <a:rPr sz="2400">
                <a:latin typeface="宋体"/>
                <a:cs typeface="宋体"/>
              </a:rPr>
              <a:t>④标题为“快手刘”，文章却用大量笔墨写他表演“不灵”，谈谈  如此安排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情节</a:t>
            </a:r>
            <a:r>
              <a:rPr sz="2400">
                <a:latin typeface="宋体"/>
                <a:cs typeface="宋体"/>
              </a:rPr>
              <a:t>的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作用</a:t>
            </a:r>
            <a:r>
              <a:rPr sz="2400">
                <a:latin typeface="宋体"/>
                <a:cs typeface="宋体"/>
              </a:rPr>
              <a:t>。</a:t>
            </a:r>
            <a:endParaRPr sz="2400">
              <a:latin typeface="宋体"/>
              <a:cs typeface="宋体"/>
            </a:endParaRPr>
          </a:p>
          <a:p>
            <a:pPr marL="469265">
              <a:lnSpc>
                <a:spcPct val="100000"/>
              </a:lnSpc>
              <a:spcBef>
                <a:spcPts val="1440"/>
              </a:spcBef>
            </a:pPr>
            <a:r>
              <a:rPr sz="2400" spc="-5">
                <a:latin typeface="宋体"/>
                <a:cs typeface="宋体"/>
              </a:rPr>
              <a:t>⑤小说第⑥</a:t>
            </a:r>
            <a:r>
              <a:rPr sz="2400" spc="-5">
                <a:solidFill>
                  <a:srgbClr val="FF0000"/>
                </a:solidFill>
                <a:latin typeface="宋体"/>
                <a:cs typeface="宋体"/>
              </a:rPr>
              <a:t>段能否删去</a:t>
            </a:r>
            <a:r>
              <a:rPr sz="2400" spc="-5">
                <a:latin typeface="宋体"/>
                <a:cs typeface="宋体"/>
              </a:rPr>
              <a:t>？请结合上下文说出理由。</a:t>
            </a:r>
            <a:endParaRPr sz="2400">
              <a:latin typeface="宋体"/>
              <a:cs typeface="宋体"/>
            </a:endParaRPr>
          </a:p>
          <a:p>
            <a:pPr marL="469265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/>
                <a:cs typeface="宋体"/>
              </a:rPr>
              <a:t>⑥谈谈文章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结尾</a:t>
            </a:r>
            <a:r>
              <a:rPr sz="2400">
                <a:latin typeface="宋体"/>
                <a:cs typeface="宋体"/>
              </a:rPr>
              <a:t>的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妙处</a:t>
            </a:r>
            <a:r>
              <a:rPr sz="2400">
                <a:latin typeface="宋体"/>
                <a:cs typeface="宋体"/>
              </a:rPr>
              <a:t>。</a:t>
            </a:r>
            <a:endParaRPr sz="2400">
              <a:latin typeface="宋体"/>
              <a:cs typeface="宋体"/>
            </a:endParaRPr>
          </a:p>
          <a:p>
            <a:pPr marL="469265">
              <a:lnSpc>
                <a:spcPts val="2840"/>
              </a:lnSpc>
              <a:spcBef>
                <a:spcPts val="1440"/>
              </a:spcBef>
            </a:pPr>
            <a:r>
              <a:rPr sz="2400">
                <a:latin typeface="宋体"/>
                <a:cs typeface="宋体"/>
              </a:rPr>
              <a:t>⑦文章以“素颜如雪”为题，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好在哪里</a:t>
            </a:r>
            <a:r>
              <a:rPr sz="2400">
                <a:latin typeface="宋体"/>
                <a:cs typeface="宋体"/>
              </a:rPr>
              <a:t>？</a:t>
            </a:r>
            <a:endParaRPr sz="2400">
              <a:latin typeface="宋体"/>
              <a:cs typeface="宋体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95427" y="430656"/>
            <a:ext cx="4037329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>
                <a:latin typeface="微软雅黑"/>
                <a:cs typeface="微软雅黑"/>
              </a:rPr>
              <a:t>基础回顾——作用题长啥样？</a:t>
            </a:r>
            <a:endParaRPr sz="2400">
              <a:latin typeface="微软雅黑"/>
              <a:cs typeface="微软雅黑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074419"/>
            <a:ext cx="10972799" cy="61722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" y="0"/>
            <a:ext cx="755152" cy="151028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389876" y="4646676"/>
            <a:ext cx="3582924" cy="3582923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37082" y="1522221"/>
            <a:ext cx="7185659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6866890"/>
              </a:tabLst>
            </a:pPr>
            <a:r>
              <a:rPr spc="-5"/>
              <a:t>【</a:t>
            </a:r>
            <a:r>
              <a:rPr/>
              <a:t>互动</a:t>
            </a:r>
            <a:r>
              <a:rPr spc="-5"/>
              <a:t>题】下列选项中，</a:t>
            </a:r>
            <a:r>
              <a:rPr spc="-5">
                <a:solidFill>
                  <a:srgbClr val="FF0000"/>
                </a:solidFill>
              </a:rPr>
              <a:t>不是</a:t>
            </a:r>
            <a:r>
              <a:rPr spc="-5"/>
              <a:t>作用题的一项是</a:t>
            </a:r>
            <a:r>
              <a:rPr/>
              <a:t>（	）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37082" y="2473452"/>
            <a:ext cx="9178290" cy="2921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60000"/>
              </a:lnSpc>
            </a:pPr>
            <a:r>
              <a:rPr sz="2400">
                <a:latin typeface="宋体"/>
                <a:cs typeface="宋体"/>
              </a:rPr>
              <a:t>A.文章以“素颜如雪”为题，好在哪里？  B.文章第一段中画线部分的景物描写，在全文中有什么作用呢？  C.第⑧段开头说“我的鼻子酸酸的，出来半年了，我还没有这么难受  </a:t>
            </a:r>
            <a:r>
              <a:rPr sz="2400" spc="-5">
                <a:latin typeface="宋体"/>
                <a:cs typeface="宋体"/>
              </a:rPr>
              <a:t>过。”这里的“难受”有什么含义？  </a:t>
            </a:r>
            <a:r>
              <a:rPr sz="2400">
                <a:latin typeface="宋体"/>
                <a:cs typeface="宋体"/>
              </a:rPr>
              <a:t>D.从结构上看，第⑤段有什么作用？请作简要分析。</a:t>
            </a:r>
            <a:endParaRPr sz="2400">
              <a:latin typeface="宋体"/>
              <a:cs typeface="宋体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509506" y="7498384"/>
            <a:ext cx="264160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20">
                <a:latin typeface="Arial"/>
                <a:cs typeface="Arial"/>
              </a:rPr>
              <a:t>x1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074419"/>
            <a:ext cx="10972799" cy="61722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" y="0"/>
            <a:ext cx="755152" cy="151028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389876" y="4646676"/>
            <a:ext cx="3582924" cy="3582923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839520" y="775081"/>
            <a:ext cx="9169400" cy="38728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6685280"/>
                <a:tab pos="7069455"/>
              </a:tabLst>
            </a:pPr>
            <a:r>
              <a:rPr sz="2400">
                <a:latin typeface="微软雅黑"/>
                <a:cs typeface="微软雅黑"/>
              </a:rPr>
              <a:t>【互动题】下列选项中，不是作用题的一项是（	</a:t>
            </a:r>
            <a:r>
              <a:rPr sz="2400">
                <a:solidFill>
                  <a:srgbClr val="FF0000"/>
                </a:solidFill>
                <a:latin typeface="微软雅黑"/>
                <a:cs typeface="微软雅黑"/>
              </a:rPr>
              <a:t>C	</a:t>
            </a:r>
            <a:r>
              <a:rPr sz="2400">
                <a:latin typeface="微软雅黑"/>
                <a:cs typeface="微软雅黑"/>
              </a:rPr>
              <a:t>）</a:t>
            </a:r>
            <a:endParaRPr sz="24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ct val="160000"/>
              </a:lnSpc>
              <a:spcBef>
                <a:spcPts val="1850"/>
              </a:spcBef>
            </a:pPr>
            <a:r>
              <a:rPr sz="2400">
                <a:latin typeface="宋体"/>
                <a:cs typeface="宋体"/>
              </a:rPr>
              <a:t>A.文章以“素颜如雪”为题，好在哪里？  </a:t>
            </a:r>
            <a:r>
              <a:rPr sz="2400" spc="-5">
                <a:latin typeface="宋体"/>
                <a:cs typeface="宋体"/>
              </a:rPr>
              <a:t>B.文章第一段中画线部分的景物描写，在全文中有什么作用呢？  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C.第⑧段开头说“我的鼻子酸酸的，出来半年了，我还没有这么难受  过。”这里的“难受”有什么含义？  </a:t>
            </a:r>
            <a:r>
              <a:rPr sz="2400">
                <a:latin typeface="宋体"/>
                <a:cs typeface="宋体"/>
              </a:rPr>
              <a:t>D.从结构上看，第⑤段有什么作用？请作简要分析。</a:t>
            </a:r>
            <a:endParaRPr sz="24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90739" y="1421676"/>
            <a:ext cx="1404620" cy="511175"/>
          </a:xfrm>
          <a:custGeom>
            <a:rect l="l" t="t" r="r" b="b"/>
            <a:pathLst>
              <a:path w="1404620" h="511175">
                <a:moveTo>
                  <a:pt x="0" y="510882"/>
                </a:moveTo>
                <a:lnTo>
                  <a:pt x="1404620" y="510882"/>
                </a:lnTo>
                <a:lnTo>
                  <a:pt x="1404620" y="0"/>
                </a:lnTo>
                <a:lnTo>
                  <a:pt x="0" y="0"/>
                </a:lnTo>
                <a:lnTo>
                  <a:pt x="0" y="510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395347" y="1421676"/>
            <a:ext cx="7292975" cy="511175"/>
          </a:xfrm>
          <a:custGeom>
            <a:rect l="l" t="t" r="r" b="b"/>
            <a:pathLst>
              <a:path w="7292975" h="511175">
                <a:moveTo>
                  <a:pt x="0" y="510882"/>
                </a:moveTo>
                <a:lnTo>
                  <a:pt x="7292975" y="510882"/>
                </a:lnTo>
                <a:lnTo>
                  <a:pt x="7292975" y="0"/>
                </a:lnTo>
                <a:lnTo>
                  <a:pt x="0" y="0"/>
                </a:lnTo>
                <a:lnTo>
                  <a:pt x="0" y="510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90739" y="1932558"/>
            <a:ext cx="1404620" cy="2341245"/>
          </a:xfrm>
          <a:custGeom>
            <a:rect l="l" t="t" r="r" b="b"/>
            <a:pathLst>
              <a:path w="1404620" h="2341245">
                <a:moveTo>
                  <a:pt x="0" y="2340991"/>
                </a:moveTo>
                <a:lnTo>
                  <a:pt x="1404620" y="2340991"/>
                </a:lnTo>
                <a:lnTo>
                  <a:pt x="1404620" y="0"/>
                </a:lnTo>
                <a:lnTo>
                  <a:pt x="0" y="0"/>
                </a:lnTo>
                <a:lnTo>
                  <a:pt x="0" y="234099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395347" y="1932558"/>
            <a:ext cx="7292975" cy="2341245"/>
          </a:xfrm>
          <a:custGeom>
            <a:rect l="l" t="t" r="r" b="b"/>
            <a:pathLst>
              <a:path w="7292975" h="2341245">
                <a:moveTo>
                  <a:pt x="0" y="2340991"/>
                </a:moveTo>
                <a:lnTo>
                  <a:pt x="7292975" y="2340991"/>
                </a:lnTo>
                <a:lnTo>
                  <a:pt x="7292975" y="0"/>
                </a:lnTo>
                <a:lnTo>
                  <a:pt x="0" y="0"/>
                </a:lnTo>
                <a:lnTo>
                  <a:pt x="0" y="234099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90739" y="4273550"/>
            <a:ext cx="1404620" cy="2286000"/>
          </a:xfrm>
          <a:custGeom>
            <a:rect l="l" t="t" r="r" b="b"/>
            <a:pathLst>
              <a:path w="1404620" h="2286000">
                <a:moveTo>
                  <a:pt x="0" y="2286000"/>
                </a:moveTo>
                <a:lnTo>
                  <a:pt x="1404620" y="2286000"/>
                </a:lnTo>
                <a:lnTo>
                  <a:pt x="1404620" y="0"/>
                </a:lnTo>
                <a:lnTo>
                  <a:pt x="0" y="0"/>
                </a:lnTo>
                <a:lnTo>
                  <a:pt x="0" y="2286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395347" y="4273550"/>
            <a:ext cx="7292975" cy="2286000"/>
          </a:xfrm>
          <a:custGeom>
            <a:rect l="l" t="t" r="r" b="b"/>
            <a:pathLst>
              <a:path w="7292975" h="2286000">
                <a:moveTo>
                  <a:pt x="0" y="2286000"/>
                </a:moveTo>
                <a:lnTo>
                  <a:pt x="7292975" y="2286000"/>
                </a:lnTo>
                <a:lnTo>
                  <a:pt x="7292975" y="0"/>
                </a:lnTo>
                <a:lnTo>
                  <a:pt x="0" y="0"/>
                </a:lnTo>
                <a:lnTo>
                  <a:pt x="0" y="2286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984389" y="1415414"/>
          <a:ext cx="8697582" cy="51377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4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92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0793">
                <a:tc>
                  <a:txBody>
                    <a:bodyPr vert="horz" wrap="square"/>
                    <a:lstStyle/>
                    <a:p>
                      <a:pPr marL="441959">
                        <a:lnSpc>
                          <a:spcPct val="100000"/>
                        </a:lnSpc>
                        <a:spcBef>
                          <a:spcPts val="650"/>
                        </a:spcBef>
                      </a:pPr>
                      <a:r>
                        <a:rPr sz="2000" b="1">
                          <a:latin typeface="微软雅黑"/>
                          <a:cs typeface="微软雅黑"/>
                        </a:rPr>
                        <a:t>类型</a:t>
                      </a:r>
                      <a:endParaRPr sz="20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50"/>
                        </a:spcBef>
                      </a:pPr>
                      <a:r>
                        <a:rPr sz="2000" b="1">
                          <a:latin typeface="微软雅黑"/>
                          <a:cs typeface="微软雅黑"/>
                        </a:rPr>
                        <a:t>答题思路</a:t>
                      </a:r>
                      <a:endParaRPr sz="20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413">
                <a:tc>
                  <a:txBody>
                    <a:bodyPr vert="horz" wrap="square"/>
                    <a:lstStyle/>
                    <a:p>
                      <a:endParaRPr sz="20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 vert="horz" wrap="square"/>
                    <a:lstStyle/>
                    <a:p>
                      <a:pPr marL="76200">
                        <a:lnSpc>
                          <a:spcPct val="100000"/>
                        </a:lnSpc>
                        <a:spcBef>
                          <a:spcPts val="650"/>
                        </a:spcBef>
                      </a:pPr>
                      <a:r>
                        <a:rPr sz="2000">
                          <a:latin typeface="宋体"/>
                          <a:cs typeface="宋体"/>
                        </a:rPr>
                        <a:t>（1）交代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Microsoft JhengHei"/>
                          <a:cs typeface="Microsoft JhengHei"/>
                        </a:rPr>
                        <a:t>背</a:t>
                      </a:r>
                      <a:r>
                        <a:rPr sz="2000">
                          <a:latin typeface="宋体"/>
                          <a:cs typeface="宋体"/>
                        </a:rPr>
                        <a:t>景/时间、地点；突出环境本身特点；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4234">
                <a:tc>
                  <a:txBody>
                    <a:bodyPr vert="horz" wrap="square"/>
                    <a:lstStyle/>
                    <a:p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762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2000" spc="-5">
                          <a:latin typeface="宋体"/>
                          <a:cs typeface="宋体"/>
                        </a:rPr>
                        <a:t>（2）渲染</a:t>
                      </a:r>
                      <a:r>
                        <a:rPr sz="2000" b="1" spc="-5">
                          <a:solidFill>
                            <a:srgbClr val="FF0000"/>
                          </a:solidFill>
                          <a:latin typeface="Microsoft JhengHei"/>
                          <a:cs typeface="Microsoft JhengHei"/>
                        </a:rPr>
                        <a:t>气</a:t>
                      </a:r>
                      <a:r>
                        <a:rPr sz="2000" spc="-5">
                          <a:latin typeface="宋体"/>
                          <a:cs typeface="宋体"/>
                        </a:rPr>
                        <a:t>氛，奠定情感基调，增强文章感染力；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305">
                <a:tc>
                  <a:txBody>
                    <a:bodyPr vert="horz" wrap="square"/>
                    <a:lstStyle/>
                    <a:p>
                      <a:pPr marL="441959">
                        <a:lnSpc>
                          <a:spcPts val="2070"/>
                        </a:lnSpc>
                      </a:pPr>
                      <a:r>
                        <a:rPr sz="2000" b="1">
                          <a:latin typeface="微软雅黑"/>
                          <a:cs typeface="微软雅黑"/>
                        </a:rPr>
                        <a:t>环境</a:t>
                      </a:r>
                      <a:endParaRPr sz="20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76200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000">
                          <a:latin typeface="宋体"/>
                          <a:cs typeface="宋体"/>
                        </a:rPr>
                        <a:t>（3）衬托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Microsoft JhengHei"/>
                          <a:cs typeface="Microsoft JhengHei"/>
                        </a:rPr>
                        <a:t>人</a:t>
                      </a:r>
                      <a:r>
                        <a:rPr sz="2000">
                          <a:latin typeface="宋体"/>
                          <a:cs typeface="宋体"/>
                        </a:rPr>
                        <a:t>物心情/心理，表现性格，烘托形象；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444">
                <a:tc>
                  <a:txBody>
                    <a:bodyPr vert="horz" wrap="square"/>
                    <a:lstStyle/>
                    <a:p>
                      <a:pPr marL="441959">
                        <a:lnSpc>
                          <a:spcPts val="2070"/>
                        </a:lnSpc>
                      </a:pPr>
                      <a:r>
                        <a:rPr sz="2000" b="1">
                          <a:latin typeface="微软雅黑"/>
                          <a:cs typeface="微软雅黑"/>
                        </a:rPr>
                        <a:t>作用</a:t>
                      </a:r>
                      <a:endParaRPr sz="20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76200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000">
                          <a:latin typeface="宋体"/>
                          <a:cs typeface="宋体"/>
                        </a:rPr>
                        <a:t>（4）推动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Microsoft JhengHei"/>
                          <a:cs typeface="Microsoft JhengHei"/>
                        </a:rPr>
                        <a:t>情</a:t>
                      </a:r>
                      <a:r>
                        <a:rPr sz="2000">
                          <a:latin typeface="宋体"/>
                          <a:cs typeface="宋体"/>
                        </a:rPr>
                        <a:t>节发展，为下文作铺垫/埋伏笔；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8592">
                <a:tc>
                  <a:txBody>
                    <a:bodyPr vert="horz" wrap="square"/>
                    <a:lstStyle/>
                    <a:p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62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2000">
                          <a:latin typeface="宋体"/>
                          <a:cs typeface="宋体"/>
                        </a:rPr>
                        <a:t>（5）暗示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Microsoft JhengHei"/>
                          <a:cs typeface="Microsoft JhengHei"/>
                        </a:rPr>
                        <a:t>主</a:t>
                      </a:r>
                      <a:r>
                        <a:rPr sz="2000">
                          <a:latin typeface="宋体"/>
                          <a:cs typeface="宋体"/>
                        </a:rPr>
                        <a:t>题、结局/揭示、升华主题。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0921">
                <a:tc>
                  <a:txBody>
                    <a:bodyPr vert="horz" wrap="square"/>
                    <a:lstStyle/>
                    <a:p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 vert="horz" wrap="square"/>
                    <a:lstStyle/>
                    <a:p>
                      <a:pPr marL="76200">
                        <a:lnSpc>
                          <a:spcPct val="100000"/>
                        </a:lnSpc>
                        <a:spcBef>
                          <a:spcPts val="655"/>
                        </a:spcBef>
                      </a:pPr>
                      <a:r>
                        <a:rPr sz="2000">
                          <a:latin typeface="宋体"/>
                          <a:cs typeface="宋体"/>
                        </a:rPr>
                        <a:t>（1）作为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Microsoft JhengHei"/>
                          <a:cs typeface="Microsoft JhengHei"/>
                        </a:rPr>
                        <a:t>线</a:t>
                      </a:r>
                      <a:r>
                        <a:rPr sz="2000">
                          <a:latin typeface="宋体"/>
                          <a:cs typeface="宋体"/>
                        </a:rPr>
                        <a:t>索，贯穿全文，使文章结构完整严谨；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71853">
                <a:tc>
                  <a:txBody>
                    <a:bodyPr vert="horz" wrap="square"/>
                    <a:lstStyle/>
                    <a:p>
                      <a:pPr marL="441959" marR="433705">
                        <a:lnSpc>
                          <a:spcPct val="150000"/>
                        </a:lnSpc>
                        <a:spcBef>
                          <a:spcPts val="1120"/>
                        </a:spcBef>
                      </a:pPr>
                      <a:r>
                        <a:rPr sz="2000" b="1">
                          <a:latin typeface="微软雅黑"/>
                          <a:cs typeface="微软雅黑"/>
                        </a:rPr>
                        <a:t>物的  作用</a:t>
                      </a:r>
                      <a:endParaRPr sz="20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762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2000">
                          <a:latin typeface="宋体"/>
                          <a:cs typeface="宋体"/>
                        </a:rPr>
                        <a:t>（2）渲染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Microsoft JhengHei"/>
                          <a:cs typeface="Microsoft JhengHei"/>
                        </a:rPr>
                        <a:t>气</a:t>
                      </a:r>
                      <a:r>
                        <a:rPr sz="2000">
                          <a:latin typeface="宋体"/>
                          <a:cs typeface="宋体"/>
                        </a:rPr>
                        <a:t>氛、营造气氛</a:t>
                      </a:r>
                      <a:endParaRPr sz="2000">
                        <a:latin typeface="宋体"/>
                        <a:cs typeface="宋体"/>
                      </a:endParaRPr>
                    </a:p>
                    <a:p>
                      <a:pPr marL="76200">
                        <a:lnSpc>
                          <a:spcPct val="100000"/>
                        </a:lnSpc>
                        <a:spcBef>
                          <a:spcPts val="1200"/>
                        </a:spcBef>
                      </a:pPr>
                      <a:r>
                        <a:rPr sz="2000">
                          <a:latin typeface="宋体"/>
                          <a:cs typeface="宋体"/>
                        </a:rPr>
                        <a:t>（3）象征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Microsoft JhengHei"/>
                          <a:cs typeface="Microsoft JhengHei"/>
                        </a:rPr>
                        <a:t>人</a:t>
                      </a:r>
                      <a:r>
                        <a:rPr sz="2000">
                          <a:latin typeface="宋体"/>
                          <a:cs typeface="宋体"/>
                        </a:rPr>
                        <a:t>物品质、烘托人物特点、暗示人物命运，</a:t>
                      </a:r>
                      <a:endParaRPr sz="2000">
                        <a:latin typeface="宋体"/>
                        <a:cs typeface="宋体"/>
                      </a:endParaRPr>
                    </a:p>
                    <a:p>
                      <a:pPr marL="76200">
                        <a:lnSpc>
                          <a:spcPct val="100000"/>
                        </a:lnSpc>
                        <a:spcBef>
                          <a:spcPts val="1200"/>
                        </a:spcBef>
                      </a:pPr>
                      <a:r>
                        <a:rPr sz="2000">
                          <a:latin typeface="宋体"/>
                          <a:cs typeface="宋体"/>
                        </a:rPr>
                        <a:t>（4）推动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Microsoft JhengHei"/>
                          <a:cs typeface="Microsoft JhengHei"/>
                        </a:rPr>
                        <a:t>情</a:t>
                      </a:r>
                      <a:r>
                        <a:rPr sz="2000">
                          <a:latin typeface="宋体"/>
                          <a:cs typeface="宋体"/>
                        </a:rPr>
                        <a:t>节发展，为下文作铺垫/埋伏笔；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3224">
                <a:tc>
                  <a:txBody>
                    <a:bodyPr vert="horz" wrap="square"/>
                    <a:lstStyle/>
                    <a:p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62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2000" spc="-5">
                          <a:latin typeface="宋体"/>
                          <a:cs typeface="宋体"/>
                        </a:rPr>
                        <a:t>（5）深化</a:t>
                      </a:r>
                      <a:r>
                        <a:rPr sz="2000" b="1" spc="-5">
                          <a:solidFill>
                            <a:srgbClr val="FF0000"/>
                          </a:solidFill>
                          <a:latin typeface="Microsoft JhengHei"/>
                          <a:cs typeface="Microsoft JhengHei"/>
                        </a:rPr>
                        <a:t>主</a:t>
                      </a:r>
                      <a:r>
                        <a:rPr sz="2000" spc="-5">
                          <a:latin typeface="宋体"/>
                          <a:cs typeface="宋体"/>
                        </a:rPr>
                        <a:t>题、承载情感。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0" name="object 10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b="1">
                <a:latin typeface="微软雅黑"/>
                <a:cs typeface="微软雅黑"/>
              </a:rPr>
              <a:t>常见答题术语和角度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005255" y="1791881"/>
            <a:ext cx="1404620" cy="511175"/>
          </a:xfrm>
          <a:custGeom>
            <a:rect l="l" t="t" r="r" b="b"/>
            <a:pathLst>
              <a:path w="1404620" h="511175">
                <a:moveTo>
                  <a:pt x="0" y="510882"/>
                </a:moveTo>
                <a:lnTo>
                  <a:pt x="1404620" y="510882"/>
                </a:lnTo>
                <a:lnTo>
                  <a:pt x="1404620" y="0"/>
                </a:lnTo>
                <a:lnTo>
                  <a:pt x="0" y="0"/>
                </a:lnTo>
                <a:lnTo>
                  <a:pt x="0" y="510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09825" y="1791881"/>
            <a:ext cx="7292975" cy="511175"/>
          </a:xfrm>
          <a:custGeom>
            <a:rect l="l" t="t" r="r" b="b"/>
            <a:pathLst>
              <a:path w="7292975" h="511175">
                <a:moveTo>
                  <a:pt x="0" y="510882"/>
                </a:moveTo>
                <a:lnTo>
                  <a:pt x="7292975" y="510882"/>
                </a:lnTo>
                <a:lnTo>
                  <a:pt x="7292975" y="0"/>
                </a:lnTo>
                <a:lnTo>
                  <a:pt x="0" y="0"/>
                </a:lnTo>
                <a:lnTo>
                  <a:pt x="0" y="510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05255" y="2302764"/>
            <a:ext cx="1404620" cy="3657600"/>
          </a:xfrm>
          <a:custGeom>
            <a:rect l="l" t="t" r="r" b="b"/>
            <a:pathLst>
              <a:path w="1404620" h="3657600">
                <a:moveTo>
                  <a:pt x="0" y="3657600"/>
                </a:moveTo>
                <a:lnTo>
                  <a:pt x="1404620" y="3657600"/>
                </a:lnTo>
                <a:lnTo>
                  <a:pt x="1404620" y="0"/>
                </a:lnTo>
                <a:lnTo>
                  <a:pt x="0" y="0"/>
                </a:lnTo>
                <a:lnTo>
                  <a:pt x="0" y="36576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409825" y="2302764"/>
            <a:ext cx="7292975" cy="3657600"/>
          </a:xfrm>
          <a:custGeom>
            <a:rect l="l" t="t" r="r" b="b"/>
            <a:pathLst>
              <a:path w="7292975" h="3657600">
                <a:moveTo>
                  <a:pt x="0" y="3657600"/>
                </a:moveTo>
                <a:lnTo>
                  <a:pt x="7292975" y="3657600"/>
                </a:lnTo>
                <a:lnTo>
                  <a:pt x="7292975" y="0"/>
                </a:lnTo>
                <a:lnTo>
                  <a:pt x="0" y="0"/>
                </a:lnTo>
                <a:lnTo>
                  <a:pt x="0" y="36576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998905" y="1785492"/>
          <a:ext cx="8697544" cy="416851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45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92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0921">
                <a:tc>
                  <a:txBody>
                    <a:bodyPr vert="horz" wrap="square"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650"/>
                        </a:spcBef>
                      </a:pPr>
                      <a:r>
                        <a:rPr sz="2000" b="1">
                          <a:latin typeface="微软雅黑"/>
                          <a:cs typeface="微软雅黑"/>
                        </a:rPr>
                        <a:t>类型</a:t>
                      </a:r>
                      <a:endParaRPr sz="20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50"/>
                        </a:spcBef>
                      </a:pPr>
                      <a:r>
                        <a:rPr sz="2000" b="1">
                          <a:latin typeface="微软雅黑"/>
                          <a:cs typeface="微软雅黑"/>
                        </a:rPr>
                        <a:t>答题思路</a:t>
                      </a:r>
                      <a:endParaRPr sz="20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671">
                <a:tc>
                  <a:txBody>
                    <a:bodyPr vert="horz" wrap="square"/>
                    <a:lstStyle/>
                    <a:p>
                      <a:endParaRPr sz="20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 vert="horz" wrap="square"/>
                    <a:lstStyle/>
                    <a:p>
                      <a:pPr marL="76200">
                        <a:lnSpc>
                          <a:spcPct val="100000"/>
                        </a:lnSpc>
                        <a:spcBef>
                          <a:spcPts val="655"/>
                        </a:spcBef>
                      </a:pPr>
                      <a:r>
                        <a:rPr sz="2000">
                          <a:latin typeface="宋体"/>
                          <a:cs typeface="宋体"/>
                        </a:rPr>
                        <a:t>（1）交代写作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Microsoft JhengHei"/>
                          <a:cs typeface="Microsoft JhengHei"/>
                        </a:rPr>
                        <a:t>对</a:t>
                      </a:r>
                      <a:r>
                        <a:rPr sz="2000">
                          <a:latin typeface="宋体"/>
                          <a:cs typeface="宋体"/>
                        </a:rPr>
                        <a:t>象，表现人物性格、事物特点；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 vert="horz" wrap="square"/>
                    <a:lstStyle/>
                    <a:p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762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2000">
                          <a:latin typeface="宋体"/>
                          <a:cs typeface="宋体"/>
                        </a:rPr>
                        <a:t>（2）体现主要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Microsoft JhengHei"/>
                          <a:cs typeface="Microsoft JhengHei"/>
                        </a:rPr>
                        <a:t>内</a:t>
                      </a:r>
                      <a:r>
                        <a:rPr sz="2000">
                          <a:latin typeface="宋体"/>
                          <a:cs typeface="宋体"/>
                        </a:rPr>
                        <a:t>容；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326">
                <a:tc>
                  <a:txBody>
                    <a:bodyPr vert="horz" wrap="square"/>
                    <a:lstStyle/>
                    <a:p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762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2000">
                          <a:latin typeface="宋体"/>
                          <a:cs typeface="宋体"/>
                        </a:rPr>
                        <a:t>（3）揭示文章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Microsoft JhengHei"/>
                          <a:cs typeface="Microsoft JhengHei"/>
                        </a:rPr>
                        <a:t>主</a:t>
                      </a:r>
                      <a:r>
                        <a:rPr sz="2000">
                          <a:latin typeface="宋体"/>
                          <a:cs typeface="宋体"/>
                        </a:rPr>
                        <a:t>题；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4526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2000" b="1">
                          <a:latin typeface="微软雅黑"/>
                          <a:cs typeface="微软雅黑"/>
                        </a:rPr>
                        <a:t>标题作用</a:t>
                      </a:r>
                      <a:endParaRPr sz="20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762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2000">
                          <a:latin typeface="宋体"/>
                          <a:cs typeface="宋体"/>
                        </a:rPr>
                        <a:t>（4）奠定全文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Microsoft JhengHei"/>
                          <a:cs typeface="Microsoft JhengHei"/>
                        </a:rPr>
                        <a:t>情</a:t>
                      </a:r>
                      <a:r>
                        <a:rPr sz="2000">
                          <a:latin typeface="宋体"/>
                          <a:cs typeface="宋体"/>
                        </a:rPr>
                        <a:t>感基调；</a:t>
                      </a:r>
                      <a:endParaRPr sz="2000">
                        <a:latin typeface="宋体"/>
                        <a:cs typeface="宋体"/>
                      </a:endParaRPr>
                    </a:p>
                    <a:p>
                      <a:pPr marL="76200">
                        <a:lnSpc>
                          <a:spcPct val="100000"/>
                        </a:lnSpc>
                        <a:spcBef>
                          <a:spcPts val="1200"/>
                        </a:spcBef>
                      </a:pPr>
                      <a:r>
                        <a:rPr sz="2000">
                          <a:latin typeface="宋体"/>
                          <a:cs typeface="宋体"/>
                        </a:rPr>
                        <a:t>（5）点明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Microsoft JhengHei"/>
                          <a:cs typeface="Microsoft JhengHei"/>
                        </a:rPr>
                        <a:t>线</a:t>
                      </a:r>
                      <a:r>
                        <a:rPr sz="2000">
                          <a:latin typeface="宋体"/>
                          <a:cs typeface="宋体"/>
                        </a:rPr>
                        <a:t>索，贯穿全文，使文章结构完整严谨；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069">
                <a:tc>
                  <a:txBody>
                    <a:bodyPr vert="horz" wrap="square"/>
                    <a:lstStyle/>
                    <a:p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762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2000">
                          <a:latin typeface="宋体"/>
                          <a:cs typeface="宋体"/>
                        </a:rPr>
                        <a:t>（6）设置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Microsoft JhengHei"/>
                          <a:cs typeface="Microsoft JhengHei"/>
                        </a:rPr>
                        <a:t>悬</a:t>
                      </a:r>
                      <a:r>
                        <a:rPr sz="2000">
                          <a:latin typeface="宋体"/>
                          <a:cs typeface="宋体"/>
                        </a:rPr>
                        <a:t>念，吸引读者/激发阅读兴趣；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542">
                <a:tc>
                  <a:txBody>
                    <a:bodyPr vert="horz" wrap="square"/>
                    <a:lstStyle/>
                    <a:p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762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2000">
                          <a:latin typeface="宋体"/>
                          <a:cs typeface="宋体"/>
                        </a:rPr>
                        <a:t>（7）运用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Microsoft JhengHei"/>
                          <a:cs typeface="Microsoft JhengHei"/>
                        </a:rPr>
                        <a:t>手</a:t>
                      </a:r>
                      <a:r>
                        <a:rPr sz="2000">
                          <a:latin typeface="宋体"/>
                          <a:cs typeface="宋体"/>
                        </a:rPr>
                        <a:t>法，展现艺术效果，吸引读者；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3262">
                <a:tc>
                  <a:txBody>
                    <a:bodyPr vert="horz" wrap="square"/>
                    <a:lstStyle/>
                    <a:p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62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2000">
                          <a:latin typeface="宋体"/>
                          <a:cs typeface="宋体"/>
                        </a:rPr>
                        <a:t>（8）标题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Microsoft JhengHei"/>
                          <a:cs typeface="Microsoft JhengHei"/>
                        </a:rPr>
                        <a:t>语</a:t>
                      </a:r>
                      <a:r>
                        <a:rPr sz="2000">
                          <a:latin typeface="宋体"/>
                          <a:cs typeface="宋体"/>
                        </a:rPr>
                        <a:t>言隽永，意味深长，语言别致，吸引读者；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" name="object 8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b="1">
                <a:latin typeface="微软雅黑"/>
                <a:cs typeface="微软雅黑"/>
              </a:rPr>
              <a:t>常见答题术语和角度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063752" y="2641092"/>
            <a:ext cx="4596384" cy="301447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856732" y="2641092"/>
            <a:ext cx="3621023" cy="301447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366642" y="1645920"/>
            <a:ext cx="3877310" cy="324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555"/>
              </a:lnSpc>
            </a:pPr>
            <a:r>
              <a:rPr sz="2150" b="1" spc="10">
                <a:latin typeface="Microsoft JhengHei"/>
                <a:cs typeface="Microsoft JhengHei"/>
              </a:rPr>
              <a:t>“勇敢认真写作业”的人物形象</a:t>
            </a:r>
            <a:endParaRPr sz="2150">
              <a:latin typeface="Microsoft JhengHei"/>
              <a:cs typeface="Microsoft JhengHei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074419"/>
            <a:ext cx="10972799" cy="61722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" y="0"/>
            <a:ext cx="755152" cy="151028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71373" y="179831"/>
            <a:ext cx="10693400" cy="50431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8086090"/>
              </a:tabLst>
            </a:pPr>
            <a:r>
              <a:rPr sz="2400" spc="-5">
                <a:latin typeface="微软雅黑"/>
                <a:cs typeface="微软雅黑"/>
              </a:rPr>
              <a:t>【互动题】下列选项中，对答案特点分析错误的一项是（	</a:t>
            </a:r>
            <a:r>
              <a:rPr sz="2400">
                <a:latin typeface="微软雅黑"/>
                <a:cs typeface="微软雅黑"/>
              </a:rPr>
              <a:t>）</a:t>
            </a:r>
            <a:endParaRPr sz="24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ct val="160000"/>
              </a:lnSpc>
              <a:spcBef>
                <a:spcPts val="1850"/>
              </a:spcBef>
            </a:pPr>
            <a:r>
              <a:rPr sz="2400">
                <a:latin typeface="宋体"/>
                <a:cs typeface="宋体"/>
              </a:rPr>
              <a:t>A.①答案中写了“表达作者对炊烟的喜爱”，之所以要答作者的情感，是因为  在划线句中作者用诗意的语言描写炊烟美，没有情感，就不会这么描写。  B.在确定开头作用的时候，要关注是否引出下文，与结尾是否照应等结构因素。  C.回答结构作用时，只需要答引出下文即可，不用回答引出下文的什么内容，  答案画蛇添足了。  D.其实也可以回答语言优美，奠定了文章抒情基调等答案，只是本答案中没有  </a:t>
            </a:r>
            <a:r>
              <a:rPr sz="2400" spc="-5">
                <a:latin typeface="宋体"/>
                <a:cs typeface="宋体"/>
              </a:rPr>
              <a:t>出现，回答不会被扣分。</a:t>
            </a:r>
            <a:endParaRPr sz="2400">
              <a:latin typeface="宋体"/>
              <a:cs typeface="宋体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374650" y="5472048"/>
          <a:ext cx="9926066" cy="26212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630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630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39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2000" b="1">
                          <a:latin typeface="微软雅黑"/>
                          <a:cs typeface="微软雅黑"/>
                        </a:rPr>
                        <a:t>问题</a:t>
                      </a:r>
                      <a:endParaRPr sz="20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2000" b="1">
                          <a:latin typeface="微软雅黑"/>
                          <a:cs typeface="微软雅黑"/>
                        </a:rPr>
                        <a:t>答案</a:t>
                      </a:r>
                      <a:endParaRPr sz="20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206">
                <a:tc>
                  <a:txBody>
                    <a:bodyPr vert="horz" wrap="square"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2000">
                          <a:latin typeface="微软雅黑"/>
                          <a:cs typeface="微软雅黑"/>
                        </a:rPr>
                        <a:t>文章第一段中画线部分的景物描写，在全</a:t>
                      </a:r>
                      <a:endParaRPr sz="20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 vert="horz" wrap="square"/>
                    <a:lstStyle/>
                    <a:p>
                      <a:endParaRPr sz="20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647">
                <a:tc>
                  <a:txBody>
                    <a:bodyPr vert="horz" wrap="square"/>
                    <a:lstStyle/>
                    <a:p>
                      <a:pPr marL="85090">
                        <a:lnSpc>
                          <a:spcPts val="2210"/>
                        </a:lnSpc>
                      </a:pPr>
                      <a:r>
                        <a:rPr sz="2000">
                          <a:latin typeface="微软雅黑"/>
                          <a:cs typeface="微软雅黑"/>
                        </a:rPr>
                        <a:t>文中有什么作用呢？</a:t>
                      </a:r>
                      <a:endParaRPr sz="20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85725">
                        <a:lnSpc>
                          <a:spcPts val="2345"/>
                        </a:lnSpc>
                      </a:pPr>
                      <a:r>
                        <a:rPr sz="2000" spc="-5">
                          <a:latin typeface="宋体"/>
                          <a:cs typeface="宋体"/>
                        </a:rPr>
                        <a:t>①内容上：具体描绘了北方乡村冬天炊烟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681">
                <a:tc>
                  <a:txBody>
                    <a:bodyPr vert="horz" wrap="square"/>
                    <a:lstStyle/>
                    <a:p>
                      <a:pPr marL="85090">
                        <a:lnSpc>
                          <a:spcPts val="2320"/>
                        </a:lnSpc>
                      </a:pPr>
                      <a:r>
                        <a:rPr sz="2000" spc="-5">
                          <a:latin typeface="宋体"/>
                          <a:cs typeface="宋体"/>
                        </a:rPr>
                        <a:t>皑皑白雪覆盖了田野山川，近处的一幢茅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85725">
                        <a:lnSpc>
                          <a:spcPts val="2320"/>
                        </a:lnSpc>
                      </a:pPr>
                      <a:r>
                        <a:rPr sz="2000" spc="-5">
                          <a:latin typeface="宋体"/>
                          <a:cs typeface="宋体"/>
                        </a:rPr>
                        <a:t>的美，富有诗意，表达作者对炊烟的喜爱；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117">
                <a:tc>
                  <a:txBody>
                    <a:bodyPr vert="horz" wrap="square"/>
                    <a:lstStyle/>
                    <a:p>
                      <a:pPr marL="85090">
                        <a:lnSpc>
                          <a:spcPts val="2320"/>
                        </a:lnSpc>
                      </a:pPr>
                      <a:r>
                        <a:rPr sz="2000">
                          <a:latin typeface="宋体"/>
                          <a:cs typeface="宋体"/>
                        </a:rPr>
                        <a:t>草房几乎被大雪淹没，然而屋顶却升腾着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85725">
                        <a:lnSpc>
                          <a:spcPts val="2320"/>
                        </a:lnSpc>
                      </a:pPr>
                      <a:r>
                        <a:rPr sz="2000">
                          <a:latin typeface="宋体"/>
                          <a:cs typeface="宋体"/>
                        </a:rPr>
                        <a:t>②结构上：引出下文对炊烟的种种怀想；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930">
                <a:tc>
                  <a:txBody>
                    <a:bodyPr vert="horz" wrap="square"/>
                    <a:lstStyle/>
                    <a:p>
                      <a:pPr marL="85090">
                        <a:lnSpc>
                          <a:spcPts val="2320"/>
                        </a:lnSpc>
                      </a:pPr>
                      <a:r>
                        <a:rPr sz="2000" spc="-5">
                          <a:latin typeface="宋体"/>
                          <a:cs typeface="宋体"/>
                        </a:rPr>
                        <a:t>一股炊烟，丝丝缕缕，袅袅娜娜，渐次化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85725">
                        <a:lnSpc>
                          <a:spcPts val="2320"/>
                        </a:lnSpc>
                      </a:pPr>
                      <a:r>
                        <a:rPr sz="2000" spc="-5">
                          <a:latin typeface="宋体"/>
                          <a:cs typeface="宋体"/>
                        </a:rPr>
                        <a:t>同时与结尾的油画上炊烟的标题主题相呼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5430">
                <a:tc>
                  <a:txBody>
                    <a:bodyPr vert="horz" wrap="square"/>
                    <a:lstStyle/>
                    <a:p>
                      <a:pPr marL="85090">
                        <a:lnSpc>
                          <a:spcPts val="2320"/>
                        </a:lnSpc>
                      </a:pPr>
                      <a:r>
                        <a:rPr sz="2000" spc="-5">
                          <a:latin typeface="宋体"/>
                          <a:cs typeface="宋体"/>
                        </a:rPr>
                        <a:t>入苍茫的天际。</a:t>
                      </a:r>
                      <a:endParaRPr sz="2000">
                        <a:latin typeface="宋体"/>
                        <a:cs typeface="宋体"/>
                      </a:endParaRPr>
                    </a:p>
                    <a:p>
                      <a:pPr marL="2070735">
                        <a:lnSpc>
                          <a:spcPct val="100000"/>
                        </a:lnSpc>
                      </a:pPr>
                      <a:r>
                        <a:rPr sz="2000" spc="-5">
                          <a:latin typeface="宋体"/>
                          <a:cs typeface="宋体"/>
                        </a:rPr>
                        <a:t>——《渐行渐远的炊烟》</a:t>
                      </a:r>
                      <a:endParaRPr sz="200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85725">
                        <a:lnSpc>
                          <a:spcPts val="1975"/>
                        </a:lnSpc>
                      </a:pPr>
                      <a:r>
                        <a:rPr sz="2000">
                          <a:latin typeface="宋体"/>
                          <a:cs typeface="宋体"/>
                        </a:rPr>
                        <a:t>应，结构严谨有致。</a:t>
                      </a:r>
                      <a:endParaRPr sz="2000">
                        <a:latin typeface="宋体"/>
                        <a:cs typeface="宋体"/>
                      </a:endParaRPr>
                    </a:p>
                    <a:p>
                      <a:pPr marR="201295" algn="r">
                        <a:lnSpc>
                          <a:spcPts val="1814"/>
                        </a:lnSpc>
                      </a:pPr>
                      <a:r>
                        <a:rPr sz="1800" spc="-15">
                          <a:latin typeface="Arial"/>
                          <a:cs typeface="Arial"/>
                        </a:rPr>
                        <a:t>x2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152400" y="32657"/>
            <a:ext cx="10396627" cy="53404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7904480"/>
                <a:tab pos="8288655"/>
              </a:tabLst>
            </a:pPr>
            <a:r>
              <a:rPr sz="2400" spc="-5">
                <a:latin typeface="微软雅黑"/>
                <a:cs typeface="微软雅黑"/>
              </a:rPr>
              <a:t>【互动题】下列选项中，对答案特点分析错误的一项是（	</a:t>
            </a:r>
            <a:r>
              <a:rPr sz="2400">
                <a:solidFill>
                  <a:srgbClr val="FF0000"/>
                </a:solidFill>
                <a:latin typeface="微软雅黑"/>
                <a:cs typeface="微软雅黑"/>
              </a:rPr>
              <a:t>C	</a:t>
            </a:r>
            <a:r>
              <a:rPr sz="2400">
                <a:latin typeface="微软雅黑"/>
                <a:cs typeface="微软雅黑"/>
              </a:rPr>
              <a:t>）</a:t>
            </a:r>
          </a:p>
          <a:p>
            <a:pPr marL="12700" marR="5080">
              <a:lnSpc>
                <a:spcPct val="160000"/>
              </a:lnSpc>
              <a:spcBef>
                <a:spcPts val="1850"/>
              </a:spcBef>
            </a:pPr>
            <a:r>
              <a:rPr sz="2400" smtClean="0">
                <a:latin typeface="宋体"/>
                <a:cs typeface="宋体"/>
              </a:rPr>
              <a:t>A</a:t>
            </a:r>
            <a:r>
              <a:rPr sz="2400">
                <a:latin typeface="宋体"/>
                <a:cs typeface="宋体"/>
              </a:rPr>
              <a:t>.①答案中写了“表达作者对炊烟的喜爱”，之所以要答作者的情感，是因为  在划线句中作者用诗意的语言描写炊烟美，没有情感，就不会这么描写。  </a:t>
            </a:r>
            <a:br>
              <a:rPr lang="en-US" sz="2400" smtClean="0">
                <a:latin typeface="宋体"/>
                <a:cs typeface="宋体"/>
              </a:rPr>
            </a:br>
            <a:r>
              <a:rPr sz="2400" err="1" smtClean="0">
                <a:latin typeface="宋体"/>
                <a:cs typeface="宋体"/>
              </a:rPr>
              <a:t>B</a:t>
            </a:r>
            <a:r>
              <a:rPr sz="2400" err="1">
                <a:latin typeface="宋体"/>
                <a:cs typeface="宋体"/>
              </a:rPr>
              <a:t>.在确定开头作用的时候，要关注是否引出下文，与结尾是否照应等结构因素。  </a:t>
            </a:r>
            <a:br>
              <a:rPr lang="en-US" sz="2400" smtClean="0">
                <a:latin typeface="宋体"/>
                <a:cs typeface="宋体"/>
              </a:rPr>
            </a:br>
            <a:r>
              <a:rPr sz="2400" err="1" smtClean="0">
                <a:solidFill>
                  <a:srgbClr val="FF0000"/>
                </a:solidFill>
                <a:latin typeface="宋体"/>
                <a:cs typeface="宋体"/>
              </a:rPr>
              <a:t>C</a:t>
            </a:r>
            <a:r>
              <a:rPr sz="2400" err="1">
                <a:solidFill>
                  <a:srgbClr val="FF0000"/>
                </a:solidFill>
                <a:latin typeface="宋体"/>
                <a:cs typeface="宋体"/>
              </a:rPr>
              <a:t>.回答结构作用时，只需要答引出下文即可，不用回答引出下文的什么内容，  答案画蛇添足了。  </a:t>
            </a:r>
            <a:br>
              <a:rPr lang="en-US" sz="2400" smtClean="0">
                <a:solidFill>
                  <a:srgbClr val="FF0000"/>
                </a:solidFill>
                <a:latin typeface="宋体"/>
                <a:cs typeface="宋体"/>
              </a:rPr>
            </a:br>
            <a:r>
              <a:rPr sz="2400" err="1" smtClean="0">
                <a:latin typeface="宋体"/>
                <a:cs typeface="宋体"/>
              </a:rPr>
              <a:t>D</a:t>
            </a:r>
            <a:r>
              <a:rPr sz="2400" err="1">
                <a:latin typeface="宋体"/>
                <a:cs typeface="宋体"/>
              </a:rPr>
              <a:t>.其实也可以回答语言优美，奠定了文章抒情基调等答案，只是本答案中没有  </a:t>
            </a:r>
            <a:r>
              <a:rPr sz="2400" spc="-5">
                <a:latin typeface="宋体"/>
                <a:cs typeface="宋体"/>
              </a:rPr>
              <a:t>出现，回答不会被扣分。</a:t>
            </a:r>
            <a:endParaRPr sz="2400">
              <a:latin typeface="宋体"/>
              <a:cs typeface="宋体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84492" y="5308600"/>
          <a:ext cx="9926053" cy="28163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630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630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0624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150" b="1" spc="20">
                          <a:latin typeface="Microsoft JhengHei"/>
                          <a:cs typeface="Microsoft JhengHei"/>
                        </a:rPr>
                        <a:t>问题</a:t>
                      </a:r>
                      <a:endParaRPr sz="2150">
                        <a:latin typeface="Microsoft JhengHei"/>
                        <a:cs typeface="Microsoft Jheng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150" b="1" spc="20">
                          <a:latin typeface="Microsoft JhengHei"/>
                          <a:cs typeface="Microsoft JhengHei"/>
                        </a:rPr>
                        <a:t>答案</a:t>
                      </a:r>
                      <a:endParaRPr sz="2150">
                        <a:latin typeface="Microsoft JhengHei"/>
                        <a:cs typeface="Microsoft Jheng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5752">
                <a:tc>
                  <a:txBody>
                    <a:bodyPr vert="horz" wrap="square"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文章第一段中画线部分的景物描写，在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 vert="horz" wrap="square"/>
                    <a:lstStyle/>
                    <a:p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0021">
                <a:tc>
                  <a:txBody>
                    <a:bodyPr vert="horz" wrap="square"/>
                    <a:lstStyle/>
                    <a:p>
                      <a:pPr marL="84455">
                        <a:lnSpc>
                          <a:spcPts val="2420"/>
                        </a:lnSpc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全文中有什么作用呢？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①内容上：具体描绘了北方乡村冬天炊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71">
                <a:tc>
                  <a:txBody>
                    <a:bodyPr vert="horz" wrap="square"/>
                    <a:lstStyle/>
                    <a:p>
                      <a:pPr marL="84455">
                        <a:lnSpc>
                          <a:spcPts val="2500"/>
                        </a:lnSpc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皑皑白雪覆盖了田野山川，近处的一幢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85725">
                        <a:lnSpc>
                          <a:spcPts val="2500"/>
                        </a:lnSpc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烟的美，富有诗意，表达作者对炊烟的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9171">
                <a:tc>
                  <a:txBody>
                    <a:bodyPr vert="horz" wrap="square"/>
                    <a:lstStyle/>
                    <a:p>
                      <a:pPr marL="84455">
                        <a:lnSpc>
                          <a:spcPts val="2500"/>
                        </a:lnSpc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茅草房几乎被大雪淹没，然而屋顶却升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85725">
                        <a:lnSpc>
                          <a:spcPts val="2500"/>
                        </a:lnSpc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喜爱；②结构上：引出下文对炊烟的种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9336">
                <a:tc>
                  <a:txBody>
                    <a:bodyPr vert="horz" wrap="square"/>
                    <a:lstStyle/>
                    <a:p>
                      <a:pPr marL="84455">
                        <a:lnSpc>
                          <a:spcPts val="2500"/>
                        </a:lnSpc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腾着一股炊烟，丝丝缕缕，袅袅娜娜，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85725">
                        <a:lnSpc>
                          <a:spcPts val="2500"/>
                        </a:lnSpc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种怀想；同时与结尾的油画上炊烟的标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9336">
                <a:tc>
                  <a:txBody>
                    <a:bodyPr vert="horz" wrap="square"/>
                    <a:lstStyle/>
                    <a:p>
                      <a:pPr marL="84455">
                        <a:lnSpc>
                          <a:spcPts val="2505"/>
                        </a:lnSpc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渐次化入苍茫的天际。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85725">
                        <a:lnSpc>
                          <a:spcPts val="2505"/>
                        </a:lnSpc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题主题相呼应，结构严谨有致。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2905">
                <a:tc>
                  <a:txBody>
                    <a:bodyPr vert="horz" wrap="square"/>
                    <a:lstStyle/>
                    <a:p>
                      <a:pPr marL="1843405">
                        <a:lnSpc>
                          <a:spcPts val="2500"/>
                        </a:lnSpc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——《渐行渐远的炊烟》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90688" y="0"/>
            <a:ext cx="3182111" cy="245211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1640" y="413257"/>
            <a:ext cx="124460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知识方法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59181" y="1677670"/>
            <a:ext cx="2768600" cy="365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作用题的作答要求：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59181" y="2288794"/>
            <a:ext cx="10237470" cy="38741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>
              <a:lnSpc>
                <a:spcPct val="100000"/>
              </a:lnSpc>
            </a:pPr>
            <a:r>
              <a:rPr sz="3600" b="1" spc="5">
                <a:solidFill>
                  <a:srgbClr val="5B9BD4"/>
                </a:solidFill>
                <a:latin typeface="Microsoft JhengHei"/>
                <a:cs typeface="Microsoft JhengHei"/>
              </a:rPr>
              <a:t>总原则：具体问题具体分析，不要不加思考</a:t>
            </a:r>
            <a:endParaRPr sz="3600">
              <a:latin typeface="Microsoft JhengHei"/>
              <a:cs typeface="Microsoft JhengHei"/>
            </a:endParaRPr>
          </a:p>
          <a:p>
            <a:pPr marL="12700" marR="5080" indent="457200">
              <a:lnSpc>
                <a:spcPct val="150000"/>
              </a:lnSpc>
              <a:spcBef>
                <a:spcPts val="300"/>
              </a:spcBef>
            </a:pP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关注</a:t>
            </a:r>
            <a:r>
              <a:rPr sz="2400">
                <a:latin typeface="宋体"/>
                <a:cs typeface="宋体"/>
              </a:rPr>
              <a:t>需要回答作用的段</a:t>
            </a:r>
            <a:r>
              <a:rPr sz="2400" spc="5">
                <a:latin typeface="宋体"/>
                <a:cs typeface="宋体"/>
              </a:rPr>
              <a:t>落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位置如首段、尾段、中间段、标题，考虑与其他  部分的关系</a:t>
            </a:r>
            <a:endParaRPr sz="2400">
              <a:latin typeface="宋体"/>
              <a:cs typeface="宋体"/>
            </a:endParaRPr>
          </a:p>
          <a:p>
            <a:pPr marL="469900" marR="309880">
              <a:lnSpc>
                <a:spcPct val="150000"/>
              </a:lnSpc>
            </a:pPr>
            <a:r>
              <a:rPr sz="2400" spc="-5">
                <a:solidFill>
                  <a:srgbClr val="FF0000"/>
                </a:solidFill>
                <a:latin typeface="宋体"/>
                <a:cs typeface="宋体"/>
              </a:rPr>
              <a:t>关注</a:t>
            </a:r>
            <a:r>
              <a:rPr sz="2400" spc="-5">
                <a:latin typeface="宋体"/>
                <a:cs typeface="宋体"/>
              </a:rPr>
              <a:t>需要回答作用的段落</a:t>
            </a:r>
            <a:r>
              <a:rPr sz="2400" spc="-5">
                <a:solidFill>
                  <a:srgbClr val="FF0000"/>
                </a:solidFill>
                <a:latin typeface="宋体"/>
                <a:cs typeface="宋体"/>
              </a:rPr>
              <a:t>描写的内容，写出的人事物景的特点  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关注</a:t>
            </a:r>
            <a:r>
              <a:rPr sz="2400">
                <a:latin typeface="宋体"/>
                <a:cs typeface="宋体"/>
              </a:rPr>
              <a:t>需要回答作用的段落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描写的语言如手法、诗意的语言  关注</a:t>
            </a:r>
            <a:r>
              <a:rPr sz="2400">
                <a:latin typeface="宋体"/>
                <a:cs typeface="宋体"/>
              </a:rPr>
              <a:t>需要回答作用的段</a:t>
            </a:r>
            <a:r>
              <a:rPr sz="2400" spc="5">
                <a:latin typeface="宋体"/>
                <a:cs typeface="宋体"/>
              </a:rPr>
              <a:t>落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这样描写时在表达作者情感、文章主题的作用</a:t>
            </a:r>
            <a:endParaRPr sz="2400">
              <a:latin typeface="宋体"/>
              <a:cs typeface="宋体"/>
            </a:endParaRPr>
          </a:p>
          <a:p>
            <a:pPr marL="469900">
              <a:lnSpc>
                <a:spcPts val="2840"/>
              </a:lnSpc>
              <a:spcBef>
                <a:spcPts val="1440"/>
              </a:spcBef>
            </a:pP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关注</a:t>
            </a:r>
            <a:r>
              <a:rPr sz="2400">
                <a:latin typeface="宋体"/>
                <a:cs typeface="宋体"/>
              </a:rPr>
              <a:t>需要回答作用的段落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这样描写时对读者有什么作用</a:t>
            </a:r>
            <a:endParaRPr sz="24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" y="0"/>
            <a:ext cx="755152" cy="151028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389876" y="4646676"/>
            <a:ext cx="3582924" cy="358292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39520" y="775081"/>
            <a:ext cx="9319260" cy="4458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9001125"/>
              </a:tabLst>
            </a:pPr>
            <a:r>
              <a:rPr sz="2400">
                <a:latin typeface="微软雅黑"/>
                <a:cs typeface="微软雅黑"/>
              </a:rPr>
              <a:t>【互动题】下列选项中，</a:t>
            </a:r>
            <a:r>
              <a:rPr sz="2400">
                <a:solidFill>
                  <a:srgbClr val="FF0000"/>
                </a:solidFill>
                <a:latin typeface="微软雅黑"/>
                <a:cs typeface="微软雅黑"/>
              </a:rPr>
              <a:t>不是</a:t>
            </a:r>
            <a:r>
              <a:rPr sz="2400">
                <a:latin typeface="微软雅黑"/>
                <a:cs typeface="微软雅黑"/>
              </a:rPr>
              <a:t>第①段景物描写的作用的一项是（	）</a:t>
            </a:r>
            <a:endParaRPr sz="2400">
              <a:latin typeface="微软雅黑"/>
              <a:cs typeface="微软雅黑"/>
            </a:endParaRPr>
          </a:p>
          <a:p>
            <a:pPr marL="12700" marR="145415" indent="608965">
              <a:lnSpc>
                <a:spcPct val="160000"/>
              </a:lnSpc>
            </a:pPr>
            <a:r>
              <a:rPr sz="2400">
                <a:latin typeface="宋体"/>
                <a:cs typeface="宋体"/>
              </a:rPr>
              <a:t>月儿，玉碟似的，探出蝉翼般的云帘，悄悄然，闪进了古朴的南  窗，跌落在倚窗的小木桌上。主人的小楷狼毫笔，喷着幽幽的墨香，  </a:t>
            </a:r>
            <a:r>
              <a:rPr sz="2400" spc="-5">
                <a:latin typeface="宋体"/>
                <a:cs typeface="宋体"/>
              </a:rPr>
              <a:t>在雕花儿的空烟斗上架着。  </a:t>
            </a:r>
            <a:r>
              <a:rPr sz="2400">
                <a:latin typeface="宋体"/>
                <a:cs typeface="宋体"/>
              </a:rPr>
              <a:t>A.交代故事发生的时间地点（主人公所处的幽静古雅的环境）。  B.暗示了主人公朴质勤奋的文人形象。  C.营造了幽雅安静的气氛，增强文章感染力。  D.总结全文，使文章结构更加完整。</a:t>
            </a:r>
            <a:endParaRPr sz="2400">
              <a:latin typeface="宋体"/>
              <a:cs typeface="宋体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509506" y="7498384"/>
            <a:ext cx="264160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x3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4725922"/>
            <a:ext cx="7187183" cy="348691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138928" y="0"/>
            <a:ext cx="5833872" cy="335889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488680" y="1278636"/>
            <a:ext cx="2374392" cy="375818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21640" y="413257"/>
            <a:ext cx="8953500" cy="39662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试题练习</a:t>
            </a:r>
            <a:endParaRPr sz="24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250">
              <a:latin typeface="Times New Roman"/>
              <a:cs typeface="Times New Roman"/>
            </a:endParaRPr>
          </a:p>
          <a:p>
            <a:pPr marL="710565" marR="5080" indent="609600">
              <a:lnSpc>
                <a:spcPct val="160000"/>
              </a:lnSpc>
            </a:pPr>
            <a:r>
              <a:rPr sz="2400">
                <a:latin typeface="宋体"/>
                <a:cs typeface="宋体"/>
              </a:rPr>
              <a:t>②故乡，是中原大地一个极平常的村庄，几十户人家，  房前屋后长满树木，柳、杨、桐、杏、梨……最多的，就是  春天繁花满树、夏天浓荫蔽日的槐树。每年农历三月，是槐  树平凡生命中最灿烂的时光，一串串槐花挂满枝头，整个小  </a:t>
            </a:r>
            <a:r>
              <a:rPr sz="2400" spc="-5">
                <a:latin typeface="宋体"/>
                <a:cs typeface="宋体"/>
              </a:rPr>
              <a:t>村的天际变得晶莹透亮，空气中弥漫着甜甜的、淡淡的清香。</a:t>
            </a:r>
            <a:endParaRPr sz="2400">
              <a:latin typeface="宋体"/>
              <a:cs typeface="宋体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85264" y="5986526"/>
            <a:ext cx="7950834" cy="726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从第2段中选出7个字，完整概括本段描写内容（包含时间、</a:t>
            </a:r>
            <a:endParaRPr sz="2400">
              <a:latin typeface="宋体"/>
              <a:cs typeface="宋体"/>
            </a:endParaRPr>
          </a:p>
          <a:p>
            <a:pPr marL="12700">
              <a:lnSpc>
                <a:spcPts val="2840"/>
              </a:lnSpc>
            </a:pPr>
            <a:r>
              <a:rPr sz="2400" spc="-5">
                <a:solidFill>
                  <a:srgbClr val="FF0000"/>
                </a:solidFill>
                <a:latin typeface="宋体"/>
                <a:cs typeface="宋体"/>
              </a:rPr>
              <a:t>地点、主要描写对象及特点）。</a:t>
            </a:r>
            <a:endParaRPr sz="24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" y="0"/>
            <a:ext cx="755152" cy="151028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389876" y="4646676"/>
            <a:ext cx="3582924" cy="358292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39520" y="775081"/>
            <a:ext cx="9319260" cy="45058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9001125"/>
              </a:tabLst>
            </a:pPr>
            <a:r>
              <a:rPr sz="2400">
                <a:latin typeface="微软雅黑"/>
                <a:cs typeface="微软雅黑"/>
              </a:rPr>
              <a:t>【互动题】下列选项中，</a:t>
            </a:r>
            <a:r>
              <a:rPr sz="2400">
                <a:solidFill>
                  <a:srgbClr val="FF0000"/>
                </a:solidFill>
                <a:latin typeface="微软雅黑"/>
                <a:cs typeface="微软雅黑"/>
              </a:rPr>
              <a:t>不是</a:t>
            </a:r>
            <a:r>
              <a:rPr sz="2400">
                <a:latin typeface="微软雅黑"/>
                <a:cs typeface="微软雅黑"/>
              </a:rPr>
              <a:t>第①段景物描写的作用的一项是（	）</a:t>
            </a:r>
          </a:p>
          <a:p>
            <a:pPr marL="12700" marR="145415" indent="608965">
              <a:lnSpc>
                <a:spcPct val="160000"/>
              </a:lnSpc>
            </a:pPr>
            <a:r>
              <a:rPr sz="2400">
                <a:latin typeface="宋体"/>
                <a:cs typeface="宋体"/>
              </a:rPr>
              <a:t>月儿，玉碟似的，探出蝉翼般的云帘，悄悄然，闪进了古朴的南  窗，跌落在倚窗的小木桌上。主人的小楷狼毫笔，喷着幽幽的墨香，  </a:t>
            </a:r>
            <a:r>
              <a:rPr sz="2400" spc="-5">
                <a:latin typeface="宋体"/>
                <a:cs typeface="宋体"/>
              </a:rPr>
              <a:t>在雕花儿的空烟斗上架着。  </a:t>
            </a:r>
            <a:br>
              <a:rPr lang="en-US" sz="2400" spc="-5" smtClean="0">
                <a:latin typeface="宋体"/>
                <a:cs typeface="宋体"/>
              </a:rPr>
            </a:br>
            <a:r>
              <a:rPr sz="2400" err="1" smtClean="0">
                <a:latin typeface="宋体"/>
                <a:cs typeface="宋体"/>
              </a:rPr>
              <a:t>A</a:t>
            </a:r>
            <a:r>
              <a:rPr sz="2400" err="1">
                <a:latin typeface="宋体"/>
                <a:cs typeface="宋体"/>
              </a:rPr>
              <a:t>.交代故事发生的时间地点（主人公所处的幽静古雅的环境）。  </a:t>
            </a:r>
            <a:br>
              <a:rPr lang="en-US" sz="2400" smtClean="0">
                <a:latin typeface="宋体"/>
                <a:cs typeface="宋体"/>
              </a:rPr>
            </a:br>
            <a:r>
              <a:rPr sz="2400" err="1" smtClean="0">
                <a:latin typeface="宋体"/>
                <a:cs typeface="宋体"/>
              </a:rPr>
              <a:t>B</a:t>
            </a:r>
            <a:r>
              <a:rPr sz="2400" err="1">
                <a:latin typeface="宋体"/>
                <a:cs typeface="宋体"/>
              </a:rPr>
              <a:t>.暗示了主人公朴质勤奋的文人形象。  </a:t>
            </a:r>
            <a:br>
              <a:rPr lang="en-US" sz="2400" smtClean="0">
                <a:latin typeface="宋体"/>
                <a:cs typeface="宋体"/>
              </a:rPr>
            </a:br>
            <a:r>
              <a:rPr sz="2400" err="1" smtClean="0">
                <a:latin typeface="宋体"/>
                <a:cs typeface="宋体"/>
              </a:rPr>
              <a:t>C</a:t>
            </a:r>
            <a:r>
              <a:rPr sz="2400" err="1">
                <a:latin typeface="宋体"/>
                <a:cs typeface="宋体"/>
              </a:rPr>
              <a:t>.营造了幽雅安静的气氛，增强文章感染力。  </a:t>
            </a:r>
            <a:br>
              <a:rPr lang="en-US" sz="2400" smtClean="0">
                <a:latin typeface="宋体"/>
                <a:cs typeface="宋体"/>
              </a:rPr>
            </a:br>
            <a:r>
              <a:rPr sz="2400" err="1" smtClean="0">
                <a:solidFill>
                  <a:srgbClr val="FF0000"/>
                </a:solidFill>
                <a:latin typeface="宋体"/>
                <a:cs typeface="宋体"/>
              </a:rPr>
              <a:t>D</a:t>
            </a:r>
            <a:r>
              <a:rPr sz="2400" err="1">
                <a:solidFill>
                  <a:srgbClr val="FF0000"/>
                </a:solidFill>
                <a:latin typeface="宋体"/>
                <a:cs typeface="宋体"/>
              </a:rPr>
              <a:t>.总结全文，使文章结构更加完整。</a:t>
            </a:r>
            <a:endParaRPr sz="24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90688" y="0"/>
            <a:ext cx="3182111" cy="245211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0454868" y="3625088"/>
            <a:ext cx="299720" cy="324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555"/>
              </a:lnSpc>
            </a:pPr>
            <a:r>
              <a:rPr sz="2150" spc="10">
                <a:latin typeface="宋体"/>
                <a:cs typeface="宋体"/>
              </a:rPr>
              <a:t>。</a:t>
            </a:r>
            <a:endParaRPr sz="2150">
              <a:latin typeface="宋体"/>
              <a:cs typeface="宋体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454868" y="5033517"/>
            <a:ext cx="299720" cy="324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555"/>
              </a:lnSpc>
            </a:pPr>
            <a:r>
              <a:rPr sz="2150" spc="10">
                <a:latin typeface="宋体"/>
                <a:cs typeface="宋体"/>
              </a:rPr>
              <a:t>。</a:t>
            </a:r>
            <a:endParaRPr sz="2150">
              <a:latin typeface="宋体"/>
              <a:cs typeface="宋体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316179" y="2446147"/>
          <a:ext cx="10327689" cy="4023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11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164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b="1" spc="10">
                          <a:latin typeface="Microsoft JhengHei"/>
                          <a:cs typeface="Microsoft JhengHei"/>
                        </a:rPr>
                        <a:t>问题</a:t>
                      </a:r>
                      <a:endParaRPr sz="2400">
                        <a:latin typeface="Microsoft JhengHei"/>
                        <a:cs typeface="Microsoft Jheng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b="1" spc="10">
                          <a:latin typeface="Microsoft JhengHei"/>
                          <a:cs typeface="Microsoft JhengHei"/>
                        </a:rPr>
                        <a:t>答案</a:t>
                      </a:r>
                      <a:endParaRPr sz="2400">
                        <a:latin typeface="Microsoft JhengHei"/>
                        <a:cs typeface="Microsoft JhengHe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8991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84455" marR="335280">
                        <a:lnSpc>
                          <a:spcPts val="2420"/>
                        </a:lnSpc>
                      </a:pPr>
                      <a:r>
                        <a:rPr sz="2150">
                          <a:latin typeface="宋体"/>
                          <a:cs typeface="宋体"/>
                        </a:rPr>
                        <a:t>文章以“素颜如雪”为题，好  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在哪里？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85725" marR="168275">
                        <a:lnSpc>
                          <a:spcPct val="100499"/>
                        </a:lnSpc>
                        <a:spcBef>
                          <a:spcPts val="385"/>
                        </a:spcBef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表达作者对“素颜”的</a:t>
                      </a:r>
                      <a:r>
                        <a:rPr sz="2150" spc="10">
                          <a:solidFill>
                            <a:srgbClr val="FF0000"/>
                          </a:solidFill>
                          <a:latin typeface="宋体"/>
                          <a:cs typeface="宋体"/>
                        </a:rPr>
                        <a:t>赞美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，点明文章的</a:t>
                      </a:r>
                      <a:r>
                        <a:rPr sz="2150" spc="10">
                          <a:solidFill>
                            <a:srgbClr val="FF0000"/>
                          </a:solidFill>
                          <a:latin typeface="宋体"/>
                          <a:cs typeface="宋体"/>
                        </a:rPr>
                        <a:t>主旨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；  是</a:t>
                      </a:r>
                      <a:r>
                        <a:rPr sz="2150" spc="10">
                          <a:solidFill>
                            <a:srgbClr val="FF0000"/>
                          </a:solidFill>
                          <a:latin typeface="宋体"/>
                          <a:cs typeface="宋体"/>
                        </a:rPr>
                        <a:t>全文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的线索；  </a:t>
                      </a:r>
                      <a:r>
                        <a:rPr sz="2150">
                          <a:latin typeface="宋体"/>
                          <a:cs typeface="宋体"/>
                        </a:rPr>
                        <a:t>以形象的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比</a:t>
                      </a:r>
                      <a:r>
                        <a:rPr sz="2150">
                          <a:latin typeface="宋体"/>
                          <a:cs typeface="宋体"/>
                        </a:rPr>
                        <a:t>喻和诗意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的</a:t>
                      </a:r>
                      <a:r>
                        <a:rPr sz="2150">
                          <a:latin typeface="宋体"/>
                          <a:cs typeface="宋体"/>
                        </a:rPr>
                        <a:t>语言，引</a:t>
                      </a:r>
                      <a:r>
                        <a:rPr sz="2150" spc="15">
                          <a:latin typeface="宋体"/>
                          <a:cs typeface="宋体"/>
                        </a:rPr>
                        <a:t>起</a:t>
                      </a:r>
                      <a:r>
                        <a:rPr sz="2150">
                          <a:solidFill>
                            <a:srgbClr val="FF0000"/>
                          </a:solidFill>
                          <a:latin typeface="宋体"/>
                          <a:cs typeface="宋体"/>
                        </a:rPr>
                        <a:t>读者</a:t>
                      </a:r>
                      <a:r>
                        <a:rPr sz="2150">
                          <a:latin typeface="宋体"/>
                          <a:cs typeface="宋体"/>
                        </a:rPr>
                        <a:t>的阅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读</a:t>
                      </a:r>
                      <a:r>
                        <a:rPr sz="2150">
                          <a:latin typeface="宋体"/>
                          <a:cs typeface="宋体"/>
                        </a:rPr>
                        <a:t>兴趣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950">
                <a:tc>
                  <a:txBody>
                    <a:bodyPr vert="horz" wrap="square"/>
                    <a:lstStyle/>
                    <a:p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 vert="horz" wrap="square"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①内容上：具体</a:t>
                      </a:r>
                      <a:r>
                        <a:rPr sz="2150" spc="10">
                          <a:solidFill>
                            <a:srgbClr val="FF0000"/>
                          </a:solidFill>
                          <a:latin typeface="宋体"/>
                          <a:cs typeface="宋体"/>
                        </a:rPr>
                        <a:t>描绘了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北方乡村冬天炊烟的美，富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795">
                <a:tc>
                  <a:txBody>
                    <a:bodyPr vert="horz" wrap="square"/>
                    <a:lstStyle/>
                    <a:p>
                      <a:pPr marL="84455">
                        <a:lnSpc>
                          <a:spcPts val="2505"/>
                        </a:lnSpc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文章第一段中画线部分的景物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85725">
                        <a:lnSpc>
                          <a:spcPts val="2505"/>
                        </a:lnSpc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有诗意，表达作者对炊烟的</a:t>
                      </a:r>
                      <a:r>
                        <a:rPr sz="2150" spc="10">
                          <a:solidFill>
                            <a:srgbClr val="FF0000"/>
                          </a:solidFill>
                          <a:latin typeface="宋体"/>
                          <a:cs typeface="宋体"/>
                        </a:rPr>
                        <a:t>喜爱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；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9957">
                <a:tc>
                  <a:txBody>
                    <a:bodyPr vert="horz" wrap="square"/>
                    <a:lstStyle/>
                    <a:p>
                      <a:pPr marL="84455">
                        <a:lnSpc>
                          <a:spcPts val="2420"/>
                        </a:lnSpc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描写，在全文中有什么作用呢？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②结构上：引出</a:t>
                      </a:r>
                      <a:r>
                        <a:rPr sz="2150" spc="10">
                          <a:solidFill>
                            <a:srgbClr val="FF0000"/>
                          </a:solidFill>
                          <a:latin typeface="宋体"/>
                          <a:cs typeface="宋体"/>
                        </a:rPr>
                        <a:t>下文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对炊烟的种种怀想；同时与结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3472">
                <a:tc>
                  <a:txBody>
                    <a:bodyPr vert="horz" wrap="square"/>
                    <a:lstStyle/>
                    <a:p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85725">
                        <a:lnSpc>
                          <a:spcPts val="2500"/>
                        </a:lnSpc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尾的油画上炊烟的标题</a:t>
                      </a:r>
                      <a:r>
                        <a:rPr sz="2150" spc="10">
                          <a:solidFill>
                            <a:srgbClr val="FF0000"/>
                          </a:solidFill>
                          <a:latin typeface="宋体"/>
                          <a:cs typeface="宋体"/>
                        </a:rPr>
                        <a:t>主题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相呼应，</a:t>
                      </a:r>
                      <a:r>
                        <a:rPr sz="2150" spc="10">
                          <a:solidFill>
                            <a:srgbClr val="FF0000"/>
                          </a:solidFill>
                          <a:latin typeface="宋体"/>
                          <a:cs typeface="宋体"/>
                        </a:rPr>
                        <a:t>结构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严谨有致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78992">
                <a:tc>
                  <a:txBody>
                    <a:bodyPr vert="horz" wrap="square"/>
                    <a:lstStyle/>
                    <a:p>
                      <a:pPr marL="84455">
                        <a:lnSpc>
                          <a:spcPts val="2500"/>
                        </a:lnSpc>
                        <a:spcBef>
                          <a:spcPts val="1695"/>
                        </a:spcBef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从结构上看，第⑤段有什么作</a:t>
                      </a:r>
                      <a:endParaRPr sz="2150">
                        <a:latin typeface="宋体"/>
                        <a:cs typeface="宋体"/>
                      </a:endParaRPr>
                    </a:p>
                    <a:p>
                      <a:pPr marL="84455">
                        <a:lnSpc>
                          <a:spcPts val="2500"/>
                        </a:lnSpc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用？请作简要分析。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85725" marR="168910" algn="just">
                        <a:lnSpc>
                          <a:spcPct val="100499"/>
                        </a:lnSpc>
                        <a:spcBef>
                          <a:spcPts val="385"/>
                        </a:spcBef>
                      </a:pPr>
                      <a:r>
                        <a:rPr sz="2150">
                          <a:latin typeface="宋体"/>
                          <a:cs typeface="宋体"/>
                        </a:rPr>
                        <a:t>承上启下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。</a:t>
                      </a:r>
                      <a:r>
                        <a:rPr sz="2150">
                          <a:latin typeface="宋体"/>
                          <a:cs typeface="宋体"/>
                        </a:rPr>
                        <a:t>承接</a:t>
                      </a:r>
                      <a:r>
                        <a:rPr sz="2150">
                          <a:solidFill>
                            <a:srgbClr val="FF0000"/>
                          </a:solidFill>
                          <a:latin typeface="宋体"/>
                          <a:cs typeface="宋体"/>
                        </a:rPr>
                        <a:t>上文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中</a:t>
                      </a:r>
                      <a:r>
                        <a:rPr sz="2150">
                          <a:latin typeface="宋体"/>
                          <a:cs typeface="宋体"/>
                        </a:rPr>
                        <a:t>提到的名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人</a:t>
                      </a:r>
                      <a:r>
                        <a:rPr sz="2150">
                          <a:latin typeface="宋体"/>
                          <a:cs typeface="宋体"/>
                        </a:rPr>
                        <a:t>杨振宁翁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帆</a:t>
                      </a:r>
                      <a:r>
                        <a:rPr sz="2150">
                          <a:latin typeface="宋体"/>
                          <a:cs typeface="宋体"/>
                        </a:rPr>
                        <a:t>家庭  中的</a:t>
                      </a:r>
                      <a:r>
                        <a:rPr sz="2150" spc="-10">
                          <a:latin typeface="宋体"/>
                          <a:cs typeface="宋体"/>
                        </a:rPr>
                        <a:t>幸</a:t>
                      </a:r>
                      <a:r>
                        <a:rPr sz="2150">
                          <a:latin typeface="宋体"/>
                          <a:cs typeface="宋体"/>
                        </a:rPr>
                        <a:t>福，引</a:t>
                      </a:r>
                      <a:r>
                        <a:rPr sz="2150" spc="-5">
                          <a:latin typeface="宋体"/>
                          <a:cs typeface="宋体"/>
                        </a:rPr>
                        <a:t>出</a:t>
                      </a:r>
                      <a:r>
                        <a:rPr sz="2150">
                          <a:solidFill>
                            <a:srgbClr val="FF0000"/>
                          </a:solidFill>
                          <a:latin typeface="宋体"/>
                          <a:cs typeface="宋体"/>
                        </a:rPr>
                        <a:t>下</a:t>
                      </a:r>
                      <a:r>
                        <a:rPr sz="2150" spc="-5">
                          <a:solidFill>
                            <a:srgbClr val="FF0000"/>
                          </a:solidFill>
                          <a:latin typeface="宋体"/>
                          <a:cs typeface="宋体"/>
                        </a:rPr>
                        <a:t>文</a:t>
                      </a:r>
                      <a:r>
                        <a:rPr sz="2150" spc="5">
                          <a:latin typeface="宋体"/>
                          <a:cs typeface="宋体"/>
                        </a:rPr>
                        <a:t>电</a:t>
                      </a:r>
                      <a:r>
                        <a:rPr sz="2150">
                          <a:latin typeface="宋体"/>
                          <a:cs typeface="宋体"/>
                        </a:rPr>
                        <a:t>影中</a:t>
                      </a:r>
                      <a:r>
                        <a:rPr sz="2150" spc="-10">
                          <a:latin typeface="宋体"/>
                          <a:cs typeface="宋体"/>
                        </a:rPr>
                        <a:t>一</a:t>
                      </a:r>
                      <a:r>
                        <a:rPr sz="2150">
                          <a:latin typeface="宋体"/>
                          <a:cs typeface="宋体"/>
                        </a:rPr>
                        <a:t>对普通母</a:t>
                      </a:r>
                      <a:r>
                        <a:rPr sz="2150" spc="-10">
                          <a:latin typeface="宋体"/>
                          <a:cs typeface="宋体"/>
                        </a:rPr>
                        <a:t>子</a:t>
                      </a:r>
                      <a:r>
                        <a:rPr sz="2150">
                          <a:latin typeface="宋体"/>
                          <a:cs typeface="宋体"/>
                        </a:rPr>
                        <a:t>间的幸福  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感觉。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b="1">
                <a:latin typeface="微软雅黑"/>
                <a:cs typeface="微软雅黑"/>
              </a:rPr>
              <a:t>常见答题术语和角度</a:t>
            </a: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90688" y="0"/>
            <a:ext cx="3182111" cy="245211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5596127"/>
            <a:ext cx="4297680" cy="263346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21640" y="413257"/>
            <a:ext cx="124460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知识方法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119936" y="1677670"/>
            <a:ext cx="8281034" cy="3743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作用题的作答思路：</a:t>
            </a:r>
            <a:endParaRPr sz="24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650">
              <a:latin typeface="Times New Roman"/>
              <a:cs typeface="Times New Roman"/>
            </a:endParaRPr>
          </a:p>
          <a:p>
            <a:pPr marL="469265">
              <a:lnSpc>
                <a:spcPct val="100000"/>
              </a:lnSpc>
            </a:pPr>
            <a:r>
              <a:rPr sz="2400">
                <a:latin typeface="宋体"/>
                <a:cs typeface="宋体"/>
              </a:rPr>
              <a:t>1.写了什么（表层内容+深层主旨、情感）</a:t>
            </a:r>
            <a:endParaRPr sz="2400">
              <a:latin typeface="宋体"/>
              <a:cs typeface="宋体"/>
            </a:endParaRPr>
          </a:p>
          <a:p>
            <a:pPr marL="469265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/>
                <a:cs typeface="宋体"/>
              </a:rPr>
              <a:t>2.怎么写给谁的（手法+读者）</a:t>
            </a:r>
            <a:endParaRPr sz="2400">
              <a:latin typeface="宋体"/>
              <a:cs typeface="宋体"/>
            </a:endParaRPr>
          </a:p>
          <a:p>
            <a:pPr marL="469265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/>
                <a:cs typeface="宋体"/>
              </a:rPr>
              <a:t>3.与其他部分的联系（结构）</a:t>
            </a:r>
            <a:endParaRPr sz="2400">
              <a:latin typeface="宋体"/>
              <a:cs typeface="宋体"/>
            </a:endParaRPr>
          </a:p>
          <a:p>
            <a:pPr marL="12700" marR="5080" indent="633730">
              <a:lnSpc>
                <a:spcPts val="4610"/>
              </a:lnSpc>
              <a:spcBef>
                <a:spcPts val="370"/>
              </a:spcBef>
            </a:pPr>
            <a:r>
              <a:rPr sz="2400">
                <a:latin typeface="微软雅黑"/>
                <a:cs typeface="微软雅黑"/>
              </a:rPr>
              <a:t>每个过程我们不能机械地背术语，而是</a:t>
            </a:r>
            <a:r>
              <a:rPr sz="2400" spc="5">
                <a:latin typeface="微软雅黑"/>
                <a:cs typeface="微软雅黑"/>
              </a:rPr>
              <a:t>要</a:t>
            </a:r>
            <a:r>
              <a:rPr sz="2400">
                <a:solidFill>
                  <a:srgbClr val="FF0000"/>
                </a:solidFill>
                <a:latin typeface="微软雅黑"/>
                <a:cs typeface="微软雅黑"/>
              </a:rPr>
              <a:t>结合具体文章</a:t>
            </a:r>
            <a:r>
              <a:rPr sz="2400">
                <a:latin typeface="微软雅黑"/>
                <a:cs typeface="微软雅黑"/>
              </a:rPr>
              <a:t>来  分析，并且</a:t>
            </a:r>
            <a:r>
              <a:rPr sz="2400">
                <a:solidFill>
                  <a:srgbClr val="FF0000"/>
                </a:solidFill>
                <a:latin typeface="微软雅黑"/>
                <a:cs typeface="微软雅黑"/>
              </a:rPr>
              <a:t>参考术语，规范作答</a:t>
            </a:r>
            <a:r>
              <a:rPr sz="2400">
                <a:latin typeface="微软雅黑"/>
                <a:cs typeface="微软雅黑"/>
              </a:rPr>
              <a:t>。</a:t>
            </a:r>
            <a:endParaRPr sz="2400">
              <a:latin typeface="微软雅黑"/>
              <a:cs typeface="微软雅黑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" y="0"/>
            <a:ext cx="755152" cy="151028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389876" y="4646676"/>
            <a:ext cx="3582924" cy="358292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94410" y="1046226"/>
            <a:ext cx="9273540" cy="426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7973695"/>
              </a:tabLst>
            </a:pPr>
            <a:r>
              <a:rPr sz="2800" b="1" spc="-5">
                <a:latin typeface="微软雅黑"/>
                <a:cs typeface="微软雅黑"/>
              </a:rPr>
              <a:t>关于标题《槐花飘香》作用分析</a:t>
            </a:r>
            <a:r>
              <a:rPr sz="2800" b="1" spc="-5">
                <a:solidFill>
                  <a:srgbClr val="FF0000"/>
                </a:solidFill>
                <a:latin typeface="微软雅黑"/>
                <a:cs typeface="微软雅黑"/>
              </a:rPr>
              <a:t>错误</a:t>
            </a:r>
            <a:r>
              <a:rPr sz="2800" b="1" spc="-5">
                <a:latin typeface="微软雅黑"/>
                <a:cs typeface="微软雅黑"/>
              </a:rPr>
              <a:t>的一项是（	）</a:t>
            </a:r>
            <a:endParaRPr sz="2800">
              <a:latin typeface="微软雅黑"/>
              <a:cs typeface="微软雅黑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xfrm>
            <a:off x="794410" y="1899665"/>
            <a:ext cx="9383979" cy="30162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/>
              <a:t>A.字面上交代了本文写作对象“槐花”，重点突出了“香”</a:t>
            </a:r>
          </a:p>
          <a:p>
            <a:pPr marL="12700" marR="1783714">
              <a:lnSpc>
                <a:spcPct val="200000"/>
              </a:lnSpc>
            </a:pPr>
            <a:r>
              <a:rPr spc="-5" err="1"/>
              <a:t>B.联系全文，实际上是在写故乡的深刻回忆  </a:t>
            </a:r>
            <a:br>
              <a:rPr lang="en-US" spc="-5" smtClean="0"/>
            </a:br>
            <a:r>
              <a:rPr spc="-5" err="1" smtClean="0"/>
              <a:t>C</a:t>
            </a:r>
            <a:r>
              <a:rPr spc="-5" err="1"/>
              <a:t>.借“槐花”之景写出了作者对故乡的怀念之情  D.通过槐花的“香”表达了对大自然的热爱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509506" y="7498384"/>
            <a:ext cx="264160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x8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" y="0"/>
            <a:ext cx="755152" cy="151028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389876" y="4646676"/>
            <a:ext cx="3582924" cy="358292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94410" y="1046226"/>
            <a:ext cx="9629140" cy="3832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7677784"/>
                <a:tab pos="8230870"/>
              </a:tabLst>
            </a:pPr>
            <a:r>
              <a:rPr sz="2800" b="1" spc="-5">
                <a:latin typeface="微软雅黑"/>
                <a:cs typeface="微软雅黑"/>
              </a:rPr>
              <a:t>关于标题《槐花飘香》作用分析</a:t>
            </a:r>
            <a:r>
              <a:rPr sz="2800" b="1" spc="-5">
                <a:solidFill>
                  <a:srgbClr val="FF0000"/>
                </a:solidFill>
                <a:latin typeface="微软雅黑"/>
                <a:cs typeface="微软雅黑"/>
              </a:rPr>
              <a:t>错误</a:t>
            </a:r>
            <a:r>
              <a:rPr sz="2800" b="1" spc="-5">
                <a:latin typeface="微软雅黑"/>
                <a:cs typeface="微软雅黑"/>
              </a:rPr>
              <a:t>的一项是（	</a:t>
            </a:r>
            <a:r>
              <a:rPr sz="2800" b="1" spc="-5">
                <a:solidFill>
                  <a:srgbClr val="FF0000"/>
                </a:solidFill>
                <a:latin typeface="Arial"/>
                <a:cs typeface="Arial"/>
              </a:rPr>
              <a:t>D	</a:t>
            </a:r>
            <a:r>
              <a:rPr sz="2800" b="1" spc="-5">
                <a:latin typeface="微软雅黑"/>
                <a:cs typeface="微软雅黑"/>
              </a:rPr>
              <a:t>）</a:t>
            </a:r>
            <a:endParaRPr sz="2800">
              <a:latin typeface="微软雅黑"/>
              <a:cs typeface="微软雅黑"/>
            </a:endParaRPr>
          </a:p>
          <a:p>
            <a:pPr marL="12700" marR="5080">
              <a:lnSpc>
                <a:spcPct val="200000"/>
              </a:lnSpc>
            </a:pPr>
            <a:r>
              <a:rPr sz="2800" spc="-5">
                <a:latin typeface="宋体"/>
                <a:cs typeface="宋体"/>
              </a:rPr>
              <a:t>A.字面上交代了本文写作对象“槐花”，重点突出了“香”。  B.联系全文，实际上是在写故乡的深刻回忆。  </a:t>
            </a:r>
            <a:br>
              <a:rPr lang="en-US" sz="2800" spc="-5" smtClean="0">
                <a:latin typeface="宋体"/>
                <a:cs typeface="宋体"/>
              </a:rPr>
            </a:br>
            <a:r>
              <a:rPr sz="2800" spc="-5" err="1" smtClean="0">
                <a:latin typeface="宋体"/>
                <a:cs typeface="宋体"/>
              </a:rPr>
              <a:t>C</a:t>
            </a:r>
            <a:r>
              <a:rPr sz="2800" spc="-5" err="1">
                <a:latin typeface="宋体"/>
                <a:cs typeface="宋体"/>
              </a:rPr>
              <a:t>.借“槐花”之景写出了作者对故乡的怀念之情。  </a:t>
            </a:r>
            <a:br>
              <a:rPr lang="en-US" sz="2800" spc="-5" smtClean="0">
                <a:latin typeface="宋体"/>
                <a:cs typeface="宋体"/>
              </a:rPr>
            </a:br>
            <a:r>
              <a:rPr sz="2800" spc="-5" err="1" smtClean="0">
                <a:solidFill>
                  <a:srgbClr val="FF0000"/>
                </a:solidFill>
                <a:latin typeface="宋体"/>
                <a:cs typeface="宋体"/>
              </a:rPr>
              <a:t>D</a:t>
            </a:r>
            <a:r>
              <a:rPr sz="2800" spc="-5" err="1">
                <a:solidFill>
                  <a:srgbClr val="FF0000"/>
                </a:solidFill>
                <a:latin typeface="宋体"/>
                <a:cs typeface="宋体"/>
              </a:rPr>
              <a:t>.通过槐花的“香”表达了对大自然的热爱。</a:t>
            </a:r>
            <a:endParaRPr sz="28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90688" y="0"/>
            <a:ext cx="3182111" cy="245211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知识方法</a:t>
            </a:r>
          </a:p>
        </p:txBody>
      </p:sp>
      <p:sp>
        <p:nvSpPr>
          <p:cNvPr id="5" name="object 5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286000" y="413257"/>
            <a:ext cx="7247764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60000"/>
              </a:lnSpc>
            </a:pPr>
            <a:r>
              <a:rPr sz="2000">
                <a:latin typeface="微软雅黑"/>
                <a:cs typeface="微软雅黑"/>
              </a:rPr>
              <a:t>文章以“槐花飘香”为</a:t>
            </a:r>
            <a:r>
              <a:rPr sz="2000" spc="-15">
                <a:latin typeface="微软雅黑"/>
                <a:cs typeface="微软雅黑"/>
              </a:rPr>
              <a:t>题</a:t>
            </a:r>
            <a:r>
              <a:rPr sz="2000">
                <a:latin typeface="微软雅黑"/>
                <a:cs typeface="微软雅黑"/>
              </a:rPr>
              <a:t>，有</a:t>
            </a:r>
            <a:r>
              <a:rPr sz="2000" spc="-15">
                <a:latin typeface="微软雅黑"/>
                <a:cs typeface="微软雅黑"/>
              </a:rPr>
              <a:t>什</a:t>
            </a:r>
            <a:r>
              <a:rPr sz="2000">
                <a:latin typeface="微软雅黑"/>
                <a:cs typeface="微软雅黑"/>
              </a:rPr>
              <a:t>么好</a:t>
            </a:r>
            <a:r>
              <a:rPr sz="2000" spc="-15">
                <a:latin typeface="微软雅黑"/>
                <a:cs typeface="微软雅黑"/>
              </a:rPr>
              <a:t>处</a:t>
            </a:r>
            <a:r>
              <a:rPr sz="2000">
                <a:latin typeface="微软雅黑"/>
                <a:cs typeface="微软雅黑"/>
              </a:rPr>
              <a:t>？请简  要分析。（4分）</a:t>
            </a: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406044" y="3128264"/>
          <a:ext cx="10225506" cy="365759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7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473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0624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2150" b="1" spc="5">
                          <a:latin typeface="微软雅黑"/>
                          <a:cs typeface="微软雅黑"/>
                        </a:rPr>
                        <a:t>起点</a:t>
                      </a:r>
                      <a:endParaRPr sz="215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2150" b="1" spc="10">
                          <a:latin typeface="微软雅黑"/>
                          <a:cs typeface="微软雅黑"/>
                        </a:rPr>
                        <a:t>文章中</a:t>
                      </a:r>
                      <a:endParaRPr sz="215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2150" b="1" spc="5">
                          <a:latin typeface="微软雅黑"/>
                          <a:cs typeface="微软雅黑"/>
                        </a:rPr>
                        <a:t>答案</a:t>
                      </a:r>
                      <a:endParaRPr sz="215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808">
                <a:tc>
                  <a:txBody>
                    <a:bodyPr vert="horz" wrap="square"/>
                    <a:lstStyle/>
                    <a:p>
                      <a:pPr marR="85725"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写了什么</a:t>
                      </a:r>
                      <a:endParaRPr sz="2150">
                        <a:latin typeface="宋体"/>
                        <a:cs typeface="宋体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（表层内容+深层情旨）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85090" marR="834390">
                        <a:lnSpc>
                          <a:spcPct val="100499"/>
                        </a:lnSpc>
                        <a:spcBef>
                          <a:spcPts val="385"/>
                        </a:spcBef>
                      </a:pPr>
                      <a:r>
                        <a:rPr sz="2150">
                          <a:latin typeface="宋体"/>
                          <a:cs typeface="宋体"/>
                        </a:rPr>
                        <a:t>槐花：墙</a:t>
                      </a:r>
                      <a:r>
                        <a:rPr sz="2150" spc="15">
                          <a:latin typeface="宋体"/>
                          <a:cs typeface="宋体"/>
                        </a:rPr>
                        <a:t>角</a:t>
                      </a:r>
                      <a:r>
                        <a:rPr sz="2150">
                          <a:latin typeface="宋体"/>
                          <a:cs typeface="宋体"/>
                        </a:rPr>
                        <a:t>的槐</a:t>
                      </a:r>
                      <a:r>
                        <a:rPr sz="2150" spc="-5">
                          <a:latin typeface="宋体"/>
                          <a:cs typeface="宋体"/>
                        </a:rPr>
                        <a:t>花</a:t>
                      </a:r>
                      <a:r>
                        <a:rPr sz="2150">
                          <a:latin typeface="宋体"/>
                          <a:cs typeface="宋体"/>
                        </a:rPr>
                        <a:t>+故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乡</a:t>
                      </a:r>
                      <a:r>
                        <a:rPr sz="2150">
                          <a:latin typeface="宋体"/>
                          <a:cs typeface="宋体"/>
                        </a:rPr>
                        <a:t>的槐花  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飘香：街头、嘴里、田间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86360" marR="300355">
                        <a:lnSpc>
                          <a:spcPct val="100499"/>
                        </a:lnSpc>
                        <a:spcBef>
                          <a:spcPts val="385"/>
                        </a:spcBef>
                      </a:pPr>
                      <a:r>
                        <a:rPr sz="2150">
                          <a:latin typeface="宋体"/>
                          <a:cs typeface="宋体"/>
                        </a:rPr>
                        <a:t>对槐花的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回</a:t>
                      </a:r>
                      <a:r>
                        <a:rPr sz="2150">
                          <a:latin typeface="宋体"/>
                          <a:cs typeface="宋体"/>
                        </a:rPr>
                        <a:t>忆即对  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故乡的回忆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7359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875"/>
                        </a:spcBef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怎么写给谁的</a:t>
                      </a:r>
                      <a:endParaRPr sz="2150">
                        <a:latin typeface="宋体"/>
                        <a:cs typeface="宋体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（手法+读者）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85090" marR="142875">
                        <a:lnSpc>
                          <a:spcPct val="100499"/>
                        </a:lnSpc>
                        <a:spcBef>
                          <a:spcPts val="385"/>
                        </a:spcBef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抒情、记叙的手法写给自己  </a:t>
                      </a:r>
                      <a:r>
                        <a:rPr sz="2150">
                          <a:latin typeface="宋体"/>
                          <a:cs typeface="宋体"/>
                        </a:rPr>
                        <a:t>以槐花为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重</a:t>
                      </a:r>
                      <a:r>
                        <a:rPr sz="2150">
                          <a:latin typeface="宋体"/>
                          <a:cs typeface="宋体"/>
                        </a:rPr>
                        <a:t>点描写对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象</a:t>
                      </a:r>
                      <a:r>
                        <a:rPr sz="2150">
                          <a:latin typeface="宋体"/>
                          <a:cs typeface="宋体"/>
                        </a:rPr>
                        <a:t>，所有的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回</a:t>
                      </a:r>
                      <a:r>
                        <a:rPr sz="2150">
                          <a:latin typeface="宋体"/>
                          <a:cs typeface="宋体"/>
                        </a:rPr>
                        <a:t>忆  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都围绕槐花展开  </a:t>
                      </a:r>
                      <a:r>
                        <a:rPr sz="2150">
                          <a:latin typeface="宋体"/>
                          <a:cs typeface="宋体"/>
                        </a:rPr>
                        <a:t>把对故乡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的</a:t>
                      </a:r>
                      <a:r>
                        <a:rPr sz="2150">
                          <a:latin typeface="宋体"/>
                          <a:cs typeface="宋体"/>
                        </a:rPr>
                        <a:t>思念之情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都</a:t>
                      </a:r>
                      <a:r>
                        <a:rPr sz="2150">
                          <a:latin typeface="宋体"/>
                          <a:cs typeface="宋体"/>
                        </a:rPr>
                        <a:t>融入对槐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花</a:t>
                      </a:r>
                      <a:r>
                        <a:rPr sz="2150">
                          <a:latin typeface="宋体"/>
                          <a:cs typeface="宋体"/>
                        </a:rPr>
                        <a:t>的  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描写中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86360" marR="300355" algn="just">
                        <a:lnSpc>
                          <a:spcPct val="100499"/>
                        </a:lnSpc>
                        <a:spcBef>
                          <a:spcPts val="1680"/>
                        </a:spcBef>
                      </a:pPr>
                      <a:r>
                        <a:rPr sz="2150">
                          <a:latin typeface="宋体"/>
                          <a:cs typeface="宋体"/>
                        </a:rPr>
                        <a:t>围绕槐花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描</a:t>
                      </a:r>
                      <a:r>
                        <a:rPr sz="2150">
                          <a:latin typeface="宋体"/>
                          <a:cs typeface="宋体"/>
                        </a:rPr>
                        <a:t>写，使  对故乡的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思</a:t>
                      </a:r>
                      <a:r>
                        <a:rPr sz="2150">
                          <a:latin typeface="宋体"/>
                          <a:cs typeface="宋体"/>
                        </a:rPr>
                        <a:t>念之情  表达的更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为</a:t>
                      </a:r>
                      <a:r>
                        <a:rPr sz="2150">
                          <a:latin typeface="宋体"/>
                          <a:cs typeface="宋体"/>
                        </a:rPr>
                        <a:t>形象、  </a:t>
                      </a:r>
                      <a:r>
                        <a:rPr sz="2150" spc="10">
                          <a:latin typeface="宋体"/>
                          <a:cs typeface="宋体"/>
                        </a:rPr>
                        <a:t>集中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980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与其他部分的联系</a:t>
                      </a:r>
                      <a:endParaRPr sz="2150">
                        <a:latin typeface="宋体"/>
                        <a:cs typeface="宋体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（结构）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贯穿全文：</a:t>
                      </a:r>
                      <a:endParaRPr sz="2150">
                        <a:latin typeface="宋体"/>
                        <a:cs typeface="宋体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眼前槐花+故乡槐花+眼前槐花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线索，主题表达更</a:t>
                      </a:r>
                      <a:endParaRPr sz="2150">
                        <a:latin typeface="宋体"/>
                        <a:cs typeface="宋体"/>
                      </a:endParaRPr>
                    </a:p>
                    <a:p>
                      <a:pPr marL="8636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150" spc="10">
                          <a:latin typeface="宋体"/>
                          <a:cs typeface="宋体"/>
                        </a:rPr>
                        <a:t>为鲜明</a:t>
                      </a:r>
                      <a:endParaRPr sz="2150">
                        <a:latin typeface="宋体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39520" y="775081"/>
            <a:ext cx="9170035" cy="29767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>
                <a:latin typeface="微软雅黑"/>
                <a:cs typeface="微软雅黑"/>
              </a:rPr>
              <a:t>2.文章以“槐花飘香”为题，有什么好处？请简要分析。（4分）</a:t>
            </a:r>
            <a:endParaRPr sz="2400">
              <a:latin typeface="微软雅黑"/>
              <a:cs typeface="微软雅黑"/>
            </a:endParaRPr>
          </a:p>
          <a:p>
            <a:pPr marL="12700" marR="5080" indent="-12700">
              <a:lnSpc>
                <a:spcPct val="160000"/>
              </a:lnSpc>
              <a:spcBef>
                <a:spcPts val="1850"/>
              </a:spcBef>
            </a:pPr>
            <a:r>
              <a:rPr sz="2400" smtClean="0">
                <a:solidFill>
                  <a:srgbClr val="FF0000"/>
                </a:solidFill>
                <a:latin typeface="宋体"/>
                <a:cs typeface="宋体"/>
              </a:rPr>
              <a:t>“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槐花飘香”</a:t>
            </a:r>
            <a:r>
              <a:rPr sz="2400">
                <a:solidFill>
                  <a:srgbClr val="7B7B7B"/>
                </a:solidFill>
                <a:latin typeface="宋体"/>
                <a:cs typeface="宋体"/>
              </a:rPr>
              <a:t>是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作者对故乡的深刻回忆，以此为题，能形象、集  </a:t>
            </a:r>
            <a:r>
              <a:rPr sz="2400" spc="-5">
                <a:solidFill>
                  <a:srgbClr val="FF0000"/>
                </a:solidFill>
                <a:latin typeface="宋体"/>
                <a:cs typeface="宋体"/>
              </a:rPr>
              <a:t>中地表达对故乡的深切怀念之情;（2分）  </a:t>
            </a:r>
            <a:br>
              <a:rPr lang="en-US" sz="2400" spc="-5" smtClean="0">
                <a:solidFill>
                  <a:srgbClr val="FF0000"/>
                </a:solidFill>
                <a:latin typeface="宋体"/>
                <a:cs typeface="宋体"/>
              </a:rPr>
            </a:br>
            <a:r>
              <a:rPr sz="2400" smtClean="0">
                <a:solidFill>
                  <a:srgbClr val="FF0000"/>
                </a:solidFill>
                <a:latin typeface="宋体"/>
                <a:cs typeface="宋体"/>
              </a:rPr>
              <a:t>“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槐花飘香”</a:t>
            </a:r>
            <a:r>
              <a:rPr sz="2400">
                <a:solidFill>
                  <a:srgbClr val="7B7B7B"/>
                </a:solidFill>
                <a:latin typeface="宋体"/>
                <a:cs typeface="宋体"/>
              </a:rPr>
              <a:t>又是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本文行文的线索，文章围绕“槐花飘香”展开对故  乡的回忆，线索分明，内容集中，易于表现主题。（2分）</a:t>
            </a:r>
            <a:endParaRPr sz="24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1426591" y="5822442"/>
            <a:ext cx="3987165" cy="1232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>
                <a:latin typeface="微软雅黑"/>
                <a:cs typeface="微软雅黑"/>
              </a:rPr>
              <a:t>1.写了什么（表层内容+深层主旨）</a:t>
            </a:r>
            <a:endParaRPr sz="2000">
              <a:latin typeface="微软雅黑"/>
              <a:cs typeface="微软雅黑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>
                <a:latin typeface="微软雅黑"/>
                <a:cs typeface="微软雅黑"/>
              </a:rPr>
              <a:t>2.怎么写给谁的（手法+读者）</a:t>
            </a:r>
            <a:endParaRPr sz="2000">
              <a:latin typeface="微软雅黑"/>
              <a:cs typeface="微软雅黑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>
                <a:latin typeface="微软雅黑"/>
                <a:cs typeface="微软雅黑"/>
              </a:rPr>
              <a:t>3.与其他部分的联系（结构）</a:t>
            </a:r>
            <a:endParaRPr sz="2000">
              <a:latin typeface="微软雅黑"/>
              <a:cs typeface="微软雅黑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77341" y="381635"/>
            <a:ext cx="8909050" cy="1165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60000"/>
              </a:lnSpc>
            </a:pPr>
            <a:r>
              <a:rPr sz="2400" b="1" spc="10">
                <a:latin typeface="微软雅黑"/>
                <a:cs typeface="微软雅黑"/>
              </a:rPr>
              <a:t>文章第⑨段在全文有怎样的作用？请分别从结构和内容角度具体分  析。（</a:t>
            </a:r>
            <a:r>
              <a:rPr sz="2400" b="1" spc="10">
                <a:latin typeface="Times New Roman"/>
                <a:cs typeface="Times New Roman"/>
              </a:rPr>
              <a:t>4</a:t>
            </a:r>
            <a:r>
              <a:rPr sz="2400" b="1" spc="10">
                <a:latin typeface="微软雅黑"/>
                <a:cs typeface="微软雅黑"/>
              </a:rPr>
              <a:t>分）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69365" y="1928748"/>
            <a:ext cx="8559800" cy="2336165"/>
          </a:xfrm>
          <a:prstGeom prst="rect">
            <a:avLst/>
          </a:prstGeom>
        </p:spPr>
        <p:txBody>
          <a:bodyPr vert="horz" wrap="square" lIns="0" tIns="219075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1725"/>
              </a:spcBef>
            </a:pPr>
            <a:r>
              <a:rPr>
                <a:latin typeface="宋体"/>
                <a:cs typeface="宋体"/>
              </a:rPr>
              <a:t>⑨在这座江南城市，不知是谁，在小区墙角种下一棵槐树。</a:t>
            </a:r>
          </a:p>
          <a:p>
            <a:pPr marL="12700">
              <a:lnSpc>
                <a:spcPct val="100000"/>
              </a:lnSpc>
              <a:spcBef>
                <a:spcPts val="1725"/>
              </a:spcBef>
            </a:pPr>
            <a:r>
              <a:rPr spc="-5">
                <a:latin typeface="宋体"/>
                <a:cs typeface="宋体"/>
              </a:rPr>
              <a:t>也不知何时，我突然抬眼看到它就近在咫尺。我会静静地站在这</a:t>
            </a:r>
          </a:p>
          <a:p>
            <a:pPr marL="12700" marR="5080">
              <a:lnSpc>
                <a:spcPct val="160000"/>
              </a:lnSpc>
            </a:pPr>
            <a:r>
              <a:rPr>
                <a:latin typeface="宋体"/>
                <a:cs typeface="宋体"/>
              </a:rPr>
              <a:t>棵槐树下，呼吸着那一缕缕淡淡的槐花香，仿佛置身于我那远隔  千里的故乡。</a:t>
            </a: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39520" y="555259"/>
            <a:ext cx="9178290" cy="3507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6675">
              <a:lnSpc>
                <a:spcPct val="160100"/>
              </a:lnSpc>
            </a:pPr>
            <a:r>
              <a:rPr sz="2400" spc="-5">
                <a:latin typeface="微软雅黑"/>
                <a:cs typeface="微软雅黑"/>
              </a:rPr>
              <a:t>3.文章第⑨段在全文有怎样的作用？请分别从结构和内容角度具体分  析。（4分）</a:t>
            </a:r>
            <a:endParaRPr sz="24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 marL="12700" marR="5080" indent="608965" algn="just">
              <a:lnSpc>
                <a:spcPct val="160000"/>
              </a:lnSpc>
              <a:spcBef>
                <a:spcPts val="1845"/>
              </a:spcBef>
            </a:pP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文章的最后一段在内容上，抒发对槐花香的热爱，对故乡的思念  </a:t>
            </a:r>
            <a:r>
              <a:rPr sz="2400" spc="-5">
                <a:solidFill>
                  <a:srgbClr val="FF0000"/>
                </a:solidFill>
                <a:latin typeface="宋体"/>
                <a:cs typeface="宋体"/>
              </a:rPr>
              <a:t>之情;（2分）在结构上，与题目和第一段相照应，首尾呼应，使文章  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成为一个有机的整体。（2分）</a:t>
            </a:r>
            <a:endParaRPr sz="24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29995" y="1345691"/>
            <a:ext cx="9500870" cy="5538470"/>
          </a:xfrm>
          <a:custGeom>
            <a:rect l="l" t="t" r="r" b="b"/>
            <a:pathLst>
              <a:path w="9500870" h="5538470">
                <a:moveTo>
                  <a:pt x="0" y="5538216"/>
                </a:moveTo>
                <a:lnTo>
                  <a:pt x="9500616" y="5538216"/>
                </a:lnTo>
                <a:lnTo>
                  <a:pt x="9500616" y="0"/>
                </a:lnTo>
                <a:lnTo>
                  <a:pt x="0" y="0"/>
                </a:lnTo>
                <a:lnTo>
                  <a:pt x="0" y="553821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03423" y="3021076"/>
            <a:ext cx="2874010" cy="500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1">
                <a:solidFill>
                  <a:srgbClr val="FF0000"/>
                </a:solidFill>
                <a:latin typeface="微软雅黑"/>
                <a:cs typeface="微软雅黑"/>
              </a:rPr>
              <a:t>作用题答题思路</a:t>
            </a:r>
            <a:endParaRPr sz="3200">
              <a:latin typeface="微软雅黑"/>
              <a:cs typeface="微软雅黑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451607" y="4283075"/>
            <a:ext cx="4799330" cy="1841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spc="-5">
                <a:latin typeface="微软雅黑"/>
                <a:cs typeface="微软雅黑"/>
              </a:rPr>
              <a:t>1.写了什么（表层内容+深层主旨）</a:t>
            </a:r>
            <a:endParaRPr sz="24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b="1" spc="-5">
                <a:latin typeface="微软雅黑"/>
                <a:cs typeface="微软雅黑"/>
              </a:rPr>
              <a:t>2.怎么写给谁的（手法+读者）</a:t>
            </a:r>
            <a:endParaRPr sz="24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b="1" spc="-5">
                <a:latin typeface="微软雅黑"/>
                <a:cs typeface="微软雅黑"/>
              </a:rPr>
              <a:t>3.与其他部分的联系（结构）</a:t>
            </a:r>
            <a:endParaRPr sz="2400">
              <a:latin typeface="微软雅黑"/>
              <a:cs typeface="微软雅黑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90688" y="0"/>
            <a:ext cx="3182111" cy="245211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5596127"/>
            <a:ext cx="4297680" cy="263346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21640" y="413257"/>
            <a:ext cx="9258300" cy="51371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试题练习</a:t>
            </a:r>
            <a:endParaRPr sz="24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250">
              <a:latin typeface="Times New Roman"/>
              <a:cs typeface="Times New Roman"/>
            </a:endParaRPr>
          </a:p>
          <a:p>
            <a:pPr marL="710565" marR="5080" indent="609600">
              <a:lnSpc>
                <a:spcPct val="160000"/>
              </a:lnSpc>
            </a:pPr>
            <a:r>
              <a:rPr sz="2400">
                <a:latin typeface="宋体"/>
                <a:cs typeface="宋体"/>
              </a:rPr>
              <a:t>③</a:t>
            </a:r>
            <a:r>
              <a:rPr sz="2400">
                <a:solidFill>
                  <a:srgbClr val="C55A11"/>
                </a:solidFill>
                <a:latin typeface="宋体"/>
                <a:cs typeface="宋体"/>
              </a:rPr>
              <a:t>槐花香，香在枝头。</a:t>
            </a:r>
            <a:r>
              <a:rPr sz="2400">
                <a:latin typeface="宋体"/>
                <a:cs typeface="宋体"/>
              </a:rPr>
              <a:t>从村小放学回家的儿童，一路追逐  嬉闹，槐花香越来越浓，就知道村子越来越近，离家已经不远。  进得村来，一群孩子中突然有人停下脚步，用鼻子使劲嗅了嗅，  说了句，“真香!”后面就只听见一片“呼哧呼哧”的嗅鼻子  </a:t>
            </a:r>
            <a:r>
              <a:rPr sz="2400" spc="-5">
                <a:latin typeface="宋体"/>
                <a:cs typeface="宋体"/>
              </a:rPr>
              <a:t>声。“香不香?”带头的孩子高声问。“香!”一群人齐声呐喊  </a:t>
            </a:r>
            <a:r>
              <a:rPr sz="2400">
                <a:latin typeface="宋体"/>
                <a:cs typeface="宋体"/>
              </a:rPr>
              <a:t>起来，伴随的是一阵开心的大笑，喊声和笑声，惊得一群麻雀  扑棱着翅膀飞过头顶。</a:t>
            </a:r>
            <a:endParaRPr sz="2400">
              <a:latin typeface="宋体"/>
              <a:cs typeface="宋体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037835" y="6464553"/>
            <a:ext cx="4293235" cy="673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2700"/>
              </a:lnSpc>
            </a:pP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枝头的“槐花香”写</a:t>
            </a:r>
            <a:r>
              <a:rPr sz="2400" spc="5">
                <a:solidFill>
                  <a:srgbClr val="FF0000"/>
                </a:solidFill>
                <a:latin typeface="宋体"/>
                <a:cs typeface="宋体"/>
              </a:rPr>
              <a:t>出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了“我”  生活的什么特点？</a:t>
            </a:r>
            <a:endParaRPr sz="24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18250">
              <a:lnSpc>
                <a:spcPts val="4660"/>
              </a:lnSpc>
            </a:pPr>
            <a:r>
              <a:rPr/>
              <a:t>这</a:t>
            </a:r>
            <a:r>
              <a:rPr spc="-5"/>
              <a:t>是什</a:t>
            </a:r>
            <a:r>
              <a:rPr/>
              <a:t>么</a:t>
            </a:r>
            <a:r>
              <a:rPr spc="-5"/>
              <a:t>？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04112" y="5704078"/>
            <a:ext cx="2566035" cy="5924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60"/>
              </a:lnSpc>
            </a:pPr>
            <a:r>
              <a:rPr sz="4000" spc="-5">
                <a:latin typeface="宋体"/>
                <a:cs typeface="宋体"/>
              </a:rPr>
              <a:t>怎么来</a:t>
            </a:r>
            <a:r>
              <a:rPr sz="4000" spc="0">
                <a:latin typeface="宋体"/>
                <a:cs typeface="宋体"/>
              </a:rPr>
              <a:t>的</a:t>
            </a:r>
            <a:r>
              <a:rPr sz="4000" spc="-5">
                <a:latin typeface="宋体"/>
                <a:cs typeface="宋体"/>
              </a:rPr>
              <a:t>？</a:t>
            </a:r>
            <a:endParaRPr sz="40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87240" y="4005071"/>
            <a:ext cx="5812536" cy="375970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3153" y="3547871"/>
            <a:ext cx="6522720" cy="453999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8224" y="3742944"/>
            <a:ext cx="5934456" cy="3951732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20979" y="222504"/>
            <a:ext cx="5718048" cy="3831336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209288" y="103631"/>
            <a:ext cx="6661404" cy="4636008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404359" y="298704"/>
            <a:ext cx="6073140" cy="4047744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051547" y="0"/>
            <a:ext cx="3921251" cy="441655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094988"/>
            <a:ext cx="4040124" cy="396087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21640" y="413257"/>
            <a:ext cx="124460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试题练习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907539" y="1458214"/>
            <a:ext cx="7517765" cy="11709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60000"/>
              </a:lnSpc>
            </a:pPr>
            <a:r>
              <a:rPr spc="-5"/>
              <a:t>二、（</a:t>
            </a:r>
            <a:r>
              <a:rPr spc="-5" smtClean="0"/>
              <a:t>20</a:t>
            </a:r>
            <a:r>
              <a:rPr lang="en-US" spc="-5" smtClean="0"/>
              <a:t>20</a:t>
            </a:r>
            <a:r>
              <a:rPr spc="-5" smtClean="0"/>
              <a:t>·</a:t>
            </a:r>
            <a:r>
              <a:rPr spc="-5"/>
              <a:t>江苏盐城，试题有删减）阅读下面的文章，  完成小题。（7分）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907539" y="2848355"/>
            <a:ext cx="8025765" cy="41706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297815" algn="ctr">
              <a:lnSpc>
                <a:spcPct val="100000"/>
              </a:lnSpc>
            </a:pPr>
            <a:r>
              <a:rPr sz="2400" b="1">
                <a:latin typeface="微软雅黑"/>
                <a:cs typeface="微软雅黑"/>
              </a:rPr>
              <a:t>消失的年声</a:t>
            </a:r>
            <a:endParaRPr sz="2400">
              <a:latin typeface="微软雅黑"/>
              <a:cs typeface="微软雅黑"/>
            </a:endParaRPr>
          </a:p>
          <a:p>
            <a:pPr marR="297815" algn="ctr">
              <a:lnSpc>
                <a:spcPct val="100000"/>
              </a:lnSpc>
              <a:spcBef>
                <a:spcPts val="1725"/>
              </a:spcBef>
            </a:pPr>
            <a:r>
              <a:rPr sz="2400">
                <a:latin typeface="宋体"/>
                <a:cs typeface="宋体"/>
              </a:rPr>
              <a:t>肖复兴</a:t>
            </a:r>
            <a:endParaRPr sz="2400">
              <a:latin typeface="宋体"/>
              <a:cs typeface="宋体"/>
            </a:endParaRPr>
          </a:p>
          <a:p>
            <a:pPr marL="12700" marR="377825" indent="609600" algn="just">
              <a:lnSpc>
                <a:spcPct val="160000"/>
              </a:lnSpc>
            </a:pPr>
            <a:r>
              <a:rPr sz="2400">
                <a:latin typeface="宋体"/>
                <a:cs typeface="宋体"/>
              </a:rPr>
              <a:t>①如今，年的声音，最大保留下来的是鞭炮。随着都  市雾霾天气的日益加重，人们呼吁过年减少燃放甚至禁放  鞭炮，鞭炮之声，越发岌岌可危，以致最后消失，也不是</a:t>
            </a:r>
            <a:endParaRPr sz="240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730"/>
              </a:spcBef>
            </a:pPr>
            <a:r>
              <a:rPr sz="2400">
                <a:latin typeface="宋体"/>
                <a:cs typeface="宋体"/>
              </a:rPr>
              <a:t>不可能的事情。</a:t>
            </a:r>
            <a:endParaRPr sz="2400">
              <a:latin typeface="宋体"/>
              <a:cs typeface="宋体"/>
            </a:endParaRPr>
          </a:p>
          <a:p>
            <a:pPr marL="4169410">
              <a:lnSpc>
                <a:spcPct val="100000"/>
              </a:lnSpc>
              <a:spcBef>
                <a:spcPts val="1765"/>
              </a:spcBef>
            </a:pP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只看</a:t>
            </a:r>
            <a:r>
              <a:rPr sz="2150">
                <a:solidFill>
                  <a:srgbClr val="FF0000"/>
                </a:solidFill>
                <a:latin typeface="宋体"/>
                <a:cs typeface="宋体"/>
              </a:rPr>
              <a:t>第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一段，现</a:t>
            </a:r>
            <a:r>
              <a:rPr sz="2150">
                <a:solidFill>
                  <a:srgbClr val="FF0000"/>
                </a:solidFill>
                <a:latin typeface="宋体"/>
                <a:cs typeface="宋体"/>
              </a:rPr>
              <a:t>在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有什么作</a:t>
            </a:r>
            <a:r>
              <a:rPr sz="2150">
                <a:solidFill>
                  <a:srgbClr val="FF0000"/>
                </a:solidFill>
                <a:latin typeface="宋体"/>
                <a:cs typeface="宋体"/>
              </a:rPr>
              <a:t>用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？</a:t>
            </a:r>
            <a:endParaRPr sz="2150">
              <a:latin typeface="宋体"/>
              <a:cs typeface="宋体"/>
            </a:endParaRPr>
          </a:p>
          <a:p>
            <a:pPr marL="4169410">
              <a:lnSpc>
                <a:spcPts val="2555"/>
              </a:lnSpc>
              <a:spcBef>
                <a:spcPts val="15"/>
              </a:spcBef>
            </a:pP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为什么写年的声音举例鞭炮？</a:t>
            </a:r>
            <a:endParaRPr sz="215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50707" y="0"/>
            <a:ext cx="3022092" cy="215493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45935"/>
            <a:ext cx="3634740" cy="188366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387084" y="6185915"/>
            <a:ext cx="4585715" cy="188366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21640" y="413257"/>
            <a:ext cx="124460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试题练习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119936" y="1458214"/>
            <a:ext cx="8865235" cy="1756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09600">
              <a:lnSpc>
                <a:spcPct val="160000"/>
              </a:lnSpc>
            </a:pPr>
            <a:r>
              <a:rPr>
                <a:latin typeface="宋体"/>
                <a:cs typeface="宋体"/>
              </a:rPr>
              <a:t>②其实，年的声音丰富得多，不止于鞭炮。只是岁月的流逝，  时代的变迁，让年的声音无可奈何地消失了很多，以至于我们遗  忘了它们而不知不觉，甚至觉得理所当然或势在必然。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729867" y="3433571"/>
            <a:ext cx="551180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40"/>
              </a:lnSpc>
            </a:pPr>
            <a:r>
              <a:rPr sz="2400">
                <a:latin typeface="宋体"/>
                <a:cs typeface="宋体"/>
              </a:rPr>
              <a:t>③有这样两种年声的消失，最让我遗憾。</a:t>
            </a:r>
            <a:endParaRPr sz="2400">
              <a:latin typeface="宋体"/>
              <a:cs typeface="宋体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987288" y="6035560"/>
            <a:ext cx="3320415" cy="655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499"/>
              </a:lnSpc>
            </a:pP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看完这两</a:t>
            </a:r>
            <a:r>
              <a:rPr sz="2150" spc="20">
                <a:solidFill>
                  <a:srgbClr val="FF0000"/>
                </a:solidFill>
                <a:latin typeface="宋体"/>
                <a:cs typeface="宋体"/>
              </a:rPr>
              <a:t>段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，第一段</a:t>
            </a:r>
            <a:r>
              <a:rPr sz="2150" spc="20">
                <a:solidFill>
                  <a:srgbClr val="FF0000"/>
                </a:solidFill>
                <a:latin typeface="宋体"/>
                <a:cs typeface="宋体"/>
              </a:rPr>
              <a:t>还</a:t>
            </a:r>
            <a:r>
              <a:rPr sz="2150" spc="5">
                <a:solidFill>
                  <a:srgbClr val="FF0000"/>
                </a:solidFill>
                <a:latin typeface="宋体"/>
                <a:cs typeface="宋体"/>
              </a:rPr>
              <a:t>有什  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么作用？</a:t>
            </a:r>
            <a:endParaRPr sz="215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9520" y="775081"/>
            <a:ext cx="6552565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/>
              <a:t>1.文章从放鞭炮的声音写起，有何作用？（3分）</a:t>
            </a:r>
          </a:p>
        </p:txBody>
      </p:sp>
      <p:sp>
        <p:nvSpPr>
          <p:cNvPr id="4" name="object 4"/>
          <p:cNvSpPr/>
          <p:nvPr/>
        </p:nvSpPr>
        <p:spPr>
          <a:xfrm>
            <a:off x="5789676" y="3735323"/>
            <a:ext cx="3375660" cy="198577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95656" y="5274564"/>
            <a:ext cx="5526405" cy="2359660"/>
          </a:xfrm>
          <a:custGeom>
            <a:rect l="l" t="t" r="r" b="b"/>
            <a:pathLst>
              <a:path w="5526405" h="2359659">
                <a:moveTo>
                  <a:pt x="0" y="2359152"/>
                </a:moveTo>
                <a:lnTo>
                  <a:pt x="5526024" y="2359152"/>
                </a:lnTo>
                <a:lnTo>
                  <a:pt x="5526024" y="0"/>
                </a:lnTo>
                <a:lnTo>
                  <a:pt x="0" y="0"/>
                </a:lnTo>
                <a:lnTo>
                  <a:pt x="0" y="235915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95656" y="5274564"/>
            <a:ext cx="5526405" cy="2359660"/>
          </a:xfrm>
          <a:custGeom>
            <a:rect l="l" t="t" r="r" b="b"/>
            <a:pathLst>
              <a:path w="5526405" h="2359659">
                <a:moveTo>
                  <a:pt x="0" y="2359152"/>
                </a:moveTo>
                <a:lnTo>
                  <a:pt x="5526024" y="2359152"/>
                </a:lnTo>
                <a:lnTo>
                  <a:pt x="5526024" y="0"/>
                </a:lnTo>
                <a:lnTo>
                  <a:pt x="0" y="0"/>
                </a:lnTo>
                <a:lnTo>
                  <a:pt x="0" y="2359152"/>
                </a:lnTo>
                <a:close/>
              </a:path>
            </a:pathLst>
          </a:custGeom>
          <a:ln w="12192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75005" y="1715099"/>
            <a:ext cx="9739630" cy="5858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76884" marR="5080" indent="456565" algn="just">
              <a:lnSpc>
                <a:spcPct val="163100"/>
              </a:lnSpc>
            </a:pP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（3分）具体点出题目中“年声”二字；鞭炮声为人们所熟知，贴  </a:t>
            </a:r>
            <a:r>
              <a:rPr sz="2400" spc="-5">
                <a:solidFill>
                  <a:srgbClr val="FF0000"/>
                </a:solidFill>
                <a:latin typeface="宋体"/>
                <a:cs typeface="宋体"/>
              </a:rPr>
              <a:t>近生活，亲切自然；由眼前的年声，引出下文由此消失的年声；</a:t>
            </a:r>
            <a:r>
              <a:rPr sz="2800" b="1" spc="-5">
                <a:solidFill>
                  <a:srgbClr val="FF0000"/>
                </a:solidFill>
                <a:latin typeface="Microsoft JhengHei"/>
                <a:cs typeface="Microsoft JhengHei"/>
              </a:rPr>
              <a:t>从叙  </a:t>
            </a:r>
            <a:r>
              <a:rPr sz="2800" b="1">
                <a:solidFill>
                  <a:srgbClr val="FF0000"/>
                </a:solidFill>
                <a:latin typeface="Microsoft JhengHei"/>
                <a:cs typeface="Microsoft JhengHei"/>
              </a:rPr>
              <a:t>述入手，为下文抒发感受、发表议论作铺垫。</a:t>
            </a:r>
            <a:endParaRPr sz="2800">
              <a:latin typeface="Microsoft JhengHei"/>
              <a:cs typeface="Microsoft JhengHei"/>
            </a:endParaRPr>
          </a:p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350">
              <a:latin typeface="Times New Roman"/>
              <a:cs typeface="Times New Roman"/>
            </a:endParaRPr>
          </a:p>
          <a:p>
            <a:pPr marL="5706110">
              <a:lnSpc>
                <a:spcPts val="2505"/>
              </a:lnSpc>
              <a:spcBef>
                <a:spcPts val="5"/>
              </a:spcBef>
            </a:pPr>
            <a:r>
              <a:rPr sz="2150" spc="5">
                <a:latin typeface="宋体"/>
                <a:cs typeface="宋体"/>
              </a:rPr>
              <a:t>加粗部分的答案怎么</a:t>
            </a:r>
            <a:endParaRPr sz="2150">
              <a:latin typeface="宋体"/>
              <a:cs typeface="宋体"/>
            </a:endParaRPr>
          </a:p>
          <a:p>
            <a:pPr marL="6529070">
              <a:lnSpc>
                <a:spcPts val="2505"/>
              </a:lnSpc>
            </a:pPr>
            <a:r>
              <a:rPr sz="2150" spc="10">
                <a:latin typeface="宋体"/>
                <a:cs typeface="宋体"/>
              </a:rPr>
              <a:t>来的？</a:t>
            </a:r>
            <a:endParaRPr sz="2150">
              <a:latin typeface="宋体"/>
              <a:cs typeface="宋体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marL="2047239">
              <a:lnSpc>
                <a:spcPct val="100000"/>
              </a:lnSpc>
            </a:pPr>
            <a:r>
              <a:rPr sz="2000" b="1">
                <a:latin typeface="微软雅黑"/>
                <a:cs typeface="微软雅黑"/>
              </a:rPr>
              <a:t>消失的年声</a:t>
            </a:r>
            <a:endParaRPr sz="2000">
              <a:latin typeface="微软雅黑"/>
              <a:cs typeface="微软雅黑"/>
            </a:endParaRPr>
          </a:p>
          <a:p>
            <a:pPr marL="12700" marR="4128770" indent="457200">
              <a:lnSpc>
                <a:spcPct val="150000"/>
              </a:lnSpc>
              <a:spcBef>
                <a:spcPts val="60"/>
              </a:spcBef>
            </a:pPr>
            <a:r>
              <a:rPr sz="2000" spc="-5">
                <a:latin typeface="宋体"/>
                <a:cs typeface="宋体"/>
              </a:rPr>
              <a:t>①如今，年的声音，最大保留下来的是鞭炮。  </a:t>
            </a:r>
            <a:r>
              <a:rPr sz="2000">
                <a:latin typeface="宋体"/>
                <a:cs typeface="宋体"/>
              </a:rPr>
              <a:t>随着都市雾霾天气的日益加重，人们呼吁过年减  </a:t>
            </a:r>
            <a:r>
              <a:rPr sz="2000" spc="-5">
                <a:latin typeface="宋体"/>
                <a:cs typeface="宋体"/>
              </a:rPr>
              <a:t>少燃放甚至禁放鞭炮，鞭炮之声，越发岌岌可危，  以致最后消失，也不是不可能的事情。</a:t>
            </a:r>
            <a:endParaRPr sz="20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82574" y="768984"/>
            <a:ext cx="8864600" cy="4457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2300">
              <a:lnSpc>
                <a:spcPct val="100000"/>
              </a:lnSpc>
            </a:pPr>
            <a:r>
              <a:rPr sz="2400">
                <a:latin typeface="宋体"/>
                <a:cs typeface="宋体"/>
              </a:rPr>
              <a:t>③有这样两种年声的消失，最让我遗憾。</a:t>
            </a:r>
            <a:endParaRPr sz="2400">
              <a:latin typeface="宋体"/>
              <a:cs typeface="宋体"/>
            </a:endParaRPr>
          </a:p>
          <a:p>
            <a:pPr marL="12700" indent="609600">
              <a:lnSpc>
                <a:spcPct val="100000"/>
              </a:lnSpc>
              <a:spcBef>
                <a:spcPts val="1725"/>
              </a:spcBef>
            </a:pPr>
            <a:r>
              <a:rPr sz="2400" spc="-5">
                <a:latin typeface="宋体"/>
                <a:cs typeface="宋体"/>
              </a:rPr>
              <a:t>④一是大年夜，老北京有这样一项活动，把早早买好的干秫秸</a:t>
            </a:r>
            <a:endParaRPr sz="2400">
              <a:latin typeface="宋体"/>
              <a:cs typeface="宋体"/>
            </a:endParaRPr>
          </a:p>
          <a:p>
            <a:pPr marL="12700" marR="5080" algn="just">
              <a:lnSpc>
                <a:spcPct val="160000"/>
              </a:lnSpc>
            </a:pPr>
            <a:r>
              <a:rPr sz="2400">
                <a:latin typeface="宋体"/>
                <a:cs typeface="宋体"/>
              </a:rPr>
              <a:t>秆或芝麻秆，放到院子里，呼喊街坊四邻的孩子，跑到干秫秸秆或  芝麻秆上面，尽情地踩。秆子踩得越碎越好，越碎越吉利；声音踩  得越响越好，越响越吉利。这项活动名曰“踩岁”，要把过去一年  的不如意和晦气都踩掉，不把它们带进就要到来的新的一年里。满  院子吱吱作响欢快的“踩岁”的声音，是马上就要响起来的鞭炮声  </a:t>
            </a:r>
            <a:r>
              <a:rPr sz="2400" spc="-5">
                <a:latin typeface="宋体"/>
                <a:cs typeface="宋体"/>
              </a:rPr>
              <a:t>音的前奏。</a:t>
            </a:r>
            <a:endParaRPr sz="2400">
              <a:latin typeface="宋体"/>
              <a:cs typeface="宋体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429755" y="4837176"/>
            <a:ext cx="4102607" cy="273558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90688" y="0"/>
            <a:ext cx="3182111" cy="245211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5596127"/>
            <a:ext cx="4297680" cy="263346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21640" y="413257"/>
            <a:ext cx="9258300" cy="4551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试题练习</a:t>
            </a:r>
            <a:endParaRPr sz="24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250">
              <a:latin typeface="Times New Roman"/>
              <a:cs typeface="Times New Roman"/>
            </a:endParaRPr>
          </a:p>
          <a:p>
            <a:pPr marL="710565" marR="5080" indent="609600">
              <a:lnSpc>
                <a:spcPct val="160000"/>
              </a:lnSpc>
            </a:pPr>
            <a:r>
              <a:rPr sz="2400">
                <a:latin typeface="宋体"/>
                <a:cs typeface="宋体"/>
              </a:rPr>
              <a:t>⑤这真的是我们祖辈一种既简便又聪明的发明，不用几个  钱，不用高科技，和大地亲近，又带有浓郁的民俗风味。可惜，  这样别致的“踩岁”的声音，如今已经成为了绝响。随着四合  院和城周边农田逐渐被高楼大厦所替代，秫秸秆或芝麻秆已经  </a:t>
            </a:r>
            <a:r>
              <a:rPr sz="2400" spc="-5">
                <a:latin typeface="宋体"/>
                <a:cs typeface="宋体"/>
              </a:rPr>
              <a:t>难找，即便找到了，没有了四合院，也缺少了一群小伙伴们的  </a:t>
            </a:r>
            <a:r>
              <a:rPr sz="2400">
                <a:latin typeface="宋体"/>
                <a:cs typeface="宋体"/>
              </a:rPr>
              <a:t>呼应。“踩岁”简单，却成为了一种奢侈。</a:t>
            </a:r>
            <a:endParaRPr sz="2400">
              <a:latin typeface="宋体"/>
              <a:cs typeface="宋体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987288" y="6035560"/>
            <a:ext cx="3320415" cy="655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499"/>
              </a:lnSpc>
            </a:pP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这一段是</a:t>
            </a:r>
            <a:r>
              <a:rPr sz="2150" spc="20">
                <a:solidFill>
                  <a:srgbClr val="FF0000"/>
                </a:solidFill>
                <a:latin typeface="宋体"/>
                <a:cs typeface="宋体"/>
              </a:rPr>
              <a:t>感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受还是议</a:t>
            </a:r>
            <a:r>
              <a:rPr sz="2150" spc="20">
                <a:solidFill>
                  <a:srgbClr val="FF0000"/>
                </a:solidFill>
                <a:latin typeface="宋体"/>
                <a:cs typeface="宋体"/>
              </a:rPr>
              <a:t>论</a:t>
            </a:r>
            <a:r>
              <a:rPr sz="2150" spc="5">
                <a:solidFill>
                  <a:srgbClr val="FF0000"/>
                </a:solidFill>
                <a:latin typeface="宋体"/>
                <a:cs typeface="宋体"/>
              </a:rPr>
              <a:t>还是  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都有？</a:t>
            </a:r>
            <a:endParaRPr sz="215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051547" y="0"/>
            <a:ext cx="3921251" cy="441655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094988"/>
            <a:ext cx="4040124" cy="396087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21640" y="413257"/>
            <a:ext cx="9436100" cy="6892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试题练习</a:t>
            </a:r>
            <a:endParaRPr sz="24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250">
              <a:latin typeface="Times New Roman"/>
              <a:cs typeface="Times New Roman"/>
            </a:endParaRPr>
          </a:p>
          <a:p>
            <a:pPr marL="1497965" marR="5080" indent="609600">
              <a:lnSpc>
                <a:spcPct val="160000"/>
              </a:lnSpc>
            </a:pPr>
            <a:r>
              <a:rPr sz="2400">
                <a:latin typeface="宋体"/>
                <a:cs typeface="宋体"/>
              </a:rPr>
              <a:t>⑥另一种声音，消失得也怪可惜的。大年初一，讲究  接神拜年，以前，这一天，卖大小金鱼儿的，会挑担推车  沿街串巷到处吆喝。在刚刚开春有些乍暖还寒的天气里，  这种吆喝的声音显得清冽而清爽，充满唱歌一般的韵律，  </a:t>
            </a:r>
            <a:r>
              <a:rPr sz="2400" spc="-5">
                <a:latin typeface="宋体"/>
                <a:cs typeface="宋体"/>
              </a:rPr>
              <a:t>在老北京的胡同里，是和各家开门揖户拜年的声音此起彼  </a:t>
            </a:r>
            <a:r>
              <a:rPr sz="2400">
                <a:latin typeface="宋体"/>
                <a:cs typeface="宋体"/>
              </a:rPr>
              <a:t>伏的，似乎合成了一支新年交响乐。一般听到这样的声音，  大人小孩都会走出院子，有钱的人家，买一些珍贵的龙睛  鱼，放进院子的大鱼缸里；没钱的人家，也会买一条两条  小金鱼儿，养在粗瓷大碗里。统统都称之为“吉庆有余”，  </a:t>
            </a:r>
            <a:r>
              <a:rPr sz="2400" spc="-5">
                <a:latin typeface="宋体"/>
                <a:cs typeface="宋体"/>
              </a:rPr>
              <a:t>图的是和“踩岁”一样的吉利。</a:t>
            </a:r>
            <a:endParaRPr sz="24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50707" y="0"/>
            <a:ext cx="3022092" cy="215493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45935"/>
            <a:ext cx="3634740" cy="188366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387084" y="6185915"/>
            <a:ext cx="4585715" cy="188366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21640" y="413257"/>
            <a:ext cx="124460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试题练习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119936" y="1458214"/>
            <a:ext cx="8560435" cy="2341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09600" algn="just">
              <a:lnSpc>
                <a:spcPct val="160000"/>
              </a:lnSpc>
            </a:pPr>
            <a:r>
              <a:rPr>
                <a:latin typeface="宋体"/>
                <a:cs typeface="宋体"/>
              </a:rPr>
              <a:t>⑦在话剧《龙须沟》里，即使在龙须沟那样贫穷的地方，也  还是有这样卖小金鱼儿的声音回荡。如今，在农贸市场里，小金  鱼儿还有得卖，但沿街吆喝卖小金鱼儿那唱歌一般一吟三叹的声  音，只能在舞台上听到了。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729867" y="4018788"/>
            <a:ext cx="795020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40"/>
              </a:lnSpc>
            </a:pPr>
            <a:r>
              <a:rPr sz="2400" spc="-5">
                <a:latin typeface="宋体"/>
                <a:cs typeface="宋体"/>
              </a:rPr>
              <a:t>⑧年的声音，一花独放，只剩下鞭炮，多少变得有些单调。</a:t>
            </a:r>
            <a:endParaRPr sz="2400">
              <a:latin typeface="宋体"/>
              <a:cs typeface="宋体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987288" y="6035560"/>
            <a:ext cx="3320415" cy="655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499"/>
              </a:lnSpc>
            </a:pP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这一段是</a:t>
            </a:r>
            <a:r>
              <a:rPr sz="2150" spc="20">
                <a:solidFill>
                  <a:srgbClr val="FF0000"/>
                </a:solidFill>
                <a:latin typeface="宋体"/>
                <a:cs typeface="宋体"/>
              </a:rPr>
              <a:t>感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受还是议</a:t>
            </a:r>
            <a:r>
              <a:rPr sz="2150" spc="20">
                <a:solidFill>
                  <a:srgbClr val="FF0000"/>
                </a:solidFill>
                <a:latin typeface="宋体"/>
                <a:cs typeface="宋体"/>
              </a:rPr>
              <a:t>论</a:t>
            </a:r>
            <a:r>
              <a:rPr sz="2150" spc="5">
                <a:solidFill>
                  <a:srgbClr val="FF0000"/>
                </a:solidFill>
                <a:latin typeface="宋体"/>
                <a:cs typeface="宋体"/>
              </a:rPr>
              <a:t>还是  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都有？</a:t>
            </a:r>
            <a:endParaRPr sz="215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4725922"/>
            <a:ext cx="7187183" cy="348691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138928" y="0"/>
            <a:ext cx="5833872" cy="335889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488680" y="1278636"/>
            <a:ext cx="2374392" cy="375818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21640" y="413257"/>
            <a:ext cx="9023985" cy="71640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试题练习</a:t>
            </a: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 marL="710565" marR="74930" indent="609600">
              <a:lnSpc>
                <a:spcPct val="160000"/>
              </a:lnSpc>
              <a:spcBef>
                <a:spcPts val="1625"/>
              </a:spcBef>
            </a:pPr>
            <a:r>
              <a:rPr sz="2400">
                <a:latin typeface="宋体"/>
                <a:cs typeface="宋体"/>
              </a:rPr>
              <a:t>⑨过年，怎么可以没有年的味道和声音？仔细琢磨一下，  如果说年的味道，无论是团圆饺子，还是年夜饭所散发的味  道，更多来自过年的吃上面；年的声音，则更多体现在过年  的玩的方面。再仔细琢磨一下，会体味得到，其实，通过过  </a:t>
            </a:r>
            <a:r>
              <a:rPr sz="2400" spc="-5">
                <a:latin typeface="宋体"/>
                <a:cs typeface="宋体"/>
              </a:rPr>
              <a:t>年这样一个形式，前者体现在农业时代人们对于物质的追求，  </a:t>
            </a:r>
            <a:r>
              <a:rPr sz="2400">
                <a:latin typeface="宋体"/>
                <a:cs typeface="宋体"/>
              </a:rPr>
              <a:t>后者体现人们对于精神的向往。年味儿，如果是现实主义的，  年声，就是浪漫主义的。</a:t>
            </a:r>
            <a:r>
              <a:rPr sz="2400" u="heavy">
                <a:latin typeface="宋体"/>
                <a:cs typeface="宋体"/>
              </a:rPr>
              <a:t>两者的结合，才是年真正的含义。  </a:t>
            </a:r>
            <a:r>
              <a:rPr sz="2400" u="heavy" spc="-5">
                <a:latin typeface="宋体"/>
                <a:cs typeface="宋体"/>
              </a:rPr>
              <a:t>不是吗？</a:t>
            </a:r>
            <a:endParaRPr sz="2400">
              <a:latin typeface="宋体"/>
              <a:cs typeface="宋体"/>
            </a:endParaRPr>
          </a:p>
          <a:p>
            <a:pPr marL="2582545">
              <a:lnSpc>
                <a:spcPct val="100000"/>
              </a:lnSpc>
              <a:spcBef>
                <a:spcPts val="1730"/>
              </a:spcBef>
            </a:pPr>
            <a:r>
              <a:rPr sz="2400">
                <a:latin typeface="宋体"/>
                <a:cs typeface="宋体"/>
              </a:rPr>
              <a:t>（选自</a:t>
            </a:r>
            <a:r>
              <a:rPr sz="2400" smtClean="0">
                <a:latin typeface="宋体"/>
                <a:cs typeface="宋体"/>
              </a:rPr>
              <a:t>201</a:t>
            </a:r>
            <a:r>
              <a:rPr lang="en-US" sz="2400" smtClean="0">
                <a:latin typeface="宋体"/>
                <a:cs typeface="宋体"/>
              </a:rPr>
              <a:t>9</a:t>
            </a:r>
            <a:r>
              <a:rPr sz="2400" smtClean="0">
                <a:latin typeface="宋体"/>
                <a:cs typeface="宋体"/>
              </a:rPr>
              <a:t>年</a:t>
            </a:r>
            <a:r>
              <a:rPr sz="2400">
                <a:latin typeface="宋体"/>
                <a:cs typeface="宋体"/>
              </a:rPr>
              <a:t>2月2日《新民晚报》，有改动）</a:t>
            </a:r>
          </a:p>
          <a:p>
            <a:pPr marL="5716270" marR="5080">
              <a:lnSpc>
                <a:spcPct val="100499"/>
              </a:lnSpc>
              <a:spcBef>
                <a:spcPts val="1870"/>
              </a:spcBef>
            </a:pP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这一段是</a:t>
            </a:r>
            <a:r>
              <a:rPr sz="2150" spc="20">
                <a:solidFill>
                  <a:srgbClr val="FF0000"/>
                </a:solidFill>
                <a:latin typeface="宋体"/>
                <a:cs typeface="宋体"/>
              </a:rPr>
              <a:t>感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受还是议</a:t>
            </a:r>
            <a:r>
              <a:rPr sz="2150" spc="20">
                <a:solidFill>
                  <a:srgbClr val="FF0000"/>
                </a:solidFill>
                <a:latin typeface="宋体"/>
                <a:cs typeface="宋体"/>
              </a:rPr>
              <a:t>论</a:t>
            </a:r>
            <a:r>
              <a:rPr sz="2150" spc="5">
                <a:solidFill>
                  <a:srgbClr val="FF0000"/>
                </a:solidFill>
                <a:latin typeface="宋体"/>
                <a:cs typeface="宋体"/>
              </a:rPr>
              <a:t>还是  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都有？</a:t>
            </a:r>
            <a:endParaRPr sz="215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051547" y="0"/>
            <a:ext cx="3921251" cy="441655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094988"/>
            <a:ext cx="4040124" cy="396087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28600" y="413257"/>
            <a:ext cx="10210800" cy="74882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试题练习</a:t>
            </a: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250">
              <a:latin typeface="Times New Roman"/>
              <a:cs typeface="Times New Roman"/>
            </a:endParaRPr>
          </a:p>
          <a:p>
            <a:pPr marL="1681480" marR="677545" indent="609600" algn="just">
              <a:lnSpc>
                <a:spcPct val="160000"/>
              </a:lnSpc>
            </a:pPr>
            <a:r>
              <a:rPr sz="2400">
                <a:latin typeface="宋体"/>
                <a:cs typeface="宋体"/>
              </a:rPr>
              <a:t>④</a:t>
            </a:r>
            <a:r>
              <a:rPr sz="2400">
                <a:solidFill>
                  <a:srgbClr val="C55A11"/>
                </a:solidFill>
                <a:latin typeface="宋体"/>
                <a:cs typeface="宋体"/>
              </a:rPr>
              <a:t>槐花香，香在嘴里。</a:t>
            </a:r>
            <a:r>
              <a:rPr sz="2400">
                <a:latin typeface="宋体"/>
                <a:cs typeface="宋体"/>
              </a:rPr>
              <a:t>小伙伴们手里悠闲地甩着书  包或是外套一路走回家，就像手里转着一个风车。进了  小院，放下手中的“风车”，扛出来的是一个特别的工  具：一根长长的竹竿，顶端绑一把锋利的镰刀。人人手  </a:t>
            </a:r>
            <a:r>
              <a:rPr sz="2400" spc="-5">
                <a:latin typeface="宋体"/>
                <a:cs typeface="宋体"/>
              </a:rPr>
              <a:t>持这个工具，开始仰起头，拣那些开得最多、最盛的槐  </a:t>
            </a:r>
            <a:r>
              <a:rPr sz="2400" spc="5" err="1">
                <a:latin typeface="宋体"/>
                <a:cs typeface="宋体"/>
              </a:rPr>
              <a:t>花采摘，</a:t>
            </a:r>
            <a:r>
              <a:rPr sz="2400" b="1" spc="5" err="1">
                <a:solidFill>
                  <a:srgbClr val="FF0000"/>
                </a:solidFill>
                <a:latin typeface="Microsoft JhengHei"/>
                <a:cs typeface="Microsoft JhengHei"/>
              </a:rPr>
              <a:t>手起镰刀落，一串串、一枝枝槐花像大片雪花  </a:t>
            </a:r>
            <a:br>
              <a:rPr lang="en-US" sz="2400" b="1" spc="5" smtClean="0">
                <a:solidFill>
                  <a:srgbClr val="FF0000"/>
                </a:solidFill>
                <a:latin typeface="Microsoft JhengHei"/>
                <a:cs typeface="Microsoft JhengHei"/>
              </a:rPr>
            </a:br>
            <a:r>
              <a:rPr sz="2400" b="1" err="1" smtClean="0">
                <a:solidFill>
                  <a:srgbClr val="FF0000"/>
                </a:solidFill>
                <a:latin typeface="Microsoft JhengHei"/>
                <a:cs typeface="Microsoft JhengHei"/>
              </a:rPr>
              <a:t>一样从树上掉落</a:t>
            </a:r>
            <a:r>
              <a:rPr sz="2400" b="1" err="1">
                <a:solidFill>
                  <a:srgbClr val="FF0000"/>
                </a:solidFill>
                <a:latin typeface="Microsoft JhengHei"/>
                <a:cs typeface="Microsoft JhengHei"/>
              </a:rPr>
              <a:t>。</a:t>
            </a:r>
            <a:r>
              <a:rPr sz="2400" err="1">
                <a:latin typeface="宋体"/>
                <a:cs typeface="宋体"/>
              </a:rPr>
              <a:t>大孩子从树上采，小孩子从枝上捋，  有人早经不住这又甜又香的花儿诱惑，团起槐花就往嘴  里塞，那一丝丝清香就从舌尖甜到心底……</a:t>
            </a: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250">
              <a:latin typeface="Times New Roman"/>
              <a:cs typeface="Times New Roman"/>
            </a:endParaRPr>
          </a:p>
          <a:p>
            <a:pPr marL="3604260" marR="5080">
              <a:lnSpc>
                <a:spcPct val="100000"/>
              </a:lnSpc>
              <a:tabLst>
                <a:tab pos="6348095"/>
              </a:tabLst>
            </a:pP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标红的句子写出了槐花的（用一个字回答）？  </a:t>
            </a:r>
            <a:r>
              <a:rPr sz="2400" spc="-5">
                <a:solidFill>
                  <a:srgbClr val="FF0000"/>
                </a:solidFill>
                <a:latin typeface="宋体"/>
                <a:cs typeface="宋体"/>
              </a:rPr>
              <a:t>概括这一段：吃</a:t>
            </a:r>
            <a:r>
              <a:rPr sz="2400" u="heavy" spc="-5">
                <a:solidFill>
                  <a:srgbClr val="FF0000"/>
                </a:solidFill>
                <a:latin typeface="Times New Roman"/>
                <a:cs typeface="Times New Roman"/>
              </a:rPr>
              <a:t> 	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（一个字）槐花。</a:t>
            </a:r>
            <a:endParaRPr sz="24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" y="0"/>
            <a:ext cx="755152" cy="151028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389876" y="4646676"/>
            <a:ext cx="3582924" cy="358292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509506" y="7498384"/>
            <a:ext cx="264160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x7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39520" y="555625"/>
            <a:ext cx="9170670" cy="5262880"/>
          </a:xfrm>
          <a:prstGeom prst="rect">
            <a:avLst/>
          </a:prstGeom>
        </p:spPr>
        <p:txBody>
          <a:bodyPr vert="horz" wrap="square" lIns="0" tIns="55879" rIns="0" bIns="0" rtlCol="0">
            <a:spAutoFit/>
          </a:bodyPr>
          <a:lstStyle/>
          <a:p>
            <a:pPr marL="12700" marR="5080">
              <a:lnSpc>
                <a:spcPts val="4610"/>
              </a:lnSpc>
              <a:spcBef>
                <a:spcPts val="439"/>
              </a:spcBef>
              <a:tabLst>
                <a:tab pos="1469390"/>
              </a:tabLst>
            </a:pPr>
            <a:r>
              <a:rPr sz="2400">
                <a:latin typeface="微软雅黑"/>
                <a:cs typeface="微软雅黑"/>
              </a:rPr>
              <a:t>【互动题】下列对文章《消失的年声》内容的理解与分析不正确的一  项是（	）</a:t>
            </a:r>
            <a:endParaRPr sz="2400">
              <a:latin typeface="微软雅黑"/>
              <a:cs typeface="微软雅黑"/>
            </a:endParaRPr>
          </a:p>
          <a:p>
            <a:pPr marL="12700">
              <a:lnSpc>
                <a:spcPct val="100000"/>
              </a:lnSpc>
              <a:spcBef>
                <a:spcPts val="1285"/>
              </a:spcBef>
            </a:pPr>
            <a:r>
              <a:rPr sz="2400">
                <a:latin typeface="宋体"/>
                <a:cs typeface="宋体"/>
              </a:rPr>
              <a:t>A.文章具体叙述了大年夜燃烧鞭炮前的“踩岁”声、大年初一卖金鱼</a:t>
            </a:r>
            <a:endParaRPr sz="2400">
              <a:latin typeface="宋体"/>
              <a:cs typeface="宋体"/>
            </a:endParaRPr>
          </a:p>
          <a:p>
            <a:pPr marL="12700" marR="5715">
              <a:lnSpc>
                <a:spcPct val="160000"/>
              </a:lnSpc>
            </a:pPr>
            <a:r>
              <a:rPr sz="2400" spc="-5">
                <a:latin typeface="宋体"/>
                <a:cs typeface="宋体"/>
              </a:rPr>
              <a:t>的吆喝声这两种消失的年声。  </a:t>
            </a:r>
            <a:r>
              <a:rPr sz="2400">
                <a:latin typeface="宋体"/>
                <a:cs typeface="宋体"/>
              </a:rPr>
              <a:t>B.第六自然段写出了吆喝声声音清冽清爽，音律优美动人的特点。  C.作者认为，过年，既要有年味，又要有年声；不仅要有（富足的）  物质生活，更要有（积极健康的）精神生活。  D.本文借“消失的年声”，表达出作者对传统习俗的怀念，作者认为  </a:t>
            </a:r>
            <a:r>
              <a:rPr sz="2400" spc="-5">
                <a:latin typeface="宋体"/>
                <a:cs typeface="宋体"/>
              </a:rPr>
              <a:t>只要是传统的，就一定是优秀的，就一定要继承和发扬。</a:t>
            </a:r>
            <a:endParaRPr sz="24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39520" y="775081"/>
            <a:ext cx="917067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【互动题】下列对文章《消失的年声》内容的理解与分析不正确的一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39520" y="1360678"/>
            <a:ext cx="1787525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469390"/>
              </a:tabLst>
            </a:pPr>
            <a:r>
              <a:rPr sz="2400">
                <a:latin typeface="微软雅黑"/>
                <a:cs typeface="微软雅黑"/>
              </a:rPr>
              <a:t>项是（	）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959355" y="1388109"/>
            <a:ext cx="17780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40"/>
              </a:lnSpc>
            </a:pP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D</a:t>
            </a:r>
            <a:endParaRPr sz="2400">
              <a:latin typeface="宋体"/>
              <a:cs typeface="宋体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46277" y="1726438"/>
            <a:ext cx="9363075" cy="599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5740" marR="5080">
              <a:lnSpc>
                <a:spcPct val="160000"/>
              </a:lnSpc>
            </a:pPr>
            <a:r>
              <a:rPr sz="2400">
                <a:latin typeface="宋体"/>
                <a:cs typeface="宋体"/>
              </a:rPr>
              <a:t>A.文章具体叙述了大年夜燃烧鞭炮前的“踩岁”声、大年初一卖金鱼  </a:t>
            </a:r>
            <a:r>
              <a:rPr sz="2400" spc="-5">
                <a:latin typeface="宋体"/>
                <a:cs typeface="宋体"/>
              </a:rPr>
              <a:t>的吆喝声这两种消失的年声。  </a:t>
            </a:r>
            <a:br>
              <a:rPr lang="en-US" sz="2400" spc="-5" smtClean="0">
                <a:latin typeface="宋体"/>
                <a:cs typeface="宋体"/>
              </a:rPr>
            </a:br>
            <a:r>
              <a:rPr sz="2400" err="1" smtClean="0">
                <a:latin typeface="宋体"/>
                <a:cs typeface="宋体"/>
              </a:rPr>
              <a:t>B</a:t>
            </a:r>
            <a:r>
              <a:rPr sz="2400" err="1">
                <a:latin typeface="宋体"/>
                <a:cs typeface="宋体"/>
              </a:rPr>
              <a:t>.第六自然段写出了吆喝声声音清冽清爽，音律优美动人的特点。  C.作者认为，过年，既要有年味，又要有年声；不仅要有（富足的）  物质生活，更要有（积极健康的）精神生活。  </a:t>
            </a:r>
            <a:br>
              <a:rPr lang="en-US" sz="2400" smtClean="0">
                <a:latin typeface="宋体"/>
                <a:cs typeface="宋体"/>
              </a:rPr>
            </a:br>
            <a:r>
              <a:rPr sz="2400" smtClean="0">
                <a:solidFill>
                  <a:srgbClr val="FF0000"/>
                </a:solidFill>
                <a:latin typeface="宋体"/>
                <a:cs typeface="宋体"/>
              </a:rPr>
              <a:t>D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.本文借“消失的年声”，表达出作者对传统习俗的怀念，作者认为  </a:t>
            </a:r>
            <a:r>
              <a:rPr sz="2400" spc="-5">
                <a:solidFill>
                  <a:srgbClr val="FF0000"/>
                </a:solidFill>
                <a:latin typeface="宋体"/>
                <a:cs typeface="宋体"/>
              </a:rPr>
              <a:t>只要是传统的，就一定是优秀的，就一定要继承和发扬。</a:t>
            </a:r>
            <a:endParaRPr sz="2400">
              <a:latin typeface="宋体"/>
              <a:cs typeface="宋体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4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006FC0"/>
                </a:solidFill>
                <a:latin typeface="宋体"/>
                <a:cs typeface="宋体"/>
              </a:rPr>
              <a:t>【解析】</a:t>
            </a:r>
            <a:endParaRPr sz="2400">
              <a:latin typeface="宋体"/>
              <a:cs typeface="宋体"/>
            </a:endParaRPr>
          </a:p>
          <a:p>
            <a:pPr marL="12700" marR="45085" indent="609600">
              <a:lnSpc>
                <a:spcPct val="160000"/>
              </a:lnSpc>
            </a:pPr>
            <a:r>
              <a:rPr sz="2400" spc="-5">
                <a:solidFill>
                  <a:srgbClr val="006FC0"/>
                </a:solidFill>
                <a:latin typeface="宋体"/>
                <a:cs typeface="宋体"/>
              </a:rPr>
              <a:t>D项，“只要是传统的，就一定是优秀的，就一定要继承和发扬”  </a:t>
            </a:r>
            <a:r>
              <a:rPr sz="2400">
                <a:solidFill>
                  <a:srgbClr val="006FC0"/>
                </a:solidFill>
                <a:latin typeface="宋体"/>
                <a:cs typeface="宋体"/>
              </a:rPr>
              <a:t>这一句没有在文中体现。</a:t>
            </a:r>
            <a:endParaRPr sz="24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9520" y="555259"/>
            <a:ext cx="9116060" cy="1183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60100"/>
              </a:lnSpc>
            </a:pPr>
            <a:r>
              <a:rPr spc="-5"/>
              <a:t>2.文章叙述了哪两种消失的年声？为什么这两种年声的消失最让作者  感到遗憾？（4分）</a:t>
            </a:r>
          </a:p>
        </p:txBody>
      </p:sp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39520" y="555259"/>
            <a:ext cx="9229725" cy="6605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118110">
              <a:lnSpc>
                <a:spcPct val="160100"/>
              </a:lnSpc>
            </a:pPr>
            <a:r>
              <a:rPr sz="2400" spc="-5">
                <a:latin typeface="微软雅黑"/>
                <a:cs typeface="微软雅黑"/>
              </a:rPr>
              <a:t>2.文章叙述了哪两种消失的年声？为什么这两种年声的消失最让作者  感到遗憾？（4分）</a:t>
            </a:r>
            <a:endParaRPr sz="24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 marL="12700" marR="64769" indent="456565" algn="just">
              <a:lnSpc>
                <a:spcPct val="160000"/>
              </a:lnSpc>
              <a:spcBef>
                <a:spcPts val="1845"/>
              </a:spcBef>
            </a:pPr>
            <a:r>
              <a:rPr sz="2400" spc="-5">
                <a:solidFill>
                  <a:srgbClr val="FF0000"/>
                </a:solidFill>
                <a:latin typeface="宋体"/>
                <a:cs typeface="宋体"/>
              </a:rPr>
              <a:t>（4分）大年夜燃烧鞭炮前的“踩岁”声，大年初一卖金鱼的吆喝  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声。因为这两种声音都带有浓郁的民族风味，寄托着人们图吉利等精  神方面的向往（或美好愿望），寓意丰富。</a:t>
            </a:r>
            <a:endParaRPr sz="2400">
              <a:latin typeface="宋体"/>
              <a:cs typeface="宋体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650">
              <a:latin typeface="Times New Roman"/>
              <a:cs typeface="Times New Roman"/>
            </a:endParaRPr>
          </a:p>
          <a:p>
            <a:pPr marL="64135">
              <a:lnSpc>
                <a:spcPct val="100000"/>
              </a:lnSpc>
            </a:pPr>
            <a:r>
              <a:rPr sz="2400">
                <a:solidFill>
                  <a:srgbClr val="006FC0"/>
                </a:solidFill>
                <a:latin typeface="宋体"/>
                <a:cs typeface="宋体"/>
              </a:rPr>
              <a:t>【解析】</a:t>
            </a:r>
            <a:endParaRPr sz="2400">
              <a:latin typeface="宋体"/>
              <a:cs typeface="宋体"/>
            </a:endParaRPr>
          </a:p>
          <a:p>
            <a:pPr marL="64135" marR="5080" indent="609600" algn="just">
              <a:lnSpc>
                <a:spcPct val="160000"/>
              </a:lnSpc>
            </a:pPr>
            <a:r>
              <a:rPr sz="2400">
                <a:solidFill>
                  <a:srgbClr val="006FC0"/>
                </a:solidFill>
                <a:latin typeface="宋体"/>
                <a:cs typeface="宋体"/>
              </a:rPr>
              <a:t>第一问，根据第三段独句段“有这样两种年声的消失，最让我遗  憾。”的提示，阅读以下有关文段，根据“一是大年夜”“另一种声  </a:t>
            </a:r>
            <a:r>
              <a:rPr sz="2400" spc="-5">
                <a:solidFill>
                  <a:srgbClr val="006FC0"/>
                </a:solidFill>
                <a:latin typeface="宋体"/>
                <a:cs typeface="宋体"/>
              </a:rPr>
              <a:t>音”的提示，阅读文段内容概括即可。第二问，抓住“图的是和踩岁  </a:t>
            </a:r>
            <a:r>
              <a:rPr sz="2400">
                <a:solidFill>
                  <a:srgbClr val="006FC0"/>
                </a:solidFill>
                <a:latin typeface="宋体"/>
                <a:cs typeface="宋体"/>
              </a:rPr>
              <a:t>一样的吉利。”一句即可理解作者遗憾的是什么。</a:t>
            </a:r>
            <a:endParaRPr sz="24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39520" y="555259"/>
            <a:ext cx="9116060" cy="1183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60100"/>
              </a:lnSpc>
            </a:pPr>
            <a:r>
              <a:rPr sz="2400" spc="-5">
                <a:latin typeface="微软雅黑"/>
                <a:cs typeface="微软雅黑"/>
              </a:rPr>
              <a:t>3.结尾处作者认为“两者的结合，才是年真正的含义”，你是怎样理  解这句话的？（3分）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41019" y="3502152"/>
            <a:ext cx="9890760" cy="4131945"/>
          </a:xfrm>
          <a:custGeom>
            <a:rect l="l" t="t" r="r" b="b"/>
            <a:pathLst>
              <a:path w="9890760" h="4131945">
                <a:moveTo>
                  <a:pt x="0" y="4131564"/>
                </a:moveTo>
                <a:lnTo>
                  <a:pt x="9890760" y="4131564"/>
                </a:lnTo>
                <a:lnTo>
                  <a:pt x="9890760" y="0"/>
                </a:lnTo>
                <a:lnTo>
                  <a:pt x="0" y="0"/>
                </a:lnTo>
                <a:lnTo>
                  <a:pt x="0" y="4131564"/>
                </a:lnTo>
                <a:close/>
              </a:path>
            </a:pathLst>
          </a:custGeom>
          <a:ln w="9144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19759" y="3462528"/>
            <a:ext cx="9474835" cy="40925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09600" algn="just">
              <a:lnSpc>
                <a:spcPct val="160000"/>
              </a:lnSpc>
            </a:pPr>
            <a:r>
              <a:rPr sz="2400">
                <a:latin typeface="宋体"/>
                <a:cs typeface="宋体"/>
              </a:rPr>
              <a:t>⑨过年，怎么可以没有年的味道和声音？仔细琢磨一下，如果说年  的味道，无论是团圆饺子，还是年夜饭所散发的味道，更多来自过年的  吃上面；年的声音，则更多体现在过年的玩的方面。再仔细琢磨一下，  </a:t>
            </a:r>
            <a:r>
              <a:rPr sz="2400" spc="-5">
                <a:latin typeface="宋体"/>
                <a:cs typeface="宋体"/>
              </a:rPr>
              <a:t>会体味得到，其实，通过过年这样一个形式，前者体现在农业时代人们  </a:t>
            </a:r>
            <a:r>
              <a:rPr sz="2400">
                <a:latin typeface="宋体"/>
                <a:cs typeface="宋体"/>
              </a:rPr>
              <a:t>对于物质的追求，后者体现人们对于精神的向往。年味儿，如果是现实  主义的，年声，就是浪漫主义的</a:t>
            </a:r>
            <a:r>
              <a:rPr sz="2400" spc="5">
                <a:latin typeface="宋体"/>
                <a:cs typeface="宋体"/>
              </a:rPr>
              <a:t>。</a:t>
            </a:r>
            <a:r>
              <a:rPr sz="2400" u="heavy">
                <a:latin typeface="宋体"/>
                <a:cs typeface="宋体"/>
              </a:rPr>
              <a:t>两者的结合，才是年真正的含义。不 </a:t>
            </a:r>
            <a:r>
              <a:rPr sz="2400">
                <a:latin typeface="宋体"/>
                <a:cs typeface="宋体"/>
              </a:rPr>
              <a:t> </a:t>
            </a:r>
            <a:r>
              <a:rPr sz="2400" u="heavy">
                <a:latin typeface="宋体"/>
                <a:cs typeface="宋体"/>
              </a:rPr>
              <a:t>是吗？</a:t>
            </a:r>
            <a:endParaRPr sz="2400">
              <a:latin typeface="宋体"/>
              <a:cs typeface="宋体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35227" y="2234565"/>
            <a:ext cx="4293235" cy="8451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800" spc="0">
                <a:solidFill>
                  <a:srgbClr val="FF0000"/>
                </a:solidFill>
                <a:latin typeface="宋体"/>
                <a:cs typeface="宋体"/>
              </a:rPr>
              <a:t>两</a:t>
            </a:r>
            <a:r>
              <a:rPr sz="2800" spc="-5">
                <a:solidFill>
                  <a:srgbClr val="FF0000"/>
                </a:solidFill>
                <a:latin typeface="宋体"/>
                <a:cs typeface="宋体"/>
              </a:rPr>
              <a:t>者在文</a:t>
            </a:r>
            <a:r>
              <a:rPr sz="2800" spc="5">
                <a:solidFill>
                  <a:srgbClr val="FF0000"/>
                </a:solidFill>
                <a:latin typeface="宋体"/>
                <a:cs typeface="宋体"/>
              </a:rPr>
              <a:t>中</a:t>
            </a:r>
            <a:r>
              <a:rPr sz="2800" spc="-5">
                <a:solidFill>
                  <a:srgbClr val="FF0000"/>
                </a:solidFill>
                <a:latin typeface="宋体"/>
                <a:cs typeface="宋体"/>
              </a:rPr>
              <a:t>指的是</a:t>
            </a:r>
            <a:r>
              <a:rPr sz="2800" spc="5">
                <a:solidFill>
                  <a:srgbClr val="FF0000"/>
                </a:solidFill>
                <a:latin typeface="宋体"/>
                <a:cs typeface="宋体"/>
              </a:rPr>
              <a:t>哪</a:t>
            </a:r>
            <a:r>
              <a:rPr sz="2800" spc="-5">
                <a:solidFill>
                  <a:srgbClr val="FF0000"/>
                </a:solidFill>
                <a:latin typeface="宋体"/>
                <a:cs typeface="宋体"/>
              </a:rPr>
              <a:t>些两者  </a:t>
            </a:r>
            <a:r>
              <a:rPr sz="2800">
                <a:solidFill>
                  <a:srgbClr val="FF0000"/>
                </a:solidFill>
                <a:latin typeface="宋体"/>
                <a:cs typeface="宋体"/>
              </a:rPr>
              <a:t>结合指的是？</a:t>
            </a:r>
            <a:endParaRPr sz="28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3696" y="555259"/>
            <a:ext cx="9285605" cy="67995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8270" marR="58419">
              <a:lnSpc>
                <a:spcPct val="160100"/>
              </a:lnSpc>
            </a:pPr>
            <a:r>
              <a:rPr sz="2400" spc="-5">
                <a:latin typeface="微软雅黑"/>
                <a:cs typeface="微软雅黑"/>
              </a:rPr>
              <a:t>3.结尾处作者认为“两者的结合，才是年真正的含义”，你是怎样理  解这句话的？（3分）</a:t>
            </a:r>
            <a:endParaRPr sz="24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 marL="128270" marR="5080" indent="456565" algn="just">
              <a:lnSpc>
                <a:spcPct val="160000"/>
              </a:lnSpc>
              <a:spcBef>
                <a:spcPts val="1845"/>
              </a:spcBef>
            </a:pPr>
            <a:r>
              <a:rPr sz="2400" spc="-5">
                <a:solidFill>
                  <a:srgbClr val="FF0000"/>
                </a:solidFill>
                <a:latin typeface="宋体"/>
                <a:cs typeface="宋体"/>
              </a:rPr>
              <a:t>（3分）过年，既要有年味，又要有年声；不仅要有（富足的）物  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质生活，更要有（积极健康的）精神生活；做到现实主义和浪漫主义  相结合。</a:t>
            </a:r>
            <a:endParaRPr sz="2400">
              <a:latin typeface="宋体"/>
              <a:cs typeface="宋体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45"/>
              </a:spcBef>
            </a:pPr>
            <a:r>
              <a:rPr sz="2400" spc="-5">
                <a:solidFill>
                  <a:srgbClr val="006FC0"/>
                </a:solidFill>
                <a:latin typeface="宋体"/>
                <a:cs typeface="宋体"/>
              </a:rPr>
              <a:t>【解析】</a:t>
            </a:r>
            <a:endParaRPr sz="2400">
              <a:latin typeface="宋体"/>
              <a:cs typeface="宋体"/>
            </a:endParaRPr>
          </a:p>
          <a:p>
            <a:pPr marL="12700" marR="120650" indent="608965" algn="just">
              <a:lnSpc>
                <a:spcPct val="160000"/>
              </a:lnSpc>
            </a:pPr>
            <a:r>
              <a:rPr sz="2400">
                <a:solidFill>
                  <a:srgbClr val="006FC0"/>
                </a:solidFill>
                <a:latin typeface="宋体"/>
                <a:cs typeface="宋体"/>
              </a:rPr>
              <a:t>先理解所示句子前一句“年味儿，如果是现实主义的，年声，就  是浪漫主义的”，所谓“现实主义”指的是人们的物质生活，而“浪  漫主义”指的是人们的精神生活。作者感叹“年声”消失，希望“两  者结合”，即是对人们需要精神生活的强调和呼吁。</a:t>
            </a:r>
            <a:endParaRPr sz="2400">
              <a:latin typeface="宋体"/>
              <a:cs typeface="宋体"/>
            </a:endParaRPr>
          </a:p>
        </p:txBody>
      </p:sp>
      <p:pic>
        <p:nvPicPr>
          <p:cNvPr id="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153900" y="119126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50707" y="0"/>
            <a:ext cx="3022092" cy="215493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45935"/>
            <a:ext cx="3634740" cy="188366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387084" y="6185915"/>
            <a:ext cx="4585715" cy="188366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21640" y="413257"/>
            <a:ext cx="124460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试题练习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119936" y="1458214"/>
            <a:ext cx="8566785" cy="2921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09600">
              <a:lnSpc>
                <a:spcPct val="160000"/>
              </a:lnSpc>
            </a:pPr>
            <a:r>
              <a:rPr>
                <a:latin typeface="宋体"/>
                <a:cs typeface="宋体"/>
              </a:rPr>
              <a:t>⑤边吃边采，最后把一筐槐花交给母亲，眼看着母亲拌上面  粉，放在大锅里开始蒸。做作业的大孩子、看小人书的小孩子，  </a:t>
            </a:r>
            <a:r>
              <a:rPr spc="-5">
                <a:latin typeface="宋体"/>
                <a:cs typeface="宋体"/>
              </a:rPr>
              <a:t>就</a:t>
            </a:r>
            <a:r>
              <a:rPr b="1" spc="10">
                <a:solidFill>
                  <a:srgbClr val="FF0000"/>
                </a:solidFill>
                <a:latin typeface="Microsoft JhengHei"/>
                <a:cs typeface="Microsoft JhengHei"/>
              </a:rPr>
              <a:t>心不在</a:t>
            </a:r>
            <a:r>
              <a:rPr b="1" spc="5">
                <a:solidFill>
                  <a:srgbClr val="FF0000"/>
                </a:solidFill>
                <a:latin typeface="Microsoft JhengHei"/>
                <a:cs typeface="Microsoft JhengHei"/>
              </a:rPr>
              <a:t>焉</a:t>
            </a:r>
            <a:r>
              <a:rPr>
                <a:latin typeface="宋体"/>
                <a:cs typeface="宋体"/>
              </a:rPr>
              <a:t>地一会儿歪过头看看忙碌的母亲，一会儿跑到厨房问  </a:t>
            </a:r>
            <a:r>
              <a:rPr spc="-5">
                <a:latin typeface="宋体"/>
                <a:cs typeface="宋体"/>
              </a:rPr>
              <a:t>上一句“快熟了吧?”好不容易等到出锅，不知道咽了多少口水  的孩子早抱着碗站在灶台前。</a:t>
            </a:r>
          </a:p>
        </p:txBody>
      </p:sp>
      <p:sp>
        <p:nvSpPr>
          <p:cNvPr id="9" name="object 9"/>
          <p:cNvSpPr/>
          <p:nvPr/>
        </p:nvSpPr>
        <p:spPr>
          <a:xfrm>
            <a:off x="5618988" y="4744211"/>
            <a:ext cx="5077968" cy="3211068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34262" y="5617456"/>
            <a:ext cx="9295130" cy="2043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529070">
              <a:lnSpc>
                <a:spcPct val="150700"/>
              </a:lnSpc>
            </a:pP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心不在焉</a:t>
            </a:r>
            <a:r>
              <a:rPr sz="2150" spc="20">
                <a:solidFill>
                  <a:srgbClr val="FF0000"/>
                </a:solidFill>
                <a:latin typeface="宋体"/>
                <a:cs typeface="宋体"/>
              </a:rPr>
              <a:t>写</a:t>
            </a:r>
            <a:r>
              <a:rPr sz="2150" spc="5">
                <a:solidFill>
                  <a:srgbClr val="FF0000"/>
                </a:solidFill>
                <a:latin typeface="宋体"/>
                <a:cs typeface="宋体"/>
              </a:rPr>
              <a:t>出了什么？  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这是什么描写手法？</a:t>
            </a:r>
            <a:endParaRPr sz="2150">
              <a:latin typeface="宋体"/>
              <a:cs typeface="宋体"/>
            </a:endParaRPr>
          </a:p>
          <a:p>
            <a:pPr>
              <a:lnSpc>
                <a:spcPct val="100000"/>
              </a:lnSpc>
            </a:pPr>
            <a:endParaRPr sz="2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250">
              <a:latin typeface="Times New Roman"/>
              <a:cs typeface="Times New Roman"/>
            </a:endParaRPr>
          </a:p>
          <a:p>
            <a:pPr marR="5080" algn="r">
              <a:lnSpc>
                <a:spcPts val="3295"/>
              </a:lnSpc>
            </a:pPr>
            <a:r>
              <a:rPr sz="2800">
                <a:solidFill>
                  <a:srgbClr val="FFFFFF"/>
                </a:solidFill>
                <a:latin typeface="宋体"/>
                <a:cs typeface="宋体"/>
              </a:rPr>
              <a:t>槐</a:t>
            </a:r>
            <a:r>
              <a:rPr sz="2800" spc="-5">
                <a:solidFill>
                  <a:srgbClr val="FFFFFF"/>
                </a:solidFill>
                <a:latin typeface="宋体"/>
                <a:cs typeface="宋体"/>
              </a:rPr>
              <a:t>花蒸菜</a:t>
            </a:r>
            <a:endParaRPr sz="28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4725922"/>
            <a:ext cx="7187183" cy="348691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138928" y="0"/>
            <a:ext cx="5833872" cy="335889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488680" y="1278636"/>
            <a:ext cx="2374392" cy="375818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21640" y="413257"/>
            <a:ext cx="9825990" cy="71215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试题练习</a:t>
            </a:r>
            <a:endParaRPr sz="24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 marL="710565" marR="868044" indent="609600">
              <a:lnSpc>
                <a:spcPct val="160000"/>
              </a:lnSpc>
              <a:spcBef>
                <a:spcPts val="1625"/>
              </a:spcBef>
            </a:pPr>
            <a:r>
              <a:rPr sz="2400">
                <a:latin typeface="宋体"/>
                <a:cs typeface="宋体"/>
              </a:rPr>
              <a:t>⑥开饭时，母亲用饭盆端出一大盆槐花蒸菜，放在院子  前面槐树下的地上。旁边一只大碗，盛着半碗蒜汁作调料，  上面漂一层香喷喷的芝麻油。父亲还是</a:t>
            </a:r>
            <a:r>
              <a:rPr sz="2400" b="1">
                <a:solidFill>
                  <a:srgbClr val="5B9BD4"/>
                </a:solidFill>
                <a:latin typeface="Microsoft JhengHei"/>
                <a:cs typeface="Microsoft JhengHei"/>
              </a:rPr>
              <a:t>农村人吃饭的标准姿  </a:t>
            </a:r>
            <a:r>
              <a:rPr sz="2400" b="1" spc="10">
                <a:solidFill>
                  <a:srgbClr val="5B9BD4"/>
                </a:solidFill>
                <a:latin typeface="Microsoft JhengHei"/>
                <a:cs typeface="Microsoft JhengHei"/>
              </a:rPr>
              <a:t>势</a:t>
            </a:r>
            <a:r>
              <a:rPr sz="2400">
                <a:latin typeface="宋体"/>
                <a:cs typeface="宋体"/>
              </a:rPr>
              <a:t>，蹲在饭盆前，背靠着那棵槐树，大块大块夹起槐花蒸菜，  </a:t>
            </a:r>
            <a:r>
              <a:rPr sz="2400" spc="-5">
                <a:latin typeface="宋体"/>
                <a:cs typeface="宋体"/>
              </a:rPr>
              <a:t>蘸着蒜汁吃得慢条斯理，而像父亲一样背靠槐树端着饭碗的  </a:t>
            </a:r>
            <a:r>
              <a:rPr sz="2400">
                <a:latin typeface="宋体"/>
                <a:cs typeface="宋体"/>
              </a:rPr>
              <a:t>孩子们，早已狼吞虎咽了……一阵风吹过，树上扑簌簌飘下  来一朵朵槐花，落在</a:t>
            </a:r>
            <a:r>
              <a:rPr sz="2400" b="1">
                <a:solidFill>
                  <a:srgbClr val="5B9BD4"/>
                </a:solidFill>
                <a:latin typeface="Microsoft JhengHei"/>
                <a:cs typeface="Microsoft JhengHei"/>
              </a:rPr>
              <a:t>农村人泥土的“餐桌”</a:t>
            </a:r>
            <a:r>
              <a:rPr sz="2400">
                <a:latin typeface="宋体"/>
                <a:cs typeface="宋体"/>
              </a:rPr>
              <a:t>上，落在孩子的  </a:t>
            </a:r>
            <a:r>
              <a:rPr sz="2400" spc="-5">
                <a:latin typeface="宋体"/>
                <a:cs typeface="宋体"/>
              </a:rPr>
              <a:t>饭碗里、头发间。</a:t>
            </a:r>
            <a:endParaRPr sz="2400">
              <a:latin typeface="宋体"/>
              <a:cs typeface="宋体"/>
            </a:endParaRPr>
          </a:p>
          <a:p>
            <a:pPr marL="485140" algn="ctr">
              <a:lnSpc>
                <a:spcPct val="100000"/>
              </a:lnSpc>
              <a:spcBef>
                <a:spcPts val="819"/>
              </a:spcBef>
            </a:pPr>
            <a:r>
              <a:rPr sz="2400">
                <a:solidFill>
                  <a:srgbClr val="006FC0"/>
                </a:solidFill>
                <a:latin typeface="宋体"/>
                <a:cs typeface="宋体"/>
              </a:rPr>
              <a:t>这一幕场景，你的感受是什么？</a:t>
            </a:r>
            <a:endParaRPr sz="2400">
              <a:latin typeface="宋体"/>
              <a:cs typeface="宋体"/>
            </a:endParaRPr>
          </a:p>
          <a:p>
            <a:pPr marL="485140" algn="ctr">
              <a:lnSpc>
                <a:spcPct val="100000"/>
              </a:lnSpc>
              <a:spcBef>
                <a:spcPts val="1440"/>
              </a:spcBef>
              <a:tabLst>
                <a:tab pos="2924175"/>
              </a:tabLst>
            </a:pPr>
            <a:r>
              <a:rPr sz="2400">
                <a:solidFill>
                  <a:srgbClr val="006FC0"/>
                </a:solidFill>
                <a:latin typeface="宋体"/>
                <a:cs typeface="宋体"/>
              </a:rPr>
              <a:t>A.哇！好原生态	B.切，太老土了</a:t>
            </a:r>
            <a:endParaRPr sz="2400">
              <a:latin typeface="宋体"/>
              <a:cs typeface="宋体"/>
            </a:endParaRPr>
          </a:p>
          <a:p>
            <a:pPr marL="4628515">
              <a:lnSpc>
                <a:spcPct val="100000"/>
              </a:lnSpc>
              <a:spcBef>
                <a:spcPts val="940"/>
              </a:spcBef>
              <a:tabLst>
                <a:tab pos="7371715"/>
              </a:tabLst>
            </a:pP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概括5、6段：</a:t>
            </a:r>
            <a:r>
              <a:rPr sz="2400" spc="-10">
                <a:solidFill>
                  <a:srgbClr val="FF0000"/>
                </a:solidFill>
                <a:latin typeface="宋体"/>
                <a:cs typeface="宋体"/>
              </a:rPr>
              <a:t>吃</a:t>
            </a:r>
            <a:r>
              <a:rPr sz="2400" u="heavy">
                <a:solidFill>
                  <a:srgbClr val="FF0000"/>
                </a:solidFill>
                <a:latin typeface="Times New Roman"/>
                <a:cs typeface="Times New Roman"/>
              </a:rPr>
              <a:t> 	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（一个字）槐花。</a:t>
            </a:r>
            <a:endParaRPr sz="24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05612" y="3157727"/>
            <a:ext cx="4463796" cy="359511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11140" y="3157727"/>
            <a:ext cx="4788408" cy="359511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831594" y="1365250"/>
            <a:ext cx="7129780" cy="426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5">
                <a:latin typeface="微软雅黑"/>
                <a:cs typeface="微软雅黑"/>
              </a:rPr>
              <a:t>“赞美”的背后，有时候也是一种“优越感”</a:t>
            </a:r>
            <a:endParaRPr sz="2800">
              <a:latin typeface="微软雅黑"/>
              <a:cs typeface="微软雅黑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576065" y="2072894"/>
            <a:ext cx="368300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35"/>
              </a:lnSpc>
            </a:pPr>
            <a:r>
              <a:rPr sz="2400">
                <a:latin typeface="宋体"/>
                <a:cs typeface="宋体"/>
              </a:rPr>
              <a:t>真正的平等，是一颗平常心</a:t>
            </a:r>
            <a:endParaRPr sz="24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90688" y="0"/>
            <a:ext cx="3182111" cy="245211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5596127"/>
            <a:ext cx="4297680" cy="263346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试题练习</a:t>
            </a:r>
          </a:p>
        </p:txBody>
      </p:sp>
      <p:sp>
        <p:nvSpPr>
          <p:cNvPr id="6" name="object 6"/>
          <p:cNvSpPr/>
          <p:nvPr/>
        </p:nvSpPr>
        <p:spPr>
          <a:xfrm>
            <a:off x="316991" y="669036"/>
            <a:ext cx="2615184" cy="829055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119936" y="1457482"/>
            <a:ext cx="8361680" cy="3604895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 marR="5080" indent="609600">
              <a:lnSpc>
                <a:spcPct val="160000"/>
              </a:lnSpc>
              <a:spcBef>
                <a:spcPts val="5"/>
              </a:spcBef>
            </a:pPr>
            <a:r>
              <a:rPr sz="2400">
                <a:latin typeface="宋体"/>
                <a:cs typeface="宋体"/>
              </a:rPr>
              <a:t>⑦前几天，妻在郊外农村办事，买了一袋槐花回来，母亲  惊喜地拌上面粉做了一顿槐花蒸菜，调料依然是浇了芝麻油的</a:t>
            </a:r>
            <a:endParaRPr sz="2400">
              <a:latin typeface="宋体"/>
              <a:cs typeface="宋体"/>
            </a:endParaRPr>
          </a:p>
          <a:p>
            <a:pPr marL="12700" marR="5080">
              <a:lnSpc>
                <a:spcPct val="154800"/>
              </a:lnSpc>
              <a:spcBef>
                <a:spcPts val="65"/>
              </a:spcBef>
            </a:pPr>
            <a:r>
              <a:rPr sz="2400">
                <a:latin typeface="宋体"/>
                <a:cs typeface="宋体"/>
              </a:rPr>
              <a:t>蒜汁。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看我埋头吃得津津有味，儿子也拿筷</a:t>
            </a:r>
            <a:r>
              <a:rPr sz="2400" spc="5">
                <a:solidFill>
                  <a:srgbClr val="FF0000"/>
                </a:solidFill>
                <a:latin typeface="宋体"/>
                <a:cs typeface="宋体"/>
              </a:rPr>
              <a:t>夹</a:t>
            </a:r>
            <a:r>
              <a:rPr sz="2800" b="1" spc="10">
                <a:solidFill>
                  <a:srgbClr val="FF0000"/>
                </a:solidFill>
                <a:latin typeface="Microsoft JhengHei"/>
                <a:cs typeface="Microsoft JhengHei"/>
              </a:rPr>
              <a:t>一</a:t>
            </a:r>
            <a:r>
              <a:rPr sz="2800" b="1" spc="20">
                <a:solidFill>
                  <a:srgbClr val="FF0000"/>
                </a:solidFill>
                <a:latin typeface="Microsoft JhengHei"/>
                <a:cs typeface="Microsoft JhengHei"/>
              </a:rPr>
              <a:t>块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。</a:t>
            </a:r>
            <a:r>
              <a:rPr sz="2400" spc="-15">
                <a:solidFill>
                  <a:srgbClr val="FF0000"/>
                </a:solidFill>
                <a:latin typeface="宋体"/>
                <a:cs typeface="宋体"/>
              </a:rPr>
              <a:t>一</a:t>
            </a:r>
            <a:r>
              <a:rPr sz="2400">
                <a:solidFill>
                  <a:srgbClr val="FF0000"/>
                </a:solidFill>
                <a:latin typeface="宋体"/>
                <a:cs typeface="宋体"/>
              </a:rPr>
              <a:t>代人有  一代人的童年味道。</a:t>
            </a:r>
            <a:r>
              <a:rPr sz="2400">
                <a:latin typeface="宋体"/>
                <a:cs typeface="宋体"/>
              </a:rPr>
              <a:t>父亲一旁笑吟吟问我：“还记得家门口那</a:t>
            </a:r>
            <a:endParaRPr sz="240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725"/>
              </a:spcBef>
            </a:pPr>
            <a:r>
              <a:rPr sz="2400" spc="-5">
                <a:latin typeface="宋体"/>
                <a:cs typeface="宋体"/>
              </a:rPr>
              <a:t>棵背靠着吃饭的槐树吗?”三十多年前的情景，如今讲起仿佛</a:t>
            </a:r>
            <a:endParaRPr sz="2400">
              <a:latin typeface="宋体"/>
              <a:cs typeface="宋体"/>
            </a:endParaRPr>
          </a:p>
          <a:p>
            <a:pPr marL="12700">
              <a:lnSpc>
                <a:spcPts val="2835"/>
              </a:lnSpc>
              <a:spcBef>
                <a:spcPts val="1730"/>
              </a:spcBef>
            </a:pPr>
            <a:r>
              <a:rPr sz="2400">
                <a:latin typeface="宋体"/>
                <a:cs typeface="宋体"/>
              </a:rPr>
              <a:t>就在昨天。</a:t>
            </a:r>
            <a:endParaRPr sz="2400">
              <a:latin typeface="宋体"/>
              <a:cs typeface="宋体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987288" y="6035560"/>
            <a:ext cx="3594735" cy="655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499"/>
              </a:lnSpc>
            </a:pP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儿子吃完</a:t>
            </a:r>
            <a:r>
              <a:rPr sz="2150" spc="20">
                <a:solidFill>
                  <a:srgbClr val="FF0000"/>
                </a:solidFill>
                <a:latin typeface="宋体"/>
                <a:cs typeface="宋体"/>
              </a:rPr>
              <a:t>后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会吃出什</a:t>
            </a:r>
            <a:r>
              <a:rPr sz="2150" spc="20">
                <a:solidFill>
                  <a:srgbClr val="FF0000"/>
                </a:solidFill>
                <a:latin typeface="宋体"/>
                <a:cs typeface="宋体"/>
              </a:rPr>
              <a:t>么</a:t>
            </a:r>
            <a:r>
              <a:rPr sz="2150" spc="5">
                <a:solidFill>
                  <a:srgbClr val="FF0000"/>
                </a:solidFill>
                <a:latin typeface="宋体"/>
                <a:cs typeface="宋体"/>
              </a:rPr>
              <a:t>感觉？  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他会思念“我”的故乡吗？</a:t>
            </a:r>
            <a:endParaRPr sz="215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B4 (JIS) Paper (257x364 mm)</PresentationFormat>
  <Paragraphs>198</Paragraphs>
  <Slides>55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baseType="lpstr" size="63">
      <vt:lpstr>Arial</vt:lpstr>
      <vt:lpstr>Calibri</vt:lpstr>
      <vt:lpstr>微软雅黑</vt:lpstr>
      <vt:lpstr>宋体</vt:lpstr>
      <vt:lpstr>Times New Roman</vt:lpstr>
      <vt:lpstr>Microsoft JhengHei</vt:lpstr>
      <vt:lpstr>MS Reference Sans Serif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⑤边吃边采，最后把一筐槐花交给母亲，眼看着母亲拌上面  粉，放在大锅里开始蒸。做作业的大孩子、看小人书的小孩子，  就心不在焉地一会儿歪过头看看忙碌的母亲，一会儿跑到厨房问  上一句“快熟了吧?”好不容易等到出锅，不知道咽了多少口水  的孩子早抱着碗站在灶台前。</vt:lpstr>
      <vt:lpstr>PowerPoint Presentation</vt:lpstr>
      <vt:lpstr>PowerPoint Presentation</vt:lpstr>
      <vt:lpstr>试题练习</vt:lpstr>
      <vt:lpstr>PowerPoint Presentation</vt:lpstr>
      <vt:lpstr>⑨在这座江南城市，不知是谁，在小区墙角种下一棵槐树。  也不知何时，我突然抬眼看到它就近在咫尺。我会静静地站在这  棵槐树下，呼吸着那一缕缕淡淡的槐花香，仿佛置身于我那远隔  千里的故乡。</vt:lpstr>
      <vt:lpstr>①小区墙角槐花开了——触景生情——回忆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2.文章以“槐花飘香”为题，有什么好处？请简要分析。（4分）</vt:lpstr>
      <vt:lpstr>PowerPoint Presentation</vt:lpstr>
      <vt:lpstr>PowerPoint Presentation</vt:lpstr>
      <vt:lpstr>【互动题】下列选项中，不是作用题的一项是（	）</vt:lpstr>
      <vt:lpstr>PowerPoint Presentation</vt:lpstr>
      <vt:lpstr>常见答题术语和角度</vt:lpstr>
      <vt:lpstr>常见答题术语和角度</vt:lpstr>
      <vt:lpstr>PowerPoint Presentation</vt:lpstr>
      <vt:lpstr>PowerPoint Presentation</vt:lpstr>
      <vt:lpstr>PowerPoint Presentation</vt:lpstr>
      <vt:lpstr>作用题的作答要求：</vt:lpstr>
      <vt:lpstr>PowerPoint Presentation</vt:lpstr>
      <vt:lpstr>PowerPoint Presentation</vt:lpstr>
      <vt:lpstr>常见答题术语和角度</vt:lpstr>
      <vt:lpstr>PowerPoint Presentation</vt:lpstr>
      <vt:lpstr>关于标题《槐花飘香》作用分析错误的一项是（	）</vt:lpstr>
      <vt:lpstr>PowerPoint Presentation</vt:lpstr>
      <vt:lpstr>知识方法</vt:lpstr>
      <vt:lpstr>PowerPoint Presentation</vt:lpstr>
      <vt:lpstr>⑨在这座江南城市，不知是谁，在小区墙角种下一棵槐树。
也不知何时，我突然抬眼看到它就近在咫尺。我会静静地站在这
棵槐树下，呼吸着那一缕缕淡淡的槐花香，仿佛置身于我那远隔  千里的故乡。</vt:lpstr>
      <vt:lpstr>PowerPoint Presentation</vt:lpstr>
      <vt:lpstr>作用题答题思路</vt:lpstr>
      <vt:lpstr>这是什么？</vt:lpstr>
      <vt:lpstr>PowerPoint Presentation</vt:lpstr>
      <vt:lpstr>二、（2020·江苏盐城，试题有删减）阅读下面的文章，  完成小题。（7分）</vt:lpstr>
      <vt:lpstr>②其实，年的声音丰富得多，不止于鞭炮。只是岁月的流逝，  时代的变迁，让年的声音无可奈何地消失了很多，以至于我们遗  忘了它们而不知不觉，甚至觉得理所当然或势在必然。</vt:lpstr>
      <vt:lpstr>1.文章从放鞭炮的声音写起，有何作用？（3分）</vt:lpstr>
      <vt:lpstr>PowerPoint Presentation</vt:lpstr>
      <vt:lpstr>PowerPoint Presentation</vt:lpstr>
      <vt:lpstr>PowerPoint Presentation</vt:lpstr>
      <vt:lpstr>⑦在话剧《龙须沟》里，即使在龙须沟那样贫穷的地方，也  还是有这样卖小金鱼儿的声音回荡。如今，在农贸市场里，小金  鱼儿还有得卖，但沿街吆喝卖小金鱼儿那唱歌一般一吟三叹的声  音，只能在舞台上听到了。</vt:lpstr>
      <vt:lpstr>PowerPoint Presentation</vt:lpstr>
      <vt:lpstr>PowerPoint Presentation</vt:lpstr>
      <vt:lpstr>PowerPoint Presentation</vt:lpstr>
      <vt:lpstr>2.文章叙述了哪两种消失的年声？为什么这两种年声的消失最让作者  感到遗憾？（4分）</vt:lpstr>
      <vt:lpstr>PowerPoint Presentation</vt:lpstr>
      <vt:lpstr>两者在文中指的是哪些两者  结合指的是？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2021-10-22T16:18:20.732</cp:lastPrinted>
  <dcterms:created xsi:type="dcterms:W3CDTF">2021-10-22T16:18:20Z</dcterms:created>
  <dcterms:modified xsi:type="dcterms:W3CDTF">2021-10-22T08:18:30Z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