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52"/>
  </p:handoutMasterIdLst>
  <p:sldIdLst>
    <p:sldId id="393" r:id="rId3"/>
    <p:sldId id="257" r:id="rId4"/>
    <p:sldId id="299" r:id="rId5"/>
    <p:sldId id="392" r:id="rId6"/>
    <p:sldId id="260" r:id="rId7"/>
    <p:sldId id="301" r:id="rId9"/>
    <p:sldId id="261" r:id="rId10"/>
    <p:sldId id="394" r:id="rId11"/>
    <p:sldId id="395" r:id="rId12"/>
    <p:sldId id="396" r:id="rId13"/>
    <p:sldId id="397" r:id="rId14"/>
    <p:sldId id="398" r:id="rId15"/>
    <p:sldId id="364" r:id="rId16"/>
    <p:sldId id="366" r:id="rId17"/>
    <p:sldId id="367" r:id="rId18"/>
    <p:sldId id="420" r:id="rId19"/>
    <p:sldId id="400" r:id="rId20"/>
    <p:sldId id="268" r:id="rId21"/>
    <p:sldId id="343" r:id="rId22"/>
    <p:sldId id="271" r:id="rId23"/>
    <p:sldId id="401" r:id="rId24"/>
    <p:sldId id="272" r:id="rId25"/>
    <p:sldId id="273" r:id="rId26"/>
    <p:sldId id="403" r:id="rId27"/>
    <p:sldId id="402" r:id="rId28"/>
    <p:sldId id="404" r:id="rId29"/>
    <p:sldId id="405" r:id="rId30"/>
    <p:sldId id="274" r:id="rId31"/>
    <p:sldId id="279" r:id="rId32"/>
    <p:sldId id="280" r:id="rId33"/>
    <p:sldId id="281" r:id="rId34"/>
    <p:sldId id="282" r:id="rId35"/>
    <p:sldId id="283" r:id="rId36"/>
    <p:sldId id="409" r:id="rId37"/>
    <p:sldId id="410" r:id="rId38"/>
    <p:sldId id="407" r:id="rId39"/>
    <p:sldId id="408" r:id="rId40"/>
    <p:sldId id="411" r:id="rId41"/>
    <p:sldId id="412" r:id="rId42"/>
    <p:sldId id="413" r:id="rId43"/>
    <p:sldId id="414" r:id="rId44"/>
    <p:sldId id="415" r:id="rId45"/>
    <p:sldId id="416" r:id="rId46"/>
    <p:sldId id="417" r:id="rId47"/>
    <p:sldId id="418" r:id="rId48"/>
    <p:sldId id="288" r:id="rId49"/>
    <p:sldId id="290" r:id="rId50"/>
    <p:sldId id="419" r:id="rId5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7" d="100"/>
          <a:sy n="107" d="100"/>
        </p:scale>
        <p:origin x="-1092" y="-84"/>
      </p:cViewPr>
      <p:guideLst>
        <p:guide orient="horz" pos="2160"/>
        <p:guide pos="288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8130" name="页眉占位符 48129"/>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dirty="0"/>
          </a:p>
        </p:txBody>
      </p:sp>
      <p:sp>
        <p:nvSpPr>
          <p:cNvPr id="48131" name="日期占位符 48130"/>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dirty="0"/>
          </a:p>
        </p:txBody>
      </p:sp>
      <p:sp>
        <p:nvSpPr>
          <p:cNvPr id="2052" name="幻灯片图像占位符 48131"/>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48132"/>
          <p:cNvSpPr>
            <a:spLocks noGrp="1"/>
          </p:cNvSpPr>
          <p:nvPr>
            <p:ph type="body" sz="quarter"/>
          </p:nvPr>
        </p:nvSpPr>
        <p:spPr>
          <a:xfrm>
            <a:off x="685800" y="4343400"/>
            <a:ext cx="5486400" cy="4114800"/>
          </a:xfrm>
          <a:prstGeom prst="rect">
            <a:avLst/>
          </a:prstGeom>
          <a:noFill/>
          <a:ln w="9525">
            <a:noFill/>
          </a:ln>
        </p:spPr>
        <p:txBody>
          <a:bodyPr anchor="t"/>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8134" name="页脚占位符 48133"/>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dirty="0"/>
          </a:p>
        </p:txBody>
      </p:sp>
      <p:sp>
        <p:nvSpPr>
          <p:cNvPr id="48135" name="灯片编号占位符 48134"/>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dirty="0">
                <a:latin typeface="Arial" panose="020B0604020202020204" pitchFamily="34" charset="0"/>
                <a:ea typeface="宋体" panose="02010600030101010101" pitchFamily="2" charset="-122"/>
                <a:cs typeface="+mn-ea"/>
              </a:rPr>
            </a:fld>
            <a:endParaRPr lang="zh-CN"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49153"/>
          <p:cNvSpPr>
            <a:spLocks noRot="1" noTextEdit="1"/>
          </p:cNvSpPr>
          <p:nvPr>
            <p:ph type="sldImg"/>
          </p:nvPr>
        </p:nvSpPr>
        <p:spPr/>
      </p:sp>
      <p:sp>
        <p:nvSpPr>
          <p:cNvPr id="8194" name="文本占位符 49154"/>
          <p:cNvSpPr>
            <a:spLocks noGrp="1"/>
          </p:cNvSpPr>
          <p:nvPr>
            <p:ph type="body"/>
          </p:nvPr>
        </p:nvSpPr>
        <p:spPr/>
        <p:txBody>
          <a:bodyPr anchor="t"/>
          <a:p>
            <a:pPr lvl="0" indent="0"/>
            <a:endParaRPr lang="zh-CN" altLang="en-US" dirty="0"/>
          </a:p>
        </p:txBody>
      </p:sp>
      <p:sp>
        <p:nvSpPr>
          <p:cNvPr id="8195"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Rot="1" noChangeAspect="1" noTextEdit="1"/>
          </p:cNvSpPr>
          <p:nvPr>
            <p:ph type="sldImg"/>
          </p:nvPr>
        </p:nvSpPr>
        <p:spPr>
          <a:ln>
            <a:solidFill>
              <a:srgbClr val="000000"/>
            </a:solidFill>
            <a:miter/>
          </a:ln>
        </p:spPr>
      </p:sp>
      <p:sp>
        <p:nvSpPr>
          <p:cNvPr id="26626" name="备注占位符 2"/>
          <p:cNvSpPr>
            <a:spLocks noGrp="1"/>
          </p:cNvSpPr>
          <p:nvPr>
            <p:ph type="body"/>
          </p:nvPr>
        </p:nvSpPr>
        <p:spPr>
          <a:noFill/>
          <a:ln>
            <a:noFill/>
          </a:ln>
        </p:spPr>
        <p:txBody>
          <a:bodyPr wrap="square" lIns="91440" tIns="45720" rIns="91440" bIns="45720" anchor="t"/>
          <a:p>
            <a:pPr lvl="0" eaLnBrk="1" hangingPunct="1"/>
            <a:endParaRPr lang="zh-CN" altLang="en-US" dirty="0"/>
          </a:p>
        </p:txBody>
      </p:sp>
      <p:sp>
        <p:nvSpPr>
          <p:cNvPr id="63491" name="页眉占位符 3"/>
          <p:cNvSpPr txBox="1">
            <a:spLocks noGrp="1" noChangeArrowheads="1"/>
          </p:cNvSpPr>
          <p:nvPr>
            <p:ph type="hdr" sz="quarter"/>
          </p:nvPr>
        </p:nvSpPr>
        <p:spPr bwMode="auto">
          <a:noFill/>
        </p:spPr>
        <p:txBody>
          <a:bodyPr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状元成才路</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3492" name="页脚占位符 4"/>
          <p:cNvSpPr txBox="1">
            <a:spLocks noGrp="1" noChangeArrowheads="1"/>
          </p:cNvSpPr>
          <p:nvPr>
            <p:ph type="ftr" sz="quarter"/>
          </p:nvPr>
        </p:nvSpPr>
        <p:spPr bwMode="auto">
          <a:noFill/>
          <a:ln>
            <a:noFill/>
            <a:miter lim="800000"/>
          </a:ln>
        </p:spPr>
        <p:txBody>
          <a:bodyPr wrap="square" lIns="91440" tIns="45720" rIns="91440" bIns="45720" numCol="1" rtlCol="0" anchor="b"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状元成才路</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幻灯片图像占位符 1"/>
          <p:cNvSpPr>
            <a:spLocks noGrp="1" noRot="1" noChangeAspect="1" noTextEdit="1"/>
          </p:cNvSpPr>
          <p:nvPr>
            <p:ph type="sldImg"/>
          </p:nvPr>
        </p:nvSpPr>
        <p:spPr>
          <a:ln>
            <a:solidFill>
              <a:srgbClr val="000000"/>
            </a:solidFill>
            <a:miter/>
          </a:ln>
        </p:spPr>
      </p:sp>
      <p:sp>
        <p:nvSpPr>
          <p:cNvPr id="38914" name="备注占位符 2"/>
          <p:cNvSpPr>
            <a:spLocks noGrp="1"/>
          </p:cNvSpPr>
          <p:nvPr>
            <p:ph type="body"/>
          </p:nvPr>
        </p:nvSpPr>
        <p:spPr>
          <a:noFill/>
          <a:ln>
            <a:noFill/>
          </a:ln>
        </p:spPr>
        <p:txBody>
          <a:bodyPr wrap="square" lIns="91440" tIns="45720" rIns="91440" bIns="45720" anchor="t"/>
          <a:p>
            <a:pPr lvl="0" eaLnBrk="1" hangingPunct="1"/>
            <a:endParaRPr lang="zh-CN" altLang="en-US" dirty="0"/>
          </a:p>
        </p:txBody>
      </p:sp>
      <p:sp>
        <p:nvSpPr>
          <p:cNvPr id="75779" name="页眉占位符 3"/>
          <p:cNvSpPr txBox="1">
            <a:spLocks noGrp="1" noChangeArrowheads="1"/>
          </p:cNvSpPr>
          <p:nvPr>
            <p:ph type="hdr" sz="quarter"/>
          </p:nvPr>
        </p:nvSpPr>
        <p:spPr bwMode="auto">
          <a:noFill/>
        </p:spPr>
        <p:txBody>
          <a:bodyPr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状元成才路</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5780" name="页脚占位符 4"/>
          <p:cNvSpPr txBox="1">
            <a:spLocks noGrp="1" noChangeArrowheads="1"/>
          </p:cNvSpPr>
          <p:nvPr>
            <p:ph type="ftr" sz="quarter"/>
          </p:nvPr>
        </p:nvSpPr>
        <p:spPr bwMode="auto">
          <a:noFill/>
          <a:ln>
            <a:noFill/>
            <a:miter lim="800000"/>
          </a:ln>
        </p:spPr>
        <p:txBody>
          <a:bodyPr wrap="square" lIns="91440" tIns="45720" rIns="91440" bIns="45720" numCol="1" rtlCol="0" anchor="b"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状元成才路</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8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9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0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2.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GIF"/><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7.jpeg"/><Relationship Id="rId2" Type="http://schemas.openxmlformats.org/officeDocument/2006/relationships/image" Target="../media/image10.GIF"/><Relationship Id="rId1" Type="http://schemas.openxmlformats.org/officeDocument/2006/relationships/image" Target="../media/image11.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GI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GIF"/><Relationship Id="rId1" Type="http://schemas.openxmlformats.org/officeDocument/2006/relationships/image" Target="../media/image12.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8.jpeg"/><Relationship Id="rId1" Type="http://schemas.openxmlformats.org/officeDocument/2006/relationships/image" Target="../media/image10.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GIF"/><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GIF"/><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17.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2.GI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image" Target="../media/image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8.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8.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7.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8.jpeg"/><Relationship Id="rId1" Type="http://schemas.openxmlformats.org/officeDocument/2006/relationships/image" Target="../media/image18.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8.jpeg"/><Relationship Id="rId1" Type="http://schemas.openxmlformats.org/officeDocument/2006/relationships/image" Target="../media/image19.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8.jpeg"/><Relationship Id="rId1"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1.xml"/><Relationship Id="rId1" Type="http://schemas.openxmlformats.org/officeDocument/2006/relationships/image" Target="../media/image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46081" descr="大1"/>
          <p:cNvPicPr>
            <a:picLocks noChangeAspect="1"/>
          </p:cNvPicPr>
          <p:nvPr/>
        </p:nvPicPr>
        <p:blipFill>
          <a:blip r:embed="rId1"/>
          <a:stretch>
            <a:fillRect/>
          </a:stretch>
        </p:blipFill>
        <p:spPr>
          <a:xfrm>
            <a:off x="12700" y="-22860"/>
            <a:ext cx="3012440" cy="6955790"/>
          </a:xfrm>
          <a:prstGeom prst="rect">
            <a:avLst/>
          </a:prstGeom>
          <a:noFill/>
          <a:ln w="9525">
            <a:noFill/>
          </a:ln>
        </p:spPr>
      </p:pic>
      <p:sp>
        <p:nvSpPr>
          <p:cNvPr id="46083" name="矩形 46082"/>
          <p:cNvSpPr/>
          <p:nvPr/>
        </p:nvSpPr>
        <p:spPr>
          <a:xfrm>
            <a:off x="3178175" y="1143000"/>
            <a:ext cx="4818063" cy="1584325"/>
          </a:xfrm>
          <a:prstGeom prst="rect">
            <a:avLst/>
          </a:prstGeom>
        </p:spPr>
        <p:txBody>
          <a:bodyPr wrap="none" fromWordArt="1">
            <a:prstTxWarp prst="textCurveUp">
              <a:avLst>
                <a:gd name="adj" fmla="val 40356"/>
              </a:avLst>
            </a:prstTxWarp>
            <a:normAutofit/>
          </a:bodyPr>
          <a:p>
            <a:pPr algn="ctr"/>
            <a:r>
              <a:rPr lang="en-US" altLang="zh-CN"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7</a:t>
            </a:r>
            <a:r>
              <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大雁归来</a:t>
            </a:r>
            <a:endPar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sp>
        <p:nvSpPr>
          <p:cNvPr id="46084" name="文本框 46083"/>
          <p:cNvSpPr txBox="1"/>
          <p:nvPr/>
        </p:nvSpPr>
        <p:spPr>
          <a:xfrm>
            <a:off x="4872355" y="3073718"/>
            <a:ext cx="3124200" cy="762000"/>
          </a:xfrm>
          <a:prstGeom prst="rect">
            <a:avLst/>
          </a:prstGeom>
          <a:noFill/>
          <a:ln w="9525">
            <a:noFill/>
          </a:ln>
        </p:spPr>
        <p:txBody>
          <a:bodyPr anchor="t">
            <a:spAutoFit/>
          </a:bodyPr>
          <a:p>
            <a:pPr lvl="0" indent="0">
              <a:spcBef>
                <a:spcPct val="50000"/>
              </a:spcBef>
              <a:buClr>
                <a:srgbClr val="000000"/>
              </a:buClr>
            </a:pPr>
            <a:r>
              <a:rPr lang="zh-CN" altLang="en-US" sz="4400" b="1">
                <a:solidFill>
                  <a:srgbClr val="FF0000"/>
                </a:solidFill>
                <a:latin typeface="Times New Roman" panose="02020603050405020304" pitchFamily="18" charset="0"/>
                <a:ea typeface="宋体" panose="02010600030101010101" pitchFamily="2" charset="-122"/>
              </a:rPr>
              <a:t>利奥波德</a:t>
            </a:r>
            <a:endParaRPr lang="zh-CN" altLang="en-US" sz="4400" b="1">
              <a:solidFill>
                <a:srgbClr val="FF0000"/>
              </a:solidFill>
              <a:latin typeface="Times New Roman" panose="02020603050405020304" pitchFamily="18" charset="0"/>
              <a:ea typeface="宋体" panose="02010600030101010101" pitchFamily="2" charset="-122"/>
            </a:endParaRPr>
          </a:p>
        </p:txBody>
      </p:sp>
      <p:pic>
        <p:nvPicPr>
          <p:cNvPr id="4100" name="图片 46084" descr="bird12"/>
          <p:cNvPicPr>
            <a:picLocks noChangeAspect="1"/>
          </p:cNvPicPr>
          <p:nvPr/>
        </p:nvPicPr>
        <p:blipFill>
          <a:blip r:embed="rId2"/>
          <a:stretch>
            <a:fillRect/>
          </a:stretch>
        </p:blipFill>
        <p:spPr>
          <a:xfrm>
            <a:off x="4257675" y="118745"/>
            <a:ext cx="1714500" cy="1450975"/>
          </a:xfrm>
          <a:prstGeom prst="rect">
            <a:avLst/>
          </a:prstGeom>
          <a:noFill/>
          <a:ln w="9525">
            <a:noFill/>
          </a:ln>
        </p:spPr>
      </p:pic>
      <p:pic>
        <p:nvPicPr>
          <p:cNvPr id="4101" name="图片 46085" descr="bird12"/>
          <p:cNvPicPr>
            <a:picLocks noChangeAspect="1"/>
          </p:cNvPicPr>
          <p:nvPr/>
        </p:nvPicPr>
        <p:blipFill>
          <a:blip r:embed="rId2"/>
          <a:stretch>
            <a:fillRect/>
          </a:stretch>
        </p:blipFill>
        <p:spPr>
          <a:xfrm>
            <a:off x="3157855" y="2872105"/>
            <a:ext cx="1714500" cy="1450975"/>
          </a:xfrm>
          <a:prstGeom prst="rect">
            <a:avLst/>
          </a:prstGeom>
          <a:noFill/>
          <a:ln w="9525">
            <a:noFill/>
          </a:ln>
        </p:spPr>
      </p:pic>
      <p:pic>
        <p:nvPicPr>
          <p:cNvPr id="4102" name="图片 46086" descr="bird12"/>
          <p:cNvPicPr>
            <a:picLocks noChangeAspect="1"/>
          </p:cNvPicPr>
          <p:nvPr/>
        </p:nvPicPr>
        <p:blipFill>
          <a:blip r:embed="rId2"/>
          <a:stretch>
            <a:fillRect/>
          </a:stretch>
        </p:blipFill>
        <p:spPr>
          <a:xfrm>
            <a:off x="7508240" y="5353368"/>
            <a:ext cx="1714500" cy="1450975"/>
          </a:xfrm>
          <a:prstGeom prst="rect">
            <a:avLst/>
          </a:prstGeom>
          <a:noFill/>
          <a:ln w="9525">
            <a:noFill/>
          </a:ln>
        </p:spPr>
      </p:pic>
      <p:pic>
        <p:nvPicPr>
          <p:cNvPr id="4103" name="图片 46087" descr="bird12"/>
          <p:cNvPicPr>
            <a:picLocks noChangeAspect="1"/>
          </p:cNvPicPr>
          <p:nvPr/>
        </p:nvPicPr>
        <p:blipFill>
          <a:blip r:embed="rId2"/>
          <a:stretch>
            <a:fillRect/>
          </a:stretch>
        </p:blipFill>
        <p:spPr>
          <a:xfrm>
            <a:off x="7354570" y="1922780"/>
            <a:ext cx="1714500" cy="1152525"/>
          </a:xfrm>
          <a:prstGeom prst="rect">
            <a:avLst/>
          </a:prstGeom>
          <a:noFill/>
          <a:ln w="9525">
            <a:noFill/>
          </a:ln>
        </p:spPr>
      </p:pic>
      <p:sp>
        <p:nvSpPr>
          <p:cNvPr id="4104" name="文本框 1"/>
          <p:cNvSpPr txBox="1"/>
          <p:nvPr/>
        </p:nvSpPr>
        <p:spPr>
          <a:xfrm>
            <a:off x="4257675" y="3865563"/>
            <a:ext cx="4786313" cy="914400"/>
          </a:xfrm>
          <a:prstGeom prst="rect">
            <a:avLst/>
          </a:prstGeom>
          <a:noFill/>
          <a:ln w="9525">
            <a:noFill/>
          </a:ln>
        </p:spPr>
        <p:txBody>
          <a:bodyPr wrap="square" anchor="t">
            <a:spAutoFit/>
          </a:bodyPr>
          <a:p>
            <a:pPr lvl="0" indent="0"/>
            <a:r>
              <a:rPr lang="zh-CN" altLang="en-US" sz="5400" b="1">
                <a:solidFill>
                  <a:srgbClr val="FF0000"/>
                </a:solidFill>
                <a:latin typeface="Arial" panose="020B0604020202020204" pitchFamily="34" charset="0"/>
                <a:ea typeface="宋体" panose="02010600030101010101" pitchFamily="2" charset="-122"/>
              </a:rPr>
              <a:t>科普说明文</a:t>
            </a:r>
            <a:endParaRPr lang="zh-CN" altLang="en-US" sz="54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0-#ppt_w/2"/>
                                          </p:val>
                                        </p:tav>
                                        <p:tav tm="100000">
                                          <p:val>
                                            <p:strVal val="#ppt_x"/>
                                          </p:val>
                                        </p:tav>
                                      </p:tavLst>
                                    </p:anim>
                                    <p:anim calcmode="lin" valueType="num">
                                      <p:cBhvr>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p:cTn id="13" dur="500" fill="hold"/>
                                        <p:tgtEl>
                                          <p:spTgt spid="46084"/>
                                        </p:tgtEl>
                                        <p:attrNameLst>
                                          <p:attrName>ppt_x</p:attrName>
                                        </p:attrNameLst>
                                      </p:cBhvr>
                                      <p:tavLst>
                                        <p:tav tm="0">
                                          <p:val>
                                            <p:strVal val="0-#ppt_w/2"/>
                                          </p:val>
                                        </p:tav>
                                        <p:tav tm="100000">
                                          <p:val>
                                            <p:strVal val="#ppt_x"/>
                                          </p:val>
                                        </p:tav>
                                      </p:tavLst>
                                    </p:anim>
                                    <p:anim calcmode="lin" valueType="num">
                                      <p:cBhvr>
                                        <p:cTn id="14"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4"/>
          <p:cNvSpPr txBox="1"/>
          <p:nvPr/>
        </p:nvSpPr>
        <p:spPr>
          <a:xfrm>
            <a:off x="357188" y="1052513"/>
            <a:ext cx="8462962" cy="5262562"/>
          </a:xfrm>
          <a:prstGeom prst="rect">
            <a:avLst/>
          </a:prstGeom>
          <a:noFill/>
          <a:ln w="9525">
            <a:noFill/>
          </a:ln>
        </p:spPr>
        <p:txBody>
          <a:bodyPr>
            <a:spAutoFit/>
          </a:bodyPr>
          <a:p>
            <a:pPr>
              <a:lnSpc>
                <a:spcPct val="150000"/>
              </a:lnSpc>
            </a:pPr>
            <a:r>
              <a:rPr lang="en-US" altLang="zh-CN" sz="3200" dirty="0">
                <a:latin typeface="Calibri" panose="020F0502020204030204" pitchFamily="34" charset="0"/>
              </a:rPr>
              <a:t>(5)</a:t>
            </a:r>
            <a:r>
              <a:rPr lang="zh-CN" altLang="en-US" sz="3200" dirty="0">
                <a:latin typeface="Calibri" panose="020F0502020204030204" pitchFamily="34" charset="0"/>
              </a:rPr>
              <a:t>在每个沼泽地和池塘边，都有</a:t>
            </a:r>
            <a:endParaRPr lang="en-US" altLang="zh-CN" sz="3200" dirty="0">
              <a:latin typeface="Calibri" panose="020F0502020204030204" pitchFamily="34" charset="0"/>
            </a:endParaRPr>
          </a:p>
          <a:p>
            <a:pPr>
              <a:lnSpc>
                <a:spcPct val="150000"/>
              </a:lnSpc>
            </a:pPr>
            <a:r>
              <a:rPr lang="en-US" altLang="zh-CN" sz="3200" dirty="0">
                <a:latin typeface="Calibri" panose="020F0502020204030204" pitchFamily="34" charset="0"/>
              </a:rPr>
              <a:t>miáo zhǔn(              )</a:t>
            </a:r>
            <a:r>
              <a:rPr lang="zh-CN" altLang="en-US" sz="3200" dirty="0">
                <a:latin typeface="Calibri" panose="020F0502020204030204" pitchFamily="34" charset="0"/>
              </a:rPr>
              <a:t>它们的猎枪。</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(6)</a:t>
            </a:r>
            <a:r>
              <a:rPr lang="zh-CN" altLang="en-US" sz="3200" dirty="0">
                <a:latin typeface="Calibri" panose="020F0502020204030204" pitchFamily="34" charset="0"/>
              </a:rPr>
              <a:t>它们顺着弯曲的河流拐来拐去，穿过现在已经没有猎枪的</a:t>
            </a:r>
            <a:r>
              <a:rPr lang="en-US" altLang="zh-CN" sz="3200" dirty="0">
                <a:latin typeface="Calibri" panose="020F0502020204030204" pitchFamily="34" charset="0"/>
              </a:rPr>
              <a:t>shòu liè(              )</a:t>
            </a:r>
            <a:r>
              <a:rPr lang="zh-CN" altLang="en-US" sz="3200" dirty="0">
                <a:latin typeface="Calibri" panose="020F0502020204030204" pitchFamily="34" charset="0"/>
              </a:rPr>
              <a:t>点和小洲。</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(7)</a:t>
            </a:r>
            <a:r>
              <a:rPr lang="zh-CN" altLang="en-US" sz="3200" dirty="0">
                <a:latin typeface="Calibri" panose="020F0502020204030204" pitchFamily="34" charset="0"/>
              </a:rPr>
              <a:t>第一群大雁一旦来到这里，它们便向每一个</a:t>
            </a:r>
            <a:r>
              <a:rPr lang="en-US" altLang="zh-CN" sz="3200" dirty="0">
                <a:latin typeface="Calibri" panose="020F0502020204030204" pitchFamily="34" charset="0"/>
              </a:rPr>
              <a:t>qiān xǐ(              )</a:t>
            </a:r>
            <a:r>
              <a:rPr lang="zh-CN" altLang="en-US" sz="3200" dirty="0">
                <a:latin typeface="Calibri" panose="020F0502020204030204" pitchFamily="34" charset="0"/>
              </a:rPr>
              <a:t>的雁群</a:t>
            </a:r>
            <a:r>
              <a:rPr lang="en-US" altLang="zh-CN" sz="3200" dirty="0">
                <a:latin typeface="Calibri" panose="020F0502020204030204" pitchFamily="34" charset="0"/>
              </a:rPr>
              <a:t>xuān rǎng(              )</a:t>
            </a:r>
            <a:r>
              <a:rPr lang="zh-CN" altLang="en-US" sz="3200" dirty="0">
                <a:latin typeface="Calibri" panose="020F0502020204030204" pitchFamily="34" charset="0"/>
              </a:rPr>
              <a:t>着发出</a:t>
            </a:r>
            <a:r>
              <a:rPr lang="en-US" altLang="zh-CN" sz="3200" dirty="0">
                <a:latin typeface="Calibri" panose="020F0502020204030204" pitchFamily="34" charset="0"/>
              </a:rPr>
              <a:t>yāo qǐng (              )</a:t>
            </a:r>
            <a:r>
              <a:rPr lang="zh-CN" altLang="en-US" sz="3200" dirty="0">
                <a:latin typeface="Calibri" panose="020F0502020204030204" pitchFamily="34" charset="0"/>
              </a:rPr>
              <a:t>。</a:t>
            </a:r>
            <a:endParaRPr lang="zh-CN" altLang="en-US" sz="3200" dirty="0">
              <a:latin typeface="Calibri" panose="020F0502020204030204" pitchFamily="34" charset="0"/>
            </a:endParaRPr>
          </a:p>
        </p:txBody>
      </p:sp>
      <p:sp>
        <p:nvSpPr>
          <p:cNvPr id="7" name="TextBox 6"/>
          <p:cNvSpPr txBox="1"/>
          <p:nvPr/>
        </p:nvSpPr>
        <p:spPr>
          <a:xfrm>
            <a:off x="2500313" y="1928813"/>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瞄准</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4357688" y="342900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狩猎</a:t>
            </a:r>
            <a:endParaRPr lang="zh-CN" altLang="en-US" sz="3200" b="1" dirty="0">
              <a:solidFill>
                <a:srgbClr val="FF0000"/>
              </a:solidFill>
              <a:latin typeface="Calibri" panose="020F0502020204030204" pitchFamily="34" charset="0"/>
            </a:endParaRPr>
          </a:p>
        </p:txBody>
      </p:sp>
      <p:sp>
        <p:nvSpPr>
          <p:cNvPr id="6" name="TextBox 5"/>
          <p:cNvSpPr txBox="1"/>
          <p:nvPr/>
        </p:nvSpPr>
        <p:spPr>
          <a:xfrm>
            <a:off x="1857375" y="485775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迁徙</a:t>
            </a:r>
            <a:endParaRPr lang="zh-CN" altLang="en-US" sz="3200" b="1" dirty="0">
              <a:solidFill>
                <a:srgbClr val="FF0000"/>
              </a:solidFill>
              <a:latin typeface="Calibri" panose="020F0502020204030204" pitchFamily="34" charset="0"/>
            </a:endParaRPr>
          </a:p>
        </p:txBody>
      </p:sp>
      <p:sp>
        <p:nvSpPr>
          <p:cNvPr id="9" name="TextBox 8"/>
          <p:cNvSpPr txBox="1"/>
          <p:nvPr/>
        </p:nvSpPr>
        <p:spPr>
          <a:xfrm>
            <a:off x="6143625" y="485775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喧嚷</a:t>
            </a:r>
            <a:endParaRPr lang="zh-CN" altLang="en-US" sz="3200" b="1" dirty="0">
              <a:solidFill>
                <a:srgbClr val="FF0000"/>
              </a:solidFill>
              <a:latin typeface="Calibri" panose="020F0502020204030204" pitchFamily="34" charset="0"/>
            </a:endParaRPr>
          </a:p>
        </p:txBody>
      </p:sp>
      <p:sp>
        <p:nvSpPr>
          <p:cNvPr id="10" name="TextBox 9"/>
          <p:cNvSpPr txBox="1"/>
          <p:nvPr/>
        </p:nvSpPr>
        <p:spPr>
          <a:xfrm>
            <a:off x="2071688" y="5643563"/>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邀请</a:t>
            </a:r>
            <a:endParaRPr lang="zh-CN" altLang="en-US" sz="3200" b="1" dirty="0">
              <a:solidFill>
                <a:srgbClr val="FF0000"/>
              </a:solidFill>
              <a:latin typeface="Calibri" panose="020F0502020204030204" pitchFamily="34" charset="0"/>
            </a:endParaRPr>
          </a:p>
        </p:txBody>
      </p:sp>
      <p:pic>
        <p:nvPicPr>
          <p:cNvPr id="11278" name="Picture 14"/>
          <p:cNvPicPr>
            <a:picLocks noChangeAspect="1" noChangeArrowheads="1"/>
          </p:cNvPicPr>
          <p:nvPr/>
        </p:nvPicPr>
        <p:blipFill>
          <a:blip r:embed="rId1" cstate="print"/>
          <a:srcRect t="12801"/>
          <a:stretch>
            <a:fillRect/>
          </a:stretch>
        </p:blipFill>
        <p:spPr bwMode="auto">
          <a:xfrm>
            <a:off x="6298921" y="524423"/>
            <a:ext cx="2793407" cy="1697517"/>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42" presetClass="entr" presetSubtype="0" fill="hold" nodeType="withEffect">
                                  <p:stCondLst>
                                    <p:cond delay="0"/>
                                  </p:stCondLst>
                                  <p:childTnLst>
                                    <p:set>
                                      <p:cBhvr>
                                        <p:cTn id="29" dur="1" fill="hold">
                                          <p:stCondLst>
                                            <p:cond delay="0"/>
                                          </p:stCondLst>
                                        </p:cTn>
                                        <p:tgtEl>
                                          <p:spTgt spid="11278"/>
                                        </p:tgtEl>
                                        <p:attrNameLst>
                                          <p:attrName>style.visibility</p:attrName>
                                        </p:attrNameLst>
                                      </p:cBhvr>
                                      <p:to>
                                        <p:strVal val="visible"/>
                                      </p:to>
                                    </p:set>
                                    <p:animEffect transition="in" filter="fade">
                                      <p:cBhvr>
                                        <p:cTn id="30" dur="1000"/>
                                        <p:tgtEl>
                                          <p:spTgt spid="11278"/>
                                        </p:tgtEl>
                                      </p:cBhvr>
                                    </p:animEffect>
                                    <p:anim calcmode="lin" valueType="num">
                                      <p:cBhvr>
                                        <p:cTn id="31" dur="1000" fill="hold"/>
                                        <p:tgtEl>
                                          <p:spTgt spid="11278"/>
                                        </p:tgtEl>
                                        <p:attrNameLst>
                                          <p:attrName>ppt_x</p:attrName>
                                        </p:attrNameLst>
                                      </p:cBhvr>
                                      <p:tavLst>
                                        <p:tav tm="0">
                                          <p:val>
                                            <p:strVal val="#ppt_x"/>
                                          </p:val>
                                        </p:tav>
                                        <p:tav tm="100000">
                                          <p:val>
                                            <p:strVal val="#ppt_x"/>
                                          </p:val>
                                        </p:tav>
                                      </p:tavLst>
                                    </p:anim>
                                    <p:anim calcmode="lin" valueType="num">
                                      <p:cBhvr>
                                        <p:cTn id="32"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4"/>
          <p:cNvSpPr txBox="1"/>
          <p:nvPr/>
        </p:nvSpPr>
        <p:spPr>
          <a:xfrm>
            <a:off x="357188" y="1052513"/>
            <a:ext cx="8462962" cy="5262562"/>
          </a:xfrm>
          <a:prstGeom prst="rect">
            <a:avLst/>
          </a:prstGeom>
          <a:noFill/>
          <a:ln w="9525">
            <a:noFill/>
          </a:ln>
        </p:spPr>
        <p:txBody>
          <a:bodyPr>
            <a:spAutoFit/>
          </a:bodyPr>
          <a:p>
            <a:pPr>
              <a:lnSpc>
                <a:spcPct val="150000"/>
              </a:lnSpc>
            </a:pPr>
            <a:r>
              <a:rPr lang="en-US" altLang="zh-CN" sz="3200" dirty="0">
                <a:latin typeface="Calibri" panose="020F0502020204030204" pitchFamily="34" charset="0"/>
              </a:rPr>
              <a:t>(8)</a:t>
            </a:r>
            <a:r>
              <a:rPr lang="zh-CN" altLang="en-US" sz="3200" dirty="0">
                <a:latin typeface="Calibri" panose="020F0502020204030204" pitchFamily="34" charset="0"/>
              </a:rPr>
              <a:t>返回的雁群，不再在沼泽上空做试探性的</a:t>
            </a:r>
            <a:r>
              <a:rPr lang="en-US" altLang="zh-CN" sz="3200" dirty="0">
                <a:latin typeface="Calibri" panose="020F0502020204030204" pitchFamily="34" charset="0"/>
              </a:rPr>
              <a:t>pán xuán(              )</a:t>
            </a:r>
            <a:r>
              <a:rPr lang="zh-CN" altLang="en-US" sz="3200" dirty="0">
                <a:latin typeface="Calibri" panose="020F0502020204030204" pitchFamily="34" charset="0"/>
              </a:rPr>
              <a:t>，而像</a:t>
            </a:r>
            <a:r>
              <a:rPr lang="en-US" altLang="zh-CN" sz="3200" dirty="0">
                <a:latin typeface="Calibri" panose="020F0502020204030204" pitchFamily="34" charset="0"/>
              </a:rPr>
              <a:t>diāo líng(              )</a:t>
            </a:r>
            <a:r>
              <a:rPr lang="zh-CN" altLang="en-US" sz="3200" dirty="0">
                <a:latin typeface="Calibri" panose="020F0502020204030204" pitchFamily="34" charset="0"/>
              </a:rPr>
              <a:t>的枫叶一样，摇晃着从空中落下来，并向下面欢呼的鸟儿们伸出双脚。</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(9)</a:t>
            </a:r>
            <a:r>
              <a:rPr lang="zh-CN" altLang="en-US" sz="3200" dirty="0">
                <a:latin typeface="Calibri" panose="020F0502020204030204" pitchFamily="34" charset="0"/>
              </a:rPr>
              <a:t>喧闹声也渐渐低沉下去，只能听到一些模糊的</a:t>
            </a:r>
            <a:r>
              <a:rPr lang="en-US" altLang="zh-CN" sz="3200" dirty="0">
                <a:latin typeface="Calibri" panose="020F0502020204030204" pitchFamily="34" charset="0"/>
              </a:rPr>
              <a:t>xī shū(              )</a:t>
            </a:r>
            <a:r>
              <a:rPr lang="zh-CN" altLang="en-US" sz="3200" dirty="0">
                <a:latin typeface="Calibri" panose="020F0502020204030204" pitchFamily="34" charset="0"/>
              </a:rPr>
              <a:t>的谈论。</a:t>
            </a:r>
            <a:endParaRPr lang="zh-CN" altLang="en-US" sz="3200" dirty="0">
              <a:latin typeface="Calibri" panose="020F0502020204030204" pitchFamily="34" charset="0"/>
            </a:endParaRPr>
          </a:p>
          <a:p>
            <a:pPr>
              <a:lnSpc>
                <a:spcPct val="150000"/>
              </a:lnSpc>
            </a:pPr>
            <a:endParaRPr lang="zh-CN" altLang="en-US" sz="3200" dirty="0">
              <a:latin typeface="Calibri" panose="020F0502020204030204" pitchFamily="34" charset="0"/>
            </a:endParaRPr>
          </a:p>
        </p:txBody>
      </p:sp>
      <p:sp>
        <p:nvSpPr>
          <p:cNvPr id="7" name="TextBox 6"/>
          <p:cNvSpPr txBox="1"/>
          <p:nvPr/>
        </p:nvSpPr>
        <p:spPr>
          <a:xfrm>
            <a:off x="2214563" y="1928813"/>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盘旋</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6357938" y="1928813"/>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凋零</a:t>
            </a:r>
            <a:endParaRPr lang="zh-CN" altLang="en-US" sz="3200" b="1" dirty="0">
              <a:solidFill>
                <a:srgbClr val="FF0000"/>
              </a:solidFill>
              <a:latin typeface="Calibri" panose="020F0502020204030204" pitchFamily="34" charset="0"/>
            </a:endParaRPr>
          </a:p>
        </p:txBody>
      </p:sp>
      <p:sp>
        <p:nvSpPr>
          <p:cNvPr id="6" name="TextBox 5"/>
          <p:cNvSpPr txBox="1"/>
          <p:nvPr/>
        </p:nvSpPr>
        <p:spPr>
          <a:xfrm>
            <a:off x="2071688" y="485775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稀疏</a:t>
            </a:r>
            <a:endParaRPr lang="zh-CN" altLang="en-US" sz="3200" b="1" dirty="0">
              <a:solidFill>
                <a:srgbClr val="FF0000"/>
              </a:solidFill>
              <a:latin typeface="Calibri" panose="020F0502020204030204" pitchFamily="34" charset="0"/>
            </a:endParaRPr>
          </a:p>
        </p:txBody>
      </p:sp>
      <p:pic>
        <p:nvPicPr>
          <p:cNvPr id="15363" name="图片 12292" descr="t01ce226b49b3893368"/>
          <p:cNvPicPr>
            <a:picLocks noChangeAspect="1"/>
          </p:cNvPicPr>
          <p:nvPr/>
        </p:nvPicPr>
        <p:blipFill>
          <a:blip r:embed="rId1"/>
          <a:stretch>
            <a:fillRect/>
          </a:stretch>
        </p:blipFill>
        <p:spPr>
          <a:xfrm flipV="1">
            <a:off x="5715" y="5551170"/>
            <a:ext cx="9181465" cy="132143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3" name="图片 12292" descr="t01ce226b49b3893368"/>
          <p:cNvPicPr>
            <a:picLocks noChangeAspect="1"/>
          </p:cNvPicPr>
          <p:nvPr/>
        </p:nvPicPr>
        <p:blipFill>
          <a:blip r:embed="rId1"/>
          <a:stretch>
            <a:fillRect/>
          </a:stretch>
        </p:blipFill>
        <p:spPr>
          <a:xfrm>
            <a:off x="-6350" y="4421505"/>
            <a:ext cx="9157335" cy="2387600"/>
          </a:xfrm>
          <a:prstGeom prst="rect">
            <a:avLst/>
          </a:prstGeom>
          <a:noFill/>
          <a:ln w="9525">
            <a:noFill/>
          </a:ln>
        </p:spPr>
      </p:pic>
      <p:sp>
        <p:nvSpPr>
          <p:cNvPr id="13314" name="TextBox 4"/>
          <p:cNvSpPr txBox="1"/>
          <p:nvPr/>
        </p:nvSpPr>
        <p:spPr>
          <a:xfrm>
            <a:off x="357188" y="1052513"/>
            <a:ext cx="8462962" cy="3046412"/>
          </a:xfrm>
          <a:prstGeom prst="rect">
            <a:avLst/>
          </a:prstGeom>
          <a:noFill/>
          <a:ln w="9525">
            <a:noFill/>
          </a:ln>
        </p:spPr>
        <p:txBody>
          <a:bodyPr>
            <a:spAutoFit/>
          </a:bodyPr>
          <a:p>
            <a:pPr>
              <a:lnSpc>
                <a:spcPct val="150000"/>
              </a:lnSpc>
            </a:pPr>
            <a:r>
              <a:rPr lang="en-US" altLang="zh-CN" sz="3200" dirty="0">
                <a:latin typeface="Calibri" panose="020F0502020204030204" pitchFamily="34" charset="0"/>
              </a:rPr>
              <a:t>(10)</a:t>
            </a:r>
            <a:r>
              <a:rPr lang="zh-CN" altLang="en-US" sz="3200" dirty="0">
                <a:latin typeface="Calibri" panose="020F0502020204030204" pitchFamily="34" charset="0"/>
              </a:rPr>
              <a:t>我们的沼泽便再次成为</a:t>
            </a:r>
            <a:r>
              <a:rPr lang="en-US" altLang="zh-CN" sz="3200" dirty="0">
                <a:latin typeface="Calibri" panose="020F0502020204030204" pitchFamily="34" charset="0"/>
              </a:rPr>
              <a:t>mí màn(              )</a:t>
            </a:r>
            <a:r>
              <a:rPr lang="zh-CN" altLang="en-US" sz="3200" dirty="0">
                <a:latin typeface="Calibri" panose="020F0502020204030204" pitchFamily="34" charset="0"/>
              </a:rPr>
              <a:t>着青草气息的地方。</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(11)</a:t>
            </a:r>
            <a:r>
              <a:rPr lang="zh-CN" altLang="en-US" sz="3200" dirty="0">
                <a:latin typeface="Calibri" panose="020F0502020204030204" pitchFamily="34" charset="0"/>
              </a:rPr>
              <a:t>我们的春雁每天都要去玉米地做一次旅行，但绝不是</a:t>
            </a:r>
            <a:r>
              <a:rPr lang="en-US" altLang="zh-CN" sz="3200" dirty="0">
                <a:latin typeface="Calibri" panose="020F0502020204030204" pitchFamily="34" charset="0"/>
              </a:rPr>
              <a:t>tōu tōu mō mō(                     )</a:t>
            </a:r>
            <a:r>
              <a:rPr lang="zh-CN" altLang="en-US" sz="3200" dirty="0">
                <a:latin typeface="Calibri" panose="020F0502020204030204" pitchFamily="34" charset="0"/>
              </a:rPr>
              <a:t>进行的。</a:t>
            </a:r>
            <a:endParaRPr lang="zh-CN" altLang="en-US" sz="3200" dirty="0">
              <a:latin typeface="Calibri" panose="020F0502020204030204" pitchFamily="34" charset="0"/>
            </a:endParaRPr>
          </a:p>
        </p:txBody>
      </p:sp>
      <p:sp>
        <p:nvSpPr>
          <p:cNvPr id="7" name="TextBox 6"/>
          <p:cNvSpPr txBox="1"/>
          <p:nvPr/>
        </p:nvSpPr>
        <p:spPr>
          <a:xfrm>
            <a:off x="6643688" y="1273175"/>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弥漫</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4643438" y="3429000"/>
            <a:ext cx="2279650" cy="584200"/>
          </a:xfrm>
          <a:prstGeom prst="rect">
            <a:avLst/>
          </a:prstGeom>
          <a:noFill/>
          <a:ln w="9525">
            <a:noFill/>
          </a:ln>
        </p:spPr>
        <p:txBody>
          <a:bodyPr>
            <a:spAutoFit/>
          </a:bodyPr>
          <a:p>
            <a:r>
              <a:rPr lang="zh-CN" altLang="en-US" sz="3200" b="1" dirty="0">
                <a:solidFill>
                  <a:srgbClr val="FF0000"/>
                </a:solidFill>
                <a:latin typeface="Calibri" panose="020F0502020204030204" pitchFamily="34" charset="0"/>
              </a:rPr>
              <a:t>偷偷摸摸</a:t>
            </a:r>
            <a:endParaRPr lang="zh-CN" altLang="en-US" sz="3200" b="1" dirty="0">
              <a:solidFill>
                <a:srgbClr val="FF0000"/>
              </a:solidFill>
              <a:latin typeface="Calibri" panose="020F0502020204030204" pitchFamily="34" charset="0"/>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
          <p:cNvSpPr>
            <a:spLocks noGrp="1"/>
          </p:cNvSpPr>
          <p:nvPr>
            <p:ph type="title"/>
          </p:nvPr>
        </p:nvSpPr>
        <p:spPr>
          <a:xfrm>
            <a:off x="388938" y="433388"/>
            <a:ext cx="8310562" cy="688975"/>
          </a:xfrm>
        </p:spPr>
        <p:txBody>
          <a:bodyPr anchor="ctr"/>
          <a:p>
            <a:r>
              <a:rPr lang="en-US" altLang="zh-CN" dirty="0">
                <a:solidFill>
                  <a:srgbClr val="FF0000"/>
                </a:solidFill>
                <a:latin typeface="Calibri" panose="020F0502020204030204" pitchFamily="34" charset="0"/>
                <a:sym typeface="+mn-ea"/>
              </a:rPr>
              <a:t>3.</a:t>
            </a:r>
            <a:r>
              <a:rPr lang="zh-CN" altLang="en-US" dirty="0">
                <a:solidFill>
                  <a:srgbClr val="FF0000"/>
                </a:solidFill>
                <a:latin typeface="Calibri" panose="020F0502020204030204" pitchFamily="34" charset="0"/>
                <a:sym typeface="+mn-ea"/>
              </a:rPr>
              <a:t>解释</a:t>
            </a:r>
            <a:r>
              <a:rPr lang="zh-CN" altLang="en-US" b="1" dirty="0">
                <a:solidFill>
                  <a:srgbClr val="FF0000"/>
                </a:solidFill>
              </a:rPr>
              <a:t>词语</a:t>
            </a:r>
            <a:br>
              <a:rPr lang="zh-CN" altLang="en-US" b="1" dirty="0">
                <a:solidFill>
                  <a:srgbClr val="FF0000"/>
                </a:solidFill>
              </a:rPr>
            </a:br>
            <a:endParaRPr lang="zh-CN" altLang="en-US" b="1" dirty="0">
              <a:solidFill>
                <a:srgbClr val="FF0000"/>
              </a:solidFill>
            </a:endParaRPr>
          </a:p>
        </p:txBody>
      </p:sp>
      <p:sp>
        <p:nvSpPr>
          <p:cNvPr id="12290" name="内容占位符 2"/>
          <p:cNvSpPr>
            <a:spLocks noGrp="1"/>
          </p:cNvSpPr>
          <p:nvPr>
            <p:ph idx="1"/>
          </p:nvPr>
        </p:nvSpPr>
        <p:spPr>
          <a:xfrm>
            <a:off x="-66675" y="638175"/>
            <a:ext cx="9221788" cy="6180138"/>
          </a:xfrm>
        </p:spPr>
        <p:txBody>
          <a:bodyPr anchor="t"/>
          <a:p>
            <a:pPr marL="0" indent="0">
              <a:buNone/>
            </a:pPr>
            <a:r>
              <a:rPr lang="zh-CN" altLang="en-US" sz="4000" b="1" dirty="0"/>
              <a:t>雾霭</a:t>
            </a:r>
            <a:r>
              <a:rPr lang="en-US" altLang="zh-CN" sz="4000" b="1" dirty="0">
                <a:solidFill>
                  <a:srgbClr val="FF0000"/>
                </a:solidFill>
              </a:rPr>
              <a:t>wù         ǎi</a:t>
            </a:r>
            <a:r>
              <a:rPr lang="zh-CN" altLang="en-US" sz="4000" b="1" dirty="0"/>
              <a:t>雾气。</a:t>
            </a:r>
            <a:endParaRPr lang="zh-CN" altLang="en-US" sz="4000" b="1" dirty="0"/>
          </a:p>
          <a:p>
            <a:pPr marL="0" indent="0">
              <a:buNone/>
            </a:pPr>
            <a:r>
              <a:rPr lang="zh-CN" altLang="en-US" sz="4000" b="1" dirty="0"/>
              <a:t>缄默</a:t>
            </a:r>
            <a:r>
              <a:rPr lang="en-US" altLang="zh-CN" sz="4000" b="1" dirty="0">
                <a:solidFill>
                  <a:srgbClr val="FF0000"/>
                </a:solidFill>
              </a:rPr>
              <a:t>jiān        mò</a:t>
            </a:r>
            <a:r>
              <a:rPr lang="zh-CN" altLang="en-US" sz="4000" b="1" dirty="0"/>
              <a:t>闭口不说话。</a:t>
            </a:r>
            <a:endParaRPr lang="zh-CN" altLang="en-US" sz="4000" b="1" dirty="0"/>
          </a:p>
          <a:p>
            <a:pPr marL="0" indent="0">
              <a:buNone/>
            </a:pPr>
            <a:r>
              <a:rPr lang="zh-CN" altLang="en-US" sz="4000" b="1" dirty="0"/>
              <a:t>迁徙</a:t>
            </a:r>
            <a:r>
              <a:rPr lang="en-US" altLang="zh-CN" sz="4000" b="1" dirty="0">
                <a:solidFill>
                  <a:srgbClr val="FF0000"/>
                </a:solidFill>
              </a:rPr>
              <a:t>qiān      xǐ</a:t>
            </a:r>
            <a:r>
              <a:rPr lang="en-US" altLang="zh-CN" sz="4000" b="1" dirty="0"/>
              <a:t> </a:t>
            </a:r>
            <a:r>
              <a:rPr lang="zh-CN" altLang="en-US" sz="4000" b="1" dirty="0"/>
              <a:t>迁移。</a:t>
            </a:r>
            <a:endParaRPr lang="zh-CN" altLang="en-US" sz="4000" b="1" dirty="0"/>
          </a:p>
          <a:p>
            <a:pPr marL="0" indent="0">
              <a:buNone/>
            </a:pPr>
            <a:r>
              <a:rPr lang="zh-CN" altLang="en-US" sz="4000" b="1" dirty="0"/>
              <a:t>赌注 </a:t>
            </a:r>
            <a:r>
              <a:rPr lang="zh-CN" altLang="en-US" sz="4000" b="1" dirty="0">
                <a:solidFill>
                  <a:srgbClr val="FF0000"/>
                </a:solidFill>
              </a:rPr>
              <a:t>d</a:t>
            </a:r>
            <a:r>
              <a:rPr lang="en-US" altLang="zh-CN" sz="4000" b="1" dirty="0">
                <a:solidFill>
                  <a:srgbClr val="FF0000"/>
                </a:solidFill>
              </a:rPr>
              <a:t>ǔ    zhù</a:t>
            </a:r>
            <a:r>
              <a:rPr lang="zh-CN" altLang="en-US" sz="4000" b="1" dirty="0"/>
              <a:t>指</a:t>
            </a:r>
            <a:r>
              <a:rPr lang="zh-CN" altLang="en-US" sz="4000" b="1" dirty="0">
                <a:sym typeface="宋体" panose="02010600030101010101" pitchFamily="2" charset="-122"/>
              </a:rPr>
              <a:t>赌博时所押的财物。</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沼泽</a:t>
            </a:r>
            <a:r>
              <a:rPr lang="zh-CN" altLang="en-US" sz="4000" b="1" dirty="0">
                <a:solidFill>
                  <a:srgbClr val="FF0000"/>
                </a:solidFill>
                <a:sym typeface="宋体" panose="02010600030101010101" pitchFamily="2" charset="-122"/>
              </a:rPr>
              <a:t>zhǎo   zé </a:t>
            </a:r>
            <a:r>
              <a:rPr lang="zh-CN" altLang="en-US" sz="4000" b="1" dirty="0">
                <a:sym typeface="宋体" panose="02010600030101010101" pitchFamily="2" charset="-122"/>
              </a:rPr>
              <a:t>低洼积水、杂草丛生的大片泥淖区。</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瞄准</a:t>
            </a:r>
            <a:r>
              <a:rPr lang="zh-CN" altLang="en-US" sz="4000" b="1" dirty="0">
                <a:solidFill>
                  <a:srgbClr val="FF0000"/>
                </a:solidFill>
                <a:sym typeface="宋体" panose="02010600030101010101" pitchFamily="2" charset="-122"/>
              </a:rPr>
              <a:t>miáo   zhǔn</a:t>
            </a:r>
            <a:r>
              <a:rPr lang="zh-CN" altLang="en-US" sz="4000" b="1" dirty="0">
                <a:sym typeface="宋体" panose="02010600030101010101" pitchFamily="2" charset="-122"/>
              </a:rPr>
              <a:t>射击时注视目标，以期命中。</a:t>
            </a:r>
            <a:endParaRPr lang="zh-CN" altLang="en-US" sz="4000" b="1" dirty="0">
              <a:sym typeface="宋体" panose="02010600030101010101" pitchFamily="2" charset="-122"/>
            </a:endParaRPr>
          </a:p>
          <a:p>
            <a:pPr marL="0" indent="0">
              <a:buNone/>
            </a:pPr>
            <a:endParaRPr lang="zh-CN" altLang="en-US" sz="4000" b="1" dirty="0">
              <a:sym typeface="宋体" panose="02010600030101010101" pitchFamily="2" charset="-122"/>
            </a:endParaRPr>
          </a:p>
          <a:p>
            <a:pPr marL="0" indent="0">
              <a:buNone/>
            </a:pPr>
            <a:endParaRPr lang="zh-CN" altLang="en-US" sz="4000" b="1" dirty="0"/>
          </a:p>
        </p:txBody>
      </p:sp>
      <p:pic>
        <p:nvPicPr>
          <p:cNvPr id="11278" name="Picture 14"/>
          <p:cNvPicPr>
            <a:picLocks noChangeAspect="1" noChangeArrowheads="1"/>
          </p:cNvPicPr>
          <p:nvPr/>
        </p:nvPicPr>
        <p:blipFill>
          <a:blip r:embed="rId1" cstate="print"/>
          <a:srcRect t="12801"/>
          <a:stretch>
            <a:fillRect/>
          </a:stretch>
        </p:blipFill>
        <p:spPr bwMode="auto">
          <a:xfrm>
            <a:off x="6712585" y="524510"/>
            <a:ext cx="2379980"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p:txBody>
          <a:bodyPr anchor="ctr"/>
          <a:p>
            <a:br>
              <a:rPr lang="zh-CN" altLang="en-US"/>
            </a:br>
            <a:endParaRPr lang="zh-CN" altLang="en-US"/>
          </a:p>
        </p:txBody>
      </p:sp>
      <p:sp>
        <p:nvSpPr>
          <p:cNvPr id="13314" name="内容占位符 2"/>
          <p:cNvSpPr>
            <a:spLocks noGrp="1"/>
          </p:cNvSpPr>
          <p:nvPr>
            <p:ph idx="1"/>
          </p:nvPr>
        </p:nvSpPr>
        <p:spPr>
          <a:xfrm>
            <a:off x="-23812" y="128588"/>
            <a:ext cx="9172575" cy="6704012"/>
          </a:xfrm>
        </p:spPr>
        <p:txBody>
          <a:bodyPr anchor="t"/>
          <a:p>
            <a:pPr marL="0" indent="0">
              <a:buNone/>
            </a:pPr>
            <a:r>
              <a:rPr lang="zh-CN" altLang="en-US" sz="4000" b="1" dirty="0">
                <a:sym typeface="宋体" panose="02010600030101010101" pitchFamily="2" charset="-122"/>
              </a:rPr>
              <a:t>狩猎</a:t>
            </a:r>
            <a:r>
              <a:rPr lang="en-US" altLang="zh-CN" sz="4000" b="1" dirty="0">
                <a:solidFill>
                  <a:srgbClr val="FF0000"/>
                </a:solidFill>
                <a:sym typeface="宋体" panose="02010600030101010101" pitchFamily="2" charset="-122"/>
              </a:rPr>
              <a:t>shòu     liè</a:t>
            </a:r>
            <a:r>
              <a:rPr lang="zh-CN" altLang="en-US" sz="4000" b="1" dirty="0">
                <a:sym typeface="宋体" panose="02010600030101010101" pitchFamily="2" charset="-122"/>
              </a:rPr>
              <a:t>打猎。</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盘旋</a:t>
            </a:r>
            <a:r>
              <a:rPr lang="zh-CN" altLang="en-US" sz="4000" b="1" dirty="0">
                <a:solidFill>
                  <a:srgbClr val="FF0000"/>
                </a:solidFill>
                <a:sym typeface="宋体" panose="02010600030101010101" pitchFamily="2" charset="-122"/>
              </a:rPr>
              <a:t>pán       xuán</a:t>
            </a:r>
            <a:r>
              <a:rPr lang="zh-CN" altLang="en-US" sz="4000" b="1" dirty="0">
                <a:sym typeface="宋体" panose="02010600030101010101" pitchFamily="2" charset="-122"/>
              </a:rPr>
              <a:t>逗留,徘徊。</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喧嚷</a:t>
            </a:r>
            <a:r>
              <a:rPr lang="zh-CN" altLang="en-US" sz="4000" b="1" dirty="0">
                <a:solidFill>
                  <a:srgbClr val="FF0000"/>
                </a:solidFill>
                <a:sym typeface="宋体" panose="02010600030101010101" pitchFamily="2" charset="-122"/>
              </a:rPr>
              <a:t>xuān     rǎng</a:t>
            </a:r>
            <a:r>
              <a:rPr lang="zh-CN" altLang="en-US" sz="4000" b="1" dirty="0">
                <a:sym typeface="宋体" panose="02010600030101010101" pitchFamily="2" charset="-122"/>
              </a:rPr>
              <a:t>喧哗，大声吵闹。</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邀请</a:t>
            </a:r>
            <a:r>
              <a:rPr lang="zh-CN" altLang="en-US" sz="4000" b="1" dirty="0">
                <a:solidFill>
                  <a:srgbClr val="FF0000"/>
                </a:solidFill>
                <a:sym typeface="宋体" panose="02010600030101010101" pitchFamily="2" charset="-122"/>
              </a:rPr>
              <a:t>yāo       qǐng</a:t>
            </a:r>
            <a:r>
              <a:rPr lang="zh-CN" altLang="en-US" sz="4000" b="1" dirty="0">
                <a:sym typeface="宋体" panose="02010600030101010101" pitchFamily="2" charset="-122"/>
              </a:rPr>
              <a:t>请人出席或参加。</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凋零</a:t>
            </a:r>
            <a:r>
              <a:rPr lang="en-US" altLang="zh-CN" sz="4000" b="1" dirty="0">
                <a:solidFill>
                  <a:srgbClr val="FF0000"/>
                </a:solidFill>
                <a:sym typeface="宋体" panose="02010600030101010101" pitchFamily="2" charset="-122"/>
              </a:rPr>
              <a:t>diāo      líng</a:t>
            </a:r>
            <a:r>
              <a:rPr lang="zh-CN" altLang="en-US" sz="4000" b="1" dirty="0">
                <a:sym typeface="宋体" panose="02010600030101010101" pitchFamily="2" charset="-122"/>
              </a:rPr>
              <a:t>凋谢零落。</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枯燥</a:t>
            </a:r>
            <a:r>
              <a:rPr lang="zh-CN" altLang="en-US" sz="4000" b="1" dirty="0">
                <a:solidFill>
                  <a:srgbClr val="FF0000"/>
                </a:solidFill>
                <a:sym typeface="宋体" panose="02010600030101010101" pitchFamily="2" charset="-122"/>
              </a:rPr>
              <a:t>kū         zào</a:t>
            </a:r>
            <a:r>
              <a:rPr lang="zh-CN" altLang="en-US" sz="4000" b="1" dirty="0">
                <a:sym typeface="宋体" panose="02010600030101010101" pitchFamily="2" charset="-122"/>
              </a:rPr>
              <a:t>形容一点劲头也没有。</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稀疏</a:t>
            </a:r>
            <a:r>
              <a:rPr lang="zh-CN" altLang="en-US" sz="4000" b="1" dirty="0">
                <a:solidFill>
                  <a:srgbClr val="FF0000"/>
                </a:solidFill>
                <a:sym typeface="宋体" panose="02010600030101010101" pitchFamily="2" charset="-122"/>
              </a:rPr>
              <a:t>xī    shū</a:t>
            </a:r>
            <a:r>
              <a:rPr lang="zh-CN" altLang="en-US" sz="4000" b="1" dirty="0">
                <a:sym typeface="宋体" panose="02010600030101010101" pitchFamily="2" charset="-122"/>
              </a:rPr>
              <a:t>宽松;不稠密。</a:t>
            </a:r>
            <a:endParaRPr lang="zh-CN" altLang="en-US" sz="4000" b="1" dirty="0">
              <a:sym typeface="宋体" panose="02010600030101010101" pitchFamily="2" charset="-122"/>
            </a:endParaRPr>
          </a:p>
          <a:p>
            <a:pPr marL="0" indent="0">
              <a:buNone/>
            </a:pPr>
            <a:r>
              <a:rPr lang="zh-CN" altLang="en-US" sz="4000" b="1" dirty="0"/>
              <a:t>弥漫</a:t>
            </a:r>
            <a:r>
              <a:rPr lang="en-US" altLang="zh-CN" sz="4000" b="1" dirty="0">
                <a:solidFill>
                  <a:srgbClr val="FF0000"/>
                </a:solidFill>
              </a:rPr>
              <a:t>mí    màn</a:t>
            </a:r>
            <a:r>
              <a:rPr lang="zh-CN" altLang="en-US" sz="4000" b="1" dirty="0"/>
              <a:t>（烟尘、雾气、水气等）充满、布满。</a:t>
            </a:r>
            <a:endParaRPr lang="zh-CN" altLang="en-US" sz="4000" b="1" dirty="0"/>
          </a:p>
          <a:p>
            <a:pPr marL="0" indent="0">
              <a:buNone/>
            </a:pPr>
            <a:endParaRPr lang="zh-CN" altLang="en-US" sz="4000" b="1" dirty="0">
              <a:sym typeface="宋体" panose="02010600030101010101" pitchFamily="2"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6355436" y="-1992"/>
            <a:ext cx="2793407" cy="1697517"/>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p:txBody>
          <a:bodyPr anchor="ctr"/>
          <a:p>
            <a:br>
              <a:rPr lang="zh-CN" altLang="en-US"/>
            </a:br>
            <a:endParaRPr lang="zh-CN" altLang="en-US"/>
          </a:p>
        </p:txBody>
      </p:sp>
      <p:sp>
        <p:nvSpPr>
          <p:cNvPr id="3" name="内容占位符 2"/>
          <p:cNvSpPr>
            <a:spLocks noGrp="1"/>
          </p:cNvSpPr>
          <p:nvPr>
            <p:ph idx="1"/>
          </p:nvPr>
        </p:nvSpPr>
        <p:spPr>
          <a:xfrm>
            <a:off x="-23812" y="276225"/>
            <a:ext cx="9144000" cy="6556375"/>
          </a:xfrm>
        </p:spPr>
        <p:txBody>
          <a:bodyPr/>
          <a:p>
            <a:pPr marL="0" indent="0" fontAlgn="base">
              <a:buNone/>
            </a:pPr>
            <a:r>
              <a:rPr lang="zh-CN" altLang="en-US" sz="4000" b="1" strike="noStrike" noProof="1" dirty="0">
                <a:sym typeface="+mn-ea"/>
              </a:rPr>
              <a:t>目空一切</a:t>
            </a:r>
            <a:r>
              <a:rPr lang="en-US" altLang="zh-CN" sz="4000" b="1" strike="noStrike" noProof="1" dirty="0">
                <a:solidFill>
                  <a:srgbClr val="FF0000"/>
                </a:solidFill>
                <a:sym typeface="+mn-ea"/>
              </a:rPr>
              <a:t>mù    k</a:t>
            </a:r>
            <a:r>
              <a:rPr lang="en-US" altLang="en-US" sz="4000" b="1" strike="noStrike" noProof="1" dirty="0">
                <a:solidFill>
                  <a:srgbClr val="FF0000"/>
                </a:solidFill>
                <a:sym typeface="+mn-ea"/>
              </a:rPr>
              <a:t>ō</a:t>
            </a:r>
            <a:r>
              <a:rPr lang="en-US" altLang="zh-CN" sz="4000" b="1" strike="noStrike" noProof="1" dirty="0">
                <a:solidFill>
                  <a:srgbClr val="FF0000"/>
                </a:solidFill>
                <a:sym typeface="+mn-ea"/>
              </a:rPr>
              <a:t>ng   y ì   qiè</a:t>
            </a:r>
            <a:r>
              <a:rPr lang="zh-CN" altLang="en-US" sz="4000" b="1" strike="noStrike" noProof="1" dirty="0">
                <a:sym typeface="+mn-ea"/>
              </a:rPr>
              <a:t>形容骄傲自大，什么都看不起。</a:t>
            </a:r>
            <a:endParaRPr lang="zh-CN" altLang="en-US" sz="4000" b="1" strike="noStrike" noProof="1" dirty="0">
              <a:sym typeface="+mn-ea"/>
            </a:endParaRPr>
          </a:p>
          <a:p>
            <a:pPr marL="0" indent="0" fontAlgn="base">
              <a:buNone/>
            </a:pPr>
            <a:r>
              <a:rPr lang="zh-CN" altLang="en-US" sz="4000" b="1" strike="noStrike" noProof="1" dirty="0">
                <a:sym typeface="+mn-ea"/>
              </a:rPr>
              <a:t>偷偷摸摸</a:t>
            </a:r>
            <a:r>
              <a:rPr lang="zh-CN" altLang="en-US" sz="4000" b="1" strike="noStrike" noProof="1" dirty="0">
                <a:solidFill>
                  <a:srgbClr val="FF0000"/>
                </a:solidFill>
                <a:sym typeface="+mn-ea"/>
              </a:rPr>
              <a:t>tōu tōu mō mō</a:t>
            </a:r>
            <a:r>
              <a:rPr lang="zh-CN" altLang="en-US" sz="4000" b="1" strike="noStrike" noProof="1" dirty="0">
                <a:sym typeface="+mn-ea"/>
              </a:rPr>
              <a:t>指背着人暗中行事。</a:t>
            </a:r>
            <a:endParaRPr lang="zh-CN" altLang="en-US" sz="4000" b="1" strike="noStrike" noProof="1" dirty="0">
              <a:sym typeface="+mn-ea"/>
            </a:endParaRPr>
          </a:p>
          <a:p>
            <a:pPr fontAlgn="base">
              <a:lnSpc>
                <a:spcPct val="90000"/>
              </a:lnSpc>
              <a:buNone/>
            </a:pPr>
            <a:r>
              <a:rPr lang="zh-CN" altLang="en-US" sz="4000" b="1" strike="noStrike" noProof="1" dirty="0">
                <a:sym typeface="+mn-ea"/>
              </a:rPr>
              <a:t>窥探</a:t>
            </a:r>
            <a:r>
              <a:rPr lang="en-US" altLang="zh-CN" sz="4000" b="1" strike="noStrike" noProof="1" dirty="0">
                <a:solidFill>
                  <a:srgbClr val="FF0000"/>
                </a:solidFill>
                <a:sym typeface="+mn-ea"/>
              </a:rPr>
              <a:t>kuī        tàn</a:t>
            </a:r>
            <a:r>
              <a:rPr lang="zh-CN" altLang="en-US" sz="4000" b="1" strike="noStrike" noProof="1" dirty="0">
                <a:sym typeface="+mn-ea"/>
              </a:rPr>
              <a:t>暗中察看。</a:t>
            </a:r>
            <a:endParaRPr lang="zh-CN" altLang="en-US" sz="4000" b="1" strike="noStrike" noProof="1" dirty="0">
              <a:sym typeface="+mn-ea"/>
            </a:endParaRPr>
          </a:p>
          <a:p>
            <a:pPr fontAlgn="base">
              <a:lnSpc>
                <a:spcPct val="90000"/>
              </a:lnSpc>
              <a:buNone/>
            </a:pPr>
            <a:r>
              <a:rPr lang="zh-CN" altLang="en-US" sz="4000" b="1" strike="noStrike" noProof="1" dirty="0">
                <a:sym typeface="+mn-ea"/>
              </a:rPr>
              <a:t>预料</a:t>
            </a:r>
            <a:r>
              <a:rPr lang="en-US" altLang="zh-CN" sz="4000" b="1" strike="noStrike" noProof="1" dirty="0">
                <a:solidFill>
                  <a:srgbClr val="FF0000"/>
                </a:solidFill>
                <a:sym typeface="+mn-ea"/>
              </a:rPr>
              <a:t>yù       liào</a:t>
            </a:r>
            <a:r>
              <a:rPr lang="zh-CN" altLang="en-US" sz="4000" b="1" strike="noStrike" noProof="1" dirty="0">
                <a:sym typeface="+mn-ea"/>
              </a:rPr>
              <a:t>事先推测。</a:t>
            </a:r>
            <a:endParaRPr lang="zh-CN" altLang="en-US" sz="4000" b="1" strike="noStrike" noProof="1" dirty="0"/>
          </a:p>
          <a:p>
            <a:pPr fontAlgn="base">
              <a:lnSpc>
                <a:spcPct val="90000"/>
              </a:lnSpc>
              <a:buNone/>
            </a:pPr>
            <a:r>
              <a:rPr lang="zh-CN" altLang="en-US" sz="4000" b="1" strike="noStrike" noProof="1" dirty="0">
                <a:sym typeface="+mn-ea"/>
              </a:rPr>
              <a:t>生气</a:t>
            </a:r>
            <a:r>
              <a:rPr lang="en-US" altLang="zh-CN" sz="4000" b="1" strike="noStrike" noProof="1" dirty="0">
                <a:solidFill>
                  <a:srgbClr val="FF0000"/>
                </a:solidFill>
                <a:sym typeface="+mn-ea"/>
              </a:rPr>
              <a:t>shēng      qì</a:t>
            </a:r>
            <a:r>
              <a:rPr lang="zh-CN" altLang="en-US" sz="4000" b="1" strike="noStrike" noProof="1" dirty="0">
                <a:sym typeface="+mn-ea"/>
              </a:rPr>
              <a:t>生命力，活力。</a:t>
            </a:r>
            <a:endParaRPr lang="zh-CN" altLang="en-US" sz="4000" b="1" strike="noStrike" noProof="1" dirty="0"/>
          </a:p>
          <a:p>
            <a:pPr fontAlgn="base">
              <a:lnSpc>
                <a:spcPct val="90000"/>
              </a:lnSpc>
              <a:buNone/>
            </a:pPr>
            <a:r>
              <a:rPr lang="zh-CN" altLang="en-US" sz="4000" b="1" strike="noStrike" noProof="1" dirty="0">
                <a:sym typeface="+mn-ea"/>
              </a:rPr>
              <a:t>预期</a:t>
            </a:r>
            <a:r>
              <a:rPr lang="en-US" altLang="zh-CN" sz="4000" b="1" strike="noStrike" noProof="1" dirty="0">
                <a:solidFill>
                  <a:srgbClr val="FF0000"/>
                </a:solidFill>
                <a:sym typeface="+mn-ea"/>
              </a:rPr>
              <a:t>yù          qī</a:t>
            </a:r>
            <a:r>
              <a:rPr lang="zh-CN" altLang="en-US" sz="4000" b="1" strike="noStrike" noProof="1" dirty="0">
                <a:sym typeface="+mn-ea"/>
              </a:rPr>
              <a:t>预先期待。</a:t>
            </a:r>
            <a:endParaRPr lang="zh-CN" altLang="en-US" sz="4000" b="1" strike="noStrike" noProof="1" dirty="0"/>
          </a:p>
          <a:p>
            <a:pPr fontAlgn="base">
              <a:lnSpc>
                <a:spcPct val="90000"/>
              </a:lnSpc>
              <a:buNone/>
            </a:pPr>
            <a:r>
              <a:rPr lang="zh-CN" altLang="en-US" sz="4000" b="1" strike="noStrike" noProof="1" dirty="0">
                <a:sym typeface="+mn-ea"/>
              </a:rPr>
              <a:t>深沉</a:t>
            </a:r>
            <a:r>
              <a:rPr lang="en-US" altLang="zh-CN" sz="4000" b="1" strike="noStrike" noProof="1" dirty="0">
                <a:solidFill>
                  <a:srgbClr val="FF0000"/>
                </a:solidFill>
                <a:sym typeface="+mn-ea"/>
              </a:rPr>
              <a:t>shēn      chén</a:t>
            </a:r>
            <a:r>
              <a:rPr lang="zh-CN" altLang="en-US" sz="4000" b="1" strike="noStrike" noProof="1" dirty="0">
                <a:sym typeface="+mn-ea"/>
              </a:rPr>
              <a:t>声音低沉。</a:t>
            </a:r>
            <a:endParaRPr lang="zh-CN" altLang="en-US" sz="4000" b="1" strike="noStrike" noProof="1" dirty="0"/>
          </a:p>
          <a:p>
            <a:pPr fontAlgn="base">
              <a:lnSpc>
                <a:spcPct val="90000"/>
              </a:lnSpc>
              <a:buNone/>
            </a:pPr>
            <a:r>
              <a:rPr lang="zh-CN" altLang="en-US" sz="4000" b="1" strike="noStrike" noProof="1" dirty="0">
                <a:sym typeface="+mn-ea"/>
              </a:rPr>
              <a:t>久别</a:t>
            </a:r>
            <a:r>
              <a:rPr lang="en-US" altLang="zh-CN" sz="4000" b="1" strike="noStrike" noProof="1" dirty="0">
                <a:solidFill>
                  <a:srgbClr val="FF0000"/>
                </a:solidFill>
                <a:sym typeface="+mn-ea"/>
              </a:rPr>
              <a:t>jiǔ          bié</a:t>
            </a:r>
            <a:r>
              <a:rPr lang="zh-CN" altLang="en-US" sz="4000" b="1" strike="noStrike" noProof="1" dirty="0">
                <a:sym typeface="+mn-ea"/>
              </a:rPr>
              <a:t>长时间地分别。</a:t>
            </a:r>
            <a:endParaRPr lang="zh-CN" altLang="en-US" sz="4000" b="1" strike="noStrike" noProof="1" dirty="0"/>
          </a:p>
          <a:p>
            <a:pPr marL="0" indent="0" fontAlgn="base">
              <a:buNone/>
            </a:pPr>
            <a:endParaRPr lang="zh-CN" altLang="en-US" sz="4000" b="1" strike="noStrike" noProof="1" dirty="0"/>
          </a:p>
          <a:p>
            <a:pPr marL="0" indent="0" fontAlgn="base">
              <a:buNone/>
            </a:pPr>
            <a:endParaRPr lang="zh-CN" altLang="en-US" sz="4000" b="1" strike="noStrike" noProof="1" dirty="0">
              <a:sym typeface="+mn-ea"/>
            </a:endParaRPr>
          </a:p>
          <a:p>
            <a:pPr marL="0" indent="0" fontAlgn="base">
              <a:buNone/>
            </a:pPr>
            <a:endParaRPr lang="zh-CN" altLang="en-US" sz="4000" b="1" strike="noStrike" noProof="1" dirty="0">
              <a:sym typeface="+mn-ea"/>
            </a:endParaRPr>
          </a:p>
        </p:txBody>
      </p:sp>
      <p:pic>
        <p:nvPicPr>
          <p:cNvPr id="11278" name="Picture 14"/>
          <p:cNvPicPr>
            <a:picLocks noChangeAspect="1" noChangeArrowheads="1"/>
          </p:cNvPicPr>
          <p:nvPr/>
        </p:nvPicPr>
        <p:blipFill>
          <a:blip r:embed="rId1" cstate="print"/>
          <a:srcRect t="12801"/>
          <a:stretch>
            <a:fillRect/>
          </a:stretch>
        </p:blipFill>
        <p:spPr bwMode="auto">
          <a:xfrm>
            <a:off x="6177636" y="2411008"/>
            <a:ext cx="2793407" cy="1697517"/>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32"/>
          <p:cNvSpPr txBox="1">
            <a:spLocks noChangeArrowheads="1"/>
          </p:cNvSpPr>
          <p:nvPr/>
        </p:nvSpPr>
        <p:spPr bwMode="auto">
          <a:xfrm>
            <a:off x="4457700" y="3671888"/>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6" name="文本框 34"/>
          <p:cNvSpPr txBox="1">
            <a:spLocks noChangeArrowheads="1"/>
          </p:cNvSpPr>
          <p:nvPr/>
        </p:nvSpPr>
        <p:spPr bwMode="auto">
          <a:xfrm rot="21319903">
            <a:off x="8047038" y="19685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7" name="文本框 36"/>
          <p:cNvSpPr txBox="1">
            <a:spLocks noChangeArrowheads="1"/>
          </p:cNvSpPr>
          <p:nvPr/>
        </p:nvSpPr>
        <p:spPr bwMode="auto">
          <a:xfrm rot="16249134">
            <a:off x="5845175" y="15541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8" name="文本框 37"/>
          <p:cNvSpPr txBox="1">
            <a:spLocks noChangeArrowheads="1"/>
          </p:cNvSpPr>
          <p:nvPr/>
        </p:nvSpPr>
        <p:spPr bwMode="auto">
          <a:xfrm rot="17449134">
            <a:off x="5314950" y="20986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9" name="文本框 45"/>
          <p:cNvSpPr txBox="1">
            <a:spLocks noChangeArrowheads="1"/>
          </p:cNvSpPr>
          <p:nvPr/>
        </p:nvSpPr>
        <p:spPr bwMode="auto">
          <a:xfrm rot="16249134">
            <a:off x="6405563" y="1584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0" name="文本框 46"/>
          <p:cNvSpPr txBox="1">
            <a:spLocks noChangeArrowheads="1"/>
          </p:cNvSpPr>
          <p:nvPr/>
        </p:nvSpPr>
        <p:spPr bwMode="auto">
          <a:xfrm rot="21175089">
            <a:off x="7050088" y="18923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1" name="文本框 47"/>
          <p:cNvSpPr txBox="1">
            <a:spLocks noChangeArrowheads="1"/>
          </p:cNvSpPr>
          <p:nvPr/>
        </p:nvSpPr>
        <p:spPr bwMode="auto">
          <a:xfrm rot="17449134">
            <a:off x="7639050" y="31305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2" name="文本框 49"/>
          <p:cNvSpPr txBox="1">
            <a:spLocks noChangeArrowheads="1"/>
          </p:cNvSpPr>
          <p:nvPr/>
        </p:nvSpPr>
        <p:spPr bwMode="auto">
          <a:xfrm rot="657351">
            <a:off x="8388350" y="1595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3" name="文本框 50"/>
          <p:cNvSpPr txBox="1">
            <a:spLocks noChangeArrowheads="1"/>
          </p:cNvSpPr>
          <p:nvPr/>
        </p:nvSpPr>
        <p:spPr bwMode="auto">
          <a:xfrm rot="1480325">
            <a:off x="7373938" y="1455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4" name="文本框 51"/>
          <p:cNvSpPr txBox="1">
            <a:spLocks noChangeArrowheads="1"/>
          </p:cNvSpPr>
          <p:nvPr/>
        </p:nvSpPr>
        <p:spPr bwMode="auto">
          <a:xfrm rot="16249134">
            <a:off x="8350250" y="34194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5" name="文本框 32"/>
          <p:cNvSpPr txBox="1">
            <a:spLocks noChangeArrowheads="1"/>
          </p:cNvSpPr>
          <p:nvPr/>
        </p:nvSpPr>
        <p:spPr bwMode="auto">
          <a:xfrm>
            <a:off x="3244850" y="45196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6" name="文本框 34"/>
          <p:cNvSpPr txBox="1">
            <a:spLocks noChangeArrowheads="1"/>
          </p:cNvSpPr>
          <p:nvPr/>
        </p:nvSpPr>
        <p:spPr bwMode="auto">
          <a:xfrm rot="4149897">
            <a:off x="4445000" y="4464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7" name="文本框 36"/>
          <p:cNvSpPr txBox="1">
            <a:spLocks noChangeArrowheads="1"/>
          </p:cNvSpPr>
          <p:nvPr/>
        </p:nvSpPr>
        <p:spPr bwMode="auto">
          <a:xfrm rot="20220000">
            <a:off x="3883025" y="15319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8" name="文本框 37"/>
          <p:cNvSpPr txBox="1">
            <a:spLocks noChangeArrowheads="1"/>
          </p:cNvSpPr>
          <p:nvPr/>
        </p:nvSpPr>
        <p:spPr bwMode="auto">
          <a:xfrm rot="21420000">
            <a:off x="4113213" y="25352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9" name="文本框 45"/>
          <p:cNvSpPr txBox="1">
            <a:spLocks noChangeArrowheads="1"/>
          </p:cNvSpPr>
          <p:nvPr/>
        </p:nvSpPr>
        <p:spPr bwMode="auto">
          <a:xfrm rot="20220000">
            <a:off x="4443413" y="156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0" name="文本框 46"/>
          <p:cNvSpPr txBox="1">
            <a:spLocks noChangeArrowheads="1"/>
          </p:cNvSpPr>
          <p:nvPr/>
        </p:nvSpPr>
        <p:spPr bwMode="auto">
          <a:xfrm rot="20220000">
            <a:off x="4813300"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1" name="文本框 47"/>
          <p:cNvSpPr txBox="1">
            <a:spLocks noChangeArrowheads="1"/>
          </p:cNvSpPr>
          <p:nvPr/>
        </p:nvSpPr>
        <p:spPr bwMode="auto">
          <a:xfrm rot="21420000">
            <a:off x="5046663" y="27765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2" name="文本框 49"/>
          <p:cNvSpPr txBox="1">
            <a:spLocks noChangeArrowheads="1"/>
          </p:cNvSpPr>
          <p:nvPr/>
        </p:nvSpPr>
        <p:spPr bwMode="auto">
          <a:xfrm rot="16249134">
            <a:off x="6294438" y="261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3" name="文本框 50"/>
          <p:cNvSpPr txBox="1">
            <a:spLocks noChangeArrowheads="1"/>
          </p:cNvSpPr>
          <p:nvPr/>
        </p:nvSpPr>
        <p:spPr bwMode="auto">
          <a:xfrm rot="21429897">
            <a:off x="5572125" y="32512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4" name="文本框 51"/>
          <p:cNvSpPr txBox="1">
            <a:spLocks noChangeArrowheads="1"/>
          </p:cNvSpPr>
          <p:nvPr/>
        </p:nvSpPr>
        <p:spPr bwMode="auto">
          <a:xfrm rot="16249134">
            <a:off x="5829300" y="4378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5" name="文本框 32"/>
          <p:cNvSpPr txBox="1">
            <a:spLocks noChangeArrowheads="1"/>
          </p:cNvSpPr>
          <p:nvPr/>
        </p:nvSpPr>
        <p:spPr bwMode="auto">
          <a:xfrm rot="1209897">
            <a:off x="1119188" y="4965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6" name="文本框 34"/>
          <p:cNvSpPr txBox="1">
            <a:spLocks noChangeArrowheads="1"/>
          </p:cNvSpPr>
          <p:nvPr/>
        </p:nvSpPr>
        <p:spPr bwMode="auto">
          <a:xfrm rot="4149897">
            <a:off x="2124075" y="44053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7" name="文本框 36"/>
          <p:cNvSpPr txBox="1">
            <a:spLocks noChangeArrowheads="1"/>
          </p:cNvSpPr>
          <p:nvPr/>
        </p:nvSpPr>
        <p:spPr bwMode="auto">
          <a:xfrm rot="20220000">
            <a:off x="1587500" y="410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8" name="文本框 37"/>
          <p:cNvSpPr txBox="1">
            <a:spLocks noChangeArrowheads="1"/>
          </p:cNvSpPr>
          <p:nvPr/>
        </p:nvSpPr>
        <p:spPr bwMode="auto">
          <a:xfrm rot="1029897">
            <a:off x="2468563" y="34718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9" name="文本框 45"/>
          <p:cNvSpPr txBox="1">
            <a:spLocks noChangeArrowheads="1"/>
          </p:cNvSpPr>
          <p:nvPr/>
        </p:nvSpPr>
        <p:spPr bwMode="auto">
          <a:xfrm rot="20220000">
            <a:off x="3144838" y="3992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0" name="文本框 46"/>
          <p:cNvSpPr txBox="1">
            <a:spLocks noChangeArrowheads="1"/>
          </p:cNvSpPr>
          <p:nvPr/>
        </p:nvSpPr>
        <p:spPr bwMode="auto">
          <a:xfrm rot="21429897">
            <a:off x="769938" y="183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1" name="文本框 47"/>
          <p:cNvSpPr txBox="1">
            <a:spLocks noChangeArrowheads="1"/>
          </p:cNvSpPr>
          <p:nvPr/>
        </p:nvSpPr>
        <p:spPr bwMode="auto">
          <a:xfrm rot="1029897">
            <a:off x="250825" y="437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2" name="文本框 49"/>
          <p:cNvSpPr txBox="1">
            <a:spLocks noChangeArrowheads="1"/>
          </p:cNvSpPr>
          <p:nvPr/>
        </p:nvSpPr>
        <p:spPr bwMode="auto">
          <a:xfrm rot="21429897">
            <a:off x="2992438" y="4914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3" name="文本框 50"/>
          <p:cNvSpPr txBox="1">
            <a:spLocks noChangeArrowheads="1"/>
          </p:cNvSpPr>
          <p:nvPr/>
        </p:nvSpPr>
        <p:spPr bwMode="auto">
          <a:xfrm rot="21429897">
            <a:off x="4140200" y="4025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4" name="文本框 51"/>
          <p:cNvSpPr txBox="1">
            <a:spLocks noChangeArrowheads="1"/>
          </p:cNvSpPr>
          <p:nvPr/>
        </p:nvSpPr>
        <p:spPr bwMode="auto">
          <a:xfrm rot="21429897">
            <a:off x="4306888" y="5037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5" name="文本框 32"/>
          <p:cNvSpPr txBox="1">
            <a:spLocks noChangeArrowheads="1"/>
          </p:cNvSpPr>
          <p:nvPr/>
        </p:nvSpPr>
        <p:spPr bwMode="auto">
          <a:xfrm rot="16529158">
            <a:off x="306388" y="25209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6" name="文本框 34"/>
          <p:cNvSpPr txBox="1">
            <a:spLocks noChangeArrowheads="1"/>
          </p:cNvSpPr>
          <p:nvPr/>
        </p:nvSpPr>
        <p:spPr bwMode="auto">
          <a:xfrm rot="4149897">
            <a:off x="1320800" y="26781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7" name="文本框 36"/>
          <p:cNvSpPr txBox="1">
            <a:spLocks noChangeArrowheads="1"/>
          </p:cNvSpPr>
          <p:nvPr/>
        </p:nvSpPr>
        <p:spPr bwMode="auto">
          <a:xfrm rot="21429897">
            <a:off x="304800" y="1579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8" name="文本框 37"/>
          <p:cNvSpPr txBox="1">
            <a:spLocks noChangeArrowheads="1"/>
          </p:cNvSpPr>
          <p:nvPr/>
        </p:nvSpPr>
        <p:spPr bwMode="auto">
          <a:xfrm rot="1029897">
            <a:off x="1320800" y="2044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9" name="文本框 45"/>
          <p:cNvSpPr txBox="1">
            <a:spLocks noChangeArrowheads="1"/>
          </p:cNvSpPr>
          <p:nvPr/>
        </p:nvSpPr>
        <p:spPr bwMode="auto">
          <a:xfrm rot="20220000">
            <a:off x="2100263" y="1325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0" name="文本框 46"/>
          <p:cNvSpPr txBox="1">
            <a:spLocks noChangeArrowheads="1"/>
          </p:cNvSpPr>
          <p:nvPr/>
        </p:nvSpPr>
        <p:spPr bwMode="auto">
          <a:xfrm rot="20220000">
            <a:off x="2670175" y="15541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1" name="文本框 47"/>
          <p:cNvSpPr txBox="1">
            <a:spLocks noChangeArrowheads="1"/>
          </p:cNvSpPr>
          <p:nvPr/>
        </p:nvSpPr>
        <p:spPr bwMode="auto">
          <a:xfrm rot="21420000">
            <a:off x="2398713" y="2303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2" name="文本框 49"/>
          <p:cNvSpPr txBox="1">
            <a:spLocks noChangeArrowheads="1"/>
          </p:cNvSpPr>
          <p:nvPr/>
        </p:nvSpPr>
        <p:spPr bwMode="auto">
          <a:xfrm rot="20220000">
            <a:off x="3259138"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3" name="文本框 50"/>
          <p:cNvSpPr txBox="1">
            <a:spLocks noChangeArrowheads="1"/>
          </p:cNvSpPr>
          <p:nvPr/>
        </p:nvSpPr>
        <p:spPr bwMode="auto">
          <a:xfrm rot="20220000">
            <a:off x="2832100" y="2624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4" name="文本框 51"/>
          <p:cNvSpPr txBox="1">
            <a:spLocks noChangeArrowheads="1"/>
          </p:cNvSpPr>
          <p:nvPr/>
        </p:nvSpPr>
        <p:spPr bwMode="auto">
          <a:xfrm rot="20220000">
            <a:off x="3467100" y="2806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5" name="文本框 32"/>
          <p:cNvSpPr txBox="1">
            <a:spLocks noChangeArrowheads="1"/>
          </p:cNvSpPr>
          <p:nvPr/>
        </p:nvSpPr>
        <p:spPr bwMode="auto">
          <a:xfrm rot="1209897">
            <a:off x="5097463" y="4516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6" name="文本框 34"/>
          <p:cNvSpPr txBox="1">
            <a:spLocks noChangeArrowheads="1"/>
          </p:cNvSpPr>
          <p:nvPr/>
        </p:nvSpPr>
        <p:spPr bwMode="auto">
          <a:xfrm rot="20569134">
            <a:off x="6294438" y="49911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7" name="文本框 36"/>
          <p:cNvSpPr txBox="1">
            <a:spLocks noChangeArrowheads="1"/>
          </p:cNvSpPr>
          <p:nvPr/>
        </p:nvSpPr>
        <p:spPr bwMode="auto">
          <a:xfrm rot="368503">
            <a:off x="5756275" y="3611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8" name="文本框 37"/>
          <p:cNvSpPr txBox="1">
            <a:spLocks noChangeArrowheads="1"/>
          </p:cNvSpPr>
          <p:nvPr/>
        </p:nvSpPr>
        <p:spPr bwMode="auto">
          <a:xfrm rot="829244">
            <a:off x="5267325" y="5097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9" name="文本框 45"/>
          <p:cNvSpPr txBox="1">
            <a:spLocks noChangeArrowheads="1"/>
          </p:cNvSpPr>
          <p:nvPr/>
        </p:nvSpPr>
        <p:spPr bwMode="auto">
          <a:xfrm rot="17097278">
            <a:off x="6762750" y="31337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0" name="文本框 46"/>
          <p:cNvSpPr txBox="1">
            <a:spLocks noChangeArrowheads="1"/>
          </p:cNvSpPr>
          <p:nvPr/>
        </p:nvSpPr>
        <p:spPr bwMode="auto">
          <a:xfrm rot="2702238">
            <a:off x="7551738" y="388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1" name="文本框 47"/>
          <p:cNvSpPr txBox="1">
            <a:spLocks noChangeArrowheads="1"/>
          </p:cNvSpPr>
          <p:nvPr/>
        </p:nvSpPr>
        <p:spPr bwMode="auto">
          <a:xfrm rot="18143362">
            <a:off x="6727825" y="4337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2" name="文本框 49"/>
          <p:cNvSpPr txBox="1">
            <a:spLocks noChangeArrowheads="1"/>
          </p:cNvSpPr>
          <p:nvPr/>
        </p:nvSpPr>
        <p:spPr bwMode="auto">
          <a:xfrm rot="18419577">
            <a:off x="8091488" y="415290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3" name="文本框 50"/>
          <p:cNvSpPr txBox="1">
            <a:spLocks noChangeArrowheads="1"/>
          </p:cNvSpPr>
          <p:nvPr/>
        </p:nvSpPr>
        <p:spPr bwMode="auto">
          <a:xfrm rot="17959444">
            <a:off x="7245350" y="50085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4" name="文本框 51"/>
          <p:cNvSpPr txBox="1">
            <a:spLocks noChangeArrowheads="1"/>
          </p:cNvSpPr>
          <p:nvPr/>
        </p:nvSpPr>
        <p:spPr bwMode="auto">
          <a:xfrm rot="1549510">
            <a:off x="8199438" y="4737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7459" name="文本框 32"/>
          <p:cNvSpPr txBox="1"/>
          <p:nvPr/>
        </p:nvSpPr>
        <p:spPr>
          <a:xfrm rot="4190103">
            <a:off x="4271963" y="31416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0" name="文本框 34"/>
          <p:cNvSpPr txBox="1"/>
          <p:nvPr/>
        </p:nvSpPr>
        <p:spPr>
          <a:xfrm rot="8340000">
            <a:off x="4903788" y="39830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1" name="文本框 36"/>
          <p:cNvSpPr txBox="1"/>
          <p:nvPr/>
        </p:nvSpPr>
        <p:spPr>
          <a:xfrm rot="-1160763">
            <a:off x="5756275" y="21336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2" name="文本框 37"/>
          <p:cNvSpPr txBox="1"/>
          <p:nvPr/>
        </p:nvSpPr>
        <p:spPr>
          <a:xfrm rot="39237">
            <a:off x="5632450" y="2827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3" name="文本框 45"/>
          <p:cNvSpPr txBox="1"/>
          <p:nvPr/>
        </p:nvSpPr>
        <p:spPr>
          <a:xfrm rot="-1160763">
            <a:off x="6316663" y="21637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4" name="文本框 46"/>
          <p:cNvSpPr txBox="1"/>
          <p:nvPr/>
        </p:nvSpPr>
        <p:spPr>
          <a:xfrm rot="-1160763">
            <a:off x="6686550" y="2446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5" name="文本框 47"/>
          <p:cNvSpPr txBox="1"/>
          <p:nvPr/>
        </p:nvSpPr>
        <p:spPr>
          <a:xfrm rot="39237">
            <a:off x="7167563" y="30734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6" name="文本框 49"/>
          <p:cNvSpPr txBox="1"/>
          <p:nvPr/>
        </p:nvSpPr>
        <p:spPr>
          <a:xfrm rot="-1160763">
            <a:off x="8004175" y="25527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7" name="文本框 50"/>
          <p:cNvSpPr txBox="1"/>
          <p:nvPr/>
        </p:nvSpPr>
        <p:spPr>
          <a:xfrm rot="-1160763">
            <a:off x="7470775" y="23749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8" name="文本框 51"/>
          <p:cNvSpPr txBox="1"/>
          <p:nvPr/>
        </p:nvSpPr>
        <p:spPr>
          <a:xfrm rot="-1160763">
            <a:off x="7947025" y="35226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69" name="文本框 32"/>
          <p:cNvSpPr txBox="1"/>
          <p:nvPr/>
        </p:nvSpPr>
        <p:spPr>
          <a:xfrm rot="4190103">
            <a:off x="2749550" y="4252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0" name="文本框 34"/>
          <p:cNvSpPr txBox="1"/>
          <p:nvPr/>
        </p:nvSpPr>
        <p:spPr>
          <a:xfrm rot="8340000">
            <a:off x="3905250" y="35512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1" name="文本框 36"/>
          <p:cNvSpPr txBox="1"/>
          <p:nvPr/>
        </p:nvSpPr>
        <p:spPr>
          <a:xfrm rot="2810103">
            <a:off x="3797300" y="2112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2" name="文本框 37"/>
          <p:cNvSpPr txBox="1"/>
          <p:nvPr/>
        </p:nvSpPr>
        <p:spPr>
          <a:xfrm rot="4010103">
            <a:off x="3797300" y="28368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3" name="文本框 45"/>
          <p:cNvSpPr txBox="1"/>
          <p:nvPr/>
        </p:nvSpPr>
        <p:spPr>
          <a:xfrm rot="2810103">
            <a:off x="4357688" y="21431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4" name="文本框 46"/>
          <p:cNvSpPr txBox="1"/>
          <p:nvPr/>
        </p:nvSpPr>
        <p:spPr>
          <a:xfrm rot="2810103">
            <a:off x="472757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5" name="文本框 47"/>
          <p:cNvSpPr txBox="1"/>
          <p:nvPr/>
        </p:nvSpPr>
        <p:spPr>
          <a:xfrm rot="4010103">
            <a:off x="4727575" y="31527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6" name="文本框 49"/>
          <p:cNvSpPr txBox="1"/>
          <p:nvPr/>
        </p:nvSpPr>
        <p:spPr>
          <a:xfrm rot="-1160763">
            <a:off x="6207125" y="3192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7" name="文本框 50"/>
          <p:cNvSpPr txBox="1"/>
          <p:nvPr/>
        </p:nvSpPr>
        <p:spPr>
          <a:xfrm rot="4020000">
            <a:off x="5202238" y="3306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8" name="文本框 51"/>
          <p:cNvSpPr txBox="1"/>
          <p:nvPr/>
        </p:nvSpPr>
        <p:spPr>
          <a:xfrm rot="-1160763">
            <a:off x="5581650" y="40894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79" name="文本框 32"/>
          <p:cNvSpPr txBox="1"/>
          <p:nvPr/>
        </p:nvSpPr>
        <p:spPr>
          <a:xfrm rot="5400000">
            <a:off x="1125538" y="4105275"/>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17480" name="文本框 34"/>
          <p:cNvSpPr txBox="1"/>
          <p:nvPr/>
        </p:nvSpPr>
        <p:spPr>
          <a:xfrm rot="8340000">
            <a:off x="1862138" y="4533900"/>
            <a:ext cx="504825"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1" name="文本框 36"/>
          <p:cNvSpPr txBox="1"/>
          <p:nvPr/>
        </p:nvSpPr>
        <p:spPr>
          <a:xfrm rot="2810103">
            <a:off x="1846263" y="34417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2" name="文本框 37"/>
          <p:cNvSpPr txBox="1"/>
          <p:nvPr/>
        </p:nvSpPr>
        <p:spPr>
          <a:xfrm rot="5220000">
            <a:off x="2281238" y="38195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3" name="文本框 45"/>
          <p:cNvSpPr txBox="1"/>
          <p:nvPr/>
        </p:nvSpPr>
        <p:spPr>
          <a:xfrm rot="2810103">
            <a:off x="2794000" y="346075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4" name="文本框 46"/>
          <p:cNvSpPr txBox="1"/>
          <p:nvPr/>
        </p:nvSpPr>
        <p:spPr>
          <a:xfrm rot="4020000">
            <a:off x="684213" y="2417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5" name="文本框 47"/>
          <p:cNvSpPr txBox="1"/>
          <p:nvPr/>
        </p:nvSpPr>
        <p:spPr>
          <a:xfrm rot="5220000">
            <a:off x="587375" y="4003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6" name="文本框 49"/>
          <p:cNvSpPr txBox="1"/>
          <p:nvPr/>
        </p:nvSpPr>
        <p:spPr>
          <a:xfrm rot="4020000">
            <a:off x="2447925" y="4786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7" name="文本框 50"/>
          <p:cNvSpPr txBox="1"/>
          <p:nvPr/>
        </p:nvSpPr>
        <p:spPr>
          <a:xfrm rot="4020000">
            <a:off x="3686175" y="4289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8" name="文本框 51"/>
          <p:cNvSpPr txBox="1"/>
          <p:nvPr/>
        </p:nvSpPr>
        <p:spPr>
          <a:xfrm rot="4020000">
            <a:off x="4056063" y="45751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89" name="文本框 32"/>
          <p:cNvSpPr txBox="1"/>
          <p:nvPr/>
        </p:nvSpPr>
        <p:spPr>
          <a:xfrm rot="-880739">
            <a:off x="496888" y="31496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0" name="文本框 34"/>
          <p:cNvSpPr txBox="1"/>
          <p:nvPr/>
        </p:nvSpPr>
        <p:spPr>
          <a:xfrm rot="8340000">
            <a:off x="1235075" y="3255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1" name="文本框 36"/>
          <p:cNvSpPr txBox="1"/>
          <p:nvPr/>
        </p:nvSpPr>
        <p:spPr>
          <a:xfrm rot="4020000">
            <a:off x="1654175" y="18145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2" name="文本框 37"/>
          <p:cNvSpPr txBox="1"/>
          <p:nvPr/>
        </p:nvSpPr>
        <p:spPr>
          <a:xfrm rot="5220000">
            <a:off x="1654175" y="25384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3" name="文本框 45"/>
          <p:cNvSpPr txBox="1"/>
          <p:nvPr/>
        </p:nvSpPr>
        <p:spPr>
          <a:xfrm rot="2810103">
            <a:off x="2214563" y="1844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4" name="文本框 46"/>
          <p:cNvSpPr txBox="1"/>
          <p:nvPr/>
        </p:nvSpPr>
        <p:spPr>
          <a:xfrm rot="2810103">
            <a:off x="2584450" y="2130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5" name="文本框 47"/>
          <p:cNvSpPr txBox="1"/>
          <p:nvPr/>
        </p:nvSpPr>
        <p:spPr>
          <a:xfrm rot="4010103">
            <a:off x="2312988" y="28829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6" name="文本框 49"/>
          <p:cNvSpPr txBox="1"/>
          <p:nvPr/>
        </p:nvSpPr>
        <p:spPr>
          <a:xfrm rot="2810103">
            <a:off x="317182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7" name="文本框 50"/>
          <p:cNvSpPr txBox="1"/>
          <p:nvPr/>
        </p:nvSpPr>
        <p:spPr>
          <a:xfrm rot="2810103">
            <a:off x="3059113" y="3008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8" name="文本框 51"/>
          <p:cNvSpPr txBox="1"/>
          <p:nvPr/>
        </p:nvSpPr>
        <p:spPr>
          <a:xfrm rot="2810103">
            <a:off x="3429000" y="32940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499" name="文本框 32"/>
          <p:cNvSpPr txBox="1"/>
          <p:nvPr/>
        </p:nvSpPr>
        <p:spPr>
          <a:xfrm rot="5400000">
            <a:off x="4735513" y="4710113"/>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17500" name="文本框 34"/>
          <p:cNvSpPr txBox="1"/>
          <p:nvPr/>
        </p:nvSpPr>
        <p:spPr>
          <a:xfrm rot="3159237">
            <a:off x="5800725" y="5141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1" name="文本框 36"/>
          <p:cNvSpPr txBox="1"/>
          <p:nvPr/>
        </p:nvSpPr>
        <p:spPr>
          <a:xfrm rot="-1160763">
            <a:off x="6219825" y="3700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2" name="文本框 37"/>
          <p:cNvSpPr txBox="1"/>
          <p:nvPr/>
        </p:nvSpPr>
        <p:spPr>
          <a:xfrm rot="39237">
            <a:off x="6219825" y="44243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3" name="文本框 45"/>
          <p:cNvSpPr txBox="1"/>
          <p:nvPr/>
        </p:nvSpPr>
        <p:spPr>
          <a:xfrm rot="-1160763">
            <a:off x="6780213" y="37290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4" name="文本框 46"/>
          <p:cNvSpPr txBox="1"/>
          <p:nvPr/>
        </p:nvSpPr>
        <p:spPr>
          <a:xfrm rot="-1160763">
            <a:off x="7150100" y="40132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5" name="文本框 47"/>
          <p:cNvSpPr txBox="1"/>
          <p:nvPr/>
        </p:nvSpPr>
        <p:spPr>
          <a:xfrm rot="39237">
            <a:off x="6837363" y="47704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6" name="文本框 49"/>
          <p:cNvSpPr txBox="1"/>
          <p:nvPr/>
        </p:nvSpPr>
        <p:spPr>
          <a:xfrm rot="-1160763">
            <a:off x="7670800" y="44021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7" name="文本框 50"/>
          <p:cNvSpPr txBox="1"/>
          <p:nvPr/>
        </p:nvSpPr>
        <p:spPr>
          <a:xfrm rot="-1160763">
            <a:off x="7624763" y="48942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08" name="文本框 51"/>
          <p:cNvSpPr txBox="1"/>
          <p:nvPr/>
        </p:nvSpPr>
        <p:spPr>
          <a:xfrm rot="-1160763">
            <a:off x="7994650" y="51768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17514" name="矩形 6"/>
          <p:cNvSpPr/>
          <p:nvPr/>
        </p:nvSpPr>
        <p:spPr>
          <a:xfrm>
            <a:off x="841375" y="1912938"/>
            <a:ext cx="6178550" cy="684212"/>
          </a:xfrm>
          <a:prstGeom prst="rect">
            <a:avLst/>
          </a:prstGeom>
          <a:noFill/>
          <a:ln w="9525">
            <a:noFill/>
          </a:ln>
        </p:spPr>
        <p:txBody>
          <a:bodyPr anchor="t">
            <a:spAutoFit/>
          </a:bodyPr>
          <a:p>
            <a:pPr>
              <a:lnSpc>
                <a:spcPct val="120000"/>
              </a:lnSpc>
            </a:pPr>
            <a:r>
              <a:rPr lang="zh-CN" altLang="en-US" sz="3200" b="1" dirty="0">
                <a:latin typeface="黑体" panose="02010609060101010101" pitchFamily="49" charset="-122"/>
                <a:ea typeface="黑体" panose="02010609060101010101" pitchFamily="49" charset="-122"/>
              </a:rPr>
              <a:t>认真读课文，理清文章脉络。</a:t>
            </a:r>
            <a:endParaRPr lang="en-US" altLang="zh-CN" sz="3200" b="1" dirty="0">
              <a:latin typeface="黑体" panose="02010609060101010101" pitchFamily="49" charset="-122"/>
              <a:ea typeface="黑体" panose="02010609060101010101" pitchFamily="49" charset="-122"/>
            </a:endParaRPr>
          </a:p>
        </p:txBody>
      </p:sp>
      <p:sp>
        <p:nvSpPr>
          <p:cNvPr id="17515" name="矩形 1"/>
          <p:cNvSpPr/>
          <p:nvPr/>
        </p:nvSpPr>
        <p:spPr>
          <a:xfrm>
            <a:off x="1149350" y="2776538"/>
            <a:ext cx="1770063" cy="652462"/>
          </a:xfrm>
          <a:prstGeom prst="rect">
            <a:avLst/>
          </a:prstGeom>
          <a:noFill/>
          <a:ln w="9525">
            <a:noFill/>
          </a:ln>
        </p:spPr>
        <p:txBody>
          <a:bodyPr anchor="t">
            <a:spAutoFit/>
          </a:bodyPr>
          <a:p>
            <a:pPr>
              <a:lnSpc>
                <a:spcPct val="130000"/>
              </a:lnSpc>
            </a:pPr>
            <a:r>
              <a:rPr lang="zh-CN" altLang="en-US" sz="2800" b="1" dirty="0">
                <a:solidFill>
                  <a:srgbClr val="0000FF"/>
                </a:solidFill>
                <a:latin typeface="黑体" panose="02010609060101010101" pitchFamily="49" charset="-122"/>
                <a:ea typeface="黑体" panose="02010609060101010101" pitchFamily="49" charset="-122"/>
              </a:rPr>
              <a:t>第一部分</a:t>
            </a:r>
            <a:endParaRPr lang="en-US" altLang="zh-CN" sz="2800" b="1" dirty="0">
              <a:solidFill>
                <a:srgbClr val="0000FF"/>
              </a:solidFill>
              <a:latin typeface="黑体" panose="02010609060101010101" pitchFamily="49" charset="-122"/>
              <a:ea typeface="黑体" panose="02010609060101010101" pitchFamily="49" charset="-122"/>
            </a:endParaRPr>
          </a:p>
        </p:txBody>
      </p:sp>
      <p:sp>
        <p:nvSpPr>
          <p:cNvPr id="17516" name="矩形 2"/>
          <p:cNvSpPr/>
          <p:nvPr/>
        </p:nvSpPr>
        <p:spPr>
          <a:xfrm>
            <a:off x="1143000" y="3805238"/>
            <a:ext cx="1946275" cy="652462"/>
          </a:xfrm>
          <a:prstGeom prst="rect">
            <a:avLst/>
          </a:prstGeom>
          <a:noFill/>
          <a:ln w="9525">
            <a:noFill/>
          </a:ln>
        </p:spPr>
        <p:txBody>
          <a:bodyPr anchor="t">
            <a:spAutoFit/>
          </a:bodyPr>
          <a:p>
            <a:pPr>
              <a:lnSpc>
                <a:spcPct val="130000"/>
              </a:lnSpc>
            </a:pPr>
            <a:r>
              <a:rPr lang="zh-CN" altLang="en-US" sz="2800" b="1" dirty="0">
                <a:solidFill>
                  <a:srgbClr val="0000FF"/>
                </a:solidFill>
                <a:latin typeface="黑体" panose="02010609060101010101" pitchFamily="49" charset="-122"/>
                <a:ea typeface="黑体" panose="02010609060101010101" pitchFamily="49" charset="-122"/>
              </a:rPr>
              <a:t>第二部分</a:t>
            </a:r>
            <a:endParaRPr lang="en-US" altLang="zh-CN" sz="2800" b="1" dirty="0">
              <a:solidFill>
                <a:srgbClr val="0000FF"/>
              </a:solidFill>
              <a:latin typeface="黑体" panose="02010609060101010101" pitchFamily="49" charset="-122"/>
              <a:ea typeface="黑体" panose="02010609060101010101" pitchFamily="49" charset="-122"/>
            </a:endParaRPr>
          </a:p>
        </p:txBody>
      </p:sp>
      <p:sp>
        <p:nvSpPr>
          <p:cNvPr id="17517" name="矩形 3"/>
          <p:cNvSpPr/>
          <p:nvPr/>
        </p:nvSpPr>
        <p:spPr>
          <a:xfrm>
            <a:off x="1125538" y="5218113"/>
            <a:ext cx="1979612" cy="652462"/>
          </a:xfrm>
          <a:prstGeom prst="rect">
            <a:avLst/>
          </a:prstGeom>
          <a:noFill/>
          <a:ln w="9525">
            <a:noFill/>
          </a:ln>
        </p:spPr>
        <p:txBody>
          <a:bodyPr anchor="t">
            <a:spAutoFit/>
          </a:bodyPr>
          <a:p>
            <a:pPr>
              <a:lnSpc>
                <a:spcPct val="130000"/>
              </a:lnSpc>
            </a:pPr>
            <a:r>
              <a:rPr lang="zh-CN" altLang="en-US" sz="2800" b="1" dirty="0">
                <a:solidFill>
                  <a:srgbClr val="0000FF"/>
                </a:solidFill>
                <a:latin typeface="黑体" panose="02010609060101010101" pitchFamily="49" charset="-122"/>
                <a:ea typeface="黑体" panose="02010609060101010101" pitchFamily="49" charset="-122"/>
              </a:rPr>
              <a:t>第三部分</a:t>
            </a:r>
            <a:endParaRPr lang="en-US" altLang="zh-CN" sz="2800" b="1" dirty="0">
              <a:solidFill>
                <a:srgbClr val="0000FF"/>
              </a:solidFill>
              <a:latin typeface="黑体" panose="02010609060101010101" pitchFamily="49" charset="-122"/>
              <a:ea typeface="黑体" panose="02010609060101010101" pitchFamily="49" charset="-122"/>
            </a:endParaRPr>
          </a:p>
        </p:txBody>
      </p:sp>
      <p:sp>
        <p:nvSpPr>
          <p:cNvPr id="12" name="矩形 11"/>
          <p:cNvSpPr/>
          <p:nvPr/>
        </p:nvSpPr>
        <p:spPr>
          <a:xfrm>
            <a:off x="3003550" y="2836863"/>
            <a:ext cx="5373688" cy="522288"/>
          </a:xfrm>
          <a:prstGeom prst="rect">
            <a:avLst/>
          </a:prstGeom>
          <a:solidFill>
            <a:schemeClr val="accent6">
              <a:lumMod val="40000"/>
              <a:lumOff val="60000"/>
            </a:schemeClr>
          </a:solid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1-5</a:t>
            </a: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）描写大雁归来时的情景。</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13" name="矩形 12"/>
          <p:cNvSpPr/>
          <p:nvPr/>
        </p:nvSpPr>
        <p:spPr>
          <a:xfrm>
            <a:off x="3025775" y="3808413"/>
            <a:ext cx="5373688" cy="652463"/>
          </a:xfrm>
          <a:prstGeom prst="rect">
            <a:avLst/>
          </a:prstGeom>
          <a:solidFill>
            <a:schemeClr val="accent5">
              <a:lumMod val="60000"/>
              <a:lumOff val="40000"/>
            </a:schemeClr>
          </a:solidFill>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6-10</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介绍大雁的日常生活。</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4" name="矩形 9"/>
          <p:cNvSpPr/>
          <p:nvPr/>
        </p:nvSpPr>
        <p:spPr>
          <a:xfrm>
            <a:off x="3040063" y="4948238"/>
            <a:ext cx="5373687" cy="1212850"/>
          </a:xfrm>
          <a:prstGeom prst="rect">
            <a:avLst/>
          </a:prstGeom>
          <a:solidFill>
            <a:srgbClr val="99FFCC"/>
          </a:solidFill>
          <a:ln w="9525">
            <a:noFill/>
          </a:ln>
        </p:spPr>
        <p:txBody>
          <a:bodyPr anchor="t">
            <a:spAutoFit/>
          </a:bodyPr>
          <a:p>
            <a:pPr>
              <a:lnSpc>
                <a:spcPct val="130000"/>
              </a:lnSpc>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11-13</a:t>
            </a:r>
            <a:r>
              <a:rPr lang="zh-CN" altLang="en-US" sz="2800" b="1" dirty="0">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揭示主题，写大雁的联合观念值得人类借鉴学习。</a:t>
            </a:r>
            <a:endParaRPr lang="zh-CN" altLang="en-US" sz="2800" b="1" dirty="0">
              <a:solidFill>
                <a:srgbClr val="000000"/>
              </a:solidFill>
              <a:latin typeface="黑体" panose="02010609060101010101" pitchFamily="49" charset="-122"/>
              <a:ea typeface="黑体" panose="02010609060101010101" pitchFamily="49" charset="-122"/>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3623310" y="306388"/>
            <a:ext cx="1590675" cy="1585912"/>
          </a:xfrm>
          <a:prstGeom prst="rect">
            <a:avLst/>
          </a:prstGeom>
          <a:noFill/>
          <a:ln w="9525">
            <a:noFill/>
          </a:ln>
        </p:spPr>
      </p:pic>
      <p:pic>
        <p:nvPicPr>
          <p:cNvPr id="11278" name="Picture 14"/>
          <p:cNvPicPr>
            <a:picLocks noChangeAspect="1" noChangeArrowheads="1"/>
          </p:cNvPicPr>
          <p:nvPr/>
        </p:nvPicPr>
        <p:blipFill>
          <a:blip r:embed="rId2" cstate="print"/>
          <a:srcRect t="12801"/>
          <a:stretch>
            <a:fillRect/>
          </a:stretch>
        </p:blipFill>
        <p:spPr bwMode="auto">
          <a:xfrm>
            <a:off x="5832831" y="96433"/>
            <a:ext cx="2793407" cy="1697517"/>
          </a:xfrm>
          <a:prstGeom prst="rect">
            <a:avLst/>
          </a:prstGeom>
          <a:ln>
            <a:noFill/>
          </a:ln>
          <a:effectLst>
            <a:softEdge rad="112500"/>
          </a:effectLst>
        </p:spPr>
      </p:pic>
      <p:sp>
        <p:nvSpPr>
          <p:cNvPr id="11" name="文本框 10"/>
          <p:cNvSpPr txBox="1"/>
          <p:nvPr/>
        </p:nvSpPr>
        <p:spPr>
          <a:xfrm>
            <a:off x="300990" y="390525"/>
            <a:ext cx="3955415" cy="583565"/>
          </a:xfrm>
          <a:prstGeom prst="rect">
            <a:avLst/>
          </a:prstGeom>
          <a:noFill/>
        </p:spPr>
        <p:txBody>
          <a:bodyPr wrap="square" rtlCol="0" anchor="t">
            <a:spAutoFit/>
          </a:bodyPr>
          <a:p>
            <a:r>
              <a:rPr lang="zh-CN" altLang="en-US" sz="3200" dirty="0">
                <a:solidFill>
                  <a:srgbClr val="FF0000"/>
                </a:solidFill>
                <a:latin typeface="Calibri" panose="020F0502020204030204" pitchFamily="34" charset="0"/>
                <a:sym typeface="+mn-ea"/>
              </a:rPr>
              <a:t>六、整体感知</a:t>
            </a:r>
            <a:endParaRPr lang="zh-CN" altLang="en-US" sz="320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42" presetClass="entr" presetSubtype="0" fill="hold" nodeType="withEffect">
                                  <p:stCondLst>
                                    <p:cond delay="0"/>
                                  </p:stCondLst>
                                  <p:childTnLst>
                                    <p:set>
                                      <p:cBhvr>
                                        <p:cTn id="19" dur="1" fill="hold">
                                          <p:stCondLst>
                                            <p:cond delay="0"/>
                                          </p:stCondLst>
                                        </p:cTn>
                                        <p:tgtEl>
                                          <p:spTgt spid="11279"/>
                                        </p:tgtEl>
                                        <p:attrNameLst>
                                          <p:attrName>style.visibility</p:attrName>
                                        </p:attrNameLst>
                                      </p:cBhvr>
                                      <p:to>
                                        <p:strVal val="visible"/>
                                      </p:to>
                                    </p:set>
                                    <p:animEffect transition="in" filter="fade">
                                      <p:cBhvr>
                                        <p:cTn id="20" dur="1000"/>
                                        <p:tgtEl>
                                          <p:spTgt spid="11279"/>
                                        </p:tgtEl>
                                      </p:cBhvr>
                                    </p:animEffect>
                                    <p:anim calcmode="lin" valueType="num">
                                      <p:cBhvr>
                                        <p:cTn id="21" dur="1000" fill="hold"/>
                                        <p:tgtEl>
                                          <p:spTgt spid="11279"/>
                                        </p:tgtEl>
                                        <p:attrNameLst>
                                          <p:attrName>ppt_x</p:attrName>
                                        </p:attrNameLst>
                                      </p:cBhvr>
                                      <p:tavLst>
                                        <p:tav tm="0">
                                          <p:val>
                                            <p:strVal val="#ppt_x"/>
                                          </p:val>
                                        </p:tav>
                                        <p:tav tm="100000">
                                          <p:val>
                                            <p:strVal val="#ppt_x"/>
                                          </p:val>
                                        </p:tav>
                                      </p:tavLst>
                                    </p:anim>
                                    <p:anim calcmode="lin" valueType="num">
                                      <p:cBhvr>
                                        <p:cTn id="22" dur="1000" fill="hold"/>
                                        <p:tgtEl>
                                          <p:spTgt spid="1127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1278"/>
                                        </p:tgtEl>
                                        <p:attrNameLst>
                                          <p:attrName>style.visibility</p:attrName>
                                        </p:attrNameLst>
                                      </p:cBhvr>
                                      <p:to>
                                        <p:strVal val="visible"/>
                                      </p:to>
                                    </p:set>
                                    <p:animEffect transition="in" filter="fade">
                                      <p:cBhvr>
                                        <p:cTn id="25" dur="1000"/>
                                        <p:tgtEl>
                                          <p:spTgt spid="11278"/>
                                        </p:tgtEl>
                                      </p:cBhvr>
                                    </p:animEffect>
                                    <p:anim calcmode="lin" valueType="num">
                                      <p:cBhvr>
                                        <p:cTn id="26" dur="1000" fill="hold"/>
                                        <p:tgtEl>
                                          <p:spTgt spid="11278"/>
                                        </p:tgtEl>
                                        <p:attrNameLst>
                                          <p:attrName>ppt_x</p:attrName>
                                        </p:attrNameLst>
                                      </p:cBhvr>
                                      <p:tavLst>
                                        <p:tav tm="0">
                                          <p:val>
                                            <p:strVal val="#ppt_x"/>
                                          </p:val>
                                        </p:tav>
                                        <p:tav tm="100000">
                                          <p:val>
                                            <p:strVal val="#ppt_x"/>
                                          </p:val>
                                        </p:tav>
                                      </p:tavLst>
                                    </p:anim>
                                    <p:anim calcmode="lin" valueType="num">
                                      <p:cBhvr>
                                        <p:cTn id="27"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14008" y="1206500"/>
            <a:ext cx="8782685" cy="650875"/>
          </a:xfrm>
          <a:prstGeom prst="rect">
            <a:avLst/>
          </a:prstGeom>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en-US" altLang="zh-CN" sz="2800" b="1" dirty="0">
                <a:sym typeface="宋体" panose="02010600030101010101" pitchFamily="2" charset="-122"/>
              </a:rPr>
              <a:t>1</a:t>
            </a:r>
            <a:r>
              <a:rPr lang="zh-CN" altLang="en-US" sz="2800" b="1" dirty="0">
                <a:sym typeface="宋体" panose="02010600030101010101" pitchFamily="2" charset="-122"/>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大声朗读课文第</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自然段，说说你对这段话的理解。</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7" name="矩形 6"/>
          <p:cNvSpPr/>
          <p:nvPr/>
        </p:nvSpPr>
        <p:spPr>
          <a:xfrm>
            <a:off x="606425" y="2614613"/>
            <a:ext cx="8197850" cy="2651125"/>
          </a:xfrm>
          <a:prstGeom prst="rect">
            <a:avLst/>
          </a:prstGeom>
          <a:noFill/>
          <a:ln w="9525">
            <a:noFill/>
          </a:ln>
        </p:spPr>
        <p:txBody>
          <a:bodyPr anchor="t">
            <a:spAutoFit/>
          </a:bodyPr>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 这一段承接题目，总领全文，运用对比手法，把燕子与大雁进行对比，说明大雁才是春天真正的使者，它给人们带来了春天的生机、希望和喜悦。</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3746856" y="4931958"/>
            <a:ext cx="2793407" cy="1697517"/>
          </a:xfrm>
          <a:prstGeom prst="rect">
            <a:avLst/>
          </a:prstGeom>
          <a:ln>
            <a:noFill/>
          </a:ln>
          <a:effectLst>
            <a:softEdge rad="112500"/>
          </a:effectLst>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1698625" y="5043488"/>
            <a:ext cx="1590675" cy="1585912"/>
          </a:xfrm>
          <a:prstGeom prst="rect">
            <a:avLst/>
          </a:prstGeom>
          <a:noFill/>
          <a:ln w="9525">
            <a:noFill/>
          </a:ln>
        </p:spPr>
      </p:pic>
      <p:sp>
        <p:nvSpPr>
          <p:cNvPr id="18" name="文本框 17"/>
          <p:cNvSpPr txBox="1"/>
          <p:nvPr/>
        </p:nvSpPr>
        <p:spPr>
          <a:xfrm>
            <a:off x="300990" y="390525"/>
            <a:ext cx="3955415" cy="583565"/>
          </a:xfrm>
          <a:prstGeom prst="rect">
            <a:avLst/>
          </a:prstGeom>
          <a:noFill/>
        </p:spPr>
        <p:txBody>
          <a:bodyPr wrap="square" rtlCol="0" anchor="t">
            <a:spAutoFit/>
          </a:bodyPr>
          <a:p>
            <a:r>
              <a:rPr lang="zh-CN" altLang="en-US" sz="3200" dirty="0">
                <a:solidFill>
                  <a:srgbClr val="FF0000"/>
                </a:solidFill>
                <a:latin typeface="Calibri" panose="020F0502020204030204" pitchFamily="34" charset="0"/>
                <a:sym typeface="+mn-ea"/>
              </a:rPr>
              <a:t>七、课文精讲</a:t>
            </a:r>
            <a:endParaRPr lang="zh-CN" altLang="en-US" sz="320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78"/>
                                        </p:tgtEl>
                                        <p:attrNameLst>
                                          <p:attrName>style.visibility</p:attrName>
                                        </p:attrNameLst>
                                      </p:cBhvr>
                                      <p:to>
                                        <p:strVal val="visible"/>
                                      </p:to>
                                    </p:set>
                                    <p:animEffect transition="in" filter="fade">
                                      <p:cBhvr>
                                        <p:cTn id="12" dur="1000"/>
                                        <p:tgtEl>
                                          <p:spTgt spid="11278"/>
                                        </p:tgtEl>
                                      </p:cBhvr>
                                    </p:animEffect>
                                    <p:anim calcmode="lin" valueType="num">
                                      <p:cBhvr>
                                        <p:cTn id="13" dur="1000" fill="hold"/>
                                        <p:tgtEl>
                                          <p:spTgt spid="11278"/>
                                        </p:tgtEl>
                                        <p:attrNameLst>
                                          <p:attrName>ppt_x</p:attrName>
                                        </p:attrNameLst>
                                      </p:cBhvr>
                                      <p:tavLst>
                                        <p:tav tm="0">
                                          <p:val>
                                            <p:strVal val="#ppt_x"/>
                                          </p:val>
                                        </p:tav>
                                        <p:tav tm="100000">
                                          <p:val>
                                            <p:strVal val="#ppt_x"/>
                                          </p:val>
                                        </p:tav>
                                      </p:tavLst>
                                    </p:anim>
                                    <p:anim calcmode="lin" valueType="num">
                                      <p:cBhvr>
                                        <p:cTn id="14" dur="1000" fill="hold"/>
                                        <p:tgtEl>
                                          <p:spTgt spid="1127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279"/>
                                        </p:tgtEl>
                                        <p:attrNameLst>
                                          <p:attrName>style.visibility</p:attrName>
                                        </p:attrNameLst>
                                      </p:cBhvr>
                                      <p:to>
                                        <p:strVal val="visible"/>
                                      </p:to>
                                    </p:set>
                                    <p:animEffect transition="in" filter="fade">
                                      <p:cBhvr>
                                        <p:cTn id="17" dur="1000"/>
                                        <p:tgtEl>
                                          <p:spTgt spid="11279"/>
                                        </p:tgtEl>
                                      </p:cBhvr>
                                    </p:animEffect>
                                    <p:anim calcmode="lin" valueType="num">
                                      <p:cBhvr>
                                        <p:cTn id="18" dur="1000" fill="hold"/>
                                        <p:tgtEl>
                                          <p:spTgt spid="11279"/>
                                        </p:tgtEl>
                                        <p:attrNameLst>
                                          <p:attrName>ppt_x</p:attrName>
                                        </p:attrNameLst>
                                      </p:cBhvr>
                                      <p:tavLst>
                                        <p:tav tm="0">
                                          <p:val>
                                            <p:strVal val="#ppt_x"/>
                                          </p:val>
                                        </p:tav>
                                        <p:tav tm="100000">
                                          <p:val>
                                            <p:strVal val="#ppt_x"/>
                                          </p:val>
                                        </p:tav>
                                      </p:tavLst>
                                    </p:anim>
                                    <p:anim calcmode="lin" valueType="num">
                                      <p:cBhvr>
                                        <p:cTn id="19"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14338"/>
          <p:cNvSpPr>
            <a:spLocks noGrp="1"/>
          </p:cNvSpPr>
          <p:nvPr>
            <p:ph idx="1"/>
          </p:nvPr>
        </p:nvSpPr>
        <p:spPr>
          <a:xfrm>
            <a:off x="0" y="968375"/>
            <a:ext cx="9144000" cy="5889625"/>
          </a:xfrm>
        </p:spPr>
        <p:txBody>
          <a:bodyPr anchor="t"/>
          <a:p>
            <a:pPr>
              <a:lnSpc>
                <a:spcPct val="80000"/>
              </a:lnSpc>
              <a:buNone/>
            </a:pPr>
            <a:r>
              <a:rPr lang="en-US" altLang="zh-CN" sz="4000" b="1" dirty="0"/>
              <a:t>           2</a:t>
            </a:r>
            <a:r>
              <a:rPr lang="zh-CN" altLang="en-US" sz="4400" b="1" dirty="0">
                <a:latin typeface="宋体" panose="02010600030101010101" pitchFamily="2" charset="-122"/>
                <a:sym typeface="宋体" panose="02010600030101010101" pitchFamily="2" charset="-122"/>
              </a:rPr>
              <a:t>、分析“一只燕子的来临说明不了春天，但当一群大雁冲破了</a:t>
            </a:r>
            <a:r>
              <a:rPr lang="en-US" altLang="zh-CN" sz="4400" b="1" dirty="0">
                <a:latin typeface="宋体" panose="02010600030101010101" pitchFamily="2" charset="-122"/>
                <a:sym typeface="宋体" panose="02010600030101010101" pitchFamily="2" charset="-122"/>
              </a:rPr>
              <a:t>3</a:t>
            </a:r>
            <a:r>
              <a:rPr lang="zh-CN" altLang="en-US" sz="4400" b="1" dirty="0">
                <a:latin typeface="宋体" panose="02010600030101010101" pitchFamily="2" charset="-122"/>
                <a:sym typeface="宋体" panose="02010600030101010101" pitchFamily="2" charset="-122"/>
              </a:rPr>
              <a:t>月暖流的雾霭时，春天就来到了。”这句话的含义。</a:t>
            </a:r>
            <a:endParaRPr lang="zh-CN" altLang="en-US" sz="4400" b="1" dirty="0">
              <a:latin typeface="宋体" panose="02010600030101010101" pitchFamily="2" charset="-122"/>
            </a:endParaRPr>
          </a:p>
          <a:p>
            <a:pPr>
              <a:lnSpc>
                <a:spcPct val="80000"/>
              </a:lnSpc>
              <a:buNone/>
            </a:pPr>
            <a:r>
              <a:rPr lang="zh-CN" altLang="en-US" sz="4400" b="1" dirty="0">
                <a:solidFill>
                  <a:srgbClr val="FF0000"/>
                </a:solidFill>
                <a:latin typeface="宋体" panose="02010600030101010101" pitchFamily="2" charset="-122"/>
                <a:sym typeface="宋体" panose="02010600030101010101" pitchFamily="2" charset="-122"/>
              </a:rPr>
              <a:t>   写出了大雁带给人们春天的气息，她是春天的使者。</a:t>
            </a:r>
            <a:endParaRPr lang="zh-CN" altLang="en-US" sz="4400" b="1" dirty="0">
              <a:solidFill>
                <a:srgbClr val="FF0000"/>
              </a:solidFill>
              <a:latin typeface="宋体" panose="02010600030101010101" pitchFamily="2" charset="-122"/>
            </a:endParaRPr>
          </a:p>
          <a:p>
            <a:pPr>
              <a:lnSpc>
                <a:spcPct val="90000"/>
              </a:lnSpc>
              <a:buNone/>
            </a:pPr>
            <a:endParaRPr lang="zh-CN" altLang="en-US" sz="4400" b="1" dirty="0">
              <a:solidFill>
                <a:srgbClr val="FF0000"/>
              </a:solidFill>
              <a:latin typeface="宋体" panose="02010600030101010101" pitchFamily="2" charset="-122"/>
            </a:endParaRPr>
          </a:p>
        </p:txBody>
      </p:sp>
      <p:pic>
        <p:nvPicPr>
          <p:cNvPr id="17412" name="图片 16388" descr="bird12"/>
          <p:cNvPicPr>
            <a:picLocks noChangeAspect="1"/>
          </p:cNvPicPr>
          <p:nvPr/>
        </p:nvPicPr>
        <p:blipFill>
          <a:blip r:embed="rId1"/>
          <a:stretch>
            <a:fillRect/>
          </a:stretch>
        </p:blipFill>
        <p:spPr>
          <a:xfrm>
            <a:off x="0" y="0"/>
            <a:ext cx="1714500" cy="1450975"/>
          </a:xfrm>
          <a:prstGeom prst="rect">
            <a:avLst/>
          </a:prstGeom>
          <a:noFill/>
          <a:ln w="9525">
            <a:noFill/>
          </a:ln>
        </p:spPr>
      </p:pic>
      <p:pic>
        <p:nvPicPr>
          <p:cNvPr id="11278" name="Picture 14"/>
          <p:cNvPicPr>
            <a:picLocks noChangeAspect="1" noChangeArrowheads="1"/>
          </p:cNvPicPr>
          <p:nvPr/>
        </p:nvPicPr>
        <p:blipFill>
          <a:blip r:embed="rId2" cstate="print"/>
          <a:srcRect t="12801"/>
          <a:stretch>
            <a:fillRect/>
          </a:stretch>
        </p:blipFill>
        <p:spPr bwMode="auto">
          <a:xfrm>
            <a:off x="635" y="4902835"/>
            <a:ext cx="9142730"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p:txBody>
          <a:bodyPr anchor="ctr"/>
          <a:p>
            <a:br>
              <a:rPr lang="zh-CN" altLang="en-US"/>
            </a:br>
            <a:endParaRPr lang="zh-CN" altLang="en-US"/>
          </a:p>
        </p:txBody>
      </p:sp>
      <p:sp>
        <p:nvSpPr>
          <p:cNvPr id="3" name="内容占位符 2"/>
          <p:cNvSpPr>
            <a:spLocks noGrp="1"/>
          </p:cNvSpPr>
          <p:nvPr>
            <p:ph idx="1"/>
          </p:nvPr>
        </p:nvSpPr>
        <p:spPr>
          <a:xfrm>
            <a:off x="-36512" y="34925"/>
            <a:ext cx="9278937" cy="6934200"/>
          </a:xfrm>
        </p:spPr>
        <p:txBody>
          <a:bodyPr anchor="t"/>
          <a:p>
            <a:pPr>
              <a:lnSpc>
                <a:spcPct val="90000"/>
              </a:lnSpc>
              <a:buNone/>
            </a:pPr>
            <a:r>
              <a:rPr lang="en-US" altLang="zh-CN" sz="4000" b="1" dirty="0">
                <a:sym typeface="宋体" panose="02010600030101010101" pitchFamily="2" charset="-122"/>
              </a:rPr>
              <a:t>          3</a:t>
            </a:r>
            <a:r>
              <a:rPr lang="zh-CN" altLang="en-US" sz="4000" b="1" dirty="0">
                <a:sym typeface="宋体" panose="02010600030101010101" pitchFamily="2" charset="-122"/>
              </a:rPr>
              <a:t>、</a:t>
            </a:r>
            <a:r>
              <a:rPr lang="en-US" altLang="zh-CN" sz="4000" b="1" dirty="0">
                <a:sym typeface="宋体" panose="02010600030101010101" pitchFamily="2" charset="-122"/>
              </a:rPr>
              <a:t>“</a:t>
            </a:r>
            <a:r>
              <a:rPr lang="zh-CN" altLang="en-US" sz="4000" b="1" dirty="0">
                <a:sym typeface="宋体" panose="02010600030101010101" pitchFamily="2" charset="-122"/>
              </a:rPr>
              <a:t>赌注</a:t>
            </a:r>
            <a:r>
              <a:rPr lang="en-US" altLang="zh-CN" sz="4000" b="1" dirty="0">
                <a:sym typeface="宋体" panose="02010600030101010101" pitchFamily="2" charset="-122"/>
              </a:rPr>
              <a:t>”</a:t>
            </a:r>
            <a:r>
              <a:rPr lang="zh-CN" altLang="en-US" sz="4000" b="1" dirty="0">
                <a:sym typeface="宋体" panose="02010600030101010101" pitchFamily="2" charset="-122"/>
              </a:rPr>
              <a:t>一词有什么特殊意味？ </a:t>
            </a:r>
            <a:endParaRPr lang="zh-CN" altLang="en-US" sz="4000" b="1" dirty="0">
              <a:sym typeface="宋体" panose="02010600030101010101" pitchFamily="2" charset="-122"/>
            </a:endParaRPr>
          </a:p>
          <a:p>
            <a:pPr>
              <a:lnSpc>
                <a:spcPct val="90000"/>
              </a:lnSpc>
              <a:buNone/>
            </a:pPr>
            <a:r>
              <a:rPr lang="zh-CN" altLang="en-US" sz="4000" b="1" dirty="0">
                <a:sym typeface="宋体" panose="02010600030101010101" pitchFamily="2" charset="-122"/>
              </a:rPr>
              <a:t>          </a:t>
            </a:r>
            <a:r>
              <a:rPr lang="zh-CN" altLang="en-US" sz="4000" b="1" dirty="0">
                <a:solidFill>
                  <a:srgbClr val="FF0000"/>
                </a:solidFill>
                <a:sym typeface="宋体" panose="02010600030101010101" pitchFamily="2" charset="-122"/>
              </a:rPr>
              <a:t>赌注的意思是赌博时所押的财物。在此处意味着大雁飞行迁徙的成本很高，而且不能随意撤回。</a:t>
            </a:r>
            <a:endParaRPr lang="zh-CN" altLang="en-US" sz="4000" b="1" dirty="0">
              <a:solidFill>
                <a:srgbClr val="FF0000"/>
              </a:solidFill>
              <a:sym typeface="宋体" panose="02010600030101010101" pitchFamily="2" charset="-122"/>
            </a:endParaRPr>
          </a:p>
          <a:p>
            <a:pPr>
              <a:lnSpc>
                <a:spcPct val="80000"/>
              </a:lnSpc>
              <a:buNone/>
            </a:pPr>
            <a:r>
              <a:rPr lang="en-US" altLang="zh-CN" sz="4000" b="1" dirty="0">
                <a:sym typeface="宋体" panose="02010600030101010101" pitchFamily="2" charset="-122"/>
              </a:rPr>
              <a:t>        </a:t>
            </a:r>
            <a:endParaRPr lang="en-US" altLang="zh-CN" sz="4000" b="1" dirty="0">
              <a:sym typeface="宋体" panose="02010600030101010101" pitchFamily="2" charset="-122"/>
            </a:endParaRPr>
          </a:p>
          <a:p>
            <a:pPr>
              <a:lnSpc>
                <a:spcPct val="80000"/>
              </a:lnSpc>
              <a:buNone/>
            </a:pPr>
            <a:r>
              <a:rPr lang="en-US" altLang="zh-CN" sz="4000" b="1" dirty="0">
                <a:sym typeface="宋体" panose="02010600030101010101" pitchFamily="2" charset="-122"/>
              </a:rPr>
              <a:t>          4</a:t>
            </a:r>
            <a:r>
              <a:rPr lang="zh-CN" altLang="en-US" sz="4000" b="1" dirty="0">
                <a:sym typeface="宋体" panose="02010600030101010101" pitchFamily="2" charset="-122"/>
              </a:rPr>
              <a:t>、用简洁的语言概括威斯康星法规的内容。</a:t>
            </a:r>
            <a:endParaRPr lang="zh-CN" altLang="en-US" sz="4000" b="1" dirty="0"/>
          </a:p>
          <a:p>
            <a:pPr>
              <a:lnSpc>
                <a:spcPct val="80000"/>
              </a:lnSpc>
              <a:buNone/>
            </a:pPr>
            <a:r>
              <a:rPr lang="zh-CN" altLang="en-US" sz="4000" b="1" dirty="0">
                <a:sym typeface="宋体" panose="02010600030101010101" pitchFamily="2" charset="-122"/>
              </a:rPr>
              <a:t>         </a:t>
            </a:r>
            <a:r>
              <a:rPr lang="zh-CN" altLang="en-US" sz="4000" b="1" dirty="0">
                <a:solidFill>
                  <a:srgbClr val="FF0000"/>
                </a:solidFill>
                <a:sym typeface="宋体" panose="02010600030101010101" pitchFamily="2" charset="-122"/>
              </a:rPr>
              <a:t>春季禁止猎杀大雁，冬季则允许猎杀。</a:t>
            </a:r>
            <a:endParaRPr lang="zh-CN" altLang="en-US" sz="4000" b="1" dirty="0">
              <a:solidFill>
                <a:srgbClr val="FF0000"/>
              </a:solidFill>
            </a:endParaRPr>
          </a:p>
          <a:p>
            <a:pPr>
              <a:lnSpc>
                <a:spcPct val="80000"/>
              </a:lnSpc>
              <a:buNone/>
            </a:pPr>
            <a:endParaRPr lang="zh-CN" altLang="en-US" sz="4000" b="1" dirty="0">
              <a:sym typeface="宋体" panose="02010600030101010101" pitchFamily="2" charset="-122"/>
            </a:endParaRPr>
          </a:p>
        </p:txBody>
      </p:sp>
      <p:pic>
        <p:nvPicPr>
          <p:cNvPr id="18435" name="图片 16390" descr="t0122ed57a4aa6b4de5"/>
          <p:cNvPicPr>
            <a:picLocks noChangeAspect="1"/>
          </p:cNvPicPr>
          <p:nvPr/>
        </p:nvPicPr>
        <p:blipFill>
          <a:blip r:embed="rId1"/>
          <a:stretch>
            <a:fillRect/>
          </a:stretch>
        </p:blipFill>
        <p:spPr>
          <a:xfrm>
            <a:off x="-36512" y="5565775"/>
            <a:ext cx="9180512" cy="12922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8" end="81"/>
                                            </p:txEl>
                                          </p:spTgt>
                                        </p:tgtEl>
                                        <p:attrNameLst>
                                          <p:attrName>style.visibility</p:attrName>
                                        </p:attrNameLst>
                                      </p:cBhvr>
                                      <p:to>
                                        <p:strVal val="visible"/>
                                      </p:to>
                                    </p:set>
                                    <p:animEffect transition="in" filter="blinds(horizontal)">
                                      <p:cBhvr>
                                        <p:cTn id="7" dur="500"/>
                                        <p:tgtEl>
                                          <p:spTgt spid="3">
                                            <p:txEl>
                                              <p:charRg st="28"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121" end="148"/>
                                            </p:txEl>
                                          </p:spTgt>
                                        </p:tgtEl>
                                        <p:attrNameLst>
                                          <p:attrName>style.visibility</p:attrName>
                                        </p:attrNameLst>
                                      </p:cBhvr>
                                      <p:to>
                                        <p:strVal val="visible"/>
                                      </p:to>
                                    </p:set>
                                    <p:anim calcmode="lin" valueType="num">
                                      <p:cBhvr>
                                        <p:cTn id="12" dur="500" fill="hold"/>
                                        <p:tgtEl>
                                          <p:spTgt spid="3">
                                            <p:txEl>
                                              <p:charRg st="121" end="148"/>
                                            </p:txEl>
                                          </p:spTgt>
                                        </p:tgtEl>
                                        <p:attrNameLst>
                                          <p:attrName>ppt_x</p:attrName>
                                        </p:attrNameLst>
                                      </p:cBhvr>
                                      <p:tavLst>
                                        <p:tav tm="0">
                                          <p:val>
                                            <p:strVal val="#ppt_x"/>
                                          </p:val>
                                        </p:tav>
                                        <p:tav tm="100000">
                                          <p:val>
                                            <p:strVal val="#ppt_x"/>
                                          </p:val>
                                        </p:tav>
                                      </p:tavLst>
                                    </p:anim>
                                    <p:anim calcmode="lin" valueType="num">
                                      <p:cBhvr>
                                        <p:cTn id="13" dur="500" fill="hold"/>
                                        <p:tgtEl>
                                          <p:spTgt spid="3">
                                            <p:txEl>
                                              <p:charRg st="121" end="1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3073"/>
          <p:cNvSpPr>
            <a:spLocks noGrp="1"/>
          </p:cNvSpPr>
          <p:nvPr>
            <p:ph type="title"/>
          </p:nvPr>
        </p:nvSpPr>
        <p:spPr>
          <a:xfrm>
            <a:off x="457200" y="0"/>
            <a:ext cx="8229600" cy="980440"/>
          </a:xfrm>
        </p:spPr>
        <p:txBody>
          <a:bodyPr anchor="ctr"/>
          <a:p>
            <a:r>
              <a:rPr lang="zh-CN" altLang="en-US" sz="3600" dirty="0">
                <a:solidFill>
                  <a:srgbClr val="FF0000"/>
                </a:solidFill>
                <a:latin typeface="Calibri" panose="020F0502020204030204" pitchFamily="34" charset="0"/>
                <a:sym typeface="+mn-ea"/>
              </a:rPr>
              <a:t>一、</a:t>
            </a:r>
            <a:r>
              <a:rPr lang="zh-CN" altLang="en-US" sz="3600" b="1" dirty="0">
                <a:solidFill>
                  <a:srgbClr val="FF0000"/>
                </a:solidFill>
              </a:rPr>
              <a:t>导入新课</a:t>
            </a:r>
            <a:endParaRPr lang="zh-CN" altLang="en-US" sz="3600" b="1" dirty="0">
              <a:solidFill>
                <a:srgbClr val="FF0000"/>
              </a:solidFill>
            </a:endParaRPr>
          </a:p>
        </p:txBody>
      </p:sp>
      <p:sp>
        <p:nvSpPr>
          <p:cNvPr id="3074" name="文本占位符 3074"/>
          <p:cNvSpPr>
            <a:spLocks noGrp="1"/>
          </p:cNvSpPr>
          <p:nvPr>
            <p:ph idx="1"/>
          </p:nvPr>
        </p:nvSpPr>
        <p:spPr>
          <a:xfrm>
            <a:off x="-99060" y="1277938"/>
            <a:ext cx="9144000" cy="6237287"/>
          </a:xfrm>
        </p:spPr>
        <p:txBody>
          <a:bodyPr anchor="t"/>
          <a:p>
            <a:pPr>
              <a:spcBef>
                <a:spcPct val="50000"/>
              </a:spcBef>
              <a:buNone/>
            </a:pPr>
            <a:r>
              <a:rPr lang="en-US" altLang="zh-CN" sz="4000" b="1" dirty="0"/>
              <a:t>          </a:t>
            </a:r>
            <a:r>
              <a:rPr lang="en-US" altLang="zh-CN" sz="2800" b="1" dirty="0"/>
              <a:t>每当萧瑟的秋季，仰视寥廓的万里霜天，时常可见到一群群自北向南飞行的鸿雁，它们常常组成整齐的行列，划过天空，在蓝天留下美丽的诗行</a:t>
            </a:r>
            <a:r>
              <a:rPr lang="zh-CN" altLang="en-US" sz="2800" b="1" dirty="0"/>
              <a:t>，据说它还能传递书信，因此很容易牵动人们的羁旅愁情、岁月之感。而今天我们学习的</a:t>
            </a:r>
            <a:r>
              <a:rPr lang="en-US" altLang="zh-CN" sz="2800" b="1" dirty="0"/>
              <a:t>《</a:t>
            </a:r>
            <a:r>
              <a:rPr lang="zh-CN" altLang="en-US" sz="2800" b="1" dirty="0"/>
              <a:t>大雁归来</a:t>
            </a:r>
            <a:r>
              <a:rPr lang="en-US" altLang="zh-CN" sz="2800" b="1" dirty="0"/>
              <a:t>》</a:t>
            </a:r>
            <a:r>
              <a:rPr lang="zh-CN" altLang="en-US" sz="2800" b="1" dirty="0"/>
              <a:t>却是一篇洋溢着浓浓爱意的科学文艺说明文，看看这篇文章能为我们增添哪些有关大雁的知识。美国著名环境保护者、伦理学家利奥波德怀着喜爱的心情、欣赏的心情，观察大雁的种种活动情景，请让我们随着作者的笔触走进大雁的世界吧。 </a:t>
            </a:r>
            <a:endParaRPr lang="zh-CN" altLang="en-US" sz="2800" b="1" dirty="0"/>
          </a:p>
          <a:p>
            <a:endParaRPr lang="zh-CN" altLang="en-US" sz="2800" b="1" dirty="0"/>
          </a:p>
        </p:txBody>
      </p:sp>
      <p:pic>
        <p:nvPicPr>
          <p:cNvPr id="5124" name="图片 56325" descr="SHFQ035"/>
          <p:cNvPicPr>
            <a:picLocks noChangeAspect="1"/>
          </p:cNvPicPr>
          <p:nvPr/>
        </p:nvPicPr>
        <p:blipFill>
          <a:blip r:embed="rId1">
            <a:lum bright="12000" contrast="29999"/>
          </a:blip>
          <a:srcRect/>
          <a:stretch>
            <a:fillRect/>
          </a:stretch>
        </p:blipFill>
        <p:spPr>
          <a:xfrm>
            <a:off x="0" y="5516880"/>
            <a:ext cx="9155430" cy="1320165"/>
          </a:xfrm>
          <a:prstGeom prst="rect">
            <a:avLst/>
          </a:prstGeom>
          <a:noFill/>
          <a:ln w="9525" cap="flat" cmpd="sng">
            <a:solidFill>
              <a:srgbClr val="FFFF00"/>
            </a:solidFill>
            <a:prstDash val="solid"/>
            <a:miter/>
            <a:headEnd type="none" w="med" len="med"/>
            <a:tailEnd type="none" w="med" len="med"/>
          </a:ln>
          <a:effectLst>
            <a:outerShdw dist="35921" dir="2699999" algn="ctr" rotWithShape="0">
              <a:srgbClr val="808080"/>
            </a:outerShdw>
          </a:effectLst>
        </p:spPr>
      </p:pic>
      <p:pic>
        <p:nvPicPr>
          <p:cNvPr id="4101" name="图片 46085" descr="bird12"/>
          <p:cNvPicPr>
            <a:picLocks noChangeAspect="1"/>
          </p:cNvPicPr>
          <p:nvPr/>
        </p:nvPicPr>
        <p:blipFill>
          <a:blip r:embed="rId2"/>
          <a:stretch>
            <a:fillRect/>
          </a:stretch>
        </p:blipFill>
        <p:spPr>
          <a:xfrm>
            <a:off x="7330440" y="0"/>
            <a:ext cx="1714500" cy="1450975"/>
          </a:xfrm>
          <a:prstGeom prst="rect">
            <a:avLst/>
          </a:prstGeom>
          <a:noFill/>
          <a:ln w="9525">
            <a:noFill/>
          </a:ln>
        </p:spPr>
      </p:pic>
      <p:pic>
        <p:nvPicPr>
          <p:cNvPr id="4102" name="图片 46086" descr="bird12"/>
          <p:cNvPicPr>
            <a:picLocks noChangeAspect="1"/>
          </p:cNvPicPr>
          <p:nvPr/>
        </p:nvPicPr>
        <p:blipFill>
          <a:blip r:embed="rId2"/>
          <a:stretch>
            <a:fillRect/>
          </a:stretch>
        </p:blipFill>
        <p:spPr>
          <a:xfrm>
            <a:off x="299085" y="-87312"/>
            <a:ext cx="1714500" cy="1450975"/>
          </a:xfrm>
          <a:prstGeom prst="rect">
            <a:avLst/>
          </a:prstGeom>
          <a:noFill/>
          <a:ln w="9525">
            <a:noFill/>
          </a:ln>
        </p:spPr>
      </p:pic>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7409"/>
          <p:cNvSpPr>
            <a:spLocks noGrp="1"/>
          </p:cNvSpPr>
          <p:nvPr>
            <p:ph type="title"/>
          </p:nvPr>
        </p:nvSpPr>
        <p:spPr/>
        <p:txBody>
          <a:bodyPr anchor="ctr"/>
          <a:p>
            <a:br>
              <a:rPr lang="en-US" altLang="zh-CN" sz="4000" dirty="0"/>
            </a:br>
            <a:endParaRPr lang="en-US" altLang="zh-CN" sz="4000" dirty="0"/>
          </a:p>
        </p:txBody>
      </p:sp>
      <p:sp>
        <p:nvSpPr>
          <p:cNvPr id="17411" name="内容占位符 17410"/>
          <p:cNvSpPr>
            <a:spLocks noGrp="1"/>
          </p:cNvSpPr>
          <p:nvPr>
            <p:ph idx="1"/>
          </p:nvPr>
        </p:nvSpPr>
        <p:spPr>
          <a:xfrm>
            <a:off x="0" y="0"/>
            <a:ext cx="9144000" cy="6858000"/>
          </a:xfrm>
        </p:spPr>
        <p:txBody>
          <a:bodyPr anchor="t"/>
          <a:p>
            <a:pPr>
              <a:lnSpc>
                <a:spcPct val="80000"/>
              </a:lnSpc>
              <a:buNone/>
            </a:pPr>
            <a:r>
              <a:rPr lang="en-US" altLang="zh-CN" sz="4000" b="1" dirty="0"/>
              <a:t>          5</a:t>
            </a:r>
            <a:r>
              <a:rPr lang="zh-CN" altLang="en-US" sz="4400" b="1"/>
              <a:t>、冬天如何能</a:t>
            </a:r>
            <a:r>
              <a:rPr lang="en-US" altLang="zh-CN" sz="4400" b="1"/>
              <a:t>“</a:t>
            </a:r>
            <a:r>
              <a:rPr lang="zh-CN" altLang="en-US" sz="4400" b="1"/>
              <a:t>抖掉</a:t>
            </a:r>
            <a:r>
              <a:rPr lang="en-US" altLang="zh-CN" sz="4400" b="1"/>
              <a:t>”</a:t>
            </a:r>
            <a:r>
              <a:rPr lang="zh-CN" altLang="en-US" sz="4400" b="1"/>
              <a:t>？</a:t>
            </a:r>
            <a:endParaRPr lang="zh-CN" altLang="en-US" sz="4400" b="1"/>
          </a:p>
          <a:p>
            <a:pPr>
              <a:lnSpc>
                <a:spcPct val="80000"/>
              </a:lnSpc>
              <a:buNone/>
            </a:pPr>
            <a:r>
              <a:rPr lang="zh-CN" altLang="en-US" sz="4400" b="1"/>
              <a:t>       </a:t>
            </a:r>
            <a:r>
              <a:rPr lang="en-US" altLang="zh-CN" sz="4400" b="1">
                <a:solidFill>
                  <a:srgbClr val="FF0000"/>
                </a:solidFill>
              </a:rPr>
              <a:t>“</a:t>
            </a:r>
            <a:r>
              <a:rPr lang="zh-CN" altLang="en-US" sz="4400" b="1">
                <a:solidFill>
                  <a:srgbClr val="FF0000"/>
                </a:solidFill>
              </a:rPr>
              <a:t>抖掉</a:t>
            </a:r>
            <a:r>
              <a:rPr lang="en-US" altLang="zh-CN" sz="4400" b="1">
                <a:solidFill>
                  <a:srgbClr val="FF0000"/>
                </a:solidFill>
              </a:rPr>
              <a:t>”</a:t>
            </a:r>
            <a:r>
              <a:rPr lang="zh-CN" altLang="en-US" sz="4400" b="1">
                <a:solidFill>
                  <a:srgbClr val="FF0000"/>
                </a:solidFill>
              </a:rPr>
              <a:t>   是一种形象的说法。春天到来，河水开始融化，大雁归来，嬉戏、玩水、</a:t>
            </a:r>
            <a:r>
              <a:rPr lang="en-US" altLang="zh-CN" sz="4400" b="1">
                <a:solidFill>
                  <a:srgbClr val="FF0000"/>
                </a:solidFill>
              </a:rPr>
              <a:t>“</a:t>
            </a:r>
            <a:r>
              <a:rPr lang="zh-CN" altLang="en-US" sz="4400" b="1">
                <a:solidFill>
                  <a:srgbClr val="FF0000"/>
                </a:solidFill>
              </a:rPr>
              <a:t>抖掉</a:t>
            </a:r>
            <a:r>
              <a:rPr lang="en-US" altLang="zh-CN" sz="4400" b="1">
                <a:solidFill>
                  <a:srgbClr val="FF0000"/>
                </a:solidFill>
              </a:rPr>
              <a:t>”</a:t>
            </a:r>
            <a:r>
              <a:rPr lang="zh-CN" altLang="en-US" sz="4400" b="1">
                <a:solidFill>
                  <a:srgbClr val="FF0000"/>
                </a:solidFill>
              </a:rPr>
              <a:t>了冬天。   </a:t>
            </a:r>
            <a:r>
              <a:rPr lang="zh-CN" altLang="en-US" sz="4400">
                <a:solidFill>
                  <a:srgbClr val="FF0000"/>
                </a:solidFill>
              </a:rPr>
              <a:t>   </a:t>
            </a:r>
            <a:r>
              <a:rPr lang="zh-CN" altLang="en-US" sz="3600" b="1" dirty="0">
                <a:solidFill>
                  <a:srgbClr val="FF0000"/>
                </a:solidFill>
              </a:rPr>
              <a:t> </a:t>
            </a:r>
            <a:endParaRPr lang="zh-CN" altLang="en-US" sz="3600" b="1" dirty="0">
              <a:solidFill>
                <a:srgbClr val="FF0000"/>
              </a:solidFill>
            </a:endParaRPr>
          </a:p>
        </p:txBody>
      </p:sp>
      <p:pic>
        <p:nvPicPr>
          <p:cNvPr id="19459" name="图片 17412" descr="u=2822333926,1302724197&amp;fm=21&amp;gp=0"/>
          <p:cNvPicPr>
            <a:picLocks noChangeAspect="1"/>
          </p:cNvPicPr>
          <p:nvPr/>
        </p:nvPicPr>
        <p:blipFill>
          <a:blip r:embed="rId1"/>
          <a:stretch>
            <a:fillRect/>
          </a:stretch>
        </p:blipFill>
        <p:spPr>
          <a:xfrm>
            <a:off x="0" y="3305175"/>
            <a:ext cx="9144000" cy="35528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1">
                                            <p:txEl>
                                              <p:charRg st="23" end="85"/>
                                            </p:txEl>
                                          </p:spTgt>
                                        </p:tgtEl>
                                        <p:attrNameLst>
                                          <p:attrName>style.visibility</p:attrName>
                                        </p:attrNameLst>
                                      </p:cBhvr>
                                      <p:to>
                                        <p:strVal val="visible"/>
                                      </p:to>
                                    </p:set>
                                    <p:animEffect transition="in" filter="box(in)">
                                      <p:cBhvr>
                                        <p:cTn id="7" dur="2000"/>
                                        <p:tgtEl>
                                          <p:spTgt spid="17411">
                                            <p:txEl>
                                              <p:charRg st="23"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Picture 13" descr="http://www.cab.zju.edu.cn/cabnx/faculty/jianglixi/Goose_flying.gif"/>
          <p:cNvPicPr>
            <a:picLocks noChangeAspect="1"/>
          </p:cNvPicPr>
          <p:nvPr/>
        </p:nvPicPr>
        <p:blipFill>
          <a:blip r:embed="rId1"/>
          <a:stretch>
            <a:fillRect/>
          </a:stretch>
        </p:blipFill>
        <p:spPr>
          <a:xfrm>
            <a:off x="6602413" y="4659313"/>
            <a:ext cx="1428750" cy="1612900"/>
          </a:xfrm>
          <a:prstGeom prst="rect">
            <a:avLst/>
          </a:prstGeom>
          <a:noFill/>
          <a:ln w="9525">
            <a:noFill/>
          </a:ln>
        </p:spPr>
      </p:pic>
      <p:sp>
        <p:nvSpPr>
          <p:cNvPr id="18434" name="矩形 2"/>
          <p:cNvSpPr/>
          <p:nvPr/>
        </p:nvSpPr>
        <p:spPr>
          <a:xfrm>
            <a:off x="623888" y="793750"/>
            <a:ext cx="7896225" cy="1370965"/>
          </a:xfrm>
          <a:prstGeom prst="rect">
            <a:avLst/>
          </a:prstGeom>
          <a:noFill/>
          <a:ln w="9525">
            <a:noFill/>
          </a:ln>
        </p:spPr>
        <p:txBody>
          <a:bodyPr anchor="t">
            <a:spAutoFit/>
          </a:bodyPr>
          <a:p>
            <a:pPr>
              <a:lnSpc>
                <a:spcPct val="130000"/>
              </a:lnSpc>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6</a:t>
            </a:r>
            <a:r>
              <a:rPr lang="zh-CN" altLang="en-US" sz="3200" b="1">
                <a:sym typeface="+mn-ea"/>
              </a:rPr>
              <a:t>、</a:t>
            </a:r>
            <a:r>
              <a:rPr lang="zh-CN" altLang="en-US" sz="3200" b="1" dirty="0">
                <a:latin typeface="黑体" panose="02010609060101010101" pitchFamily="49" charset="-122"/>
                <a:ea typeface="黑体" panose="02010609060101010101" pitchFamily="49" charset="-122"/>
              </a:rPr>
              <a:t> 思考问题：作者笔下的大雁有哪些特点？</a:t>
            </a:r>
            <a:endParaRPr lang="zh-CN" altLang="en-US" sz="3200" b="1" dirty="0">
              <a:latin typeface="黑体" panose="02010609060101010101" pitchFamily="49" charset="-122"/>
              <a:ea typeface="黑体" panose="02010609060101010101" pitchFamily="49" charset="-122"/>
            </a:endParaRPr>
          </a:p>
        </p:txBody>
      </p:sp>
      <p:sp>
        <p:nvSpPr>
          <p:cNvPr id="4" name="矩形 3"/>
          <p:cNvSpPr/>
          <p:nvPr/>
        </p:nvSpPr>
        <p:spPr>
          <a:xfrm>
            <a:off x="1427163" y="2566988"/>
            <a:ext cx="6259513" cy="2894013"/>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a:t>
            </a:r>
            <a:r>
              <a:rPr kumimoji="0" lang="en-US" altLang="zh-CN" sz="2800" b="1" i="0" u="none" strike="noStrike" kern="1200" cap="none" spc="0" normalizeH="0" baseline="0" noProof="0" dirty="0">
                <a:ln>
                  <a:noFill/>
                </a:ln>
                <a:solidFill>
                  <a:srgbClr val="0000FF"/>
                </a:solidFill>
                <a:effectLst/>
                <a:uLnTx/>
                <a:uFillTx/>
                <a:latin typeface="+mn-ea"/>
                <a:ea typeface="+mn-ea"/>
                <a:cs typeface="+mn-cs"/>
              </a:rPr>
              <a:t>1</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）三月春暖北飞</a:t>
            </a:r>
            <a:endParaRPr kumimoji="0" lang="en-US" altLang="zh-CN" sz="28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a:t>
            </a:r>
            <a:r>
              <a:rPr kumimoji="0" lang="en-US" altLang="zh-CN" sz="2800" b="1" i="0" u="none" strike="noStrike" kern="1200" cap="none" spc="0" normalizeH="0" baseline="0" noProof="0" dirty="0">
                <a:ln>
                  <a:noFill/>
                </a:ln>
                <a:solidFill>
                  <a:srgbClr val="0000FF"/>
                </a:solidFill>
                <a:effectLst/>
                <a:uLnTx/>
                <a:uFillTx/>
                <a:latin typeface="+mn-ea"/>
                <a:ea typeface="+mn-ea"/>
                <a:cs typeface="+mn-cs"/>
              </a:rPr>
              <a:t>2</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）飞行路线很直</a:t>
            </a:r>
            <a:endParaRPr kumimoji="0" lang="en-US" altLang="zh-CN" sz="28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a:t>
            </a:r>
            <a:r>
              <a:rPr kumimoji="0" lang="en-US" altLang="zh-CN" sz="2800" b="1" i="0" u="none" strike="noStrike" kern="1200" cap="none" spc="0" normalizeH="0" baseline="0" noProof="0" dirty="0">
                <a:ln>
                  <a:noFill/>
                </a:ln>
                <a:solidFill>
                  <a:srgbClr val="0000FF"/>
                </a:solidFill>
                <a:effectLst/>
                <a:uLnTx/>
                <a:uFillTx/>
                <a:latin typeface="+mn-ea"/>
                <a:ea typeface="+mn-ea"/>
                <a:cs typeface="+mn-cs"/>
              </a:rPr>
              <a:t>3</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）常成六只或六的倍数列队飞</a:t>
            </a:r>
            <a:endParaRPr kumimoji="0" lang="en-US" altLang="zh-CN" sz="28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a:t>
            </a:r>
            <a:r>
              <a:rPr kumimoji="0" lang="en-US" altLang="zh-CN" sz="2800" b="1" i="0" u="none" strike="noStrike" kern="1200" cap="none" spc="0" normalizeH="0" baseline="0" noProof="0" dirty="0">
                <a:ln>
                  <a:noFill/>
                </a:ln>
                <a:solidFill>
                  <a:srgbClr val="0000FF"/>
                </a:solidFill>
                <a:effectLst/>
                <a:uLnTx/>
                <a:uFillTx/>
                <a:latin typeface="+mn-ea"/>
                <a:ea typeface="+mn-ea"/>
                <a:cs typeface="+mn-cs"/>
              </a:rPr>
              <a:t>4</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）孤雁时常哀鸣</a:t>
            </a:r>
            <a:endParaRPr kumimoji="0" lang="en-US" altLang="zh-CN" sz="28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a:t>
            </a:r>
            <a:r>
              <a:rPr kumimoji="0" lang="en-US" altLang="zh-CN" sz="2800" b="1" i="0" u="none" strike="noStrike" kern="1200" cap="none" spc="0" normalizeH="0" baseline="0" noProof="0" dirty="0">
                <a:ln>
                  <a:noFill/>
                </a:ln>
                <a:solidFill>
                  <a:srgbClr val="0000FF"/>
                </a:solidFill>
                <a:effectLst/>
                <a:uLnTx/>
                <a:uFillTx/>
                <a:latin typeface="+mn-ea"/>
                <a:ea typeface="+mn-ea"/>
                <a:cs typeface="+mn-cs"/>
              </a:rPr>
              <a:t>5</a:t>
            </a:r>
            <a:r>
              <a:rPr kumimoji="0" lang="zh-CN" altLang="en-US" sz="2800" b="1" i="0" u="none" strike="noStrike" kern="1200" cap="none" spc="0" normalizeH="0" baseline="0" noProof="0" dirty="0">
                <a:ln>
                  <a:noFill/>
                </a:ln>
                <a:solidFill>
                  <a:srgbClr val="0000FF"/>
                </a:solidFill>
                <a:effectLst/>
                <a:uLnTx/>
                <a:uFillTx/>
                <a:latin typeface="+mn-ea"/>
                <a:ea typeface="+mn-ea"/>
                <a:cs typeface="+mn-cs"/>
              </a:rPr>
              <a:t>）雁过群体生活</a:t>
            </a:r>
            <a:endParaRPr kumimoji="0" lang="zh-CN" altLang="en-US" sz="2800" b="1" i="0" u="none" strike="noStrike" kern="1200" cap="none" spc="0" normalizeH="0" baseline="0" noProof="0" dirty="0">
              <a:ln>
                <a:noFill/>
              </a:ln>
              <a:solidFill>
                <a:srgbClr val="0000FF"/>
              </a:solidFill>
              <a:effectLst/>
              <a:uLnTx/>
              <a:uFillTx/>
              <a:latin typeface="+mn-ea"/>
              <a:ea typeface="+mn-ea"/>
              <a:cs typeface="+mn-cs"/>
            </a:endParaRPr>
          </a:p>
        </p:txBody>
      </p:sp>
      <p:pic>
        <p:nvPicPr>
          <p:cNvPr id="19459" name="图片 17412" descr="u=2822333926,1302724197&amp;fm=21&amp;gp=0"/>
          <p:cNvPicPr>
            <a:picLocks noChangeAspect="1"/>
          </p:cNvPicPr>
          <p:nvPr/>
        </p:nvPicPr>
        <p:blipFill>
          <a:blip r:embed="rId2"/>
          <a:stretch>
            <a:fillRect/>
          </a:stretch>
        </p:blipFill>
        <p:spPr>
          <a:xfrm>
            <a:off x="0" y="5461000"/>
            <a:ext cx="3595370" cy="1397000"/>
          </a:xfrm>
          <a:prstGeom prst="rect">
            <a:avLst/>
          </a:prstGeom>
          <a:noFill/>
          <a:ln w="9525">
            <a:noFill/>
          </a:ln>
        </p:spPr>
      </p:pic>
      <p:pic>
        <p:nvPicPr>
          <p:cNvPr id="11278" name="Picture 14"/>
          <p:cNvPicPr>
            <a:picLocks noChangeAspect="1" noChangeArrowheads="1"/>
          </p:cNvPicPr>
          <p:nvPr/>
        </p:nvPicPr>
        <p:blipFill>
          <a:blip r:embed="rId3" cstate="print"/>
          <a:srcRect t="12801"/>
          <a:stretch>
            <a:fillRect/>
          </a:stretch>
        </p:blipFill>
        <p:spPr bwMode="auto">
          <a:xfrm>
            <a:off x="5779135" y="1484630"/>
            <a:ext cx="3337560"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78"/>
                                        </p:tgtEl>
                                        <p:attrNameLst>
                                          <p:attrName>style.visibility</p:attrName>
                                        </p:attrNameLst>
                                      </p:cBhvr>
                                      <p:to>
                                        <p:strVal val="visible"/>
                                      </p:to>
                                    </p:set>
                                    <p:animEffect transition="in" filter="fade">
                                      <p:cBhvr>
                                        <p:cTn id="12" dur="1000"/>
                                        <p:tgtEl>
                                          <p:spTgt spid="11278"/>
                                        </p:tgtEl>
                                      </p:cBhvr>
                                    </p:animEffect>
                                    <p:anim calcmode="lin" valueType="num">
                                      <p:cBhvr>
                                        <p:cTn id="13" dur="1000" fill="hold"/>
                                        <p:tgtEl>
                                          <p:spTgt spid="11278"/>
                                        </p:tgtEl>
                                        <p:attrNameLst>
                                          <p:attrName>ppt_x</p:attrName>
                                        </p:attrNameLst>
                                      </p:cBhvr>
                                      <p:tavLst>
                                        <p:tav tm="0">
                                          <p:val>
                                            <p:strVal val="#ppt_x"/>
                                          </p:val>
                                        </p:tav>
                                        <p:tav tm="100000">
                                          <p:val>
                                            <p:strVal val="#ppt_x"/>
                                          </p:val>
                                        </p:tav>
                                      </p:tavLst>
                                    </p:anim>
                                    <p:anim calcmode="lin" valueType="num">
                                      <p:cBhvr>
                                        <p:cTn id="14"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8433"/>
          <p:cNvSpPr>
            <a:spLocks noGrp="1"/>
          </p:cNvSpPr>
          <p:nvPr>
            <p:ph type="title"/>
          </p:nvPr>
        </p:nvSpPr>
        <p:spPr/>
        <p:txBody>
          <a:bodyPr anchor="ctr"/>
          <a:p>
            <a:br>
              <a:rPr lang="en-US" altLang="zh-CN" sz="4000" dirty="0"/>
            </a:br>
            <a:endParaRPr lang="en-US" altLang="zh-CN" sz="4000" dirty="0"/>
          </a:p>
        </p:txBody>
      </p:sp>
      <p:sp>
        <p:nvSpPr>
          <p:cNvPr id="18435" name="内容占位符 18434"/>
          <p:cNvSpPr>
            <a:spLocks noGrp="1"/>
          </p:cNvSpPr>
          <p:nvPr>
            <p:ph idx="1"/>
          </p:nvPr>
        </p:nvSpPr>
        <p:spPr>
          <a:xfrm>
            <a:off x="0" y="0"/>
            <a:ext cx="9144000" cy="6858000"/>
          </a:xfrm>
        </p:spPr>
        <p:txBody>
          <a:bodyPr anchor="t"/>
          <a:p>
            <a:pPr>
              <a:buNone/>
            </a:pPr>
            <a:r>
              <a:rPr lang="en-US" altLang="zh-CN" sz="4400" b="1" dirty="0"/>
              <a:t>          7</a:t>
            </a:r>
            <a:r>
              <a:rPr lang="zh-CN" altLang="en-US" sz="4000" b="1" dirty="0"/>
              <a:t>、“乌鸦通常被认为是笔直飞行的，但与坚定不一移向南飞行</a:t>
            </a:r>
            <a:r>
              <a:rPr lang="en-US" altLang="zh-CN" sz="4000" b="1" dirty="0"/>
              <a:t>200</a:t>
            </a:r>
            <a:r>
              <a:rPr lang="zh-CN" altLang="en-US" sz="4000" b="1" dirty="0"/>
              <a:t>英里直达最近的大湖的大雁相比，它的飞行也就成了曲线。”这一句意在说明什么？</a:t>
            </a:r>
            <a:endParaRPr lang="zh-CN" altLang="en-US" sz="4000" b="1" dirty="0"/>
          </a:p>
          <a:p>
            <a:pPr>
              <a:buNone/>
            </a:pPr>
            <a:r>
              <a:rPr lang="zh-CN" altLang="en-US" sz="4000" b="1" dirty="0"/>
              <a:t>          </a:t>
            </a:r>
            <a:r>
              <a:rPr lang="zh-CN" altLang="en-US" sz="4000" b="1" dirty="0">
                <a:solidFill>
                  <a:srgbClr val="FF0000"/>
                </a:solidFill>
              </a:rPr>
              <a:t>大雁的飞行是笔直的。</a:t>
            </a:r>
            <a:endParaRPr lang="zh-CN" altLang="en-US" sz="4000" b="1" dirty="0">
              <a:solidFill>
                <a:srgbClr val="FF0000"/>
              </a:solidFill>
            </a:endParaRPr>
          </a:p>
          <a:p>
            <a:pPr>
              <a:buNone/>
            </a:pPr>
            <a:r>
              <a:rPr lang="zh-CN" altLang="en-US" sz="4000" b="1" dirty="0"/>
              <a:t>           </a:t>
            </a:r>
            <a:r>
              <a:rPr lang="en-US" altLang="zh-CN" sz="4000" b="1" dirty="0"/>
              <a:t>8</a:t>
            </a:r>
            <a:r>
              <a:rPr lang="zh-CN" altLang="en-US" sz="4000" b="1" dirty="0"/>
              <a:t>、“我们的大雁又回来了” 一句中的“我们”表达了怎样的情感？</a:t>
            </a:r>
            <a:endParaRPr lang="zh-CN" altLang="en-US" sz="4000" b="1" dirty="0"/>
          </a:p>
          <a:p>
            <a:pPr>
              <a:buNone/>
            </a:pPr>
            <a:r>
              <a:rPr lang="zh-CN" altLang="en-US" sz="4000" b="1" dirty="0"/>
              <a:t>           </a:t>
            </a:r>
            <a:r>
              <a:rPr lang="zh-CN" altLang="en-US" sz="4000" b="1" dirty="0">
                <a:solidFill>
                  <a:srgbClr val="FF0000"/>
                </a:solidFill>
              </a:rPr>
              <a:t>表达了作者对大雁的喜爱及见大雁归来后的欣喜之情。</a:t>
            </a:r>
            <a:endParaRPr lang="zh-CN" altLang="en-US" sz="4000" b="1" dirty="0">
              <a:solidFill>
                <a:srgbClr val="FF0000"/>
              </a:solidFill>
            </a:endParaRPr>
          </a:p>
          <a:p>
            <a:pPr>
              <a:buNone/>
            </a:pPr>
            <a:endParaRPr lang="zh-CN" altLang="en-US" sz="4000" b="1" dirty="0">
              <a:solidFill>
                <a:srgbClr val="FF0000"/>
              </a:solidFill>
            </a:endParaRPr>
          </a:p>
        </p:txBody>
      </p:sp>
      <p:pic>
        <p:nvPicPr>
          <p:cNvPr id="20483" name="图片 18435" descr="bird12"/>
          <p:cNvPicPr>
            <a:picLocks noChangeAspect="1"/>
          </p:cNvPicPr>
          <p:nvPr/>
        </p:nvPicPr>
        <p:blipFill>
          <a:blip r:embed="rId1"/>
          <a:stretch>
            <a:fillRect/>
          </a:stretch>
        </p:blipFill>
        <p:spPr>
          <a:xfrm>
            <a:off x="7019925" y="2565400"/>
            <a:ext cx="1714500" cy="1235075"/>
          </a:xfrm>
          <a:prstGeom prst="rect">
            <a:avLst/>
          </a:prstGeom>
          <a:noFill/>
          <a:ln w="9525">
            <a:noFill/>
          </a:ln>
        </p:spPr>
      </p:pic>
      <p:pic>
        <p:nvPicPr>
          <p:cNvPr id="20484" name="图片 18436" descr="bird12"/>
          <p:cNvPicPr>
            <a:picLocks noChangeAspect="1"/>
          </p:cNvPicPr>
          <p:nvPr/>
        </p:nvPicPr>
        <p:blipFill>
          <a:blip r:embed="rId1"/>
          <a:stretch>
            <a:fillRect/>
          </a:stretch>
        </p:blipFill>
        <p:spPr>
          <a:xfrm>
            <a:off x="0" y="3357563"/>
            <a:ext cx="1331913" cy="1235075"/>
          </a:xfrm>
          <a:prstGeom prst="rect">
            <a:avLst/>
          </a:prstGeom>
          <a:noFill/>
          <a:ln w="9525">
            <a:noFill/>
          </a:ln>
        </p:spPr>
      </p:pic>
      <p:pic>
        <p:nvPicPr>
          <p:cNvPr id="20485" name="图片 18437" descr="bird12"/>
          <p:cNvPicPr>
            <a:picLocks noChangeAspect="1"/>
          </p:cNvPicPr>
          <p:nvPr/>
        </p:nvPicPr>
        <p:blipFill>
          <a:blip r:embed="rId1"/>
          <a:stretch>
            <a:fillRect/>
          </a:stretch>
        </p:blipFill>
        <p:spPr>
          <a:xfrm>
            <a:off x="0" y="5157788"/>
            <a:ext cx="1331913" cy="946150"/>
          </a:xfrm>
          <a:prstGeom prst="rect">
            <a:avLst/>
          </a:prstGeom>
          <a:noFill/>
          <a:ln w="9525">
            <a:noFill/>
          </a:ln>
        </p:spPr>
      </p:pic>
      <p:pic>
        <p:nvPicPr>
          <p:cNvPr id="20486" name="图片 18438" descr="bird12"/>
          <p:cNvPicPr>
            <a:picLocks noChangeAspect="1"/>
          </p:cNvPicPr>
          <p:nvPr/>
        </p:nvPicPr>
        <p:blipFill>
          <a:blip r:embed="rId1"/>
          <a:stretch>
            <a:fillRect/>
          </a:stretch>
        </p:blipFill>
        <p:spPr>
          <a:xfrm>
            <a:off x="5651500" y="5911850"/>
            <a:ext cx="1331913" cy="946150"/>
          </a:xfrm>
          <a:prstGeom prst="rect">
            <a:avLst/>
          </a:prstGeom>
          <a:noFill/>
          <a:ln w="9525">
            <a:noFill/>
          </a:ln>
        </p:spPr>
      </p:pic>
      <p:pic>
        <p:nvPicPr>
          <p:cNvPr id="20487" name="图片 18439" descr="bird12"/>
          <p:cNvPicPr>
            <a:picLocks noChangeAspect="1"/>
          </p:cNvPicPr>
          <p:nvPr/>
        </p:nvPicPr>
        <p:blipFill>
          <a:blip r:embed="rId1"/>
          <a:stretch>
            <a:fillRect/>
          </a:stretch>
        </p:blipFill>
        <p:spPr>
          <a:xfrm>
            <a:off x="7812088" y="5911850"/>
            <a:ext cx="1331912" cy="946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charRg st="79" end="100"/>
                                            </p:txEl>
                                          </p:spTgt>
                                        </p:tgtEl>
                                        <p:attrNameLst>
                                          <p:attrName>style.visibility</p:attrName>
                                        </p:attrNameLst>
                                      </p:cBhvr>
                                      <p:to>
                                        <p:strVal val="visible"/>
                                      </p:to>
                                    </p:set>
                                    <p:animEffect transition="in" filter="blinds(horizontal)">
                                      <p:cBhvr>
                                        <p:cTn id="7" dur="500"/>
                                        <p:tgtEl>
                                          <p:spTgt spid="18435">
                                            <p:txEl>
                                              <p:charRg st="79" end="1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charRg st="143" end="179"/>
                                            </p:txEl>
                                          </p:spTgt>
                                        </p:tgtEl>
                                        <p:attrNameLst>
                                          <p:attrName>style.visibility</p:attrName>
                                        </p:attrNameLst>
                                      </p:cBhvr>
                                      <p:to>
                                        <p:strVal val="visible"/>
                                      </p:to>
                                    </p:set>
                                    <p:animEffect transition="in" filter="blinds(horizontal)">
                                      <p:cBhvr>
                                        <p:cTn id="12" dur="500"/>
                                        <p:tgtEl>
                                          <p:spTgt spid="18435">
                                            <p:txEl>
                                              <p:charRg st="143" end="1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9457"/>
          <p:cNvSpPr>
            <a:spLocks noGrp="1"/>
          </p:cNvSpPr>
          <p:nvPr>
            <p:ph type="title"/>
          </p:nvPr>
        </p:nvSpPr>
        <p:spPr/>
        <p:txBody>
          <a:bodyPr anchor="ctr"/>
          <a:p>
            <a:br>
              <a:rPr lang="en-US" altLang="zh-CN" sz="4000" dirty="0"/>
            </a:br>
            <a:endParaRPr lang="en-US" altLang="zh-CN" sz="4000" dirty="0"/>
          </a:p>
        </p:txBody>
      </p:sp>
      <p:sp>
        <p:nvSpPr>
          <p:cNvPr id="19459" name="内容占位符 19458"/>
          <p:cNvSpPr>
            <a:spLocks noGrp="1"/>
          </p:cNvSpPr>
          <p:nvPr>
            <p:ph idx="1"/>
          </p:nvPr>
        </p:nvSpPr>
        <p:spPr>
          <a:xfrm>
            <a:off x="0" y="0"/>
            <a:ext cx="9144000" cy="6858000"/>
          </a:xfrm>
        </p:spPr>
        <p:txBody>
          <a:bodyPr anchor="t"/>
          <a:p>
            <a:pPr>
              <a:buNone/>
            </a:pPr>
            <a:r>
              <a:rPr lang="en-US" altLang="zh-CN" sz="4000" b="1" dirty="0"/>
              <a:t>          9</a:t>
            </a:r>
            <a:r>
              <a:rPr lang="zh-CN" altLang="en-US" sz="4400" b="1" dirty="0"/>
              <a:t>、分析“一触到水，我们刚到的客人就会叫起来，似乎它们溅起的水花能抖掉那脆弱的香蒲身上的冬天。”这句话的含义。</a:t>
            </a:r>
            <a:endParaRPr lang="zh-CN" altLang="en-US" sz="4400" b="1" dirty="0"/>
          </a:p>
          <a:p>
            <a:pPr>
              <a:buNone/>
            </a:pPr>
            <a:r>
              <a:rPr lang="zh-CN" altLang="en-US" sz="4400" b="1" dirty="0"/>
              <a:t>         </a:t>
            </a:r>
            <a:r>
              <a:rPr lang="zh-CN" altLang="en-US" sz="4400" b="1" dirty="0">
                <a:solidFill>
                  <a:srgbClr val="FF0000"/>
                </a:solidFill>
              </a:rPr>
              <a:t>表达了人们对大雁的喜爱与期盼。</a:t>
            </a:r>
            <a:endParaRPr lang="zh-CN" altLang="en-US" sz="4400" b="1" dirty="0">
              <a:solidFill>
                <a:srgbClr val="FF0000"/>
              </a:solidFill>
            </a:endParaRPr>
          </a:p>
        </p:txBody>
      </p:sp>
      <p:pic>
        <p:nvPicPr>
          <p:cNvPr id="21507" name="图片 19460" descr="t01c831400889357410"/>
          <p:cNvPicPr>
            <a:picLocks noChangeAspect="1"/>
          </p:cNvPicPr>
          <p:nvPr/>
        </p:nvPicPr>
        <p:blipFill>
          <a:blip r:embed="rId1"/>
          <a:stretch>
            <a:fillRect/>
          </a:stretch>
        </p:blipFill>
        <p:spPr>
          <a:xfrm>
            <a:off x="5651500" y="3789363"/>
            <a:ext cx="3492500" cy="3068637"/>
          </a:xfrm>
          <a:prstGeom prst="rect">
            <a:avLst/>
          </a:prstGeom>
          <a:noFill/>
          <a:ln w="9525">
            <a:noFill/>
          </a:ln>
        </p:spPr>
      </p:pic>
      <p:pic>
        <p:nvPicPr>
          <p:cNvPr id="21508" name="图片 19461" descr="u=3712729789,2505164903&amp;fm=21&amp;gp=0"/>
          <p:cNvPicPr>
            <a:picLocks noChangeAspect="1"/>
          </p:cNvPicPr>
          <p:nvPr/>
        </p:nvPicPr>
        <p:blipFill>
          <a:blip r:embed="rId2"/>
          <a:stretch>
            <a:fillRect/>
          </a:stretch>
        </p:blipFill>
        <p:spPr>
          <a:xfrm>
            <a:off x="0" y="4652963"/>
            <a:ext cx="4356100" cy="19446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9459">
                                            <p:txEl>
                                              <p:charRg st="66" end="91"/>
                                            </p:txEl>
                                          </p:spTgt>
                                        </p:tgtEl>
                                        <p:attrNameLst>
                                          <p:attrName>style.visibility</p:attrName>
                                        </p:attrNameLst>
                                      </p:cBhvr>
                                      <p:to>
                                        <p:strVal val="visible"/>
                                      </p:to>
                                    </p:set>
                                    <p:animEffect transition="in" filter="checkerboard(across)">
                                      <p:cBhvr>
                                        <p:cTn id="7" dur="500"/>
                                        <p:tgtEl>
                                          <p:spTgt spid="19459">
                                            <p:txEl>
                                              <p:charRg st="66"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32"/>
          <p:cNvSpPr txBox="1">
            <a:spLocks noChangeArrowheads="1"/>
          </p:cNvSpPr>
          <p:nvPr/>
        </p:nvSpPr>
        <p:spPr bwMode="auto">
          <a:xfrm>
            <a:off x="4457700" y="3671888"/>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6" name="文本框 34"/>
          <p:cNvSpPr txBox="1">
            <a:spLocks noChangeArrowheads="1"/>
          </p:cNvSpPr>
          <p:nvPr/>
        </p:nvSpPr>
        <p:spPr bwMode="auto">
          <a:xfrm rot="21319903">
            <a:off x="8047038" y="19685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8" name="文本框 36"/>
          <p:cNvSpPr txBox="1">
            <a:spLocks noChangeArrowheads="1"/>
          </p:cNvSpPr>
          <p:nvPr/>
        </p:nvSpPr>
        <p:spPr bwMode="auto">
          <a:xfrm rot="16249134">
            <a:off x="5845175" y="15541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9" name="文本框 37"/>
          <p:cNvSpPr txBox="1">
            <a:spLocks noChangeArrowheads="1"/>
          </p:cNvSpPr>
          <p:nvPr/>
        </p:nvSpPr>
        <p:spPr bwMode="auto">
          <a:xfrm rot="17449134">
            <a:off x="5314950" y="20986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0" name="文本框 45"/>
          <p:cNvSpPr txBox="1">
            <a:spLocks noChangeArrowheads="1"/>
          </p:cNvSpPr>
          <p:nvPr/>
        </p:nvSpPr>
        <p:spPr bwMode="auto">
          <a:xfrm rot="16249134">
            <a:off x="6405563" y="1584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1" name="文本框 46"/>
          <p:cNvSpPr txBox="1">
            <a:spLocks noChangeArrowheads="1"/>
          </p:cNvSpPr>
          <p:nvPr/>
        </p:nvSpPr>
        <p:spPr bwMode="auto">
          <a:xfrm rot="21175089">
            <a:off x="7050088" y="18923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2" name="文本框 47"/>
          <p:cNvSpPr txBox="1">
            <a:spLocks noChangeArrowheads="1"/>
          </p:cNvSpPr>
          <p:nvPr/>
        </p:nvSpPr>
        <p:spPr bwMode="auto">
          <a:xfrm rot="17449134">
            <a:off x="7639050" y="31305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3" name="文本框 49"/>
          <p:cNvSpPr txBox="1">
            <a:spLocks noChangeArrowheads="1"/>
          </p:cNvSpPr>
          <p:nvPr/>
        </p:nvSpPr>
        <p:spPr bwMode="auto">
          <a:xfrm rot="657351">
            <a:off x="8388350" y="1595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4" name="文本框 50"/>
          <p:cNvSpPr txBox="1">
            <a:spLocks noChangeArrowheads="1"/>
          </p:cNvSpPr>
          <p:nvPr/>
        </p:nvSpPr>
        <p:spPr bwMode="auto">
          <a:xfrm rot="1480325">
            <a:off x="7373938" y="1455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6" name="文本框 51"/>
          <p:cNvSpPr txBox="1">
            <a:spLocks noChangeArrowheads="1"/>
          </p:cNvSpPr>
          <p:nvPr/>
        </p:nvSpPr>
        <p:spPr bwMode="auto">
          <a:xfrm rot="16249134">
            <a:off x="8350250" y="34194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7" name="文本框 32"/>
          <p:cNvSpPr txBox="1">
            <a:spLocks noChangeArrowheads="1"/>
          </p:cNvSpPr>
          <p:nvPr/>
        </p:nvSpPr>
        <p:spPr bwMode="auto">
          <a:xfrm>
            <a:off x="3244850" y="45196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8" name="文本框 34"/>
          <p:cNvSpPr txBox="1">
            <a:spLocks noChangeArrowheads="1"/>
          </p:cNvSpPr>
          <p:nvPr/>
        </p:nvSpPr>
        <p:spPr bwMode="auto">
          <a:xfrm rot="4149897">
            <a:off x="4445000" y="4464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9" name="文本框 36"/>
          <p:cNvSpPr txBox="1">
            <a:spLocks noChangeArrowheads="1"/>
          </p:cNvSpPr>
          <p:nvPr/>
        </p:nvSpPr>
        <p:spPr bwMode="auto">
          <a:xfrm rot="20220000">
            <a:off x="3883025" y="15319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0" name="文本框 37"/>
          <p:cNvSpPr txBox="1">
            <a:spLocks noChangeArrowheads="1"/>
          </p:cNvSpPr>
          <p:nvPr/>
        </p:nvSpPr>
        <p:spPr bwMode="auto">
          <a:xfrm rot="21420000">
            <a:off x="4113213" y="25352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1" name="文本框 45"/>
          <p:cNvSpPr txBox="1">
            <a:spLocks noChangeArrowheads="1"/>
          </p:cNvSpPr>
          <p:nvPr/>
        </p:nvSpPr>
        <p:spPr bwMode="auto">
          <a:xfrm rot="20220000">
            <a:off x="4443413" y="156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2" name="文本框 46"/>
          <p:cNvSpPr txBox="1">
            <a:spLocks noChangeArrowheads="1"/>
          </p:cNvSpPr>
          <p:nvPr/>
        </p:nvSpPr>
        <p:spPr bwMode="auto">
          <a:xfrm rot="20220000">
            <a:off x="4813300"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3" name="文本框 47"/>
          <p:cNvSpPr txBox="1">
            <a:spLocks noChangeArrowheads="1"/>
          </p:cNvSpPr>
          <p:nvPr/>
        </p:nvSpPr>
        <p:spPr bwMode="auto">
          <a:xfrm rot="21420000">
            <a:off x="5046663" y="27765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4" name="文本框 49"/>
          <p:cNvSpPr txBox="1">
            <a:spLocks noChangeArrowheads="1"/>
          </p:cNvSpPr>
          <p:nvPr/>
        </p:nvSpPr>
        <p:spPr bwMode="auto">
          <a:xfrm rot="16249134">
            <a:off x="6294438" y="261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5" name="文本框 50"/>
          <p:cNvSpPr txBox="1">
            <a:spLocks noChangeArrowheads="1"/>
          </p:cNvSpPr>
          <p:nvPr/>
        </p:nvSpPr>
        <p:spPr bwMode="auto">
          <a:xfrm rot="21429897">
            <a:off x="5572125" y="32512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6" name="文本框 51"/>
          <p:cNvSpPr txBox="1">
            <a:spLocks noChangeArrowheads="1"/>
          </p:cNvSpPr>
          <p:nvPr/>
        </p:nvSpPr>
        <p:spPr bwMode="auto">
          <a:xfrm rot="16249134">
            <a:off x="5829300" y="4378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7" name="文本框 32"/>
          <p:cNvSpPr txBox="1">
            <a:spLocks noChangeArrowheads="1"/>
          </p:cNvSpPr>
          <p:nvPr/>
        </p:nvSpPr>
        <p:spPr bwMode="auto">
          <a:xfrm rot="1209897">
            <a:off x="1119188" y="4965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8" name="文本框 34"/>
          <p:cNvSpPr txBox="1">
            <a:spLocks noChangeArrowheads="1"/>
          </p:cNvSpPr>
          <p:nvPr/>
        </p:nvSpPr>
        <p:spPr bwMode="auto">
          <a:xfrm rot="4149897">
            <a:off x="2124075" y="44053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9" name="文本框 36"/>
          <p:cNvSpPr txBox="1">
            <a:spLocks noChangeArrowheads="1"/>
          </p:cNvSpPr>
          <p:nvPr/>
        </p:nvSpPr>
        <p:spPr bwMode="auto">
          <a:xfrm rot="20220000">
            <a:off x="1587500" y="410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0" name="文本框 37"/>
          <p:cNvSpPr txBox="1">
            <a:spLocks noChangeArrowheads="1"/>
          </p:cNvSpPr>
          <p:nvPr/>
        </p:nvSpPr>
        <p:spPr bwMode="auto">
          <a:xfrm rot="1029897">
            <a:off x="2468563" y="34718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1" name="文本框 45"/>
          <p:cNvSpPr txBox="1">
            <a:spLocks noChangeArrowheads="1"/>
          </p:cNvSpPr>
          <p:nvPr/>
        </p:nvSpPr>
        <p:spPr bwMode="auto">
          <a:xfrm rot="20220000">
            <a:off x="3144838" y="3992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2" name="文本框 46"/>
          <p:cNvSpPr txBox="1">
            <a:spLocks noChangeArrowheads="1"/>
          </p:cNvSpPr>
          <p:nvPr/>
        </p:nvSpPr>
        <p:spPr bwMode="auto">
          <a:xfrm rot="21429897">
            <a:off x="769938" y="183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3" name="文本框 47"/>
          <p:cNvSpPr txBox="1">
            <a:spLocks noChangeArrowheads="1"/>
          </p:cNvSpPr>
          <p:nvPr/>
        </p:nvSpPr>
        <p:spPr bwMode="auto">
          <a:xfrm rot="1029897">
            <a:off x="250825" y="437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4" name="文本框 49"/>
          <p:cNvSpPr txBox="1">
            <a:spLocks noChangeArrowheads="1"/>
          </p:cNvSpPr>
          <p:nvPr/>
        </p:nvSpPr>
        <p:spPr bwMode="auto">
          <a:xfrm rot="21429897">
            <a:off x="2992438" y="4914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5" name="文本框 50"/>
          <p:cNvSpPr txBox="1">
            <a:spLocks noChangeArrowheads="1"/>
          </p:cNvSpPr>
          <p:nvPr/>
        </p:nvSpPr>
        <p:spPr bwMode="auto">
          <a:xfrm rot="21429897">
            <a:off x="4140200" y="4025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6" name="文本框 51"/>
          <p:cNvSpPr txBox="1">
            <a:spLocks noChangeArrowheads="1"/>
          </p:cNvSpPr>
          <p:nvPr/>
        </p:nvSpPr>
        <p:spPr bwMode="auto">
          <a:xfrm rot="21429897">
            <a:off x="4306888" y="5037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7" name="文本框 32"/>
          <p:cNvSpPr txBox="1">
            <a:spLocks noChangeArrowheads="1"/>
          </p:cNvSpPr>
          <p:nvPr/>
        </p:nvSpPr>
        <p:spPr bwMode="auto">
          <a:xfrm rot="16529158">
            <a:off x="306388" y="25209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8" name="文本框 34"/>
          <p:cNvSpPr txBox="1">
            <a:spLocks noChangeArrowheads="1"/>
          </p:cNvSpPr>
          <p:nvPr/>
        </p:nvSpPr>
        <p:spPr bwMode="auto">
          <a:xfrm rot="4149897">
            <a:off x="1320800" y="26781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9" name="文本框 36"/>
          <p:cNvSpPr txBox="1">
            <a:spLocks noChangeArrowheads="1"/>
          </p:cNvSpPr>
          <p:nvPr/>
        </p:nvSpPr>
        <p:spPr bwMode="auto">
          <a:xfrm rot="21429897">
            <a:off x="304800" y="1579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0" name="文本框 37"/>
          <p:cNvSpPr txBox="1">
            <a:spLocks noChangeArrowheads="1"/>
          </p:cNvSpPr>
          <p:nvPr/>
        </p:nvSpPr>
        <p:spPr bwMode="auto">
          <a:xfrm rot="1029897">
            <a:off x="1320800" y="2044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1" name="文本框 45"/>
          <p:cNvSpPr txBox="1">
            <a:spLocks noChangeArrowheads="1"/>
          </p:cNvSpPr>
          <p:nvPr/>
        </p:nvSpPr>
        <p:spPr bwMode="auto">
          <a:xfrm rot="20220000">
            <a:off x="2100263" y="1325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2" name="文本框 46"/>
          <p:cNvSpPr txBox="1">
            <a:spLocks noChangeArrowheads="1"/>
          </p:cNvSpPr>
          <p:nvPr/>
        </p:nvSpPr>
        <p:spPr bwMode="auto">
          <a:xfrm rot="20220000">
            <a:off x="2670175" y="15541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3" name="文本框 47"/>
          <p:cNvSpPr txBox="1">
            <a:spLocks noChangeArrowheads="1"/>
          </p:cNvSpPr>
          <p:nvPr/>
        </p:nvSpPr>
        <p:spPr bwMode="auto">
          <a:xfrm rot="21420000">
            <a:off x="2398713" y="2303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4" name="文本框 49"/>
          <p:cNvSpPr txBox="1">
            <a:spLocks noChangeArrowheads="1"/>
          </p:cNvSpPr>
          <p:nvPr/>
        </p:nvSpPr>
        <p:spPr bwMode="auto">
          <a:xfrm rot="20220000">
            <a:off x="3259138"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5" name="文本框 50"/>
          <p:cNvSpPr txBox="1">
            <a:spLocks noChangeArrowheads="1"/>
          </p:cNvSpPr>
          <p:nvPr/>
        </p:nvSpPr>
        <p:spPr bwMode="auto">
          <a:xfrm rot="20220000">
            <a:off x="2832100" y="2624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6" name="文本框 51"/>
          <p:cNvSpPr txBox="1">
            <a:spLocks noChangeArrowheads="1"/>
          </p:cNvSpPr>
          <p:nvPr/>
        </p:nvSpPr>
        <p:spPr bwMode="auto">
          <a:xfrm rot="20220000">
            <a:off x="3467100" y="2806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7" name="文本框 32"/>
          <p:cNvSpPr txBox="1">
            <a:spLocks noChangeArrowheads="1"/>
          </p:cNvSpPr>
          <p:nvPr/>
        </p:nvSpPr>
        <p:spPr bwMode="auto">
          <a:xfrm rot="1209897">
            <a:off x="5097463" y="4516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8" name="文本框 34"/>
          <p:cNvSpPr txBox="1">
            <a:spLocks noChangeArrowheads="1"/>
          </p:cNvSpPr>
          <p:nvPr/>
        </p:nvSpPr>
        <p:spPr bwMode="auto">
          <a:xfrm rot="20569134">
            <a:off x="6294438" y="49911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9" name="文本框 36"/>
          <p:cNvSpPr txBox="1">
            <a:spLocks noChangeArrowheads="1"/>
          </p:cNvSpPr>
          <p:nvPr/>
        </p:nvSpPr>
        <p:spPr bwMode="auto">
          <a:xfrm rot="368503">
            <a:off x="5756275" y="3611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0" name="文本框 37"/>
          <p:cNvSpPr txBox="1">
            <a:spLocks noChangeArrowheads="1"/>
          </p:cNvSpPr>
          <p:nvPr/>
        </p:nvSpPr>
        <p:spPr bwMode="auto">
          <a:xfrm rot="829244">
            <a:off x="5267325" y="5097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1" name="文本框 45"/>
          <p:cNvSpPr txBox="1">
            <a:spLocks noChangeArrowheads="1"/>
          </p:cNvSpPr>
          <p:nvPr/>
        </p:nvSpPr>
        <p:spPr bwMode="auto">
          <a:xfrm rot="17097278">
            <a:off x="6762750" y="31337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2" name="文本框 46"/>
          <p:cNvSpPr txBox="1">
            <a:spLocks noChangeArrowheads="1"/>
          </p:cNvSpPr>
          <p:nvPr/>
        </p:nvSpPr>
        <p:spPr bwMode="auto">
          <a:xfrm rot="2702238">
            <a:off x="7551738" y="388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3" name="文本框 47"/>
          <p:cNvSpPr txBox="1">
            <a:spLocks noChangeArrowheads="1"/>
          </p:cNvSpPr>
          <p:nvPr/>
        </p:nvSpPr>
        <p:spPr bwMode="auto">
          <a:xfrm rot="18143362">
            <a:off x="6727825" y="4337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4" name="文本框 49"/>
          <p:cNvSpPr txBox="1">
            <a:spLocks noChangeArrowheads="1"/>
          </p:cNvSpPr>
          <p:nvPr/>
        </p:nvSpPr>
        <p:spPr bwMode="auto">
          <a:xfrm rot="18419577">
            <a:off x="8091488" y="415290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5" name="文本框 50"/>
          <p:cNvSpPr txBox="1">
            <a:spLocks noChangeArrowheads="1"/>
          </p:cNvSpPr>
          <p:nvPr/>
        </p:nvSpPr>
        <p:spPr bwMode="auto">
          <a:xfrm rot="17959444">
            <a:off x="7245350" y="50085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6" name="文本框 51"/>
          <p:cNvSpPr txBox="1">
            <a:spLocks noChangeArrowheads="1"/>
          </p:cNvSpPr>
          <p:nvPr/>
        </p:nvSpPr>
        <p:spPr bwMode="auto">
          <a:xfrm rot="1549510">
            <a:off x="8199438" y="4737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0531" name="文本框 32"/>
          <p:cNvSpPr txBox="1"/>
          <p:nvPr/>
        </p:nvSpPr>
        <p:spPr>
          <a:xfrm rot="4190103">
            <a:off x="4271963" y="31416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2" name="文本框 34"/>
          <p:cNvSpPr txBox="1"/>
          <p:nvPr/>
        </p:nvSpPr>
        <p:spPr>
          <a:xfrm rot="8340000">
            <a:off x="4903788" y="39830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3" name="文本框 36"/>
          <p:cNvSpPr txBox="1"/>
          <p:nvPr/>
        </p:nvSpPr>
        <p:spPr>
          <a:xfrm rot="-1160763">
            <a:off x="5756275" y="21336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4" name="文本框 37"/>
          <p:cNvSpPr txBox="1"/>
          <p:nvPr/>
        </p:nvSpPr>
        <p:spPr>
          <a:xfrm rot="39237">
            <a:off x="5632450" y="2827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5" name="文本框 45"/>
          <p:cNvSpPr txBox="1"/>
          <p:nvPr/>
        </p:nvSpPr>
        <p:spPr>
          <a:xfrm rot="-1160763">
            <a:off x="6316663" y="21637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6" name="文本框 46"/>
          <p:cNvSpPr txBox="1"/>
          <p:nvPr/>
        </p:nvSpPr>
        <p:spPr>
          <a:xfrm rot="-1160763">
            <a:off x="6686550" y="2446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7" name="文本框 47"/>
          <p:cNvSpPr txBox="1"/>
          <p:nvPr/>
        </p:nvSpPr>
        <p:spPr>
          <a:xfrm rot="39237">
            <a:off x="7167563" y="30734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8" name="文本框 49"/>
          <p:cNvSpPr txBox="1"/>
          <p:nvPr/>
        </p:nvSpPr>
        <p:spPr>
          <a:xfrm rot="-1160763">
            <a:off x="8004175" y="25527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39" name="文本框 50"/>
          <p:cNvSpPr txBox="1"/>
          <p:nvPr/>
        </p:nvSpPr>
        <p:spPr>
          <a:xfrm rot="-1160763">
            <a:off x="7470775" y="23749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0" name="文本框 51"/>
          <p:cNvSpPr txBox="1"/>
          <p:nvPr/>
        </p:nvSpPr>
        <p:spPr>
          <a:xfrm rot="-1160763">
            <a:off x="7947025" y="35226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1" name="文本框 32"/>
          <p:cNvSpPr txBox="1"/>
          <p:nvPr/>
        </p:nvSpPr>
        <p:spPr>
          <a:xfrm rot="4190103">
            <a:off x="2749550" y="4252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2" name="文本框 34"/>
          <p:cNvSpPr txBox="1"/>
          <p:nvPr/>
        </p:nvSpPr>
        <p:spPr>
          <a:xfrm rot="8340000">
            <a:off x="3905250" y="35512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3" name="文本框 36"/>
          <p:cNvSpPr txBox="1"/>
          <p:nvPr/>
        </p:nvSpPr>
        <p:spPr>
          <a:xfrm rot="2810103">
            <a:off x="3797300" y="2112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4" name="文本框 37"/>
          <p:cNvSpPr txBox="1"/>
          <p:nvPr/>
        </p:nvSpPr>
        <p:spPr>
          <a:xfrm rot="4010103">
            <a:off x="3797300" y="28368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5" name="文本框 45"/>
          <p:cNvSpPr txBox="1"/>
          <p:nvPr/>
        </p:nvSpPr>
        <p:spPr>
          <a:xfrm rot="2810103">
            <a:off x="4357688" y="21431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6" name="文本框 46"/>
          <p:cNvSpPr txBox="1"/>
          <p:nvPr/>
        </p:nvSpPr>
        <p:spPr>
          <a:xfrm rot="2810103">
            <a:off x="472757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7" name="文本框 47"/>
          <p:cNvSpPr txBox="1"/>
          <p:nvPr/>
        </p:nvSpPr>
        <p:spPr>
          <a:xfrm rot="4010103">
            <a:off x="4727575" y="31527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8" name="文本框 49"/>
          <p:cNvSpPr txBox="1"/>
          <p:nvPr/>
        </p:nvSpPr>
        <p:spPr>
          <a:xfrm rot="-1160763">
            <a:off x="6207125" y="3192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49" name="文本框 50"/>
          <p:cNvSpPr txBox="1"/>
          <p:nvPr/>
        </p:nvSpPr>
        <p:spPr>
          <a:xfrm rot="4020000">
            <a:off x="5202238" y="3306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0" name="文本框 51"/>
          <p:cNvSpPr txBox="1"/>
          <p:nvPr/>
        </p:nvSpPr>
        <p:spPr>
          <a:xfrm rot="-1160763">
            <a:off x="5581650" y="40894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1" name="文本框 32"/>
          <p:cNvSpPr txBox="1"/>
          <p:nvPr/>
        </p:nvSpPr>
        <p:spPr>
          <a:xfrm rot="5400000">
            <a:off x="1125538" y="4105275"/>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20552" name="文本框 34"/>
          <p:cNvSpPr txBox="1"/>
          <p:nvPr/>
        </p:nvSpPr>
        <p:spPr>
          <a:xfrm rot="8340000">
            <a:off x="1862138" y="4533900"/>
            <a:ext cx="504825"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3" name="文本框 36"/>
          <p:cNvSpPr txBox="1"/>
          <p:nvPr/>
        </p:nvSpPr>
        <p:spPr>
          <a:xfrm rot="2810103">
            <a:off x="1846263" y="34417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4" name="文本框 37"/>
          <p:cNvSpPr txBox="1"/>
          <p:nvPr/>
        </p:nvSpPr>
        <p:spPr>
          <a:xfrm rot="5220000">
            <a:off x="2281238" y="38195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5" name="文本框 45"/>
          <p:cNvSpPr txBox="1"/>
          <p:nvPr/>
        </p:nvSpPr>
        <p:spPr>
          <a:xfrm rot="2810103">
            <a:off x="2794000" y="346075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6" name="文本框 46"/>
          <p:cNvSpPr txBox="1"/>
          <p:nvPr/>
        </p:nvSpPr>
        <p:spPr>
          <a:xfrm rot="4020000">
            <a:off x="684213" y="2417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7" name="文本框 47"/>
          <p:cNvSpPr txBox="1"/>
          <p:nvPr/>
        </p:nvSpPr>
        <p:spPr>
          <a:xfrm rot="5220000">
            <a:off x="587375" y="4003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8" name="文本框 49"/>
          <p:cNvSpPr txBox="1"/>
          <p:nvPr/>
        </p:nvSpPr>
        <p:spPr>
          <a:xfrm rot="4020000">
            <a:off x="2447925" y="4786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59" name="文本框 50"/>
          <p:cNvSpPr txBox="1"/>
          <p:nvPr/>
        </p:nvSpPr>
        <p:spPr>
          <a:xfrm rot="4020000">
            <a:off x="3686175" y="4289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0" name="文本框 51"/>
          <p:cNvSpPr txBox="1"/>
          <p:nvPr/>
        </p:nvSpPr>
        <p:spPr>
          <a:xfrm rot="4020000">
            <a:off x="4056063" y="45751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1" name="文本框 32"/>
          <p:cNvSpPr txBox="1"/>
          <p:nvPr/>
        </p:nvSpPr>
        <p:spPr>
          <a:xfrm rot="-880739">
            <a:off x="496888" y="31496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2" name="文本框 34"/>
          <p:cNvSpPr txBox="1"/>
          <p:nvPr/>
        </p:nvSpPr>
        <p:spPr>
          <a:xfrm rot="8340000">
            <a:off x="1235075" y="3255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3" name="文本框 36"/>
          <p:cNvSpPr txBox="1"/>
          <p:nvPr/>
        </p:nvSpPr>
        <p:spPr>
          <a:xfrm rot="4020000">
            <a:off x="1654175" y="18145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4" name="文本框 37"/>
          <p:cNvSpPr txBox="1"/>
          <p:nvPr/>
        </p:nvSpPr>
        <p:spPr>
          <a:xfrm rot="5220000">
            <a:off x="1654175" y="25384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5" name="文本框 45"/>
          <p:cNvSpPr txBox="1"/>
          <p:nvPr/>
        </p:nvSpPr>
        <p:spPr>
          <a:xfrm rot="2810103">
            <a:off x="2214563" y="1844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6" name="文本框 46"/>
          <p:cNvSpPr txBox="1"/>
          <p:nvPr/>
        </p:nvSpPr>
        <p:spPr>
          <a:xfrm rot="2810103">
            <a:off x="2584450" y="2130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7" name="文本框 47"/>
          <p:cNvSpPr txBox="1"/>
          <p:nvPr/>
        </p:nvSpPr>
        <p:spPr>
          <a:xfrm rot="4010103">
            <a:off x="2312988" y="28829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8" name="文本框 49"/>
          <p:cNvSpPr txBox="1"/>
          <p:nvPr/>
        </p:nvSpPr>
        <p:spPr>
          <a:xfrm rot="2810103">
            <a:off x="317182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69" name="文本框 50"/>
          <p:cNvSpPr txBox="1"/>
          <p:nvPr/>
        </p:nvSpPr>
        <p:spPr>
          <a:xfrm rot="2810103">
            <a:off x="3059113" y="3008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0" name="文本框 51"/>
          <p:cNvSpPr txBox="1"/>
          <p:nvPr/>
        </p:nvSpPr>
        <p:spPr>
          <a:xfrm rot="2810103">
            <a:off x="3429000" y="32940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1" name="文本框 32"/>
          <p:cNvSpPr txBox="1"/>
          <p:nvPr/>
        </p:nvSpPr>
        <p:spPr>
          <a:xfrm rot="5400000">
            <a:off x="4735513" y="4710113"/>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20572" name="文本框 34"/>
          <p:cNvSpPr txBox="1"/>
          <p:nvPr/>
        </p:nvSpPr>
        <p:spPr>
          <a:xfrm rot="3159237">
            <a:off x="5800725" y="5141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3" name="文本框 36"/>
          <p:cNvSpPr txBox="1"/>
          <p:nvPr/>
        </p:nvSpPr>
        <p:spPr>
          <a:xfrm rot="-1160763">
            <a:off x="6219825" y="3700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4" name="文本框 37"/>
          <p:cNvSpPr txBox="1"/>
          <p:nvPr/>
        </p:nvSpPr>
        <p:spPr>
          <a:xfrm rot="39237">
            <a:off x="6219825" y="44243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5" name="文本框 45"/>
          <p:cNvSpPr txBox="1"/>
          <p:nvPr/>
        </p:nvSpPr>
        <p:spPr>
          <a:xfrm rot="-1160763">
            <a:off x="6780213" y="37290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6" name="文本框 46"/>
          <p:cNvSpPr txBox="1"/>
          <p:nvPr/>
        </p:nvSpPr>
        <p:spPr>
          <a:xfrm rot="-1160763">
            <a:off x="7150100" y="40132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7" name="文本框 47"/>
          <p:cNvSpPr txBox="1"/>
          <p:nvPr/>
        </p:nvSpPr>
        <p:spPr>
          <a:xfrm rot="39237">
            <a:off x="6837363" y="47704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8" name="文本框 49"/>
          <p:cNvSpPr txBox="1"/>
          <p:nvPr/>
        </p:nvSpPr>
        <p:spPr>
          <a:xfrm rot="-1160763">
            <a:off x="7670800" y="44021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79" name="文本框 50"/>
          <p:cNvSpPr txBox="1"/>
          <p:nvPr/>
        </p:nvSpPr>
        <p:spPr>
          <a:xfrm rot="-1160763">
            <a:off x="7624763" y="48942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0580" name="文本框 51"/>
          <p:cNvSpPr txBox="1"/>
          <p:nvPr/>
        </p:nvSpPr>
        <p:spPr>
          <a:xfrm rot="-1160763">
            <a:off x="7994650" y="51768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 name="矩形 1"/>
          <p:cNvSpPr/>
          <p:nvPr/>
        </p:nvSpPr>
        <p:spPr>
          <a:xfrm>
            <a:off x="704850" y="749300"/>
            <a:ext cx="7713663" cy="121094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10</a:t>
            </a:r>
            <a:r>
              <a:rPr lang="zh-CN" altLang="en-US" sz="2800" b="1" dirty="0">
                <a:sym typeface="+mn-ea"/>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快速浏览第一、二部分，找出作者对大雁活动进行描绘的语句，体会写法及作用。</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7" name="矩形 6"/>
          <p:cNvSpPr/>
          <p:nvPr/>
        </p:nvSpPr>
        <p:spPr>
          <a:xfrm>
            <a:off x="704850" y="2252663"/>
            <a:ext cx="7734300" cy="1643062"/>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①它们顺着弯曲的河流拐来拐去，穿过现在已经没有猎枪的狩猎点和小洲，向每个沙滩低语着，如同向久别的朋友低语一样。</a:t>
            </a:r>
            <a:endParaRPr lang="en-US" altLang="zh-CN" sz="2800" b="1" dirty="0">
              <a:latin typeface="楷体" panose="02010609060101010101" pitchFamily="49" charset="-122"/>
              <a:ea typeface="楷体" panose="02010609060101010101" pitchFamily="49" charset="-122"/>
            </a:endParaRPr>
          </a:p>
        </p:txBody>
      </p:sp>
      <p:sp>
        <p:nvSpPr>
          <p:cNvPr id="15" name="矩形 14"/>
          <p:cNvSpPr/>
          <p:nvPr/>
        </p:nvSpPr>
        <p:spPr>
          <a:xfrm>
            <a:off x="728663" y="4349750"/>
            <a:ext cx="7802562" cy="1641475"/>
          </a:xfrm>
          <a:prstGeom prst="rect">
            <a:avLst/>
          </a:prstGeom>
          <a:noFill/>
          <a:ln w="9525">
            <a:noFill/>
          </a:ln>
        </p:spPr>
        <p:txBody>
          <a:bodyPr anchor="t">
            <a:spAutoFit/>
          </a:bodyPr>
          <a:p>
            <a:pPr>
              <a:lnSpc>
                <a:spcPct val="120000"/>
              </a:lnSpc>
            </a:pPr>
            <a:r>
              <a:rPr lang="zh-CN" altLang="en-US" sz="2800" b="1" dirty="0">
                <a:solidFill>
                  <a:srgbClr val="FF00FF"/>
                </a:solidFill>
                <a:latin typeface="宋体" panose="02010600030101010101" pitchFamily="2" charset="-122"/>
                <a:ea typeface="宋体" panose="02010600030101010101" pitchFamily="2" charset="-122"/>
              </a:rPr>
              <a:t>    “拐来拐去”“低语”，用</a:t>
            </a:r>
            <a:r>
              <a:rPr lang="zh-CN" altLang="en-US" sz="2800" b="1" dirty="0">
                <a:solidFill>
                  <a:srgbClr val="0000FF"/>
                </a:solidFill>
                <a:latin typeface="宋体" panose="02010600030101010101" pitchFamily="2" charset="-122"/>
                <a:ea typeface="宋体" panose="02010600030101010101" pitchFamily="2" charset="-122"/>
              </a:rPr>
              <a:t>拟人</a:t>
            </a:r>
            <a:r>
              <a:rPr lang="zh-CN" altLang="en-US" sz="2800" b="1" dirty="0">
                <a:solidFill>
                  <a:srgbClr val="FF00FF"/>
                </a:solidFill>
                <a:latin typeface="宋体" panose="02010600030101010101" pitchFamily="2" charset="-122"/>
                <a:ea typeface="宋体" panose="02010600030101010101" pitchFamily="2" charset="-122"/>
              </a:rPr>
              <a:t>的修辞手法描绘出大雁机敏、活泼、警觉和在休战期的自在快乐等特点。</a:t>
            </a:r>
            <a:endParaRPr lang="zh-CN" altLang="en-US" sz="2800" b="1" dirty="0">
              <a:solidFill>
                <a:srgbClr val="FF00FF"/>
              </a:solidFill>
              <a:latin typeface="宋体" panose="02010600030101010101" pitchFamily="2" charset="-122"/>
              <a:ea typeface="宋体" panose="02010600030101010101" pitchFamily="2" charset="-122"/>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6238240" y="5217478"/>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279"/>
                                        </p:tgtEl>
                                        <p:attrNameLst>
                                          <p:attrName>style.visibility</p:attrName>
                                        </p:attrNameLst>
                                      </p:cBhvr>
                                      <p:to>
                                        <p:strVal val="visible"/>
                                      </p:to>
                                    </p:set>
                                    <p:animEffect transition="in" filter="fade">
                                      <p:cBhvr>
                                        <p:cTn id="19" dur="1000"/>
                                        <p:tgtEl>
                                          <p:spTgt spid="11279"/>
                                        </p:tgtEl>
                                      </p:cBhvr>
                                    </p:animEffect>
                                    <p:anim calcmode="lin" valueType="num">
                                      <p:cBhvr>
                                        <p:cTn id="20" dur="1000" fill="hold"/>
                                        <p:tgtEl>
                                          <p:spTgt spid="11279"/>
                                        </p:tgtEl>
                                        <p:attrNameLst>
                                          <p:attrName>ppt_x</p:attrName>
                                        </p:attrNameLst>
                                      </p:cBhvr>
                                      <p:tavLst>
                                        <p:tav tm="0">
                                          <p:val>
                                            <p:strVal val="#ppt_x"/>
                                          </p:val>
                                        </p:tav>
                                        <p:tav tm="100000">
                                          <p:val>
                                            <p:strVal val="#ppt_x"/>
                                          </p:val>
                                        </p:tav>
                                      </p:tavLst>
                                    </p:anim>
                                    <p:anim calcmode="lin" valueType="num">
                                      <p:cBhvr>
                                        <p:cTn id="21"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矩形 3"/>
          <p:cNvSpPr/>
          <p:nvPr/>
        </p:nvSpPr>
        <p:spPr>
          <a:xfrm>
            <a:off x="688975" y="1593850"/>
            <a:ext cx="7764463" cy="1127125"/>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②第一群大雁一旦来到这里，它们便向每一群迁徙的雁群喧嚷着发出邀请。</a:t>
            </a:r>
            <a:endParaRPr lang="zh-CN" altLang="en-US" sz="2800" b="1" dirty="0">
              <a:latin typeface="楷体" panose="02010609060101010101" pitchFamily="49" charset="-122"/>
              <a:ea typeface="楷体" panose="02010609060101010101" pitchFamily="49" charset="-122"/>
            </a:endParaRPr>
          </a:p>
        </p:txBody>
      </p:sp>
      <p:sp>
        <p:nvSpPr>
          <p:cNvPr id="5" name="矩形 4"/>
          <p:cNvSpPr/>
          <p:nvPr/>
        </p:nvSpPr>
        <p:spPr>
          <a:xfrm>
            <a:off x="768350" y="3338513"/>
            <a:ext cx="7764463" cy="1643062"/>
          </a:xfrm>
          <a:prstGeom prst="rect">
            <a:avLst/>
          </a:prstGeom>
          <a:noFill/>
          <a:ln w="9525">
            <a:noFill/>
          </a:ln>
        </p:spPr>
        <p:txBody>
          <a:bodyPr anchor="t">
            <a:spAutoFit/>
          </a:bodyPr>
          <a:p>
            <a:pPr>
              <a:lnSpc>
                <a:spcPct val="120000"/>
              </a:lnSpc>
            </a:pPr>
            <a:r>
              <a:rPr lang="zh-CN" altLang="en-US" sz="2800" b="1" dirty="0">
                <a:solidFill>
                  <a:srgbClr val="FF00FF"/>
                </a:solidFill>
                <a:latin typeface="宋体" panose="02010600030101010101" pitchFamily="2" charset="-122"/>
                <a:ea typeface="宋体" panose="02010600030101010101" pitchFamily="2" charset="-122"/>
              </a:rPr>
              <a:t>    “邀请”是指热情地召唤，运用了拟人的修辞手法写大雁之间的联络，表明大雁的聪慧，同时我们从大雁身上可以看到一种美好的友情。</a:t>
            </a:r>
            <a:endParaRPr lang="zh-CN" altLang="en-US" sz="2800" b="1" dirty="0">
              <a:solidFill>
                <a:srgbClr val="FF00FF"/>
              </a:solidFill>
              <a:latin typeface="宋体" panose="02010600030101010101" pitchFamily="2" charset="-122"/>
              <a:ea typeface="宋体" panose="02010600030101010101" pitchFamily="2" charset="-122"/>
            </a:endParaRPr>
          </a:p>
        </p:txBody>
      </p:sp>
      <p:pic>
        <p:nvPicPr>
          <p:cNvPr id="19459" name="图片 17412" descr="u=2822333926,1302724197&amp;fm=21&amp;gp=0"/>
          <p:cNvPicPr>
            <a:picLocks noChangeAspect="1"/>
          </p:cNvPicPr>
          <p:nvPr/>
        </p:nvPicPr>
        <p:blipFill>
          <a:blip r:embed="rId1"/>
          <a:stretch>
            <a:fillRect/>
          </a:stretch>
        </p:blipFill>
        <p:spPr>
          <a:xfrm>
            <a:off x="108585" y="196850"/>
            <a:ext cx="8772525" cy="1397000"/>
          </a:xfrm>
          <a:prstGeom prst="rect">
            <a:avLst/>
          </a:prstGeom>
          <a:noFill/>
          <a:ln w="9525">
            <a:noFill/>
          </a:ln>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6238240" y="5217478"/>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79"/>
                                        </p:tgtEl>
                                        <p:attrNameLst>
                                          <p:attrName>style.visibility</p:attrName>
                                        </p:attrNameLst>
                                      </p:cBhvr>
                                      <p:to>
                                        <p:strVal val="visible"/>
                                      </p:to>
                                    </p:set>
                                    <p:animEffect transition="in" filter="fade">
                                      <p:cBhvr>
                                        <p:cTn id="12" dur="1000"/>
                                        <p:tgtEl>
                                          <p:spTgt spid="11279"/>
                                        </p:tgtEl>
                                      </p:cBhvr>
                                    </p:animEffect>
                                    <p:anim calcmode="lin" valueType="num">
                                      <p:cBhvr>
                                        <p:cTn id="13" dur="1000" fill="hold"/>
                                        <p:tgtEl>
                                          <p:spTgt spid="11279"/>
                                        </p:tgtEl>
                                        <p:attrNameLst>
                                          <p:attrName>ppt_x</p:attrName>
                                        </p:attrNameLst>
                                      </p:cBhvr>
                                      <p:tavLst>
                                        <p:tav tm="0">
                                          <p:val>
                                            <p:strVal val="#ppt_x"/>
                                          </p:val>
                                        </p:tav>
                                        <p:tav tm="100000">
                                          <p:val>
                                            <p:strVal val="#ppt_x"/>
                                          </p:val>
                                        </p:tav>
                                      </p:tavLst>
                                    </p:anim>
                                    <p:anim calcmode="lin" valueType="num">
                                      <p:cBhvr>
                                        <p:cTn id="14"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654050" y="1371600"/>
            <a:ext cx="7777163" cy="2160588"/>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③与秋天一样，我们的春雁每天都要去玉米地做一次旅行，但绝不是偷偷摸摸进行的</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都有一场高声而有趣的辩论，而每次返回之前的争论则更为响亮。</a:t>
            </a:r>
            <a:endParaRPr lang="zh-CN" altLang="en-US" sz="2800" b="1" dirty="0">
              <a:latin typeface="楷体" panose="02010609060101010101" pitchFamily="49" charset="-122"/>
              <a:ea typeface="楷体" panose="02010609060101010101" pitchFamily="49" charset="-122"/>
            </a:endParaRPr>
          </a:p>
        </p:txBody>
      </p:sp>
      <p:sp>
        <p:nvSpPr>
          <p:cNvPr id="4" name="矩形 3"/>
          <p:cNvSpPr/>
          <p:nvPr/>
        </p:nvSpPr>
        <p:spPr>
          <a:xfrm>
            <a:off x="715963" y="4424363"/>
            <a:ext cx="7715250" cy="1125537"/>
          </a:xfrm>
          <a:prstGeom prst="rect">
            <a:avLst/>
          </a:prstGeom>
          <a:noFill/>
          <a:ln w="9525">
            <a:noFill/>
          </a:ln>
        </p:spPr>
        <p:txBody>
          <a:bodyPr anchor="t">
            <a:spAutoFit/>
          </a:bodyPr>
          <a:p>
            <a:pPr>
              <a:lnSpc>
                <a:spcPct val="120000"/>
              </a:lnSpc>
            </a:pPr>
            <a:r>
              <a:rPr lang="zh-CN" altLang="en-US" sz="2800" b="1" dirty="0">
                <a:solidFill>
                  <a:srgbClr val="FF00FF"/>
                </a:solidFill>
                <a:latin typeface="宋体" panose="02010600030101010101" pitchFamily="2" charset="-122"/>
                <a:ea typeface="宋体" panose="02010600030101010101" pitchFamily="2" charset="-122"/>
              </a:rPr>
              <a:t>    拟人的修辞手法，把大雁的情态描绘得贴切传神，体现了作者对大雁的喜爱之情。</a:t>
            </a:r>
            <a:endParaRPr lang="zh-CN" altLang="en-US" sz="2800" b="1" dirty="0">
              <a:solidFill>
                <a:srgbClr val="FF00FF"/>
              </a:solidFill>
              <a:latin typeface="宋体" panose="02010600030101010101" pitchFamily="2" charset="-122"/>
              <a:ea typeface="宋体" panose="02010600030101010101" pitchFamily="2" charset="-122"/>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3964305" y="2838768"/>
            <a:ext cx="1590675" cy="1585912"/>
          </a:xfrm>
          <a:prstGeom prst="rect">
            <a:avLst/>
          </a:prstGeom>
          <a:noFill/>
          <a:ln w="9525">
            <a:noFill/>
          </a:ln>
        </p:spPr>
      </p:pic>
      <p:pic>
        <p:nvPicPr>
          <p:cNvPr id="2"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5984240" y="16828"/>
            <a:ext cx="1590675" cy="1585912"/>
          </a:xfrm>
          <a:prstGeom prst="rect">
            <a:avLst/>
          </a:prstGeom>
          <a:noFill/>
          <a:ln w="9525">
            <a:noFill/>
          </a:ln>
        </p:spPr>
      </p:pic>
      <p:pic>
        <p:nvPicPr>
          <p:cNvPr id="5"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1762760" y="5217478"/>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279"/>
                                        </p:tgtEl>
                                        <p:attrNameLst>
                                          <p:attrName>style.visibility</p:attrName>
                                        </p:attrNameLst>
                                      </p:cBhvr>
                                      <p:to>
                                        <p:strVal val="visible"/>
                                      </p:to>
                                    </p:set>
                                    <p:animEffect transition="in" filter="fade">
                                      <p:cBhvr>
                                        <p:cTn id="19" dur="1000"/>
                                        <p:tgtEl>
                                          <p:spTgt spid="11279"/>
                                        </p:tgtEl>
                                      </p:cBhvr>
                                    </p:animEffect>
                                    <p:anim calcmode="lin" valueType="num">
                                      <p:cBhvr>
                                        <p:cTn id="20" dur="1000" fill="hold"/>
                                        <p:tgtEl>
                                          <p:spTgt spid="11279"/>
                                        </p:tgtEl>
                                        <p:attrNameLst>
                                          <p:attrName>ppt_x</p:attrName>
                                        </p:attrNameLst>
                                      </p:cBhvr>
                                      <p:tavLst>
                                        <p:tav tm="0">
                                          <p:val>
                                            <p:strVal val="#ppt_x"/>
                                          </p:val>
                                        </p:tav>
                                        <p:tav tm="100000">
                                          <p:val>
                                            <p:strVal val="#ppt_x"/>
                                          </p:val>
                                        </p:tav>
                                      </p:tavLst>
                                    </p:anim>
                                    <p:anim calcmode="lin" valueType="num">
                                      <p:cBhvr>
                                        <p:cTn id="21" dur="1000" fill="hold"/>
                                        <p:tgtEl>
                                          <p:spTgt spid="1127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32"/>
          <p:cNvSpPr txBox="1">
            <a:spLocks noChangeArrowheads="1"/>
          </p:cNvSpPr>
          <p:nvPr/>
        </p:nvSpPr>
        <p:spPr bwMode="auto">
          <a:xfrm>
            <a:off x="4457700" y="3671888"/>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9" name="文本框 34"/>
          <p:cNvSpPr txBox="1">
            <a:spLocks noChangeArrowheads="1"/>
          </p:cNvSpPr>
          <p:nvPr/>
        </p:nvSpPr>
        <p:spPr bwMode="auto">
          <a:xfrm rot="21319903">
            <a:off x="8047038" y="19685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0" name="文本框 36"/>
          <p:cNvSpPr txBox="1">
            <a:spLocks noChangeArrowheads="1"/>
          </p:cNvSpPr>
          <p:nvPr/>
        </p:nvSpPr>
        <p:spPr bwMode="auto">
          <a:xfrm rot="16249134">
            <a:off x="5845175" y="15541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1" name="文本框 37"/>
          <p:cNvSpPr txBox="1">
            <a:spLocks noChangeArrowheads="1"/>
          </p:cNvSpPr>
          <p:nvPr/>
        </p:nvSpPr>
        <p:spPr bwMode="auto">
          <a:xfrm rot="17449134">
            <a:off x="5314950" y="20986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2" name="文本框 45"/>
          <p:cNvSpPr txBox="1">
            <a:spLocks noChangeArrowheads="1"/>
          </p:cNvSpPr>
          <p:nvPr/>
        </p:nvSpPr>
        <p:spPr bwMode="auto">
          <a:xfrm rot="16249134">
            <a:off x="6405563" y="1584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3" name="文本框 46"/>
          <p:cNvSpPr txBox="1">
            <a:spLocks noChangeArrowheads="1"/>
          </p:cNvSpPr>
          <p:nvPr/>
        </p:nvSpPr>
        <p:spPr bwMode="auto">
          <a:xfrm rot="21175089">
            <a:off x="7050088" y="18923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4" name="文本框 47"/>
          <p:cNvSpPr txBox="1">
            <a:spLocks noChangeArrowheads="1"/>
          </p:cNvSpPr>
          <p:nvPr/>
        </p:nvSpPr>
        <p:spPr bwMode="auto">
          <a:xfrm rot="17449134">
            <a:off x="7639050" y="31305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5" name="文本框 49"/>
          <p:cNvSpPr txBox="1">
            <a:spLocks noChangeArrowheads="1"/>
          </p:cNvSpPr>
          <p:nvPr/>
        </p:nvSpPr>
        <p:spPr bwMode="auto">
          <a:xfrm rot="657351">
            <a:off x="8388350" y="1595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6" name="文本框 50"/>
          <p:cNvSpPr txBox="1">
            <a:spLocks noChangeArrowheads="1"/>
          </p:cNvSpPr>
          <p:nvPr/>
        </p:nvSpPr>
        <p:spPr bwMode="auto">
          <a:xfrm rot="1480325">
            <a:off x="7373938" y="1455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7" name="文本框 51"/>
          <p:cNvSpPr txBox="1">
            <a:spLocks noChangeArrowheads="1"/>
          </p:cNvSpPr>
          <p:nvPr/>
        </p:nvSpPr>
        <p:spPr bwMode="auto">
          <a:xfrm rot="16249134">
            <a:off x="8350250" y="341947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8" name="文本框 32"/>
          <p:cNvSpPr txBox="1">
            <a:spLocks noChangeArrowheads="1"/>
          </p:cNvSpPr>
          <p:nvPr/>
        </p:nvSpPr>
        <p:spPr bwMode="auto">
          <a:xfrm>
            <a:off x="3244850" y="45196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19" name="文本框 34"/>
          <p:cNvSpPr txBox="1">
            <a:spLocks noChangeArrowheads="1"/>
          </p:cNvSpPr>
          <p:nvPr/>
        </p:nvSpPr>
        <p:spPr bwMode="auto">
          <a:xfrm rot="4149897">
            <a:off x="4445000" y="4464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0" name="文本框 36"/>
          <p:cNvSpPr txBox="1">
            <a:spLocks noChangeArrowheads="1"/>
          </p:cNvSpPr>
          <p:nvPr/>
        </p:nvSpPr>
        <p:spPr bwMode="auto">
          <a:xfrm rot="20220000">
            <a:off x="3883025" y="15319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1" name="文本框 37"/>
          <p:cNvSpPr txBox="1">
            <a:spLocks noChangeArrowheads="1"/>
          </p:cNvSpPr>
          <p:nvPr/>
        </p:nvSpPr>
        <p:spPr bwMode="auto">
          <a:xfrm rot="21420000">
            <a:off x="4113213" y="25352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2" name="文本框 45"/>
          <p:cNvSpPr txBox="1">
            <a:spLocks noChangeArrowheads="1"/>
          </p:cNvSpPr>
          <p:nvPr/>
        </p:nvSpPr>
        <p:spPr bwMode="auto">
          <a:xfrm rot="20220000">
            <a:off x="4443413" y="156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3" name="文本框 46"/>
          <p:cNvSpPr txBox="1">
            <a:spLocks noChangeArrowheads="1"/>
          </p:cNvSpPr>
          <p:nvPr/>
        </p:nvSpPr>
        <p:spPr bwMode="auto">
          <a:xfrm rot="20220000">
            <a:off x="4813300"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4" name="文本框 47"/>
          <p:cNvSpPr txBox="1">
            <a:spLocks noChangeArrowheads="1"/>
          </p:cNvSpPr>
          <p:nvPr/>
        </p:nvSpPr>
        <p:spPr bwMode="auto">
          <a:xfrm rot="21420000">
            <a:off x="5046663" y="27765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5" name="文本框 49"/>
          <p:cNvSpPr txBox="1">
            <a:spLocks noChangeArrowheads="1"/>
          </p:cNvSpPr>
          <p:nvPr/>
        </p:nvSpPr>
        <p:spPr bwMode="auto">
          <a:xfrm rot="16249134">
            <a:off x="6294438" y="261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6" name="文本框 50"/>
          <p:cNvSpPr txBox="1">
            <a:spLocks noChangeArrowheads="1"/>
          </p:cNvSpPr>
          <p:nvPr/>
        </p:nvSpPr>
        <p:spPr bwMode="auto">
          <a:xfrm rot="21429897">
            <a:off x="5572125" y="32512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7" name="文本框 51"/>
          <p:cNvSpPr txBox="1">
            <a:spLocks noChangeArrowheads="1"/>
          </p:cNvSpPr>
          <p:nvPr/>
        </p:nvSpPr>
        <p:spPr bwMode="auto">
          <a:xfrm rot="16249134">
            <a:off x="5829300" y="43783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8" name="文本框 32"/>
          <p:cNvSpPr txBox="1">
            <a:spLocks noChangeArrowheads="1"/>
          </p:cNvSpPr>
          <p:nvPr/>
        </p:nvSpPr>
        <p:spPr bwMode="auto">
          <a:xfrm rot="1209897">
            <a:off x="1119188" y="4965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9" name="文本框 34"/>
          <p:cNvSpPr txBox="1">
            <a:spLocks noChangeArrowheads="1"/>
          </p:cNvSpPr>
          <p:nvPr/>
        </p:nvSpPr>
        <p:spPr bwMode="auto">
          <a:xfrm rot="4149897">
            <a:off x="2124075" y="44053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0" name="文本框 36"/>
          <p:cNvSpPr txBox="1">
            <a:spLocks noChangeArrowheads="1"/>
          </p:cNvSpPr>
          <p:nvPr/>
        </p:nvSpPr>
        <p:spPr bwMode="auto">
          <a:xfrm rot="20220000">
            <a:off x="1587500" y="4102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1" name="文本框 37"/>
          <p:cNvSpPr txBox="1">
            <a:spLocks noChangeArrowheads="1"/>
          </p:cNvSpPr>
          <p:nvPr/>
        </p:nvSpPr>
        <p:spPr bwMode="auto">
          <a:xfrm rot="1029897">
            <a:off x="2468563" y="34718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2" name="文本框 45"/>
          <p:cNvSpPr txBox="1">
            <a:spLocks noChangeArrowheads="1"/>
          </p:cNvSpPr>
          <p:nvPr/>
        </p:nvSpPr>
        <p:spPr bwMode="auto">
          <a:xfrm rot="20220000">
            <a:off x="3144838" y="3992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3" name="文本框 46"/>
          <p:cNvSpPr txBox="1">
            <a:spLocks noChangeArrowheads="1"/>
          </p:cNvSpPr>
          <p:nvPr/>
        </p:nvSpPr>
        <p:spPr bwMode="auto">
          <a:xfrm rot="21429897">
            <a:off x="769938" y="183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4" name="文本框 47"/>
          <p:cNvSpPr txBox="1">
            <a:spLocks noChangeArrowheads="1"/>
          </p:cNvSpPr>
          <p:nvPr/>
        </p:nvSpPr>
        <p:spPr bwMode="auto">
          <a:xfrm rot="1029897">
            <a:off x="250825" y="43767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5" name="文本框 49"/>
          <p:cNvSpPr txBox="1">
            <a:spLocks noChangeArrowheads="1"/>
          </p:cNvSpPr>
          <p:nvPr/>
        </p:nvSpPr>
        <p:spPr bwMode="auto">
          <a:xfrm rot="21429897">
            <a:off x="2992438" y="4914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6" name="文本框 50"/>
          <p:cNvSpPr txBox="1">
            <a:spLocks noChangeArrowheads="1"/>
          </p:cNvSpPr>
          <p:nvPr/>
        </p:nvSpPr>
        <p:spPr bwMode="auto">
          <a:xfrm rot="21429897">
            <a:off x="4140200" y="40259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7" name="文本框 51"/>
          <p:cNvSpPr txBox="1">
            <a:spLocks noChangeArrowheads="1"/>
          </p:cNvSpPr>
          <p:nvPr/>
        </p:nvSpPr>
        <p:spPr bwMode="auto">
          <a:xfrm rot="21429897">
            <a:off x="4306888" y="5037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8" name="文本框 32"/>
          <p:cNvSpPr txBox="1">
            <a:spLocks noChangeArrowheads="1"/>
          </p:cNvSpPr>
          <p:nvPr/>
        </p:nvSpPr>
        <p:spPr bwMode="auto">
          <a:xfrm rot="16529158">
            <a:off x="306388" y="25209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39" name="文本框 34"/>
          <p:cNvSpPr txBox="1">
            <a:spLocks noChangeArrowheads="1"/>
          </p:cNvSpPr>
          <p:nvPr/>
        </p:nvSpPr>
        <p:spPr bwMode="auto">
          <a:xfrm rot="4149897">
            <a:off x="1320800" y="267811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0" name="文本框 36"/>
          <p:cNvSpPr txBox="1">
            <a:spLocks noChangeArrowheads="1"/>
          </p:cNvSpPr>
          <p:nvPr/>
        </p:nvSpPr>
        <p:spPr bwMode="auto">
          <a:xfrm rot="21429897">
            <a:off x="304800" y="1579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1" name="文本框 37"/>
          <p:cNvSpPr txBox="1">
            <a:spLocks noChangeArrowheads="1"/>
          </p:cNvSpPr>
          <p:nvPr/>
        </p:nvSpPr>
        <p:spPr bwMode="auto">
          <a:xfrm rot="1029897">
            <a:off x="1320800" y="2044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2" name="文本框 45"/>
          <p:cNvSpPr txBox="1">
            <a:spLocks noChangeArrowheads="1"/>
          </p:cNvSpPr>
          <p:nvPr/>
        </p:nvSpPr>
        <p:spPr bwMode="auto">
          <a:xfrm rot="20220000">
            <a:off x="2100263" y="1325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3" name="文本框 46"/>
          <p:cNvSpPr txBox="1">
            <a:spLocks noChangeArrowheads="1"/>
          </p:cNvSpPr>
          <p:nvPr/>
        </p:nvSpPr>
        <p:spPr bwMode="auto">
          <a:xfrm rot="20220000">
            <a:off x="2670175" y="15541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4" name="文本框 47"/>
          <p:cNvSpPr txBox="1">
            <a:spLocks noChangeArrowheads="1"/>
          </p:cNvSpPr>
          <p:nvPr/>
        </p:nvSpPr>
        <p:spPr bwMode="auto">
          <a:xfrm rot="21420000">
            <a:off x="2398713" y="2303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5" name="文本框 49"/>
          <p:cNvSpPr txBox="1">
            <a:spLocks noChangeArrowheads="1"/>
          </p:cNvSpPr>
          <p:nvPr/>
        </p:nvSpPr>
        <p:spPr bwMode="auto">
          <a:xfrm rot="20220000">
            <a:off x="3259138" y="1849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6" name="文本框 50"/>
          <p:cNvSpPr txBox="1">
            <a:spLocks noChangeArrowheads="1"/>
          </p:cNvSpPr>
          <p:nvPr/>
        </p:nvSpPr>
        <p:spPr bwMode="auto">
          <a:xfrm rot="20220000">
            <a:off x="2832100" y="26241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7" name="文本框 51"/>
          <p:cNvSpPr txBox="1">
            <a:spLocks noChangeArrowheads="1"/>
          </p:cNvSpPr>
          <p:nvPr/>
        </p:nvSpPr>
        <p:spPr bwMode="auto">
          <a:xfrm rot="20220000">
            <a:off x="3467100" y="28067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8" name="文本框 32"/>
          <p:cNvSpPr txBox="1">
            <a:spLocks noChangeArrowheads="1"/>
          </p:cNvSpPr>
          <p:nvPr/>
        </p:nvSpPr>
        <p:spPr bwMode="auto">
          <a:xfrm rot="1209897">
            <a:off x="5097463" y="4516438"/>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0"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49" name="文本框 34"/>
          <p:cNvSpPr txBox="1">
            <a:spLocks noChangeArrowheads="1"/>
          </p:cNvSpPr>
          <p:nvPr/>
        </p:nvSpPr>
        <p:spPr bwMode="auto">
          <a:xfrm rot="20569134">
            <a:off x="6294438" y="4991100"/>
            <a:ext cx="504825"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0" name="文本框 36"/>
          <p:cNvSpPr txBox="1">
            <a:spLocks noChangeArrowheads="1"/>
          </p:cNvSpPr>
          <p:nvPr/>
        </p:nvSpPr>
        <p:spPr bwMode="auto">
          <a:xfrm rot="368503">
            <a:off x="5756275" y="36115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1" name="文本框 37"/>
          <p:cNvSpPr txBox="1">
            <a:spLocks noChangeArrowheads="1"/>
          </p:cNvSpPr>
          <p:nvPr/>
        </p:nvSpPr>
        <p:spPr bwMode="auto">
          <a:xfrm rot="829244">
            <a:off x="5267325" y="5097463"/>
            <a:ext cx="506413"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2" name="文本框 45"/>
          <p:cNvSpPr txBox="1">
            <a:spLocks noChangeArrowheads="1"/>
          </p:cNvSpPr>
          <p:nvPr/>
        </p:nvSpPr>
        <p:spPr bwMode="auto">
          <a:xfrm rot="17097278">
            <a:off x="6762750" y="31337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3" name="文本框 46"/>
          <p:cNvSpPr txBox="1">
            <a:spLocks noChangeArrowheads="1"/>
          </p:cNvSpPr>
          <p:nvPr/>
        </p:nvSpPr>
        <p:spPr bwMode="auto">
          <a:xfrm rot="2702238">
            <a:off x="7551738" y="3883025"/>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4" name="文本框 47"/>
          <p:cNvSpPr txBox="1">
            <a:spLocks noChangeArrowheads="1"/>
          </p:cNvSpPr>
          <p:nvPr/>
        </p:nvSpPr>
        <p:spPr bwMode="auto">
          <a:xfrm rot="18143362">
            <a:off x="6727825" y="433705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5" name="文本框 49"/>
          <p:cNvSpPr txBox="1">
            <a:spLocks noChangeArrowheads="1"/>
          </p:cNvSpPr>
          <p:nvPr/>
        </p:nvSpPr>
        <p:spPr bwMode="auto">
          <a:xfrm rot="18419577">
            <a:off x="8091488" y="4152900"/>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6" name="文本框 50"/>
          <p:cNvSpPr txBox="1">
            <a:spLocks noChangeArrowheads="1"/>
          </p:cNvSpPr>
          <p:nvPr/>
        </p:nvSpPr>
        <p:spPr bwMode="auto">
          <a:xfrm rot="17959444">
            <a:off x="7245350" y="5008563"/>
            <a:ext cx="504825" cy="168275"/>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57" name="文本框 51"/>
          <p:cNvSpPr txBox="1">
            <a:spLocks noChangeArrowheads="1"/>
          </p:cNvSpPr>
          <p:nvPr/>
        </p:nvSpPr>
        <p:spPr bwMode="auto">
          <a:xfrm rot="1549510">
            <a:off x="8199438" y="4737100"/>
            <a:ext cx="506413" cy="169863"/>
          </a:xfrm>
          <a:prstGeom prst="rect">
            <a:avLst/>
          </a:prstGeom>
          <a:noFill/>
          <a:ln>
            <a:noFill/>
          </a:ln>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rPr>
              <a:t>状元成才路</a:t>
            </a:r>
            <a:endParaRPr kumimoji="0" lang="zh-CN" altLang="zh-CN" sz="500" b="1" i="0" u="none" strike="noStrike" kern="1200" cap="none" spc="0" normalizeH="0" baseline="0" noProof="0" dirty="0" smtClean="0">
              <a:ln>
                <a:noFill/>
              </a:ln>
              <a:solidFill>
                <a:schemeClr val="bg1">
                  <a:lumMod val="95000"/>
                </a:schemeClr>
              </a:solidFill>
              <a:effectLst/>
              <a:uLnTx/>
              <a:uFillTx/>
              <a:latin typeface="Arial" panose="020B0604020202020204" pitchFamily="34" charset="0"/>
              <a:ea typeface="宋体" panose="02010600030101010101" pitchFamily="2" charset="-122"/>
              <a:cs typeface="+mn-cs"/>
            </a:endParaRPr>
          </a:p>
        </p:txBody>
      </p:sp>
      <p:sp>
        <p:nvSpPr>
          <p:cNvPr id="23603" name="文本框 32"/>
          <p:cNvSpPr txBox="1"/>
          <p:nvPr/>
        </p:nvSpPr>
        <p:spPr>
          <a:xfrm rot="4190103">
            <a:off x="4271963" y="31416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4" name="文本框 34"/>
          <p:cNvSpPr txBox="1"/>
          <p:nvPr/>
        </p:nvSpPr>
        <p:spPr>
          <a:xfrm rot="8340000">
            <a:off x="4903788" y="39830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5" name="文本框 36"/>
          <p:cNvSpPr txBox="1"/>
          <p:nvPr/>
        </p:nvSpPr>
        <p:spPr>
          <a:xfrm rot="-1160763">
            <a:off x="5756275" y="21336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6" name="文本框 37"/>
          <p:cNvSpPr txBox="1"/>
          <p:nvPr/>
        </p:nvSpPr>
        <p:spPr>
          <a:xfrm rot="39237">
            <a:off x="5632450" y="2827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7" name="文本框 45"/>
          <p:cNvSpPr txBox="1"/>
          <p:nvPr/>
        </p:nvSpPr>
        <p:spPr>
          <a:xfrm rot="-1160763">
            <a:off x="6316663" y="21637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8" name="文本框 46"/>
          <p:cNvSpPr txBox="1"/>
          <p:nvPr/>
        </p:nvSpPr>
        <p:spPr>
          <a:xfrm rot="-1160763">
            <a:off x="6686550" y="24463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09" name="文本框 47"/>
          <p:cNvSpPr txBox="1"/>
          <p:nvPr/>
        </p:nvSpPr>
        <p:spPr>
          <a:xfrm rot="39237">
            <a:off x="7167563" y="30734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0" name="文本框 49"/>
          <p:cNvSpPr txBox="1"/>
          <p:nvPr/>
        </p:nvSpPr>
        <p:spPr>
          <a:xfrm rot="-1160763">
            <a:off x="8004175" y="25527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1" name="文本框 50"/>
          <p:cNvSpPr txBox="1"/>
          <p:nvPr/>
        </p:nvSpPr>
        <p:spPr>
          <a:xfrm rot="-1160763">
            <a:off x="7470775" y="23749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2" name="文本框 51"/>
          <p:cNvSpPr txBox="1"/>
          <p:nvPr/>
        </p:nvSpPr>
        <p:spPr>
          <a:xfrm rot="-1160763">
            <a:off x="7947025" y="35226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3" name="文本框 32"/>
          <p:cNvSpPr txBox="1"/>
          <p:nvPr/>
        </p:nvSpPr>
        <p:spPr>
          <a:xfrm rot="4190103">
            <a:off x="2749550" y="4252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4" name="文本框 34"/>
          <p:cNvSpPr txBox="1"/>
          <p:nvPr/>
        </p:nvSpPr>
        <p:spPr>
          <a:xfrm rot="8340000">
            <a:off x="3905250" y="3551238"/>
            <a:ext cx="504825"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5" name="文本框 36"/>
          <p:cNvSpPr txBox="1"/>
          <p:nvPr/>
        </p:nvSpPr>
        <p:spPr>
          <a:xfrm rot="2810103">
            <a:off x="3797300" y="2112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6" name="文本框 37"/>
          <p:cNvSpPr txBox="1"/>
          <p:nvPr/>
        </p:nvSpPr>
        <p:spPr>
          <a:xfrm rot="4010103">
            <a:off x="3797300" y="28368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7" name="文本框 45"/>
          <p:cNvSpPr txBox="1"/>
          <p:nvPr/>
        </p:nvSpPr>
        <p:spPr>
          <a:xfrm rot="2810103">
            <a:off x="4357688" y="21431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8" name="文本框 46"/>
          <p:cNvSpPr txBox="1"/>
          <p:nvPr/>
        </p:nvSpPr>
        <p:spPr>
          <a:xfrm rot="2810103">
            <a:off x="472757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19" name="文本框 47"/>
          <p:cNvSpPr txBox="1"/>
          <p:nvPr/>
        </p:nvSpPr>
        <p:spPr>
          <a:xfrm rot="4010103">
            <a:off x="4727575" y="31527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0" name="文本框 49"/>
          <p:cNvSpPr txBox="1"/>
          <p:nvPr/>
        </p:nvSpPr>
        <p:spPr>
          <a:xfrm rot="-1160763">
            <a:off x="6207125" y="3192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1" name="文本框 50"/>
          <p:cNvSpPr txBox="1"/>
          <p:nvPr/>
        </p:nvSpPr>
        <p:spPr>
          <a:xfrm rot="4020000">
            <a:off x="5202238" y="3306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2" name="文本框 51"/>
          <p:cNvSpPr txBox="1"/>
          <p:nvPr/>
        </p:nvSpPr>
        <p:spPr>
          <a:xfrm rot="-1160763">
            <a:off x="5581650" y="40894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3" name="文本框 32"/>
          <p:cNvSpPr txBox="1"/>
          <p:nvPr/>
        </p:nvSpPr>
        <p:spPr>
          <a:xfrm rot="5400000">
            <a:off x="1125538" y="4105275"/>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23624" name="文本框 34"/>
          <p:cNvSpPr txBox="1"/>
          <p:nvPr/>
        </p:nvSpPr>
        <p:spPr>
          <a:xfrm rot="8340000">
            <a:off x="1862138" y="4533900"/>
            <a:ext cx="504825"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5" name="文本框 36"/>
          <p:cNvSpPr txBox="1"/>
          <p:nvPr/>
        </p:nvSpPr>
        <p:spPr>
          <a:xfrm rot="2810103">
            <a:off x="1846263" y="34417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6" name="文本框 37"/>
          <p:cNvSpPr txBox="1"/>
          <p:nvPr/>
        </p:nvSpPr>
        <p:spPr>
          <a:xfrm rot="5220000">
            <a:off x="2281238" y="38195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7" name="文本框 45"/>
          <p:cNvSpPr txBox="1"/>
          <p:nvPr/>
        </p:nvSpPr>
        <p:spPr>
          <a:xfrm rot="2810103">
            <a:off x="2794000" y="346075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8" name="文本框 46"/>
          <p:cNvSpPr txBox="1"/>
          <p:nvPr/>
        </p:nvSpPr>
        <p:spPr>
          <a:xfrm rot="4020000">
            <a:off x="684213" y="24177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29" name="文本框 47"/>
          <p:cNvSpPr txBox="1"/>
          <p:nvPr/>
        </p:nvSpPr>
        <p:spPr>
          <a:xfrm rot="5220000">
            <a:off x="587375" y="4003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0" name="文本框 49"/>
          <p:cNvSpPr txBox="1"/>
          <p:nvPr/>
        </p:nvSpPr>
        <p:spPr>
          <a:xfrm rot="4020000">
            <a:off x="2447925" y="4786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1" name="文本框 50"/>
          <p:cNvSpPr txBox="1"/>
          <p:nvPr/>
        </p:nvSpPr>
        <p:spPr>
          <a:xfrm rot="4020000">
            <a:off x="3686175" y="4289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2" name="文本框 51"/>
          <p:cNvSpPr txBox="1"/>
          <p:nvPr/>
        </p:nvSpPr>
        <p:spPr>
          <a:xfrm rot="4020000">
            <a:off x="4056063" y="45751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3" name="文本框 32"/>
          <p:cNvSpPr txBox="1"/>
          <p:nvPr/>
        </p:nvSpPr>
        <p:spPr>
          <a:xfrm rot="-880739">
            <a:off x="496888" y="3149600"/>
            <a:ext cx="506412"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4" name="文本框 34"/>
          <p:cNvSpPr txBox="1"/>
          <p:nvPr/>
        </p:nvSpPr>
        <p:spPr>
          <a:xfrm rot="8340000">
            <a:off x="1235075" y="32559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5" name="文本框 36"/>
          <p:cNvSpPr txBox="1"/>
          <p:nvPr/>
        </p:nvSpPr>
        <p:spPr>
          <a:xfrm rot="4020000">
            <a:off x="1654175" y="18145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6" name="文本框 37"/>
          <p:cNvSpPr txBox="1"/>
          <p:nvPr/>
        </p:nvSpPr>
        <p:spPr>
          <a:xfrm rot="5220000">
            <a:off x="1654175" y="25384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7" name="文本框 45"/>
          <p:cNvSpPr txBox="1"/>
          <p:nvPr/>
        </p:nvSpPr>
        <p:spPr>
          <a:xfrm rot="2810103">
            <a:off x="2214563" y="18446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8" name="文本框 46"/>
          <p:cNvSpPr txBox="1"/>
          <p:nvPr/>
        </p:nvSpPr>
        <p:spPr>
          <a:xfrm rot="2810103">
            <a:off x="2584450" y="213042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39" name="文本框 47"/>
          <p:cNvSpPr txBox="1"/>
          <p:nvPr/>
        </p:nvSpPr>
        <p:spPr>
          <a:xfrm rot="4010103">
            <a:off x="2312988" y="2882900"/>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0" name="文本框 49"/>
          <p:cNvSpPr txBox="1"/>
          <p:nvPr/>
        </p:nvSpPr>
        <p:spPr>
          <a:xfrm rot="2810103">
            <a:off x="3171825" y="2428875"/>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1" name="文本框 50"/>
          <p:cNvSpPr txBox="1"/>
          <p:nvPr/>
        </p:nvSpPr>
        <p:spPr>
          <a:xfrm rot="2810103">
            <a:off x="3059113" y="30083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2" name="文本框 51"/>
          <p:cNvSpPr txBox="1"/>
          <p:nvPr/>
        </p:nvSpPr>
        <p:spPr>
          <a:xfrm rot="2810103">
            <a:off x="3429000" y="329406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3" name="文本框 32"/>
          <p:cNvSpPr txBox="1"/>
          <p:nvPr/>
        </p:nvSpPr>
        <p:spPr>
          <a:xfrm rot="5400000">
            <a:off x="4735513" y="4710113"/>
            <a:ext cx="504825" cy="168275"/>
          </a:xfrm>
          <a:prstGeom prst="rect">
            <a:avLst/>
          </a:prstGeom>
          <a:noFill/>
          <a:ln w="9525">
            <a:noFill/>
          </a:ln>
        </p:spPr>
        <p:txBody>
          <a:bodyPr wrap="none" anchor="t">
            <a:spAutoFit/>
          </a:bodyPr>
          <a:p>
            <a:r>
              <a:rPr lang="zh-CN" altLang="zh-CN" sz="500" dirty="0">
                <a:solidFill>
                  <a:schemeClr val="bg1"/>
                </a:solidFill>
                <a:latin typeface="Calibri" panose="020F0502020204030204" pitchFamily="34" charset="0"/>
                <a:ea typeface="宋体" panose="02010600030101010101" pitchFamily="2" charset="-122"/>
              </a:rPr>
              <a:t>状元成才路</a:t>
            </a:r>
            <a:endParaRPr lang="zh-CN" altLang="zh-CN" sz="500" dirty="0">
              <a:solidFill>
                <a:schemeClr val="bg1"/>
              </a:solidFill>
              <a:latin typeface="Calibri" panose="020F0502020204030204" pitchFamily="34" charset="0"/>
              <a:ea typeface="宋体" panose="02010600030101010101" pitchFamily="2" charset="-122"/>
            </a:endParaRPr>
          </a:p>
        </p:txBody>
      </p:sp>
      <p:sp>
        <p:nvSpPr>
          <p:cNvPr id="23644" name="文本框 34"/>
          <p:cNvSpPr txBox="1"/>
          <p:nvPr/>
        </p:nvSpPr>
        <p:spPr>
          <a:xfrm rot="3159237">
            <a:off x="5800725" y="5141913"/>
            <a:ext cx="504825"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5" name="文本框 36"/>
          <p:cNvSpPr txBox="1"/>
          <p:nvPr/>
        </p:nvSpPr>
        <p:spPr>
          <a:xfrm rot="-1160763">
            <a:off x="6219825" y="37004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6" name="文本框 37"/>
          <p:cNvSpPr txBox="1"/>
          <p:nvPr/>
        </p:nvSpPr>
        <p:spPr>
          <a:xfrm rot="39237">
            <a:off x="6219825" y="4424363"/>
            <a:ext cx="506413"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7" name="文本框 45"/>
          <p:cNvSpPr txBox="1"/>
          <p:nvPr/>
        </p:nvSpPr>
        <p:spPr>
          <a:xfrm rot="-1160763">
            <a:off x="6780213" y="37290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8" name="文本框 46"/>
          <p:cNvSpPr txBox="1"/>
          <p:nvPr/>
        </p:nvSpPr>
        <p:spPr>
          <a:xfrm rot="-1160763">
            <a:off x="7150100" y="4013200"/>
            <a:ext cx="506413" cy="169863"/>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49" name="文本框 47"/>
          <p:cNvSpPr txBox="1"/>
          <p:nvPr/>
        </p:nvSpPr>
        <p:spPr>
          <a:xfrm rot="39237">
            <a:off x="6837363" y="4770438"/>
            <a:ext cx="506412"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50" name="文本框 49"/>
          <p:cNvSpPr txBox="1"/>
          <p:nvPr/>
        </p:nvSpPr>
        <p:spPr>
          <a:xfrm rot="-1160763">
            <a:off x="7670800" y="44021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51" name="文本框 50"/>
          <p:cNvSpPr txBox="1"/>
          <p:nvPr/>
        </p:nvSpPr>
        <p:spPr>
          <a:xfrm rot="-1160763">
            <a:off x="7624763" y="4894263"/>
            <a:ext cx="506412" cy="168275"/>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23652" name="文本框 51"/>
          <p:cNvSpPr txBox="1"/>
          <p:nvPr/>
        </p:nvSpPr>
        <p:spPr>
          <a:xfrm rot="-1160763">
            <a:off x="7994650" y="5176838"/>
            <a:ext cx="506413" cy="169862"/>
          </a:xfrm>
          <a:prstGeom prst="rect">
            <a:avLst/>
          </a:prstGeom>
          <a:noFill/>
          <a:ln w="9525">
            <a:noFill/>
          </a:ln>
        </p:spPr>
        <p:txBody>
          <a:bodyPr wrap="none" anchor="t">
            <a:spAutoFit/>
          </a:bodyPr>
          <a:p>
            <a:r>
              <a:rPr lang="zh-CN" altLang="zh-CN" sz="500" b="1" dirty="0">
                <a:solidFill>
                  <a:schemeClr val="bg1"/>
                </a:solidFill>
                <a:latin typeface="Calibri" panose="020F0502020204030204" pitchFamily="34" charset="0"/>
                <a:ea typeface="宋体" panose="02010600030101010101" pitchFamily="2" charset="-122"/>
              </a:rPr>
              <a:t>状元成才路</a:t>
            </a:r>
            <a:endParaRPr lang="zh-CN" altLang="zh-CN" sz="500" b="1" dirty="0">
              <a:solidFill>
                <a:schemeClr val="bg1"/>
              </a:solidFill>
              <a:latin typeface="Calibri" panose="020F0502020204030204" pitchFamily="34" charset="0"/>
              <a:ea typeface="宋体" panose="02010600030101010101" pitchFamily="2" charset="-122"/>
            </a:endParaRPr>
          </a:p>
        </p:txBody>
      </p:sp>
      <p:sp>
        <p:nvSpPr>
          <p:cNvPr id="7" name="矩形 6"/>
          <p:cNvSpPr/>
          <p:nvPr/>
        </p:nvSpPr>
        <p:spPr>
          <a:xfrm>
            <a:off x="442913" y="825500"/>
            <a:ext cx="5776912" cy="2160588"/>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④返回的雁群，不再在沼泽上空做试探性的盘旋，而像凋零的枫叶一样，摇晃着从空中落下来，并向下面欢呼的鸟儿们伸出双脚。</a:t>
            </a:r>
            <a:endParaRPr lang="zh-CN" altLang="en-US" sz="2800" b="1" dirty="0">
              <a:latin typeface="楷体" panose="02010609060101010101" pitchFamily="49" charset="-122"/>
              <a:ea typeface="楷体" panose="02010609060101010101" pitchFamily="49" charset="-122"/>
            </a:endParaRPr>
          </a:p>
        </p:txBody>
      </p:sp>
      <p:sp>
        <p:nvSpPr>
          <p:cNvPr id="4" name="矩形 3"/>
          <p:cNvSpPr/>
          <p:nvPr/>
        </p:nvSpPr>
        <p:spPr>
          <a:xfrm>
            <a:off x="647700" y="3614738"/>
            <a:ext cx="8080375" cy="1127125"/>
          </a:xfrm>
          <a:prstGeom prst="rect">
            <a:avLst/>
          </a:prstGeom>
          <a:noFill/>
          <a:ln w="9525">
            <a:noFill/>
          </a:ln>
        </p:spPr>
        <p:txBody>
          <a:bodyPr anchor="t">
            <a:spAutoFit/>
          </a:bodyPr>
          <a:p>
            <a:pPr>
              <a:lnSpc>
                <a:spcPct val="120000"/>
              </a:lnSpc>
            </a:pPr>
            <a:r>
              <a:rPr lang="zh-CN" altLang="en-US" sz="2800" b="1" dirty="0">
                <a:solidFill>
                  <a:srgbClr val="FF00FF"/>
                </a:solidFill>
                <a:latin typeface="宋体" panose="02010600030101010101" pitchFamily="2" charset="-122"/>
                <a:ea typeface="宋体" panose="02010600030101010101" pitchFamily="2" charset="-122"/>
              </a:rPr>
              <a:t>    比喻，把大雁比作凋零的枫叶，生动形象地描绘出大雁从盘旋到着陆时的悠闲姿态。</a:t>
            </a:r>
            <a:endParaRPr lang="zh-CN" altLang="en-US" sz="2800" b="1" dirty="0">
              <a:solidFill>
                <a:srgbClr val="FF00FF"/>
              </a:solidFill>
              <a:latin typeface="宋体" panose="02010600030101010101" pitchFamily="2" charset="-122"/>
              <a:ea typeface="宋体" panose="02010600030101010101" pitchFamily="2" charset="-122"/>
            </a:endParaRPr>
          </a:p>
        </p:txBody>
      </p:sp>
      <p:sp>
        <p:nvSpPr>
          <p:cNvPr id="6" name="矩形 5"/>
          <p:cNvSpPr/>
          <p:nvPr/>
        </p:nvSpPr>
        <p:spPr>
          <a:xfrm>
            <a:off x="511175" y="5068888"/>
            <a:ext cx="8355013" cy="1127125"/>
          </a:xfrm>
          <a:prstGeom prst="rect">
            <a:avLst/>
          </a:prstGeom>
          <a:noFill/>
          <a:ln w="9525">
            <a:noFill/>
          </a:ln>
        </p:spPr>
        <p:txBody>
          <a:bodyPr anchor="t">
            <a:spAutoFit/>
          </a:bodyPr>
          <a:p>
            <a:pPr>
              <a:lnSpc>
                <a:spcPct val="120000"/>
              </a:lnSpc>
            </a:pPr>
            <a:r>
              <a:rPr lang="zh-CN" altLang="en-US" sz="2800" b="1" dirty="0">
                <a:solidFill>
                  <a:srgbClr val="FF0000"/>
                </a:solidFill>
                <a:latin typeface="宋体" panose="02010600030101010101" pitchFamily="2" charset="-122"/>
                <a:ea typeface="宋体" panose="02010600030101010101" pitchFamily="2" charset="-122"/>
              </a:rPr>
              <a:t>    ①</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④这几句话大量运用拟人、比喻等修辞方法，使文章形象生动，表现了作者对大雁的喜爱之情。</a:t>
            </a:r>
            <a:endParaRPr lang="zh-CN" altLang="en-US" sz="2800" b="1" dirty="0">
              <a:solidFill>
                <a:srgbClr val="FF0000"/>
              </a:solidFill>
              <a:latin typeface="宋体" panose="02010600030101010101" pitchFamily="2" charset="-122"/>
              <a:ea typeface="宋体" panose="02010600030101010101" pitchFamily="2" charset="-122"/>
            </a:endParaRPr>
          </a:p>
        </p:txBody>
      </p:sp>
      <p:pic>
        <p:nvPicPr>
          <p:cNvPr id="55298" name="Picture 2"/>
          <p:cNvPicPr>
            <a:picLocks noChangeAspect="1" noChangeArrowheads="1"/>
          </p:cNvPicPr>
          <p:nvPr/>
        </p:nvPicPr>
        <p:blipFill>
          <a:blip r:embed="rId1" cstate="print"/>
          <a:srcRect/>
          <a:stretch>
            <a:fillRect/>
          </a:stretch>
        </p:blipFill>
        <p:spPr bwMode="auto">
          <a:xfrm>
            <a:off x="6761510" y="500957"/>
            <a:ext cx="2258806" cy="2030976"/>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fade">
                                      <p:cBhvr>
                                        <p:cTn id="12" dur="1000"/>
                                        <p:tgtEl>
                                          <p:spTgt spid="55298"/>
                                        </p:tgtEl>
                                      </p:cBhvr>
                                    </p:animEffect>
                                    <p:anim calcmode="lin" valueType="num">
                                      <p:cBhvr>
                                        <p:cTn id="13" dur="1000" fill="hold"/>
                                        <p:tgtEl>
                                          <p:spTgt spid="55298"/>
                                        </p:tgtEl>
                                        <p:attrNameLst>
                                          <p:attrName>ppt_x</p:attrName>
                                        </p:attrNameLst>
                                      </p:cBhvr>
                                      <p:tavLst>
                                        <p:tav tm="0">
                                          <p:val>
                                            <p:strVal val="#ppt_x"/>
                                          </p:val>
                                        </p:tav>
                                        <p:tav tm="100000">
                                          <p:val>
                                            <p:strVal val="#ppt_x"/>
                                          </p:val>
                                        </p:tav>
                                      </p:tavLst>
                                    </p:anim>
                                    <p:anim calcmode="lin" valueType="num">
                                      <p:cBhvr>
                                        <p:cTn id="14" dur="1000" fill="hold"/>
                                        <p:tgtEl>
                                          <p:spTgt spid="5529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内容占位符 20482"/>
          <p:cNvSpPr>
            <a:spLocks noGrp="1"/>
          </p:cNvSpPr>
          <p:nvPr>
            <p:ph idx="1"/>
          </p:nvPr>
        </p:nvSpPr>
        <p:spPr>
          <a:xfrm>
            <a:off x="0" y="765175"/>
            <a:ext cx="9144000" cy="6092825"/>
          </a:xfrm>
        </p:spPr>
        <p:txBody>
          <a:bodyPr anchor="t"/>
          <a:p>
            <a:pPr>
              <a:lnSpc>
                <a:spcPct val="90000"/>
              </a:lnSpc>
              <a:buNone/>
            </a:pPr>
            <a:r>
              <a:rPr lang="en-US" altLang="zh-CN" dirty="0"/>
              <a:t>             </a:t>
            </a:r>
            <a:endParaRPr lang="zh-CN" altLang="en-US" sz="4400" b="1" dirty="0">
              <a:solidFill>
                <a:srgbClr val="FF0000"/>
              </a:solidFill>
            </a:endParaRPr>
          </a:p>
          <a:p>
            <a:pPr>
              <a:lnSpc>
                <a:spcPct val="90000"/>
              </a:lnSpc>
              <a:buNone/>
            </a:pPr>
            <a:r>
              <a:rPr lang="zh-CN" altLang="en-US" sz="4400" b="1" dirty="0"/>
              <a:t>          </a:t>
            </a:r>
            <a:r>
              <a:rPr lang="en-US" altLang="zh-CN" sz="4400" b="1" dirty="0"/>
              <a:t>11</a:t>
            </a:r>
            <a:r>
              <a:rPr lang="zh-CN" altLang="en-US" sz="4400" b="1" dirty="0"/>
              <a:t>、“</a:t>
            </a:r>
            <a:r>
              <a:rPr lang="en-US" altLang="zh-CN" sz="4400" b="1" dirty="0"/>
              <a:t>3</a:t>
            </a:r>
            <a:r>
              <a:rPr lang="zh-CN" altLang="en-US" sz="4400" b="1" dirty="0"/>
              <a:t>月的大雁则不同” 是一个过渡句。其中“不同之处”显现在哪里？</a:t>
            </a:r>
            <a:endParaRPr lang="zh-CN" altLang="en-US" sz="4400" b="1" dirty="0"/>
          </a:p>
          <a:p>
            <a:pPr>
              <a:lnSpc>
                <a:spcPct val="90000"/>
              </a:lnSpc>
              <a:buNone/>
            </a:pPr>
            <a:r>
              <a:rPr lang="zh-CN" altLang="en-US" sz="4400" b="1" dirty="0"/>
              <a:t>         </a:t>
            </a:r>
            <a:r>
              <a:rPr lang="zh-CN" altLang="en-US" sz="4400" b="1" dirty="0">
                <a:solidFill>
                  <a:srgbClr val="FF0000"/>
                </a:solidFill>
              </a:rPr>
              <a:t>大雁知道，从黎明到夜幕降临，在每个沼泽地和池塘边，都有瞄准它们的猎枪。 </a:t>
            </a:r>
            <a:endParaRPr lang="zh-CN" altLang="en-US" sz="4400" b="1" dirty="0">
              <a:solidFill>
                <a:srgbClr val="FF0000"/>
              </a:solidFill>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7553325" y="4322128"/>
            <a:ext cx="1590675" cy="1585912"/>
          </a:xfrm>
          <a:prstGeom prst="rect">
            <a:avLst/>
          </a:prstGeom>
          <a:noFill/>
          <a:ln w="9525">
            <a:noFill/>
          </a:ln>
        </p:spPr>
      </p:pic>
      <p:pic>
        <p:nvPicPr>
          <p:cNvPr id="4"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6057265" y="509619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3">
                                            <p:txEl>
                                              <p:charRg st="98" end="144"/>
                                            </p:txEl>
                                          </p:spTgt>
                                        </p:tgtEl>
                                        <p:attrNameLst>
                                          <p:attrName>style.visibility</p:attrName>
                                        </p:attrNameLst>
                                      </p:cBhvr>
                                      <p:to>
                                        <p:strVal val="visible"/>
                                      </p:to>
                                    </p:set>
                                    <p:animEffect transition="in" filter="box(in)">
                                      <p:cBhvr>
                                        <p:cTn id="7" dur="500"/>
                                        <p:tgtEl>
                                          <p:spTgt spid="20483">
                                            <p:txEl>
                                              <p:charRg st="98" end="144"/>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11279"/>
                                        </p:tgtEl>
                                        <p:attrNameLst>
                                          <p:attrName>style.visibility</p:attrName>
                                        </p:attrNameLst>
                                      </p:cBhvr>
                                      <p:to>
                                        <p:strVal val="visible"/>
                                      </p:to>
                                    </p:set>
                                    <p:animEffect transition="in" filter="fade">
                                      <p:cBhvr>
                                        <p:cTn id="10" dur="1000"/>
                                        <p:tgtEl>
                                          <p:spTgt spid="11279"/>
                                        </p:tgtEl>
                                      </p:cBhvr>
                                    </p:animEffect>
                                    <p:anim calcmode="lin" valueType="num">
                                      <p:cBhvr>
                                        <p:cTn id="11" dur="1000" fill="hold"/>
                                        <p:tgtEl>
                                          <p:spTgt spid="11279"/>
                                        </p:tgtEl>
                                        <p:attrNameLst>
                                          <p:attrName>ppt_x</p:attrName>
                                        </p:attrNameLst>
                                      </p:cBhvr>
                                      <p:tavLst>
                                        <p:tav tm="0">
                                          <p:val>
                                            <p:strVal val="#ppt_x"/>
                                          </p:val>
                                        </p:tav>
                                        <p:tav tm="100000">
                                          <p:val>
                                            <p:strVal val="#ppt_x"/>
                                          </p:val>
                                        </p:tav>
                                      </p:tavLst>
                                    </p:anim>
                                    <p:anim calcmode="lin" valueType="num">
                                      <p:cBhvr>
                                        <p:cTn id="12" dur="1000" fill="hold"/>
                                        <p:tgtEl>
                                          <p:spTgt spid="1127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内容占位符 25602"/>
          <p:cNvSpPr>
            <a:spLocks noGrp="1"/>
          </p:cNvSpPr>
          <p:nvPr>
            <p:ph idx="1"/>
          </p:nvPr>
        </p:nvSpPr>
        <p:spPr>
          <a:xfrm>
            <a:off x="0" y="765175"/>
            <a:ext cx="9144000" cy="6092825"/>
          </a:xfrm>
        </p:spPr>
        <p:txBody>
          <a:bodyPr anchor="t"/>
          <a:p>
            <a:pPr>
              <a:buNone/>
            </a:pPr>
            <a:r>
              <a:rPr lang="en-US" altLang="zh-CN" sz="4000" b="1" dirty="0"/>
              <a:t>          </a:t>
            </a:r>
            <a:r>
              <a:rPr lang="en-US" altLang="zh-CN" sz="4400" b="1" dirty="0"/>
              <a:t>12</a:t>
            </a:r>
            <a:r>
              <a:rPr lang="zh-CN" altLang="en-US" sz="4400" b="1" dirty="0"/>
              <a:t>、“不曾预料的希望之光 ”指的是什么？</a:t>
            </a:r>
            <a:endParaRPr lang="zh-CN" altLang="en-US" sz="4400" b="1" dirty="0"/>
          </a:p>
          <a:p>
            <a:pPr>
              <a:buNone/>
            </a:pPr>
            <a:r>
              <a:rPr lang="zh-CN" altLang="en-US" sz="4400" b="1" dirty="0"/>
              <a:t>         </a:t>
            </a:r>
            <a:r>
              <a:rPr lang="zh-CN" altLang="en-US" sz="4400" b="1" dirty="0">
                <a:solidFill>
                  <a:srgbClr val="FF0000"/>
                </a:solidFill>
              </a:rPr>
              <a:t>指对“孤雁”问题的思考有了准确解释的希望。</a:t>
            </a:r>
            <a:endParaRPr lang="zh-CN" altLang="en-US" sz="4400" b="1" dirty="0">
              <a:solidFill>
                <a:srgbClr val="FF0000"/>
              </a:solidFill>
            </a:endParaRPr>
          </a:p>
          <a:p>
            <a:pPr>
              <a:buNone/>
            </a:pPr>
            <a:r>
              <a:rPr lang="zh-CN" altLang="en-US" sz="4400" b="1" dirty="0"/>
              <a:t>          </a:t>
            </a:r>
            <a:r>
              <a:rPr lang="en-US" altLang="zh-CN" sz="4400" b="1" dirty="0"/>
              <a:t>13</a:t>
            </a:r>
            <a:r>
              <a:rPr lang="zh-CN" altLang="en-US" sz="4400" b="1" dirty="0"/>
              <a:t>、“那种想像 ”指的是什么？</a:t>
            </a:r>
            <a:endParaRPr lang="zh-CN" altLang="en-US" sz="4400" b="1" dirty="0"/>
          </a:p>
          <a:p>
            <a:pPr>
              <a:buNone/>
            </a:pPr>
            <a:r>
              <a:rPr lang="zh-CN" altLang="en-US" sz="4400" b="1" dirty="0"/>
              <a:t>          </a:t>
            </a:r>
            <a:r>
              <a:rPr lang="zh-CN" altLang="en-US" sz="4400" b="1" dirty="0">
                <a:solidFill>
                  <a:srgbClr val="FF0000"/>
                </a:solidFill>
              </a:rPr>
              <a:t>指过去猜测“这些孤雁是伤心的单身</a:t>
            </a:r>
            <a:r>
              <a:rPr lang="zh-CN" altLang="en-US" sz="4400" dirty="0">
                <a:solidFill>
                  <a:srgbClr val="FF0000"/>
                </a:solidFill>
              </a:rPr>
              <a:t> ”</a:t>
            </a:r>
            <a:r>
              <a:rPr lang="zh-CN" altLang="en-US" sz="4400" b="1" dirty="0">
                <a:solidFill>
                  <a:srgbClr val="FF0000"/>
                </a:solidFill>
              </a:rPr>
              <a:t>。</a:t>
            </a:r>
            <a:endParaRPr lang="zh-CN" altLang="en-US" sz="4400" b="1" dirty="0">
              <a:solidFill>
                <a:srgbClr val="FF0000"/>
              </a:solidFill>
            </a:endParaRPr>
          </a:p>
        </p:txBody>
      </p:sp>
      <p:pic>
        <p:nvPicPr>
          <p:cNvPr id="27651" name="图片 25603" descr="植物类03"/>
          <p:cNvPicPr>
            <a:picLocks noChangeAspect="1"/>
          </p:cNvPicPr>
          <p:nvPr/>
        </p:nvPicPr>
        <p:blipFill>
          <a:blip r:embed="rId1"/>
          <a:stretch>
            <a:fillRect/>
          </a:stretch>
        </p:blipFill>
        <p:spPr>
          <a:xfrm>
            <a:off x="3446463" y="6110288"/>
            <a:ext cx="5616575" cy="747712"/>
          </a:xfrm>
          <a:prstGeom prst="rect">
            <a:avLst/>
          </a:prstGeom>
          <a:noFill/>
          <a:ln w="9525">
            <a:noFill/>
          </a:ln>
        </p:spPr>
      </p:pic>
      <p:pic>
        <p:nvPicPr>
          <p:cNvPr id="27652" name="图片 25604" descr="u=4110453777,3111173671&amp;fm=21&amp;gp=0"/>
          <p:cNvPicPr>
            <a:picLocks noChangeAspect="1"/>
          </p:cNvPicPr>
          <p:nvPr/>
        </p:nvPicPr>
        <p:blipFill>
          <a:blip r:embed="rId2"/>
          <a:stretch>
            <a:fillRect/>
          </a:stretch>
        </p:blipFill>
        <p:spPr>
          <a:xfrm>
            <a:off x="0" y="0"/>
            <a:ext cx="1331913" cy="13414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3">
                                            <p:txEl>
                                              <p:charRg st="31" end="62"/>
                                            </p:txEl>
                                          </p:spTgt>
                                        </p:tgtEl>
                                        <p:attrNameLst>
                                          <p:attrName>style.visibility</p:attrName>
                                        </p:attrNameLst>
                                      </p:cBhvr>
                                      <p:to>
                                        <p:strVal val="visible"/>
                                      </p:to>
                                    </p:set>
                                    <p:animEffect transition="in" filter="box(in)">
                                      <p:cBhvr>
                                        <p:cTn id="7" dur="500"/>
                                        <p:tgtEl>
                                          <p:spTgt spid="25603">
                                            <p:txEl>
                                              <p:charRg st="31"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charRg st="88" end="118"/>
                                            </p:txEl>
                                          </p:spTgt>
                                        </p:tgtEl>
                                        <p:attrNameLst>
                                          <p:attrName>style.visibility</p:attrName>
                                        </p:attrNameLst>
                                      </p:cBhvr>
                                      <p:to>
                                        <p:strVal val="visible"/>
                                      </p:to>
                                    </p:set>
                                    <p:animEffect transition="in" filter="blinds(horizontal)">
                                      <p:cBhvr>
                                        <p:cTn id="12" dur="500"/>
                                        <p:tgtEl>
                                          <p:spTgt spid="25603">
                                            <p:txEl>
                                              <p:charRg st="88"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46081" descr="大1"/>
          <p:cNvPicPr>
            <a:picLocks noChangeAspect="1"/>
          </p:cNvPicPr>
          <p:nvPr/>
        </p:nvPicPr>
        <p:blipFill>
          <a:blip r:embed="rId1"/>
          <a:stretch>
            <a:fillRect/>
          </a:stretch>
        </p:blipFill>
        <p:spPr>
          <a:xfrm>
            <a:off x="12700" y="-22860"/>
            <a:ext cx="3012440" cy="6955790"/>
          </a:xfrm>
          <a:prstGeom prst="rect">
            <a:avLst/>
          </a:prstGeom>
          <a:noFill/>
          <a:ln w="9525">
            <a:noFill/>
          </a:ln>
        </p:spPr>
      </p:pic>
      <p:sp>
        <p:nvSpPr>
          <p:cNvPr id="46083" name="矩形 46082"/>
          <p:cNvSpPr/>
          <p:nvPr/>
        </p:nvSpPr>
        <p:spPr>
          <a:xfrm>
            <a:off x="3178175" y="1143000"/>
            <a:ext cx="4818063" cy="1584325"/>
          </a:xfrm>
          <a:prstGeom prst="rect">
            <a:avLst/>
          </a:prstGeom>
        </p:spPr>
        <p:txBody>
          <a:bodyPr wrap="none" fromWordArt="1">
            <a:prstTxWarp prst="textCurveUp">
              <a:avLst>
                <a:gd name="adj" fmla="val 40356"/>
              </a:avLst>
            </a:prstTxWarp>
            <a:normAutofit/>
          </a:bodyPr>
          <a:p>
            <a:pPr algn="ctr"/>
            <a:r>
              <a:rPr lang="en-US" altLang="zh-CN"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7</a:t>
            </a:r>
            <a:r>
              <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大雁归来</a:t>
            </a:r>
            <a:endPar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sp>
        <p:nvSpPr>
          <p:cNvPr id="46084" name="文本框 46083"/>
          <p:cNvSpPr txBox="1"/>
          <p:nvPr/>
        </p:nvSpPr>
        <p:spPr>
          <a:xfrm>
            <a:off x="4872355" y="3073718"/>
            <a:ext cx="3124200" cy="762000"/>
          </a:xfrm>
          <a:prstGeom prst="rect">
            <a:avLst/>
          </a:prstGeom>
          <a:noFill/>
          <a:ln w="9525">
            <a:noFill/>
          </a:ln>
        </p:spPr>
        <p:txBody>
          <a:bodyPr anchor="t">
            <a:spAutoFit/>
          </a:bodyPr>
          <a:p>
            <a:pPr lvl="0" indent="0">
              <a:spcBef>
                <a:spcPct val="50000"/>
              </a:spcBef>
              <a:buClr>
                <a:srgbClr val="000000"/>
              </a:buClr>
            </a:pPr>
            <a:r>
              <a:rPr lang="zh-CN" altLang="en-US" sz="4400" b="1">
                <a:solidFill>
                  <a:srgbClr val="FF0000"/>
                </a:solidFill>
                <a:latin typeface="Times New Roman" panose="02020603050405020304" pitchFamily="18" charset="0"/>
                <a:ea typeface="宋体" panose="02010600030101010101" pitchFamily="2" charset="-122"/>
              </a:rPr>
              <a:t>利奥波德</a:t>
            </a:r>
            <a:endParaRPr lang="zh-CN" altLang="en-US" sz="4400" b="1">
              <a:solidFill>
                <a:srgbClr val="FF0000"/>
              </a:solidFill>
              <a:latin typeface="Times New Roman" panose="02020603050405020304" pitchFamily="18" charset="0"/>
              <a:ea typeface="宋体" panose="02010600030101010101" pitchFamily="2" charset="-122"/>
            </a:endParaRPr>
          </a:p>
        </p:txBody>
      </p:sp>
      <p:pic>
        <p:nvPicPr>
          <p:cNvPr id="4100" name="图片 46084" descr="bird12"/>
          <p:cNvPicPr>
            <a:picLocks noChangeAspect="1"/>
          </p:cNvPicPr>
          <p:nvPr/>
        </p:nvPicPr>
        <p:blipFill>
          <a:blip r:embed="rId2"/>
          <a:stretch>
            <a:fillRect/>
          </a:stretch>
        </p:blipFill>
        <p:spPr>
          <a:xfrm>
            <a:off x="4257675" y="118745"/>
            <a:ext cx="1714500" cy="1450975"/>
          </a:xfrm>
          <a:prstGeom prst="rect">
            <a:avLst/>
          </a:prstGeom>
          <a:noFill/>
          <a:ln w="9525">
            <a:noFill/>
          </a:ln>
        </p:spPr>
      </p:pic>
      <p:pic>
        <p:nvPicPr>
          <p:cNvPr id="4101" name="图片 46085" descr="bird12"/>
          <p:cNvPicPr>
            <a:picLocks noChangeAspect="1"/>
          </p:cNvPicPr>
          <p:nvPr/>
        </p:nvPicPr>
        <p:blipFill>
          <a:blip r:embed="rId2"/>
          <a:stretch>
            <a:fillRect/>
          </a:stretch>
        </p:blipFill>
        <p:spPr>
          <a:xfrm>
            <a:off x="3157855" y="2872105"/>
            <a:ext cx="1714500" cy="1450975"/>
          </a:xfrm>
          <a:prstGeom prst="rect">
            <a:avLst/>
          </a:prstGeom>
          <a:noFill/>
          <a:ln w="9525">
            <a:noFill/>
          </a:ln>
        </p:spPr>
      </p:pic>
      <p:pic>
        <p:nvPicPr>
          <p:cNvPr id="4102" name="图片 46086" descr="bird12"/>
          <p:cNvPicPr>
            <a:picLocks noChangeAspect="1"/>
          </p:cNvPicPr>
          <p:nvPr/>
        </p:nvPicPr>
        <p:blipFill>
          <a:blip r:embed="rId2"/>
          <a:stretch>
            <a:fillRect/>
          </a:stretch>
        </p:blipFill>
        <p:spPr>
          <a:xfrm>
            <a:off x="7520305" y="5353368"/>
            <a:ext cx="1714500" cy="1450975"/>
          </a:xfrm>
          <a:prstGeom prst="rect">
            <a:avLst/>
          </a:prstGeom>
          <a:noFill/>
          <a:ln w="9525">
            <a:noFill/>
          </a:ln>
        </p:spPr>
      </p:pic>
      <p:pic>
        <p:nvPicPr>
          <p:cNvPr id="4103" name="图片 46087" descr="bird12"/>
          <p:cNvPicPr>
            <a:picLocks noChangeAspect="1"/>
          </p:cNvPicPr>
          <p:nvPr/>
        </p:nvPicPr>
        <p:blipFill>
          <a:blip r:embed="rId2"/>
          <a:stretch>
            <a:fillRect/>
          </a:stretch>
        </p:blipFill>
        <p:spPr>
          <a:xfrm>
            <a:off x="7354570" y="1922780"/>
            <a:ext cx="1714500" cy="1152525"/>
          </a:xfrm>
          <a:prstGeom prst="rect">
            <a:avLst/>
          </a:prstGeom>
          <a:noFill/>
          <a:ln w="9525">
            <a:noFill/>
          </a:ln>
        </p:spPr>
      </p:pic>
      <p:sp>
        <p:nvSpPr>
          <p:cNvPr id="4104" name="文本框 1"/>
          <p:cNvSpPr txBox="1"/>
          <p:nvPr/>
        </p:nvSpPr>
        <p:spPr>
          <a:xfrm>
            <a:off x="4257675" y="3865563"/>
            <a:ext cx="4786313" cy="914400"/>
          </a:xfrm>
          <a:prstGeom prst="rect">
            <a:avLst/>
          </a:prstGeom>
          <a:noFill/>
          <a:ln w="9525">
            <a:noFill/>
          </a:ln>
        </p:spPr>
        <p:txBody>
          <a:bodyPr wrap="square" anchor="t">
            <a:spAutoFit/>
          </a:bodyPr>
          <a:p>
            <a:pPr lvl="0" indent="0"/>
            <a:r>
              <a:rPr lang="zh-CN" altLang="en-US" sz="5400" b="1">
                <a:solidFill>
                  <a:srgbClr val="FF0000"/>
                </a:solidFill>
                <a:latin typeface="Arial" panose="020B0604020202020204" pitchFamily="34" charset="0"/>
                <a:ea typeface="宋体" panose="02010600030101010101" pitchFamily="2" charset="-122"/>
              </a:rPr>
              <a:t>科普说明文</a:t>
            </a:r>
            <a:endParaRPr lang="zh-CN" altLang="en-US" sz="54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0-#ppt_w/2"/>
                                          </p:val>
                                        </p:tav>
                                        <p:tav tm="100000">
                                          <p:val>
                                            <p:strVal val="#ppt_x"/>
                                          </p:val>
                                        </p:tav>
                                      </p:tavLst>
                                    </p:anim>
                                    <p:anim calcmode="lin" valueType="num">
                                      <p:cBhvr>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p:cTn id="13" dur="500" fill="hold"/>
                                        <p:tgtEl>
                                          <p:spTgt spid="46084"/>
                                        </p:tgtEl>
                                        <p:attrNameLst>
                                          <p:attrName>ppt_x</p:attrName>
                                        </p:attrNameLst>
                                      </p:cBhvr>
                                      <p:tavLst>
                                        <p:tav tm="0">
                                          <p:val>
                                            <p:strVal val="0-#ppt_w/2"/>
                                          </p:val>
                                        </p:tav>
                                        <p:tav tm="100000">
                                          <p:val>
                                            <p:strVal val="#ppt_x"/>
                                          </p:val>
                                        </p:tav>
                                      </p:tavLst>
                                    </p:anim>
                                    <p:anim calcmode="lin" valueType="num">
                                      <p:cBhvr>
                                        <p:cTn id="14"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6625"/>
          <p:cNvSpPr>
            <a:spLocks noGrp="1"/>
          </p:cNvSpPr>
          <p:nvPr>
            <p:ph type="title"/>
          </p:nvPr>
        </p:nvSpPr>
        <p:spPr/>
        <p:txBody>
          <a:bodyPr anchor="ctr"/>
          <a:p>
            <a:br>
              <a:rPr lang="en-US" altLang="zh-CN" sz="4000" dirty="0"/>
            </a:br>
            <a:endParaRPr lang="en-US" altLang="zh-CN" sz="4000" dirty="0"/>
          </a:p>
        </p:txBody>
      </p:sp>
      <p:sp>
        <p:nvSpPr>
          <p:cNvPr id="26627" name="内容占位符 26626"/>
          <p:cNvSpPr>
            <a:spLocks noGrp="1"/>
          </p:cNvSpPr>
          <p:nvPr>
            <p:ph idx="1"/>
          </p:nvPr>
        </p:nvSpPr>
        <p:spPr>
          <a:xfrm>
            <a:off x="0" y="0"/>
            <a:ext cx="9144000" cy="6858000"/>
          </a:xfrm>
        </p:spPr>
        <p:txBody>
          <a:bodyPr anchor="t"/>
          <a:p>
            <a:pPr>
              <a:buNone/>
            </a:pPr>
            <a:r>
              <a:rPr lang="en-US" altLang="zh-CN" sz="4000" b="1" dirty="0"/>
              <a:t> 14</a:t>
            </a:r>
            <a:r>
              <a:rPr lang="zh-CN" altLang="en-US" sz="4000" b="1" dirty="0"/>
              <a:t>、“单调枯燥的数字竟能如此进一步激发爱鸟者的感伤。”一句中“爱鸟者的感伤”具体“感伤”什么？</a:t>
            </a:r>
            <a:endParaRPr lang="zh-CN" altLang="en-US" sz="4000" b="1" dirty="0"/>
          </a:p>
          <a:p>
            <a:pPr>
              <a:buNone/>
            </a:pPr>
            <a:r>
              <a:rPr lang="zh-CN" altLang="en-US" sz="4000" b="1" dirty="0"/>
              <a:t>      </a:t>
            </a:r>
            <a:r>
              <a:rPr lang="zh-CN" altLang="en-US" sz="4000" b="1" dirty="0">
                <a:solidFill>
                  <a:srgbClr val="FF0000"/>
                </a:solidFill>
              </a:rPr>
              <a:t>为那些孤雁因为家庭中的其他成员被扼杀，或成了心碎的单身，或成了失去了子女的父母而感伤。</a:t>
            </a:r>
            <a:endParaRPr lang="zh-CN" altLang="en-US" sz="4000" b="1" dirty="0">
              <a:solidFill>
                <a:srgbClr val="FF0000"/>
              </a:solidFill>
            </a:endParaRPr>
          </a:p>
          <a:p>
            <a:pPr>
              <a:buNone/>
            </a:pPr>
            <a:r>
              <a:rPr lang="zh-CN" altLang="en-US" sz="4000" b="1" dirty="0"/>
              <a:t> </a:t>
            </a:r>
            <a:r>
              <a:rPr lang="en-US" altLang="zh-CN" sz="4000" b="1" dirty="0"/>
              <a:t>15</a:t>
            </a:r>
            <a:r>
              <a:rPr lang="zh-CN" altLang="en-US" sz="4000" b="1" dirty="0"/>
              <a:t>、你觉得大雁身上有哪些可贵的东西？</a:t>
            </a:r>
            <a:endParaRPr lang="zh-CN" altLang="en-US" sz="4000" b="1" dirty="0"/>
          </a:p>
          <a:p>
            <a:pPr>
              <a:buNone/>
            </a:pPr>
            <a:r>
              <a:rPr lang="zh-CN" altLang="en-US" sz="4000" b="1" dirty="0">
                <a:solidFill>
                  <a:srgbClr val="FF0000"/>
                </a:solidFill>
              </a:rPr>
              <a:t>大雁身上有亲情、友情，还有联合观念，更有赋予大自然的诗意。</a:t>
            </a:r>
            <a:endParaRPr lang="zh-CN" altLang="en-US" sz="4000" b="1" dirty="0">
              <a:solidFill>
                <a:srgbClr val="FF0000"/>
              </a:solidFill>
            </a:endParaRPr>
          </a:p>
        </p:txBody>
      </p:sp>
      <p:pic>
        <p:nvPicPr>
          <p:cNvPr id="28675" name="图片 26627" descr="t0175be9caa9b576d50"/>
          <p:cNvPicPr>
            <a:picLocks noChangeAspect="1"/>
          </p:cNvPicPr>
          <p:nvPr/>
        </p:nvPicPr>
        <p:blipFill>
          <a:blip r:embed="rId1"/>
          <a:stretch>
            <a:fillRect/>
          </a:stretch>
        </p:blipFill>
        <p:spPr>
          <a:xfrm>
            <a:off x="128588" y="2447925"/>
            <a:ext cx="982662" cy="836613"/>
          </a:xfrm>
          <a:prstGeom prst="rect">
            <a:avLst/>
          </a:prstGeom>
          <a:noFill/>
          <a:ln w="9525">
            <a:noFill/>
          </a:ln>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6238240" y="5217478"/>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charRg st="49" end="99"/>
                                            </p:txEl>
                                          </p:spTgt>
                                        </p:tgtEl>
                                        <p:attrNameLst>
                                          <p:attrName>style.visibility</p:attrName>
                                        </p:attrNameLst>
                                      </p:cBhvr>
                                      <p:to>
                                        <p:strVal val="visible"/>
                                      </p:to>
                                    </p:set>
                                    <p:animEffect transition="in" filter="blinds(horizontal)">
                                      <p:cBhvr>
                                        <p:cTn id="7" dur="500"/>
                                        <p:tgtEl>
                                          <p:spTgt spid="26627">
                                            <p:txEl>
                                              <p:charRg st="49" end="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7">
                                            <p:txEl>
                                              <p:charRg st="119" end="149"/>
                                            </p:txEl>
                                          </p:spTgt>
                                        </p:tgtEl>
                                        <p:attrNameLst>
                                          <p:attrName>style.visibility</p:attrName>
                                        </p:attrNameLst>
                                      </p:cBhvr>
                                      <p:to>
                                        <p:strVal val="visible"/>
                                      </p:to>
                                    </p:set>
                                    <p:anim calcmode="lin" valueType="num">
                                      <p:cBhvr additive="base">
                                        <p:cTn id="12" dur="500" fill="hold"/>
                                        <p:tgtEl>
                                          <p:spTgt spid="26627">
                                            <p:txEl>
                                              <p:charRg st="119" end="14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627">
                                            <p:txEl>
                                              <p:charRg st="119" end="149"/>
                                            </p:txEl>
                                          </p:spTgt>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1279"/>
                                        </p:tgtEl>
                                        <p:attrNameLst>
                                          <p:attrName>style.visibility</p:attrName>
                                        </p:attrNameLst>
                                      </p:cBhvr>
                                      <p:to>
                                        <p:strVal val="visible"/>
                                      </p:to>
                                    </p:set>
                                    <p:animEffect transition="in" filter="fade">
                                      <p:cBhvr>
                                        <p:cTn id="16" dur="1000"/>
                                        <p:tgtEl>
                                          <p:spTgt spid="11279"/>
                                        </p:tgtEl>
                                      </p:cBhvr>
                                    </p:animEffect>
                                    <p:anim calcmode="lin" valueType="num">
                                      <p:cBhvr>
                                        <p:cTn id="17" dur="1000" fill="hold"/>
                                        <p:tgtEl>
                                          <p:spTgt spid="11279"/>
                                        </p:tgtEl>
                                        <p:attrNameLst>
                                          <p:attrName>ppt_x</p:attrName>
                                        </p:attrNameLst>
                                      </p:cBhvr>
                                      <p:tavLst>
                                        <p:tav tm="0">
                                          <p:val>
                                            <p:strVal val="#ppt_x"/>
                                          </p:val>
                                        </p:tav>
                                        <p:tav tm="100000">
                                          <p:val>
                                            <p:strVal val="#ppt_x"/>
                                          </p:val>
                                        </p:tav>
                                      </p:tavLst>
                                    </p:anim>
                                    <p:anim calcmode="lin" valueType="num">
                                      <p:cBhvr>
                                        <p:cTn id="18"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7649"/>
          <p:cNvSpPr>
            <a:spLocks noGrp="1"/>
          </p:cNvSpPr>
          <p:nvPr>
            <p:ph type="title"/>
          </p:nvPr>
        </p:nvSpPr>
        <p:spPr/>
        <p:txBody>
          <a:bodyPr anchor="ctr"/>
          <a:p>
            <a:br>
              <a:rPr lang="en-US" altLang="zh-CN" sz="4000" dirty="0"/>
            </a:br>
            <a:endParaRPr lang="en-US" altLang="zh-CN" sz="4000" dirty="0"/>
          </a:p>
        </p:txBody>
      </p:sp>
      <p:sp>
        <p:nvSpPr>
          <p:cNvPr id="27651" name="内容占位符 27650"/>
          <p:cNvSpPr>
            <a:spLocks noGrp="1"/>
          </p:cNvSpPr>
          <p:nvPr>
            <p:ph idx="1"/>
          </p:nvPr>
        </p:nvSpPr>
        <p:spPr>
          <a:xfrm>
            <a:off x="0" y="0"/>
            <a:ext cx="9144000" cy="6858000"/>
          </a:xfrm>
        </p:spPr>
        <p:txBody>
          <a:bodyPr anchor="t"/>
          <a:p>
            <a:pPr>
              <a:lnSpc>
                <a:spcPct val="90000"/>
              </a:lnSpc>
              <a:buNone/>
            </a:pPr>
            <a:r>
              <a:rPr lang="en-US" altLang="zh-CN" sz="4400" b="1" dirty="0"/>
              <a:t>         </a:t>
            </a:r>
            <a:r>
              <a:rPr lang="zh-CN" altLang="en-US" sz="4400" b="1" dirty="0"/>
              <a:t>       </a:t>
            </a:r>
            <a:endParaRPr lang="zh-CN" altLang="en-US" sz="4400" b="1" dirty="0"/>
          </a:p>
          <a:p>
            <a:pPr>
              <a:lnSpc>
                <a:spcPct val="90000"/>
              </a:lnSpc>
              <a:buNone/>
            </a:pPr>
            <a:r>
              <a:rPr lang="zh-CN" altLang="en-US" sz="4400" b="1" dirty="0"/>
              <a:t> </a:t>
            </a:r>
            <a:r>
              <a:rPr lang="en-US" altLang="zh-CN" sz="4400" b="1" dirty="0"/>
              <a:t>1</a:t>
            </a:r>
            <a:r>
              <a:rPr lang="zh-CN" altLang="en-US" sz="4400" b="1" dirty="0"/>
              <a:t> </a:t>
            </a:r>
            <a:r>
              <a:rPr lang="en-US" altLang="zh-CN" sz="4400" b="1" dirty="0"/>
              <a:t>6</a:t>
            </a:r>
            <a:r>
              <a:rPr lang="zh-CN" altLang="en-US" sz="4400" b="1" dirty="0"/>
              <a:t>、孤雁有什么特点？</a:t>
            </a:r>
            <a:endParaRPr lang="zh-CN" altLang="en-US" sz="4400" b="1" dirty="0"/>
          </a:p>
          <a:p>
            <a:pPr>
              <a:lnSpc>
                <a:spcPct val="90000"/>
              </a:lnSpc>
              <a:buNone/>
            </a:pPr>
            <a:r>
              <a:rPr lang="zh-CN" altLang="en-US" sz="4400" b="1" dirty="0"/>
              <a:t>         </a:t>
            </a:r>
            <a:endParaRPr lang="zh-CN" altLang="en-US" sz="4400" b="1" dirty="0"/>
          </a:p>
          <a:p>
            <a:pPr>
              <a:lnSpc>
                <a:spcPct val="90000"/>
              </a:lnSpc>
              <a:buNone/>
            </a:pPr>
            <a:r>
              <a:rPr lang="zh-CN" altLang="en-US" sz="4400" b="1" dirty="0"/>
              <a:t>   </a:t>
            </a:r>
            <a:r>
              <a:rPr lang="zh-CN" altLang="en-US" sz="4400" b="1" dirty="0">
                <a:solidFill>
                  <a:srgbClr val="FF0000"/>
                </a:solidFill>
              </a:rPr>
              <a:t>飞行和鸣叫很频繁，而且声调忧郁，都是丧失了亲人的幸存者，即都是伤心的单身。</a:t>
            </a:r>
            <a:endParaRPr lang="zh-CN" altLang="en-US" sz="4400" b="1" dirty="0">
              <a:solidFill>
                <a:srgbClr val="FF0000"/>
              </a:solidFill>
            </a:endParaRPr>
          </a:p>
        </p:txBody>
      </p:sp>
      <p:pic>
        <p:nvPicPr>
          <p:cNvPr id="29700" name="图片 27652" descr="bird12"/>
          <p:cNvPicPr>
            <a:picLocks noChangeAspect="1"/>
          </p:cNvPicPr>
          <p:nvPr/>
        </p:nvPicPr>
        <p:blipFill>
          <a:blip r:embed="rId1"/>
          <a:stretch>
            <a:fillRect/>
          </a:stretch>
        </p:blipFill>
        <p:spPr>
          <a:xfrm>
            <a:off x="7235825" y="3357563"/>
            <a:ext cx="1714500" cy="1158875"/>
          </a:xfrm>
          <a:prstGeom prst="rect">
            <a:avLst/>
          </a:prstGeom>
          <a:noFill/>
          <a:ln w="9525">
            <a:noFill/>
          </a:ln>
        </p:spPr>
      </p:pic>
      <p:pic>
        <p:nvPicPr>
          <p:cNvPr id="29701" name="图片 27653" descr="bird12"/>
          <p:cNvPicPr>
            <a:picLocks noChangeAspect="1"/>
          </p:cNvPicPr>
          <p:nvPr/>
        </p:nvPicPr>
        <p:blipFill>
          <a:blip r:embed="rId1"/>
          <a:stretch>
            <a:fillRect/>
          </a:stretch>
        </p:blipFill>
        <p:spPr>
          <a:xfrm>
            <a:off x="5292725" y="5805488"/>
            <a:ext cx="1714500" cy="908050"/>
          </a:xfrm>
          <a:prstGeom prst="rect">
            <a:avLst/>
          </a:prstGeom>
          <a:noFill/>
          <a:ln w="9525">
            <a:noFill/>
          </a:ln>
        </p:spPr>
      </p:pic>
      <p:pic>
        <p:nvPicPr>
          <p:cNvPr id="29702" name="图片 27654" descr="bird12"/>
          <p:cNvPicPr>
            <a:picLocks noChangeAspect="1"/>
          </p:cNvPicPr>
          <p:nvPr/>
        </p:nvPicPr>
        <p:blipFill>
          <a:blip r:embed="rId1"/>
          <a:stretch>
            <a:fillRect/>
          </a:stretch>
        </p:blipFill>
        <p:spPr>
          <a:xfrm>
            <a:off x="7429500" y="5949950"/>
            <a:ext cx="1714500" cy="9080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118" end="165"/>
                                            </p:txEl>
                                          </p:spTgt>
                                        </p:tgtEl>
                                        <p:attrNameLst>
                                          <p:attrName>style.visibility</p:attrName>
                                        </p:attrNameLst>
                                      </p:cBhvr>
                                      <p:to>
                                        <p:strVal val="visible"/>
                                      </p:to>
                                    </p:set>
                                    <p:animEffect transition="in" filter="blinds(horizontal)">
                                      <p:cBhvr>
                                        <p:cTn id="7" dur="500"/>
                                        <p:tgtEl>
                                          <p:spTgt spid="27651">
                                            <p:txEl>
                                              <p:charRg st="118" end="1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charRg st="2" end="2"/>
                                            </p:txEl>
                                          </p:spTgt>
                                        </p:tgtEl>
                                        <p:attrNameLst>
                                          <p:attrName>style.visibility</p:attrName>
                                        </p:attrNameLst>
                                      </p:cBhvr>
                                      <p:to>
                                        <p:strVal val="visible"/>
                                      </p:to>
                                    </p:set>
                                    <p:animEffect transition="in" filter="blinds(horizontal)">
                                      <p:cBhvr>
                                        <p:cTn id="12" dur="500"/>
                                        <p:tgtEl>
                                          <p:spTgt spid="27651">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8673"/>
          <p:cNvSpPr>
            <a:spLocks noGrp="1"/>
          </p:cNvSpPr>
          <p:nvPr>
            <p:ph type="title"/>
          </p:nvPr>
        </p:nvSpPr>
        <p:spPr/>
        <p:txBody>
          <a:bodyPr anchor="ctr"/>
          <a:p>
            <a:br>
              <a:rPr lang="en-US" altLang="zh-CN" sz="4000" dirty="0"/>
            </a:br>
            <a:endParaRPr lang="en-US" altLang="zh-CN" sz="4000" dirty="0"/>
          </a:p>
        </p:txBody>
      </p:sp>
      <p:sp>
        <p:nvSpPr>
          <p:cNvPr id="28675" name="内容占位符 28674"/>
          <p:cNvSpPr>
            <a:spLocks noGrp="1"/>
          </p:cNvSpPr>
          <p:nvPr>
            <p:ph idx="1"/>
          </p:nvPr>
        </p:nvSpPr>
        <p:spPr>
          <a:xfrm>
            <a:off x="0" y="0"/>
            <a:ext cx="9144000" cy="6858000"/>
          </a:xfrm>
        </p:spPr>
        <p:txBody>
          <a:bodyPr anchor="t"/>
          <a:p>
            <a:pPr>
              <a:lnSpc>
                <a:spcPct val="90000"/>
              </a:lnSpc>
              <a:buNone/>
            </a:pPr>
            <a:r>
              <a:rPr lang="en-US" altLang="zh-CN" sz="4000" b="1" dirty="0"/>
              <a:t>          1 7</a:t>
            </a:r>
            <a:r>
              <a:rPr lang="zh-CN" altLang="en-US" sz="4000" b="1" dirty="0"/>
              <a:t>、“所有的孤雁都有一个共性”一句中的“共性”能否去掉？为什么？    </a:t>
            </a:r>
            <a:endParaRPr lang="zh-CN" altLang="en-US" sz="4000" b="1" dirty="0"/>
          </a:p>
          <a:p>
            <a:pPr>
              <a:lnSpc>
                <a:spcPct val="90000"/>
              </a:lnSpc>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】不能； </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】因为“所有”表示一切孤雁都是这样，无一例外。</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chemeClr val="tx1"/>
                </a:solidFill>
              </a:rPr>
              <a:t>18</a:t>
            </a:r>
            <a:r>
              <a:rPr lang="zh-CN" altLang="en-US" sz="4000" b="1" dirty="0"/>
              <a:t>、如何理解“单调枯燥的数字竟能如此进一步激发爱鸟者的感伤。”这个句子所表达的感情？</a:t>
            </a:r>
            <a:endParaRPr lang="zh-CN" altLang="en-US" sz="4000" b="1" dirty="0"/>
          </a:p>
          <a:p>
            <a:pPr>
              <a:lnSpc>
                <a:spcPct val="90000"/>
              </a:lnSpc>
              <a:buNone/>
            </a:pPr>
            <a:r>
              <a:rPr lang="zh-CN" altLang="en-US" sz="4000" b="1" dirty="0"/>
              <a:t>           </a:t>
            </a:r>
            <a:r>
              <a:rPr lang="zh-CN" altLang="en-US" sz="4000" b="1" dirty="0">
                <a:solidFill>
                  <a:srgbClr val="FF0000"/>
                </a:solidFill>
              </a:rPr>
              <a:t>表达了作者对孤雁的同情及对杀鸟者的憎恨。</a:t>
            </a:r>
            <a:endParaRPr lang="zh-CN" altLang="en-US" sz="4000" b="1" dirty="0">
              <a:solidFill>
                <a:srgbClr val="FF0000"/>
              </a:solidFill>
            </a:endParaRPr>
          </a:p>
          <a:p>
            <a:pPr>
              <a:lnSpc>
                <a:spcPct val="90000"/>
              </a:lnSpc>
              <a:buNone/>
            </a:pPr>
            <a:r>
              <a:rPr lang="zh-CN" altLang="en-US" sz="4000" b="1" dirty="0">
                <a:solidFill>
                  <a:srgbClr val="FF0000"/>
                </a:solidFill>
              </a:rPr>
              <a:t>           </a:t>
            </a:r>
            <a:endParaRPr lang="zh-CN" altLang="en-US" sz="4000" b="1" dirty="0">
              <a:solidFill>
                <a:srgbClr val="FF0000"/>
              </a:solidFill>
            </a:endParaRPr>
          </a:p>
        </p:txBody>
      </p:sp>
      <p:pic>
        <p:nvPicPr>
          <p:cNvPr id="30723" name="图片 28675" descr="u=4110453777,3111173671&amp;fm=21&amp;gp=0"/>
          <p:cNvPicPr>
            <a:picLocks noChangeAspect="1"/>
          </p:cNvPicPr>
          <p:nvPr/>
        </p:nvPicPr>
        <p:blipFill>
          <a:blip r:embed="rId1"/>
          <a:stretch>
            <a:fillRect/>
          </a:stretch>
        </p:blipFill>
        <p:spPr>
          <a:xfrm>
            <a:off x="3622675" y="6197600"/>
            <a:ext cx="1133475" cy="660400"/>
          </a:xfrm>
          <a:prstGeom prst="rect">
            <a:avLst/>
          </a:prstGeom>
          <a:noFill/>
          <a:ln w="9525">
            <a:noFill/>
          </a:ln>
        </p:spPr>
      </p:pic>
      <p:pic>
        <p:nvPicPr>
          <p:cNvPr id="30724" name="图片 28676" descr="u=4110453777,3111173671&amp;fm=21&amp;gp=0"/>
          <p:cNvPicPr>
            <a:picLocks noChangeAspect="1"/>
          </p:cNvPicPr>
          <p:nvPr/>
        </p:nvPicPr>
        <p:blipFill>
          <a:blip r:embed="rId1"/>
          <a:stretch>
            <a:fillRect/>
          </a:stretch>
        </p:blipFill>
        <p:spPr>
          <a:xfrm>
            <a:off x="5549900" y="6224588"/>
            <a:ext cx="1133475" cy="633412"/>
          </a:xfrm>
          <a:prstGeom prst="rect">
            <a:avLst/>
          </a:prstGeom>
          <a:noFill/>
          <a:ln w="9525">
            <a:noFill/>
          </a:ln>
        </p:spPr>
      </p:pic>
      <p:pic>
        <p:nvPicPr>
          <p:cNvPr id="30725" name="图片 28677" descr="u=4110453777,3111173671&amp;fm=21&amp;gp=0"/>
          <p:cNvPicPr>
            <a:picLocks noChangeAspect="1"/>
          </p:cNvPicPr>
          <p:nvPr/>
        </p:nvPicPr>
        <p:blipFill>
          <a:blip r:embed="rId1"/>
          <a:stretch>
            <a:fillRect/>
          </a:stretch>
        </p:blipFill>
        <p:spPr>
          <a:xfrm>
            <a:off x="7635875" y="6223000"/>
            <a:ext cx="1133475" cy="7270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48" end="65"/>
                                            </p:txEl>
                                          </p:spTgt>
                                        </p:tgtEl>
                                        <p:attrNameLst>
                                          <p:attrName>style.visibility</p:attrName>
                                        </p:attrNameLst>
                                      </p:cBhvr>
                                      <p:to>
                                        <p:strVal val="visible"/>
                                      </p:to>
                                    </p:set>
                                    <p:animEffect transition="in" filter="blinds(horizontal)">
                                      <p:cBhvr>
                                        <p:cTn id="7" dur="500"/>
                                        <p:tgtEl>
                                          <p:spTgt spid="28675">
                                            <p:txEl>
                                              <p:charRg st="48"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charRg st="65" end="100"/>
                                            </p:txEl>
                                          </p:spTgt>
                                        </p:tgtEl>
                                        <p:attrNameLst>
                                          <p:attrName>style.visibility</p:attrName>
                                        </p:attrNameLst>
                                      </p:cBhvr>
                                      <p:to>
                                        <p:strVal val="visible"/>
                                      </p:to>
                                    </p:set>
                                    <p:animEffect transition="in" filter="blinds(horizontal)">
                                      <p:cBhvr>
                                        <p:cTn id="10" dur="500"/>
                                        <p:tgtEl>
                                          <p:spTgt spid="28675">
                                            <p:txEl>
                                              <p:charRg st="65" end="10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8675">
                                            <p:txEl>
                                              <p:charRg st="153" end="185"/>
                                            </p:txEl>
                                          </p:spTgt>
                                        </p:tgtEl>
                                        <p:attrNameLst>
                                          <p:attrName>style.visibility</p:attrName>
                                        </p:attrNameLst>
                                      </p:cBhvr>
                                      <p:to>
                                        <p:strVal val="visible"/>
                                      </p:to>
                                    </p:set>
                                    <p:anim calcmode="lin" valueType="num">
                                      <p:cBhvr additive="base">
                                        <p:cTn id="15" dur="500" fill="hold"/>
                                        <p:tgtEl>
                                          <p:spTgt spid="28675">
                                            <p:txEl>
                                              <p:charRg st="153" end="18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8675">
                                            <p:txEl>
                                              <p:charRg st="153" end="18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29697"/>
          <p:cNvSpPr>
            <a:spLocks noGrp="1"/>
          </p:cNvSpPr>
          <p:nvPr>
            <p:ph type="title"/>
          </p:nvPr>
        </p:nvSpPr>
        <p:spPr/>
        <p:txBody>
          <a:bodyPr anchor="ctr"/>
          <a:p>
            <a:br>
              <a:rPr lang="en-US" altLang="zh-CN" sz="4000" dirty="0"/>
            </a:br>
            <a:endParaRPr lang="en-US" altLang="zh-CN" sz="4000" dirty="0"/>
          </a:p>
        </p:txBody>
      </p:sp>
      <p:sp>
        <p:nvSpPr>
          <p:cNvPr id="29699" name="内容占位符 29698"/>
          <p:cNvSpPr>
            <a:spLocks noGrp="1"/>
          </p:cNvSpPr>
          <p:nvPr>
            <p:ph idx="1"/>
          </p:nvPr>
        </p:nvSpPr>
        <p:spPr>
          <a:xfrm>
            <a:off x="0" y="0"/>
            <a:ext cx="9144000" cy="6858000"/>
          </a:xfrm>
        </p:spPr>
        <p:txBody>
          <a:bodyPr anchor="t"/>
          <a:p>
            <a:pPr>
              <a:buNone/>
            </a:pPr>
            <a:r>
              <a:rPr lang="en-US" altLang="zh-CN" sz="4400" b="1" dirty="0"/>
              <a:t>          19</a:t>
            </a:r>
            <a:r>
              <a:rPr lang="zh-CN" altLang="en-US" sz="4400" b="1" dirty="0"/>
              <a:t>、“出现了一束不曾预料的希望之光。”这“希望之光”意味着什么？</a:t>
            </a:r>
            <a:endParaRPr lang="zh-CN" altLang="en-US" sz="4400" b="1" dirty="0"/>
          </a:p>
          <a:p>
            <a:pPr>
              <a:buNone/>
            </a:pPr>
            <a:r>
              <a:rPr lang="zh-CN" altLang="en-US" sz="4400" b="1" dirty="0"/>
              <a:t>         “六只或以六的倍数组成的雁队，要比偶尔出现一只，多得多。”也就是说，孤雁不多 ，或者说很少。这</a:t>
            </a:r>
            <a:r>
              <a:rPr lang="zh-CN" altLang="en-US" sz="4400" b="1" dirty="0">
                <a:solidFill>
                  <a:srgbClr val="FF0000"/>
                </a:solidFill>
              </a:rPr>
              <a:t>“希望之光”</a:t>
            </a:r>
            <a:r>
              <a:rPr lang="zh-CN" altLang="en-US" sz="4400" b="1" dirty="0"/>
              <a:t>意味着人们捕杀大雁的现象得到了控制，保护鸟类的意识有所增强。</a:t>
            </a:r>
            <a:endParaRPr lang="zh-CN" altLang="en-US" sz="4400" b="1" dirty="0"/>
          </a:p>
          <a:p>
            <a:pPr>
              <a:buNone/>
            </a:pPr>
            <a:endParaRPr lang="zh-CN" altLang="en-US" sz="4400" b="1" dirty="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charRg st="43" end="136"/>
                                            </p:txEl>
                                          </p:spTgt>
                                        </p:tgtEl>
                                        <p:attrNameLst>
                                          <p:attrName>style.visibility</p:attrName>
                                        </p:attrNameLst>
                                      </p:cBhvr>
                                      <p:to>
                                        <p:strVal val="visible"/>
                                      </p:to>
                                    </p:set>
                                    <p:animEffect transition="in" filter="blinds(horizontal)">
                                      <p:cBhvr>
                                        <p:cTn id="7" dur="500"/>
                                        <p:tgtEl>
                                          <p:spTgt spid="29699">
                                            <p:txEl>
                                              <p:charRg st="4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矩形 1"/>
          <p:cNvSpPr/>
          <p:nvPr/>
        </p:nvSpPr>
        <p:spPr>
          <a:xfrm>
            <a:off x="603250" y="604838"/>
            <a:ext cx="7937500" cy="3418840"/>
          </a:xfrm>
          <a:prstGeom prst="rect">
            <a:avLst/>
          </a:prstGeom>
          <a:noFill/>
          <a:ln w="9525">
            <a:noFill/>
          </a:ln>
        </p:spPr>
        <p:txBody>
          <a:bodyPr anchor="t">
            <a:spAutoFit/>
          </a:bodyPr>
          <a:p>
            <a:pPr>
              <a:lnSpc>
                <a:spcPct val="130000"/>
              </a:lnSpc>
            </a:pPr>
            <a:r>
              <a:rPr lang="zh-CN" altLang="en-US" sz="3200" b="1" dirty="0">
                <a:latin typeface="黑体" panose="02010609060101010101" pitchFamily="49" charset="-122"/>
                <a:ea typeface="黑体" panose="02010609060101010101" pitchFamily="49" charset="-122"/>
              </a:rPr>
              <a:t>    </a:t>
            </a:r>
            <a:r>
              <a:rPr lang="en-US" altLang="zh-CN" sz="3200" b="1" dirty="0">
                <a:latin typeface="宋体" panose="02010600030101010101" pitchFamily="2" charset="-122"/>
                <a:sym typeface="+mn-ea"/>
              </a:rPr>
              <a:t>2</a:t>
            </a:r>
            <a:r>
              <a:rPr lang="en-US" altLang="zh-CN" sz="3200" b="1" dirty="0">
                <a:uFillTx/>
                <a:latin typeface="宋体" panose="02010600030101010101" pitchFamily="2" charset="-122"/>
                <a:sym typeface="+mn-ea"/>
              </a:rPr>
              <a:t>0</a:t>
            </a:r>
            <a:r>
              <a:rPr lang="zh-CN" altLang="en-US" sz="3200" b="1" dirty="0">
                <a:uFillTx/>
                <a:latin typeface="宋体" panose="02010600030101010101" pitchFamily="2" charset="-122"/>
                <a:sym typeface="+mn-ea"/>
              </a:rPr>
              <a:t>、</a:t>
            </a:r>
            <a:r>
              <a:rPr lang="zh-CN" altLang="en-US" sz="3200" b="1" dirty="0">
                <a:latin typeface="黑体" panose="02010609060101010101" pitchFamily="49" charset="-122"/>
                <a:ea typeface="黑体" panose="02010609060101010101" pitchFamily="49" charset="-122"/>
              </a:rPr>
              <a:t>默读课文最后一句话，说说这句话有什么深刻含义和作用。</a:t>
            </a:r>
            <a:endParaRPr lang="en-US" altLang="zh-CN" sz="3200" b="1" dirty="0">
              <a:latin typeface="黑体" panose="02010609060101010101" pitchFamily="49" charset="-122"/>
              <a:ea typeface="黑体" panose="02010609060101010101" pitchFamily="49" charset="-122"/>
            </a:endParaRPr>
          </a:p>
          <a:p>
            <a:pPr>
              <a:lnSpc>
                <a:spcPct val="130000"/>
              </a:lnSpc>
              <a:spcBef>
                <a:spcPts val="1000"/>
              </a:spcBef>
            </a:pPr>
            <a:r>
              <a:rPr lang="en-US" altLang="zh-CN" sz="3200" b="1" dirty="0">
                <a:latin typeface="新宋体" panose="02010609030101010101" charset="-122"/>
                <a:ea typeface="新宋体" panose="02010609030101010101" charset="-122"/>
              </a:rPr>
              <a:t>    </a:t>
            </a:r>
            <a:r>
              <a:rPr lang="zh-CN" altLang="en-US" sz="3200" b="1" dirty="0">
                <a:latin typeface="楷体" panose="02010609060101010101" pitchFamily="49" charset="-122"/>
                <a:ea typeface="楷体" panose="02010609060101010101" pitchFamily="49" charset="-122"/>
              </a:rPr>
              <a:t>在这种每年一度的迁徙中，整个大陆所获得的是从</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月的天空洒下来的一首有益无损的带着野性的诗歌。</a:t>
            </a:r>
            <a:endParaRPr lang="en-US" altLang="zh-CN" sz="3200" b="1" dirty="0">
              <a:latin typeface="楷体" panose="02010609060101010101" pitchFamily="49" charset="-122"/>
              <a:ea typeface="楷体" panose="02010609060101010101" pitchFamily="49"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28663" y="1649413"/>
            <a:ext cx="7686675" cy="2892425"/>
          </a:xfrm>
          <a:prstGeom prst="rect">
            <a:avLst/>
          </a:prstGeom>
          <a:noFill/>
          <a:ln w="9525">
            <a:noFill/>
          </a:ln>
        </p:spPr>
        <p:txBody>
          <a:bodyPr anchor="t">
            <a:spAutoFit/>
          </a:bodyPr>
          <a:p>
            <a:pPr>
              <a:lnSpc>
                <a:spcPct val="130000"/>
              </a:lnSpc>
            </a:pPr>
            <a:r>
              <a:rPr lang="zh-CN" altLang="en-US" sz="2800" b="1" dirty="0">
                <a:solidFill>
                  <a:srgbClr val="0000FF"/>
                </a:solidFill>
                <a:latin typeface="黑体" panose="02010609060101010101" pitchFamily="49" charset="-122"/>
                <a:ea typeface="黑体" panose="02010609060101010101" pitchFamily="49" charset="-122"/>
              </a:rPr>
              <a:t>    这句话把</a:t>
            </a:r>
            <a:r>
              <a:rPr lang="en-US" altLang="zh-CN" sz="2800" b="1" dirty="0">
                <a:solidFill>
                  <a:srgbClr val="0000FF"/>
                </a:solidFill>
                <a:latin typeface="黑体" panose="02010609060101010101" pitchFamily="49" charset="-122"/>
                <a:ea typeface="黑体" panose="02010609060101010101" pitchFamily="49" charset="-122"/>
              </a:rPr>
              <a:t>3</a:t>
            </a:r>
            <a:r>
              <a:rPr lang="zh-CN" altLang="en-US" sz="2800" b="1" dirty="0">
                <a:solidFill>
                  <a:srgbClr val="0000FF"/>
                </a:solidFill>
                <a:latin typeface="黑体" panose="02010609060101010101" pitchFamily="49" charset="-122"/>
                <a:ea typeface="黑体" panose="02010609060101010101" pitchFamily="49" charset="-122"/>
              </a:rPr>
              <a:t>月迁徙的大雁的鸣叫比喻成一首诗歌，含蓄生动地写出了作者对大雁的喜爱和感受到人与自然和谐相处的那份温馨之情，突出了文章主旨，发人深思。起到总结全文，画龙点睛的作用。</a:t>
            </a:r>
            <a:endParaRPr lang="zh-CN" altLang="en-US" sz="2800" b="1" dirty="0">
              <a:solidFill>
                <a:srgbClr val="0000FF"/>
              </a:solidFill>
              <a:latin typeface="黑体" panose="02010609060101010101" pitchFamily="49" charset="-122"/>
              <a:ea typeface="黑体" panose="02010609060101010101" pitchFamily="49" charset="-122"/>
            </a:endParaRPr>
          </a:p>
        </p:txBody>
      </p:sp>
      <p:pic>
        <p:nvPicPr>
          <p:cNvPr id="21507" name="图片 19460" descr="t01c831400889357410"/>
          <p:cNvPicPr>
            <a:picLocks noChangeAspect="1"/>
          </p:cNvPicPr>
          <p:nvPr/>
        </p:nvPicPr>
        <p:blipFill>
          <a:blip r:embed="rId1"/>
          <a:stretch>
            <a:fillRect/>
          </a:stretch>
        </p:blipFill>
        <p:spPr>
          <a:xfrm>
            <a:off x="3522980" y="4312920"/>
            <a:ext cx="5622925" cy="231521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6280" y="2184718"/>
            <a:ext cx="8153400" cy="2160587"/>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①如果一只主红雀对着暖流歌唱起春天来，却发现自己搞错了，它还可以纠正自己的错误</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而一只定期迁徙的大雁，下定了在黑夜飞行</a:t>
            </a:r>
            <a:r>
              <a:rPr lang="en-US" altLang="zh-CN" sz="2800" b="1" dirty="0">
                <a:latin typeface="楷体" panose="02010609060101010101" pitchFamily="49" charset="-122"/>
                <a:ea typeface="楷体" panose="02010609060101010101" pitchFamily="49" charset="-122"/>
              </a:rPr>
              <a:t>200</a:t>
            </a:r>
            <a:r>
              <a:rPr lang="zh-CN" altLang="en-US" sz="2800" b="1" dirty="0">
                <a:latin typeface="楷体" panose="02010609060101010101" pitchFamily="49" charset="-122"/>
                <a:ea typeface="楷体" panose="02010609060101010101" pitchFamily="49" charset="-122"/>
              </a:rPr>
              <a:t>英里的赌注，它一旦起程再要撤回去就不那么容易了。</a:t>
            </a:r>
            <a:endParaRPr lang="zh-CN" altLang="en-US" sz="2800" b="1" dirty="0">
              <a:latin typeface="楷体" panose="02010609060101010101" pitchFamily="49" charset="-122"/>
              <a:ea typeface="楷体" panose="02010609060101010101" pitchFamily="49" charset="-122"/>
            </a:endParaRPr>
          </a:p>
        </p:txBody>
      </p:sp>
      <p:sp>
        <p:nvSpPr>
          <p:cNvPr id="5" name="矩形 4"/>
          <p:cNvSpPr/>
          <p:nvPr/>
        </p:nvSpPr>
        <p:spPr>
          <a:xfrm>
            <a:off x="715963" y="4344988"/>
            <a:ext cx="7880350" cy="1212850"/>
          </a:xfrm>
          <a:prstGeom prst="rect">
            <a:avLst/>
          </a:prstGeom>
          <a:noFill/>
          <a:ln w="9525">
            <a:noFill/>
          </a:ln>
        </p:spPr>
        <p:txBody>
          <a:bodyPr anchor="t">
            <a:spAutoFit/>
          </a:bodyPr>
          <a:p>
            <a:pPr>
              <a:lnSpc>
                <a:spcPct val="130000"/>
              </a:lnSpc>
            </a:pPr>
            <a:r>
              <a:rPr lang="zh-CN" altLang="en-US" sz="2800" b="1" dirty="0">
                <a:solidFill>
                  <a:srgbClr val="0000FF"/>
                </a:solidFill>
                <a:latin typeface="宋体" panose="02010600030101010101" pitchFamily="2" charset="-122"/>
                <a:ea typeface="宋体" panose="02010600030101010101" pitchFamily="2" charset="-122"/>
              </a:rPr>
              <a:t>    通过大雁和主红雀、花鼠的对比，突出了大雁迁徙的</a:t>
            </a:r>
            <a:r>
              <a:rPr lang="zh-CN" altLang="en-US" sz="2800" b="1" dirty="0">
                <a:solidFill>
                  <a:srgbClr val="FF0000"/>
                </a:solidFill>
                <a:latin typeface="宋体" panose="02010600030101010101" pitchFamily="2" charset="-122"/>
                <a:ea typeface="宋体" panose="02010600030101010101" pitchFamily="2" charset="-122"/>
              </a:rPr>
              <a:t>坚定不移</a:t>
            </a:r>
            <a:r>
              <a:rPr lang="zh-CN" altLang="en-US" sz="2800" b="1" dirty="0">
                <a:solidFill>
                  <a:srgbClr val="0000FF"/>
                </a:solidFill>
                <a:latin typeface="宋体" panose="02010600030101010101" pitchFamily="2" charset="-122"/>
                <a:ea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3" name="文本框 2"/>
          <p:cNvSpPr txBox="1"/>
          <p:nvPr/>
        </p:nvSpPr>
        <p:spPr>
          <a:xfrm>
            <a:off x="375920" y="146685"/>
            <a:ext cx="8407400" cy="1383665"/>
          </a:xfrm>
          <a:prstGeom prst="rect">
            <a:avLst/>
          </a:prstGeom>
          <a:noFill/>
        </p:spPr>
        <p:txBody>
          <a:bodyPr wrap="none" rtlCol="0" anchor="t">
            <a:spAutoFit/>
          </a:bodyPr>
          <a:p>
            <a:r>
              <a:rPr lang="en-US" altLang="zh-CN" sz="2800" b="1" dirty="0">
                <a:latin typeface="宋体" panose="02010600030101010101" pitchFamily="2" charset="-122"/>
                <a:sym typeface="+mn-ea"/>
              </a:rPr>
              <a:t>21</a:t>
            </a:r>
            <a:r>
              <a:rPr lang="zh-CN" altLang="en-US" sz="2800" b="1" dirty="0">
                <a:uFillTx/>
                <a:latin typeface="宋体" panose="02010600030101010101" pitchFamily="2" charset="-122"/>
                <a:sym typeface="+mn-ea"/>
              </a:rPr>
              <a:t>、文中</a:t>
            </a:r>
            <a:r>
              <a:rPr lang="zh-CN" altLang="en-US" sz="2800" b="1" noProof="0" dirty="0">
                <a:ln>
                  <a:noFill/>
                </a:ln>
                <a:effectLst/>
                <a:uLnTx/>
                <a:uFillTx/>
                <a:latin typeface="+mn-ea"/>
                <a:ea typeface="+mn-ea"/>
                <a:cs typeface="+mn-cs"/>
                <a:sym typeface="+mn-ea"/>
              </a:rPr>
              <a:t>除了大量运用拟人、比喻等修辞手法，作者</a:t>
            </a:r>
            <a:endParaRPr lang="zh-CN" altLang="en-US" sz="2800" b="1" noProof="0" dirty="0">
              <a:ln>
                <a:noFill/>
              </a:ln>
              <a:effectLst/>
              <a:uLnTx/>
              <a:uFillTx/>
              <a:latin typeface="+mn-ea"/>
              <a:ea typeface="+mn-ea"/>
              <a:cs typeface="+mn-cs"/>
              <a:sym typeface="+mn-ea"/>
            </a:endParaRPr>
          </a:p>
          <a:p>
            <a:r>
              <a:rPr lang="zh-CN" altLang="en-US" sz="2800" b="1" noProof="0" dirty="0">
                <a:ln>
                  <a:noFill/>
                </a:ln>
                <a:effectLst/>
                <a:uLnTx/>
                <a:uFillTx/>
                <a:latin typeface="+mn-ea"/>
                <a:ea typeface="+mn-ea"/>
                <a:cs typeface="+mn-cs"/>
                <a:sym typeface="+mn-ea"/>
              </a:rPr>
              <a:t>还运用了</a:t>
            </a:r>
            <a:r>
              <a:rPr lang="zh-CN" altLang="en-US" sz="2800" b="1" noProof="0" dirty="0">
                <a:ln>
                  <a:noFill/>
                </a:ln>
                <a:solidFill>
                  <a:srgbClr val="0000FF"/>
                </a:solidFill>
                <a:effectLst/>
                <a:uLnTx/>
                <a:uFillTx/>
                <a:latin typeface="+mn-ea"/>
                <a:ea typeface="+mn-ea"/>
                <a:cs typeface="+mn-cs"/>
                <a:sym typeface="+mn-ea"/>
              </a:rPr>
              <a:t>对比</a:t>
            </a:r>
            <a:r>
              <a:rPr lang="zh-CN" altLang="en-US" sz="2800" b="1" noProof="0" dirty="0">
                <a:ln>
                  <a:noFill/>
                </a:ln>
                <a:effectLst/>
                <a:uLnTx/>
                <a:uFillTx/>
                <a:latin typeface="+mn-ea"/>
                <a:ea typeface="+mn-ea"/>
                <a:cs typeface="+mn-cs"/>
                <a:sym typeface="+mn-ea"/>
              </a:rPr>
              <a:t>的手法来突出大雁的特征，试找出几句</a:t>
            </a:r>
            <a:endParaRPr lang="zh-CN" altLang="en-US" sz="2800" b="1" noProof="0" dirty="0">
              <a:ln>
                <a:noFill/>
              </a:ln>
              <a:effectLst/>
              <a:uLnTx/>
              <a:uFillTx/>
              <a:latin typeface="+mn-ea"/>
              <a:ea typeface="+mn-ea"/>
              <a:cs typeface="+mn-cs"/>
              <a:sym typeface="+mn-ea"/>
            </a:endParaRPr>
          </a:p>
          <a:p>
            <a:r>
              <a:rPr lang="zh-CN" altLang="en-US" sz="2800" b="1" noProof="0" dirty="0">
                <a:ln>
                  <a:noFill/>
                </a:ln>
                <a:effectLst/>
                <a:uLnTx/>
                <a:uFillTx/>
                <a:latin typeface="+mn-ea"/>
                <a:ea typeface="+mn-ea"/>
                <a:cs typeface="+mn-cs"/>
                <a:sym typeface="+mn-ea"/>
              </a:rPr>
              <a:t>并加以分析。</a:t>
            </a:r>
            <a:endParaRPr lang="zh-CN" altLang="en-US" sz="2800"/>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2924175" y="698183"/>
            <a:ext cx="1590675" cy="1585912"/>
          </a:xfrm>
          <a:prstGeom prst="rect">
            <a:avLst/>
          </a:prstGeom>
          <a:noFill/>
          <a:ln w="9525">
            <a:noFill/>
          </a:ln>
        </p:spPr>
      </p:pic>
      <p:pic>
        <p:nvPicPr>
          <p:cNvPr id="4"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6153785" y="499205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279"/>
                                        </p:tgtEl>
                                        <p:attrNameLst>
                                          <p:attrName>style.visibility</p:attrName>
                                        </p:attrNameLst>
                                      </p:cBhvr>
                                      <p:to>
                                        <p:strVal val="visible"/>
                                      </p:to>
                                    </p:set>
                                    <p:animEffect transition="in" filter="fade">
                                      <p:cBhvr>
                                        <p:cTn id="19" dur="1000"/>
                                        <p:tgtEl>
                                          <p:spTgt spid="11279"/>
                                        </p:tgtEl>
                                      </p:cBhvr>
                                    </p:animEffect>
                                    <p:anim calcmode="lin" valueType="num">
                                      <p:cBhvr>
                                        <p:cTn id="20" dur="1000" fill="hold"/>
                                        <p:tgtEl>
                                          <p:spTgt spid="11279"/>
                                        </p:tgtEl>
                                        <p:attrNameLst>
                                          <p:attrName>ppt_x</p:attrName>
                                        </p:attrNameLst>
                                      </p:cBhvr>
                                      <p:tavLst>
                                        <p:tav tm="0">
                                          <p:val>
                                            <p:strVal val="#ppt_x"/>
                                          </p:val>
                                        </p:tav>
                                        <p:tav tm="100000">
                                          <p:val>
                                            <p:strVal val="#ppt_x"/>
                                          </p:val>
                                        </p:tav>
                                      </p:tavLst>
                                    </p:anim>
                                    <p:anim calcmode="lin" valueType="num">
                                      <p:cBhvr>
                                        <p:cTn id="21" dur="1000" fill="hold"/>
                                        <p:tgtEl>
                                          <p:spTgt spid="1127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85775" y="1319213"/>
            <a:ext cx="8180388" cy="1643062"/>
          </a:xfrm>
          <a:prstGeom prst="rect">
            <a:avLst/>
          </a:prstGeom>
          <a:noFill/>
          <a:ln w="9525">
            <a:noFill/>
          </a:ln>
        </p:spPr>
        <p:txBody>
          <a:bodyPr anchor="t">
            <a:spAutoFit/>
          </a:bodyPr>
          <a:p>
            <a:pPr>
              <a:lnSpc>
                <a:spcPct val="120000"/>
              </a:lnSpc>
            </a:pPr>
            <a:r>
              <a:rPr lang="zh-CN" altLang="en-US" sz="2800" b="1" dirty="0">
                <a:latin typeface="楷体" panose="02010609060101010101" pitchFamily="49" charset="-122"/>
                <a:ea typeface="楷体" panose="02010609060101010101" pitchFamily="49" charset="-122"/>
              </a:rPr>
              <a:t>    ②乌鸦通常被认为是笔直飞行的，但与坚定不移地向南飞行</a:t>
            </a:r>
            <a:r>
              <a:rPr lang="en-US" altLang="zh-CN" sz="2800" b="1" dirty="0">
                <a:latin typeface="楷体" panose="02010609060101010101" pitchFamily="49" charset="-122"/>
                <a:ea typeface="楷体" panose="02010609060101010101" pitchFamily="49" charset="-122"/>
              </a:rPr>
              <a:t>20</a:t>
            </a:r>
            <a:r>
              <a:rPr lang="zh-CN" altLang="en-US" sz="2800" b="1" dirty="0">
                <a:latin typeface="楷体" panose="02010609060101010101" pitchFamily="49" charset="-122"/>
                <a:ea typeface="楷体" panose="02010609060101010101" pitchFamily="49" charset="-122"/>
              </a:rPr>
              <a:t>英里直达最近的大湖的大雁相比，它的飞行也就成了曲线。</a:t>
            </a:r>
            <a:endParaRPr lang="zh-CN" altLang="en-US" sz="2800" b="1" dirty="0">
              <a:latin typeface="楷体" panose="02010609060101010101" pitchFamily="49" charset="-122"/>
              <a:ea typeface="楷体" panose="02010609060101010101" pitchFamily="49" charset="-122"/>
            </a:endParaRPr>
          </a:p>
        </p:txBody>
      </p:sp>
      <p:sp>
        <p:nvSpPr>
          <p:cNvPr id="5" name="矩形 4"/>
          <p:cNvSpPr/>
          <p:nvPr/>
        </p:nvSpPr>
        <p:spPr>
          <a:xfrm>
            <a:off x="528638" y="4017963"/>
            <a:ext cx="8094662" cy="1212850"/>
          </a:xfrm>
          <a:prstGeom prst="rect">
            <a:avLst/>
          </a:prstGeom>
          <a:noFill/>
          <a:ln w="9525">
            <a:noFill/>
          </a:ln>
        </p:spPr>
        <p:txBody>
          <a:bodyPr anchor="t">
            <a:spAutoFit/>
          </a:bodyPr>
          <a:p>
            <a:pPr>
              <a:lnSpc>
                <a:spcPct val="130000"/>
              </a:lnSpc>
            </a:pPr>
            <a:r>
              <a:rPr lang="zh-CN" altLang="en-US" sz="2800" b="1" dirty="0">
                <a:solidFill>
                  <a:srgbClr val="0000FF"/>
                </a:solidFill>
                <a:latin typeface="宋体" panose="02010600030101010101" pitchFamily="2" charset="-122"/>
                <a:ea typeface="宋体" panose="02010600030101010101" pitchFamily="2" charset="-122"/>
              </a:rPr>
              <a:t>    通过大雁和乌鸦的对比，突出了大雁南飞</a:t>
            </a:r>
            <a:r>
              <a:rPr lang="zh-CN" altLang="en-US" sz="2800" b="1" dirty="0">
                <a:solidFill>
                  <a:srgbClr val="FF0000"/>
                </a:solidFill>
                <a:latin typeface="宋体" panose="02010600030101010101" pitchFamily="2" charset="-122"/>
                <a:ea typeface="宋体" panose="02010600030101010101" pitchFamily="2" charset="-122"/>
              </a:rPr>
              <a:t>路线笔直</a:t>
            </a:r>
            <a:r>
              <a:rPr lang="zh-CN" altLang="en-US" sz="2800" b="1" dirty="0">
                <a:solidFill>
                  <a:srgbClr val="0000FF"/>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有明确的目的地</a:t>
            </a:r>
            <a:r>
              <a:rPr lang="zh-CN" altLang="en-US" sz="2800" b="1" dirty="0">
                <a:solidFill>
                  <a:srgbClr val="0000FF"/>
                </a:solidFill>
                <a:latin typeface="宋体" panose="02010600030101010101" pitchFamily="2" charset="-122"/>
                <a:ea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6117590" y="2432368"/>
            <a:ext cx="1590675" cy="1585912"/>
          </a:xfrm>
          <a:prstGeom prst="rect">
            <a:avLst/>
          </a:prstGeom>
          <a:noFill/>
          <a:ln w="9525">
            <a:noFill/>
          </a:ln>
        </p:spPr>
      </p:pic>
      <p:pic>
        <p:nvPicPr>
          <p:cNvPr id="3"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360045" y="44768"/>
            <a:ext cx="1590675" cy="1585912"/>
          </a:xfrm>
          <a:prstGeom prst="rect">
            <a:avLst/>
          </a:prstGeom>
          <a:noFill/>
          <a:ln w="9525">
            <a:noFill/>
          </a:ln>
        </p:spPr>
      </p:pic>
      <p:pic>
        <p:nvPicPr>
          <p:cNvPr id="4"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3780790" y="523081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279"/>
                                        </p:tgtEl>
                                        <p:attrNameLst>
                                          <p:attrName>style.visibility</p:attrName>
                                        </p:attrNameLst>
                                      </p:cBhvr>
                                      <p:to>
                                        <p:strVal val="visible"/>
                                      </p:to>
                                    </p:set>
                                    <p:animEffect transition="in" filter="fade">
                                      <p:cBhvr>
                                        <p:cTn id="19" dur="1000"/>
                                        <p:tgtEl>
                                          <p:spTgt spid="11279"/>
                                        </p:tgtEl>
                                      </p:cBhvr>
                                    </p:animEffect>
                                    <p:anim calcmode="lin" valueType="num">
                                      <p:cBhvr>
                                        <p:cTn id="20" dur="1000" fill="hold"/>
                                        <p:tgtEl>
                                          <p:spTgt spid="11279"/>
                                        </p:tgtEl>
                                        <p:attrNameLst>
                                          <p:attrName>ppt_x</p:attrName>
                                        </p:attrNameLst>
                                      </p:cBhvr>
                                      <p:tavLst>
                                        <p:tav tm="0">
                                          <p:val>
                                            <p:strVal val="#ppt_x"/>
                                          </p:val>
                                        </p:tav>
                                        <p:tav tm="100000">
                                          <p:val>
                                            <p:strVal val="#ppt_x"/>
                                          </p:val>
                                        </p:tav>
                                      </p:tavLst>
                                    </p:anim>
                                    <p:anim calcmode="lin" valueType="num">
                                      <p:cBhvr>
                                        <p:cTn id="21" dur="1000" fill="hold"/>
                                        <p:tgtEl>
                                          <p:spTgt spid="1127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68338" y="1377950"/>
            <a:ext cx="7807325" cy="121094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r>
              <a:rPr lang="en-US" altLang="zh-CN" sz="2800" b="1" dirty="0">
                <a:latin typeface="宋体" panose="02010600030101010101" pitchFamily="2" charset="-122"/>
                <a:sym typeface="+mn-ea"/>
              </a:rPr>
              <a:t>22</a:t>
            </a:r>
            <a:r>
              <a:rPr lang="zh-CN" altLang="en-US" sz="2800" b="1" dirty="0">
                <a:uFillTx/>
                <a:latin typeface="宋体" panose="02010600030101010101" pitchFamily="2" charset="-122"/>
                <a:sym typeface="+mn-ea"/>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通读全文，说一说：作者是从哪些方面对大雁进行观察的，饱含了作者怎样的感情？</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604838" y="3257550"/>
            <a:ext cx="7934325" cy="1773238"/>
          </a:xfrm>
          <a:prstGeom prst="rect">
            <a:avLst/>
          </a:prstGeom>
          <a:noFill/>
          <a:ln w="9525">
            <a:noFill/>
          </a:ln>
        </p:spPr>
        <p:txBody>
          <a:bodyPr anchor="t">
            <a:spAutoFit/>
          </a:bodyPr>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1</a:t>
            </a:r>
            <a:r>
              <a:rPr lang="zh-CN" altLang="en-US" sz="2800" b="1" dirty="0">
                <a:solidFill>
                  <a:srgbClr val="0000FF"/>
                </a:solidFill>
                <a:latin typeface="楷体" panose="02010609060101010101" pitchFamily="49" charset="-122"/>
                <a:ea typeface="楷体" panose="02010609060101010101" pitchFamily="49" charset="-122"/>
              </a:rPr>
              <a:t>）对大雁的报春感到欣喜，把春雁的数目看作农场春天富足的标准。</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2</a:t>
            </a:r>
            <a:r>
              <a:rPr lang="zh-CN" altLang="en-US" sz="2800" b="1" dirty="0">
                <a:solidFill>
                  <a:srgbClr val="0000FF"/>
                </a:solidFill>
                <a:latin typeface="楷体" panose="02010609060101010101" pitchFamily="49" charset="-122"/>
                <a:ea typeface="楷体" panose="02010609060101010101" pitchFamily="49" charset="-122"/>
              </a:rPr>
              <a:t>）对大雁的迁徙飞翔由衷地钦敬。</a:t>
            </a:r>
            <a:endParaRPr lang="en-US" altLang="zh-CN" sz="2800" b="1" dirty="0">
              <a:solidFill>
                <a:srgbClr val="0000FF"/>
              </a:solidFill>
              <a:latin typeface="楷体" panose="02010609060101010101" pitchFamily="49" charset="-122"/>
              <a:ea typeface="楷体" panose="02010609060101010101" pitchFamily="49" charset="-122"/>
            </a:endParaRPr>
          </a:p>
        </p:txBody>
      </p:sp>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6885305" y="4217353"/>
            <a:ext cx="1590675" cy="1585912"/>
          </a:xfrm>
          <a:prstGeom prst="rect">
            <a:avLst/>
          </a:prstGeom>
          <a:noFill/>
          <a:ln w="9525">
            <a:noFill/>
          </a:ln>
        </p:spPr>
      </p:pic>
      <p:pic>
        <p:nvPicPr>
          <p:cNvPr id="4"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347345" y="857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0" end="33"/>
                                            </p:txEl>
                                          </p:spTgt>
                                        </p:tgtEl>
                                        <p:attrNameLst>
                                          <p:attrName>style.visibility</p:attrName>
                                        </p:attrNameLst>
                                      </p:cBhvr>
                                      <p:to>
                                        <p:strVal val="visible"/>
                                      </p:to>
                                    </p:set>
                                    <p:animEffect transition="in" filter="fade">
                                      <p:cBhvr>
                                        <p:cTn id="7" dur="1000"/>
                                        <p:tgtEl>
                                          <p:spTgt spid="3">
                                            <p:txEl>
                                              <p:charRg st="0" end="33"/>
                                            </p:txEl>
                                          </p:spTgt>
                                        </p:tgtEl>
                                      </p:cBhvr>
                                    </p:animEffect>
                                    <p:anim calcmode="lin" valueType="num">
                                      <p:cBhvr>
                                        <p:cTn id="8" dur="1000" fill="hold"/>
                                        <p:tgtEl>
                                          <p:spTgt spid="3">
                                            <p:txEl>
                                              <p:charRg st="0" end="33"/>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3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charRg st="33" end="51"/>
                                            </p:txEl>
                                          </p:spTgt>
                                        </p:tgtEl>
                                        <p:attrNameLst>
                                          <p:attrName>style.visibility</p:attrName>
                                        </p:attrNameLst>
                                      </p:cBhvr>
                                      <p:to>
                                        <p:strVal val="visible"/>
                                      </p:to>
                                    </p:set>
                                    <p:animEffect transition="in" filter="fade">
                                      <p:cBhvr>
                                        <p:cTn id="14" dur="1000"/>
                                        <p:tgtEl>
                                          <p:spTgt spid="3">
                                            <p:txEl>
                                              <p:charRg st="33" end="51"/>
                                            </p:txEl>
                                          </p:spTgt>
                                        </p:tgtEl>
                                      </p:cBhvr>
                                    </p:animEffect>
                                    <p:anim calcmode="lin" valueType="num">
                                      <p:cBhvr>
                                        <p:cTn id="15" dur="1000" fill="hold"/>
                                        <p:tgtEl>
                                          <p:spTgt spid="3">
                                            <p:txEl>
                                              <p:charRg st="33" end="5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33" end="5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279"/>
                                        </p:tgtEl>
                                        <p:attrNameLst>
                                          <p:attrName>style.visibility</p:attrName>
                                        </p:attrNameLst>
                                      </p:cBhvr>
                                      <p:to>
                                        <p:strVal val="visible"/>
                                      </p:to>
                                    </p:set>
                                    <p:animEffect transition="in" filter="fade">
                                      <p:cBhvr>
                                        <p:cTn id="19" dur="1000"/>
                                        <p:tgtEl>
                                          <p:spTgt spid="11279"/>
                                        </p:tgtEl>
                                      </p:cBhvr>
                                    </p:animEffect>
                                    <p:anim calcmode="lin" valueType="num">
                                      <p:cBhvr>
                                        <p:cTn id="20" dur="1000" fill="hold"/>
                                        <p:tgtEl>
                                          <p:spTgt spid="11279"/>
                                        </p:tgtEl>
                                        <p:attrNameLst>
                                          <p:attrName>ppt_x</p:attrName>
                                        </p:attrNameLst>
                                      </p:cBhvr>
                                      <p:tavLst>
                                        <p:tav tm="0">
                                          <p:val>
                                            <p:strVal val="#ppt_x"/>
                                          </p:val>
                                        </p:tav>
                                        <p:tav tm="100000">
                                          <p:val>
                                            <p:strVal val="#ppt_x"/>
                                          </p:val>
                                        </p:tav>
                                      </p:tavLst>
                                    </p:anim>
                                    <p:anim calcmode="lin" valueType="num">
                                      <p:cBhvr>
                                        <p:cTn id="21" dur="1000" fill="hold"/>
                                        <p:tgtEl>
                                          <p:spTgt spid="1127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622300" y="1500188"/>
            <a:ext cx="7899400" cy="2894012"/>
          </a:xfrm>
          <a:prstGeom prst="rect">
            <a:avLst/>
          </a:prstGeom>
          <a:noFill/>
          <a:ln w="9525">
            <a:noFill/>
          </a:ln>
        </p:spPr>
        <p:txBody>
          <a:bodyPr anchor="t">
            <a:spAutoFit/>
          </a:bodyPr>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3</a:t>
            </a:r>
            <a:r>
              <a:rPr lang="zh-CN" altLang="en-US" sz="2800" b="1" dirty="0">
                <a:solidFill>
                  <a:srgbClr val="0000FF"/>
                </a:solidFill>
                <a:latin typeface="楷体" panose="02010609060101010101" pitchFamily="49" charset="-122"/>
                <a:ea typeface="楷体" panose="02010609060101010101" pitchFamily="49" charset="-122"/>
              </a:rPr>
              <a:t>）喜欢倾听大雁集会时的各种鸣叫，认为那是它们乐此不疲的辩论。</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4</a:t>
            </a:r>
            <a:r>
              <a:rPr lang="zh-CN" altLang="en-US" sz="2800" b="1" dirty="0">
                <a:solidFill>
                  <a:srgbClr val="0000FF"/>
                </a:solidFill>
                <a:latin typeface="楷体" panose="02010609060101010101" pitchFamily="49" charset="-122"/>
                <a:ea typeface="楷体" panose="02010609060101010101" pitchFamily="49" charset="-122"/>
              </a:rPr>
              <a:t>）对孤单的大雁感到哀怜，表示对枪杀者的反感和痛恨。</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5</a:t>
            </a:r>
            <a:r>
              <a:rPr lang="zh-CN" altLang="en-US" sz="2800" b="1" dirty="0">
                <a:solidFill>
                  <a:srgbClr val="0000FF"/>
                </a:solidFill>
                <a:latin typeface="楷体" panose="02010609060101010101" pitchFamily="49" charset="-122"/>
                <a:ea typeface="楷体" panose="02010609060101010101" pitchFamily="49" charset="-122"/>
              </a:rPr>
              <a:t>）赞叹大雁具有人类所不及的联合观念。</a:t>
            </a:r>
            <a:endParaRPr lang="zh-CN" altLang="en-US" sz="2800" b="1" dirty="0">
              <a:solidFill>
                <a:srgbClr val="0000FF"/>
              </a:solidFill>
              <a:latin typeface="楷体" panose="02010609060101010101" pitchFamily="49" charset="-122"/>
              <a:ea typeface="楷体" panose="02010609060101010101" pitchFamily="49"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0" end="33"/>
                                            </p:txEl>
                                          </p:spTgt>
                                        </p:tgtEl>
                                        <p:attrNameLst>
                                          <p:attrName>style.visibility</p:attrName>
                                        </p:attrNameLst>
                                      </p:cBhvr>
                                      <p:to>
                                        <p:strVal val="visible"/>
                                      </p:to>
                                    </p:set>
                                    <p:animEffect transition="in" filter="fade">
                                      <p:cBhvr>
                                        <p:cTn id="7" dur="1000"/>
                                        <p:tgtEl>
                                          <p:spTgt spid="3">
                                            <p:txEl>
                                              <p:charRg st="0" end="33"/>
                                            </p:txEl>
                                          </p:spTgt>
                                        </p:tgtEl>
                                      </p:cBhvr>
                                    </p:animEffect>
                                    <p:anim calcmode="lin" valueType="num">
                                      <p:cBhvr>
                                        <p:cTn id="8" dur="1000" fill="hold"/>
                                        <p:tgtEl>
                                          <p:spTgt spid="3">
                                            <p:txEl>
                                              <p:charRg st="0" end="33"/>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3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charRg st="33" end="61"/>
                                            </p:txEl>
                                          </p:spTgt>
                                        </p:tgtEl>
                                        <p:attrNameLst>
                                          <p:attrName>style.visibility</p:attrName>
                                        </p:attrNameLst>
                                      </p:cBhvr>
                                      <p:to>
                                        <p:strVal val="visible"/>
                                      </p:to>
                                    </p:set>
                                    <p:animEffect transition="in" filter="fade">
                                      <p:cBhvr>
                                        <p:cTn id="14" dur="1000"/>
                                        <p:tgtEl>
                                          <p:spTgt spid="3">
                                            <p:txEl>
                                              <p:charRg st="33" end="61"/>
                                            </p:txEl>
                                          </p:spTgt>
                                        </p:tgtEl>
                                      </p:cBhvr>
                                    </p:animEffect>
                                    <p:anim calcmode="lin" valueType="num">
                                      <p:cBhvr>
                                        <p:cTn id="15" dur="1000" fill="hold"/>
                                        <p:tgtEl>
                                          <p:spTgt spid="3">
                                            <p:txEl>
                                              <p:charRg st="33" end="6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charRg st="33" end="6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charRg st="61" end="82"/>
                                            </p:txEl>
                                          </p:spTgt>
                                        </p:tgtEl>
                                        <p:attrNameLst>
                                          <p:attrName>style.visibility</p:attrName>
                                        </p:attrNameLst>
                                      </p:cBhvr>
                                      <p:to>
                                        <p:strVal val="visible"/>
                                      </p:to>
                                    </p:set>
                                    <p:animEffect transition="in" filter="fade">
                                      <p:cBhvr>
                                        <p:cTn id="21" dur="1000"/>
                                        <p:tgtEl>
                                          <p:spTgt spid="3">
                                            <p:txEl>
                                              <p:charRg st="61" end="82"/>
                                            </p:txEl>
                                          </p:spTgt>
                                        </p:tgtEl>
                                      </p:cBhvr>
                                    </p:animEffect>
                                    <p:anim calcmode="lin" valueType="num">
                                      <p:cBhvr>
                                        <p:cTn id="22" dur="1000" fill="hold"/>
                                        <p:tgtEl>
                                          <p:spTgt spid="3">
                                            <p:txEl>
                                              <p:charRg st="61" end="8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charRg st="61" end="8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278"/>
                                        </p:tgtEl>
                                        <p:attrNameLst>
                                          <p:attrName>style.visibility</p:attrName>
                                        </p:attrNameLst>
                                      </p:cBhvr>
                                      <p:to>
                                        <p:strVal val="visible"/>
                                      </p:to>
                                    </p:set>
                                    <p:animEffect transition="in" filter="fade">
                                      <p:cBhvr>
                                        <p:cTn id="26" dur="1000"/>
                                        <p:tgtEl>
                                          <p:spTgt spid="11278"/>
                                        </p:tgtEl>
                                      </p:cBhvr>
                                    </p:animEffect>
                                    <p:anim calcmode="lin" valueType="num">
                                      <p:cBhvr>
                                        <p:cTn id="27" dur="1000" fill="hold"/>
                                        <p:tgtEl>
                                          <p:spTgt spid="11278"/>
                                        </p:tgtEl>
                                        <p:attrNameLst>
                                          <p:attrName>ppt_x</p:attrName>
                                        </p:attrNameLst>
                                      </p:cBhvr>
                                      <p:tavLst>
                                        <p:tav tm="0">
                                          <p:val>
                                            <p:strVal val="#ppt_x"/>
                                          </p:val>
                                        </p:tav>
                                        <p:tav tm="100000">
                                          <p:val>
                                            <p:strVal val="#ppt_x"/>
                                          </p:val>
                                        </p:tav>
                                      </p:tavLst>
                                    </p:anim>
                                    <p:anim calcmode="lin" valueType="num">
                                      <p:cBhvr>
                                        <p:cTn id="28"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01" name="图片 46085" descr="bird12"/>
          <p:cNvPicPr>
            <a:picLocks noChangeAspect="1"/>
          </p:cNvPicPr>
          <p:nvPr/>
        </p:nvPicPr>
        <p:blipFill>
          <a:blip r:embed="rId1"/>
          <a:stretch>
            <a:fillRect/>
          </a:stretch>
        </p:blipFill>
        <p:spPr>
          <a:xfrm>
            <a:off x="5878830" y="894715"/>
            <a:ext cx="1714500" cy="1450975"/>
          </a:xfrm>
          <a:prstGeom prst="rect">
            <a:avLst/>
          </a:prstGeom>
          <a:noFill/>
          <a:ln w="9525">
            <a:noFill/>
          </a:ln>
        </p:spPr>
      </p:pic>
      <p:sp>
        <p:nvSpPr>
          <p:cNvPr id="2" name="文本框 1"/>
          <p:cNvSpPr txBox="1"/>
          <p:nvPr/>
        </p:nvSpPr>
        <p:spPr>
          <a:xfrm>
            <a:off x="737870" y="597535"/>
            <a:ext cx="7497445" cy="5507990"/>
          </a:xfrm>
          <a:prstGeom prst="rect">
            <a:avLst/>
          </a:prstGeom>
          <a:noFill/>
        </p:spPr>
        <p:txBody>
          <a:bodyPr wrap="square" rtlCol="0" anchor="t">
            <a:spAutoFit/>
          </a:bodyPr>
          <a:p>
            <a:r>
              <a:rPr lang="zh-CN" altLang="en-US" sz="3200"/>
              <a:t>大雁，属鸟纲，鸭科，是雁亚科各种类的通称，一种大型游禽。</a:t>
            </a:r>
            <a:endParaRPr lang="zh-CN" altLang="en-US" sz="3200"/>
          </a:p>
          <a:p>
            <a:endParaRPr lang="zh-CN" altLang="en-US" sz="3200"/>
          </a:p>
          <a:p>
            <a:r>
              <a:rPr lang="zh-CN" altLang="en-US" sz="3200"/>
              <a:t>形状略像家鹅，群居水边，往往是千百成群。主食嫩叶、细根、种子、或农田谷物。</a:t>
            </a:r>
            <a:endParaRPr lang="zh-CN" altLang="en-US" sz="3200"/>
          </a:p>
          <a:p>
            <a:endParaRPr lang="zh-CN" altLang="en-US" sz="3200"/>
          </a:p>
          <a:p>
            <a:r>
              <a:rPr lang="zh-CN" altLang="en-US" sz="3200"/>
              <a:t>每年春分后飞回北方繁殖，秋分后飞往南方越冬。群雁飞行，排成“一”字或“人”字形。                                                选自《辞海》</a:t>
            </a:r>
            <a:endParaRPr lang="zh-CN" altLang="en-US" sz="3200"/>
          </a:p>
        </p:txBody>
      </p:sp>
      <p:pic>
        <p:nvPicPr>
          <p:cNvPr id="5124" name="图片 56325" descr="SHFQ035"/>
          <p:cNvPicPr>
            <a:picLocks noChangeAspect="1"/>
          </p:cNvPicPr>
          <p:nvPr/>
        </p:nvPicPr>
        <p:blipFill>
          <a:blip r:embed="rId2">
            <a:lum bright="12000" contrast="29999"/>
          </a:blip>
          <a:srcRect/>
          <a:stretch>
            <a:fillRect/>
          </a:stretch>
        </p:blipFill>
        <p:spPr>
          <a:xfrm>
            <a:off x="3241675" y="5454650"/>
            <a:ext cx="5884545" cy="1406525"/>
          </a:xfrm>
          <a:prstGeom prst="rect">
            <a:avLst/>
          </a:prstGeom>
          <a:noFill/>
          <a:ln w="9525" cap="flat" cmpd="sng">
            <a:solidFill>
              <a:srgbClr val="FFFF00"/>
            </a:solidFill>
            <a:prstDash val="solid"/>
            <a:miter/>
            <a:headEnd type="none" w="med" len="med"/>
            <a:tailEnd type="none" w="med" len="med"/>
          </a:ln>
          <a:effectLst>
            <a:outerShdw dist="35921" dir="2699999" algn="ctr" rotWithShape="0">
              <a:srgbClr val="808080"/>
            </a:outerShdw>
          </a:effectLst>
        </p:spPr>
      </p:pic>
      <p:sp>
        <p:nvSpPr>
          <p:cNvPr id="4" name="文本框 3"/>
          <p:cNvSpPr txBox="1"/>
          <p:nvPr/>
        </p:nvSpPr>
        <p:spPr>
          <a:xfrm>
            <a:off x="293370" y="84455"/>
            <a:ext cx="3476625" cy="583565"/>
          </a:xfrm>
          <a:prstGeom prst="rect">
            <a:avLst/>
          </a:prstGeom>
          <a:noFill/>
        </p:spPr>
        <p:txBody>
          <a:bodyPr wrap="square" rtlCol="0">
            <a:spAutoFit/>
          </a:bodyPr>
          <a:p>
            <a:pPr algn="l"/>
            <a:r>
              <a:rPr lang="zh-CN" altLang="en-US" sz="3200" dirty="0">
                <a:solidFill>
                  <a:srgbClr val="FF0000"/>
                </a:solidFill>
                <a:latin typeface="Calibri" panose="020F0502020204030204" pitchFamily="34" charset="0"/>
                <a:sym typeface="+mn-ea"/>
              </a:rPr>
              <a:t>二、</a:t>
            </a:r>
            <a:r>
              <a:rPr lang="zh-CN" altLang="en-US" sz="3200">
                <a:solidFill>
                  <a:srgbClr val="FF0000"/>
                </a:solidFill>
                <a:sym typeface="+mn-ea"/>
              </a:rPr>
              <a:t>简介大雁：</a:t>
            </a:r>
            <a:endParaRPr lang="zh-CN" altLang="en-US" sz="3200">
              <a:solidFill>
                <a:srgbClr val="FF0000"/>
              </a:solidFill>
              <a:sym typeface="+mn-ea"/>
            </a:endParaRPr>
          </a:p>
        </p:txBody>
      </p:sp>
    </p:spTree>
  </p:cSld>
  <p:clrMapOvr>
    <a:masterClrMapping/>
  </p:clrMapOvr>
  <p:transition spd="med">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82650" y="1473200"/>
            <a:ext cx="7378700" cy="3050540"/>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lang="en-US" altLang="zh-CN" sz="3600" b="1" dirty="0">
                <a:latin typeface="宋体" panose="02010600030101010101" pitchFamily="2" charset="-122"/>
                <a:sym typeface="+mn-ea"/>
              </a:rPr>
              <a:t>23</a:t>
            </a:r>
            <a:r>
              <a:rPr lang="zh-CN" altLang="en-US" sz="3600" b="1" dirty="0">
                <a:uFillTx/>
                <a:latin typeface="宋体" panose="02010600030101010101" pitchFamily="2" charset="-122"/>
                <a:sym typeface="+mn-ea"/>
              </a:rPr>
              <a:t>、</a:t>
            </a: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思考：</a:t>
            </a:r>
            <a:endParaRPr kumimoji="0" lang="en-US" altLang="zh-CN" sz="3600" b="1" i="0" u="none" strike="noStrike" kern="1200" cap="none" spc="0" normalizeH="0" baseline="0" noProof="0" dirty="0">
              <a:ln>
                <a:noFill/>
              </a:ln>
              <a:solidFill>
                <a:srgbClr val="FF0000"/>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作者利奥波德是美国著名的环境保护主义者，在他的眼中动物都是有灵性的，本文中的大雁亦是如此。那么他写这篇文章的目的和主旨是什么？</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pic>
        <p:nvPicPr>
          <p:cNvPr id="3" name="Picture 14"/>
          <p:cNvPicPr>
            <a:picLocks noChangeAspect="1" noChangeArrowheads="1"/>
          </p:cNvPicPr>
          <p:nvPr/>
        </p:nvPicPr>
        <p:blipFill>
          <a:blip r:embed="rId1" cstate="print"/>
          <a:srcRect t="12801"/>
          <a:stretch>
            <a:fillRect/>
          </a:stretch>
        </p:blipFill>
        <p:spPr bwMode="auto">
          <a:xfrm>
            <a:off x="106680" y="27305"/>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765175" y="1454150"/>
            <a:ext cx="7059613" cy="731838"/>
          </a:xfrm>
          <a:prstGeom prst="rect">
            <a:avLst/>
          </a:prstGeom>
          <a:noFill/>
          <a:ln w="9525">
            <a:noFill/>
          </a:ln>
        </p:spPr>
        <p:txBody>
          <a:bodyPr anchor="t">
            <a:spAutoFit/>
          </a:bodyPr>
          <a:p>
            <a:pPr>
              <a:lnSpc>
                <a:spcPct val="130000"/>
              </a:lnSpc>
            </a:pPr>
            <a:r>
              <a:rPr lang="zh-CN" altLang="en-US" sz="3200" b="1" dirty="0">
                <a:solidFill>
                  <a:srgbClr val="FF0000"/>
                </a:solidFill>
                <a:latin typeface="黑体" panose="02010609060101010101" pitchFamily="49" charset="-122"/>
                <a:ea typeface="黑体" panose="02010609060101010101" pitchFamily="49" charset="-122"/>
              </a:rPr>
              <a:t>主旨：</a:t>
            </a:r>
            <a:r>
              <a:rPr lang="zh-CN" altLang="en-US" sz="3200" b="1" dirty="0">
                <a:solidFill>
                  <a:srgbClr val="0000FF"/>
                </a:solidFill>
                <a:latin typeface="黑体" panose="02010609060101010101" pitchFamily="49" charset="-122"/>
                <a:ea typeface="黑体" panose="02010609060101010101" pitchFamily="49" charset="-122"/>
              </a:rPr>
              <a:t>保护野生动物，珍爱自然环境。</a:t>
            </a:r>
            <a:endParaRPr lang="en-US" altLang="zh-CN" sz="3200" b="1" dirty="0">
              <a:solidFill>
                <a:srgbClr val="0000FF"/>
              </a:solidFill>
              <a:latin typeface="黑体" panose="02010609060101010101" pitchFamily="49" charset="-122"/>
              <a:ea typeface="黑体" panose="02010609060101010101" pitchFamily="49" charset="-122"/>
            </a:endParaRPr>
          </a:p>
        </p:txBody>
      </p:sp>
      <p:sp>
        <p:nvSpPr>
          <p:cNvPr id="5" name="矩形 4"/>
          <p:cNvSpPr/>
          <p:nvPr/>
        </p:nvSpPr>
        <p:spPr>
          <a:xfrm>
            <a:off x="1989138" y="2597150"/>
            <a:ext cx="6410325" cy="2012950"/>
          </a:xfrm>
          <a:prstGeom prst="rect">
            <a:avLst/>
          </a:prstGeom>
          <a:noFill/>
          <a:ln w="9525">
            <a:noFill/>
          </a:ln>
        </p:spPr>
        <p:txBody>
          <a:bodyPr anchor="t">
            <a:spAutoFit/>
          </a:bodyPr>
          <a:p>
            <a:pPr>
              <a:lnSpc>
                <a:spcPct val="130000"/>
              </a:lnSpc>
            </a:pPr>
            <a:r>
              <a:rPr lang="zh-CN" altLang="en-US" sz="3200" b="1" dirty="0">
                <a:solidFill>
                  <a:srgbClr val="0000FF"/>
                </a:solidFill>
                <a:latin typeface="黑体" panose="02010609060101010101" pitchFamily="49" charset="-122"/>
                <a:ea typeface="黑体" panose="02010609060101010101" pitchFamily="49" charset="-122"/>
              </a:rPr>
              <a:t>告诫人类不应该凭借自己的优势而伤害处于弱势的野生动物，人与自然和睦相处，自然界才会更精彩。</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7" name="矩形 6"/>
          <p:cNvSpPr/>
          <p:nvPr/>
        </p:nvSpPr>
        <p:spPr>
          <a:xfrm>
            <a:off x="758825" y="2597150"/>
            <a:ext cx="1420813" cy="731838"/>
          </a:xfrm>
          <a:prstGeom prst="rect">
            <a:avLst/>
          </a:prstGeom>
          <a:noFill/>
          <a:ln w="9525">
            <a:noFill/>
          </a:ln>
        </p:spPr>
        <p:txBody>
          <a:bodyPr wrap="none" anchor="t">
            <a:spAutoFit/>
          </a:bodyPr>
          <a:p>
            <a:pPr>
              <a:lnSpc>
                <a:spcPct val="130000"/>
              </a:lnSpc>
            </a:pPr>
            <a:r>
              <a:rPr lang="zh-CN" altLang="en-US" sz="3200" b="1" dirty="0">
                <a:solidFill>
                  <a:srgbClr val="FF0000"/>
                </a:solidFill>
                <a:latin typeface="黑体" panose="02010609060101010101" pitchFamily="49" charset="-122"/>
                <a:ea typeface="黑体" panose="02010609060101010101" pitchFamily="49" charset="-122"/>
              </a:rPr>
              <a:t>目的：</a:t>
            </a:r>
            <a:endParaRPr lang="zh-CN" altLang="en-US" sz="3200" b="1" dirty="0">
              <a:solidFill>
                <a:srgbClr val="000000"/>
              </a:solidFill>
              <a:latin typeface="黑体" panose="02010609060101010101" pitchFamily="49" charset="-122"/>
              <a:ea typeface="黑体" panose="02010609060101010101" pitchFamily="49"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pic>
        <p:nvPicPr>
          <p:cNvPr id="2" name="Picture 14"/>
          <p:cNvPicPr>
            <a:picLocks noChangeAspect="1" noChangeArrowheads="1"/>
          </p:cNvPicPr>
          <p:nvPr/>
        </p:nvPicPr>
        <p:blipFill>
          <a:blip r:embed="rId1" cstate="print"/>
          <a:srcRect t="12801"/>
          <a:stretch>
            <a:fillRect/>
          </a:stretch>
        </p:blipFill>
        <p:spPr bwMode="auto">
          <a:xfrm>
            <a:off x="151130" y="2540"/>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278"/>
                                        </p:tgtEl>
                                        <p:attrNameLst>
                                          <p:attrName>style.visibility</p:attrName>
                                        </p:attrNameLst>
                                      </p:cBhvr>
                                      <p:to>
                                        <p:strVal val="visible"/>
                                      </p:to>
                                    </p:set>
                                    <p:animEffect transition="in" filter="fade">
                                      <p:cBhvr>
                                        <p:cTn id="24" dur="1000"/>
                                        <p:tgtEl>
                                          <p:spTgt spid="11278"/>
                                        </p:tgtEl>
                                      </p:cBhvr>
                                    </p:animEffect>
                                    <p:anim calcmode="lin" valueType="num">
                                      <p:cBhvr>
                                        <p:cTn id="25" dur="1000" fill="hold"/>
                                        <p:tgtEl>
                                          <p:spTgt spid="11278"/>
                                        </p:tgtEl>
                                        <p:attrNameLst>
                                          <p:attrName>ppt_x</p:attrName>
                                        </p:attrNameLst>
                                      </p:cBhvr>
                                      <p:tavLst>
                                        <p:tav tm="0">
                                          <p:val>
                                            <p:strVal val="#ppt_x"/>
                                          </p:val>
                                        </p:tav>
                                        <p:tav tm="100000">
                                          <p:val>
                                            <p:strVal val="#ppt_x"/>
                                          </p:val>
                                        </p:tav>
                                      </p:tavLst>
                                    </p:anim>
                                    <p:anim calcmode="lin" valueType="num">
                                      <p:cBhvr>
                                        <p:cTn id="26" dur="1000" fill="hold"/>
                                        <p:tgtEl>
                                          <p:spTgt spid="1127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622300" y="1662113"/>
            <a:ext cx="7842250" cy="1754187"/>
          </a:xfrm>
          <a:prstGeom prst="rect">
            <a:avLst/>
          </a:prstGeom>
          <a:noFill/>
          <a:ln w="9525">
            <a:noFill/>
          </a:ln>
        </p:spPr>
        <p:txBody>
          <a:bodyPr anchor="t">
            <a:spAutoFit/>
          </a:bodyPr>
          <a:p>
            <a:pPr>
              <a:lnSpc>
                <a:spcPct val="120000"/>
              </a:lnSpc>
            </a:pPr>
            <a:r>
              <a:rPr lang="en-US" altLang="zh-CN" sz="3000" b="1" dirty="0">
                <a:latin typeface="黑体" panose="02010609060101010101" pitchFamily="49" charset="-122"/>
                <a:ea typeface="黑体" panose="02010609060101010101" pitchFamily="49" charset="-122"/>
              </a:rPr>
              <a:t>    1.</a:t>
            </a:r>
            <a:r>
              <a:rPr lang="zh-CN" altLang="en-US" sz="3000" b="1" dirty="0">
                <a:latin typeface="黑体" panose="02010609060101010101" pitchFamily="49" charset="-122"/>
                <a:ea typeface="黑体" panose="02010609060101010101" pitchFamily="49" charset="-122"/>
              </a:rPr>
              <a:t>作者利奥波德每逢周末就到农场度假，认真观察大雁，用心感受大雁，对这样的情怀应该怎样理解？</a:t>
            </a:r>
            <a:endParaRPr lang="zh-CN" altLang="en-US" sz="3000" b="1" dirty="0">
              <a:latin typeface="黑体" panose="02010609060101010101" pitchFamily="49" charset="-122"/>
              <a:ea typeface="黑体" panose="02010609060101010101" pitchFamily="49" charset="-122"/>
            </a:endParaRPr>
          </a:p>
        </p:txBody>
      </p:sp>
      <p:pic>
        <p:nvPicPr>
          <p:cNvPr id="37897" name="Picture 9" descr="C:\Documents and Settings\Administrator\桌面\探究30.jpg"/>
          <p:cNvPicPr>
            <a:picLocks noChangeAspect="1"/>
          </p:cNvPicPr>
          <p:nvPr/>
        </p:nvPicPr>
        <p:blipFill>
          <a:blip r:embed="rId1">
            <a:clrChange>
              <a:clrFrom>
                <a:srgbClr val="FDFDFD"/>
              </a:clrFrom>
              <a:clrTo>
                <a:srgbClr val="FDFDFD">
                  <a:alpha val="0"/>
                </a:srgbClr>
              </a:clrTo>
            </a:clrChange>
          </a:blip>
          <a:stretch>
            <a:fillRect/>
          </a:stretch>
        </p:blipFill>
        <p:spPr>
          <a:xfrm>
            <a:off x="1336675" y="3929063"/>
            <a:ext cx="6808788" cy="2774950"/>
          </a:xfrm>
          <a:prstGeom prst="rect">
            <a:avLst/>
          </a:prstGeom>
          <a:noFill/>
          <a:ln w="9525">
            <a:noFill/>
          </a:ln>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6873875" y="323533"/>
            <a:ext cx="1590675" cy="1585912"/>
          </a:xfrm>
          <a:prstGeom prst="rect">
            <a:avLst/>
          </a:prstGeom>
          <a:noFill/>
          <a:ln w="9525">
            <a:noFill/>
          </a:ln>
        </p:spPr>
      </p:pic>
      <p:sp>
        <p:nvSpPr>
          <p:cNvPr id="12" name="文本框 11"/>
          <p:cNvSpPr txBox="1"/>
          <p:nvPr/>
        </p:nvSpPr>
        <p:spPr>
          <a:xfrm>
            <a:off x="429260" y="323850"/>
            <a:ext cx="3230880" cy="706755"/>
          </a:xfrm>
          <a:prstGeom prst="rect">
            <a:avLst/>
          </a:prstGeom>
          <a:noFill/>
        </p:spPr>
        <p:txBody>
          <a:bodyPr wrap="none" rtlCol="0" anchor="t">
            <a:spAutoFit/>
          </a:bodyPr>
          <a:p>
            <a:pPr algn="l"/>
            <a:r>
              <a:rPr lang="zh-CN" altLang="en-US" sz="4000" dirty="0">
                <a:solidFill>
                  <a:srgbClr val="FF0000"/>
                </a:solidFill>
                <a:latin typeface="Calibri" panose="020F0502020204030204" pitchFamily="34" charset="0"/>
                <a:sym typeface="+mn-ea"/>
              </a:rPr>
              <a:t>八、整体感知</a:t>
            </a:r>
            <a:endParaRPr lang="zh-CN" altLang="en-US" sz="400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7897"/>
                                        </p:tgtEl>
                                        <p:attrNameLst>
                                          <p:attrName>style.visibility</p:attrName>
                                        </p:attrNameLst>
                                      </p:cBhvr>
                                      <p:to>
                                        <p:strVal val="visible"/>
                                      </p:to>
                                    </p:set>
                                    <p:animEffect transition="in" filter="fade">
                                      <p:cBhvr>
                                        <p:cTn id="12" dur="1000"/>
                                        <p:tgtEl>
                                          <p:spTgt spid="37897"/>
                                        </p:tgtEl>
                                      </p:cBhvr>
                                    </p:animEffect>
                                    <p:anim calcmode="lin" valueType="num">
                                      <p:cBhvr>
                                        <p:cTn id="13" dur="1000" fill="hold"/>
                                        <p:tgtEl>
                                          <p:spTgt spid="37897"/>
                                        </p:tgtEl>
                                        <p:attrNameLst>
                                          <p:attrName>ppt_x</p:attrName>
                                        </p:attrNameLst>
                                      </p:cBhvr>
                                      <p:tavLst>
                                        <p:tav tm="0">
                                          <p:val>
                                            <p:strVal val="#ppt_x"/>
                                          </p:val>
                                        </p:tav>
                                        <p:tav tm="100000">
                                          <p:val>
                                            <p:strVal val="#ppt_x"/>
                                          </p:val>
                                        </p:tav>
                                      </p:tavLst>
                                    </p:anim>
                                    <p:anim calcmode="lin" valueType="num">
                                      <p:cBhvr>
                                        <p:cTn id="14" dur="1000" fill="hold"/>
                                        <p:tgtEl>
                                          <p:spTgt spid="3789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279"/>
                                        </p:tgtEl>
                                        <p:attrNameLst>
                                          <p:attrName>style.visibility</p:attrName>
                                        </p:attrNameLst>
                                      </p:cBhvr>
                                      <p:to>
                                        <p:strVal val="visible"/>
                                      </p:to>
                                    </p:set>
                                    <p:animEffect transition="in" filter="fade">
                                      <p:cBhvr>
                                        <p:cTn id="17" dur="1000"/>
                                        <p:tgtEl>
                                          <p:spTgt spid="11279"/>
                                        </p:tgtEl>
                                      </p:cBhvr>
                                    </p:animEffect>
                                    <p:anim calcmode="lin" valueType="num">
                                      <p:cBhvr>
                                        <p:cTn id="18" dur="1000" fill="hold"/>
                                        <p:tgtEl>
                                          <p:spTgt spid="11279"/>
                                        </p:tgtEl>
                                        <p:attrNameLst>
                                          <p:attrName>ppt_x</p:attrName>
                                        </p:attrNameLst>
                                      </p:cBhvr>
                                      <p:tavLst>
                                        <p:tav tm="0">
                                          <p:val>
                                            <p:strVal val="#ppt_x"/>
                                          </p:val>
                                        </p:tav>
                                        <p:tav tm="100000">
                                          <p:val>
                                            <p:strVal val="#ppt_x"/>
                                          </p:val>
                                        </p:tav>
                                      </p:tavLst>
                                    </p:anim>
                                    <p:anim calcmode="lin" valueType="num">
                                      <p:cBhvr>
                                        <p:cTn id="19"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Picture 2"/>
          <p:cNvPicPr>
            <a:picLocks noChangeAspect="1"/>
          </p:cNvPicPr>
          <p:nvPr/>
        </p:nvPicPr>
        <p:blipFill>
          <a:blip r:embed="rId1">
            <a:clrChange>
              <a:clrFrom>
                <a:srgbClr val="FFFFFF"/>
              </a:clrFrom>
              <a:clrTo>
                <a:srgbClr val="FFFFFF">
                  <a:alpha val="0"/>
                </a:srgbClr>
              </a:clrTo>
            </a:clrChange>
          </a:blip>
          <a:stretch>
            <a:fillRect/>
          </a:stretch>
        </p:blipFill>
        <p:spPr>
          <a:xfrm>
            <a:off x="2667000" y="673100"/>
            <a:ext cx="3844925" cy="6184900"/>
          </a:xfrm>
          <a:prstGeom prst="rect">
            <a:avLst/>
          </a:prstGeom>
          <a:noFill/>
          <a:ln w="9525">
            <a:noFill/>
          </a:ln>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341630" y="89122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79"/>
                                        </p:tgtEl>
                                        <p:attrNameLst>
                                          <p:attrName>style.visibility</p:attrName>
                                        </p:attrNameLst>
                                      </p:cBhvr>
                                      <p:to>
                                        <p:strVal val="visible"/>
                                      </p:to>
                                    </p:set>
                                    <p:animEffect transition="in" filter="fade">
                                      <p:cBhvr>
                                        <p:cTn id="12" dur="1000"/>
                                        <p:tgtEl>
                                          <p:spTgt spid="11279"/>
                                        </p:tgtEl>
                                      </p:cBhvr>
                                    </p:animEffect>
                                    <p:anim calcmode="lin" valueType="num">
                                      <p:cBhvr>
                                        <p:cTn id="13" dur="1000" fill="hold"/>
                                        <p:tgtEl>
                                          <p:spTgt spid="11279"/>
                                        </p:tgtEl>
                                        <p:attrNameLst>
                                          <p:attrName>ppt_x</p:attrName>
                                        </p:attrNameLst>
                                      </p:cBhvr>
                                      <p:tavLst>
                                        <p:tav tm="0">
                                          <p:val>
                                            <p:strVal val="#ppt_x"/>
                                          </p:val>
                                        </p:tav>
                                        <p:tav tm="100000">
                                          <p:val>
                                            <p:strVal val="#ppt_x"/>
                                          </p:val>
                                        </p:tav>
                                      </p:tavLst>
                                    </p:anim>
                                    <p:anim calcmode="lin" valueType="num">
                                      <p:cBhvr>
                                        <p:cTn id="14"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图片 2"/>
          <p:cNvPicPr>
            <a:picLocks noChangeAspect="1"/>
          </p:cNvPicPr>
          <p:nvPr/>
        </p:nvPicPr>
        <p:blipFill>
          <a:blip r:embed="rId1"/>
          <a:stretch>
            <a:fillRect/>
          </a:stretch>
        </p:blipFill>
        <p:spPr>
          <a:xfrm>
            <a:off x="960438" y="1765300"/>
            <a:ext cx="7097712" cy="2698750"/>
          </a:xfrm>
          <a:prstGeom prst="rect">
            <a:avLst/>
          </a:prstGeom>
          <a:noFill/>
          <a:ln w="9525">
            <a:noFill/>
          </a:ln>
        </p:spPr>
      </p:pic>
      <p:pic>
        <p:nvPicPr>
          <p:cNvPr id="11279" name="Picture 15" descr="C:\Documents and Settings\Administrator\桌面\072524dw0hyggyq7lnl0kp.jpg"/>
          <p:cNvPicPr>
            <a:picLocks noChangeAspect="1"/>
          </p:cNvPicPr>
          <p:nvPr/>
        </p:nvPicPr>
        <p:blipFill>
          <a:blip r:embed="rId2">
            <a:clrChange>
              <a:clrFrom>
                <a:srgbClr val="D4DDE6"/>
              </a:clrFrom>
              <a:clrTo>
                <a:srgbClr val="D4DDE6">
                  <a:alpha val="0"/>
                </a:srgbClr>
              </a:clrTo>
            </a:clrChange>
          </a:blip>
          <a:srcRect l="15256" r="15562"/>
          <a:stretch>
            <a:fillRect/>
          </a:stretch>
        </p:blipFill>
        <p:spPr>
          <a:xfrm>
            <a:off x="6824980" y="511270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9"/>
                                        </p:tgtEl>
                                        <p:attrNameLst>
                                          <p:attrName>style.visibility</p:attrName>
                                        </p:attrNameLst>
                                      </p:cBhvr>
                                      <p:to>
                                        <p:strVal val="visible"/>
                                      </p:to>
                                    </p:set>
                                    <p:animEffect transition="in" filter="fade">
                                      <p:cBhvr>
                                        <p:cTn id="7" dur="1000"/>
                                        <p:tgtEl>
                                          <p:spTgt spid="11279"/>
                                        </p:tgtEl>
                                      </p:cBhvr>
                                    </p:animEffect>
                                    <p:anim calcmode="lin" valueType="num">
                                      <p:cBhvr>
                                        <p:cTn id="8" dur="1000" fill="hold"/>
                                        <p:tgtEl>
                                          <p:spTgt spid="11279"/>
                                        </p:tgtEl>
                                        <p:attrNameLst>
                                          <p:attrName>ppt_x</p:attrName>
                                        </p:attrNameLst>
                                      </p:cBhvr>
                                      <p:tavLst>
                                        <p:tav tm="0">
                                          <p:val>
                                            <p:strVal val="#ppt_x"/>
                                          </p:val>
                                        </p:tav>
                                        <p:tav tm="100000">
                                          <p:val>
                                            <p:strVal val="#ppt_x"/>
                                          </p:val>
                                        </p:tav>
                                      </p:tavLst>
                                    </p:anim>
                                    <p:anim calcmode="lin" valueType="num">
                                      <p:cBhvr>
                                        <p:cTn id="9"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4"/>
          <p:cNvPicPr>
            <a:picLocks noChangeAspect="1" noChangeArrowheads="1"/>
          </p:cNvPicPr>
          <p:nvPr/>
        </p:nvPicPr>
        <p:blipFill>
          <a:blip r:embed="rId1" cstate="print"/>
          <a:srcRect t="12801"/>
          <a:stretch>
            <a:fillRect/>
          </a:stretch>
        </p:blipFill>
        <p:spPr bwMode="auto">
          <a:xfrm>
            <a:off x="151765" y="15240"/>
            <a:ext cx="8796020" cy="1688465"/>
          </a:xfrm>
          <a:prstGeom prst="rect">
            <a:avLst/>
          </a:prstGeom>
          <a:ln>
            <a:noFill/>
          </a:ln>
          <a:effectLst>
            <a:softEdge rad="112500"/>
          </a:effectLst>
        </p:spPr>
      </p:pic>
      <p:sp>
        <p:nvSpPr>
          <p:cNvPr id="37889" name="TextBox 6"/>
          <p:cNvSpPr txBox="1"/>
          <p:nvPr/>
        </p:nvSpPr>
        <p:spPr>
          <a:xfrm>
            <a:off x="639763" y="1371600"/>
            <a:ext cx="7693025" cy="609600"/>
          </a:xfrm>
          <a:prstGeom prst="rect">
            <a:avLst/>
          </a:prstGeom>
          <a:noFill/>
          <a:ln w="9525">
            <a:noFill/>
          </a:ln>
        </p:spPr>
        <p:txBody>
          <a:bodyPr anchor="t">
            <a:spAutoFit/>
          </a:bodyPr>
          <a:p>
            <a:pPr>
              <a:lnSpc>
                <a:spcPct val="120000"/>
              </a:lnSpc>
            </a:pP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文章是如何写出大雁是春的真正使者的？</a:t>
            </a:r>
            <a:endParaRPr lang="zh-CN" altLang="en-US" sz="2800" b="1" dirty="0">
              <a:latin typeface="黑体" panose="02010609060101010101" pitchFamily="49" charset="-122"/>
              <a:ea typeface="黑体" panose="02010609060101010101" pitchFamily="49" charset="-122"/>
            </a:endParaRPr>
          </a:p>
        </p:txBody>
      </p:sp>
      <p:sp>
        <p:nvSpPr>
          <p:cNvPr id="3" name="TextBox 6"/>
          <p:cNvSpPr txBox="1"/>
          <p:nvPr/>
        </p:nvSpPr>
        <p:spPr>
          <a:xfrm>
            <a:off x="639763" y="2290763"/>
            <a:ext cx="7693025" cy="2676525"/>
          </a:xfrm>
          <a:prstGeom prst="rect">
            <a:avLst/>
          </a:prstGeom>
          <a:noFill/>
          <a:ln w="9525">
            <a:noFill/>
          </a:ln>
        </p:spPr>
        <p:txBody>
          <a:bodyPr anchor="t">
            <a:spAutoFit/>
          </a:bodyPr>
          <a:p>
            <a:pPr>
              <a:lnSpc>
                <a:spcPct val="120000"/>
              </a:lnSpc>
            </a:pPr>
            <a:r>
              <a:rPr lang="zh-CN" altLang="en-US" sz="2800" b="1" dirty="0">
                <a:solidFill>
                  <a:srgbClr val="0000FF"/>
                </a:solidFill>
                <a:latin typeface="黑体" panose="02010609060101010101" pitchFamily="49" charset="-122"/>
                <a:ea typeface="黑体" panose="02010609060101010101" pitchFamily="49" charset="-122"/>
              </a:rPr>
              <a:t>    文章首先明确地表明大雁的到来标志着春天的到来，然后用主红雀和花鼠来作对比，说明其他动物可能在天气偶尔变化时出来，而大雁却能真正地预示天气的变化，大雁一旦出现，那就证明春天是真正到来了。</a:t>
            </a:r>
            <a:endParaRPr lang="zh-CN" altLang="en-US" sz="2800" b="1" dirty="0">
              <a:solidFill>
                <a:srgbClr val="0000FF"/>
              </a:solidFill>
              <a:latin typeface="黑体" panose="02010609060101010101" pitchFamily="49" charset="-122"/>
              <a:ea typeface="黑体" panose="02010609060101010101" pitchFamily="49" charset="-122"/>
            </a:endParaRPr>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0" end="97"/>
                                            </p:txEl>
                                          </p:spTgt>
                                        </p:tgtEl>
                                        <p:attrNameLst>
                                          <p:attrName>style.visibility</p:attrName>
                                        </p:attrNameLst>
                                      </p:cBhvr>
                                      <p:to>
                                        <p:strVal val="visible"/>
                                      </p:to>
                                    </p:set>
                                    <p:animEffect transition="in" filter="fade">
                                      <p:cBhvr>
                                        <p:cTn id="7" dur="1000"/>
                                        <p:tgtEl>
                                          <p:spTgt spid="3">
                                            <p:txEl>
                                              <p:charRg st="0" end="97"/>
                                            </p:txEl>
                                          </p:spTgt>
                                        </p:tgtEl>
                                      </p:cBhvr>
                                    </p:animEffect>
                                    <p:anim calcmode="lin" valueType="num">
                                      <p:cBhvr>
                                        <p:cTn id="8" dur="1000" fill="hold"/>
                                        <p:tgtEl>
                                          <p:spTgt spid="3">
                                            <p:txEl>
                                              <p:charRg st="0" end="97"/>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0" end="97"/>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78"/>
                                        </p:tgtEl>
                                        <p:attrNameLst>
                                          <p:attrName>style.visibility</p:attrName>
                                        </p:attrNameLst>
                                      </p:cBhvr>
                                      <p:to>
                                        <p:strVal val="visible"/>
                                      </p:to>
                                    </p:set>
                                    <p:animEffect transition="in" filter="fade">
                                      <p:cBhvr>
                                        <p:cTn id="12" dur="1000"/>
                                        <p:tgtEl>
                                          <p:spTgt spid="11278"/>
                                        </p:tgtEl>
                                      </p:cBhvr>
                                    </p:animEffect>
                                    <p:anim calcmode="lin" valueType="num">
                                      <p:cBhvr>
                                        <p:cTn id="13" dur="1000" fill="hold"/>
                                        <p:tgtEl>
                                          <p:spTgt spid="11278"/>
                                        </p:tgtEl>
                                        <p:attrNameLst>
                                          <p:attrName>ppt_x</p:attrName>
                                        </p:attrNameLst>
                                      </p:cBhvr>
                                      <p:tavLst>
                                        <p:tav tm="0">
                                          <p:val>
                                            <p:strVal val="#ppt_x"/>
                                          </p:val>
                                        </p:tav>
                                        <p:tav tm="100000">
                                          <p:val>
                                            <p:strVal val="#ppt_x"/>
                                          </p:val>
                                        </p:tav>
                                      </p:tavLst>
                                    </p:anim>
                                    <p:anim calcmode="lin" valueType="num">
                                      <p:cBhvr>
                                        <p:cTn id="14" dur="1000" fill="hold"/>
                                        <p:tgtEl>
                                          <p:spTgt spid="1127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79" name="Picture 15" descr="C:\Documents and Settings\Administrator\桌面\072524dw0hyggyq7lnl0kp.jpg"/>
          <p:cNvPicPr>
            <a:picLocks noChangeAspect="1"/>
          </p:cNvPicPr>
          <p:nvPr/>
        </p:nvPicPr>
        <p:blipFill>
          <a:blip r:embed="rId1">
            <a:clrChange>
              <a:clrFrom>
                <a:srgbClr val="D4DDE6"/>
              </a:clrFrom>
              <a:clrTo>
                <a:srgbClr val="D4DDE6">
                  <a:alpha val="0"/>
                </a:srgbClr>
              </a:clrTo>
            </a:clrChange>
          </a:blip>
          <a:srcRect l="15256" r="15562"/>
          <a:stretch>
            <a:fillRect/>
          </a:stretch>
        </p:blipFill>
        <p:spPr>
          <a:xfrm>
            <a:off x="99695" y="-76517"/>
            <a:ext cx="1590675" cy="1585912"/>
          </a:xfrm>
          <a:prstGeom prst="rect">
            <a:avLst/>
          </a:prstGeom>
          <a:noFill/>
          <a:ln w="9525">
            <a:noFill/>
          </a:ln>
        </p:spPr>
      </p:pic>
      <p:sp>
        <p:nvSpPr>
          <p:cNvPr id="36865" name="标题 34817"/>
          <p:cNvSpPr>
            <a:spLocks noGrp="1"/>
          </p:cNvSpPr>
          <p:nvPr>
            <p:ph type="title"/>
          </p:nvPr>
        </p:nvSpPr>
        <p:spPr>
          <a:xfrm>
            <a:off x="457200" y="0"/>
            <a:ext cx="8229600" cy="620713"/>
          </a:xfrm>
        </p:spPr>
        <p:txBody>
          <a:bodyPr anchor="ctr"/>
          <a:p>
            <a:r>
              <a:rPr lang="zh-CN" altLang="en-US" dirty="0">
                <a:solidFill>
                  <a:srgbClr val="FF0000"/>
                </a:solidFill>
                <a:latin typeface="Calibri" panose="020F0502020204030204" pitchFamily="34" charset="0"/>
                <a:sym typeface="+mn-ea"/>
              </a:rPr>
              <a:t>九、</a:t>
            </a:r>
            <a:r>
              <a:rPr lang="zh-CN" altLang="en-US" b="1" dirty="0">
                <a:solidFill>
                  <a:srgbClr val="FF0000"/>
                </a:solidFill>
              </a:rPr>
              <a:t>小结</a:t>
            </a:r>
            <a:endParaRPr lang="zh-CN" altLang="en-US" b="1" dirty="0">
              <a:solidFill>
                <a:srgbClr val="FF0000"/>
              </a:solidFill>
            </a:endParaRPr>
          </a:p>
        </p:txBody>
      </p:sp>
      <p:sp>
        <p:nvSpPr>
          <p:cNvPr id="36866" name="文本占位符 34818"/>
          <p:cNvSpPr>
            <a:spLocks noGrp="1"/>
          </p:cNvSpPr>
          <p:nvPr>
            <p:ph idx="1"/>
          </p:nvPr>
        </p:nvSpPr>
        <p:spPr>
          <a:xfrm>
            <a:off x="0" y="765175"/>
            <a:ext cx="9144000" cy="6092825"/>
          </a:xfrm>
        </p:spPr>
        <p:txBody>
          <a:bodyPr anchor="t"/>
          <a:p>
            <a:pPr>
              <a:buNone/>
            </a:pPr>
            <a:r>
              <a:rPr lang="en-US" altLang="zh-CN" sz="3600" b="1" dirty="0">
                <a:latin typeface="宋体" panose="02010600030101010101" pitchFamily="2" charset="-122"/>
              </a:rPr>
              <a:t>      </a:t>
            </a:r>
            <a:r>
              <a:rPr lang="zh-CN" altLang="en-US" sz="4400" b="1" dirty="0">
                <a:latin typeface="宋体" panose="02010600030101010101" pitchFamily="2" charset="-122"/>
              </a:rPr>
              <a:t>本文是一篇优美的</a:t>
            </a:r>
            <a:r>
              <a:rPr lang="zh-CN" altLang="en-US" sz="4400" b="1" dirty="0">
                <a:solidFill>
                  <a:srgbClr val="FF0000"/>
                </a:solidFill>
                <a:latin typeface="宋体" panose="02010600030101010101" pitchFamily="2" charset="-122"/>
              </a:rPr>
              <a:t>散文</a:t>
            </a:r>
            <a:r>
              <a:rPr lang="zh-CN" altLang="en-US" sz="4400" b="1" dirty="0">
                <a:latin typeface="宋体" panose="02010600030101010101" pitchFamily="2" charset="-122"/>
              </a:rPr>
              <a:t>。作者对鸟儿有一份诗人的情怀。在作者心目中，大雁的迁徙和日常生活都是富有诗意的，作者通过自己的观察和描写传达出这样一个信息，动物是我们的朋友，世界因了它们的存在才有了如许的生机和情趣，我们与它们和谐共处，这才是人类在这个世界上的最恰当的定位。</a:t>
            </a:r>
            <a:endParaRPr lang="zh-CN" altLang="en-US" sz="4400" b="1" dirty="0">
              <a:latin typeface="宋体" panose="02010600030101010101" pitchFamily="2" charset="-122"/>
            </a:endParaRPr>
          </a:p>
          <a:p>
            <a:pPr>
              <a:buNone/>
            </a:pPr>
            <a:r>
              <a:rPr lang="zh-CN" altLang="en-US" sz="3600" b="1" dirty="0">
                <a:latin typeface="宋体" panose="02010600030101010101" pitchFamily="2" charset="-122"/>
              </a:rPr>
              <a:t>      </a:t>
            </a:r>
            <a:endParaRPr lang="zh-CN" altLang="en-US" sz="3600" b="1" dirty="0">
              <a:solidFill>
                <a:srgbClr val="0033CC"/>
              </a:solidFill>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9"/>
                                        </p:tgtEl>
                                        <p:attrNameLst>
                                          <p:attrName>style.visibility</p:attrName>
                                        </p:attrNameLst>
                                      </p:cBhvr>
                                      <p:to>
                                        <p:strVal val="visible"/>
                                      </p:to>
                                    </p:set>
                                    <p:animEffect transition="in" filter="fade">
                                      <p:cBhvr>
                                        <p:cTn id="7" dur="1000"/>
                                        <p:tgtEl>
                                          <p:spTgt spid="11279"/>
                                        </p:tgtEl>
                                      </p:cBhvr>
                                    </p:animEffect>
                                    <p:anim calcmode="lin" valueType="num">
                                      <p:cBhvr>
                                        <p:cTn id="8" dur="1000" fill="hold"/>
                                        <p:tgtEl>
                                          <p:spTgt spid="11279"/>
                                        </p:tgtEl>
                                        <p:attrNameLst>
                                          <p:attrName>ppt_x</p:attrName>
                                        </p:attrNameLst>
                                      </p:cBhvr>
                                      <p:tavLst>
                                        <p:tav tm="0">
                                          <p:val>
                                            <p:strVal val="#ppt_x"/>
                                          </p:val>
                                        </p:tav>
                                        <p:tav tm="100000">
                                          <p:val>
                                            <p:strVal val="#ppt_x"/>
                                          </p:val>
                                        </p:tav>
                                      </p:tavLst>
                                    </p:anim>
                                    <p:anim calcmode="lin" valueType="num">
                                      <p:cBhvr>
                                        <p:cTn id="9"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36865"/>
          <p:cNvSpPr>
            <a:spLocks noGrp="1"/>
          </p:cNvSpPr>
          <p:nvPr>
            <p:ph type="title"/>
          </p:nvPr>
        </p:nvSpPr>
        <p:spPr>
          <a:xfrm>
            <a:off x="457200" y="0"/>
            <a:ext cx="8229600" cy="620713"/>
          </a:xfrm>
        </p:spPr>
        <p:txBody>
          <a:bodyPr anchor="ctr"/>
          <a:p>
            <a:r>
              <a:rPr lang="zh-CN" altLang="en-US" sz="4000" dirty="0">
                <a:solidFill>
                  <a:srgbClr val="FF0000"/>
                </a:solidFill>
                <a:latin typeface="Calibri" panose="020F0502020204030204" pitchFamily="34" charset="0"/>
                <a:sym typeface="+mn-ea"/>
              </a:rPr>
              <a:t>十、</a:t>
            </a:r>
            <a:r>
              <a:rPr lang="zh-CN" altLang="en-US" sz="4000" b="1" dirty="0">
                <a:solidFill>
                  <a:srgbClr val="FF0000"/>
                </a:solidFill>
              </a:rPr>
              <a:t>主题</a:t>
            </a:r>
            <a:endParaRPr lang="zh-CN" altLang="en-US" sz="4000" b="1" dirty="0">
              <a:solidFill>
                <a:srgbClr val="FF0000"/>
              </a:solidFill>
            </a:endParaRPr>
          </a:p>
        </p:txBody>
      </p:sp>
      <p:sp>
        <p:nvSpPr>
          <p:cNvPr id="38914" name="文本占位符 36866"/>
          <p:cNvSpPr>
            <a:spLocks noGrp="1"/>
          </p:cNvSpPr>
          <p:nvPr>
            <p:ph idx="1"/>
          </p:nvPr>
        </p:nvSpPr>
        <p:spPr>
          <a:xfrm>
            <a:off x="0" y="765175"/>
            <a:ext cx="9144000" cy="6092825"/>
          </a:xfrm>
        </p:spPr>
        <p:txBody>
          <a:bodyPr anchor="t"/>
          <a:p>
            <a:pPr>
              <a:buNone/>
            </a:pPr>
            <a:r>
              <a:rPr lang="en-US" altLang="zh-CN" sz="4400" b="1" dirty="0"/>
              <a:t>         </a:t>
            </a:r>
            <a:r>
              <a:rPr lang="zh-CN" altLang="en-US" sz="4400" b="1" dirty="0"/>
              <a:t>本文通过拟人的手法，介绍了大雁的鸣叫、觅食、群居、飞行的活动，说明了大雁是人类有益无损的伙伴，表达了作者对野生动物的喜爱之情，呼吁人们保护野生动物。</a:t>
            </a:r>
            <a:endParaRPr lang="zh-CN" altLang="en-US" sz="4400" b="1" dirty="0"/>
          </a:p>
        </p:txBody>
      </p:sp>
      <p:pic>
        <p:nvPicPr>
          <p:cNvPr id="11278" name="Picture 14"/>
          <p:cNvPicPr>
            <a:picLocks noChangeAspect="1" noChangeArrowheads="1"/>
          </p:cNvPicPr>
          <p:nvPr/>
        </p:nvPicPr>
        <p:blipFill>
          <a:blip r:embed="rId1" cstate="print"/>
          <a:srcRect t="12801"/>
          <a:stretch>
            <a:fillRect/>
          </a:stretch>
        </p:blipFill>
        <p:spPr bwMode="auto">
          <a:xfrm>
            <a:off x="106680" y="5064760"/>
            <a:ext cx="8841105" cy="1697355"/>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78"/>
                                        </p:tgtEl>
                                        <p:attrNameLst>
                                          <p:attrName>style.visibility</p:attrName>
                                        </p:attrNameLst>
                                      </p:cBhvr>
                                      <p:to>
                                        <p:strVal val="visible"/>
                                      </p:to>
                                    </p:set>
                                    <p:animEffect transition="in" filter="fade">
                                      <p:cBhvr>
                                        <p:cTn id="7" dur="1000"/>
                                        <p:tgtEl>
                                          <p:spTgt spid="11278"/>
                                        </p:tgtEl>
                                      </p:cBhvr>
                                    </p:animEffect>
                                    <p:anim calcmode="lin" valueType="num">
                                      <p:cBhvr>
                                        <p:cTn id="8" dur="1000" fill="hold"/>
                                        <p:tgtEl>
                                          <p:spTgt spid="11278"/>
                                        </p:tgtEl>
                                        <p:attrNameLst>
                                          <p:attrName>ppt_x</p:attrName>
                                        </p:attrNameLst>
                                      </p:cBhvr>
                                      <p:tavLst>
                                        <p:tav tm="0">
                                          <p:val>
                                            <p:strVal val="#ppt_x"/>
                                          </p:val>
                                        </p:tav>
                                        <p:tav tm="100000">
                                          <p:val>
                                            <p:strVal val="#ppt_x"/>
                                          </p:val>
                                        </p:tav>
                                      </p:tavLst>
                                    </p:anim>
                                    <p:anim calcmode="lin" valueType="num">
                                      <p:cBhvr>
                                        <p:cTn id="9"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7"/>
          <p:cNvPicPr>
            <a:picLocks noChangeAspect="1"/>
          </p:cNvPicPr>
          <p:nvPr/>
        </p:nvPicPr>
        <p:blipFill>
          <a:blip r:embed="rId1"/>
          <a:stretch>
            <a:fillRect/>
          </a:stretch>
        </p:blipFill>
        <p:spPr>
          <a:xfrm>
            <a:off x="357188" y="2357438"/>
            <a:ext cx="8339137" cy="2428875"/>
          </a:xfrm>
          <a:prstGeom prst="rect">
            <a:avLst/>
          </a:prstGeom>
          <a:noFill/>
          <a:ln w="9525">
            <a:noFill/>
          </a:ln>
        </p:spPr>
      </p:pic>
      <p:sp>
        <p:nvSpPr>
          <p:cNvPr id="7172" name="标题 1"/>
          <p:cNvSpPr>
            <a:spLocks noGrp="1"/>
          </p:cNvSpPr>
          <p:nvPr>
            <p:ph type="title"/>
          </p:nvPr>
        </p:nvSpPr>
        <p:spPr>
          <a:xfrm>
            <a:off x="468313" y="260350"/>
            <a:ext cx="8291512" cy="561975"/>
          </a:xfrm>
        </p:spPr>
        <p:txBody>
          <a:bodyPr vert="horz" wrap="square" lIns="91440" tIns="45720" rIns="91440" bIns="45720" anchor="ctr"/>
          <a:p>
            <a:pPr eaLnBrk="1" hangingPunct="1"/>
            <a:r>
              <a:rPr lang="zh-CN" altLang="en-US" sz="3600" dirty="0">
                <a:solidFill>
                  <a:srgbClr val="FF0000"/>
                </a:solidFill>
                <a:latin typeface="Calibri" panose="020F0502020204030204" pitchFamily="34" charset="0"/>
                <a:sym typeface="+mn-ea"/>
              </a:rPr>
              <a:t>十一、</a:t>
            </a:r>
            <a:r>
              <a:rPr lang="zh-CN" altLang="en-US" sz="3600" b="1" dirty="0">
                <a:solidFill>
                  <a:srgbClr val="FF0000"/>
                </a:solidFill>
                <a:sym typeface="宋体" panose="02010600030101010101" pitchFamily="2" charset="-122"/>
              </a:rPr>
              <a:t>板书设计</a:t>
            </a:r>
            <a:endParaRPr lang="zh-CN" altLang="en-US" sz="3600" b="1" dirty="0">
              <a:solidFill>
                <a:srgbClr val="FF0000"/>
              </a:solidFill>
              <a:sym typeface="宋体" panose="02010600030101010101" pitchFamily="2" charset="-122"/>
            </a:endParaRPr>
          </a:p>
        </p:txBody>
      </p:sp>
      <p:sp>
        <p:nvSpPr>
          <p:cNvPr id="7" name="TextBox 6"/>
          <p:cNvSpPr txBox="1"/>
          <p:nvPr/>
        </p:nvSpPr>
        <p:spPr>
          <a:xfrm>
            <a:off x="3571875" y="2357438"/>
            <a:ext cx="2281238"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报春使者</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4786313" y="3214688"/>
            <a:ext cx="2281237"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忧郁</a:t>
            </a:r>
            <a:endParaRPr lang="zh-CN" altLang="en-US" sz="3200" b="1" dirty="0">
              <a:solidFill>
                <a:srgbClr val="FF0000"/>
              </a:solidFill>
              <a:latin typeface="Calibri" panose="020F0502020204030204" pitchFamily="34" charset="0"/>
            </a:endParaRPr>
          </a:p>
        </p:txBody>
      </p:sp>
      <p:sp>
        <p:nvSpPr>
          <p:cNvPr id="9" name="TextBox 8"/>
          <p:cNvSpPr txBox="1"/>
          <p:nvPr/>
        </p:nvSpPr>
        <p:spPr>
          <a:xfrm>
            <a:off x="4786313" y="3643313"/>
            <a:ext cx="2281237"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喧闹</a:t>
            </a:r>
            <a:endParaRPr lang="zh-CN" altLang="en-US" sz="3200" b="1" dirty="0">
              <a:solidFill>
                <a:srgbClr val="FF0000"/>
              </a:solidFill>
              <a:latin typeface="Calibri" panose="020F0502020204030204" pitchFamily="34" charset="0"/>
            </a:endParaRPr>
          </a:p>
        </p:txBody>
      </p:sp>
      <p:sp>
        <p:nvSpPr>
          <p:cNvPr id="10" name="TextBox 9"/>
          <p:cNvSpPr txBox="1"/>
          <p:nvPr/>
        </p:nvSpPr>
        <p:spPr>
          <a:xfrm>
            <a:off x="7286625" y="2928938"/>
            <a:ext cx="2281238"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动物</a:t>
            </a:r>
            <a:endParaRPr lang="zh-CN" altLang="en-US" sz="3200" b="1" dirty="0">
              <a:solidFill>
                <a:srgbClr val="FF0000"/>
              </a:solidFill>
              <a:latin typeface="Calibri" panose="020F0502020204030204" pitchFamily="34" charset="0"/>
            </a:endParaRPr>
          </a:p>
        </p:txBody>
      </p:sp>
      <p:sp>
        <p:nvSpPr>
          <p:cNvPr id="11" name="TextBox 10"/>
          <p:cNvSpPr txBox="1"/>
          <p:nvPr/>
        </p:nvSpPr>
        <p:spPr>
          <a:xfrm>
            <a:off x="7286625" y="3429000"/>
            <a:ext cx="2281238"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自然</a:t>
            </a:r>
            <a:endParaRPr lang="zh-CN" altLang="en-US" sz="3200" b="1" dirty="0">
              <a:solidFill>
                <a:srgbClr val="FF0000"/>
              </a:solidFill>
              <a:latin typeface="Calibri" panose="020F0502020204030204" pitchFamily="34" charset="0"/>
            </a:endParaRPr>
          </a:p>
        </p:txBody>
      </p:sp>
      <p:pic>
        <p:nvPicPr>
          <p:cNvPr id="11278" name="Picture 14"/>
          <p:cNvPicPr>
            <a:picLocks noChangeAspect="1" noChangeArrowheads="1"/>
          </p:cNvPicPr>
          <p:nvPr/>
        </p:nvPicPr>
        <p:blipFill>
          <a:blip r:embed="rId2" cstate="print"/>
          <a:srcRect t="12801"/>
          <a:stretch>
            <a:fillRect/>
          </a:stretch>
        </p:blipFill>
        <p:spPr bwMode="auto">
          <a:xfrm>
            <a:off x="106680" y="5064760"/>
            <a:ext cx="8841105" cy="1697355"/>
          </a:xfrm>
          <a:prstGeom prst="rect">
            <a:avLst/>
          </a:prstGeom>
          <a:ln>
            <a:noFill/>
          </a:ln>
          <a:effectLst>
            <a:softEdge rad="112500"/>
          </a:effectLst>
        </p:spPr>
      </p:pic>
      <p:pic>
        <p:nvPicPr>
          <p:cNvPr id="11279" name="Picture 15" descr="C:\Documents and Settings\Administrator\桌面\072524dw0hyggyq7lnl0kp.jpg"/>
          <p:cNvPicPr>
            <a:picLocks noChangeAspect="1"/>
          </p:cNvPicPr>
          <p:nvPr/>
        </p:nvPicPr>
        <p:blipFill>
          <a:blip r:embed="rId3">
            <a:clrChange>
              <a:clrFrom>
                <a:srgbClr val="D4DDE6"/>
              </a:clrFrom>
              <a:clrTo>
                <a:srgbClr val="D4DDE6">
                  <a:alpha val="0"/>
                </a:srgbClr>
              </a:clrTo>
            </a:clrChange>
          </a:blip>
          <a:srcRect l="15256" r="15562"/>
          <a:stretch>
            <a:fillRect/>
          </a:stretch>
        </p:blipFill>
        <p:spPr>
          <a:xfrm>
            <a:off x="7286625" y="260033"/>
            <a:ext cx="1590675" cy="15859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42" presetClass="entr" presetSubtype="0" fill="hold" nodeType="withEffect">
                                  <p:stCondLst>
                                    <p:cond delay="0"/>
                                  </p:stCondLst>
                                  <p:childTnLst>
                                    <p:set>
                                      <p:cBhvr>
                                        <p:cTn id="29" dur="1" fill="hold">
                                          <p:stCondLst>
                                            <p:cond delay="0"/>
                                          </p:stCondLst>
                                        </p:cTn>
                                        <p:tgtEl>
                                          <p:spTgt spid="11278"/>
                                        </p:tgtEl>
                                        <p:attrNameLst>
                                          <p:attrName>style.visibility</p:attrName>
                                        </p:attrNameLst>
                                      </p:cBhvr>
                                      <p:to>
                                        <p:strVal val="visible"/>
                                      </p:to>
                                    </p:set>
                                    <p:animEffect transition="in" filter="fade">
                                      <p:cBhvr>
                                        <p:cTn id="30" dur="1000"/>
                                        <p:tgtEl>
                                          <p:spTgt spid="11278"/>
                                        </p:tgtEl>
                                      </p:cBhvr>
                                    </p:animEffect>
                                    <p:anim calcmode="lin" valueType="num">
                                      <p:cBhvr>
                                        <p:cTn id="31" dur="1000" fill="hold"/>
                                        <p:tgtEl>
                                          <p:spTgt spid="11278"/>
                                        </p:tgtEl>
                                        <p:attrNameLst>
                                          <p:attrName>ppt_x</p:attrName>
                                        </p:attrNameLst>
                                      </p:cBhvr>
                                      <p:tavLst>
                                        <p:tav tm="0">
                                          <p:val>
                                            <p:strVal val="#ppt_x"/>
                                          </p:val>
                                        </p:tav>
                                        <p:tav tm="100000">
                                          <p:val>
                                            <p:strVal val="#ppt_x"/>
                                          </p:val>
                                        </p:tav>
                                      </p:tavLst>
                                    </p:anim>
                                    <p:anim calcmode="lin" valueType="num">
                                      <p:cBhvr>
                                        <p:cTn id="32" dur="1000" fill="hold"/>
                                        <p:tgtEl>
                                          <p:spTgt spid="1127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279"/>
                                        </p:tgtEl>
                                        <p:attrNameLst>
                                          <p:attrName>style.visibility</p:attrName>
                                        </p:attrNameLst>
                                      </p:cBhvr>
                                      <p:to>
                                        <p:strVal val="visible"/>
                                      </p:to>
                                    </p:set>
                                    <p:animEffect transition="in" filter="fade">
                                      <p:cBhvr>
                                        <p:cTn id="35" dur="1000"/>
                                        <p:tgtEl>
                                          <p:spTgt spid="11279"/>
                                        </p:tgtEl>
                                      </p:cBhvr>
                                    </p:animEffect>
                                    <p:anim calcmode="lin" valueType="num">
                                      <p:cBhvr>
                                        <p:cTn id="36" dur="1000" fill="hold"/>
                                        <p:tgtEl>
                                          <p:spTgt spid="11279"/>
                                        </p:tgtEl>
                                        <p:attrNameLst>
                                          <p:attrName>ppt_x</p:attrName>
                                        </p:attrNameLst>
                                      </p:cBhvr>
                                      <p:tavLst>
                                        <p:tav tm="0">
                                          <p:val>
                                            <p:strVal val="#ppt_x"/>
                                          </p:val>
                                        </p:tav>
                                        <p:tav tm="100000">
                                          <p:val>
                                            <p:strVal val="#ppt_x"/>
                                          </p:val>
                                        </p:tav>
                                      </p:tavLst>
                                    </p:anim>
                                    <p:anim calcmode="lin" valueType="num">
                                      <p:cBhvr>
                                        <p:cTn id="37"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p:cNvSpPr>
          <p:nvPr>
            <p:ph type="title"/>
          </p:nvPr>
        </p:nvSpPr>
        <p:spPr>
          <a:xfrm>
            <a:off x="457200" y="0"/>
            <a:ext cx="8229600" cy="620713"/>
          </a:xfrm>
        </p:spPr>
        <p:txBody>
          <a:bodyPr anchor="ctr"/>
          <a:p>
            <a:r>
              <a:rPr lang="zh-CN" altLang="en-US" dirty="0">
                <a:solidFill>
                  <a:srgbClr val="FF0000"/>
                </a:solidFill>
                <a:latin typeface="Calibri" panose="020F0502020204030204" pitchFamily="34" charset="0"/>
                <a:sym typeface="+mn-ea"/>
              </a:rPr>
              <a:t>三、</a:t>
            </a:r>
            <a:r>
              <a:rPr lang="zh-CN" altLang="en-US" b="1" dirty="0">
                <a:solidFill>
                  <a:srgbClr val="FF0000"/>
                </a:solidFill>
              </a:rPr>
              <a:t>揭示课题：</a:t>
            </a:r>
            <a:endParaRPr lang="zh-CN" altLang="en-US" b="1" dirty="0">
              <a:solidFill>
                <a:srgbClr val="FF0000"/>
              </a:solidFill>
            </a:endParaRPr>
          </a:p>
        </p:txBody>
      </p:sp>
      <p:sp>
        <p:nvSpPr>
          <p:cNvPr id="6147" name="内容占位符 6146"/>
          <p:cNvSpPr>
            <a:spLocks noGrp="1"/>
          </p:cNvSpPr>
          <p:nvPr>
            <p:ph idx="1"/>
          </p:nvPr>
        </p:nvSpPr>
        <p:spPr>
          <a:xfrm>
            <a:off x="0" y="620713"/>
            <a:ext cx="9144000" cy="6237287"/>
          </a:xfrm>
        </p:spPr>
        <p:txBody>
          <a:bodyPr anchor="t"/>
          <a:p>
            <a:pPr>
              <a:buNone/>
            </a:pPr>
            <a:r>
              <a:rPr lang="en-US" altLang="zh-CN" sz="4400" b="1" dirty="0"/>
              <a:t>        《</a:t>
            </a:r>
            <a:r>
              <a:rPr lang="zh-CN" altLang="en-US" sz="4400" b="1" dirty="0"/>
              <a:t>大雁归来</a:t>
            </a:r>
            <a:r>
              <a:rPr lang="en-US" altLang="zh-CN" sz="4400" b="1" dirty="0"/>
              <a:t>》</a:t>
            </a:r>
            <a:r>
              <a:rPr lang="zh-CN" altLang="en-US" sz="4400" b="1" dirty="0"/>
              <a:t>选自</a:t>
            </a:r>
            <a:r>
              <a:rPr lang="en-US" altLang="zh-CN" sz="4400" b="1" dirty="0"/>
              <a:t>《</a:t>
            </a:r>
            <a:r>
              <a:rPr lang="zh-CN" altLang="en-US" sz="4400" b="1" dirty="0"/>
              <a:t>沙乡年鉴</a:t>
            </a:r>
            <a:r>
              <a:rPr lang="en-US" altLang="zh-CN" sz="4400" b="1" dirty="0"/>
              <a:t>》</a:t>
            </a:r>
            <a:r>
              <a:rPr lang="zh-CN" altLang="en-US" sz="4400" b="1" dirty="0"/>
              <a:t>。是由美国著名环境保护主义者，环保先驱人物奥尔多</a:t>
            </a:r>
            <a:r>
              <a:rPr lang="en-US" altLang="zh-CN" sz="4400" b="1" dirty="0"/>
              <a:t>·</a:t>
            </a:r>
            <a:r>
              <a:rPr lang="zh-CN" altLang="en-US" sz="4400" b="1" dirty="0"/>
              <a:t>利奥波德所写的。</a:t>
            </a:r>
            <a:r>
              <a:rPr lang="zh-CN" altLang="en-US" sz="4400" dirty="0"/>
              <a:t> </a:t>
            </a:r>
            <a:r>
              <a:rPr lang="zh-CN" altLang="en-US" sz="4400" b="1" dirty="0"/>
              <a:t>“大雁归来”中的“归来”有两层含义： </a:t>
            </a:r>
            <a:endParaRPr lang="zh-CN" altLang="en-US" sz="4400" b="1" dirty="0"/>
          </a:p>
          <a:p>
            <a:pPr>
              <a:buNone/>
            </a:pPr>
            <a:r>
              <a:rPr lang="zh-CN" altLang="en-US" sz="4400" b="1" dirty="0"/>
              <a:t>          </a:t>
            </a:r>
            <a:r>
              <a:rPr lang="en-US" altLang="zh-CN" sz="4400" b="1" dirty="0">
                <a:solidFill>
                  <a:srgbClr val="FF0000"/>
                </a:solidFill>
              </a:rPr>
              <a:t>①</a:t>
            </a:r>
            <a:r>
              <a:rPr lang="zh-CN" altLang="en-US" sz="4400" b="1" dirty="0">
                <a:solidFill>
                  <a:srgbClr val="FF0000"/>
                </a:solidFill>
              </a:rPr>
              <a:t>飞回来了；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②</a:t>
            </a:r>
            <a:r>
              <a:rPr lang="zh-CN" altLang="en-US" sz="4400" b="1" dirty="0">
                <a:solidFill>
                  <a:srgbClr val="FF0000"/>
                </a:solidFill>
              </a:rPr>
              <a:t>表达了对大雁的呼唤、期盼和喜爱之情。</a:t>
            </a:r>
            <a:endParaRPr lang="zh-CN" altLang="en-US" sz="4400" b="1" dirty="0">
              <a:solidFill>
                <a:srgbClr val="FF0000"/>
              </a:solidFill>
            </a:endParaRPr>
          </a:p>
        </p:txBody>
      </p:sp>
      <p:pic>
        <p:nvPicPr>
          <p:cNvPr id="7171" name="图片 6147" descr="bird15"/>
          <p:cNvPicPr>
            <a:picLocks noChangeAspect="1"/>
          </p:cNvPicPr>
          <p:nvPr/>
        </p:nvPicPr>
        <p:blipFill>
          <a:blip r:embed="rId1"/>
          <a:stretch>
            <a:fillRect/>
          </a:stretch>
        </p:blipFill>
        <p:spPr>
          <a:xfrm>
            <a:off x="323850" y="188913"/>
            <a:ext cx="800100" cy="800100"/>
          </a:xfrm>
          <a:prstGeom prst="rect">
            <a:avLst/>
          </a:prstGeom>
          <a:noFill/>
          <a:ln w="9525">
            <a:noFill/>
          </a:ln>
        </p:spPr>
      </p:pic>
      <p:pic>
        <p:nvPicPr>
          <p:cNvPr id="7172" name="图片 6148" descr="bird15"/>
          <p:cNvPicPr>
            <a:picLocks noChangeAspect="1"/>
          </p:cNvPicPr>
          <p:nvPr/>
        </p:nvPicPr>
        <p:blipFill>
          <a:blip r:embed="rId1"/>
          <a:stretch>
            <a:fillRect/>
          </a:stretch>
        </p:blipFill>
        <p:spPr>
          <a:xfrm>
            <a:off x="395288" y="4084638"/>
            <a:ext cx="1152525" cy="1152525"/>
          </a:xfrm>
          <a:prstGeom prst="rect">
            <a:avLst/>
          </a:prstGeom>
          <a:noFill/>
          <a:ln w="9525">
            <a:noFill/>
          </a:ln>
        </p:spPr>
      </p:pic>
      <p:pic>
        <p:nvPicPr>
          <p:cNvPr id="7173" name="图片 6149" descr="bird15"/>
          <p:cNvPicPr>
            <a:picLocks noChangeAspect="1"/>
          </p:cNvPicPr>
          <p:nvPr/>
        </p:nvPicPr>
        <p:blipFill>
          <a:blip r:embed="rId1"/>
          <a:stretch>
            <a:fillRect/>
          </a:stretch>
        </p:blipFill>
        <p:spPr>
          <a:xfrm>
            <a:off x="4716463" y="3357563"/>
            <a:ext cx="1152525" cy="1152525"/>
          </a:xfrm>
          <a:prstGeom prst="rect">
            <a:avLst/>
          </a:prstGeom>
          <a:noFill/>
          <a:ln w="9525">
            <a:noFill/>
          </a:ln>
        </p:spPr>
      </p:pic>
      <p:pic>
        <p:nvPicPr>
          <p:cNvPr id="7174" name="图片 6150" descr="bird15"/>
          <p:cNvPicPr>
            <a:picLocks noChangeAspect="1"/>
          </p:cNvPicPr>
          <p:nvPr/>
        </p:nvPicPr>
        <p:blipFill>
          <a:blip r:embed="rId1"/>
          <a:stretch>
            <a:fillRect/>
          </a:stretch>
        </p:blipFill>
        <p:spPr>
          <a:xfrm>
            <a:off x="5940425" y="4005263"/>
            <a:ext cx="1152525" cy="1152525"/>
          </a:xfrm>
          <a:prstGeom prst="rect">
            <a:avLst/>
          </a:prstGeom>
          <a:noFill/>
          <a:ln w="9525">
            <a:noFill/>
          </a:ln>
        </p:spPr>
      </p:pic>
      <p:pic>
        <p:nvPicPr>
          <p:cNvPr id="7175" name="图片 6151" descr="bird15"/>
          <p:cNvPicPr>
            <a:picLocks noChangeAspect="1"/>
          </p:cNvPicPr>
          <p:nvPr/>
        </p:nvPicPr>
        <p:blipFill>
          <a:blip r:embed="rId1"/>
          <a:stretch>
            <a:fillRect/>
          </a:stretch>
        </p:blipFill>
        <p:spPr>
          <a:xfrm>
            <a:off x="7991475" y="3860800"/>
            <a:ext cx="1152525" cy="1152525"/>
          </a:xfrm>
          <a:prstGeom prst="rect">
            <a:avLst/>
          </a:prstGeom>
          <a:noFill/>
          <a:ln w="9525">
            <a:noFill/>
          </a:ln>
        </p:spPr>
      </p:pic>
      <p:pic>
        <p:nvPicPr>
          <p:cNvPr id="7176" name="图片 6152" descr="bird15"/>
          <p:cNvPicPr>
            <a:picLocks noChangeAspect="1"/>
          </p:cNvPicPr>
          <p:nvPr/>
        </p:nvPicPr>
        <p:blipFill>
          <a:blip r:embed="rId1"/>
          <a:stretch>
            <a:fillRect/>
          </a:stretch>
        </p:blipFill>
        <p:spPr>
          <a:xfrm>
            <a:off x="3851275" y="5589588"/>
            <a:ext cx="1152525" cy="1152525"/>
          </a:xfrm>
          <a:prstGeom prst="rect">
            <a:avLst/>
          </a:prstGeom>
          <a:noFill/>
          <a:ln w="9525">
            <a:noFill/>
          </a:ln>
        </p:spPr>
      </p:pic>
      <p:pic>
        <p:nvPicPr>
          <p:cNvPr id="7177" name="图片 6153" descr="bird15"/>
          <p:cNvPicPr>
            <a:picLocks noChangeAspect="1"/>
          </p:cNvPicPr>
          <p:nvPr/>
        </p:nvPicPr>
        <p:blipFill>
          <a:blip r:embed="rId1"/>
          <a:stretch>
            <a:fillRect/>
          </a:stretch>
        </p:blipFill>
        <p:spPr>
          <a:xfrm>
            <a:off x="6011863" y="5516563"/>
            <a:ext cx="1152525" cy="1152525"/>
          </a:xfrm>
          <a:prstGeom prst="rect">
            <a:avLst/>
          </a:prstGeom>
          <a:noFill/>
          <a:ln w="9525">
            <a:noFill/>
          </a:ln>
        </p:spPr>
      </p:pic>
      <p:pic>
        <p:nvPicPr>
          <p:cNvPr id="7178" name="图片 6154" descr="bird15"/>
          <p:cNvPicPr>
            <a:picLocks noChangeAspect="1"/>
          </p:cNvPicPr>
          <p:nvPr/>
        </p:nvPicPr>
        <p:blipFill>
          <a:blip r:embed="rId1"/>
          <a:stretch>
            <a:fillRect/>
          </a:stretch>
        </p:blipFill>
        <p:spPr>
          <a:xfrm>
            <a:off x="7991475" y="5705475"/>
            <a:ext cx="1152525" cy="11525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76" end="94"/>
                                            </p:txEl>
                                          </p:spTgt>
                                        </p:tgtEl>
                                        <p:attrNameLst>
                                          <p:attrName>style.visibility</p:attrName>
                                        </p:attrNameLst>
                                      </p:cBhvr>
                                      <p:to>
                                        <p:strVal val="visible"/>
                                      </p:to>
                                    </p:set>
                                    <p:animEffect transition="in" filter="blinds(horizontal)">
                                      <p:cBhvr>
                                        <p:cTn id="7" dur="500"/>
                                        <p:tgtEl>
                                          <p:spTgt spid="6147">
                                            <p:txEl>
                                              <p:charRg st="76" end="9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charRg st="94" end="124"/>
                                            </p:txEl>
                                          </p:spTgt>
                                        </p:tgtEl>
                                        <p:attrNameLst>
                                          <p:attrName>style.visibility</p:attrName>
                                        </p:attrNameLst>
                                      </p:cBhvr>
                                      <p:to>
                                        <p:strVal val="visible"/>
                                      </p:to>
                                    </p:set>
                                    <p:animEffect transition="in" filter="blinds(horizontal)">
                                      <p:cBhvr>
                                        <p:cTn id="12" dur="500"/>
                                        <p:tgtEl>
                                          <p:spTgt spid="6147">
                                            <p:txEl>
                                              <p:charRg st="94"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50177"/>
          <p:cNvSpPr>
            <a:spLocks noGrp="1"/>
          </p:cNvSpPr>
          <p:nvPr>
            <p:ph type="title"/>
          </p:nvPr>
        </p:nvSpPr>
        <p:spPr>
          <a:xfrm>
            <a:off x="0" y="0"/>
            <a:ext cx="3549015" cy="908050"/>
          </a:xfrm>
        </p:spPr>
        <p:txBody>
          <a:bodyPr anchor="ctr"/>
          <a:p>
            <a:r>
              <a:rPr lang="zh-CN" altLang="en-US" sz="4000" dirty="0">
                <a:solidFill>
                  <a:srgbClr val="FF0000"/>
                </a:solidFill>
                <a:latin typeface="Calibri" panose="020F0502020204030204" pitchFamily="34" charset="0"/>
                <a:sym typeface="+mn-ea"/>
              </a:rPr>
              <a:t>四、</a:t>
            </a:r>
            <a:r>
              <a:rPr lang="zh-CN" altLang="en-US" sz="4000" b="1" dirty="0">
                <a:solidFill>
                  <a:srgbClr val="FF0000"/>
                </a:solidFill>
              </a:rPr>
              <a:t>作者简介</a:t>
            </a:r>
            <a:endParaRPr lang="zh-CN" altLang="en-US" sz="4000" b="1" dirty="0">
              <a:solidFill>
                <a:srgbClr val="FF0000"/>
              </a:solidFill>
            </a:endParaRPr>
          </a:p>
        </p:txBody>
      </p:sp>
      <p:sp>
        <p:nvSpPr>
          <p:cNvPr id="9218" name="文本占位符 50178"/>
          <p:cNvSpPr>
            <a:spLocks noGrp="1"/>
          </p:cNvSpPr>
          <p:nvPr>
            <p:ph idx="1"/>
          </p:nvPr>
        </p:nvSpPr>
        <p:spPr>
          <a:xfrm>
            <a:off x="0" y="1600200"/>
            <a:ext cx="8686800" cy="4525963"/>
          </a:xfrm>
        </p:spPr>
        <p:txBody>
          <a:bodyPr anchor="t"/>
          <a:p>
            <a:pPr>
              <a:buNone/>
            </a:pPr>
            <a:endParaRPr lang="en-US" altLang="zh-CN" dirty="0"/>
          </a:p>
          <a:p>
            <a:pPr>
              <a:buNone/>
            </a:pPr>
            <a:endParaRPr lang="en-US" altLang="zh-CN" dirty="0"/>
          </a:p>
        </p:txBody>
      </p:sp>
      <p:pic>
        <p:nvPicPr>
          <p:cNvPr id="9219" name="图片 50180" descr="t01630b2d63a22073f7"/>
          <p:cNvPicPr>
            <a:picLocks noChangeAspect="1"/>
          </p:cNvPicPr>
          <p:nvPr/>
        </p:nvPicPr>
        <p:blipFill>
          <a:blip r:embed="rId1"/>
          <a:stretch>
            <a:fillRect/>
          </a:stretch>
        </p:blipFill>
        <p:spPr>
          <a:xfrm>
            <a:off x="0" y="1052513"/>
            <a:ext cx="2144713" cy="5805487"/>
          </a:xfrm>
          <a:prstGeom prst="rect">
            <a:avLst/>
          </a:prstGeom>
          <a:noFill/>
          <a:ln w="9525">
            <a:noFill/>
          </a:ln>
        </p:spPr>
      </p:pic>
      <p:sp>
        <p:nvSpPr>
          <p:cNvPr id="9220" name="文本框 50181"/>
          <p:cNvSpPr txBox="1"/>
          <p:nvPr/>
        </p:nvSpPr>
        <p:spPr>
          <a:xfrm>
            <a:off x="2195513" y="0"/>
            <a:ext cx="6948487" cy="7693660"/>
          </a:xfrm>
          <a:prstGeom prst="rect">
            <a:avLst/>
          </a:prstGeom>
          <a:noFill/>
          <a:ln w="9525">
            <a:noFill/>
          </a:ln>
        </p:spPr>
        <p:txBody>
          <a:bodyPr anchor="t">
            <a:spAutoFit/>
          </a:bodyPr>
          <a:p>
            <a:pPr lvl="0" indent="0">
              <a:spcBef>
                <a:spcPct val="50000"/>
              </a:spcBef>
            </a:pPr>
            <a:r>
              <a:rPr lang="en-US" altLang="zh-CN" sz="4400" b="1" dirty="0">
                <a:latin typeface="Arial" panose="020B0604020202020204" pitchFamily="34" charset="0"/>
                <a:ea typeface="宋体" panose="02010600030101010101" pitchFamily="2" charset="-122"/>
              </a:rPr>
              <a:t>       </a:t>
            </a:r>
            <a:r>
              <a:rPr lang="zh-CN" altLang="en-US" sz="4400" b="1" dirty="0">
                <a:latin typeface="Arial" panose="020B0604020202020204" pitchFamily="34" charset="0"/>
                <a:ea typeface="宋体" panose="02010600030101010101" pitchFamily="2" charset="-122"/>
              </a:rPr>
              <a:t>：</a:t>
            </a:r>
            <a:r>
              <a:rPr lang="en-US" altLang="zh-CN" sz="4400" b="1" dirty="0">
                <a:latin typeface="Arial" panose="020B0604020202020204" pitchFamily="34" charset="0"/>
                <a:ea typeface="宋体" panose="02010600030101010101" pitchFamily="2" charset="-122"/>
              </a:rPr>
              <a:t>   </a:t>
            </a:r>
            <a:r>
              <a:rPr lang="zh-CN" altLang="en-US" sz="3600" b="1" dirty="0">
                <a:solidFill>
                  <a:srgbClr val="FF0000"/>
                </a:solidFill>
                <a:latin typeface="Arial" panose="020B0604020202020204" pitchFamily="34" charset="0"/>
                <a:ea typeface="宋体" panose="02010600030101010101" pitchFamily="2" charset="-122"/>
              </a:rPr>
              <a:t>奥尔多</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利奥波德</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1887-1948</a:t>
            </a:r>
            <a:r>
              <a:rPr lang="zh-CN" altLang="en-US" sz="3600" b="1" dirty="0">
                <a:latin typeface="Arial" panose="020B0604020202020204" pitchFamily="34" charset="0"/>
                <a:ea typeface="宋体" panose="02010600030101010101" pitchFamily="2" charset="-122"/>
              </a:rPr>
              <a:t>），美国著名环境保护主义者，环保先驱人物，被称为“美国的先知”，被称为“一个热心的观察家，一个敏锐的思想家，一个造诣极深的奥尔多</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利奥波。他长期从事林学和猎物管理研究。</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沙乡年鉴</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是他最著名的著作。这是一本随笔和哲学论文集，是他一生观察、经历和思考的结晶。</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土地伦理</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是其中最有代表性的一篇。</a:t>
            </a:r>
            <a:endParaRPr lang="zh-CN" altLang="en-US" sz="3600" b="1" dirty="0">
              <a:latin typeface="Arial" panose="020B0604020202020204" pitchFamily="34" charset="0"/>
              <a:ea typeface="宋体" panose="02010600030101010101" pitchFamily="2" charset="-122"/>
            </a:endParaRPr>
          </a:p>
          <a:p>
            <a:pPr lvl="0" indent="0">
              <a:spcBef>
                <a:spcPct val="50000"/>
              </a:spcBef>
            </a:pP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a:xfrm>
            <a:off x="457200" y="0"/>
            <a:ext cx="8229600" cy="620713"/>
          </a:xfrm>
        </p:spPr>
        <p:txBody>
          <a:bodyPr anchor="ctr"/>
          <a:p>
            <a:r>
              <a:rPr lang="en-US" altLang="zh-CN" sz="3600" dirty="0">
                <a:solidFill>
                  <a:srgbClr val="FF0000"/>
                </a:solidFill>
                <a:latin typeface="Calibri" panose="020F0502020204030204" pitchFamily="34" charset="0"/>
                <a:sym typeface="+mn-ea"/>
              </a:rPr>
              <a:t>1.</a:t>
            </a:r>
            <a:r>
              <a:rPr lang="zh-CN" altLang="en-US" sz="3600" b="1" dirty="0">
                <a:solidFill>
                  <a:srgbClr val="FF0000"/>
                </a:solidFill>
              </a:rPr>
              <a:t>读准字音</a:t>
            </a:r>
            <a:endParaRPr lang="zh-CN" altLang="en-US" sz="3600" b="1" dirty="0">
              <a:solidFill>
                <a:srgbClr val="FF0000"/>
              </a:solidFill>
            </a:endParaRPr>
          </a:p>
        </p:txBody>
      </p:sp>
      <p:sp>
        <p:nvSpPr>
          <p:cNvPr id="10242" name="文本占位符 7170"/>
          <p:cNvSpPr>
            <a:spLocks noGrp="1"/>
          </p:cNvSpPr>
          <p:nvPr>
            <p:ph idx="1"/>
          </p:nvPr>
        </p:nvSpPr>
        <p:spPr>
          <a:xfrm>
            <a:off x="0" y="765175"/>
            <a:ext cx="9144000" cy="6092825"/>
          </a:xfrm>
        </p:spPr>
        <p:txBody>
          <a:bodyPr anchor="t"/>
          <a:p>
            <a:pPr>
              <a:buNone/>
            </a:pPr>
            <a:r>
              <a:rPr lang="en-US" altLang="zh-CN" sz="4000" b="1" dirty="0"/>
              <a:t>       </a:t>
            </a:r>
            <a:r>
              <a:rPr lang="zh-CN" altLang="en-US" sz="4000" b="1" dirty="0"/>
              <a:t>僻</a:t>
            </a:r>
            <a:r>
              <a:rPr lang="en-US" altLang="zh-CN" sz="4000" b="1" dirty="0">
                <a:solidFill>
                  <a:srgbClr val="FF0000"/>
                </a:solidFill>
              </a:rPr>
              <a:t>pì</a:t>
            </a:r>
            <a:r>
              <a:rPr lang="zh-CN" altLang="en-US" sz="4000" b="1" dirty="0"/>
              <a:t>静                 弥</a:t>
            </a:r>
            <a:r>
              <a:rPr lang="en-US" altLang="zh-CN" sz="4000" b="1" dirty="0">
                <a:solidFill>
                  <a:srgbClr val="FF0000"/>
                </a:solidFill>
              </a:rPr>
              <a:t>mí</a:t>
            </a:r>
            <a:r>
              <a:rPr lang="zh-CN" altLang="en-US" sz="4000" b="1" dirty="0"/>
              <a:t>漫      </a:t>
            </a:r>
            <a:endParaRPr lang="zh-CN" altLang="en-US" sz="4000" b="1" dirty="0"/>
          </a:p>
          <a:p>
            <a:pPr>
              <a:buNone/>
            </a:pPr>
            <a:r>
              <a:rPr lang="zh-CN" altLang="en-US" sz="4000" b="1" dirty="0"/>
              <a:t>       覆</a:t>
            </a:r>
            <a:r>
              <a:rPr lang="en-US" altLang="zh-CN" sz="4000" b="1" dirty="0">
                <a:solidFill>
                  <a:srgbClr val="FF0000"/>
                </a:solidFill>
              </a:rPr>
              <a:t>fù</a:t>
            </a:r>
            <a:r>
              <a:rPr lang="zh-CN" altLang="en-US" sz="4000" b="1" dirty="0"/>
              <a:t>盖                 环颈</a:t>
            </a:r>
            <a:r>
              <a:rPr lang="en-US" altLang="zh-CN" sz="4000" b="1" dirty="0">
                <a:solidFill>
                  <a:srgbClr val="FF0000"/>
                </a:solidFill>
              </a:rPr>
              <a:t>jǐng</a:t>
            </a:r>
            <a:r>
              <a:rPr lang="zh-CN" altLang="en-US" sz="4000" b="1" dirty="0"/>
              <a:t>雉</a:t>
            </a:r>
            <a:r>
              <a:rPr lang="en-US" altLang="zh-CN" sz="4000" b="1" dirty="0">
                <a:solidFill>
                  <a:srgbClr val="FF0000"/>
                </a:solidFill>
              </a:rPr>
              <a:t>zhì</a:t>
            </a:r>
            <a:endParaRPr lang="en-US" altLang="zh-CN" sz="4000" b="1" dirty="0">
              <a:solidFill>
                <a:srgbClr val="FF0000"/>
              </a:solidFill>
            </a:endParaRPr>
          </a:p>
          <a:p>
            <a:pPr>
              <a:buNone/>
            </a:pPr>
            <a:r>
              <a:rPr lang="en-US" altLang="zh-CN" sz="4000" b="1" dirty="0"/>
              <a:t>       </a:t>
            </a:r>
            <a:r>
              <a:rPr lang="zh-CN" altLang="en-US" sz="4000" b="1" dirty="0"/>
              <a:t>璞</a:t>
            </a:r>
            <a:r>
              <a:rPr lang="en-US" altLang="zh-CN" sz="4000" b="1" dirty="0">
                <a:solidFill>
                  <a:srgbClr val="FF0000"/>
                </a:solidFill>
              </a:rPr>
              <a:t>pǔ</a:t>
            </a:r>
            <a:r>
              <a:rPr lang="zh-CN" altLang="en-US" sz="4000" b="1" dirty="0"/>
              <a:t>鹬</a:t>
            </a:r>
            <a:r>
              <a:rPr lang="en-US" altLang="zh-CN" sz="4000" b="1" dirty="0">
                <a:solidFill>
                  <a:srgbClr val="FF0000"/>
                </a:solidFill>
              </a:rPr>
              <a:t>yù</a:t>
            </a:r>
            <a:r>
              <a:rPr lang="en-US" altLang="zh-CN" sz="4000" b="1" dirty="0"/>
              <a:t>            </a:t>
            </a:r>
            <a:r>
              <a:rPr lang="zh-CN" altLang="en-US" sz="4000" b="1" dirty="0"/>
              <a:t>狩</a:t>
            </a:r>
            <a:r>
              <a:rPr lang="en-US" altLang="zh-CN" sz="4000" b="1" dirty="0">
                <a:solidFill>
                  <a:srgbClr val="FF0000"/>
                </a:solidFill>
              </a:rPr>
              <a:t>shòu</a:t>
            </a:r>
            <a:r>
              <a:rPr lang="zh-CN" altLang="en-US" sz="4000" b="1" dirty="0"/>
              <a:t>猎         </a:t>
            </a:r>
            <a:endParaRPr lang="zh-CN" altLang="en-US" sz="4000" b="1" dirty="0"/>
          </a:p>
          <a:p>
            <a:pPr>
              <a:buNone/>
            </a:pPr>
            <a:r>
              <a:rPr lang="zh-CN" altLang="en-US" sz="4000" b="1" dirty="0"/>
              <a:t>       雾</a:t>
            </a:r>
            <a:r>
              <a:rPr lang="en-US" altLang="zh-CN" sz="4000" b="1" dirty="0">
                <a:solidFill>
                  <a:srgbClr val="FF0000"/>
                </a:solidFill>
              </a:rPr>
              <a:t>wù</a:t>
            </a:r>
            <a:r>
              <a:rPr lang="zh-CN" altLang="en-US" sz="4000" b="1" dirty="0"/>
              <a:t>霭</a:t>
            </a:r>
            <a:r>
              <a:rPr lang="en-US" altLang="zh-CN" sz="4000" b="1" dirty="0">
                <a:solidFill>
                  <a:srgbClr val="FF0000"/>
                </a:solidFill>
              </a:rPr>
              <a:t>ǎi</a:t>
            </a:r>
            <a:r>
              <a:rPr lang="en-US" altLang="zh-CN" sz="4000" b="1" dirty="0"/>
              <a:t>            </a:t>
            </a:r>
            <a:r>
              <a:rPr lang="zh-CN" altLang="en-US" sz="4000" b="1" dirty="0"/>
              <a:t>缄</a:t>
            </a:r>
            <a:r>
              <a:rPr lang="en-US" altLang="zh-CN" sz="4000" b="1" dirty="0">
                <a:solidFill>
                  <a:srgbClr val="FF0000"/>
                </a:solidFill>
              </a:rPr>
              <a:t>jiān</a:t>
            </a:r>
            <a:r>
              <a:rPr lang="zh-CN" altLang="en-US" sz="4000" b="1" dirty="0"/>
              <a:t>默</a:t>
            </a:r>
            <a:endParaRPr lang="zh-CN" altLang="en-US" sz="4000" b="1" dirty="0"/>
          </a:p>
          <a:p>
            <a:pPr>
              <a:buNone/>
            </a:pPr>
            <a:r>
              <a:rPr lang="zh-CN" altLang="en-US" sz="4000" b="1" dirty="0"/>
              <a:t>       窥</a:t>
            </a:r>
            <a:r>
              <a:rPr lang="en-US" altLang="zh-CN" sz="4000" b="1" dirty="0">
                <a:solidFill>
                  <a:srgbClr val="FF0000"/>
                </a:solidFill>
              </a:rPr>
              <a:t>kuī</a:t>
            </a:r>
            <a:r>
              <a:rPr lang="zh-CN" altLang="en-US" sz="4000" b="1" dirty="0"/>
              <a:t>探              凋</a:t>
            </a:r>
            <a:r>
              <a:rPr lang="en-US" altLang="zh-CN" sz="4000" b="1" dirty="0">
                <a:solidFill>
                  <a:srgbClr val="FF0000"/>
                </a:solidFill>
              </a:rPr>
              <a:t>diāo</a:t>
            </a:r>
            <a:r>
              <a:rPr lang="zh-CN" altLang="en-US" sz="4000" b="1" dirty="0"/>
              <a:t>零        </a:t>
            </a:r>
            <a:endParaRPr lang="zh-CN" altLang="en-US" sz="4000" b="1" dirty="0"/>
          </a:p>
          <a:p>
            <a:pPr>
              <a:buNone/>
            </a:pPr>
            <a:r>
              <a:rPr lang="zh-CN" altLang="en-US" sz="4000" b="1" dirty="0"/>
              <a:t>       顾忌</a:t>
            </a:r>
            <a:r>
              <a:rPr lang="en-US" altLang="zh-CN" sz="4000" b="1" dirty="0">
                <a:solidFill>
                  <a:srgbClr val="FF0000"/>
                </a:solidFill>
              </a:rPr>
              <a:t>jì </a:t>
            </a:r>
            <a:r>
              <a:rPr lang="en-US" altLang="zh-CN" sz="4000" b="1" dirty="0"/>
              <a:t>                 </a:t>
            </a:r>
            <a:r>
              <a:rPr lang="zh-CN" altLang="en-US" sz="4000" b="1" dirty="0"/>
              <a:t>迁徙</a:t>
            </a:r>
            <a:r>
              <a:rPr lang="en-US" altLang="zh-CN" sz="4000" b="1" dirty="0">
                <a:solidFill>
                  <a:srgbClr val="FF0000"/>
                </a:solidFill>
              </a:rPr>
              <a:t>xǐ</a:t>
            </a:r>
            <a:endParaRPr lang="en-US" altLang="zh-CN" sz="4000" b="1" dirty="0">
              <a:solidFill>
                <a:srgbClr val="FF0000"/>
              </a:solidFill>
            </a:endParaRPr>
          </a:p>
          <a:p>
            <a:pPr>
              <a:buNone/>
            </a:pPr>
            <a:r>
              <a:rPr lang="en-US" altLang="zh-CN" sz="4000" b="1" dirty="0">
                <a:solidFill>
                  <a:srgbClr val="FF0000"/>
                </a:solidFill>
              </a:rPr>
              <a:t>       </a:t>
            </a:r>
            <a:r>
              <a:rPr lang="zh-CN" altLang="en-US" sz="4000" b="1" dirty="0"/>
              <a:t>滑翔</a:t>
            </a:r>
            <a:r>
              <a:rPr lang="en-US" altLang="zh-CN" sz="4000" b="1" dirty="0">
                <a:solidFill>
                  <a:srgbClr val="FF0000"/>
                </a:solidFill>
              </a:rPr>
              <a:t>xiáng          </a:t>
            </a:r>
            <a:r>
              <a:rPr lang="zh-CN" altLang="en-US" sz="4000" b="1" dirty="0"/>
              <a:t>沼</a:t>
            </a:r>
            <a:r>
              <a:rPr lang="en-US" altLang="zh-CN" sz="4000" b="1" dirty="0">
                <a:solidFill>
                  <a:srgbClr val="FF0000"/>
                </a:solidFill>
              </a:rPr>
              <a:t>zhǎo</a:t>
            </a:r>
            <a:r>
              <a:rPr lang="zh-CN" altLang="en-US" sz="4000" b="1" dirty="0"/>
              <a:t>泽 </a:t>
            </a:r>
            <a:r>
              <a:rPr lang="en-US" altLang="zh-CN" sz="4000" b="1" dirty="0">
                <a:solidFill>
                  <a:srgbClr val="FF0000"/>
                </a:solidFill>
              </a:rPr>
              <a:t>zé</a:t>
            </a:r>
            <a:endParaRPr lang="en-US" altLang="zh-CN" sz="4000" b="1" dirty="0">
              <a:solidFill>
                <a:srgbClr val="FF0000"/>
              </a:solidFill>
            </a:endParaRPr>
          </a:p>
          <a:p>
            <a:pPr>
              <a:buNone/>
            </a:pPr>
            <a:r>
              <a:rPr lang="en-US" altLang="zh-CN" sz="4000" b="1" dirty="0">
                <a:solidFill>
                  <a:srgbClr val="FF0000"/>
                </a:solidFill>
              </a:rPr>
              <a:t>       </a:t>
            </a:r>
            <a:r>
              <a:rPr lang="zh-CN" altLang="en-US" sz="4000" b="1" dirty="0"/>
              <a:t>香蒲</a:t>
            </a:r>
            <a:r>
              <a:rPr lang="en-US" altLang="zh-CN" sz="4000" b="1" dirty="0">
                <a:solidFill>
                  <a:srgbClr val="FF0000"/>
                </a:solidFill>
              </a:rPr>
              <a:t>pú               </a:t>
            </a:r>
            <a:r>
              <a:rPr lang="zh-CN" altLang="en-US" sz="4000" b="1" dirty="0"/>
              <a:t>忧郁</a:t>
            </a:r>
            <a:r>
              <a:rPr lang="en-US" altLang="zh-CN" sz="4000" b="1" dirty="0">
                <a:solidFill>
                  <a:srgbClr val="FF0000"/>
                </a:solidFill>
              </a:rPr>
              <a:t>yù</a:t>
            </a:r>
            <a:endParaRPr lang="en-US" altLang="zh-CN" sz="4000" b="1" dirty="0">
              <a:solidFill>
                <a:srgbClr val="FF0000"/>
              </a:solidFill>
            </a:endParaRPr>
          </a:p>
        </p:txBody>
      </p:sp>
      <p:pic>
        <p:nvPicPr>
          <p:cNvPr id="4101" name="图片 46085" descr="bird12"/>
          <p:cNvPicPr>
            <a:picLocks noChangeAspect="1"/>
          </p:cNvPicPr>
          <p:nvPr/>
        </p:nvPicPr>
        <p:blipFill>
          <a:blip r:embed="rId1"/>
          <a:stretch>
            <a:fillRect/>
          </a:stretch>
        </p:blipFill>
        <p:spPr>
          <a:xfrm rot="2700000">
            <a:off x="3157855" y="2872105"/>
            <a:ext cx="1714500" cy="1450975"/>
          </a:xfrm>
          <a:prstGeom prst="rect">
            <a:avLst/>
          </a:prstGeom>
          <a:noFill/>
          <a:ln w="9525">
            <a:noFill/>
          </a:ln>
        </p:spPr>
      </p:pic>
      <p:pic>
        <p:nvPicPr>
          <p:cNvPr id="4102" name="图片 46086" descr="bird12"/>
          <p:cNvPicPr>
            <a:picLocks noChangeAspect="1"/>
          </p:cNvPicPr>
          <p:nvPr/>
        </p:nvPicPr>
        <p:blipFill>
          <a:blip r:embed="rId1"/>
          <a:stretch>
            <a:fillRect/>
          </a:stretch>
        </p:blipFill>
        <p:spPr>
          <a:xfrm>
            <a:off x="7520305" y="5353368"/>
            <a:ext cx="1714500" cy="1450975"/>
          </a:xfrm>
          <a:prstGeom prst="rect">
            <a:avLst/>
          </a:prstGeom>
          <a:noFill/>
          <a:ln w="9525">
            <a:noFill/>
          </a:ln>
        </p:spPr>
      </p:pic>
      <p:sp>
        <p:nvSpPr>
          <p:cNvPr id="2" name="文本框 1"/>
          <p:cNvSpPr txBox="1"/>
          <p:nvPr/>
        </p:nvSpPr>
        <p:spPr>
          <a:xfrm>
            <a:off x="228600" y="120015"/>
            <a:ext cx="3383280" cy="645160"/>
          </a:xfrm>
          <a:prstGeom prst="rect">
            <a:avLst/>
          </a:prstGeom>
          <a:noFill/>
        </p:spPr>
        <p:txBody>
          <a:bodyPr wrap="none" rtlCol="0">
            <a:spAutoFit/>
          </a:bodyPr>
          <a:p>
            <a:pPr algn="l"/>
            <a:r>
              <a:rPr lang="zh-CN" altLang="en-US" sz="3600" dirty="0">
                <a:solidFill>
                  <a:srgbClr val="FF0000"/>
                </a:solidFill>
                <a:latin typeface="Calibri" panose="020F0502020204030204" pitchFamily="34" charset="0"/>
                <a:sym typeface="+mn-ea"/>
              </a:rPr>
              <a:t>五、</a:t>
            </a:r>
            <a:r>
              <a:rPr lang="zh-CN" altLang="en-US" sz="3600">
                <a:solidFill>
                  <a:srgbClr val="FF0000"/>
                </a:solidFill>
              </a:rPr>
              <a:t>检查预习：</a:t>
            </a:r>
            <a:endParaRPr lang="zh-CN" altLang="en-US" sz="3600">
              <a:solidFill>
                <a:srgbClr val="FF0000"/>
              </a:solidFill>
            </a:endParaRPr>
          </a:p>
        </p:txBody>
      </p:sp>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4"/>
          <p:cNvSpPr txBox="1"/>
          <p:nvPr/>
        </p:nvSpPr>
        <p:spPr>
          <a:xfrm>
            <a:off x="357188" y="1052513"/>
            <a:ext cx="8462962" cy="5262245"/>
          </a:xfrm>
          <a:prstGeom prst="rect">
            <a:avLst/>
          </a:prstGeom>
          <a:noFill/>
          <a:ln w="9525">
            <a:noFill/>
          </a:ln>
        </p:spPr>
        <p:txBody>
          <a:bodyPr>
            <a:spAutoFit/>
          </a:bodyPr>
          <a:p>
            <a:pPr>
              <a:lnSpc>
                <a:spcPct val="150000"/>
              </a:lnSpc>
            </a:pP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2.</a:t>
            </a:r>
            <a:r>
              <a:rPr lang="zh-CN" altLang="en-US" sz="3200" dirty="0">
                <a:latin typeface="Calibri" panose="020F0502020204030204" pitchFamily="34" charset="0"/>
              </a:rPr>
              <a:t>根据拼音，写出下列句子中的词语。</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(1)</a:t>
            </a:r>
            <a:r>
              <a:rPr lang="zh-CN" altLang="en-US" sz="3200" dirty="0">
                <a:latin typeface="Calibri" panose="020F0502020204030204" pitchFamily="34" charset="0"/>
              </a:rPr>
              <a:t>但当一群大雁冲破了</a:t>
            </a:r>
            <a:r>
              <a:rPr lang="en-US" altLang="zh-CN" sz="3200" dirty="0">
                <a:latin typeface="Calibri" panose="020F0502020204030204" pitchFamily="34" charset="0"/>
              </a:rPr>
              <a:t>3</a:t>
            </a:r>
            <a:r>
              <a:rPr lang="zh-CN" altLang="en-US" sz="3200" dirty="0">
                <a:latin typeface="Calibri" panose="020F0502020204030204" pitchFamily="34" charset="0"/>
              </a:rPr>
              <a:t>月暖流的</a:t>
            </a:r>
            <a:endParaRPr lang="en-US" altLang="zh-CN" sz="3200" dirty="0">
              <a:latin typeface="Calibri" panose="020F0502020204030204" pitchFamily="34" charset="0"/>
            </a:endParaRPr>
          </a:p>
          <a:p>
            <a:pPr>
              <a:lnSpc>
                <a:spcPct val="150000"/>
              </a:lnSpc>
            </a:pPr>
            <a:r>
              <a:rPr lang="en-US" altLang="zh-CN" sz="3200" dirty="0">
                <a:latin typeface="Calibri" panose="020F0502020204030204" pitchFamily="34" charset="0"/>
              </a:rPr>
              <a:t>wù ǎi(              )</a:t>
            </a:r>
            <a:r>
              <a:rPr lang="zh-CN" altLang="en-US" sz="3200" dirty="0">
                <a:latin typeface="Calibri" panose="020F0502020204030204" pitchFamily="34" charset="0"/>
              </a:rPr>
              <a:t>时，春天就来到了。</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(2)</a:t>
            </a:r>
            <a:r>
              <a:rPr lang="zh-CN" altLang="en-US" sz="3200" dirty="0">
                <a:latin typeface="Calibri" panose="020F0502020204030204" pitchFamily="34" charset="0"/>
              </a:rPr>
              <a:t>它还可以纠正自己的错误，继续保持它在冬季的</a:t>
            </a:r>
            <a:r>
              <a:rPr lang="en-US" altLang="zh-CN" sz="3200" dirty="0">
                <a:latin typeface="Calibri" panose="020F0502020204030204" pitchFamily="34" charset="0"/>
              </a:rPr>
              <a:t> jiān mò(              )</a:t>
            </a:r>
            <a:endParaRPr lang="zh-CN" altLang="en-US" sz="3200" dirty="0">
              <a:latin typeface="Calibri" panose="020F0502020204030204" pitchFamily="34" charset="0"/>
            </a:endParaRPr>
          </a:p>
          <a:p>
            <a:pPr>
              <a:lnSpc>
                <a:spcPct val="150000"/>
              </a:lnSpc>
            </a:pPr>
            <a:endParaRPr lang="zh-CN" altLang="en-US" sz="3200" dirty="0">
              <a:latin typeface="Calibri" panose="020F0502020204030204" pitchFamily="34" charset="0"/>
            </a:endParaRPr>
          </a:p>
        </p:txBody>
      </p:sp>
      <p:sp>
        <p:nvSpPr>
          <p:cNvPr id="7" name="TextBox 6"/>
          <p:cNvSpPr txBox="1"/>
          <p:nvPr/>
        </p:nvSpPr>
        <p:spPr>
          <a:xfrm>
            <a:off x="1571625" y="341630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雾霭</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2786063" y="4929188"/>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缄默</a:t>
            </a:r>
            <a:endParaRPr lang="zh-CN" altLang="en-US" sz="3200" b="1" dirty="0">
              <a:solidFill>
                <a:srgbClr val="FF0000"/>
              </a:solidFill>
              <a:latin typeface="Calibri" panose="020F0502020204030204" pitchFamily="34" charset="0"/>
            </a:endParaRPr>
          </a:p>
        </p:txBody>
      </p:sp>
      <p:pic>
        <p:nvPicPr>
          <p:cNvPr id="15363" name="图片 12292" descr="t01ce226b49b3893368"/>
          <p:cNvPicPr>
            <a:picLocks noChangeAspect="1"/>
          </p:cNvPicPr>
          <p:nvPr/>
        </p:nvPicPr>
        <p:blipFill>
          <a:blip r:embed="rId1"/>
          <a:stretch>
            <a:fillRect/>
          </a:stretch>
        </p:blipFill>
        <p:spPr>
          <a:xfrm>
            <a:off x="-6985" y="42545"/>
            <a:ext cx="9140825" cy="184213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4"/>
          <p:cNvSpPr txBox="1"/>
          <p:nvPr/>
        </p:nvSpPr>
        <p:spPr>
          <a:xfrm>
            <a:off x="357188" y="1052513"/>
            <a:ext cx="8462962" cy="4524375"/>
          </a:xfrm>
          <a:prstGeom prst="rect">
            <a:avLst/>
          </a:prstGeom>
          <a:noFill/>
          <a:ln w="9525">
            <a:noFill/>
          </a:ln>
        </p:spPr>
        <p:txBody>
          <a:bodyPr>
            <a:spAutoFit/>
          </a:bodyPr>
          <a:p>
            <a:pPr>
              <a:lnSpc>
                <a:spcPct val="150000"/>
              </a:lnSpc>
            </a:pPr>
            <a:r>
              <a:rPr lang="en-US" altLang="zh-CN" sz="3200" dirty="0">
                <a:latin typeface="Calibri" panose="020F0502020204030204" pitchFamily="34" charset="0"/>
              </a:rPr>
              <a:t>(3)</a:t>
            </a:r>
            <a:r>
              <a:rPr lang="zh-CN" altLang="en-US" sz="3200" dirty="0">
                <a:latin typeface="Calibri" panose="020F0502020204030204" pitchFamily="34" charset="0"/>
              </a:rPr>
              <a:t>每年</a:t>
            </a:r>
            <a:r>
              <a:rPr lang="en-US" altLang="zh-CN" sz="3200" dirty="0">
                <a:latin typeface="Calibri" panose="020F0502020204030204" pitchFamily="34" charset="0"/>
              </a:rPr>
              <a:t>3</a:t>
            </a:r>
            <a:r>
              <a:rPr lang="zh-CN" altLang="en-US" sz="3200" dirty="0">
                <a:latin typeface="Calibri" panose="020F0502020204030204" pitchFamily="34" charset="0"/>
              </a:rPr>
              <a:t>月，它们都要用自己的生命来为实现这个基本的信念做</a:t>
            </a:r>
            <a:r>
              <a:rPr lang="en-US" altLang="zh-CN" sz="3200" dirty="0">
                <a:latin typeface="Calibri" panose="020F0502020204030204" pitchFamily="34" charset="0"/>
              </a:rPr>
              <a:t>dǔ zhù(              )</a:t>
            </a:r>
            <a:r>
              <a:rPr lang="zh-CN" altLang="en-US" sz="3200" dirty="0">
                <a:latin typeface="Calibri" panose="020F0502020204030204" pitchFamily="34" charset="0"/>
              </a:rPr>
              <a:t>。</a:t>
            </a:r>
            <a:endParaRPr lang="zh-CN" altLang="en-US" sz="3200" dirty="0">
              <a:latin typeface="Calibri" panose="020F0502020204030204" pitchFamily="34" charset="0"/>
            </a:endParaRPr>
          </a:p>
          <a:p>
            <a:pPr>
              <a:lnSpc>
                <a:spcPct val="150000"/>
              </a:lnSpc>
            </a:pPr>
            <a:r>
              <a:rPr lang="en-US" altLang="zh-CN" sz="3200" dirty="0">
                <a:latin typeface="Calibri" panose="020F0502020204030204" pitchFamily="34" charset="0"/>
              </a:rPr>
              <a:t>(4)11</a:t>
            </a:r>
            <a:r>
              <a:rPr lang="zh-CN" altLang="en-US" sz="3200" dirty="0">
                <a:latin typeface="Calibri" panose="020F0502020204030204" pitchFamily="34" charset="0"/>
              </a:rPr>
              <a:t>月份南飞的鸟群，</a:t>
            </a:r>
            <a:r>
              <a:rPr lang="en-US" altLang="zh-CN" sz="3200" dirty="0">
                <a:latin typeface="Calibri" panose="020F0502020204030204" pitchFamily="34" charset="0"/>
              </a:rPr>
              <a:t>mù kōng yī qiè</a:t>
            </a:r>
            <a:endParaRPr lang="en-US" altLang="zh-CN" sz="3200" dirty="0">
              <a:latin typeface="Calibri" panose="020F0502020204030204" pitchFamily="34" charset="0"/>
            </a:endParaRPr>
          </a:p>
          <a:p>
            <a:pPr>
              <a:lnSpc>
                <a:spcPct val="150000"/>
              </a:lnSpc>
            </a:pPr>
            <a:r>
              <a:rPr lang="en-US" altLang="zh-CN" sz="3200" dirty="0">
                <a:latin typeface="Calibri" panose="020F0502020204030204" pitchFamily="34" charset="0"/>
              </a:rPr>
              <a:t>(                     )</a:t>
            </a:r>
            <a:r>
              <a:rPr lang="zh-CN" altLang="en-US" sz="3200" dirty="0">
                <a:latin typeface="Calibri" panose="020F0502020204030204" pitchFamily="34" charset="0"/>
              </a:rPr>
              <a:t>地从我们的头上高高飞过，即使发现了它们所喜欢的沙滩和</a:t>
            </a:r>
            <a:r>
              <a:rPr lang="en-US" altLang="zh-CN" sz="3200" dirty="0">
                <a:latin typeface="Calibri" panose="020F0502020204030204" pitchFamily="34" charset="0"/>
              </a:rPr>
              <a:t>zhǎo zé(              )</a:t>
            </a:r>
            <a:r>
              <a:rPr lang="zh-CN" altLang="en-US" sz="3200" dirty="0">
                <a:latin typeface="Calibri" panose="020F0502020204030204" pitchFamily="34" charset="0"/>
              </a:rPr>
              <a:t>，也几乎是一声不响。</a:t>
            </a:r>
            <a:endParaRPr lang="zh-CN" altLang="en-US" sz="3200" dirty="0">
              <a:latin typeface="Calibri" panose="020F0502020204030204" pitchFamily="34" charset="0"/>
            </a:endParaRPr>
          </a:p>
        </p:txBody>
      </p:sp>
      <p:sp>
        <p:nvSpPr>
          <p:cNvPr id="7" name="TextBox 6"/>
          <p:cNvSpPr txBox="1"/>
          <p:nvPr/>
        </p:nvSpPr>
        <p:spPr>
          <a:xfrm>
            <a:off x="5143500" y="1928813"/>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赌注</a:t>
            </a:r>
            <a:endParaRPr lang="zh-CN" altLang="en-US" sz="3200" b="1" dirty="0">
              <a:solidFill>
                <a:srgbClr val="FF0000"/>
              </a:solidFill>
              <a:latin typeface="Calibri" panose="020F0502020204030204" pitchFamily="34" charset="0"/>
            </a:endParaRPr>
          </a:p>
        </p:txBody>
      </p:sp>
      <p:sp>
        <p:nvSpPr>
          <p:cNvPr id="8" name="TextBox 7"/>
          <p:cNvSpPr txBox="1"/>
          <p:nvPr/>
        </p:nvSpPr>
        <p:spPr>
          <a:xfrm>
            <a:off x="571500" y="3429000"/>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目空一切</a:t>
            </a:r>
            <a:endParaRPr lang="zh-CN" altLang="en-US" sz="3200" b="1" dirty="0">
              <a:solidFill>
                <a:srgbClr val="FF0000"/>
              </a:solidFill>
              <a:latin typeface="Calibri" panose="020F0502020204030204" pitchFamily="34" charset="0"/>
            </a:endParaRPr>
          </a:p>
        </p:txBody>
      </p:sp>
      <p:sp>
        <p:nvSpPr>
          <p:cNvPr id="6" name="TextBox 5"/>
          <p:cNvSpPr txBox="1"/>
          <p:nvPr/>
        </p:nvSpPr>
        <p:spPr>
          <a:xfrm>
            <a:off x="6357938" y="4143375"/>
            <a:ext cx="2279650" cy="584200"/>
          </a:xfrm>
          <a:prstGeom prst="rect">
            <a:avLst/>
          </a:prstGeom>
          <a:noFill/>
          <a:ln w="9525">
            <a:noFill/>
          </a:ln>
        </p:spPr>
        <p:txBody>
          <a:bodyPr>
            <a:spAutoFit/>
          </a:bodyPr>
          <a:p>
            <a:pPr>
              <a:buFont typeface="Arial" panose="020B0604020202020204" pitchFamily="34" charset="0"/>
            </a:pPr>
            <a:r>
              <a:rPr lang="zh-CN" altLang="en-US" sz="3200" b="1" dirty="0">
                <a:solidFill>
                  <a:srgbClr val="FF0000"/>
                </a:solidFill>
                <a:latin typeface="Calibri" panose="020F0502020204030204" pitchFamily="34" charset="0"/>
              </a:rPr>
              <a:t>沼泽</a:t>
            </a:r>
            <a:endParaRPr lang="zh-CN" altLang="en-US" sz="3200" b="1" dirty="0">
              <a:solidFill>
                <a:srgbClr val="FF0000"/>
              </a:solidFill>
              <a:latin typeface="Calibri" panose="020F0502020204030204" pitchFamily="34" charset="0"/>
            </a:endParaRPr>
          </a:p>
        </p:txBody>
      </p:sp>
      <p:pic>
        <p:nvPicPr>
          <p:cNvPr id="11278" name="Picture 14"/>
          <p:cNvPicPr>
            <a:picLocks noChangeAspect="1" noChangeArrowheads="1"/>
          </p:cNvPicPr>
          <p:nvPr/>
        </p:nvPicPr>
        <p:blipFill>
          <a:blip r:embed="rId1" cstate="print"/>
          <a:srcRect t="12801"/>
          <a:stretch>
            <a:fillRect/>
          </a:stretch>
        </p:blipFill>
        <p:spPr bwMode="auto">
          <a:xfrm>
            <a:off x="6101436" y="5036098"/>
            <a:ext cx="2793407" cy="1697517"/>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42" presetClass="entr" presetSubtype="0" fill="hold" nodeType="withEffect">
                                  <p:stCondLst>
                                    <p:cond delay="0"/>
                                  </p:stCondLst>
                                  <p:childTnLst>
                                    <p:set>
                                      <p:cBhvr>
                                        <p:cTn id="19" dur="1" fill="hold">
                                          <p:stCondLst>
                                            <p:cond delay="0"/>
                                          </p:stCondLst>
                                        </p:cTn>
                                        <p:tgtEl>
                                          <p:spTgt spid="11278"/>
                                        </p:tgtEl>
                                        <p:attrNameLst>
                                          <p:attrName>style.visibility</p:attrName>
                                        </p:attrNameLst>
                                      </p:cBhvr>
                                      <p:to>
                                        <p:strVal val="visible"/>
                                      </p:to>
                                    </p:set>
                                    <p:animEffect transition="in" filter="fade">
                                      <p:cBhvr>
                                        <p:cTn id="20" dur="1000"/>
                                        <p:tgtEl>
                                          <p:spTgt spid="11278"/>
                                        </p:tgtEl>
                                      </p:cBhvr>
                                    </p:animEffect>
                                    <p:anim calcmode="lin" valueType="num">
                                      <p:cBhvr>
                                        <p:cTn id="21" dur="1000" fill="hold"/>
                                        <p:tgtEl>
                                          <p:spTgt spid="11278"/>
                                        </p:tgtEl>
                                        <p:attrNameLst>
                                          <p:attrName>ppt_x</p:attrName>
                                        </p:attrNameLst>
                                      </p:cBhvr>
                                      <p:tavLst>
                                        <p:tav tm="0">
                                          <p:val>
                                            <p:strVal val="#ppt_x"/>
                                          </p:val>
                                        </p:tav>
                                        <p:tav tm="100000">
                                          <p:val>
                                            <p:strVal val="#ppt_x"/>
                                          </p:val>
                                        </p:tav>
                                      </p:tavLst>
                                    </p:anim>
                                    <p:anim calcmode="lin" valueType="num">
                                      <p:cBhvr>
                                        <p:cTn id="22" dur="1000" fill="hold"/>
                                        <p:tgtEl>
                                          <p:spTgt spid="112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7146</Words>
  <Application>WPS 演示</Application>
  <PresentationFormat>在屏幕上显示</PresentationFormat>
  <Paragraphs>923</Paragraphs>
  <Slides>48</Slides>
  <Notes>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Arial</vt:lpstr>
      <vt:lpstr>宋体</vt:lpstr>
      <vt:lpstr>Wingdings</vt:lpstr>
      <vt:lpstr>Calibri</vt:lpstr>
      <vt:lpstr>Times New Roman</vt:lpstr>
      <vt:lpstr>黑体</vt:lpstr>
      <vt:lpstr>微软雅黑</vt:lpstr>
      <vt:lpstr>Arial Unicode MS</vt:lpstr>
      <vt:lpstr>楷体</vt:lpstr>
      <vt:lpstr>楷体_GB2312</vt:lpstr>
      <vt:lpstr>新宋体</vt:lpstr>
      <vt:lpstr>楷体_GB2312</vt:lpstr>
      <vt:lpstr>默认设计模板</vt:lpstr>
      <vt:lpstr>PowerPoint 演示文稿</vt:lpstr>
      <vt:lpstr>一、导入新课</vt:lpstr>
      <vt:lpstr>PowerPoint 演示文稿</vt:lpstr>
      <vt:lpstr>PowerPoint 演示文稿</vt:lpstr>
      <vt:lpstr>三、揭示课题：</vt:lpstr>
      <vt:lpstr>四、作者简介</vt:lpstr>
      <vt:lpstr>1.读准字音</vt:lpstr>
      <vt:lpstr>PowerPoint 演示文稿</vt:lpstr>
      <vt:lpstr>PowerPoint 演示文稿</vt:lpstr>
      <vt:lpstr>PowerPoint 演示文稿</vt:lpstr>
      <vt:lpstr>PowerPoint 演示文稿</vt:lpstr>
      <vt:lpstr>PowerPoint 演示文稿</vt:lpstr>
      <vt:lpstr>3.解释词语 </vt:lpstr>
      <vt:lpstr> </vt:lpstr>
      <vt:lpstr> </vt:lpstr>
      <vt:lpstr>PowerPoint 演示文稿</vt:lpstr>
      <vt:lpstr>PowerPoint 演示文稿</vt:lpstr>
      <vt:lpstr>PowerPoint 演示文稿</vt:lpstr>
      <vt:lpstr> </vt:lpstr>
      <vt:lpstr> </vt:lpstr>
      <vt:lpstr>PowerPoint 演示文稿</vt:lpstr>
      <vt:lpstr> </vt:lpstr>
      <vt:lpstr> </vt:lpstr>
      <vt:lpstr>PowerPoint 演示文稿</vt:lpstr>
      <vt:lpstr>PowerPoint 演示文稿</vt:lpstr>
      <vt:lpstr>PowerPoint 演示文稿</vt:lpstr>
      <vt:lpstr>PowerPoint 演示文稿</vt:lpstr>
      <vt:lpstr>PowerPoint 演示文稿</vt:lpstr>
      <vt:lpstr>PowerPoint 演示文稿</vt:lpstr>
      <vt:lpstr> </vt:lpstr>
      <vt:lpstr> </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九、小结</vt:lpstr>
      <vt:lpstr>十、主题</vt:lpstr>
      <vt:lpstr>十一、板书设计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Win10</cp:lastModifiedBy>
  <cp:revision>20</cp:revision>
  <dcterms:created xsi:type="dcterms:W3CDTF">2015-04-24T11:15:00Z</dcterms:created>
  <dcterms:modified xsi:type="dcterms:W3CDTF">2019-08-13T05:07:59Z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