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Lst>
  <p:notesMasterIdLst>
    <p:notesMasterId r:id="rId4"/>
  </p:notesMasterIdLst>
  <p:sldIdLst>
    <p:sldId id="307" r:id="rId5"/>
    <p:sldId id="1077" r:id="rId6"/>
    <p:sldId id="802" r:id="rId7"/>
    <p:sldId id="278" r:id="rId8"/>
    <p:sldId id="260" r:id="rId9"/>
    <p:sldId id="296" r:id="rId10"/>
    <p:sldId id="1078" r:id="rId11"/>
    <p:sldId id="258" r:id="rId12"/>
    <p:sldId id="1072" r:id="rId13"/>
    <p:sldId id="1073" r:id="rId14"/>
    <p:sldId id="1076" r:id="rId15"/>
    <p:sldId id="1074" r:id="rId16"/>
    <p:sldId id="262" r:id="rId17"/>
    <p:sldId id="263" r:id="rId18"/>
    <p:sldId id="264" r:id="rId19"/>
    <p:sldId id="323" r:id="rId20"/>
    <p:sldId id="364" r:id="rId21"/>
    <p:sldId id="1067" r:id="rId22"/>
    <p:sldId id="908" r:id="rId23"/>
    <p:sldId id="909" r:id="rId24"/>
    <p:sldId id="910" r:id="rId25"/>
    <p:sldId id="911" r:id="rId26"/>
    <p:sldId id="912" r:id="rId27"/>
    <p:sldId id="913" r:id="rId28"/>
    <p:sldId id="881" r:id="rId29"/>
    <p:sldId id="878" r:id="rId30"/>
    <p:sldId id="483" r:id="rId31"/>
    <p:sldId id="863" r:id="rId32"/>
    <p:sldId id="898" r:id="rId33"/>
    <p:sldId id="899" r:id="rId34"/>
    <p:sldId id="914" r:id="rId35"/>
    <p:sldId id="915" r:id="rId36"/>
    <p:sldId id="900" r:id="rId37"/>
    <p:sldId id="783" r:id="rId38"/>
    <p:sldId id="1048" r:id="rId39"/>
    <p:sldId id="1049" r:id="rId40"/>
    <p:sldId id="957" r:id="rId41"/>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贺 凡" initials="贺"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373" autoAdjust="0"/>
    <p:restoredTop sz="94660"/>
  </p:normalViewPr>
  <p:slideViewPr>
    <p:cSldViewPr snapToGrid="0">
      <p:cViewPr varScale="1">
        <p:scale>
          <a:sx n="67" d="100"/>
          <a:sy n="67" d="100"/>
        </p:scale>
        <p:origin x="168" y="5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tags" Target="tags/tag3.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3.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2021/10/31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427436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extLst>
      <p:ext uri="{BB962C8B-B14F-4D97-AF65-F5344CB8AC3E}">
        <p14:creationId xmlns:p14="http://schemas.microsoft.com/office/powerpoint/2010/main" val="3201635415"/>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BD2E8203-EB08-4F0D-830A-C288DDF96F60}"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Arial"/>
              </a:rPr>
              <a:pPr marL="0" marR="0" lvl="0" indent="0" algn="r" defTabSz="914400" rtl="0" eaLnBrk="1" fontAlgn="auto" latinLnBrk="0" hangingPunct="1">
                <a:lnSpc>
                  <a:spcPct val="100000"/>
                </a:lnSpc>
                <a:spcBef>
                  <a:spcPct val="0"/>
                </a:spcBef>
                <a:spcAft>
                  <a:spcPct val="0"/>
                </a:spcAft>
                <a:buClrTx/>
                <a:buSzTx/>
                <a:buFontTx/>
                <a:buNone/>
                <a:defRPr/>
              </a:pPr>
              <a:t>17</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Arial"/>
            </a:endParaRPr>
          </a:p>
        </p:txBody>
      </p:sp>
    </p:spTree>
    <p:extLst>
      <p:ext uri="{BB962C8B-B14F-4D97-AF65-F5344CB8AC3E}">
        <p14:creationId xmlns:p14="http://schemas.microsoft.com/office/powerpoint/2010/main" val="3503983887"/>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BD2E8203-EB08-4F0D-830A-C288DDF96F60}"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Arial"/>
              </a:rPr>
              <a:pPr marL="0" marR="0" lvl="0" indent="0" algn="r" defTabSz="914400" rtl="0" eaLnBrk="1" fontAlgn="auto" latinLnBrk="0" hangingPunct="1">
                <a:lnSpc>
                  <a:spcPct val="100000"/>
                </a:lnSpc>
                <a:spcBef>
                  <a:spcPct val="0"/>
                </a:spcBef>
                <a:spcAft>
                  <a:spcPct val="0"/>
                </a:spcAft>
                <a:buClrTx/>
                <a:buSzTx/>
                <a:buFontTx/>
                <a:buNone/>
                <a:defRPr/>
              </a:pPr>
              <a:t>18</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Arial"/>
            </a:endParaRPr>
          </a:p>
        </p:txBody>
      </p:sp>
    </p:spTree>
    <p:extLst>
      <p:ext uri="{BB962C8B-B14F-4D97-AF65-F5344CB8AC3E}">
        <p14:creationId xmlns:p14="http://schemas.microsoft.com/office/powerpoint/2010/main" val="1706157100"/>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1202" name="幻灯片图像占位符 1">
            <a:extLst>
              <a:ext uri="{FF2B5EF4-FFF2-40B4-BE49-F238E27FC236}">
                <a16:creationId xmlns:a16="http://schemas.microsoft.com/office/drawing/2014/main" id="{1CDA5833-633B-460E-9D45-6FE8641CF92E}"/>
              </a:ext>
            </a:extLst>
          </p:cNvPr>
          <p:cNvSpPr>
            <a:spLocks noGrp="1" noRot="1" noChangeAspect="1" noTextEdit="1"/>
          </p:cNvSpPr>
          <p:nvPr>
            <p:ph type="sldImg"/>
          </p:nvPr>
        </p:nvSpPr>
        <p:spPr>
          <a:ln algn="ctr"/>
        </p:spPr>
      </p:sp>
      <p:sp>
        <p:nvSpPr>
          <p:cNvPr id="51203" name="备注占位符 2">
            <a:extLst>
              <a:ext uri="{FF2B5EF4-FFF2-40B4-BE49-F238E27FC236}">
                <a16:creationId xmlns:a16="http://schemas.microsoft.com/office/drawing/2014/main" id="{C9F7A0F5-06BE-440A-8A65-DCB2319AF35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defTabSz="914400">
              <a:spcBef>
                <a:spcPct val="0"/>
              </a:spcBef>
            </a:pPr>
            <a:endParaRPr lang="zh-CN" altLang="en-US">
              <a:solidFill>
                <a:srgbClr val="000000"/>
              </a:solidFill>
              <a:latin typeface="Calibri" panose="020f0502020204030204" pitchFamily="34" charset="0"/>
            </a:endParaRPr>
          </a:p>
        </p:txBody>
      </p:sp>
      <p:sp>
        <p:nvSpPr>
          <p:cNvPr id="51204" name="灯片编号占位符 3">
            <a:extLst>
              <a:ext uri="{FF2B5EF4-FFF2-40B4-BE49-F238E27FC236}">
                <a16:creationId xmlns:a16="http://schemas.microsoft.com/office/drawing/2014/main" id="{8C5E51A0-0A96-4ADC-BF7C-F4C2388D215D}"/>
              </a:ext>
            </a:extLst>
          </p:cNvPr>
          <p:cNvSpPr>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p>
            <a:pPr algn="r" eaLnBrk="1" hangingPunct="1">
              <a:buSzTx/>
            </a:pPr>
            <a:fld id="{461C0E4C-0090-4B60-802F-020C847DC804}" type="slidenum">
              <a:rPr lang="zh-CN" altLang="en-US" sz="1200" b="0"/>
              <a:pPr algn="r" eaLnBrk="1" hangingPunct="1">
                <a:buSzTx/>
              </a:pPr>
              <a:t>35</a:t>
            </a:fld>
            <a:endParaRPr lang="zh-CN" altLang="en-US" sz="1200" b="0"/>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3250" name="幻灯片图像占位符 1">
            <a:extLst>
              <a:ext uri="{FF2B5EF4-FFF2-40B4-BE49-F238E27FC236}">
                <a16:creationId xmlns:a16="http://schemas.microsoft.com/office/drawing/2014/main" id="{36735D47-C6A8-40FC-875A-C85D0C3FB284}"/>
              </a:ext>
            </a:extLst>
          </p:cNvPr>
          <p:cNvSpPr>
            <a:spLocks noGrp="1" noRot="1" noChangeAspect="1" noTextEdit="1"/>
          </p:cNvSpPr>
          <p:nvPr>
            <p:ph type="sldImg"/>
          </p:nvPr>
        </p:nvSpPr>
        <p:spPr>
          <a:ln algn="ctr"/>
        </p:spPr>
      </p:sp>
      <p:sp>
        <p:nvSpPr>
          <p:cNvPr id="53251" name="备注占位符 2">
            <a:extLst>
              <a:ext uri="{FF2B5EF4-FFF2-40B4-BE49-F238E27FC236}">
                <a16:creationId xmlns:a16="http://schemas.microsoft.com/office/drawing/2014/main" id="{5FD4E377-4652-4F4C-87D5-012C7FDB432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defTabSz="914400">
              <a:spcBef>
                <a:spcPct val="0"/>
              </a:spcBef>
            </a:pPr>
            <a:endParaRPr lang="zh-CN" altLang="en-US">
              <a:solidFill>
                <a:srgbClr val="000000"/>
              </a:solidFill>
              <a:latin typeface="Calibri" panose="020f0502020204030204" pitchFamily="34" charset="0"/>
            </a:endParaRPr>
          </a:p>
        </p:txBody>
      </p:sp>
      <p:sp>
        <p:nvSpPr>
          <p:cNvPr id="53252" name="灯片编号占位符 3">
            <a:extLst>
              <a:ext uri="{FF2B5EF4-FFF2-40B4-BE49-F238E27FC236}">
                <a16:creationId xmlns:a16="http://schemas.microsoft.com/office/drawing/2014/main" id="{5D071F7E-036D-4799-8F39-DFB1FB12EF08}"/>
              </a:ext>
            </a:extLst>
          </p:cNvPr>
          <p:cNvSpPr>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p>
            <a:pPr algn="r" eaLnBrk="1" hangingPunct="1">
              <a:buSzTx/>
            </a:pPr>
            <a:fld id="{3B542A72-A3AD-40CE-BB92-F0BDB426399E}" type="slidenum">
              <a:rPr lang="zh-CN" altLang="en-US" sz="1200" b="0"/>
              <a:pPr algn="r" eaLnBrk="1" hangingPunct="1">
                <a:buSzTx/>
              </a:pPr>
              <a:t>36</a:t>
            </a:fld>
            <a:endParaRPr lang="zh-CN" altLang="en-US" sz="1200" b="0"/>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BD2E8203-EB08-4F0D-830A-C288DDF96F60}"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Arial"/>
              </a:rPr>
              <a:pPr marL="0" marR="0" lvl="0" indent="0" algn="r" defTabSz="914400" rtl="0" eaLnBrk="1" fontAlgn="auto" latinLnBrk="0" hangingPunct="1">
                <a:lnSpc>
                  <a:spcPct val="100000"/>
                </a:lnSpc>
                <a:spcBef>
                  <a:spcPct val="0"/>
                </a:spcBef>
                <a:spcAft>
                  <a:spcPct val="0"/>
                </a:spcAft>
                <a:buClrTx/>
                <a:buSzTx/>
                <a:buFontTx/>
                <a:buNone/>
                <a:defRPr/>
              </a:pPr>
              <a:t>37</a:t>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Arial"/>
            </a:endParaRPr>
          </a:p>
        </p:txBody>
      </p:sp>
    </p:spTree>
    <p:extLst>
      <p:ext uri="{BB962C8B-B14F-4D97-AF65-F5344CB8AC3E}">
        <p14:creationId xmlns:p14="http://schemas.microsoft.com/office/powerpoint/2010/main" val="401551981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extLst>
      <p:ext uri="{BB962C8B-B14F-4D97-AF65-F5344CB8AC3E}">
        <p14:creationId xmlns:p14="http://schemas.microsoft.com/office/powerpoint/2010/main" val="230480735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extLst>
      <p:ext uri="{BB962C8B-B14F-4D97-AF65-F5344CB8AC3E}">
        <p14:creationId xmlns:p14="http://schemas.microsoft.com/office/powerpoint/2010/main" val="200562048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extLst>
      <p:ext uri="{BB962C8B-B14F-4D97-AF65-F5344CB8AC3E}">
        <p14:creationId xmlns:p14="http://schemas.microsoft.com/office/powerpoint/2010/main" val="2492850362"/>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extLst>
      <p:ext uri="{BB962C8B-B14F-4D97-AF65-F5344CB8AC3E}">
        <p14:creationId xmlns:p14="http://schemas.microsoft.com/office/powerpoint/2010/main" val="414349500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extLst>
      <p:ext uri="{BB962C8B-B14F-4D97-AF65-F5344CB8AC3E}">
        <p14:creationId xmlns:p14="http://schemas.microsoft.com/office/powerpoint/2010/main" val="1030199776"/>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extLst>
      <p:ext uri="{BB962C8B-B14F-4D97-AF65-F5344CB8AC3E}">
        <p14:creationId xmlns:p14="http://schemas.microsoft.com/office/powerpoint/2010/main" val="1946879479"/>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238085890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extLst>
      <p:ext uri="{BB962C8B-B14F-4D97-AF65-F5344CB8AC3E}">
        <p14:creationId xmlns:p14="http://schemas.microsoft.com/office/powerpoint/2010/main" val="170395068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extLst>
      <p:ext uri="{BB962C8B-B14F-4D97-AF65-F5344CB8AC3E}">
        <p14:creationId xmlns:p14="http://schemas.microsoft.com/office/powerpoint/2010/main" val="2429222840"/>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45069795"/>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42836486"/>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43350891"/>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560132307"/>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2021/10/31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630523319"/>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2021/10/31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2788113"/>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2021/10/31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08067730"/>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451874298"/>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420344637"/>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731348208"/>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13998713"/>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2021/10/31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2021/10/31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2021/10/31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2021/10/31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pic>
        <p:nvPicPr>
          <p:cNvPr id="7" name="图片 6" descr="学科网LOGO（新）"/>
          <p:cNvPicPr>
            <a:picLocks noChangeAspect="1"/>
          </p:cNvPicPr>
          <p:nvPr userDrawn="1"/>
        </p:nvPicPr>
        <p:blipFill>
          <a:blip r:embed="rId13"/>
          <a:stretch>
            <a:fillRect/>
          </a:stretch>
        </p:blipFill>
        <p:spPr>
          <a:xfrm>
            <a:off x="10970260" y="0"/>
            <a:ext cx="1137285" cy="4108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2021/10/31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8270613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 Id="rId4"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4.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0.png" /><Relationship Id="rId3" Type="http://schemas.openxmlformats.org/officeDocument/2006/relationships/image" Target="../media/image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oleObject" Target="../embeddings/oleObject1.bin" TargetMode="Internal" /><Relationship Id="rId4" Type="http://schemas.openxmlformats.org/officeDocument/2006/relationships/image" Target="../media/image12.emf" /><Relationship Id="rId5" Type="http://schemas.openxmlformats.org/officeDocument/2006/relationships/tags" Target="../tags/tag1.xml" /><Relationship Id="rId6" Type="http://schemas.openxmlformats.org/officeDocument/2006/relationships/vmlDrawing" Target="../drawings/vmlDrawing1.v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oleObject" Target="../embeddings/oleObject2.bin" TargetMode="Internal" /><Relationship Id="rId4" Type="http://schemas.openxmlformats.org/officeDocument/2006/relationships/image" Target="../media/image13.emf" /><Relationship Id="rId5" Type="http://schemas.openxmlformats.org/officeDocument/2006/relationships/image" Target="../media/image2.jpeg" /><Relationship Id="rId6" Type="http://schemas.openxmlformats.org/officeDocument/2006/relationships/image" Target="../media/image14.jpeg" /><Relationship Id="rId7" Type="http://schemas.openxmlformats.org/officeDocument/2006/relationships/tags" Target="../tags/tag2.xml" /><Relationship Id="rId8" Type="http://schemas.openxmlformats.org/officeDocument/2006/relationships/vmlDrawing" Target="../drawings/vmlDrawing2.v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1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4" name="TextBox 2088"/>
          <p:cNvSpPr txBox="1"/>
          <p:nvPr/>
        </p:nvSpPr>
        <p:spPr>
          <a:xfrm>
            <a:off x="4466681" y="2123811"/>
            <a:ext cx="4001043" cy="830997"/>
          </a:xfrm>
          <a:prstGeom prst="rect">
            <a:avLst/>
          </a:prstGeom>
          <a:noFill/>
        </p:spPr>
        <p:txBody>
          <a:bodyPr wrap="square" rtlCol="0">
            <a:spAutoFit/>
          </a:bodyPr>
          <a:lstStyle/>
          <a:p>
            <a:r>
              <a:rPr lang="zh-CN" altLang="en-US" sz="4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4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树和天空</a:t>
            </a:r>
          </a:p>
        </p:txBody>
      </p:sp>
      <p:sp>
        <p:nvSpPr>
          <p:cNvPr id="16" name="TextBox 2089"/>
          <p:cNvSpPr txBox="1"/>
          <p:nvPr/>
        </p:nvSpPr>
        <p:spPr>
          <a:xfrm>
            <a:off x="325162" y="560454"/>
            <a:ext cx="6218369" cy="584775"/>
          </a:xfrm>
          <a:prstGeom prst="rect">
            <a:avLst/>
          </a:prstGeom>
          <a:noFill/>
        </p:spPr>
        <p:txBody>
          <a:bodyPr wrap="none" rtlCol="0">
            <a:spAutoFit/>
          </a:bodyPr>
          <a:lstStyle/>
          <a:p>
            <a:pPr marL="285750" indent="-285750">
              <a:buFont typeface="Arial" panose="020b0604020202020204" pitchFamily="34" charset="0"/>
              <a:buChar char="•"/>
            </a:pPr>
            <a:r>
              <a:rPr lang="zh-CN" altLang="en-US" sz="320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p>
        </p:txBody>
      </p:sp>
      <p:sp>
        <p:nvSpPr>
          <p:cNvPr id="7" name="Freeform 5"/>
          <p:cNvSpPr/>
          <p:nvPr/>
        </p:nvSpPr>
        <p:spPr bwMode="auto">
          <a:xfrm>
            <a:off x="5180913" y="3429000"/>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pic>
        <p:nvPicPr>
          <p:cNvPr id="6" name="图片 5">
            <a:extLst>
              <a:ext uri="{FF2B5EF4-FFF2-40B4-BE49-F238E27FC236}">
                <a16:creationId xmlns:a16="http://schemas.microsoft.com/office/drawing/2014/main" id="{0FCDD98E-CEC0-4492-A719-43AE5D26601F}"/>
              </a:ext>
            </a:extLst>
          </p:cNvPr>
          <p:cNvPicPr>
            <a:picLocks noChangeAspect="1"/>
          </p:cNvPicPr>
          <p:nvPr/>
        </p:nvPicPr>
        <p:blipFill>
          <a:blip r:embed="rId4"/>
          <a:stretch>
            <a:fillRect/>
          </a:stretch>
        </p:blipFill>
        <p:spPr>
          <a:xfrm>
            <a:off x="733425" y="1847580"/>
            <a:ext cx="3571875" cy="2432767"/>
          </a:xfrm>
          <a:prstGeom prst="rect">
            <a:avLst/>
          </a:prstGeom>
        </p:spPr>
      </p:pic>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16"/>
          <p:cNvSpPr/>
          <p:nvPr/>
        </p:nvSpPr>
        <p:spPr>
          <a:xfrm>
            <a:off x="391321" y="950480"/>
            <a:ext cx="11409359" cy="1984080"/>
          </a:xfrm>
          <a:prstGeom prst="rect">
            <a:avLst/>
          </a:prstGeom>
        </p:spPr>
        <p:txBody>
          <a:bodyPr wrap="square" lIns="121870" tIns="60934" rIns="121870" bIns="60934">
            <a:spAutoFit/>
          </a:bodyPr>
          <a:lstStyle/>
          <a:p>
            <a:pPr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470"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470"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TextBox 13"/>
          <p:cNvSpPr txBox="1"/>
          <p:nvPr/>
        </p:nvSpPr>
        <p:spPr>
          <a:xfrm>
            <a:off x="983432" y="344684"/>
            <a:ext cx="1832553"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570193" y="61720"/>
            <a:ext cx="10923336"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400">
                <a:solidFill>
                  <a:srgbClr val="7F6B5B"/>
                </a:solidFill>
                <a:latin typeface="微软雅黑" panose="020b0503020204020204" pitchFamily="34" charset="-122"/>
                <a:ea typeface="微软雅黑" panose="020b0503020204020204" pitchFamily="34" charset="-122"/>
              </a:rPr>
              <a:t>2.</a:t>
            </a:r>
            <a:r>
              <a:rPr lang="zh-CN" altLang="en-US" sz="2400">
                <a:solidFill>
                  <a:srgbClr val="7F6B5B"/>
                </a:solidFill>
                <a:latin typeface="微软雅黑" panose="020b0503020204020204" pitchFamily="34" charset="-122"/>
                <a:ea typeface="微软雅黑" panose="020b0503020204020204" pitchFamily="34" charset="-122"/>
              </a:rPr>
              <a:t>文中作者说“在倾洒的灰色中匆匆走过我们的身边</a:t>
            </a:r>
            <a:r>
              <a:rPr lang="en-US" altLang="zh-CN" sz="2400">
                <a:solidFill>
                  <a:srgbClr val="7F6B5B"/>
                </a:solidFill>
                <a:latin typeface="微软雅黑" panose="020b0503020204020204" pitchFamily="34" charset="-122"/>
                <a:ea typeface="微软雅黑" panose="020b0503020204020204" pitchFamily="34" charset="-122"/>
              </a:rPr>
              <a:t>"</a:t>
            </a:r>
            <a:r>
              <a:rPr lang="zh-CN" altLang="en-US" sz="2400">
                <a:solidFill>
                  <a:srgbClr val="7F6B5B"/>
                </a:solidFill>
                <a:latin typeface="微软雅黑" panose="020b0503020204020204" pitchFamily="34" charset="-122"/>
                <a:ea typeface="微软雅黑" panose="020b0503020204020204" pitchFamily="34" charset="-122"/>
              </a:rPr>
              <a:t>，“我们”是谁？在诗中有什么存在意义？</a:t>
            </a:r>
          </a:p>
        </p:txBody>
      </p:sp>
      <p:sp>
        <p:nvSpPr>
          <p:cNvPr id="18" name="文本框 17"/>
          <p:cNvSpPr txBox="1"/>
          <p:nvPr/>
        </p:nvSpPr>
        <p:spPr>
          <a:xfrm>
            <a:off x="983432" y="2934560"/>
            <a:ext cx="10638375" cy="2803332"/>
          </a:xfrm>
          <a:prstGeom prst="rect">
            <a:avLst/>
          </a:prstGeom>
          <a:noFill/>
        </p:spPr>
        <p:txBody>
          <a:bodyPr wrap="square">
            <a:spAutoFit/>
          </a:bodyPr>
          <a:lstStyle/>
          <a:p>
            <a:pPr fontAlgn="auto">
              <a:lnSpc>
                <a:spcPct val="150000"/>
              </a:lnSpc>
              <a:spcBef>
                <a:spcPct val="0"/>
              </a:spcBef>
              <a:spcAft>
                <a:spcPct val="0"/>
              </a:spcAft>
            </a:pPr>
            <a:r>
              <a:rPr lang="en-US" altLang="zh-CN" sz="2400">
                <a:ea typeface="微软雅黑" panose="020b0503020204020204" pitchFamily="34" charset="-122"/>
              </a:rPr>
              <a:t>【</a:t>
            </a:r>
            <a:r>
              <a:rPr lang="zh-CN" altLang="en-US" sz="2400">
                <a:ea typeface="微软雅黑" panose="020b0503020204020204" pitchFamily="34" charset="-122"/>
              </a:rPr>
              <a:t>明确</a:t>
            </a:r>
            <a:r>
              <a:rPr lang="en-US" altLang="zh-CN" sz="2400">
                <a:ea typeface="微软雅黑" panose="020b0503020204020204" pitchFamily="34" charset="-122"/>
              </a:rPr>
              <a:t>】</a:t>
            </a:r>
            <a:r>
              <a:rPr lang="zh-CN" altLang="en-US" sz="2400">
                <a:ea typeface="微软雅黑" panose="020b0503020204020204" pitchFamily="34" charset="-122"/>
              </a:rPr>
              <a:t>“我们”是旁观者、见证人、陈述者，是自然生命律动的记录员。</a:t>
            </a:r>
          </a:p>
          <a:p>
            <a:pPr fontAlgn="auto">
              <a:lnSpc>
                <a:spcPct val="150000"/>
              </a:lnSpc>
              <a:spcBef>
                <a:spcPct val="0"/>
              </a:spcBef>
              <a:spcAft>
                <a:spcPct val="0"/>
              </a:spcAft>
            </a:pPr>
            <a:r>
              <a:rPr lang="zh-CN" altLang="en-US" sz="2400">
                <a:ea typeface="微软雅黑" panose="020b0503020204020204" pitchFamily="34" charset="-122"/>
              </a:rPr>
              <a:t>见证了树“在雨中走动”“有急事”“汲取雨中的生命”“停下脚步”和“等待”的情形。即便在“灰色”中也依然可以“汲取雨中的生命”，而那“果园里的黑鹂”更是一个关于生命的积极乐观又欢愉的精灵。真正健全的生命懂得享受自然的每一种赐予</a:t>
            </a:r>
            <a:r>
              <a:rPr lang="en-US" altLang="zh-CN" sz="2400">
                <a:ea typeface="微软雅黑" panose="020b0503020204020204" pitchFamily="34" charset="-122"/>
              </a:rPr>
              <a:t>,</a:t>
            </a:r>
            <a:r>
              <a:rPr lang="zh-CN" altLang="en-US" sz="2400">
                <a:ea typeface="微软雅黑" panose="020b0503020204020204" pitchFamily="34" charset="-122"/>
              </a:rPr>
              <a:t>于是在“晴朗的夜晚”才有了它们“挺拔”的身姿。</a:t>
            </a:r>
            <a:endParaRPr lang="en-US" altLang="zh-CN" sz="2400">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16"/>
          <p:cNvSpPr/>
          <p:nvPr/>
        </p:nvSpPr>
        <p:spPr>
          <a:xfrm>
            <a:off x="391321" y="950480"/>
            <a:ext cx="11409359" cy="1984080"/>
          </a:xfrm>
          <a:prstGeom prst="rect">
            <a:avLst/>
          </a:prstGeom>
        </p:spPr>
        <p:txBody>
          <a:bodyPr wrap="square" lIns="121870" tIns="60934" rIns="121870" bIns="60934">
            <a:spAutoFit/>
          </a:bodyPr>
          <a:lstStyle/>
          <a:p>
            <a:pPr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470"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470"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TextBox 13"/>
          <p:cNvSpPr txBox="1"/>
          <p:nvPr/>
        </p:nvSpPr>
        <p:spPr>
          <a:xfrm>
            <a:off x="983432" y="344684"/>
            <a:ext cx="1832553"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570193" y="61720"/>
            <a:ext cx="10923336"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400">
                <a:solidFill>
                  <a:srgbClr val="7F6B5B"/>
                </a:solidFill>
                <a:latin typeface="微软雅黑" panose="020b0503020204020204" pitchFamily="34" charset="-122"/>
                <a:ea typeface="微软雅黑" panose="020b0503020204020204" pitchFamily="34" charset="-122"/>
              </a:rPr>
              <a:t>2.</a:t>
            </a:r>
            <a:r>
              <a:rPr lang="zh-CN" altLang="en-US" sz="2400">
                <a:solidFill>
                  <a:srgbClr val="7F6B5B"/>
                </a:solidFill>
                <a:latin typeface="微软雅黑" panose="020b0503020204020204" pitchFamily="34" charset="-122"/>
                <a:ea typeface="微软雅黑" panose="020b0503020204020204" pitchFamily="34" charset="-122"/>
              </a:rPr>
              <a:t>文中作者说“在倾洒的灰色中匆匆走过我们的身边</a:t>
            </a:r>
            <a:r>
              <a:rPr lang="en-US" altLang="zh-CN" sz="2400">
                <a:solidFill>
                  <a:srgbClr val="7F6B5B"/>
                </a:solidFill>
                <a:latin typeface="微软雅黑" panose="020b0503020204020204" pitchFamily="34" charset="-122"/>
                <a:ea typeface="微软雅黑" panose="020b0503020204020204" pitchFamily="34" charset="-122"/>
              </a:rPr>
              <a:t>"</a:t>
            </a:r>
            <a:r>
              <a:rPr lang="zh-CN" altLang="en-US" sz="2400">
                <a:solidFill>
                  <a:srgbClr val="7F6B5B"/>
                </a:solidFill>
                <a:latin typeface="微软雅黑" panose="020b0503020204020204" pitchFamily="34" charset="-122"/>
                <a:ea typeface="微软雅黑" panose="020b0503020204020204" pitchFamily="34" charset="-122"/>
              </a:rPr>
              <a:t>，“我们”是谁？在诗中有什么存在意义？</a:t>
            </a:r>
          </a:p>
        </p:txBody>
      </p:sp>
      <p:sp>
        <p:nvSpPr>
          <p:cNvPr id="18" name="文本框 17"/>
          <p:cNvSpPr txBox="1"/>
          <p:nvPr/>
        </p:nvSpPr>
        <p:spPr>
          <a:xfrm>
            <a:off x="983432" y="2934560"/>
            <a:ext cx="10638375" cy="2805063"/>
          </a:xfrm>
          <a:prstGeom prst="rect">
            <a:avLst/>
          </a:prstGeom>
          <a:noFill/>
        </p:spPr>
        <p:txBody>
          <a:bodyPr wrap="square">
            <a:spAutoFit/>
          </a:bodyPr>
          <a:lstStyle/>
          <a:p>
            <a:pPr fontAlgn="auto">
              <a:lnSpc>
                <a:spcPct val="150000"/>
              </a:lnSpc>
              <a:spcBef>
                <a:spcPct val="0"/>
              </a:spcBef>
              <a:spcAft>
                <a:spcPct val="0"/>
              </a:spcAft>
            </a:pPr>
            <a:r>
              <a:rPr lang="zh-CN" altLang="en-US" sz="2400">
                <a:ea typeface="微软雅黑" panose="020b0503020204020204" pitchFamily="34" charset="-122"/>
              </a:rPr>
              <a:t>而支撑这一切的，除了对宇宙规律的默认，更多的应该还是对那个雪花绽开的瞬息最为坚执的等待！“雪花”在这里有着丰富的内涵，作为冬天的象征，它不可避免地预示着寒冷，然而它又恰恰使强力的意志得到了最充分的凸显。承续前文，它又是万物对宇宙规律一次充满自信的认可与迎取。</a:t>
            </a:r>
          </a:p>
          <a:p>
            <a:pPr fontAlgn="auto">
              <a:lnSpc>
                <a:spcPct val="150000"/>
              </a:lnSpc>
              <a:spcBef>
                <a:spcPct val="0"/>
              </a:spcBef>
              <a:spcAft>
                <a:spcPct val="0"/>
              </a:spcAft>
            </a:pPr>
            <a:endParaRPr lang="en-US" altLang="zh-CN" sz="2400">
              <a:ea typeface="微软雅黑" panose="020b0503020204020204" pitchFamily="34" charset="-122"/>
            </a:endParaRPr>
          </a:p>
        </p:txBody>
      </p:sp>
    </p:spTree>
  </p:cSld>
  <p:clrMapOvr>
    <a:masterClrMapping/>
  </p:clrMapOvr>
  <p:transition spd="med" advClick="0">
    <p:pull/>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16"/>
          <p:cNvSpPr/>
          <p:nvPr/>
        </p:nvSpPr>
        <p:spPr>
          <a:xfrm>
            <a:off x="391321" y="950480"/>
            <a:ext cx="11409359" cy="1984080"/>
          </a:xfrm>
          <a:prstGeom prst="rect">
            <a:avLst/>
          </a:prstGeom>
        </p:spPr>
        <p:txBody>
          <a:bodyPr wrap="square" lIns="121870" tIns="60934" rIns="121870" bIns="60934">
            <a:spAutoFit/>
          </a:bodyPr>
          <a:lstStyle/>
          <a:p>
            <a:pPr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470"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470"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TextBox 13"/>
          <p:cNvSpPr txBox="1"/>
          <p:nvPr/>
        </p:nvSpPr>
        <p:spPr>
          <a:xfrm>
            <a:off x="983432" y="344684"/>
            <a:ext cx="1832553"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570193" y="61720"/>
            <a:ext cx="10923336"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400">
                <a:solidFill>
                  <a:srgbClr val="7F6B5B"/>
                </a:solidFill>
                <a:latin typeface="微软雅黑" panose="020b0503020204020204" pitchFamily="34" charset="-122"/>
                <a:ea typeface="微软雅黑" panose="020b0503020204020204" pitchFamily="34" charset="-122"/>
              </a:rPr>
              <a:t>3.</a:t>
            </a:r>
            <a:r>
              <a:rPr lang="zh-CN" altLang="en-US" sz="2400">
                <a:solidFill>
                  <a:srgbClr val="7F6B5B"/>
                </a:solidFill>
                <a:latin typeface="微软雅黑" panose="020b0503020204020204" pitchFamily="34" charset="-122"/>
                <a:ea typeface="微软雅黑" panose="020b0503020204020204" pitchFamily="34" charset="-122"/>
              </a:rPr>
              <a:t>诗人以旁观者的身份来写树和大自然，有什么好处？</a:t>
            </a:r>
          </a:p>
        </p:txBody>
      </p:sp>
      <p:sp>
        <p:nvSpPr>
          <p:cNvPr id="18" name="文本框 17"/>
          <p:cNvSpPr txBox="1"/>
          <p:nvPr/>
        </p:nvSpPr>
        <p:spPr>
          <a:xfrm>
            <a:off x="776812" y="2856998"/>
            <a:ext cx="10638375" cy="2249334"/>
          </a:xfrm>
          <a:prstGeom prst="rect">
            <a:avLst/>
          </a:prstGeom>
          <a:noFill/>
        </p:spPr>
        <p:txBody>
          <a:bodyPr wrap="square">
            <a:spAutoFit/>
          </a:bodyPr>
          <a:lstStyle/>
          <a:p>
            <a:pPr fontAlgn="auto">
              <a:lnSpc>
                <a:spcPct val="150000"/>
              </a:lnSpc>
              <a:spcBef>
                <a:spcPct val="0"/>
              </a:spcBef>
              <a:spcAft>
                <a:spcPct val="0"/>
              </a:spcAft>
            </a:pPr>
            <a:r>
              <a:rPr lang="en-US" altLang="zh-CN" sz="2400">
                <a:ea typeface="微软雅黑" panose="020b0503020204020204" pitchFamily="34" charset="-122"/>
              </a:rPr>
              <a:t>【</a:t>
            </a:r>
            <a:r>
              <a:rPr lang="zh-CN" altLang="en-US" sz="2400">
                <a:ea typeface="微软雅黑" panose="020b0503020204020204" pitchFamily="34" charset="-122"/>
              </a:rPr>
              <a:t>明确</a:t>
            </a:r>
            <a:r>
              <a:rPr lang="en-US" altLang="zh-CN" sz="2400">
                <a:ea typeface="微软雅黑" panose="020b0503020204020204" pitchFamily="34" charset="-122"/>
              </a:rPr>
              <a:t>】</a:t>
            </a:r>
            <a:r>
              <a:rPr lang="zh-CN" altLang="en-US" sz="2400">
                <a:ea typeface="微软雅黑" panose="020b0503020204020204" pitchFamily="34" charset="-122"/>
              </a:rPr>
              <a:t>诗人以旁观者的身份来写树和大自然，角度新颖，使诗人与树的视角发生转移，树的走动其实是诗人在树林中走动。树如同无言的智者，把诗人瞬间的感受表达了出来。诗人感受到了人生的匆忙，而过天晴，树林静谧，这优美的情景，又让诗人的内心更加宁静，焕发出对美好生活的期待。</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0" y="813435"/>
            <a:ext cx="1212088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sym typeface="+mn-ea"/>
              </a:rPr>
              <a:t>2.</a:t>
            </a:r>
            <a:r>
              <a:rPr kumimoji="0" lang="zh-CN" altLang="en-US" sz="2400" b="1"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sym typeface="+mn-ea"/>
              </a:rPr>
              <a:t>从树与天空的关系可以看出树有何特点？</a:t>
            </a:r>
            <a:endParaRPr kumimoji="0" lang="zh-CN" altLang="en-US" sz="2400" b="1"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endParaRPr>
          </a:p>
        </p:txBody>
      </p:sp>
      <p:sp>
        <p:nvSpPr>
          <p:cNvPr id="3" name="文本框 2"/>
          <p:cNvSpPr txBox="1"/>
          <p:nvPr/>
        </p:nvSpPr>
        <p:spPr>
          <a:xfrm>
            <a:off x="11430" y="76200"/>
            <a:ext cx="6905625"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融会贯通  深入探究</a:t>
            </a:r>
          </a:p>
        </p:txBody>
      </p:sp>
      <p:sp>
        <p:nvSpPr>
          <p:cNvPr id="4" name="文本框 3"/>
          <p:cNvSpPr txBox="1"/>
          <p:nvPr/>
        </p:nvSpPr>
        <p:spPr>
          <a:xfrm>
            <a:off x="167005" y="1225689"/>
            <a:ext cx="12024995" cy="5632311"/>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可以看出树融会着宇宙间谐和与默契的情怀与品质。阳光或者雨露，阴晴还是雨雪，物类间并没有相互冲突的必然理由。因为即便在“灰色”中也依然可以“汲取生命”，而那“果园里的黑鹂”，更是一个关于生命的积极乐观又欢愉的精灵。真正健全的生命懂得享受自然的每一种赐予。于是在“晴朗的夜晚”才有了它们更为“挺拔”的身姿。而支撑这一切的，除了对宇宙规律的默认，更多的应该还是对那个雪花绽开的瞬间最为坚执的等待！“雪花”在这里有着丰富的蕴涵。作为冬天的象征，它不可避免地预示着寒冷，然而“严寒尤有傲霜枝”，它又恰恰提供了强力意志最充分的突显。承续前文，它又是万物对宇宙规律一次充满自信的认可与迎取。如果可以，它也会是人类对生命暂歇的期许。宇宙自有它的动静，自然也有着它四时的更替，而永远忙忙碌碌的人们，是否也应该有一个停下脚步、静观夜空的瞬间？——就像一个农人在辛苦的劳作中也会偶尔抬起头来，欣赏那飘着白云、飞着鸟群的天空，于是知道自己的辛勤并不惘然与孤独。而从审美的维度，“雪花”更象征着一个洁白澄净的纯美境界，一种超越了世俗功利、摆脱了欲望和俗物的牵绊、万物融和无间、和谐共存的圆融化境。在这个世界里，人与物、人与人、物与物，一切存在之间的距离都将泯灭而消失殆尽，只剩下轻轻飘来的一阵宇宙间的清丽气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3" name="文本框 2"/>
          <p:cNvSpPr txBox="1"/>
          <p:nvPr/>
        </p:nvSpPr>
        <p:spPr>
          <a:xfrm>
            <a:off x="11430" y="76200"/>
            <a:ext cx="6905625"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融会贯通  深入探究</a:t>
            </a:r>
          </a:p>
        </p:txBody>
      </p:sp>
      <p:sp>
        <p:nvSpPr>
          <p:cNvPr id="2" name="文本框 1"/>
          <p:cNvSpPr txBox="1"/>
          <p:nvPr/>
        </p:nvSpPr>
        <p:spPr>
          <a:xfrm>
            <a:off x="452120" y="2576195"/>
            <a:ext cx="6750685"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a:t>
            </a:r>
            <a:r>
              <a:rPr kumimoji="0" lang="zh-CN" altLang="en-US" sz="4400" b="1"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瞻前顾后，你认为两节诗之间是什么关系？</a:t>
            </a:r>
          </a:p>
        </p:txBody>
      </p:sp>
      <p:sp>
        <p:nvSpPr>
          <p:cNvPr id="5" name="文本框 4"/>
          <p:cNvSpPr txBox="1"/>
          <p:nvPr/>
        </p:nvSpPr>
        <p:spPr>
          <a:xfrm>
            <a:off x="7738745" y="1350010"/>
            <a:ext cx="4131310" cy="396938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这首诗的前后两节有着层次与境界上的相承与递进。前者主动，后者主静。前者充溢着生命的搏击与律动，启示着自然间一种积极向上的活力。而当“雨歇了”，世界便进入一种行动后的安宁、强力后的静谧。那曾因为争取而匆匆走过的躯体，也终于有了夜空下神圣而静穆的“挺拔”闪现。这是只有在“行到水穷处”之后，才会拥有的“坐看云起时”的坦然境地。虽然那“挺拔”的姿势只是一次“闪现”，虽然“等待”的只是一个“瞬间”，但是存在的意义不就是在那无休止的搏动中一次又一次地追逐那一层高过一层的瞬间化境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3"/>
          <a:stretch>
            <a:fillRect/>
          </a:stretch>
        </a:blipFill>
        <a:effectLst/>
      </p:bgPr>
    </p:bg>
    <p:spTree>
      <p:nvGrpSpPr>
        <p:cNvPr id="1" name=""/>
        <p:cNvGrpSpPr/>
        <p:nvPr/>
      </p:nvGrpSpPr>
      <p:grpSpPr>
        <a:xfrm>
          <a:off x="0" y="0"/>
          <a:ext cx="0" cy="0"/>
        </a:xfrm>
      </p:grpSpPr>
      <p:sp>
        <p:nvSpPr>
          <p:cNvPr id="3" name="文本框 2"/>
          <p:cNvSpPr txBox="1"/>
          <p:nvPr/>
        </p:nvSpPr>
        <p:spPr>
          <a:xfrm>
            <a:off x="0" y="0"/>
            <a:ext cx="6905625"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融会贯通  深入探究</a:t>
            </a:r>
          </a:p>
        </p:txBody>
      </p:sp>
      <p:sp>
        <p:nvSpPr>
          <p:cNvPr id="4" name="文本框 3"/>
          <p:cNvSpPr txBox="1"/>
          <p:nvPr/>
        </p:nvSpPr>
        <p:spPr>
          <a:xfrm>
            <a:off x="55880" y="760730"/>
            <a:ext cx="1132268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由</a:t>
            </a:r>
            <a:r>
              <a:rPr kumimoji="0" lang="en-US" altLang="zh-CN" sz="2400" b="1"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a:t>
            </a:r>
            <a:r>
              <a:rPr kumimoji="0" lang="zh-CN" altLang="en-US" sz="2400" b="1"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树</a:t>
            </a:r>
            <a:r>
              <a:rPr kumimoji="0" lang="en-US" altLang="zh-CN" sz="2400" b="1"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a:t>
            </a:r>
            <a:r>
              <a:rPr kumimoji="0" lang="zh-CN" altLang="en-US" sz="2400" b="1"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这一形象，我们产生了怎样的人生感悟？</a:t>
            </a:r>
          </a:p>
        </p:txBody>
      </p:sp>
      <p:sp>
        <p:nvSpPr>
          <p:cNvPr id="5" name="文本框 4"/>
          <p:cNvSpPr txBox="1"/>
          <p:nvPr/>
        </p:nvSpPr>
        <p:spPr>
          <a:xfrm>
            <a:off x="274002" y="1336675"/>
            <a:ext cx="11643995"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树与天空”，充满了隐喻。诗人选择“树”作为观照对象，除了事实的触发，恐怕更多的还在于树本身所具有的特性，包括树丰富的生态和文化蕴含。作为生物，树是立足于大地同时又指向天空的最隆重和充分的表示。它对生命应有的在地下的深度以及永无止境的向上的高度都作了最为坚实而高贵的展览和诠释。于是，树连接了大地与天空，此岸与彼岸，现世与终极——是树，让我们看清了自身的位置和应有的走向。</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Arial"/>
              </a:rPr>
              <a:t>但是为现实所拘郁和蒙蔽的人类，却在漫长的文明进程中越来越遗忘了这种启示。他们埋头于对土地的耕耘与掘进，却渐渐忽略了头顶上还有着的那片令人震撼和心悸的星空。所以诗人要为树提供一个天空——一个既是用来伸展同时也是用来抚慰的天空。在那里，正散布着有关生命的全部隐喻。比如对未知的渴望，比如对神秘的保留与欣赏，比如行路中的驻足、静观与默想，比如对宇宙一声纯粹而又唯美的惊叹！</a:t>
            </a:r>
          </a:p>
        </p:txBody>
      </p:sp>
      <p:pic>
        <p:nvPicPr>
          <p:cNvPr id="6" name="New picture"/>
          <p:cNvPicPr/>
          <p:nvPr/>
        </p:nvPicPr>
        <p:blipFill>
          <a:blip r:embed="rId2"/>
          <a:stretch>
            <a:fillRect/>
          </a:stretch>
        </p:blipFill>
        <p:spPr>
          <a:xfrm>
            <a:off x="10287000" y="121539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4" y="2245359"/>
            <a:ext cx="8275585"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494504" y="3254726"/>
            <a:ext cx="3262432" cy="707886"/>
          </a:xfrm>
          <a:prstGeom prst="rect">
            <a:avLst/>
          </a:prstGeom>
          <a:noFill/>
        </p:spPr>
        <p:txBody>
          <a:bodyPr wrap="none" rtlCol="0">
            <a:spAutoFit/>
          </a:bodyPr>
          <a:lstStyle/>
          <a:p>
            <a:r>
              <a:rPr lang="zh-CN" altLang="en-US" sz="4000">
                <a:solidFill>
                  <a:srgbClr val="F0ECE9"/>
                </a:solidFill>
                <a:latin typeface="微软雅黑" panose="020b0503020204020204" pitchFamily="34" charset="-122"/>
                <a:ea typeface="微软雅黑" panose="020b0503020204020204" pitchFamily="34" charset="-122"/>
              </a:rPr>
              <a:t>写作特点归纳</a:t>
            </a: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4C4C4C"/>
                </a:solidFill>
                <a:effectLst/>
                <a:uLnTx/>
                <a:uFillTx/>
                <a:latin typeface="印品黑体" panose="00000500000000000000" pitchFamily="2" charset="-122"/>
                <a:ea typeface="印品黑体" panose="00000500000000000000" pitchFamily="2" charset="-122"/>
                <a:cs typeface="Arial"/>
              </a:rPr>
              <a:t>写作特点归纳</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印品黑体" panose="00000500000000000000" pitchFamily="2" charset="-122"/>
              <a:ea typeface="宋体" panose="02010600030101010101" pitchFamily="2" charset="-122"/>
              <a:cs typeface="Arial"/>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印品黑体" panose="00000500000000000000" pitchFamily="2" charset="-122"/>
              <a:ea typeface="宋体" panose="02010600030101010101" pitchFamily="2" charset="-122"/>
              <a:cs typeface="Arial"/>
            </a:endParaRPr>
          </a:p>
        </p:txBody>
      </p:sp>
      <p:sp>
        <p:nvSpPr>
          <p:cNvPr id="8" name="矩形 7"/>
          <p:cNvSpPr/>
          <p:nvPr/>
        </p:nvSpPr>
        <p:spPr>
          <a:xfrm>
            <a:off x="294482" y="2406379"/>
            <a:ext cx="11412000" cy="2135304"/>
          </a:xfrm>
          <a:prstGeom prst="rect">
            <a:avLst/>
          </a:prstGeom>
        </p:spPr>
        <p:txBody>
          <a:bodyPr wrap="square" lIns="121898" tIns="60948" rIns="121898" bIns="60948">
            <a:spAutoFit/>
          </a:bodyPr>
          <a:lstStyle/>
          <a:p>
            <a:pPr marL="0" marR="0" lvl="0" indent="457200" algn="l" defTabSz="914400" rtl="0" eaLnBrk="1" fontAlgn="auto" latinLnBrk="0" hangingPunct="1">
              <a:lnSpc>
                <a:spcPct val="140000"/>
              </a:lnSpc>
              <a:spcBef>
                <a:spcPct val="0"/>
              </a:spcBef>
              <a:spcAft>
                <a:spcPct val="0"/>
              </a:spcAft>
              <a:buClrTx/>
              <a:buSzTx/>
              <a:buFontTx/>
              <a:buNone/>
              <a:defRPr/>
            </a:pPr>
            <a:r>
              <a:rPr kumimoji="0" lang="zh-CN" altLang="en-US" sz="2400" b="0" i="0" u="none" strike="noStrike" kern="1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①想象丰富而奇特。</a:t>
            </a:r>
          </a:p>
          <a:p>
            <a:pPr marL="0" marR="0" lvl="0" indent="457200" algn="l" defTabSz="914400" rtl="0" eaLnBrk="1" fontAlgn="auto" latinLnBrk="0" hangingPunct="1">
              <a:lnSpc>
                <a:spcPct val="140000"/>
              </a:lnSpc>
              <a:spcBef>
                <a:spcPct val="0"/>
              </a:spcBef>
              <a:spcAft>
                <a:spcPct val="0"/>
              </a:spcAft>
              <a:buClrTx/>
              <a:buSzTx/>
              <a:buFontTx/>
              <a:buNone/>
              <a:defRPr/>
            </a:pPr>
            <a:r>
              <a:rPr kumimoji="0" lang="zh-CN" altLang="en-US" sz="24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诗人表达的是对自然、对世界、对人生的看法，但诗人却选取了“树”这一意象，充分发挥想象，以拟人的修辞手法，写“树在雨中走动”“匆匆走过”“有急事”“在等待那瞬息”，缺予“树”以人的动作和感情，想象奇特。</a:t>
            </a:r>
          </a:p>
        </p:txBody>
      </p:sp>
    </p:spTree>
    <p:extLst>
      <p:ext uri="{BB962C8B-B14F-4D97-AF65-F5344CB8AC3E}">
        <p14:creationId xmlns:p14="http://schemas.microsoft.com/office/powerpoint/2010/main" val="11072358"/>
      </p:ext>
    </p:extLst>
  </p:cSld>
  <p:clrMapOvr>
    <a:masterClrMapping/>
  </p:clrMapOvr>
  <p:transition spd="med" advClick="0">
    <p:pull/>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4C4C4C"/>
                </a:solidFill>
                <a:effectLst/>
                <a:uLnTx/>
                <a:uFillTx/>
                <a:latin typeface="印品黑体" panose="00000500000000000000" pitchFamily="2" charset="-122"/>
                <a:ea typeface="印品黑体" panose="00000500000000000000" pitchFamily="2" charset="-122"/>
                <a:cs typeface="Arial"/>
              </a:rPr>
              <a:t>写作特点归纳</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印品黑体" panose="00000500000000000000" pitchFamily="2" charset="-122"/>
              <a:ea typeface="宋体" panose="02010600030101010101" pitchFamily="2" charset="-122"/>
              <a:cs typeface="Arial"/>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印品黑体" panose="00000500000000000000" pitchFamily="2" charset="-122"/>
              <a:ea typeface="宋体" panose="02010600030101010101" pitchFamily="2" charset="-122"/>
              <a:cs typeface="Arial"/>
            </a:endParaRPr>
          </a:p>
        </p:txBody>
      </p:sp>
      <p:sp>
        <p:nvSpPr>
          <p:cNvPr id="8" name="矩形 7"/>
          <p:cNvSpPr/>
          <p:nvPr/>
        </p:nvSpPr>
        <p:spPr>
          <a:xfrm>
            <a:off x="390000" y="1792689"/>
            <a:ext cx="11412000" cy="4720627"/>
          </a:xfrm>
          <a:prstGeom prst="rect">
            <a:avLst/>
          </a:prstGeom>
        </p:spPr>
        <p:txBody>
          <a:bodyPr wrap="square" lIns="121898" tIns="60948" rIns="121898" bIns="60948">
            <a:spAutoFit/>
          </a:bodyPr>
          <a:lstStyle/>
          <a:p>
            <a:pPr marL="0" marR="0" lvl="0" indent="457200" algn="l" defTabSz="914400" rtl="0" eaLnBrk="1" fontAlgn="auto" latinLnBrk="0" hangingPunct="1">
              <a:lnSpc>
                <a:spcPct val="140000"/>
              </a:lnSpc>
              <a:spcBef>
                <a:spcPct val="0"/>
              </a:spcBef>
              <a:spcAft>
                <a:spcPct val="0"/>
              </a:spcAft>
              <a:buClrTx/>
              <a:buSzTx/>
              <a:buFontTx/>
              <a:buNone/>
              <a:defRPr/>
            </a:pPr>
            <a:r>
              <a:rPr kumimoji="0" lang="zh-CN" altLang="en-US" sz="2400" b="0" i="0" u="none" strike="noStrike" kern="1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②意境优美而朦胧。</a:t>
            </a:r>
            <a:endParaRPr kumimoji="0" lang="en-US" altLang="zh-CN" sz="2400" b="0" i="0" u="none" strike="noStrike" kern="1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457200" algn="l" defTabSz="914400" rtl="0" eaLnBrk="1" fontAlgn="auto" latinLnBrk="0" hangingPunct="1">
              <a:lnSpc>
                <a:spcPct val="140000"/>
              </a:lnSpc>
              <a:spcBef>
                <a:spcPct val="0"/>
              </a:spcBef>
              <a:spcAft>
                <a:spcPct val="0"/>
              </a:spcAft>
              <a:buClrTx/>
              <a:buSzTx/>
              <a:buFontTx/>
              <a:buNone/>
              <a:defRPr/>
            </a:pPr>
            <a:r>
              <a:rPr kumimoji="0" lang="zh-CN" altLang="en-US" sz="24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树”“天空”“雪花”都是日常生活中极为常见的事物，但经诗人的描写，一下子就具有极为优美的画面感，读者眼前似乎出现了一棵“在而中走动”的树，似乎出现了“在空中较开”的雪花。诗歌的语言是通俗易懂的，但诗人善于通过隐喻和象征来表达深刻的含意，言浅而旨远。如“倾洒的灰色”中，“灰色”为什么可以“倾洒”？“灰色”又象征什么？又如“雪花在空中绽开”意境优美，但又并不仅仅是写雪花，“雪花”还指美好的未来、美好的瞬间等。只有真正读懂了蕴含在诗歌语言背后的深层含意，才能把握诗歌的主旨。</a:t>
            </a:r>
          </a:p>
          <a:p>
            <a:pPr marL="0" marR="0" lvl="0" indent="457200" algn="l" defTabSz="914400" rtl="0" eaLnBrk="1" fontAlgn="auto" latinLnBrk="0" hangingPunct="1">
              <a:lnSpc>
                <a:spcPct val="140000"/>
              </a:lnSpc>
              <a:spcBef>
                <a:spcPct val="0"/>
              </a:spcBef>
              <a:spcAft>
                <a:spcPct val="0"/>
              </a:spcAft>
              <a:buClrTx/>
              <a:buSzTx/>
              <a:buFontTx/>
              <a:buNone/>
              <a:defRPr/>
            </a:pPr>
            <a:endParaRPr kumimoji="0" lang="zh-CN" altLang="en-US" sz="24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822489976"/>
      </p:ext>
    </p:extLst>
  </p:cSld>
  <p:clrMapOvr>
    <a:masterClrMapping/>
  </p:clrMapOvr>
  <p:transition spd="med" advClick="0">
    <p:pull/>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59278" y="1197978"/>
            <a:ext cx="11673444"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特朗斯特罗姆获诺贝尔文学奖的理由是“他以凝练、简洁的形象，以全新视角带我们接触现实”。根据你的理解和想象，</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树和天空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这首诗的“全新视角”，是诗人赋予树以人的思想意识而采用了树的视角，还是诗人展开了新奇的想象但仍然采用了自己的视角？</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观点一：树的视角。想象诗人在雨中匆匆走过，看到一棵树，这棵树激发了诗人的创作灵感，他与树角色互换，把树想象成一个具有思想意识的人，诗人自己则成了一棵在雨中“走动”“匆匆走过”“有急事”的树。树想到果园里有自己的同类，黑鹂经常在自己身边歌唱或栖息。在树看来，白天在雨中“匆匆走过”的那棵“树”，在雨停后的晴朗夜晚，也一定会像自己一样“挺拔地静闪”，会和自己一样在经历了春、夏、秋三季的成长和成熟之后等待雪花在空中绽开。这样以树的视角写更能激发人们思考人类与自然、自然万物与宇宙空间、时光的流逝与空间的永恒等之间的关系。</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40740"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5324651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4" name="文本框 3">
            <a:extLst>
              <a:ext uri="{FF2B5EF4-FFF2-40B4-BE49-F238E27FC236}">
                <a16:creationId xmlns:a16="http://schemas.microsoft.com/office/drawing/2014/main" id="{D9FCF573-BE07-4772-8F11-633280CCDAD8}"/>
              </a:ext>
            </a:extLst>
          </p:cNvPr>
          <p:cNvSpPr txBox="1"/>
          <p:nvPr/>
        </p:nvSpPr>
        <p:spPr>
          <a:xfrm>
            <a:off x="1009649" y="257176"/>
            <a:ext cx="10944225" cy="6001643"/>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    树在特朗斯特罗姆的诗里一而再，再而三地出现。从他的第一首</a:t>
            </a:r>
            <a:r>
              <a:rPr kumimoji="0" lang="en-US" altLang="zh-CN"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a:t>
            </a:r>
            <a:r>
              <a:rPr kumimoji="0" lang="zh-CN" altLang="en-US"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序曲</a:t>
            </a:r>
            <a:r>
              <a:rPr kumimoji="0" lang="en-US" altLang="zh-CN"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 </a:t>
            </a:r>
            <a:r>
              <a:rPr kumimoji="0" lang="zh-CN" altLang="en-US"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到他全集里的最后一首诗，都在说树。那么，究竟是什么让这位北欧诗人如此迷恋树这个意象呢？我在译完他诗歌时不禁问自己。我想到了菩提树，让释迦牟尼悟道的树。“菩提”一词为古印度语（即梵文）</a:t>
            </a:r>
            <a:r>
              <a:rPr kumimoji="0" lang="en-US" altLang="zh-CN"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Bodhi</a:t>
            </a:r>
            <a:r>
              <a:rPr kumimoji="0" lang="zh-CN" altLang="en-US"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的音译，意思是觉悟、智慧，用以指人忽如睡醒，豁然开悟，达到超凡脱俗的境界，也就是特朗斯特罗姆在第一首第一句里所说的：“醒，是梦中往外跳伞。”而那颗雨中打转，汲取生命，感受生活的树，似乎也在走向顿悟，为了“在晴朗的夜空静静地闪现，等待雪花的绽开”，等待涅盘或超度。</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    诗人在树身上看到了人的命运或者他看到了一种善的力量：珍惜土地，哪怕它贫瘠，也坚守，一种忘我的谦卑的基督的精神，佛陀的慈悲和忍辱。看到让人醒悟的菩提树其实也就是给人知识的伊甸园的苹果树，神灵的显现。一棵树，如果你不伤害它，它可以活几千年。树站着，喑哑，但充满神性。</a:t>
            </a:r>
            <a:endParaRPr kumimoji="0" lang="zh-CN" altLang="en-US"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于是诗纷纷从她那里涌现：“昔我往矣，杨柳依依”，“鸟宿池边树，僧敲月下门。”“沉舟侧畔千帆过，病树前头万木春。” “泉眼无声惜细流，树阴照水爱晴柔。 ”…….</a:t>
            </a:r>
            <a:endParaRPr kumimoji="0" lang="zh-CN" altLang="en-US"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     节选自：李笠：新译本《特朗斯特罗姆诗全集》译者序 </a:t>
            </a:r>
            <a:endPar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Arial"/>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43444" y="1791256"/>
            <a:ext cx="11673444" cy="3269549"/>
          </a:xfrm>
          <a:prstGeom prst="rect">
            <a:avLst/>
          </a:prstGeom>
          <a:noFill/>
        </p:spPr>
        <p:txBody>
          <a:bodyPr wrap="square" rtlCol="0">
            <a:spAutoFit/>
          </a:bodyPr>
          <a:lstStyle/>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观点二：诗人的视角。诗人在雨中匆匆走过，树成为他脑海中的意象。诗人认为人类可以“走动”“匆匆走过”“有急事”“等待”，那么树也会有跟人一样的行为和思想。在诗人自己的视角下，树扎根大地，指向天空，拓展了空间意境；树经历春、夏、秋三季，等待“雪花在空中绽开”的冬天，就有了时间意境，从而揭示了自然规律的永恒。树“汲取雨中的生命”，在晴朗的夜空“等待”，这就有了生命成长的意蕴。所以，采用诗人自己的视角，树和天空就将时间、空间、生命、成长、自然规律、宇宙的永恒存在等诸多因素容纳进去，给人以灵动新奇的感受，拓展了诗歌的内涵，增强了诗歌的审美张力，更有利于表达人类的思考。</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92298" y="61358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663534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30534" y="1791256"/>
            <a:ext cx="7730837"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读了</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树和天空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这首诗，你能写下几条自己的联想或感悟吗？</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世间万物平等我们并不比一棵树更高贵。在树的眼里，我们也许才是一棵“树”。②换一个视角观察和思考人、人生、世界和宇宙，会得到一种新奇的感受，让自己的思想和灵魂更充盈。③像一棵树那样忙碌地拼搏奋斗是一种美，而在人生旅途中暂时停下来，驻足静观与默想，等待“雪花”绽开的美妙，也是人生的一种美好体验。</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F90E3687-4953-5341-8D69-AE1ECB2D0E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17" y="1656772"/>
            <a:ext cx="2658342" cy="3544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9133344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285012" y="1361765"/>
            <a:ext cx="7730837"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有人认为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树和天空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中融会了宇宙间互相谐和与默契的情怀。请谈谈你的看法。</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种看法有一定道理。树的意象不只是匆忙的人生和对美的期待，还传达了诗人的感悟：宇宙间事物是互相谐和与默契的。树在“灰色”的雨中也依然可以“汲取生命”，黑鹂也在园子里乐观、欢愉地生活。在这里，雨天与晴天，春夏与秋冬，事物间没有冲突的理由。阳光或者雨露，阴晴还是雨雪，物类间并没有相互冲突的必然理由，因为默认了这是一种宇宙规律。甚至，对此还应持有迎取的态度，迎取象征严冬的雨雪、迎取顽强精神、迎取纯美。这正是宇宙间的谐和与默契。</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1F30D156-0005-024B-89FA-477A55391C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17" y="1656772"/>
            <a:ext cx="2658342" cy="3544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9859031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07818" y="433471"/>
            <a:ext cx="11853553" cy="627588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拓展阅读</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阅读下面的诗歌，回答后面的问题。</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名字</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（瑞典）特朗斯特罗姆  </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我开着车，睡意袭来，停在路边一棵树下。</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蜷缩在后座，很快睡着了。多久？数小时。黑暗降临。</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突然惊醒，不知道我是谁。完全清醒，却不知我是何人。</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我在哪？我是谁？我只是在后座沉睡的那件东西，像布袋里的猫，惊慌失措。我是谁？</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很久以后我才回过神来。我的名字回到我身边，像天使回到天空。</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一把小号，在城堡的高墙外吹响</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莱奥诺拉序曲</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（注），拯救我的脚步，</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沿着长长的楼梯奔来。我来了！是我！</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我至死也忘不了那十五秒，那地狱般的虚无。几英尺外的公路上，</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汽车飞奔而过，车灯大开。</a:t>
            </a:r>
          </a:p>
          <a:p>
            <a:pP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（注）</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莱奥诺拉序曲</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是贝多芬为歌剧</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菲岱里奥</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创作的序曲，曲子结尾号声响起，自由的光辉照在主人公身上，代表着剧中人物的解放。</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909571" y="32263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0517336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0" y="1062145"/>
            <a:ext cx="5915890" cy="5029390"/>
          </a:xfrm>
          <a:prstGeom prst="rect">
            <a:avLst/>
          </a:prstGeom>
          <a:noFill/>
        </p:spPr>
        <p:txBody>
          <a:bodyPr wrap="square" rtlCol="0">
            <a:spAutoFit/>
          </a:bodyPr>
          <a:lstStyle/>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我的名字对你有什么意义</a:t>
            </a:r>
          </a:p>
          <a:p>
            <a:pPr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（俄）普希金</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我的名字对你有什么意义？</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它会死去，</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像大海拍击海堤，</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发出的忧郁的汩汩涛声，</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像密林中幽幽的夜声。</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它会在纪念册的黄页上</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留下暗淡的印痕，</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就像用无人能懂的语言</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在墓碑上刻下的花纹。</a:t>
            </a:r>
          </a:p>
          <a:p>
            <a:pPr algn="ctr">
              <a:lnSpc>
                <a:spcPct val="150000"/>
              </a:lnSpc>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909571" y="32263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5" name="文本框 4">
            <a:extLst>
              <a:ext uri="{FF2B5EF4-FFF2-40B4-BE49-F238E27FC236}">
                <a16:creationId xmlns:a16="http://schemas.microsoft.com/office/drawing/2014/main" id="{1B492216-D524-5448-9760-BFD4E5F66755}"/>
              </a:ext>
            </a:extLst>
          </p:cNvPr>
          <p:cNvSpPr txBox="1"/>
          <p:nvPr/>
        </p:nvSpPr>
        <p:spPr>
          <a:xfrm>
            <a:off x="5915890" y="1597462"/>
            <a:ext cx="5175662" cy="4198393"/>
          </a:xfrm>
          <a:prstGeom prst="rect">
            <a:avLst/>
          </a:prstGeom>
          <a:noFill/>
        </p:spPr>
        <p:txBody>
          <a:bodyPr wrap="square" rtlCol="0">
            <a:spAutoFit/>
          </a:bodyPr>
          <a:lstStyle/>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它有什么意义？</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它早已被忘记。</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在新的激烈的风浪里，</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它不会给你的心灵</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带来纯洁、温柔的回忆。</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但是在你孤独、悲伤的日子，</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请你悄悄地念一念我的名字，</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并且说：有人在思念我，</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在世间我活在一个人的心里。</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（有删改）</a:t>
            </a:r>
          </a:p>
        </p:txBody>
      </p:sp>
    </p:spTree>
    <p:extLst>
      <p:ext uri="{BB962C8B-B14F-4D97-AF65-F5344CB8AC3E}">
        <p14:creationId xmlns:p14="http://schemas.microsoft.com/office/powerpoint/2010/main" val="8504963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169" y="1467866"/>
            <a:ext cx="11239994" cy="4459041"/>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问题：结合这两首诗歌，谈谈你对“名字”意义的理解。</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①对自己来说，名字是一种身份认同。它的存在相当于在抚慰人类的一个永恒的追问：我是谁？但一个人的名字也会被忘记，自己一旦忘记名字。就会变成一个与自我无关的客体，就会生出恐惧。就如</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名字</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里“那十五秒”对于“我”而言是地狱般的虚无。</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②对他人来说“我”的名字就是一个符号，或是一道暗淡的印痕，就像</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我的名字对你有什么意义</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中说的，不会给人“带来纯洁、温柔的回忆”最多在他人“孤独、悲伤的日子”给他人带来些许的心灵安慰。</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235644" y="56841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3607723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58918" y="705755"/>
            <a:ext cx="11042495" cy="5860387"/>
          </a:xfrm>
          <a:prstGeom prst="rect">
            <a:avLst/>
          </a:prstGeom>
          <a:noFill/>
        </p:spPr>
        <p:txBody>
          <a:bodyPr wrap="square" rtlCol="0">
            <a:spAutoFit/>
          </a:bodyPr>
          <a:lstStyle/>
          <a:p>
            <a:pPr>
              <a:lnSpc>
                <a:spcPct val="150000"/>
              </a:lnSpc>
            </a:pP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迁移运用</a:t>
            </a:r>
            <a:r>
              <a:rPr lang="en-US" altLang="zh-CN" b="1">
                <a:latin typeface="Microsoft YaHei" panose="020b0503020204020204" pitchFamily="34" charset="-122"/>
                <a:ea typeface="Microsoft YaHei" panose="020b0503020204020204" pitchFamily="34" charset="-122"/>
              </a:rPr>
              <a:t>】</a:t>
            </a:r>
          </a:p>
          <a:p>
            <a:pPr>
              <a:lnSpc>
                <a:spcPct val="150000"/>
              </a:lnSpc>
            </a:pPr>
            <a:r>
              <a:rPr lang="zh-CN" altLang="en-US" b="1">
                <a:latin typeface="Microsoft YaHei" panose="020b0503020204020204" pitchFamily="34" charset="-122"/>
                <a:ea typeface="Microsoft YaHei" panose="020b0503020204020204" pitchFamily="34" charset="-122"/>
              </a:rPr>
              <a:t>半个多世纪前</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我国著名教育家陶行知先生非常推崇并常用来教育学生的一句名言是</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假使你有两块面包</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你得用一块去换一朵水仙花。”这里的“水仙花”是一种隐喻</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那它比喻了什么呢</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请以“换一朵水仙花”为话题</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写一段文字</a:t>
            </a:r>
            <a:r>
              <a:rPr lang="en-US" altLang="zh-CN" b="1">
                <a:latin typeface="Microsoft YaHei" panose="020b0503020204020204" pitchFamily="34" charset="-122"/>
                <a:ea typeface="Microsoft YaHei" panose="020b0503020204020204" pitchFamily="34" charset="-122"/>
              </a:rPr>
              <a:t>,300</a:t>
            </a:r>
            <a:r>
              <a:rPr lang="zh-CN" altLang="en-US" b="1">
                <a:latin typeface="Microsoft YaHei" panose="020b0503020204020204" pitchFamily="34" charset="-122"/>
                <a:ea typeface="Microsoft YaHei" panose="020b0503020204020204" pitchFamily="34" charset="-122"/>
              </a:rPr>
              <a:t>字左右。</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用面包换一朵水仙花</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可以使人抛却许多杂念</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感悟人生的真谛</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得到精神境界的升华。尤其是一些富人</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他们拥有享用不尽的面包。倘若他们能拿出一些来换取水仙花</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帮助那些需要帮助的人</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也使自己的人生更有意义。美国钢铁大王安德鲁</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卡内基便是如此。卡内基梅隆大学和卡内基音乐厅则是他生命中两朵盛开的最艳丽的水仙花。在卡内基功成名就之后</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他便不再追逐名利</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而是投入到慈善事业中去。为了发展美国的科学、文学和美术事业</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他创立卡内基协会</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为了使匹兹堡的工人阶级子女能得到良好的职业培训</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他建立卡内基梅隆大学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为了使普通百姓也能接受高雅艺术的熏陶</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他投资建造卡内基音乐厅</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他一生捐款</a:t>
            </a:r>
            <a:r>
              <a:rPr lang="en-US" altLang="zh-CN">
                <a:solidFill>
                  <a:srgbClr val="C00000"/>
                </a:solidFill>
                <a:latin typeface="Microsoft YaHei" panose="020b0503020204020204" pitchFamily="34" charset="-122"/>
                <a:ea typeface="Microsoft YaHei" panose="020b0503020204020204" pitchFamily="34" charset="-122"/>
              </a:rPr>
              <a:t>4</a:t>
            </a:r>
            <a:r>
              <a:rPr lang="zh-CN" altLang="en-US">
                <a:solidFill>
                  <a:srgbClr val="C00000"/>
                </a:solidFill>
                <a:latin typeface="Microsoft YaHei" panose="020b0503020204020204" pitchFamily="34" charset="-122"/>
                <a:ea typeface="Microsoft YaHei" panose="020b0503020204020204" pitchFamily="34" charset="-122"/>
              </a:rPr>
              <a:t>亿多美元</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始终坚持着他的人生信条</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生意人的生涯应由两方面构成</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一方面是为自己和家庭挣到足够的线</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另一方面是用额外的财产为社会服务。卡内基的经历是面包与水仙花之间权衡的典范。在有了足够面包的同时</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不妨停下来看看周边的风景</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用一些面包来换取水仙花</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将金钱化为无私的大爱</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闻闻水仙花的芬芳</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感受帮助他人、奉献社会的喜悦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并把水仙花的香气传向人间</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让世间溢满真爱。</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125080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172897"/>
            <a:ext cx="11125711" cy="4708981"/>
          </a:xfrm>
          <a:prstGeom prst="rect">
            <a:avLst/>
          </a:prstGeom>
          <a:noFill/>
        </p:spPr>
        <p:txBody>
          <a:bodyPr wrap="square" rtlCol="0">
            <a:spAutoFit/>
          </a:bodyPr>
          <a:lstStyle/>
          <a:p>
            <a:pPr algn="ctr" fontAlgn="ctr">
              <a:lnSpc>
                <a:spcPct val="150000"/>
              </a:lnSpc>
            </a:pPr>
            <a:r>
              <a:rPr lang="zh-CN" altLang="en-US" sz="2000">
                <a:latin typeface="Microsoft YaHei" panose="020b0503020204020204" pitchFamily="34" charset="-122"/>
                <a:ea typeface="Microsoft YaHei" panose="020b0503020204020204" pitchFamily="34" charset="-122"/>
              </a:rPr>
              <a:t>特朗斯特罗姆：一年只写三首诗     </a:t>
            </a:r>
          </a:p>
          <a:p>
            <a:pPr algn="ctr" fontAlgn="ctr">
              <a:lnSpc>
                <a:spcPct val="150000"/>
              </a:lnSpc>
            </a:pPr>
            <a:r>
              <a:rPr lang="zh-CN" altLang="en-US" sz="2000">
                <a:latin typeface="Microsoft YaHei" panose="020b0503020204020204" pitchFamily="34" charset="-122"/>
                <a:ea typeface="Microsoft YaHei" panose="020b0503020204020204" pitchFamily="34" charset="-122"/>
              </a:rPr>
              <a:t>王 文</a:t>
            </a:r>
          </a:p>
          <a:p>
            <a:pPr fontAlgn="ctr">
              <a:lnSpc>
                <a:spcPct val="150000"/>
              </a:lnSpc>
            </a:pPr>
            <a:r>
              <a:rPr lang="zh-CN" altLang="en-US" sz="2000">
                <a:latin typeface="Microsoft YaHei" panose="020b0503020204020204" pitchFamily="34" charset="-122"/>
                <a:ea typeface="Microsoft YaHei" panose="020b0503020204020204" pitchFamily="34" charset="-122"/>
              </a:rPr>
              <a:t>      托马斯</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特朗斯特罗姆坐在桌前，桌子上放着一块他最爱吃的提拉米蛋糕。尝了一口之后，他侧过脸望向窗外，刚刚还是倾盆大雨，这会儿已经有几缕阳光洒落进来。这就是</a:t>
            </a:r>
            <a:r>
              <a:rPr lang="en-US" altLang="zh-CN" sz="2000">
                <a:latin typeface="Microsoft YaHei" panose="020b0503020204020204" pitchFamily="34" charset="-122"/>
                <a:ea typeface="Microsoft YaHei" panose="020b0503020204020204" pitchFamily="34" charset="-122"/>
              </a:rPr>
              <a:t>10</a:t>
            </a:r>
            <a:r>
              <a:rPr lang="zh-CN" altLang="en-US" sz="2000">
                <a:latin typeface="Microsoft YaHei" panose="020b0503020204020204" pitchFamily="34" charset="-122"/>
                <a:ea typeface="Microsoft YaHei" panose="020b0503020204020204" pitchFamily="34" charset="-122"/>
              </a:rPr>
              <a:t>月初斯德哥尔摩的天气，说变就变，让人难以捉摸。</a:t>
            </a:r>
          </a:p>
          <a:p>
            <a:pPr fontAlgn="ctr">
              <a:lnSpc>
                <a:spcPct val="150000"/>
              </a:lnSpc>
            </a:pPr>
            <a:r>
              <a:rPr lang="zh-CN" altLang="en-US" sz="2000">
                <a:latin typeface="Microsoft YaHei" panose="020b0503020204020204" pitchFamily="34" charset="-122"/>
                <a:ea typeface="Microsoft YaHei" panose="020b0503020204020204" pitchFamily="34" charset="-122"/>
              </a:rPr>
              <a:t>      托马斯目光温和，脸上最突出的是他高高耸立起的鹰钩鼻。透过玻璃窗，托马斯看不见等在楼下的众多记者，但他知道他们一定在那里。每年诺贝尔文学奖公布时，他们都会提前聚集在那里，连托马斯自己都不再期盼获奖时，他们仍然相信可能会是他。不过，托马斯知道，一会儿他们不会像往年一样摸摸地离开，而将摁门铃走进来，因为托马斯接到瑞德文学院诺贝尔文学奖评审委员会的电话：他获奖了。</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274618"/>
            <a:ext cx="11125711" cy="4247317"/>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作为公认的象征主义和超现实主义大师，托马斯被誉为“西方最后一个诗歌巨匠”。而记者为此专访瑞德文学院院士、著名汉学家马悦然教授时，他说：“这样的评价，对托马斯来说是实至名归的。” 诺奖得主、诗人沃尔科特</a:t>
            </a:r>
            <a:r>
              <a:rPr lang="en-US" altLang="zh-CN" sz="2000">
                <a:latin typeface="Microsoft YaHei" panose="020b0503020204020204" pitchFamily="34" charset="-122"/>
                <a:ea typeface="Microsoft YaHei" panose="020b0503020204020204" pitchFamily="34" charset="-122"/>
              </a:rPr>
              <a:t>10</a:t>
            </a:r>
            <a:r>
              <a:rPr lang="zh-CN" altLang="en-US" sz="2000">
                <a:latin typeface="Microsoft YaHei" panose="020b0503020204020204" pitchFamily="34" charset="-122"/>
                <a:ea typeface="Microsoft YaHei" panose="020b0503020204020204" pitchFamily="34" charset="-122"/>
              </a:rPr>
              <a:t>年前就说过：“瑞典文学院应毫不犹豫地把诺贝尔奖颁发给特朗斯特罗姆，尽管他是瑞典人。”</a:t>
            </a:r>
          </a:p>
          <a:p>
            <a:pPr fontAlgn="ctr">
              <a:lnSpc>
                <a:spcPct val="150000"/>
              </a:lnSpc>
            </a:pPr>
            <a:r>
              <a:rPr lang="zh-CN" altLang="en-US" sz="2000">
                <a:latin typeface="Microsoft YaHei" panose="020b0503020204020204" pitchFamily="34" charset="-122"/>
                <a:ea typeface="Microsoft YaHei" panose="020b0503020204020204" pitchFamily="34" charset="-122"/>
              </a:rPr>
              <a:t>      托马斯</a:t>
            </a:r>
            <a:r>
              <a:rPr lang="en-US" altLang="zh-CN" sz="2000">
                <a:latin typeface="Microsoft YaHei" panose="020b0503020204020204" pitchFamily="34" charset="-122"/>
                <a:ea typeface="Microsoft YaHei" panose="020b0503020204020204" pitchFamily="34" charset="-122"/>
              </a:rPr>
              <a:t>13</a:t>
            </a:r>
            <a:r>
              <a:rPr lang="zh-CN" altLang="en-US" sz="2000">
                <a:latin typeface="Microsoft YaHei" panose="020b0503020204020204" pitchFamily="34" charset="-122"/>
                <a:ea typeface="Microsoft YaHei" panose="020b0503020204020204" pitchFamily="34" charset="-122"/>
              </a:rPr>
              <a:t>岁就开始写作。从</a:t>
            </a:r>
            <a:r>
              <a:rPr lang="en-US" altLang="zh-CN" sz="2000">
                <a:latin typeface="Microsoft YaHei" panose="020b0503020204020204" pitchFamily="34" charset="-122"/>
                <a:ea typeface="Microsoft YaHei" panose="020b0503020204020204" pitchFamily="34" charset="-122"/>
              </a:rPr>
              <a:t>1955</a:t>
            </a:r>
            <a:r>
              <a:rPr lang="zh-CN" altLang="en-US" sz="2000">
                <a:latin typeface="Microsoft YaHei" panose="020b0503020204020204" pitchFamily="34" charset="-122"/>
                <a:ea typeface="Microsoft YaHei" panose="020b0503020204020204" pitchFamily="34" charset="-122"/>
              </a:rPr>
              <a:t>年，</a:t>
            </a:r>
            <a:r>
              <a:rPr lang="en-US" altLang="zh-CN" sz="2000">
                <a:latin typeface="Microsoft YaHei" panose="020b0503020204020204" pitchFamily="34" charset="-122"/>
                <a:ea typeface="Microsoft YaHei" panose="020b0503020204020204" pitchFamily="34" charset="-122"/>
              </a:rPr>
              <a:t>24</a:t>
            </a:r>
            <a:r>
              <a:rPr lang="zh-CN" altLang="en-US" sz="2000">
                <a:latin typeface="Microsoft YaHei" panose="020b0503020204020204" pitchFamily="34" charset="-122"/>
                <a:ea typeface="Microsoft YaHei" panose="020b0503020204020204" pitchFamily="34" charset="-122"/>
              </a:rPr>
              <a:t>岁的托马斯一出版处女诗集</a:t>
            </a:r>
            <a:r>
              <a:rPr lang="en-US" altLang="zh-CN" sz="2000">
                <a:latin typeface="Microsoft YaHei" panose="020b0503020204020204" pitchFamily="34" charset="-122"/>
                <a:ea typeface="Microsoft YaHei" panose="020b0503020204020204" pitchFamily="34" charset="-122"/>
              </a:rPr>
              <a:t>《17</a:t>
            </a:r>
            <a:r>
              <a:rPr lang="zh-CN" altLang="en-US" sz="2000">
                <a:latin typeface="Microsoft YaHei" panose="020b0503020204020204" pitchFamily="34" charset="-122"/>
                <a:ea typeface="Microsoft YaHei" panose="020b0503020204020204" pitchFamily="34" charset="-122"/>
              </a:rPr>
              <a:t>首诗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便技惊四座，思年后第二部</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途中的秘密</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更是轰动诗坛，年纪轻轻便成为瑞德诗歌的代表人物。</a:t>
            </a:r>
          </a:p>
          <a:p>
            <a:pPr fontAlgn="ctr">
              <a:lnSpc>
                <a:spcPct val="150000"/>
              </a:lnSpc>
            </a:pPr>
            <a:r>
              <a:rPr lang="zh-CN" altLang="en-US" sz="2000">
                <a:latin typeface="Microsoft YaHei" panose="020b0503020204020204" pitchFamily="34" charset="-122"/>
                <a:ea typeface="Microsoft YaHei" panose="020b0503020204020204" pitchFamily="34" charset="-122"/>
              </a:rPr>
              <a:t>      “醒悟是梦中往外跳伞</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摆脱令人窒息的漩涡</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漫游者向早晨绿色的地带降落</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万物燃烧。”“蟋蟀疯狂地缝着缝纫机”，“孤独的水龙头从玫瑰丛中站起，像一座骑士的雕塑”，“桥，一只飞越死亡的巨大铁鸟”</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都是标准的托马斯式的诗句。</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2696888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533205"/>
            <a:ext cx="11125711" cy="3785652"/>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他的诗总是从日常生活的细节入手，通过精准的描写，让读者进入一个诗的境界。他的诗称为“小孩子都能读懂的诗”。瑞德文学院的颁奖词称：特朗斯特罗姆“通过其凝炼、透彻的意象，给予我们通往现实的崭新途径。”</a:t>
            </a:r>
          </a:p>
          <a:p>
            <a:pPr fontAlgn="ctr">
              <a:lnSpc>
                <a:spcPct val="150000"/>
              </a:lnSpc>
            </a:pPr>
            <a:r>
              <a:rPr lang="zh-CN" altLang="en-US" sz="2000">
                <a:latin typeface="Microsoft YaHei" panose="020b0503020204020204" pitchFamily="34" charset="-122"/>
                <a:ea typeface="Microsoft YaHei" panose="020b0503020204020204" pitchFamily="34" charset="-122"/>
              </a:rPr>
              <a:t>      诗人于坚认为，特朗斯特罗姆的诗之于瑞德，犹如汉语中出现了唐诗。他曾对翻译</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特朗斯特罗姆诗全集</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的诗人李笠说过，他的写作受日本俳句的影响，而俳句是从中国古代诗歌滋生出来的。所以，他对东方文化一直有强烈的兴趣。他的诗，充满了味道、颜色振动和杂音，与保罗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瓦莱里的“纯诗”相近；和</a:t>
            </a:r>
            <a:r>
              <a:rPr lang="en-US" altLang="zh-CN" sz="2000">
                <a:latin typeface="Microsoft YaHei" panose="020b0503020204020204" pitchFamily="34" charset="-122"/>
                <a:ea typeface="Microsoft YaHei" panose="020b0503020204020204" pitchFamily="34" charset="-122"/>
              </a:rPr>
              <a:t>20</a:t>
            </a:r>
            <a:r>
              <a:rPr lang="zh-CN" altLang="en-US" sz="2000">
                <a:latin typeface="Microsoft YaHei" panose="020b0503020204020204" pitchFamily="34" charset="-122"/>
                <a:ea typeface="Microsoft YaHei" panose="020b0503020204020204" pitchFamily="34" charset="-122"/>
              </a:rPr>
              <a:t>世纪的叶芝、里尔克、艾略特、聂鲁达、希克梅特等大诗人一样，他的诗，具有许多属于未来的东西。</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2954038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85507" y="1064078"/>
            <a:ext cx="10420985" cy="5013039"/>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学习指引</a:t>
            </a:r>
            <a:r>
              <a:rPr lang="en-US" altLang="zh-CN" sz="24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树和天空</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是部编版高中语文选择性必修中册第四单元第二课的第四篇文章。这首诗歌想象十分奇特，意境似乎也有点儿朦胧，仿佛关联着多方面的主题，如自然的生生不息、人与自然的关系、生命的奇迹等；但又很难解读，不好把握。</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在阅读这首诗歌的时候，不要逐字逐句推敲索解，而要运用想象，尝试进入诗歌所创造的那个奇异的世界。尝试感悟“在雨中走动”的树，“在空中展开”的雪花，所营造特殊意境。</a:t>
            </a:r>
          </a:p>
          <a:p>
            <a:pPr>
              <a:lnSpc>
                <a:spcPct val="150000"/>
              </a:lnSpc>
            </a:pPr>
            <a:endParaRPr lang="zh-CN" altLang="en-US" sz="240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83520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617439"/>
            <a:ext cx="11125711" cy="3323987"/>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其实，托马斯的诗作品并不多。他一年最多写三首诗，而且往往一首诗要花几年时间才完成，长诗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画廊</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几乎用了</a:t>
            </a:r>
            <a:r>
              <a:rPr lang="en-US" altLang="zh-CN" sz="2000">
                <a:latin typeface="Microsoft YaHei" panose="020b0503020204020204" pitchFamily="34" charset="-122"/>
                <a:ea typeface="Microsoft YaHei" panose="020b0503020204020204" pitchFamily="34" charset="-122"/>
              </a:rPr>
              <a:t>10</a:t>
            </a:r>
            <a:r>
              <a:rPr lang="zh-CN" altLang="en-US" sz="2000">
                <a:latin typeface="Microsoft YaHei" panose="020b0503020204020204" pitchFamily="34" charset="-122"/>
                <a:ea typeface="Microsoft YaHei" panose="020b0503020204020204" pitchFamily="34" charset="-122"/>
              </a:rPr>
              <a:t>年时间，而短诗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有太阳的风景</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也经历</a:t>
            </a: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年。迄今为止，包括他中风后所写的所有作品加起来只有</a:t>
            </a:r>
            <a:r>
              <a:rPr lang="en-US" altLang="zh-CN" sz="2000">
                <a:latin typeface="Microsoft YaHei" panose="020b0503020204020204" pitchFamily="34" charset="-122"/>
                <a:ea typeface="Microsoft YaHei" panose="020b0503020204020204" pitchFamily="34" charset="-122"/>
              </a:rPr>
              <a:t>200</a:t>
            </a:r>
            <a:r>
              <a:rPr lang="zh-CN" altLang="en-US" sz="2000">
                <a:latin typeface="Microsoft YaHei" panose="020b0503020204020204" pitchFamily="34" charset="-122"/>
                <a:ea typeface="Microsoft YaHei" panose="020b0503020204020204" pitchFamily="34" charset="-122"/>
              </a:rPr>
              <a:t>多首，但“大部分都是精品”。 他的诗已被译成</a:t>
            </a:r>
            <a:r>
              <a:rPr lang="en-US" altLang="zh-CN" sz="2000">
                <a:latin typeface="Microsoft YaHei" panose="020b0503020204020204" pitchFamily="34" charset="-122"/>
                <a:ea typeface="Microsoft YaHei" panose="020b0503020204020204" pitchFamily="34" charset="-122"/>
              </a:rPr>
              <a:t>50</a:t>
            </a:r>
            <a:r>
              <a:rPr lang="zh-CN" altLang="en-US" sz="2000">
                <a:latin typeface="Microsoft YaHei" panose="020b0503020204020204" pitchFamily="34" charset="-122"/>
                <a:ea typeface="Microsoft YaHei" panose="020b0503020204020204" pitchFamily="34" charset="-122"/>
              </a:rPr>
              <a:t>多种语言</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仅英文就有二十来种版本</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，而研究他作品的专著已超出他作品页数的千倍。一年最多写三首诗，作为诗人，极其罕见，需要怎样沉得下心，静得住气？ 在一个如此浮躁的时代，创作如同产业追求最大产出的时代，有几人能做到？难怪中国的诗人们觉得不可思议了，难怪人们感叹中国为何不能出现伟大作品了。</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1207943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617439"/>
            <a:ext cx="11125711" cy="2862322"/>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托马斯写过一首诗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上海的街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：“公园的白蝴蝶被很多人读着。我爱这菜白色，像是真理扑动的一角。”这富有童趣的意象来自他多年前在上海的经历。那是</a:t>
            </a:r>
            <a:r>
              <a:rPr lang="en-US" altLang="zh-CN" sz="2000">
                <a:latin typeface="Microsoft YaHei" panose="020b0503020204020204" pitchFamily="34" charset="-122"/>
                <a:ea typeface="Microsoft YaHei" panose="020b0503020204020204" pitchFamily="34" charset="-122"/>
              </a:rPr>
              <a:t>1985</a:t>
            </a:r>
            <a:r>
              <a:rPr lang="zh-CN" altLang="en-US" sz="2000">
                <a:latin typeface="Microsoft YaHei" panose="020b0503020204020204" pitchFamily="34" charset="-122"/>
                <a:ea typeface="Microsoft YaHei" panose="020b0503020204020204" pitchFamily="34" charset="-122"/>
              </a:rPr>
              <a:t>年，他第一次来到中国。可惜，</a:t>
            </a:r>
            <a:r>
              <a:rPr lang="en-US" altLang="zh-CN" sz="2000">
                <a:latin typeface="Microsoft YaHei" panose="020b0503020204020204" pitchFamily="34" charset="-122"/>
                <a:ea typeface="Microsoft YaHei" panose="020b0503020204020204" pitchFamily="34" charset="-122"/>
              </a:rPr>
              <a:t>1990</a:t>
            </a:r>
            <a:r>
              <a:rPr lang="zh-CN" altLang="en-US" sz="2000">
                <a:latin typeface="Microsoft YaHei" panose="020b0503020204020204" pitchFamily="34" charset="-122"/>
                <a:ea typeface="Microsoft YaHei" panose="020b0503020204020204" pitchFamily="34" charset="-122"/>
              </a:rPr>
              <a:t>年的一次中风导致他右半身瘫痪，等到</a:t>
            </a:r>
            <a:r>
              <a:rPr lang="en-US" altLang="zh-CN" sz="2000">
                <a:latin typeface="Microsoft YaHei" panose="020b0503020204020204" pitchFamily="34" charset="-122"/>
                <a:ea typeface="Microsoft YaHei" panose="020b0503020204020204" pitchFamily="34" charset="-122"/>
              </a:rPr>
              <a:t>2001</a:t>
            </a:r>
            <a:r>
              <a:rPr lang="zh-CN" altLang="en-US" sz="2000">
                <a:latin typeface="Microsoft YaHei" panose="020b0503020204020204" pitchFamily="34" charset="-122"/>
                <a:ea typeface="Microsoft YaHei" panose="020b0503020204020204" pitchFamily="34" charset="-122"/>
              </a:rPr>
              <a:t>年再次访华的时候，他不仅拄上了拐杖，就连说话也含混不清了。</a:t>
            </a:r>
          </a:p>
          <a:p>
            <a:pPr fontAlgn="ctr">
              <a:lnSpc>
                <a:spcPct val="150000"/>
              </a:lnSpc>
            </a:pPr>
            <a:r>
              <a:rPr lang="zh-CN" altLang="en-US" sz="2000">
                <a:latin typeface="Microsoft YaHei" panose="020b0503020204020204" pitchFamily="34" charset="-122"/>
                <a:ea typeface="Microsoft YaHei" panose="020b0503020204020204" pitchFamily="34" charset="-122"/>
              </a:rPr>
              <a:t>　　中风后的托马斯也没有放弃创作，身体的变化带来对人生更深刻的思考，使他的作品超现实主义色彩更浓，语句却更加精练而富有哲理，“诗歌就是坐禅，不是为了催眠，而是为了唤醒。”</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6135672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617439"/>
            <a:ext cx="11125711" cy="3785652"/>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外界的喧嚣中，托马斯却另有打算，他计划去斯德哥尔摩近郊的海龙马岛上过周末。那里有一幢托马斯外祖父留下来的、曾招待过无数诗人、被称为“蓝房子”的住所，也是托马斯最爱的地方。房子里天花板很低，窗户小小的，窗外就是树木，托马斯最喜欢坐在窗边读书。北欧静谧、安逸的生活氛围包裹着诗人，以至于在马悦然看来，托马斯的诗风是如此恒定，这在其他地方的诗人身上简直不可思议，“他从不曾让风格应时而变”。</a:t>
            </a:r>
          </a:p>
          <a:p>
            <a:pPr algn="r" fontAlgn="ctr">
              <a:lnSpc>
                <a:spcPct val="150000"/>
              </a:lnSpc>
            </a:pPr>
            <a:r>
              <a:rPr lang="zh-CN" altLang="en-US" sz="2000">
                <a:latin typeface="Microsoft YaHei" panose="020b0503020204020204" pitchFamily="34" charset="-122"/>
                <a:ea typeface="Microsoft YaHei" panose="020b0503020204020204" pitchFamily="34" charset="-122"/>
              </a:rPr>
              <a:t>                                     （选自</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环球人物</a:t>
            </a:r>
            <a:r>
              <a:rPr lang="en-US" altLang="zh-CN" sz="2000">
                <a:latin typeface="Microsoft YaHei" panose="020b0503020204020204" pitchFamily="34" charset="-122"/>
                <a:ea typeface="Microsoft YaHei" panose="020b0503020204020204" pitchFamily="34" charset="-122"/>
              </a:rPr>
              <a:t>》2011</a:t>
            </a:r>
            <a:r>
              <a:rPr lang="zh-CN" altLang="en-US" sz="2000">
                <a:latin typeface="Microsoft YaHei" panose="020b0503020204020204" pitchFamily="34" charset="-122"/>
                <a:ea typeface="Microsoft YaHei" panose="020b0503020204020204" pitchFamily="34" charset="-122"/>
              </a:rPr>
              <a:t>年第</a:t>
            </a:r>
            <a:r>
              <a:rPr lang="en-US" altLang="zh-CN" sz="2000">
                <a:latin typeface="Microsoft YaHei" panose="020b0503020204020204" pitchFamily="34" charset="-122"/>
                <a:ea typeface="Microsoft YaHei" panose="020b0503020204020204" pitchFamily="34" charset="-122"/>
              </a:rPr>
              <a:t>27</a:t>
            </a:r>
            <a:r>
              <a:rPr lang="zh-CN" altLang="en-US" sz="2000">
                <a:latin typeface="Microsoft YaHei" panose="020b0503020204020204" pitchFamily="34" charset="-122"/>
                <a:ea typeface="Microsoft YaHei" panose="020b0503020204020204" pitchFamily="34" charset="-122"/>
              </a:rPr>
              <a:t>期，有删改）</a:t>
            </a:r>
          </a:p>
          <a:p>
            <a:pPr fontAlgn="ctr">
              <a:lnSpc>
                <a:spcPct val="150000"/>
              </a:lnSpc>
            </a:pP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注</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托马斯</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特朗斯特罗姆，</a:t>
            </a:r>
            <a:r>
              <a:rPr lang="en-US" altLang="zh-CN" sz="2000">
                <a:latin typeface="KaiTi" panose="02010609060101010101" pitchFamily="49" charset="-122"/>
                <a:ea typeface="KaiTi" panose="02010609060101010101" pitchFamily="49" charset="-122"/>
              </a:rPr>
              <a:t>1931</a:t>
            </a:r>
            <a:r>
              <a:rPr lang="zh-CN" altLang="en-US" sz="2000">
                <a:latin typeface="KaiTi" panose="02010609060101010101" pitchFamily="49" charset="-122"/>
                <a:ea typeface="KaiTi" panose="02010609060101010101" pitchFamily="49" charset="-122"/>
              </a:rPr>
              <a:t>年</a:t>
            </a:r>
            <a:r>
              <a:rPr lang="en-US" altLang="zh-CN" sz="2000">
                <a:latin typeface="KaiTi" panose="02010609060101010101" pitchFamily="49" charset="-122"/>
                <a:ea typeface="KaiTi" panose="02010609060101010101" pitchFamily="49" charset="-122"/>
              </a:rPr>
              <a:t>4</a:t>
            </a:r>
            <a:r>
              <a:rPr lang="zh-CN" altLang="en-US" sz="2000">
                <a:latin typeface="KaiTi" panose="02010609060101010101" pitchFamily="49" charset="-122"/>
                <a:ea typeface="KaiTi" panose="02010609060101010101" pitchFamily="49" charset="-122"/>
              </a:rPr>
              <a:t>月</a:t>
            </a:r>
            <a:r>
              <a:rPr lang="en-US" altLang="zh-CN" sz="2000">
                <a:latin typeface="KaiTi" panose="02010609060101010101" pitchFamily="49" charset="-122"/>
                <a:ea typeface="KaiTi" panose="02010609060101010101" pitchFamily="49" charset="-122"/>
              </a:rPr>
              <a:t>15</a:t>
            </a:r>
            <a:r>
              <a:rPr lang="zh-CN" altLang="en-US" sz="2000">
                <a:latin typeface="KaiTi" panose="02010609060101010101" pitchFamily="49" charset="-122"/>
                <a:ea typeface="KaiTi" panose="02010609060101010101" pitchFamily="49" charset="-122"/>
              </a:rPr>
              <a:t>日生于瑞典首都斯德哥尔摩，毕业于斯德哥尔摩大学心理学专业，曾修读过诗歌、文学史等课程。</a:t>
            </a:r>
            <a:r>
              <a:rPr lang="en-US" altLang="zh-CN" sz="2000">
                <a:latin typeface="KaiTi" panose="02010609060101010101" pitchFamily="49" charset="-122"/>
                <a:ea typeface="KaiTi" panose="02010609060101010101" pitchFamily="49" charset="-122"/>
              </a:rPr>
              <a:t>2011</a:t>
            </a:r>
            <a:r>
              <a:rPr lang="zh-CN" altLang="en-US" sz="2000">
                <a:latin typeface="KaiTi" panose="02010609060101010101" pitchFamily="49" charset="-122"/>
                <a:ea typeface="KaiTi" panose="02010609060101010101" pitchFamily="49" charset="-122"/>
              </a:rPr>
              <a:t>年</a:t>
            </a:r>
            <a:r>
              <a:rPr lang="en-US" altLang="zh-CN" sz="2000">
                <a:latin typeface="KaiTi" panose="02010609060101010101" pitchFamily="49" charset="-122"/>
                <a:ea typeface="KaiTi" panose="02010609060101010101" pitchFamily="49" charset="-122"/>
              </a:rPr>
              <a:t>10</a:t>
            </a:r>
            <a:r>
              <a:rPr lang="zh-CN" altLang="en-US" sz="2000">
                <a:latin typeface="KaiTi" panose="02010609060101010101" pitchFamily="49" charset="-122"/>
                <a:ea typeface="KaiTi" panose="02010609060101010101" pitchFamily="49" charset="-122"/>
              </a:rPr>
              <a:t>月</a:t>
            </a:r>
            <a:r>
              <a:rPr lang="en-US" altLang="zh-CN" sz="2000">
                <a:latin typeface="KaiTi" panose="02010609060101010101" pitchFamily="49" charset="-122"/>
                <a:ea typeface="KaiTi" panose="02010609060101010101" pitchFamily="49" charset="-122"/>
              </a:rPr>
              <a:t>6</a:t>
            </a:r>
            <a:r>
              <a:rPr lang="zh-CN" altLang="en-US" sz="2000">
                <a:latin typeface="KaiTi" panose="02010609060101010101" pitchFamily="49" charset="-122"/>
                <a:ea typeface="KaiTi" panose="02010609060101010101" pitchFamily="49" charset="-122"/>
              </a:rPr>
              <a:t>日获诺贝尔文学奖。</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6232579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617439"/>
            <a:ext cx="11125711" cy="3416320"/>
          </a:xfrm>
          <a:prstGeom prst="rect">
            <a:avLst/>
          </a:prstGeom>
          <a:noFill/>
        </p:spPr>
        <p:txBody>
          <a:bodyPr wrap="square" rtlCol="0">
            <a:spAutoFit/>
          </a:bodyPr>
          <a:lstStyle/>
          <a:p>
            <a:pPr fontAlgn="ctr">
              <a:lnSpc>
                <a:spcPct val="150000"/>
              </a:lnSpc>
            </a:pPr>
            <a:r>
              <a:rPr lang="zh-CN" altLang="en-US" sz="2400">
                <a:latin typeface="Microsoft YaHei" panose="020b0503020204020204" pitchFamily="34" charset="-122"/>
                <a:ea typeface="Microsoft YaHei" panose="020b0503020204020204" pitchFamily="34" charset="-122"/>
              </a:rPr>
              <a:t>问题：结合本文的创作意图谈谈， 托马斯“一年只写三首诗”而获诺贝尔文学奖，这对我们有什么启示？</a:t>
            </a:r>
          </a:p>
          <a:p>
            <a:pPr fontAlgn="ct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托马斯“一年只写三首诗”体现的是静下心来搞创作的沉稳心态，认真执着精益求精的精神，不为名利写作的文学品质；②当今的文坛浮躁，急功近利，创作如同产业追求最大产出，自然难以出“精品”。作家应学托马斯，沉心静气搞创作，才可能创作出伟大作品。  </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7832729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2">
                                            <p:txEl>
                                              <p:pRg st="1" end="1"/>
                                            </p:txEl>
                                          </p:spTgt>
                                        </p:tgtEl>
                                        <p:attrNameLst>
                                          <p:attrName>style.visibility</p:attrName>
                                        </p:attrNameLst>
                                      </p:cBhvr>
                                      <p:to>
                                        <p:strVal val="visible"/>
                                      </p:to>
                                    </p:set>
                                    <p:animEffect transition="in" filter="dissolve">
                                      <p:cBhvr>
                                        <p:cTn id="20"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966976" y="1266528"/>
            <a:ext cx="9285388" cy="3508653"/>
          </a:xfrm>
          <a:prstGeom prst="rect">
            <a:avLst/>
          </a:prstGeom>
          <a:noFill/>
        </p:spPr>
        <p:txBody>
          <a:bodyPr wrap="square" rtlCol="0">
            <a:spAutoFit/>
          </a:bodyPr>
          <a:lstStyle/>
          <a:p>
            <a:pPr marL="285750" indent="-285750" fontAlgn="ctr">
              <a:lnSpc>
                <a:spcPct val="150000"/>
              </a:lnSpc>
              <a:buFont typeface="Wingdings" panose="05000000000000000000"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特朗斯特罗姆名句</a:t>
            </a:r>
          </a:p>
          <a:p>
            <a:pPr lvl="2"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醒，是梦中往外跳伞。摆脱令人窒息的旋涡。</a:t>
            </a:r>
          </a:p>
          <a:p>
            <a:pPr lvl="2"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我像一只铁锚在世界的底部拖滑，留住的都不是我所要的。</a:t>
            </a:r>
          </a:p>
          <a:p>
            <a:pPr lvl="2"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我们必须相信许多东西，生活才不至于突然坠入深渊！</a:t>
            </a:r>
          </a:p>
          <a:p>
            <a:pPr lvl="2"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音乐是山坡上一间玻璃房，那里石头在飞，石头在滚，石头滚动着穿过房屋，但所有的玻璃都安然无恙。</a:t>
            </a:r>
          </a:p>
          <a:p>
            <a:pPr lvl="2"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我们在阳光下显得幸福无比，而血正从我们没察觉的伤口流涌。</a:t>
            </a:r>
            <a:endParaRPr lang="zh-CN" altLang="en-US" sz="2800">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50178" name="对象 2284545">
            <a:extLst>
              <a:ext uri="{FF2B5EF4-FFF2-40B4-BE49-F238E27FC236}">
                <a16:creationId xmlns:a16="http://schemas.microsoft.com/office/drawing/2014/main" id="{239720B5-4412-410A-B68C-B5FD33128596}"/>
              </a:ext>
            </a:extLst>
          </p:cNvPr>
          <p:cNvGraphicFramePr>
            <a:graphicFrameLocks noChangeAspect="1"/>
          </p:cNvGraphicFramePr>
          <p:nvPr>
            <p:extLst>
              <p:ext uri="{D42A27DB-BD31-4B8C-83A1-F6EECF244321}">
                <p14:modId xmlns:p14="http://schemas.microsoft.com/office/powerpoint/2010/main" val="3003347427"/>
              </p:ext>
            </p:extLst>
          </p:nvPr>
        </p:nvGraphicFramePr>
        <p:xfrm>
          <a:off x="525463" y="493713"/>
          <a:ext cx="11129962" cy="5886450"/>
        </p:xfrm>
        <a:graphic>
          <a:graphicData uri="http://schemas.openxmlformats.org/presentationml/2006/ole">
            <mc:AlternateContent>
              <mc:Choice xmlns:v="urn:schemas-microsoft-com:vml" Requires="v">
                <p:oleObj spid="_x0000_s1038" name="Document" r:id="rId3" imgW="10526488" imgH="5552840" progId="Word.Document.8">
                  <p:embed/>
                </p:oleObj>
              </mc:Choice>
              <mc:Fallback>
                <p:oleObj name="Document" r:id="rId3" imgW="10526488" imgH="5552840" progId="Word.Document.8">
                  <p:embed/>
                  <p:pic>
                    <p:nvPicPr>
                      <p:cNvPr id="0" name="OLE substitute image"/>
                      <p:cNvPicPr/>
                      <p:nvPr/>
                    </p:nvPicPr>
                    <p:blipFill>
                      <a:blip r:embed="rId4"/>
                      <a:stretch>
                        <a:fillRect/>
                      </a:stretch>
                    </p:blipFill>
                    <p:spPr>
                      <a:xfrm>
                        <a:off x="525463" y="493713"/>
                        <a:ext cx="11129962" cy="5886450"/>
                      </a:xfrm>
                      <a:prstGeom prst="rect">
                        <a:avLst/>
                      </a:prstGeom>
                      <a:noFill/>
                      <a:ln>
                        <a:noFill/>
                      </a:ln>
                    </p:spPr>
                  </p:pic>
                </p:oleObj>
              </mc:Fallback>
            </mc:AlternateContent>
          </a:graphicData>
        </a:graphic>
      </p:graphicFrame>
    </p:spTree>
    <p:custDataLst>
      <p:tags r:id="rId5"/>
    </p:custDataLst>
  </p:cSld>
  <p:clrMapOvr>
    <a:masterClrMapping/>
  </p:clrMapOvr>
  <p:transition spd="slow">
    <p:fade/>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52226" name="对象 2283521">
            <a:extLst>
              <a:ext uri="{FF2B5EF4-FFF2-40B4-BE49-F238E27FC236}">
                <a16:creationId xmlns:a16="http://schemas.microsoft.com/office/drawing/2014/main" id="{E25BA669-B253-470E-836A-ECB86E089B4E}"/>
              </a:ext>
            </a:extLst>
          </p:cNvPr>
          <p:cNvGraphicFramePr>
            <a:graphicFrameLocks noChangeAspect="1"/>
          </p:cNvGraphicFramePr>
          <p:nvPr>
            <p:extLst>
              <p:ext uri="{D42A27DB-BD31-4B8C-83A1-F6EECF244321}">
                <p14:modId xmlns:p14="http://schemas.microsoft.com/office/powerpoint/2010/main" val="1006235800"/>
              </p:ext>
            </p:extLst>
          </p:nvPr>
        </p:nvGraphicFramePr>
        <p:xfrm>
          <a:off x="78104" y="1416659"/>
          <a:ext cx="11140444" cy="730714"/>
        </p:xfrm>
        <a:graphic>
          <a:graphicData uri="http://schemas.openxmlformats.org/presentationml/2006/ole">
            <mc:AlternateContent>
              <mc:Choice xmlns:v="urn:schemas-microsoft-com:vml" Requires="v">
                <p:oleObj spid="_x0000_s1039" r:id="rId3" imgW="10512720" imgH="691560" progId="Word.Document.8">
                  <p:embed/>
                </p:oleObj>
              </mc:Choice>
              <mc:Fallback>
                <p:oleObj r:id="rId3" imgW="10512720" imgH="691560" progId="Word.Document.8">
                  <p:embed/>
                  <p:pic>
                    <p:nvPicPr>
                      <p:cNvPr id="0" name="OLE substitute image"/>
                      <p:cNvPicPr/>
                      <p:nvPr/>
                    </p:nvPicPr>
                    <p:blipFill>
                      <a:blip r:embed="rId4">
                        <a:extLst>
                          <a:ext uri="{28A0092B-C50C-407E-A947-70E740481C1C}">
                            <a14:useLocalDpi xmlns:a14="http://schemas.microsoft.com/office/drawing/2010/main" val="0"/>
                          </a:ext>
                        </a:extLst>
                      </a:blip>
                      <a:stretch>
                        <a:fillRect/>
                      </a:stretch>
                    </p:blipFill>
                    <p:spPr>
                      <a:xfrm>
                        <a:off x="78104" y="1416659"/>
                        <a:ext cx="11140444" cy="730714"/>
                      </a:xfrm>
                      <a:prstGeom prst="rect">
                        <a:avLst/>
                      </a:prstGeom>
                      <a:noFill/>
                      <a:ln>
                        <a:noFill/>
                      </a:ln>
                    </p:spPr>
                  </p:pic>
                </p:oleObj>
              </mc:Fallback>
            </mc:AlternateContent>
          </a:graphicData>
        </a:graphic>
      </p:graphicFrame>
      <p:sp>
        <p:nvSpPr>
          <p:cNvPr id="3" name="Freeform 5">
            <a:extLst>
              <a:ext uri="{FF2B5EF4-FFF2-40B4-BE49-F238E27FC236}">
                <a16:creationId xmlns:a16="http://schemas.microsoft.com/office/drawing/2014/main" id="{E8AF57ED-D73D-419A-80B7-28FB3675181E}"/>
              </a:ext>
            </a:extLst>
          </p:cNvPr>
          <p:cNvSpPr/>
          <p:nvPr/>
        </p:nvSpPr>
        <p:spPr bwMode="auto">
          <a:xfrm>
            <a:off x="4476063" y="2769296"/>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5">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pic>
        <p:nvPicPr>
          <p:cNvPr id="4" name="Picture 2">
            <a:extLst>
              <a:ext uri="{FF2B5EF4-FFF2-40B4-BE49-F238E27FC236}">
                <a16:creationId xmlns:a16="http://schemas.microsoft.com/office/drawing/2014/main" id="{1C4921F4-6643-4954-8616-49BE6B7B6055}"/>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372045" y="3728837"/>
            <a:ext cx="2618110" cy="19635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ustDataLst>
      <p:tags r:id="rId7"/>
    </p:custDataLst>
  </p:cSld>
  <p:clrMapOvr>
    <a:masterClrMapping/>
  </p:clrMapOvr>
  <p:transition spd="slow">
    <p:fade/>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印品黑体" panose="00000500000000000000" pitchFamily="2" charset="-122"/>
              <a:ea typeface="宋体" panose="02010600030101010101" pitchFamily="2" charset="-122"/>
              <a:cs typeface="Arial"/>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rgbClr val="F0ECE9"/>
                </a:solidFill>
                <a:effectLst/>
                <a:uLnTx/>
                <a:uFillTx/>
                <a:latin typeface="印品黑体" panose="00000500000000000000" pitchFamily="2" charset="-122"/>
                <a:ea typeface="宋体" panose="02010600030101010101" pitchFamily="2" charset="-122"/>
                <a:cs typeface="Arial"/>
              </a:endParaRPr>
            </a:p>
          </p:txBody>
        </p:sp>
        <p:sp>
          <p:nvSpPr>
            <p:cNvPr id="43" name="TextBox 42"/>
            <p:cNvSpPr txBox="1"/>
            <p:nvPr/>
          </p:nvSpPr>
          <p:spPr>
            <a:xfrm>
              <a:off x="563751" y="1817221"/>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400" b="1">
                  <a:solidFill>
                    <a:srgbClr val="F0ECE9"/>
                  </a:solidFill>
                  <a:latin typeface="微软雅黑" panose="020b0503020204020204" pitchFamily="34" charset="-122"/>
                  <a:ea typeface="微软雅黑" panose="020b0503020204020204" pitchFamily="34" charset="-122"/>
                  <a:cs typeface="Arial"/>
                </a:rPr>
                <a:t>素材应用</a:t>
              </a:r>
              <a:endParaRPr kumimoji="0" lang="zh-CN" altLang="en-US" sz="2400" b="1" i="0" u="none" strike="noStrike" kern="1200" cap="none" spc="0" normalizeH="0" baseline="0" noProof="0">
                <a:ln>
                  <a:noFill/>
                </a:ln>
                <a:solidFill>
                  <a:srgbClr val="F0ECE9"/>
                </a:solidFill>
                <a:effectLst/>
                <a:uLnTx/>
                <a:uFillTx/>
                <a:latin typeface="微软雅黑" panose="020b0503020204020204" pitchFamily="34" charset="-122"/>
                <a:ea typeface="微软雅黑" panose="020b0503020204020204" pitchFamily="34" charset="-122"/>
                <a:cs typeface="Arial"/>
              </a:endParaRPr>
            </a:p>
          </p:txBody>
        </p:sp>
      </p:grpSp>
      <p:sp>
        <p:nvSpPr>
          <p:cNvPr id="19" name="文本框 18"/>
          <p:cNvSpPr txBox="1"/>
          <p:nvPr/>
        </p:nvSpPr>
        <p:spPr>
          <a:xfrm>
            <a:off x="811148" y="2109472"/>
            <a:ext cx="10569703" cy="3079497"/>
          </a:xfrm>
          <a:prstGeom prst="rect">
            <a:avLst/>
          </a:prstGeom>
          <a:noFill/>
        </p:spPr>
        <p:txBody>
          <a:bodyPr wrap="square">
            <a:spAutoFit/>
          </a:bodyPr>
          <a:lstStyle/>
          <a:p>
            <a:pPr marL="342900" marR="0" lvl="0" indent="-342900" algn="just" defTabSz="914400" rtl="0" eaLnBrk="1" fontAlgn="auto" latinLnBrk="0" hangingPunct="1">
              <a:lnSpc>
                <a:spcPct val="150000"/>
              </a:lnSpc>
              <a:spcBef>
                <a:spcPct val="0"/>
              </a:spcBef>
              <a:spcAft>
                <a:spcPts val="1000"/>
              </a:spcAft>
              <a:buClrTx/>
              <a:buSzTx/>
              <a:buFont typeface="Wingdings" panose="05000000000000000000" pitchFamily="2" charset="2"/>
              <a:buChar char="u"/>
              <a:defRPr/>
            </a:pPr>
            <a:r>
              <a:rPr kumimoji="0" lang="zh-CN" altLang="en-US"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唯其执着，才会精益求精，才会马到成功。你看，那个奥地利的卡夫卡，只是个银行职员，却笔耕不辍，创作了蜚声世界的</a:t>
            </a:r>
            <a:r>
              <a:rPr kumimoji="0" lang="en-US" altLang="zh-CN"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变形记</a:t>
            </a:r>
            <a:r>
              <a:rPr kumimoji="0" lang="en-US" altLang="zh-CN"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，创作成了他活着的唯一目的，人生的唯一意义，那</a:t>
            </a:r>
            <a:r>
              <a:rPr kumimoji="0" lang="en-US" altLang="zh-CN"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城堡</a:t>
            </a:r>
            <a:r>
              <a:rPr kumimoji="0" lang="en-US" altLang="zh-CN"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变形记</a:t>
            </a:r>
            <a:r>
              <a:rPr kumimoji="0" lang="en-US" altLang="zh-CN"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中的主人公，其实就是他自己呀。瑞典诗人特朗斯特罗姆写作长诗</a:t>
            </a:r>
            <a:r>
              <a:rPr kumimoji="0" lang="en-US" altLang="zh-CN"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画廊</a:t>
            </a:r>
            <a:r>
              <a:rPr kumimoji="0" lang="en-US" altLang="zh-CN"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时几乎花尽了十年光阴，就连诗</a:t>
            </a:r>
            <a:r>
              <a:rPr kumimoji="0" lang="en-US" altLang="zh-CN"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有太阳的风景</a:t>
            </a:r>
            <a:r>
              <a:rPr kumimoji="0" lang="en-US" altLang="zh-CN"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2200" b="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也断断续续用了七年的时光才创作完成，正是凭借这种执着的精神，他才摘取了诺贝尔文学奖的桂冠。</a:t>
            </a:r>
          </a:p>
        </p:txBody>
      </p:sp>
      <p:pic>
        <p:nvPicPr>
          <p:cNvPr id="44" name="New picture"/>
          <p:cNvPicPr/>
          <p:nvPr/>
        </p:nvPicPr>
        <p:blipFill>
          <a:blip r:embed="rId3"/>
          <a:stretch>
            <a:fillRect/>
          </a:stretch>
        </p:blipFill>
        <p:spPr>
          <a:xfrm>
            <a:off x="12661900" y="11087100"/>
            <a:ext cx="317500" cy="228600"/>
          </a:xfrm>
          <a:prstGeom prst="cube">
            <a:avLst/>
          </a:prstGeom>
        </p:spPr>
      </p:pic>
    </p:spTree>
    <p:extLst>
      <p:ext uri="{BB962C8B-B14F-4D97-AF65-F5344CB8AC3E}">
        <p14:creationId xmlns:p14="http://schemas.microsoft.com/office/powerpoint/2010/main" val="4200378270"/>
      </p:ext>
    </p:extLst>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p:cNvSpPr txBox="1"/>
          <p:nvPr/>
        </p:nvSpPr>
        <p:spPr>
          <a:xfrm>
            <a:off x="954583" y="2204722"/>
            <a:ext cx="10569703" cy="2320315"/>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了解特朗斯特罗姆的创作成就及其在世界文学史上的地位。</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体会诗歌的写作特色，如奇特的想象、鲜明的意象、朦胧的意境等。</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了解诗歌的思想内容，体会诗歌的多元主题，如自然的生生不息、人与自然的关系、生命的奇迹等。</a:t>
            </a:r>
          </a:p>
        </p:txBody>
      </p:sp>
    </p:spTree>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605614" y="2116476"/>
            <a:ext cx="6187899" cy="4351640"/>
          </a:xfrm>
          <a:prstGeom prst="rect">
            <a:avLst/>
          </a:prstGeom>
          <a:noFill/>
        </p:spPr>
        <p:txBody>
          <a:bodyPr wrap="square">
            <a:spAutoFit/>
          </a:bodyPr>
          <a:lstStyle/>
          <a:p>
            <a:pPr indent="457200">
              <a:lnSpc>
                <a:spcPct val="150000"/>
              </a:lnSpc>
              <a:spcAft>
                <a:spcPts val="1000"/>
              </a:spcAft>
            </a:pPr>
            <a:r>
              <a:rPr lang="zh-CN" altLang="en-US"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特朗斯特罗姆</a:t>
            </a:r>
            <a:r>
              <a:rPr lang="en-US" altLang="zh-CN" sz="2200" b="1" kern="100">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200" kern="100">
                <a:effectLst/>
                <a:latin typeface="微软雅黑" panose="020b0503020204020204" pitchFamily="34" charset="-122"/>
                <a:ea typeface="微软雅黑" panose="020b0503020204020204" pitchFamily="34" charset="-122"/>
                <a:cs typeface="Arial" panose="020b0604020202020204" pitchFamily="34" charset="0"/>
              </a:rPr>
              <a:t>1931—2015</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，瑞典著名诗人，被誉为“</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世纪最后一位诗歌巨匠”。他多次获诺贝尔文学奖提名，终于获得</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2011</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年诺贝尔文学奖。他共发表诗歌</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200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余首，十余部诗集。主要作品集有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十七首诗</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路上的秘密</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完成一半的天堂</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钟声与辙迹</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在黑暗中观看</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a:t>
            </a:r>
          </a:p>
          <a:p>
            <a:pPr indent="457200">
              <a:lnSpc>
                <a:spcPct val="150000"/>
              </a:lnSpc>
              <a:spcAft>
                <a:spcPts val="1000"/>
              </a:spcAft>
            </a:pPr>
            <a:endPar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nSpc>
                <a:spcPct val="150000"/>
              </a:lnSpc>
              <a:spcAft>
                <a:spcPts val="1000"/>
              </a:spcAft>
            </a:pPr>
            <a:endPar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87747" y="1806022"/>
            <a:ext cx="2547730" cy="35795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1765" y="253365"/>
            <a:ext cx="11650980" cy="2030095"/>
          </a:xfrm>
          <a:prstGeom prst="rect">
            <a:avLst/>
          </a:prstGeom>
          <a:noFill/>
        </p:spPr>
        <p:txBody>
          <a:bodyPr wrap="square" rtlCol="0" anchor="t">
            <a:spAutoFit/>
          </a:bodyPr>
          <a:lstStyle/>
          <a:p>
            <a:pPr algn="ctr" fontAlgn="auto">
              <a:lnSpc>
                <a:spcPct val="150000"/>
              </a:lnSpc>
            </a:pPr>
            <a:r>
              <a:rPr lang="en-US" altLang="zh-CN" sz="2800" b="1"/>
              <a:t>	</a:t>
            </a:r>
            <a:r>
              <a:rPr lang="zh-CN" altLang="en-US" sz="2800" b="1"/>
              <a:t>【</a:t>
            </a:r>
            <a:r>
              <a:rPr lang="zh-CN" altLang="en-US" sz="2800" b="1">
                <a:solidFill>
                  <a:srgbClr val="FF0000"/>
                </a:solidFill>
              </a:rPr>
              <a:t>题解</a:t>
            </a:r>
            <a:r>
              <a:rPr lang="zh-CN" altLang="en-US" sz="2800" b="1"/>
              <a:t>】</a:t>
            </a:r>
            <a:endParaRPr lang="en-US" altLang="zh-CN" sz="2800" b="1"/>
          </a:p>
          <a:p>
            <a:pPr fontAlgn="auto">
              <a:lnSpc>
                <a:spcPct val="150000"/>
              </a:lnSpc>
            </a:pPr>
            <a:r>
              <a:rPr lang="en-US" altLang="zh-CN" sz="2800" b="1"/>
              <a:t>	</a:t>
            </a:r>
            <a:r>
              <a:rPr lang="zh-CN" altLang="en-US" sz="2800" b="1"/>
              <a:t>“树和天空”言简意赅，点明了诗歌的写作对象；同时，“天空”为“树”提供了背景，意象鲜明，给读者提供了无限的想象间。</a:t>
            </a:r>
          </a:p>
        </p:txBody>
      </p:sp>
      <p:pic>
        <p:nvPicPr>
          <p:cNvPr id="3" name="图片 2"/>
          <p:cNvPicPr>
            <a:picLocks noChangeAspect="1"/>
          </p:cNvPicPr>
          <p:nvPr/>
        </p:nvPicPr>
        <p:blipFill>
          <a:blip r:embed="rId2"/>
          <a:stretch>
            <a:fillRect/>
          </a:stretch>
        </p:blipFill>
        <p:spPr>
          <a:xfrm>
            <a:off x="8418195" y="2283460"/>
            <a:ext cx="3384550" cy="4321810"/>
          </a:xfrm>
          <a:prstGeom prst="rect">
            <a:avLst/>
          </a:prstGeom>
        </p:spPr>
      </p:pic>
      <p:pic>
        <p:nvPicPr>
          <p:cNvPr id="6" name="图片 5"/>
          <p:cNvPicPr>
            <a:picLocks noChangeAspect="1"/>
          </p:cNvPicPr>
          <p:nvPr/>
        </p:nvPicPr>
        <p:blipFill>
          <a:blip r:embed="rId3"/>
          <a:stretch>
            <a:fillRect/>
          </a:stretch>
        </p:blipFill>
        <p:spPr>
          <a:xfrm>
            <a:off x="431800" y="2407920"/>
            <a:ext cx="2675255" cy="4142105"/>
          </a:xfrm>
          <a:prstGeom prst="rect">
            <a:avLst/>
          </a:prstGeom>
        </p:spPr>
      </p:pic>
      <p:pic>
        <p:nvPicPr>
          <p:cNvPr id="7" name="图片 6"/>
          <p:cNvPicPr>
            <a:picLocks noChangeAspect="1"/>
          </p:cNvPicPr>
          <p:nvPr/>
        </p:nvPicPr>
        <p:blipFill>
          <a:blip r:embed="rId4"/>
          <a:stretch>
            <a:fillRect/>
          </a:stretch>
        </p:blipFill>
        <p:spPr>
          <a:xfrm>
            <a:off x="4007485" y="2773045"/>
            <a:ext cx="2948940" cy="3613785"/>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0" y="0"/>
            <a:ext cx="11109960" cy="64516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rPr>
              <a:t>整体感知   诵读诗歌</a:t>
            </a:r>
          </a:p>
        </p:txBody>
      </p:sp>
      <p:sp>
        <p:nvSpPr>
          <p:cNvPr id="3" name="文本框 2"/>
          <p:cNvSpPr txBox="1"/>
          <p:nvPr/>
        </p:nvSpPr>
        <p:spPr>
          <a:xfrm>
            <a:off x="405130" y="645160"/>
            <a:ext cx="6036310" cy="4123055"/>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树   和   天  空</a:t>
            </a:r>
            <a:endParaRPr kumimoji="0" lang="zh-CN" altLang="en-US" sz="2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宋体" panose="02010600030101010101" pitchFamily="2" charset="-122"/>
              </a:rPr>
              <a:t>特朗斯特罗姆  李笠译</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a:rPr>
              <a:t>一棵树在雨中走动。</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a:rPr>
              <a:t>在倾洒的灰色中匆匆走过我们的身边。</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a:rPr>
              <a:t>它有急事。它汲取雨中的生命</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a:rPr>
              <a:t>就像果园里的黑鹂lí。</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a:rPr>
              <a:t>　　</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a:rPr>
              <a:t>雨停歇。树停下脚步。</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a:rPr>
              <a:t>它在晴朗的夜晚挺拔的静闪。</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a:rPr>
              <a:t>和我们一样它在等待那瞬息</a:t>
            </a: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a:rPr>
              <a:t>当雪花在空中绽开</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16"/>
          <p:cNvSpPr/>
          <p:nvPr/>
        </p:nvSpPr>
        <p:spPr>
          <a:xfrm>
            <a:off x="391321" y="950480"/>
            <a:ext cx="11409359" cy="1984080"/>
          </a:xfrm>
          <a:prstGeom prst="rect">
            <a:avLst/>
          </a:prstGeom>
        </p:spPr>
        <p:txBody>
          <a:bodyPr wrap="square" lIns="121870" tIns="60934" rIns="121870" bIns="60934">
            <a:spAutoFit/>
          </a:bodyPr>
          <a:lstStyle/>
          <a:p>
            <a:pPr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470"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470"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570193" y="61720"/>
            <a:ext cx="10923336"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400">
                <a:solidFill>
                  <a:srgbClr val="7F6B5B"/>
                </a:solidFill>
                <a:latin typeface="微软雅黑" panose="020b0503020204020204" pitchFamily="34" charset="-122"/>
                <a:ea typeface="微软雅黑" panose="020b0503020204020204" pitchFamily="34" charset="-122"/>
              </a:rPr>
              <a:t>1.</a:t>
            </a:r>
            <a:r>
              <a:rPr lang="zh-CN" altLang="en-US" sz="2400">
                <a:solidFill>
                  <a:srgbClr val="7F6B5B"/>
                </a:solidFill>
                <a:latin typeface="微软雅黑" panose="020b0503020204020204" pitchFamily="34" charset="-122"/>
                <a:ea typeface="微软雅黑" panose="020b0503020204020204" pitchFamily="34" charset="-122"/>
              </a:rPr>
              <a:t>阅读这首诗，将下面图中①～③处填写完整。</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9" name="矩形 8"/>
          <p:cNvSpPr/>
          <p:nvPr/>
        </p:nvSpPr>
        <p:spPr>
          <a:xfrm>
            <a:off x="3281674" y="4013586"/>
            <a:ext cx="543613" cy="5230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树</a:t>
            </a:r>
            <a:endParaRPr lang="zh-CN" altLang="en-US" sz="2800"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1" name="矩形 10"/>
          <p:cNvSpPr/>
          <p:nvPr/>
        </p:nvSpPr>
        <p:spPr>
          <a:xfrm>
            <a:off x="3949805" y="2948567"/>
            <a:ext cx="902602" cy="5230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雨中</a:t>
            </a:r>
            <a:endParaRPr lang="zh-CN" altLang="en-US" sz="2800"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2" name="矩形 11"/>
          <p:cNvSpPr/>
          <p:nvPr/>
        </p:nvSpPr>
        <p:spPr>
          <a:xfrm>
            <a:off x="4900095" y="2455235"/>
            <a:ext cx="2159066" cy="138467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走动</a:t>
            </a:r>
            <a:endParaRPr lang="en-US" altLang="zh-CN" sz="2800" kern="100">
              <a:latin typeface="Times New Roman" panose="02020603050405020304" pitchFamily="18" charset="0"/>
              <a:ea typeface="方正中等线简体" panose="03000509000000000000" pitchFamily="65" charset="-122"/>
              <a:cs typeface="Times New Roman" panose="02020603050405020304" pitchFamily="18" charset="0"/>
            </a:endParaRPr>
          </a:p>
          <a:p>
            <a:pPr>
              <a:lnSpc>
                <a:spcPct val="150000"/>
              </a:lnSpc>
            </a:pPr>
            <a:r>
              <a:rPr lang="en-US"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①_________</a:t>
            </a:r>
            <a:endParaRPr lang="zh-CN" altLang="en-US" sz="2800"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3" name="矩形 12"/>
          <p:cNvSpPr/>
          <p:nvPr/>
        </p:nvSpPr>
        <p:spPr>
          <a:xfrm>
            <a:off x="3949805" y="4704153"/>
            <a:ext cx="902602" cy="5230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雨停</a:t>
            </a:r>
            <a:endParaRPr lang="zh-CN" altLang="en-US" sz="2800"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8" name="矩形 17"/>
          <p:cNvSpPr/>
          <p:nvPr/>
        </p:nvSpPr>
        <p:spPr>
          <a:xfrm>
            <a:off x="4900095" y="3876665"/>
            <a:ext cx="2159066" cy="203085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②_________</a:t>
            </a:r>
          </a:p>
          <a:p>
            <a:pPr>
              <a:lnSpc>
                <a:spcPct val="150000"/>
              </a:lnSpc>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静静地闪现</a:t>
            </a:r>
            <a:endParaRPr lang="en-US" altLang="zh-CN" sz="2800" kern="100">
              <a:latin typeface="Times New Roman" panose="02020603050405020304" pitchFamily="18" charset="0"/>
              <a:ea typeface="方正中等线简体" panose="03000509000000000000" pitchFamily="65" charset="-122"/>
              <a:cs typeface="Times New Roman" panose="02020603050405020304" pitchFamily="18" charset="0"/>
            </a:endParaRPr>
          </a:p>
          <a:p>
            <a:pPr>
              <a:lnSpc>
                <a:spcPct val="150000"/>
              </a:lnSpc>
            </a:pPr>
            <a:r>
              <a:rPr lang="en-US"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③_________</a:t>
            </a:r>
            <a:endParaRPr lang="zh-CN" altLang="en-US" sz="2800"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9" name="左大括号 18"/>
          <p:cNvSpPr/>
          <p:nvPr/>
        </p:nvSpPr>
        <p:spPr>
          <a:xfrm>
            <a:off x="3794501" y="2694762"/>
            <a:ext cx="197957" cy="3152207"/>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a:p>
        </p:txBody>
      </p:sp>
      <p:sp>
        <p:nvSpPr>
          <p:cNvPr id="20" name="左大括号 19"/>
          <p:cNvSpPr/>
          <p:nvPr/>
        </p:nvSpPr>
        <p:spPr>
          <a:xfrm>
            <a:off x="4781938" y="2698512"/>
            <a:ext cx="197957" cy="1005962"/>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a:p>
        </p:txBody>
      </p:sp>
      <p:sp>
        <p:nvSpPr>
          <p:cNvPr id="21" name="左大括号 20"/>
          <p:cNvSpPr/>
          <p:nvPr/>
        </p:nvSpPr>
        <p:spPr>
          <a:xfrm>
            <a:off x="4781938" y="4050918"/>
            <a:ext cx="197957" cy="1782125"/>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a:p>
        </p:txBody>
      </p:sp>
      <p:sp>
        <p:nvSpPr>
          <p:cNvPr id="22" name="矩形 21"/>
          <p:cNvSpPr/>
          <p:nvPr/>
        </p:nvSpPr>
        <p:spPr>
          <a:xfrm>
            <a:off x="5285709" y="3226479"/>
            <a:ext cx="1620582" cy="5230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汲取生命</a:t>
            </a:r>
            <a:endParaRPr lang="zh-CN" altLang="en-US" sz="2800">
              <a:solidFill>
                <a:srgbClr val="C00000"/>
              </a:solidFill>
            </a:endParaRPr>
          </a:p>
        </p:txBody>
      </p:sp>
      <p:sp>
        <p:nvSpPr>
          <p:cNvPr id="23" name="矩形 22"/>
          <p:cNvSpPr/>
          <p:nvPr/>
        </p:nvSpPr>
        <p:spPr>
          <a:xfrm>
            <a:off x="5285709" y="3997725"/>
            <a:ext cx="1620582" cy="5230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停下脚步</a:t>
            </a:r>
            <a:endParaRPr lang="zh-CN" altLang="en-US"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4" name="矩形 23"/>
          <p:cNvSpPr/>
          <p:nvPr/>
        </p:nvSpPr>
        <p:spPr>
          <a:xfrm>
            <a:off x="5285709" y="5284476"/>
            <a:ext cx="1620582" cy="5230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等待雪花</a:t>
            </a:r>
            <a:endParaRPr lang="zh-CN" altLang="en-US" sz="28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16"/>
          <p:cNvSpPr/>
          <p:nvPr/>
        </p:nvSpPr>
        <p:spPr>
          <a:xfrm>
            <a:off x="391321" y="950480"/>
            <a:ext cx="11409359" cy="1984080"/>
          </a:xfrm>
          <a:prstGeom prst="rect">
            <a:avLst/>
          </a:prstGeom>
        </p:spPr>
        <p:txBody>
          <a:bodyPr wrap="square" lIns="121870" tIns="60934" rIns="121870" bIns="60934">
            <a:spAutoFit/>
          </a:bodyPr>
          <a:lstStyle/>
          <a:p>
            <a:pPr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470"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470" algn="just">
              <a:lnSpc>
                <a:spcPct val="150000"/>
              </a:lnSpc>
            </a:pPr>
            <a:endParaRPr lang="en-US" altLang="zh-CN" sz="28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TextBox 13"/>
          <p:cNvSpPr txBox="1"/>
          <p:nvPr/>
        </p:nvSpPr>
        <p:spPr>
          <a:xfrm>
            <a:off x="983432" y="344684"/>
            <a:ext cx="1832553"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570193" y="61720"/>
            <a:ext cx="10923336"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400">
                <a:solidFill>
                  <a:srgbClr val="7F6B5B"/>
                </a:solidFill>
                <a:latin typeface="微软雅黑" panose="020b0503020204020204" pitchFamily="34" charset="-122"/>
                <a:ea typeface="微软雅黑" panose="020b0503020204020204" pitchFamily="34" charset="-122"/>
              </a:rPr>
              <a:t>1.</a:t>
            </a:r>
            <a:r>
              <a:rPr lang="zh-CN" altLang="en-US" sz="2400">
                <a:solidFill>
                  <a:srgbClr val="7F6B5B"/>
                </a:solidFill>
                <a:latin typeface="微软雅黑" panose="020b0503020204020204" pitchFamily="34" charset="-122"/>
                <a:ea typeface="微软雅黑" panose="020b0503020204020204" pitchFamily="34" charset="-122"/>
              </a:rPr>
              <a:t>这首诗中的抒情主人公是谁？有什么特点？“我们”起什么作用？</a:t>
            </a:r>
          </a:p>
        </p:txBody>
      </p:sp>
      <p:sp>
        <p:nvSpPr>
          <p:cNvPr id="18" name="文本框 17"/>
          <p:cNvSpPr txBox="1"/>
          <p:nvPr/>
        </p:nvSpPr>
        <p:spPr>
          <a:xfrm>
            <a:off x="855154" y="2278583"/>
            <a:ext cx="10638375" cy="3357329"/>
          </a:xfrm>
          <a:prstGeom prst="rect">
            <a:avLst/>
          </a:prstGeom>
          <a:noFill/>
        </p:spPr>
        <p:txBody>
          <a:bodyPr wrap="square">
            <a:spAutoFit/>
          </a:bodyPr>
          <a:lstStyle/>
          <a:p>
            <a:pPr fontAlgn="auto">
              <a:lnSpc>
                <a:spcPct val="150000"/>
              </a:lnSpc>
              <a:spcBef>
                <a:spcPct val="0"/>
              </a:spcBef>
              <a:spcAft>
                <a:spcPct val="0"/>
              </a:spcAft>
            </a:pPr>
            <a:r>
              <a:rPr lang="en-US" altLang="zh-CN" sz="2400">
                <a:ea typeface="微软雅黑" panose="020b0503020204020204" pitchFamily="34" charset="-122"/>
              </a:rPr>
              <a:t>【</a:t>
            </a:r>
            <a:r>
              <a:rPr lang="zh-CN" altLang="en-US" sz="2400">
                <a:ea typeface="微软雅黑" panose="020b0503020204020204" pitchFamily="34" charset="-122"/>
              </a:rPr>
              <a:t>明确</a:t>
            </a:r>
            <a:r>
              <a:rPr lang="en-US" altLang="zh-CN" sz="2400">
                <a:ea typeface="微软雅黑" panose="020b0503020204020204" pitchFamily="34" charset="-122"/>
              </a:rPr>
              <a:t>】(1)</a:t>
            </a:r>
            <a:r>
              <a:rPr lang="zh-CN" altLang="en-US" sz="2400">
                <a:ea typeface="微软雅黑" panose="020b0503020204020204" pitchFamily="34" charset="-122"/>
              </a:rPr>
              <a:t>抒情主人公是树。</a:t>
            </a:r>
          </a:p>
          <a:p>
            <a:pPr fontAlgn="auto">
              <a:lnSpc>
                <a:spcPct val="150000"/>
              </a:lnSpc>
              <a:spcBef>
                <a:spcPct val="0"/>
              </a:spcBef>
              <a:spcAft>
                <a:spcPct val="0"/>
              </a:spcAft>
            </a:pPr>
            <a:r>
              <a:rPr lang="en-US" altLang="zh-CN" sz="2400">
                <a:ea typeface="微软雅黑" panose="020b0503020204020204" pitchFamily="34" charset="-122"/>
              </a:rPr>
              <a:t>(2)</a:t>
            </a:r>
            <a:r>
              <a:rPr lang="zh-CN" altLang="en-US" sz="2400">
                <a:ea typeface="微软雅黑" panose="020b0503020204020204" pitchFamily="34" charset="-122"/>
              </a:rPr>
              <a:t>诗中的树有超越了人的自觉和主动性。在雨中，树在“走动”“有急事”“汲取生命”；雨停后，树“停下脚步”和“等待”，它有对生命自觉自为的争取与充盈。</a:t>
            </a:r>
          </a:p>
          <a:p>
            <a:pPr fontAlgn="auto">
              <a:lnSpc>
                <a:spcPct val="150000"/>
              </a:lnSpc>
              <a:spcBef>
                <a:spcPct val="0"/>
              </a:spcBef>
              <a:spcAft>
                <a:spcPct val="0"/>
              </a:spcAft>
            </a:pPr>
            <a:r>
              <a:rPr lang="en-US" altLang="zh-CN" sz="2400">
                <a:ea typeface="微软雅黑" panose="020b0503020204020204" pitchFamily="34" charset="-122"/>
              </a:rPr>
              <a:t>(3)“</a:t>
            </a:r>
            <a:r>
              <a:rPr lang="zh-CN" altLang="en-US" sz="2400">
                <a:ea typeface="微软雅黑" panose="020b0503020204020204" pitchFamily="34" charset="-122"/>
              </a:rPr>
              <a:t>我们”在这里只是作为一个旁观者、见证人、陈述者，是目睹了自然生命律动的一个记录员。</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p="http://schemas.openxmlformats.org/presentationml/2006/main">
  <p:tag name="KSO_WM_TEMPLATE_CATEGORY" val="custom"/>
  <p:tag name="KSO_WM_TEMPLATE_INDEX" val="20180643"/>
</p:tagLst>
</file>

<file path=ppt/tags/tag2.xml><?xml version="1.0" encoding="utf-8"?>
<p:tagLst xmlns:p="http://schemas.openxmlformats.org/presentationml/2006/main">
  <p:tag name="KSO_WM_TEMPLATE_CATEGORY" val="custom"/>
  <p:tag name="KSO_WM_TEMPLATE_INDEX" val="20180643"/>
</p:tagLst>
</file>

<file path=ppt/tags/tag3.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161</Paragraphs>
  <Slides>37</Slides>
  <Notes>14</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37</vt:i4>
      </vt:variant>
    </vt:vector>
  </HeadingPairs>
  <TitlesOfParts>
    <vt:vector baseType="lpstr" size="50">
      <vt:lpstr>Arial</vt:lpstr>
      <vt:lpstr>Calibri Light</vt:lpstr>
      <vt:lpstr>Calibri</vt:lpstr>
      <vt:lpstr>印品黑体</vt:lpstr>
      <vt:lpstr>微软雅黑</vt:lpstr>
      <vt:lpstr>楷体</vt:lpstr>
      <vt:lpstr>Microsoft YaHei</vt:lpstr>
      <vt:lpstr>Wingdings</vt:lpstr>
      <vt:lpstr>Times New Roman</vt:lpstr>
      <vt:lpstr>宋体</vt:lpstr>
      <vt:lpstr>方正中等线简体</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2021-11-01T11:20:59.889</cp:lastPrinted>
  <dcterms:created xsi:type="dcterms:W3CDTF">2021-11-01T11:20:59Z</dcterms:created>
  <dcterms:modified xsi:type="dcterms:W3CDTF">2021-11-01T03:21:02Z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