
<file path=[Content_Types].xml><?xml version="1.0" encoding="utf-8"?>
<Types xmlns="http://schemas.openxmlformats.org/package/2006/content-types">
  <Default Extension="jpeg" ContentType="image/jpeg"/>
  <Default Extension="wmf" ContentType="image/x-wmf"/>
  <Default Extension="gif" ContentType="image/gi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6" r:id="rId3"/>
  </p:sldMasterIdLst>
  <p:notesMasterIdLst>
    <p:notesMasterId r:id="rId5"/>
  </p:notesMasterIdLst>
  <p:sldIdLst>
    <p:sldId id="922" r:id="rId4"/>
    <p:sldId id="670" r:id="rId6"/>
    <p:sldId id="738" r:id="rId7"/>
    <p:sldId id="883" r:id="rId8"/>
    <p:sldId id="819" r:id="rId9"/>
    <p:sldId id="618" r:id="rId10"/>
    <p:sldId id="619" r:id="rId11"/>
    <p:sldId id="620" r:id="rId12"/>
    <p:sldId id="622" r:id="rId13"/>
    <p:sldId id="623" r:id="rId14"/>
    <p:sldId id="824" r:id="rId15"/>
    <p:sldId id="925" r:id="rId16"/>
    <p:sldId id="926" r:id="rId17"/>
    <p:sldId id="927" r:id="rId18"/>
    <p:sldId id="928" r:id="rId19"/>
    <p:sldId id="930" r:id="rId20"/>
    <p:sldId id="932" r:id="rId21"/>
    <p:sldId id="671" r:id="rId22"/>
    <p:sldId id="931" r:id="rId23"/>
    <p:sldId id="831" r:id="rId24"/>
    <p:sldId id="663" r:id="rId25"/>
    <p:sldId id="827" r:id="rId26"/>
    <p:sldId id="673" r:id="rId27"/>
    <p:sldId id="674" r:id="rId28"/>
    <p:sldId id="675" r:id="rId29"/>
    <p:sldId id="676" r:id="rId30"/>
    <p:sldId id="677" r:id="rId31"/>
    <p:sldId id="678" r:id="rId32"/>
    <p:sldId id="679" r:id="rId33"/>
    <p:sldId id="842" r:id="rId34"/>
    <p:sldId id="845" r:id="rId35"/>
    <p:sldId id="850" r:id="rId36"/>
    <p:sldId id="296" r:id="rId37"/>
  </p:sldIdLst>
  <p:sldSz cx="12192000" cy="6858000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xiao" initials="x" lastIdx="1" clrIdx="0"/>
  <p:cmAuthor id="0" name="wangli" initials="wli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01"/>
  </p:normalViewPr>
  <p:slideViewPr>
    <p:cSldViewPr showGuides="1">
      <p:cViewPr varScale="1">
        <p:scale>
          <a:sx n="76" d="100"/>
          <a:sy n="76" d="100"/>
        </p:scale>
        <p:origin x="-582" y="-102"/>
      </p:cViewPr>
      <p:guideLst>
        <p:guide orient="horz" pos="2072"/>
        <p:guide pos="3734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1" Type="http://schemas.openxmlformats.org/officeDocument/2006/relationships/commentAuthors" Target="commentAuthors.xml"/><Relationship Id="rId40" Type="http://schemas.openxmlformats.org/officeDocument/2006/relationships/tableStyles" Target="tableStyles.xml"/><Relationship Id="rId4" Type="http://schemas.openxmlformats.org/officeDocument/2006/relationships/slide" Target="slides/slide1.xml"/><Relationship Id="rId39" Type="http://schemas.openxmlformats.org/officeDocument/2006/relationships/viewProps" Target="viewProps.xml"/><Relationship Id="rId38" Type="http://schemas.openxmlformats.org/officeDocument/2006/relationships/presProps" Target="presProps.xml"/><Relationship Id="rId37" Type="http://schemas.openxmlformats.org/officeDocument/2006/relationships/slide" Target="slides/slide33.xml"/><Relationship Id="rId36" Type="http://schemas.openxmlformats.org/officeDocument/2006/relationships/slide" Target="slides/slide32.xml"/><Relationship Id="rId35" Type="http://schemas.openxmlformats.org/officeDocument/2006/relationships/slide" Target="slides/slide31.xml"/><Relationship Id="rId34" Type="http://schemas.openxmlformats.org/officeDocument/2006/relationships/slide" Target="slides/slide30.xml"/><Relationship Id="rId33" Type="http://schemas.openxmlformats.org/officeDocument/2006/relationships/slide" Target="slides/slide29.xml"/><Relationship Id="rId32" Type="http://schemas.openxmlformats.org/officeDocument/2006/relationships/slide" Target="slides/slide28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68610" name="页眉占位符 68609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buFont typeface="Arial" panose="020B0604020202020204" pitchFamily="34" charset="0"/>
              <a:buNone/>
              <a:defRPr sz="1200" noProof="1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8611" name="日期占位符 68610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buFont typeface="Arial" panose="020B0604020202020204" pitchFamily="34" charset="0"/>
              <a:buNone/>
              <a:defRPr sz="1200" noProof="1">
                <a:latin typeface="Arial" panose="020B0604020202020204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8068" name="幻灯片图像占位符 68611"/>
          <p:cNvSpPr>
            <a:spLocks noRot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2053" name="文本占位符 68612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8614" name="页脚占位符 68613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>
              <a:buFont typeface="Arial" panose="020B0604020202020204" pitchFamily="34" charset="0"/>
              <a:buNone/>
              <a:defRPr sz="1200" noProof="1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8615" name="灯片编号占位符 68614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b" anchorCtr="0" compatLnSpc="1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lvl="1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lvl="2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lvl="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lvl="4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2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/>
          </p:nvPr>
        </p:nvSpPr>
        <p:spPr/>
      </p:sp>
      <p:sp>
        <p:nvSpPr>
          <p:cNvPr id="3" name="文本占位符 2"/>
          <p:cNvSpPr/>
          <p:nvPr>
            <p:ph type="body" idx="4294967295"/>
          </p:nvPr>
        </p:nvSpPr>
        <p:spPr/>
        <p:txBody>
          <a:bodyPr/>
          <a:p>
            <a:r>
              <a:rPr lang="zh-CN" altLang="en-US" b="1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0FECEF"/>
                </a:solidFill>
                <a:effectLst/>
                <a:uFillTx/>
                <a:ea typeface="黑体" panose="02010609060101010101" pitchFamily="2" charset="-122"/>
                <a:sym typeface="+mn-ea"/>
              </a:rPr>
              <a:t>实用课件制作：涡阳八中臧文清</a:t>
            </a:r>
            <a:endParaRPr lang="zh-CN" altLang="en-US" b="1">
              <a:ln w="12700" cmpd="sng">
                <a:solidFill>
                  <a:schemeClr val="accent4"/>
                </a:solidFill>
                <a:prstDash val="solid"/>
              </a:ln>
              <a:solidFill>
                <a:srgbClr val="0FECEF"/>
              </a:solidFill>
              <a:effectLst/>
              <a:uFillTx/>
              <a:ea typeface="黑体" panose="02010609060101010101" pitchFamily="2" charset="-122"/>
            </a:endParaRPr>
          </a:p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/>
          </p:nvPr>
        </p:nvSpPr>
        <p:spPr/>
      </p:sp>
      <p:sp>
        <p:nvSpPr>
          <p:cNvPr id="3" name="文本占位符 2"/>
          <p:cNvSpPr/>
          <p:nvPr>
            <p:ph type="body" idx="4294967295"/>
          </p:nvPr>
        </p:nvSpPr>
        <p:spPr/>
        <p:txBody>
          <a:bodyPr/>
          <a:p>
            <a:r>
              <a:rPr lang="zh-CN" altLang="en-US" b="1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0FECEF"/>
                </a:solidFill>
                <a:effectLst/>
                <a:uFillTx/>
                <a:ea typeface="黑体" panose="02010609060101010101" pitchFamily="2" charset="-122"/>
                <a:sym typeface="+mn-ea"/>
              </a:rPr>
              <a:t>实用课件制作：涡阳八中臧文清</a:t>
            </a:r>
            <a:endParaRPr lang="zh-CN" altLang="en-US" b="1">
              <a:ln w="12700" cmpd="sng">
                <a:solidFill>
                  <a:schemeClr val="accent4"/>
                </a:solidFill>
                <a:prstDash val="solid"/>
              </a:ln>
              <a:solidFill>
                <a:srgbClr val="0FECEF"/>
              </a:solidFill>
              <a:effectLst/>
              <a:uFillTx/>
              <a:ea typeface="黑体" panose="02010609060101010101" pitchFamily="2" charset="-122"/>
            </a:endParaRPr>
          </a:p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/>
          </p:nvPr>
        </p:nvSpPr>
        <p:spPr/>
      </p:sp>
      <p:sp>
        <p:nvSpPr>
          <p:cNvPr id="3" name="文本占位符 2"/>
          <p:cNvSpPr/>
          <p:nvPr>
            <p:ph type="body" idx="4294967295"/>
          </p:nvPr>
        </p:nvSpPr>
        <p:spPr/>
        <p:txBody>
          <a:bodyPr/>
          <a:p>
            <a:r>
              <a:rPr lang="zh-CN" altLang="en-US" b="1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0FECEF"/>
                </a:solidFill>
                <a:effectLst/>
                <a:uFillTx/>
                <a:ea typeface="黑体" panose="02010609060101010101" pitchFamily="2" charset="-122"/>
                <a:sym typeface="+mn-ea"/>
              </a:rPr>
              <a:t>实用课件制作：涡阳八中臧文清</a:t>
            </a:r>
            <a:endParaRPr lang="zh-CN" altLang="en-US" b="1">
              <a:ln w="12700" cmpd="sng">
                <a:solidFill>
                  <a:schemeClr val="accent4"/>
                </a:solidFill>
                <a:prstDash val="solid"/>
              </a:ln>
              <a:solidFill>
                <a:srgbClr val="0FECEF"/>
              </a:solidFill>
              <a:effectLst/>
              <a:uFillTx/>
              <a:ea typeface="黑体" panose="02010609060101010101" pitchFamily="2" charset="-122"/>
            </a:endParaRPr>
          </a:p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/>
          </p:nvPr>
        </p:nvSpPr>
        <p:spPr/>
      </p:sp>
      <p:sp>
        <p:nvSpPr>
          <p:cNvPr id="3" name="文本占位符 2"/>
          <p:cNvSpPr/>
          <p:nvPr>
            <p:ph type="body" idx="4294967295"/>
          </p:nvPr>
        </p:nvSpPr>
        <p:spPr/>
        <p:txBody>
          <a:bodyPr/>
          <a:p>
            <a:r>
              <a:rPr lang="zh-CN" altLang="en-US" b="1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0FECEF"/>
                </a:solidFill>
                <a:effectLst/>
                <a:uFillTx/>
                <a:ea typeface="黑体" panose="02010609060101010101" pitchFamily="2" charset="-122"/>
                <a:sym typeface="+mn-ea"/>
              </a:rPr>
              <a:t>实用课件制作：涡阳八中臧文清</a:t>
            </a:r>
            <a:endParaRPr lang="zh-CN" altLang="en-US" b="1">
              <a:ln w="12700" cmpd="sng">
                <a:solidFill>
                  <a:schemeClr val="accent4"/>
                </a:solidFill>
                <a:prstDash val="solid"/>
              </a:ln>
              <a:solidFill>
                <a:srgbClr val="0FECEF"/>
              </a:solidFill>
              <a:effectLst/>
              <a:uFillTx/>
              <a:ea typeface="黑体" panose="02010609060101010101" pitchFamily="2" charset="-122"/>
            </a:endParaRPr>
          </a:p>
          <a:p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/>
          </p:nvPr>
        </p:nvSpPr>
        <p:spPr/>
      </p:sp>
      <p:sp>
        <p:nvSpPr>
          <p:cNvPr id="3" name="文本占位符 2"/>
          <p:cNvSpPr/>
          <p:nvPr>
            <p:ph type="body" idx="4294967295"/>
          </p:nvPr>
        </p:nvSpPr>
        <p:spPr/>
        <p:txBody>
          <a:bodyPr/>
          <a:p>
            <a:r>
              <a:rPr lang="zh-CN" altLang="en-US" b="1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0FECEF"/>
                </a:solidFill>
                <a:effectLst/>
                <a:uFillTx/>
                <a:ea typeface="黑体" panose="02010609060101010101" pitchFamily="2" charset="-122"/>
                <a:sym typeface="+mn-ea"/>
              </a:rPr>
              <a:t>实用课件制作：涡阳八中臧文清</a:t>
            </a:r>
            <a:endParaRPr lang="zh-CN" altLang="en-US" b="1">
              <a:ln w="12700" cmpd="sng">
                <a:solidFill>
                  <a:schemeClr val="accent4"/>
                </a:solidFill>
                <a:prstDash val="solid"/>
              </a:ln>
              <a:solidFill>
                <a:srgbClr val="0FECEF"/>
              </a:solidFill>
              <a:effectLst/>
              <a:uFillTx/>
              <a:ea typeface="黑体" panose="02010609060101010101" pitchFamily="2" charset="-122"/>
            </a:endParaRPr>
          </a:p>
          <a:p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/>
          </p:nvPr>
        </p:nvSpPr>
        <p:spPr/>
      </p:sp>
      <p:sp>
        <p:nvSpPr>
          <p:cNvPr id="3" name="文本占位符 2"/>
          <p:cNvSpPr/>
          <p:nvPr>
            <p:ph type="body" idx="4294967295"/>
          </p:nvPr>
        </p:nvSpPr>
        <p:spPr/>
        <p:txBody>
          <a:bodyPr/>
          <a:p>
            <a:r>
              <a:rPr lang="zh-CN" altLang="en-US" b="1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0FECEF"/>
                </a:solidFill>
                <a:effectLst/>
                <a:uFillTx/>
                <a:ea typeface="黑体" panose="02010609060101010101" pitchFamily="2" charset="-122"/>
                <a:sym typeface="+mn-ea"/>
              </a:rPr>
              <a:t>实用课件制作：涡阳八中臧文清</a:t>
            </a:r>
            <a:endParaRPr lang="zh-CN" altLang="en-US" b="1">
              <a:ln w="12700" cmpd="sng">
                <a:solidFill>
                  <a:schemeClr val="accent4"/>
                </a:solidFill>
                <a:prstDash val="solid"/>
              </a:ln>
              <a:solidFill>
                <a:srgbClr val="0FECEF"/>
              </a:solidFill>
              <a:effectLst/>
              <a:uFillTx/>
              <a:ea typeface="黑体" panose="02010609060101010101" pitchFamily="2" charset="-122"/>
            </a:endParaRPr>
          </a:p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0573" cy="585152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 preserve="1">
  <p:cSld name="标题，文本与剪贴画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联机映像占位符 3"/>
          <p:cNvSpPr>
            <a:spLocks noGrp="1"/>
          </p:cNvSpPr>
          <p:nvPr>
            <p:ph type="clipArt" sz="half" idx="2"/>
          </p:nvPr>
        </p:nvSpPr>
        <p:spPr>
          <a:xfrm>
            <a:off x="6172200" y="1825625"/>
            <a:ext cx="5181600" cy="4351338"/>
          </a:xfrm>
        </p:spPr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endParaRPr kumimoji="0" lang="zh-CN" altLang="en-US" sz="3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Media" preserve="1">
  <p:cSld name="标题，文本与媒体剪辑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媒体占位符 3"/>
          <p:cNvSpPr>
            <a:spLocks noGrp="1"/>
          </p:cNvSpPr>
          <p:nvPr>
            <p:ph type="media" sz="half" idx="2"/>
          </p:nvPr>
        </p:nvSpPr>
        <p:spPr>
          <a:xfrm>
            <a:off x="6172200" y="1825625"/>
            <a:ext cx="5181600" cy="4351338"/>
          </a:xfrm>
        </p:spPr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endParaRPr kumimoji="0" lang="zh-CN" altLang="en-US" sz="3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7" descr="C:\Documents and Settings\Administrator\桌面\有用图标\22.png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744200" y="44450"/>
            <a:ext cx="1397000" cy="9477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未知"/>
          <p:cNvSpPr/>
          <p:nvPr/>
        </p:nvSpPr>
        <p:spPr bwMode="auto">
          <a:xfrm>
            <a:off x="812800" y="1219200"/>
            <a:ext cx="10566400" cy="914400"/>
          </a:xfrm>
          <a:custGeom>
            <a:avLst/>
            <a:gdLst/>
            <a:ahLst/>
            <a:cxnLst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>
            <a:solidFill>
              <a:schemeClr val="accent1"/>
            </a:solidFill>
            <a:round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rgbClr val="FF33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Line 8"/>
          <p:cNvSpPr>
            <a:spLocks noChangeShapeType="1"/>
          </p:cNvSpPr>
          <p:nvPr/>
        </p:nvSpPr>
        <p:spPr bwMode="auto">
          <a:xfrm>
            <a:off x="2641600" y="3962400"/>
            <a:ext cx="8682567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rgbClr val="FF33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219200" y="1524000"/>
            <a:ext cx="10164233" cy="1752600"/>
          </a:xfrm>
        </p:spPr>
        <p:txBody>
          <a:bodyPr/>
          <a:lstStyle>
            <a:lvl1pPr>
              <a:defRPr sz="5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641600" y="3962400"/>
            <a:ext cx="8737600" cy="1752600"/>
          </a:xfrm>
        </p:spPr>
        <p:txBody>
          <a:bodyPr/>
          <a:lstStyle>
            <a:lvl1pPr marL="0" indent="0">
              <a:buFont typeface="Wingdings" panose="05000000000000000000" pitchFamily="2" charset="2"/>
              <a:buNone/>
              <a:defRPr sz="2800"/>
            </a:lvl1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11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3638"/>
            <a:ext cx="28448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3638"/>
            <a:ext cx="38608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3638"/>
            <a:ext cx="28448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p>
            <a:pPr algn="r"/>
            <a:fld id="{9A0DB2DC-4C9A-4742-B13C-FB6460FD3503}" type="slidenum">
              <a:rPr lang="zh-CN" altLang="en-US" dirty="0">
                <a:latin typeface="Garamond" pitchFamily="18" charset="0"/>
              </a:rPr>
            </a:fld>
            <a:endParaRPr lang="zh-CN" altLang="en-US" dirty="0">
              <a:latin typeface="Garamond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0"/>
            <a:ext cx="103632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3848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0"/>
            <a:ext cx="53848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7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7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0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7813"/>
            <a:ext cx="2743200" cy="5853112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7813"/>
            <a:ext cx="8026400" cy="5853112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8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3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376672" cy="45259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05728" y="1600200"/>
            <a:ext cx="5376672" cy="45259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5" y="1778438"/>
            <a:ext cx="4873575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5" y="2665379"/>
            <a:ext cx="4873575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9" y="1778438"/>
            <a:ext cx="4897576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9" y="2665379"/>
            <a:ext cx="4897576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6.xml"/><Relationship Id="rId8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3.xml"/><Relationship Id="rId5" Type="http://schemas.openxmlformats.org/officeDocument/2006/relationships/slideLayout" Target="../slideLayouts/slideLayout22.xml"/><Relationship Id="rId4" Type="http://schemas.openxmlformats.org/officeDocument/2006/relationships/slideLayout" Target="../slideLayouts/slideLayout21.xml"/><Relationship Id="rId3" Type="http://schemas.openxmlformats.org/officeDocument/2006/relationships/slideLayout" Target="../slideLayouts/slideLayout20.xml"/><Relationship Id="rId2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27.xml"/><Relationship Id="rId1" Type="http://schemas.openxmlformats.org/officeDocument/2006/relationships/slideLayout" Target="../slideLayouts/slideLayout1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1026"/>
          <p:cNvSpPr>
            <a:spLocks noGrp="1"/>
          </p:cNvSpPr>
          <p:nvPr>
            <p:ph type="body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buFont typeface="Arial" panose="020B0604020202020204" pitchFamily="34" charset="0"/>
              <a:buNone/>
              <a:defRPr sz="1400" noProof="1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buFont typeface="Arial" panose="020B0604020202020204" pitchFamily="34" charset="0"/>
              <a:buNone/>
              <a:defRPr sz="1400" noProof="1">
                <a:latin typeface="Arial" panose="020B0604020202020204" pitchFamily="34" charset="0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</p:sldLayoutIdLst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609600" y="277813"/>
            <a:ext cx="10972800" cy="1139825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Rectangle 3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10972800" cy="4530725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3638"/>
            <a:ext cx="2844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>
              <a:defRPr sz="1200">
                <a:solidFill>
                  <a:schemeClr val="tx1"/>
                </a:solidFill>
                <a:latin typeface="+mj-lt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8400"/>
            <a:ext cx="3860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ctr">
              <a:defRPr sz="1200">
                <a:solidFill>
                  <a:schemeClr val="tx1"/>
                </a:solidFill>
                <a:latin typeface="+mj-lt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3638"/>
            <a:ext cx="2844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>
                <a:solidFill>
                  <a:schemeClr val="tx1"/>
                </a:solidFill>
                <a:latin typeface="Garamond" pitchFamily="18" charset="0"/>
              </a:defRPr>
            </a:lvl1pPr>
          </a:lstStyle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031" name="未知"/>
          <p:cNvSpPr/>
          <p:nvPr/>
        </p:nvSpPr>
        <p:spPr bwMode="auto">
          <a:xfrm>
            <a:off x="508000" y="228600"/>
            <a:ext cx="10972800" cy="609600"/>
          </a:xfrm>
          <a:custGeom>
            <a:avLst/>
            <a:gdLst/>
            <a:ahLst/>
            <a:cxnLst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19050">
            <a:solidFill>
              <a:schemeClr val="accent1"/>
            </a:solidFill>
            <a:round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rgbClr val="FF33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2" name="Line 8"/>
          <p:cNvSpPr>
            <a:spLocks noChangeShapeType="1"/>
          </p:cNvSpPr>
          <p:nvPr/>
        </p:nvSpPr>
        <p:spPr bwMode="auto">
          <a:xfrm>
            <a:off x="609600" y="6172200"/>
            <a:ext cx="109728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rgbClr val="FF33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  <p:sldLayoutId id="2147483668" r:id="rId2"/>
    <p:sldLayoutId id="2147483669" r:id="rId3"/>
    <p:sldLayoutId id="2147483670" r:id="rId4"/>
    <p:sldLayoutId id="2147483671" r:id="rId5"/>
    <p:sldLayoutId id="2147483672" r:id="rId6"/>
    <p:sldLayoutId id="2147483673" r:id="rId7"/>
    <p:sldLayoutId id="2147483674" r:id="rId8"/>
    <p:sldLayoutId id="2147483675" r:id="rId9"/>
    <p:sldLayoutId id="2147483676" r:id="rId10"/>
    <p:sldLayoutId id="2147483677" r:id="rId11"/>
  </p:sldLayoutIdLst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  <p:hf sldNum="0"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itchFamily="18" charset="0"/>
          <a:ea typeface="宋体" panose="02010600030101010101" pitchFamily="2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itchFamily="18" charset="0"/>
          <a:ea typeface="宋体" panose="02010600030101010101" pitchFamily="2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itchFamily="18" charset="0"/>
          <a:ea typeface="宋体" panose="02010600030101010101" pitchFamily="2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itchFamily="18" charset="0"/>
          <a:ea typeface="宋体" panose="02010600030101010101" pitchFamily="2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itchFamily="18" charset="0"/>
          <a:ea typeface="宋体" panose="02010600030101010101" pitchFamily="2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itchFamily="18" charset="0"/>
          <a:ea typeface="宋体" panose="02010600030101010101" pitchFamily="2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itchFamily="18" charset="0"/>
          <a:ea typeface="宋体" panose="02010600030101010101" pitchFamily="2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itchFamily="18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anose="05000000000000000000" pitchFamily="2" charset="2"/>
        <a:buChar char="n"/>
        <a:defRPr sz="3000">
          <a:solidFill>
            <a:schemeClr val="tx1"/>
          </a:solidFill>
          <a:latin typeface="+mn-lt"/>
          <a:ea typeface="+mn-ea"/>
          <a:cs typeface="+mn-cs"/>
        </a:defRPr>
      </a:lvl1pPr>
      <a:lvl2pPr marL="669925" indent="-325755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anose="05000000000000000000" pitchFamily="2" charset="2"/>
        <a:buChar char="q"/>
        <a:defRPr sz="2600">
          <a:solidFill>
            <a:schemeClr val="tx1"/>
          </a:solidFill>
          <a:latin typeface="+mn-lt"/>
          <a:ea typeface="+mn-ea"/>
        </a:defRPr>
      </a:lvl2pPr>
      <a:lvl3pPr marL="1022350" indent="-35115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anose="05000000000000000000" pitchFamily="2" charset="2"/>
        <a:buChar char="n"/>
        <a:defRPr sz="2200">
          <a:solidFill>
            <a:schemeClr val="tx1"/>
          </a:solidFill>
          <a:latin typeface="+mn-lt"/>
          <a:ea typeface="+mn-ea"/>
        </a:defRPr>
      </a:lvl3pPr>
      <a:lvl4pPr marL="1339850" indent="-31623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anose="05000000000000000000" pitchFamily="2" charset="2"/>
        <a:buChar char="q"/>
        <a:defRPr sz="2000">
          <a:solidFill>
            <a:schemeClr val="tx1"/>
          </a:solidFill>
          <a:latin typeface="+mn-lt"/>
          <a:ea typeface="+mn-ea"/>
        </a:defRPr>
      </a:lvl4pPr>
      <a:lvl5pPr marL="1681480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5pPr>
      <a:lvl6pPr marL="2138680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6pPr>
      <a:lvl7pPr marL="2595880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7pPr>
      <a:lvl8pPr marL="3053080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8pPr>
      <a:lvl9pPr marL="3510280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5.xml"/><Relationship Id="rId1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5.xml"/><Relationship Id="rId1" Type="http://schemas.openxmlformats.org/officeDocument/2006/relationships/image" Target="../media/image7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5.xml"/><Relationship Id="rId1" Type="http://schemas.openxmlformats.org/officeDocument/2006/relationships/image" Target="../media/image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5.xml"/><Relationship Id="rId1" Type="http://schemas.openxmlformats.org/officeDocument/2006/relationships/image" Target="../media/image9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5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3.jpeg"/><Relationship Id="rId1" Type="http://schemas.openxmlformats.org/officeDocument/2006/relationships/image" Target="../media/image12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4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6.jpeg"/><Relationship Id="rId1" Type="http://schemas.openxmlformats.org/officeDocument/2006/relationships/image" Target="../media/image15.jpe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7.w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jpe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8.GI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9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7891" name="标题 1"/>
          <p:cNvSpPr txBox="1"/>
          <p:nvPr/>
        </p:nvSpPr>
        <p:spPr>
          <a:xfrm>
            <a:off x="1618615" y="1513205"/>
            <a:ext cx="5131435" cy="2916555"/>
          </a:xfrm>
          <a:prstGeom prst="rect">
            <a:avLst/>
          </a:prstGeom>
          <a:noFill/>
          <a:ln w="12700">
            <a:noFill/>
          </a:ln>
        </p:spPr>
        <p:txBody>
          <a:bodyPr/>
          <a:p>
            <a:pPr algn="ctr"/>
            <a:r>
              <a:rPr lang="zh-CN" altLang="en-US" sz="6600" b="1" dirty="0">
                <a:solidFill>
                  <a:srgbClr val="0000FF"/>
                </a:solidFill>
                <a:uFillTx/>
                <a:latin typeface="楷体_GB2312" charset="0"/>
                <a:ea typeface="楷体_GB2312" pitchFamily="49" charset="-122"/>
              </a:rPr>
              <a:t>杞人忧天</a:t>
            </a:r>
            <a:endParaRPr lang="zh-CN" altLang="en-US" sz="6600" b="1" dirty="0">
              <a:solidFill>
                <a:srgbClr val="0000FF"/>
              </a:solidFill>
              <a:uFillTx/>
              <a:latin typeface="楷体_GB2312" charset="0"/>
              <a:ea typeface="楷体_GB2312" pitchFamily="49" charset="-122"/>
            </a:endParaRPr>
          </a:p>
          <a:p>
            <a:pPr algn="ctr"/>
            <a:endParaRPr lang="zh-CN" altLang="en-US" sz="5400" b="1" dirty="0">
              <a:solidFill>
                <a:srgbClr val="0000FF"/>
              </a:solidFill>
              <a:uFillTx/>
              <a:latin typeface="楷体_GB2312" charset="0"/>
              <a:ea typeface="楷体_GB2312" pitchFamily="49" charset="-122"/>
            </a:endParaRPr>
          </a:p>
          <a:p>
            <a:pPr algn="ctr"/>
            <a:r>
              <a:rPr sz="4800" b="1" dirty="0">
                <a:solidFill>
                  <a:srgbClr val="00B050"/>
                </a:solidFill>
                <a:uFillTx/>
                <a:latin typeface="楷体_GB2312" charset="0"/>
                <a:ea typeface="楷体_GB2312" pitchFamily="49" charset="-122"/>
              </a:rPr>
              <a:t>《列子》</a:t>
            </a:r>
            <a:endParaRPr sz="4800" b="1" dirty="0">
              <a:solidFill>
                <a:srgbClr val="00B050"/>
              </a:solidFill>
              <a:uFillTx/>
              <a:latin typeface="楷体_GB2312" charset="0"/>
              <a:ea typeface="楷体_GB2312" pitchFamily="49" charset="-122"/>
            </a:endParaRPr>
          </a:p>
        </p:txBody>
      </p:sp>
      <p:sp>
        <p:nvSpPr>
          <p:cNvPr id="6" name="日期占位符 5"/>
          <p:cNvSpPr/>
          <p:nvPr/>
        </p:nvSpPr>
        <p:spPr>
          <a:xfrm>
            <a:off x="9998075" y="6119495"/>
            <a:ext cx="2393950" cy="702945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marL="0" lvl="0" indent="0" algn="l" defTabSz="914400" eaLnBrk="1" fontAlgn="base" latinLnBrk="0" hangingPunct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400" u="none" kern="1200" baseline="0">
                <a:solidFill>
                  <a:schemeClr val="tx1"/>
                </a:solidFill>
                <a:latin typeface="+mn-lt"/>
                <a:ea typeface="宋体" panose="02010600030101010101" pitchFamily="2" charset="-122"/>
                <a:cs typeface="+mn-cs"/>
              </a:defRPr>
            </a:lvl1pPr>
            <a:lvl2pPr marL="457200" lvl="1" indent="0" algn="l" defTabSz="914400" eaLnBrk="1" fontAlgn="base" latinLnBrk="0" hangingPunct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fld id="{BB962C8B-B14F-4D97-AF65-F5344CB8AC3E}" type="datetime1">
              <a:rPr lang="zh-CN" altLang="en-US" sz="3600" b="1" dirty="0">
                <a:solidFill>
                  <a:srgbClr val="7030A0"/>
                </a:solidFill>
                <a:uFillTx/>
              </a:rPr>
            </a:fld>
            <a:endParaRPr lang="zh-CN" altLang="en-US" sz="3600" b="1" dirty="0">
              <a:solidFill>
                <a:srgbClr val="7030A0"/>
              </a:solidFill>
              <a:uFillTx/>
            </a:endParaRPr>
          </a:p>
        </p:txBody>
      </p:sp>
      <p:sp>
        <p:nvSpPr>
          <p:cNvPr id="7169" name="Rectangle 4"/>
          <p:cNvSpPr/>
          <p:nvPr/>
        </p:nvSpPr>
        <p:spPr>
          <a:xfrm>
            <a:off x="295910" y="109220"/>
            <a:ext cx="2302510" cy="82994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r>
              <a:rPr lang="zh-CN" altLang="en-US" sz="4800" b="1" dirty="0">
                <a:solidFill>
                  <a:srgbClr val="C0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寓 言</a:t>
            </a:r>
            <a:endParaRPr lang="zh-CN" altLang="en-US" sz="4800" b="1" dirty="0">
              <a:solidFill>
                <a:srgbClr val="C00000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27650" name="Picture 12" descr="qiryt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306820" y="-44450"/>
            <a:ext cx="4211955" cy="623824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矩形 1"/>
          <p:cNvSpPr/>
          <p:nvPr/>
        </p:nvSpPr>
        <p:spPr>
          <a:xfrm>
            <a:off x="965835" y="5993765"/>
            <a:ext cx="7330440" cy="70675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4000" b="1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0FECEF"/>
                </a:solidFill>
                <a:effectLst/>
                <a:uFillTx/>
                <a:ea typeface="黑体" panose="02010609060101010101" pitchFamily="2" charset="-122"/>
              </a:rPr>
              <a:t>实用课件制作：涡阳八中臧文清</a:t>
            </a:r>
            <a:endParaRPr lang="zh-CN" altLang="en-US" sz="4000" b="1">
              <a:ln w="12700" cmpd="sng">
                <a:solidFill>
                  <a:schemeClr val="accent4"/>
                </a:solidFill>
                <a:prstDash val="solid"/>
              </a:ln>
              <a:solidFill>
                <a:srgbClr val="0FECEF"/>
              </a:solidFill>
              <a:effectLst/>
              <a:uFillTx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" name="矩形 7"/>
          <p:cNvSpPr/>
          <p:nvPr/>
        </p:nvSpPr>
        <p:spPr>
          <a:xfrm>
            <a:off x="2314575" y="4867275"/>
            <a:ext cx="9153525" cy="1753235"/>
          </a:xfrm>
          <a:prstGeom prst="rect">
            <a:avLst/>
          </a:prstGeom>
        </p:spPr>
        <p:txBody>
          <a:bodyPr wrap="square">
            <a:spAutoFit/>
          </a:bodyPr>
          <a:p>
            <a:pPr marL="0" marR="0" lvl="0" indent="0" algn="l" defTabSz="9144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600" b="1" i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倒装句：</a:t>
            </a:r>
            <a:endParaRPr kumimoji="0" lang="en-US" altLang="zh-CN" sz="3600" b="1" i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  <a:p>
            <a:pPr marL="0" marR="0" lvl="0" indent="0" algn="l" defTabSz="9144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600" b="1" i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杞国有人忧天地崩坠。</a:t>
            </a:r>
            <a:endParaRPr kumimoji="0" lang="zh-CN" altLang="en-US" sz="3600" b="1" i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  <a:p>
            <a:pPr marL="0" marR="0" lvl="0" indent="0" algn="l" defTabSz="9144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600" b="1" i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定语后置，应为“杞国有忧天地崩坠之人”。</a:t>
            </a:r>
            <a:endParaRPr kumimoji="0" lang="zh-CN" altLang="en-US" sz="3600" b="1" i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7169" name="Rectangle 4"/>
          <p:cNvSpPr/>
          <p:nvPr/>
        </p:nvSpPr>
        <p:spPr>
          <a:xfrm>
            <a:off x="12065" y="19685"/>
            <a:ext cx="230251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r>
              <a:rPr lang="zh-CN" altLang="en-US" sz="4000" b="1" dirty="0">
                <a:solidFill>
                  <a:srgbClr val="7030A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文言积累</a:t>
            </a:r>
            <a:endParaRPr lang="zh-CN" altLang="en-US" sz="4000" b="1" dirty="0">
              <a:solidFill>
                <a:srgbClr val="7030A0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416050" y="605790"/>
            <a:ext cx="4961255" cy="3415030"/>
          </a:xfrm>
          <a:prstGeom prst="rect">
            <a:avLst/>
          </a:prstGeom>
        </p:spPr>
        <p:txBody>
          <a:bodyPr wrap="square">
            <a:spAutoFit/>
          </a:bodyPr>
          <a:p>
            <a:pPr marL="0" marR="0" lvl="0" indent="0" algn="l" defTabSz="914400" rtl="0" eaLnBrk="1" fontAlgn="base" latinLnBrk="0" hangingPunct="1">
              <a:lnSpc>
                <a:spcPct val="2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（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4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）若躇步跐蹈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2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3600" b="1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（</a:t>
            </a:r>
            <a:r>
              <a:rPr lang="en-US" altLang="zh-CN" sz="3600" b="1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5</a:t>
            </a:r>
            <a:r>
              <a:rPr lang="zh-CN" altLang="en-US" sz="3600" b="1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）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其人舍然大喜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2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3600" b="1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（</a:t>
            </a:r>
            <a:r>
              <a:rPr lang="en-US" altLang="zh-CN" sz="3600" b="1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6</a:t>
            </a:r>
            <a:r>
              <a:rPr lang="zh-CN" altLang="en-US" sz="3600" b="1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）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亦不能有所中伤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9" name="Text Box 18"/>
          <p:cNvSpPr txBox="1"/>
          <p:nvPr/>
        </p:nvSpPr>
        <p:spPr>
          <a:xfrm>
            <a:off x="7219315" y="911225"/>
            <a:ext cx="4726940" cy="10706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ts val="3820"/>
              </a:lnSpc>
            </a:pPr>
            <a:r>
              <a:rPr lang="zh-CN" altLang="en-US" sz="36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古义：你    </a:t>
            </a:r>
            <a:endParaRPr lang="zh-CN" altLang="en-US" sz="3600" b="1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ts val="3820"/>
              </a:lnSpc>
            </a:pPr>
            <a:r>
              <a:rPr lang="zh-CN" altLang="en-US" sz="36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今义：如果</a:t>
            </a:r>
            <a:endParaRPr lang="zh-CN" altLang="en-US" sz="3600" b="1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0" name="Text Box 18"/>
          <p:cNvSpPr txBox="1"/>
          <p:nvPr/>
        </p:nvSpPr>
        <p:spPr>
          <a:xfrm>
            <a:off x="7219315" y="1981835"/>
            <a:ext cx="4726940" cy="10706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ts val="3820"/>
              </a:lnSpc>
            </a:pPr>
            <a:r>
              <a:rPr lang="zh-CN" altLang="en-US" sz="36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古义：解除、消除    今义：舍弃</a:t>
            </a:r>
            <a:endParaRPr lang="zh-CN" altLang="en-US" sz="3600" b="1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1" name="Text Box 18"/>
          <p:cNvSpPr txBox="1"/>
          <p:nvPr/>
        </p:nvSpPr>
        <p:spPr>
          <a:xfrm>
            <a:off x="7219315" y="3052445"/>
            <a:ext cx="4934585" cy="10706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ts val="3820"/>
              </a:lnSpc>
            </a:pPr>
            <a:r>
              <a:rPr lang="zh-CN" altLang="en-US" sz="36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古义：伤害，受伤</a:t>
            </a:r>
            <a:endParaRPr lang="zh-CN" altLang="en-US" sz="3600" b="1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ts val="3820"/>
              </a:lnSpc>
            </a:pPr>
            <a:r>
              <a:rPr lang="zh-CN" altLang="en-US" sz="36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今义：诬陷或恶意造谣</a:t>
            </a:r>
            <a:endParaRPr lang="zh-CN" altLang="en-US" sz="3600" b="1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2" name="左大括号 11"/>
          <p:cNvSpPr/>
          <p:nvPr/>
        </p:nvSpPr>
        <p:spPr>
          <a:xfrm>
            <a:off x="6855460" y="935355"/>
            <a:ext cx="231140" cy="865505"/>
          </a:xfrm>
          <a:prstGeom prst="leftBrace">
            <a:avLst>
              <a:gd name="adj1" fmla="val 31290"/>
              <a:gd name="adj2" fmla="val 46977"/>
            </a:avLst>
          </a:prstGeom>
          <a:noFill/>
          <a:ln w="38100" cap="flat" cmpd="sng">
            <a:solidFill>
              <a:srgbClr val="008000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pPr eaLnBrk="1" hangingPunct="1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3" name="Text Box 18"/>
          <p:cNvSpPr txBox="1"/>
          <p:nvPr/>
        </p:nvSpPr>
        <p:spPr>
          <a:xfrm>
            <a:off x="6219825" y="1045845"/>
            <a:ext cx="53276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36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若</a:t>
            </a:r>
            <a:endParaRPr lang="zh-CN" altLang="en-US" sz="3600" b="1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14" name="Text Box 18"/>
          <p:cNvSpPr txBox="1"/>
          <p:nvPr/>
        </p:nvSpPr>
        <p:spPr>
          <a:xfrm>
            <a:off x="6219825" y="2194560"/>
            <a:ext cx="53276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36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舍</a:t>
            </a:r>
            <a:endParaRPr lang="zh-CN" altLang="en-US" sz="3600" b="1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15" name="Text Box 18"/>
          <p:cNvSpPr txBox="1"/>
          <p:nvPr/>
        </p:nvSpPr>
        <p:spPr>
          <a:xfrm>
            <a:off x="5885815" y="3265170"/>
            <a:ext cx="120078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36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中伤</a:t>
            </a:r>
            <a:endParaRPr lang="zh-CN" altLang="en-US" sz="3600" b="1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16" name="左大括号 15"/>
          <p:cNvSpPr/>
          <p:nvPr/>
        </p:nvSpPr>
        <p:spPr>
          <a:xfrm>
            <a:off x="6929120" y="2186940"/>
            <a:ext cx="231140" cy="865505"/>
          </a:xfrm>
          <a:prstGeom prst="leftBrace">
            <a:avLst>
              <a:gd name="adj1" fmla="val 31290"/>
              <a:gd name="adj2" fmla="val 46977"/>
            </a:avLst>
          </a:prstGeom>
          <a:noFill/>
          <a:ln w="38100" cap="flat" cmpd="sng">
            <a:solidFill>
              <a:srgbClr val="008000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pPr eaLnBrk="1" hangingPunct="1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7" name="左大括号 16"/>
          <p:cNvSpPr/>
          <p:nvPr/>
        </p:nvSpPr>
        <p:spPr>
          <a:xfrm>
            <a:off x="6988175" y="3155315"/>
            <a:ext cx="231140" cy="865505"/>
          </a:xfrm>
          <a:prstGeom prst="leftBrace">
            <a:avLst>
              <a:gd name="adj1" fmla="val 31290"/>
              <a:gd name="adj2" fmla="val 46977"/>
            </a:avLst>
          </a:prstGeom>
          <a:noFill/>
          <a:ln w="38100" cap="flat" cmpd="sng">
            <a:solidFill>
              <a:srgbClr val="008000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pPr eaLnBrk="1" hangingPunct="1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2616835" y="400685"/>
            <a:ext cx="303212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altLang="zh-CN" sz="3600" b="1" dirty="0">
                <a:solidFill>
                  <a:srgbClr val="00B05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r>
              <a:rPr lang="zh-CN" altLang="en-US" sz="3600" b="1" dirty="0">
                <a:solidFill>
                  <a:srgbClr val="00B05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、</a:t>
            </a:r>
            <a:r>
              <a:rPr lang="zh-CN" altLang="en-US" sz="3600" b="1" dirty="0">
                <a:solidFill>
                  <a:srgbClr val="00B05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古今异义</a:t>
            </a:r>
            <a:endParaRPr lang="zh-CN" altLang="en-US" sz="3600" b="1" dirty="0">
              <a:solidFill>
                <a:srgbClr val="00B050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2484120" y="4123055"/>
            <a:ext cx="303212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altLang="zh-CN" sz="3600" b="1" dirty="0">
                <a:solidFill>
                  <a:srgbClr val="00B05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r>
              <a:rPr lang="zh-CN" altLang="en-US" sz="3600" b="1" dirty="0">
                <a:solidFill>
                  <a:srgbClr val="00B05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、文言句式</a:t>
            </a:r>
            <a:endParaRPr lang="zh-CN" altLang="en-US" sz="3600" b="1" dirty="0">
              <a:solidFill>
                <a:srgbClr val="00B050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/>
      <p:bldP spid="10" grpId="0" bldLvl="0"/>
      <p:bldP spid="11" grpId="0" bldLvl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4819" name="Picture 2" descr="未标题-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90520" y="1764665"/>
            <a:ext cx="6410325" cy="487807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3581" name="Text Box 29"/>
          <p:cNvSpPr txBox="1"/>
          <p:nvPr/>
        </p:nvSpPr>
        <p:spPr>
          <a:xfrm>
            <a:off x="2734310" y="726440"/>
            <a:ext cx="6489065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571500" indent="-571500">
              <a:spcBef>
                <a:spcPct val="50000"/>
              </a:spcBef>
              <a:buFont typeface="Wingdings" panose="05000000000000000000" charset="0"/>
              <a:buChar char="u"/>
            </a:pPr>
            <a:r>
              <a:rPr lang="zh-CN" altLang="en-US" sz="4000" b="1" dirty="0">
                <a:solidFill>
                  <a:srgbClr val="0000FF"/>
                </a:solidFill>
                <a:uFillTx/>
                <a:latin typeface="宋体" panose="02010600030101010101" pitchFamily="2" charset="-122"/>
              </a:rPr>
              <a:t>本文讲了一个什么故事？</a:t>
            </a:r>
            <a:endParaRPr lang="zh-CN" altLang="en-US" sz="4000" b="1" dirty="0">
              <a:solidFill>
                <a:srgbClr val="0000FF"/>
              </a:solidFill>
              <a:uFillTx/>
              <a:latin typeface="宋体" panose="02010600030101010101" pitchFamily="2" charset="-122"/>
            </a:endParaRPr>
          </a:p>
        </p:txBody>
      </p:sp>
      <p:sp>
        <p:nvSpPr>
          <p:cNvPr id="23582" name="Text Box 30"/>
          <p:cNvSpPr txBox="1"/>
          <p:nvPr/>
        </p:nvSpPr>
        <p:spPr>
          <a:xfrm>
            <a:off x="2659380" y="2346960"/>
            <a:ext cx="7376795" cy="255333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00000"/>
              </a:lnSpc>
            </a:pPr>
            <a:r>
              <a:rPr lang="en-US" altLang="zh-CN" sz="3200" b="1" dirty="0">
                <a:solidFill>
                  <a:srgbClr val="FF0000"/>
                </a:solidFill>
                <a:uFillTx/>
                <a:latin typeface="宋体" panose="02010600030101010101" pitchFamily="2" charset="-122"/>
              </a:rPr>
              <a:t>     </a:t>
            </a:r>
            <a:r>
              <a:rPr lang="zh-CN" altLang="en-US" sz="4000" b="1" dirty="0">
                <a:solidFill>
                  <a:srgbClr val="FF0000"/>
                </a:solidFill>
                <a:uFillTx/>
                <a:latin typeface="宋体" panose="02010600030101010101" pitchFamily="2" charset="-122"/>
              </a:rPr>
              <a:t>讲了一个杞国人担心天地崩塌而</a:t>
            </a:r>
            <a:r>
              <a:rPr lang="zh-CN" altLang="en-US" sz="4000" b="1" dirty="0">
                <a:solidFill>
                  <a:srgbClr val="FF0000"/>
                </a:solidFill>
                <a:uFillTx/>
                <a:latin typeface="宋体" panose="02010600030101010101" pitchFamily="2" charset="-122"/>
                <a:sym typeface="+mn-ea"/>
              </a:rPr>
              <a:t>吃不好睡不好，后来在热心人的劝导下“舍然”的故事。</a:t>
            </a:r>
            <a:endParaRPr lang="zh-CN" altLang="en-US" sz="4000" b="1" dirty="0">
              <a:solidFill>
                <a:srgbClr val="FF0000"/>
              </a:solidFill>
              <a:uFillTx/>
              <a:latin typeface="宋体" panose="02010600030101010101" pitchFamily="2" charset="-122"/>
              <a:sym typeface="+mn-ea"/>
            </a:endParaRPr>
          </a:p>
          <a:p>
            <a:pPr>
              <a:lnSpc>
                <a:spcPct val="100000"/>
              </a:lnSpc>
            </a:pPr>
            <a:r>
              <a:rPr lang="zh-CN" altLang="en-US" sz="4000" b="1" dirty="0">
                <a:solidFill>
                  <a:srgbClr val="00B050"/>
                </a:solidFill>
                <a:uFillTx/>
                <a:latin typeface="宋体" panose="02010600030101010101" pitchFamily="2" charset="-122"/>
                <a:sym typeface="+mn-ea"/>
              </a:rPr>
              <a:t>  </a:t>
            </a:r>
            <a:endParaRPr lang="zh-CN" altLang="en-US" sz="4000" b="1" dirty="0">
              <a:solidFill>
                <a:srgbClr val="00B050"/>
              </a:solidFill>
              <a:uFillTx/>
              <a:latin typeface="宋体" panose="02010600030101010101" pitchFamily="2" charset="-122"/>
              <a:sym typeface="+mn-ea"/>
            </a:endParaRPr>
          </a:p>
        </p:txBody>
      </p:sp>
      <p:sp>
        <p:nvSpPr>
          <p:cNvPr id="7169" name="Rectangle 4"/>
          <p:cNvSpPr/>
          <p:nvPr/>
        </p:nvSpPr>
        <p:spPr>
          <a:xfrm>
            <a:off x="12065" y="19685"/>
            <a:ext cx="230251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r>
              <a:rPr lang="zh-CN" altLang="en-US" sz="4000" b="1" dirty="0">
                <a:solidFill>
                  <a:srgbClr val="7030A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文言积累</a:t>
            </a:r>
            <a:endParaRPr lang="zh-CN" altLang="en-US" sz="4000" b="1" dirty="0">
              <a:solidFill>
                <a:srgbClr val="7030A0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-69850" y="2999740"/>
            <a:ext cx="2466340" cy="706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00000"/>
              </a:lnSpc>
            </a:pPr>
            <a:r>
              <a:rPr lang="zh-CN" altLang="en-US" b="1" dirty="0">
                <a:solidFill>
                  <a:srgbClr val="00B050"/>
                </a:solidFill>
                <a:uFillTx/>
                <a:latin typeface="宋体" panose="02010600030101010101" pitchFamily="2" charset="-122"/>
                <a:sym typeface="+mn-ea"/>
              </a:rPr>
              <a:t> </a:t>
            </a:r>
            <a:r>
              <a:rPr lang="zh-CN" altLang="en-US" sz="4000" b="1" dirty="0">
                <a:solidFill>
                  <a:srgbClr val="00B050"/>
                </a:solidFill>
                <a:uFillTx/>
                <a:latin typeface="宋体" panose="02010600030101010101" pitchFamily="2" charset="-122"/>
                <a:sym typeface="+mn-ea"/>
              </a:rPr>
              <a:t>（人事果）</a:t>
            </a:r>
            <a:endParaRPr lang="zh-CN" altLang="en-US" sz="4000" b="1" dirty="0">
              <a:solidFill>
                <a:srgbClr val="00B050"/>
              </a:solidFill>
              <a:uFillTx/>
              <a:latin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35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35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35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82" grpId="0" animBg="1"/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8131" name="矩形 4"/>
          <p:cNvSpPr/>
          <p:nvPr/>
        </p:nvSpPr>
        <p:spPr>
          <a:xfrm>
            <a:off x="2402840" y="1365568"/>
            <a:ext cx="8215313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571500" indent="-571500" algn="l">
              <a:lnSpc>
                <a:spcPct val="100000"/>
              </a:lnSpc>
              <a:buClrTx/>
              <a:buSzTx/>
              <a:buFont typeface="Wingdings" panose="05000000000000000000" charset="0"/>
              <a:buChar char="u"/>
            </a:pPr>
            <a:r>
              <a:rPr lang="zh-CN" altLang="en-US" sz="4000" b="1" dirty="0">
                <a:solidFill>
                  <a:srgbClr val="0000FF"/>
                </a:solidFill>
                <a:uFillTx/>
                <a:latin typeface="楷体_GB2312" charset="0"/>
              </a:rPr>
              <a:t>这个故事的起因是什么？</a:t>
            </a:r>
            <a:endParaRPr lang="zh-CN" altLang="en-US" sz="4000" b="1" dirty="0">
              <a:solidFill>
                <a:srgbClr val="0000FF"/>
              </a:solidFill>
              <a:uFillTx/>
              <a:latin typeface="楷体_GB2312" charset="0"/>
            </a:endParaRPr>
          </a:p>
        </p:txBody>
      </p:sp>
      <p:sp>
        <p:nvSpPr>
          <p:cNvPr id="7169" name="Rectangle 4"/>
          <p:cNvSpPr/>
          <p:nvPr/>
        </p:nvSpPr>
        <p:spPr>
          <a:xfrm>
            <a:off x="12065" y="19685"/>
            <a:ext cx="230251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r>
              <a:rPr lang="zh-CN" altLang="en-US" sz="4000" b="1" dirty="0">
                <a:solidFill>
                  <a:srgbClr val="7030A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合作探究</a:t>
            </a:r>
            <a:endParaRPr lang="zh-CN" altLang="en-US" sz="4000" b="1" dirty="0">
              <a:solidFill>
                <a:srgbClr val="7030A0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" name="矩形 4"/>
          <p:cNvSpPr/>
          <p:nvPr/>
        </p:nvSpPr>
        <p:spPr>
          <a:xfrm>
            <a:off x="1571625" y="2740660"/>
            <a:ext cx="6826250" cy="22072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ts val="5500"/>
              </a:lnSpc>
              <a:buFont typeface="Wingdings" panose="05000000000000000000" charset="0"/>
            </a:pPr>
            <a:r>
              <a:rPr lang="zh-CN" altLang="en-US" sz="4000" b="1" dirty="0">
                <a:solidFill>
                  <a:srgbClr val="FF0000"/>
                </a:solidFill>
                <a:uFillTx/>
                <a:latin typeface="楷体_GB2312" charset="0"/>
              </a:rPr>
              <a:t>    有个杞国人担心某一天天崩地陷，自己没有地方依托，急得吃不下饭，睡不着觉。</a:t>
            </a:r>
            <a:endParaRPr lang="zh-CN" altLang="en-US" sz="4000" b="1" dirty="0">
              <a:solidFill>
                <a:srgbClr val="FF0000"/>
              </a:solidFill>
              <a:uFillTx/>
              <a:latin typeface="楷体_GB2312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73465" y="1903730"/>
            <a:ext cx="3281680" cy="363474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8131" name="矩形 4"/>
          <p:cNvSpPr/>
          <p:nvPr/>
        </p:nvSpPr>
        <p:spPr>
          <a:xfrm>
            <a:off x="2402840" y="1365568"/>
            <a:ext cx="8215313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571500" indent="-571500" algn="l">
              <a:lnSpc>
                <a:spcPct val="100000"/>
              </a:lnSpc>
              <a:buClrTx/>
              <a:buSzTx/>
              <a:buFont typeface="Wingdings" panose="05000000000000000000" charset="0"/>
              <a:buChar char="u"/>
            </a:pPr>
            <a:r>
              <a:rPr lang="zh-CN" altLang="en-US" sz="4000" b="1" dirty="0">
                <a:solidFill>
                  <a:srgbClr val="0000FF"/>
                </a:solidFill>
                <a:uFillTx/>
                <a:latin typeface="楷体_GB2312" charset="0"/>
              </a:rPr>
              <a:t>开导者最初是怎样劝说的？</a:t>
            </a:r>
            <a:endParaRPr lang="zh-CN" altLang="en-US" sz="4000" b="1" dirty="0">
              <a:solidFill>
                <a:srgbClr val="0000FF"/>
              </a:solidFill>
              <a:uFillTx/>
              <a:latin typeface="楷体_GB2312" charset="0"/>
            </a:endParaRPr>
          </a:p>
        </p:txBody>
      </p:sp>
      <p:sp>
        <p:nvSpPr>
          <p:cNvPr id="7169" name="Rectangle 4"/>
          <p:cNvSpPr/>
          <p:nvPr/>
        </p:nvSpPr>
        <p:spPr>
          <a:xfrm>
            <a:off x="12065" y="19685"/>
            <a:ext cx="230251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r>
              <a:rPr lang="zh-CN" altLang="en-US" sz="4000" b="1" dirty="0">
                <a:solidFill>
                  <a:srgbClr val="7030A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合作探究</a:t>
            </a:r>
            <a:endParaRPr lang="zh-CN" altLang="en-US" sz="4000" b="1" dirty="0">
              <a:solidFill>
                <a:srgbClr val="7030A0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" name="矩形 4"/>
          <p:cNvSpPr/>
          <p:nvPr/>
        </p:nvSpPr>
        <p:spPr>
          <a:xfrm>
            <a:off x="1373505" y="2844800"/>
            <a:ext cx="6826250" cy="22072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ts val="5500"/>
              </a:lnSpc>
              <a:buFont typeface="Wingdings" panose="05000000000000000000" charset="0"/>
            </a:pPr>
            <a:r>
              <a:rPr lang="zh-CN" altLang="en-US" sz="4000" b="1" dirty="0">
                <a:solidFill>
                  <a:srgbClr val="FF0000"/>
                </a:solidFill>
                <a:uFillTx/>
                <a:latin typeface="楷体_GB2312" charset="0"/>
              </a:rPr>
              <a:t>    告诉他，天就是大气聚集在一起，人活动在天中，不用担心。</a:t>
            </a:r>
            <a:endParaRPr lang="zh-CN" altLang="en-US" sz="4000" b="1" dirty="0">
              <a:solidFill>
                <a:srgbClr val="FF0000"/>
              </a:solidFill>
              <a:uFillTx/>
              <a:latin typeface="楷体_GB2312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477885" y="2665095"/>
            <a:ext cx="3474720" cy="32893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8131" name="矩形 4"/>
          <p:cNvSpPr/>
          <p:nvPr/>
        </p:nvSpPr>
        <p:spPr>
          <a:xfrm>
            <a:off x="2402840" y="1365568"/>
            <a:ext cx="8215313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571500" indent="-571500" algn="l">
              <a:lnSpc>
                <a:spcPct val="100000"/>
              </a:lnSpc>
              <a:buClrTx/>
              <a:buSzTx/>
              <a:buFont typeface="Wingdings" panose="05000000000000000000" charset="0"/>
              <a:buChar char="u"/>
            </a:pPr>
            <a:r>
              <a:rPr lang="zh-CN" altLang="en-US" sz="4000" b="1" dirty="0">
                <a:solidFill>
                  <a:srgbClr val="0000FF"/>
                </a:solidFill>
                <a:uFillTx/>
                <a:latin typeface="楷体_GB2312" charset="0"/>
              </a:rPr>
              <a:t>杞人又产生了什么新的忧虑？</a:t>
            </a:r>
            <a:endParaRPr lang="zh-CN" altLang="en-US" sz="4000" b="1" dirty="0">
              <a:solidFill>
                <a:srgbClr val="0000FF"/>
              </a:solidFill>
              <a:uFillTx/>
              <a:latin typeface="楷体_GB2312" charset="0"/>
            </a:endParaRPr>
          </a:p>
        </p:txBody>
      </p:sp>
      <p:sp>
        <p:nvSpPr>
          <p:cNvPr id="7169" name="Rectangle 4"/>
          <p:cNvSpPr/>
          <p:nvPr/>
        </p:nvSpPr>
        <p:spPr>
          <a:xfrm>
            <a:off x="12065" y="19685"/>
            <a:ext cx="230251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r>
              <a:rPr lang="zh-CN" altLang="en-US" sz="4000" b="1" dirty="0">
                <a:solidFill>
                  <a:srgbClr val="7030A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合作探究</a:t>
            </a:r>
            <a:endParaRPr lang="zh-CN" altLang="en-US" sz="4000" b="1" dirty="0">
              <a:solidFill>
                <a:srgbClr val="7030A0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" name="矩形 4"/>
          <p:cNvSpPr/>
          <p:nvPr/>
        </p:nvSpPr>
        <p:spPr>
          <a:xfrm>
            <a:off x="1260475" y="2873375"/>
            <a:ext cx="6826250" cy="1501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ts val="5500"/>
              </a:lnSpc>
              <a:buFont typeface="Wingdings" panose="05000000000000000000" charset="0"/>
            </a:pPr>
            <a:r>
              <a:rPr lang="zh-CN" altLang="en-US" sz="4000" b="1" dirty="0">
                <a:solidFill>
                  <a:srgbClr val="FF0000"/>
                </a:solidFill>
                <a:uFillTx/>
                <a:latin typeface="楷体_GB2312" charset="0"/>
              </a:rPr>
              <a:t>    日月星宿会坠落下来。大地会塌陷下去。</a:t>
            </a:r>
            <a:endParaRPr lang="zh-CN" altLang="en-US" sz="4000" b="1" dirty="0">
              <a:solidFill>
                <a:srgbClr val="FF0000"/>
              </a:solidFill>
              <a:uFillTx/>
              <a:latin typeface="楷体_GB2312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465185" y="2643505"/>
            <a:ext cx="3373120" cy="308356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8131" name="矩形 4"/>
          <p:cNvSpPr/>
          <p:nvPr/>
        </p:nvSpPr>
        <p:spPr>
          <a:xfrm>
            <a:off x="2043430" y="1138555"/>
            <a:ext cx="8509000" cy="13220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571500" indent="-571500" algn="l">
              <a:lnSpc>
                <a:spcPct val="100000"/>
              </a:lnSpc>
              <a:buClrTx/>
              <a:buSzTx/>
              <a:buFont typeface="Wingdings" panose="05000000000000000000" charset="0"/>
              <a:buChar char="u"/>
            </a:pPr>
            <a:r>
              <a:rPr lang="zh-CN" altLang="en-US" sz="4000" b="1" dirty="0">
                <a:solidFill>
                  <a:srgbClr val="0000FF"/>
                </a:solidFill>
                <a:uFillTx/>
                <a:latin typeface="楷体_GB2312" charset="0"/>
              </a:rPr>
              <a:t>如何看待《杞人忧天》中那个“晓之者”的解释？</a:t>
            </a:r>
            <a:endParaRPr lang="zh-CN" altLang="en-US" sz="4000" b="1" dirty="0">
              <a:solidFill>
                <a:srgbClr val="0000FF"/>
              </a:solidFill>
              <a:uFillTx/>
              <a:latin typeface="楷体_GB2312" charset="0"/>
            </a:endParaRPr>
          </a:p>
        </p:txBody>
      </p:sp>
      <p:sp>
        <p:nvSpPr>
          <p:cNvPr id="7169" name="Rectangle 4"/>
          <p:cNvSpPr/>
          <p:nvPr/>
        </p:nvSpPr>
        <p:spPr>
          <a:xfrm>
            <a:off x="12065" y="19685"/>
            <a:ext cx="230251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r>
              <a:rPr lang="zh-CN" altLang="en-US" sz="4000" b="1" dirty="0">
                <a:solidFill>
                  <a:srgbClr val="7030A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合作探究</a:t>
            </a:r>
            <a:endParaRPr lang="zh-CN" altLang="en-US" sz="4000" b="1" dirty="0">
              <a:solidFill>
                <a:srgbClr val="7030A0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" name="矩形 4"/>
          <p:cNvSpPr/>
          <p:nvPr/>
        </p:nvSpPr>
        <p:spPr>
          <a:xfrm>
            <a:off x="1618615" y="2835910"/>
            <a:ext cx="9358630" cy="29127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ts val="5500"/>
              </a:lnSpc>
              <a:buFont typeface="Wingdings" panose="05000000000000000000" charset="0"/>
            </a:pPr>
            <a:r>
              <a:rPr lang="zh-CN" altLang="en-US" sz="4000" b="1" dirty="0">
                <a:solidFill>
                  <a:srgbClr val="FF0000"/>
                </a:solidFill>
                <a:uFillTx/>
                <a:latin typeface="楷体_GB2312" charset="0"/>
              </a:rPr>
              <a:t>    </a:t>
            </a:r>
            <a:r>
              <a:rPr lang="zh-CN" altLang="en-US" sz="40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中文标题" charset="0"/>
                <a:ea typeface="+mj-ea"/>
                <a:sym typeface="+mn-ea"/>
              </a:rPr>
              <a:t>寓言中那位好心人对天、地、星、月的解释是不科学的，只能代表当时的认识水平，但他</a:t>
            </a:r>
            <a:r>
              <a:rPr lang="zh-CN" altLang="en-US" sz="4000" b="1" u="heavy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FF"/>
                  </a:solidFill>
                </a:uFill>
                <a:latin typeface="+中文标题" charset="0"/>
                <a:ea typeface="+mj-ea"/>
                <a:sym typeface="+mn-ea"/>
              </a:rPr>
              <a:t>热心、通达、耐心诱导、善于劝说别人</a:t>
            </a:r>
            <a:r>
              <a:rPr lang="zh-CN" altLang="en-US" sz="40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中文标题" charset="0"/>
                <a:ea typeface="+mj-ea"/>
                <a:sym typeface="+mn-ea"/>
              </a:rPr>
              <a:t>，这是值得称赞的。</a:t>
            </a:r>
            <a:endParaRPr lang="zh-CN" altLang="en-US" sz="4000" b="1" dirty="0">
              <a:solidFill>
                <a:srgbClr val="FF0000"/>
              </a:solidFill>
              <a:uFillTx/>
              <a:latin typeface="楷体_GB2312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8131" name="矩形 4"/>
          <p:cNvSpPr/>
          <p:nvPr/>
        </p:nvSpPr>
        <p:spPr>
          <a:xfrm>
            <a:off x="2043430" y="1138555"/>
            <a:ext cx="8509000" cy="13220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571500" indent="-571500" algn="l">
              <a:lnSpc>
                <a:spcPct val="100000"/>
              </a:lnSpc>
              <a:buClrTx/>
              <a:buSzTx/>
              <a:buFont typeface="Wingdings" panose="05000000000000000000" charset="0"/>
              <a:buChar char="u"/>
            </a:pPr>
            <a:r>
              <a:rPr lang="zh-CN" altLang="en-US" sz="4000" b="1" dirty="0">
                <a:solidFill>
                  <a:srgbClr val="0000FF"/>
                </a:solidFill>
                <a:uFillTx/>
                <a:latin typeface="楷体_GB2312" charset="0"/>
              </a:rPr>
              <a:t>两个人都“舍然大喜”，各自的原因是什么？</a:t>
            </a:r>
            <a:endParaRPr lang="zh-CN" altLang="en-US" sz="4000" b="1" dirty="0">
              <a:solidFill>
                <a:srgbClr val="0000FF"/>
              </a:solidFill>
              <a:uFillTx/>
              <a:latin typeface="楷体_GB2312" charset="0"/>
            </a:endParaRPr>
          </a:p>
        </p:txBody>
      </p:sp>
      <p:sp>
        <p:nvSpPr>
          <p:cNvPr id="7169" name="Rectangle 4"/>
          <p:cNvSpPr/>
          <p:nvPr/>
        </p:nvSpPr>
        <p:spPr>
          <a:xfrm>
            <a:off x="12065" y="19685"/>
            <a:ext cx="230251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r>
              <a:rPr lang="zh-CN" altLang="en-US" sz="4000" b="1" dirty="0">
                <a:solidFill>
                  <a:srgbClr val="7030A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合作探究</a:t>
            </a:r>
            <a:endParaRPr lang="zh-CN" altLang="en-US" sz="4000" b="1" dirty="0">
              <a:solidFill>
                <a:srgbClr val="7030A0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" name="矩形 4"/>
          <p:cNvSpPr/>
          <p:nvPr/>
        </p:nvSpPr>
        <p:spPr>
          <a:xfrm>
            <a:off x="1906905" y="2835910"/>
            <a:ext cx="8933815" cy="1501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ts val="5500"/>
              </a:lnSpc>
              <a:buFont typeface="Wingdings" panose="05000000000000000000" charset="0"/>
            </a:pPr>
            <a:r>
              <a:rPr lang="zh-CN" altLang="en-US" sz="4000" b="1" dirty="0">
                <a:solidFill>
                  <a:srgbClr val="FF0000"/>
                </a:solidFill>
                <a:uFillTx/>
                <a:latin typeface="楷体_GB2312" charset="0"/>
              </a:rPr>
              <a:t>    </a:t>
            </a:r>
            <a:r>
              <a:rPr lang="zh-CN" altLang="en-US" sz="40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中文标题" charset="0"/>
                <a:ea typeface="+mj-ea"/>
                <a:sym typeface="+mn-ea"/>
              </a:rPr>
              <a:t> 一个因忧虑解除而高兴，另一个因帮助他人解除了忧虑而高兴。</a:t>
            </a:r>
            <a:endParaRPr lang="zh-CN" altLang="en-US" sz="4000" b="1" dirty="0">
              <a:solidFill>
                <a:srgbClr val="FF0000"/>
              </a:solidFill>
              <a:uFillTx/>
              <a:latin typeface="楷体_GB2312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4" name="矩形 8"/>
          <p:cNvSpPr/>
          <p:nvPr/>
        </p:nvSpPr>
        <p:spPr>
          <a:xfrm>
            <a:off x="3233738" y="2294335"/>
            <a:ext cx="1376363" cy="4140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2100" b="1" dirty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  </a:t>
            </a:r>
            <a:endParaRPr lang="en-US" altLang="zh-CN" sz="21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316" name="矩形 9"/>
          <p:cNvSpPr/>
          <p:nvPr/>
        </p:nvSpPr>
        <p:spPr>
          <a:xfrm>
            <a:off x="5142151" y="1109266"/>
            <a:ext cx="1460500" cy="70675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4000" b="1" dirty="0">
                <a:solidFill>
                  <a:srgbClr val="0000FF"/>
                </a:solidFill>
                <a:uFillTx/>
                <a:latin typeface="宋体" panose="02010600030101010101" pitchFamily="2" charset="-122"/>
              </a:rPr>
              <a:t>主 旨</a:t>
            </a:r>
            <a:endParaRPr lang="zh-CN" altLang="en-US" sz="4000" b="1" dirty="0">
              <a:solidFill>
                <a:srgbClr val="0000FF"/>
              </a:solidFill>
              <a:uFillTx/>
              <a:latin typeface="宋体" panose="02010600030101010101" pitchFamily="2" charset="-122"/>
            </a:endParaRPr>
          </a:p>
        </p:txBody>
      </p:sp>
      <p:sp>
        <p:nvSpPr>
          <p:cNvPr id="11265" name="Rectangle 1"/>
          <p:cNvSpPr/>
          <p:nvPr/>
        </p:nvSpPr>
        <p:spPr>
          <a:xfrm>
            <a:off x="1882140" y="2148523"/>
            <a:ext cx="8427720" cy="296354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algn="l" latinLnBrk="1">
              <a:lnSpc>
                <a:spcPts val="5600"/>
              </a:lnSpc>
            </a:pPr>
            <a:r>
              <a:rPr lang="zh-CN" sz="4000" b="1" dirty="0">
                <a:solidFill>
                  <a:srgbClr val="FF0000"/>
                </a:solidFill>
                <a:uFillTx/>
                <a:latin typeface="宋体" panose="02010600030101010101" pitchFamily="2" charset="-122"/>
              </a:rPr>
              <a:t>    这则寓言通过写杞人担心天地崩塌另外一个人对他进行开导的故事，告诉人们不要为没有必要或毫无根据的事情担忧。</a:t>
            </a:r>
            <a:endParaRPr lang="zh-CN" sz="4000" b="1" dirty="0">
              <a:solidFill>
                <a:srgbClr val="FF0000"/>
              </a:solidFill>
              <a:uFillTx/>
              <a:latin typeface="宋体" panose="02010600030101010101" pitchFamily="2" charset="-122"/>
            </a:endParaRPr>
          </a:p>
        </p:txBody>
      </p:sp>
      <p:sp>
        <p:nvSpPr>
          <p:cNvPr id="7169" name="Rectangle 4"/>
          <p:cNvSpPr/>
          <p:nvPr/>
        </p:nvSpPr>
        <p:spPr>
          <a:xfrm>
            <a:off x="12065" y="19685"/>
            <a:ext cx="230251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r>
              <a:rPr lang="zh-CN" altLang="en-US" sz="4000" b="1" dirty="0">
                <a:solidFill>
                  <a:srgbClr val="7030A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合作探究</a:t>
            </a:r>
            <a:endParaRPr lang="zh-CN" altLang="en-US" sz="4000" b="1" dirty="0">
              <a:solidFill>
                <a:srgbClr val="7030A0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" name="矩形 9"/>
          <p:cNvSpPr/>
          <p:nvPr/>
        </p:nvSpPr>
        <p:spPr>
          <a:xfrm>
            <a:off x="3867071" y="5394881"/>
            <a:ext cx="2735580" cy="70675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4000" b="1" dirty="0">
                <a:solidFill>
                  <a:srgbClr val="0000FF"/>
                </a:solidFill>
                <a:uFillTx/>
                <a:latin typeface="宋体" panose="02010600030101010101" pitchFamily="2" charset="-122"/>
              </a:rPr>
              <a:t>寓意或道理</a:t>
            </a:r>
            <a:endParaRPr lang="zh-CN" altLang="en-US" sz="4000" b="1" dirty="0">
              <a:solidFill>
                <a:srgbClr val="0000FF"/>
              </a:solidFill>
              <a:uFillTx/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2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2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2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12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5" grpId="0"/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9" name="Text Box 3"/>
          <p:cNvSpPr txBox="1"/>
          <p:nvPr/>
        </p:nvSpPr>
        <p:spPr>
          <a:xfrm>
            <a:off x="1606550" y="1322705"/>
            <a:ext cx="8979535" cy="13220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571500" algn="l">
              <a:lnSpc>
                <a:spcPct val="100000"/>
              </a:lnSpc>
              <a:spcBef>
                <a:spcPts val="0"/>
              </a:spcBef>
              <a:buClrTx/>
              <a:buSzTx/>
              <a:buFont typeface="Wingdings" panose="05000000000000000000" charset="0"/>
              <a:buChar char="u"/>
              <a:defRPr/>
            </a:pPr>
            <a:r>
              <a:rPr lang="en-US" altLang="zh-CN" sz="4000" b="1" dirty="0">
                <a:solidFill>
                  <a:srgbClr val="0000FF"/>
                </a:solidFill>
                <a:uFillTx/>
                <a:latin typeface="楷体_GB2312" charset="0"/>
              </a:rPr>
              <a:t> </a:t>
            </a:r>
            <a:r>
              <a:rPr lang="zh-CN" altLang="en-US" sz="4000" b="1" dirty="0">
                <a:solidFill>
                  <a:srgbClr val="0000FF"/>
                </a:solidFill>
                <a:uFillTx/>
                <a:latin typeface="楷体_GB2312" charset="0"/>
              </a:rPr>
              <a:t>从这个故事里引申出的成语“杞人忧天”是什么意思</a:t>
            </a:r>
            <a:r>
              <a:rPr lang="zh-CN" altLang="en-US" sz="4000" b="1" dirty="0">
                <a:solidFill>
                  <a:srgbClr val="0000FF"/>
                </a:solidFill>
                <a:uFillTx/>
                <a:latin typeface="楷体_GB2312" charset="0"/>
                <a:sym typeface="+mn-ea"/>
              </a:rPr>
              <a:t>？</a:t>
            </a:r>
            <a:endParaRPr lang="zh-CN" altLang="en-US" sz="4000" b="1" dirty="0">
              <a:solidFill>
                <a:srgbClr val="0000FF"/>
              </a:solidFill>
              <a:uFillTx/>
              <a:latin typeface="楷体_GB2312" charset="0"/>
              <a:sym typeface="+mn-ea"/>
            </a:endParaRPr>
          </a:p>
        </p:txBody>
      </p:sp>
      <p:sp>
        <p:nvSpPr>
          <p:cNvPr id="3" name="线形标注 2 2"/>
          <p:cNvSpPr/>
          <p:nvPr/>
        </p:nvSpPr>
        <p:spPr>
          <a:xfrm>
            <a:off x="2106295" y="3081020"/>
            <a:ext cx="8799830" cy="2080895"/>
          </a:xfrm>
          <a:prstGeom prst="borderCallout2">
            <a:avLst>
              <a:gd name="adj1" fmla="val 211"/>
              <a:gd name="adj2" fmla="val 15301"/>
              <a:gd name="adj3" fmla="val 384"/>
              <a:gd name="adj4" fmla="val 20402"/>
              <a:gd name="adj5" fmla="val -48"/>
              <a:gd name="adj6" fmla="val 27711"/>
            </a:avLst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571500" marR="0" lvl="0" algn="l" defTabSz="914400" rtl="0">
              <a:lnSpc>
                <a:spcPct val="150000"/>
              </a:lnSpc>
              <a:spcBef>
                <a:spcPts val="0"/>
              </a:spcBef>
              <a:buClrTx/>
              <a:buSzTx/>
              <a:buFont typeface="Wingdings" panose="05000000000000000000" charset="0"/>
              <a:defRPr/>
            </a:pPr>
            <a:r>
              <a:rPr lang="zh-CN" altLang="en-US" sz="4000" b="1" dirty="0">
                <a:solidFill>
                  <a:srgbClr val="0000FF"/>
                </a:solidFill>
                <a:uFillTx/>
                <a:latin typeface="楷体_GB2312" charset="0"/>
                <a:sym typeface="+mn-ea"/>
              </a:rPr>
              <a:t>杞人忧天：</a:t>
            </a:r>
            <a:r>
              <a:rPr kumimoji="0" lang="zh-CN" altLang="en-US" sz="4000" b="1" i="0" baseline="0" dirty="0">
                <a:solidFill>
                  <a:srgbClr val="FF0000"/>
                </a:solidFill>
                <a:uFillTx/>
                <a:latin typeface="楷体_GB2312" charset="0"/>
                <a:ea typeface="宋体" panose="02010600030101010101" pitchFamily="2" charset="-122"/>
                <a:cs typeface="+mn-cs"/>
              </a:rPr>
              <a:t>比喻没有根据或不必要的忧虑。</a:t>
            </a:r>
            <a:endParaRPr kumimoji="0" lang="zh-CN" altLang="en-US" sz="4000" b="1" i="0" baseline="0" dirty="0">
              <a:solidFill>
                <a:srgbClr val="FF0000"/>
              </a:solidFill>
              <a:uFillTx/>
              <a:latin typeface="楷体_GB2312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169" name="Rectangle 4"/>
          <p:cNvSpPr/>
          <p:nvPr/>
        </p:nvSpPr>
        <p:spPr>
          <a:xfrm>
            <a:off x="12065" y="19685"/>
            <a:ext cx="230251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r>
              <a:rPr lang="zh-CN" altLang="en-US" sz="4000" b="1" dirty="0">
                <a:solidFill>
                  <a:srgbClr val="7030A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合作探究</a:t>
            </a:r>
            <a:endParaRPr lang="zh-CN" altLang="en-US" sz="4000" b="1" dirty="0">
              <a:solidFill>
                <a:srgbClr val="7030A0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8131" name="矩形 4"/>
          <p:cNvSpPr/>
          <p:nvPr/>
        </p:nvSpPr>
        <p:spPr>
          <a:xfrm>
            <a:off x="2043430" y="1138555"/>
            <a:ext cx="8509000" cy="13220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571500" indent="-571500" algn="l">
              <a:lnSpc>
                <a:spcPct val="100000"/>
              </a:lnSpc>
              <a:buClrTx/>
              <a:buSzTx/>
              <a:buFont typeface="Wingdings" panose="05000000000000000000" charset="0"/>
              <a:buChar char="u"/>
            </a:pPr>
            <a:r>
              <a:rPr lang="zh-CN" altLang="en-US" sz="4000" b="1" dirty="0">
                <a:solidFill>
                  <a:srgbClr val="0000FF"/>
                </a:solidFill>
                <a:uFillTx/>
                <a:latin typeface="楷体_GB2312" charset="0"/>
              </a:rPr>
              <a:t>如果从积极方面来看“杞人忧天”，你会作什么样的评价？</a:t>
            </a:r>
            <a:endParaRPr lang="zh-CN" altLang="en-US" sz="4000" b="1" dirty="0">
              <a:solidFill>
                <a:srgbClr val="0000FF"/>
              </a:solidFill>
              <a:uFillTx/>
              <a:latin typeface="楷体_GB2312" charset="0"/>
            </a:endParaRPr>
          </a:p>
        </p:txBody>
      </p:sp>
      <p:sp>
        <p:nvSpPr>
          <p:cNvPr id="7169" name="Rectangle 4"/>
          <p:cNvSpPr/>
          <p:nvPr/>
        </p:nvSpPr>
        <p:spPr>
          <a:xfrm>
            <a:off x="12065" y="19685"/>
            <a:ext cx="230251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r>
              <a:rPr lang="zh-CN" altLang="en-US" sz="4000" b="1" dirty="0">
                <a:solidFill>
                  <a:srgbClr val="7030A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合作探究</a:t>
            </a:r>
            <a:endParaRPr lang="zh-CN" altLang="en-US" sz="4000" b="1" dirty="0">
              <a:solidFill>
                <a:srgbClr val="7030A0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" name="矩形 4"/>
          <p:cNvSpPr/>
          <p:nvPr/>
        </p:nvSpPr>
        <p:spPr>
          <a:xfrm>
            <a:off x="1906905" y="2835910"/>
            <a:ext cx="8933815" cy="1501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ts val="5500"/>
              </a:lnSpc>
              <a:buFont typeface="Wingdings" panose="05000000000000000000" charset="0"/>
            </a:pPr>
            <a:r>
              <a:rPr lang="zh-CN" altLang="en-US" sz="4000" b="1" dirty="0">
                <a:solidFill>
                  <a:srgbClr val="FF0000"/>
                </a:solidFill>
                <a:uFillTx/>
                <a:latin typeface="楷体_GB2312" charset="0"/>
              </a:rPr>
              <a:t>    </a:t>
            </a:r>
            <a:r>
              <a:rPr lang="zh-CN" altLang="en-US" sz="40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中文标题" charset="0"/>
                <a:ea typeface="+mj-ea"/>
                <a:sym typeface="+mn-ea"/>
              </a:rPr>
              <a:t>积极方面：表现了他对宇宙奥秘的探索精神和对人类命运的忧患意识。</a:t>
            </a:r>
            <a:endParaRPr lang="zh-CN" altLang="en-US" sz="4000" b="1" dirty="0">
              <a:solidFill>
                <a:srgbClr val="FF0000"/>
              </a:solidFill>
              <a:uFillTx/>
              <a:latin typeface="楷体_GB2312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4034" name="Text Box 2"/>
          <p:cNvSpPr txBox="1"/>
          <p:nvPr/>
        </p:nvSpPr>
        <p:spPr>
          <a:xfrm>
            <a:off x="1957070" y="850900"/>
            <a:ext cx="8719820" cy="56311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atinLnBrk="1">
              <a:spcBef>
                <a:spcPts val="0"/>
              </a:spcBef>
            </a:pPr>
            <a:r>
              <a:rPr lang="en-US" altLang="zh-CN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列子，名寇，又名御寇，</a:t>
            </a:r>
            <a:r>
              <a:rPr lang="zh-CN" altLang="en-US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郑国人，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战国前期</a:t>
            </a:r>
            <a:r>
              <a:rPr lang="zh-CN" altLang="en-US" sz="3600" b="1" u="heavy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latin typeface="黑体" panose="02010609060101010101" pitchFamily="2" charset="-122"/>
                <a:ea typeface="黑体" panose="02010609060101010101" pitchFamily="2" charset="-122"/>
              </a:rPr>
              <a:t>道家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代表人物之一</a:t>
            </a:r>
            <a:r>
              <a:rPr lang="zh-CN" altLang="en-US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，与郑缪公同时。一说与郑顷公同时。</a:t>
            </a:r>
            <a:r>
              <a:rPr lang="en-US" altLang="zh-CN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《</a:t>
            </a:r>
            <a:r>
              <a:rPr lang="zh-CN" altLang="en-US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庄子</a:t>
            </a:r>
            <a:r>
              <a:rPr lang="en-US" altLang="zh-CN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》</a:t>
            </a:r>
            <a:r>
              <a:rPr lang="zh-CN" altLang="en-US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中有许多关于他的传说。</a:t>
            </a:r>
            <a:endParaRPr lang="zh-CN" altLang="en-US" sz="3600" b="1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atinLnBrk="1">
              <a:spcBef>
                <a:spcPts val="0"/>
              </a:spcBef>
            </a:pPr>
            <a:endParaRPr lang="zh-CN" altLang="en-US" sz="3600" b="1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atinLnBrk="1">
              <a:spcBef>
                <a:spcPts val="0"/>
              </a:spcBef>
            </a:pPr>
            <a:r>
              <a:rPr lang="zh-CN" altLang="en-US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《列子》是道教经典之一，其学说本于黄帝、老子，主张清净无为。里面保存了不少先秦时代的寓言故事和神话传说。其中很多故事都写得很生动，有较高的文学和思想价值。</a:t>
            </a:r>
            <a:endParaRPr lang="zh-CN" altLang="en-US" sz="3600" b="1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7169" name="Rectangle 4"/>
          <p:cNvSpPr/>
          <p:nvPr/>
        </p:nvSpPr>
        <p:spPr>
          <a:xfrm>
            <a:off x="12065" y="19685"/>
            <a:ext cx="230251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r>
              <a:rPr lang="zh-CN" altLang="en-US" sz="4000" b="1" dirty="0">
                <a:solidFill>
                  <a:srgbClr val="7030A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作者简介</a:t>
            </a:r>
            <a:endParaRPr lang="zh-CN" altLang="en-US" sz="4000" b="1" dirty="0">
              <a:solidFill>
                <a:srgbClr val="7030A0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1845310" y="782320"/>
            <a:ext cx="9502775" cy="53848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00000"/>
              </a:lnSpc>
              <a:spcBef>
                <a:spcPts val="1200"/>
              </a:spcBef>
            </a:pPr>
            <a:r>
              <a:rPr lang="en-US" altLang="zh-CN" sz="3600" b="1" dirty="0">
                <a:solidFill>
                  <a:srgbClr val="FF0000"/>
                </a:solidFill>
                <a:latin typeface="楷体_GB2312" charset="0"/>
                <a:ea typeface="黑体" panose="02010609060101010101" pitchFamily="2" charset="-122"/>
              </a:rPr>
              <a:t>    </a:t>
            </a:r>
            <a:r>
              <a:rPr lang="zh-CN" altLang="en-US" sz="3600" b="1" dirty="0">
                <a:solidFill>
                  <a:srgbClr val="FF0000"/>
                </a:solidFill>
                <a:latin typeface="楷体_GB2312" charset="0"/>
                <a:ea typeface="黑体" panose="02010609060101010101" pitchFamily="2" charset="-122"/>
              </a:rPr>
              <a:t>通过对话描写，反映人物内心活动。</a:t>
            </a:r>
            <a:endParaRPr lang="en-US" altLang="zh-CN" sz="3600" b="1" dirty="0">
              <a:solidFill>
                <a:srgbClr val="FF0000"/>
              </a:solidFill>
              <a:latin typeface="楷体_GB2312" charset="0"/>
              <a:ea typeface="黑体" panose="02010609060101010101" pitchFamily="2" charset="-122"/>
            </a:endParaRPr>
          </a:p>
          <a:p>
            <a:pPr>
              <a:lnSpc>
                <a:spcPct val="100000"/>
              </a:lnSpc>
              <a:spcBef>
                <a:spcPts val="1200"/>
              </a:spcBef>
            </a:pPr>
            <a:r>
              <a:rPr lang="zh-CN" altLang="en-US" sz="3600" b="1" dirty="0">
                <a:solidFill>
                  <a:srgbClr val="0000FF"/>
                </a:solidFill>
                <a:uFillTx/>
                <a:latin typeface="楷体_GB2312" charset="0"/>
                <a:ea typeface="黑体" panose="02010609060101010101" pitchFamily="2" charset="-122"/>
              </a:rPr>
              <a:t>（</a:t>
            </a:r>
            <a:r>
              <a:rPr lang="en-US" altLang="zh-CN" sz="3600" b="1" dirty="0">
                <a:solidFill>
                  <a:srgbClr val="0000FF"/>
                </a:solidFill>
                <a:uFillTx/>
                <a:latin typeface="楷体_GB2312" charset="0"/>
                <a:ea typeface="黑体" panose="02010609060101010101" pitchFamily="2" charset="-122"/>
              </a:rPr>
              <a:t>1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楷体_GB2312" charset="0"/>
                <a:ea typeface="黑体" panose="02010609060101010101" pitchFamily="2" charset="-122"/>
              </a:rPr>
              <a:t>）文章充分运用了戏剧表演中的人物对话，“闻其声如见其人”，情节也寓于其中，</a:t>
            </a:r>
            <a:r>
              <a:rPr lang="en-US" altLang="zh-CN" sz="3600" b="1" dirty="0">
                <a:solidFill>
                  <a:srgbClr val="0000FF"/>
                </a:solidFill>
                <a:uFillTx/>
                <a:latin typeface="楷体_GB2312" charset="0"/>
                <a:ea typeface="黑体" panose="02010609060101010101" pitchFamily="2" charset="-122"/>
              </a:rPr>
              <a:t>《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楷体_GB2312" charset="0"/>
                <a:ea typeface="黑体" panose="02010609060101010101" pitchFamily="2" charset="-122"/>
              </a:rPr>
              <a:t>杞人忧天</a:t>
            </a:r>
            <a:r>
              <a:rPr lang="en-US" altLang="zh-CN" sz="3600" b="1" dirty="0">
                <a:solidFill>
                  <a:srgbClr val="0000FF"/>
                </a:solidFill>
                <a:uFillTx/>
                <a:latin typeface="楷体_GB2312" charset="0"/>
                <a:ea typeface="黑体" panose="02010609060101010101" pitchFamily="2" charset="-122"/>
              </a:rPr>
              <a:t>》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楷体_GB2312" charset="0"/>
                <a:ea typeface="黑体" panose="02010609060101010101" pitchFamily="2" charset="-122"/>
              </a:rPr>
              <a:t>主要运用对话来表现人物形象，把杞人那种忧虑的心情表现得淋漓尽致。</a:t>
            </a:r>
            <a:endParaRPr lang="zh-CN" altLang="en-US" sz="3600" b="1" dirty="0">
              <a:solidFill>
                <a:srgbClr val="0000FF"/>
              </a:solidFill>
              <a:uFillTx/>
              <a:latin typeface="楷体_GB2312" charset="0"/>
              <a:ea typeface="黑体" panose="02010609060101010101" pitchFamily="2" charset="-122"/>
            </a:endParaRPr>
          </a:p>
          <a:p>
            <a:pPr>
              <a:lnSpc>
                <a:spcPct val="100000"/>
              </a:lnSpc>
              <a:spcBef>
                <a:spcPts val="1200"/>
              </a:spcBef>
            </a:pPr>
            <a:r>
              <a:rPr lang="zh-CN" altLang="en-US" sz="3600" b="1" dirty="0">
                <a:solidFill>
                  <a:srgbClr val="0000FF"/>
                </a:solidFill>
                <a:uFillTx/>
                <a:latin typeface="楷体_GB2312" charset="0"/>
                <a:ea typeface="黑体" panose="02010609060101010101" pitchFamily="2" charset="-122"/>
              </a:rPr>
              <a:t>（</a:t>
            </a:r>
            <a:r>
              <a:rPr lang="en-US" altLang="zh-CN" sz="3600" b="1" dirty="0">
                <a:solidFill>
                  <a:srgbClr val="0000FF"/>
                </a:solidFill>
                <a:uFillTx/>
                <a:latin typeface="楷体_GB2312" charset="0"/>
                <a:ea typeface="黑体" panose="02010609060101010101" pitchFamily="2" charset="-122"/>
              </a:rPr>
              <a:t>2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楷体_GB2312" charset="0"/>
                <a:ea typeface="黑体" panose="02010609060101010101" pitchFamily="2" charset="-122"/>
              </a:rPr>
              <a:t>）对话富有个性，简洁生动。文章活灵活现地展现了不同人物的不同心理和面貌，而且巧妙地交代了故事情节的发展，有层次，有波澜，是写人记事的高明手笔。</a:t>
            </a:r>
            <a:endParaRPr lang="zh-CN" altLang="en-US" sz="3600" b="1" dirty="0">
              <a:solidFill>
                <a:srgbClr val="0000FF"/>
              </a:solidFill>
              <a:uFillTx/>
              <a:latin typeface="楷体_GB2312" charset="0"/>
              <a:ea typeface="黑体" panose="02010609060101010101" pitchFamily="2" charset="-122"/>
            </a:endParaRPr>
          </a:p>
        </p:txBody>
      </p:sp>
      <p:sp>
        <p:nvSpPr>
          <p:cNvPr id="7169" name="Rectangle 4"/>
          <p:cNvSpPr/>
          <p:nvPr/>
        </p:nvSpPr>
        <p:spPr>
          <a:xfrm>
            <a:off x="12065" y="19685"/>
            <a:ext cx="230251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r>
              <a:rPr lang="zh-CN" altLang="en-US" sz="4000" b="1" dirty="0">
                <a:solidFill>
                  <a:srgbClr val="7030A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艺术特色</a:t>
            </a:r>
            <a:endParaRPr lang="zh-CN" altLang="en-US" sz="4000" b="1" dirty="0">
              <a:solidFill>
                <a:srgbClr val="7030A0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0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charRg st="0" end="1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17" end="9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charRg st="17" end="9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99" end="17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charRg st="99" end="17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8130" name="WordArt 4"/>
          <p:cNvSpPr>
            <a:spLocks noTextEdit="1"/>
          </p:cNvSpPr>
          <p:nvPr/>
        </p:nvSpPr>
        <p:spPr>
          <a:xfrm>
            <a:off x="3076258" y="1286193"/>
            <a:ext cx="762000" cy="762000"/>
          </a:xfrm>
          <a:prstGeom prst="rect">
            <a:avLst/>
          </a:prstGeom>
        </p:spPr>
        <p:txBody>
          <a:bodyPr wrap="none" fromWordArt="1">
            <a:normAutofit/>
          </a:bodyPr>
          <a:p>
            <a:pPr algn="ctr"/>
            <a:r>
              <a:rPr lang="zh-CN" altLang="en-US" sz="36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忧</a:t>
            </a:r>
            <a:endParaRPr lang="zh-CN" altLang="en-US" sz="3600" b="1" dirty="0">
              <a:solidFill>
                <a:srgbClr val="FF0000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7893" name="AutoShape 5"/>
          <p:cNvSpPr/>
          <p:nvPr/>
        </p:nvSpPr>
        <p:spPr>
          <a:xfrm>
            <a:off x="3287395" y="1990090"/>
            <a:ext cx="340995" cy="890270"/>
          </a:xfrm>
          <a:prstGeom prst="downArrow">
            <a:avLst>
              <a:gd name="adj1" fmla="val 50000"/>
              <a:gd name="adj2" fmla="val 43178"/>
            </a:avLst>
          </a:prstGeom>
          <a:solidFill>
            <a:srgbClr val="00FFF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eaVert" wrap="none" anchor="ctr"/>
          <a:p>
            <a:endParaRPr lang="zh-CN" altLang="en-US" b="1" dirty="0">
              <a:latin typeface="宋体" panose="02010600030101010101" pitchFamily="2" charset="-122"/>
            </a:endParaRPr>
          </a:p>
        </p:txBody>
      </p:sp>
      <p:sp>
        <p:nvSpPr>
          <p:cNvPr id="37894" name="Text Box 6"/>
          <p:cNvSpPr txBox="1"/>
          <p:nvPr/>
        </p:nvSpPr>
        <p:spPr>
          <a:xfrm>
            <a:off x="4829175" y="1344930"/>
            <a:ext cx="4314825" cy="64516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天地崩坠，身无所寄</a:t>
            </a:r>
            <a:endParaRPr lang="zh-CN" altLang="en-US" sz="3600" b="1" dirty="0">
              <a:solidFill>
                <a:srgbClr val="0000FF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8133" name="WordArt 7"/>
          <p:cNvSpPr>
            <a:spLocks noTextEdit="1"/>
          </p:cNvSpPr>
          <p:nvPr/>
        </p:nvSpPr>
        <p:spPr>
          <a:xfrm>
            <a:off x="3076575" y="3089910"/>
            <a:ext cx="771525" cy="762000"/>
          </a:xfrm>
          <a:prstGeom prst="rect">
            <a:avLst/>
          </a:prstGeom>
        </p:spPr>
        <p:txBody>
          <a:bodyPr wrap="none" fromWordArt="1">
            <a:normAutofit/>
          </a:bodyPr>
          <a:p>
            <a:pPr algn="ctr"/>
            <a:r>
              <a:rPr lang="zh-CN" altLang="en-US" sz="36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晓</a:t>
            </a:r>
            <a:endParaRPr lang="zh-CN" altLang="en-US" sz="3600" b="1" dirty="0">
              <a:solidFill>
                <a:srgbClr val="FF0000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7896" name="AutoShape 8"/>
          <p:cNvSpPr/>
          <p:nvPr/>
        </p:nvSpPr>
        <p:spPr>
          <a:xfrm>
            <a:off x="4197350" y="2615565"/>
            <a:ext cx="281940" cy="1626870"/>
          </a:xfrm>
          <a:prstGeom prst="leftBrace">
            <a:avLst>
              <a:gd name="adj1" fmla="val 56826"/>
              <a:gd name="adj2" fmla="val 50000"/>
            </a:avLst>
          </a:prstGeom>
          <a:ln>
            <a:solidFill>
              <a:srgbClr val="00B050"/>
            </a:solidFill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wrap="none" anchor="ctr"/>
          <a:p>
            <a:pPr algn="ctr"/>
            <a:endParaRPr lang="zh-CN" altLang="zh-CN" b="1" dirty="0">
              <a:latin typeface="宋体" panose="02010600030101010101" pitchFamily="2" charset="-122"/>
            </a:endParaRPr>
          </a:p>
        </p:txBody>
      </p:sp>
      <p:sp>
        <p:nvSpPr>
          <p:cNvPr id="37897" name="Text Box 9"/>
          <p:cNvSpPr txBox="1"/>
          <p:nvPr/>
        </p:nvSpPr>
        <p:spPr>
          <a:xfrm>
            <a:off x="4724400" y="2479040"/>
            <a:ext cx="4773930" cy="198374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l">
              <a:lnSpc>
                <a:spcPts val="4920"/>
              </a:lnSpc>
              <a:buClrTx/>
              <a:buSzTx/>
            </a:pPr>
            <a:r>
              <a:rPr lang="zh-CN" altLang="en-US"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天，积气耳，无处无气</a:t>
            </a:r>
            <a:endParaRPr lang="zh-CN" altLang="en-US" sz="3600" b="1" dirty="0">
              <a:solidFill>
                <a:srgbClr val="0000FF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algn="l">
              <a:lnSpc>
                <a:spcPts val="4920"/>
              </a:lnSpc>
              <a:buClrTx/>
              <a:buSzTx/>
            </a:pPr>
            <a:r>
              <a:rPr lang="zh-CN" altLang="en-US"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日月星宿，亦积气中</a:t>
            </a:r>
            <a:endParaRPr lang="zh-CN" altLang="en-US" sz="3600" b="1" dirty="0">
              <a:solidFill>
                <a:srgbClr val="0000FF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algn="l">
              <a:lnSpc>
                <a:spcPts val="4920"/>
              </a:lnSpc>
              <a:buClrTx/>
              <a:buSzTx/>
            </a:pPr>
            <a:r>
              <a:rPr lang="zh-CN" altLang="en-US"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地，积块耳，充塞四虚</a:t>
            </a:r>
            <a:endParaRPr lang="zh-CN" altLang="en-US" sz="3600" b="1" dirty="0">
              <a:solidFill>
                <a:srgbClr val="0000FF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7901" name="AutoShape 13"/>
          <p:cNvSpPr/>
          <p:nvPr/>
        </p:nvSpPr>
        <p:spPr>
          <a:xfrm>
            <a:off x="3287395" y="4018280"/>
            <a:ext cx="399415" cy="1072515"/>
          </a:xfrm>
          <a:prstGeom prst="downArrow">
            <a:avLst>
              <a:gd name="adj1" fmla="val 50000"/>
              <a:gd name="adj2" fmla="val 47686"/>
            </a:avLst>
          </a:prstGeom>
          <a:solidFill>
            <a:srgbClr val="FF99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eaVert" wrap="none" anchor="ctr"/>
          <a:p>
            <a:endParaRPr lang="zh-CN" altLang="en-US" b="1" dirty="0">
              <a:latin typeface="宋体" panose="02010600030101010101" pitchFamily="2" charset="-122"/>
            </a:endParaRPr>
          </a:p>
        </p:txBody>
      </p:sp>
      <p:sp>
        <p:nvSpPr>
          <p:cNvPr id="37903" name="Text Box 15"/>
          <p:cNvSpPr txBox="1"/>
          <p:nvPr/>
        </p:nvSpPr>
        <p:spPr>
          <a:xfrm>
            <a:off x="4309745" y="5183505"/>
            <a:ext cx="666940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/>
            <a:r>
              <a:rPr lang="zh-CN" altLang="en-US"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不要为没有根据或不必要的事情担心（天下本无事，庸人自扰之）</a:t>
            </a:r>
            <a:endParaRPr lang="zh-CN" altLang="en-US" sz="3600" b="1" dirty="0">
              <a:solidFill>
                <a:srgbClr val="0000FF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8140" name="WordArt 16"/>
          <p:cNvSpPr>
            <a:spLocks noTextEdit="1"/>
          </p:cNvSpPr>
          <p:nvPr/>
        </p:nvSpPr>
        <p:spPr>
          <a:xfrm>
            <a:off x="2553970" y="5011420"/>
            <a:ext cx="1284605" cy="1543050"/>
          </a:xfrm>
          <a:prstGeom prst="rect">
            <a:avLst/>
          </a:prstGeom>
        </p:spPr>
        <p:txBody>
          <a:bodyPr vert="eaVert" wrap="none" fromWordArt="1">
            <a:normAutofit/>
          </a:bodyPr>
          <a:p>
            <a:pPr algn="ctr"/>
            <a:r>
              <a:rPr lang="zh-CN" altLang="en-US" sz="36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寓意</a:t>
            </a:r>
            <a:endParaRPr lang="zh-CN" altLang="en-US" sz="36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169" name="Rectangle 4"/>
          <p:cNvSpPr/>
          <p:nvPr/>
        </p:nvSpPr>
        <p:spPr>
          <a:xfrm>
            <a:off x="12065" y="19685"/>
            <a:ext cx="230251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r>
              <a:rPr lang="zh-CN" altLang="en-US" sz="4000" b="1" dirty="0">
                <a:solidFill>
                  <a:srgbClr val="7030A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板 书</a:t>
            </a:r>
            <a:endParaRPr lang="zh-CN" altLang="en-US" sz="4000" b="1" dirty="0">
              <a:solidFill>
                <a:srgbClr val="7030A0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81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81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4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7894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7894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78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78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78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78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81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81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8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9" dur="1000"/>
                                        <p:tgtEl>
                                          <p:spTgt spid="378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2" dur="1000"/>
                                        <p:tgtEl>
                                          <p:spTgt spid="378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47" dur="1000"/>
                                        <p:tgtEl>
                                          <p:spTgt spid="379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52" dur="1000"/>
                                        <p:tgtEl>
                                          <p:spTgt spid="48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7" dur="2000"/>
                                        <p:tgtEl>
                                          <p:spTgt spid="379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3" grpId="0" bldLvl="0" animBg="1"/>
      <p:bldP spid="37896" grpId="0" bldLvl="0" animBg="1"/>
      <p:bldP spid="37897" grpId="0"/>
      <p:bldP spid="37901" grpId="0" bldLvl="0" animBg="1"/>
      <p:bldP spid="3790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3730" name="矩形 4"/>
          <p:cNvSpPr/>
          <p:nvPr/>
        </p:nvSpPr>
        <p:spPr>
          <a:xfrm>
            <a:off x="2035810" y="1026795"/>
            <a:ext cx="8508365" cy="7556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571500" indent="-571500">
              <a:lnSpc>
                <a:spcPct val="120000"/>
              </a:lnSpc>
              <a:buFont typeface="Wingdings" panose="05000000000000000000" charset="0"/>
              <a:buChar char="u"/>
            </a:pPr>
            <a:r>
              <a:rPr lang="zh-CN" altLang="en-US" sz="3600" b="1" dirty="0">
                <a:solidFill>
                  <a:srgbClr val="0000FF"/>
                </a:solidFill>
                <a:uFillTx/>
                <a:latin typeface="楷体_GB2312" charset="0"/>
                <a:ea typeface="黑体" panose="02010609060101010101" pitchFamily="2" charset="-122"/>
              </a:rPr>
              <a:t>从现在来看，我们要不要“忧天”？</a:t>
            </a:r>
            <a:endParaRPr lang="zh-CN" altLang="en-US" sz="3600" b="1" dirty="0">
              <a:solidFill>
                <a:srgbClr val="0000FF"/>
              </a:solidFill>
              <a:uFillTx/>
              <a:latin typeface="楷体_GB2312" charset="0"/>
              <a:ea typeface="黑体" panose="02010609060101010101" pitchFamily="2" charset="-122"/>
            </a:endParaRPr>
          </a:p>
        </p:txBody>
      </p:sp>
      <p:sp>
        <p:nvSpPr>
          <p:cNvPr id="2" name="线形标注 2 1"/>
          <p:cNvSpPr/>
          <p:nvPr/>
        </p:nvSpPr>
        <p:spPr>
          <a:xfrm>
            <a:off x="1858645" y="2134235"/>
            <a:ext cx="8862060" cy="3849370"/>
          </a:xfrm>
          <a:prstGeom prst="borderCallout2">
            <a:avLst>
              <a:gd name="adj1" fmla="val 211"/>
              <a:gd name="adj2" fmla="val 15301"/>
              <a:gd name="adj3" fmla="val 384"/>
              <a:gd name="adj4" fmla="val 20402"/>
              <a:gd name="adj5" fmla="val -48"/>
              <a:gd name="adj6" fmla="val 27711"/>
            </a:avLst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   </a:t>
            </a:r>
            <a:r>
              <a:rPr kumimoji="0" lang="zh-CN" altLang="en-US" sz="3200" b="1" i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中文标题" charset="0"/>
                <a:ea typeface="+mj-ea"/>
                <a:cs typeface="+mn-cs"/>
              </a:rPr>
              <a:t>   </a:t>
            </a:r>
            <a:r>
              <a:rPr kumimoji="0" lang="zh-CN" altLang="en-US" sz="3600" b="1" i="0" baseline="0" dirty="0">
                <a:solidFill>
                  <a:srgbClr val="FF0000"/>
                </a:solidFill>
                <a:uFillTx/>
                <a:latin typeface="楷体_GB2312" charset="0"/>
                <a:ea typeface="黑体" panose="02010609060101010101" pitchFamily="2" charset="-122"/>
                <a:cs typeface="+mn-cs"/>
              </a:rPr>
              <a:t>从现在来看，杞人忧天的行为似乎并不能简单地看成傻子行为，从新的宇宙观、环保观来说，还是有理由的。比如大气污染、臭氧层遭到严重破坏、太阳黑子对地球的影响、全球气温升高等问题就值得我们忧虑。所以我们要“忧天”。</a:t>
            </a:r>
            <a:endParaRPr kumimoji="0" lang="zh-CN" altLang="en-US" sz="3600" b="1" i="0" baseline="0" dirty="0">
              <a:solidFill>
                <a:srgbClr val="FF0000"/>
              </a:solidFill>
              <a:uFillTx/>
              <a:latin typeface="楷体_GB2312" charset="0"/>
              <a:ea typeface="黑体" panose="02010609060101010101" pitchFamily="2" charset="-122"/>
              <a:cs typeface="+mn-cs"/>
            </a:endParaRPr>
          </a:p>
        </p:txBody>
      </p:sp>
      <p:sp>
        <p:nvSpPr>
          <p:cNvPr id="7169" name="Rectangle 4"/>
          <p:cNvSpPr/>
          <p:nvPr/>
        </p:nvSpPr>
        <p:spPr>
          <a:xfrm>
            <a:off x="12065" y="19685"/>
            <a:ext cx="230251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r>
              <a:rPr lang="zh-CN" altLang="en-US" sz="4000" b="1" dirty="0">
                <a:solidFill>
                  <a:srgbClr val="7030A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拓展延伸</a:t>
            </a:r>
            <a:endParaRPr lang="zh-CN" altLang="en-US" sz="4000" b="1" dirty="0">
              <a:solidFill>
                <a:srgbClr val="7030A0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3" name="Text Box 3"/>
          <p:cNvSpPr txBox="1"/>
          <p:nvPr/>
        </p:nvSpPr>
        <p:spPr>
          <a:xfrm>
            <a:off x="3962400" y="6216650"/>
            <a:ext cx="3855720" cy="64516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600" b="1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滚滚浓烟遮天蔽日</a:t>
            </a:r>
            <a:endParaRPr lang="zh-CN" altLang="en-US" sz="3600" b="1" dirty="0">
              <a:solidFill>
                <a:srgbClr val="0000FF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pic>
        <p:nvPicPr>
          <p:cNvPr id="51203" name="Picture 2" descr="d:\360se6\USERDA~1\Temp\126473~1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04340" y="5715"/>
            <a:ext cx="8390890" cy="622554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169" name="Rectangle 4"/>
          <p:cNvSpPr/>
          <p:nvPr/>
        </p:nvSpPr>
        <p:spPr>
          <a:xfrm>
            <a:off x="12065" y="19685"/>
            <a:ext cx="230251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r>
              <a:rPr lang="zh-CN" altLang="en-US" sz="4000" b="1" dirty="0">
                <a:solidFill>
                  <a:srgbClr val="7030A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拓展延伸</a:t>
            </a:r>
            <a:endParaRPr lang="zh-CN" altLang="en-US" sz="4000" b="1" dirty="0">
              <a:solidFill>
                <a:srgbClr val="7030A0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7" name="Text Box 3"/>
          <p:cNvSpPr txBox="1"/>
          <p:nvPr/>
        </p:nvSpPr>
        <p:spPr>
          <a:xfrm>
            <a:off x="1022985" y="726440"/>
            <a:ext cx="736600" cy="5791200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p>
            <a:r>
              <a:rPr lang="zh-CN" altLang="en-US" sz="3600" b="1" dirty="0">
                <a:solidFill>
                  <a:srgbClr val="0000CC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这里整天都笼罩在雾霾当中</a:t>
            </a:r>
            <a:endParaRPr lang="zh-CN" altLang="en-US" sz="3600" b="1" dirty="0">
              <a:solidFill>
                <a:srgbClr val="0000CC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pic>
        <p:nvPicPr>
          <p:cNvPr id="52227" name="Picture 2" descr="d:\360se6\USERDA~1\Temp\15636594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14575" y="664210"/>
            <a:ext cx="9183370" cy="574421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169" name="Rectangle 4"/>
          <p:cNvSpPr/>
          <p:nvPr/>
        </p:nvSpPr>
        <p:spPr>
          <a:xfrm>
            <a:off x="12065" y="19685"/>
            <a:ext cx="230251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r>
              <a:rPr lang="zh-CN" altLang="en-US" sz="4000" b="1" dirty="0">
                <a:solidFill>
                  <a:srgbClr val="7030A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拓展延伸</a:t>
            </a:r>
            <a:endParaRPr lang="zh-CN" altLang="en-US" sz="4000" b="1" dirty="0">
              <a:solidFill>
                <a:srgbClr val="7030A0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7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32" name="Text Box 4"/>
          <p:cNvSpPr txBox="1"/>
          <p:nvPr/>
        </p:nvSpPr>
        <p:spPr>
          <a:xfrm>
            <a:off x="7499985" y="1633538"/>
            <a:ext cx="2224405" cy="5835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200" b="1" dirty="0">
                <a:solidFill>
                  <a:srgbClr val="0000CC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湿地的消失</a:t>
            </a:r>
            <a:endParaRPr lang="zh-CN" altLang="en-US" sz="3200" b="1" dirty="0">
              <a:solidFill>
                <a:srgbClr val="0000CC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pic>
        <p:nvPicPr>
          <p:cNvPr id="53252" name="Picture 2" descr="d:\360se6\USERDA~1\Temp\201212~1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6680" y="726440"/>
            <a:ext cx="6210300" cy="439483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3253" name="Picture 4" descr="d:\360se6\USERDA~1\Temp\200708~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28740" y="2970530"/>
            <a:ext cx="5694680" cy="381190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169" name="Rectangle 4"/>
          <p:cNvSpPr/>
          <p:nvPr/>
        </p:nvSpPr>
        <p:spPr>
          <a:xfrm>
            <a:off x="12065" y="19685"/>
            <a:ext cx="230251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r>
              <a:rPr lang="zh-CN" altLang="en-US" sz="4000" b="1" dirty="0">
                <a:solidFill>
                  <a:srgbClr val="7030A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拓展延伸</a:t>
            </a:r>
            <a:endParaRPr lang="zh-CN" altLang="en-US" sz="4000" b="1" dirty="0">
              <a:solidFill>
                <a:srgbClr val="7030A0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5301" name="Picture 2" descr="d:\360se6\USERDA~1\Temp\200632~1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26348" y="869633"/>
            <a:ext cx="7620000" cy="5715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4580" name="Text Box 4"/>
          <p:cNvSpPr txBox="1"/>
          <p:nvPr/>
        </p:nvSpPr>
        <p:spPr>
          <a:xfrm>
            <a:off x="4398010" y="224790"/>
            <a:ext cx="4773930" cy="64516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600" b="1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刺鼻的污水从这里排出</a:t>
            </a:r>
            <a:endParaRPr lang="zh-CN" altLang="en-US" sz="3600" b="1" dirty="0">
              <a:solidFill>
                <a:srgbClr val="0000FF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7169" name="Rectangle 4"/>
          <p:cNvSpPr/>
          <p:nvPr/>
        </p:nvSpPr>
        <p:spPr>
          <a:xfrm>
            <a:off x="12065" y="19685"/>
            <a:ext cx="230251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r>
              <a:rPr lang="zh-CN" altLang="en-US" sz="4000" b="1" dirty="0">
                <a:solidFill>
                  <a:srgbClr val="7030A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拓展延伸</a:t>
            </a:r>
            <a:endParaRPr lang="zh-CN" altLang="en-US" sz="4000" b="1" dirty="0">
              <a:solidFill>
                <a:srgbClr val="7030A0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0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6327" name="Picture 4" descr="d:\360se6\USERDA~1\Temp\713292~1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03315" y="935990"/>
            <a:ext cx="5862320" cy="390588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603" name="Text Box 3"/>
          <p:cNvSpPr txBox="1"/>
          <p:nvPr/>
        </p:nvSpPr>
        <p:spPr>
          <a:xfrm>
            <a:off x="1524000" y="6216650"/>
            <a:ext cx="4773930" cy="64516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600" b="1" dirty="0">
                <a:solidFill>
                  <a:srgbClr val="0000CC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这里俨然成了垃圾场了</a:t>
            </a:r>
            <a:endParaRPr lang="zh-CN" altLang="en-US" sz="3600" b="1" dirty="0">
              <a:solidFill>
                <a:srgbClr val="0000CC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25605" name="Rectangle 5"/>
          <p:cNvSpPr/>
          <p:nvPr/>
        </p:nvSpPr>
        <p:spPr>
          <a:xfrm>
            <a:off x="3545205" y="214313"/>
            <a:ext cx="8143875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b="1" dirty="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乱砍滥伐 </a:t>
            </a:r>
            <a:r>
              <a:rPr lang="en-US" altLang="zh-CN" sz="3600" b="1" dirty="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——</a:t>
            </a:r>
            <a:r>
              <a:rPr lang="zh-CN" altLang="en-US" sz="3600" b="1" dirty="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原始生态林遭破坏</a:t>
            </a:r>
            <a:endParaRPr lang="zh-CN" altLang="en-US" sz="3600" b="1" dirty="0">
              <a:solidFill>
                <a:srgbClr val="0000CC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56326" name="Picture 2" descr="d:\360se6\USERDA~1\Temp\2A0101~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045" y="1533525"/>
            <a:ext cx="6005195" cy="450405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169" name="Rectangle 4"/>
          <p:cNvSpPr/>
          <p:nvPr/>
        </p:nvSpPr>
        <p:spPr>
          <a:xfrm>
            <a:off x="12065" y="19685"/>
            <a:ext cx="230251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r>
              <a:rPr lang="zh-CN" altLang="en-US" sz="4000" b="1" dirty="0">
                <a:solidFill>
                  <a:srgbClr val="7030A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拓展延伸</a:t>
            </a:r>
            <a:endParaRPr lang="zh-CN" altLang="en-US" sz="4000" b="1" dirty="0">
              <a:solidFill>
                <a:srgbClr val="7030A0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256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56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56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3" grpId="0"/>
      <p:bldP spid="25605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26" name="Rectangle 2"/>
          <p:cNvSpPr/>
          <p:nvPr/>
        </p:nvSpPr>
        <p:spPr>
          <a:xfrm>
            <a:off x="1882775" y="1035685"/>
            <a:ext cx="9144000" cy="56311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、全球逾万种动物濒临灭绝 ，乱砍滥伐森林是祸首</a:t>
            </a:r>
            <a:endParaRPr lang="zh-CN" altLang="en-US" sz="3600" b="1" dirty="0">
              <a:solidFill>
                <a:srgbClr val="0000FF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endParaRPr lang="zh-CN" altLang="en-US" sz="3600" b="1" dirty="0">
              <a:solidFill>
                <a:srgbClr val="0000FF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r>
              <a:rPr lang="en-US" altLang="zh-CN"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、黄河缺水危机呼唤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_x000B__x000C_" charset="0"/>
                <a:ea typeface="黑体" panose="02010609060101010101" pitchFamily="2" charset="-122"/>
              </a:rPr>
              <a:t>“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引草入田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_x000B__x000C_" charset="0"/>
                <a:ea typeface="黑体" panose="02010609060101010101" pitchFamily="2" charset="-122"/>
              </a:rPr>
              <a:t>”</a:t>
            </a:r>
            <a:endParaRPr lang="zh-CN" altLang="en-US" sz="3600" b="1" dirty="0">
              <a:solidFill>
                <a:srgbClr val="0000FF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endParaRPr lang="zh-CN" altLang="en-US" sz="3600" b="1" dirty="0">
              <a:solidFill>
                <a:srgbClr val="0000FF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r>
              <a:rPr lang="en-US" altLang="zh-CN"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、地球真的是越来越烫了</a:t>
            </a:r>
            <a:endParaRPr lang="zh-CN" altLang="en-US" sz="3600" b="1" dirty="0">
              <a:solidFill>
                <a:srgbClr val="0000FF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endParaRPr lang="zh-CN" altLang="en-US" sz="3600" b="1" dirty="0">
              <a:solidFill>
                <a:srgbClr val="0000FF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r>
              <a:rPr lang="en-US" altLang="zh-CN"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4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、北京面临被沙淹没危险</a:t>
            </a:r>
            <a:endParaRPr lang="zh-CN" altLang="en-US" sz="3600" b="1" dirty="0">
              <a:solidFill>
                <a:srgbClr val="0000FF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endParaRPr lang="zh-CN" altLang="en-US" sz="3600" b="1" dirty="0">
              <a:solidFill>
                <a:srgbClr val="0000FF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r>
              <a:rPr lang="en-US" altLang="zh-CN"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……</a:t>
            </a:r>
            <a:endParaRPr lang="en-US" altLang="zh-CN" sz="3600" b="1" dirty="0">
              <a:solidFill>
                <a:srgbClr val="0000FF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7169" name="Rectangle 4"/>
          <p:cNvSpPr/>
          <p:nvPr/>
        </p:nvSpPr>
        <p:spPr>
          <a:xfrm>
            <a:off x="12065" y="19685"/>
            <a:ext cx="230251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r>
              <a:rPr lang="zh-CN" altLang="en-US" sz="4000" b="1" dirty="0">
                <a:solidFill>
                  <a:srgbClr val="7030A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拓展延伸</a:t>
            </a:r>
            <a:endParaRPr lang="zh-CN" altLang="en-US" sz="4000" b="1" dirty="0">
              <a:solidFill>
                <a:srgbClr val="7030A0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50" name="Text Box 2"/>
          <p:cNvSpPr txBox="1"/>
          <p:nvPr/>
        </p:nvSpPr>
        <p:spPr>
          <a:xfrm>
            <a:off x="5346700" y="3783330"/>
            <a:ext cx="4267200" cy="1322070"/>
          </a:xfrm>
          <a:prstGeom prst="rect">
            <a:avLst/>
          </a:prstGeom>
          <a:noFill/>
          <a:ln w="12700">
            <a:noFill/>
          </a:ln>
        </p:spPr>
        <p:txBody>
          <a:bodyPr wrap="none">
            <a:spAutoFit/>
          </a:bodyPr>
          <a:p>
            <a:r>
              <a:rPr lang="zh-CN" altLang="en-US" sz="4000" b="1" dirty="0">
                <a:solidFill>
                  <a:srgbClr val="FF0000"/>
                </a:solidFill>
                <a:uFillTx/>
                <a:latin typeface="Arial" panose="020B0604020202020204" pitchFamily="34" charset="0"/>
              </a:rPr>
              <a:t>今人忧天真可嘉，</a:t>
            </a:r>
            <a:endParaRPr lang="zh-CN" altLang="en-US" sz="4000" b="1" dirty="0">
              <a:solidFill>
                <a:srgbClr val="FF0000"/>
              </a:solidFill>
              <a:uFillTx/>
              <a:latin typeface="Arial" panose="020B0604020202020204" pitchFamily="34" charset="0"/>
            </a:endParaRPr>
          </a:p>
          <a:p>
            <a:r>
              <a:rPr lang="zh-CN" altLang="en-US" sz="4000" b="1" dirty="0">
                <a:solidFill>
                  <a:srgbClr val="FF0000"/>
                </a:solidFill>
                <a:uFillTx/>
                <a:latin typeface="Arial" panose="020B0604020202020204" pitchFamily="34" charset="0"/>
              </a:rPr>
              <a:t>携起手来护家园。</a:t>
            </a:r>
            <a:endParaRPr lang="zh-CN" altLang="en-US" sz="4000" b="1" dirty="0">
              <a:solidFill>
                <a:srgbClr val="FF0000"/>
              </a:solidFill>
              <a:uFillTx/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27651" name="Rectangle 3"/>
          <p:cNvSpPr/>
          <p:nvPr/>
        </p:nvSpPr>
        <p:spPr>
          <a:xfrm>
            <a:off x="5346700" y="914400"/>
            <a:ext cx="5708650" cy="1630045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rgbClr val="0000FF"/>
                </a:solidFill>
                <a:uFillTx/>
                <a:latin typeface="Arial" panose="020B0604020202020204" pitchFamily="34" charset="0"/>
              </a:rPr>
              <a:t>杞人忧天无必要，</a:t>
            </a:r>
            <a:endParaRPr lang="zh-CN" altLang="en-US" sz="4000" b="1" dirty="0">
              <a:solidFill>
                <a:srgbClr val="0000FF"/>
              </a:solidFill>
              <a:uFillTx/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rgbClr val="0000FF"/>
                </a:solidFill>
                <a:uFillTx/>
                <a:latin typeface="Arial" panose="020B0604020202020204" pitchFamily="34" charset="0"/>
              </a:rPr>
              <a:t>掌握文化需记牢。</a:t>
            </a:r>
            <a:endParaRPr lang="zh-CN" altLang="en-US" sz="4000" b="1" dirty="0">
              <a:solidFill>
                <a:srgbClr val="0000FF"/>
              </a:solidFill>
              <a:uFillTx/>
              <a:latin typeface="Arial" panose="020B0604020202020204" pitchFamily="34" charset="0"/>
            </a:endParaRPr>
          </a:p>
        </p:txBody>
      </p:sp>
      <p:pic>
        <p:nvPicPr>
          <p:cNvPr id="27652" name="Picture 4" descr="BD06662_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8940" y="1009015"/>
            <a:ext cx="4450080" cy="532066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169" name="Rectangle 4"/>
          <p:cNvSpPr/>
          <p:nvPr/>
        </p:nvSpPr>
        <p:spPr>
          <a:xfrm>
            <a:off x="12065" y="19685"/>
            <a:ext cx="230251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r>
              <a:rPr lang="zh-CN" altLang="en-US" sz="4000" b="1" dirty="0">
                <a:solidFill>
                  <a:srgbClr val="7030A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拓展延伸</a:t>
            </a:r>
            <a:endParaRPr lang="zh-CN" altLang="en-US" sz="4000" b="1" dirty="0">
              <a:solidFill>
                <a:srgbClr val="7030A0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6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6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0" grpId="0"/>
      <p:bldP spid="2765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90" name="矩形 8"/>
          <p:cNvSpPr/>
          <p:nvPr/>
        </p:nvSpPr>
        <p:spPr>
          <a:xfrm>
            <a:off x="3125391" y="1484710"/>
            <a:ext cx="1377553" cy="4140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2100" b="1" dirty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  </a:t>
            </a:r>
            <a:endParaRPr lang="en-US" altLang="zh-CN" sz="21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313" name="Rectangle 1"/>
          <p:cNvSpPr/>
          <p:nvPr/>
        </p:nvSpPr>
        <p:spPr>
          <a:xfrm>
            <a:off x="1181735" y="1401128"/>
            <a:ext cx="5264785" cy="286131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latinLnBrk="1">
              <a:lnSpc>
                <a:spcPct val="150000"/>
              </a:lnSpc>
            </a:pPr>
            <a:endParaRPr lang="zh-CN" altLang="en-US" sz="4000" b="1" dirty="0">
              <a:latin typeface="宋体" panose="02010600030101010101" pitchFamily="2" charset="-122"/>
            </a:endParaRPr>
          </a:p>
          <a:p>
            <a:pPr latinLnBrk="1">
              <a:lnSpc>
                <a:spcPct val="150000"/>
              </a:lnSpc>
            </a:pPr>
            <a:r>
              <a:rPr lang="zh-CN" altLang="en-US" sz="4000" b="1" dirty="0">
                <a:solidFill>
                  <a:srgbClr val="000000"/>
                </a:solidFill>
                <a:latin typeface="宋体" panose="02010600030101010101" pitchFamily="2" charset="-122"/>
              </a:rPr>
              <a:t>　</a:t>
            </a:r>
            <a:r>
              <a:rPr lang="zh-CN" altLang="en-US" sz="4000" b="1" dirty="0">
                <a:solidFill>
                  <a:srgbClr val="0000FF"/>
                </a:solidFill>
                <a:uFillTx/>
                <a:latin typeface="宋体" panose="02010600030101010101" pitchFamily="2" charset="-122"/>
              </a:rPr>
              <a:t>　标题“杞人忧天”</a:t>
            </a:r>
            <a:r>
              <a:rPr lang="zh-CN" altLang="en-US" sz="4000" b="1" u="heavy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latin typeface="宋体" panose="02010600030101010101" pitchFamily="2" charset="-122"/>
              </a:rPr>
              <a:t>点明</a:t>
            </a:r>
            <a:r>
              <a:rPr lang="zh-CN" altLang="en-US" sz="4000" b="1" dirty="0">
                <a:solidFill>
                  <a:srgbClr val="0000FF"/>
                </a:solidFill>
                <a:uFillTx/>
                <a:latin typeface="宋体" panose="02010600030101010101" pitchFamily="2" charset="-122"/>
              </a:rPr>
              <a:t>了故事的</a:t>
            </a:r>
            <a:r>
              <a:rPr lang="zh-CN" altLang="en-US" sz="4000" b="1" u="heavy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latin typeface="宋体" panose="02010600030101010101" pitchFamily="2" charset="-122"/>
              </a:rPr>
              <a:t>内容</a:t>
            </a:r>
            <a:r>
              <a:rPr lang="zh-CN" altLang="en-US" sz="4000" b="1" dirty="0">
                <a:solidFill>
                  <a:srgbClr val="0000FF"/>
                </a:solidFill>
                <a:uFillTx/>
                <a:latin typeface="宋体" panose="02010600030101010101" pitchFamily="2" charset="-122"/>
              </a:rPr>
              <a:t>。</a:t>
            </a:r>
            <a:endParaRPr lang="zh-CN" altLang="en-US" sz="4000" b="1" dirty="0">
              <a:solidFill>
                <a:srgbClr val="0000FF"/>
              </a:solidFill>
              <a:uFillTx/>
              <a:latin typeface="宋体" panose="02010600030101010101" pitchFamily="2" charset="-122"/>
            </a:endParaRPr>
          </a:p>
        </p:txBody>
      </p:sp>
      <p:pic>
        <p:nvPicPr>
          <p:cNvPr id="5632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605905" y="-104775"/>
            <a:ext cx="4859020" cy="691007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169" name="Rectangle 4"/>
          <p:cNvSpPr/>
          <p:nvPr/>
        </p:nvSpPr>
        <p:spPr>
          <a:xfrm>
            <a:off x="12065" y="19685"/>
            <a:ext cx="230251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r>
              <a:rPr lang="zh-CN" altLang="en-US" sz="4000" b="1" dirty="0">
                <a:solidFill>
                  <a:srgbClr val="7030A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理解文题</a:t>
            </a:r>
            <a:endParaRPr lang="zh-CN" altLang="en-US" sz="4000" b="1" dirty="0">
              <a:solidFill>
                <a:srgbClr val="7030A0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3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3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3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3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" name="矩形 10"/>
          <p:cNvSpPr/>
          <p:nvPr/>
        </p:nvSpPr>
        <p:spPr>
          <a:xfrm>
            <a:off x="995680" y="906780"/>
            <a:ext cx="10200005" cy="600075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indent="266700" algn="l" latinLnBrk="1">
              <a:lnSpc>
                <a:spcPts val="5120"/>
              </a:lnSpc>
            </a:pPr>
            <a:r>
              <a:rPr lang="en-US" altLang="zh-CN" sz="3600" b="1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(1)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天</a:t>
            </a:r>
            <a:r>
              <a:rPr lang="zh-CN" altLang="en-US" sz="3600" b="1" u="heavy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果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积气。  （    </a:t>
            </a:r>
            <a:r>
              <a:rPr lang="zh-CN" altLang="en-US" sz="36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   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            ）</a:t>
            </a:r>
            <a:endParaRPr lang="zh-CN" altLang="en-US" sz="3600" b="1" dirty="0">
              <a:solidFill>
                <a:srgbClr val="0000FF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indent="266700" algn="l" latinLnBrk="1">
              <a:lnSpc>
                <a:spcPts val="5120"/>
              </a:lnSpc>
            </a:pPr>
            <a:r>
              <a:rPr lang="en-US" altLang="zh-CN" sz="3600" b="1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(2)</a:t>
            </a:r>
            <a:r>
              <a:rPr lang="zh-CN" altLang="en-US" sz="3600" b="1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忧天地</a:t>
            </a:r>
            <a:r>
              <a:rPr lang="zh-CN" altLang="en-US" sz="3600" b="1" u="heavy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崩坠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。（                   ）</a:t>
            </a:r>
            <a:endParaRPr lang="zh-CN" altLang="en-US" sz="3600" b="1" dirty="0">
              <a:solidFill>
                <a:srgbClr val="0000FF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indent="266700" algn="l" latinLnBrk="1">
              <a:lnSpc>
                <a:spcPts val="5120"/>
              </a:lnSpc>
            </a:pPr>
            <a:r>
              <a:rPr lang="zh-CN" altLang="en-US"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(</a:t>
            </a:r>
            <a:r>
              <a:rPr lang="en-US" altLang="zh-CN"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)</a:t>
            </a:r>
            <a:r>
              <a:rPr lang="zh-CN" altLang="en-US" sz="3600" b="1" u="heavy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奈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地坏</a:t>
            </a:r>
            <a:r>
              <a:rPr lang="zh-CN" altLang="en-US" sz="3600" b="1" u="heavy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何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。  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（                   ）</a:t>
            </a:r>
            <a:endParaRPr lang="zh-CN" altLang="en-US" sz="3600" b="1" dirty="0">
              <a:solidFill>
                <a:srgbClr val="0000FF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indent="266700" algn="l" latinLnBrk="1">
              <a:lnSpc>
                <a:spcPts val="5120"/>
              </a:lnSpc>
            </a:pPr>
            <a:r>
              <a:rPr lang="zh-CN" altLang="en-US"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(</a:t>
            </a:r>
            <a:r>
              <a:rPr lang="en-US" altLang="zh-CN"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4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)充塞</a:t>
            </a:r>
            <a:r>
              <a:rPr lang="zh-CN" altLang="en-US" sz="3600" b="1" u="heavy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四虚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。  （                   ）</a:t>
            </a:r>
            <a:endParaRPr lang="zh-CN" altLang="en-US" sz="3600" b="1" dirty="0">
              <a:solidFill>
                <a:srgbClr val="0000FF"/>
              </a:solidFill>
              <a:uFillTx/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  <a:p>
            <a:pPr indent="266700" algn="l" latinLnBrk="1">
              <a:lnSpc>
                <a:spcPts val="5120"/>
              </a:lnSpc>
            </a:pPr>
            <a:r>
              <a:rPr lang="zh-CN" altLang="en-US"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(</a:t>
            </a:r>
            <a:r>
              <a:rPr lang="en-US" altLang="zh-CN"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5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)因往</a:t>
            </a:r>
            <a:r>
              <a:rPr lang="zh-CN" altLang="en-US" sz="3600" b="1" u="heavy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晓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之。  （                   ）</a:t>
            </a:r>
            <a:endParaRPr lang="zh-CN" altLang="en-US" sz="3600" b="1" dirty="0">
              <a:solidFill>
                <a:srgbClr val="0000FF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indent="266700" algn="l" latinLnBrk="1">
              <a:lnSpc>
                <a:spcPts val="5120"/>
              </a:lnSpc>
            </a:pPr>
            <a:r>
              <a:rPr lang="zh-CN" altLang="en-US"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(3)</a:t>
            </a:r>
            <a:r>
              <a:rPr lang="zh-CN" altLang="en-US" sz="3600" b="1" u="heavy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舍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然大喜。  （                   ）</a:t>
            </a:r>
            <a:endParaRPr lang="zh-CN" altLang="en-US" sz="3600" b="1" dirty="0">
              <a:solidFill>
                <a:srgbClr val="0000FF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indent="266700" algn="l" latinLnBrk="1">
              <a:lnSpc>
                <a:spcPts val="5120"/>
              </a:lnSpc>
            </a:pPr>
            <a:r>
              <a:rPr lang="zh-CN" altLang="en-US"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(4)亦不能有所</a:t>
            </a:r>
            <a:r>
              <a:rPr lang="zh-CN" altLang="en-US" sz="3600" b="1" u="heavy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中伤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。（                  ）</a:t>
            </a:r>
            <a:endParaRPr lang="zh-CN" altLang="en-US" sz="3600" b="1" dirty="0">
              <a:solidFill>
                <a:srgbClr val="0000FF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indent="266700" algn="l" latinLnBrk="1">
              <a:lnSpc>
                <a:spcPts val="5120"/>
              </a:lnSpc>
            </a:pPr>
            <a:r>
              <a:rPr lang="zh-CN" altLang="en-US"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(</a:t>
            </a:r>
            <a:r>
              <a:rPr lang="en-US" altLang="zh-CN"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5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)终日在天中</a:t>
            </a:r>
            <a:r>
              <a:rPr lang="zh-CN" altLang="en-US" sz="3600" b="1" u="heavy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行止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。（                  ）</a:t>
            </a:r>
            <a:endParaRPr lang="zh-CN" altLang="en-US" sz="3600" b="1" dirty="0">
              <a:solidFill>
                <a:srgbClr val="0000FF"/>
              </a:solidFill>
              <a:uFillTx/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  <a:p>
            <a:pPr indent="266700" algn="l" latinLnBrk="1">
              <a:lnSpc>
                <a:spcPts val="5120"/>
              </a:lnSpc>
            </a:pPr>
            <a:r>
              <a:rPr lang="zh-CN" altLang="en-US"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(</a:t>
            </a:r>
            <a:r>
              <a:rPr lang="en-US" altLang="zh-CN"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5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)</a:t>
            </a:r>
            <a:r>
              <a:rPr lang="zh-CN" altLang="en-US" sz="3600" b="1" u="heavy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若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躇步跐蹈。（                 ）</a:t>
            </a:r>
            <a:endParaRPr lang="zh-CN" altLang="en-US" sz="3600" b="1" dirty="0">
              <a:solidFill>
                <a:srgbClr val="0000FF"/>
              </a:solidFill>
              <a:uFillTx/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22540" name="矩形 22539"/>
          <p:cNvSpPr/>
          <p:nvPr/>
        </p:nvSpPr>
        <p:spPr>
          <a:xfrm>
            <a:off x="2517140" y="205105"/>
            <a:ext cx="6703695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indent="266700" algn="l" latinLnBrk="1">
              <a:lnSpc>
                <a:spcPct val="100000"/>
              </a:lnSpc>
            </a:pPr>
            <a:r>
              <a:rPr lang="en-US" sz="3600" b="1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r>
              <a:rPr lang="zh-CN" altLang="en-US" sz="3600" b="1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、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解释划线词语的意思。</a:t>
            </a:r>
            <a:endParaRPr lang="zh-CN" altLang="en-US" sz="3600" b="1" dirty="0">
              <a:solidFill>
                <a:srgbClr val="0000FF"/>
              </a:solidFill>
              <a:uFillTx/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328285" y="982345"/>
            <a:ext cx="2478405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36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果然，果真</a:t>
            </a:r>
            <a:endParaRPr lang="zh-CN" altLang="en-US" sz="3600" b="1" dirty="0">
              <a:solidFill>
                <a:srgbClr val="FF0000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328285" y="2320925"/>
            <a:ext cx="232410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>
              <a:buClrTx/>
              <a:buSzTx/>
            </a:pPr>
            <a:r>
              <a:rPr lang="zh-CN" altLang="en-US" sz="36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拿……怎么办</a:t>
            </a:r>
            <a:endParaRPr lang="zh-CN" altLang="en-US" sz="3600" b="1" dirty="0">
              <a:solidFill>
                <a:srgbClr val="FF0000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417820" y="1631315"/>
            <a:ext cx="1970405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>
              <a:buClrTx/>
              <a:buSzTx/>
            </a:pPr>
            <a:r>
              <a:rPr lang="zh-CN" altLang="en-US" sz="36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倒塌，坠落</a:t>
            </a:r>
            <a:endParaRPr lang="zh-CN" altLang="en-US" sz="3600" b="1" dirty="0">
              <a:solidFill>
                <a:srgbClr val="FF0000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420360" y="2938780"/>
            <a:ext cx="89789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>
              <a:buClrTx/>
              <a:buSzTx/>
            </a:pPr>
            <a:r>
              <a:rPr lang="zh-CN" altLang="en-US" sz="36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四方</a:t>
            </a:r>
            <a:endParaRPr lang="zh-CN" altLang="en-US" sz="3600" b="1" dirty="0">
              <a:solidFill>
                <a:srgbClr val="FF0000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393180" y="5597525"/>
            <a:ext cx="1970405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>
              <a:buClrTx/>
              <a:buSzTx/>
            </a:pPr>
            <a:r>
              <a:rPr lang="zh-CN" altLang="en-US" sz="36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行动，活动</a:t>
            </a:r>
            <a:endParaRPr lang="zh-CN" altLang="en-US" sz="3600" b="1" dirty="0">
              <a:solidFill>
                <a:srgbClr val="FF0000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393180" y="4959985"/>
            <a:ext cx="1970405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>
              <a:buClrTx/>
              <a:buSzTx/>
            </a:pPr>
            <a:r>
              <a:rPr lang="zh-CN" altLang="en-US" sz="36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伤害，受伤</a:t>
            </a:r>
            <a:endParaRPr lang="zh-CN" altLang="en-US" sz="3600" b="1" dirty="0">
              <a:solidFill>
                <a:srgbClr val="FF0000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347970" y="4201160"/>
            <a:ext cx="3400425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>
              <a:buClrTx/>
              <a:buSzTx/>
            </a:pPr>
            <a:r>
              <a:rPr lang="zh-CN" altLang="en-US" sz="36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同“释”解除、消除</a:t>
            </a:r>
            <a:endParaRPr lang="zh-CN" altLang="en-US" sz="3600" b="1" dirty="0">
              <a:solidFill>
                <a:srgbClr val="FF0000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495290" y="3646170"/>
            <a:ext cx="89789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>
              <a:buClrTx/>
              <a:buSzTx/>
            </a:pPr>
            <a:r>
              <a:rPr lang="zh-CN" altLang="en-US" sz="36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开导</a:t>
            </a:r>
            <a:endParaRPr lang="zh-CN" altLang="en-US" sz="3600" b="1" dirty="0">
              <a:solidFill>
                <a:srgbClr val="FF0000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777990" y="6228080"/>
            <a:ext cx="540385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36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你</a:t>
            </a:r>
            <a:endParaRPr lang="zh-CN" altLang="en-US" sz="3600" b="1" dirty="0">
              <a:solidFill>
                <a:srgbClr val="FF0000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7169" name="Rectangle 4"/>
          <p:cNvSpPr/>
          <p:nvPr/>
        </p:nvSpPr>
        <p:spPr>
          <a:xfrm>
            <a:off x="12065" y="10160"/>
            <a:ext cx="230251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r>
              <a:rPr lang="zh-CN" altLang="en-US" sz="4000" b="1" dirty="0">
                <a:solidFill>
                  <a:srgbClr val="7030A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课堂检测</a:t>
            </a:r>
            <a:endParaRPr lang="zh-CN" altLang="en-US" sz="4000" b="1" dirty="0">
              <a:solidFill>
                <a:srgbClr val="7030A0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4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4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4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5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6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6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3" grpId="0"/>
      <p:bldP spid="5" grpId="0"/>
      <p:bldP spid="9" grpId="0"/>
      <p:bldP spid="8" grpId="0"/>
      <p:bldP spid="7" grpId="0"/>
      <p:bldP spid="6" grpId="0"/>
      <p:bldP spid="10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40" name="矩形 22539"/>
          <p:cNvSpPr/>
          <p:nvPr/>
        </p:nvSpPr>
        <p:spPr>
          <a:xfrm>
            <a:off x="579120" y="989965"/>
            <a:ext cx="11438255" cy="609282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indent="266700" algn="just">
              <a:lnSpc>
                <a:spcPct val="150000"/>
              </a:lnSpc>
            </a:pPr>
            <a:r>
              <a:rPr lang="en-US" altLang="zh-CN" sz="3200" b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(1)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得一人之使，非得一人于井中也。</a:t>
            </a:r>
            <a:endParaRPr lang="zh-CN" altLang="en-US" sz="3200" b="1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indent="266700" algn="just">
              <a:lnSpc>
                <a:spcPts val="4560"/>
              </a:lnSpc>
            </a:pPr>
            <a:r>
              <a:rPr lang="zh-CN" altLang="en-US" sz="32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得到一个人的劳力，并不是从井中挖出一个人来呀。</a:t>
            </a:r>
            <a:r>
              <a:rPr lang="en-US" altLang="zh-CN" sz="3200" b="1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endParaRPr lang="en-US" altLang="zh-CN" sz="3200" b="1">
              <a:solidFill>
                <a:srgbClr val="FF0000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indent="266700" algn="just">
              <a:lnSpc>
                <a:spcPts val="4560"/>
              </a:lnSpc>
            </a:pPr>
            <a:r>
              <a:rPr lang="en-US" altLang="zh-CN" sz="3200" b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(2)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地，积块耳，充塞四虚，亡处亡块。</a:t>
            </a:r>
            <a:endParaRPr lang="zh-CN" altLang="en-US" sz="3200" b="1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indent="266700" algn="just">
              <a:lnSpc>
                <a:spcPts val="4560"/>
              </a:lnSpc>
            </a:pPr>
            <a:r>
              <a:rPr lang="zh-CN" altLang="en-US" sz="32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地不过是堆积的土块罢了，填满了四处，没有什么地方是没有土块的。</a:t>
            </a:r>
            <a:endParaRPr lang="zh-CN" altLang="en-US" sz="3200" b="1" dirty="0">
              <a:solidFill>
                <a:srgbClr val="FF0000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indent="266700" algn="just">
              <a:lnSpc>
                <a:spcPts val="456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(</a:t>
            </a:r>
            <a:r>
              <a:rPr lang="en-US" altLang="zh-CN" sz="32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)又有忧彼之所忧者，因往晓之。</a:t>
            </a:r>
            <a:endParaRPr lang="zh-CN" altLang="en-US" sz="3200" b="1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indent="266700" algn="just">
              <a:lnSpc>
                <a:spcPts val="4560"/>
              </a:lnSpc>
            </a:pPr>
            <a:r>
              <a:rPr lang="zh-CN" altLang="en-US" sz="32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另外又有个人为这个杞国人的忧愁而忧愁，就去开导他。</a:t>
            </a:r>
            <a:endParaRPr lang="zh-CN" altLang="en-US" sz="3200" b="1" dirty="0">
              <a:solidFill>
                <a:srgbClr val="FF0000"/>
              </a:solidFill>
              <a:uFillTx/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  <a:p>
            <a:pPr indent="266700" algn="just">
              <a:lnSpc>
                <a:spcPts val="456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(</a:t>
            </a:r>
            <a:r>
              <a:rPr lang="en-US" altLang="zh-CN" sz="32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4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)若躇步跐蹈，终日在地上行止，奈何忧其坏？</a:t>
            </a:r>
            <a:endParaRPr lang="zh-CN" altLang="en-US" sz="3200" b="1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indent="266700" algn="just">
              <a:lnSpc>
                <a:spcPts val="4560"/>
              </a:lnSpc>
            </a:pPr>
            <a:r>
              <a:rPr lang="zh-CN" altLang="en-US" sz="32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你行走跳跃，整天都在地上活动，怎么还担心地会陷下去呢？ </a:t>
            </a:r>
            <a:endParaRPr lang="zh-CN" altLang="en-US" sz="3200" b="1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indent="266700" algn="just">
              <a:lnSpc>
                <a:spcPts val="4560"/>
              </a:lnSpc>
            </a:pPr>
            <a:endParaRPr lang="zh-CN" altLang="en-US" sz="3200" b="1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7169" name="Rectangle 4"/>
          <p:cNvSpPr/>
          <p:nvPr/>
        </p:nvSpPr>
        <p:spPr>
          <a:xfrm>
            <a:off x="12065" y="10160"/>
            <a:ext cx="230251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r>
              <a:rPr lang="zh-CN" altLang="en-US" sz="4000" b="1" dirty="0">
                <a:solidFill>
                  <a:srgbClr val="7030A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课堂检测</a:t>
            </a:r>
            <a:endParaRPr lang="zh-CN" altLang="en-US" sz="4000" b="1" dirty="0">
              <a:solidFill>
                <a:srgbClr val="7030A0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517140" y="205105"/>
            <a:ext cx="6703695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indent="266700" algn="l" latinLnBrk="1">
              <a:lnSpc>
                <a:spcPct val="100000"/>
              </a:lnSpc>
            </a:pPr>
            <a:r>
              <a:rPr sz="3600" b="1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2、用现代汉语翻译下列句子。</a:t>
            </a:r>
            <a:endParaRPr sz="3600" b="1">
              <a:solidFill>
                <a:srgbClr val="0000FF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254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54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254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254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254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254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254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254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254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254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254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254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254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254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254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254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40" name="矩形 22539"/>
          <p:cNvSpPr/>
          <p:nvPr/>
        </p:nvSpPr>
        <p:spPr>
          <a:xfrm>
            <a:off x="159385" y="822008"/>
            <a:ext cx="12033250" cy="593915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indent="266700" algn="just">
              <a:lnSpc>
                <a:spcPts val="4560"/>
              </a:lnSpc>
            </a:pPr>
            <a:r>
              <a:rPr lang="en-US" altLang="zh-CN" sz="3200" b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(5)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天果积气，日、月、星宿，不当坠邪？</a:t>
            </a:r>
            <a:endParaRPr lang="zh-CN" altLang="en-US" sz="3200" b="1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indent="266700" algn="just">
              <a:lnSpc>
                <a:spcPts val="4560"/>
              </a:lnSpc>
            </a:pPr>
            <a:r>
              <a:rPr sz="3200" b="1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天</a:t>
            </a:r>
            <a:r>
              <a:rPr lang="zh-CN" sz="3200" b="1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果真</a:t>
            </a:r>
            <a:r>
              <a:rPr sz="3200" b="1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是气体，那日、月、星、辰不就会掉下来吗</a:t>
            </a:r>
            <a:r>
              <a:rPr lang="zh-CN" sz="3200" b="1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？</a:t>
            </a:r>
            <a:endParaRPr lang="zh-CN" sz="3200" b="1">
              <a:solidFill>
                <a:srgbClr val="FF0000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indent="266700" algn="just">
              <a:lnSpc>
                <a:spcPts val="4560"/>
              </a:lnSpc>
            </a:pPr>
            <a:r>
              <a:rPr lang="en-US" altLang="zh-CN" sz="3200" b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(6)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地，积块耳，充塞四虚，无处无块。</a:t>
            </a:r>
            <a:endParaRPr lang="zh-CN" altLang="en-US" sz="3200" b="1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indent="266700" algn="just">
              <a:lnSpc>
                <a:spcPts val="4560"/>
              </a:lnSpc>
            </a:pPr>
            <a:r>
              <a:rPr lang="zh-CN" altLang="en-US" sz="32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地不过是堆积的土块罢了，填满了四处，没有什么地方是没有土块的。</a:t>
            </a:r>
            <a:endParaRPr lang="zh-CN" altLang="en-US" sz="3200" b="1" dirty="0">
              <a:solidFill>
                <a:srgbClr val="FF0000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indent="266700" algn="just">
              <a:lnSpc>
                <a:spcPts val="456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(</a:t>
            </a:r>
            <a:r>
              <a:rPr lang="en-US" altLang="zh-CN" sz="32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7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)杞国有人忧天地崩坠，身亡所寄，废寝食者。</a:t>
            </a:r>
            <a:endParaRPr lang="zh-CN" altLang="en-US" sz="3200" b="1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indent="266700" algn="just">
              <a:lnSpc>
                <a:spcPts val="4560"/>
              </a:lnSpc>
            </a:pPr>
            <a:r>
              <a:rPr lang="zh-CN" altLang="en-US" sz="32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古代杞国有个人担心天会塌、地会陷，自己无处存身，便食不下咽，寝不安席。</a:t>
            </a:r>
            <a:endParaRPr lang="zh-CN" altLang="en-US" sz="3200" b="1" dirty="0">
              <a:solidFill>
                <a:srgbClr val="FF0000"/>
              </a:solidFill>
              <a:uFillTx/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  <a:p>
            <a:pPr indent="266700" algn="just">
              <a:lnSpc>
                <a:spcPts val="456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(</a:t>
            </a:r>
            <a:r>
              <a:rPr lang="en-US" altLang="zh-CN" sz="32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4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)其人舍然大喜，晓之者亦舍然大喜。 </a:t>
            </a:r>
            <a:endParaRPr lang="zh-CN" altLang="en-US" sz="3200" b="1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indent="266700" algn="just">
              <a:lnSpc>
                <a:spcPts val="4560"/>
              </a:lnSpc>
            </a:pPr>
            <a:r>
              <a:rPr lang="zh-CN" altLang="en-US" sz="32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那个杞国人才放下心来，很高兴；开导他的人也放了心，很高兴。</a:t>
            </a:r>
            <a:endParaRPr lang="zh-CN" altLang="en-US" sz="3200" b="1" dirty="0">
              <a:solidFill>
                <a:srgbClr val="FF0000"/>
              </a:solidFill>
              <a:uFillTx/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7169" name="Rectangle 4"/>
          <p:cNvSpPr/>
          <p:nvPr/>
        </p:nvSpPr>
        <p:spPr>
          <a:xfrm>
            <a:off x="12065" y="10160"/>
            <a:ext cx="230251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r>
              <a:rPr lang="zh-CN" altLang="en-US" sz="4000" b="1" dirty="0">
                <a:solidFill>
                  <a:srgbClr val="7030A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课堂检测</a:t>
            </a:r>
            <a:endParaRPr lang="zh-CN" altLang="en-US" sz="4000" b="1" dirty="0">
              <a:solidFill>
                <a:srgbClr val="7030A0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254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54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254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254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254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254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254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254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254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254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254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254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254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254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254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254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60ec83e0n7b204febd4b3&amp;69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294005" y="-465455"/>
            <a:ext cx="12992735" cy="7742555"/>
          </a:xfrm>
          <a:prstGeom prst="rect">
            <a:avLst/>
          </a:prstGeom>
        </p:spPr>
      </p:pic>
      <p:sp>
        <p:nvSpPr>
          <p:cNvPr id="87042" name="矩形 43009"/>
          <p:cNvSpPr>
            <a:spLocks noTextEdit="1"/>
          </p:cNvSpPr>
          <p:nvPr/>
        </p:nvSpPr>
        <p:spPr>
          <a:xfrm>
            <a:off x="2135188" y="1125538"/>
            <a:ext cx="7416800" cy="4319587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  <a:normAutofit/>
          </a:bodyPr>
          <a:p>
            <a:pPr algn="ctr" eaLnBrk="0" hangingPunct="0"/>
            <a:r>
              <a:rPr lang="zh-CN" altLang="en-US" sz="3600" b="1">
                <a:ln w="9525" cap="flat" cmpd="sng">
                  <a:solidFill>
                    <a:srgbClr val="CC99FF"/>
                  </a:solidFill>
                  <a:prstDash val="solid"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  <a:tileRect/>
                </a:gradFill>
                <a:effectLst>
                  <a:outerShdw dist="53882" dir="2699999" algn="ctr" rotWithShape="0">
                    <a:srgbClr val="9999FF">
                      <a:alpha val="79999"/>
                    </a:srgb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再见</a:t>
            </a:r>
            <a:endParaRPr lang="zh-CN" altLang="en-US" sz="3600" b="1">
              <a:ln w="9525" cap="flat" cmpd="sng">
                <a:solidFill>
                  <a:srgbClr val="CC99FF"/>
                </a:solidFill>
                <a:prstDash val="solid"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  <a:tileRect/>
              </a:gradFill>
              <a:effectLst>
                <a:outerShdw dist="53882" dir="2699999" algn="ctr" rotWithShape="0">
                  <a:srgbClr val="9999FF">
                    <a:alpha val="79999"/>
                  </a:srgbClr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70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70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70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3020" y="-101600"/>
            <a:ext cx="12232640" cy="6957060"/>
          </a:xfrm>
          <a:prstGeom prst="rect">
            <a:avLst/>
          </a:prstGeom>
        </p:spPr>
      </p:pic>
      <p:sp>
        <p:nvSpPr>
          <p:cNvPr id="37891" name="Rectangle 3"/>
          <p:cNvSpPr>
            <a:spLocks noGrp="1"/>
          </p:cNvSpPr>
          <p:nvPr>
            <p:ph type="title"/>
          </p:nvPr>
        </p:nvSpPr>
        <p:spPr>
          <a:xfrm>
            <a:off x="561340" y="2249170"/>
            <a:ext cx="1313815" cy="838200"/>
          </a:xfrm>
        </p:spPr>
        <p:txBody>
          <a:bodyPr vert="horz" wrap="square" lIns="91440" tIns="45720" rIns="91440" bIns="45720" anchor="ctr">
            <a:normAutofit fontScale="90000"/>
          </a:bodyPr>
          <a:p>
            <a:pPr eaLnBrk="1" hangingPunct="1"/>
            <a:r>
              <a:rPr lang="zh-CN" altLang="en-US" sz="4400" b="1" dirty="0">
                <a:solidFill>
                  <a:schemeClr val="bg1"/>
                </a:solidFill>
                <a:uFillTx/>
                <a:ea typeface="黑体" panose="02010609060101010101" pitchFamily="2" charset="-122"/>
              </a:rPr>
              <a:t>原则：</a:t>
            </a:r>
            <a:endParaRPr lang="zh-CN" altLang="en-US" sz="4400" b="1" dirty="0">
              <a:solidFill>
                <a:schemeClr val="bg1"/>
              </a:solidFill>
              <a:uFillTx/>
              <a:ea typeface="黑体" panose="02010609060101010101" pitchFamily="2" charset="-122"/>
            </a:endParaRPr>
          </a:p>
        </p:txBody>
      </p:sp>
      <p:sp>
        <p:nvSpPr>
          <p:cNvPr id="37892" name="Rectangle 4"/>
          <p:cNvSpPr>
            <a:spLocks noGrp="1"/>
          </p:cNvSpPr>
          <p:nvPr>
            <p:ph idx="1"/>
          </p:nvPr>
        </p:nvSpPr>
        <p:spPr>
          <a:xfrm>
            <a:off x="2029460" y="986155"/>
            <a:ext cx="9184005" cy="5196205"/>
          </a:xfrm>
          <a:solidFill>
            <a:schemeClr val="bg1"/>
          </a:solidFill>
        </p:spPr>
        <p:txBody>
          <a:bodyPr vert="horz" wrap="square" lIns="91440" tIns="45720" rIns="91440" bIns="45720" anchor="t"/>
          <a:p>
            <a:pPr marL="0" eaLnBrk="1" latinLnBrk="0" hangingPunct="1">
              <a:spcBef>
                <a:spcPts val="0"/>
              </a:spcBef>
              <a:buNone/>
            </a:pPr>
            <a:r>
              <a:rPr lang="zh-CN" altLang="en-US" sz="3200" b="1" dirty="0">
                <a:ea typeface="黑体" panose="02010609060101010101" pitchFamily="2" charset="-122"/>
              </a:rPr>
              <a:t>   </a:t>
            </a:r>
            <a:r>
              <a:rPr lang="zh-CN" altLang="en-US" sz="3600" b="1" dirty="0">
                <a:solidFill>
                  <a:srgbClr val="FF0000"/>
                </a:solidFill>
                <a:uFillTx/>
                <a:ea typeface="黑体" panose="02010609060101010101" pitchFamily="2" charset="-122"/>
              </a:rPr>
              <a:t>“信”</a:t>
            </a:r>
            <a:r>
              <a:rPr lang="zh-CN" altLang="en-US" sz="3600" b="1" dirty="0">
                <a:solidFill>
                  <a:srgbClr val="0000FF"/>
                </a:solidFill>
                <a:ea typeface="黑体" panose="02010609060101010101" pitchFamily="2" charset="-122"/>
              </a:rPr>
              <a:t>，就是译文要准确表达原文的意思，不歪曲、不遗漏、不增译。</a:t>
            </a:r>
            <a:br>
              <a:rPr lang="zh-CN" altLang="en-US" sz="3600" b="1" dirty="0">
                <a:solidFill>
                  <a:srgbClr val="0000FF"/>
                </a:solidFill>
                <a:ea typeface="黑体" panose="02010609060101010101" pitchFamily="2" charset="-122"/>
              </a:rPr>
            </a:br>
            <a:r>
              <a:rPr lang="zh-CN" altLang="en-US" sz="3600" b="1" dirty="0">
                <a:solidFill>
                  <a:srgbClr val="0000FF"/>
                </a:solidFill>
                <a:ea typeface="黑体" panose="02010609060101010101" pitchFamily="2" charset="-122"/>
              </a:rPr>
              <a:t>   </a:t>
            </a:r>
            <a:r>
              <a:rPr lang="zh-CN" altLang="en-US" sz="3600" b="1" dirty="0">
                <a:solidFill>
                  <a:srgbClr val="FF0000"/>
                </a:solidFill>
                <a:uFillTx/>
                <a:ea typeface="黑体" panose="02010609060101010101" pitchFamily="2" charset="-122"/>
              </a:rPr>
              <a:t>“达”</a:t>
            </a:r>
            <a:r>
              <a:rPr lang="zh-CN" altLang="en-US" sz="3600" b="1" dirty="0">
                <a:solidFill>
                  <a:srgbClr val="0000FF"/>
                </a:solidFill>
                <a:ea typeface="黑体" panose="02010609060101010101" pitchFamily="2" charset="-122"/>
              </a:rPr>
              <a:t>，就是译文明白晓畅，符合现代汉语表达要求和习惯，无语病。</a:t>
            </a:r>
            <a:br>
              <a:rPr lang="zh-CN" altLang="en-US" sz="3600" b="1" dirty="0">
                <a:solidFill>
                  <a:srgbClr val="0000FF"/>
                </a:solidFill>
                <a:ea typeface="黑体" panose="02010609060101010101" pitchFamily="2" charset="-122"/>
              </a:rPr>
            </a:br>
            <a:r>
              <a:rPr lang="zh-CN" altLang="en-US" sz="3600" b="1" dirty="0">
                <a:solidFill>
                  <a:srgbClr val="0000FF"/>
                </a:solidFill>
                <a:ea typeface="黑体" panose="02010609060101010101" pitchFamily="2" charset="-122"/>
              </a:rPr>
              <a:t>   </a:t>
            </a:r>
            <a:r>
              <a:rPr lang="zh-CN" altLang="en-US" sz="3600" b="1" dirty="0">
                <a:solidFill>
                  <a:srgbClr val="FF0000"/>
                </a:solidFill>
                <a:uFillTx/>
                <a:ea typeface="黑体" panose="02010609060101010101" pitchFamily="2" charset="-122"/>
              </a:rPr>
              <a:t>“雅”</a:t>
            </a:r>
            <a:r>
              <a:rPr lang="zh-CN" altLang="en-US" sz="3600" b="1" dirty="0">
                <a:solidFill>
                  <a:srgbClr val="0000FF"/>
                </a:solidFill>
                <a:ea typeface="黑体" panose="02010609060101010101" pitchFamily="2" charset="-122"/>
              </a:rPr>
              <a:t>，就是译文语句规范、得体、生动、优美。</a:t>
            </a:r>
            <a:endParaRPr lang="zh-CN" altLang="en-US" sz="3600" b="1" dirty="0">
              <a:solidFill>
                <a:srgbClr val="0000FF"/>
              </a:solidFill>
              <a:ea typeface="黑体" panose="02010609060101010101" pitchFamily="2" charset="-122"/>
            </a:endParaRPr>
          </a:p>
          <a:p>
            <a:pPr marL="0" eaLnBrk="1" latinLnBrk="0" hangingPunct="1">
              <a:spcBef>
                <a:spcPts val="0"/>
              </a:spcBef>
              <a:buNone/>
            </a:pPr>
            <a:endParaRPr lang="zh-CN" altLang="en-US" sz="3600" b="1" dirty="0">
              <a:solidFill>
                <a:srgbClr val="0000FF"/>
              </a:solidFill>
              <a:ea typeface="黑体" panose="02010609060101010101" pitchFamily="2" charset="-122"/>
            </a:endParaRPr>
          </a:p>
          <a:p>
            <a:pPr marL="0" eaLnBrk="1" latinLnBrk="0" hangingPunct="1">
              <a:buNone/>
            </a:pPr>
            <a:r>
              <a:rPr lang="zh-CN" altLang="en-US" sz="3600" b="1" dirty="0">
                <a:solidFill>
                  <a:srgbClr val="0000FF"/>
                </a:solidFill>
                <a:ea typeface="黑体" panose="02010609060101010101" pitchFamily="2" charset="-122"/>
              </a:rPr>
              <a:t>  六字歌诀：留、</a:t>
            </a:r>
            <a:r>
              <a:rPr lang="zh-CN" altLang="en-US" sz="3600" b="1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ea typeface="黑体" panose="02010609060101010101" pitchFamily="2" charset="-122"/>
              </a:rPr>
              <a:t>对、换、加、</a:t>
            </a:r>
            <a:r>
              <a:rPr lang="zh-CN" altLang="en-US" sz="3600" b="1" dirty="0">
                <a:solidFill>
                  <a:srgbClr val="0000FF"/>
                </a:solidFill>
                <a:ea typeface="黑体" panose="02010609060101010101" pitchFamily="2" charset="-122"/>
              </a:rPr>
              <a:t>删、调</a:t>
            </a:r>
            <a:br>
              <a:rPr lang="zh-CN" altLang="en-US" sz="3600" b="1" dirty="0">
                <a:solidFill>
                  <a:srgbClr val="0000FF"/>
                </a:solidFill>
                <a:ea typeface="黑体" panose="02010609060101010101" pitchFamily="2" charset="-122"/>
              </a:rPr>
            </a:br>
            <a:r>
              <a:rPr lang="zh-CN" altLang="en-US" sz="3600" b="1" dirty="0">
                <a:solidFill>
                  <a:srgbClr val="0000FF"/>
                </a:solidFill>
                <a:ea typeface="黑体" panose="02010609060101010101" pitchFamily="2" charset="-122"/>
              </a:rPr>
              <a:t>（</a:t>
            </a:r>
            <a:r>
              <a:rPr lang="zh-CN" altLang="en-US" sz="3600" b="1" dirty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ea typeface="黑体" panose="02010609060101010101" pitchFamily="2" charset="-122"/>
              </a:rPr>
              <a:t>加字、换字、</a:t>
            </a:r>
            <a:r>
              <a:rPr lang="zh-CN" altLang="en-US" sz="3600" b="1" dirty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ea typeface="黑体" panose="02010609060101010101" pitchFamily="2" charset="-122"/>
                <a:sym typeface="+mn-ea"/>
              </a:rPr>
              <a:t>直译</a:t>
            </a:r>
            <a:r>
              <a:rPr lang="zh-CN" altLang="en-US" sz="3600" b="1" dirty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ea typeface="黑体" panose="02010609060101010101" pitchFamily="2" charset="-122"/>
              </a:rPr>
              <a:t>、</a:t>
            </a:r>
            <a:r>
              <a:rPr lang="zh-CN" altLang="en-US" sz="3600" b="1" dirty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ea typeface="黑体" panose="02010609060101010101" pitchFamily="2" charset="-122"/>
                <a:sym typeface="+mn-ea"/>
              </a:rPr>
              <a:t>意译</a:t>
            </a:r>
            <a:r>
              <a:rPr lang="zh-CN" altLang="en-US" sz="3600" b="1" dirty="0">
                <a:solidFill>
                  <a:srgbClr val="0000FF"/>
                </a:solidFill>
                <a:ea typeface="黑体" panose="02010609060101010101" pitchFamily="2" charset="-122"/>
              </a:rPr>
              <a:t>） </a:t>
            </a:r>
            <a:endParaRPr lang="zh-CN" altLang="en-US" sz="3600" b="1" dirty="0">
              <a:solidFill>
                <a:srgbClr val="0000FF"/>
              </a:solidFill>
              <a:ea typeface="黑体" panose="02010609060101010101" pitchFamily="2" charset="-122"/>
            </a:endParaRPr>
          </a:p>
        </p:txBody>
      </p:sp>
      <p:sp>
        <p:nvSpPr>
          <p:cNvPr id="5" name="Rectangle 3"/>
          <p:cNvSpPr>
            <a:spLocks noGrp="1"/>
          </p:cNvSpPr>
          <p:nvPr/>
        </p:nvSpPr>
        <p:spPr>
          <a:xfrm>
            <a:off x="561340" y="4864735"/>
            <a:ext cx="1313815" cy="838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ctr">
            <a:normAutofit fontScale="90000" lnSpcReduction="20000"/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Garamond" pitchFamily="18" charset="0"/>
                <a:ea typeface="宋体" panose="02010600030101010101" pitchFamily="2" charset="-122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Garamond" pitchFamily="18" charset="0"/>
                <a:ea typeface="宋体" panose="02010600030101010101" pitchFamily="2" charset="-122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Garamond" pitchFamily="18" charset="0"/>
                <a:ea typeface="宋体" panose="02010600030101010101" pitchFamily="2" charset="-122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Garamond" pitchFamily="18" charset="0"/>
                <a:ea typeface="宋体" panose="02010600030101010101" pitchFamily="2" charset="-122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Garamond" pitchFamily="18" charset="0"/>
                <a:ea typeface="宋体" panose="02010600030101010101" pitchFamily="2" charset="-122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Garamond" pitchFamily="18" charset="0"/>
                <a:ea typeface="宋体" panose="02010600030101010101" pitchFamily="2" charset="-122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Garamond" pitchFamily="18" charset="0"/>
                <a:ea typeface="宋体" panose="02010600030101010101" pitchFamily="2" charset="-122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Garamond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4400" b="1" dirty="0">
                <a:solidFill>
                  <a:schemeClr val="bg1"/>
                </a:solidFill>
                <a:uFillTx/>
                <a:ea typeface="黑体" panose="02010609060101010101" pitchFamily="2" charset="-122"/>
              </a:rPr>
              <a:t>方法：</a:t>
            </a:r>
            <a:endParaRPr lang="zh-CN" altLang="en-US" sz="4400" b="1" dirty="0">
              <a:solidFill>
                <a:schemeClr val="bg1"/>
              </a:solidFill>
              <a:uFillTx/>
              <a:ea typeface="黑体" panose="02010609060101010101" pitchFamily="2" charset="-122"/>
            </a:endParaRPr>
          </a:p>
        </p:txBody>
      </p:sp>
      <p:sp>
        <p:nvSpPr>
          <p:cNvPr id="7" name="副标题 2"/>
          <p:cNvSpPr txBox="1"/>
          <p:nvPr/>
        </p:nvSpPr>
        <p:spPr bwMode="auto">
          <a:xfrm>
            <a:off x="4820920" y="24130"/>
            <a:ext cx="2745740" cy="824230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spcBef>
                <a:spcPct val="20000"/>
              </a:spcBef>
              <a:spcAft>
                <a:spcPct val="0"/>
              </a:spcAft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hangingPunct="1">
              <a:defRPr/>
            </a:pPr>
            <a:r>
              <a:rPr lang="zh-CN" sz="4000" dirty="0">
                <a:solidFill>
                  <a:srgbClr val="FFFF00"/>
                </a:solidFill>
                <a:uFillTx/>
                <a:latin typeface="+中文标题" charset="0"/>
                <a:ea typeface="黑体" panose="02010609060101010101" pitchFamily="2" charset="-122"/>
              </a:rPr>
              <a:t>文言文翻译</a:t>
            </a:r>
            <a:endParaRPr lang="zh-CN" sz="4000" dirty="0">
              <a:solidFill>
                <a:srgbClr val="FFFF00"/>
              </a:solidFill>
              <a:uFillTx/>
              <a:latin typeface="+中文标题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789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7892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7892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78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78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78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789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789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789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2" grpId="0" animBg="1" uiExpand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" name="矩形 15"/>
          <p:cNvSpPr/>
          <p:nvPr/>
        </p:nvSpPr>
        <p:spPr>
          <a:xfrm>
            <a:off x="1765300" y="5078413"/>
            <a:ext cx="8650288" cy="536575"/>
          </a:xfrm>
          <a:prstGeom prst="rect">
            <a:avLst/>
          </a:prstGeom>
          <a:solidFill>
            <a:srgbClr val="FFFFCC">
              <a:alpha val="80000"/>
            </a:srgbClr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solidFill>
                  <a:srgbClr val="FF0000"/>
                </a:solidFill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1446" name="TextBox 4"/>
          <p:cNvSpPr txBox="1"/>
          <p:nvPr/>
        </p:nvSpPr>
        <p:spPr>
          <a:xfrm>
            <a:off x="1109980" y="943610"/>
            <a:ext cx="10190480" cy="33610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ts val="4780"/>
              </a:lnSpc>
              <a:spcBef>
                <a:spcPts val="400"/>
              </a:spcBef>
            </a:pPr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　</a:t>
            </a:r>
            <a:r>
              <a:rPr lang="zh-CN" altLang="en-US" sz="24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　  </a:t>
            </a:r>
            <a:r>
              <a:rPr lang="zh-CN" altLang="en-US" sz="32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杞国有人忧天地</a:t>
            </a:r>
            <a:r>
              <a:rPr lang="zh-CN" altLang="en-US" sz="3200" b="1" u="heavy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latin typeface="黑体" panose="02010609060101010101" pitchFamily="2" charset="-122"/>
                <a:ea typeface="黑体" panose="02010609060101010101" pitchFamily="2" charset="-122"/>
              </a:rPr>
              <a:t>崩坠</a:t>
            </a:r>
            <a:r>
              <a:rPr lang="zh-CN" altLang="en-US" sz="32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， 身</a:t>
            </a:r>
            <a:r>
              <a:rPr lang="zh-CN" altLang="en-US" sz="3200" b="1" u="heavy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latin typeface="黑体" panose="02010609060101010101" pitchFamily="2" charset="-122"/>
                <a:ea typeface="黑体" panose="02010609060101010101" pitchFamily="2" charset="-122"/>
              </a:rPr>
              <a:t>亡</a:t>
            </a:r>
            <a:r>
              <a:rPr lang="zh-CN" altLang="en-US" sz="32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所寄，    </a:t>
            </a:r>
            <a:r>
              <a:rPr lang="zh-CN" altLang="en-US" sz="3200" b="1" u="heavy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latin typeface="黑体" panose="02010609060101010101" pitchFamily="2" charset="-122"/>
                <a:ea typeface="黑体" panose="02010609060101010101" pitchFamily="2" charset="-122"/>
              </a:rPr>
              <a:t>废寝食</a:t>
            </a:r>
            <a:r>
              <a:rPr lang="zh-CN" altLang="en-US" sz="32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者。</a:t>
            </a:r>
            <a:endParaRPr lang="en-US" altLang="zh-CN" sz="3200" b="1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ts val="4780"/>
              </a:lnSpc>
              <a:spcBef>
                <a:spcPts val="400"/>
              </a:spcBef>
            </a:pPr>
            <a:endParaRPr lang="zh-CN" altLang="en-US" sz="3200" b="1" dirty="0">
              <a:solidFill>
                <a:srgbClr val="0000FF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ts val="4780"/>
              </a:lnSpc>
              <a:spcBef>
                <a:spcPts val="400"/>
              </a:spcBef>
            </a:pPr>
            <a:r>
              <a:rPr lang="zh-CN" altLang="en-US" sz="32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    又有</a:t>
            </a:r>
            <a:r>
              <a:rPr lang="zh-CN" altLang="en-US" sz="3200" b="1" u="heavy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latin typeface="黑体" panose="02010609060101010101" pitchFamily="2" charset="-122"/>
                <a:ea typeface="黑体" panose="02010609060101010101" pitchFamily="2" charset="-122"/>
              </a:rPr>
              <a:t>忧彼之所忧</a:t>
            </a:r>
            <a:r>
              <a:rPr lang="zh-CN" altLang="en-US" sz="32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者，因往</a:t>
            </a:r>
            <a:r>
              <a:rPr lang="zh-CN" altLang="en-US" sz="3200" b="1" u="heavy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latin typeface="黑体" panose="02010609060101010101" pitchFamily="2" charset="-122"/>
                <a:ea typeface="黑体" panose="02010609060101010101" pitchFamily="2" charset="-122"/>
              </a:rPr>
              <a:t>晓</a:t>
            </a:r>
            <a:r>
              <a:rPr lang="zh-CN" altLang="en-US" sz="32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之，曰：“天，</a:t>
            </a:r>
            <a:r>
              <a:rPr lang="zh-CN" altLang="en-US" sz="3200" b="1" u="heavy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latin typeface="黑体" panose="02010609060101010101" pitchFamily="2" charset="-122"/>
                <a:ea typeface="黑体" panose="02010609060101010101" pitchFamily="2" charset="-122"/>
              </a:rPr>
              <a:t>积气</a:t>
            </a:r>
            <a:r>
              <a:rPr lang="zh-CN" altLang="en-US" sz="32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耳，</a:t>
            </a:r>
            <a:endParaRPr lang="zh-CN" altLang="en-US" sz="3200" b="1" dirty="0">
              <a:solidFill>
                <a:srgbClr val="0000FF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ts val="4780"/>
              </a:lnSpc>
              <a:spcBef>
                <a:spcPts val="400"/>
              </a:spcBef>
            </a:pPr>
            <a:endParaRPr lang="zh-CN" altLang="en-US" sz="3200" b="1" dirty="0">
              <a:solidFill>
                <a:srgbClr val="0000FF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ts val="4780"/>
              </a:lnSpc>
              <a:spcBef>
                <a:spcPts val="400"/>
              </a:spcBef>
            </a:pPr>
            <a:r>
              <a:rPr lang="zh-CN" altLang="en-US" sz="32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亡处亡气。</a:t>
            </a:r>
            <a:endParaRPr lang="zh-CN" altLang="en-US" sz="3200" b="1" dirty="0">
              <a:solidFill>
                <a:srgbClr val="0000FF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3937635" y="302260"/>
            <a:ext cx="222758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崩塌坠落</a:t>
            </a:r>
            <a:endParaRPr lang="zh-CN" altLang="en-US" sz="3200" b="1" dirty="0">
              <a:solidFill>
                <a:srgbClr val="FF0000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912620" y="1864360"/>
            <a:ext cx="378015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algn="l">
              <a:buClrTx/>
              <a:buSzTx/>
            </a:pPr>
            <a:r>
              <a:rPr lang="zh-CN" altLang="en-US" sz="32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为他的忧虑而担心。</a:t>
            </a:r>
            <a:endParaRPr lang="zh-CN" altLang="en-US" sz="3200" b="1" dirty="0">
              <a:solidFill>
                <a:srgbClr val="FF0000"/>
              </a:solidFill>
              <a:uFillTx/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8192770" y="434975"/>
            <a:ext cx="400812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睡不着觉，吃不下饭</a:t>
            </a:r>
            <a:endParaRPr lang="zh-CN" altLang="en-US" sz="3200" b="1" dirty="0">
              <a:solidFill>
                <a:srgbClr val="FF0000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5453380" y="2922905"/>
            <a:ext cx="293751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algn="l">
              <a:buClrTx/>
              <a:buSzTx/>
            </a:pPr>
            <a:r>
              <a:rPr lang="zh-CN" altLang="en-US" sz="32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告知，开导</a:t>
            </a:r>
            <a:endParaRPr lang="zh-CN" altLang="en-US" sz="3200" b="1" dirty="0">
              <a:solidFill>
                <a:srgbClr val="FF0000"/>
              </a:solidFill>
              <a:uFillTx/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8874125" y="1930400"/>
            <a:ext cx="264541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algn="l">
              <a:buClrTx/>
              <a:buSzTx/>
            </a:pPr>
            <a:r>
              <a:rPr lang="zh-CN" altLang="en-US" sz="32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聚积的气体</a:t>
            </a:r>
            <a:endParaRPr lang="zh-CN" altLang="en-US" sz="3200" b="1" dirty="0">
              <a:solidFill>
                <a:srgbClr val="FF0000"/>
              </a:solidFill>
              <a:uFillTx/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7" name="矩形 6"/>
          <p:cNvSpPr/>
          <p:nvPr/>
        </p:nvSpPr>
        <p:spPr>
          <a:xfrm rot="10800000" flipV="1">
            <a:off x="1544320" y="4304665"/>
            <a:ext cx="9599295" cy="255333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sz="2800" b="1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pitchFamily="18" charset="0"/>
              </a:rPr>
              <a:t>     </a:t>
            </a:r>
            <a:r>
              <a:rPr sz="3200" b="1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pitchFamily="18" charset="0"/>
              </a:rPr>
              <a:t>杞国有个人担忧天会塌地会陷，自己无处存身，便整天睡不好觉，吃不下饭。</a:t>
            </a:r>
            <a:endParaRPr sz="3200" b="1">
              <a:solidFill>
                <a:srgbClr val="FF0000"/>
              </a:solidFill>
              <a:uFillTx/>
              <a:latin typeface="黑体" panose="02010609060101010101" pitchFamily="2" charset="-122"/>
              <a:ea typeface="黑体" panose="02010609060101010101" pitchFamily="2" charset="-122"/>
              <a:cs typeface="Times New Roman" panose="02020603050405020304" pitchFamily="18" charset="0"/>
            </a:endParaRPr>
          </a:p>
          <a:p>
            <a:r>
              <a:rPr sz="3200" b="1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pitchFamily="18" charset="0"/>
              </a:rPr>
              <a:t>    另外又有个人为这个杞国人的忧愁而忧愁，就去开导他，说：“天不过是积聚的气体罢了，没有哪个地方没有空气的。</a:t>
            </a:r>
            <a:endParaRPr sz="3200" b="1">
              <a:solidFill>
                <a:srgbClr val="FF0000"/>
              </a:solidFill>
              <a:uFillTx/>
              <a:latin typeface="黑体" panose="02010609060101010101" pitchFamily="2" charset="-122"/>
              <a:ea typeface="黑体" panose="0201060906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018848" y="302260"/>
            <a:ext cx="220345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>
              <a:buClrTx/>
              <a:buSzTx/>
            </a:pPr>
            <a:r>
              <a:rPr lang="zh-CN" altLang="en-US" sz="32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无，没有</a:t>
            </a:r>
            <a:endParaRPr lang="zh-CN" altLang="en-US" sz="3200" b="1" dirty="0">
              <a:solidFill>
                <a:srgbClr val="FF0000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7169" name="Rectangle 4"/>
          <p:cNvSpPr/>
          <p:nvPr/>
        </p:nvSpPr>
        <p:spPr>
          <a:xfrm>
            <a:off x="12065" y="19685"/>
            <a:ext cx="230251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r>
              <a:rPr lang="zh-CN" altLang="en-US" sz="4000" b="1" dirty="0">
                <a:solidFill>
                  <a:srgbClr val="7030A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课文翻译</a:t>
            </a:r>
            <a:endParaRPr lang="zh-CN" altLang="en-US" sz="4000" b="1" dirty="0">
              <a:solidFill>
                <a:srgbClr val="7030A0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18" grpId="0"/>
      <p:bldP spid="19" grpId="0"/>
      <p:bldP spid="20" grpId="0"/>
      <p:bldP spid="21" grpId="0"/>
      <p:bldP spid="2" grpId="0"/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46" name="TextBox 4"/>
          <p:cNvSpPr txBox="1"/>
          <p:nvPr/>
        </p:nvSpPr>
        <p:spPr>
          <a:xfrm>
            <a:off x="1607185" y="1400175"/>
            <a:ext cx="10190480" cy="2214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00000"/>
              </a:lnSpc>
              <a:spcBef>
                <a:spcPts val="400"/>
              </a:spcBef>
            </a:pPr>
            <a:r>
              <a:rPr lang="zh-CN" altLang="en-US" sz="3200" b="1" u="heavy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latin typeface="黑体" panose="02010609060101010101" pitchFamily="2" charset="-122"/>
                <a:ea typeface="黑体" panose="02010609060101010101" pitchFamily="2" charset="-122"/>
              </a:rPr>
              <a:t>若</a:t>
            </a:r>
            <a:r>
              <a:rPr lang="zh-CN" altLang="en-US" sz="32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  </a:t>
            </a:r>
            <a:r>
              <a:rPr lang="zh-CN" altLang="en-US" sz="3200" b="1" u="heavy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latin typeface="黑体" panose="02010609060101010101" pitchFamily="2" charset="-122"/>
                <a:ea typeface="黑体" panose="02010609060101010101" pitchFamily="2" charset="-122"/>
              </a:rPr>
              <a:t>屈伸</a:t>
            </a:r>
            <a:r>
              <a:rPr lang="zh-CN" altLang="en-US" sz="32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呼吸，终日在天中</a:t>
            </a:r>
            <a:r>
              <a:rPr lang="zh-CN" altLang="en-US" sz="3200" b="1" u="heavy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latin typeface="黑体" panose="02010609060101010101" pitchFamily="2" charset="-122"/>
                <a:ea typeface="黑体" panose="02010609060101010101" pitchFamily="2" charset="-122"/>
              </a:rPr>
              <a:t>行止</a:t>
            </a:r>
            <a:r>
              <a:rPr lang="zh-CN" altLang="en-US" sz="32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，  </a:t>
            </a:r>
            <a:r>
              <a:rPr lang="zh-CN" altLang="en-US" sz="3200" b="1" u="heavy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latin typeface="黑体" panose="02010609060101010101" pitchFamily="2" charset="-122"/>
                <a:ea typeface="黑体" panose="02010609060101010101" pitchFamily="2" charset="-122"/>
              </a:rPr>
              <a:t>奈何</a:t>
            </a:r>
            <a:r>
              <a:rPr lang="zh-CN" altLang="en-US" sz="32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忧崩坠乎？”</a:t>
            </a:r>
            <a:endParaRPr lang="zh-CN" altLang="en-US" sz="3200" b="1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00000"/>
              </a:lnSpc>
              <a:spcBef>
                <a:spcPts val="400"/>
              </a:spcBef>
            </a:pPr>
            <a:endParaRPr lang="zh-CN" altLang="en-US" sz="3200" b="1" dirty="0">
              <a:solidFill>
                <a:srgbClr val="0000FF"/>
              </a:solidFill>
              <a:uFillTx/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  <a:p>
            <a:pPr>
              <a:lnSpc>
                <a:spcPct val="100000"/>
              </a:lnSpc>
              <a:spcBef>
                <a:spcPts val="400"/>
              </a:spcBef>
            </a:pPr>
            <a:endParaRPr lang="zh-CN" altLang="en-US" sz="3200" b="1" dirty="0">
              <a:solidFill>
                <a:srgbClr val="0000FF"/>
              </a:solidFill>
              <a:uFillTx/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  <a:p>
            <a:pPr>
              <a:lnSpc>
                <a:spcPct val="100000"/>
              </a:lnSpc>
              <a:spcBef>
                <a:spcPts val="400"/>
              </a:spcBef>
            </a:pPr>
            <a:r>
              <a:rPr lang="zh-CN" altLang="en-US" sz="32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    其人曰：“天果积气，日月</a:t>
            </a:r>
            <a:r>
              <a:rPr lang="zh-CN" altLang="en-US" sz="3200" b="1" u="heavy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星宿</a:t>
            </a:r>
            <a:r>
              <a:rPr lang="zh-CN" altLang="en-US" sz="32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，不当坠</a:t>
            </a:r>
            <a:r>
              <a:rPr lang="zh-CN" altLang="en-US" sz="3200" b="1" u="heavy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耶</a:t>
            </a:r>
            <a:r>
              <a:rPr lang="zh-CN" altLang="en-US" sz="32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？”</a:t>
            </a:r>
            <a:endParaRPr lang="en-US" altLang="zh-CN" sz="3200" b="1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765300" y="5078413"/>
            <a:ext cx="8650288" cy="536575"/>
          </a:xfrm>
          <a:prstGeom prst="rect">
            <a:avLst/>
          </a:prstGeom>
          <a:solidFill>
            <a:srgbClr val="FFFFCC">
              <a:alpha val="80000"/>
            </a:srgbClr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solidFill>
                  <a:srgbClr val="FF0000"/>
                </a:solidFill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2367598" y="323850"/>
            <a:ext cx="2324100" cy="1076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>
              <a:buClrTx/>
              <a:buSzTx/>
            </a:pPr>
            <a:r>
              <a:rPr lang="zh-CN" altLang="en-US" sz="32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（四肢）</a:t>
            </a:r>
            <a:endParaRPr lang="zh-CN" altLang="en-US" sz="3200" b="1" dirty="0">
              <a:solidFill>
                <a:srgbClr val="FF0000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algn="l">
              <a:buClrTx/>
              <a:buSzTx/>
            </a:pPr>
            <a:r>
              <a:rPr lang="zh-CN" altLang="en-US" sz="32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弯曲伸展</a:t>
            </a:r>
            <a:endParaRPr lang="zh-CN" altLang="en-US" sz="3200" b="1" dirty="0">
              <a:solidFill>
                <a:srgbClr val="FF0000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5723890" y="657225"/>
            <a:ext cx="237172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行动，活动</a:t>
            </a:r>
            <a:endParaRPr lang="zh-CN" altLang="en-US" sz="3200" b="1" dirty="0">
              <a:solidFill>
                <a:srgbClr val="00B050"/>
              </a:solidFill>
              <a:uFillTx/>
              <a:latin typeface="宋体" panose="02010600030101010101" pitchFamily="2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8152765" y="816610"/>
            <a:ext cx="270954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为</a:t>
            </a:r>
            <a:r>
              <a:rPr lang="zh-CN" altLang="en-US" sz="32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何，为什么</a:t>
            </a:r>
            <a:endParaRPr lang="zh-CN" altLang="en-US" sz="3200" b="1" dirty="0">
              <a:solidFill>
                <a:srgbClr val="FF0000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 rot="10800000" flipV="1">
            <a:off x="1972945" y="4070350"/>
            <a:ext cx="9097010" cy="255333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sz="3200" b="1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pitchFamily="18" charset="0"/>
              </a:rPr>
              <a:t>你一举一动，一呼一吸，整天都在天空里活动，怎么还担心天回塌下来呢？”</a:t>
            </a:r>
            <a:endParaRPr sz="3200" b="1">
              <a:solidFill>
                <a:srgbClr val="FF0000"/>
              </a:solidFill>
              <a:uFillTx/>
              <a:latin typeface="黑体" panose="02010609060101010101" pitchFamily="2" charset="-122"/>
              <a:ea typeface="黑体" panose="02010609060101010101" pitchFamily="2" charset="-122"/>
              <a:cs typeface="Times New Roman" panose="02020603050405020304" pitchFamily="18" charset="0"/>
            </a:endParaRPr>
          </a:p>
          <a:p>
            <a:endParaRPr sz="3200" b="1">
              <a:solidFill>
                <a:srgbClr val="FF0000"/>
              </a:solidFill>
              <a:uFillTx/>
              <a:latin typeface="黑体" panose="02010609060101010101" pitchFamily="2" charset="-122"/>
              <a:ea typeface="黑体" panose="02010609060101010101" pitchFamily="2" charset="-122"/>
              <a:cs typeface="Times New Roman" panose="02020603050405020304" pitchFamily="18" charset="0"/>
            </a:endParaRPr>
          </a:p>
          <a:p>
            <a:r>
              <a:rPr sz="3200" b="1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pitchFamily="18" charset="0"/>
              </a:rPr>
              <a:t>    那个人说：“天果真是气体，那日月星辰不就会掉下来吗？”</a:t>
            </a:r>
            <a:endParaRPr sz="3200" b="1">
              <a:solidFill>
                <a:srgbClr val="FF0000"/>
              </a:solidFill>
              <a:uFillTx/>
              <a:latin typeface="黑体" panose="02010609060101010101" pitchFamily="2" charset="-122"/>
              <a:ea typeface="黑体" panose="0201060906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583680" y="2467610"/>
            <a:ext cx="208407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泛指列星</a:t>
            </a:r>
            <a:endParaRPr lang="zh-CN" altLang="en-US" sz="3200" b="1" dirty="0">
              <a:solidFill>
                <a:srgbClr val="FF0000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549400" y="906780"/>
            <a:ext cx="58610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你</a:t>
            </a:r>
            <a:endParaRPr lang="zh-CN" altLang="en-US" sz="3200" b="1" dirty="0">
              <a:solidFill>
                <a:srgbClr val="FF0000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8847455" y="2467610"/>
            <a:ext cx="277050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>
              <a:buClrTx/>
              <a:buSzTx/>
            </a:pPr>
            <a:r>
              <a:rPr lang="zh-CN" altLang="en-US" sz="32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表反问或疑问</a:t>
            </a:r>
            <a:endParaRPr lang="zh-CN" altLang="en-US" sz="3200" b="1" dirty="0">
              <a:solidFill>
                <a:srgbClr val="FF0000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7169" name="Rectangle 4"/>
          <p:cNvSpPr/>
          <p:nvPr/>
        </p:nvSpPr>
        <p:spPr>
          <a:xfrm>
            <a:off x="12065" y="19685"/>
            <a:ext cx="230251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r>
              <a:rPr lang="zh-CN" altLang="en-US" sz="4000" b="1" dirty="0">
                <a:solidFill>
                  <a:srgbClr val="7030A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课文翻译</a:t>
            </a:r>
            <a:endParaRPr lang="zh-CN" altLang="en-US" sz="4000" b="1" dirty="0">
              <a:solidFill>
                <a:srgbClr val="7030A0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/>
      <p:bldP spid="25" grpId="0"/>
      <p:bldP spid="2" grpId="0"/>
      <p:bldP spid="8" grpId="0"/>
      <p:bldP spid="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2470" name="TextBox 4"/>
          <p:cNvSpPr txBox="1"/>
          <p:nvPr/>
        </p:nvSpPr>
        <p:spPr>
          <a:xfrm>
            <a:off x="1852930" y="388620"/>
            <a:ext cx="9177020" cy="4015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250000"/>
              </a:lnSpc>
              <a:spcBef>
                <a:spcPts val="1800"/>
              </a:spcBef>
            </a:pPr>
            <a:r>
              <a:rPr lang="en-US" altLang="zh-CN" sz="32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    </a:t>
            </a:r>
            <a:r>
              <a:rPr lang="zh-CN" altLang="en-US" sz="32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晓之者曰：“日月星宿，亦积气中之有光耀者，</a:t>
            </a:r>
            <a:r>
              <a:rPr lang="zh-CN" altLang="en-US" sz="3200" b="1" u="heavy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latin typeface="黑体" panose="02010609060101010101" pitchFamily="2" charset="-122"/>
                <a:ea typeface="黑体" panose="02010609060101010101" pitchFamily="2" charset="-122"/>
              </a:rPr>
              <a:t>只使</a:t>
            </a:r>
            <a:r>
              <a:rPr lang="zh-CN" altLang="en-US" sz="32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坠，亦不能有所</a:t>
            </a:r>
            <a:r>
              <a:rPr lang="zh-CN" altLang="en-US" sz="3200" b="1" u="heavy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latin typeface="黑体" panose="02010609060101010101" pitchFamily="2" charset="-122"/>
                <a:ea typeface="黑体" panose="02010609060101010101" pitchFamily="2" charset="-122"/>
              </a:rPr>
              <a:t>中伤</a:t>
            </a:r>
            <a:r>
              <a:rPr lang="zh-CN" altLang="en-US" sz="32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。”</a:t>
            </a:r>
            <a:endParaRPr lang="en-US" altLang="zh-CN" sz="3200" b="1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250000"/>
              </a:lnSpc>
              <a:spcBef>
                <a:spcPts val="1800"/>
              </a:spcBef>
            </a:pPr>
            <a:r>
              <a:rPr lang="zh-CN" altLang="en-US" sz="32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    其人曰：“</a:t>
            </a:r>
            <a:r>
              <a:rPr lang="zh-CN" altLang="en-US" sz="3200" b="1" u="heavy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latin typeface="黑体" panose="02010609060101010101" pitchFamily="2" charset="-122"/>
                <a:ea typeface="黑体" panose="02010609060101010101" pitchFamily="2" charset="-122"/>
              </a:rPr>
              <a:t>奈地坏何</a:t>
            </a:r>
            <a:r>
              <a:rPr lang="zh-CN" altLang="en-US" sz="32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？”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endParaRPr lang="zh-CN" altLang="en-US" sz="3200" b="1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697038" y="5561013"/>
            <a:ext cx="4348163" cy="536575"/>
          </a:xfrm>
          <a:prstGeom prst="rect">
            <a:avLst/>
          </a:prstGeom>
          <a:solidFill>
            <a:srgbClr val="FFFFCC">
              <a:alpha val="80000"/>
            </a:srgbClr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solidFill>
                  <a:srgbClr val="FF0000"/>
                </a:solidFill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476375" y="1525905"/>
            <a:ext cx="255714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/>
            <a:r>
              <a:rPr lang="zh-CN" altLang="en-US" sz="32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纵使，即使</a:t>
            </a:r>
            <a:endParaRPr lang="zh-CN" altLang="en-US" sz="3200" b="1" dirty="0">
              <a:solidFill>
                <a:srgbClr val="FF0000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5000625" y="1525905"/>
            <a:ext cx="288036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algn="l"/>
            <a:r>
              <a:rPr lang="zh-CN" altLang="en-US" sz="32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伤害，受伤</a:t>
            </a:r>
            <a:endParaRPr lang="zh-CN" altLang="en-US" sz="3200" b="1" dirty="0">
              <a:solidFill>
                <a:srgbClr val="00B050"/>
              </a:solidFill>
              <a:uFillTx/>
              <a:latin typeface="宋体" panose="02010600030101010101" pitchFamily="2" charset="-122"/>
              <a:sym typeface="+mn-ea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4506595" y="2806700"/>
            <a:ext cx="5232400" cy="10763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地塌怎么办？</a:t>
            </a:r>
            <a:endParaRPr lang="zh-CN" altLang="en-US" sz="3200" b="1" dirty="0">
              <a:solidFill>
                <a:srgbClr val="FF0000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r>
              <a:rPr lang="zh-CN" altLang="en-US" sz="32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奈……何，拿……怎么办？</a:t>
            </a:r>
            <a:endParaRPr lang="zh-CN" altLang="en-US" sz="3200" b="1" dirty="0">
              <a:solidFill>
                <a:srgbClr val="FF0000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 rot="10800000" flipV="1">
            <a:off x="1697355" y="4711700"/>
            <a:ext cx="9097010" cy="206121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sz="3200" b="1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pitchFamily="18" charset="0"/>
              </a:rPr>
              <a:t>    </a:t>
            </a:r>
            <a:r>
              <a:rPr sz="3200" b="1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pitchFamily="18" charset="0"/>
              </a:rPr>
              <a:t>开导他的人说：“日月星辰也是空气中发光的东西，即使掉下来，也不会伤害什么。”</a:t>
            </a:r>
            <a:endParaRPr sz="3200" b="1">
              <a:solidFill>
                <a:srgbClr val="FF0000"/>
              </a:solidFill>
              <a:uFillTx/>
              <a:latin typeface="黑体" panose="02010609060101010101" pitchFamily="2" charset="-122"/>
              <a:ea typeface="黑体" panose="02010609060101010101" pitchFamily="2" charset="-122"/>
              <a:cs typeface="Times New Roman" panose="02020603050405020304" pitchFamily="18" charset="0"/>
            </a:endParaRPr>
          </a:p>
          <a:p>
            <a:endParaRPr sz="3200" b="1">
              <a:solidFill>
                <a:srgbClr val="FF0000"/>
              </a:solidFill>
              <a:uFillTx/>
              <a:latin typeface="黑体" panose="02010609060101010101" pitchFamily="2" charset="-122"/>
              <a:ea typeface="黑体" panose="02010609060101010101" pitchFamily="2" charset="-122"/>
              <a:cs typeface="Times New Roman" panose="02020603050405020304" pitchFamily="18" charset="0"/>
            </a:endParaRPr>
          </a:p>
          <a:p>
            <a:r>
              <a:rPr sz="3200" b="1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pitchFamily="18" charset="0"/>
              </a:rPr>
              <a:t>    那个人又说：“如果地陷下去怎么办？”</a:t>
            </a:r>
            <a:endParaRPr sz="3200" b="1">
              <a:solidFill>
                <a:srgbClr val="FF0000"/>
              </a:solidFill>
              <a:uFillTx/>
              <a:latin typeface="黑体" panose="02010609060101010101" pitchFamily="2" charset="-122"/>
              <a:ea typeface="黑体" panose="0201060906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169" name="Rectangle 4"/>
          <p:cNvSpPr/>
          <p:nvPr/>
        </p:nvSpPr>
        <p:spPr>
          <a:xfrm>
            <a:off x="12065" y="19685"/>
            <a:ext cx="230251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r>
              <a:rPr lang="zh-CN" altLang="en-US" sz="4000" b="1" dirty="0">
                <a:solidFill>
                  <a:srgbClr val="7030A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课文翻译</a:t>
            </a:r>
            <a:endParaRPr lang="zh-CN" altLang="en-US" sz="4000" b="1" dirty="0">
              <a:solidFill>
                <a:srgbClr val="7030A0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21" grpId="0"/>
      <p:bldP spid="2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" name="矩形 6"/>
          <p:cNvSpPr/>
          <p:nvPr/>
        </p:nvSpPr>
        <p:spPr>
          <a:xfrm rot="10800000" flipV="1">
            <a:off x="1377950" y="4308475"/>
            <a:ext cx="10285730" cy="255333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sz="3200" b="1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pitchFamily="18" charset="0"/>
              </a:rPr>
              <a:t>    </a:t>
            </a:r>
            <a:r>
              <a:rPr sz="3200" b="1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pitchFamily="18" charset="0"/>
              </a:rPr>
              <a:t>开导他的人说：“地不过是堆积的土块罢了，填满了四处，没有什么地方是没有土块的，你站立行走，整天都在地上活动，怎么还担心会陷下去呢？”</a:t>
            </a:r>
            <a:endParaRPr sz="3200" b="1">
              <a:solidFill>
                <a:srgbClr val="FF0000"/>
              </a:solidFill>
              <a:uFillTx/>
              <a:latin typeface="黑体" panose="02010609060101010101" pitchFamily="2" charset="-122"/>
              <a:ea typeface="黑体" panose="02010609060101010101" pitchFamily="2" charset="-122"/>
              <a:cs typeface="Times New Roman" panose="02020603050405020304" pitchFamily="18" charset="0"/>
            </a:endParaRPr>
          </a:p>
          <a:p>
            <a:r>
              <a:rPr sz="3200" b="1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pitchFamily="18" charset="0"/>
              </a:rPr>
              <a:t>    那个杞国人放下心来，很高兴；开导他的人也放了心，很高兴。</a:t>
            </a:r>
            <a:endParaRPr sz="3200" b="1">
              <a:solidFill>
                <a:srgbClr val="FF0000"/>
              </a:solidFill>
              <a:uFillTx/>
              <a:latin typeface="黑体" panose="02010609060101010101" pitchFamily="2" charset="-122"/>
              <a:ea typeface="黑体" panose="0201060906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3493" name="TextBox 4"/>
          <p:cNvSpPr txBox="1"/>
          <p:nvPr/>
        </p:nvSpPr>
        <p:spPr>
          <a:xfrm>
            <a:off x="1622425" y="198755"/>
            <a:ext cx="9535795" cy="4015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250000"/>
              </a:lnSpc>
              <a:spcBef>
                <a:spcPts val="1800"/>
              </a:spcBef>
            </a:pPr>
            <a:r>
              <a:rPr lang="en-US" altLang="zh-CN" sz="32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    </a:t>
            </a:r>
            <a:r>
              <a:rPr lang="zh-CN" altLang="en-US" sz="32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晓之者曰：“地，</a:t>
            </a:r>
            <a:r>
              <a:rPr lang="zh-CN" altLang="en-US" sz="3200" b="1" u="heavy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latin typeface="黑体" panose="02010609060101010101" pitchFamily="2" charset="-122"/>
                <a:ea typeface="黑体" panose="02010609060101010101" pitchFamily="2" charset="-122"/>
              </a:rPr>
              <a:t>积块</a:t>
            </a:r>
            <a:r>
              <a:rPr lang="zh-CN" altLang="en-US" sz="32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耳，充塞</a:t>
            </a:r>
            <a:r>
              <a:rPr lang="zh-CN" altLang="en-US" sz="3200" b="1" u="heavy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latin typeface="黑体" panose="02010609060101010101" pitchFamily="2" charset="-122"/>
                <a:ea typeface="黑体" panose="02010609060101010101" pitchFamily="2" charset="-122"/>
              </a:rPr>
              <a:t>四虚</a:t>
            </a:r>
            <a:r>
              <a:rPr lang="zh-CN" altLang="en-US" sz="32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，亡处亡块。若</a:t>
            </a:r>
            <a:r>
              <a:rPr lang="zh-CN" altLang="en-US" sz="3200" b="1" u="heavy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latin typeface="黑体" panose="02010609060101010101" pitchFamily="2" charset="-122"/>
                <a:ea typeface="黑体" panose="02010609060101010101" pitchFamily="2" charset="-122"/>
              </a:rPr>
              <a:t>躇步跐蹈</a:t>
            </a:r>
            <a:r>
              <a:rPr lang="zh-CN" altLang="en-US" sz="32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，终日在地上行止，奈何忧其坏？”</a:t>
            </a:r>
            <a:endParaRPr lang="zh-CN" altLang="en-US" sz="3200" b="1" dirty="0">
              <a:solidFill>
                <a:srgbClr val="0000FF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algn="l">
              <a:lnSpc>
                <a:spcPct val="250000"/>
              </a:lnSpc>
              <a:spcBef>
                <a:spcPts val="1800"/>
              </a:spcBef>
            </a:pP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　　</a:t>
            </a:r>
            <a:r>
              <a:rPr lang="zh-CN" altLang="en-US" sz="32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其人</a:t>
            </a:r>
            <a:r>
              <a:rPr lang="zh-CN" altLang="en-US" sz="3200" b="1" u="heavy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latin typeface="黑体" panose="02010609060101010101" pitchFamily="2" charset="-122"/>
                <a:ea typeface="黑体" panose="02010609060101010101" pitchFamily="2" charset="-122"/>
              </a:rPr>
              <a:t>舍然</a:t>
            </a:r>
            <a:r>
              <a:rPr lang="zh-CN" altLang="en-US" sz="32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大喜，晓之者亦舍然大喜。</a:t>
            </a:r>
            <a:endParaRPr lang="zh-CN" altLang="en-US" sz="3200" b="1" dirty="0">
              <a:solidFill>
                <a:srgbClr val="0000FF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5133340" y="198755"/>
            <a:ext cx="277431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聚积的土块</a:t>
            </a:r>
            <a:endParaRPr lang="zh-CN" altLang="en-US" sz="3200" b="1" dirty="0">
              <a:solidFill>
                <a:srgbClr val="FF0000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8146098" y="293370"/>
            <a:ext cx="151765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>
              <a:buClrTx/>
              <a:buSzTx/>
            </a:pPr>
            <a:r>
              <a:rPr lang="zh-CN" altLang="en-US" sz="32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四方</a:t>
            </a:r>
            <a:endParaRPr lang="zh-CN" altLang="en-US" sz="3200" b="1" dirty="0">
              <a:solidFill>
                <a:srgbClr val="FF0000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3207385" y="1447165"/>
            <a:ext cx="143573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>
              <a:buClrTx/>
              <a:buSzTx/>
            </a:pPr>
            <a:r>
              <a:rPr lang="zh-CN" altLang="en-US" sz="32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踩踏</a:t>
            </a:r>
            <a:endParaRPr lang="zh-CN" altLang="en-US" sz="3200" b="1" dirty="0">
              <a:solidFill>
                <a:srgbClr val="FF0000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2491740" y="2911475"/>
            <a:ext cx="896683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>
              <a:buClrTx/>
              <a:buSzTx/>
            </a:pPr>
            <a:r>
              <a:rPr lang="zh-CN" altLang="en-US" sz="32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消除疑虑的样子。舍，同“释”，解除、消除</a:t>
            </a:r>
            <a:endParaRPr lang="zh-CN" altLang="en-US" sz="3200" b="1" dirty="0">
              <a:solidFill>
                <a:srgbClr val="FF0000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7169" name="Rectangle 4"/>
          <p:cNvSpPr/>
          <p:nvPr/>
        </p:nvSpPr>
        <p:spPr>
          <a:xfrm>
            <a:off x="12065" y="19685"/>
            <a:ext cx="230251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r>
              <a:rPr lang="zh-CN" altLang="en-US" sz="4000" b="1" dirty="0">
                <a:solidFill>
                  <a:srgbClr val="7030A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课文翻译</a:t>
            </a:r>
            <a:endParaRPr lang="zh-CN" altLang="en-US" sz="4000" b="1" dirty="0">
              <a:solidFill>
                <a:srgbClr val="7030A0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11" grpId="0"/>
      <p:bldP spid="15" grpId="0"/>
      <p:bldP spid="1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矩形 3"/>
          <p:cNvSpPr/>
          <p:nvPr/>
        </p:nvSpPr>
        <p:spPr>
          <a:xfrm>
            <a:off x="1522730" y="3234055"/>
            <a:ext cx="4262120" cy="34150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2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（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1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）因往晓之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2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3600" b="1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（</a:t>
            </a:r>
            <a:r>
              <a:rPr lang="en-US" altLang="zh-CN" sz="3600" b="1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2</a:t>
            </a:r>
            <a:r>
              <a:rPr lang="zh-CN" altLang="en-US" sz="3600" b="1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）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奈何忧崩坠乎 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2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3600" b="1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（</a:t>
            </a:r>
            <a:r>
              <a:rPr lang="en-US" altLang="zh-CN" sz="3600" b="1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3</a:t>
            </a:r>
            <a:r>
              <a:rPr lang="zh-CN" altLang="en-US" sz="3600" b="1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）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充塞四虚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5" name="Text Box 18"/>
          <p:cNvSpPr txBox="1"/>
          <p:nvPr/>
        </p:nvSpPr>
        <p:spPr>
          <a:xfrm>
            <a:off x="6817360" y="3395980"/>
            <a:ext cx="4726940" cy="10706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ts val="3820"/>
              </a:lnSpc>
            </a:pPr>
            <a:r>
              <a:rPr lang="zh-CN" altLang="en-US" sz="36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古义：告知，开导    </a:t>
            </a:r>
            <a:endParaRPr lang="zh-CN" altLang="en-US" sz="3600" b="1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ts val="3820"/>
              </a:lnSpc>
            </a:pPr>
            <a:r>
              <a:rPr lang="zh-CN" altLang="en-US" sz="36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今义：知道，懂得</a:t>
            </a:r>
            <a:endParaRPr lang="zh-CN" altLang="en-US" sz="3600" b="1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6" name="Text Box 18"/>
          <p:cNvSpPr txBox="1"/>
          <p:nvPr/>
        </p:nvSpPr>
        <p:spPr>
          <a:xfrm>
            <a:off x="6817360" y="4661535"/>
            <a:ext cx="4925695" cy="10706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ts val="3820"/>
              </a:lnSpc>
            </a:pPr>
            <a:r>
              <a:rPr lang="zh-CN" altLang="en-US" sz="36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古义：为何，为什么    </a:t>
            </a:r>
            <a:endParaRPr lang="zh-CN" altLang="en-US" sz="3600" b="1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ts val="3820"/>
              </a:lnSpc>
            </a:pPr>
            <a:r>
              <a:rPr lang="zh-CN" altLang="en-US" sz="36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今义：怎么办</a:t>
            </a:r>
            <a:endParaRPr lang="zh-CN" altLang="en-US" sz="3600" b="1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8" name="Text Box 18"/>
          <p:cNvSpPr txBox="1"/>
          <p:nvPr/>
        </p:nvSpPr>
        <p:spPr>
          <a:xfrm>
            <a:off x="6901180" y="5731828"/>
            <a:ext cx="4841875" cy="107061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>
              <a:lnSpc>
                <a:spcPts val="3820"/>
              </a:lnSpc>
              <a:buClrTx/>
              <a:buSzTx/>
            </a:pPr>
            <a:r>
              <a:rPr lang="zh-CN" altLang="en-US" sz="36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古义：处    </a:t>
            </a:r>
            <a:endParaRPr lang="zh-CN" altLang="en-US" sz="3600" b="1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algn="l">
              <a:lnSpc>
                <a:spcPts val="3820"/>
              </a:lnSpc>
              <a:buClrTx/>
              <a:buSzTx/>
            </a:pPr>
            <a:r>
              <a:rPr lang="zh-CN" altLang="en-US" sz="36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今义：空虚、虚假等</a:t>
            </a:r>
            <a:endParaRPr lang="zh-CN" altLang="en-US" sz="3600" b="1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059940" y="1713865"/>
            <a:ext cx="3769360" cy="645160"/>
          </a:xfrm>
          <a:prstGeom prst="rect">
            <a:avLst/>
          </a:prstGeom>
        </p:spPr>
        <p:txBody>
          <a:bodyPr wrap="square">
            <a:spAutoFit/>
          </a:bodyPr>
          <a:p>
            <a:pPr marL="0" marR="0" lvl="0" indent="0" algn="l" defTabSz="914400" rtl="0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600" b="1" i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其人舍然大喜。</a:t>
            </a:r>
            <a:endParaRPr kumimoji="0" lang="zh-CN" altLang="en-US" sz="3600" b="1" i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7" name="Text Box 18"/>
          <p:cNvSpPr txBox="1"/>
          <p:nvPr/>
        </p:nvSpPr>
        <p:spPr>
          <a:xfrm>
            <a:off x="5546725" y="1713865"/>
            <a:ext cx="550799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36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通“释”，解除，消除。</a:t>
            </a:r>
            <a:endParaRPr lang="zh-CN" altLang="en-US" sz="3600" b="1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7169" name="Rectangle 4"/>
          <p:cNvSpPr/>
          <p:nvPr/>
        </p:nvSpPr>
        <p:spPr>
          <a:xfrm>
            <a:off x="12065" y="19685"/>
            <a:ext cx="230251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r>
              <a:rPr lang="zh-CN" altLang="en-US" sz="4000" b="1" dirty="0">
                <a:solidFill>
                  <a:srgbClr val="7030A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文言积累</a:t>
            </a:r>
            <a:endParaRPr lang="zh-CN" altLang="en-US" sz="4000" b="1" dirty="0">
              <a:solidFill>
                <a:srgbClr val="7030A0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5058" name="矩形 2"/>
          <p:cNvSpPr/>
          <p:nvPr/>
        </p:nvSpPr>
        <p:spPr>
          <a:xfrm>
            <a:off x="2314575" y="800100"/>
            <a:ext cx="303212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altLang="zh-CN" sz="3600" b="1" dirty="0">
                <a:solidFill>
                  <a:srgbClr val="00B05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r>
              <a:rPr lang="zh-CN" altLang="en-US" sz="3600" b="1" dirty="0">
                <a:solidFill>
                  <a:srgbClr val="00B05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、通假字</a:t>
            </a:r>
            <a:endParaRPr lang="zh-CN" altLang="en-US" sz="3600" b="1" dirty="0">
              <a:solidFill>
                <a:srgbClr val="00B050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314575" y="2750820"/>
            <a:ext cx="303212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altLang="zh-CN" sz="3600" b="1" dirty="0">
                <a:solidFill>
                  <a:srgbClr val="00B05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r>
              <a:rPr lang="zh-CN" altLang="en-US" sz="3600" b="1" dirty="0">
                <a:solidFill>
                  <a:srgbClr val="00B05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、</a:t>
            </a:r>
            <a:r>
              <a:rPr lang="zh-CN" altLang="en-US" sz="3600" b="1" dirty="0">
                <a:solidFill>
                  <a:srgbClr val="00B05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古今异义</a:t>
            </a:r>
            <a:endParaRPr lang="zh-CN" altLang="en-US" sz="3600" b="1" dirty="0">
              <a:solidFill>
                <a:srgbClr val="00B050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9" name="左大括号 8"/>
          <p:cNvSpPr/>
          <p:nvPr/>
        </p:nvSpPr>
        <p:spPr>
          <a:xfrm>
            <a:off x="6525895" y="3601085"/>
            <a:ext cx="231140" cy="865505"/>
          </a:xfrm>
          <a:prstGeom prst="leftBrace">
            <a:avLst>
              <a:gd name="adj1" fmla="val 31290"/>
              <a:gd name="adj2" fmla="val 46977"/>
            </a:avLst>
          </a:prstGeom>
          <a:noFill/>
          <a:ln w="38100" cap="flat" cmpd="sng">
            <a:solidFill>
              <a:srgbClr val="008000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pPr eaLnBrk="1" hangingPunct="1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0" name="Text Box 18"/>
          <p:cNvSpPr txBox="1"/>
          <p:nvPr/>
        </p:nvSpPr>
        <p:spPr>
          <a:xfrm>
            <a:off x="5829300" y="3711575"/>
            <a:ext cx="53276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36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晓</a:t>
            </a:r>
            <a:endParaRPr lang="zh-CN" altLang="en-US" sz="3600" b="1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11" name="左大括号 10"/>
          <p:cNvSpPr/>
          <p:nvPr/>
        </p:nvSpPr>
        <p:spPr>
          <a:xfrm>
            <a:off x="6586220" y="4781550"/>
            <a:ext cx="231140" cy="865505"/>
          </a:xfrm>
          <a:prstGeom prst="leftBrace">
            <a:avLst>
              <a:gd name="adj1" fmla="val 31290"/>
              <a:gd name="adj2" fmla="val 46977"/>
            </a:avLst>
          </a:prstGeom>
          <a:noFill/>
          <a:ln w="38100" cap="flat" cmpd="sng">
            <a:solidFill>
              <a:srgbClr val="008000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pPr eaLnBrk="1" hangingPunct="1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2" name="左大括号 11"/>
          <p:cNvSpPr/>
          <p:nvPr/>
        </p:nvSpPr>
        <p:spPr>
          <a:xfrm>
            <a:off x="6586220" y="5783580"/>
            <a:ext cx="231140" cy="865505"/>
          </a:xfrm>
          <a:prstGeom prst="leftBrace">
            <a:avLst>
              <a:gd name="adj1" fmla="val 31290"/>
              <a:gd name="adj2" fmla="val 46977"/>
            </a:avLst>
          </a:prstGeom>
          <a:noFill/>
          <a:ln w="38100" cap="flat" cmpd="sng">
            <a:solidFill>
              <a:srgbClr val="008000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pPr eaLnBrk="1" hangingPunct="1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3" name="Text Box 18"/>
          <p:cNvSpPr txBox="1"/>
          <p:nvPr/>
        </p:nvSpPr>
        <p:spPr>
          <a:xfrm>
            <a:off x="5546725" y="4789805"/>
            <a:ext cx="127063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36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奈何</a:t>
            </a:r>
            <a:endParaRPr lang="zh-CN" altLang="en-US" sz="3600" b="1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14" name="Text Box 18"/>
          <p:cNvSpPr txBox="1"/>
          <p:nvPr/>
        </p:nvSpPr>
        <p:spPr>
          <a:xfrm>
            <a:off x="5893435" y="5849620"/>
            <a:ext cx="53276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36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虚</a:t>
            </a:r>
            <a:endParaRPr lang="zh-CN" altLang="en-US" sz="3600" b="1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/>
      <p:bldP spid="6" grpId="0" bldLvl="0"/>
      <p:bldP spid="8" grpId="0" bldLvl="0"/>
      <p:bldP spid="7" grpId="0" bldLvl="0"/>
    </p:bldLst>
  </p:timing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</a:spPr>
      <a:bodyPr vert="horz" wrap="none" lIns="91440" tIns="45720" rIns="91440" bIns="45720" numCol="1" anchor="t" anchorCtr="0" compatLnSpc="1"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sz="3200" b="0" i="0" u="none" strike="noStrike" cap="none" normalizeH="0" baseline="0" smtClean="0">
            <a:ln>
              <a:noFill/>
            </a:ln>
            <a:solidFill>
              <a:srgbClr val="FF3300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</a:spPr>
      <a:bodyPr vert="horz" wrap="none" lIns="91440" tIns="45720" rIns="91440" bIns="45720" numCol="1" anchor="t" anchorCtr="0" compatLnSpc="1"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sz="3200" b="0" i="0" u="none" strike="noStrike" cap="none" normalizeH="0" baseline="0" smtClean="0">
            <a:ln>
              <a:noFill/>
            </a:ln>
            <a:solidFill>
              <a:srgbClr val="FF3300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3126</Words>
  <Application>WPS 演示</Application>
  <PresentationFormat>全屏显示(4:3)</PresentationFormat>
  <Paragraphs>358</Paragraphs>
  <Slides>33</Slides>
  <Notes>1</Notes>
  <HiddenSlides>0</HiddenSlides>
  <MMClips>1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33</vt:i4>
      </vt:variant>
    </vt:vector>
  </HeadingPairs>
  <TitlesOfParts>
    <vt:vector size="51" baseType="lpstr">
      <vt:lpstr>Arial</vt:lpstr>
      <vt:lpstr>宋体</vt:lpstr>
      <vt:lpstr>Wingdings</vt:lpstr>
      <vt:lpstr>Garamond</vt:lpstr>
      <vt:lpstr>楷体_GB2312</vt:lpstr>
      <vt:lpstr>新宋体</vt:lpstr>
      <vt:lpstr>楷体_GB2312</vt:lpstr>
      <vt:lpstr>黑体</vt:lpstr>
      <vt:lpstr>微软雅黑</vt:lpstr>
      <vt:lpstr>+中文标题</vt:lpstr>
      <vt:lpstr>Segoe Print</vt:lpstr>
      <vt:lpstr>Times New Roman</vt:lpstr>
      <vt:lpstr>Arial Unicode MS</vt:lpstr>
      <vt:lpstr>Calibri</vt:lpstr>
      <vt:lpstr>Wingdings</vt:lpstr>
      <vt:lpstr>_x000B__x000C_</vt:lpstr>
      <vt:lpstr>默认设计模板</vt:lpstr>
      <vt:lpstr>Edge</vt:lpstr>
      <vt:lpstr>PowerPoint 演示文稿</vt:lpstr>
      <vt:lpstr>PowerPoint 演示文稿</vt:lpstr>
      <vt:lpstr>PowerPoint 演示文稿</vt:lpstr>
      <vt:lpstr>原则：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微软用户</dc:creator>
  <cp:lastModifiedBy>Administrator</cp:lastModifiedBy>
  <cp:revision>52</cp:revision>
  <dcterms:created xsi:type="dcterms:W3CDTF">2012-02-06T06:03:00Z</dcterms:created>
  <dcterms:modified xsi:type="dcterms:W3CDTF">2019-09-12T15:12:38Z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2052-11.1.0.8976</vt:lpwstr>
  </property>
</Properties>
</file>