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492" r:id="rId3"/>
    <p:sldId id="613" r:id="rId4"/>
    <p:sldId id="493" r:id="rId5"/>
    <p:sldId id="416" r:id="rId6"/>
    <p:sldId id="368" r:id="rId7"/>
    <p:sldId id="285" r:id="rId8"/>
    <p:sldId id="614" r:id="rId9"/>
    <p:sldId id="260" r:id="rId10"/>
    <p:sldId id="293" r:id="rId11"/>
    <p:sldId id="499" r:id="rId12"/>
    <p:sldId id="501" r:id="rId13"/>
    <p:sldId id="284" r:id="rId14"/>
    <p:sldId id="562" r:id="rId15"/>
    <p:sldId id="282" r:id="rId16"/>
    <p:sldId id="332" r:id="rId17"/>
    <p:sldId id="257" r:id="rId18"/>
    <p:sldId id="258" r:id="rId19"/>
    <p:sldId id="505" r:id="rId20"/>
    <p:sldId id="673" r:id="rId21"/>
    <p:sldId id="718" r:id="rId22"/>
    <p:sldId id="414" r:id="rId23"/>
    <p:sldId id="50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F1949-3396-4439-9FEE-6CFD3FCC09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48526-E639-4B10-B9F6-10081698E9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hyperlink" Target="1001.mp4" TargetMode="Externa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/>
          <p:nvPr>
            <p:ph type="body" idx="1"/>
          </p:nvPr>
        </p:nvSpPr>
        <p:spPr>
          <a:xfrm>
            <a:off x="838200" y="1475105"/>
            <a:ext cx="10515600" cy="470217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/>
              <a:t>      </a:t>
            </a:r>
            <a:endParaRPr lang="en-US" altLang="zh-CN"/>
          </a:p>
          <a:p>
            <a:pPr fontAlgn="auto">
              <a:lnSpc>
                <a:spcPct val="150000"/>
              </a:lnSpc>
              <a:buNone/>
            </a:pP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  <a:r>
              <a:rPr lang="zh-CN" altLang="en-US" sz="2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2435" y="2709545"/>
            <a:ext cx="3706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410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" y="635635"/>
            <a:ext cx="3518535" cy="4516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内容占位符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245" y="353060"/>
            <a:ext cx="3292475" cy="406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042535" y="4719955"/>
            <a:ext cx="63119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</a:t>
            </a:r>
            <a:r>
              <a:rPr lang="en-US" altLang="zh-CN" sz="2800"/>
              <a:t>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总觉得在世一时，对儿女教导的责任不容旁贷。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</a:t>
            </a:r>
            <a:r>
              <a:rPr lang="en-US" altLang="zh-CN" sz="2800"/>
              <a:t>                                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8679180" y="5655310"/>
            <a:ext cx="1776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傅雷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9485" y="5676900"/>
            <a:ext cx="3387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选择性阅读</a:t>
            </a:r>
            <a:r>
              <a:rPr lang="zh-CN" altLang="en-US" sz="3600" b="1">
                <a:solidFill>
                  <a:srgbClr val="FF0000"/>
                </a:solidFill>
              </a:rPr>
              <a:t>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865505" y="1106805"/>
            <a:ext cx="10500360" cy="5210810"/>
          </a:xfrm>
        </p:spPr>
        <p:txBody>
          <a:bodyPr>
            <a:normAutofit fontScale="25000"/>
          </a:bodyPr>
          <a:p>
            <a:pPr fontAlgn="auto">
              <a:lnSpc>
                <a:spcPct val="150000"/>
              </a:lnSpc>
              <a:buNone/>
            </a:pP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</a:t>
            </a:r>
            <a:r>
              <a:rPr lang="en-US" altLang="zh-CN" sz="9335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1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11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</a:t>
            </a:r>
            <a:r>
              <a:rPr lang="zh-CN" altLang="en-US" sz="1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强调</a:t>
            </a:r>
            <a:r>
              <a:rPr lang="en-US" altLang="zh-CN" sz="1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1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如何做人</a:t>
            </a:r>
            <a:endParaRPr lang="zh-CN" altLang="en-US" sz="11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en-US" altLang="zh-CN" sz="11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11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1</a:t>
            </a:r>
            <a:r>
              <a:rPr lang="zh-CN" altLang="en-US" sz="11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做人第一位：</a:t>
            </a:r>
            <a:r>
              <a:rPr lang="zh-CN" altLang="en-US" sz="11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先为人</a:t>
            </a:r>
            <a:r>
              <a:rPr lang="zh-CN" altLang="en-US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，</a:t>
            </a:r>
            <a:r>
              <a:rPr lang="zh-CN" altLang="en-US" sz="11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次</a:t>
            </a:r>
            <a:r>
              <a:rPr lang="zh-CN" altLang="en-US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为艺术家，</a:t>
            </a:r>
            <a:r>
              <a:rPr lang="zh-CN" altLang="en-US" sz="11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再</a:t>
            </a:r>
            <a:r>
              <a:rPr lang="zh-CN" altLang="en-US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为音乐家，</a:t>
            </a:r>
            <a:r>
              <a:rPr lang="zh-CN" altLang="en-US" sz="11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终</a:t>
            </a:r>
            <a:r>
              <a:rPr lang="zh-CN" altLang="en-US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为钢琴家。</a:t>
            </a:r>
            <a:endParaRPr lang="zh-CN" altLang="en-US" sz="11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en-US" altLang="zh-CN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2</a:t>
            </a:r>
            <a:r>
              <a:rPr lang="zh-CN" altLang="en-US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要有</a:t>
            </a:r>
            <a:r>
              <a:rPr lang="zh-CN" altLang="en-US" sz="11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国家和民族的荣辱感</a:t>
            </a:r>
            <a:r>
              <a:rPr lang="zh-CN" altLang="en-US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，要有艺术、人格的</a:t>
            </a:r>
            <a:r>
              <a:rPr lang="zh-CN" altLang="en-US" sz="11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尊严</a:t>
            </a:r>
            <a:r>
              <a:rPr lang="zh-CN" altLang="en-US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，做一个“</a:t>
            </a:r>
            <a:r>
              <a:rPr lang="zh-CN" altLang="en-US" sz="11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德艺俱备、人格卓越”</a:t>
            </a:r>
            <a:r>
              <a:rPr lang="zh-CN" altLang="en-US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的艺术家。（赤子之心）</a:t>
            </a:r>
            <a:endParaRPr lang="zh-CN" altLang="en-US" sz="11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zh-CN" altLang="en-US" sz="11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en-US" altLang="zh-CN" sz="11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1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二） 如何生活：</a:t>
            </a:r>
            <a:r>
              <a:rPr lang="zh-CN" altLang="en-US" sz="11200" b="1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建议</a:t>
            </a:r>
            <a:endParaRPr lang="zh-CN" altLang="en-US" sz="11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zh-CN" altLang="en-US" sz="112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11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如何劳逸结合，如何正确理财，如何正确处理恋爱婚姻</a:t>
            </a:r>
            <a:endParaRPr lang="zh-CN" altLang="en-US" sz="112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zh-CN" altLang="en-US" sz="11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</a:t>
            </a:r>
            <a:r>
              <a:rPr lang="zh-CN" altLang="en-US" sz="11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（三）探讨艺术</a:t>
            </a:r>
            <a:r>
              <a:rPr lang="zh-CN" altLang="en-US" sz="112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美术，音乐作品，表现技巧</a:t>
            </a:r>
            <a:r>
              <a:rPr lang="en-US" altLang="zh-CN" sz="11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......)</a:t>
            </a:r>
            <a:endParaRPr lang="en-US" altLang="zh-CN" sz="11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3170" y="0"/>
            <a:ext cx="34512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  <a:buNone/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教子之道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61530" y="407924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生活细节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32825" y="4079240"/>
            <a:ext cx="1435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读书求学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3610" y="4539615"/>
            <a:ext cx="1573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感情处理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7715" y="4539615"/>
            <a:ext cx="1840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人际交往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26000" y="324485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58940" y="4310380"/>
            <a:ext cx="511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sym typeface="+mn-ea"/>
              </a:rPr>
              <a:t>→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1218565" y="1198245"/>
            <a:ext cx="10367645" cy="4928235"/>
          </a:xfrm>
        </p:spPr>
        <p:txBody>
          <a:bodyPr>
            <a:normAutofit fontScale="25000"/>
          </a:bodyPr>
          <a:p>
            <a:pPr fontAlgn="auto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9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《傅雷家书》是一本家信集，收录了1954年至1966年间文艺评论家以及美术评论家傅雷及其夫人写给两个儿子（主要是长子傅聪）的1</a:t>
            </a:r>
            <a:r>
              <a:rPr lang="en-US" altLang="zh-CN" sz="9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00</a:t>
            </a:r>
            <a:r>
              <a:rPr lang="zh-CN" altLang="en-US" sz="9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多封书信。主要谈如何教育孩子的问题。</a:t>
            </a:r>
            <a:endParaRPr lang="zh-CN" altLang="en-US" sz="9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zh-CN" altLang="en-US" sz="9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在家书中他首先强调如何做人的问题，灌输一个艺术家应有的高尚情操，让孩子知道“国家的荣辱，艺术的尊严”，做一个“德艺俱备、人格卓越”的艺术家， </a:t>
            </a:r>
            <a:r>
              <a:rPr lang="zh-CN" altLang="en-US" sz="9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凝聚着傅雷对祖国，对儿子深厚的爱，是父子的真情流露。</a:t>
            </a:r>
            <a:r>
              <a:rPr lang="zh-CN" altLang="en-US" sz="9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“是一部</a:t>
            </a:r>
            <a:r>
              <a:rPr lang="zh-CN" altLang="en-US" sz="9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最好的艺术学徒修养读物，充满着父爱的苦心孤诣、呕心沥血的教子篇</a:t>
            </a:r>
            <a:r>
              <a:rPr lang="zh-CN" altLang="en-US" sz="9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”（</a:t>
            </a:r>
            <a:r>
              <a:rPr lang="zh-CN" altLang="en-US" sz="9600" b="1" dirty="0">
                <a:solidFill>
                  <a:srgbClr val="0766D4"/>
                </a:solidFill>
                <a:latin typeface="Calibri" panose="020F0502020204030204"/>
                <a:ea typeface="微软雅黑" panose="020B0503020204020204" charset="-122"/>
                <a:sym typeface="+mn-ea"/>
              </a:rPr>
              <a:t>楼适夷），</a:t>
            </a:r>
            <a:r>
              <a:rPr lang="zh-CN" altLang="en-US" sz="9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更是平凡又典型的近代中国知识分子的深刻写照。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endParaRPr lang="zh-CN" altLang="en-US" sz="96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zh-CN" altLang="en-US" sz="9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endParaRPr lang="zh-CN" altLang="en-US" sz="96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2495" y="338455"/>
            <a:ext cx="27463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None/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内容主旨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占位符 1"/>
          <p:cNvSpPr/>
          <p:nvPr>
            <p:ph type="body" idx="1"/>
          </p:nvPr>
        </p:nvSpPr>
        <p:spPr>
          <a:xfrm>
            <a:off x="838200" y="1614170"/>
            <a:ext cx="10515600" cy="4563110"/>
          </a:xfrm>
        </p:spPr>
        <p:txBody>
          <a:bodyPr>
            <a:normAutofit lnSpcReduction="20000"/>
          </a:bodyPr>
          <a:p>
            <a:pPr marL="0" indent="0" eaLnBrk="0" hangingPunct="0">
              <a:lnSpc>
                <a:spcPct val="150000"/>
              </a:lnSpc>
              <a:buNone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        </a:t>
            </a:r>
            <a:r>
              <a:rPr lang="en-US" altLang="zh-CN" sz="3200" b="1" dirty="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傅雷说，他给儿子写的信有好几种作用：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0" hangingPunct="0">
              <a:lnSpc>
                <a:spcPct val="150000"/>
              </a:lnSpc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（一）把儿子当作一个讨论艺术，讨论音乐的对手；    （二）激发青年人的感想；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0" hangingPunct="0">
              <a:lnSpc>
                <a:spcPct val="150000"/>
              </a:lnSpc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（三）训练傅聪的文笔和思想；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0" hangingPunct="0">
              <a:lnSpc>
                <a:spcPct val="150000"/>
              </a:lnSpc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（四）做个警钟，做面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忠实的镜子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3800" name="矩形 4"/>
          <p:cNvSpPr/>
          <p:nvPr/>
        </p:nvSpPr>
        <p:spPr>
          <a:xfrm>
            <a:off x="4813935" y="664845"/>
            <a:ext cx="24237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写信目的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1981200" y="1918335"/>
            <a:ext cx="8507730" cy="4208145"/>
          </a:xfrm>
        </p:spPr>
        <p:txBody>
          <a:bodyPr/>
          <a:p>
            <a:pPr marL="0" indent="0" eaLnBrk="0" hangingPunct="0"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①以书信的形式；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0" hangingPunct="0"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②真情的流露；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0" hangingPunct="0"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③文字生动优美，读来感人至深。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4869815" y="864870"/>
            <a:ext cx="26028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艺术特色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占位符 1"/>
          <p:cNvSpPr/>
          <p:nvPr>
            <p:ph type="body" idx="1"/>
          </p:nvPr>
        </p:nvSpPr>
        <p:spPr>
          <a:xfrm>
            <a:off x="838200" y="1586230"/>
            <a:ext cx="10515600" cy="4606290"/>
          </a:xfrm>
        </p:spPr>
        <p:txBody>
          <a:bodyPr>
            <a:normAutofit lnSpcReduction="20000"/>
          </a:bodyPr>
          <a:p>
            <a:pPr marL="0" indent="0" eaLnBrk="0" hangingPunct="0"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①辛酸的眼泪是培养你心灵的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酒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浆。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0" hangingPunct="0"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②得失成败尽量置之度外，只求竭尽所能，无愧于心。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0" hangingPunct="0"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③自己责备自己而没有行动表现，我是最不赞成的。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0" hangingPunct="0"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④永远保持赤子之心，到老你也不会落伍。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⑤赤子孤独了，会创造一个世界。（真诚）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9160" y="485775"/>
            <a:ext cx="32162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书中名言</a:t>
            </a:r>
            <a:endParaRPr lang="zh-CN" altLang="en-US" sz="44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占位符 1"/>
          <p:cNvSpPr/>
          <p:nvPr>
            <p:ph type="body" idx="1"/>
          </p:nvPr>
        </p:nvSpPr>
        <p:spPr>
          <a:xfrm>
            <a:off x="838200" y="1802130"/>
            <a:ext cx="10515600" cy="4688840"/>
          </a:xfrm>
        </p:spPr>
        <p:txBody>
          <a:bodyPr>
            <a:normAutofit fontScale="35000"/>
          </a:bodyPr>
          <a:p>
            <a:pPr marL="0" indent="0" algn="l" fontAlgn="auto">
              <a:lnSpc>
                <a:spcPct val="150000"/>
              </a:lnSpc>
              <a:buNone/>
            </a:pPr>
            <a:endParaRPr lang="zh-CN" altLang="en-US" sz="350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 sz="80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示例①</a:t>
            </a:r>
            <a:r>
              <a:rPr lang="zh-CN" altLang="en-US" sz="8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《傅雷家书》凝聚着傅雷对祖国、对儿子深厚的爱。家书中父母的谆谆教诲，孩子与父母的真诚交流，亲情溢于字里行间，给天下父母子女许多强烈的感染和启迪……</a:t>
            </a:r>
            <a:endParaRPr lang="zh-CN" altLang="en-US" sz="8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 sz="80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示例</a:t>
            </a:r>
            <a:r>
              <a:rPr lang="zh-CN" altLang="en-US" sz="80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示例②</a:t>
            </a:r>
            <a:r>
              <a:rPr lang="zh-CN" altLang="en-US" sz="8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家书是真情的流露，再加上傅雷深厚的文字功底和艺术修养，使得这些文字生动优美，读来感人至深。我们也能从中学到不少做人的道理，提高自己的道德和艺术修养。</a:t>
            </a:r>
            <a:endParaRPr lang="zh-CN" altLang="en-US" sz="8000" b="1"/>
          </a:p>
          <a:p>
            <a:pPr marL="0" indent="0" algn="l" fontAlgn="auto">
              <a:lnSpc>
                <a:spcPct val="150000"/>
              </a:lnSpc>
              <a:buNone/>
            </a:pPr>
            <a:endParaRPr lang="zh-CN" altLang="en-US" sz="8000" b="1"/>
          </a:p>
        </p:txBody>
      </p:sp>
      <p:sp>
        <p:nvSpPr>
          <p:cNvPr id="5" name="文本框 4"/>
          <p:cNvSpPr txBox="1"/>
          <p:nvPr/>
        </p:nvSpPr>
        <p:spPr>
          <a:xfrm>
            <a:off x="4645025" y="581025"/>
            <a:ext cx="4953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推荐阅读《傅雷家书》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7665" y="1400810"/>
            <a:ext cx="7647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角度：思想意义，价值取向，艺术特色</a:t>
            </a:r>
            <a:endParaRPr lang="zh-CN" altLang="en-US" sz="3200" b="1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5940" y="287020"/>
            <a:ext cx="1121664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一、填空题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/>
              <a:t>1. 傅雷是我国著名的 （         ） 家，他从20世纪30年代起就致力于（         ）</a:t>
            </a:r>
            <a:r>
              <a:rPr lang="zh-CN" altLang="en-US" sz="2800" b="1">
                <a:sym typeface="+mn-ea"/>
              </a:rPr>
              <a:t>国</a:t>
            </a:r>
            <a:r>
              <a:rPr lang="zh-CN" altLang="en-US" sz="2800" b="1"/>
              <a:t>文学的翻译工作。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2.傅雷的两个儿子是 （         ）和（        ）。</a:t>
            </a:r>
            <a:endParaRPr lang="zh-CN" altLang="en-US" sz="2800" b="1"/>
          </a:p>
          <a:p>
            <a:endParaRPr lang="en-US" altLang="zh-CN" sz="2800" b="1"/>
          </a:p>
          <a:p>
            <a:endParaRPr lang="en-US" altLang="zh-CN" sz="2800" b="1"/>
          </a:p>
          <a:p>
            <a:r>
              <a:rPr lang="en-US" altLang="zh-CN" sz="2800" b="1"/>
              <a:t>3</a:t>
            </a:r>
            <a:r>
              <a:rPr lang="zh-CN" altLang="en-US" sz="2800" b="1"/>
              <a:t>.《傅雷家书》是傅雷及其夫人给儿子的家信摘编，写信时间为</a:t>
            </a:r>
            <a:r>
              <a:rPr lang="zh-CN" altLang="en-US" sz="2800" b="1">
                <a:sym typeface="+mn-ea"/>
              </a:rPr>
              <a:t>（         ）</a:t>
            </a:r>
            <a:r>
              <a:rPr lang="zh-CN" altLang="en-US" sz="2800" b="1"/>
              <a:t>         年至</a:t>
            </a:r>
            <a:r>
              <a:rPr lang="zh-CN" altLang="en-US" sz="2800" b="1">
                <a:sym typeface="+mn-ea"/>
              </a:rPr>
              <a:t>（         ）</a:t>
            </a:r>
            <a:r>
              <a:rPr lang="zh-CN" altLang="en-US" sz="2800" b="1"/>
              <a:t> 年</a:t>
            </a:r>
            <a:r>
              <a:rPr lang="en-US" altLang="zh-CN" sz="2800" b="1"/>
              <a:t>5</a:t>
            </a:r>
            <a:r>
              <a:rPr lang="zh-CN" altLang="en-US" sz="2800" b="1"/>
              <a:t>月</a:t>
            </a:r>
            <a:r>
              <a:rPr lang="zh-CN" altLang="en-US" sz="2800" b="1"/>
              <a:t>。 </a:t>
            </a:r>
            <a:endParaRPr lang="zh-CN" altLang="en-US" sz="2800" b="1"/>
          </a:p>
          <a:p>
            <a:endParaRPr lang="en-US" altLang="zh-CN" sz="2800" b="1"/>
          </a:p>
          <a:p>
            <a:endParaRPr lang="en-US" altLang="zh-CN" sz="2800" b="1"/>
          </a:p>
          <a:p>
            <a:r>
              <a:rPr lang="en-US" altLang="zh-CN" sz="2800" b="1"/>
              <a:t>4</a:t>
            </a:r>
            <a:r>
              <a:rPr lang="zh-CN" altLang="en-US" sz="2800" b="1"/>
              <a:t>.傅雷先生是一个严厉尽责的父亲，在儿子</a:t>
            </a:r>
            <a:r>
              <a:rPr lang="zh-CN" altLang="en-US" sz="2800" b="1">
                <a:sym typeface="+mn-ea"/>
              </a:rPr>
              <a:t>（         ）</a:t>
            </a:r>
            <a:r>
              <a:rPr lang="zh-CN" altLang="en-US" sz="2800" b="1"/>
              <a:t> 长大成人、留学海外之后，通过</a:t>
            </a:r>
            <a:r>
              <a:rPr lang="zh-CN" altLang="en-US" sz="2800" b="1">
                <a:sym typeface="+mn-ea"/>
              </a:rPr>
              <a:t>（         ）</a:t>
            </a:r>
            <a:r>
              <a:rPr lang="zh-CN" altLang="en-US" sz="2800" b="1"/>
              <a:t> 的方式对儿子的生活和艺术进行悉心指导。</a:t>
            </a:r>
            <a:endParaRPr lang="zh-CN" altLang="en-US" sz="2800" b="1"/>
          </a:p>
          <a:p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929765" y="1518920"/>
            <a:ext cx="4900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翻译家；法国</a:t>
            </a:r>
            <a:r>
              <a:rPr lang="zh-CN" altLang="en-US" sz="2800">
                <a:sym typeface="+mn-ea"/>
              </a:rPr>
              <a:t>）</a:t>
            </a:r>
            <a:endParaRPr lang="zh-CN" altLang="en-US" sz="28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1490" y="2713990"/>
            <a:ext cx="2962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（傅聪、傅敏）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9765" y="4312285"/>
            <a:ext cx="279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1954、1966）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98015" y="5972810"/>
            <a:ext cx="2825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（傅聪；书信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）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 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820" y="207645"/>
            <a:ext cx="112972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5</a:t>
            </a:r>
            <a:r>
              <a:rPr lang="zh-CN" altLang="en-US" sz="2800" b="1"/>
              <a:t>.傅雷素来主张教育的原则，即父母应该给孩子的人生信条是：先为 （        ） ，次为 </a:t>
            </a:r>
            <a:r>
              <a:rPr lang="zh-CN" altLang="en-US" sz="2800" b="1">
                <a:sym typeface="+mn-ea"/>
              </a:rPr>
              <a:t>艺术家</a:t>
            </a:r>
            <a:r>
              <a:rPr lang="zh-CN" altLang="en-US" sz="2800" b="1"/>
              <a:t>         ，再为</a:t>
            </a:r>
            <a:r>
              <a:rPr lang="zh-CN" altLang="en-US" sz="2800" b="1">
                <a:sym typeface="+mn-ea"/>
              </a:rPr>
              <a:t>音乐家</a:t>
            </a:r>
            <a:r>
              <a:rPr lang="zh-CN" altLang="en-US" sz="2800" b="1"/>
              <a:t> ，终为 （        ） 。</a:t>
            </a:r>
            <a:endParaRPr lang="zh-CN" altLang="en-US" sz="2800" b="1"/>
          </a:p>
          <a:p>
            <a:r>
              <a:rPr lang="zh-CN" altLang="en-US" sz="2800" b="1"/>
              <a:t>（                                              ）</a:t>
            </a:r>
            <a:endParaRPr lang="zh-CN" altLang="en-US" sz="2800" b="1"/>
          </a:p>
          <a:p>
            <a:r>
              <a:rPr lang="en-US" altLang="zh-CN" sz="2800" b="1"/>
              <a:t>6</a:t>
            </a:r>
            <a:r>
              <a:rPr lang="zh-CN" altLang="en-US" sz="2800" b="1"/>
              <a:t>. </a:t>
            </a:r>
            <a:r>
              <a:rPr lang="zh-CN" altLang="en-US" sz="2800" b="1">
                <a:sym typeface="+mn-ea"/>
              </a:rPr>
              <a:t>傅雷教育傅聪</a:t>
            </a:r>
            <a:r>
              <a:rPr lang="en-US" altLang="zh-CN" sz="2800" b="1">
                <a:sym typeface="+mn-ea"/>
              </a:rPr>
              <a:t>要有国家和民族的荣辱感，要有艺术、人格的尊严，做一个“</a:t>
            </a:r>
            <a:r>
              <a:rPr lang="zh-CN" altLang="en-US" sz="2800" b="1">
                <a:sym typeface="+mn-ea"/>
              </a:rPr>
              <a:t>（</a:t>
            </a:r>
            <a:r>
              <a:rPr lang="en-US" altLang="zh-CN" sz="2800" b="1">
                <a:sym typeface="+mn-ea"/>
              </a:rPr>
              <a:t>                     </a:t>
            </a:r>
            <a:r>
              <a:rPr lang="zh-CN" altLang="en-US" sz="2800" b="1">
                <a:sym typeface="+mn-ea"/>
              </a:rPr>
              <a:t>、</a:t>
            </a:r>
            <a:r>
              <a:rPr lang="en-US" altLang="zh-CN" sz="2800" b="1">
                <a:sym typeface="+mn-ea"/>
              </a:rPr>
              <a:t>           </a:t>
            </a:r>
            <a:r>
              <a:rPr lang="zh-CN" altLang="en-US" sz="2800" b="1">
                <a:sym typeface="+mn-ea"/>
              </a:rPr>
              <a:t>）</a:t>
            </a:r>
            <a:r>
              <a:rPr lang="en-US" altLang="zh-CN" sz="2800" b="1">
                <a:sym typeface="+mn-ea"/>
              </a:rPr>
              <a:t> ”的艺术家。</a:t>
            </a:r>
            <a:endParaRPr lang="en-US" altLang="zh-CN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 （                                                          ）</a:t>
            </a:r>
            <a:endParaRPr lang="en-US" altLang="zh-CN" sz="2800" b="1">
              <a:sym typeface="+mn-ea"/>
            </a:endParaRPr>
          </a:p>
          <a:p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二、请你参考示例，用一句简短而富有创意的话点评《傅雷家书》的内容和特色。（不超过20字）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2800" b="1">
                <a:sym typeface="+mn-ea"/>
              </a:rPr>
              <a:t>示例：《水浒传》：反抗封建暴政的英雄传奇。（2分）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《傅雷家书》：__________________________________                  ________________</a:t>
            </a:r>
            <a:r>
              <a:rPr lang="zh-CN" altLang="en-US" sz="2800" b="1">
                <a:sym typeface="+mn-ea"/>
              </a:rPr>
              <a:t>（意思对即可）。</a:t>
            </a:r>
            <a:endParaRPr lang="zh-CN" altLang="en-US" sz="2800" b="1"/>
          </a:p>
          <a:p>
            <a:r>
              <a:rPr lang="zh-CN" altLang="en-US" sz="2800">
                <a:sym typeface="+mn-ea"/>
              </a:rPr>
              <a:t>【</a:t>
            </a:r>
            <a:r>
              <a:rPr lang="zh-CN" altLang="en-US" sz="2800" b="1">
                <a:sym typeface="+mn-ea"/>
              </a:rPr>
              <a:t>答案</a:t>
            </a:r>
            <a:r>
              <a:rPr lang="zh-CN" altLang="en-US" sz="2800">
                <a:sym typeface="+mn-ea"/>
              </a:rPr>
              <a:t>】 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360805" y="1082040"/>
            <a:ext cx="2640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人、钢琴家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9880" y="2322830"/>
            <a:ext cx="3791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德艺俱备、人格卓越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40560" y="4925695"/>
            <a:ext cx="9551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一位父亲的人生絮语，一部苦心孤诣的教子篇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1423035" y="1631950"/>
            <a:ext cx="9065895" cy="4494530"/>
          </a:xfrm>
        </p:spPr>
        <p:txBody>
          <a:bodyPr/>
          <a:p>
            <a:pPr>
              <a:buNone/>
            </a:pPr>
            <a:r>
              <a:rPr lang="zh-CN" altLang="en-US" sz="4400" b="1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3200" b="1" dirty="0">
                <a:latin typeface="+mn-ea"/>
              </a:rPr>
              <a:t>选择性阅读是一种理性的，目的性很强的阅读方式，它往往和阅读者的兴趣、思考、关注点密不可分。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75685" y="828040"/>
            <a:ext cx="6288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读法指导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选择性阅读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5950" y="3556635"/>
            <a:ext cx="2301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兴趣选择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2705" y="3556000"/>
            <a:ext cx="2084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问题选择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4535" y="3556000"/>
            <a:ext cx="2031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目的选择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74660" y="3556000"/>
            <a:ext cx="200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方法选择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57945" y="4077970"/>
            <a:ext cx="389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↓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59905" y="4446905"/>
            <a:ext cx="47821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        </a:t>
            </a:r>
            <a:r>
              <a:rPr lang="zh-CN" altLang="en-US" sz="2800" b="1"/>
              <a:t>冷读   </a:t>
            </a:r>
            <a:r>
              <a:rPr lang="zh-CN" altLang="en-US" sz="2800" b="1">
                <a:sym typeface="+mn-ea"/>
              </a:rPr>
              <a:t>评点批注  </a:t>
            </a:r>
            <a:r>
              <a:rPr lang="zh-CN" altLang="en-US" sz="2800" b="1"/>
              <a:t>             </a:t>
            </a:r>
            <a:r>
              <a:rPr lang="en-US" altLang="zh-CN" sz="2800" b="1"/>
              <a:t>     </a:t>
            </a:r>
            <a:endParaRPr lang="en-US" altLang="zh-CN" sz="2800" b="1"/>
          </a:p>
          <a:p>
            <a:r>
              <a:rPr lang="zh-CN" altLang="en-US" sz="2800" b="1"/>
              <a:t>                </a:t>
            </a:r>
            <a:r>
              <a:rPr lang="zh-CN" altLang="en-US" sz="2800" b="1">
                <a:sym typeface="+mn-ea"/>
              </a:rPr>
              <a:t>默读</a:t>
            </a:r>
            <a:r>
              <a:rPr lang="zh-CN" altLang="en-US" sz="2800" b="1"/>
              <a:t>    浏览跳读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1981200" y="1600200"/>
            <a:ext cx="8507413" cy="4525963"/>
          </a:xfrm>
        </p:spPr>
        <p:txBody>
          <a:bodyPr/>
          <a:p>
            <a:pPr>
              <a:buNone/>
            </a:pPr>
            <a:endParaRPr lang="zh-CN" altLang="en-US" sz="44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0" y="3141345"/>
            <a:ext cx="1987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主题分类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0645" y="2392680"/>
            <a:ext cx="47758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ym typeface="+mn-ea"/>
              </a:rPr>
              <a:t>生活细节          人际交往</a:t>
            </a:r>
            <a:endParaRPr lang="zh-CN" altLang="en-US" sz="3200" b="1">
              <a:sym typeface="+mn-ea"/>
            </a:endParaRPr>
          </a:p>
          <a:p>
            <a:r>
              <a:rPr lang="zh-CN" altLang="en-US" sz="3200" b="1">
                <a:sym typeface="+mn-ea"/>
              </a:rPr>
              <a:t>读书求学          婚姻感情</a:t>
            </a:r>
            <a:endParaRPr lang="zh-CN" altLang="en-US" sz="3200" b="1">
              <a:sym typeface="+mn-ea"/>
            </a:endParaRPr>
          </a:p>
          <a:p>
            <a:r>
              <a:rPr lang="zh-CN" altLang="en-US" sz="3200" b="1">
                <a:sym typeface="+mn-ea"/>
              </a:rPr>
              <a:t>家庭氛围          家国情怀</a:t>
            </a:r>
            <a:endParaRPr lang="zh-CN" altLang="en-US" sz="3200" b="1">
              <a:sym typeface="+mn-ea"/>
            </a:endParaRPr>
          </a:p>
          <a:p>
            <a:r>
              <a:rPr lang="zh-CN" altLang="en-US" sz="3200" b="1">
                <a:sym typeface="+mn-ea"/>
              </a:rPr>
              <a:t>传统诗词         劝勉规劝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502150" y="3141345"/>
            <a:ext cx="459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75723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占位符 1"/>
          <p:cNvSpPr/>
          <p:nvPr>
            <p:ph type="body" idx="1"/>
          </p:nvPr>
        </p:nvSpPr>
        <p:spPr>
          <a:xfrm>
            <a:off x="838200" y="1492250"/>
            <a:ext cx="10515600" cy="4467860"/>
          </a:xfrm>
        </p:spPr>
        <p:txBody>
          <a:bodyPr/>
          <a:p>
            <a:r>
              <a:rPr lang="en-US" altLang="zh-CN"/>
              <a:t>                      </a:t>
            </a:r>
            <a:r>
              <a:rPr lang="zh-CN" altLang="en-US" sz="54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5400" b="1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3450" y="607695"/>
            <a:ext cx="622998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 b="1">
              <a:latin typeface="+mn-ea"/>
              <a:cs typeface="+mn-ea"/>
              <a:sym typeface="+mn-ea"/>
            </a:endParaRPr>
          </a:p>
          <a:p>
            <a:endParaRPr lang="zh-CN" altLang="en-US" sz="2800" b="1">
              <a:latin typeface="+mn-ea"/>
              <a:cs typeface="+mn-ea"/>
              <a:sym typeface="+mn-ea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1595" y="2034540"/>
            <a:ext cx="58318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+mn-ea"/>
              </a:rPr>
              <a:t>1954年赴波兰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留学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endParaRPr lang="en-US" altLang="zh-CN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1955年3月获"第五届肖邦国际钢琴比赛"第三名和"玛祖卡"最优奖。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endParaRPr lang="zh-CN" altLang="en-US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 获得“钢琴诗人”之美名。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当今世界最伟大的钢琴家之一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+mn-ea"/>
              </a:rPr>
              <a:t>”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    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+mn-ea"/>
              </a:rPr>
              <a:t>——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《时代周刊》（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+mn-ea"/>
              </a:rPr>
              <a:t>60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年代）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3" name="Picture 16" descr="http://www.musiceol.com/news/html/2010-5/images/20105517755393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45" y="1349375"/>
            <a:ext cx="4141470" cy="5262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141595" y="607060"/>
            <a:ext cx="5441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傅</a:t>
            </a:r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聪（</a:t>
            </a:r>
            <a:r>
              <a:rPr lang="en-US" altLang="zh-CN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1934.3——</a:t>
            </a:r>
            <a:endParaRPr lang="en-US" altLang="zh-CN" sz="40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内容占位符 2"/>
          <p:cNvSpPr>
            <a:spLocks noGrp="1"/>
          </p:cNvSpPr>
          <p:nvPr>
            <p:ph idx="1"/>
          </p:nvPr>
        </p:nvSpPr>
        <p:spPr>
          <a:xfrm>
            <a:off x="1459230" y="1076325"/>
            <a:ext cx="8791575" cy="4967288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dirty="0"/>
              <a:t>     </a:t>
            </a:r>
            <a:r>
              <a:rPr lang="en-US" altLang="zh-CN" b="1" dirty="0"/>
              <a:t>1</a:t>
            </a:r>
            <a:r>
              <a:rPr lang="zh-CN" altLang="en-US" b="1" dirty="0"/>
              <a:t>：“</a:t>
            </a:r>
            <a:r>
              <a:rPr lang="en-US" altLang="zh-CN" b="1" dirty="0"/>
              <a:t>1954</a:t>
            </a:r>
            <a:r>
              <a:rPr lang="zh-CN" altLang="en-US" b="1" dirty="0"/>
              <a:t>年</a:t>
            </a:r>
            <a:r>
              <a:rPr lang="en-US" altLang="zh-CN" b="1" dirty="0"/>
              <a:t>2</a:t>
            </a:r>
            <a:r>
              <a:rPr lang="zh-CN" altLang="en-US" b="1" dirty="0"/>
              <a:t>月</a:t>
            </a:r>
            <a:r>
              <a:rPr lang="en-US" altLang="zh-CN" b="1" dirty="0"/>
              <a:t>24</a:t>
            </a:r>
            <a:r>
              <a:rPr lang="zh-CN" altLang="en-US" b="1" dirty="0"/>
              <a:t>日信”</a:t>
            </a:r>
            <a:endParaRPr lang="zh-CN" altLang="en-US" b="1" dirty="0"/>
          </a:p>
          <a:p>
            <a:pPr>
              <a:buNone/>
            </a:pPr>
            <a:endParaRPr lang="en-US" altLang="zh-CN" b="1" dirty="0"/>
          </a:p>
          <a:p>
            <a:pPr>
              <a:buNone/>
            </a:pPr>
            <a:r>
              <a:rPr lang="en-US" altLang="zh-CN" b="1" dirty="0"/>
              <a:t>     2</a:t>
            </a:r>
            <a:r>
              <a:rPr lang="zh-CN" altLang="en-US" b="1" dirty="0"/>
              <a:t>：“</a:t>
            </a:r>
            <a:r>
              <a:rPr lang="en-US" altLang="zh-CN" b="1" dirty="0"/>
              <a:t>1954</a:t>
            </a:r>
            <a:r>
              <a:rPr lang="zh-CN" altLang="en-US" b="1" dirty="0"/>
              <a:t>年</a:t>
            </a:r>
            <a:r>
              <a:rPr lang="en-US" altLang="zh-CN" b="1" dirty="0"/>
              <a:t>8</a:t>
            </a:r>
            <a:r>
              <a:rPr lang="zh-CN" altLang="en-US" b="1" dirty="0"/>
              <a:t>月</a:t>
            </a:r>
            <a:r>
              <a:rPr lang="en-US" altLang="zh-CN" b="1" dirty="0"/>
              <a:t>16</a:t>
            </a:r>
            <a:r>
              <a:rPr lang="zh-CN" altLang="en-US" b="1" dirty="0"/>
              <a:t>日晚信”</a:t>
            </a:r>
            <a:endParaRPr lang="zh-CN" altLang="en-US" b="1" dirty="0"/>
          </a:p>
          <a:p>
            <a:pPr>
              <a:buNone/>
            </a:pPr>
            <a:endParaRPr lang="en-US" altLang="zh-CN" b="1" dirty="0"/>
          </a:p>
          <a:p>
            <a:pPr>
              <a:buNone/>
            </a:pPr>
            <a:r>
              <a:rPr lang="en-US" altLang="zh-CN" b="1" dirty="0"/>
              <a:t>     3</a:t>
            </a:r>
            <a:r>
              <a:rPr lang="zh-CN" altLang="en-US" b="1" dirty="0"/>
              <a:t>：“</a:t>
            </a:r>
            <a:r>
              <a:rPr lang="en-US" altLang="zh-CN" b="1" dirty="0"/>
              <a:t>1956</a:t>
            </a:r>
            <a:r>
              <a:rPr lang="zh-CN" altLang="en-US" b="1" dirty="0"/>
              <a:t>年</a:t>
            </a:r>
            <a:r>
              <a:rPr lang="en-US" altLang="zh-CN" b="1" dirty="0"/>
              <a:t>1</a:t>
            </a:r>
            <a:r>
              <a:rPr lang="zh-CN" altLang="en-US" b="1" dirty="0"/>
              <a:t>月</a:t>
            </a:r>
            <a:r>
              <a:rPr lang="en-US" altLang="zh-CN" b="1" dirty="0"/>
              <a:t>22</a:t>
            </a:r>
            <a:r>
              <a:rPr lang="zh-CN" altLang="en-US" b="1" dirty="0"/>
              <a:t>日晚信”</a:t>
            </a:r>
            <a:endParaRPr lang="zh-CN" altLang="en-US" b="1" dirty="0"/>
          </a:p>
          <a:p>
            <a:pPr>
              <a:buNone/>
            </a:pPr>
            <a:endParaRPr lang="en-US" altLang="zh-CN" b="1" dirty="0"/>
          </a:p>
          <a:p>
            <a:pPr>
              <a:buNone/>
            </a:pPr>
            <a:r>
              <a:rPr lang="en-US" altLang="zh-CN" b="1" dirty="0"/>
              <a:t>     4</a:t>
            </a:r>
            <a:r>
              <a:rPr lang="zh-CN" altLang="en-US" b="1" dirty="0"/>
              <a:t>：“</a:t>
            </a:r>
            <a:r>
              <a:rPr lang="en-US" altLang="zh-CN" b="1" dirty="0"/>
              <a:t>1960</a:t>
            </a:r>
            <a:r>
              <a:rPr lang="zh-CN" altLang="en-US" b="1" dirty="0"/>
              <a:t>年</a:t>
            </a:r>
            <a:r>
              <a:rPr lang="en-US" altLang="zh-CN" b="1" dirty="0"/>
              <a:t>8</a:t>
            </a:r>
            <a:r>
              <a:rPr lang="zh-CN" altLang="en-US" b="1" dirty="0"/>
              <a:t>月</a:t>
            </a:r>
            <a:r>
              <a:rPr lang="en-US" altLang="zh-CN" b="1" dirty="0"/>
              <a:t>29</a:t>
            </a:r>
            <a:r>
              <a:rPr lang="zh-CN" altLang="en-US" b="1" dirty="0"/>
              <a:t>日信”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7835900" y="964565"/>
            <a:ext cx="2574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766D4"/>
                </a:solidFill>
                <a:latin typeface="Calibri" panose="020F0502020204030204"/>
                <a:ea typeface="微软雅黑" panose="020B0503020204020204" charset="-122"/>
              </a:rPr>
              <a:t>生活细节</a:t>
            </a:r>
            <a:endParaRPr lang="zh-CN" altLang="en-US" sz="2800" b="1" dirty="0">
              <a:solidFill>
                <a:srgbClr val="0766D4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43850" y="3106738"/>
            <a:ext cx="26066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766D4"/>
                </a:solidFill>
                <a:latin typeface="Calibri" panose="020F0502020204030204"/>
                <a:ea typeface="微软雅黑" panose="020B0503020204020204" charset="-122"/>
              </a:rPr>
              <a:t>读书求学</a:t>
            </a:r>
            <a:endParaRPr lang="zh-CN" altLang="en-US" sz="2800" b="1" dirty="0">
              <a:solidFill>
                <a:srgbClr val="0766D4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37488" y="1981200"/>
            <a:ext cx="31861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766D4"/>
                </a:solidFill>
                <a:latin typeface="Calibri" panose="020F0502020204030204"/>
                <a:ea typeface="微软雅黑" panose="020B0503020204020204" charset="-122"/>
              </a:rPr>
              <a:t>人际交往</a:t>
            </a:r>
            <a:endParaRPr lang="zh-CN" altLang="en-US" sz="2800" b="1" dirty="0">
              <a:solidFill>
                <a:srgbClr val="0766D4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43850" y="4224338"/>
            <a:ext cx="27146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766D4"/>
                </a:solidFill>
                <a:latin typeface="Calibri" panose="020F0502020204030204"/>
                <a:ea typeface="微软雅黑" panose="020B0503020204020204" charset="-122"/>
              </a:rPr>
              <a:t>感情处理</a:t>
            </a:r>
            <a:endParaRPr lang="zh-CN" altLang="en-US" sz="2800" b="1" dirty="0">
              <a:solidFill>
                <a:srgbClr val="0766D4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pic>
        <p:nvPicPr>
          <p:cNvPr id="5734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7095" y="4475480"/>
            <a:ext cx="2414905" cy="2250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25165" y="322580"/>
            <a:ext cx="6456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分门别类，跳读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摘抄，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批注</a:t>
            </a:r>
            <a:endParaRPr lang="zh-CN" altLang="en-US" sz="32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占位符 1"/>
          <p:cNvSpPr/>
          <p:nvPr>
            <p:ph type="body"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                                                  </a:t>
            </a:r>
            <a:endParaRPr lang="en-US" altLang="zh-CN"/>
          </a:p>
          <a:p>
            <a:endParaRPr lang="en-US" altLang="zh-CN"/>
          </a:p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en-US"/>
              <a:t>                                                                                    </a:t>
            </a:r>
            <a:r>
              <a:rPr lang="zh-CN" altLang="en-US" sz="4800"/>
              <a:t>   </a:t>
            </a:r>
            <a:r>
              <a:rPr lang="zh-CN" altLang="en-US"/>
              <a:t>                                                     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47495" y="1982470"/>
            <a:ext cx="98063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en-US" altLang="zh-CN">
                <a:sym typeface="+mn-ea"/>
              </a:rPr>
              <a:t>         </a:t>
            </a:r>
            <a:r>
              <a:rPr lang="en-US" altLang="zh-CN" sz="3600">
                <a:sym typeface="+mn-ea"/>
              </a:rPr>
              <a:t> </a:t>
            </a:r>
            <a:r>
              <a:rPr lang="zh-CN" altLang="en-US" sz="3600" b="1">
                <a:sym typeface="+mn-ea"/>
              </a:rPr>
              <a:t>无论你走得多远，都走不出我的心；就像是黄昏时的树影，拖得再长，也离不开树的根。</a:t>
            </a:r>
            <a:endParaRPr lang="zh-CN" altLang="en-US" sz="3600" b="1"/>
          </a:p>
          <a:p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 rot="10800000" flipV="1">
            <a:off x="8406130" y="3615055"/>
            <a:ext cx="2566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泰戈尔</a:t>
            </a:r>
            <a:r>
              <a:rPr lang="zh-CN" altLang="en-US" sz="36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 </a:t>
            </a:r>
            <a:endParaRPr lang="zh-CN" altLang="en-US" sz="2800" b="1"/>
          </a:p>
        </p:txBody>
      </p:sp>
      <p:pic>
        <p:nvPicPr>
          <p:cNvPr id="6656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975" y="4137025"/>
            <a:ext cx="2565400" cy="181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1218565" y="1396365"/>
            <a:ext cx="9270365" cy="4730115"/>
          </a:xfrm>
        </p:spPr>
        <p:txBody>
          <a:bodyPr>
            <a:noAutofit/>
          </a:bodyPr>
          <a:p>
            <a:pPr fontAlgn="auto">
              <a:lnSpc>
                <a:spcPct val="15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一整理笔记，巩固记忆。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二根据自己的兴趣，选择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教材第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73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页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自己喜欢的专题，写一篇心得。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三推荐阅读：乔斯坦贾德的《苏菲的世界》朱光潜《给青年的十二封信》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46905" y="407035"/>
            <a:ext cx="48240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作业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1540" y="2134870"/>
            <a:ext cx="1827657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 fontAlgn="auto">
              <a:lnSpc>
                <a:spcPct val="150000"/>
              </a:lnSpc>
              <a:buNone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67230" y="157099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7" name="内容占位符 1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98905" y="859155"/>
            <a:ext cx="3547745" cy="4624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5c39593cc14a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085" y="573405"/>
            <a:ext cx="5474335" cy="51955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60185" y="6115050"/>
            <a:ext cx="48012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傅雷和夫人朱梅馥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61820" y="576897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年轻时的傅聪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内容占位符 1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19630" y="441325"/>
            <a:ext cx="339852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43535" y="711835"/>
            <a:ext cx="1536700" cy="5434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eaVert" wrap="square">
            <a:spAutoFit/>
          </a:bodyPr>
          <a:p>
            <a:pPr marR="0" algn="ctr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8800" b="1" kern="1200" cap="none" spc="0" normalizeH="0" baseline="0" noProof="0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傅雷家书</a:t>
            </a:r>
            <a:endParaRPr kumimoji="0" lang="zh-CN" altLang="en-US" sz="8800" b="1" kern="1200" cap="none" spc="0" normalizeH="0" baseline="0" noProof="0" dirty="0">
              <a:solidFill>
                <a:srgbClr val="99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06160" y="441325"/>
            <a:ext cx="5196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辑录杰出的翻译家傅雷及其夫人1954年至1966年间写给两个儿子（主要是长子傅聪）的1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书信而成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1981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年问世，多次再版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），是傅雷一生最重要的著作。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905250" y="4831715"/>
            <a:ext cx="80987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zh-CN" altLang="en-US" sz="2800" b="1"/>
              <a:t>是一位中国君子教他的孩子如何做一个真正的中国君子</a:t>
            </a:r>
            <a:endParaRPr lang="zh-CN" altLang="en-US" sz="2800" b="1"/>
          </a:p>
          <a:p>
            <a:r>
              <a:rPr lang="zh-CN" altLang="en-US" sz="2800" b="1"/>
              <a:t>                                                             </a:t>
            </a:r>
            <a:r>
              <a:rPr lang="en-US" altLang="zh-CN" sz="4000" b="1"/>
              <a:t>—</a:t>
            </a:r>
            <a:r>
              <a:rPr lang="zh-CN" altLang="en-US" sz="2800" b="1">
                <a:sym typeface="+mn-ea"/>
              </a:rPr>
              <a:t>金庸</a:t>
            </a:r>
            <a:endParaRPr lang="en-US" altLang="zh-CN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6106160" y="3917950"/>
            <a:ext cx="5578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曾获过全国首届优秀青年读物一等奖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0587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1583055" y="1376680"/>
            <a:ext cx="9129395" cy="4526280"/>
          </a:xfrm>
        </p:spPr>
        <p:txBody>
          <a:bodyPr/>
          <a:p>
            <a:pPr>
              <a:buNone/>
            </a:pPr>
            <a:r>
              <a:rPr lang="en-US" sz="4400" b="1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endParaRPr lang="zh-CN" altLang="en-US" sz="44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buNone/>
            </a:pPr>
            <a:endParaRPr lang="zh-CN" altLang="en-US" sz="44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4742180" y="549910"/>
            <a:ext cx="2718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必会常识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1315" y="3140710"/>
            <a:ext cx="4439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52930" y="1377315"/>
            <a:ext cx="782447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/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作者：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①评价②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主要译著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③人物形象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内容主旨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①家书书写时间段，通信对象，数量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②傅雷家书主要告诉我们什么问题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③傅雷做人的原则和信条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首先强调的问题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现身说法教导儿子的内容，尤其是灌输的做人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⑥家书凝聚的情感      ⑦名人书评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傅雷写家书的作用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写作特色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推荐理由      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名言积累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9200" y="-708342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占位符 1"/>
          <p:cNvSpPr/>
          <p:nvPr>
            <p:ph type="body" idx="1"/>
          </p:nvPr>
        </p:nvSpPr>
        <p:spPr>
          <a:xfrm>
            <a:off x="739140" y="2390140"/>
            <a:ext cx="10771505" cy="3954145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毕生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翻译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文学作品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，代表性译作：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《欧也妮·葛朗台》、《高老头》、《亚尔培·萨伐龙》等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罗曼·罗兰：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《约翰·克利斯朵夫》、《贝多芬传》、《托尔斯泰      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传》等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丹纳：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《艺术哲学》等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两个儿子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长子    （著名钢琴大师），次子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8315" y="753110"/>
            <a:ext cx="3333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9140" y="1510030"/>
            <a:ext cx="10234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傅雷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（1908.4.7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—1966.9.3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字怒安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号怒庵，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翻译家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26075" y="662940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8315" y="5135880"/>
            <a:ext cx="921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傅聪</a:t>
            </a:r>
            <a:endParaRPr lang="zh-CN" altLang="en-US" sz="28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8045" y="5135880"/>
            <a:ext cx="1069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傅敏</a:t>
            </a:r>
            <a:endParaRPr lang="zh-CN" altLang="en-US" sz="28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27070" y="2278380"/>
            <a:ext cx="1042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法国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9775" y="2800985"/>
            <a:ext cx="1572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巴尔扎克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61020" y="5135880"/>
            <a:ext cx="2811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（英语特级教师）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-891222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占位符 1"/>
          <p:cNvSpPr/>
          <p:nvPr>
            <p:ph type="body" idx="1"/>
          </p:nvPr>
        </p:nvSpPr>
        <p:spPr>
          <a:xfrm>
            <a:off x="838200" y="1605915"/>
            <a:ext cx="10515600" cy="4351338"/>
          </a:xfrm>
        </p:spPr>
        <p:txBody>
          <a:bodyPr>
            <a:normAutofit lnSpcReduction="10000"/>
          </a:bodyPr>
          <a:p>
            <a:endParaRPr lang="zh-CN" altLang="en-US" sz="3200"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6445" y="661035"/>
            <a:ext cx="3133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主要人物形象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2755" y="4259580"/>
            <a:ext cx="5215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727075" y="1494155"/>
            <a:ext cx="9357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傅雷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：严谨、认真、一丝不苟；对家人和国家有着无私的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l"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热爱；正直，有良知，为人坦荡，禀性刚毅。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727075" y="3137535"/>
            <a:ext cx="10114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朱梅馥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1913—1966.09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）：</a:t>
            </a:r>
            <a:r>
              <a:rPr lang="zh-CN" altLang="en-US" sz="2800" b="1">
                <a:sym typeface="+mn-ea"/>
              </a:rPr>
              <a:t>因材施教，教育思想非常成功；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838200" y="5166995"/>
            <a:ext cx="105156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傅敏</a:t>
            </a:r>
            <a:r>
              <a:rPr lang="zh-CN" altLang="en-US" sz="2800" b="1"/>
              <a:t>（</a:t>
            </a:r>
            <a:r>
              <a:rPr lang="en-US" altLang="zh-CN" sz="2800" b="1"/>
              <a:t>1937—</a:t>
            </a:r>
            <a:r>
              <a:rPr lang="zh-CN" altLang="en-US" sz="2800" b="1"/>
              <a:t>）</a:t>
            </a:r>
            <a:r>
              <a:rPr lang="zh-CN" altLang="en-US" sz="2800" b="1"/>
              <a:t>：</a:t>
            </a:r>
            <a:r>
              <a:rPr lang="zh-CN" altLang="en-US" sz="2800" b="1"/>
              <a:t>英语特级教师，教育家。</a:t>
            </a:r>
            <a:endParaRPr lang="zh-CN" altLang="en-US" sz="2800" b="1"/>
          </a:p>
          <a:p>
            <a:r>
              <a:rPr lang="zh-CN" altLang="en-US" sz="2800" b="1"/>
              <a:t>                                </a:t>
            </a:r>
            <a:endParaRPr lang="zh-CN" altLang="en-US" sz="2800" b="1"/>
          </a:p>
          <a:p>
            <a:r>
              <a:rPr lang="zh-CN" altLang="en-US" sz="2800" b="1"/>
              <a:t>                                                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大儿媳弥拉</a:t>
            </a:r>
            <a:r>
              <a:rPr lang="zh-CN" altLang="en-US" sz="2800" b="1"/>
              <a:t>：傅雷的第一任妻子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838200" y="3986530"/>
            <a:ext cx="106489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傅聪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1934.3—)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：刻苦用功，先做人、后成“家”，生活有条有   理，严谨，是个热爱祖国的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德艺俱备、人格卓越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的艺术家。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921625" y="2073275"/>
            <a:ext cx="27527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严厉、尽责，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l"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不失爱心的父亲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7130" y="819785"/>
            <a:ext cx="941705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                                                                       </a:t>
            </a:r>
            <a:r>
              <a:rPr lang="en-US" altLang="zh-CN" sz="4000">
                <a:sym typeface="+mn-ea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练一练</a:t>
            </a:r>
            <a:endParaRPr lang="zh-CN" altLang="en-US" sz="4000">
              <a:sym typeface="+mn-ea"/>
            </a:endParaRPr>
          </a:p>
          <a:p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选择题</a:t>
            </a:r>
            <a:endParaRPr lang="zh-CN" altLang="en-US" sz="2800" b="1">
              <a:sym typeface="+mn-ea"/>
            </a:endParaRPr>
          </a:p>
          <a:p>
            <a:r>
              <a:rPr lang="en-US" altLang="zh-CN" sz="2800" b="1">
                <a:sym typeface="+mn-ea"/>
              </a:rPr>
              <a:t>1</a:t>
            </a:r>
            <a:r>
              <a:rPr lang="zh-CN" altLang="en-US" sz="2800" b="1">
                <a:sym typeface="+mn-ea"/>
              </a:rPr>
              <a:t>傅雷毕生翻译各类作品    30      余部，下面哪一部作品不是傅雷翻译的（              ）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      ①《昆虫记》          ②《欧也妮·葛朗台》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      ③《约翰·克利斯朵夫》   ④《艺术哲学》</a:t>
            </a:r>
            <a:endParaRPr lang="zh-CN" altLang="en-US" sz="2800" b="1">
              <a:sym typeface="+mn-ea"/>
            </a:endParaRPr>
          </a:p>
          <a:p>
            <a:r>
              <a:rPr lang="en-US" altLang="zh-CN" sz="2800" b="1">
                <a:sym typeface="+mn-ea"/>
              </a:rPr>
              <a:t>2.</a:t>
            </a:r>
            <a:r>
              <a:rPr lang="zh-CN" altLang="en-US" sz="2800" b="1">
                <a:sym typeface="+mn-ea"/>
              </a:rPr>
              <a:t>傅雷从20世纪30年代起就致力于（               ）国文学的翻译工作。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/>
              <a:t>     </a:t>
            </a:r>
            <a:r>
              <a:rPr lang="zh-CN" altLang="en-US" sz="2800" b="1">
                <a:sym typeface="+mn-ea"/>
              </a:rPr>
              <a:t> ①</a:t>
            </a:r>
            <a:r>
              <a:rPr lang="zh-CN" altLang="en-US" sz="2800" b="1"/>
              <a:t> 英     </a:t>
            </a:r>
            <a:r>
              <a:rPr lang="zh-CN" altLang="en-US" sz="2800" b="1">
                <a:sym typeface="+mn-ea"/>
              </a:rPr>
              <a:t>  ②</a:t>
            </a:r>
            <a:r>
              <a:rPr lang="zh-CN" altLang="en-US" sz="2800" b="1"/>
              <a:t>法        </a:t>
            </a:r>
            <a:r>
              <a:rPr lang="zh-CN" altLang="en-US" sz="2800" b="1">
                <a:sym typeface="+mn-ea"/>
              </a:rPr>
              <a:t>③  </a:t>
            </a:r>
            <a:r>
              <a:rPr lang="zh-CN" altLang="en-US" sz="2800" b="1"/>
              <a:t>  俄        </a:t>
            </a:r>
            <a:r>
              <a:rPr lang="zh-CN" altLang="en-US" sz="2800" b="1">
                <a:sym typeface="+mn-ea"/>
              </a:rPr>
              <a:t> ④</a:t>
            </a:r>
            <a:r>
              <a:rPr lang="zh-CN" altLang="en-US" sz="2800" b="1"/>
              <a:t>美</a:t>
            </a:r>
            <a:endParaRPr lang="zh-CN" altLang="en-US" sz="2800" b="1"/>
          </a:p>
          <a:p>
            <a:r>
              <a:rPr lang="en-US" altLang="zh-CN" sz="2800" b="1">
                <a:sym typeface="+mn-ea"/>
              </a:rPr>
              <a:t>3</a:t>
            </a:r>
            <a:r>
              <a:rPr lang="zh-CN" altLang="en-US" sz="2800" b="1">
                <a:sym typeface="+mn-ea"/>
              </a:rPr>
              <a:t>.傅雷认为，无论从是什么职业，（             ）是第一位的。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/>
              <a:t>     </a:t>
            </a:r>
            <a:r>
              <a:rPr lang="zh-CN" altLang="en-US" sz="2800" b="1">
                <a:sym typeface="+mn-ea"/>
              </a:rPr>
              <a:t> ①文凭（文化程度） ②</a:t>
            </a:r>
            <a:r>
              <a:rPr lang="zh-CN" altLang="en-US" sz="2800" b="1"/>
              <a:t>能力  </a:t>
            </a:r>
            <a:r>
              <a:rPr lang="zh-CN" altLang="en-US" sz="2800" b="1">
                <a:sym typeface="+mn-ea"/>
              </a:rPr>
              <a:t>  ③  </a:t>
            </a:r>
            <a:r>
              <a:rPr lang="zh-CN" altLang="en-US" sz="2800" b="1"/>
              <a:t>人脉      </a:t>
            </a:r>
            <a:r>
              <a:rPr lang="zh-CN" altLang="en-US" sz="2800" b="1">
                <a:sym typeface="+mn-ea"/>
              </a:rPr>
              <a:t> ④</a:t>
            </a:r>
            <a:r>
              <a:rPr lang="zh-CN" altLang="en-US" sz="2800" b="1"/>
              <a:t>  做人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714750" y="2203450"/>
            <a:ext cx="548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  <a:sym typeface="+mn-ea"/>
              </a:rPr>
              <a:t>①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7865" y="3495675"/>
            <a:ext cx="838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②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4520" y="4721225"/>
            <a:ext cx="1025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④</a:t>
            </a:r>
            <a:r>
              <a:rPr lang="zh-CN" altLang="en-US" b="1">
                <a:sym typeface="+mn-ea"/>
              </a:rPr>
              <a:t>  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xiangkuang2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891222"/>
            <a:ext cx="9753600" cy="863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占位符 1"/>
          <p:cNvSpPr/>
          <p:nvPr>
            <p:ph type="body" idx="1"/>
          </p:nvPr>
        </p:nvSpPr>
        <p:spPr>
          <a:xfrm>
            <a:off x="838200" y="1678940"/>
            <a:ext cx="10515600" cy="4467225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         </a:t>
            </a:r>
            <a:r>
              <a:rPr lang="zh-CN" altLang="en-US" b="1"/>
              <a:t>第一部分</a:t>
            </a:r>
            <a:r>
              <a:rPr lang="zh-CN" altLang="en-US"/>
              <a:t>                     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zh-CN" altLang="en-US" b="1">
                <a:solidFill>
                  <a:schemeClr val="tx1"/>
                </a:solidFill>
              </a:rPr>
              <a:t>傅聪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</a:rPr>
              <a:t>波兰</a:t>
            </a:r>
            <a:r>
              <a:rPr lang="zh-CN" altLang="en-US"/>
              <a:t>          传达正确的处事态度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（1954年—1957年）           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</a:rPr>
              <a:t>留学期间</a:t>
            </a:r>
            <a:r>
              <a:rPr lang="zh-CN" altLang="en-US"/>
              <a:t>           鼓励傅聪努力学习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</a:t>
            </a:r>
            <a:r>
              <a:rPr lang="zh-CN" altLang="en-US" b="1"/>
              <a:t> 第二部分</a:t>
            </a:r>
            <a:r>
              <a:rPr lang="zh-CN" altLang="en-US"/>
              <a:t>                     </a:t>
            </a:r>
            <a:r>
              <a:rPr lang="zh-CN" altLang="en-US">
                <a:solidFill>
                  <a:srgbClr val="C00000"/>
                </a:solidFill>
              </a:rPr>
              <a:t> </a:t>
            </a:r>
            <a:r>
              <a:rPr lang="zh-CN" altLang="en-US" b="1">
                <a:solidFill>
                  <a:schemeClr val="tx1"/>
                </a:solidFill>
              </a:rPr>
              <a:t>傅聪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</a:rPr>
              <a:t>移居           </a:t>
            </a:r>
            <a:r>
              <a:rPr lang="zh-CN" altLang="en-US">
                <a:solidFill>
                  <a:schemeClr val="tx1"/>
                </a:solidFill>
              </a:rPr>
              <a:t>关心傅聪事业，</a:t>
            </a:r>
            <a:endParaRPr lang="zh-CN" altLang="en-US" b="1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zh-CN" altLang="en-US" b="1">
                <a:solidFill>
                  <a:schemeClr val="tx1"/>
                </a:solidFill>
              </a:rPr>
              <a:t>（1958年—1960年）  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</a:rPr>
              <a:t>         英国时期 </a:t>
            </a:r>
            <a:r>
              <a:rPr lang="zh-CN" altLang="en-US"/>
              <a:t>          为儿子排解苦闷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</a:t>
            </a:r>
            <a:r>
              <a:rPr lang="zh-CN" altLang="en-US" b="1"/>
              <a:t>第三部分   </a:t>
            </a:r>
            <a:r>
              <a:rPr lang="zh-CN" altLang="en-US"/>
              <a:t>                 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r>
              <a:rPr lang="zh-CN" altLang="en-US" b="1">
                <a:solidFill>
                  <a:schemeClr val="tx1"/>
                </a:solidFill>
              </a:rPr>
              <a:t>傅聪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</a:rPr>
              <a:t>成家        </a:t>
            </a:r>
            <a:r>
              <a:rPr lang="zh-CN" altLang="en-US" b="1">
                <a:solidFill>
                  <a:schemeClr val="tx1"/>
                </a:solidFill>
              </a:rPr>
              <a:t>   </a:t>
            </a:r>
            <a:r>
              <a:rPr lang="zh-CN" altLang="en-US">
                <a:solidFill>
                  <a:schemeClr val="tx1"/>
                </a:solidFill>
              </a:rPr>
              <a:t>协助傅聪进步，</a:t>
            </a:r>
            <a:endParaRPr lang="zh-CN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2">
                    <a:lumMod val="75000"/>
                  </a:schemeClr>
                </a:solidFill>
              </a:rPr>
              <a:t>      </a:t>
            </a:r>
            <a:r>
              <a:rPr lang="zh-CN" altLang="en-US" b="1">
                <a:solidFill>
                  <a:schemeClr val="tx1"/>
                </a:solidFill>
              </a:rPr>
              <a:t>（1961年—1966年）   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</a:rPr>
              <a:t>       立业时期  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zh-CN" altLang="en-US"/>
              <a:t>       关心对孙子的教育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40885" y="1997075"/>
            <a:ext cx="524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一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4540885" y="3016250"/>
            <a:ext cx="54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一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4541520" y="4080510"/>
            <a:ext cx="523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一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2966720" y="5031740"/>
            <a:ext cx="4144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38135" y="5031740"/>
            <a:ext cx="2703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不变的舐犊之情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8485" y="5031740"/>
            <a:ext cx="5652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1958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—1966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年家庭危机和变故     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05605" y="633730"/>
            <a:ext cx="2295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背    景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601077300"/>
  <p:tag name="KSO_WM_UNIT_PLACING_PICTURE_USER_VIEWPORT" val="{&quot;height&quot;:5252,&quot;width&quot;:4591}"/>
</p:tagLst>
</file>

<file path=ppt/tags/tag2.xml><?xml version="1.0" encoding="utf-8"?>
<p:tagLst xmlns:p="http://schemas.openxmlformats.org/presentationml/2006/main">
  <p:tag name="KSO_WM_UNIT_PLACING_PICTURE_USER_VIEWPORT" val="{&quot;height&quot;:5770,&quot;width&quot;:5300}"/>
</p:tagLst>
</file>

<file path=ppt/tags/tag3.xml><?xml version="1.0" encoding="utf-8"?>
<p:tagLst xmlns:p="http://schemas.openxmlformats.org/presentationml/2006/main">
  <p:tag name="KSO_WM_UNIT_PLACING_PICTURE_USER_VIEWPORT" val="{&quot;height&quot;:13605,&quot;width&quot;:1536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4416</Words>
  <Application>WPS 演示</Application>
  <PresentationFormat>宽屏</PresentationFormat>
  <Paragraphs>291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楷体_GB2312</vt:lpstr>
      <vt:lpstr>微软雅黑</vt:lpstr>
      <vt:lpstr>楷体</vt:lpstr>
      <vt:lpstr>黑体</vt:lpstr>
      <vt:lpstr>Calibri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15504625372@163.com</dc:creator>
  <cp:lastModifiedBy>花样年华</cp:lastModifiedBy>
  <cp:revision>320</cp:revision>
  <dcterms:created xsi:type="dcterms:W3CDTF">2020-03-11T08:57:00Z</dcterms:created>
  <dcterms:modified xsi:type="dcterms:W3CDTF">2020-03-19T03:05:44Z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