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醉花阴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sz="4000">
                <a:solidFill>
                  <a:srgbClr val="C00000"/>
                </a:solidFill>
              </a:rPr>
              <a:t>李清照</a:t>
            </a:r>
            <a:endParaRPr lang="zh-CN" altLang="en-US" sz="40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207750" cy="1711325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（2）李煜有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问君能有几多愁，恰似一江春水向东流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，贺铸：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一川烟草，满城风絮，梅子黄时雨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，此处愁情又如何，找出渲染愁情的词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5100" y="2584450"/>
            <a:ext cx="9157970" cy="400304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/>
              <a:t>  </a:t>
            </a:r>
            <a:r>
              <a:rPr lang="en-US" altLang="zh-CN">
                <a:solidFill>
                  <a:srgbClr val="FF0000"/>
                </a:solidFill>
              </a:rPr>
              <a:t> </a:t>
            </a:r>
            <a:endParaRPr lang="zh-CN" altLang="en-US" sz="3200"/>
          </a:p>
          <a:p>
            <a:r>
              <a:rPr lang="zh-CN" altLang="en-US" sz="3200"/>
              <a:t>。</a:t>
            </a:r>
            <a:endParaRPr lang="zh-CN" altLang="en-US" sz="3200"/>
          </a:p>
          <a:p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6" name="图片 5" descr="013000000669571205232144259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220345" y="2075815"/>
            <a:ext cx="2678430" cy="45116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05100" y="1822450"/>
            <a:ext cx="8906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薄雾 浓云</a:t>
            </a:r>
            <a:r>
              <a:rPr lang="zh-CN" altLang="en-US" sz="3200">
                <a:sym typeface="+mn-ea"/>
              </a:rPr>
              <a:t>：意境凄凉、借景抒发迷惘烦乱的愁情。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83230" y="2405380"/>
            <a:ext cx="8629015" cy="1076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瑞脑消金兽</a:t>
            </a:r>
            <a:r>
              <a:rPr lang="zh-CN" altLang="en-US" sz="3200">
                <a:sym typeface="+mn-ea"/>
              </a:rPr>
              <a:t>：既写了环境的寂寥，又写出人的百无聊赖。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190875" y="3482340"/>
            <a:ext cx="81883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重阳 </a:t>
            </a:r>
            <a:r>
              <a:rPr lang="zh-CN" altLang="en-US" sz="3200">
                <a:sym typeface="+mn-ea"/>
              </a:rPr>
              <a:t> （《九月九日忆山东兄弟》遥知兄弟登高处，遍插茱萸少一人，每逢佳节倍思亲）以团聚反衬离愁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90240" y="4928235"/>
            <a:ext cx="81324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半夜凉初透</a:t>
            </a:r>
            <a:r>
              <a:rPr lang="zh-CN" altLang="en-US" sz="3200">
                <a:sym typeface="+mn-ea"/>
              </a:rPr>
              <a:t>：写事，从触觉写出内心的孤寂凄凉——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透心凉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750" y="252730"/>
            <a:ext cx="2559685" cy="6445250"/>
          </a:xfrm>
        </p:spPr>
        <p:txBody>
          <a:bodyPr>
            <a:normAutofit/>
          </a:bodyPr>
          <a:p>
            <a:r>
              <a:rPr lang="zh-CN" altLang="en-US" sz="3200"/>
              <a:t>上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150745"/>
            <a:ext cx="10515600" cy="4026535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 descr="013000000669571205232144259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1415" y="100965"/>
            <a:ext cx="9826625" cy="6988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5285" y="252730"/>
            <a:ext cx="205613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+mj-lt"/>
                <a:ea typeface="+mj-ea"/>
                <a:cs typeface="+mj-cs"/>
                <a:sym typeface="+mn-ea"/>
              </a:rPr>
              <a:t>上片从时间、环境、日常生活方面写内心凄凉，情景交融。委婉含蓄地表现出丈夫离家后孤独寂寞的心境。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79880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（4）</a:t>
            </a:r>
            <a:r>
              <a:rPr lang="zh-CN" altLang="en-US" sz="3600">
                <a:sym typeface="+mn-ea"/>
              </a:rPr>
              <a:t>有愁就要解愁、消愁，何以解忧唯有杜康是曹操解愁的方法，李清照又何以解忧？</a:t>
            </a:r>
            <a:br>
              <a:rPr lang="zh-CN" altLang="en-US"/>
            </a:br>
            <a:r>
              <a:rPr lang="zh-CN" altLang="en-US"/>
              <a:t>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p>
            <a:br>
              <a:rPr lang="zh-CN" altLang="en-US">
                <a:sym typeface="+mn-ea"/>
              </a:rPr>
            </a:b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017905" y="1825625"/>
            <a:ext cx="6096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赏菊  饮酒</a:t>
            </a:r>
            <a:br>
              <a:rPr lang="zh-CN" altLang="en-US" sz="3600">
                <a:solidFill>
                  <a:srgbClr val="FF0000"/>
                </a:solidFill>
                <a:sym typeface="+mn-ea"/>
              </a:rPr>
            </a:b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7905" y="2787650"/>
            <a:ext cx="105797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ym typeface="+mn-ea"/>
              </a:rPr>
              <a:t>   </a:t>
            </a:r>
            <a:r>
              <a:rPr lang="zh-CN" altLang="en-US" sz="3600">
                <a:sym typeface="+mn-ea"/>
              </a:rPr>
              <a:t>   其实饮酒是不能解愁的，借酒浇愁愁更愁。</a:t>
            </a:r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只能看赏菊啦，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有暗香盈袖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，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馨香盈怀袖，路远莫致之。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词人独饮，愁未解而触景伤怀，加深愁绪。此乃以乐景衬哀情。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（5）明日黄花是什么意思？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09140"/>
            <a:ext cx="6555740" cy="4168140"/>
          </a:xfrm>
        </p:spPr>
        <p:txBody>
          <a:bodyPr/>
          <a:p>
            <a:r>
              <a:rPr lang="zh-CN" altLang="en-US" sz="4000"/>
              <a:t>宋·苏轼《九日次韵王巩》诗：“相逢不用忙归去，明日黄花蝶也愁。”</a:t>
            </a:r>
            <a:endParaRPr lang="zh-CN" altLang="en-US" sz="4000"/>
          </a:p>
          <a:p>
            <a:r>
              <a:rPr lang="zh-CN" altLang="en-US" sz="4000"/>
              <a:t>黄花：菊花。原指重阳节过后逐渐萎谢的菊花。后多比喻过时的事物或消息。</a:t>
            </a:r>
            <a:endParaRPr lang="zh-CN" altLang="en-US" sz="4000"/>
          </a:p>
          <a:p>
            <a:endParaRPr lang="zh-CN" altLang="en-US" sz="4000"/>
          </a:p>
          <a:p>
            <a:endParaRPr lang="zh-CN" altLang="en-US" sz="4000"/>
          </a:p>
        </p:txBody>
      </p:sp>
      <p:pic>
        <p:nvPicPr>
          <p:cNvPr id="4" name="图片 3" descr="17032050840770708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0" y="318135"/>
            <a:ext cx="3711575" cy="656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/>
              <a:t>“</a:t>
            </a:r>
            <a:r>
              <a:rPr lang="zh-CN" altLang="en-US"/>
              <a:t>莫道不消魂，帘卷西风，人比黄花瘦</a:t>
            </a:r>
            <a:r>
              <a:rPr lang="en-US" altLang="zh-CN"/>
              <a:t>”</a:t>
            </a:r>
            <a:r>
              <a:rPr lang="zh-CN" altLang="en-US"/>
              <a:t>赏析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29385"/>
            <a:ext cx="10515600" cy="4747895"/>
          </a:xfrm>
        </p:spPr>
        <p:txBody>
          <a:bodyPr/>
          <a:p>
            <a:r>
              <a:rPr lang="zh-CN" altLang="en-US"/>
              <a:t>“消魂”极喻相思愁绝之情。“帘卷西风”即“西风卷帘”，暗含凄冷之意。匆匆离开东篱，回到闺房，瑟瑟西风把帘子掀起，人感到一阵寒意，联想到把酒相对的菊花，顿感人生不如菊花之意。上下对比，大有物是人非，今昔异趣之感。于是，末句“人比黄花瘦”，便成为千古绝唱。这三句直抒胸臆，写出了抒情主人公憔悴的面容和愁苦的神情，共同创造出一个凄清寂寥的深秋怀人的境界。这三句工稳精当，是作者艺术匠心之所在：先以“消魂”点神伤，再以“西风”点凄景，最后落笔结出一个“瘦”字。在这里，词人巧妙地将思妇与菊花相比，展现出两个迭印的镜头：一边是萧瑟的秋风摇撼着羸弱的瘦菊，一边是思妇布满愁云的憔悴面容，情景交融，创设出了一种凄苦绝伦的境界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 为伊消得人憔悴，衣带渐宽终不悔。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3715" y="1301750"/>
            <a:ext cx="4659630" cy="4875530"/>
          </a:xfrm>
        </p:spPr>
        <p:txBody>
          <a:bodyPr>
            <a:normAutofit fontScale="90000"/>
          </a:bodyPr>
          <a:p>
            <a:r>
              <a:rPr lang="zh-CN" altLang="en-US"/>
              <a:t>伫立秋风中，人比黄花瘦。 再次写了愁、写了相思之苦。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全词开篇点“愁”，结句言“瘦”。“愁”是“瘦”的原因，“瘦”是“愁”的结果。贯穿全词的愁绪因“瘦”而得到了最集中最形象的体现。可以说，全篇画龙，结句点睛，“龙”画得巧，“睛”点得妙，巧妙结合，相映成辉，创设出了“情深深，愁浓浓” 的情境。</a:t>
            </a:r>
            <a:endParaRPr lang="zh-CN" altLang="en-US"/>
          </a:p>
        </p:txBody>
      </p:sp>
      <p:pic>
        <p:nvPicPr>
          <p:cNvPr id="4" name="图片 3" descr="3d564fb63661ee58-a0cbd66df12e433d-f358ebebaceb658c10faf1faf5241e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4800" y="1450340"/>
            <a:ext cx="6249035" cy="527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59815" y="790575"/>
            <a:ext cx="1052322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四、小结</a:t>
            </a:r>
            <a:endParaRPr lang="zh-CN" altLang="en-US" sz="5400"/>
          </a:p>
          <a:p>
            <a:r>
              <a:rPr lang="zh-CN" altLang="en-US" sz="5400"/>
              <a:t> 1、语言清丽委婉含蓄，有浓浓的相思，却不置一思字，体现女性词人的语言特点。</a:t>
            </a:r>
            <a:endParaRPr lang="zh-CN" altLang="en-US" sz="5400"/>
          </a:p>
          <a:p>
            <a:r>
              <a:rPr lang="zh-CN" altLang="en-US" sz="5400"/>
              <a:t> 2、层层渲染、层层推进，愁情愈来愈浓，直至词人憔悴如秋风中的黄花。</a:t>
            </a:r>
            <a:endParaRPr lang="zh-CN" altLang="en-US" sz="5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1290" y="529590"/>
            <a:ext cx="120808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altLang="en-US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一、作业  </a:t>
            </a:r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、背诵全词。  </a:t>
            </a:r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、鉴赏词中透、瘦的表达效果。  </a:t>
            </a:r>
            <a:r>
              <a:rPr lang="en-US" altLang="zh-CN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5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、鉴赏并概括抒情主人公的形象。</a:t>
            </a:r>
            <a:endParaRPr lang="zh-CN" altLang="en-US" sz="5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1304142333214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8660" y="26670"/>
            <a:ext cx="5921375" cy="65551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88510" y="676275"/>
            <a:ext cx="3014345" cy="59239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4000">
                <a:solidFill>
                  <a:srgbClr val="FF0000"/>
                </a:solidFill>
              </a:rPr>
              <a:t>  </a:t>
            </a:r>
            <a:r>
              <a:rPr lang="zh-CN" altLang="en-US" sz="4000">
                <a:solidFill>
                  <a:srgbClr val="FF0000"/>
                </a:solidFill>
              </a:rPr>
              <a:t>大明湖畔趵突泉边故居在垂杨深处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4000">
                <a:solidFill>
                  <a:srgbClr val="FF0000"/>
                </a:solidFill>
              </a:rPr>
              <a:t>  漱玉集中金石录里文才有后主遗风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/>
              <a:t>                                                                               </a:t>
            </a:r>
            <a:r>
              <a:rPr lang="zh-CN" altLang="en-US" sz="2400"/>
              <a:t>------郭沫若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925830" y="654685"/>
            <a:ext cx="36398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070C0"/>
                </a:solidFill>
              </a:rPr>
              <a:t>请同学们猜一下这幅对联写的是谁</a:t>
            </a:r>
            <a:r>
              <a:rPr lang="en-US" altLang="zh-CN" sz="3200">
                <a:solidFill>
                  <a:srgbClr val="0070C0"/>
                </a:solidFill>
              </a:rPr>
              <a:t>?</a:t>
            </a:r>
            <a:endParaRPr lang="en-US" altLang="zh-CN" sz="3200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29320" y="5027295"/>
            <a:ext cx="27895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00B050"/>
                </a:solidFill>
              </a:rPr>
              <a:t>李清照</a:t>
            </a:r>
            <a:endParaRPr lang="zh-CN" altLang="en-US" sz="40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6290" y="309880"/>
            <a:ext cx="417703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《凤凰台上忆吹箫》</a:t>
            </a:r>
            <a:endParaRPr lang="zh-CN" altLang="en-US" sz="2800"/>
          </a:p>
          <a:p>
            <a:r>
              <a:rPr lang="zh-CN" altLang="en-US" sz="2800"/>
              <a:t>香冷金猊，被翻红浪，起来慵自梳头。</a:t>
            </a:r>
            <a:endParaRPr lang="zh-CN" altLang="en-US" sz="2800"/>
          </a:p>
          <a:p>
            <a:r>
              <a:rPr lang="zh-CN" altLang="en-US" sz="2800"/>
              <a:t>任宝奁尘满，日上帘钩。</a:t>
            </a:r>
            <a:endParaRPr lang="zh-CN" altLang="en-US" sz="2800"/>
          </a:p>
          <a:p>
            <a:r>
              <a:rPr lang="zh-CN" altLang="en-US" sz="2800"/>
              <a:t>生怕离怀别苦，多少事、欲说还休。</a:t>
            </a:r>
            <a:endParaRPr lang="zh-CN" altLang="en-US" sz="2800"/>
          </a:p>
          <a:p>
            <a:r>
              <a:rPr lang="zh-CN" altLang="en-US" sz="2800" b="1">
                <a:solidFill>
                  <a:srgbClr val="FF0000"/>
                </a:solidFill>
              </a:rPr>
              <a:t>新来瘦，非干病酒，不是悲秋。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/>
              <a:t>休休，者回去也，千万遍阳关，也则难留。</a:t>
            </a:r>
            <a:endParaRPr lang="zh-CN" altLang="en-US" sz="2800"/>
          </a:p>
          <a:p>
            <a:r>
              <a:rPr lang="zh-CN" altLang="en-US" sz="2800"/>
              <a:t>念武陵人远，烟锁秦楼。</a:t>
            </a:r>
            <a:endParaRPr lang="zh-CN" altLang="en-US" sz="2800"/>
          </a:p>
          <a:p>
            <a:r>
              <a:rPr lang="zh-CN" altLang="en-US" sz="2800"/>
              <a:t>惟有楼前流水，应念我、终日凝眸。</a:t>
            </a:r>
            <a:endParaRPr lang="zh-CN" altLang="en-US" sz="2800"/>
          </a:p>
          <a:p>
            <a:r>
              <a:rPr lang="zh-CN" altLang="en-US" sz="2800"/>
              <a:t>凝眸处，从今又添，一段新愁。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5137150" y="407670"/>
            <a:ext cx="278320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《</a:t>
            </a:r>
            <a:r>
              <a:rPr lang="zh-CN" altLang="en-US" sz="2800"/>
              <a:t>如梦令》</a:t>
            </a:r>
            <a:endParaRPr lang="zh-CN" altLang="en-US" sz="2800"/>
          </a:p>
          <a:p>
            <a:r>
              <a:rPr lang="zh-CN" altLang="en-US" sz="2800"/>
              <a:t>　　昨夜雨疏风骤，浓睡不消残酒。</a:t>
            </a:r>
            <a:endParaRPr lang="zh-CN" altLang="en-US" sz="2800"/>
          </a:p>
          <a:p>
            <a:r>
              <a:rPr lang="zh-CN" altLang="en-US" sz="2800"/>
              <a:t>　　试问卷帘人， 却道“海棠依旧”。</a:t>
            </a:r>
            <a:endParaRPr lang="zh-CN" altLang="en-US" sz="2800"/>
          </a:p>
          <a:p>
            <a:r>
              <a:rPr lang="zh-CN" altLang="en-US" sz="2800"/>
              <a:t>　　“</a:t>
            </a:r>
            <a:r>
              <a:rPr lang="zh-CN" altLang="en-US" sz="2800" b="1">
                <a:solidFill>
                  <a:srgbClr val="FF0000"/>
                </a:solidFill>
              </a:rPr>
              <a:t>知否？知否？ 应是绿肥红瘦”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919720" y="186690"/>
            <a:ext cx="411162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《醉花阴》：薄雾浓云愁永昼，瑞脑消金兽。佳节又重阳，玉枕纱厨，半夜凉初透。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　　东篱把酒黄昏后，有暗香盈袖。</a:t>
            </a:r>
            <a:r>
              <a:rPr lang="zh-CN" altLang="en-US" sz="3600" b="1">
                <a:solidFill>
                  <a:srgbClr val="FF0000"/>
                </a:solidFill>
              </a:rPr>
              <a:t>莫道不消魂，帘卷西风，人比黄花瘦。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8070" y="5905500"/>
            <a:ext cx="4014470" cy="64516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FF0000"/>
                </a:solidFill>
              </a:rPr>
              <a:t>李清照</a:t>
            </a:r>
            <a:r>
              <a:rPr lang="en-US" altLang="zh-CN" sz="3600">
                <a:solidFill>
                  <a:srgbClr val="FF0000"/>
                </a:solidFill>
              </a:rPr>
              <a:t>------</a:t>
            </a:r>
            <a:r>
              <a:rPr lang="zh-CN" altLang="en-US" sz="3600">
                <a:solidFill>
                  <a:srgbClr val="FF0000"/>
                </a:solidFill>
              </a:rPr>
              <a:t>李三瘦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85190" y="445770"/>
            <a:ext cx="111677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二、知人论世</a:t>
            </a:r>
            <a:endParaRPr lang="zh-CN" altLang="en-US" sz="3600"/>
          </a:p>
          <a:p>
            <a:r>
              <a:rPr lang="zh-CN" altLang="en-US" sz="3600"/>
              <a:t>  李清照（1084——1155），字漱玉，号易安居士，山东济南人，宋代婉约派代表词人之一，留有作品集《漱玉词》。</a:t>
            </a:r>
            <a:endParaRPr lang="zh-CN" altLang="en-US" sz="36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6720" y="2296160"/>
            <a:ext cx="8006715" cy="41941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6370" y="128270"/>
            <a:ext cx="1185926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ym typeface="+mn-ea"/>
              </a:rPr>
              <a:t>她有良好的家庭教育，比当时的女孩子有着更为宽松自由的环境。,  父亲李格非，饱读诗书，精通儒家经典，进士出身，才学之士。母亲王氏，其祖父是王拱辰，宋仁宗时的科举状元，先后担任过翰林学士，吏部尚书（国家人事部部长）、三司使（财务部部长），王氏从小在诗书世家里长大。李清照多才多艺，能诗词，善书画，十八岁嫁太学生赵明诚，为人品行端正，情趣高雅，从小喜欢收集金石字画文物。。出嫁后，与丈夫赵明诚共同致力于金石书画的搜集整理，共同从事学术研究。志趣相投，生活美满。金兵入据中原后，流落南方，赵明诚病死，李清照境遇孤苦。一生经历了表面繁华、危机四伏的北宋末年和动乱不已、偏安江左的南宋初年。</a:t>
            </a:r>
            <a:endParaRPr lang="zh-CN" altLang="en-US" sz="3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490" y="446405"/>
            <a:ext cx="1201166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   </a:t>
            </a:r>
            <a:r>
              <a:rPr lang="zh-CN" altLang="en-US" sz="3600"/>
              <a:t>李清照是中国古代罕见的才女，她擅长书、画，通晓金石，而尤精诗词。她的词作独步一时，流传千古，被誉为“词家一大宗”。她的词分前期和后期。前期多写其悠闲生活，多描写爱情生活、自然景物，韵调优美。如《一剪梅·红藕香残玉簟秋》等。后期多慨叹身世，怀乡忆旧，情调悲伤。如《声声慢·寻寻觅觅》。她的人格像她的作品一样令人崇敬。她既有巾帼之淑贤，更兼须眉之刚毅；既有常人愤世之感慨，又具崇高的爱国情怀。其文学创作具有鲜明独特的艺术风格，居婉约派之首，对后世影响较大，在词坛中独树一帜，称为“</a:t>
            </a:r>
            <a:r>
              <a:rPr lang="zh-CN" altLang="en-US" sz="3600">
                <a:solidFill>
                  <a:srgbClr val="FF0000"/>
                </a:solidFill>
              </a:rPr>
              <a:t>易安体</a:t>
            </a:r>
            <a:r>
              <a:rPr lang="zh-CN" altLang="en-US" sz="3600"/>
              <a:t>”。“婉约词的正宗”，“乱世中的美神”。 </a:t>
            </a:r>
            <a:endParaRPr lang="zh-CN" altLang="en-US" sz="36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006121327086873636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" y="209550"/>
            <a:ext cx="3777615" cy="64947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11040" y="493395"/>
            <a:ext cx="728408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ym typeface="+mn-ea"/>
              </a:rPr>
              <a:t>《醉花阴》：</a:t>
            </a:r>
            <a:endParaRPr lang="zh-CN" altLang="en-US" sz="4000">
              <a:sym typeface="+mn-ea"/>
            </a:endParaRPr>
          </a:p>
          <a:p>
            <a:r>
              <a:rPr lang="zh-CN" altLang="en-US" sz="4000">
                <a:solidFill>
                  <a:srgbClr val="FF0000"/>
                </a:solidFill>
                <a:sym typeface="+mn-ea"/>
              </a:rPr>
              <a:t>薄雾浓云愁永昼，瑞脑消金兽。佳节又重阳，玉枕纱厨，半夜凉初透。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  <a:p>
            <a:endParaRPr lang="zh-CN" altLang="en-US" sz="4000">
              <a:solidFill>
                <a:srgbClr val="FF0000"/>
              </a:solidFill>
              <a:sym typeface="+mn-ea"/>
            </a:endParaRPr>
          </a:p>
          <a:p>
            <a:r>
              <a:rPr lang="zh-CN" altLang="en-US" sz="4000">
                <a:solidFill>
                  <a:srgbClr val="FF0000"/>
                </a:solidFill>
                <a:sym typeface="+mn-ea"/>
              </a:rPr>
              <a:t>　　东篱把酒黄昏后，有暗香盈袖。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莫道不消魂，帘卷西风，人比黄花瘦。</a:t>
            </a:r>
            <a:endParaRPr lang="zh-CN" altLang="en-US" sz="4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诵读后体会词情</a:t>
            </a:r>
            <a:r>
              <a:rPr lang="en-US" altLang="zh-CN"/>
              <a:t>,</a:t>
            </a:r>
            <a:r>
              <a:rPr lang="zh-CN" altLang="en-US"/>
              <a:t>找出词眼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25520" y="2574925"/>
            <a:ext cx="4236085" cy="1509395"/>
          </a:xfrm>
        </p:spPr>
        <p:txBody>
          <a:bodyPr/>
          <a:p>
            <a:pPr marL="0" indent="0">
              <a:buNone/>
            </a:pPr>
            <a:r>
              <a:rPr lang="en-US" altLang="zh-CN" sz="4000"/>
              <a:t>      </a:t>
            </a:r>
            <a:r>
              <a:rPr lang="zh-CN" altLang="en-US" sz="4400">
                <a:solidFill>
                  <a:srgbClr val="FF0000"/>
                </a:solidFill>
              </a:rPr>
              <a:t>词</a:t>
            </a:r>
            <a:r>
              <a:rPr lang="en-US" altLang="zh-CN" sz="4400"/>
              <a:t> </a:t>
            </a:r>
            <a:r>
              <a:rPr lang="zh-CN" altLang="en-US" sz="4400">
                <a:solidFill>
                  <a:srgbClr val="FF0000"/>
                </a:solidFill>
              </a:rPr>
              <a:t>情</a:t>
            </a:r>
            <a:r>
              <a:rPr lang="en-US" altLang="zh-CN" sz="4400">
                <a:solidFill>
                  <a:srgbClr val="FF0000"/>
                </a:solidFill>
              </a:rPr>
              <a:t>------</a:t>
            </a:r>
            <a:r>
              <a:rPr lang="zh-CN" altLang="en-US" sz="4400">
                <a:solidFill>
                  <a:srgbClr val="FF0000"/>
                </a:solidFill>
              </a:rPr>
              <a:t>愁</a:t>
            </a:r>
            <a:endParaRPr lang="zh-CN" altLang="en-US" sz="44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400">
                <a:solidFill>
                  <a:srgbClr val="FF0000"/>
                </a:solidFill>
              </a:rPr>
              <a:t>     词 眼</a:t>
            </a:r>
            <a:r>
              <a:rPr lang="en-US" altLang="zh-CN" sz="4400">
                <a:solidFill>
                  <a:srgbClr val="FF0000"/>
                </a:solidFill>
              </a:rPr>
              <a:t>------</a:t>
            </a:r>
            <a:r>
              <a:rPr lang="zh-CN" altLang="en-US" sz="4400">
                <a:solidFill>
                  <a:srgbClr val="FF0000"/>
                </a:solidFill>
              </a:rPr>
              <a:t>瘦</a:t>
            </a:r>
            <a:r>
              <a:rPr lang="en-US" altLang="zh-CN" sz="4400">
                <a:solidFill>
                  <a:srgbClr val="FF0000"/>
                </a:solidFill>
              </a:rPr>
              <a:t> </a:t>
            </a:r>
            <a:r>
              <a:rPr lang="en-US" altLang="zh-CN" sz="4000"/>
              <a:t>                                                </a:t>
            </a:r>
            <a:r>
              <a:rPr lang="zh-CN" altLang="en-US" sz="4000"/>
              <a:t> 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2、探究愁情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1）李白有</a:t>
            </a:r>
            <a:r>
              <a:rPr lang="en-US" altLang="zh-CN"/>
              <a:t>”</a:t>
            </a:r>
            <a:r>
              <a:rPr lang="zh-CN" altLang="en-US"/>
              <a:t>白发三千丈，缘愁似个长</a:t>
            </a:r>
            <a:r>
              <a:rPr lang="en-US" altLang="zh-CN"/>
              <a:t>”</a:t>
            </a:r>
            <a:r>
              <a:rPr lang="zh-CN" altLang="en-US"/>
              <a:t>，欧阳修是</a:t>
            </a:r>
            <a:r>
              <a:rPr lang="en-US" altLang="zh-CN"/>
              <a:t>”</a:t>
            </a:r>
            <a:r>
              <a:rPr lang="zh-CN" altLang="en-US"/>
              <a:t>离愁渐远渐无穷，迢迢不断如春水</a:t>
            </a:r>
            <a:r>
              <a:rPr lang="en-US" altLang="zh-CN"/>
              <a:t>”</a:t>
            </a:r>
            <a:r>
              <a:rPr lang="zh-CN" altLang="en-US"/>
              <a:t>，他们的在空间上是那么长</a:t>
            </a:r>
            <a:r>
              <a:rPr lang="en-US" altLang="zh-CN"/>
              <a:t>,</a:t>
            </a:r>
            <a:r>
              <a:rPr lang="zh-CN" altLang="en-US"/>
              <a:t>本词中的愁有长度吗？如有，找出相关的词语。</a:t>
            </a:r>
            <a:endParaRPr lang="zh-CN" altLang="en-US"/>
          </a:p>
          <a:p>
            <a:r>
              <a:rPr lang="zh-CN" altLang="en-US"/>
              <a:t>  </a:t>
            </a:r>
            <a:endParaRPr lang="zh-CN" altLang="en-US"/>
          </a:p>
          <a:p>
            <a:endParaRPr lang="en-US" altLang="zh-CN"/>
          </a:p>
        </p:txBody>
      </p:sp>
      <p:pic>
        <p:nvPicPr>
          <p:cNvPr id="4" name="图片 3" descr="00142246e9800ceacf26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9575" y="3044190"/>
            <a:ext cx="6211570" cy="38766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44270" y="3044190"/>
            <a:ext cx="4554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永昼   半夜    佳节又重阳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6965" y="3785235"/>
            <a:ext cx="43135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ym typeface="+mn-ea"/>
              </a:rPr>
              <a:t>日日夜夜，年复一年</a:t>
            </a:r>
            <a:endParaRPr lang="zh-CN" altLang="en-US"/>
          </a:p>
          <a:p>
            <a:r>
              <a:rPr lang="zh-CN" altLang="en-US" sz="2800">
                <a:sym typeface="+mn-ea"/>
              </a:rPr>
              <a:t>本词写出了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时间上的长度</a:t>
            </a:r>
            <a:r>
              <a:rPr lang="en-US" altLang="zh-CN" sz="2800">
                <a:sym typeface="+mn-ea"/>
              </a:rPr>
              <a:t>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2379</Words>
  <Application>WPS 演示</Application>
  <PresentationFormat>宽屏</PresentationFormat>
  <Paragraphs>114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醉花阴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诵读后体会词情,找出词眼</vt:lpstr>
      <vt:lpstr>2、探究愁情</vt:lpstr>
      <vt:lpstr>（2）李煜有问君能有几多愁，恰似一江春水向东流，一川烟草，满城风絮，梅子黄时雨，此处愁情又如何，找出渲染愁情的词</vt:lpstr>
      <vt:lpstr>上</vt:lpstr>
      <vt:lpstr>（4）有愁就要解愁、消愁，何以解忧唯有杜康是曹操解愁的方法，李清照又何以解忧？   </vt:lpstr>
      <vt:lpstr>（5）明日黄花是什么意思？</vt:lpstr>
      <vt:lpstr>“莫道不消魂，帘卷西风，人比黄花瘦”赏析</vt:lpstr>
      <vt:lpstr> 为伊消得人憔悴，衣带渐宽终不悔。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2017-05-30T02:48:00Z</dcterms:created>
  <dcterms:modified xsi:type="dcterms:W3CDTF">2017-05-30T05:02:16Z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