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92"/>
  </p:handoutMasterIdLst>
  <p:sldIdLst>
    <p:sldId id="265" r:id="rId3"/>
    <p:sldId id="267" r:id="rId4"/>
    <p:sldId id="771" r:id="rId5"/>
    <p:sldId id="276" r:id="rId6"/>
    <p:sldId id="772" r:id="rId7"/>
    <p:sldId id="775" r:id="rId8"/>
    <p:sldId id="773" r:id="rId10"/>
    <p:sldId id="776" r:id="rId11"/>
    <p:sldId id="774" r:id="rId12"/>
    <p:sldId id="777" r:id="rId13"/>
    <p:sldId id="778" r:id="rId14"/>
    <p:sldId id="383" r:id="rId15"/>
    <p:sldId id="780" r:id="rId16"/>
    <p:sldId id="779" r:id="rId17"/>
    <p:sldId id="318" r:id="rId18"/>
    <p:sldId id="435" r:id="rId19"/>
    <p:sldId id="560" r:id="rId20"/>
    <p:sldId id="323" r:id="rId21"/>
    <p:sldId id="439" r:id="rId22"/>
    <p:sldId id="442" r:id="rId23"/>
    <p:sldId id="440" r:id="rId24"/>
    <p:sldId id="561" r:id="rId25"/>
    <p:sldId id="441" r:id="rId26"/>
    <p:sldId id="562" r:id="rId27"/>
    <p:sldId id="563" r:id="rId28"/>
    <p:sldId id="564" r:id="rId29"/>
    <p:sldId id="531" r:id="rId30"/>
    <p:sldId id="532" r:id="rId31"/>
    <p:sldId id="517" r:id="rId32"/>
    <p:sldId id="448" r:id="rId33"/>
    <p:sldId id="449" r:id="rId34"/>
    <p:sldId id="565" r:id="rId35"/>
    <p:sldId id="567" r:id="rId36"/>
    <p:sldId id="533" r:id="rId37"/>
    <p:sldId id="534" r:id="rId38"/>
    <p:sldId id="568" r:id="rId39"/>
    <p:sldId id="569" r:id="rId40"/>
    <p:sldId id="570" r:id="rId41"/>
    <p:sldId id="571" r:id="rId42"/>
    <p:sldId id="572" r:id="rId43"/>
    <p:sldId id="573" r:id="rId44"/>
    <p:sldId id="781" r:id="rId45"/>
    <p:sldId id="575" r:id="rId46"/>
    <p:sldId id="576" r:id="rId47"/>
    <p:sldId id="577" r:id="rId48"/>
    <p:sldId id="578" r:id="rId49"/>
    <p:sldId id="580" r:id="rId50"/>
    <p:sldId id="581" r:id="rId51"/>
    <p:sldId id="582" r:id="rId52"/>
    <p:sldId id="583" r:id="rId53"/>
    <p:sldId id="584" r:id="rId54"/>
    <p:sldId id="587" r:id="rId55"/>
    <p:sldId id="588" r:id="rId56"/>
    <p:sldId id="589" r:id="rId57"/>
    <p:sldId id="590" r:id="rId58"/>
    <p:sldId id="591" r:id="rId59"/>
    <p:sldId id="594" r:id="rId60"/>
    <p:sldId id="782" r:id="rId61"/>
    <p:sldId id="595" r:id="rId62"/>
    <p:sldId id="624" r:id="rId63"/>
    <p:sldId id="625" r:id="rId64"/>
    <p:sldId id="626" r:id="rId65"/>
    <p:sldId id="627" r:id="rId66"/>
    <p:sldId id="629" r:id="rId67"/>
    <p:sldId id="630" r:id="rId68"/>
    <p:sldId id="596" r:id="rId69"/>
    <p:sldId id="597" r:id="rId70"/>
    <p:sldId id="598" r:id="rId71"/>
    <p:sldId id="601" r:id="rId72"/>
    <p:sldId id="602" r:id="rId73"/>
    <p:sldId id="603" r:id="rId74"/>
    <p:sldId id="604" r:id="rId75"/>
    <p:sldId id="605" r:id="rId76"/>
    <p:sldId id="606" r:id="rId77"/>
    <p:sldId id="607" r:id="rId78"/>
    <p:sldId id="608" r:id="rId79"/>
    <p:sldId id="609" r:id="rId80"/>
    <p:sldId id="610" r:id="rId81"/>
    <p:sldId id="611" r:id="rId82"/>
    <p:sldId id="612" r:id="rId83"/>
    <p:sldId id="631" r:id="rId84"/>
    <p:sldId id="615" r:id="rId85"/>
    <p:sldId id="616" r:id="rId86"/>
    <p:sldId id="617" r:id="rId87"/>
    <p:sldId id="497" r:id="rId88"/>
    <p:sldId id="498" r:id="rId89"/>
    <p:sldId id="632" r:id="rId90"/>
    <p:sldId id="378" r:id="rId91"/>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E2E2"/>
    <a:srgbClr val="CBCBCB"/>
    <a:srgbClr val="E4E4E4"/>
    <a:srgbClr val="DDDDDD"/>
    <a:srgbClr val="F5F5F5"/>
    <a:srgbClr val="D7D7D7"/>
    <a:srgbClr val="EF8340"/>
    <a:srgbClr val="329B61"/>
    <a:srgbClr val="339B61"/>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44" d="100"/>
          <a:sy n="44" d="100"/>
        </p:scale>
        <p:origin x="318" y="78"/>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handoutMaster" Target="handoutMasters/handoutMaster1.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notesMaster" Target="notesMasters/notesMaster1.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8" Type="http://schemas.openxmlformats.org/officeDocument/2006/relationships/theme" Target="../theme/theme1.xml"/><Relationship Id="rId107" Type="http://schemas.openxmlformats.org/officeDocument/2006/relationships/tags" Target="../tags/tag62.xml"/><Relationship Id="rId106" Type="http://schemas.openxmlformats.org/officeDocument/2006/relationships/tags" Target="../tags/tag61.xml"/><Relationship Id="rId105" Type="http://schemas.openxmlformats.org/officeDocument/2006/relationships/tags" Target="../tags/tag60.xml"/><Relationship Id="rId104" Type="http://schemas.openxmlformats.org/officeDocument/2006/relationships/tags" Target="../tags/tag59.xml"/><Relationship Id="rId103" Type="http://schemas.openxmlformats.org/officeDocument/2006/relationships/tags" Target="../tags/tag58.xml"/><Relationship Id="rId102" Type="http://schemas.openxmlformats.org/officeDocument/2006/relationships/tags" Target="../tags/tag57.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02"/>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03"/>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04"/>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05"/>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06"/>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0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 Target="slide15.xml"/><Relationship Id="rId1" Type="http://schemas.openxmlformats.org/officeDocument/2006/relationships/slide" Target="slide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98.xml"/><Relationship Id="rId1" Type="http://schemas.openxmlformats.org/officeDocument/2006/relationships/image" Target="../media/image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3065663" y="5869062"/>
            <a:ext cx="10585176" cy="3877984"/>
            <a:chOff x="12561607" y="4356894"/>
            <a:chExt cx="10585176" cy="3877984"/>
          </a:xfrm>
        </p:grpSpPr>
        <p:sp>
          <p:nvSpPr>
            <p:cNvPr id="16" name="TextBox 15"/>
            <p:cNvSpPr txBox="1"/>
            <p:nvPr/>
          </p:nvSpPr>
          <p:spPr>
            <a:xfrm>
              <a:off x="12889756" y="4356894"/>
              <a:ext cx="9513036" cy="1046440"/>
            </a:xfrm>
            <a:prstGeom prst="rect">
              <a:avLst/>
            </a:prstGeom>
            <a:noFill/>
          </p:spPr>
          <p:txBody>
            <a:bodyPr wrap="square" rtlCol="0">
              <a:spAutoFit/>
            </a:bodyPr>
            <a:lstStyle/>
            <a:p>
              <a:r>
                <a:rPr lang="zh-CN" altLang="en-US" sz="6200" b="1" dirty="0">
                  <a:solidFill>
                    <a:srgbClr val="EF8340"/>
                  </a:solidFill>
                  <a:latin typeface="微软雅黑" panose="020B0503020204020204" pitchFamily="34" charset="-122"/>
                  <a:ea typeface="微软雅黑" panose="020B0503020204020204" pitchFamily="34" charset="-122"/>
                </a:rPr>
                <a:t>专题二    </a:t>
              </a:r>
              <a:r>
                <a:rPr lang="en-US" altLang="zh-CN" sz="6200" b="1" dirty="0">
                  <a:solidFill>
                    <a:srgbClr val="EF8340"/>
                  </a:solidFill>
                  <a:latin typeface="微软雅黑" panose="020B0503020204020204" pitchFamily="34" charset="-122"/>
                  <a:ea typeface="微软雅黑" panose="020B0503020204020204" pitchFamily="34" charset="-122"/>
                </a:rPr>
                <a:t>PART 02 </a:t>
              </a:r>
              <a:r>
                <a:rPr lang="zh-CN" altLang="en-US" sz="6200" b="1" dirty="0">
                  <a:solidFill>
                    <a:srgbClr val="EF8340"/>
                  </a:solidFill>
                  <a:latin typeface="微软雅黑" panose="020B0503020204020204" pitchFamily="34" charset="-122"/>
                  <a:ea typeface="微软雅黑" panose="020B0503020204020204" pitchFamily="34" charset="-122"/>
                </a:rPr>
                <a:t>　</a:t>
              </a:r>
              <a:endParaRPr lang="zh-CN" altLang="en-US" sz="62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561607" y="5403334"/>
              <a:ext cx="10585176" cy="2831544"/>
            </a:xfrm>
            <a:prstGeom prst="rect">
              <a:avLst/>
            </a:prstGeom>
            <a:noFill/>
          </p:spPr>
          <p:txBody>
            <a:bodyPr wrap="square" rtlCol="0">
              <a:spAutoFit/>
            </a:bodyPr>
            <a:lstStyle/>
            <a:p>
              <a:r>
                <a:rPr lang="zh-CN" altLang="zh-CN" sz="9000" b="1" dirty="0">
                  <a:latin typeface="微软雅黑" panose="020B0503020204020204" pitchFamily="34" charset="-122"/>
                  <a:ea typeface="微软雅黑" panose="020B0503020204020204" pitchFamily="34" charset="-122"/>
                </a:rPr>
                <a:t>正确使用标点符号</a:t>
              </a:r>
              <a:endParaRPr lang="zh-CN" altLang="zh-CN" sz="9000" b="1" dirty="0">
                <a:latin typeface="微软雅黑" panose="020B0503020204020204" pitchFamily="34" charset="-122"/>
                <a:ea typeface="微软雅黑" panose="020B0503020204020204" pitchFamily="34" charset="-122"/>
              </a:endParaRPr>
            </a:p>
            <a:p>
              <a:pPr algn="ctr"/>
              <a:endParaRPr lang="en-US" altLang="zh-CN" sz="8800" b="1" dirty="0">
                <a:solidFill>
                  <a:srgbClr val="404040"/>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706180" y="8893398"/>
            <a:ext cx="6480720" cy="720080"/>
          </a:xfrm>
          <a:prstGeom prst="rect">
            <a:avLst/>
          </a:prstGeom>
          <a:noFill/>
        </p:spPr>
        <p:txBody>
          <a:bodyPr wrap="square" rtlCol="0">
            <a:spAutoFit/>
          </a:bodyPr>
          <a:lstStyle/>
          <a:p>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endParaRPr lang="zh-CN" altLang="en-US" sz="39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80324" y="2988742"/>
            <a:ext cx="19942876" cy="648072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240364" y="3348782"/>
            <a:ext cx="19154128" cy="4035335"/>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原句的语病主要是逻辑错误和搭配不当。原句中“能否”和“是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的艺术法则”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两面对一面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传统文化内涵”和“现代人文精神”并行不悖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但不能说“并行不悖的艺术法则”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项。“内涵”“精神”不能和“呈现”搭配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9"/>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15" name="TextBox 14"/>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772718"/>
            <a:ext cx="19788326" cy="8097986"/>
            <a:chOff x="2023200" y="2772718"/>
            <a:chExt cx="19788326" cy="8097986"/>
          </a:xfrm>
        </p:grpSpPr>
        <p:sp>
          <p:nvSpPr>
            <p:cNvPr id="69" name="TextBox 68"/>
            <p:cNvSpPr txBox="1"/>
            <p:nvPr/>
          </p:nvSpPr>
          <p:spPr>
            <a:xfrm>
              <a:off x="2023200" y="2772718"/>
              <a:ext cx="19788326" cy="8097986"/>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[2019</a:t>
              </a:r>
              <a:r>
                <a:rPr lang="zh-CN" altLang="zh-CN" sz="4400" dirty="0">
                  <a:latin typeface="微软雅黑" panose="020B0503020204020204" pitchFamily="34" charset="-122"/>
                  <a:ea typeface="微软雅黑" panose="020B0503020204020204" pitchFamily="34" charset="-122"/>
                </a:rPr>
                <a:t>·浙江卷</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(1)~(2)</a:t>
              </a:r>
              <a:r>
                <a:rPr lang="zh-CN" altLang="zh-CN" sz="4400" dirty="0">
                  <a:latin typeface="微软雅黑" panose="020B0503020204020204" pitchFamily="34" charset="-122"/>
                  <a:ea typeface="微软雅黑" panose="020B0503020204020204" pitchFamily="34" charset="-122"/>
                </a:rPr>
                <a:t>题。</a:t>
              </a:r>
              <a:r>
                <a:rPr lang="en-US" altLang="zh-CN" sz="4400" dirty="0">
                  <a:latin typeface="微软雅黑" panose="020B0503020204020204" pitchFamily="34" charset="-122"/>
                  <a:ea typeface="微软雅黑" panose="020B0503020204020204" pitchFamily="34" charset="-122"/>
                </a:rPr>
                <a:t>(5</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近两年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中央电视台综艺频道播出的文化类综艺节目《国家宝藏》可谓亮点突出。该节目以博物馆为主题</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以文物为线索</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每件文物绑定一位与之气质相符的嘉宾</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他们或娓娓道来地讲述文物的历史</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或扮成古人演绎国宝故事</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串联起国宝的前世今生。近两年来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该节目收获了大量粉丝。许多观众表示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从《国家宝藏》中看到了文化自信。</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a:t>
              </a:r>
              <a:r>
                <a:rPr lang="zh-CN" altLang="zh-CN" sz="4400" u="sng" dirty="0">
                  <a:latin typeface="微软雅黑" panose="020B0503020204020204" pitchFamily="34" charset="-122"/>
                  <a:ea typeface="微软雅黑" panose="020B0503020204020204" pitchFamily="34" charset="-122"/>
                </a:rPr>
                <a:t>【甲】近期发布的《中国文化综艺白皮书》显示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在关于“文化综艺节目的什么要素最吸引你”的调查里</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“精神内涵”“价值导向”成为受访者的首选</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选</a:t>
              </a:r>
              <a:endParaRPr lang="zh-CN" altLang="zh-CN" sz="4400" dirty="0">
                <a:latin typeface="微软雅黑" panose="020B0503020204020204" pitchFamily="34" charset="-122"/>
                <a:ea typeface="微软雅黑" panose="020B0503020204020204" pitchFamily="34" charset="-122"/>
              </a:endParaRPr>
            </a:p>
          </p:txBody>
        </p:sp>
        <p:sp>
          <p:nvSpPr>
            <p:cNvPr id="8" name="TextBox 72"/>
            <p:cNvSpPr txBox="1"/>
            <p:nvPr/>
          </p:nvSpPr>
          <p:spPr>
            <a:xfrm>
              <a:off x="13033772" y="6353685"/>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75"/>
            <p:cNvSpPr txBox="1"/>
            <p:nvPr/>
          </p:nvSpPr>
          <p:spPr>
            <a:xfrm>
              <a:off x="4464820" y="6373118"/>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772718"/>
            <a:ext cx="19788326" cy="10129311"/>
            <a:chOff x="2023200" y="2772718"/>
            <a:chExt cx="19788326" cy="10129311"/>
          </a:xfrm>
        </p:grpSpPr>
        <p:sp>
          <p:nvSpPr>
            <p:cNvPr id="69" name="TextBox 68"/>
            <p:cNvSpPr txBox="1"/>
            <p:nvPr/>
          </p:nvSpPr>
          <p:spPr>
            <a:xfrm>
              <a:off x="2023200" y="2772718"/>
              <a:ext cx="19788326" cy="10129311"/>
            </a:xfrm>
            <a:prstGeom prst="rect">
              <a:avLst/>
            </a:prstGeom>
            <a:noFill/>
          </p:spPr>
          <p:txBody>
            <a:bodyPr wrap="square" rtlCol="0">
              <a:spAutoFit/>
            </a:bodyPr>
            <a:lstStyle/>
            <a:p>
              <a:pPr>
                <a:lnSpc>
                  <a:spcPct val="150000"/>
                </a:lnSpc>
              </a:pPr>
              <a:r>
                <a:rPr lang="zh-CN" altLang="zh-CN" sz="4400" u="sng" dirty="0">
                  <a:latin typeface="微软雅黑" panose="020B0503020204020204" pitchFamily="34" charset="-122"/>
                  <a:ea typeface="微软雅黑" panose="020B0503020204020204" pitchFamily="34" charset="-122"/>
                </a:rPr>
                <a:t>择“节目创新性”的比例也接近六成。【乙】白皮书还显示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相比娱乐综艺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观众对本土原创的文化类综艺节目的满意度更高</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据此</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不少业内人士认为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文化类综艺迎来了最好的时代。</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a:t>
              </a:r>
              <a:r>
                <a:rPr lang="zh-CN" altLang="zh-CN" sz="4400" u="sng" dirty="0">
                  <a:latin typeface="微软雅黑" panose="020B0503020204020204" pitchFamily="34" charset="-122"/>
                  <a:ea typeface="微软雅黑" panose="020B0503020204020204" pitchFamily="34" charset="-122"/>
                </a:rPr>
                <a:t>【丙】有导演认为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文化类综艺节目传达“硬知识”并不需要站在娱乐节目的对立面</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而是需要借鉴娱乐节目</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找到大众喜闻乐见的形式</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把“硬知识”软化</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确保节目的文化表达流畅而轻快。</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文段中的加点词语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运用不正确的一项是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娓娓道来　　　　　　　　 </a:t>
              </a:r>
              <a:r>
                <a:rPr lang="en-US" altLang="zh-CN" sz="4400" dirty="0">
                  <a:latin typeface="微软雅黑" panose="020B0503020204020204" pitchFamily="34" charset="-122"/>
                  <a:ea typeface="微软雅黑" panose="020B0503020204020204" pitchFamily="34" charset="-122"/>
                </a:rPr>
                <a:t>   B.</a:t>
              </a:r>
              <a:r>
                <a:rPr lang="zh-CN" altLang="zh-CN" sz="4400" dirty="0">
                  <a:latin typeface="微软雅黑" panose="020B0503020204020204" pitchFamily="34" charset="-122"/>
                  <a:ea typeface="微软雅黑" panose="020B0503020204020204" pitchFamily="34" charset="-122"/>
                </a:rPr>
                <a:t>演绎</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而是</a:t>
              </a:r>
              <a:r>
                <a:rPr lang="en-US" altLang="zh-CN" sz="4400" dirty="0">
                  <a:latin typeface="微软雅黑" panose="020B0503020204020204" pitchFamily="34" charset="-122"/>
                  <a:ea typeface="微软雅黑" panose="020B0503020204020204" pitchFamily="34" charset="-122"/>
                </a:rPr>
                <a:t>	                                   D.</a:t>
              </a:r>
              <a:r>
                <a:rPr lang="zh-CN" altLang="zh-CN" sz="4400" dirty="0">
                  <a:latin typeface="微软雅黑" panose="020B0503020204020204" pitchFamily="34" charset="-122"/>
                  <a:ea typeface="微软雅黑" panose="020B0503020204020204" pitchFamily="34" charset="-122"/>
                </a:rPr>
                <a:t>喜闻乐见</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
          <p:nvSpPr>
            <p:cNvPr id="8" name="TextBox 15"/>
            <p:cNvSpPr txBox="1"/>
            <p:nvPr/>
          </p:nvSpPr>
          <p:spPr>
            <a:xfrm>
              <a:off x="11377588" y="7386161"/>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16"/>
            <p:cNvSpPr txBox="1"/>
            <p:nvPr/>
          </p:nvSpPr>
          <p:spPr>
            <a:xfrm>
              <a:off x="2880644" y="7375708"/>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80324" y="2988742"/>
            <a:ext cx="19942876" cy="79928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240364" y="3348782"/>
            <a:ext cx="19154128" cy="6066661"/>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娓娓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形容谈论不倦或说话动听。娓娓道来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连续不断地说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生动地谈论。与后文的“讲述”语意重复。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演绎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一种推理方法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由一般原理推出关于特殊情况下的结论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指铺陈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发挥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指展现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表现。这里取第三个意思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指嘉宾扮成古人展现故事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而是”表转折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与前面的“并不需要”搭配和谐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喜闻乐见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喜欢听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乐意看。这里是说文化类综艺节目要找到观众喜欢的形式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使用正确。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9"/>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15" name="TextBox 14"/>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28519" y="2808720"/>
            <a:ext cx="19788326" cy="2004010"/>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(2)</a:t>
            </a:r>
            <a:r>
              <a:rPr lang="zh-CN" altLang="zh-CN" sz="4400" dirty="0">
                <a:latin typeface="微软雅黑" panose="020B0503020204020204" pitchFamily="34" charset="-122"/>
                <a:ea typeface="微软雅黑" panose="020B0503020204020204" pitchFamily="34" charset="-122"/>
              </a:rPr>
              <a:t>文段中画线的甲、乙、丙句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标点有误的一项是</a:t>
            </a:r>
            <a:r>
              <a:rPr lang="en-US" altLang="zh-CN" sz="4400" dirty="0">
                <a:latin typeface="微软雅黑" panose="020B0503020204020204" pitchFamily="34" charset="-122"/>
                <a:ea typeface="微软雅黑" panose="020B0503020204020204" pitchFamily="34" charset="-122"/>
              </a:rPr>
              <a:t>(2</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甲　　　　　  </a:t>
            </a: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乙　　　　　 </a:t>
            </a: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丙</a:t>
            </a:r>
            <a:endParaRPr lang="zh-CN"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2151244" y="7116990"/>
            <a:ext cx="19942876" cy="3396590"/>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2"/>
          <p:cNvSpPr txBox="1"/>
          <p:nvPr/>
        </p:nvSpPr>
        <p:spPr>
          <a:xfrm>
            <a:off x="2228519" y="7826938"/>
            <a:ext cx="19154128" cy="988347"/>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乙处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白皮书”应该加上书名号。</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1876386" y="3026781"/>
            <a:ext cx="3855355" cy="1114088"/>
            <a:chOff x="1918989" y="4329309"/>
            <a:chExt cx="3275809" cy="789189"/>
          </a:xfrm>
        </p:grpSpPr>
        <p:pic>
          <p:nvPicPr>
            <p:cNvPr id="40" name="Picture 2"/>
            <p:cNvPicPr>
              <a:picLocks noChangeAspect="1" noChangeArrowheads="1"/>
            </p:cNvPicPr>
            <p:nvPr/>
          </p:nvPicPr>
          <p:blipFill>
            <a:blip r:embed="rId1" cstate="print"/>
            <a:srcRect/>
            <a:stretch>
              <a:fillRect/>
            </a:stretch>
          </p:blipFill>
          <p:spPr bwMode="auto">
            <a:xfrm>
              <a:off x="1918989" y="4329309"/>
              <a:ext cx="2833864" cy="789189"/>
            </a:xfrm>
            <a:prstGeom prst="rect">
              <a:avLst/>
            </a:prstGeom>
            <a:solidFill>
              <a:srgbClr val="404040"/>
            </a:solidFill>
            <a:ln w="9525">
              <a:noFill/>
              <a:miter lim="800000"/>
              <a:headEnd/>
              <a:tailEnd/>
            </a:ln>
            <a:effectLst/>
          </p:spPr>
        </p:pic>
        <p:sp>
          <p:nvSpPr>
            <p:cNvPr id="47" name="矩形 46"/>
            <p:cNvSpPr/>
            <p:nvPr/>
          </p:nvSpPr>
          <p:spPr>
            <a:xfrm>
              <a:off x="2056591" y="4357220"/>
              <a:ext cx="3138207" cy="632259"/>
            </a:xfrm>
            <a:prstGeom prst="rect">
              <a:avLst/>
            </a:prstGeom>
          </p:spPr>
          <p:txBody>
            <a:bodyPr wrap="squar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023200" y="4618720"/>
            <a:ext cx="19946216" cy="1446550"/>
          </a:xfrm>
          <a:prstGeom prst="rect">
            <a:avLst/>
          </a:prstGeom>
        </p:spPr>
        <p:txBody>
          <a:bodyPr wrap="square">
            <a:spAutoFit/>
          </a:bodyPr>
          <a:lstStyle/>
          <a:p>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常考的标点符号包括两大类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点号和标号。常用的点号有七种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标号有九种。列表如下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dirty="0"/>
          </a:p>
        </p:txBody>
      </p:sp>
      <p:graphicFrame>
        <p:nvGraphicFramePr>
          <p:cNvPr id="5" name="表格 4"/>
          <p:cNvGraphicFramePr>
            <a:graphicFrameLocks noGrp="1"/>
          </p:cNvGraphicFramePr>
          <p:nvPr/>
        </p:nvGraphicFramePr>
        <p:xfrm>
          <a:off x="1844441" y="6178402"/>
          <a:ext cx="19758282" cy="3549904"/>
        </p:xfrm>
        <a:graphic>
          <a:graphicData uri="http://schemas.openxmlformats.org/drawingml/2006/table">
            <a:tbl>
              <a:tblPr firstRow="1" firstCol="1" bandRow="1">
                <a:tableStyleId>{5940675A-B579-460E-94D1-54222C63F5DA}</a:tableStyleId>
              </a:tblPr>
              <a:tblGrid>
                <a:gridCol w="639597"/>
                <a:gridCol w="1190603"/>
                <a:gridCol w="416110"/>
                <a:gridCol w="1040276"/>
                <a:gridCol w="762869"/>
                <a:gridCol w="554814"/>
                <a:gridCol w="1317683"/>
                <a:gridCol w="1595090"/>
                <a:gridCol w="277407"/>
                <a:gridCol w="1525738"/>
                <a:gridCol w="2774070"/>
                <a:gridCol w="2219256"/>
                <a:gridCol w="2566014"/>
                <a:gridCol w="2878755"/>
              </a:tblGrid>
              <a:tr h="161180">
                <a:tc rowSpan="2">
                  <a:txBody>
                    <a:bodyPr/>
                    <a:lstStyle/>
                    <a:p>
                      <a:pPr algn="ctr">
                        <a:lnSpc>
                          <a:spcPct val="15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点</a:t>
                      </a:r>
                      <a:endParaRPr lang="zh-CN" sz="40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号</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顿号</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逗号</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a:tc>
                <a:tc gridSpan="2">
                  <a:txBody>
                    <a:bodyPr/>
                    <a:lstStyle/>
                    <a:p>
                      <a:pPr algn="ctr">
                        <a:lnSpc>
                          <a:spcPct val="100000"/>
                        </a:lnSpc>
                      </a:pPr>
                      <a:r>
                        <a:rPr lang="zh-CN" sz="4000" dirty="0">
                          <a:solidFill>
                            <a:schemeClr val="tx1"/>
                          </a:solidFill>
                          <a:effectLst/>
                          <a:latin typeface="微软雅黑" panose="020B0503020204020204" pitchFamily="34" charset="-122"/>
                          <a:ea typeface="微软雅黑" panose="020B0503020204020204" pitchFamily="34" charset="-122"/>
                        </a:rPr>
                        <a:t>冒号</a:t>
                      </a:r>
                      <a:endParaRPr lang="zh-CN" altLang="en-US" dirty="0"/>
                    </a:p>
                  </a:txBody>
                  <a:tcPr marL="0" marR="0" marT="0" marB="0" anchor="ctr"/>
                </a:tc>
                <a:tc hMerge="1">
                  <a:tcPr marL="0" marR="0" marT="0" marB="0" anchor="ctr"/>
                </a:tc>
                <a:tc>
                  <a:txBody>
                    <a:bodyPr/>
                    <a:lstStyle/>
                    <a:p>
                      <a:pPr algn="ctr">
                        <a:lnSpc>
                          <a:spcPct val="100000"/>
                        </a:lnSpc>
                      </a:pPr>
                      <a:r>
                        <a:rPr lang="zh-CN" sz="4000" dirty="0">
                          <a:solidFill>
                            <a:schemeClr val="tx1"/>
                          </a:solidFill>
                          <a:effectLst/>
                          <a:latin typeface="微软雅黑" panose="020B0503020204020204" pitchFamily="34" charset="-122"/>
                          <a:ea typeface="微软雅黑" panose="020B0503020204020204" pitchFamily="34" charset="-122"/>
                        </a:rPr>
                        <a:t>分号</a:t>
                      </a:r>
                      <a:endParaRPr lang="zh-CN" altLang="en-US" dirty="0"/>
                    </a:p>
                  </a:txBody>
                  <a:tcPr marL="0" marR="0" marT="0" marB="0" anchor="ctr"/>
                </a:tc>
                <a:tc gridSpan="2">
                  <a:txBody>
                    <a:bodyPr/>
                    <a:lstStyle/>
                    <a:p>
                      <a:pPr algn="ctr"/>
                      <a:r>
                        <a:rPr lang="zh-CN" sz="4000">
                          <a:solidFill>
                            <a:schemeClr val="tx1"/>
                          </a:solidFill>
                          <a:effectLst/>
                          <a:latin typeface="微软雅黑" panose="020B0503020204020204" pitchFamily="34" charset="-122"/>
                          <a:ea typeface="微软雅黑" panose="020B0503020204020204" pitchFamily="34" charset="-122"/>
                        </a:rPr>
                        <a:t>句号</a:t>
                      </a:r>
                      <a:endParaRPr lang="zh-CN" altLang="en-US"/>
                    </a:p>
                  </a:txBody>
                  <a:tcPr marL="0" marR="0" marT="0" marB="0" anchor="ctr"/>
                </a:tc>
                <a:tc hMerge="1">
                  <a:tcPr marL="0" marR="0" marT="0" marB="0" anchor="ctr"/>
                </a:tc>
                <a:tc>
                  <a:txBody>
                    <a:bodyPr/>
                    <a:lstStyle/>
                    <a:p>
                      <a:pPr algn="ctr"/>
                      <a:r>
                        <a:rPr lang="zh-CN" sz="4000">
                          <a:solidFill>
                            <a:schemeClr val="tx1"/>
                          </a:solidFill>
                          <a:effectLst/>
                          <a:latin typeface="微软雅黑" panose="020B0503020204020204" pitchFamily="34" charset="-122"/>
                          <a:ea typeface="微软雅黑" panose="020B0503020204020204" pitchFamily="34" charset="-122"/>
                        </a:rPr>
                        <a:t>问号</a:t>
                      </a:r>
                      <a:endParaRPr lang="zh-CN" altLang="en-US"/>
                    </a:p>
                  </a:txBody>
                  <a:tcPr marL="0" marR="0" marT="0" marB="0" anchor="ctr"/>
                </a:tc>
                <a:tc gridSpan="4">
                  <a:txBody>
                    <a:bodyPr/>
                    <a:lstStyle/>
                    <a:p>
                      <a:pPr algn="ctr"/>
                      <a:r>
                        <a:rPr lang="zh-CN" sz="4000" dirty="0">
                          <a:solidFill>
                            <a:schemeClr val="tx1"/>
                          </a:solidFill>
                          <a:effectLst/>
                          <a:latin typeface="微软雅黑" panose="020B0503020204020204" pitchFamily="34" charset="-122"/>
                          <a:ea typeface="微软雅黑" panose="020B0503020204020204" pitchFamily="34" charset="-122"/>
                        </a:rPr>
                        <a:t>叹号</a:t>
                      </a:r>
                      <a:endParaRPr lang="zh-CN" altLang="en-US" dirty="0"/>
                    </a:p>
                  </a:txBody>
                  <a:tcPr marL="0" marR="0" marT="0" marB="0" anchor="ctr"/>
                </a:tc>
                <a:tc hMerge="1">
                  <a:tcPr/>
                </a:tc>
                <a:tc hMerge="1">
                  <a:tcPr marL="0" marR="0" marT="0" marB="0" anchor="ctr"/>
                </a:tc>
                <a:tc hMerge="1">
                  <a:tcPr/>
                </a:tc>
              </a:tr>
              <a:tr h="0">
                <a:tc vMerge="1">
                  <a:tcPr/>
                </a:tc>
                <a:tc>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ctr">
                        <a:lnSpc>
                          <a:spcPct val="100000"/>
                        </a:lnSpc>
                        <a:spcAft>
                          <a:spcPts val="0"/>
                        </a:spcAft>
                      </a:pPr>
                      <a:r>
                        <a:rPr lang="en-US" sz="4000" dirty="0">
                          <a:solidFill>
                            <a:schemeClr val="tx1"/>
                          </a:solidFill>
                          <a:effectLst/>
                          <a:latin typeface="微软雅黑" panose="020B0503020204020204" pitchFamily="34" charset="-122"/>
                          <a:ea typeface="微软雅黑" panose="020B0503020204020204" pitchFamily="34" charset="-122"/>
                        </a:rPr>
                        <a:t>,</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a:tc>
                <a:tc gridSpan="2">
                  <a:txBody>
                    <a:bodyPr/>
                    <a:lstStyle/>
                    <a:p>
                      <a:pPr algn="ctr">
                        <a:lnSpc>
                          <a:spcPct val="100000"/>
                        </a:lnSpc>
                      </a:pP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hMerge="1">
                  <a:tcPr marL="0" marR="0" marT="0" marB="0" anchor="ctr"/>
                </a:tc>
                <a:tc>
                  <a:txBody>
                    <a:bodyPr/>
                    <a:lstStyle/>
                    <a:p>
                      <a:pPr algn="ctr">
                        <a:lnSpc>
                          <a:spcPct val="100000"/>
                        </a:lnSpc>
                      </a:pP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gridSpan="2">
                  <a:txBody>
                    <a:bodyPr/>
                    <a:lstStyle/>
                    <a:p>
                      <a:pPr algn="ctr"/>
                      <a:r>
                        <a:rPr lang="zh-CN"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hMerge="1">
                  <a:tcPr marL="0" marR="0" marT="0" marB="0" anchor="ctr"/>
                </a:tc>
                <a:tc>
                  <a:txBody>
                    <a:bodyPr/>
                    <a:lstStyle/>
                    <a:p>
                      <a:pPr algn="ct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gridSpan="4">
                  <a:txBody>
                    <a:bodyPr/>
                    <a:lstStyle/>
                    <a:p>
                      <a:pPr algn="ct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hMerge="1">
                  <a:tcPr/>
                </a:tc>
                <a:tc hMerge="1">
                  <a:tcPr marL="0" marR="0" marT="0" marB="0" anchor="ctr"/>
                </a:tc>
                <a:tc hMerge="1">
                  <a:tcPr/>
                </a:tc>
              </a:tr>
              <a:tr h="0">
                <a:tc rowSpan="2">
                  <a:txBody>
                    <a:bodyPr/>
                    <a:lstStyle/>
                    <a:p>
                      <a:pPr algn="ctr">
                        <a:lnSpc>
                          <a:spcPct val="150000"/>
                        </a:lnSpc>
                        <a:spcAft>
                          <a:spcPts val="0"/>
                        </a:spcAft>
                      </a:pPr>
                      <a:r>
                        <a:rPr lang="zh-CN" sz="4000">
                          <a:solidFill>
                            <a:schemeClr val="tx1"/>
                          </a:solidFill>
                          <a:effectLst/>
                          <a:latin typeface="微软雅黑" panose="020B0503020204020204" pitchFamily="34" charset="-122"/>
                          <a:ea typeface="微软雅黑" panose="020B0503020204020204" pitchFamily="34" charset="-122"/>
                        </a:rPr>
                        <a:t>标</a:t>
                      </a:r>
                      <a:endParaRPr lang="zh-CN" sz="400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000">
                          <a:solidFill>
                            <a:schemeClr val="tx1"/>
                          </a:solidFill>
                          <a:effectLst/>
                          <a:latin typeface="微软雅黑" panose="020B0503020204020204" pitchFamily="34" charset="-122"/>
                          <a:ea typeface="微软雅黑" panose="020B0503020204020204" pitchFamily="34" charset="-122"/>
                        </a:rPr>
                        <a:t>号</a:t>
                      </a:r>
                      <a:endParaRPr lang="zh-CN" sz="40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ctr">
                        <a:lnSpc>
                          <a:spcPct val="100000"/>
                        </a:lnSpc>
                        <a:spcAft>
                          <a:spcPts val="0"/>
                        </a:spcAft>
                      </a:pPr>
                      <a:r>
                        <a:rPr lang="zh-CN" sz="4000">
                          <a:solidFill>
                            <a:schemeClr val="tx1"/>
                          </a:solidFill>
                          <a:effectLst/>
                          <a:latin typeface="微软雅黑" panose="020B0503020204020204" pitchFamily="34" charset="-122"/>
                          <a:ea typeface="微软雅黑" panose="020B0503020204020204" pitchFamily="34" charset="-122"/>
                        </a:rPr>
                        <a:t>引号</a:t>
                      </a:r>
                      <a:endParaRPr lang="zh-CN" sz="40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a:tc>
                <a:tc gridSpan="2">
                  <a:txBody>
                    <a:bodyPr/>
                    <a:lstStyle/>
                    <a:p>
                      <a:pPr algn="ctr">
                        <a:lnSpc>
                          <a:spcPct val="100000"/>
                        </a:lnSpc>
                        <a:spcAft>
                          <a:spcPts val="0"/>
                        </a:spcAft>
                      </a:pPr>
                      <a:r>
                        <a:rPr lang="zh-CN" sz="4000">
                          <a:solidFill>
                            <a:schemeClr val="tx1"/>
                          </a:solidFill>
                          <a:effectLst/>
                          <a:latin typeface="微软雅黑" panose="020B0503020204020204" pitchFamily="34" charset="-122"/>
                          <a:ea typeface="微软雅黑" panose="020B0503020204020204" pitchFamily="34" charset="-122"/>
                        </a:rPr>
                        <a:t>括号</a:t>
                      </a:r>
                      <a:endParaRPr lang="zh-CN" sz="40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marL="0" marR="0" marT="0" marB="0" anchor="ctr"/>
                </a:tc>
                <a:tc gridSpan="2">
                  <a:txBody>
                    <a:bodyPr/>
                    <a:lstStyle/>
                    <a:p>
                      <a:pPr algn="ctr"/>
                      <a:r>
                        <a:rPr lang="zh-CN" sz="4000">
                          <a:solidFill>
                            <a:schemeClr val="tx1"/>
                          </a:solidFill>
                          <a:effectLst/>
                          <a:latin typeface="微软雅黑" panose="020B0503020204020204" pitchFamily="34" charset="-122"/>
                          <a:ea typeface="微软雅黑" panose="020B0503020204020204" pitchFamily="34" charset="-122"/>
                        </a:rPr>
                        <a:t>破折号</a:t>
                      </a:r>
                      <a:endParaRPr lang="zh-CN" altLang="en-US"/>
                    </a:p>
                  </a:txBody>
                  <a:tcPr marL="0" marR="0" marT="0" marB="0" anchor="ctr"/>
                </a:tc>
                <a:tc hMerge="1">
                  <a:tcPr marL="0" marR="0" marT="0" marB="0" anchor="ctr"/>
                </a:tc>
                <a:tc>
                  <a:txBody>
                    <a:bodyPr/>
                    <a:lstStyle/>
                    <a:p>
                      <a:r>
                        <a:rPr lang="zh-CN" sz="4000">
                          <a:solidFill>
                            <a:schemeClr val="tx1"/>
                          </a:solidFill>
                          <a:effectLst/>
                          <a:latin typeface="微软雅黑" panose="020B0503020204020204" pitchFamily="34" charset="-122"/>
                          <a:ea typeface="微软雅黑" panose="020B0503020204020204" pitchFamily="34" charset="-122"/>
                        </a:rPr>
                        <a:t>省略号</a:t>
                      </a:r>
                      <a:endParaRPr lang="zh-CN" altLang="en-US"/>
                    </a:p>
                  </a:txBody>
                  <a:tcPr marL="0" marR="0" marT="0" marB="0" anchor="ctr"/>
                </a:tc>
                <a:tc gridSpan="2">
                  <a:txBody>
                    <a:bodyPr/>
                    <a:lstStyle/>
                    <a:p>
                      <a:pPr algn="ctr">
                        <a:lnSpc>
                          <a:spcPct val="100000"/>
                        </a:lnSpc>
                      </a:pPr>
                      <a:r>
                        <a:rPr lang="zh-CN" sz="4000">
                          <a:solidFill>
                            <a:schemeClr val="tx1"/>
                          </a:solidFill>
                          <a:effectLst/>
                          <a:latin typeface="微软雅黑" panose="020B0503020204020204" pitchFamily="34" charset="-122"/>
                          <a:ea typeface="微软雅黑" panose="020B0503020204020204" pitchFamily="34" charset="-122"/>
                        </a:rPr>
                        <a:t>着重号</a:t>
                      </a:r>
                      <a:endParaRPr lang="zh-CN" altLang="en-US"/>
                    </a:p>
                  </a:txBody>
                  <a:tcPr marL="0" marR="0" marT="0" marB="0" anchor="ctr"/>
                </a:tc>
                <a:tc hMerge="1">
                  <a:tcPr marL="0" marR="0" marT="0" marB="0" anchor="ctr"/>
                </a:tc>
                <a:tc>
                  <a:txBody>
                    <a:bodyPr/>
                    <a:lstStyle/>
                    <a:p>
                      <a:pPr algn="ctr">
                        <a:lnSpc>
                          <a:spcPct val="100000"/>
                        </a:lnSpc>
                        <a:spcAft>
                          <a:spcPts val="0"/>
                        </a:spcAft>
                      </a:pPr>
                      <a:r>
                        <a:rPr lang="zh-CN" sz="4000">
                          <a:solidFill>
                            <a:schemeClr val="tx1"/>
                          </a:solidFill>
                          <a:effectLst/>
                          <a:latin typeface="微软雅黑" panose="020B0503020204020204" pitchFamily="34" charset="-122"/>
                          <a:ea typeface="微软雅黑" panose="020B0503020204020204" pitchFamily="34" charset="-122"/>
                        </a:rPr>
                        <a:t>书名号</a:t>
                      </a:r>
                      <a:endParaRPr lang="zh-CN" sz="40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00000"/>
                        </a:lnSpc>
                      </a:pPr>
                      <a:r>
                        <a:rPr lang="zh-CN" sz="4000">
                          <a:solidFill>
                            <a:schemeClr val="tx1"/>
                          </a:solidFill>
                          <a:effectLst/>
                          <a:latin typeface="微软雅黑" panose="020B0503020204020204" pitchFamily="34" charset="-122"/>
                          <a:ea typeface="微软雅黑" panose="020B0503020204020204" pitchFamily="34" charset="-122"/>
                        </a:rPr>
                        <a:t>间隔号</a:t>
                      </a:r>
                      <a:endParaRPr lang="zh-CN" altLang="en-US"/>
                    </a:p>
                  </a:txBody>
                  <a:tcPr marL="0" marR="0" marT="0" marB="0" anchor="ctr"/>
                </a:tc>
                <a:tc>
                  <a:txBody>
                    <a:bodyPr/>
                    <a:lstStyle/>
                    <a:p>
                      <a:pPr algn="ctr">
                        <a:lnSpc>
                          <a:spcPct val="100000"/>
                        </a:lnSpc>
                      </a:pPr>
                      <a:r>
                        <a:rPr lang="zh-CN" sz="4000">
                          <a:solidFill>
                            <a:schemeClr val="tx1"/>
                          </a:solidFill>
                          <a:effectLst/>
                          <a:latin typeface="微软雅黑" panose="020B0503020204020204" pitchFamily="34" charset="-122"/>
                          <a:ea typeface="微软雅黑" panose="020B0503020204020204" pitchFamily="34" charset="-122"/>
                        </a:rPr>
                        <a:t>连接号</a:t>
                      </a:r>
                      <a:endParaRPr lang="zh-CN" altLang="en-US"/>
                    </a:p>
                  </a:txBody>
                  <a:tcPr marL="0" marR="0" marT="0" marB="0" anchor="ctr"/>
                </a:tc>
                <a:tc>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专名号</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vMerge="1">
                  <a:tcPr/>
                </a:tc>
                <a:tc gridSpan="2">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 ‘’</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a:tc>
                <a:tc gridSpan="2">
                  <a:txBody>
                    <a:bodyPr/>
                    <a:lstStyle/>
                    <a:p>
                      <a:pPr algn="ctr">
                        <a:lnSpc>
                          <a:spcPct val="100000"/>
                        </a:lnSpc>
                        <a:spcAft>
                          <a:spcPts val="0"/>
                        </a:spcAft>
                      </a:pPr>
                      <a:r>
                        <a:rPr lang="en-US" sz="4000" dirty="0">
                          <a:solidFill>
                            <a:schemeClr val="tx1"/>
                          </a:solidFill>
                          <a:effectLst/>
                          <a:latin typeface="微软雅黑" panose="020B0503020204020204" pitchFamily="34" charset="-122"/>
                          <a:ea typeface="微软雅黑" panose="020B0503020204020204" pitchFamily="34" charset="-122"/>
                        </a:rPr>
                        <a:t>()  []</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marL="0" marR="0" marT="0" marB="0" anchor="ctr"/>
                </a:tc>
                <a:tc gridSpan="2">
                  <a:txBody>
                    <a:bodyPr/>
                    <a:lstStyle/>
                    <a:p>
                      <a:pPr algn="ctr"/>
                      <a:r>
                        <a:rPr lang="zh-CN"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hMerge="1">
                  <a:tcPr marL="0" marR="0" marT="0" marB="0" anchor="ctr"/>
                </a:tc>
                <a:tc>
                  <a:txBody>
                    <a:bodyPr/>
                    <a:lstStyle/>
                    <a:p>
                      <a:pPr algn="ctr"/>
                      <a:r>
                        <a:rPr lang="zh-CN"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gridSpan="2">
                  <a:txBody>
                    <a:bodyPr/>
                    <a:lstStyle/>
                    <a:p>
                      <a:pPr algn="ctr">
                        <a:lnSpc>
                          <a:spcPct val="100000"/>
                        </a:lnSpc>
                      </a:pP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hMerge="1">
                  <a:tcPr marL="0" marR="0" marT="0" marB="0" anchor="ctr"/>
                </a:tc>
                <a:tc>
                  <a:txBody>
                    <a:bodyPr/>
                    <a:lstStyle/>
                    <a:p>
                      <a:pPr algn="ctr">
                        <a:lnSpc>
                          <a:spcPct val="100000"/>
                        </a:lnSpc>
                        <a:spcAft>
                          <a:spcPts val="0"/>
                        </a:spcAft>
                      </a:pPr>
                      <a:r>
                        <a:rPr lang="zh-CN" sz="4000" dirty="0">
                          <a:solidFill>
                            <a:schemeClr val="tx1"/>
                          </a:solidFill>
                          <a:effectLst/>
                          <a:latin typeface="微软雅黑" panose="020B0503020204020204" pitchFamily="34" charset="-122"/>
                          <a:ea typeface="微软雅黑" panose="020B0503020204020204" pitchFamily="34" charset="-122"/>
                        </a:rPr>
                        <a:t>《</a:t>
                      </a:r>
                      <a:r>
                        <a:rPr lang="en-US" altLang="zh-CN" sz="4000" dirty="0">
                          <a:solidFill>
                            <a:schemeClr val="tx1"/>
                          </a:solidFill>
                          <a:effectLst/>
                          <a:latin typeface="微软雅黑" panose="020B0503020204020204" pitchFamily="34" charset="-122"/>
                          <a:ea typeface="微软雅黑" panose="020B0503020204020204" pitchFamily="34" charset="-122"/>
                        </a:rPr>
                        <a:t> </a:t>
                      </a:r>
                      <a:r>
                        <a:rPr lang="zh-CN" sz="4000" dirty="0">
                          <a:solidFill>
                            <a:schemeClr val="tx1"/>
                          </a:solidFill>
                          <a:effectLst/>
                          <a:latin typeface="微软雅黑" panose="020B0503020204020204" pitchFamily="34" charset="-122"/>
                          <a:ea typeface="微软雅黑" panose="020B0503020204020204" pitchFamily="34" charset="-122"/>
                        </a:rPr>
                        <a:t>》 </a:t>
                      </a:r>
                      <a:r>
                        <a:rPr lang="en-US" sz="4000" dirty="0">
                          <a:solidFill>
                            <a:schemeClr val="tx1"/>
                          </a:solidFill>
                          <a:effectLst/>
                          <a:latin typeface="微软雅黑" panose="020B0503020204020204" pitchFamily="34" charset="-122"/>
                          <a:ea typeface="微软雅黑" panose="020B0503020204020204" pitchFamily="34" charset="-122"/>
                        </a:rPr>
                        <a:t>&lt; &gt;</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00000"/>
                        </a:lnSpc>
                      </a:pPr>
                      <a:r>
                        <a:rPr lang="zh-CN"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a:txBody>
                    <a:bodyPr/>
                    <a:lstStyle/>
                    <a:p>
                      <a:pPr algn="ctr">
                        <a:lnSpc>
                          <a:spcPct val="100000"/>
                        </a:lnSpc>
                      </a:pPr>
                      <a:r>
                        <a:rPr lang="en-US" sz="4000" dirty="0">
                          <a:solidFill>
                            <a:schemeClr val="tx1"/>
                          </a:solidFill>
                          <a:effectLst/>
                          <a:latin typeface="微软雅黑" panose="020B0503020204020204" pitchFamily="34" charset="-122"/>
                          <a:ea typeface="微软雅黑" panose="020B0503020204020204" pitchFamily="34" charset="-122"/>
                        </a:rPr>
                        <a:t>- </a:t>
                      </a:r>
                      <a:r>
                        <a:rPr lang="zh-CN" sz="4000" dirty="0">
                          <a:solidFill>
                            <a:schemeClr val="tx1"/>
                          </a:solidFill>
                          <a:effectLst/>
                          <a:latin typeface="微软雅黑" panose="020B0503020204020204" pitchFamily="34" charset="-122"/>
                          <a:ea typeface="微软雅黑" panose="020B0503020204020204" pitchFamily="34" charset="-122"/>
                        </a:rPr>
                        <a:t>— </a:t>
                      </a:r>
                      <a:r>
                        <a:rPr lang="en-US" sz="4000" dirty="0">
                          <a:solidFill>
                            <a:schemeClr val="tx1"/>
                          </a:solidFill>
                          <a:effectLst/>
                          <a:latin typeface="微软雅黑" panose="020B0503020204020204" pitchFamily="34" charset="-122"/>
                          <a:ea typeface="微软雅黑" panose="020B0503020204020204" pitchFamily="34" charset="-122"/>
                        </a:rPr>
                        <a:t>~</a:t>
                      </a:r>
                      <a:endParaRPr lang="zh-CN" altLang="en-US" dirty="0"/>
                    </a:p>
                  </a:txBody>
                  <a:tcPr marL="0" marR="0" marT="0" marB="0" anchor="ctr"/>
                </a:tc>
                <a:tc>
                  <a:txBody>
                    <a:bodyPr/>
                    <a:lstStyle/>
                    <a:p>
                      <a:pPr algn="ctr">
                        <a:lnSpc>
                          <a:spcPct val="100000"/>
                        </a:lnSpc>
                        <a:spcAft>
                          <a:spcPts val="0"/>
                        </a:spcAft>
                      </a:pPr>
                      <a:r>
                        <a:rPr lang="zh-CN" sz="4000" u="sng" dirty="0">
                          <a:solidFill>
                            <a:schemeClr val="tx1"/>
                          </a:solidFill>
                          <a:effectLst/>
                          <a:uFill>
                            <a:solidFill>
                              <a:srgbClr val="000000"/>
                            </a:solidFill>
                          </a:uFill>
                          <a:latin typeface="微软雅黑" panose="020B0503020204020204" pitchFamily="34" charset="-122"/>
                          <a:ea typeface="微软雅黑" panose="020B0503020204020204" pitchFamily="34" charset="-122"/>
                        </a:rPr>
                        <a:t>　</a:t>
                      </a:r>
                      <a:r>
                        <a:rPr lang="en-US" sz="4000" u="sng" dirty="0">
                          <a:solidFill>
                            <a:schemeClr val="tx1"/>
                          </a:solidFill>
                          <a:effectLst/>
                          <a:uFill>
                            <a:solidFill>
                              <a:srgbClr val="000000"/>
                            </a:solidFill>
                          </a:uFill>
                          <a:latin typeface="微软雅黑" panose="020B0503020204020204" pitchFamily="34" charset="-122"/>
                          <a:ea typeface="微软雅黑" panose="020B0503020204020204" pitchFamily="34" charset="-122"/>
                        </a:rPr>
                        <a:t> </a:t>
                      </a:r>
                      <a:endParaRPr lang="zh-CN" sz="40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420790"/>
            <a:ext cx="19946216" cy="3806427"/>
          </a:xfrm>
          <a:prstGeom prst="rect">
            <a:avLst/>
          </a:prstGeom>
        </p:spPr>
        <p:txBody>
          <a:bodyPr wrap="square">
            <a:spAutoFit/>
          </a:bodyPr>
          <a:lstStyle/>
          <a:p>
            <a:pPr algn="ctr">
              <a:lnSpc>
                <a:spcPct val="130000"/>
              </a:lnSpc>
            </a:pPr>
            <a:r>
              <a:rPr lang="zh-CN" altLang="en-US" sz="5800" b="1" dirty="0">
                <a:latin typeface="微软雅黑" panose="020B0503020204020204" pitchFamily="34" charset="-122"/>
                <a:ea typeface="微软雅黑" panose="020B0503020204020204" pitchFamily="34" charset="-122"/>
              </a:rPr>
              <a:t>考点一　点号</a:t>
            </a:r>
            <a:endParaRPr lang="en-US" altLang="zh-CN" sz="5800" b="1"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点号的作用在于点断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主要表示说话时的停顿和语气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是针对句子内部结构层次的。对于点号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要明确点号表示停顿的长短关系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顿号</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逗号</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分号</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冒号</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三个句末点号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句号、问号、叹号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921880" y="3060750"/>
            <a:ext cx="20002640" cy="4567789"/>
          </a:xfrm>
          <a:prstGeom prst="rect">
            <a:avLst/>
          </a:prstGeom>
          <a:noFill/>
        </p:spPr>
        <p:txBody>
          <a:bodyPr wrap="square" rtlCol="0">
            <a:spAutoFit/>
          </a:bodyPr>
          <a:lstStyle/>
          <a:p>
            <a:pP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类型一　顿号</a:t>
            </a:r>
            <a:endParaRPr lang="zh-CN" altLang="en-US" sz="5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400" dirty="0">
                <a:latin typeface="微软雅黑" panose="020B0503020204020204" pitchFamily="34" charset="-122"/>
                <a:ea typeface="微软雅黑" panose="020B0503020204020204" pitchFamily="34" charset="-122"/>
              </a:rPr>
              <a:t>       句子内部并列词语之间需要停顿时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用顿号。例如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在人类发展史上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产权载体已先后出现了自然物、劳动产品、商品、货币、债券与股票等多种形式。”</a:t>
            </a:r>
            <a:endParaRPr lang="zh-CN" altLang="en-US" sz="44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4400" dirty="0">
                <a:latin typeface="微软雅黑" panose="020B0503020204020204" pitchFamily="34" charset="-122"/>
                <a:ea typeface="微软雅黑" panose="020B0503020204020204" pitchFamily="34" charset="-122"/>
              </a:rPr>
              <a:t>       使用顿号不规范的情况有两种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一是滥用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不该用而用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二是误用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造成层级不清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表意混乱。</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0369476" y="2872811"/>
            <a:ext cx="4248472"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
        <p:nvSpPr>
          <p:cNvPr id="9" name="矩形 8"/>
          <p:cNvSpPr/>
          <p:nvPr/>
        </p:nvSpPr>
        <p:spPr>
          <a:xfrm>
            <a:off x="2016548" y="3847604"/>
            <a:ext cx="19946216" cy="6168227"/>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概数中间不能用顿号。例如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小河对岸三、四里外是浅山。</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句中“三、四里”表示的是大概距离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并非确切的数字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应该删去顿号。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再如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小姑娘看上去十二、三岁。</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“十二、三岁”表示的是大概年龄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并非准确的岁数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应该删去顿号。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048468"/>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当表示的数字是以下两种情况时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应该用顿号。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一是序数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今天参加活动的是八、九年级的学生。”其中的“八、九年级”表示年级序号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要用顿号隔开。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二是涉及两个对象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离家乡远了久了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人往往愁肠百结。比如唐代诗人刘皂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旅次朔方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诗里一、二句‘客舍并州已十霜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归心日夜忆咸阳’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表达的就是这种感情。”其中的“一、二句”指的是诗中的前两句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即第一句“客舍并州已十霜”和第二句“归心日夜忆咸阳”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所以“一、二”之间要用顿号隔开。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如果不是相邻的两个数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一般是要用顿号隔开的。</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31084" y="2569556"/>
            <a:ext cx="20163922" cy="7668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3099681"/>
            <a:ext cx="19871438" cy="3687548"/>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对该考点提出的要求是“正确使用标点符号”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能力层级为</a:t>
            </a:r>
            <a:r>
              <a:rPr lang="en-US" altLang="zh-CN" sz="4400" dirty="0">
                <a:latin typeface="微软雅黑" panose="020B0503020204020204" pitchFamily="34" charset="-122"/>
                <a:ea typeface="微软雅黑" panose="020B0503020204020204" pitchFamily="34" charset="-122"/>
              </a:rPr>
              <a:t>E</a:t>
            </a:r>
            <a:r>
              <a:rPr lang="zh-CN" altLang="en-US" sz="4400" dirty="0">
                <a:latin typeface="微软雅黑" panose="020B0503020204020204" pitchFamily="34" charset="-122"/>
                <a:ea typeface="微软雅黑" panose="020B0503020204020204" pitchFamily="34" charset="-122"/>
              </a:rPr>
              <a:t>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表达应用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。正确使用标点符号是以识记、理解和分析综合为基础的表达应用能力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包括正确使用标点符号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即标点符号使用正确、合理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、规范书写标点符号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即在行文中把标点符号写得工整正确</a:t>
            </a:r>
            <a:r>
              <a:rPr lang="en-US" altLang="zh-CN" sz="44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并列词语间无停顿或停顿很小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且不会产生歧义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中间就不必再加顿号。例如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要切实做好减轻中、小学生课业负担的工作。</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句中“中、小学生”之间不需要停顿</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应删去顿号。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两层以上并列词语之间大的并列短语之间用逗号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小的并列短语之间用顿号。例如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为促进跨省城市间合作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山东济南、青岛、江苏南京、苏州、安徽合肥、芜湖等城市都派代表出席了这次协作洽谈会。</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句中各城市之间虽然都是并列关系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但存在着并列分层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青岛”“苏州”之后的顿号应改成逗号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以标明层级。</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3022991"/>
            <a:ext cx="19946216" cy="4407745"/>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引号、书名号连用时不使用顿号。例如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大宅子”、“鱼翅”、“鸦片”、“烟枪和烟灯”分别比喻什么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②《</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阁夜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旅夜书怀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客至</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登岳阳楼</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都是杜甫后期律诗的代表作品。</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①②两句中的顿号应全部去掉。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3022991"/>
            <a:ext cx="19946216" cy="7928709"/>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在并列的几个谓语之间不能用顿号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要用逗号。例如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商业世界中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最强大的力量不是贪婪、不是恐惧、也不是激烈竞争所引燃的旺盛的战斗能量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商业世界中最强大的力量仍然是爱。</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句中“不是贪婪、不是恐惧、也不是激烈竞争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三项虽然是表并列关系的短语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但它们不是在一个句子内部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因为这三个并列的短语都是充当谓语的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构成三个分句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并列的分句之间是不能用顿号的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应改为逗号。再如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大地春回</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到处莺歌燕舞、桃红柳绿、水碧山青</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一派生机盎然的景象。</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“莺歌燕舞、桃红柳绿、水碧山青”三个短语是并列谓语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中间的顿号应改为逗号。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6168227"/>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分句之间不能用顿号。例如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景区门票价格由谁定、如何定、定多少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都需要充分论证。</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句中“由谁定、如何定、定多少”作为分句出现</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应将它们之间的顿号改为逗号。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7.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并列短语中如果有连词“和、与、及、或”等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连词前不能再用顿号。例如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观众长时间地等待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只为一睹她的风采、或让她签上一个名。</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句中“或”是连词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可根据不同句子的情况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或删去顿号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或将顿号改为逗号。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048468"/>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8.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句子内多个词语并列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但同时又都带了语气词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停顿时间自然就相对要长一些</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就不能用顿号。例如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农贸市场的水果品种极其丰富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如西瓜呀、苹果呀、梨呀、葡萄呀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真可谓应有尽有啊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句中的顿号均应改为逗号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否则很难按照顿号的停顿时间一气呵成。</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9.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并列词语做补语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补语之间不能用顿号。例如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这个故事讲得真实、动人。</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句中的“真实”和“动人”都做句子的补语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中间的顿号应改为逗号。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5287986"/>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10.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约定俗成的短语或集合名词中间是不能用标点断开的。例如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这次严打的成功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和广大公安、干警的努力是分不开的。</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句中的“公安干警”是一个集合名词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应将顿号删去。</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常见的约定俗成的短语或集合名词有“大专院校”“指战员”“司乘人员”“公检法”“中外合资企业”“工农兵”“万水千山”“多快好省”“前后左右”等。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在汉字数字的后面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表示次序语与正文的分隔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要用顿号。例如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何谓名著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一、名著是通俗的。二、名著是不会因时代变迁而被遗忘的。三、名著言近旨远。四、名著是富有启发性和教育性的。五、名著论及人类生活长期悬而未决的问题。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在阿拉伯数字序号后用圆点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下脚点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句子成分内部并列短语之间用顿号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如果把简短的并列短语加以强调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这些并列短语之间就不用顿号而用逗号。例如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这次采访</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你必须带三样东西</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钢笔、录音机、照相机。</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要将句中“钢笔”“录音机”“照相机”之间的顿号改为逗号。</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908536" y="2619341"/>
            <a:ext cx="19946216" cy="10417082"/>
          </a:xfrm>
          <a:prstGeom prst="rect">
            <a:avLst/>
          </a:prstGeom>
        </p:spPr>
        <p:txBody>
          <a:bodyPr wrap="square">
            <a:spAutoFit/>
          </a:bodyPr>
          <a:lstStyle/>
          <a:p>
            <a:pPr>
              <a:lnSpc>
                <a:spcPct val="14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4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zh-CN" sz="4400" dirty="0">
                <a:latin typeface="微软雅黑" panose="020B0503020204020204" pitchFamily="34" charset="-122"/>
                <a:ea typeface="微软雅黑" panose="020B0503020204020204" pitchFamily="34" charset="-122"/>
              </a:rPr>
              <a:t>文段中画线的甲、乙、丙句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标点有误的一项是</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有人曾将人工智能与人类之间存在的微妙关系称为“智慧争夺战”。</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甲</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也是在这个意义上</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欧洲开启了“人脑项目”</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集神经科学、医学和计算机等多领域为一体</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试图从科学高地上把握技术。</a:t>
            </a:r>
            <a:r>
              <a:rPr lang="zh-CN" altLang="zh-CN" sz="4400" dirty="0">
                <a:latin typeface="微软雅黑" panose="020B0503020204020204" pitchFamily="34" charset="-122"/>
                <a:ea typeface="微软雅黑" panose="020B0503020204020204" pitchFamily="34" charset="-122"/>
              </a:rPr>
              <a:t>这种“智慧竞争”不只是人类脑科学研究的自我赶超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更包括心理与情绪在内的自我认知。</a:t>
            </a:r>
            <a:endParaRPr lang="zh-CN" altLang="zh-CN"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让这场智能革命惠及所有的人群</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使得人人可以享受智能的红利</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这是时代赋予我们的使命。</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不管达到临界值</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超过人类智能总和的“奇点时刻”能否到来</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我们都应当从智慧的延伸中</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努力升华那独一无二的想象与思考</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理性与善良。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这或许才是人类认识自己、激发潜力的关键所在。</a:t>
            </a:r>
            <a:endParaRPr lang="zh-CN" altLang="zh-CN"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甲 　　　</a:t>
            </a: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乙 　　　</a:t>
            </a: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丙</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4"/>
            <a:ext cx="20010432" cy="619268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2004010"/>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想象与思考”和“理性与善良”属句内同一层次的并列短语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其间应使用顿号。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4567789"/>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类型二　逗号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 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句子内部的一种停顿标志。例如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黄河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是我们中华儿女的母亲河。”逗号多用于分句之间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单句内部成分之间一般不用逗号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只是在特殊情况下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主语和谓语之间、动词和复杂的宾语之间、介宾短语做状语时与后面的句子之间以及并列的谓语之间等可以用。</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8430" y="2628702"/>
            <a:ext cx="20022676"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567789"/>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高考命题范围在</a:t>
            </a:r>
            <a:r>
              <a:rPr lang="en-US" altLang="zh-CN" sz="4400" dirty="0">
                <a:latin typeface="微软雅黑" panose="020B0503020204020204" pitchFamily="34" charset="-122"/>
                <a:ea typeface="微软雅黑" panose="020B0503020204020204" pitchFamily="34" charset="-122"/>
              </a:rPr>
              <a:t>16</a:t>
            </a:r>
            <a:r>
              <a:rPr lang="zh-CN" altLang="en-US" sz="4400" dirty="0">
                <a:latin typeface="微软雅黑" panose="020B0503020204020204" pitchFamily="34" charset="-122"/>
                <a:ea typeface="微软雅黑" panose="020B0503020204020204" pitchFamily="34" charset="-122"/>
              </a:rPr>
              <a:t>种常用的标点符号内。其中顿号、逗号、问号、分号、冒号、引号、括号、省略号等为考查重点。从</a:t>
            </a:r>
            <a:r>
              <a:rPr lang="en-US" altLang="zh-CN" sz="4400" dirty="0">
                <a:latin typeface="微软雅黑" panose="020B0503020204020204" pitchFamily="34" charset="-122"/>
                <a:ea typeface="微软雅黑" panose="020B0503020204020204" pitchFamily="34" charset="-122"/>
              </a:rPr>
              <a:t>2011</a:t>
            </a:r>
            <a:r>
              <a:rPr lang="zh-CN" altLang="en-US" sz="4400" dirty="0">
                <a:latin typeface="微软雅黑" panose="020B0503020204020204" pitchFamily="34" charset="-122"/>
                <a:ea typeface="微软雅黑" panose="020B0503020204020204" pitchFamily="34" charset="-122"/>
              </a:rPr>
              <a:t>年开始到</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全国卷一直未考查过标点符号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但是此考点一直出现在考试说明中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所以在复习中不能忽略。考查形式上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以选择题为主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可能考查具体语境中标点的使用正确与否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也可能考查对标点符号用法的判断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年全国卷</a:t>
            </a:r>
            <a:r>
              <a:rPr lang="en-US" altLang="zh-CN" sz="4400" dirty="0">
                <a:latin typeface="微软雅黑" panose="020B0503020204020204" pitchFamily="34" charset="-122"/>
                <a:ea typeface="微软雅黑" panose="020B0503020204020204" pitchFamily="34" charset="-122"/>
              </a:rPr>
              <a:t>Ⅱ</a:t>
            </a:r>
            <a:r>
              <a:rPr lang="zh-CN" altLang="en-US" sz="4400" dirty="0">
                <a:latin typeface="微软雅黑" panose="020B0503020204020204" pitchFamily="34" charset="-122"/>
                <a:ea typeface="微软雅黑" panose="020B0503020204020204" pitchFamily="34" charset="-122"/>
              </a:rPr>
              <a:t>考查了引号的用法</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不顾层次内容滥用逗号。例如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打陀螺讲求技巧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用力小了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陀螺旋转不起来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用力大了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陀螺又容易“栽跟头”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用力匀称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陀螺才能平衡而快速地旋转。</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“一逗到底”导致层次不清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其实这段话讲了三个方面的内容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可将“用力大了”和“用力匀称”前面的逗号改为分号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讲求技巧”后的逗号改为冒号。</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5287986"/>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两个完整的句子之间不用逗号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用句号。例如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972185">
              <a:lnSpc>
                <a:spcPct val="130000"/>
              </a:lnSpc>
            </a:pPr>
            <a:r>
              <a:rPr lang="zh-CN" altLang="en-US" sz="4400" dirty="0">
                <a:latin typeface="微软雅黑" panose="020B0503020204020204" pitchFamily="34" charset="-122"/>
                <a:ea typeface="微软雅黑" panose="020B0503020204020204" pitchFamily="34" charset="-122"/>
              </a:rPr>
              <a:t>马来西亚政府为了吸引外资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鼓励私人办学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结果私人办的大学一下子冒出上千所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由于其办学资质没有统一规范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我们推荐学生留学马来西亚时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也就只能依据我们自己的不太全面的了解。</a:t>
            </a:r>
            <a:endParaRPr lang="zh-CN" altLang="en-US" sz="4400" dirty="0">
              <a:latin typeface="微软雅黑" panose="020B0503020204020204" pitchFamily="34" charset="-122"/>
              <a:ea typeface="微软雅黑" panose="020B0503020204020204" pitchFamily="34" charset="-122"/>
            </a:endParaRPr>
          </a:p>
          <a:p>
            <a:pPr indent="972185">
              <a:lnSpc>
                <a:spcPct val="130000"/>
              </a:lnSpc>
            </a:pPr>
            <a:r>
              <a:rPr lang="zh-CN" altLang="en-US" sz="4400" dirty="0">
                <a:latin typeface="微软雅黑" panose="020B0503020204020204" pitchFamily="34" charset="-122"/>
                <a:ea typeface="微软雅黑" panose="020B0503020204020204" pitchFamily="34" charset="-122"/>
              </a:rPr>
              <a:t>这段话有两层意思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前半段是说马来西亚私人办的大学的情况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后半段是说作为“中介”的“我们”的无奈。所以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应把“上千所”后边的逗号改为句号。</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句子内部并列词语之间不是做谓语而是做其他成分时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或者也不是强调的情况时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用顿号。例如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张依朋把自己的烦恼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苦闷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一股脑儿地向王校长倾诉着。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句中的“烦恼”和“苦闷”是两个并列的词语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且没有强调的意思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应将它们之间的逗号改为顿号。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总结语前不用逗号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桃花开了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红得像火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梨花开了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白得像雪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郁金香也开了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黄色、紫色交相辉映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好一派万紫千红的灿烂春光。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句中“好一派万紫千红的灿烂春光”是对全句的总结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应将其前面的逗号改为冒号。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独立的引文前不用逗号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中国跳水队领队在出征雅典世界杯赛前表示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这次奥运会的热身赛预定完成三项任务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感受场馆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观察对手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摸清自身。”</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句中“表示”后的逗号应改为冒号。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说话人在最后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其后不用逗号。例如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李三问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去哪里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操场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王二答道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这两个字说得很重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让李三有些发蒙。</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“答道”后面的逗号要改为句号。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连续问句之间不用逗号。例如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你什么时候去北京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和谁一起去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坐哪一趟火车去</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连续发问时每个句子后都要用问号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因此要将句中的两个逗号改为问号。</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他最要好的朋友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一个房地产商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告诉他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市场正在调整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眼下买房要慎重。</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对袁野小朋友来说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人工鸟巢本身就像巨大的问号在吸引着她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小鸟会住进去吗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都有什么样的鸟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有多少鸟会住进去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住着舒服吗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有贴着山顶的白云映衬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湛蓝的天空显得愈发纯净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有拉萨河畔草地的对照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湛蓝的天空显得更加明洁。</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昨天</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看见好朋友赵曼丽独自在操场一角哭泣</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王婷婷连忙跑过去问怎么回事。</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5050998"/>
          </a:xfrm>
          <a:prstGeom prst="rect">
            <a:avLst/>
          </a:prstGeom>
          <a:noFill/>
        </p:spPr>
        <p:txBody>
          <a:bodyPr wrap="square" rtlCol="0">
            <a:spAutoFit/>
          </a:bodyPr>
          <a:lstStyle/>
          <a:p>
            <a:pPr>
              <a:lnSpc>
                <a:spcPct val="15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第一个逗号应去掉。使用双破折号时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其前后都不能用点号隔开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否则会破坏语意的连贯。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第二个、第三个逗号改为问号。冒号后面是四个连续的问句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所以“都有什么样的鸟”和“有多少鸟会住进去”之后用逗号是不正确的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应改为问号。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滥用逗号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一逗到底”导致层次不清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纯净”后应该用分号。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3687548"/>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类型三　分号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a:latin typeface="微软雅黑" panose="020B0503020204020204" pitchFamily="34" charset="-122"/>
                <a:ea typeface="微软雅黑" panose="020B0503020204020204" pitchFamily="34" charset="-122"/>
              </a:rPr>
              <a:t>分号</a:t>
            </a:r>
            <a:r>
              <a:rPr lang="zh-CN" altLang="en-US" sz="4400" dirty="0">
                <a:latin typeface="微软雅黑" panose="020B0503020204020204" pitchFamily="34" charset="-122"/>
                <a:ea typeface="微软雅黑" panose="020B0503020204020204" pitchFamily="34" charset="-122"/>
              </a:rPr>
              <a:t>主要用于并列分句之间的停顿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起分清层次的作用。复句内部并列分句之间、多重复句第一层的前后两部分之间、分项列举的各项之间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可使用分号。例如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墙上芦苇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头重脚轻根底浅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山间竹笋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嘴尖皮厚腹中空。”</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分句中没有逗号不能直接使用分号。例如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一方面是旅游线路老化、接待能力不足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另一方面是游客口味不一、经济承受能力不同。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分句中没有逗号却直接用了分号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不符合点号使用的层级关系规定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应把分号改为逗号。</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内部无停顿的并列成分之间不能用分号。例如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全面建设小康社会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一是发展型消费和享受型消费将在人们的消费中占更加重要的位置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二是发展型消费和享受型消费将日趋大众化。</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句中“一是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与“二是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两个并列成分内部没有使用逗号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两者之间不应该直接用分号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分行排列的句子除外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应将分号改为逗号。</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句中已经使用了句号就不能再使用分号。例如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一、学习贵在自觉。要有笨鸟先飞的精神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自我加压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二、学习贵在刻苦。要有锲而不舍的精神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持之以恒</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既然“一、学习贵在自觉”“二、学习贵在刻苦”后面都已经用了句号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表明整个句子已结束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再用分号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便会层次不清。可以将两个句号都改为逗号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也可以把分号改为句号。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简单并列分句之间不用分号。例如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画人画鬼”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聊斋志异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的题材内容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它借狐鬼故事来达到“刺贪刺虐”的目的。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句中仅是两个简单的分句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不必使用分号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分号应改为逗号。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023200" y="2844726"/>
            <a:ext cx="20155588" cy="9113649"/>
            <a:chOff x="2023200" y="3060750"/>
            <a:chExt cx="20155588" cy="9113649"/>
          </a:xfrm>
        </p:grpSpPr>
        <p:sp>
          <p:nvSpPr>
            <p:cNvPr id="69" name="TextBox 68"/>
            <p:cNvSpPr txBox="1"/>
            <p:nvPr/>
          </p:nvSpPr>
          <p:spPr>
            <a:xfrm>
              <a:off x="2023200" y="3060750"/>
              <a:ext cx="20155588" cy="9113649"/>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[2019</a:t>
              </a:r>
              <a:r>
                <a:rPr lang="zh-CN" altLang="zh-CN"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(1)~(3)</a:t>
              </a:r>
              <a:r>
                <a:rPr lang="zh-CN" altLang="zh-CN" sz="4400" dirty="0">
                  <a:latin typeface="微软雅黑" panose="020B0503020204020204" pitchFamily="34" charset="-122"/>
                  <a:ea typeface="微软雅黑" panose="020B0503020204020204" pitchFamily="34" charset="-122"/>
                </a:rPr>
                <a:t>题。</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中国画是融中国哲学思想、美学精神、绘画理念于一体的民族艺术。</a:t>
              </a:r>
              <a:r>
                <a:rPr lang="en-US" altLang="zh-CN" sz="4400" dirty="0">
                  <a:latin typeface="微软雅黑" panose="020B0503020204020204" pitchFamily="34" charset="-122"/>
                  <a:ea typeface="微软雅黑" panose="020B0503020204020204" pitchFamily="34" charset="-122"/>
                </a:rPr>
                <a:t>20</a:t>
              </a:r>
              <a:r>
                <a:rPr lang="zh-CN" altLang="zh-CN" sz="4400" dirty="0">
                  <a:latin typeface="微软雅黑" panose="020B0503020204020204" pitchFamily="34" charset="-122"/>
                  <a:ea typeface="微软雅黑" panose="020B0503020204020204" pitchFamily="34" charset="-122"/>
                </a:rPr>
                <a:t>世纪以来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新的文化思潮和艺术观念不断对中国画领域产生冲击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画家们既要突破传统观念推陈出新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又要继承传统发扬光大中国文化精神。</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也造就了当今画坛的各种风格。</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作为中华文化的传统瑰宝</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中国画的笔墨纸砚等工具材料和表现方式有着其他画种无法比拟的特殊性</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为历代画家崇尚与传承。其伟大而完整的绘画体系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成就了一代代宗师。然而</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也正是这千百年来逐渐趋于完美的绘画准则</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让一些画家“长跪不起”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不敢轻易逾越雷池</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仍在使用今日的笔墨纸张道说古人程式化的话语。事实</a:t>
              </a:r>
              <a:endParaRPr lang="zh-CN"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7639685" y="4428902"/>
              <a:ext cx="1946815" cy="738664"/>
            </a:xfrm>
            <a:prstGeom prst="rect">
              <a:avLst/>
            </a:prstGeom>
          </p:spPr>
          <p:txBody>
            <a:bodyPr wrap="square">
              <a:spAutoFit/>
            </a:bodyPr>
            <a:lstStyle/>
            <a:p>
              <a:r>
                <a:rPr lang="en-US" altLang="zh-CN" b="1" dirty="0"/>
                <a:t>·  ·  ·  ·</a:t>
              </a:r>
              <a:endParaRPr lang="zh-CN" altLang="en-US" b="1"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分说与总说的句子之间不用分号。例如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证券交易所内那些穿红马甲的便是经纪人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穿黄马甲的则是管理和服务人员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这是全世界都统一的。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前两个分句分说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最后一个分句是总说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故分号应改为冒号。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非多重复句的分句之间不用分号。例如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我国</a:t>
            </a:r>
            <a:r>
              <a:rPr lang="en-US" altLang="zh-CN" sz="4400" dirty="0">
                <a:latin typeface="微软雅黑" panose="020B0503020204020204" pitchFamily="34" charset="-122"/>
                <a:ea typeface="微软雅黑" panose="020B0503020204020204" pitchFamily="34" charset="-122"/>
              </a:rPr>
              <a:t>18</a:t>
            </a:r>
            <a:r>
              <a:rPr lang="zh-CN" altLang="en-US" sz="4400" dirty="0">
                <a:latin typeface="微软雅黑" panose="020B0503020204020204" pitchFamily="34" charset="-122"/>
                <a:ea typeface="微软雅黑" panose="020B0503020204020204" pitchFamily="34" charset="-122"/>
              </a:rPr>
              <a:t>岁以下的未成年人的思想道德和精神风貌如何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不仅关系到年青一代自身能否健康成长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也关系到国家的前途和民族的命运。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句中分号应改为逗号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问号也应改为逗号。</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113649"/>
          </a:xfrm>
          <a:prstGeom prst="rect">
            <a:avLst/>
          </a:prstGeom>
        </p:spPr>
        <p:txBody>
          <a:bodyPr wrap="square">
            <a:spAutoFit/>
          </a:bodyPr>
          <a:lstStyle/>
          <a:p>
            <a:pPr>
              <a:lnSpc>
                <a:spcPct val="15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zh-CN" sz="4400" dirty="0">
                <a:latin typeface="微软雅黑" panose="020B0503020204020204" pitchFamily="34" charset="-122"/>
                <a:ea typeface="微软雅黑" panose="020B0503020204020204" pitchFamily="34" charset="-122"/>
              </a:rPr>
              <a:t>文段中画线的甲、乙、丙句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标点有误的一项是</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或许生命的意义就在于风霜雪雨洗礼后的坚强。风雨能够磨炼我们的性情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霜雪能让我们变得从容坦然</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命运在磨难中千回百转</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生命在挫折中隽永。</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甲</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那么</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就算做一棵小草</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也要向着阳光努力地生长</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就算是一条彩虹</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也要在雨后照亮天空</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就算是一片叶子</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也要找寻属于自己的春天。</a:t>
            </a:r>
            <a:r>
              <a:rPr lang="zh-CN" altLang="zh-CN" sz="4400" dirty="0">
                <a:latin typeface="微软雅黑" panose="020B0503020204020204" pitchFamily="34" charset="-122"/>
                <a:ea typeface="微软雅黑" panose="020B0503020204020204" pitchFamily="34" charset="-122"/>
              </a:rPr>
              <a:t>用一颗禅心看世界</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是人生的大智慧</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禅机蕴藏于万象之中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善是禅之根本</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学会用淡泊宁静的心境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去应对一切悲喜磨难</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从容自若。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荣辱不惊</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淡看花开花落</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去留无意</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笑望云卷云舒。</a:t>
            </a:r>
            <a:r>
              <a:rPr lang="zh-CN" altLang="zh-CN" sz="4400" dirty="0">
                <a:latin typeface="微软雅黑" panose="020B0503020204020204" pitchFamily="34" charset="-122"/>
                <a:ea typeface="微软雅黑" panose="020B0503020204020204" pitchFamily="34" charset="-122"/>
              </a:rPr>
              <a:t>痛苦使我们学会成长</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泪水教会我们如何去遗忘。行亦禅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坐亦禅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在心灵的一片净土上</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用云水禅</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4035335"/>
          </a:xfrm>
          <a:prstGeom prst="rect">
            <a:avLst/>
          </a:prstGeom>
        </p:spPr>
        <p:txBody>
          <a:bodyPr wrap="square">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心来涤荡</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浩渺的江湖里</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心中始终有一盏明媚的灯火</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你就不会迷失了人生方向</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幸福就会源源不断</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隽永绵长。</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a:t>
            </a:r>
            <a:r>
              <a:rPr lang="zh-CN" altLang="zh-CN" sz="4400" dirty="0">
                <a:latin typeface="微软雅黑" panose="020B0503020204020204" pitchFamily="34" charset="-122"/>
                <a:ea typeface="微软雅黑" panose="020B0503020204020204" pitchFamily="34" charset="-122"/>
              </a:rPr>
              <a:t>甲 　　　　</a:t>
            </a: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乙 　　　　</a:t>
            </a: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丙</a:t>
            </a:r>
            <a:endParaRPr lang="zh-CN" altLang="zh-CN" sz="4400" dirty="0">
              <a:latin typeface="微软雅黑" panose="020B0503020204020204" pitchFamily="34" charset="-122"/>
              <a:ea typeface="微软雅黑" panose="020B0503020204020204" pitchFamily="34" charset="-122"/>
            </a:endParaRPr>
          </a:p>
          <a:p>
            <a:pPr>
              <a:lnSpc>
                <a:spcPct val="15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214033" y="7258124"/>
            <a:ext cx="19730192" cy="416342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8"/>
          <p:cNvSpPr txBox="1"/>
          <p:nvPr/>
        </p:nvSpPr>
        <p:spPr>
          <a:xfrm>
            <a:off x="2214033" y="7453238"/>
            <a:ext cx="19226136" cy="2004010"/>
          </a:xfrm>
          <a:prstGeom prst="rect">
            <a:avLst/>
          </a:prstGeom>
          <a:noFill/>
        </p:spPr>
        <p:txBody>
          <a:bodyPr wrap="square" rtlCol="0">
            <a:spAutoFit/>
          </a:bodyPr>
          <a:lstStyle/>
          <a:p>
            <a:pPr>
              <a:lnSpc>
                <a:spcPct val="15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乙处第二个逗号改成分号。前后两个分句是并列关系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因此两分句间应用分号。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8088753"/>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类型四　冒号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冒号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主要用于提起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下文的一些词语的后面和总括性话语的前面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提示作用延伸到句子末尾。例如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我国月球探测工程将分三步实施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三是‘回’。”</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它的作用有以下几点</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用在称呼语后面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表示提起下文</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用在“问、答、说、想、认为、指出、宣布、发现、表明、例如”一类动词的后面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表示提起下文</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用在总括性话语的后面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引起下文分说的部分</a:t>
            </a:r>
            <a:r>
              <a:rPr lang="en-US" altLang="zh-CN" sz="4400" dirty="0">
                <a:latin typeface="微软雅黑" panose="020B0503020204020204" pitchFamily="34" charset="-122"/>
                <a:ea typeface="微软雅黑" panose="020B0503020204020204" pitchFamily="34" charset="-122"/>
              </a:rPr>
              <a:t>;④</a:t>
            </a:r>
            <a:r>
              <a:rPr lang="zh-CN" altLang="en-US" sz="4400" dirty="0">
                <a:latin typeface="微软雅黑" panose="020B0503020204020204" pitchFamily="34" charset="-122"/>
                <a:ea typeface="微软雅黑" panose="020B0503020204020204" pitchFamily="34" charset="-122"/>
              </a:rPr>
              <a:t>用在需要解释的词语后面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引出解释说明的部分</a:t>
            </a:r>
            <a:r>
              <a:rPr lang="en-US" altLang="zh-CN" sz="4400" dirty="0">
                <a:latin typeface="微软雅黑" panose="020B0503020204020204" pitchFamily="34" charset="-122"/>
                <a:ea typeface="微软雅黑" panose="020B0503020204020204" pitchFamily="34" charset="-122"/>
              </a:rPr>
              <a:t>;⑤</a:t>
            </a:r>
            <a:r>
              <a:rPr lang="zh-CN" altLang="en-US" sz="4400" dirty="0">
                <a:latin typeface="微软雅黑" panose="020B0503020204020204" pitchFamily="34" charset="-122"/>
                <a:ea typeface="微软雅黑" panose="020B0503020204020204" pitchFamily="34" charset="-122"/>
              </a:rPr>
              <a:t>用在总括性话语的前面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表示总结上文。</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7048468"/>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冒号管辖范围不当。例如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小说结尾的那段意味深长的话深刻地表明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矛盾依然存在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斗争不会结束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从而丰富了作品的思想内涵。</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句中冒号应改为逗号。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在没有停顿的地方不能用冒号。例如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我急忙从车上跳下来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说了声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王大爷再见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就往家里走。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句子是陈述句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说了声”跟“王大爷再见”之间没有停顿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应去掉“说了声”后面的冒号。</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048468"/>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句中短暂停顿处误用冒号。例如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三位中年作家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叶蔚林、韩少功、彭见明在一起畅谈往事。</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冒号应改为破折号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起局部解释作用。也可以直接删去冒号。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冒号不能套用。例如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晚上开大会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张书记宣布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厂里要实行两项改革措施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一是持证上岗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二是脱产培训。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“宣布”后面是冒号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措施”后面又用冒号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在同一个句子里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不能重复使用冒号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故两个冒号中应有一个改为逗号。</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跟后面有提示作用的词重复时不能用冒号。例如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整个推介会由八个板块的三大亮点内容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即奥运经济商机信息、项目招商信息和招标信息组成。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这里存在两个问题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一是冒号的提示作用只能管辖到第三个“信息”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而不能管到句末“组成”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二是冒号与“即”有重复之嫌。所以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冒号可改为逗号。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说话人在中间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说”后面不用冒号。例如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请大家做好准备活动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老师环视了一下教室说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考试马上就要开始了。”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凡是在一段引语的中间插入“某某说”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某某说”后面只能用逗号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不能用冒号。冒号的作用是提示下文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若在这里用冒号往往使人误以为只有后面的话才是“某某”说的。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朱熹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49</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岁那年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上书建议朝廷重修白鹿洞书院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并亲自制定学规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博学之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审问之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慎思之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明辨之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笃行之”的治学方法。</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旧约</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创世记</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神以自己的形象创造了人。”应当倒过来说才对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即“人以自己的形象创造了神”。</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我们的任务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是在每一时刻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都要保卫这座大桥的安全。</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有人认为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儿童天真烂漫</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无忧无虑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不可能产生心理异常</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心理学家并不认同这种观点。</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6066661"/>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提出”后的冒号去掉。“提出”与后面内容在语意上没有停顿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不需要使用标点符号。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冒号不能与“即、乃、是”这样的词语一起使用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应将冒号删去。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将“心理异常”后的逗号改为句号。表面看是逗号运用错误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实际是冒号运用错误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有人认为”后面的冒号只能管到“心理异常”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最后一句话与前面所有内容并列。还可以把“认为”后的冒号改为逗号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心理学家”前的逗号改为分号。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4567789"/>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类型五　句号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句号用在陈述句末尾。例如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兔首、鼠首两个兽首铜像是中国的文物。</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句号是用于句子末尾的标点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但也要注意句子的语气、停顿位置。</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023200" y="3060750"/>
            <a:ext cx="20155588" cy="10129311"/>
            <a:chOff x="2023200" y="3060750"/>
            <a:chExt cx="20155588" cy="10129311"/>
          </a:xfrm>
        </p:grpSpPr>
        <p:sp>
          <p:nvSpPr>
            <p:cNvPr id="69" name="TextBox 68"/>
            <p:cNvSpPr txBox="1"/>
            <p:nvPr/>
          </p:nvSpPr>
          <p:spPr>
            <a:xfrm>
              <a:off x="2023200" y="3060750"/>
              <a:ext cx="20155588" cy="10129311"/>
            </a:xfrm>
            <a:prstGeom prst="rect">
              <a:avLst/>
            </a:prstGeom>
            <a:noFill/>
          </p:spPr>
          <p:txBody>
            <a:bodyPr wrap="square" rtlCol="0">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上</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单凭笔墨功力</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是无法成就作品艺术灵魂的。</a:t>
              </a:r>
              <a:r>
                <a:rPr lang="zh-CN" altLang="zh-CN" sz="4400" u="sng" dirty="0">
                  <a:latin typeface="微软雅黑" panose="020B0503020204020204" pitchFamily="34" charset="-122"/>
                  <a:ea typeface="微软雅黑" panose="020B0503020204020204" pitchFamily="34" charset="-122"/>
                </a:rPr>
                <a:t>画家能否凭借自己的生活积累和艺术感觉</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让传统文化内涵及现代人文精神在画面上得到充分体现</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是新时代美术创作并行不悖的艺术法则。</a:t>
              </a:r>
              <a:r>
                <a:rPr lang="zh-CN" altLang="zh-CN" sz="4400" dirty="0">
                  <a:latin typeface="微软雅黑" panose="020B0503020204020204" pitchFamily="34" charset="-122"/>
                  <a:ea typeface="微软雅黑" panose="020B0503020204020204" pitchFamily="34" charset="-122"/>
                </a:rPr>
                <a:t>新时代的中国画创作者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应该以笔墨激扬时代精神</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让中国画在多元共融的艺术格局中保持鲜活的生命力。</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下列填入文中括号内的语句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衔接最恰当的一项是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这其中尺度的把握使画家对中国文化有不同的理解</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这其中尺度的把握体现着画家对中国文化的不同理解</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画家对中国文化的不同理解</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影响他们对其中尺度的把握</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画家对中国文化的不同理解使他们对其中尺度的把握不同</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7639685" y="4428902"/>
              <a:ext cx="1946815" cy="738664"/>
            </a:xfrm>
            <a:prstGeom prst="rect">
              <a:avLst/>
            </a:prstGeom>
          </p:spPr>
          <p:txBody>
            <a:bodyPr wrap="square">
              <a:spAutoFit/>
            </a:bodyPr>
            <a:lstStyle/>
            <a:p>
              <a:r>
                <a:rPr lang="en-US" altLang="zh-CN" b="1" dirty="0"/>
                <a:t>·  ·  ·  ·</a:t>
              </a:r>
              <a:endParaRPr lang="zh-CN" altLang="en-US" b="1"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7928709"/>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语气强烈的祈使句不用句号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用叹号。例如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小王气愤极了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高声喊道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你给我出去。”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句中“你给我出去”不是一般的陈述句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而是一种感情强烈的祈使句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用句号不足以表达这种愤怒情绪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应改为叹号。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在句意连贯处不能用句号。例如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没有朋友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一个人是孤单的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做什么事都很难顺心。爬山没有劲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打球没有趣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连看电影、看比赛都缺乏滋味。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句中“顺心”后面的几个句子都是对“做什么事都很难顺心”的具体说明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句意是连贯的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所以“顺心”后面的句号应改为冒号。</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048468"/>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并列复句的分句间不用句号。例如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小张为人忠厚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对自己严格要求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说到做到。对他人则宽大为怀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热情周到。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这是一个并列复句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为人忠厚”后面有四个分句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实际上是两个并列关系的分句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说到做到”后面的句号应改为分号。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独立引语句末的句号不能放在引号外。例如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领队表示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我们就是要老虎不出洞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这几天的训练就是针对周日的比赛的”。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句子中“表示”的后面是“领队”的话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是直接引语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所以句末的句号放在引号之外是不对的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应移到引号内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也就是紧跟在“比赛的”后面。</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10569432"/>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虽然尚无配套的处罚条例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但是此次禁烟有两个积极意义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第一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将对公共场所的经营者和消费者起到警示作用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公众意识将得到提升。第二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餐馆、酒吧等经营场所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以及车站候车室、封闭式站台等非经营区域将全部取消“吸烟区”。</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我们班有个“班妈妈”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说话霸道而幽默。“班妈妈”这个外号是她自封的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理由实在让人无语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我的地盘我做主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以后你们就是我的孩子了。”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知屋漏者在宇下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知政失者在草野”。党和国家领导人率先垂范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开创了通过互联网来了解民情、汇聚民智的“网络问政”新风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并将其引向深入和常态化。</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石碑上面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包孝肃公</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包拯卒后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朝廷追赠他为礼部尚书。谥号“孝肃”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的姓名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被百姓们抚摸出了深深的指痕。</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4"/>
            <a:ext cx="19730192" cy="496855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4035335"/>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第一个句号应该改为分号。冒号管到结尾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此句中冒号后面跟着两个句子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所以中间的句号运用错误。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第一句是直接引用一句完整的话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故句号应放在引号内。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将“谥号”前的句号改为逗号。这个括号内的句间语意没有结束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不能用句号。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9849235"/>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类型六　问号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  问号用于一般疑问句末尾的停顿和反问句、设问句末尾的停顿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往往是有疑而问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只有反问句和设问句除外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反问句是以疑问的句式表达肯定的观点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设问句是自问自答。</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①疑问句末尾用问号。例如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个税起征点应该提高吗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反问句末尾一般用问号。例如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所有这些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难道不是事实吗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问号使用不规范的情况一般有三种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一是不该用而用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二是使用的位置不当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三是该用而不用。</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非疑问句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如陈述句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句末不能使用问号。例如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要在城西修建立交桥的消息传出后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许多人都非常关心这座桥怎么建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那里的近千株树怎么办</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此处“这座桥怎么建”“那里的近千株树怎么办”两个句子并不表示疑问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而是“关心”这个动词支配的宾语。句中的两个问号应依次改为逗号、句号。</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选择问句中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问号用在句末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句中各项之间用逗号。例如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高科技的发展是将导致艺术的沉沦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还是会迎来新时代的文艺复兴</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选择问句虽然包含两个或两个以上的选择项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但仍然是一个完整的句子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表达一个完整的意思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因此只能在句末用一个问号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句中各项之间应该用逗号。“是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这样的选择问句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只保留后一个问号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前一个问号改为逗号。</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主谓倒装的问句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问号只能放在最后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中间用逗号。例如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你。”水生嫂问。</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此句中的“怎么了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你。”应改为“怎么了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11923649"/>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zh-CN" sz="4400" dirty="0">
                <a:latin typeface="微软雅黑" panose="020B0503020204020204" pitchFamily="34" charset="-122"/>
                <a:ea typeface="微软雅黑" panose="020B0503020204020204" pitchFamily="34" charset="-122"/>
              </a:rPr>
              <a:t>下列各句中的问号和文中“‘按照优质内容排序’的承诺践行了吗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”的问号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作用相同的一项是</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“百度已死”固然耸人听闻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而争议的焦点恰恰在于</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百度通过提供有选择的信息结果</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达到向自家产品引流的商业目的</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而且内容参差不齐</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甚至存在涉嫌侵权和虚假的信息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这无疑从根本上违背了其作为公共搜索引擎的初衷。……不可否认</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对每一个搜索引擎而言</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排名总有先后</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结果总有页码。但问题在于</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究竟以怎样的逻辑进行布局</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用怎样的标准加以考量。“按照优质内容排序”的承诺践行了吗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事实证明</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那种只在乎企业利益不注重公共效益的做法</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无异于竭泽而渔、饮鸩止渴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不仅失去用户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而且触犯众怒。</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96420"/>
          </a:xfrm>
          <a:prstGeom prst="rect">
            <a:avLst/>
          </a:prstGeom>
        </p:spPr>
        <p:txBody>
          <a:bodyPr wrap="square">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A. </a:t>
            </a:r>
            <a:r>
              <a:rPr lang="zh-CN" altLang="zh-CN" sz="4400" dirty="0">
                <a:latin typeface="微软雅黑" panose="020B0503020204020204" pitchFamily="34" charset="-122"/>
                <a:ea typeface="微软雅黑" panose="020B0503020204020204" pitchFamily="34" charset="-122"/>
              </a:rPr>
              <a:t>出现这样的文字错误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说明作者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编者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校者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很不认真。</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 (</a:t>
            </a:r>
            <a:r>
              <a:rPr lang="zh-CN" altLang="zh-CN" sz="4400" dirty="0">
                <a:latin typeface="微软雅黑" panose="020B0503020204020204" pitchFamily="34" charset="-122"/>
                <a:ea typeface="微软雅黑" panose="020B0503020204020204" pitchFamily="34" charset="-122"/>
              </a:rPr>
              <a:t>一个外国人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不远万里来到中国</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帮助中国的抗日战争。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这是什么精神</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这是国际主义的精神。</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 </a:t>
            </a:r>
            <a:r>
              <a:rPr lang="zh-CN" altLang="zh-CN" sz="4400" dirty="0">
                <a:latin typeface="微软雅黑" panose="020B0503020204020204" pitchFamily="34" charset="-122"/>
                <a:ea typeface="微软雅黑" panose="020B0503020204020204" pitchFamily="34" charset="-122"/>
              </a:rPr>
              <a:t>既然可以让一部分农民、个体户先富</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为什么不能让一部分科技人员先富</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 </a:t>
            </a:r>
            <a:r>
              <a:rPr lang="zh-CN" altLang="zh-CN" sz="4400" dirty="0">
                <a:latin typeface="微软雅黑" panose="020B0503020204020204" pitchFamily="34" charset="-122"/>
                <a:ea typeface="微软雅黑" panose="020B0503020204020204" pitchFamily="34" charset="-122"/>
              </a:rPr>
              <a:t>他看着我的作品称赞了我</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但到底是称赞我什么</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是有几处画得好</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还是什么都敢画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抑或只是一种对于失败者的无可奈何的安慰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我不得而知。</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4035335"/>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项和文中的问号都是表示反问。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项的问号用于句内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表示存疑。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项的问号是设问句中的问号。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项选择问句中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通常只在最后一个选项的末尾用问号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各个选项之间一般用逗号隔开。当选项较多或较长时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或有意突出每个选项的独立性时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也可每个选项之后都用问号。</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80324" y="2988742"/>
            <a:ext cx="19942876" cy="475252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240364" y="3348782"/>
            <a:ext cx="19154128" cy="2004010"/>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结合下文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主语不能是“画家”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项逻辑有误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9"/>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15" name="TextBox 14"/>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700710"/>
            <a:ext cx="19946216" cy="8362995"/>
          </a:xfrm>
          <a:prstGeom prst="rect">
            <a:avLst/>
          </a:prstGeom>
        </p:spPr>
        <p:txBody>
          <a:bodyPr wrap="square">
            <a:spAutoFit/>
          </a:bodyPr>
          <a:lstStyle/>
          <a:p>
            <a:pPr algn="ctr">
              <a:lnSpc>
                <a:spcPct val="130000"/>
              </a:lnSpc>
            </a:pPr>
            <a:r>
              <a:rPr lang="zh-CN" altLang="en-US" sz="5800" b="1" dirty="0">
                <a:latin typeface="微软雅黑" panose="020B0503020204020204" pitchFamily="34" charset="-122"/>
                <a:ea typeface="微软雅黑" panose="020B0503020204020204" pitchFamily="34" charset="-122"/>
              </a:rPr>
              <a:t>考点二　标号</a:t>
            </a:r>
            <a:endParaRPr lang="en-US" altLang="zh-CN" sz="5800" b="1"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标号的作用在于标明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主要标明词语或句子的性质和作用。</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类型一　引号</a:t>
            </a:r>
            <a:endPar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dirty="0">
                <a:latin typeface="微软雅黑" panose="020B0503020204020204" pitchFamily="34" charset="-122"/>
                <a:ea typeface="微软雅黑" panose="020B0503020204020204" pitchFamily="34" charset="-122"/>
              </a:rPr>
              <a:t>　　引号表示文中引用的部分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有以下几种情况</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直接引用</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特殊意义</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特殊称谓</a:t>
            </a:r>
            <a:r>
              <a:rPr lang="en-US" altLang="zh-CN" sz="4400" dirty="0">
                <a:latin typeface="微软雅黑" panose="020B0503020204020204" pitchFamily="34" charset="-122"/>
                <a:ea typeface="微软雅黑" panose="020B0503020204020204" pitchFamily="34" charset="-122"/>
              </a:rPr>
              <a:t>;④</a:t>
            </a:r>
            <a:r>
              <a:rPr lang="zh-CN" altLang="en-US" sz="4400" dirty="0">
                <a:latin typeface="微软雅黑" panose="020B0503020204020204" pitchFamily="34" charset="-122"/>
                <a:ea typeface="微软雅黑" panose="020B0503020204020204" pitchFamily="34" charset="-122"/>
              </a:rPr>
              <a:t>强调突出</a:t>
            </a:r>
            <a:r>
              <a:rPr lang="en-US" altLang="zh-CN" sz="4400" dirty="0">
                <a:latin typeface="微软雅黑" panose="020B0503020204020204" pitchFamily="34" charset="-122"/>
                <a:ea typeface="微软雅黑" panose="020B0503020204020204" pitchFamily="34" charset="-122"/>
              </a:rPr>
              <a:t>;⑤</a:t>
            </a:r>
            <a:r>
              <a:rPr lang="zh-CN" altLang="en-US" sz="4400" dirty="0">
                <a:latin typeface="微软雅黑" panose="020B0503020204020204" pitchFamily="34" charset="-122"/>
                <a:ea typeface="微软雅黑" panose="020B0503020204020204" pitchFamily="34" charset="-122"/>
              </a:rPr>
              <a:t>讽刺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否定</a:t>
            </a:r>
            <a:r>
              <a:rPr lang="en-US" altLang="zh-CN" sz="4400" dirty="0">
                <a:latin typeface="微软雅黑" panose="020B0503020204020204" pitchFamily="34" charset="-122"/>
                <a:ea typeface="微软雅黑" panose="020B0503020204020204" pitchFamily="34" charset="-122"/>
              </a:rPr>
              <a:t>;⑥</a:t>
            </a:r>
            <a:r>
              <a:rPr lang="zh-CN" altLang="en-US" sz="4400" dirty="0">
                <a:latin typeface="微软雅黑" panose="020B0503020204020204" pitchFamily="34" charset="-122"/>
                <a:ea typeface="微软雅黑" panose="020B0503020204020204" pitchFamily="34" charset="-122"/>
              </a:rPr>
              <a:t>特定的名称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简称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带月、日的节日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纪念日等</a:t>
            </a:r>
            <a:r>
              <a:rPr lang="en-US" altLang="zh-CN" sz="4400" dirty="0">
                <a:latin typeface="微软雅黑" panose="020B0503020204020204" pitchFamily="34" charset="-122"/>
                <a:ea typeface="微软雅黑" panose="020B0503020204020204" pitchFamily="34" charset="-122"/>
              </a:rPr>
              <a:t>;⑦</a:t>
            </a:r>
            <a:r>
              <a:rPr lang="zh-CN" altLang="en-US" sz="4400" dirty="0">
                <a:latin typeface="微软雅黑" panose="020B0503020204020204" pitchFamily="34" charset="-122"/>
                <a:ea typeface="微软雅黑" panose="020B0503020204020204" pitchFamily="34" charset="-122"/>
              </a:rPr>
              <a:t>引用成语、熟语、谚语等。例如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两会’聚焦民生问题。”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这里的“两会”是特定的名称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引号误用的情况主要有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普通词语误加引号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转述的话语误用引号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引用范围不准确。</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6168227"/>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普通词语不能加引号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特殊词语可以加引号。例如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他的学习“成绩”好。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句中“成绩”不能加引号。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一般情况下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引号是标明行文中直接引用的话、一些特定的称谓、具有特殊含义的词语或需要着重论述的对象。除此之外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普通词语不能滥用引号。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上例中就滥用了引号。而下面这个句子使用了反语手法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引号就用得对</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白日的亮光把犯罪者的“成绩”完全暴露出来了。</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转述话语不用引号。例如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有的说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你们走了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就像我掉了一扇膀子”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你们走了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就像是吃饭时缺少了盐”。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只说出别人的话的意思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不是照原样引用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叫转述。转述的话不用引号。句中的两处引号都要去掉。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引用范围不准确导致引号使用不当。例如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当太阳完全被月亮的身影遮住时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与神女般若隐若现的“海尔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波普”彗星相比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清晰的水星亮晶晶的伴在被遮黑的太阳旁边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金星、木星也同现在天宇。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引号表直接引用时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既不能多引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也不能少引。句中“彗星”应放在引号内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或者将引号去掉。</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048468"/>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引语末尾标点位置错误。引号中的内容属于部分引用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句末标点应放在后引号外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引用的话是独立的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句末标点应放在引号里面。例如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①</a:t>
            </a:r>
            <a:r>
              <a:rPr lang="zh-CN" altLang="en-US" sz="4400" dirty="0">
                <a:latin typeface="微软雅黑" panose="020B0503020204020204" pitchFamily="34" charset="-122"/>
                <a:ea typeface="微软雅黑" panose="020B0503020204020204" pitchFamily="34" charset="-122"/>
              </a:rPr>
              <a:t>现代画家徐悲鸿笔下的马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正如有的评论家所说的那样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神形兼备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充满生机。”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②“沉舟侧畔千帆过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病树前头万木春”。他最喜欢这两句诗。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这两个句子引语末尾标点位置错误。①句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要将“生机”后面的句号移到后引号的外面。②句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诗句是独立的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因此第一个句号应放在引号内。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80324" y="2591513"/>
            <a:ext cx="19800000" cy="10569432"/>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b="1" dirty="0">
                <a:solidFill>
                  <a:srgbClr val="EF8340"/>
                </a:solidFill>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文段中画横线的甲、乙、丙句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标点有误的一项是</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古人笔下生花</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作品如行云流水。人们最初读到的有关“捣衣”的古典诗词</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会是哪一首呢</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甲</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可能是张若虚的《春江花月夜》</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“玉户帘中卷不去</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捣衣砧上拂还来”</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抑或是李白的《秋歌》</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“长安一片月</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万户捣衣声。”</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那么</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“捣衣声”究竟是怎样的声音</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是单调机械扰人心绪的</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还是杂而不乱缠绵深淳的</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许多人不甚明白。</a:t>
            </a:r>
            <a:r>
              <a:rPr lang="zh-CN" altLang="zh-CN" sz="4400" dirty="0">
                <a:latin typeface="微软雅黑" panose="020B0503020204020204" pitchFamily="34" charset="-122"/>
                <a:ea typeface="微软雅黑" panose="020B0503020204020204" pitchFamily="34" charset="-122"/>
              </a:rPr>
              <a:t>从事民俗研究的王明教授也曾为此感到困惑。然而</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某个深秋夜晚在内蒙古乡村的所见所闻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让他茅塞顿开——</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丙</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那一晚</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“清冷的月光如霜似水洒在地上。此时</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‘梆梆梆’的捣衣声</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响成一片</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有高有低</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互相呼应</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构成一篇激动人心的乐章”。</a:t>
            </a:r>
            <a:endParaRPr lang="zh-CN"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甲 　　　　</a:t>
            </a: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乙 　　　　</a:t>
            </a: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丙</a:t>
            </a:r>
            <a:endParaRPr lang="zh-CN"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4"/>
            <a:ext cx="19730192" cy="5976664"/>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988347"/>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甲句中的句号应该放在后引号外。</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8968994"/>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类型二　括号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行文中注释性的文字用括号标明。括号分为句内括号和句外括号两种。</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句内括号是注释句子里某些词语的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括注要紧紧跟在被注释词语之后。例如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可以说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除了诗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因为诗是最难解释的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雨果的重要作品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小说和剧本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大都有了中译本。</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句外括号是注释或补充说明全句内容的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括注要放在句末标点符号之后。例如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普通高中住校生早晨起床时间不得早于</a:t>
            </a:r>
            <a:r>
              <a:rPr lang="en-US" altLang="zh-CN" sz="4400" dirty="0">
                <a:latin typeface="微软雅黑" panose="020B0503020204020204" pitchFamily="34" charset="-122"/>
                <a:ea typeface="微软雅黑" panose="020B0503020204020204" pitchFamily="34" charset="-122"/>
              </a:rPr>
              <a:t>6:30,</a:t>
            </a:r>
            <a:r>
              <a:rPr lang="zh-CN" altLang="en-US" sz="4400" dirty="0">
                <a:latin typeface="微软雅黑" panose="020B0503020204020204" pitchFamily="34" charset="-122"/>
                <a:ea typeface="微软雅黑" panose="020B0503020204020204" pitchFamily="34" charset="-122"/>
              </a:rPr>
              <a:t>走读生白天全天上课时间不能超过</a:t>
            </a:r>
            <a:r>
              <a:rPr lang="en-US" altLang="zh-CN" sz="4400" dirty="0">
                <a:latin typeface="微软雅黑" panose="020B0503020204020204" pitchFamily="34" charset="-122"/>
                <a:ea typeface="微软雅黑" panose="020B0503020204020204" pitchFamily="34" charset="-122"/>
              </a:rPr>
              <a:t>8</a:t>
            </a:r>
            <a:r>
              <a:rPr lang="zh-CN" altLang="en-US" sz="4400" dirty="0">
                <a:latin typeface="微软雅黑" panose="020B0503020204020204" pitchFamily="34" charset="-122"/>
                <a:ea typeface="微软雅黑" panose="020B0503020204020204" pitchFamily="34" charset="-122"/>
              </a:rPr>
              <a:t>小时。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摘自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山东省普通中小学管理基本规范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试行</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括号使用错误的情况主要有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该用未用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位置错误。</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非注释语不能用括号。例如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出版社在</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年第一季度社科新书订单上提醒邮购者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务必在汇款单上写清姓名及详细地址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汇款单附言栏内注明所购的书名、册数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句中括号应该去掉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在“地址”后加逗号。因为括号中的内容并不是对前文进行解释说明的内容。</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句内括号应该紧跟被注释的对象。例如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我们在田间可以看到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有些瓜果的叶子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如丝瓜、番茄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是平伸的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有些作物的叶子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如水稻、小麦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是直立的。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句中两处括号属于句内括注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应分别紧跟在“有些瓜果”“有些作物”的后面。</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句外括号不能放在句末标点前。例如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他培育了许多鲜花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喂养和训练了许多小动物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他后来还照顾过动物园里一只没有母亲的乳虎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每天一匙一匙地用牛奶喂它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句中括号里的话是注释全句的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属句外括注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应放在句末点号之后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且应在“用牛奶喂它”后加句号。</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08886" y="2752868"/>
            <a:ext cx="20297894" cy="9689191"/>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古语云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仓廪实</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则知礼节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衣食足</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则知荣辱。</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管子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牧民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政治的清明和文化的复兴必须具备一定的经济基础。</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学校领导决定</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将另外形成文件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对文科各系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中文系、哲学系、经济系、历史系、外文系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加强语文训练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提高写作水平。</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据说芦苇有很多用途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譬如造纸、建茅草房、制作生活用品</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如苇席、帘子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芦叶、芦花、芦根等均可入药。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近日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贫二代”一词在各大网站频频出现</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出身贫寒</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社会关系缺乏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求职过程中全靠个人奋斗”成为校园“贫二代”的简单特征</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(2009</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9</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中国青年报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023200" y="3060750"/>
            <a:ext cx="20155588" cy="6066661"/>
            <a:chOff x="2023200" y="3060750"/>
            <a:chExt cx="20155588" cy="6066661"/>
          </a:xfrm>
        </p:grpSpPr>
        <p:sp>
          <p:nvSpPr>
            <p:cNvPr id="69" name="TextBox 68"/>
            <p:cNvSpPr txBox="1"/>
            <p:nvPr/>
          </p:nvSpPr>
          <p:spPr>
            <a:xfrm>
              <a:off x="2023200" y="3060750"/>
              <a:ext cx="20155588" cy="6066661"/>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(2)</a:t>
              </a:r>
              <a:r>
                <a:rPr lang="zh-CN" altLang="zh-CN" sz="4400" dirty="0">
                  <a:latin typeface="微软雅黑" panose="020B0503020204020204" pitchFamily="34" charset="-122"/>
                  <a:ea typeface="微软雅黑" panose="020B0503020204020204" pitchFamily="34" charset="-122"/>
                </a:rPr>
                <a:t>下列各句中的引号和文中“长跪不起”的引号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作用相同的一项是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我站在山脚抬头望去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只见无数火把排成许多“之”字形</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一直向山顶延伸着。</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父亲的话让我意识到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要打破我们父子之间这层令人悲哀的“厚壁障”太难了。</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著名画家徐悲鸿笔下的马</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正如有的评论家所说的那样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“形神兼备</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充满生机”。</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他们的做法彻底撕掉了自己“文明”的面具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真相赤裸裸地展现在大家面前。</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7639685" y="4428902"/>
              <a:ext cx="1946815" cy="738664"/>
            </a:xfrm>
            <a:prstGeom prst="rect">
              <a:avLst/>
            </a:prstGeom>
          </p:spPr>
          <p:txBody>
            <a:bodyPr wrap="square">
              <a:spAutoFit/>
            </a:bodyPr>
            <a:lstStyle/>
            <a:p>
              <a:r>
                <a:rPr lang="en-US" altLang="zh-CN" b="1" dirty="0"/>
                <a:t>·  ·  ·  ·</a:t>
              </a:r>
              <a:endParaRPr lang="zh-CN" altLang="en-US" b="1"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5050998"/>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括号应放在后引号外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因为括号内的内容是注释整个引号里面的内容的。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将第一个逗号与第二个逗号分别改为前括号和后括号。“中文系、哲学系、经济系、历史系、外文系”是前面“文科各系”的注释性文字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属于注释语。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括号及其包含的内容应在句号后面。从括号内容看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是针对整个句子的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应该是句外括注。</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8088753"/>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类型三　破折号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用在句中被解释词语和解释内容之间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表示解释说明。例如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热爱书吧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这是知识的源泉。</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标明行文中解释说明的语句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这类语句如果是插在句子中间的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可以在前面和后面各用一个破折号。例如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中国人民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包括台湾同胞和港澳同胞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都为“神十”发射成功而高兴。</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标明话题的转换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声音的延长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话语的间隔或中断。例如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我爱你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他的声音在山谷中回荡。</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3527504"/>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该用破折号时不要漏用。例如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我国第一座自主设计、自行建造的国产化商业核电站“秦山第二核电厂”的</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号机组核反应堆首次临界试验获得成功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将于年内并网发电。</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应在“国产化商业核电站”后面加上破折号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后面是对它进行解释说明的内容。</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破折号类似括号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标示领属范围。例如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蝉的幼虫出现于地面后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就要寻找一个适当的去处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一棵小矮树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一片野草叶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或者一根灌木枝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以便脱掉它身上的皮。</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句中有一个表示解释的破折号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解释的对象是“去处”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解释性的文字由破折号引起。解释性文字到“灌木枝”为止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为了避免解释性文字对句子的连贯性造成损害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应把“灌木枝”后边的逗号改为破折号。这样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前后两个破折号就把注释性文字醒目地标出来了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不至于影响句子的连贯性。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这种破折号类似括号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但二者有很大差别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两个破折号之间的文字属于正文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而括号里的文字不属于正文。朗读时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两个破折号之间的文字非读不可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而括号里边的文字可以不读。</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破折号与“即”“就是”等词语不能同时使用。例如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据说这是稀世之宝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即一种难得的妇科良药。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破折号与“即”“就是”等词语都表示解释说明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二者不得并用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该句可将“即”删去。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破折号与括号不能同时使用。例如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有关专家指出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白开水是最符合人体需要的“天然饮料”。它既洁净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又能使硬度过大的水变得适中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因为过多的矿物质煮沸后会沉淀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还含有多种微量元素。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句中括号与破折号均起解释说明的作用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保留其一即可。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6168227"/>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破折号与括号均表解释说明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但也有区别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当解释说明的内容比较重要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属于正文的一部分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对文章有较大影响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需要读出来时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就应当在解释说明的内容前后用破折号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用括号。</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破折号不要和冒号相混淆。例如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今天的晚会上有如下节目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舞蹈、独唱、二重唱、相声和杂技。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句子中的破折号应改为冒号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因为前面一句话是提示语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后面是具体的说明。</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有记者评价莫言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他是接地气的中国本土作家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很基层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很民间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很负责任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细腻地表达了人类的普世价值</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就是爱和恨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和平与友善。</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我喜欢秋天</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秋天的田野真是五彩缤纷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稻谷的金黄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枫叶的火红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芦花的雪白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竹林的深绿</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这首诗将两种相互对立的行为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离别”与“重逢”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两种不同的情感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伤心”与“庆幸”平列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展示爱情的美好与纯真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引起人们的强烈共鸣。</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今天晚上他指挥演唱</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黄河大合唱</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。他着装得体</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神态从容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眼光、手势配合和谐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好一派指挥家的风度。</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4035335"/>
          </a:xfrm>
          <a:prstGeom prst="rect">
            <a:avLst/>
          </a:prstGeom>
          <a:noFill/>
        </p:spPr>
        <p:txBody>
          <a:bodyPr wrap="square" rtlCol="0">
            <a:spAutoFit/>
          </a:bodyPr>
          <a:lstStyle/>
          <a:p>
            <a:pPr>
              <a:lnSpc>
                <a:spcPct val="15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破折号使用错误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破折号与“即”“就是”等词语不能同时使用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将破折号改为逗号。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将结尾的破折号改为省略号。破折号可以表示话题的转换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声音的延长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话语的间隔或中断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但不能表示省略。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破折号应改为冒号。最后一句是总结语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不是对前面的解释说明。</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3687548"/>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类型四　省略号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dirty="0">
                <a:latin typeface="微软雅黑" panose="020B0503020204020204" pitchFamily="34" charset="-122"/>
                <a:ea typeface="微软雅黑" panose="020B0503020204020204" pitchFamily="34" charset="-122"/>
              </a:rPr>
              <a:t>      省略号表示语意未尽。行文中引文的省略、列举的省略、说话的断断续续和重复性词语用省略号来表示。例如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面对江水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他吟诵起了苏轼的词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大江东去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浪淘尽</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2910" y="4457277"/>
            <a:ext cx="19946216" cy="4407745"/>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省略号不能与“等”“等等”同时使用。例如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第二代无绳电话采用了数字技术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主要有泛欧数字无绳电话、个人便携式电话、个人接入通信系统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具有双向互呼和越区切换性能。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句子中的省略号和“等”都可表示列举的省略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两者不能同时使用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可任意去掉一个。</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0050992" y="3244496"/>
            <a:ext cx="3744416" cy="769441"/>
          </a:xfrm>
          <a:prstGeom prst="rect">
            <a:avLst/>
          </a:prstGeom>
          <a:solidFill>
            <a:schemeClr val="bg1">
              <a:lumMod val="85000"/>
            </a:schemeClr>
          </a:solidFill>
        </p:spPr>
        <p:txBody>
          <a:bodyPr wrap="square">
            <a:spAutoFit/>
          </a:bodyPr>
          <a:lstStyle/>
          <a:p>
            <a:pPr algn="ct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类题指津</a:t>
            </a:r>
            <a:endParaRPr lang="zh-CN" altLang="en-US" sz="4400"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80324" y="2988742"/>
            <a:ext cx="19942876" cy="64087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240364" y="3348782"/>
            <a:ext cx="19154128" cy="3019673"/>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长跪不起”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运用比喻的手法形象地说明了一些画家对中国传统绘画准则一味膜拜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难有突破的现实。表特殊含义。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项表特定称谓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项运用比喻手法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表特殊含义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项表引用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项表讽刺。</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 name="组合 9"/>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15" name="TextBox 14"/>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9689191"/>
          </a:xfrm>
          <a:prstGeom prst="rect">
            <a:avLst/>
          </a:prstGeom>
        </p:spPr>
        <p:txBody>
          <a:bodyPr wrap="square">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不该停顿的地方误用省略号。例如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在被人随意辱骂、踢打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的时候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我总是昂着头。我对自己说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鲁迅先生是同我们在一起的</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句子中“被人随意辱骂、踢打”与“的时候”之间没有停顿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要将省略号删除。</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省略号的前面不是一个完整的句子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则句中点号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顿号、逗号、分号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一般不应保留。例如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老汉抓起扁担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提起水桶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走上台阶</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结尾的省略号属误用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如果将其前的逗号去掉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保留省略号就正确了。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而下面一例就用得正确</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7928709"/>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原来如此</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它是一个完整的句子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句中点号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句号、叹号、问号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要保留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这说明前面的句子已经表达完整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省略的是其他句子。</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省略号前后没有明显的语意停顿时不加点号。例如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她磕磕巴巴地说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太太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我不知道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你一定是认错了。”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句中省略号的前后没有语意停顿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只表示说话人“磕磕巴巴”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而且是连着说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因此省略号后面的两个逗号属于滥用。</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8808950"/>
          </a:xfrm>
          <a:prstGeom prst="rect">
            <a:avLst/>
          </a:prstGeom>
        </p:spPr>
        <p:txBody>
          <a:bodyPr wrap="square">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标点符号使用正确的一项是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农历新年的习俗可多啦</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贴春联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挂年画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舞龙灯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放花炮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穿新衣</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等等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到处呈现着祥和、热闹的气氛。</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快去告诉丘吉尔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我已经找到那座失落的城市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它在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他的话音未落便中箭身亡。</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当黑夜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又一次来临的时候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我将用生命点燃微笑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为我远行的孤寂灵魂唱起最后的歌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其实你不该写信。我妈要是晓得我现在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她只说了半句话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就哽咽了。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60564" y="3276773"/>
            <a:ext cx="19730192" cy="7056783"/>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3471887"/>
            <a:ext cx="19226136" cy="6066661"/>
          </a:xfrm>
          <a:prstGeom prst="rect">
            <a:avLst/>
          </a:prstGeom>
          <a:noFill/>
        </p:spPr>
        <p:txBody>
          <a:bodyPr wrap="square" rtlCol="0">
            <a:spAutoFit/>
          </a:bodyPr>
          <a:lstStyle/>
          <a:p>
            <a:pPr>
              <a:lnSpc>
                <a:spcPct val="15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与“等等”保留其一。若保留“等等”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需在其前加逗号。“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与“等”“等等”不能同时使用。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句中表达的意思不是说话断断续续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而是话语突然中断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应将省略号改为破折号。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黑夜”后面的省略号多余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应删除。省略号标明行文的省略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一种是引文的省略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一种是列举的省略。“黑夜”后面无列举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也无引文。而句末则表示情丝不断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语意难尽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故用省略号表示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以引起读者的思考与回味。</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1762" y="2844726"/>
            <a:ext cx="20002640" cy="8088753"/>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类型五　书名号</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书名号可以表示出版物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书籍、篇章、报刊等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的名称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也可以表示法律、法规、方案的名称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还可以表示文化产品的名称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电影名、电视剧名、歌曲名、乐曲名、舞蹈名、雕塑名、画名、书法名、戏曲名、曲艺名、杂技名、刺绣名、特种邮票名、剪纸名等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。例如</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据演讲稿整理而成的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于丹</a:t>
            </a:r>
            <a:r>
              <a:rPr lang="en-US" altLang="zh-CN" sz="4400" dirty="0">
                <a:latin typeface="微软雅黑" panose="020B0503020204020204" pitchFamily="34" charset="-122"/>
                <a:ea typeface="微软雅黑" panose="020B0503020204020204" pitchFamily="34" charset="-122"/>
              </a:rPr>
              <a:t>&lt;</a:t>
            </a:r>
            <a:r>
              <a:rPr lang="zh-CN" altLang="en-US" sz="4400" dirty="0">
                <a:latin typeface="微软雅黑" panose="020B0503020204020204" pitchFamily="34" charset="-122"/>
                <a:ea typeface="微软雅黑" panose="020B0503020204020204" pitchFamily="34" charset="-122"/>
              </a:rPr>
              <a:t>论语</a:t>
            </a:r>
            <a:r>
              <a:rPr lang="en-US" altLang="zh-CN" sz="4400" dirty="0">
                <a:latin typeface="微软雅黑" panose="020B0503020204020204" pitchFamily="34" charset="-122"/>
                <a:ea typeface="微软雅黑" panose="020B0503020204020204" pitchFamily="34" charset="-122"/>
              </a:rPr>
              <a:t>&gt;</a:t>
            </a:r>
            <a:r>
              <a:rPr lang="zh-CN" altLang="en-US" sz="4400" dirty="0">
                <a:latin typeface="微软雅黑" panose="020B0503020204020204" pitchFamily="34" charset="-122"/>
                <a:ea typeface="微软雅黑" panose="020B0503020204020204" pitchFamily="34" charset="-122"/>
              </a:rPr>
              <a:t>心得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于丹􀎮庄子􀎯心得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在不到一年的时间内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两书国内累计销量已超过</a:t>
            </a:r>
            <a:r>
              <a:rPr lang="en-US" altLang="zh-CN" sz="4400" dirty="0">
                <a:latin typeface="微软雅黑" panose="020B0503020204020204" pitchFamily="34" charset="-122"/>
                <a:ea typeface="微软雅黑" panose="020B0503020204020204" pitchFamily="34" charset="-122"/>
              </a:rPr>
              <a:t>600</a:t>
            </a:r>
            <a:r>
              <a:rPr lang="zh-CN" altLang="en-US" sz="4400" dirty="0">
                <a:latin typeface="微软雅黑" panose="020B0503020204020204" pitchFamily="34" charset="-122"/>
                <a:ea typeface="微软雅黑" panose="020B0503020204020204" pitchFamily="34" charset="-122"/>
              </a:rPr>
              <a:t>万册。</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r>
              <a:rPr lang="zh-CN" altLang="en-US" sz="4400" dirty="0">
                <a:latin typeface="微软雅黑" panose="020B0503020204020204" pitchFamily="34" charset="-122"/>
                <a:ea typeface="微软雅黑" panose="020B0503020204020204" pitchFamily="34" charset="-122"/>
              </a:rPr>
              <a:t>书名号里面还要用书名号时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外边一层用双书名号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里边一层用单书名号。</a:t>
            </a:r>
            <a:endParaRPr lang="zh-CN" altLang="en-US" sz="4400" dirty="0">
              <a:latin typeface="微软雅黑" panose="020B0503020204020204" pitchFamily="34" charset="-122"/>
              <a:ea typeface="微软雅黑" panose="020B0503020204020204" pitchFamily="34" charset="-122"/>
            </a:endParaRPr>
          </a:p>
          <a:p>
            <a:pPr indent="1071880">
              <a:lnSpc>
                <a:spcPct val="130000"/>
              </a:lnSpc>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 name="TextBox 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 name="椭圆 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46508"/>
            <a:ext cx="3857326" cy="1629399"/>
            <a:chOff x="2074961" y="4329310"/>
            <a:chExt cx="3154725" cy="911111"/>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75031" y="4347869"/>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21880" y="4552263"/>
            <a:ext cx="20002640" cy="7208512"/>
          </a:xfrm>
          <a:prstGeom prst="rect">
            <a:avLst/>
          </a:prstGeom>
          <a:noFill/>
        </p:spPr>
        <p:txBody>
          <a:bodyPr wrap="square" rtlCol="0">
            <a:spAutoFit/>
          </a:bodyPr>
          <a:lstStyle/>
          <a:p>
            <a:pPr algn="just">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　标点甄别小窍门</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indent="972185">
              <a:lnSpc>
                <a:spcPct val="130000"/>
              </a:lnSpc>
            </a:pPr>
            <a:r>
              <a:rPr lang="zh-CN" altLang="en-US" sz="4400" dirty="0">
                <a:latin typeface="微软雅黑" panose="020B0503020204020204" pitchFamily="34" charset="-122"/>
                <a:ea typeface="微软雅黑" panose="020B0503020204020204" pitchFamily="34" charset="-122"/>
              </a:rPr>
              <a:t>正确使用标点符号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除重点理解句意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综合运用上面的方法外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还要注意以下技巧</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反复试读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句中的标点也是用来表达句意的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反复试读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往往能读出应该停顿的长短、位置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发现错误的标点符号。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揣摩语气</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句末标点一方面表示停顿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另一方面也是一定语气的表现形式。因此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根据句子的语气可以确定句末点号。</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6168227"/>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弄清功用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必须切实掌握每一种标点符号的功用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特别是易混的标点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更要弄清其相互之间的区别。</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分析结构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不能让标点影响句子结构层次的完整而形成语病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或因层次不清而影响句意的表达。如单句内部结构之间不能用句号、问号等句末点号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复句内部结构的分句之间不能使用顿号。</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16548" y="2916734"/>
            <a:ext cx="19946216" cy="6168227"/>
          </a:xfrm>
          <a:prstGeom prst="rect">
            <a:avLst/>
          </a:prstGeom>
        </p:spPr>
        <p:txBody>
          <a:bodyPr wrap="square">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留意套用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所谓“套用”是指在标点使用时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有不少情况是点号和标号连在一起使用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在使用时应当注意分析二者的位置关系。最常见的有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引号与句末点号的套用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括号与点号的套用。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记忆口诀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编成口诀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以便记忆、运用。比如问号可编成四句口诀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选择问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全句末尾才用问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倒装问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全句末尾才用问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特指问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每句末尾都用问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无疑问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陈述语气不用问。</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08886" y="3037497"/>
            <a:ext cx="20014314" cy="6601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023200" y="3040074"/>
            <a:ext cx="19800000" cy="1767022"/>
          </a:xfrm>
          <a:prstGeom prst="rect">
            <a:avLst/>
          </a:prstGeom>
          <a:noFill/>
        </p:spPr>
        <p:txBody>
          <a:bodyPr wrap="square" rtlCol="0">
            <a:spAutoFit/>
          </a:bodyPr>
          <a:lstStyle/>
          <a:p>
            <a:pPr>
              <a:lnSpc>
                <a:spcPct val="130000"/>
              </a:lnSpc>
            </a:pPr>
            <a:r>
              <a:rPr lang="zh-CN" altLang="en-US" sz="4400" b="1" dirty="0">
                <a:latin typeface="微软雅黑" panose="020B0503020204020204" pitchFamily="34" charset="-122"/>
                <a:ea typeface="微软雅黑" panose="020B0503020204020204" pitchFamily="34" charset="-122"/>
              </a:rPr>
              <a:t>跟踪训练验收</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请完成专项对点练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四</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023200" y="3060750"/>
            <a:ext cx="20155588" cy="9113649"/>
            <a:chOff x="2023200" y="3060750"/>
            <a:chExt cx="20155588" cy="9113649"/>
          </a:xfrm>
        </p:grpSpPr>
        <p:sp>
          <p:nvSpPr>
            <p:cNvPr id="69" name="TextBox 68"/>
            <p:cNvSpPr txBox="1"/>
            <p:nvPr/>
          </p:nvSpPr>
          <p:spPr>
            <a:xfrm>
              <a:off x="2023200" y="3060750"/>
              <a:ext cx="20155588" cy="9113649"/>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画家凭借自己的生活积累和艺术感觉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让传统文化内涵及现代人文精神在画面上得到充分体现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是新时代美术创作至关重要的艺术法则。</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画家能否凭借自己的生活积累和艺术感觉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让传统文化内涵及现代人文精神在画面上得到充分呈现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是新时代美术创作并行不悖的艺术法则。</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画家凭借自己的生活积累和艺术感觉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让传统文化内涵及现代人文精神在画面上得到充分呈现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是新时代美术创作并行不悖的艺术法则。</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画家能否凭借自己的生活积累和艺术感觉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让传统文化内涵及现代人文精神在画面上得到充分体现</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是新时代美术创作至关重要的艺术法则。</a:t>
              </a:r>
              <a:endParaRPr lang="zh-CN" altLang="zh-CN" sz="4400" dirty="0">
                <a:latin typeface="微软雅黑" panose="020B0503020204020204" pitchFamily="34" charset="-122"/>
                <a:ea typeface="微软雅黑" panose="020B0503020204020204" pitchFamily="34" charset="-122"/>
              </a:endParaRPr>
            </a:p>
          </p:txBody>
        </p:sp>
        <p:sp>
          <p:nvSpPr>
            <p:cNvPr id="8" name="矩形 7"/>
            <p:cNvSpPr/>
            <p:nvPr/>
          </p:nvSpPr>
          <p:spPr>
            <a:xfrm>
              <a:off x="17639685" y="4428902"/>
              <a:ext cx="1946815" cy="738664"/>
            </a:xfrm>
            <a:prstGeom prst="rect">
              <a:avLst/>
            </a:prstGeom>
          </p:spPr>
          <p:txBody>
            <a:bodyPr wrap="square">
              <a:spAutoFit/>
            </a:bodyPr>
            <a:lstStyle/>
            <a:p>
              <a:r>
                <a:rPr lang="en-US" altLang="zh-CN" b="1" dirty="0"/>
                <a:t>·  ·  ·  ·</a:t>
              </a:r>
              <a:endParaRPr lang="zh-CN" altLang="en-US" b="1"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17430</Words>
  <Application>WPS 演示</Application>
  <PresentationFormat>自定义</PresentationFormat>
  <Paragraphs>809</Paragraphs>
  <Slides>88</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88</vt:i4>
      </vt:variant>
    </vt:vector>
  </HeadingPairs>
  <TitlesOfParts>
    <vt:vector size="97" baseType="lpstr">
      <vt:lpstr>Arial</vt:lpstr>
      <vt:lpstr>宋体</vt:lpstr>
      <vt:lpstr>Wingdings</vt:lpstr>
      <vt:lpstr>微软雅黑</vt:lpstr>
      <vt:lpstr>Calibri</vt:lpstr>
      <vt:lpstr>Times New Roman</vt:lpstr>
      <vt:lpstr>Arial Unicode MS</vt:lpstr>
      <vt:lpstr>Courier New</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625</cp:revision>
  <dcterms:created xsi:type="dcterms:W3CDTF">2016-01-31T01:38:00Z</dcterms:created>
  <dcterms:modified xsi:type="dcterms:W3CDTF">2020-05-21T05:49:07Z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