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</p:sldIdLst>
  <p:sldSz cx="13004800" cy="9753600"/>
  <p:notesSz cx="6858000" cy="9144000"/>
  <p:custDataLst>
    <p:tags r:id="rId8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04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648" y="66"/>
      </p:cViewPr>
      <p:guideLst>
        <p:guide orient="horz" pos="2160"/>
        <p:guide pos="2904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slide" Target="slides/slide35.xml" /><Relationship Id="rId37" Type="http://schemas.openxmlformats.org/officeDocument/2006/relationships/slide" Target="slides/slide36.xml" /><Relationship Id="rId38" Type="http://schemas.openxmlformats.org/officeDocument/2006/relationships/slide" Target="slides/slide37.xml" /><Relationship Id="rId39" Type="http://schemas.openxmlformats.org/officeDocument/2006/relationships/slide" Target="slides/slide38.xml" /><Relationship Id="rId4" Type="http://schemas.openxmlformats.org/officeDocument/2006/relationships/slide" Target="slides/slide3.xml" /><Relationship Id="rId40" Type="http://schemas.openxmlformats.org/officeDocument/2006/relationships/slide" Target="slides/slide39.xml" /><Relationship Id="rId41" Type="http://schemas.openxmlformats.org/officeDocument/2006/relationships/slide" Target="slides/slide40.xml" /><Relationship Id="rId42" Type="http://schemas.openxmlformats.org/officeDocument/2006/relationships/slide" Target="slides/slide41.xml" /><Relationship Id="rId43" Type="http://schemas.openxmlformats.org/officeDocument/2006/relationships/slide" Target="slides/slide42.xml" /><Relationship Id="rId44" Type="http://schemas.openxmlformats.org/officeDocument/2006/relationships/slide" Target="slides/slide43.xml" /><Relationship Id="rId45" Type="http://schemas.openxmlformats.org/officeDocument/2006/relationships/slide" Target="slides/slide44.xml" /><Relationship Id="rId46" Type="http://schemas.openxmlformats.org/officeDocument/2006/relationships/slide" Target="slides/slide45.xml" /><Relationship Id="rId47" Type="http://schemas.openxmlformats.org/officeDocument/2006/relationships/slide" Target="slides/slide46.xml" /><Relationship Id="rId48" Type="http://schemas.openxmlformats.org/officeDocument/2006/relationships/slide" Target="slides/slide47.xml" /><Relationship Id="rId49" Type="http://schemas.openxmlformats.org/officeDocument/2006/relationships/slide" Target="slides/slide48.xml" /><Relationship Id="rId5" Type="http://schemas.openxmlformats.org/officeDocument/2006/relationships/slide" Target="slides/slide4.xml" /><Relationship Id="rId50" Type="http://schemas.openxmlformats.org/officeDocument/2006/relationships/slide" Target="slides/slide49.xml" /><Relationship Id="rId51" Type="http://schemas.openxmlformats.org/officeDocument/2006/relationships/slide" Target="slides/slide50.xml" /><Relationship Id="rId52" Type="http://schemas.openxmlformats.org/officeDocument/2006/relationships/slide" Target="slides/slide51.xml" /><Relationship Id="rId53" Type="http://schemas.openxmlformats.org/officeDocument/2006/relationships/slide" Target="slides/slide52.xml" /><Relationship Id="rId54" Type="http://schemas.openxmlformats.org/officeDocument/2006/relationships/slide" Target="slides/slide53.xml" /><Relationship Id="rId55" Type="http://schemas.openxmlformats.org/officeDocument/2006/relationships/slide" Target="slides/slide54.xml" /><Relationship Id="rId56" Type="http://schemas.openxmlformats.org/officeDocument/2006/relationships/slide" Target="slides/slide55.xml" /><Relationship Id="rId57" Type="http://schemas.openxmlformats.org/officeDocument/2006/relationships/slide" Target="slides/slide56.xml" /><Relationship Id="rId58" Type="http://schemas.openxmlformats.org/officeDocument/2006/relationships/slide" Target="slides/slide57.xml" /><Relationship Id="rId59" Type="http://schemas.openxmlformats.org/officeDocument/2006/relationships/slide" Target="slides/slide58.xml" /><Relationship Id="rId6" Type="http://schemas.openxmlformats.org/officeDocument/2006/relationships/slide" Target="slides/slide5.xml" /><Relationship Id="rId60" Type="http://schemas.openxmlformats.org/officeDocument/2006/relationships/slide" Target="slides/slide59.xml" /><Relationship Id="rId61" Type="http://schemas.openxmlformats.org/officeDocument/2006/relationships/slide" Target="slides/slide60.xml" /><Relationship Id="rId62" Type="http://schemas.openxmlformats.org/officeDocument/2006/relationships/slide" Target="slides/slide61.xml" /><Relationship Id="rId63" Type="http://schemas.openxmlformats.org/officeDocument/2006/relationships/slide" Target="slides/slide62.xml" /><Relationship Id="rId64" Type="http://schemas.openxmlformats.org/officeDocument/2006/relationships/slide" Target="slides/slide63.xml" /><Relationship Id="rId65" Type="http://schemas.openxmlformats.org/officeDocument/2006/relationships/slide" Target="slides/slide64.xml" /><Relationship Id="rId66" Type="http://schemas.openxmlformats.org/officeDocument/2006/relationships/slide" Target="slides/slide65.xml" /><Relationship Id="rId67" Type="http://schemas.openxmlformats.org/officeDocument/2006/relationships/slide" Target="slides/slide66.xml" /><Relationship Id="rId68" Type="http://schemas.openxmlformats.org/officeDocument/2006/relationships/slide" Target="slides/slide67.xml" /><Relationship Id="rId69" Type="http://schemas.openxmlformats.org/officeDocument/2006/relationships/slide" Target="slides/slide68.xml" /><Relationship Id="rId7" Type="http://schemas.openxmlformats.org/officeDocument/2006/relationships/slide" Target="slides/slide6.xml" /><Relationship Id="rId70" Type="http://schemas.openxmlformats.org/officeDocument/2006/relationships/slide" Target="slides/slide69.xml" /><Relationship Id="rId71" Type="http://schemas.openxmlformats.org/officeDocument/2006/relationships/slide" Target="slides/slide70.xml" /><Relationship Id="rId72" Type="http://schemas.openxmlformats.org/officeDocument/2006/relationships/slide" Target="slides/slide71.xml" /><Relationship Id="rId73" Type="http://schemas.openxmlformats.org/officeDocument/2006/relationships/slide" Target="slides/slide72.xml" /><Relationship Id="rId74" Type="http://schemas.openxmlformats.org/officeDocument/2006/relationships/slide" Target="slides/slide73.xml" /><Relationship Id="rId75" Type="http://schemas.openxmlformats.org/officeDocument/2006/relationships/slide" Target="slides/slide74.xml" /><Relationship Id="rId76" Type="http://schemas.openxmlformats.org/officeDocument/2006/relationships/slide" Target="slides/slide75.xml" /><Relationship Id="rId77" Type="http://schemas.openxmlformats.org/officeDocument/2006/relationships/slide" Target="slides/slide76.xml" /><Relationship Id="rId78" Type="http://schemas.openxmlformats.org/officeDocument/2006/relationships/slide" Target="slides/slide77.xml" /><Relationship Id="rId79" Type="http://schemas.openxmlformats.org/officeDocument/2006/relationships/slide" Target="slides/slide78.xml" /><Relationship Id="rId8" Type="http://schemas.openxmlformats.org/officeDocument/2006/relationships/slide" Target="slides/slide7.xml" /><Relationship Id="rId80" Type="http://schemas.openxmlformats.org/officeDocument/2006/relationships/slide" Target="slides/slide79.xml" /><Relationship Id="rId81" Type="http://schemas.openxmlformats.org/officeDocument/2006/relationships/slide" Target="slides/slide80.xml" /><Relationship Id="rId82" Type="http://schemas.openxmlformats.org/officeDocument/2006/relationships/tags" Target="tags/tag3.xml" /><Relationship Id="rId83" Type="http://schemas.openxmlformats.org/officeDocument/2006/relationships/presProps" Target="presProps.xml" /><Relationship Id="rId84" Type="http://schemas.openxmlformats.org/officeDocument/2006/relationships/viewProps" Target="viewProps.xml" /><Relationship Id="rId85" Type="http://schemas.openxmlformats.org/officeDocument/2006/relationships/theme" Target="theme/theme1.xml" /><Relationship Id="rId86" Type="http://schemas.openxmlformats.org/officeDocument/2006/relationships/tableStyles" Target="tableStyles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pn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图片 6" descr="图司机-20210802-24184960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-2947035" y="-304800"/>
            <a:ext cx="18107025" cy="115335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.xml" /><Relationship Id="rId3" Type="http://schemas.openxmlformats.org/officeDocument/2006/relationships/image" Target="../media/image7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8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9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.pn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jpeg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1.png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2.png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6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6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6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7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3.png" /></Relationships>
</file>

<file path=ppt/slides/_rels/slide7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7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7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7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7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7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4.png" /></Relationships>
</file>

<file path=ppt/slides/_rels/slide7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7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7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8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5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13004292" cy="9753600"/>
          </a:xfrm>
          <a:custGeom>
            <a:gdLst>
              <a:gd name="connsiteX0" fmla="*/ 0 w 13004292"/>
              <a:gd name="connsiteY0" fmla="*/ 9753599 h 9753600"/>
              <a:gd name="connsiteX1" fmla="*/ 13004292 w 13004292"/>
              <a:gd name="connsiteY1" fmla="*/ 9753599 h 9753600"/>
              <a:gd name="connsiteX2" fmla="*/ 13004292 w 13004292"/>
              <a:gd name="connsiteY2" fmla="*/ 0 h 9753600"/>
              <a:gd name="connsiteX3" fmla="*/ 0 w 13004292"/>
              <a:gd name="connsiteY3" fmla="*/ 0 h 9753600"/>
              <a:gd name="connsiteX4" fmla="*/ 0 w 13004292"/>
              <a:gd name="connsiteY4" fmla="*/ 9753599 h 9753600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3004292" h="9753600">
                <a:moveTo>
                  <a:pt x="0" y="9753599"/>
                </a:moveTo>
                <a:lnTo>
                  <a:pt x="13004292" y="9753599"/>
                </a:lnTo>
                <a:lnTo>
                  <a:pt x="13004292" y="0"/>
                </a:lnTo>
                <a:lnTo>
                  <a:pt x="0" y="0"/>
                </a:lnTo>
                <a:lnTo>
                  <a:pt x="0" y="975359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/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3568065" y="4724400"/>
            <a:ext cx="5867400" cy="1071245"/>
          </a:xfrm>
          <a:prstGeom prst="rect">
            <a:avLst/>
          </a:prstGeom>
          <a:noFill/>
        </p:spPr>
        <p:txBody>
          <a:bodyPr wrap="none" lIns="0" tIns="0" rIns="0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ts val="8000"/>
              </a:lnSpc>
            </a:pPr>
            <a:r>
              <a:rPr lang="zh-CN" altLang="zh-CN" sz="66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如何做好</a:t>
            </a:r>
            <a:r>
              <a:rPr lang="en-US" altLang="zh-CN" sz="66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概括题</a:t>
            </a:r>
          </a:p>
        </p:txBody>
      </p:sp>
      <p:sp>
        <p:nvSpPr>
          <p:cNvPr id="11" name="矩形 10"/>
          <p:cNvSpPr/>
          <p:nvPr/>
        </p:nvSpPr>
        <p:spPr>
          <a:xfrm>
            <a:off x="1016000" y="2286000"/>
            <a:ext cx="10758805" cy="132207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40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2020-2021</a:t>
            </a:r>
            <a:r>
              <a:rPr lang="zh-CN" altLang="en-US" sz="40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辽宁省沈阳市初中语文九年级总复习阅读专题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3887470" y="3514471"/>
            <a:ext cx="6858000" cy="13715"/>
          </a:xfrm>
          <a:custGeom>
            <a:gdLst>
              <a:gd name="connsiteX0" fmla="*/ 0 w 6858000"/>
              <a:gd name="connsiteY0" fmla="*/ 0 h 13715"/>
              <a:gd name="connsiteX1" fmla="*/ 2286000 w 6858000"/>
              <a:gd name="connsiteY1" fmla="*/ 0 h 13715"/>
              <a:gd name="connsiteX2" fmla="*/ 4571999 w 6858000"/>
              <a:gd name="connsiteY2" fmla="*/ 0 h 13715"/>
              <a:gd name="connsiteX3" fmla="*/ 6857999 w 6858000"/>
              <a:gd name="connsiteY3" fmla="*/ 0 h 13715"/>
              <a:gd name="connsiteX4" fmla="*/ 6857999 w 6858000"/>
              <a:gd name="connsiteY4" fmla="*/ 13715 h 13715"/>
              <a:gd name="connsiteX5" fmla="*/ 4571999 w 6858000"/>
              <a:gd name="connsiteY5" fmla="*/ 13715 h 13715"/>
              <a:gd name="connsiteX6" fmla="*/ 2286000 w 6858000"/>
              <a:gd name="connsiteY6" fmla="*/ 13715 h 13715"/>
              <a:gd name="connsiteX7" fmla="*/ 0 w 6858000"/>
              <a:gd name="connsiteY7" fmla="*/ 13715 h 13715"/>
              <a:gd name="connsiteX8" fmla="*/ 0 w 6858000"/>
              <a:gd name="connsiteY8" fmla="*/ 0 h 13715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6858000" h="13715">
                <a:moveTo>
                  <a:pt x="0" y="0"/>
                </a:moveTo>
                <a:lnTo>
                  <a:pt x="2286000" y="0"/>
                </a:lnTo>
                <a:lnTo>
                  <a:pt x="4571999" y="0"/>
                </a:lnTo>
                <a:lnTo>
                  <a:pt x="6857999" y="0"/>
                </a:lnTo>
                <a:lnTo>
                  <a:pt x="6857999" y="13715"/>
                </a:lnTo>
                <a:lnTo>
                  <a:pt x="4571999" y="13715"/>
                </a:lnTo>
                <a:lnTo>
                  <a:pt x="2286000" y="13715"/>
                </a:lnTo>
                <a:lnTo>
                  <a:pt x="0" y="13715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649470" y="5160390"/>
            <a:ext cx="3505199" cy="13716"/>
          </a:xfrm>
          <a:custGeom>
            <a:gdLst>
              <a:gd name="connsiteX0" fmla="*/ 0 w 3505199"/>
              <a:gd name="connsiteY0" fmla="*/ 0 h 13716"/>
              <a:gd name="connsiteX1" fmla="*/ 1752600 w 3505199"/>
              <a:gd name="connsiteY1" fmla="*/ 0 h 13716"/>
              <a:gd name="connsiteX2" fmla="*/ 3505199 w 3505199"/>
              <a:gd name="connsiteY2" fmla="*/ 0 h 13716"/>
              <a:gd name="connsiteX3" fmla="*/ 3505199 w 3505199"/>
              <a:gd name="connsiteY3" fmla="*/ 13716 h 13716"/>
              <a:gd name="connsiteX4" fmla="*/ 1752600 w 3505199"/>
              <a:gd name="connsiteY4" fmla="*/ 13716 h 13716"/>
              <a:gd name="connsiteX5" fmla="*/ 0 w 3505199"/>
              <a:gd name="connsiteY5" fmla="*/ 13716 h 13716"/>
              <a:gd name="connsiteX6" fmla="*/ 0 w 3505199"/>
              <a:gd name="connsiteY6" fmla="*/ 0 h 13716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3505198" h="13716">
                <a:moveTo>
                  <a:pt x="0" y="0"/>
                </a:moveTo>
                <a:lnTo>
                  <a:pt x="1752600" y="0"/>
                </a:lnTo>
                <a:lnTo>
                  <a:pt x="3505199" y="0"/>
                </a:lnTo>
                <a:lnTo>
                  <a:pt x="3505199" y="13716"/>
                </a:lnTo>
                <a:lnTo>
                  <a:pt x="1752600" y="13716"/>
                </a:lnTo>
                <a:lnTo>
                  <a:pt x="0" y="13716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8459469" y="5160390"/>
            <a:ext cx="3200400" cy="13716"/>
          </a:xfrm>
          <a:custGeom>
            <a:gdLst>
              <a:gd name="connsiteX0" fmla="*/ 0 w 3200400"/>
              <a:gd name="connsiteY0" fmla="*/ 0 h 13716"/>
              <a:gd name="connsiteX1" fmla="*/ 1600200 w 3200400"/>
              <a:gd name="connsiteY1" fmla="*/ 0 h 13716"/>
              <a:gd name="connsiteX2" fmla="*/ 3200400 w 3200400"/>
              <a:gd name="connsiteY2" fmla="*/ 0 h 13716"/>
              <a:gd name="connsiteX3" fmla="*/ 3200400 w 3200400"/>
              <a:gd name="connsiteY3" fmla="*/ 13716 h 13716"/>
              <a:gd name="connsiteX4" fmla="*/ 1600200 w 3200400"/>
              <a:gd name="connsiteY4" fmla="*/ 13716 h 13716"/>
              <a:gd name="connsiteX5" fmla="*/ 0 w 3200400"/>
              <a:gd name="connsiteY5" fmla="*/ 13716 h 13716"/>
              <a:gd name="connsiteX6" fmla="*/ 0 w 3200400"/>
              <a:gd name="connsiteY6" fmla="*/ 0 h 13716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3200400" h="13716">
                <a:moveTo>
                  <a:pt x="0" y="0"/>
                </a:moveTo>
                <a:lnTo>
                  <a:pt x="1600200" y="0"/>
                </a:lnTo>
                <a:lnTo>
                  <a:pt x="3200400" y="0"/>
                </a:lnTo>
                <a:lnTo>
                  <a:pt x="3200400" y="13716"/>
                </a:lnTo>
                <a:lnTo>
                  <a:pt x="1600200" y="13716"/>
                </a:lnTo>
                <a:lnTo>
                  <a:pt x="0" y="13716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1601469" y="5709030"/>
            <a:ext cx="2590800" cy="13715"/>
          </a:xfrm>
          <a:custGeom>
            <a:gdLst>
              <a:gd name="connsiteX0" fmla="*/ 0 w 2590800"/>
              <a:gd name="connsiteY0" fmla="*/ 6858 h 13715"/>
              <a:gd name="connsiteX1" fmla="*/ 2590800 w 2590800"/>
              <a:gd name="connsiteY1" fmla="*/ 6858 h 13715"/>
            </a:gdLst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590800" h="13715">
                <a:moveTo>
                  <a:pt x="0" y="6858"/>
                </a:moveTo>
                <a:lnTo>
                  <a:pt x="2590800" y="6858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4629734" y="1485315"/>
            <a:ext cx="6879970" cy="821867"/>
          </a:xfrm>
          <a:custGeom>
            <a:gdLst>
              <a:gd name="connsiteX0" fmla="*/ 0 w 6879970"/>
              <a:gd name="connsiteY0" fmla="*/ 821867 h 821867"/>
              <a:gd name="connsiteX1" fmla="*/ 6879971 w 6879970"/>
              <a:gd name="connsiteY1" fmla="*/ 821867 h 821867"/>
              <a:gd name="connsiteX2" fmla="*/ 6879971 w 6879970"/>
              <a:gd name="connsiteY2" fmla="*/ 0 h 821867"/>
              <a:gd name="connsiteX3" fmla="*/ 0 w 6879970"/>
              <a:gd name="connsiteY3" fmla="*/ 0 h 821867"/>
              <a:gd name="connsiteX4" fmla="*/ 0 w 6879970"/>
              <a:gd name="connsiteY4" fmla="*/ 821867 h 821867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879970" h="821867">
                <a:moveTo>
                  <a:pt x="0" y="821867"/>
                </a:moveTo>
                <a:lnTo>
                  <a:pt x="6879971" y="821867"/>
                </a:lnTo>
                <a:lnTo>
                  <a:pt x="6879971" y="0"/>
                </a:lnTo>
                <a:lnTo>
                  <a:pt x="0" y="0"/>
                </a:lnTo>
                <a:lnTo>
                  <a:pt x="0" y="82186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4617034" y="1472615"/>
            <a:ext cx="6905370" cy="847267"/>
          </a:xfrm>
          <a:custGeom>
            <a:gdLst>
              <a:gd name="connsiteX0" fmla="*/ 6350 w 6905370"/>
              <a:gd name="connsiteY0" fmla="*/ 840917 h 847267"/>
              <a:gd name="connsiteX1" fmla="*/ 6899021 w 6905370"/>
              <a:gd name="connsiteY1" fmla="*/ 840917 h 847267"/>
              <a:gd name="connsiteX2" fmla="*/ 6899021 w 6905370"/>
              <a:gd name="connsiteY2" fmla="*/ 6350 h 847267"/>
              <a:gd name="connsiteX3" fmla="*/ 6350 w 6905370"/>
              <a:gd name="connsiteY3" fmla="*/ 6350 h 847267"/>
              <a:gd name="connsiteX4" fmla="*/ 6350 w 6905370"/>
              <a:gd name="connsiteY4" fmla="*/ 840917 h 847267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905370" h="847267">
                <a:moveTo>
                  <a:pt x="6350" y="840917"/>
                </a:moveTo>
                <a:lnTo>
                  <a:pt x="6899021" y="840917"/>
                </a:lnTo>
                <a:lnTo>
                  <a:pt x="6899021" y="6350"/>
                </a:lnTo>
                <a:lnTo>
                  <a:pt x="6350" y="6350"/>
                </a:lnTo>
                <a:lnTo>
                  <a:pt x="6350" y="84091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1"/>
          <p:cNvSpPr txBox="1"/>
          <p:nvPr/>
        </p:nvSpPr>
        <p:spPr>
          <a:xfrm>
            <a:off x="1295400" y="1765300"/>
            <a:ext cx="2590800" cy="181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  <a:tabLst>
                <a:tab pos="101600"/>
              </a:tabLst>
            </a:pPr>
            <a:r>
              <a:rPr lang="en-US" altLang="zh-CN" smtClean="0"/>
              <a:t>	</a:t>
            </a: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习题精解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500"/>
              </a:lnSpc>
              <a:tabLst>
                <a:tab pos="1016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1.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本文讲述了一个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295400" y="3797300"/>
            <a:ext cx="108204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2.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本文的故事情节此起彼伏，扣人心弦，请在下列空白处，填入相应的故事情节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发展。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905000" y="4876800"/>
            <a:ext cx="27432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外出打工发现果子→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8153400" y="4876800"/>
            <a:ext cx="3048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→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11811000" y="4876800"/>
            <a:ext cx="3048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→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1295400" y="5422900"/>
            <a:ext cx="3048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→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4191000" y="5422900"/>
            <a:ext cx="45720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→____________________母子团聚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4622800" y="1549400"/>
            <a:ext cx="7340600" cy="196913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>
                <a:tab pos="6121400"/>
              </a:tabLst>
            </a:pPr>
            <a:r>
              <a:rPr lang="en-US" altLang="zh-CN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1.</a:t>
            </a:r>
            <a:r>
              <a:rPr lang="zh-CN" altLang="en-US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语言啰嗦会扣分</a:t>
            </a:r>
          </a:p>
          <a:p>
            <a:pPr>
              <a:lnSpc>
                <a:spcPts val="3400"/>
              </a:lnSpc>
              <a:tabLst>
                <a:tab pos="6121400"/>
              </a:tabLst>
            </a:pPr>
            <a:r>
              <a:rPr lang="en-US" altLang="zh-CN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2.</a:t>
            </a:r>
            <a:r>
              <a:rPr lang="zh-CN" altLang="en-US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语言力求明确，内容力求完整，结果必须点出</a:t>
            </a: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200"/>
              </a:lnSpc>
              <a:tabLst>
                <a:tab pos="61214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的故事。</a:t>
            </a: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3887470" y="3514471"/>
            <a:ext cx="6858000" cy="13715"/>
          </a:xfrm>
          <a:custGeom>
            <a:gdLst>
              <a:gd name="connsiteX0" fmla="*/ 0 w 6858000"/>
              <a:gd name="connsiteY0" fmla="*/ 0 h 13715"/>
              <a:gd name="connsiteX1" fmla="*/ 2286000 w 6858000"/>
              <a:gd name="connsiteY1" fmla="*/ 0 h 13715"/>
              <a:gd name="connsiteX2" fmla="*/ 4571999 w 6858000"/>
              <a:gd name="connsiteY2" fmla="*/ 0 h 13715"/>
              <a:gd name="connsiteX3" fmla="*/ 6857999 w 6858000"/>
              <a:gd name="connsiteY3" fmla="*/ 0 h 13715"/>
              <a:gd name="connsiteX4" fmla="*/ 6857999 w 6858000"/>
              <a:gd name="connsiteY4" fmla="*/ 13715 h 13715"/>
              <a:gd name="connsiteX5" fmla="*/ 4571999 w 6858000"/>
              <a:gd name="connsiteY5" fmla="*/ 13715 h 13715"/>
              <a:gd name="connsiteX6" fmla="*/ 2286000 w 6858000"/>
              <a:gd name="connsiteY6" fmla="*/ 13715 h 13715"/>
              <a:gd name="connsiteX7" fmla="*/ 0 w 6858000"/>
              <a:gd name="connsiteY7" fmla="*/ 13715 h 13715"/>
              <a:gd name="connsiteX8" fmla="*/ 0 w 6858000"/>
              <a:gd name="connsiteY8" fmla="*/ 0 h 13715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6858000" h="13715">
                <a:moveTo>
                  <a:pt x="0" y="0"/>
                </a:moveTo>
                <a:lnTo>
                  <a:pt x="2286000" y="0"/>
                </a:lnTo>
                <a:lnTo>
                  <a:pt x="4571999" y="0"/>
                </a:lnTo>
                <a:lnTo>
                  <a:pt x="6857999" y="0"/>
                </a:lnTo>
                <a:lnTo>
                  <a:pt x="6857999" y="13715"/>
                </a:lnTo>
                <a:lnTo>
                  <a:pt x="4571999" y="13715"/>
                </a:lnTo>
                <a:lnTo>
                  <a:pt x="2286000" y="13715"/>
                </a:lnTo>
                <a:lnTo>
                  <a:pt x="0" y="13715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649470" y="5160390"/>
            <a:ext cx="3505199" cy="13716"/>
          </a:xfrm>
          <a:custGeom>
            <a:gdLst>
              <a:gd name="connsiteX0" fmla="*/ 0 w 3505199"/>
              <a:gd name="connsiteY0" fmla="*/ 0 h 13716"/>
              <a:gd name="connsiteX1" fmla="*/ 1752600 w 3505199"/>
              <a:gd name="connsiteY1" fmla="*/ 0 h 13716"/>
              <a:gd name="connsiteX2" fmla="*/ 3505199 w 3505199"/>
              <a:gd name="connsiteY2" fmla="*/ 0 h 13716"/>
              <a:gd name="connsiteX3" fmla="*/ 3505199 w 3505199"/>
              <a:gd name="connsiteY3" fmla="*/ 13716 h 13716"/>
              <a:gd name="connsiteX4" fmla="*/ 1752600 w 3505199"/>
              <a:gd name="connsiteY4" fmla="*/ 13716 h 13716"/>
              <a:gd name="connsiteX5" fmla="*/ 0 w 3505199"/>
              <a:gd name="connsiteY5" fmla="*/ 13716 h 13716"/>
              <a:gd name="connsiteX6" fmla="*/ 0 w 3505199"/>
              <a:gd name="connsiteY6" fmla="*/ 0 h 13716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3505198" h="13716">
                <a:moveTo>
                  <a:pt x="0" y="0"/>
                </a:moveTo>
                <a:lnTo>
                  <a:pt x="1752600" y="0"/>
                </a:lnTo>
                <a:lnTo>
                  <a:pt x="3505199" y="0"/>
                </a:lnTo>
                <a:lnTo>
                  <a:pt x="3505199" y="13716"/>
                </a:lnTo>
                <a:lnTo>
                  <a:pt x="1752600" y="13716"/>
                </a:lnTo>
                <a:lnTo>
                  <a:pt x="0" y="13716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8459469" y="5160390"/>
            <a:ext cx="3200400" cy="13716"/>
          </a:xfrm>
          <a:custGeom>
            <a:gdLst>
              <a:gd name="connsiteX0" fmla="*/ 0 w 3200400"/>
              <a:gd name="connsiteY0" fmla="*/ 0 h 13716"/>
              <a:gd name="connsiteX1" fmla="*/ 1600200 w 3200400"/>
              <a:gd name="connsiteY1" fmla="*/ 0 h 13716"/>
              <a:gd name="connsiteX2" fmla="*/ 3200400 w 3200400"/>
              <a:gd name="connsiteY2" fmla="*/ 0 h 13716"/>
              <a:gd name="connsiteX3" fmla="*/ 3200400 w 3200400"/>
              <a:gd name="connsiteY3" fmla="*/ 13716 h 13716"/>
              <a:gd name="connsiteX4" fmla="*/ 1600200 w 3200400"/>
              <a:gd name="connsiteY4" fmla="*/ 13716 h 13716"/>
              <a:gd name="connsiteX5" fmla="*/ 0 w 3200400"/>
              <a:gd name="connsiteY5" fmla="*/ 13716 h 13716"/>
              <a:gd name="connsiteX6" fmla="*/ 0 w 3200400"/>
              <a:gd name="connsiteY6" fmla="*/ 0 h 13716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3200400" h="13716">
                <a:moveTo>
                  <a:pt x="0" y="0"/>
                </a:moveTo>
                <a:lnTo>
                  <a:pt x="1600200" y="0"/>
                </a:lnTo>
                <a:lnTo>
                  <a:pt x="3200400" y="0"/>
                </a:lnTo>
                <a:lnTo>
                  <a:pt x="3200400" y="13716"/>
                </a:lnTo>
                <a:lnTo>
                  <a:pt x="1600200" y="13716"/>
                </a:lnTo>
                <a:lnTo>
                  <a:pt x="0" y="13716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1601469" y="5709030"/>
            <a:ext cx="2590800" cy="13715"/>
          </a:xfrm>
          <a:custGeom>
            <a:gdLst>
              <a:gd name="connsiteX0" fmla="*/ 0 w 2590800"/>
              <a:gd name="connsiteY0" fmla="*/ 6858 h 13715"/>
              <a:gd name="connsiteX1" fmla="*/ 2590800 w 2590800"/>
              <a:gd name="connsiteY1" fmla="*/ 6858 h 13715"/>
            </a:gdLst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590800" h="13715">
                <a:moveTo>
                  <a:pt x="0" y="6858"/>
                </a:moveTo>
                <a:lnTo>
                  <a:pt x="2590800" y="6858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4095445" y="6689928"/>
            <a:ext cx="5444769" cy="438581"/>
          </a:xfrm>
          <a:custGeom>
            <a:gdLst>
              <a:gd name="connsiteX0" fmla="*/ 0 w 5444769"/>
              <a:gd name="connsiteY0" fmla="*/ 438581 h 438581"/>
              <a:gd name="connsiteX1" fmla="*/ 5444769 w 5444769"/>
              <a:gd name="connsiteY1" fmla="*/ 438581 h 438581"/>
              <a:gd name="connsiteX2" fmla="*/ 5444769 w 5444769"/>
              <a:gd name="connsiteY2" fmla="*/ 0 h 438581"/>
              <a:gd name="connsiteX3" fmla="*/ 0 w 5444769"/>
              <a:gd name="connsiteY3" fmla="*/ 0 h 438581"/>
              <a:gd name="connsiteX4" fmla="*/ 0 w 5444769"/>
              <a:gd name="connsiteY4" fmla="*/ 438581 h 438581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444769" h="438581">
                <a:moveTo>
                  <a:pt x="0" y="438581"/>
                </a:moveTo>
                <a:lnTo>
                  <a:pt x="5444769" y="438581"/>
                </a:lnTo>
                <a:lnTo>
                  <a:pt x="5444769" y="0"/>
                </a:lnTo>
                <a:lnTo>
                  <a:pt x="0" y="0"/>
                </a:lnTo>
                <a:lnTo>
                  <a:pt x="0" y="43858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4520565" y="6677025"/>
            <a:ext cx="8321675" cy="464185"/>
          </a:xfrm>
          <a:custGeom>
            <a:gdLst>
              <a:gd name="connsiteX0" fmla="*/ 6350 w 5470169"/>
              <a:gd name="connsiteY0" fmla="*/ 457631 h 463981"/>
              <a:gd name="connsiteX1" fmla="*/ 5463819 w 5470169"/>
              <a:gd name="connsiteY1" fmla="*/ 457631 h 463981"/>
              <a:gd name="connsiteX2" fmla="*/ 5463819 w 5470169"/>
              <a:gd name="connsiteY2" fmla="*/ 6350 h 463981"/>
              <a:gd name="connsiteX3" fmla="*/ 6350 w 5470169"/>
              <a:gd name="connsiteY3" fmla="*/ 6350 h 463981"/>
              <a:gd name="connsiteX4" fmla="*/ 6350 w 5470169"/>
              <a:gd name="connsiteY4" fmla="*/ 457631 h 463981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470169" h="463981">
                <a:moveTo>
                  <a:pt x="6350" y="457631"/>
                </a:moveTo>
                <a:lnTo>
                  <a:pt x="5463819" y="457631"/>
                </a:lnTo>
                <a:lnTo>
                  <a:pt x="5463819" y="6350"/>
                </a:lnTo>
                <a:lnTo>
                  <a:pt x="6350" y="6350"/>
                </a:lnTo>
                <a:lnTo>
                  <a:pt x="6350" y="45763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1"/>
          <p:cNvSpPr txBox="1"/>
          <p:nvPr/>
        </p:nvSpPr>
        <p:spPr>
          <a:xfrm>
            <a:off x="4191000" y="5410200"/>
            <a:ext cx="45720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→____________________母子团聚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295400" y="5422900"/>
            <a:ext cx="3048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→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295400" y="1793875"/>
            <a:ext cx="10820400" cy="3454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  <a:tabLst>
                <a:tab pos="101600"/>
                <a:tab pos="609600"/>
              </a:tabLst>
            </a:pPr>
            <a:r>
              <a:rPr lang="en-US" altLang="zh-CN" smtClean="0"/>
              <a:t>	</a:t>
            </a: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习题精解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500"/>
              </a:lnSpc>
              <a:tabLst>
                <a:tab pos="101600"/>
                <a:tab pos="6096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1.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本文讲述了一个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4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儿子想方法设法回家救母亲，最终母子平安团聚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的故事。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101600"/>
                <a:tab pos="6096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2.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本文的故事情节此起彼伏，扣人心弦，请在下列空白处，填入相应的故事情节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101600"/>
                <a:tab pos="6096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发展。</a:t>
            </a:r>
          </a:p>
          <a:p>
            <a:pPr>
              <a:lnSpc>
                <a:spcPts val="4300"/>
              </a:lnSpc>
              <a:tabLst>
                <a:tab pos="101600"/>
                <a:tab pos="609600"/>
              </a:tabLst>
            </a:pPr>
            <a:r>
              <a:rPr lang="en-US" altLang="zh-CN" smtClean="0"/>
              <a:t>		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外出打工发现果子→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4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给母亲邮寄果子（递进）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→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给母亲邮寄果子（递进）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→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1701165" y="5326380"/>
            <a:ext cx="21336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连夜买票往家赶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4610100" y="5384800"/>
            <a:ext cx="8369300" cy="186626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139700"/>
              </a:tabLst>
            </a:pPr>
            <a:r>
              <a:rPr lang="en-US" altLang="zh-CN" sz="24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路不通车，赤脚回家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800"/>
              </a:lnSpc>
              <a:tabLst>
                <a:tab pos="139700"/>
              </a:tabLst>
            </a:pPr>
            <a:r>
              <a:rPr lang="en-US" altLang="zh-CN" smtClean="0"/>
              <a:t>	</a:t>
            </a:r>
            <a:r>
              <a:rPr lang="zh-CN" altLang="en-US" sz="3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起因－发展（递进和转折）－高潮－结果</a:t>
            </a:r>
            <a:endParaRPr lang="zh-CN" altLang="en-US" sz="3600" smtClean="0">
              <a:solidFill>
                <a:srgbClr val="0070C0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635000" y="1727200"/>
            <a:ext cx="3543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一个婴儿的拥抱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219200" y="2933700"/>
            <a:ext cx="10972800" cy="3048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(1)我们是餐馆里唯一带孩子就餐的顾客，我把伊瑞克放进一把高高的婴儿椅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里。突然，伊瑞克高兴地尖叫起来：“嗨，嗨……”并兴奋地用手拍打着椅把。当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伊瑞克高兴地咯咯笑着扭动身体时，他的眼睛笑得起了皱纹，嘴巴咧开着，露出了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没牙的牙床。我环顾四周，找到了让他快乐的根源。那是一个穿着肥大裤子的老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头，脚趾头从鞋子里戳出来，衬衫很脏。我们离他比较远，但我相信他身上一定很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臭。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219200" y="6172200"/>
            <a:ext cx="109855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(2)那个老头的手挥舞着，“嗨，我看见你了，小家伙。”我和丈夫交换了一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下眼神，“我们该怎么办?”伊瑞克继续大笑着回答：“嗨，嗨。”餐馆里的每个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人都看着我们，脸色古怪。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219200" y="7797800"/>
            <a:ext cx="109728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(3)我们点的饭菜来了，那个老头大喊：“你们点小馅饼蛋糕了吗?你们知道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躲猫猫(一种把脸一隐一现以逗小孩的游戏)吗?嗨，瞧，他知道躲猫猫。”没有人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635000" y="1727200"/>
            <a:ext cx="3543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一个婴儿的拥抱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143000" y="2832100"/>
            <a:ext cx="109728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认为那老头是可爱的，他显然喝醉了，我和我丈夫感到很困窘。我们默默地吃着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饭，伊瑞克则在为那个欣赏他的流浪汉表演自己的拿手好戏，那个老头把他大大地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赞美了一番。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143000" y="4533900"/>
            <a:ext cx="10972800" cy="3048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(4)我们终于吃完了饭，丈夫去结账，我抱着伊瑞克去停车场等他。那老头就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稳稳地坐在门口。“上帝，让我在他对伊瑞克说话之前顺利地走出去吧。”我在心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里祈祷着。当我走近那个老头的时候，我转过身，试图横跨一步躲过他，避免他呼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出的空气吹到我们脸上。但是，当我这么做的时候，伊瑞克努力把小小的身体向外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斜伸出去，张着胳膊，做出“抱抱我”的姿势。我还没来得及阻止他，伊瑞克就已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经从我的怀里向那个老头扑过去了。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143000" y="7747000"/>
            <a:ext cx="109728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(5)一刹那间，一个身上带着臭味的老人和一个充满乳味的小婴儿的爱达到了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完美的极致。伊瑞克表现出来的是完全的信任和爱，他温顺地把他的小脑袋靠在</a:t>
            </a: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635000" y="1727200"/>
            <a:ext cx="3543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一个婴儿的拥抱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143000" y="2908300"/>
            <a:ext cx="10972800" cy="359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老人肩膀上。老人的眼睛紧闭着，我看见泪珠在他的睫毛上闪烁着。他用他充满污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垢、痛苦和艰辛劳作的手托着婴儿，抚摸着他的后背。这么短的时间里他们建立起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这么深厚的爱，我站在旁边，肃然起敬。老头抱着伊瑞克，轻轻地摇着，用一种坚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定的、命令的口吻对我说：“你要好好照顾这个孩子。”我的喉咙里像卡着一块石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头，好不容易才说：“我会的。”他颇不情愿地将伊瑞克递给我，看起来非常伤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心。我接过伊瑞克，那老头又说：“愿上帝保佑你，大太，你已经给了我一份最珍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贵的礼物。”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143000" y="6705600"/>
            <a:ext cx="10972800" cy="2489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(6)我除了低声说“谢谢”之外什么也说不出来。我抱着伊瑞克，向汽车跑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去。丈夫看到我哭，并且把伊瑞克抱得那么紧时，他感到莫名其妙，只有我知道为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什么。我刚刚亲眼目睹了一个看不见罪恶、不懂得评判的小婴儿表现出来的爱。我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的伊瑞克看见的是一个人的内心，而我，他的妈妈，看到的则是一套衣服。这是我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的小婴儿给我上的最好的一课。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891824" y="1747570"/>
            <a:ext cx="5972707" cy="438569"/>
          </a:xfrm>
          <a:custGeom>
            <a:gdLst>
              <a:gd name="connsiteX0" fmla="*/ 0 w 5972707"/>
              <a:gd name="connsiteY0" fmla="*/ 438569 h 438569"/>
              <a:gd name="connsiteX1" fmla="*/ 5972707 w 5972707"/>
              <a:gd name="connsiteY1" fmla="*/ 438569 h 438569"/>
              <a:gd name="connsiteX2" fmla="*/ 5972707 w 5972707"/>
              <a:gd name="connsiteY2" fmla="*/ 0 h 438569"/>
              <a:gd name="connsiteX3" fmla="*/ 0 w 5972707"/>
              <a:gd name="connsiteY3" fmla="*/ 0 h 438569"/>
              <a:gd name="connsiteX4" fmla="*/ 0 w 5972707"/>
              <a:gd name="connsiteY4" fmla="*/ 438569 h 438569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972707" h="438569">
                <a:moveTo>
                  <a:pt x="0" y="438569"/>
                </a:moveTo>
                <a:lnTo>
                  <a:pt x="5972707" y="438569"/>
                </a:lnTo>
                <a:lnTo>
                  <a:pt x="5972707" y="0"/>
                </a:lnTo>
                <a:lnTo>
                  <a:pt x="0" y="0"/>
                </a:lnTo>
                <a:lnTo>
                  <a:pt x="0" y="43856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"/>
          <p:cNvSpPr txBox="1"/>
          <p:nvPr/>
        </p:nvSpPr>
        <p:spPr>
          <a:xfrm>
            <a:off x="1397000" y="1727200"/>
            <a:ext cx="2019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习题精解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358900" y="3492500"/>
            <a:ext cx="39624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请简要概括本文的故事内容。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358900" y="4610100"/>
            <a:ext cx="97536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FFFFF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答案：我和伊瑞克在餐厅遇到一个衣着寒酸的老头，伊瑞克和老头相互间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FFFFF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表现出一种信任和爱，让“我”深受感动。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5365" y="1905000"/>
            <a:ext cx="6137910" cy="635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5395874" y="1707223"/>
            <a:ext cx="4319447" cy="489013"/>
          </a:xfrm>
          <a:custGeom>
            <a:gdLst>
              <a:gd name="connsiteX0" fmla="*/ 0 w 4319447"/>
              <a:gd name="connsiteY0" fmla="*/ 489013 h 489013"/>
              <a:gd name="connsiteX1" fmla="*/ 4319447 w 4319447"/>
              <a:gd name="connsiteY1" fmla="*/ 489013 h 489013"/>
              <a:gd name="connsiteX2" fmla="*/ 4319447 w 4319447"/>
              <a:gd name="connsiteY2" fmla="*/ 0 h 489013"/>
              <a:gd name="connsiteX3" fmla="*/ 0 w 4319447"/>
              <a:gd name="connsiteY3" fmla="*/ 0 h 489013"/>
              <a:gd name="connsiteX4" fmla="*/ 0 w 4319447"/>
              <a:gd name="connsiteY4" fmla="*/ 489013 h 489013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319447" h="489012">
                <a:moveTo>
                  <a:pt x="0" y="489013"/>
                </a:moveTo>
                <a:lnTo>
                  <a:pt x="4319447" y="489013"/>
                </a:lnTo>
                <a:lnTo>
                  <a:pt x="4319447" y="0"/>
                </a:lnTo>
                <a:lnTo>
                  <a:pt x="0" y="0"/>
                </a:lnTo>
                <a:lnTo>
                  <a:pt x="0" y="489013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"/>
          <p:cNvSpPr txBox="1"/>
          <p:nvPr/>
        </p:nvSpPr>
        <p:spPr>
          <a:xfrm>
            <a:off x="1397000" y="1727200"/>
            <a:ext cx="2019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习题精解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358900" y="3492500"/>
            <a:ext cx="39624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请简要概括本文的故事内容。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358900" y="4610100"/>
            <a:ext cx="97536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答案：我和伊瑞克在餐厅遇到一个衣着寒酸的老头，伊瑞克和老头相互间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表现出一种信任和爱，让“我”深受感动。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5365" y="1676400"/>
            <a:ext cx="4799330" cy="85026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635000" y="1727200"/>
            <a:ext cx="3543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装穷的亿万富翁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968500" y="2882900"/>
            <a:ext cx="94488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(1)2013年9月，98岁的杰克·麦克唐纳走了。按其生前遗嘱，他拥有的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358900" y="3441700"/>
            <a:ext cx="105156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1.876亿美元（约合11.4亿元人民币）被分为三份，分别捐给了西雅图儿童医院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研究所、华盛顿大学法学院、救世军组织。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358900" y="4597400"/>
            <a:ext cx="10515600" cy="2489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6096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(2)消息传出，麦克唐纳最后的居留之所——西雅图“老人之家”的老伙伴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们都惊呆了。要知道，这个1997年便入住这家平民养老院的老头儿平时非常抠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门儿——他喜欢收集各种优惠券，非打折的商品不买，时常为节省几美分而走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上几站路。95岁那一年，他应邀去母校华盛顿大学法学院参加晚宴，他舍不得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打的，来去坐的都是公交车。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358900" y="7302500"/>
            <a:ext cx="105156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6096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(3)就是这样一位节俭到骨子里的老人，却在身后留下巨额财产做慈善。陪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伴麦克唐纳一起装穷、帮他保守这个秘密长达40年的继女丹尼斯，同样震惊于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继父的这份坚守。</a:t>
            </a: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635000" y="1727200"/>
            <a:ext cx="3543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装穷的亿万富翁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358900" y="3263900"/>
            <a:ext cx="10820400" cy="359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6096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(4)1971年，麦克唐纳与丹尼斯的母亲结婚。那时，丹尼斯与姐姐都已经成家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立业。对于这个住着小房子、开着二手车的老男人，两姐妹秉承的原则是妈妈愿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意就好。事实上，二人婚后的生活非常开心，一年中有将近10个月的时间外出旅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行，偶尔回国，母亲会用在世界各地学到的厨艺宴请宾朋。担心两位玩疯了的老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人会“坐吃山空”，丹尼斯曾经小心翼翼地想给他们一些帮助，不想，麦克唐纳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却将自己的家底全都向丹尼斯摊了牌——继承了父母的遗产，加之这些年来在股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市里的收益，麦克唐纳是一个地道的亿万富翁。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968500" y="6985000"/>
            <a:ext cx="102108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(5)“我不想被贪财的人纠缠，也不想被物质驾驭或奴役，所以，请你们帮我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358900" y="7543800"/>
            <a:ext cx="85344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保守这个秘密。等到有一天我走了，把我全部的钱都捐出去。”</a:t>
            </a: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635000" y="1727200"/>
            <a:ext cx="3543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装穷的亿万富翁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435100" y="3429000"/>
            <a:ext cx="10515600" cy="5232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(6)那一刻，丹尼斯觉得自己被继父征服了。如果说炫富需要勇气的话，那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457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么装穷则需要智慧。老夫妻时常去排队抢购打折的日用品，能步行的时候绝不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457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开车,至于穿着，丹尼斯常常笑他们跟这个时代隔着20年的距离，有着复古般的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457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时尚。有一次，丹尼斯偷偷地问妈妈：“跟这样一个节俭过度的人生活，会不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457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会觉得委屈？”妈妈告诉丹尼斯：“跟他生活后，我生命的大门仿佛刚刚被打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457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开一般。我们一起过最节约的生活，也是最简单的生活，那种富足是其他人体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457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会不到的。”妈妈还告诉丹尼斯，麦克唐纳不是真的吝啬，他曾经多次陪着他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457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匿名向多家慈善机构捐款。“他写支票的样子帅极了！当把钱无偿支付给那些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457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需要钱的人的时候，你会觉得自己变得高尚了，你会觉得这个男人朴素得伟大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457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，你会为跟这样一个无私而低调的人生活在一起而感到骄傲。”</a:t>
            </a: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289300" y="1562100"/>
            <a:ext cx="6350000" cy="6921500"/>
          </a:xfrm>
          <a:prstGeom prst="rect">
            <a:avLst/>
          </a:prstGeom>
          <a:noFill/>
        </p:spPr>
      </p:pic>
      <p:sp>
        <p:nvSpPr>
          <p:cNvPr id="3" name="TextBox 1"/>
          <p:cNvSpPr txBox="1"/>
          <p:nvPr/>
        </p:nvSpPr>
        <p:spPr>
          <a:xfrm>
            <a:off x="5486400" y="2628900"/>
            <a:ext cx="2019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内容详解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6019800" y="3429000"/>
            <a:ext cx="952500" cy="584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600"/>
              </a:lnSpc>
            </a:pPr>
            <a:r>
              <a:rPr lang="en-US" altLang="zh-CN" sz="3600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[</a:t>
            </a:r>
            <a:r>
              <a:rPr lang="en-US" altLang="zh-CN" sz="3205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5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一</a:t>
            </a:r>
            <a:r>
              <a:rPr lang="en-US" altLang="zh-CN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]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4165600" y="4851400"/>
            <a:ext cx="4572000" cy="914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200"/>
              </a:lnSpc>
            </a:pPr>
            <a:r>
              <a:rPr lang="en-US" altLang="zh-CN" sz="6000" smtClean="0">
                <a:solidFill>
                  <a:srgbClr val="333333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概括主要内容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13004292" cy="9753600"/>
          </a:xfrm>
          <a:prstGeom prst="rect">
            <a:avLst/>
          </a:prstGeom>
          <a:noFill/>
        </p:spPr>
      </p:pic>
      <p:sp>
        <p:nvSpPr>
          <p:cNvPr id="3" name="TextBox 1"/>
          <p:cNvSpPr txBox="1"/>
          <p:nvPr/>
        </p:nvSpPr>
        <p:spPr>
          <a:xfrm>
            <a:off x="635000" y="1727200"/>
            <a:ext cx="3543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装穷的亿万富翁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358900" y="2971800"/>
            <a:ext cx="10668000" cy="3048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457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(7)1997年，年事已高的麦克唐纳夫妇一起搬进了西雅图的一家平民养老院—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457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—“老人之家”。在那里，他们依然过着勤俭得几近穷苦的日子，所有人都觉得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457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这是一对生活拮据的夫妻。两年后，妻子去世了，麦克唐纳变成了一个孤独的老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457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头儿，甚至有人拿他来教育前来探望自己的子女：“华盛顿法学院毕业又怎么样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457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？还不是潦倒一生？连喝个果汁都要先计算一下自己兜里的钱，衣服破成那样子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457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，也假装看不见。”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358900" y="6223000"/>
            <a:ext cx="10820400" cy="1943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6096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(8)2010年，身体每况愈下的麦克唐纳告诉丹尼斯，他希望以一个慈善家的身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份被人记住——他的上亿资产全部捐给慈善机构。对于身后事，他对丹尼斯说：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“一切从简，能听到教堂的钟声就足够了。”丹尼斯含泪听完继父的安排，她觉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得，穿着破衣烂衫的继父心里，藏着一座金矿。</a:t>
            </a: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619650" y="1656791"/>
            <a:ext cx="7888058" cy="862203"/>
          </a:xfrm>
          <a:custGeom>
            <a:gdLst>
              <a:gd name="connsiteX0" fmla="*/ 0 w 7888058"/>
              <a:gd name="connsiteY0" fmla="*/ 862203 h 862203"/>
              <a:gd name="connsiteX1" fmla="*/ 7888058 w 7888058"/>
              <a:gd name="connsiteY1" fmla="*/ 862203 h 862203"/>
              <a:gd name="connsiteX2" fmla="*/ 7888058 w 7888058"/>
              <a:gd name="connsiteY2" fmla="*/ 0 h 862203"/>
              <a:gd name="connsiteX3" fmla="*/ 0 w 7888058"/>
              <a:gd name="connsiteY3" fmla="*/ 0 h 862203"/>
              <a:gd name="connsiteX4" fmla="*/ 0 w 7888058"/>
              <a:gd name="connsiteY4" fmla="*/ 862203 h 862203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888057" h="862203">
                <a:moveTo>
                  <a:pt x="0" y="862203"/>
                </a:moveTo>
                <a:lnTo>
                  <a:pt x="7888058" y="862203"/>
                </a:lnTo>
                <a:lnTo>
                  <a:pt x="7888058" y="0"/>
                </a:lnTo>
                <a:lnTo>
                  <a:pt x="0" y="0"/>
                </a:lnTo>
                <a:lnTo>
                  <a:pt x="0" y="862203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606950" y="1644091"/>
            <a:ext cx="7913458" cy="887603"/>
          </a:xfrm>
          <a:custGeom>
            <a:gdLst>
              <a:gd name="connsiteX0" fmla="*/ 6350 w 7913458"/>
              <a:gd name="connsiteY0" fmla="*/ 881253 h 887603"/>
              <a:gd name="connsiteX1" fmla="*/ 7907108 w 7913458"/>
              <a:gd name="connsiteY1" fmla="*/ 881253 h 887603"/>
              <a:gd name="connsiteX2" fmla="*/ 7907108 w 7913458"/>
              <a:gd name="connsiteY2" fmla="*/ 6350 h 887603"/>
              <a:gd name="connsiteX3" fmla="*/ 6350 w 7913458"/>
              <a:gd name="connsiteY3" fmla="*/ 6350 h 887603"/>
              <a:gd name="connsiteX4" fmla="*/ 6350 w 7913458"/>
              <a:gd name="connsiteY4" fmla="*/ 881253 h 887603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913457" h="887603">
                <a:moveTo>
                  <a:pt x="6350" y="881253"/>
                </a:moveTo>
                <a:lnTo>
                  <a:pt x="7907108" y="881253"/>
                </a:lnTo>
                <a:lnTo>
                  <a:pt x="7907108" y="6350"/>
                </a:lnTo>
                <a:lnTo>
                  <a:pt x="6350" y="6350"/>
                </a:lnTo>
                <a:lnTo>
                  <a:pt x="6350" y="881253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表格 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029792" y="3364610"/>
          <a:ext cx="10441099" cy="5954024"/>
        </p:xfrm>
        <a:graphic>
          <a:graphicData uri="http://schemas.openxmlformats.org/drawingml/2006/table">
            <a:tbl>
              <a:tblPr/>
              <a:tblGrid>
                <a:gridCol w="2610281"/>
                <a:gridCol w="3952747"/>
                <a:gridCol w="3878071"/>
              </a:tblGrid>
              <a:tr h="832866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smtClean="0">
                          <a:solidFill>
                            <a:srgbClr val="00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杰克·麦克唐纳</a:t>
                      </a:r>
                      <a:endParaRPr lang="zh-CN" altLang="en-US" sz="2400" smtClean="0">
                        <a:solidFill>
                          <a:srgbClr val="000000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</a:txBody>
                  <a:tcPr>
                    <a:lnL w="0" cmpd="sng">
                      <a:solidFill>
                        <a:srgbClr val="000000"/>
                      </a:solidFill>
                      <a:prstDash val="soli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mpd="sng">
                      <a:solidFill>
                        <a:srgbClr val="000000"/>
                      </a:solidFill>
                      <a:prstDash val="soli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smtClean="0">
                          <a:solidFill>
                            <a:srgbClr val="00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杰克·麦克唐纳的做法</a:t>
                      </a:r>
                      <a:endParaRPr lang="zh-CN" altLang="en-US" sz="2400" smtClean="0">
                        <a:solidFill>
                          <a:srgbClr val="000000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</a:txBody>
                  <a:tcPr>
                    <a:lnL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/>
                      <a:r>
                        <a:rPr lang="en-US" altLang="zh-CN" sz="2400" smtClean="0">
                          <a:solidFill>
                            <a:srgbClr val="00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母亲/丹尼斯的感觉</a:t>
                      </a:r>
                      <a:endParaRPr lang="zh-CN" altLang="en-US" sz="2400" smtClean="0">
                        <a:solidFill>
                          <a:srgbClr val="000000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</a:txBody>
                  <a:tcPr>
                    <a:lnL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mpd="sng">
                      <a:solidFill>
                        <a:srgbClr val="000000"/>
                      </a:solidFill>
                      <a:prstDash val="soli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94559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smtClean="0">
                          <a:solidFill>
                            <a:srgbClr val="00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住入平民养老院的生活习惯</a:t>
                      </a:r>
                      <a:endParaRPr lang="zh-CN" altLang="en-US" sz="2400" smtClean="0">
                        <a:solidFill>
                          <a:srgbClr val="000000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</a:txBody>
                  <a:tcPr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smtClean="0">
                          <a:solidFill>
                            <a:srgbClr val="00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收集各种优惠券；非打折商</a:t>
                      </a:r>
                      <a:endParaRPr lang="zh-CN" altLang="en-US" sz="2400" smtClean="0">
                        <a:solidFill>
                          <a:srgbClr val="000000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  <a:p>
                      <a:pPr algn="ctr"/>
                      <a:r>
                        <a:rPr lang="en-US" altLang="zh-CN" sz="2400" smtClean="0">
                          <a:solidFill>
                            <a:srgbClr val="00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品不买；为省钱走路或乘公</a:t>
                      </a:r>
                      <a:endParaRPr lang="zh-CN" altLang="en-US" sz="2400" smtClean="0">
                        <a:solidFill>
                          <a:srgbClr val="000000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  <a:p>
                      <a:pPr algn="ctr"/>
                      <a:r>
                        <a:rPr lang="en-US" altLang="zh-CN" sz="2400" smtClean="0">
                          <a:solidFill>
                            <a:srgbClr val="00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交车而不打的；住着小房；</a:t>
                      </a:r>
                      <a:endParaRPr lang="zh-CN" altLang="en-US" sz="2400" smtClean="0">
                        <a:solidFill>
                          <a:srgbClr val="000000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  <a:p>
                      <a:pPr algn="l"/>
                      <a:r>
                        <a:rPr lang="en-US" altLang="zh-CN" sz="2400" smtClean="0">
                          <a:solidFill>
                            <a:srgbClr val="00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开着二手车。</a:t>
                      </a:r>
                      <a:endParaRPr lang="zh-CN" altLang="en-US" sz="2400" smtClean="0">
                        <a:solidFill>
                          <a:srgbClr val="000000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</a:txBody>
                  <a:tcPr anchor="ctr">
                    <a:lnL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smtClean="0">
                          <a:solidFill>
                            <a:srgbClr val="00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母亲：舒服、惬意而满足</a:t>
                      </a:r>
                      <a:endParaRPr lang="zh-CN" altLang="en-US" sz="2400" smtClean="0">
                        <a:solidFill>
                          <a:srgbClr val="000000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</a:txBody>
                  <a:tcPr>
                    <a:lnL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18258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smtClean="0">
                          <a:solidFill>
                            <a:srgbClr val="00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婚后的生活状态</a:t>
                      </a:r>
                      <a:endParaRPr lang="zh-CN" altLang="en-US" sz="2400" smtClean="0">
                        <a:solidFill>
                          <a:srgbClr val="000000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</a:txBody>
                  <a:tcPr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/>
                      <a:r>
                        <a:rPr lang="en-US" altLang="zh-CN" sz="2400" smtClean="0">
                          <a:solidFill>
                            <a:srgbClr val="00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(1)</a:t>
                      </a:r>
                      <a:r>
                        <a:rPr lang="en-US" altLang="zh-CN" sz="2400" smtClean="0">
                          <a:solidFill>
                            <a:srgbClr val="FFFFFF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与丹尼斯母亲外出旅行并</a:t>
                      </a:r>
                      <a:endParaRPr lang="zh-CN" altLang="en-US" sz="2400" smtClean="0">
                        <a:solidFill>
                          <a:srgbClr val="FFFFFF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  <a:p>
                      <a:pPr algn="ctr"/>
                      <a:r>
                        <a:rPr lang="en-US" altLang="zh-CN" sz="2400" smtClean="0">
                          <a:solidFill>
                            <a:srgbClr val="FFFFFF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匿名向多家慈善机构捐款</a:t>
                      </a:r>
                      <a:endParaRPr lang="zh-CN" altLang="en-US" sz="2400" smtClean="0">
                        <a:solidFill>
                          <a:srgbClr val="FFFFFF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</a:txBody>
                  <a:tcPr>
                    <a:lnL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/>
                      <a:r>
                        <a:rPr lang="en-US" altLang="zh-CN" sz="2400" smtClean="0">
                          <a:solidFill>
                            <a:srgbClr val="00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母亲：(2)</a:t>
                      </a:r>
                      <a:r>
                        <a:rPr lang="en-US" altLang="zh-CN" sz="2400" smtClean="0">
                          <a:solidFill>
                            <a:srgbClr val="FFFFFF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快乐并觉得麦克</a:t>
                      </a:r>
                      <a:endParaRPr lang="zh-CN" altLang="en-US" sz="2400" smtClean="0">
                        <a:solidFill>
                          <a:srgbClr val="FFFFFF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  <a:p>
                      <a:pPr algn="l"/>
                      <a:r>
                        <a:rPr lang="en-US" altLang="zh-CN" sz="2400" smtClean="0">
                          <a:solidFill>
                            <a:srgbClr val="FFFFFF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并为此感到骄傲。</a:t>
                      </a:r>
                      <a:endParaRPr lang="zh-CN" altLang="en-US" sz="2400" smtClean="0">
                        <a:solidFill>
                          <a:srgbClr val="FFFFFF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</a:txBody>
                  <a:tcPr anchor="ctr">
                    <a:lnL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108341">
                <a:tc>
                  <a:txBody>
                    <a:bodyPr vert="horz" wrap="square"/>
                    <a:lstStyle/>
                    <a:p>
                      <a:pPr algn="l"/>
                      <a:r>
                        <a:rPr lang="en-US" altLang="zh-CN" sz="2400" smtClean="0">
                          <a:solidFill>
                            <a:srgbClr val="00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临终嘱托</a:t>
                      </a:r>
                      <a:endParaRPr lang="zh-CN" altLang="en-US" sz="2400" smtClean="0">
                        <a:solidFill>
                          <a:srgbClr val="000000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</a:txBody>
                  <a:tcPr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/>
                      <a:r>
                        <a:rPr lang="en-US" altLang="zh-CN" sz="2400" smtClean="0">
                          <a:solidFill>
                            <a:srgbClr val="00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(3)</a:t>
                      </a:r>
                      <a:r>
                        <a:rPr lang="en-US" altLang="zh-CN" sz="2400" smtClean="0">
                          <a:solidFill>
                            <a:srgbClr val="FFFFFF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上亿资产全部捐给慈善机</a:t>
                      </a:r>
                      <a:endParaRPr lang="zh-CN" altLang="en-US" sz="2400" smtClean="0">
                        <a:solidFill>
                          <a:srgbClr val="FFFFFF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  <a:p>
                      <a:pPr algn="ctr"/>
                      <a:r>
                        <a:rPr lang="en-US" altLang="zh-CN" sz="2400" smtClean="0">
                          <a:solidFill>
                            <a:srgbClr val="FFFFFF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构，且身后事一切从简。</a:t>
                      </a:r>
                      <a:endParaRPr lang="zh-CN" altLang="en-US" sz="2400" smtClean="0">
                        <a:solidFill>
                          <a:srgbClr val="FFFFFF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</a:txBody>
                  <a:tcPr anchor="ctr">
                    <a:lnL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smtClean="0">
                          <a:solidFill>
                            <a:srgbClr val="00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丹尼斯：觉得穿着破衣烂衫</a:t>
                      </a:r>
                      <a:r>
                        <a:rPr lang="en-US" altLang="zh-CN" sz="2400" smtClean="0">
                          <a:solidFill>
                            <a:srgbClr val="00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  <a:sym typeface="+mn-ea"/>
                        </a:rPr>
                        <a:t>的继父心里，藏着一座金矿。</a:t>
                      </a:r>
                      <a:endParaRPr lang="zh-CN" altLang="en-US" sz="2400" smtClean="0">
                        <a:solidFill>
                          <a:srgbClr val="000000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</a:txBody>
                  <a:tcPr>
                    <a:lnL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TextBox 1"/>
          <p:cNvSpPr txBox="1"/>
          <p:nvPr/>
        </p:nvSpPr>
        <p:spPr>
          <a:xfrm>
            <a:off x="1397000" y="1727200"/>
            <a:ext cx="2019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习题精解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029970" y="2593975"/>
            <a:ext cx="10838815" cy="6496050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67564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选文从作者的视角，回忆了继父杰克·麦克唐纳的生活琐事。阅读选文后填写表格。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600"/>
              </a:lnSpc>
              <a:tabLst>
                <a:tab pos="67564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FFFFF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唐纳是一个朴素得伟大的人，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6756400"/>
              </a:tabLst>
            </a:pPr>
            <a:r>
              <a:rPr lang="en-US" altLang="zh-CN" smtClean="0"/>
              <a:t>	</a:t>
            </a:r>
            <a:endParaRPr lang="en-US" altLang="zh-CN" sz="2400" smtClean="0">
              <a:solidFill>
                <a:srgbClr val="00000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4610100" y="1676400"/>
            <a:ext cx="7867650" cy="91757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1.</a:t>
            </a:r>
            <a:r>
              <a:rPr lang="zh-CN" altLang="en-US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注意和文章进行对照，划分答题区间</a:t>
            </a:r>
          </a:p>
          <a:p>
            <a:pPr>
              <a:lnSpc>
                <a:spcPts val="3400"/>
              </a:lnSpc>
            </a:pPr>
            <a:r>
              <a:rPr lang="en-US" altLang="zh-CN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2.</a:t>
            </a:r>
            <a:r>
              <a:rPr lang="zh-CN" altLang="en-US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注意已经给出的空，结合已给句式或结构特点来答题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5405958" y="1717306"/>
            <a:ext cx="4984775" cy="458749"/>
          </a:xfrm>
          <a:custGeom>
            <a:gdLst>
              <a:gd name="connsiteX0" fmla="*/ 0 w 4984775"/>
              <a:gd name="connsiteY0" fmla="*/ 458749 h 458749"/>
              <a:gd name="connsiteX1" fmla="*/ 4984775 w 4984775"/>
              <a:gd name="connsiteY1" fmla="*/ 458749 h 458749"/>
              <a:gd name="connsiteX2" fmla="*/ 4984775 w 4984775"/>
              <a:gd name="connsiteY2" fmla="*/ 0 h 458749"/>
              <a:gd name="connsiteX3" fmla="*/ 0 w 4984775"/>
              <a:gd name="connsiteY3" fmla="*/ 0 h 458749"/>
              <a:gd name="connsiteX4" fmla="*/ 0 w 4984775"/>
              <a:gd name="connsiteY4" fmla="*/ 458749 h 458749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984775" h="458748">
                <a:moveTo>
                  <a:pt x="0" y="458749"/>
                </a:moveTo>
                <a:lnTo>
                  <a:pt x="4984775" y="458749"/>
                </a:lnTo>
                <a:lnTo>
                  <a:pt x="4984775" y="0"/>
                </a:lnTo>
                <a:lnTo>
                  <a:pt x="0" y="0"/>
                </a:lnTo>
                <a:lnTo>
                  <a:pt x="0" y="45874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表格 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029792" y="3364610"/>
          <a:ext cx="10441099" cy="5954024"/>
        </p:xfrm>
        <a:graphic>
          <a:graphicData uri="http://schemas.openxmlformats.org/drawingml/2006/table">
            <a:tbl>
              <a:tblPr/>
              <a:tblGrid>
                <a:gridCol w="2610281"/>
                <a:gridCol w="3952747"/>
                <a:gridCol w="3878071"/>
              </a:tblGrid>
              <a:tr h="832866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smtClean="0">
                          <a:solidFill>
                            <a:srgbClr val="00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杰克·麦克唐纳</a:t>
                      </a:r>
                      <a:endParaRPr lang="zh-CN" altLang="en-US" sz="2400" smtClean="0">
                        <a:solidFill>
                          <a:srgbClr val="000000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</a:txBody>
                  <a:tcPr>
                    <a:lnL w="0" cmpd="sng">
                      <a:solidFill>
                        <a:srgbClr val="000000"/>
                      </a:solidFill>
                      <a:prstDash val="soli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mpd="sng">
                      <a:solidFill>
                        <a:srgbClr val="000000"/>
                      </a:solidFill>
                      <a:prstDash val="soli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smtClean="0">
                          <a:solidFill>
                            <a:srgbClr val="00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杰克·麦克唐纳的做法</a:t>
                      </a:r>
                      <a:endParaRPr lang="zh-CN" altLang="en-US" sz="2400" smtClean="0">
                        <a:solidFill>
                          <a:srgbClr val="000000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</a:txBody>
                  <a:tcPr>
                    <a:lnL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/>
                      <a:r>
                        <a:rPr lang="en-US" altLang="zh-CN" sz="2400" smtClean="0">
                          <a:solidFill>
                            <a:srgbClr val="00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母亲/丹尼斯的感觉</a:t>
                      </a:r>
                      <a:endParaRPr lang="zh-CN" altLang="en-US" sz="2400" smtClean="0">
                        <a:solidFill>
                          <a:srgbClr val="000000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</a:txBody>
                  <a:tcPr>
                    <a:lnL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mpd="sng">
                      <a:solidFill>
                        <a:srgbClr val="000000"/>
                      </a:solidFill>
                      <a:prstDash val="soli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94559">
                <a:tc>
                  <a:txBody>
                    <a:bodyPr vert="horz" wrap="square"/>
                    <a:lstStyle/>
                    <a:p>
                      <a:pPr algn="l"/>
                      <a:r>
                        <a:rPr lang="en-US" altLang="zh-CN" sz="2400" smtClean="0">
                          <a:solidFill>
                            <a:srgbClr val="00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住入平民养老院的生活习惯</a:t>
                      </a:r>
                      <a:endParaRPr lang="zh-CN" altLang="en-US" sz="2400" smtClean="0">
                        <a:solidFill>
                          <a:srgbClr val="000000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</a:txBody>
                  <a:tcPr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smtClean="0">
                          <a:solidFill>
                            <a:srgbClr val="00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收集各种优惠券；非打折商</a:t>
                      </a:r>
                      <a:endParaRPr lang="zh-CN" altLang="en-US" sz="2400" smtClean="0">
                        <a:solidFill>
                          <a:srgbClr val="000000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  <a:p>
                      <a:pPr algn="ctr"/>
                      <a:r>
                        <a:rPr lang="en-US" altLang="zh-CN" sz="2400" smtClean="0">
                          <a:solidFill>
                            <a:srgbClr val="00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品不买；为省钱走路或乘公</a:t>
                      </a:r>
                      <a:endParaRPr lang="zh-CN" altLang="en-US" sz="2400" smtClean="0">
                        <a:solidFill>
                          <a:srgbClr val="000000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  <a:p>
                      <a:pPr algn="ctr"/>
                      <a:r>
                        <a:rPr lang="en-US" altLang="zh-CN" sz="2400" smtClean="0">
                          <a:solidFill>
                            <a:srgbClr val="00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交车而不打的；住着小房；</a:t>
                      </a:r>
                      <a:endParaRPr lang="zh-CN" altLang="en-US" sz="2400" smtClean="0">
                        <a:solidFill>
                          <a:srgbClr val="000000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  <a:p>
                      <a:pPr algn="l"/>
                      <a:r>
                        <a:rPr lang="en-US" altLang="zh-CN" sz="2400" smtClean="0">
                          <a:solidFill>
                            <a:srgbClr val="00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开着二手车。</a:t>
                      </a:r>
                      <a:endParaRPr lang="zh-CN" altLang="en-US" sz="2400" smtClean="0">
                        <a:solidFill>
                          <a:srgbClr val="000000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</a:txBody>
                  <a:tcPr anchor="ctr">
                    <a:lnL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smtClean="0">
                          <a:solidFill>
                            <a:srgbClr val="00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母亲：舒服、惬意而满足</a:t>
                      </a:r>
                      <a:endParaRPr lang="zh-CN" altLang="en-US" sz="2400" smtClean="0">
                        <a:solidFill>
                          <a:srgbClr val="000000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</a:txBody>
                  <a:tcPr>
                    <a:lnL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18258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smtClean="0">
                          <a:solidFill>
                            <a:srgbClr val="00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婚后的生活状态</a:t>
                      </a:r>
                      <a:endParaRPr lang="zh-CN" altLang="en-US" sz="2400" smtClean="0">
                        <a:solidFill>
                          <a:srgbClr val="000000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</a:txBody>
                  <a:tcPr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/>
                      <a:r>
                        <a:rPr lang="en-US" altLang="zh-CN" sz="2400" smtClean="0">
                          <a:solidFill>
                            <a:srgbClr val="FF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(1)与丹尼斯母亲外出旅行并</a:t>
                      </a:r>
                      <a:endParaRPr lang="zh-CN" altLang="en-US" sz="2400" smtClean="0">
                        <a:solidFill>
                          <a:srgbClr val="FF0000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  <a:p>
                      <a:pPr algn="ctr"/>
                      <a:r>
                        <a:rPr lang="en-US" altLang="zh-CN" sz="2400" smtClean="0">
                          <a:solidFill>
                            <a:srgbClr val="FF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匿名向多家慈善机构捐款</a:t>
                      </a:r>
                      <a:endParaRPr lang="zh-CN" altLang="en-US" sz="2400" smtClean="0">
                        <a:solidFill>
                          <a:srgbClr val="FF0000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</a:txBody>
                  <a:tcPr>
                    <a:lnL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/>
                      <a:r>
                        <a:rPr lang="en-US" altLang="zh-CN" sz="2400" smtClean="0">
                          <a:solidFill>
                            <a:srgbClr val="FF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母亲：(2)快乐并觉得麦克</a:t>
                      </a:r>
                      <a:endParaRPr lang="zh-CN" altLang="en-US" sz="2400" smtClean="0">
                        <a:solidFill>
                          <a:srgbClr val="FF0000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  <a:p>
                      <a:pPr algn="l"/>
                      <a:endParaRPr lang="en-US" altLang="zh-CN" sz="2400" smtClean="0">
                        <a:solidFill>
                          <a:srgbClr val="FF0000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  <a:p>
                      <a:pPr algn="l"/>
                      <a:r>
                        <a:rPr lang="en-US" altLang="zh-CN" sz="2400" smtClean="0">
                          <a:solidFill>
                            <a:srgbClr val="FF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并为此感到骄傲。</a:t>
                      </a:r>
                      <a:endParaRPr lang="zh-CN" altLang="en-US" sz="2400" smtClean="0">
                        <a:solidFill>
                          <a:srgbClr val="FF0000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</a:txBody>
                  <a:tcPr anchor="ctr">
                    <a:lnL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108341">
                <a:tc>
                  <a:txBody>
                    <a:bodyPr vert="horz" wrap="square"/>
                    <a:lstStyle/>
                    <a:p>
                      <a:pPr algn="l"/>
                      <a:r>
                        <a:rPr lang="en-US" altLang="zh-CN" sz="2400" smtClean="0">
                          <a:solidFill>
                            <a:srgbClr val="00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临终嘱托</a:t>
                      </a:r>
                      <a:endParaRPr lang="zh-CN" altLang="en-US" sz="2400" smtClean="0">
                        <a:solidFill>
                          <a:srgbClr val="000000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</a:txBody>
                  <a:tcPr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/>
                      <a:r>
                        <a:rPr lang="en-US" altLang="zh-CN" sz="2400" smtClean="0">
                          <a:solidFill>
                            <a:srgbClr val="FF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(3)上亿资产全部捐给慈善机</a:t>
                      </a:r>
                      <a:endParaRPr lang="zh-CN" altLang="en-US" sz="2400" smtClean="0">
                        <a:solidFill>
                          <a:srgbClr val="FF0000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  <a:p>
                      <a:pPr algn="ctr"/>
                      <a:r>
                        <a:rPr lang="en-US" altLang="zh-CN" sz="2400" smtClean="0">
                          <a:solidFill>
                            <a:srgbClr val="FF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构，且身后事一切从简。</a:t>
                      </a:r>
                      <a:endParaRPr lang="zh-CN" altLang="en-US" sz="2400" smtClean="0">
                        <a:solidFill>
                          <a:srgbClr val="FF0000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</a:txBody>
                  <a:tcPr anchor="ctr">
                    <a:lnL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smtClean="0">
                          <a:solidFill>
                            <a:srgbClr val="000000"/>
                          </a:solidFill>
                          <a:latin typeface="Microsoft YaHei UI" panose="020b0503020204020204" pitchFamily="18" charset="-122"/>
                          <a:cs typeface="Microsoft YaHei UI" panose="020b0503020204020204" pitchFamily="18" charset="-122"/>
                        </a:rPr>
                        <a:t>丹尼斯：觉得穿着破衣烂衫</a:t>
                      </a:r>
                      <a:endParaRPr lang="zh-CN" altLang="en-US" sz="2400" smtClean="0">
                        <a:solidFill>
                          <a:srgbClr val="000000"/>
                        </a:solidFill>
                        <a:latin typeface="Microsoft YaHei UI" panose="020b0503020204020204" pitchFamily="18" charset="-122"/>
                        <a:cs typeface="Microsoft YaHei UI" panose="020b0503020204020204" pitchFamily="18" charset="-122"/>
                      </a:endParaRPr>
                    </a:p>
                  </a:txBody>
                  <a:tcPr>
                    <a:lnL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TextBox 1"/>
          <p:cNvSpPr txBox="1"/>
          <p:nvPr/>
        </p:nvSpPr>
        <p:spPr>
          <a:xfrm>
            <a:off x="1397000" y="1727200"/>
            <a:ext cx="2019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习题精解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7720965" y="7162800"/>
            <a:ext cx="39624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唐纳是一个朴素得伟大的人，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7658100" y="8915400"/>
            <a:ext cx="39624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的继父心里，藏着一座金矿。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901700" y="2819400"/>
            <a:ext cx="112776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选文从作者的视角，回忆了继父杰克·麦克唐纳的生活琐事。阅读选文后填写表格。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5365" y="1727200"/>
            <a:ext cx="5274310" cy="71501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889000" y="1727200"/>
            <a:ext cx="3035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白老师的大海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397000" y="3035300"/>
            <a:ext cx="10401300" cy="1943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(1)白雪梅老师来到大青山深处这所乡村中学教初二语文。班上原来有32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个学生，白老师走进教室的时候只剩下了8个。白老师决定动员那些辍学的孩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子重新走进学堂。孩子们的父母都摇头说，山里人家穷困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，孩子们不愿意上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学，情愿早点出去挣钱。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397000" y="5207000"/>
            <a:ext cx="104013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(2)白老师劝服不了这些淳朴的乡民。有些村民给白老师出了个点子：村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主任牛伍的儿子牛大夯也逃学在家，老师不用东奔西跑，能把牛大夯动员回到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学校，估计那些逃学的孩子也差不多能返校。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397000" y="6870700"/>
            <a:ext cx="10401300" cy="1943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(3)白老师在村民的指点下找到了牛大夯。牛大夯的脸上布满了青春痘，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嘴唇周围有一圈黑黑的胡子。白老师说：“牛大夯，跟我回学校去上学吧！”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牛大夯朝白老师翻了翻白眼，继续跟一帮比他小许多的孩子玩石子游戏。白老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师说：“你都这么大的人了，该懂事了，整天玩耍有什么意思？”</a:t>
            </a: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889000" y="1727200"/>
            <a:ext cx="3035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白老师的大海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397000" y="2971800"/>
            <a:ext cx="10515600" cy="4140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6096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(4)牛大夯赢了所有孩子的石子，这才站起来说：“要我去上学可以，我有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个条件。”白老师问什么条件，牛大夯说：“我俩掰腕子，你要是赢了，我就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去上学；你要是输了，就别来烦我。”在场的人都笑了起来。不久前，学校的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李老师曾经来过一次，动员牛大夯去上学，牛大夯也是这么说的。李老师真的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和他掰腕子，结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果输给了牛大夯，红着脸离开了村子。现在，牛大夯又故技重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演，他心想：“白老师肯定不会和我掰腕子的，身材魁梧的李老师都不是我的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对手，她一个豆腐模样的女子怎么敢？”没有想到白老师竟然接受了牛大夯的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挑战，还叮嘱牛大夯要说话算话，不准反悔。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397000" y="7289800"/>
            <a:ext cx="10515600" cy="1943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6096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(5)两个人就在旁边的一个大石头墩子上掰腕子，引来了许多人看热闹。牛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大夯宽大的手掌抓住白老师的手，两只手一大一小，一黑一白，一个脏兮兮，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一个白嫩嫩，形成了鲜明的对比。白老师的手那么软，好像没有骨头；牛大夯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的手又脏又大又黑。</a:t>
            </a: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889000" y="1727200"/>
            <a:ext cx="3035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白老师的大海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117600" y="2794000"/>
            <a:ext cx="10668000" cy="2489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(6)白老师故意不使劲，双眼紧紧盯着牛大夯那双众目睽睽之下的手，牛大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夯有些不好意思了，舔了舔嘴唇，就在这时，白老师猛然一用力，毫无准备的牛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大夯这只手被白老师扳倒在石墩子上。看热闹的人都鼓起掌来。牛大夯输了，他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输得很不服气，因为他还没来得及用力呢！白老师说：“大夯，你是男子汉，可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不准说话不算话呀！”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117600" y="5499100"/>
            <a:ext cx="106680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(7)第二天，牛大夯只得背着书包重新回到了学校。白老师送给他一块香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皂，说是进口的，包装纸上写满了英文，牛大夯不认识。他吸着鼻子闻了闻，那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种香味简直奇妙无比，白老师身上散发出来的就是那种香味。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117600" y="7162800"/>
            <a:ext cx="10668000" cy="1943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(8)后来，那些逃学的孩子也都陆陆续续回到了学校。白老师送的那块香皂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牛大夯舍不得用，放在书包里，让那种奇妙的清香时时伴随自己。有一回，他问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白老师：“那香皂包装纸上的英文是什么意思？”白老师笑着对他说：“老师也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不知道，希望你通过自己的努力，把那些英文弄懂，然后再告诉我，好吗？”</a:t>
            </a: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889000" y="1727200"/>
            <a:ext cx="3035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白老师的大海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257300" y="3225800"/>
            <a:ext cx="10668000" cy="4140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(9)牛大夯点点头。从那以后，他的英语学得特别认真。后来，牛大夯很快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弄懂了那些英语的意思：牛大夯同学，你性格直率，爱打抱不平，有冒险精神，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如果学习上多多用功，我相信你很快能成为一个优秀的学生。牛大夯懂了，原来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这香皂根本不是进口的，写着英文的包装纸是白老师亲手制作的，为的是让牛大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夯在爱干净的同时激发他学习英语的兴趣。牛大夯还知道班上32个同学每个人都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收到了白老师送的“进口香皂”。连牛大夯自己都感到奇怪，自从有了白老师，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他仿佛换了一个人，上课听得特别用心，那些以前让他头疼的公式定理现在学起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来一点也不难，反而觉得十分有趣。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981200" y="7480300"/>
            <a:ext cx="100584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(10)一年后，牛大夯被评为三好学生。成了三好学生的牛大夯不免有些得意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257300" y="8026400"/>
            <a:ext cx="76200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和骄傲，听课没有以前专心了，和同学相处也傲气起来。</a:t>
            </a: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889000" y="1727200"/>
            <a:ext cx="3035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白老师的大海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181100" y="2946400"/>
            <a:ext cx="10833100" cy="2489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(11)有一天，白老师说要带同学们去看大海，大家一下子兴奋起来。关于大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海的课文他们学了好几篇，可山里的孩子谁也没有见过大海。迎着朝霞，白老师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带着她的32个学生出发了。翻过了一座大山，他们终于看到了一片汪洋。一望无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际的绿水翻着阵阵波澜，白鸥在宽阔的水面上展翅飞翔。孩子们激动得张开双臂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喊了起来：“我爱你，大海！”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181100" y="5715000"/>
            <a:ext cx="10833100" cy="3048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(12)白老师问：“同学们，说说你们看了大海之后的感想。”有的说，大海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很辽阔；有的说，大海很壮观。白老师笑了：“同学们，请原谅老师骗了你们。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其实你们今天看到的并不是大海，而是一个湖。你们之所以把湖当做大海，是因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为没有见过真正的大海，只有没见过大海的人才会把湖泊当做大海，这不怪你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们。”忽然，牛大夯红着脸对白老师说：“老师，我懂了。骄傲的人以为自己就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是大海，其实只是湖。</a:t>
            </a: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889000" y="1727200"/>
            <a:ext cx="3035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白老师的大海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257300" y="3060700"/>
            <a:ext cx="10833100" cy="4140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(13)白老师一把将牛大夯揽在怀里说：“你能这么理解，我真的很高兴。”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白老师向她的学生们承诺，等到中考结束，一定带他们去看真正的大海。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(14)然而，中考前夕，一场车祸夺去了白老师的生命。那个星期天，白老师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从县城回学校的途中，乘坐的中巴车翻下了悬崖，孩子们心中那个可亲的老师，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还没来得及给她的学生留下最后一句话，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就这么走了，32个学生号啕大哭。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(15)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那年中考，32个学生全部考上了县城的高中，大家本来相约要一起去看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大海，牛大夯说：“再等十年吧，十年之后等我们都成材了，一起去看大海，这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样才能告慰白老师的在天之灵。”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（选自《小小说选刊》，有改动）</a:t>
            </a: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3974477" y="5862840"/>
            <a:ext cx="5313718" cy="478929"/>
          </a:xfrm>
          <a:custGeom>
            <a:gdLst>
              <a:gd name="connsiteX0" fmla="*/ 0 w 5313718"/>
              <a:gd name="connsiteY0" fmla="*/ 478929 h 478929"/>
              <a:gd name="connsiteX1" fmla="*/ 5313718 w 5313718"/>
              <a:gd name="connsiteY1" fmla="*/ 478929 h 478929"/>
              <a:gd name="connsiteX2" fmla="*/ 5313718 w 5313718"/>
              <a:gd name="connsiteY2" fmla="*/ 0 h 478929"/>
              <a:gd name="connsiteX3" fmla="*/ 0 w 5313718"/>
              <a:gd name="connsiteY3" fmla="*/ 0 h 478929"/>
              <a:gd name="connsiteX4" fmla="*/ 0 w 5313718"/>
              <a:gd name="connsiteY4" fmla="*/ 478929 h 478929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313718" h="478929">
                <a:moveTo>
                  <a:pt x="0" y="478929"/>
                </a:moveTo>
                <a:lnTo>
                  <a:pt x="5313718" y="478929"/>
                </a:lnTo>
                <a:lnTo>
                  <a:pt x="5313718" y="0"/>
                </a:lnTo>
                <a:lnTo>
                  <a:pt x="0" y="0"/>
                </a:lnTo>
                <a:lnTo>
                  <a:pt x="0" y="47892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"/>
          <p:cNvSpPr txBox="1"/>
          <p:nvPr/>
        </p:nvSpPr>
        <p:spPr>
          <a:xfrm>
            <a:off x="1397000" y="1727200"/>
            <a:ext cx="2019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习题精解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333500" y="3340100"/>
            <a:ext cx="105410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白老师教育学生循循善诱，充满智慧。例如：通过巧掰腕子的方式将牛大夯带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回课堂，解决了学生的辍学问题。请概述文中另两个反映白老师这一特点的情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节。（4分）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333500" y="5499100"/>
            <a:ext cx="9144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FFFFF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答案：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739900" y="7150100"/>
            <a:ext cx="3962400" cy="330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400" smtClean="0">
                <a:solidFill>
                  <a:srgbClr val="FFFFF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评分标准：共</a:t>
            </a:r>
            <a:r>
              <a:rPr lang="en-US" altLang="zh-CN" sz="2400" smtClean="0">
                <a:solidFill>
                  <a:srgbClr val="FFFFFF"/>
                </a:solidFill>
                <a:latin typeface="Calibri"/>
                <a:cs typeface="Calibri" panose="020f0502020204030204" charset="0"/>
              </a:rPr>
              <a:t>4</a:t>
            </a:r>
            <a:r>
              <a:rPr lang="en-US" altLang="zh-CN" sz="2400" smtClean="0">
                <a:solidFill>
                  <a:srgbClr val="FFFFF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分。每点</a:t>
            </a:r>
            <a:r>
              <a:rPr lang="en-US" altLang="zh-CN" sz="2400" smtClean="0">
                <a:solidFill>
                  <a:srgbClr val="FFFFFF"/>
                </a:solidFill>
                <a:latin typeface="Calibri"/>
                <a:cs typeface="Calibri" panose="020f0502020204030204" charset="0"/>
              </a:rPr>
              <a:t>2</a:t>
            </a:r>
            <a:r>
              <a:rPr lang="en-US" altLang="zh-CN" sz="2400" smtClean="0">
                <a:solidFill>
                  <a:srgbClr val="FFFFF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分。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8965" y="5800725"/>
            <a:ext cx="6666865" cy="96901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659972" y="1636623"/>
            <a:ext cx="5256962" cy="1326184"/>
          </a:xfrm>
          <a:custGeom>
            <a:gdLst>
              <a:gd name="connsiteX0" fmla="*/ 0 w 5256962"/>
              <a:gd name="connsiteY0" fmla="*/ 1326184 h 1326184"/>
              <a:gd name="connsiteX1" fmla="*/ 5256962 w 5256962"/>
              <a:gd name="connsiteY1" fmla="*/ 1326184 h 1326184"/>
              <a:gd name="connsiteX2" fmla="*/ 5256962 w 5256962"/>
              <a:gd name="connsiteY2" fmla="*/ 0 h 1326184"/>
              <a:gd name="connsiteX3" fmla="*/ 0 w 5256962"/>
              <a:gd name="connsiteY3" fmla="*/ 0 h 1326184"/>
              <a:gd name="connsiteX4" fmla="*/ 0 w 5256962"/>
              <a:gd name="connsiteY4" fmla="*/ 1326184 h 1326184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256962" h="1326184">
                <a:moveTo>
                  <a:pt x="0" y="1326184"/>
                </a:moveTo>
                <a:lnTo>
                  <a:pt x="5256962" y="1326184"/>
                </a:lnTo>
                <a:lnTo>
                  <a:pt x="5256962" y="0"/>
                </a:lnTo>
                <a:lnTo>
                  <a:pt x="0" y="0"/>
                </a:lnTo>
                <a:lnTo>
                  <a:pt x="0" y="1326184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647272" y="1623923"/>
            <a:ext cx="5282362" cy="1351584"/>
          </a:xfrm>
          <a:custGeom>
            <a:gdLst>
              <a:gd name="connsiteX0" fmla="*/ 6350 w 5282362"/>
              <a:gd name="connsiteY0" fmla="*/ 1345234 h 1351584"/>
              <a:gd name="connsiteX1" fmla="*/ 5276012 w 5282362"/>
              <a:gd name="connsiteY1" fmla="*/ 1345234 h 1351584"/>
              <a:gd name="connsiteX2" fmla="*/ 5276012 w 5282362"/>
              <a:gd name="connsiteY2" fmla="*/ 6350 h 1351584"/>
              <a:gd name="connsiteX3" fmla="*/ 6350 w 5282362"/>
              <a:gd name="connsiteY3" fmla="*/ 6350 h 1351584"/>
              <a:gd name="connsiteX4" fmla="*/ 6350 w 5282362"/>
              <a:gd name="connsiteY4" fmla="*/ 1345234 h 1351584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282362" h="1351584">
                <a:moveTo>
                  <a:pt x="6350" y="1345234"/>
                </a:moveTo>
                <a:lnTo>
                  <a:pt x="5276012" y="1345234"/>
                </a:lnTo>
                <a:lnTo>
                  <a:pt x="5276012" y="6350"/>
                </a:lnTo>
                <a:lnTo>
                  <a:pt x="6350" y="6350"/>
                </a:lnTo>
                <a:lnTo>
                  <a:pt x="6350" y="1345234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"/>
          <p:cNvSpPr txBox="1"/>
          <p:nvPr/>
        </p:nvSpPr>
        <p:spPr>
          <a:xfrm>
            <a:off x="1397000" y="1727200"/>
            <a:ext cx="2042160" cy="66103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b="1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考点设置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4648200" y="1663700"/>
            <a:ext cx="3905250" cy="91757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1.</a:t>
            </a:r>
            <a:r>
              <a:rPr lang="zh-CN" altLang="en-US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务必简短，注意字数限制</a:t>
            </a:r>
          </a:p>
          <a:p>
            <a:pPr>
              <a:lnSpc>
                <a:spcPts val="3400"/>
              </a:lnSpc>
            </a:pPr>
            <a:r>
              <a:rPr lang="en-US" altLang="zh-CN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2.</a:t>
            </a:r>
            <a:r>
              <a:rPr lang="zh-CN" altLang="en-US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注意总结内容的范围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435100" y="2578100"/>
            <a:ext cx="8439150" cy="209740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>
                <a:tab pos="3213100"/>
              </a:tabLst>
            </a:pPr>
            <a:r>
              <a:rPr lang="en-US" altLang="zh-CN" smtClean="0"/>
              <a:t>	</a:t>
            </a:r>
            <a:r>
              <a:rPr lang="en-US" altLang="zh-CN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3.</a:t>
            </a:r>
            <a:r>
              <a:rPr lang="zh-CN" altLang="en-US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注意细节，填空内容注意前后一致</a:t>
            </a: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000"/>
              </a:lnSpc>
              <a:tabLst>
                <a:tab pos="32131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(1)请用简洁语言概括文章内容/故事梗概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32131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(2)文章/某段/某几段写了一件什么事/写了哪几件事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32131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(3)梳理情节图表题/链条题</a:t>
            </a: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891824" y="1908949"/>
            <a:ext cx="6607798" cy="448665"/>
          </a:xfrm>
          <a:custGeom>
            <a:gdLst>
              <a:gd name="connsiteX0" fmla="*/ 0 w 6607798"/>
              <a:gd name="connsiteY0" fmla="*/ 448665 h 448665"/>
              <a:gd name="connsiteX1" fmla="*/ 6607797 w 6607798"/>
              <a:gd name="connsiteY1" fmla="*/ 448665 h 448665"/>
              <a:gd name="connsiteX2" fmla="*/ 6607797 w 6607798"/>
              <a:gd name="connsiteY2" fmla="*/ 0 h 448665"/>
              <a:gd name="connsiteX3" fmla="*/ 0 w 6607798"/>
              <a:gd name="connsiteY3" fmla="*/ 0 h 448665"/>
              <a:gd name="connsiteX4" fmla="*/ 0 w 6607798"/>
              <a:gd name="connsiteY4" fmla="*/ 448665 h 448665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607798" h="448665">
                <a:moveTo>
                  <a:pt x="0" y="448665"/>
                </a:moveTo>
                <a:lnTo>
                  <a:pt x="6607797" y="448665"/>
                </a:lnTo>
                <a:lnTo>
                  <a:pt x="6607797" y="0"/>
                </a:lnTo>
                <a:lnTo>
                  <a:pt x="0" y="0"/>
                </a:lnTo>
                <a:lnTo>
                  <a:pt x="0" y="448665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"/>
          <p:cNvSpPr txBox="1"/>
          <p:nvPr/>
        </p:nvSpPr>
        <p:spPr>
          <a:xfrm>
            <a:off x="1397000" y="1727200"/>
            <a:ext cx="2019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习题精解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333500" y="3340100"/>
            <a:ext cx="105410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白老师教育学生循循善诱，充满智慧。例如：通过巧掰腕子的方式将牛大夯带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回课堂，解决了学生的辍学问题。请概述文中另两个反映白老师这一特点的情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节。（4分）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333500" y="5499100"/>
            <a:ext cx="9144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答案：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333500" y="6070600"/>
            <a:ext cx="10160000" cy="876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400" smtClean="0">
                <a:solidFill>
                  <a:srgbClr val="FF0000"/>
                </a:solidFill>
                <a:latin typeface="Calibri"/>
                <a:cs typeface="Calibri" panose="020f0502020204030204" charset="0"/>
              </a:rPr>
              <a:t>(1)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送学生“进口”香皂，亲手制作英文包装纸，解决学生的学习兴趣问题。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FF0000"/>
                </a:solidFill>
                <a:latin typeface="Calibri"/>
                <a:cs typeface="Calibri" panose="020f0502020204030204" charset="0"/>
              </a:rPr>
              <a:t>(2)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去看“大海”并承诺将来去看真正的大海，解决学生的学习态度问题。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739900" y="7150100"/>
            <a:ext cx="3962400" cy="330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4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评分标准：共</a:t>
            </a:r>
            <a:r>
              <a:rPr lang="en-US" altLang="zh-CN" sz="2400" smtClean="0">
                <a:solidFill>
                  <a:srgbClr val="FF0000"/>
                </a:solidFill>
                <a:latin typeface="Calibri"/>
                <a:cs typeface="Calibri" panose="020f0502020204030204" charset="0"/>
              </a:rPr>
              <a:t>4</a:t>
            </a:r>
            <a:r>
              <a:rPr lang="en-US" altLang="zh-CN" sz="24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分。每点</a:t>
            </a:r>
            <a:r>
              <a:rPr lang="en-US" altLang="zh-CN" sz="2400" smtClean="0">
                <a:solidFill>
                  <a:srgbClr val="FF0000"/>
                </a:solidFill>
                <a:latin typeface="Calibri"/>
                <a:cs typeface="Calibri" panose="020f0502020204030204" charset="0"/>
              </a:rPr>
              <a:t>2</a:t>
            </a:r>
            <a:r>
              <a:rPr lang="en-US" altLang="zh-CN" sz="24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分。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2965" y="1676400"/>
            <a:ext cx="7059930" cy="76327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289300" y="1562100"/>
            <a:ext cx="6350000" cy="6921500"/>
          </a:xfrm>
          <a:prstGeom prst="rect">
            <a:avLst/>
          </a:prstGeom>
          <a:noFill/>
        </p:spPr>
      </p:pic>
      <p:sp>
        <p:nvSpPr>
          <p:cNvPr id="3" name="TextBox 1"/>
          <p:cNvSpPr txBox="1"/>
          <p:nvPr/>
        </p:nvSpPr>
        <p:spPr>
          <a:xfrm>
            <a:off x="5486400" y="2628900"/>
            <a:ext cx="2019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内容详解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6019800" y="3429000"/>
            <a:ext cx="952500" cy="584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600"/>
              </a:lnSpc>
            </a:pPr>
            <a:r>
              <a:rPr lang="en-US" altLang="zh-CN" sz="3600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[</a:t>
            </a:r>
            <a:r>
              <a:rPr lang="en-US" altLang="zh-CN" sz="3205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5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二</a:t>
            </a:r>
            <a:r>
              <a:rPr lang="en-US" altLang="zh-CN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]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4165600" y="4851400"/>
            <a:ext cx="4572000" cy="914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200"/>
              </a:lnSpc>
            </a:pPr>
            <a:r>
              <a:rPr lang="en-US" altLang="zh-CN" sz="6000" smtClean="0">
                <a:solidFill>
                  <a:srgbClr val="333333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概括人物形象</a:t>
            </a: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1397000" y="1727200"/>
            <a:ext cx="2019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题目设置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358900" y="3340100"/>
            <a:ext cx="44196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(1)文中的……是一个怎样的人？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(2)文中的……具有怎样的特点？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(3)分析文中……的形象？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358900" y="4953000"/>
            <a:ext cx="102108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(4)结合文章内容说一说……是一个怎样的人/具有怎样的品质/有怎样的形象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816100" y="5499100"/>
            <a:ext cx="9144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特点？</a:t>
            </a: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791024" y="1636623"/>
            <a:ext cx="6648119" cy="1306601"/>
          </a:xfrm>
          <a:custGeom>
            <a:gdLst>
              <a:gd name="connsiteX0" fmla="*/ 0 w 6648119"/>
              <a:gd name="connsiteY0" fmla="*/ 1306601 h 1306601"/>
              <a:gd name="connsiteX1" fmla="*/ 6648119 w 6648119"/>
              <a:gd name="connsiteY1" fmla="*/ 1306601 h 1306601"/>
              <a:gd name="connsiteX2" fmla="*/ 6648119 w 6648119"/>
              <a:gd name="connsiteY2" fmla="*/ 0 h 1306601"/>
              <a:gd name="connsiteX3" fmla="*/ 0 w 6648119"/>
              <a:gd name="connsiteY3" fmla="*/ 0 h 1306601"/>
              <a:gd name="connsiteX4" fmla="*/ 0 w 6648119"/>
              <a:gd name="connsiteY4" fmla="*/ 1306601 h 1306601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648119" h="1306601">
                <a:moveTo>
                  <a:pt x="0" y="1306601"/>
                </a:moveTo>
                <a:lnTo>
                  <a:pt x="6648119" y="1306601"/>
                </a:lnTo>
                <a:lnTo>
                  <a:pt x="6648119" y="0"/>
                </a:lnTo>
                <a:lnTo>
                  <a:pt x="0" y="0"/>
                </a:lnTo>
                <a:lnTo>
                  <a:pt x="0" y="130660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778324" y="1623923"/>
            <a:ext cx="6673519" cy="1332001"/>
          </a:xfrm>
          <a:custGeom>
            <a:gdLst>
              <a:gd name="connsiteX0" fmla="*/ 6350 w 6673519"/>
              <a:gd name="connsiteY0" fmla="*/ 1325651 h 1332001"/>
              <a:gd name="connsiteX1" fmla="*/ 6667169 w 6673519"/>
              <a:gd name="connsiteY1" fmla="*/ 1325651 h 1332001"/>
              <a:gd name="connsiteX2" fmla="*/ 6667169 w 6673519"/>
              <a:gd name="connsiteY2" fmla="*/ 6350 h 1332001"/>
              <a:gd name="connsiteX3" fmla="*/ 6350 w 6673519"/>
              <a:gd name="connsiteY3" fmla="*/ 6350 h 1332001"/>
              <a:gd name="connsiteX4" fmla="*/ 6350 w 6673519"/>
              <a:gd name="connsiteY4" fmla="*/ 1325651 h 1332001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673519" h="1332001">
                <a:moveTo>
                  <a:pt x="6350" y="1325651"/>
                </a:moveTo>
                <a:lnTo>
                  <a:pt x="6667169" y="1325651"/>
                </a:lnTo>
                <a:lnTo>
                  <a:pt x="6667169" y="6350"/>
                </a:lnTo>
                <a:lnTo>
                  <a:pt x="6350" y="6350"/>
                </a:lnTo>
                <a:lnTo>
                  <a:pt x="6350" y="132565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"/>
          <p:cNvSpPr txBox="1"/>
          <p:nvPr/>
        </p:nvSpPr>
        <p:spPr>
          <a:xfrm>
            <a:off x="1397000" y="1727200"/>
            <a:ext cx="2019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方法技巧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4787900" y="1663700"/>
            <a:ext cx="5556250" cy="91757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1.</a:t>
            </a:r>
            <a:r>
              <a:rPr lang="zh-CN" altLang="en-US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由浅入深，概括更全面</a:t>
            </a:r>
            <a:endParaRPr lang="en-US" altLang="zh-CN" sz="2600" smtClean="0">
              <a:solidFill>
                <a:srgbClr val="0012FF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3400"/>
              </a:lnSpc>
            </a:pPr>
            <a:r>
              <a:rPr lang="en-US" altLang="zh-CN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2.</a:t>
            </a:r>
            <a:r>
              <a:rPr lang="zh-CN" altLang="en-US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人物描写仔细找，仔细体味人物形象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435100" y="2603500"/>
            <a:ext cx="9899650" cy="276415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>
                <a:tab pos="3352800"/>
              </a:tabLst>
            </a:pPr>
            <a:r>
              <a:rPr lang="en-US" altLang="zh-CN" smtClean="0"/>
              <a:t>	</a:t>
            </a:r>
            <a:r>
              <a:rPr lang="en-US" altLang="zh-CN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3.</a:t>
            </a:r>
            <a:r>
              <a:rPr lang="zh-CN" altLang="en-US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放入情节中去看人物，分析人物，概括人物</a:t>
            </a: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2900"/>
              </a:lnSpc>
              <a:tabLst>
                <a:tab pos="33528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(1)由浅入深地分析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33528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(2)根据人物描写分析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33528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(3)根据人物所做事情分析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33528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(4)根据作者的情感态度分析</a:t>
            </a:r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7453883" y="3325367"/>
            <a:ext cx="580643" cy="550164"/>
          </a:xfrm>
          <a:custGeom>
            <a:gdLst>
              <a:gd name="connsiteX0" fmla="*/ 12954 w 580643"/>
              <a:gd name="connsiteY0" fmla="*/ 115823 h 550164"/>
              <a:gd name="connsiteX1" fmla="*/ 115823 w 580643"/>
              <a:gd name="connsiteY1" fmla="*/ 12953 h 550164"/>
              <a:gd name="connsiteX2" fmla="*/ 464820 w 580643"/>
              <a:gd name="connsiteY2" fmla="*/ 12953 h 550164"/>
              <a:gd name="connsiteX3" fmla="*/ 567690 w 580643"/>
              <a:gd name="connsiteY3" fmla="*/ 115823 h 550164"/>
              <a:gd name="connsiteX4" fmla="*/ 567690 w 580643"/>
              <a:gd name="connsiteY4" fmla="*/ 434340 h 550164"/>
              <a:gd name="connsiteX5" fmla="*/ 464820 w 580643"/>
              <a:gd name="connsiteY5" fmla="*/ 537210 h 550164"/>
              <a:gd name="connsiteX6" fmla="*/ 115823 w 580643"/>
              <a:gd name="connsiteY6" fmla="*/ 537210 h 550164"/>
              <a:gd name="connsiteX7" fmla="*/ 12954 w 580643"/>
              <a:gd name="connsiteY7" fmla="*/ 434340 h 550164"/>
              <a:gd name="connsiteX8" fmla="*/ 12954 w 580643"/>
              <a:gd name="connsiteY8" fmla="*/ 115823 h 550164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80643" h="550164">
                <a:moveTo>
                  <a:pt x="12954" y="115823"/>
                </a:moveTo>
                <a:cubicBezTo>
                  <a:pt x="12954" y="59054"/>
                  <a:pt x="59055" y="12953"/>
                  <a:pt x="115823" y="12953"/>
                </a:cubicBezTo>
                <a:lnTo>
                  <a:pt x="464820" y="12953"/>
                </a:lnTo>
                <a:cubicBezTo>
                  <a:pt x="521589" y="12953"/>
                  <a:pt x="567690" y="59054"/>
                  <a:pt x="567690" y="115823"/>
                </a:cubicBezTo>
                <a:lnTo>
                  <a:pt x="567690" y="434340"/>
                </a:lnTo>
                <a:cubicBezTo>
                  <a:pt x="567690" y="491109"/>
                  <a:pt x="521589" y="537210"/>
                  <a:pt x="464820" y="537210"/>
                </a:cubicBezTo>
                <a:lnTo>
                  <a:pt x="115823" y="537210"/>
                </a:lnTo>
                <a:cubicBezTo>
                  <a:pt x="59055" y="537210"/>
                  <a:pt x="12954" y="491109"/>
                  <a:pt x="12954" y="434340"/>
                </a:cubicBezTo>
                <a:lnTo>
                  <a:pt x="12954" y="115823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FF74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572000" y="2921000"/>
            <a:ext cx="3873500" cy="1524000"/>
          </a:xfrm>
          <a:prstGeom prst="rect">
            <a:avLst/>
          </a:prstGeom>
          <a:noFill/>
        </p:spPr>
      </p:pic>
      <p:sp>
        <p:nvSpPr>
          <p:cNvPr id="3" name="TextBox 1"/>
          <p:cNvSpPr txBox="1"/>
          <p:nvPr/>
        </p:nvSpPr>
        <p:spPr>
          <a:xfrm>
            <a:off x="4914900" y="4787900"/>
            <a:ext cx="3200400" cy="635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4200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概括人物形象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5029200" y="3251200"/>
            <a:ext cx="2286000" cy="685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400"/>
              </a:lnSpc>
            </a:pPr>
            <a:r>
              <a:rPr lang="en-US" altLang="zh-CN" sz="4500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相关练习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7645400" y="3429000"/>
            <a:ext cx="165100" cy="330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195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2</a:t>
            </a: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889000" y="1727200"/>
            <a:ext cx="3035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前方遭遇塌方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968500" y="2921000"/>
            <a:ext cx="92964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(1)那一年秋天去九寨沟。路上，大家的情绪非常好，几乎一路都在唱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358900" y="3492500"/>
            <a:ext cx="103632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歌，车厢里快成了音乐厅。我们乘坐的是一辆大轿子车，开车的是一个眉清目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秀的成都小伙子，他一言不发，微微笑着，平稳地开着车。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358900" y="4699000"/>
            <a:ext cx="10363200" cy="4140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6096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(2)黄昏的时候．突然下起了大雨。一时间，雨幕和暮色叠加在一起，像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蝙蝠的翅膀一样压来。走着走着，车子忽然停了下来。我抬起头望望窗外，发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现前面蜿蜒的山路上早已长蛇一般停了好长一串的车子。下车一打听，才知道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前面的路因为大雨的缘故塌方了，路面一下子变窄了，而且非常滑。刚才，一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辆运木材的大卡车连人带车滚进了道旁的江里，一眨眼的工夫就淹没在湍急的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漩涡中，连影子都找不着了；紧跟着，另一辆卡车也掉了下去，幸好被半山腰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的树卡住，人们正在搭救司机。大家都担心起来，今晚还能不能到达九寨沟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呀？</a:t>
            </a:r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889000" y="1727200"/>
            <a:ext cx="3035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前方遭遇塌方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358900" y="3429000"/>
            <a:ext cx="10363200" cy="3048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(3)终于，前面的车子一辆辆蜗牛一样移动起来。等我们开到事故发生的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地点时，两个多小时已经过去了。天彻底黑了下来，雨却没有停。车窗外，那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辆卡车黑乎乎的，还卡在半山腰的树上。前面的路越发显得窄，大概只能够勉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强过一辆车，又正好是一个拐弯，无形中增加了行车的难度。可怕的是靠近江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边的一侧还有塌方，只要车轮稍稍打偏一点，车子就有可能一下子滑进江中。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(4)司机停住车，打开车门，回过头说：“大家都下车吧，先走过去，在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358900" y="6629400"/>
            <a:ext cx="18288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前面等我。”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358900" y="7213600"/>
            <a:ext cx="103632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(5)满车的人都乖乖地下了车，撑起了雨伞，小心翼翼地往前走。只见司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机坐在驾驶座上，双手紧紧地握着方向盘，两眼直直地望着前方。雨刷使劲地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刷着，车灯明晃晃地照着，前面的雨水、山石和树木，阴森森的，格外瘆人。</a:t>
            </a:r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889000" y="1727200"/>
            <a:ext cx="3035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前方遭遇塌方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651000" y="2921000"/>
            <a:ext cx="96012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(6)车子在开动之前，我犹豫了一下，下车还是不下？……咬咬牙，我就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927100" y="3479800"/>
            <a:ext cx="24384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一屁股坐了下来。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651000" y="4025900"/>
            <a:ext cx="56388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(7)司机回头叫我：“快下车！太危险！”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651000" y="4572000"/>
            <a:ext cx="96012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(8)我没下车，走到他的旁边坐下来。他看了看我，没再说话，只是伸出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27100" y="5118100"/>
            <a:ext cx="82296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了手拉了拉我的手，他的手心里全是冷汗，我的手心也一样。</a:t>
            </a:r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889000" y="1727200"/>
            <a:ext cx="3035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前方遭遇塌方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295400" y="3213100"/>
            <a:ext cx="10363200" cy="359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711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(9)车子又启动了。我看得很清楚，前面的路窄得像是鸡脖子，方向盘在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他的手中不停地急剧旋转着，脚不时地踩着刹车闸，车子像受惊的甲壳虫，不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是在走，简直是在爬，在蹦，一步步小心谨慎地在蠕动，稍有参差，就有可能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出危险。尤其是过江边塌方的地段，司机把车紧紧地靠在山的一侧，车轮紧紧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压在路边，整条岷江就在我们的左侧晃悠着，肆无忌惮地呼啸着，随时都有可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能把我们连人带车一起揽进它可恶的怀中。我的心都要蹦出嗓子眼儿，连看都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不敢看它了，现在再想下车都来不及了，豁出去了吧！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295400" y="6972300"/>
            <a:ext cx="104648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11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(10)我不知道他是怎么过这危险一关的，只觉得车子颠簸了一下，然后是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一个转弯，就飞快地加速，箭一般蹿出了好长一段路。就听他一连串地按响了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喇叭，又听见地上一连串的欢呼声。</a:t>
            </a:r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889000" y="1727200"/>
            <a:ext cx="3035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前方遭遇塌方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219200" y="2959100"/>
            <a:ext cx="10668000" cy="2489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(11)我不知道以后我还敢不敢冒险再充这个大尾巴鹰了，当时是一个劲儿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地后怕。那一晚大雨中的山道和江水，还有那辆轿子车和司机，实在是让我终身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难忘。我不知道他后怕不后怕，但当时他的沉稳果断却是一车人所不具备的，一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个人的性格可能会在平常琐碎的日子显现出来，一个人的品格却是在关键时刻尤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其是危险的时刻更为凸现，那是一个人生命最鲜亮的底色。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219200" y="5727700"/>
            <a:ext cx="10668000" cy="3048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(12)那天夜里到达九寨沟，半宿没睡安稳，总好像还在颠簸的车上一样。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第二天晚上，为了给大家压惊，在诺日朗旁边举办了晚会，大家的歌声又此起彼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伏。不知谁看见我们的那个司机坐在角落里默默地听大家唱歌，就喊了起来，请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他说什么也得唱一个。大家热烈鼓起掌来。他走到台前，倒也没推辞，只是说：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“可以，但我得请一个人和我一起唱。”我没有想到，他请的是我。那一晚，我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和他一起唱了一首《草原之夜》，同时也没有想到的是，他唱得真是非常好听。</a:t>
            </a: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5123688" y="1646707"/>
            <a:ext cx="5609793" cy="862203"/>
          </a:xfrm>
          <a:custGeom>
            <a:gdLst>
              <a:gd name="connsiteX0" fmla="*/ 0 w 5609793"/>
              <a:gd name="connsiteY0" fmla="*/ 862203 h 862203"/>
              <a:gd name="connsiteX1" fmla="*/ 5609793 w 5609793"/>
              <a:gd name="connsiteY1" fmla="*/ 862203 h 862203"/>
              <a:gd name="connsiteX2" fmla="*/ 5609793 w 5609793"/>
              <a:gd name="connsiteY2" fmla="*/ 0 h 862203"/>
              <a:gd name="connsiteX3" fmla="*/ 0 w 5609793"/>
              <a:gd name="connsiteY3" fmla="*/ 0 h 862203"/>
              <a:gd name="connsiteX4" fmla="*/ 0 w 5609793"/>
              <a:gd name="connsiteY4" fmla="*/ 862203 h 862203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609793" h="862203">
                <a:moveTo>
                  <a:pt x="0" y="862203"/>
                </a:moveTo>
                <a:lnTo>
                  <a:pt x="5609793" y="862203"/>
                </a:lnTo>
                <a:lnTo>
                  <a:pt x="5609793" y="0"/>
                </a:lnTo>
                <a:lnTo>
                  <a:pt x="0" y="0"/>
                </a:lnTo>
                <a:lnTo>
                  <a:pt x="0" y="862203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5110988" y="1634007"/>
            <a:ext cx="5635193" cy="887602"/>
          </a:xfrm>
          <a:custGeom>
            <a:gdLst>
              <a:gd name="connsiteX0" fmla="*/ 6350 w 5635193"/>
              <a:gd name="connsiteY0" fmla="*/ 881252 h 887602"/>
              <a:gd name="connsiteX1" fmla="*/ 5628843 w 5635193"/>
              <a:gd name="connsiteY1" fmla="*/ 881252 h 887602"/>
              <a:gd name="connsiteX2" fmla="*/ 5628843 w 5635193"/>
              <a:gd name="connsiteY2" fmla="*/ 6350 h 887602"/>
              <a:gd name="connsiteX3" fmla="*/ 6350 w 5635193"/>
              <a:gd name="connsiteY3" fmla="*/ 6350 h 887602"/>
              <a:gd name="connsiteX4" fmla="*/ 6350 w 5635193"/>
              <a:gd name="connsiteY4" fmla="*/ 881252 h 887602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635193" h="887602">
                <a:moveTo>
                  <a:pt x="6350" y="881252"/>
                </a:moveTo>
                <a:lnTo>
                  <a:pt x="5628843" y="881252"/>
                </a:lnTo>
                <a:lnTo>
                  <a:pt x="5628843" y="6350"/>
                </a:lnTo>
                <a:lnTo>
                  <a:pt x="6350" y="6350"/>
                </a:lnTo>
                <a:lnTo>
                  <a:pt x="6350" y="881252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"/>
          <p:cNvSpPr txBox="1"/>
          <p:nvPr/>
        </p:nvSpPr>
        <p:spPr>
          <a:xfrm>
            <a:off x="1511300" y="3162300"/>
            <a:ext cx="5943600" cy="359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概括主要内容公式：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六要素法：人物+时间+地点+起因+经过+结果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四要素法：何人+何种情况+干什么+结果如何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梳理情节图表题/链条题方法：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第一步：根据已知信息划分层次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第二步：根据已知信息确定范围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第三步：根据已知信息填空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397000" y="1727200"/>
            <a:ext cx="2019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方法技巧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5118100" y="1676400"/>
            <a:ext cx="5556250" cy="91757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1.</a:t>
            </a:r>
            <a:r>
              <a:rPr lang="zh-CN" altLang="en-US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技巧活学活用，一定要结合文本内容</a:t>
            </a:r>
          </a:p>
          <a:p>
            <a:pPr>
              <a:lnSpc>
                <a:spcPts val="3400"/>
              </a:lnSpc>
            </a:pPr>
            <a:r>
              <a:rPr lang="en-US" altLang="zh-CN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2.</a:t>
            </a:r>
            <a:r>
              <a:rPr lang="zh-CN" altLang="en-US" sz="2600" smtClean="0">
                <a:solidFill>
                  <a:srgbClr val="0012FF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划分层次，根据已知信息确定范围</a:t>
            </a:r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2885744" y="5297995"/>
            <a:ext cx="5347690" cy="418413"/>
          </a:xfrm>
          <a:custGeom>
            <a:gdLst>
              <a:gd name="connsiteX0" fmla="*/ 0 w 5347690"/>
              <a:gd name="connsiteY0" fmla="*/ 418413 h 418413"/>
              <a:gd name="connsiteX1" fmla="*/ 5347690 w 5347690"/>
              <a:gd name="connsiteY1" fmla="*/ 418413 h 418413"/>
              <a:gd name="connsiteX2" fmla="*/ 5347690 w 5347690"/>
              <a:gd name="connsiteY2" fmla="*/ 0 h 418413"/>
              <a:gd name="connsiteX3" fmla="*/ 0 w 5347690"/>
              <a:gd name="connsiteY3" fmla="*/ 0 h 418413"/>
              <a:gd name="connsiteX4" fmla="*/ 0 w 5347690"/>
              <a:gd name="connsiteY4" fmla="*/ 418413 h 418413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347690" h="418413">
                <a:moveTo>
                  <a:pt x="0" y="418413"/>
                </a:moveTo>
                <a:lnTo>
                  <a:pt x="5347690" y="418413"/>
                </a:lnTo>
                <a:lnTo>
                  <a:pt x="5347690" y="0"/>
                </a:lnTo>
                <a:lnTo>
                  <a:pt x="0" y="0"/>
                </a:lnTo>
                <a:lnTo>
                  <a:pt x="0" y="418413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"/>
          <p:cNvSpPr txBox="1"/>
          <p:nvPr/>
        </p:nvSpPr>
        <p:spPr>
          <a:xfrm>
            <a:off x="1397000" y="1727200"/>
            <a:ext cx="2019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习题精解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358900" y="3187700"/>
            <a:ext cx="106680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你觉得文中的司机是怎样一个人？请结合文中的具体事例进行简要分析（写出两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个方面即可）。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358900" y="5359400"/>
            <a:ext cx="9144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FFFFF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答案：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358900" y="7010400"/>
            <a:ext cx="64008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FFFFF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遭遇塌方时，不慌乱，冷静处理。——沉稳果断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358900" y="7556500"/>
            <a:ext cx="76200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FFFFF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让大家下车，把危险留给自己。——有责任感，勇于担当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8965" y="4684395"/>
            <a:ext cx="6944995" cy="98996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1397000" y="1727200"/>
            <a:ext cx="2019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习题精解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358900" y="3187700"/>
            <a:ext cx="106680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你觉得文中的司机是怎样一个人？请结合文中的具体事例进行简要分析（写出两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个方面即可）。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358900" y="5359400"/>
            <a:ext cx="9144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答案：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358900" y="5930900"/>
            <a:ext cx="106680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路况好时开车“平稳”，路况险时“小心谨慎”，过了危险地带“飞快地加速”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。——富有行车经验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358900" y="7010400"/>
            <a:ext cx="64008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遭遇塌方时，不慌乱，冷静处理。——沉稳果断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358900" y="7556500"/>
            <a:ext cx="76200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让大家下车，把危险留给自己。——有责任感，勇于担当</a:t>
            </a:r>
          </a:p>
        </p:txBody>
      </p:sp>
    </p:spTree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1397000" y="1727200"/>
            <a:ext cx="2019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老汪栗子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295400" y="3200400"/>
            <a:ext cx="109728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11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(1)等别的炒栗店开张约20天后，老汪的炒栗店才开张。他等得很有耐心，因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为没熟透的栗子口感甜脆，宜做成凉拌菜下酒，若炒来吃，既不粉也不糯，是要坏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了招牌的。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295400" y="4914900"/>
            <a:ext cx="10972800" cy="3048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11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(2)在老汪的店里，满匾的栗子看上去十分朴素，就像山间老农的脸色，是那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种没有反光的棠皮色，不像别的摊上的栗子那么好看，或油光发亮，或肚上横切一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刀，露出诱人的暖黄色的栗肉来。老汪的栗子不打蜡，不喷糖水，不开口子，偏是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他的店门前排长队。顾客等得急，老汪一点也不急，非要把刚倒出的满匾的热栗子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轻抖一遍，在抖动的过程中，老汪眼疾手快地挑出了十几个坏栗子，搁到一边。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(3)这真是神奇，生栗子已经挑拣了一遍，现在挑出来的，外面看没坏，他怎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295400" y="8102600"/>
            <a:ext cx="21336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么知道是坏的？</a:t>
            </a:r>
          </a:p>
        </p:txBody>
      </p:sp>
    </p:spTree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1397000" y="1727200"/>
            <a:ext cx="2019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老汪栗子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295400" y="2857500"/>
            <a:ext cx="109728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11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(4)老汪说，气味不对。他打了个比方：比如一个在车站或码头当了20年便衣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警察的人，在万千人中扫视，只要他拦下的人，多半是网上通缉的嫌疑犯，他都不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需要与那人对视，只要从他身边过，就感觉“气味不对”。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295400" y="4622800"/>
            <a:ext cx="10972800" cy="4686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11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(5)栗子要有香甜粉糯的口感，七分在栗种，三分在炒制的功夫。老汪不肯给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栗子开口子，是因为硬开口子的栗子，水分都在炒制的过程中跑光了，热吃噎人，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凉吃更是口感铁硬。但没开口的栗子很容易在炒制的过程中炸锅，要是有一小部分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栗子像控制不住的火药一样迸壳而出，就会溅得一炉栗子都斑斑点点。所以，控制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炒栗炉的火力非常重要。每一炉栗子下锅前，老汪都要细验单颗栗子的分量，以及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皮壳的厚度，他炒好的栗子，顶端会有自然的放射状裂纹，手轻轻一挤，栗壳就开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了。老汪得意地搓搓手：“这锅栗子的‘梅花裂’炒成了。”“梅花裂”指的是栗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子顶端的裂口是五道，“丁香裂”是四道，这样的雅名也只有老汪这样的戏迷才会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想出来。</a:t>
            </a:r>
          </a:p>
        </p:txBody>
      </p:sp>
    </p:spTree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13004292" cy="9753600"/>
          </a:xfrm>
          <a:prstGeom prst="rect">
            <a:avLst/>
          </a:prstGeom>
          <a:noFill/>
        </p:spPr>
      </p:pic>
      <p:sp>
        <p:nvSpPr>
          <p:cNvPr id="3" name="TextBox 1"/>
          <p:cNvSpPr txBox="1"/>
          <p:nvPr/>
        </p:nvSpPr>
        <p:spPr>
          <a:xfrm>
            <a:off x="1397000" y="1727200"/>
            <a:ext cx="2019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老汪栗子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295400" y="3403600"/>
            <a:ext cx="10972800" cy="5232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11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(6)每过十几天，栗子店会关门一天。老汪自己在门楣上手书致歉条一张，毛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笔字写得很端庄：“名角来了，听戏一天。”或者是：“去大别山收栗一天，新鲜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炒野栗，明日赶早。”老汪信不过批发市场的栗子，定要自己开车去大别山收栗子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。那里除了家栗外，还出产一种口感细腻粉甜的野栗子，有一股奇特的果香，比莲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子大不了多少，呈尖锥形，是当地的留守儿童和老人去大山的荆棘丛中打来的。打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栗人要穿粗布衣裤，把衣袖裤脚都扎紧，趟过与野栗树混生的荆棘，仰面用小木棍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去抽打那些长满刺的栗苞；回来后要把栗苞装在小麻袋里摔打，使之裂开；再戴上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粗线手套把野栗剥出，十分辛苦。老汪说：“每个交栗子的人手上都裂着口子。”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那是山区老人和学童一笔很重要的零花钱，是家中没有栗园的人也有的得意小收入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，老汪说：“既然这样，为啥不帮帮他们？”</a:t>
            </a:r>
          </a:p>
        </p:txBody>
      </p:sp>
    </p:spTree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1397000" y="1727200"/>
            <a:ext cx="2019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老汪栗子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295400" y="3098800"/>
            <a:ext cx="106680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11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(7)山里人也纯朴，11月，第一场雪落下来，野栗子就没人打了，因为老辈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人说，天寒地冻，野鸟们少吃食，那些留在树上的野栗子，是它们一冬的口粮呢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。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295400" y="4762500"/>
            <a:ext cx="10668000" cy="1943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11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(8)老汪每年收栗子时，都要在山区帮扶两三个刚考上大学的孩子，栗子收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到哪里，他就帮扶到哪里，没有一定。老汪在与老乡的闲聊中知道那孩子的情况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，到人家家里看一看，讨碗水喝，吃上一两个山里人待客的水柿子，临走前，帮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扶的钱就被悄悄压在装柿子的竹簸箕底下。</a:t>
            </a:r>
          </a:p>
        </p:txBody>
      </p:sp>
    </p:spTree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605470" y="5247563"/>
            <a:ext cx="5293563" cy="478929"/>
          </a:xfrm>
          <a:custGeom>
            <a:gdLst>
              <a:gd name="connsiteX0" fmla="*/ 0 w 5293563"/>
              <a:gd name="connsiteY0" fmla="*/ 478929 h 478929"/>
              <a:gd name="connsiteX1" fmla="*/ 5293563 w 5293563"/>
              <a:gd name="connsiteY1" fmla="*/ 478929 h 478929"/>
              <a:gd name="connsiteX2" fmla="*/ 5293563 w 5293563"/>
              <a:gd name="connsiteY2" fmla="*/ 0 h 478929"/>
              <a:gd name="connsiteX3" fmla="*/ 0 w 5293563"/>
              <a:gd name="connsiteY3" fmla="*/ 0 h 478929"/>
              <a:gd name="connsiteX4" fmla="*/ 0 w 5293563"/>
              <a:gd name="connsiteY4" fmla="*/ 478929 h 478929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293563" h="478929">
                <a:moveTo>
                  <a:pt x="0" y="478929"/>
                </a:moveTo>
                <a:lnTo>
                  <a:pt x="5293563" y="478929"/>
                </a:lnTo>
                <a:lnTo>
                  <a:pt x="5293563" y="0"/>
                </a:lnTo>
                <a:lnTo>
                  <a:pt x="0" y="0"/>
                </a:lnTo>
                <a:lnTo>
                  <a:pt x="0" y="47892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"/>
          <p:cNvSpPr txBox="1"/>
          <p:nvPr/>
        </p:nvSpPr>
        <p:spPr>
          <a:xfrm>
            <a:off x="1397000" y="1727200"/>
            <a:ext cx="2019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习题精解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435100" y="3517900"/>
            <a:ext cx="71628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文中的老汪是一个怎样的人？请作简要概括。（3分）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435100" y="5727700"/>
            <a:ext cx="64008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FFFFF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险地带“飞快地加速”。——富有行车经验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FFFFF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遭遇塌方时，不慌乱，冷静处理。——沉稳果断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435100" y="6807200"/>
            <a:ext cx="76200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FFFFF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让大家下车，把危险留给自己。——有责任感，勇于担当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8965" y="5247640"/>
            <a:ext cx="7489825" cy="110363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1397000" y="1727200"/>
            <a:ext cx="2019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习题精解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435100" y="3517900"/>
            <a:ext cx="71628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文中的老汪是一个怎样的人？请作简要概括。（3分）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435100" y="5168900"/>
            <a:ext cx="51816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答案：技艺娴熟，朴实，善良、有爱心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435100" y="5727700"/>
            <a:ext cx="64008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FFFFF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险地带“飞快地加速”。——富有行车经验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FFFFF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遭遇塌方时，不慌乱，冷静处理。——沉稳果断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435100" y="6807200"/>
            <a:ext cx="76200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FFFFF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让大家下车，把危险留给自己。——有责任感，勇于担当</a:t>
            </a:r>
          </a:p>
        </p:txBody>
      </p:sp>
    </p:spTree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1143000" y="1727200"/>
            <a:ext cx="2527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一碗牛肉面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2082800" y="2819400"/>
            <a:ext cx="99060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(1)腊月二十七，年味越来越足。午后的天空飘起了零星小雪，闲来无事，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358900" y="3365500"/>
            <a:ext cx="57912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我懒懒地靠在拉面馆的窗前，看雪花曼舞。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358900" y="4089400"/>
            <a:ext cx="10668000" cy="5232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(2)这时，一个男孩搀着一位乡下老人走了进来。老人是个盲人：一张密布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着重重皱纹的黝黑的脸上，一双灰白无神的眼睛茫然地直视着前方。他身边的男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孩小心地搀扶着他。那男孩看上去才二十来岁，衣着朴素寒酸，身上却带着沉静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的书卷气，应该是个正求学的学生。两人抖落身上的雪花，在临近暖气的那张餐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台旁坐下。男青年先为老人摘下头上的旧毡帽，又帮着脱下那件褪了色又极不合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体的棉大衣，然后径直走向我，大声喊道：“来两碗牛肉面，要大碗的。”我正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准备吩咐厨房伙计，忽然发现他急切地朝我摆手。我诧异地看他，他歉意地笑了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笑，然后指着墙上的价目表，用手示意我——只要一碗牛肉面，另一碗是葱油面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。我先是怔了怔，接着恍然大悟。我会意地冲他笑了，对他点点头，开出了票。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他脸上写满了感激。</a:t>
            </a:r>
          </a:p>
        </p:txBody>
      </p:sp>
    </p:spTree>
  </p:cSld>
  <p:clrMapOvr>
    <a:masterClrMapping/>
  </p:clrMapOvr>
  <p:transition/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1143000" y="1727200"/>
            <a:ext cx="2527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一碗牛肉面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219200" y="2794000"/>
            <a:ext cx="106680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(3)出去买菜的伙计回来了，轻声地对我说：“这些天牛肉一直在涨，隔壁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的几家上周涨到一盘18了，咱们再不涨就白忙活了。”“明天涨吧，你晚上把价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目表改一下。”我轻轻地叹息，看看窗外，外面的雪花越来越急。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219200" y="4457700"/>
            <a:ext cx="10668000" cy="1943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(4)男孩正在与老人寒暄。“爹，你有什么事写封信就可以了，这么远，何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必赶来呢？这么冷的天，你眼睛又看不见。我不是说了吗？考完研无论如何也要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回家一趟。”“你都两年没有回家了，你妈怪想你的……”泪水从老人那没有光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泽的眼里流出来。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219200" y="6667500"/>
            <a:ext cx="10820400" cy="2489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(5)男孩的喉结一鼓一缩，眼圈红了。“妈妈的手一到冬天就开裂，好些了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没有？”“不碍事的。”“我买了药膏、维生素A和橡皮手套，本来说托同学捎回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去的……跟妈妈说做饭和洗衣服时不可以着凉水，戴上橡皮手套。”“她说不碍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事，养几天就好了，花那钱干啥？你也别给家里寄钱了。”“那哪行？我平时晚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上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7453883" y="3325367"/>
            <a:ext cx="580643" cy="550164"/>
          </a:xfrm>
          <a:custGeom>
            <a:gdLst>
              <a:gd name="connsiteX0" fmla="*/ 12954 w 580643"/>
              <a:gd name="connsiteY0" fmla="*/ 115823 h 550164"/>
              <a:gd name="connsiteX1" fmla="*/ 115823 w 580643"/>
              <a:gd name="connsiteY1" fmla="*/ 12953 h 550164"/>
              <a:gd name="connsiteX2" fmla="*/ 464820 w 580643"/>
              <a:gd name="connsiteY2" fmla="*/ 12953 h 550164"/>
              <a:gd name="connsiteX3" fmla="*/ 567690 w 580643"/>
              <a:gd name="connsiteY3" fmla="*/ 115823 h 550164"/>
              <a:gd name="connsiteX4" fmla="*/ 567690 w 580643"/>
              <a:gd name="connsiteY4" fmla="*/ 434340 h 550164"/>
              <a:gd name="connsiteX5" fmla="*/ 464820 w 580643"/>
              <a:gd name="connsiteY5" fmla="*/ 537210 h 550164"/>
              <a:gd name="connsiteX6" fmla="*/ 115823 w 580643"/>
              <a:gd name="connsiteY6" fmla="*/ 537210 h 550164"/>
              <a:gd name="connsiteX7" fmla="*/ 12954 w 580643"/>
              <a:gd name="connsiteY7" fmla="*/ 434340 h 550164"/>
              <a:gd name="connsiteX8" fmla="*/ 12954 w 580643"/>
              <a:gd name="connsiteY8" fmla="*/ 115823 h 550164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80643" h="550164">
                <a:moveTo>
                  <a:pt x="12954" y="115823"/>
                </a:moveTo>
                <a:cubicBezTo>
                  <a:pt x="12954" y="59054"/>
                  <a:pt x="59055" y="12953"/>
                  <a:pt x="115823" y="12953"/>
                </a:cubicBezTo>
                <a:lnTo>
                  <a:pt x="464820" y="12953"/>
                </a:lnTo>
                <a:cubicBezTo>
                  <a:pt x="521589" y="12953"/>
                  <a:pt x="567690" y="59054"/>
                  <a:pt x="567690" y="115823"/>
                </a:cubicBezTo>
                <a:lnTo>
                  <a:pt x="567690" y="434340"/>
                </a:lnTo>
                <a:cubicBezTo>
                  <a:pt x="567690" y="491109"/>
                  <a:pt x="521589" y="537210"/>
                  <a:pt x="464820" y="537210"/>
                </a:cubicBezTo>
                <a:lnTo>
                  <a:pt x="115823" y="537210"/>
                </a:lnTo>
                <a:cubicBezTo>
                  <a:pt x="59055" y="537210"/>
                  <a:pt x="12954" y="491109"/>
                  <a:pt x="12954" y="434340"/>
                </a:cubicBezTo>
                <a:lnTo>
                  <a:pt x="12954" y="115823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FF74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572000" y="2921000"/>
            <a:ext cx="3873500" cy="1524000"/>
          </a:xfrm>
          <a:prstGeom prst="rect">
            <a:avLst/>
          </a:prstGeom>
          <a:noFill/>
        </p:spPr>
      </p:pic>
      <p:sp>
        <p:nvSpPr>
          <p:cNvPr id="3" name="TextBox 1"/>
          <p:cNvSpPr txBox="1"/>
          <p:nvPr/>
        </p:nvSpPr>
        <p:spPr>
          <a:xfrm>
            <a:off x="4876800" y="4787900"/>
            <a:ext cx="3200400" cy="635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4200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概括主要内容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5029200" y="3251200"/>
            <a:ext cx="2286000" cy="685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400"/>
              </a:lnSpc>
            </a:pPr>
            <a:r>
              <a:rPr lang="en-US" altLang="zh-CN" sz="4500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相关练习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7645400" y="3429000"/>
            <a:ext cx="165100" cy="330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195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1</a:t>
            </a:r>
          </a:p>
        </p:txBody>
      </p:sp>
    </p:spTree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1143000" y="1727200"/>
            <a:ext cx="2527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一碗牛肉面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295400" y="2844800"/>
            <a:ext cx="10668000" cy="359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打份工，周末和假期还能多打几份工，除了学费和生活费，还有富余……妹妹要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高考了，多给她吃点好的，我托当高中老师的同学给她找些复习资料，过几天就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能拿到了，到时马上给寄回去……”“你别太拼命，都累瘦了……你妹挺争气的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，考试总是前三名，老师说她考重点大学很有希望。她天天熬夜……”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(6)伙计端出了两碗面。我用手势阻止他，说：“我端给他们。”送上面，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我对老人说：“老爷子，你养了一个好儿子。”老人一脸的满足，男孩也露出了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温暖的神色。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295400" y="6642100"/>
            <a:ext cx="10668000" cy="2489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11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(7)男孩站起来，将大碗牛肉面端到父亲眼前，细心地招呼：“爸，面来了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，小心烫着。”老人却并不着急着吃，只是摸摸索索地用筷子在碗里探来探去。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好不容易夹住了一片牛肉，就忙不迭地把肉往儿子碗里夹：“你得多吃点肉，补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补脑子。”儿子没有说话，故意把吃面的声音弄得很响，又把父亲夹来的一片片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牛</a:t>
            </a:r>
          </a:p>
        </p:txBody>
      </p:sp>
    </p:spTree>
  </p:cSld>
  <p:clrMapOvr>
    <a:masterClrMapping/>
  </p:clrMapOvr>
  <p:transition/>
  <p:timing/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1143000" y="1727200"/>
            <a:ext cx="2527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一碗牛肉面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358900" y="3238500"/>
            <a:ext cx="10668000" cy="2489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肉悄无声息地夹回父亲的碗里。“这个饭店真厚道，面条里有这么多肉。”老人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感叹着。一旁的我不由一阵汗颜，那只是几片屈指可数又薄如蝉翼的肉片啊。做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儿子的这时趁机接话：“爸，您快吃吧，我的碗都装不了。”“好，好，你也快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吃。”老人终于夹起一片肉片，放进嘴里慢慢嚼起来。儿子微微一笑，这才大口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吞咽他碗里的面。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358900" y="5956300"/>
            <a:ext cx="10668000" cy="1943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(8)我叫来伙计，对他悄悄耳语了几句。当伙计切了一盘牛肉端到那父子桌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前时，男孩抬起头，诧异地说：“你们弄错了吧？我们可没有点牛肉！”“没有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错！”我大声地说，“今天是我们开业年庆，凡来小店就餐者，一律赠送一盘牛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肉！”</a:t>
            </a:r>
          </a:p>
        </p:txBody>
      </p:sp>
    </p:spTree>
  </p:cSld>
  <p:clrMapOvr>
    <a:masterClrMapping/>
  </p:clrMapOvr>
  <p:transition/>
  <p:timing/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1143000" y="1727200"/>
            <a:ext cx="2527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一碗牛肉面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295400" y="3225800"/>
            <a:ext cx="10668000" cy="1943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11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(9)男孩表情复杂，嘴角微微动了动，却欲言又止。他转过头去，对父亲说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：“爹，今天店里搞活动，白送我们一盘牛肉，你使劲吃啊！”“厚道，厚道，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真厚道！”老人连连说，“祝你们生意兴隆！”“谢谢。”我又懒懒地靠在窗户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边，继续看雪。雪没有停，越下越大，铺天盖地，洋洋洒洒。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295400" y="5435600"/>
            <a:ext cx="10769600" cy="2489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11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(10)父子俩吃完面，结了账，还一个劲儿地跟我道谢。看着他们顶着大雪消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失在路的拐角处，我转身收拾桌子，猛然发现吃空的盘子下压着一叠整齐的零钱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，点点，正好是15元，价目表上一盘牛肉的钱；更令人吃惊的是，在那位盲人父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亲坐过的椅子上，也“掉”了一叠零钱，点点，18元，明天的价目表上一盘牛肉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的钱。</a:t>
            </a:r>
          </a:p>
        </p:txBody>
      </p:sp>
    </p:spTree>
  </p:cSld>
  <p:clrMapOvr>
    <a:masterClrMapping/>
  </p:clrMapOvr>
  <p:transition/>
  <p:timing/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262725" y="5187048"/>
            <a:ext cx="5932383" cy="842035"/>
          </a:xfrm>
          <a:custGeom>
            <a:gdLst>
              <a:gd name="connsiteX0" fmla="*/ 0 w 5932383"/>
              <a:gd name="connsiteY0" fmla="*/ 842035 h 842035"/>
              <a:gd name="connsiteX1" fmla="*/ 5932383 w 5932383"/>
              <a:gd name="connsiteY1" fmla="*/ 842035 h 842035"/>
              <a:gd name="connsiteX2" fmla="*/ 5932383 w 5932383"/>
              <a:gd name="connsiteY2" fmla="*/ 0 h 842035"/>
              <a:gd name="connsiteX3" fmla="*/ 0 w 5932383"/>
              <a:gd name="connsiteY3" fmla="*/ 0 h 842035"/>
              <a:gd name="connsiteX4" fmla="*/ 0 w 5932383"/>
              <a:gd name="connsiteY4" fmla="*/ 842035 h 842035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932383" h="842035">
                <a:moveTo>
                  <a:pt x="0" y="842035"/>
                </a:moveTo>
                <a:lnTo>
                  <a:pt x="5932383" y="842035"/>
                </a:lnTo>
                <a:lnTo>
                  <a:pt x="5932383" y="0"/>
                </a:lnTo>
                <a:lnTo>
                  <a:pt x="0" y="0"/>
                </a:lnTo>
                <a:lnTo>
                  <a:pt x="0" y="842035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1"/>
          <p:cNvSpPr txBox="1"/>
          <p:nvPr/>
        </p:nvSpPr>
        <p:spPr>
          <a:xfrm>
            <a:off x="1397000" y="1727200"/>
            <a:ext cx="2019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习题精解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295400" y="3187700"/>
            <a:ext cx="106680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结合作品，简要分析男孩是如何对待家人和“我”的，从中可以看出男孩这一形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象具有怎样的特点？（不超过150字）（7分）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7965" y="5187315"/>
            <a:ext cx="8030210" cy="148844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1397000" y="1727200"/>
            <a:ext cx="2019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习题精解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295400" y="3187700"/>
            <a:ext cx="106680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结合作品，简要分析男孩是如何对待家人和“我”的，从中可以看出男孩这一形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象具有怎样的特点？（不超过150字）（7分）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295400" y="4927600"/>
            <a:ext cx="10668000" cy="359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答案：对家人，男孩辛苦打工自己挣学费、生活费并给家里寄钱，减轻父母的负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担；对盲眼的父亲，无微不至的照顾；对劳碌的母亲，关心她的身体，为她买药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和日常用品；对勤奋的妹妹，关心她的学习；对“我”，心存感激又不愿接受“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我”的施予和恩惠。由此看来，男孩的主要特点是自立、有责任感、孝顺、懂事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、有强烈的自尊。（共7分。“对待家人”答对1点给1分，不超过2分；“对待‘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我’”，1分。“特点”前4点对应此前分析答对1点给1分，不超过2分；“有强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烈的自尊”1分。语言表达1分。）</a:t>
            </a:r>
          </a:p>
        </p:txBody>
      </p:sp>
    </p:spTree>
  </p:cSld>
  <p:clrMapOvr>
    <a:masterClrMapping/>
  </p:clrMapOvr>
  <p:transition/>
  <p:timing/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289300" y="1562100"/>
            <a:ext cx="6350000" cy="6921500"/>
          </a:xfrm>
          <a:prstGeom prst="rect">
            <a:avLst/>
          </a:prstGeom>
          <a:noFill/>
        </p:spPr>
      </p:pic>
      <p:sp>
        <p:nvSpPr>
          <p:cNvPr id="3" name="TextBox 1"/>
          <p:cNvSpPr txBox="1"/>
          <p:nvPr/>
        </p:nvSpPr>
        <p:spPr>
          <a:xfrm>
            <a:off x="5486400" y="2628900"/>
            <a:ext cx="2019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内容详解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6019800" y="3429000"/>
            <a:ext cx="952500" cy="584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600"/>
              </a:lnSpc>
            </a:pPr>
            <a:r>
              <a:rPr lang="en-US" altLang="zh-CN" sz="3600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[</a:t>
            </a:r>
            <a:r>
              <a:rPr lang="en-US" altLang="zh-CN" sz="3205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5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三</a:t>
            </a:r>
            <a:r>
              <a:rPr lang="en-US" altLang="zh-CN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]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403600" y="4851400"/>
            <a:ext cx="6096000" cy="914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200"/>
              </a:lnSpc>
            </a:pPr>
            <a:r>
              <a:rPr lang="en-US" altLang="zh-CN" sz="6000" smtClean="0">
                <a:solidFill>
                  <a:srgbClr val="333333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概括内容回答问题</a:t>
            </a:r>
          </a:p>
        </p:txBody>
      </p:sp>
    </p:spTree>
  </p:cSld>
  <p:clrMapOvr>
    <a:masterClrMapping/>
  </p:clrMapOvr>
  <p:transition/>
  <p:timing/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1397000" y="1727200"/>
            <a:ext cx="2019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题目设置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511300" y="3416300"/>
            <a:ext cx="33528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(1)文章是如何/怎样……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(2)为什么……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511300" y="4508500"/>
            <a:ext cx="35052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(3)……指代的内容是？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(4)用简洁的语言概括……</a:t>
            </a:r>
          </a:p>
        </p:txBody>
      </p:sp>
    </p:spTree>
  </p:cSld>
  <p:clrMapOvr>
    <a:masterClrMapping/>
  </p:clrMapOvr>
  <p:transition/>
  <p:timing/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1397000" y="1727200"/>
            <a:ext cx="2019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方法技巧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511300" y="3530600"/>
            <a:ext cx="30480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第一步：在原文找问题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511300" y="4089400"/>
            <a:ext cx="36576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第二步：在问题附近找答案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511300" y="4635500"/>
            <a:ext cx="59436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第三步：用原文内容/概括原文内容回答问题</a:t>
            </a:r>
          </a:p>
        </p:txBody>
      </p:sp>
    </p:spTree>
  </p:cSld>
  <p:clrMapOvr>
    <a:masterClrMapping/>
  </p:clrMapOvr>
  <p:transition/>
  <p:timing/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7453883" y="3325367"/>
            <a:ext cx="580643" cy="550164"/>
          </a:xfrm>
          <a:custGeom>
            <a:gdLst>
              <a:gd name="connsiteX0" fmla="*/ 12954 w 580643"/>
              <a:gd name="connsiteY0" fmla="*/ 115823 h 550164"/>
              <a:gd name="connsiteX1" fmla="*/ 115823 w 580643"/>
              <a:gd name="connsiteY1" fmla="*/ 12953 h 550164"/>
              <a:gd name="connsiteX2" fmla="*/ 464820 w 580643"/>
              <a:gd name="connsiteY2" fmla="*/ 12953 h 550164"/>
              <a:gd name="connsiteX3" fmla="*/ 567690 w 580643"/>
              <a:gd name="connsiteY3" fmla="*/ 115823 h 550164"/>
              <a:gd name="connsiteX4" fmla="*/ 567690 w 580643"/>
              <a:gd name="connsiteY4" fmla="*/ 434340 h 550164"/>
              <a:gd name="connsiteX5" fmla="*/ 464820 w 580643"/>
              <a:gd name="connsiteY5" fmla="*/ 537210 h 550164"/>
              <a:gd name="connsiteX6" fmla="*/ 115823 w 580643"/>
              <a:gd name="connsiteY6" fmla="*/ 537210 h 550164"/>
              <a:gd name="connsiteX7" fmla="*/ 12954 w 580643"/>
              <a:gd name="connsiteY7" fmla="*/ 434340 h 550164"/>
              <a:gd name="connsiteX8" fmla="*/ 12954 w 580643"/>
              <a:gd name="connsiteY8" fmla="*/ 115823 h 550164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80643" h="550164">
                <a:moveTo>
                  <a:pt x="12954" y="115823"/>
                </a:moveTo>
                <a:cubicBezTo>
                  <a:pt x="12954" y="59054"/>
                  <a:pt x="59055" y="12953"/>
                  <a:pt x="115823" y="12953"/>
                </a:cubicBezTo>
                <a:lnTo>
                  <a:pt x="464820" y="12953"/>
                </a:lnTo>
                <a:cubicBezTo>
                  <a:pt x="521589" y="12953"/>
                  <a:pt x="567690" y="59054"/>
                  <a:pt x="567690" y="115823"/>
                </a:cubicBezTo>
                <a:lnTo>
                  <a:pt x="567690" y="434340"/>
                </a:lnTo>
                <a:cubicBezTo>
                  <a:pt x="567690" y="491109"/>
                  <a:pt x="521589" y="537210"/>
                  <a:pt x="464820" y="537210"/>
                </a:cubicBezTo>
                <a:lnTo>
                  <a:pt x="115823" y="537210"/>
                </a:lnTo>
                <a:cubicBezTo>
                  <a:pt x="59055" y="537210"/>
                  <a:pt x="12954" y="491109"/>
                  <a:pt x="12954" y="434340"/>
                </a:cubicBezTo>
                <a:lnTo>
                  <a:pt x="12954" y="115823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FF74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572000" y="2921000"/>
            <a:ext cx="3873500" cy="1524000"/>
          </a:xfrm>
          <a:prstGeom prst="rect">
            <a:avLst/>
          </a:prstGeom>
          <a:noFill/>
        </p:spPr>
      </p:pic>
      <p:sp>
        <p:nvSpPr>
          <p:cNvPr id="3" name="TextBox 1"/>
          <p:cNvSpPr txBox="1"/>
          <p:nvPr/>
        </p:nvSpPr>
        <p:spPr>
          <a:xfrm>
            <a:off x="4381500" y="4787900"/>
            <a:ext cx="4267200" cy="635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4200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概括内容回答问题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5029200" y="3251200"/>
            <a:ext cx="2286000" cy="685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400"/>
              </a:lnSpc>
            </a:pPr>
            <a:r>
              <a:rPr lang="en-US" altLang="zh-CN" sz="4500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相关练习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7645400" y="3429000"/>
            <a:ext cx="165100" cy="330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195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3</a:t>
            </a:r>
          </a:p>
        </p:txBody>
      </p:sp>
    </p:spTree>
  </p:cSld>
  <p:clrMapOvr>
    <a:masterClrMapping/>
  </p:clrMapOvr>
  <p:transition/>
  <p:timing/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1905000" y="1727200"/>
            <a:ext cx="1003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花脸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358900" y="3098800"/>
            <a:ext cx="10668000" cy="2489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(1)做孩子的时候，盼过年的心情比大人来得迫切，吃穿玩乐花样都多，还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可以把拜年来的亲友塞到手心里的一小红包压岁钱都积攒起来，做个小富翁。除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此之外，我最喜欢的是买个花脸戴。这是种纸浆轧制成的面具，用掺胶的彩粉画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上戏里边那些有名有姓、威风十足的大花脸。后边拴根橡皮条，往头上一套，自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己俨然就变成那员虎将了。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358900" y="5867400"/>
            <a:ext cx="10668000" cy="3048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(2)一年年底，舅舅带我去娘娘宫前年货集市上买花脸。过年时人都分外有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劲，挤在人群里好费力，终于从挂满一条横竿上的花花绿绿几十种花脸中，惊喜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地发现一个。这花脸好大，好特别!通面赤红，一双墨眉，眼角雄俊地吊起，头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上边凸起一块绿包头，长巾贴脸垂下，脸下边是用马尾做的很长的胡须。虽然毫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不凶恶，却有股子凛然不可侵犯的庄重之气。我朝它扬着下巴，说：“我要那个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大红脸!”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1333500" y="1727200"/>
            <a:ext cx="2146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80枚果子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866900" y="2946400"/>
            <a:ext cx="102108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(1)他跪在老母亲面前，吐露了想要出去闯一闯的心声，又向母帝道了声“春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143000" y="3556000"/>
            <a:ext cx="10972800" cy="1943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节时一定回家”的话之后，使决绝地挥挥手，头也不回地走出了家。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(2)连番的奔波后，他在距离家乡千里之遥的山区找到了一份生计——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矿下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作业。虽然工作苦、累，但还算心善的老板和不菲的工姿，以及那些善良的工友们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却让他苦中有乐。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143000" y="5727700"/>
            <a:ext cx="109728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(3)有一天，矿上放假，独白跑到山上透透气的他，无意中发现了一些血红色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的果子。这些果子，在如此寒冷的冬季里竟也油亮亮、红火火，让他忍不住摘了一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个。一嚼，满口生津、齿颊留芳！于是，他狠狠地摘了满满两裤袋。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143000" y="7378700"/>
            <a:ext cx="109728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(4)会到工棚，他悄悄地数了数，有92枚果子。他把其中的80枚放在了包裹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中。距离新年还有几天，他本可以亲自带着那些果子回家，但他怕时间久了果子会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被风干。为了让母亲提前感受到他的孝心，他求了老板，用快递把包裹寄往他的家</a:t>
            </a:r>
          </a:p>
        </p:txBody>
      </p:sp>
    </p:spTree>
  </p:cSld>
  <p:clrMapOvr>
    <a:masterClrMapping/>
  </p:clrMapOvr>
  <p:transition/>
  <p:timing/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1905000" y="1727200"/>
            <a:ext cx="1003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花脸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358900" y="2971800"/>
            <a:ext cx="10515600" cy="4140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(3)卖花脸的小罗锅儿，举竿儿挑下这花脸给我，龇着黄牙笑嘻嘻地说：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“还是这小少爷有眼力，要做关老爷!关老爷还得拿把青龙偃月刀呢!我给您挑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把顶精神的!”就着从戳在地上的一捆刀枪里，抽出一柄最漂亮的大刀给我。这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刀!这花脸!没想到一下得到两件宝贝。我高兴得只是笑，话都说不出。舅舅付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了钱。坐三轮车回家时，我就戴着花脸，倚着舅舅的大棉袍执刀而立，一路引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来不少人瞧我，特别是那些与我一般大的男孩子们投来艳羡的目光时，使我快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活之极。舅舅给我讲了许多关公的故事，还教我用京剧自报家门的腔调说：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“我——姓关，名羽，字云长。”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358900" y="7264400"/>
            <a:ext cx="106172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(4)到家，人见人夸，妈妈似乎比我更高兴。连总是厉害地板着脸的爸爸也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含笑称我“小关公”。我推开人们，跑到穿衣镜前，横刀立马地一照，呀，哪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里是小关公，我是大关公哪!</a:t>
            </a:r>
          </a:p>
        </p:txBody>
      </p:sp>
    </p:spTree>
  </p:cSld>
  <p:clrMapOvr>
    <a:masterClrMapping/>
  </p:clrMapOvr>
  <p:transition/>
  <p:timing/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1905000" y="1727200"/>
            <a:ext cx="1003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花脸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358900" y="2768600"/>
            <a:ext cx="10515600" cy="359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(5)大年初一，客人们陆陆续续来拜年，妈妈喊我去，好叫客人们见识见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识我这关老爷。我手握大刀，摇晃着肩膀，威风地走进客厅，憋足嗓门叫道：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“我——姓关，名羽，字云长。”客人们哄堂大笑，都说：“好个关老爷，有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你守家，保管大鬼小鬼进不来!”我愈发得意，大刀呼呼抡两圈，摆个张牙舞爪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的架势，逗得客人们笑个不停。只要客人来，妈妈就喊我出场表演。妈妈还给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我换上只有三十夜拜祖宗时才能穿的那件青缎金花的小袍子。我成了全家过年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的主角。连爸爸对我也另眼看待了。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082800" y="6489700"/>
            <a:ext cx="92964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(6)初一下午，来客进入客厅，妈妈一喊我，我呜呀呀大叫一声闯进客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358900" y="7099300"/>
            <a:ext cx="10515600" cy="1943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厅，大刀上下一抡，谁知用力过猛，脚底没根，身子栽出去，“叭”地巨响，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大刀正砍在花架上一尊插桃枝的大瓷瓶上，我打碎的是一尊祖传的乾隆官窑百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蝶瓶，这简直是死罪!我坐在地上吓傻了，等候爸爸上来一顿狠狠的揪打。妈妈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的神气好像比我更紧张，她一下找不着办法救我，瞪大眼睛等待爸爸的爆发。</a:t>
            </a:r>
          </a:p>
        </p:txBody>
      </p:sp>
    </p:spTree>
  </p:cSld>
  <p:clrMapOvr>
    <a:masterClrMapping/>
  </p:clrMapOvr>
  <p:transition/>
  <p:timing/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1905000" y="1727200"/>
            <a:ext cx="1003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花脸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358900" y="2857500"/>
            <a:ext cx="10515600" cy="4140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(7)就在这生死关头，二姑忽然破颜而笑，拍着一双雪白的手说道：“好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呵，好呵，今年大吉大利，岁(碎)岁(碎)平安呀!哎，关老爷，干嘛傻坐在地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上，快起来，二姑还要看你耍大刀哪!”谁知二姑这是使什么法术，绷紧的气势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霎时就松开了。其他客人也一拥而上，说吉祥话，哄爸爸乐。这些话平时根本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压不住爸爸的火气，此刻竟有神奇的效力，迫使他不乐也得乐。我也因此奇迹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般地逃脱开一次严惩。过年乐，没灾祸。爸爸只得嘿嘿两声，点头说：“呵，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好、好、好……”妈妈对我丢了眼色，我立刻爬起来，拖着大刀，狼狈而逃。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身后还响着客人们着意的拍手声、叫好声和笑声。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358900" y="7175500"/>
            <a:ext cx="10363200" cy="1943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(8)往后几天里，再有拜年的客人来，妈妈不再喊我，节目被取消了。我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躲在自己屋里很少露面，那把大刀也掖在床底下，只是花脸依旧戴着，大概躲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在这硬纸后边再碰到爸爸时有种安全感。每每从眼孔里望见爸爸那张阴沉含怒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的脸，不再觉得自己是关老爷，而是个可怜虫了!</a:t>
            </a:r>
          </a:p>
        </p:txBody>
      </p:sp>
    </p:spTree>
  </p:cSld>
  <p:clrMapOvr>
    <a:masterClrMapping/>
  </p:clrMapOvr>
  <p:transition/>
  <p:timing/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1905000" y="1727200"/>
            <a:ext cx="1003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花脸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358900" y="3098800"/>
            <a:ext cx="10668000" cy="1943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(9)过了正月十五，大年就算过去了。我因为和妹妹争吃撤下来的祭灶用的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糖瓜，被爸爸抓着腰提起来，按在床上死揍了一顿。我心里清楚，他是把打碎花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瓶的罪过加在这件事上一起清算，因为他盛怒时，向我要来那把惹祸的大刀，用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力折成段，大花脸也撕成碎片片。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358900" y="5295900"/>
            <a:ext cx="10668000" cy="1943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(10)从这事，我悟到一个祖传的概念：一年之中惟有过年这几天是孩子们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的自由日，在这几天里无论怎样放胆去闹，也不会立刻得到惩罚。这便是所有孩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子都盼望过年深层的缘故。当然那被撕碎的花脸也提醒我，在这有限的自由里可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得勒着点自己，当心事后加倍地算账。</a:t>
            </a:r>
          </a:p>
        </p:txBody>
      </p:sp>
    </p:spTree>
  </p:cSld>
  <p:clrMapOvr>
    <a:masterClrMapping/>
  </p:clrMapOvr>
  <p:transition/>
  <p:timing/>
</p:sld>
</file>

<file path=ppt/slides/slide6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524825" y="5691378"/>
            <a:ext cx="7269403" cy="912634"/>
          </a:xfrm>
          <a:custGeom>
            <a:gdLst>
              <a:gd name="connsiteX0" fmla="*/ 0 w 7269403"/>
              <a:gd name="connsiteY0" fmla="*/ 912634 h 912634"/>
              <a:gd name="connsiteX1" fmla="*/ 7269403 w 7269403"/>
              <a:gd name="connsiteY1" fmla="*/ 912634 h 912634"/>
              <a:gd name="connsiteX2" fmla="*/ 7269403 w 7269403"/>
              <a:gd name="connsiteY2" fmla="*/ 0 h 912634"/>
              <a:gd name="connsiteX3" fmla="*/ 0 w 7269403"/>
              <a:gd name="connsiteY3" fmla="*/ 0 h 912634"/>
              <a:gd name="connsiteX4" fmla="*/ 0 w 7269403"/>
              <a:gd name="connsiteY4" fmla="*/ 912634 h 912634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269403" h="912634">
                <a:moveTo>
                  <a:pt x="0" y="912634"/>
                </a:moveTo>
                <a:lnTo>
                  <a:pt x="7269403" y="912634"/>
                </a:lnTo>
                <a:lnTo>
                  <a:pt x="7269403" y="0"/>
                </a:lnTo>
                <a:lnTo>
                  <a:pt x="0" y="0"/>
                </a:lnTo>
                <a:lnTo>
                  <a:pt x="0" y="912634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512125" y="5678678"/>
            <a:ext cx="7294803" cy="938034"/>
          </a:xfrm>
          <a:custGeom>
            <a:gdLst>
              <a:gd name="connsiteX0" fmla="*/ 6350 w 7294803"/>
              <a:gd name="connsiteY0" fmla="*/ 931684 h 938034"/>
              <a:gd name="connsiteX1" fmla="*/ 7288453 w 7294803"/>
              <a:gd name="connsiteY1" fmla="*/ 931684 h 938034"/>
              <a:gd name="connsiteX2" fmla="*/ 7288453 w 7294803"/>
              <a:gd name="connsiteY2" fmla="*/ 6350 h 938034"/>
              <a:gd name="connsiteX3" fmla="*/ 6350 w 7294803"/>
              <a:gd name="connsiteY3" fmla="*/ 6350 h 938034"/>
              <a:gd name="connsiteX4" fmla="*/ 6350 w 7294803"/>
              <a:gd name="connsiteY4" fmla="*/ 931684 h 938034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294803" h="938034">
                <a:moveTo>
                  <a:pt x="6350" y="931684"/>
                </a:moveTo>
                <a:lnTo>
                  <a:pt x="7288453" y="931684"/>
                </a:lnTo>
                <a:lnTo>
                  <a:pt x="7288453" y="6350"/>
                </a:lnTo>
                <a:lnTo>
                  <a:pt x="6350" y="6350"/>
                </a:lnTo>
                <a:lnTo>
                  <a:pt x="6350" y="931684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"/>
          <p:cNvSpPr txBox="1"/>
          <p:nvPr/>
        </p:nvSpPr>
        <p:spPr>
          <a:xfrm>
            <a:off x="1397000" y="1727200"/>
            <a:ext cx="2019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习题精解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511300" y="3746500"/>
            <a:ext cx="94488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阅读第(7)段，指出“这些话”“有神奇的效力”的具体表现。（2分）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511300" y="4838700"/>
            <a:ext cx="85344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FFFFF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答案：爸不乐也得乐。（爸爸压住火气。）我逃脱开一次严惩。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524000" y="5715000"/>
            <a:ext cx="7232650" cy="91757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2600" b="1" smtClean="0">
                <a:solidFill>
                  <a:srgbClr val="0012FF"/>
                </a:solidFill>
                <a:latin typeface="微软雅黑" panose="020b0503020204020204" pitchFamily="18" charset="-122"/>
                <a:ea typeface="微软雅黑" panose="020b0503020204020204" pitchFamily="18" charset="-122"/>
                <a:cs typeface="微软雅黑" panose="020b0503020204020204" pitchFamily="18" charset="-122"/>
              </a:rPr>
              <a:t>1.</a:t>
            </a:r>
            <a:r>
              <a:rPr lang="zh-CN" altLang="en-US" sz="2600" b="1" smtClean="0">
                <a:solidFill>
                  <a:srgbClr val="0012FF"/>
                </a:solidFill>
                <a:latin typeface="微软雅黑" panose="020b0503020204020204" pitchFamily="18" charset="-122"/>
                <a:ea typeface="微软雅黑" panose="020b0503020204020204" pitchFamily="18" charset="-122"/>
                <a:cs typeface="微软雅黑" panose="020b0503020204020204" pitchFamily="18" charset="-122"/>
              </a:rPr>
              <a:t>快速找到文段所在部分，结合上下文，组织答案</a:t>
            </a:r>
          </a:p>
          <a:p>
            <a:pPr>
              <a:lnSpc>
                <a:spcPts val="3400"/>
              </a:lnSpc>
            </a:pPr>
            <a:r>
              <a:rPr lang="en-US" altLang="zh-CN" sz="2600" b="1" smtClean="0">
                <a:solidFill>
                  <a:srgbClr val="0012FF"/>
                </a:solidFill>
                <a:latin typeface="微软雅黑" panose="020b0503020204020204" pitchFamily="18" charset="-122"/>
                <a:ea typeface="微软雅黑" panose="020b0503020204020204" pitchFamily="18" charset="-122"/>
                <a:cs typeface="微软雅黑" panose="020b0503020204020204" pitchFamily="18" charset="-122"/>
              </a:rPr>
              <a:t>2.</a:t>
            </a:r>
            <a:r>
              <a:rPr lang="zh-CN" altLang="en-US" sz="2600" b="1" smtClean="0">
                <a:solidFill>
                  <a:srgbClr val="0012FF"/>
                </a:solidFill>
                <a:latin typeface="微软雅黑" panose="020b0503020204020204" pitchFamily="18" charset="-122"/>
                <a:ea typeface="微软雅黑" panose="020b0503020204020204" pitchFamily="18" charset="-122"/>
                <a:cs typeface="微软雅黑" panose="020b0503020204020204" pitchFamily="18" charset="-122"/>
              </a:rPr>
              <a:t>注意答案要求，答案必须符合题意</a:t>
            </a:r>
          </a:p>
        </p:txBody>
      </p:sp>
    </p:spTree>
  </p:cSld>
  <p:clrMapOvr>
    <a:masterClrMapping/>
  </p:clrMapOvr>
  <p:transition/>
  <p:timing/>
</p:sld>
</file>

<file path=ppt/slides/slide6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1397000" y="1727200"/>
            <a:ext cx="2019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习题精解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511300" y="3746500"/>
            <a:ext cx="94488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阅读第(7)段，指出“这些话”“有神奇的效力”的具体表现。（2分）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511300" y="4838700"/>
            <a:ext cx="85344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答案：爸不乐也得乐。（爸爸压住火气。）我逃脱开一次严惩。</a:t>
            </a:r>
          </a:p>
        </p:txBody>
      </p:sp>
    </p:spTree>
  </p:cSld>
  <p:clrMapOvr>
    <a:masterClrMapping/>
  </p:clrMapOvr>
  <p:transition/>
  <p:timing/>
</p:sld>
</file>

<file path=ppt/slides/slide6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1905000" y="1727200"/>
            <a:ext cx="1003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槐花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435100" y="2794000"/>
            <a:ext cx="10629900" cy="359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(1)自从移家朗润园,每年在春夏之交的时候,我一出门向西走，总是清香飘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拂,溢满鼻官。抬眼一看,在流满了绿水的荷塘岸边，在高高低低的土山上面，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就能看到成片的洋槐，满树繁花，闪着银光；花朵缀满高树枝头,开上去,开上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去,一直开到高空，让我立刻想到在新疆天池上看到的白皑皑的万古雪峰。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(2)这种槐树在北方是非常习见的树种。我虽然也陶醉于氤氲（音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yīnyūn，形容烟或云气浓郁）的香气中,但却从来没有认真注意过这种花树—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—惯了。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435100" y="6591300"/>
            <a:ext cx="10617200" cy="2489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(3)有一年,也是在这样春夏之交的时候,我陪一位印度朋友参观北大校园。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走到槐花树下,他猛然用鼻子吸了吸气,抬头看了看,眼睛瞪得又大又圆。我从前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曾看到一幅印度人画的人像,为了夸大印度人眼睛之大,他把眼睛画得扩张到脸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庞的外面。这一回我真仿佛看到这一位印度朋友瞪大了的眼睛扩张到了面孔以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外来了。</a:t>
            </a:r>
          </a:p>
        </p:txBody>
      </p:sp>
    </p:spTree>
  </p:cSld>
  <p:clrMapOvr>
    <a:masterClrMapping/>
  </p:clrMapOvr>
  <p:transition/>
  <p:timing/>
</p:sld>
</file>

<file path=ppt/slides/slide6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1905000" y="1727200"/>
            <a:ext cx="1003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槐花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2159000" y="2971800"/>
            <a:ext cx="44196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(4)“真好看呀！这真是奇迹！”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(5)“什么奇迹呀?”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159000" y="4051300"/>
            <a:ext cx="35052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(6)“你们这样的花树。”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2159000" y="4610100"/>
            <a:ext cx="60960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(7)“这有什么了不起呢?我们这里多得很。”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(8)“多得很就不了不起了吗?”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435100" y="5727700"/>
            <a:ext cx="106172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(9)我无言以对,看来辩论下去已经毫无意义了。可是他的话却对我起了作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用:我认真注意槐花了,我仿佛第一次见到它,非常陌生,又似曾相识。我在它身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上发现了许多新的以前从来没有发现的东西。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435100" y="7378700"/>
            <a:ext cx="106172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(10)在沉思之余,我忽然想到,自己在印度也曾有过类似的情景。我在海德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拉巴看到耸人云天的木棉树时,也曾大为惊诧。碗口大的红花挂满枝头,殷红如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朝阳,灿烂似晚霞,我不禁大为慨叹:</a:t>
            </a:r>
          </a:p>
        </p:txBody>
      </p:sp>
    </p:spTree>
  </p:cSld>
  <p:clrMapOvr>
    <a:masterClrMapping/>
  </p:clrMapOvr>
  <p:transition/>
  <p:timing/>
</p:sld>
</file>

<file path=ppt/slides/slide6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1905000" y="1727200"/>
            <a:ext cx="1003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槐花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2159000" y="2984500"/>
            <a:ext cx="45720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(11)“真好看呀!简直神奇极了!”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(12)“什么神奇?”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(13)“这木棉花。”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159000" y="4597400"/>
            <a:ext cx="62484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(14)“这有什么神奇呢?我们这里到处都有。”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435100" y="5181600"/>
            <a:ext cx="106172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(15)陪伴我们的印度朋友满脸迷惑不解的神气。我的眼睛瞪得多大,我自己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看不到。现在到了中国,在洋槐树下,轮到印度朋友(当然不是同一个人)瞪大眼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睛了。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435100" y="6845300"/>
            <a:ext cx="10617200" cy="1943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(16)在日常生活中,我们都有这样一个经验:越是看惯了的东西,便越是习焉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不察,美丑都难看出。这种现象在心理学上是容易解释的:一定要同客观存在的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东西保持一定的距离,才能客观地去观察。难道我们就不能有意识地去改变这种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习惯吗?难道我们就不能永远用新的眼光去看待一切事物吗？</a:t>
            </a:r>
          </a:p>
        </p:txBody>
      </p:sp>
    </p:spTree>
  </p:cSld>
  <p:clrMapOvr>
    <a:masterClrMapping/>
  </p:clrMapOvr>
  <p:transition/>
  <p:timing/>
</p:sld>
</file>

<file path=ppt/slides/slide6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1905000" y="1727200"/>
            <a:ext cx="1003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槐花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435100" y="3276600"/>
            <a:ext cx="10477500" cy="359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(17)我想自己先试一试看,果然有了神奇的效果。我现在再走过荷塘看到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槐花,努力在自己的心中制造出第一次见到的幻想,我不再熟视无睹,而是尽情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地欣赏。槐花也仿佛是得到了知己,大大小小、高高低低的洋槐,似乎在喃喃自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语,又对我讲话。周围的山石树木,仿佛一下子活了起来,一片生机,融融氤氲。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荷塘里的绿水仿佛更绿了;槐树上的白花仿佛更白了;人家篱笆里开的红花仿佛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更红了。风吹,鸟鸣,都洋溢着无限生气。一切眼前的东西联在一起,汇成了宇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宙的大欢畅。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1333500" y="1727200"/>
            <a:ext cx="2146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80枚果子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435100" y="2984500"/>
            <a:ext cx="106680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里。家乡没有电话，他在包裹里又附了一封信，嘱托家里邻旁的大姐多关照他的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母亲，叫地趁新鲜把这些果子吃了。信写毕，他感觉母亲仿佛就在面前，吃着野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果，满脸荡漾着幸福。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435100" y="4660900"/>
            <a:ext cx="10668000" cy="2489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(5)留下了的12枚，他是打算分给同住的12位工友的，就在他准备回家的前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一晚，他拿出了留下的那些连自己都舍不得吃的野果，正准备要分发给对他一直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很好的工友们时，一个在这地方土生土长的工友却如临大敌般地告诉他，这果子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虽漂亮，却走有毒的！还说幸亏他吃得少，要是贪了嘴，那后果可就真的不堪设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想了。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435100" y="7366000"/>
            <a:ext cx="106680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(6)愣了半天的他，抓起行李，疯了一样地冲进了风雪中。他连夜买了火车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票，坐再了开拉家乡的火车。一路上，他的心很痛，一阵一阵地像刀绞。那80枚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果子会给老毋帝带来怎样的灾难…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…</a:t>
            </a:r>
          </a:p>
        </p:txBody>
      </p:sp>
    </p:spTree>
  </p:cSld>
  <p:clrMapOvr>
    <a:masterClrMapping/>
  </p:clrMapOvr>
  <p:transition/>
  <p:timing/>
</p:sld>
</file>

<file path=ppt/slides/slide7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"/>
          <p:cNvSpPr txBox="1"/>
          <p:nvPr/>
        </p:nvSpPr>
        <p:spPr>
          <a:xfrm>
            <a:off x="1397000" y="1727200"/>
            <a:ext cx="2019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习题精解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435100" y="3721100"/>
            <a:ext cx="103378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阅读第16段画线句，说说“这样一个经验”在文中体现在哪两件事上？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（4分）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435100" y="5346700"/>
            <a:ext cx="62484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FFFFF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答案：我看惯了槐花，就习以为常了。（2分）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2311400" y="5892800"/>
            <a:ext cx="71628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FFFFF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印度朋友习惯了看木棉花，就不感到神奇了。（2分）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1765" y="5561330"/>
            <a:ext cx="7882255" cy="96774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7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1397000" y="1727200"/>
            <a:ext cx="2019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习题精解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435100" y="3721100"/>
            <a:ext cx="103378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阅读第16段画线句，说说“这样一个经验”在文中体现在哪两件事上？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（4分）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435100" y="5346700"/>
            <a:ext cx="62484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答案：我看惯了槐花，就习以为常了。（2分）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2311400" y="5892800"/>
            <a:ext cx="71628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印度朋友习惯了看木棉花，就不感到神奇了。（2分）</a:t>
            </a:r>
          </a:p>
        </p:txBody>
      </p:sp>
    </p:spTree>
  </p:cSld>
  <p:clrMapOvr>
    <a:masterClrMapping/>
  </p:clrMapOvr>
  <p:transition/>
  <p:timing/>
</p:sld>
</file>

<file path=ppt/slides/slide7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1651000" y="1727200"/>
            <a:ext cx="1511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白蔷薇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295400" y="2921000"/>
            <a:ext cx="10617200" cy="2489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11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(1)因为我们是去看同一个人，所以我们相遇了，相遇在她的墓前。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(2)那天，一阵小雨后，陶然亭公园的白蔷薇被雨轻濯了一下，越发开得娇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嫩而洁净。我踏着雨后清湿的石板小径，闻着园子清新淡淡的花香，在一片小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树林里，我寻到她的墓。那是一块朴素的墓碑，首先抢入眼帘的，是墓前的一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束白蔷薇，她高贵而寂寞地躺在碑前。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295400" y="5689600"/>
            <a:ext cx="10617200" cy="3048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11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(3)是谁送的花？在这雨后，这么洁净的时刻！我的目光越过花束望去，一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个背对我的高大身影在那墓前静默。此时，雨后的园子没有游人，墓前更是静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谧极了，只有我和那个人。他发现了我，抬起了头，我看到一张年轻的脸，年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轻得甚至是单纯的脸，那目光送来的是喜悦的问候：你也来了。我冲那目光点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点头，算是做了回答。我是匆匆而来的，没有带花，但我真的为那束白蔷薇而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感动！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2006600" y="8877300"/>
            <a:ext cx="83820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(4)因为她——石评梅，我们相识了；因为她，我们交谈起来。</a:t>
            </a:r>
          </a:p>
        </p:txBody>
      </p:sp>
    </p:spTree>
  </p:cSld>
  <p:clrMapOvr>
    <a:masterClrMapping/>
  </p:clrMapOvr>
  <p:transition/>
  <p:timing/>
</p:sld>
</file>

<file path=ppt/slides/slide7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1651000" y="1727200"/>
            <a:ext cx="1511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白蔷薇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295400" y="3086100"/>
            <a:ext cx="10617200" cy="1943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11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(5)我们的话语多了起来，在交谈中得知，他刚参加工作不久，来自遥远的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牡丹江边。他有一个梦想，希望走过所有梦想的地方，这真是一个奇妙的想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法，简直是浪漫之旅。我敢肯定他的目标能达到，他的真诚能帮他抵达。他从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牡丹江跑到北京，是专程来到这里寻梦，并献上那束白蔷薇的。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295400" y="5334000"/>
            <a:ext cx="10617200" cy="359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11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(6)他说，他要每年来一次，在白蔷薇盛开的季节，到花店里买上一束送到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她的墓前，送给那个早逝的美丽的生命。只有那般满腔热血、侠骨柔肠，才配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有这冰清玉洁的花。听着他的话语，我心里不禁想着她呐喊的声音，在北京寒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冷黑暗的长夜里，她给友人卢隐写下了这样的话语：“北京落了三尺深的大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雪，我喜欢极了，不论日晚地在雪里跑、雪里玩，连灵魂都涤洗得像雪一样白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了。朋友！假使你在北京，不知将怎样的欣慰呢！当一座灰城化成了白玉宫殿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水晶楼台的时候，一切都遮掩涤洗尽了的时候……”这是一个多么渴望这世界</a:t>
            </a:r>
          </a:p>
        </p:txBody>
      </p:sp>
    </p:spTree>
  </p:cSld>
  <p:clrMapOvr>
    <a:masterClrMapping/>
  </p:clrMapOvr>
  <p:transition/>
  <p:timing/>
</p:sld>
</file>

<file path=ppt/slides/slide7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1651000" y="1727200"/>
            <a:ext cx="1511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白蔷薇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295400" y="2717800"/>
            <a:ext cx="106934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洁净的生命！她挣扎着、奋斗着，但凄风寒夜，一个敏感而脆弱的生命，她还是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像花一样凋零了。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006600" y="3797300"/>
            <a:ext cx="38100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(7)为了她，我们成了朋友。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2006600" y="4356100"/>
            <a:ext cx="99695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(8)我们踏着石板路一路交谈着，那天的空气真的是洁净极了，心也被它过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295400" y="4902200"/>
            <a:ext cx="33528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滤得如玻璃纸般的透明。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295400" y="5499100"/>
            <a:ext cx="10693400" cy="1943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11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(9)我知道这是一个爱文学的青年，他有着自己的梦和纯洁的心灵，虽然相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处短暂，我可以肯定地这么说，我相信我的感觉，我一直很自信的，这就像我们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的周围，有些人和你朝夕相处，却和你远在天边；而有些人只在那短暂的瞬间，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就走进你的心灵。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295400" y="7683500"/>
            <a:ext cx="106934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11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(10)他还告诉我，他要利用休假的时候，坐火车到广州，去找他们家乡的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骄傲，那一代才女——萧红，献一束白蔷薇。我知道他能办到。萧红的墓早已由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香港内迁广州，如果有可能，我也很想去；但我没有他执着，我只是在心里说。</a:t>
            </a:r>
          </a:p>
        </p:txBody>
      </p:sp>
    </p:spTree>
  </p:cSld>
  <p:clrMapOvr>
    <a:masterClrMapping/>
  </p:clrMapOvr>
  <p:transition/>
  <p:timing/>
</p:sld>
</file>

<file path=ppt/slides/slide7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1651000" y="1727200"/>
            <a:ext cx="1511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白蔷薇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358900" y="3200400"/>
            <a:ext cx="10693400" cy="2489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(11)陶然亭分手后，我们互留了地址。不久，我在单位的传达室拿到了一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封厚厚的信，足足有七个页码。看着他那大男孩的絮絮叨叨，认真的琐碎，读信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的我就笑出了声。他真诚地邀请我去牡丹江，说那里林木森森，流水淙淙，有美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丽的像仙女眼睛般纯净的镜泊湖，保证你乐而忘返。他把家乡说得真美，真是像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梦一样的大男孩！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082800" y="5867400"/>
            <a:ext cx="99695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(12)我的回信像公文，一点也不赘述，最后还诌了两句：我心灵的空间太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358900" y="6413500"/>
            <a:ext cx="79248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小，我眼界的需求太大，为调节这个矛盾，我要走遍天下。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358900" y="6997700"/>
            <a:ext cx="106934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(13)由于工作的几次调动，我到了另一个城市，我们的联系就中断了，不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知道他是否实现了自己的梦想，但这一切似乎已不重要，因为留在我记忆深处的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是那束白蔷薇！</a:t>
            </a:r>
          </a:p>
        </p:txBody>
      </p:sp>
    </p:spTree>
  </p:cSld>
  <p:clrMapOvr>
    <a:masterClrMapping/>
  </p:clrMapOvr>
  <p:transition/>
  <p:timing/>
</p:sld>
</file>

<file path=ppt/slides/slide7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524825" y="5600598"/>
            <a:ext cx="5317452" cy="478917"/>
          </a:xfrm>
          <a:custGeom>
            <a:gdLst>
              <a:gd name="connsiteX0" fmla="*/ 0 w 5317452"/>
              <a:gd name="connsiteY0" fmla="*/ 478917 h 478917"/>
              <a:gd name="connsiteX1" fmla="*/ 5317452 w 5317452"/>
              <a:gd name="connsiteY1" fmla="*/ 478917 h 478917"/>
              <a:gd name="connsiteX2" fmla="*/ 5317452 w 5317452"/>
              <a:gd name="connsiteY2" fmla="*/ 0 h 478917"/>
              <a:gd name="connsiteX3" fmla="*/ 0 w 5317452"/>
              <a:gd name="connsiteY3" fmla="*/ 0 h 478917"/>
              <a:gd name="connsiteX4" fmla="*/ 0 w 5317452"/>
              <a:gd name="connsiteY4" fmla="*/ 478917 h 478917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317452" h="478917">
                <a:moveTo>
                  <a:pt x="0" y="478917"/>
                </a:moveTo>
                <a:lnTo>
                  <a:pt x="5317452" y="478917"/>
                </a:lnTo>
                <a:lnTo>
                  <a:pt x="5317452" y="0"/>
                </a:lnTo>
                <a:lnTo>
                  <a:pt x="0" y="0"/>
                </a:lnTo>
                <a:lnTo>
                  <a:pt x="0" y="47891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"/>
          <p:cNvSpPr txBox="1"/>
          <p:nvPr/>
        </p:nvSpPr>
        <p:spPr>
          <a:xfrm>
            <a:off x="1397000" y="1727200"/>
            <a:ext cx="2019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习题详解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511300" y="3352800"/>
            <a:ext cx="86868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阅读画线句子，结合文章内容谈谈“执着”的具体表现。（4分）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511300" y="4445000"/>
            <a:ext cx="9144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FFFFF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答案：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511300" y="6642100"/>
            <a:ext cx="65532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FFFFF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（4）要去（广州）找萧红墓（共4分。每点1分）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6165" y="5334000"/>
            <a:ext cx="5030470" cy="69977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7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1397000" y="1727200"/>
            <a:ext cx="2019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习题详解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511300" y="3352800"/>
            <a:ext cx="86868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阅读画线句子，结合文章内容谈谈“执着”的具体表现。（4分）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511300" y="4445000"/>
            <a:ext cx="9144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答案：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511300" y="5041900"/>
            <a:ext cx="41148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(1)专程到石评梅墓寻梦、献花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(2)希望能走过所有梦想的地方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(3)要每年来一次石评梅墓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511300" y="6642100"/>
            <a:ext cx="62484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FF00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(4)要去（广州）找萧红墓（共4分。每点1分）</a:t>
            </a:r>
          </a:p>
        </p:txBody>
      </p:sp>
    </p:spTree>
  </p:cSld>
  <p:clrMapOvr>
    <a:masterClrMapping/>
  </p:clrMapOvr>
  <p:transition/>
  <p:timing/>
</p:sld>
</file>

<file path=ppt/slides/slide7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4814316" y="3764280"/>
            <a:ext cx="3677411" cy="1485899"/>
          </a:xfrm>
          <a:custGeom>
            <a:gdLst>
              <a:gd name="connsiteX0" fmla="*/ 898524 w 3677411"/>
              <a:gd name="connsiteY0" fmla="*/ 1448180 h 1485899"/>
              <a:gd name="connsiteX1" fmla="*/ 32003 w 3677411"/>
              <a:gd name="connsiteY1" fmla="*/ 1448180 h 1485899"/>
              <a:gd name="connsiteX2" fmla="*/ 32003 w 3677411"/>
              <a:gd name="connsiteY2" fmla="*/ 32003 h 1485899"/>
              <a:gd name="connsiteX3" fmla="*/ 3645407 w 3677411"/>
              <a:gd name="connsiteY3" fmla="*/ 47497 h 1485899"/>
              <a:gd name="connsiteX4" fmla="*/ 3645407 w 3677411"/>
              <a:gd name="connsiteY4" fmla="*/ 1453895 h 1485899"/>
              <a:gd name="connsiteX5" fmla="*/ 2774188 w 3677411"/>
              <a:gd name="connsiteY5" fmla="*/ 1453895 h 1485899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3677410" h="1485899">
                <a:moveTo>
                  <a:pt x="898524" y="1448180"/>
                </a:moveTo>
                <a:lnTo>
                  <a:pt x="32003" y="1448180"/>
                </a:lnTo>
                <a:lnTo>
                  <a:pt x="32003" y="32003"/>
                </a:lnTo>
                <a:lnTo>
                  <a:pt x="3645407" y="47497"/>
                </a:lnTo>
                <a:lnTo>
                  <a:pt x="3645407" y="1453895"/>
                </a:lnTo>
                <a:lnTo>
                  <a:pt x="2774188" y="1453895"/>
                </a:lnTo>
              </a:path>
            </a:pathLst>
          </a:custGeom>
          <a:ln w="63500">
            <a:solidFill>
              <a:srgbClr val="FF74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4977765" y="4038600"/>
            <a:ext cx="3444875" cy="8915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600"/>
              </a:lnSpc>
            </a:pPr>
            <a:r>
              <a:rPr lang="zh-CN" altLang="en-US" sz="5400" b="1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收获和</a:t>
            </a:r>
            <a:r>
              <a:rPr lang="en-US" altLang="zh-CN" sz="5400" b="1" smtClean="0">
                <a:solidFill>
                  <a:srgbClr val="FF740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小结</a:t>
            </a:r>
          </a:p>
        </p:txBody>
      </p:sp>
    </p:spTree>
  </p:cSld>
  <p:clrMapOvr>
    <a:masterClrMapping/>
  </p:clrMapOvr>
  <p:transition/>
  <p:timing/>
</p:sld>
</file>

<file path=ppt/slides/slide7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1143000" y="1727200"/>
            <a:ext cx="2527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知识点总结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358900" y="3136900"/>
            <a:ext cx="27432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（一）概括主要内容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概括主要内容公式：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358900" y="4305300"/>
            <a:ext cx="5943600" cy="3048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六要素法：人物+时间+地点+起因+经过+结果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四要素法：何人+何种情况+干什么+结果如何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梳理情节图表题/链条题方法：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第一步：根据已知信息划分层次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第二步：根据已知信息确定范围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第三步：根据已知信息填空</a:t>
            </a: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1333500" y="1727200"/>
            <a:ext cx="2146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80枚果子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219200" y="3416300"/>
            <a:ext cx="10668000" cy="1943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(7)傍晚时到了县城，家乡也下了大雪。更让他心急如焚的是，通往自己家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里的那段路，因为风雪太大，根本通不了车。他呆了一下，突然就发了疯似的在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风雪中疾奔起来，再冷的风，再大的雷，对他来说，现在也成了无关紧要的事。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就这样，他一路地去，鞋子掉了都没顾得上会头去捡。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219200" y="5600700"/>
            <a:ext cx="10845800" cy="1943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7239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(8)一直到了深夜，他终于跑到了家。气喘吁吁地推开房门，却发现母亲正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坐在桌旁，桌上，正放着一盘鲜红的果子。听到响动，老母亲揉了揉眼，看到了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眼前的他，然后翕动着有点干燥起皮的嘴唇：“儿呀，你…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…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娘终于等到你会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239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来了。你的脚…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…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”她心疼地看着儿子那双满是泥雪的脚。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943100" y="7747000"/>
            <a:ext cx="74676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(9)他顾不上解释，急忙问：“这些果子，您吃了吗？”</a:t>
            </a:r>
          </a:p>
        </p:txBody>
      </p:sp>
    </p:spTree>
  </p:cSld>
  <p:clrMapOvr>
    <a:masterClrMapping/>
  </p:clrMapOvr>
  <p:transition/>
  <p:timing/>
</p:sld>
</file>

<file path=ppt/slides/slide8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1143000" y="1727200"/>
            <a:ext cx="2527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知识点总结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435100" y="3098800"/>
            <a:ext cx="27432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（二）概括人物形象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1、由浅入深地分析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435100" y="4178300"/>
            <a:ext cx="28956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2、根据人物描写分析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435100" y="4787900"/>
            <a:ext cx="3810000" cy="1943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3、根据人物所做事情分析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4、根据作者的情感态度分析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（三）概括内容回答问题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第一步：在原文找问题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435100" y="6921500"/>
            <a:ext cx="36576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第二步：在问题附近找答案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435100" y="7480300"/>
            <a:ext cx="59436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第三步：用原文内容/概括原文内容回答问题</a:t>
            </a:r>
          </a:p>
        </p:txBody>
      </p:sp>
      <p:pic>
        <p:nvPicPr>
          <p:cNvPr id="10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223500" y="11087100"/>
            <a:ext cx="3302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21335" y="1636776"/>
            <a:ext cx="4536948" cy="864108"/>
          </a:xfrm>
          <a:custGeom>
            <a:gdLst>
              <a:gd name="connsiteX0" fmla="*/ 0 w 4536948"/>
              <a:gd name="connsiteY0" fmla="*/ 864107 h 864108"/>
              <a:gd name="connsiteX1" fmla="*/ 4536948 w 4536948"/>
              <a:gd name="connsiteY1" fmla="*/ 864107 h 864108"/>
              <a:gd name="connsiteX2" fmla="*/ 4536948 w 4536948"/>
              <a:gd name="connsiteY2" fmla="*/ 0 h 864108"/>
              <a:gd name="connsiteX3" fmla="*/ 0 w 4536948"/>
              <a:gd name="connsiteY3" fmla="*/ 0 h 864108"/>
              <a:gd name="connsiteX4" fmla="*/ 0 w 4536948"/>
              <a:gd name="connsiteY4" fmla="*/ 864107 h 8641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36948" h="864108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985" y="1630426"/>
            <a:ext cx="4549648" cy="876808"/>
          </a:xfrm>
          <a:custGeom>
            <a:gdLst>
              <a:gd name="connsiteX0" fmla="*/ 6350 w 4549648"/>
              <a:gd name="connsiteY0" fmla="*/ 870457 h 876808"/>
              <a:gd name="connsiteX1" fmla="*/ 4543298 w 4549648"/>
              <a:gd name="connsiteY1" fmla="*/ 870457 h 876808"/>
              <a:gd name="connsiteX2" fmla="*/ 4543298 w 4549648"/>
              <a:gd name="connsiteY2" fmla="*/ 6350 h 876808"/>
              <a:gd name="connsiteX3" fmla="*/ 6350 w 4549648"/>
              <a:gd name="connsiteY3" fmla="*/ 6350 h 876808"/>
              <a:gd name="connsiteX4" fmla="*/ 6350 w 4549648"/>
              <a:gd name="connsiteY4" fmla="*/ 870457 h 876808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49648" h="876808">
                <a:moveTo>
                  <a:pt x="6350" y="870457"/>
                </a:moveTo>
                <a:lnTo>
                  <a:pt x="4543298" y="870457"/>
                </a:lnTo>
                <a:lnTo>
                  <a:pt x="4543298" y="6350"/>
                </a:lnTo>
                <a:lnTo>
                  <a:pt x="6350" y="6350"/>
                </a:lnTo>
                <a:lnTo>
                  <a:pt x="6350" y="87045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CAA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1333500" y="1727200"/>
            <a:ext cx="21463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995" smtClean="0">
                <a:solidFill>
                  <a:srgbClr val="FF963F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80枚果子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295400" y="3048000"/>
            <a:ext cx="104648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711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(10)“哪能呢！这么好看的果子一定很贵吧？娘知道你孝顺，一定连自己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都舍不得吃一个就全给娘了，娘得等着你，等你回来，咱娘俩一起吃啊……</a:t>
            </a:r>
          </a:p>
          <a:p>
            <a:pPr>
              <a:lnSpc>
                <a:spcPts val="1000"/>
              </a:lnSpc>
            </a:pPr>
            <a:endParaRPr lang="en-US" altLang="zh-CN" smtClean="0"/>
          </a:p>
          <a:p>
            <a:pPr>
              <a:lnSpc>
                <a:spcPts val="3300"/>
              </a:lnSpc>
              <a:tabLst>
                <a:tab pos="711200"/>
              </a:tabLst>
            </a:pPr>
            <a:r>
              <a:rPr lang="en-US" altLang="zh-CN" smtClean="0"/>
              <a:t>	</a:t>
            </a: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(11)“娘啊！”他不等母亲把话说完，就一把抱住母亲，把头深深地埋在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295400" y="4660900"/>
            <a:ext cx="21336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rgbClr val="111111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了母幸的怀中。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UNIT_TABLE_BEAUTIFY" val="smartTable{1ac42da1-4d27-4945-9f19-2753600891a5}"/>
</p:tagLst>
</file>

<file path=ppt/tags/tag2.xml><?xml version="1.0" encoding="utf-8"?>
<p:tagLst xmlns:p="http://schemas.openxmlformats.org/presentationml/2006/main">
  <p:tag name="KSO_WM_UNIT_TABLE_BEAUTIFY" val="smartTable{298f0313-1140-4981-8656-672be8da9057}"/>
</p:tagLst>
</file>

<file path=ppt/tags/tag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698</Paragraphs>
  <Slides>80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80</vt:i4>
      </vt:variant>
    </vt:vector>
  </HeadingPairs>
  <TitlesOfParts>
    <vt:vector baseType="lpstr" size="86">
      <vt:lpstr>Arial</vt:lpstr>
      <vt:lpstr>Calibri</vt:lpstr>
      <vt:lpstr>Microsoft YaHei UI</vt:lpstr>
      <vt:lpstr>Times New Roman</vt:lpstr>
      <vt:lpstr>微软雅黑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2021-08-02T10:01:37.980</cp:lastPrinted>
  <dcterms:created xsi:type="dcterms:W3CDTF">2021-08-02T10:01:37Z</dcterms:created>
  <dcterms:modified xsi:type="dcterms:W3CDTF">2021-08-02T02:01:40Z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