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8" r:id="rId2"/>
    <p:sldId id="256" r:id="rId3"/>
    <p:sldId id="269" r:id="rId4"/>
    <p:sldId id="297" r:id="rId5"/>
    <p:sldId id="296" r:id="rId6"/>
    <p:sldId id="257" r:id="rId7"/>
    <p:sldId id="299" r:id="rId8"/>
    <p:sldId id="300" r:id="rId9"/>
    <p:sldId id="271" r:id="rId10"/>
    <p:sldId id="301" r:id="rId11"/>
    <p:sldId id="268" r:id="rId12"/>
    <p:sldId id="303" r:id="rId13"/>
    <p:sldId id="304" r:id="rId14"/>
    <p:sldId id="267" r:id="rId15"/>
    <p:sldId id="307" r:id="rId16"/>
    <p:sldId id="308" r:id="rId17"/>
    <p:sldId id="309" r:id="rId18"/>
    <p:sldId id="310" r:id="rId19"/>
    <p:sldId id="311" r:id="rId20"/>
    <p:sldId id="312" r:id="rId21"/>
    <p:sldId id="277" r:id="rId22"/>
    <p:sldId id="318" r:id="rId23"/>
    <p:sldId id="265" r:id="rId24"/>
    <p:sldId id="264" r:id="rId25"/>
    <p:sldId id="323" r:id="rId26"/>
    <p:sldId id="27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tags" Target="tags/tag4.xml" /><Relationship Id="rId29" Type="http://schemas.openxmlformats.org/officeDocument/2006/relationships/presProps" Target="presProps.xml" /><Relationship Id="rId3" Type="http://schemas.openxmlformats.org/officeDocument/2006/relationships/slide" Target="slides/slide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tags" Target="../tags/tag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tags" Target="../tags/tag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tags" Target="../tags/tag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横卷形 3"/>
          <p:cNvSpPr/>
          <p:nvPr/>
        </p:nvSpPr>
        <p:spPr>
          <a:xfrm>
            <a:off x="570865" y="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整体感知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361" name="文本框 99"/>
          <p:cNvSpPr txBox="1"/>
          <p:nvPr/>
        </p:nvSpPr>
        <p:spPr>
          <a:xfrm>
            <a:off x="570865" y="1122045"/>
            <a:ext cx="1162113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2.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课文选取了哪几个有关闻一多先生言行的典型事例，请加以概括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490" y="2564130"/>
            <a:ext cx="1144651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作为“学者的方面”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①写作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唐诗杂论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楚辞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校补》；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古典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新义》。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作为“革命家的方面”：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①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起稿政治传单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在群众大会上演说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参加游行示威并走在示威游行示威队伍的前头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666750" y="3048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细读感悟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454" name="文本框 1"/>
          <p:cNvSpPr txBox="1"/>
          <p:nvPr/>
        </p:nvSpPr>
        <p:spPr>
          <a:xfrm>
            <a:off x="666750" y="1355725"/>
            <a:ext cx="109105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课文开头两段的引用有什么作用？</a:t>
            </a:r>
            <a:endParaRPr lang="en-US" altLang="zh-CN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666750" y="2527935"/>
            <a:ext cx="109105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①结构上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这两段开门见山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直接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点题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，设置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悬念，起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统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领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篇、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开启下文的作用。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②内容上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引用闻一多先生自己的话，通过和他人的鲜明对比，更能表现闻一多先生的品质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也是对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下文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闻一多先生的事迹及做学问精神的概括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4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666750" y="3048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细读感悟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454" name="文本框 1"/>
          <p:cNvSpPr txBox="1"/>
          <p:nvPr/>
        </p:nvSpPr>
        <p:spPr>
          <a:xfrm>
            <a:off x="666750" y="1122045"/>
            <a:ext cx="111645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他做了在情况紧急的生死关头，他走向游行示威队伍的前头，而且挺胸朝书飘飘一句意味了，什么描写方法有何作用？</a:t>
            </a:r>
            <a:endParaRPr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65150" y="2801620"/>
            <a:ext cx="111436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运用了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细节描写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（或：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外貌描写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昂首挺胸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长须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飘飘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两个四字短语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，极具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画面感，生动形象的描绘出了一个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从容不迫、大义凛然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的革命者的形象，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突出了闻一多先生大无畏的革命精神，表达了作者对闻一多先生的赞美和敬佩之情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4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3" name="横卷形 2"/>
          <p:cNvSpPr/>
          <p:nvPr>
            <p:custDataLst>
              <p:tags r:id="rId3"/>
            </p:custDataLst>
          </p:nvPr>
        </p:nvSpPr>
        <p:spPr>
          <a:xfrm>
            <a:off x="666750" y="3048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细读感悟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454" name="文本框 1"/>
          <p:cNvSpPr txBox="1"/>
          <p:nvPr/>
        </p:nvSpPr>
        <p:spPr>
          <a:xfrm>
            <a:off x="210185" y="969645"/>
            <a:ext cx="1177226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3.闻一多作为学者时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“说”和“做”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与作为民主战士时的“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”和“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”有哪些不同？彼此有何关联？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试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根据课文内容做简要分析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250825" y="2559685"/>
            <a:ext cx="11731625" cy="4130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0" fontAlgn="auto">
              <a:lnSpc>
                <a:spcPts val="45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作为学者时的闻一多潜心研究学术，是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做了再说，做了不说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作为民主战士时的闻一多敢于为人民讲话，对敌人无所畏惧，是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说了就做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ts val="45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与此有关联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闻一多作为学者时的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作为民主战士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时的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的不同反映了闻一多对社会认识的变化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以及对不同道路的选择，二者又互相贯通，共同体现了他作为一名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卓越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的学者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伟大的爱国者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大勇的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志士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的风范。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4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7522" name="文本框 26625"/>
          <p:cNvSpPr txBox="1"/>
          <p:nvPr/>
        </p:nvSpPr>
        <p:spPr>
          <a:xfrm>
            <a:off x="796925" y="1659890"/>
            <a:ext cx="109816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1.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那时候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他已经诗兴不作而研究志趣正浓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他正向古代典籍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钻探，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有如向地壳寻求宝藏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485140" y="3429000"/>
            <a:ext cx="115449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比喻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的修辞手法，把闻一多先生研究古代典籍比作向地壳寻求宝藏，写出了闻一多先生对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学术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执著钻研的精神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表达了作者对闻一多先生的赞美之情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235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7522" name="文本框 26625"/>
          <p:cNvSpPr txBox="1"/>
          <p:nvPr/>
        </p:nvSpPr>
        <p:spPr>
          <a:xfrm>
            <a:off x="859790" y="1837690"/>
            <a:ext cx="109816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仰之弥高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越高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攀得越起劲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；钻之弥坚，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越坚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钻得越锲而不舍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720725" y="3169285"/>
            <a:ext cx="1126045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典故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句式工整，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表达了对闻一多先生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钻研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精神的赞美之情，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同时使文章蕴含文化意蕴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235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7522" name="文本框 26625"/>
          <p:cNvSpPr txBox="1"/>
          <p:nvPr/>
        </p:nvSpPr>
        <p:spPr>
          <a:xfrm>
            <a:off x="720725" y="1700530"/>
            <a:ext cx="109816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他要给我们衰微的民族开一剂救济的文化药方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534670" y="2976245"/>
            <a:ext cx="115449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</a:rPr>
              <a:t>的修辞手法，把闻一多先生寻找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</a:rPr>
              <a:t>中华民族文化繁荣昌盛的方法比作开一剂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</a:rPr>
              <a:t>文化药方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</a:rPr>
              <a:t>，突出了闻一多先生研究学问的目的是从文化上寻找振兴民族的途径，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表现了他的爱国主义精神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235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7522" name="文本框 26625"/>
          <p:cNvSpPr txBox="1"/>
          <p:nvPr/>
        </p:nvSpPr>
        <p:spPr>
          <a:xfrm>
            <a:off x="720725" y="1386205"/>
            <a:ext cx="109816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饭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几乎忘了吃，他贪的是精神食粮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夜间睡得很少，为了研究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惜寸阴、分阴。</a:t>
            </a:r>
            <a:endParaRPr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720725" y="3047365"/>
            <a:ext cx="1154493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贬词褒用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，写闻一多先生废寝忘食研究的情形，表现了闻一多先生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重精神轻物质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、争分夺秒、专注、刻苦、忘我的精神品质，饱含赞美之情。</a:t>
            </a:r>
            <a:endParaRPr 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7522" name="文本框 26625"/>
          <p:cNvSpPr txBox="1"/>
          <p:nvPr/>
        </p:nvSpPr>
        <p:spPr>
          <a:xfrm>
            <a:off x="720725" y="1386205"/>
            <a:ext cx="109816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他潜心贯注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心会神凝，成了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何妨一下楼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的主人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645795" y="2459355"/>
            <a:ext cx="11544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“</a:t>
            </a:r>
            <a:r>
              <a:rPr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潜心贯注</a:t>
            </a:r>
            <a:r>
              <a:rPr 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心会神凝</a:t>
            </a:r>
            <a:r>
              <a:rPr 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和别人对闻一多的称呼</a:t>
            </a:r>
            <a:r>
              <a:rPr 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何妨一下楼主人</a:t>
            </a:r>
            <a:r>
              <a:rPr 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写闻一多先生用心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极专、极深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7522" name="文本框 26625"/>
          <p:cNvSpPr txBox="1"/>
          <p:nvPr/>
        </p:nvSpPr>
        <p:spPr>
          <a:xfrm>
            <a:off x="720725" y="1386205"/>
            <a:ext cx="109816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跟着的是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做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。这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不再是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做了再说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做了也不一定说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了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现在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了就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做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515620" y="2925445"/>
            <a:ext cx="115449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照应前文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照应第</a:t>
            </a:r>
            <a:r>
              <a:rPr 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2段和第</a:t>
            </a:r>
            <a:r>
              <a:rPr 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6段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。还运用了对比，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将闻一多先生作为学者的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与其作为革命家的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进行对比，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突出了他敢作敢为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不怕牺牲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懈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追求民主的伟大精神。</a:t>
            </a:r>
            <a:endParaRPr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5733415" y="-635"/>
            <a:ext cx="645858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3341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7522" name="文本框 26625"/>
          <p:cNvSpPr txBox="1"/>
          <p:nvPr/>
        </p:nvSpPr>
        <p:spPr>
          <a:xfrm>
            <a:off x="720725" y="1386205"/>
            <a:ext cx="1098169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在李公仆同志被害之后，警报迭起，形势紧张，明知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凶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吉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少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闻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先生大无畏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在群众大会上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大骂特务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慷慨淋漓，并指着这群败类说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你们站出来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你们站出来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7" name="矩形 26628"/>
          <p:cNvSpPr/>
          <p:nvPr/>
        </p:nvSpPr>
        <p:spPr>
          <a:xfrm>
            <a:off x="439420" y="3590290"/>
            <a:ext cx="1154493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动作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语言描写</a:t>
            </a:r>
            <a:r>
              <a:rPr 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交代背景，引用演讲词，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突出了闻一多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誓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与反动派斗争到底的决心，表现了他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英勇无畏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的革命精神</a:t>
            </a:r>
            <a:r>
              <a:rPr 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大骂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指着</a:t>
            </a:r>
            <a:r>
              <a:rPr 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具体生动的表现了闻一多先生的</a:t>
            </a:r>
            <a:r>
              <a:rPr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大义凛然</a:t>
            </a:r>
            <a:r>
              <a:rPr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品味语言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9571" name="文本框 2"/>
          <p:cNvSpPr txBox="1"/>
          <p:nvPr/>
        </p:nvSpPr>
        <p:spPr>
          <a:xfrm>
            <a:off x="596900" y="1729105"/>
            <a:ext cx="113899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8.他是口的巨人，他是行的高。</a:t>
            </a:r>
            <a:endParaRPr 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900" y="2919730"/>
            <a:ext cx="11297920" cy="2251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总结全文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照应开头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点名中心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口的巨人</a:t>
            </a:r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行的高标</a:t>
            </a:r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高度概括了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闻一多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先生的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优秀品质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是值得我们学习的光辉榜样。</a:t>
            </a:r>
            <a:endParaRPr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人物分析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109571" name="文本框 2"/>
          <p:cNvSpPr txBox="1"/>
          <p:nvPr/>
        </p:nvSpPr>
        <p:spPr>
          <a:xfrm>
            <a:off x="551180" y="1520825"/>
            <a:ext cx="1138999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闻一多先生是一个怎样的人？</a:t>
            </a:r>
            <a:endParaRPr 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2251710"/>
            <a:ext cx="11297920" cy="4411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一多先生前期为了探索救国救民的出路而潜心学术，不畏艰辛，废寝忘食，终于在学术上取得了累累硕果。后期则投身于民主运动，敢于为人民讲话，面对凶残的敌人无所畏惧，视死如归，成为中国革命知识分子的楷模。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具有</a:t>
            </a:r>
            <a:r>
              <a: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严谨刻苦的治学态度、无私无畏的斗争精神</a:t>
            </a:r>
            <a:r>
              <a:rPr 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课堂小结</a:t>
            </a:r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877695"/>
            <a:ext cx="112693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本文记叙了闻一多先生作为学者和作为革命家的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的事迹，表现了他严谨治学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言行一致的崇高品格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高度赞扬了他勇于为国家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为民族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为民主献身的革命精神。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板书设计</a:t>
            </a:r>
            <a:endParaRPr lang="zh-CN" altLang="en-US" sz="3600">
              <a:solidFill>
                <a:schemeClr val="tx1"/>
              </a:solidFill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3325" y="1692275"/>
            <a:ext cx="8730615" cy="4163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布置作业</a:t>
            </a:r>
            <a:endParaRPr lang="zh-CN" altLang="en-US" sz="36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877695"/>
            <a:ext cx="112693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请你运用首尾呼应的写法，写出一篇作文的开头与结尾。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开头：那天的那件事，虽然只有短短几分钟，却使我终身难忘，因为它为我赢来了第一声喝彩。</a:t>
            </a:r>
            <a:endParaRPr 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结尾：我永远无法忘记那第一声喝彩，因为它给我带来的远不止祝贺，还有重要道理：艰辛的付出，一定有丰盛的回报。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60" y="0"/>
            <a:ext cx="12190730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39520" y="1978660"/>
            <a:ext cx="918972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zh-CN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感谢聆听</a:t>
            </a:r>
            <a:endParaRPr lang="zh-CN" altLang="zh-CN" sz="88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36300" y="112141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新课导入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8851" name="文本框 4"/>
          <p:cNvSpPr txBox="1"/>
          <p:nvPr/>
        </p:nvSpPr>
        <p:spPr>
          <a:xfrm>
            <a:off x="295275" y="1691640"/>
            <a:ext cx="11678285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他既是充满爱国热情的诗人、学者，又是伟大的民主战士，毛泽东同志评价他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拍案而起，横眉怼对国民党的手枪，宁可倒下去，不愿屈服。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这个人就是闻一多先生，今天，我们跟随臧克家的脚步了解闻一多先生的事迹。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学习目标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8851" name="文本框 4"/>
          <p:cNvSpPr txBox="1"/>
          <p:nvPr/>
        </p:nvSpPr>
        <p:spPr>
          <a:xfrm>
            <a:off x="700405" y="1520825"/>
            <a:ext cx="10198100" cy="48082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1.阅读课文，梳理闻一多先生的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，把握文章主要内容。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体会细节描写对塑造人物形象的作用，揣摩精彩语句的含义和表达效果。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3.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学习闻一多先生严谨治学、言行一致、敢说敢做的品质和勇于献身的革命精神。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5964307" y="0"/>
            <a:ext cx="6227306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0769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作者简介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8851" name="文本框 4"/>
          <p:cNvSpPr txBox="1"/>
          <p:nvPr/>
        </p:nvSpPr>
        <p:spPr>
          <a:xfrm>
            <a:off x="731520" y="1691640"/>
            <a:ext cx="11282680" cy="46545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臧克家（1905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2004），山东诸城人，诗人，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中国现实主义新诗的开山人之一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。臧克家的早期诗作，侧重抒写旧中国的劳动人民，特别是农民的苦难与不幸、勤劳与坚忍、挣扎与抗争，被誉为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农民诗人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代表作品：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诗集《烙印》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，著名诗篇《老马》《有的人》《李大钊》等。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背景链接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8851" name="文本框 4"/>
          <p:cNvSpPr txBox="1"/>
          <p:nvPr/>
        </p:nvSpPr>
        <p:spPr>
          <a:xfrm>
            <a:off x="386080" y="1520825"/>
            <a:ext cx="11587480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本文选自1980年2月12日人民日报。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臧克家是闻一多先生的学生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，两人相知甚深，闻一多先生遇难后，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臧克家撰写了《我的先生闻一多》已示悼念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。1980年又写了本文，介绍了闻一多先生作为学者和革命家的光辉事迹。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2eeee01d7b89f4174e0e541a3f813f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2190730" cy="6797675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1014730" y="46990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知识链接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78851" name="文本框 4"/>
          <p:cNvSpPr txBox="1"/>
          <p:nvPr/>
        </p:nvSpPr>
        <p:spPr>
          <a:xfrm>
            <a:off x="417195" y="1404620"/>
            <a:ext cx="11404600" cy="539305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闻一多（1899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1946），湖北浠水人。诗人、学者、民主战士。1920年发表了第一首新诗《西岸》，从此进入中国诗坛。他的诗歌抒写了对祖国和人民的命运的深切关注，洋溢着强烈的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爱国主义精神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；其散文抨击社会时弊，表达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对帝国主义和反动军阀的痛恨。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代表作品：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诗集《红烛》《死水》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，散文《五四断想》，著有《唐诗杂论》等。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横卷形 3"/>
          <p:cNvSpPr/>
          <p:nvPr/>
        </p:nvSpPr>
        <p:spPr>
          <a:xfrm>
            <a:off x="570865" y="0"/>
            <a:ext cx="3232785" cy="1050925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整体感知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361" name="文本框 99"/>
          <p:cNvSpPr txBox="1"/>
          <p:nvPr/>
        </p:nvSpPr>
        <p:spPr>
          <a:xfrm>
            <a:off x="570865" y="1122045"/>
            <a:ext cx="1162113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1.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阅读课文，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概括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大意。</a:t>
            </a:r>
            <a:endParaRPr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865" y="1924050"/>
            <a:ext cx="11446510" cy="3290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作者用闻一多先生的“说和做”总领全文。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第一部分（1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7）：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写闻一多先生“做了再说 ，做了不说”，表现闻一多先生“学者的方面”。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第二部分（8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20）：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写闻一多先生“说了就做”，言行完全一致，表现闻一多先生“革命家的方面”。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655,&quot;width&quot;:5091}"/>
</p:tagLst>
</file>

<file path=ppt/tags/tag2.xml><?xml version="1.0" encoding="utf-8"?>
<p:tagLst xmlns:p="http://schemas.openxmlformats.org/presentationml/2006/main">
  <p:tag name="KSO_WM_UNIT_PLACING_PICTURE_USER_VIEWPORT" val="{&quot;height&quot;:1655,&quot;width&quot;:5091}"/>
</p:tagLst>
</file>

<file path=ppt/tags/tag3.xml><?xml version="1.0" encoding="utf-8"?>
<p:tagLst xmlns:p="http://schemas.openxmlformats.org/presentationml/2006/main">
  <p:tag name="KSO_WM_UNIT_PLACING_PICTURE_USER_VIEWPORT" val="{&quot;height&quot;:1655,&quot;width&quot;:5091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DkyZmVjODRmNjk1MDBiYjA4ODI0ODdjMGM1ODhmY2EifQ=="/>
  <p:tag name="KSO_WPP_MARK_KEY" val="275bf128-dfee-4f40-be46-1b5ccc9e474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71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楷体</vt:lpstr>
      <vt:lpstr>微软雅黑</vt:lpstr>
      <vt:lpstr>Wingdings</vt:lpstr>
      <vt:lpstr>宋体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2023-02-07T20:51:42Z</cp:lastPrinted>
  <dcterms:created xsi:type="dcterms:W3CDTF">2023-02-07T20:51:42Z</dcterms:created>
  <dcterms:modified xsi:type="dcterms:W3CDTF">2023-02-07T12:51:46Z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