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</p:sldMasterIdLst>
  <p:notesMasterIdLst>
    <p:notesMasterId r:id="rId47"/>
  </p:notesMasterIdLst>
  <p:sldIdLst>
    <p:sldId id="256" r:id="rId2"/>
    <p:sldId id="257" r:id="rId3"/>
    <p:sldId id="267" r:id="rId4"/>
    <p:sldId id="439" r:id="rId5"/>
    <p:sldId id="438" r:id="rId6"/>
    <p:sldId id="379" r:id="rId7"/>
    <p:sldId id="313" r:id="rId8"/>
    <p:sldId id="373" r:id="rId9"/>
    <p:sldId id="381" r:id="rId10"/>
    <p:sldId id="372" r:id="rId11"/>
    <p:sldId id="375" r:id="rId12"/>
    <p:sldId id="325" r:id="rId13"/>
    <p:sldId id="393" r:id="rId14"/>
    <p:sldId id="394" r:id="rId15"/>
    <p:sldId id="395" r:id="rId16"/>
    <p:sldId id="392" r:id="rId17"/>
    <p:sldId id="397" r:id="rId18"/>
    <p:sldId id="396" r:id="rId19"/>
    <p:sldId id="398" r:id="rId20"/>
    <p:sldId id="399" r:id="rId21"/>
    <p:sldId id="400" r:id="rId22"/>
    <p:sldId id="440" r:id="rId23"/>
    <p:sldId id="411" r:id="rId24"/>
    <p:sldId id="412" r:id="rId25"/>
    <p:sldId id="413" r:id="rId26"/>
    <p:sldId id="414" r:id="rId27"/>
    <p:sldId id="429" r:id="rId28"/>
    <p:sldId id="415" r:id="rId29"/>
    <p:sldId id="417" r:id="rId30"/>
    <p:sldId id="382" r:id="rId31"/>
    <p:sldId id="376" r:id="rId32"/>
    <p:sldId id="430" r:id="rId33"/>
    <p:sldId id="423" r:id="rId34"/>
    <p:sldId id="431" r:id="rId35"/>
    <p:sldId id="407" r:id="rId36"/>
    <p:sldId id="424" r:id="rId37"/>
    <p:sldId id="425" r:id="rId38"/>
    <p:sldId id="408" r:id="rId39"/>
    <p:sldId id="351" r:id="rId40"/>
    <p:sldId id="434" r:id="rId41"/>
    <p:sldId id="435" r:id="rId42"/>
    <p:sldId id="436" r:id="rId43"/>
    <p:sldId id="377" r:id="rId44"/>
    <p:sldId id="340" r:id="rId45"/>
    <p:sldId id="341" r:id="rId4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6663" autoAdjust="0"/>
  </p:normalViewPr>
  <p:slideViewPr>
    <p:cSldViewPr>
      <p:cViewPr>
        <p:scale>
          <a:sx n="100" d="100"/>
          <a:sy n="100" d="100"/>
        </p:scale>
        <p:origin x="-1026" y="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BC04B89-8EBF-411A-9C48-51820F8EFA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395534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7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BC04B89-8EBF-411A-9C48-51820F8EFAC9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910731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35614077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59566248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4638" y="142875"/>
            <a:ext cx="2051050" cy="62388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42875"/>
            <a:ext cx="6003925" cy="62388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50288573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826162465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14181657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="" xmlns:p14="http://schemas.microsoft.com/office/powerpoint/2010/main" val="2725112735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441450"/>
            <a:ext cx="4027487" cy="494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41450"/>
            <a:ext cx="4027488" cy="494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22802102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41367582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65764021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766796124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="" xmlns:p14="http://schemas.microsoft.com/office/powerpoint/2010/main" val="1741708609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="" xmlns:p14="http://schemas.microsoft.com/office/powerpoint/2010/main" val="3454786470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1"/>
          <p:cNvSpPr>
            <a:spLocks noChangeArrowheads="1"/>
          </p:cNvSpPr>
          <p:nvPr/>
        </p:nvSpPr>
        <p:spPr bwMode="auto">
          <a:xfrm>
            <a:off x="0" y="0"/>
            <a:ext cx="9144000" cy="908050"/>
          </a:xfrm>
          <a:prstGeom prst="rect">
            <a:avLst/>
          </a:prstGeom>
          <a:gradFill rotWithShape="1">
            <a:gsLst>
              <a:gs pos="0">
                <a:srgbClr val="B7D9FF"/>
              </a:gs>
              <a:gs pos="35001">
                <a:srgbClr val="CBE3FF"/>
              </a:gs>
              <a:gs pos="100000">
                <a:srgbClr val="E8F3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20000" dir="5400000" algn="ctr" rotWithShape="0">
              <a:srgbClr val="000000">
                <a:alpha val="25000"/>
              </a:srgbClr>
            </a:outerShdw>
          </a:effectLst>
        </p:spPr>
        <p:txBody>
          <a:bodyPr lIns="92199" tIns="46099" rIns="92199" bIns="46099" anchor="ctr"/>
          <a:lstStyle/>
          <a:p>
            <a:pPr algn="ctr">
              <a:defRPr/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42875"/>
            <a:ext cx="8207375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199" tIns="46099" rIns="92199" bIns="4609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标题文本样式：微软雅黑</a:t>
            </a:r>
            <a:r>
              <a:rPr lang="zh-CN" altLang="zh-CN" smtClean="0"/>
              <a:t>/26</a:t>
            </a:r>
            <a:r>
              <a:rPr lang="zh-CN" smtClean="0"/>
              <a:t>号  </a:t>
            </a:r>
            <a:r>
              <a:rPr lang="zh-CN" altLang="zh-CN" smtClean="0"/>
              <a:t>Arial/26pt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441450"/>
            <a:ext cx="8207375" cy="494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199" tIns="46099" rIns="92199" bIns="4609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第一级内容文本样式：微软雅黑</a:t>
            </a:r>
            <a:r>
              <a:rPr lang="zh-CN" altLang="zh-CN" smtClean="0"/>
              <a:t>/20</a:t>
            </a:r>
            <a:r>
              <a:rPr lang="zh-CN" smtClean="0"/>
              <a:t>号  </a:t>
            </a:r>
            <a:r>
              <a:rPr lang="zh-CN" altLang="zh-CN" smtClean="0"/>
              <a:t>Arial/20pt</a:t>
            </a:r>
          </a:p>
          <a:p>
            <a:pPr lvl="1"/>
            <a:r>
              <a:rPr lang="zh-CN" smtClean="0"/>
              <a:t>第二级内容文本样式：微软雅黑</a:t>
            </a:r>
            <a:r>
              <a:rPr lang="zh-CN" altLang="zh-CN" smtClean="0"/>
              <a:t>/18</a:t>
            </a:r>
            <a:r>
              <a:rPr lang="zh-CN" smtClean="0"/>
              <a:t>号  </a:t>
            </a:r>
            <a:r>
              <a:rPr lang="zh-CN" altLang="zh-CN" smtClean="0"/>
              <a:t>Arial/18pt</a:t>
            </a:r>
          </a:p>
          <a:p>
            <a:pPr lvl="2"/>
            <a:r>
              <a:rPr lang="zh-CN" smtClean="0"/>
              <a:t>第三级内容文本样式：微软雅黑</a:t>
            </a:r>
            <a:r>
              <a:rPr lang="zh-CN" altLang="zh-CN" smtClean="0"/>
              <a:t>/16</a:t>
            </a:r>
            <a:r>
              <a:rPr lang="zh-CN" smtClean="0"/>
              <a:t>号  </a:t>
            </a:r>
            <a:r>
              <a:rPr lang="zh-CN" altLang="zh-CN" smtClean="0"/>
              <a:t>Arial/16pt</a:t>
            </a:r>
          </a:p>
          <a:p>
            <a:pPr lvl="3"/>
            <a:r>
              <a:rPr lang="zh-CN" smtClean="0"/>
              <a:t>第四级内容文本样式：微软雅黑</a:t>
            </a:r>
            <a:r>
              <a:rPr lang="zh-CN" altLang="zh-CN" smtClean="0"/>
              <a:t>/14</a:t>
            </a:r>
            <a:r>
              <a:rPr lang="zh-CN" smtClean="0"/>
              <a:t>号  </a:t>
            </a:r>
            <a:r>
              <a:rPr lang="zh-CN" altLang="zh-CN" smtClean="0"/>
              <a:t>Arial/14pt</a:t>
            </a:r>
          </a:p>
          <a:p>
            <a:pPr lvl="4"/>
            <a:r>
              <a:rPr lang="zh-CN" smtClean="0"/>
              <a:t>第五级内容文本样式：微软雅黑</a:t>
            </a:r>
            <a:r>
              <a:rPr lang="zh-CN" altLang="zh-CN" smtClean="0"/>
              <a:t>/12</a:t>
            </a:r>
            <a:r>
              <a:rPr lang="zh-CN" smtClean="0"/>
              <a:t>号  </a:t>
            </a:r>
            <a:r>
              <a:rPr lang="zh-CN" altLang="zh-CN" smtClean="0"/>
              <a:t>Arial/12pt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66" r:id="rId12"/>
  </p:sldLayoutIdLst>
  <p:transition>
    <p:fade/>
  </p:transition>
  <p:txStyles>
    <p:titleStyle>
      <a:lvl1pPr algn="l" defTabSz="922338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+mj-lt"/>
          <a:ea typeface="+mj-ea"/>
          <a:cs typeface="+mj-cs"/>
        </a:defRPr>
      </a:lvl1pPr>
      <a:lvl2pPr algn="l" defTabSz="922338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itchFamily="34" charset="0"/>
          <a:ea typeface="微软雅黑" pitchFamily="34" charset="-122"/>
        </a:defRPr>
      </a:lvl2pPr>
      <a:lvl3pPr algn="l" defTabSz="922338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itchFamily="34" charset="0"/>
          <a:ea typeface="微软雅黑" pitchFamily="34" charset="-122"/>
        </a:defRPr>
      </a:lvl3pPr>
      <a:lvl4pPr algn="l" defTabSz="922338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itchFamily="34" charset="0"/>
          <a:ea typeface="微软雅黑" pitchFamily="34" charset="-122"/>
        </a:defRPr>
      </a:lvl4pPr>
      <a:lvl5pPr algn="l" defTabSz="922338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itchFamily="34" charset="0"/>
          <a:ea typeface="微软雅黑" pitchFamily="34" charset="-122"/>
        </a:defRPr>
      </a:lvl5pPr>
      <a:lvl6pPr marL="457200" algn="l" defTabSz="922338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itchFamily="34" charset="0"/>
          <a:ea typeface="微软雅黑" pitchFamily="34" charset="-122"/>
        </a:defRPr>
      </a:lvl6pPr>
      <a:lvl7pPr marL="914400" algn="l" defTabSz="922338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itchFamily="34" charset="0"/>
          <a:ea typeface="微软雅黑" pitchFamily="34" charset="-122"/>
        </a:defRPr>
      </a:lvl7pPr>
      <a:lvl8pPr marL="1371600" algn="l" defTabSz="922338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itchFamily="34" charset="0"/>
          <a:ea typeface="微软雅黑" pitchFamily="34" charset="-122"/>
        </a:defRPr>
      </a:lvl8pPr>
      <a:lvl9pPr marL="1828800" algn="l" defTabSz="922338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itchFamily="34" charset="0"/>
          <a:ea typeface="微软雅黑" pitchFamily="34" charset="-122"/>
        </a:defRPr>
      </a:lvl9pPr>
    </p:titleStyle>
    <p:bodyStyle>
      <a:lvl1pPr marL="182563" indent="-182563" algn="l" defTabSz="922338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546100" indent="-182563" algn="l" defTabSz="922338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</a:defRPr>
      </a:lvl2pPr>
      <a:lvl3pPr marL="903288" indent="-176213" algn="l" defTabSz="922338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600">
          <a:solidFill>
            <a:schemeClr val="tx1"/>
          </a:solidFill>
          <a:latin typeface="+mn-lt"/>
          <a:ea typeface="+mn-ea"/>
        </a:defRPr>
      </a:lvl3pPr>
      <a:lvl4pPr marL="1266825" indent="-184150" algn="l" defTabSz="922338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>
          <a:solidFill>
            <a:schemeClr val="tx1"/>
          </a:solidFill>
          <a:latin typeface="+mn-lt"/>
          <a:ea typeface="+mn-ea"/>
        </a:defRPr>
      </a:lvl4pPr>
      <a:lvl5pPr marL="1631950" indent="-185738" algn="l" defTabSz="922338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5pPr>
      <a:lvl6pPr marL="2089150" indent="-185738" algn="l" defTabSz="922338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6pPr>
      <a:lvl7pPr marL="2546350" indent="-185738" algn="l" defTabSz="922338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7pPr>
      <a:lvl8pPr marL="3003550" indent="-185738" algn="l" defTabSz="922338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8pPr>
      <a:lvl9pPr marL="3460750" indent="-185738" algn="l" defTabSz="922338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baike.baidu.com/item/%E4%B8%96%E7%95%8C%E9%81%97%E4%BA%A7%E5%A4%A7%E4%BC%9A/10904097" TargetMode="External"/><Relationship Id="rId3" Type="http://schemas.openxmlformats.org/officeDocument/2006/relationships/hyperlink" Target="https://baike.baidu.com/item/%E5%85%AC%E5%85%83%E5%89%8D486%E5%B9%B4/760410" TargetMode="External"/><Relationship Id="rId7" Type="http://schemas.openxmlformats.org/officeDocument/2006/relationships/hyperlink" Target="https://baike.baidu.com/item/%E5%85%83%E4%BB%A3/430523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baike.baidu.com/item/%E9%9A%8B%E6%9C%9D/196103" TargetMode="External"/><Relationship Id="rId5" Type="http://schemas.openxmlformats.org/officeDocument/2006/relationships/hyperlink" Target="https://baike.baidu.com/item/%E6%98%A5%E7%A7%8B%E6%97%B6%E6%9C%9F/511882" TargetMode="External"/><Relationship Id="rId4" Type="http://schemas.openxmlformats.org/officeDocument/2006/relationships/hyperlink" Target="https://baike.baidu.com/item/%E7%A7%A6%E5%A7%8B%E7%9A%87/6164" TargetMode="Externa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baike.baidu.com/item/%E5%8D%A7%E8%99%8E%E5%B1%B1%E9%95%BF%E5%9F%8E/423748" TargetMode="External"/><Relationship Id="rId3" Type="http://schemas.openxmlformats.org/officeDocument/2006/relationships/hyperlink" Target="https://baike.baidu.com/item/%E5%B1%B1%E6%B5%B7%E5%85%B3/319595" TargetMode="External"/><Relationship Id="rId7" Type="http://schemas.openxmlformats.org/officeDocument/2006/relationships/hyperlink" Target="https://baike.baidu.com/item/%E5%8F%A4%E5%8C%97%E5%8F%A3%E9%95%87/3360284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baike.baidu.com/item/%E5%AF%86%E4%BA%91%E5%8C%BA/18830737" TargetMode="External"/><Relationship Id="rId5" Type="http://schemas.openxmlformats.org/officeDocument/2006/relationships/hyperlink" Target="https://baike.baidu.com/item/%E5%8C%97%E4%BA%AC%E5%B8%82/126069" TargetMode="External"/><Relationship Id="rId10" Type="http://schemas.openxmlformats.org/officeDocument/2006/relationships/hyperlink" Target="https://baike.baidu.com/item/%E5%8F%B8%E9%A9%AC%E5%8F%B0%E9%95%BF%E5%9F%8E/430336" TargetMode="External"/><Relationship Id="rId4" Type="http://schemas.openxmlformats.org/officeDocument/2006/relationships/hyperlink" Target="https://baike.baidu.com/item/%E5%85%B5%E5%AE%B6%E5%BF%85%E4%BA%89%E4%B9%8B%E5%9C%B0/4164324" TargetMode="External"/><Relationship Id="rId9" Type="http://schemas.openxmlformats.org/officeDocument/2006/relationships/hyperlink" Target="https://baike.baidu.com/item/%E8%9F%A0%E9%BE%99%E5%B1%B1%E9%95%BF%E5%9F%8E/12758874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hyperlink" Target="https://baike.baidu.com/item/%E9%9D%92%E6%9E%9D%E7%BB%BF%E5%8F%B6" TargetMode="External"/><Relationship Id="rId4" Type="http://schemas.openxmlformats.org/officeDocument/2006/relationships/hyperlink" Target="https://baike.baidu.com/item/%E6%99%8F%E6%98%8E/22714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0" y="4149725"/>
            <a:ext cx="9144000" cy="1655763"/>
          </a:xfrm>
          <a:prstGeom prst="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075" name="文本框 4130"/>
          <p:cNvSpPr txBox="1">
            <a:spLocks noChangeArrowheads="1"/>
          </p:cNvSpPr>
          <p:nvPr/>
        </p:nvSpPr>
        <p:spPr bwMode="auto">
          <a:xfrm>
            <a:off x="1939429" y="4221088"/>
            <a:ext cx="5370512" cy="83099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  <a:defRPr/>
            </a:pPr>
            <a:r>
              <a:rPr lang="zh-CN" altLang="en-US" sz="4800" b="1" dirty="0" smtClean="0">
                <a:latin typeface="楷体" panose="02010609060101010101" charset="-122"/>
                <a:ea typeface="楷体" panose="02010609060101010101" charset="-122"/>
                <a:cs typeface="+mj-cs"/>
              </a:rPr>
              <a:t>蒲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cs typeface="+mj-cs"/>
              </a:rPr>
              <a:t>柳人家（节选）</a:t>
            </a:r>
          </a:p>
        </p:txBody>
      </p:sp>
      <p:cxnSp>
        <p:nvCxnSpPr>
          <p:cNvPr id="38" name="直接连接符 37"/>
          <p:cNvCxnSpPr/>
          <p:nvPr/>
        </p:nvCxnSpPr>
        <p:spPr>
          <a:xfrm>
            <a:off x="1927225" y="5130800"/>
            <a:ext cx="5287963" cy="0"/>
          </a:xfrm>
          <a:prstGeom prst="line">
            <a:avLst/>
          </a:prstGeom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6"/>
          <p:cNvGrpSpPr>
            <a:grpSpLocks/>
          </p:cNvGrpSpPr>
          <p:nvPr/>
        </p:nvGrpSpPr>
        <p:grpSpPr bwMode="auto">
          <a:xfrm>
            <a:off x="128588" y="404813"/>
            <a:ext cx="2319337" cy="700087"/>
            <a:chOff x="138" y="461"/>
            <a:chExt cx="1461" cy="441"/>
          </a:xfrm>
        </p:grpSpPr>
        <p:pic>
          <p:nvPicPr>
            <p:cNvPr id="15371" name="Picture 7" descr="未标题-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72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 dirty="0">
                  <a:solidFill>
                    <a:srgbClr val="0099CC"/>
                  </a:solidFill>
                  <a:latin typeface="黑体" pitchFamily="49" charset="-122"/>
                  <a:ea typeface="黑体" pitchFamily="49" charset="-122"/>
                </a:rPr>
                <a:t>字词积累</a:t>
              </a:r>
            </a:p>
          </p:txBody>
        </p:sp>
      </p:grp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981075" y="1506538"/>
            <a:ext cx="7254875" cy="415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腌 臜</a:t>
            </a:r>
            <a:r>
              <a:rPr lang="zh-CN" altLang="en-US" sz="4400" b="1" dirty="0"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sz="4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唿</a:t>
            </a:r>
            <a:r>
              <a:rPr lang="zh-CN" altLang="en-US" sz="4400" b="1" dirty="0">
                <a:latin typeface="黑体" pitchFamily="49" charset="-122"/>
                <a:ea typeface="黑体" pitchFamily="49" charset="-122"/>
              </a:rPr>
              <a:t> 哨     荣 </a:t>
            </a:r>
            <a:r>
              <a:rPr lang="zh-CN" altLang="en-US" sz="4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膺</a:t>
            </a:r>
            <a:r>
              <a:rPr lang="zh-CN" altLang="en-US" sz="4400" b="1" dirty="0">
                <a:latin typeface="黑体" pitchFamily="49" charset="-122"/>
                <a:ea typeface="黑体" pitchFamily="49" charset="-122"/>
              </a:rPr>
              <a:t>   </a:t>
            </a:r>
            <a:endParaRPr lang="en-US" altLang="zh-CN" sz="4400" b="1" dirty="0"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4400" b="1" dirty="0">
                <a:latin typeface="黑体" pitchFamily="49" charset="-122"/>
                <a:ea typeface="黑体" pitchFamily="49" charset="-122"/>
              </a:rPr>
              <a:t>作 </a:t>
            </a:r>
            <a:r>
              <a:rPr lang="zh-CN" altLang="en-US" sz="4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揖</a:t>
            </a:r>
            <a:r>
              <a:rPr lang="zh-CN" altLang="en-US" sz="4400" b="1" dirty="0">
                <a:latin typeface="黑体" pitchFamily="49" charset="-122"/>
                <a:ea typeface="黑体" pitchFamily="49" charset="-122"/>
              </a:rPr>
              <a:t>     隐 </a:t>
            </a:r>
            <a:r>
              <a:rPr lang="zh-CN" altLang="en-US" sz="4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匿</a:t>
            </a:r>
            <a:r>
              <a:rPr lang="zh-CN" altLang="en-US" sz="4400" b="1" dirty="0">
                <a:latin typeface="黑体" pitchFamily="49" charset="-122"/>
                <a:ea typeface="黑体" pitchFamily="49" charset="-122"/>
              </a:rPr>
              <a:t>     戏 </a:t>
            </a:r>
            <a:r>
              <a:rPr lang="zh-CN" altLang="en-US" sz="4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谑</a:t>
            </a:r>
            <a:r>
              <a:rPr lang="zh-CN" altLang="en-US" sz="4400" b="1" dirty="0">
                <a:latin typeface="黑体" pitchFamily="49" charset="-122"/>
                <a:ea typeface="黑体" pitchFamily="49" charset="-122"/>
              </a:rPr>
              <a:t> </a:t>
            </a:r>
            <a:endParaRPr lang="en-US" altLang="zh-CN" sz="4400" b="1" dirty="0"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4400" b="1" dirty="0">
                <a:latin typeface="黑体" pitchFamily="49" charset="-122"/>
                <a:ea typeface="黑体" pitchFamily="49" charset="-122"/>
              </a:rPr>
              <a:t>断壁残</a:t>
            </a:r>
            <a:r>
              <a:rPr lang="zh-CN" altLang="en-US" sz="4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垣</a:t>
            </a:r>
            <a:endParaRPr lang="en-US" altLang="zh-CN" sz="4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1100138" y="1384300"/>
            <a:ext cx="13477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宋体" pitchFamily="2" charset="-122"/>
              </a:rPr>
              <a:t>ā  zā </a:t>
            </a:r>
          </a:p>
        </p:txBody>
      </p: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3825875" y="1384300"/>
            <a:ext cx="7286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宋体" pitchFamily="2" charset="-122"/>
              </a:rPr>
              <a:t>hū</a:t>
            </a: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7191375" y="1384300"/>
            <a:ext cx="11255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宋体" pitchFamily="2" charset="-122"/>
              </a:rPr>
              <a:t>yīng</a:t>
            </a: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1906588" y="2754313"/>
            <a:ext cx="6492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宋体" pitchFamily="2" charset="-122"/>
              </a:rPr>
              <a:t>yī</a:t>
            </a: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4662488" y="2754313"/>
            <a:ext cx="7191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宋体" pitchFamily="2" charset="-122"/>
              </a:rPr>
              <a:t>nì</a:t>
            </a:r>
            <a:endParaRPr lang="zh-CN" altLang="zh-CN" sz="3600" b="1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7370763" y="2754313"/>
            <a:ext cx="9366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宋体" pitchFamily="2" charset="-122"/>
              </a:rPr>
              <a:t>xuè</a:t>
            </a: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2498725" y="4119563"/>
            <a:ext cx="12620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宋体" pitchFamily="2" charset="-122"/>
              </a:rPr>
              <a:t>yuán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50825" y="819150"/>
            <a:ext cx="8642350" cy="493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宋体" pitchFamily="2" charset="-122"/>
              </a:rPr>
              <a:t>【</a:t>
            </a:r>
            <a:r>
              <a:rPr lang="zh-CN" altLang="en-US" sz="3000" b="1" dirty="0">
                <a:solidFill>
                  <a:srgbClr val="FF0000"/>
                </a:solidFill>
                <a:latin typeface="宋体" pitchFamily="2" charset="-122"/>
              </a:rPr>
              <a:t>荣膺</a:t>
            </a:r>
            <a:r>
              <a:rPr lang="en-US" altLang="zh-CN" sz="3000" b="1" dirty="0">
                <a:solidFill>
                  <a:srgbClr val="FF0000"/>
                </a:solidFill>
                <a:latin typeface="宋体" pitchFamily="2" charset="-122"/>
              </a:rPr>
              <a:t>】</a:t>
            </a:r>
            <a:r>
              <a:rPr lang="zh-CN" altLang="en-US" sz="3000" b="1" dirty="0">
                <a:solidFill>
                  <a:srgbClr val="070709"/>
                </a:solidFill>
                <a:latin typeface="宋体" pitchFamily="2" charset="-122"/>
              </a:rPr>
              <a:t>光荣地获得。膺，承受、承当。</a:t>
            </a:r>
          </a:p>
          <a:p>
            <a:pPr>
              <a:lnSpc>
                <a:spcPct val="15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宋体" pitchFamily="2" charset="-122"/>
              </a:rPr>
              <a:t>【</a:t>
            </a:r>
            <a:r>
              <a:rPr lang="zh-CN" altLang="en-US" sz="3000" b="1" dirty="0">
                <a:solidFill>
                  <a:srgbClr val="FF0000"/>
                </a:solidFill>
                <a:latin typeface="宋体" pitchFamily="2" charset="-122"/>
              </a:rPr>
              <a:t>隐匿</a:t>
            </a:r>
            <a:r>
              <a:rPr lang="en-US" altLang="zh-CN" sz="3000" b="1" dirty="0">
                <a:solidFill>
                  <a:srgbClr val="FF0000"/>
                </a:solidFill>
                <a:latin typeface="宋体" pitchFamily="2" charset="-122"/>
              </a:rPr>
              <a:t>】</a:t>
            </a:r>
            <a:r>
              <a:rPr lang="zh-CN" altLang="en-US" sz="3000" b="1" dirty="0">
                <a:solidFill>
                  <a:srgbClr val="070709"/>
                </a:solidFill>
                <a:latin typeface="宋体" pitchFamily="2" charset="-122"/>
              </a:rPr>
              <a:t>隐瞒；隐藏，躲起来。</a:t>
            </a:r>
          </a:p>
          <a:p>
            <a:pPr>
              <a:lnSpc>
                <a:spcPct val="15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宋体" pitchFamily="2" charset="-122"/>
              </a:rPr>
              <a:t>【</a:t>
            </a:r>
            <a:r>
              <a:rPr lang="zh-CN" altLang="en-US" sz="3000" b="1" dirty="0">
                <a:solidFill>
                  <a:srgbClr val="FF0000"/>
                </a:solidFill>
                <a:latin typeface="宋体" pitchFamily="2" charset="-122"/>
              </a:rPr>
              <a:t>腻歪</a:t>
            </a:r>
            <a:r>
              <a:rPr lang="en-US" altLang="zh-CN" sz="3000" b="1" dirty="0">
                <a:solidFill>
                  <a:srgbClr val="FF0000"/>
                </a:solidFill>
                <a:latin typeface="宋体" pitchFamily="2" charset="-122"/>
              </a:rPr>
              <a:t>】</a:t>
            </a:r>
            <a:r>
              <a:rPr lang="zh-CN" altLang="en-US" sz="3000" b="1" dirty="0">
                <a:solidFill>
                  <a:srgbClr val="070709"/>
                </a:solidFill>
                <a:latin typeface="宋体" pitchFamily="2" charset="-122"/>
              </a:rPr>
              <a:t>厌恶，厌烦。</a:t>
            </a:r>
          </a:p>
          <a:p>
            <a:pPr>
              <a:lnSpc>
                <a:spcPct val="15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宋体" pitchFamily="2" charset="-122"/>
              </a:rPr>
              <a:t>【</a:t>
            </a:r>
            <a:r>
              <a:rPr lang="zh-CN" altLang="en-US" sz="3000" b="1" dirty="0">
                <a:solidFill>
                  <a:srgbClr val="FF0000"/>
                </a:solidFill>
                <a:latin typeface="宋体" pitchFamily="2" charset="-122"/>
              </a:rPr>
              <a:t>一气呵成</a:t>
            </a:r>
            <a:r>
              <a:rPr lang="en-US" altLang="zh-CN" sz="3000" b="1" dirty="0">
                <a:solidFill>
                  <a:srgbClr val="FF0000"/>
                </a:solidFill>
                <a:latin typeface="宋体" pitchFamily="2" charset="-122"/>
              </a:rPr>
              <a:t>】</a:t>
            </a:r>
            <a:r>
              <a:rPr lang="zh-CN" altLang="en-US" sz="3000" b="1" dirty="0">
                <a:solidFill>
                  <a:srgbClr val="070709"/>
                </a:solidFill>
                <a:latin typeface="宋体" pitchFamily="2" charset="-122"/>
              </a:rPr>
              <a:t>形容文章的气势首尾贯通；形容完成整个工作的过程不间断，不松懈。</a:t>
            </a:r>
          </a:p>
          <a:p>
            <a:pPr>
              <a:lnSpc>
                <a:spcPct val="15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宋体" pitchFamily="2" charset="-122"/>
              </a:rPr>
              <a:t>【</a:t>
            </a:r>
            <a:r>
              <a:rPr lang="zh-CN" altLang="en-US" sz="3000" b="1" dirty="0">
                <a:solidFill>
                  <a:srgbClr val="FF0000"/>
                </a:solidFill>
                <a:latin typeface="宋体" pitchFamily="2" charset="-122"/>
              </a:rPr>
              <a:t>如坐针毡</a:t>
            </a:r>
            <a:r>
              <a:rPr lang="en-US" altLang="zh-CN" sz="3000" b="1" dirty="0">
                <a:solidFill>
                  <a:srgbClr val="FF0000"/>
                </a:solidFill>
                <a:latin typeface="宋体" pitchFamily="2" charset="-122"/>
              </a:rPr>
              <a:t>】</a:t>
            </a:r>
            <a:r>
              <a:rPr lang="zh-CN" altLang="en-US" sz="3000" b="1" dirty="0">
                <a:solidFill>
                  <a:srgbClr val="070709"/>
                </a:solidFill>
                <a:latin typeface="宋体" pitchFamily="2" charset="-122"/>
              </a:rPr>
              <a:t>像坐在有针的毡子上一样，形容心神不宁。</a:t>
            </a:r>
            <a:endParaRPr lang="en-US" altLang="zh-CN" sz="3000" b="1" dirty="0">
              <a:solidFill>
                <a:srgbClr val="070709"/>
              </a:solidFill>
              <a:latin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6"/>
          <p:cNvGrpSpPr>
            <a:grpSpLocks/>
          </p:cNvGrpSpPr>
          <p:nvPr/>
        </p:nvGrpSpPr>
        <p:grpSpPr bwMode="auto">
          <a:xfrm>
            <a:off x="128588" y="404813"/>
            <a:ext cx="2319337" cy="700087"/>
            <a:chOff x="138" y="461"/>
            <a:chExt cx="1461" cy="441"/>
          </a:xfrm>
        </p:grpSpPr>
        <p:pic>
          <p:nvPicPr>
            <p:cNvPr id="17413" name="Picture 7" descr="未标题-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14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 dirty="0">
                  <a:solidFill>
                    <a:srgbClr val="0099CC"/>
                  </a:solidFill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</p:grpSp>
      <p:sp>
        <p:nvSpPr>
          <p:cNvPr id="11" name="文本框 15364"/>
          <p:cNvSpPr txBox="1">
            <a:spLocks noChangeArrowheads="1"/>
          </p:cNvSpPr>
          <p:nvPr/>
        </p:nvSpPr>
        <p:spPr bwMode="auto">
          <a:xfrm>
            <a:off x="971550" y="3429000"/>
            <a:ext cx="6481763" cy="124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000" b="1" dirty="0">
                <a:latin typeface="宋体" pitchFamily="2" charset="-122"/>
              </a:rPr>
              <a:t>小说（中篇小说节选）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000" b="1" dirty="0">
                <a:latin typeface="宋体" pitchFamily="2" charset="-122"/>
              </a:rPr>
              <a:t>原文共</a:t>
            </a:r>
            <a:r>
              <a:rPr lang="en-US" altLang="zh-CN" sz="3000" b="1" dirty="0">
                <a:latin typeface="宋体" pitchFamily="2" charset="-122"/>
              </a:rPr>
              <a:t>12</a:t>
            </a:r>
            <a:r>
              <a:rPr lang="zh-CN" altLang="en-US" sz="3000" b="1" dirty="0">
                <a:latin typeface="宋体" pitchFamily="2" charset="-122"/>
              </a:rPr>
              <a:t>节，课文节选的是第</a:t>
            </a:r>
            <a:r>
              <a:rPr lang="en-US" altLang="zh-CN" sz="3000" b="1" dirty="0">
                <a:latin typeface="宋体" pitchFamily="2" charset="-122"/>
              </a:rPr>
              <a:t>1</a:t>
            </a:r>
            <a:r>
              <a:rPr lang="zh-CN" altLang="en-US" sz="3000" b="1" dirty="0">
                <a:latin typeface="宋体" pitchFamily="2" charset="-122"/>
              </a:rPr>
              <a:t>、</a:t>
            </a:r>
            <a:r>
              <a:rPr lang="en-US" altLang="zh-CN" sz="3000" b="1" dirty="0">
                <a:latin typeface="宋体" pitchFamily="2" charset="-122"/>
              </a:rPr>
              <a:t>2</a:t>
            </a:r>
            <a:r>
              <a:rPr lang="zh-CN" altLang="en-US" sz="3000" b="1" dirty="0">
                <a:latin typeface="宋体" pitchFamily="2" charset="-122"/>
              </a:rPr>
              <a:t>节。</a:t>
            </a:r>
          </a:p>
        </p:txBody>
      </p:sp>
      <p:sp>
        <p:nvSpPr>
          <p:cNvPr id="17412" name="Rectangle 2"/>
          <p:cNvSpPr>
            <a:spLocks noChangeArrowheads="1"/>
          </p:cNvSpPr>
          <p:nvPr/>
        </p:nvSpPr>
        <p:spPr bwMode="auto">
          <a:xfrm>
            <a:off x="971550" y="1744663"/>
            <a:ext cx="3879850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本文是什么文体？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5364"/>
          <p:cNvSpPr txBox="1">
            <a:spLocks noChangeArrowheads="1"/>
          </p:cNvSpPr>
          <p:nvPr/>
        </p:nvSpPr>
        <p:spPr bwMode="auto">
          <a:xfrm>
            <a:off x="971550" y="2420938"/>
            <a:ext cx="6481763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000" b="1" dirty="0">
                <a:latin typeface="宋体" pitchFamily="2" charset="-122"/>
              </a:rPr>
              <a:t>何满子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000" b="1" dirty="0">
                <a:latin typeface="宋体" pitchFamily="2" charset="-122"/>
              </a:rPr>
              <a:t>何满子的奶奶，一丈青大娘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000" b="1" dirty="0">
                <a:latin typeface="宋体" pitchFamily="2" charset="-122"/>
              </a:rPr>
              <a:t>何满子的爷爷，何大学问</a:t>
            </a:r>
          </a:p>
        </p:txBody>
      </p:sp>
      <p:sp>
        <p:nvSpPr>
          <p:cNvPr id="18435" name="Rectangle 2"/>
          <p:cNvSpPr>
            <a:spLocks noChangeArrowheads="1"/>
          </p:cNvSpPr>
          <p:nvPr/>
        </p:nvSpPr>
        <p:spPr bwMode="auto">
          <a:xfrm>
            <a:off x="971550" y="1101725"/>
            <a:ext cx="57610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课文主要写了哪几个人物？</a:t>
            </a:r>
          </a:p>
        </p:txBody>
      </p:sp>
      <p:pic>
        <p:nvPicPr>
          <p:cNvPr id="18436" name="Picture 2" descr="http://p5.so.qhimgs1.com/bdr/_240_/t01f15c5349da49bddb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9188" y="4797425"/>
            <a:ext cx="2570162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5364"/>
          <p:cNvSpPr txBox="1">
            <a:spLocks noChangeArrowheads="1"/>
          </p:cNvSpPr>
          <p:nvPr/>
        </p:nvSpPr>
        <p:spPr bwMode="auto">
          <a:xfrm>
            <a:off x="250825" y="1682750"/>
            <a:ext cx="8642350" cy="389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3000" b="1" dirty="0">
                <a:latin typeface="宋体" pitchFamily="2" charset="-122"/>
              </a:rPr>
              <a:t>东隔壁的望日莲姑姑 </a:t>
            </a:r>
          </a:p>
          <a:p>
            <a:pPr eaLnBrk="1" hangingPunct="1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3000" b="1" dirty="0">
                <a:latin typeface="宋体" pitchFamily="2" charset="-122"/>
              </a:rPr>
              <a:t>纤夫和船老板</a:t>
            </a:r>
          </a:p>
          <a:p>
            <a:pPr eaLnBrk="1" hangingPunct="1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3000" b="1" dirty="0">
                <a:latin typeface="宋体" pitchFamily="2" charset="-122"/>
              </a:rPr>
              <a:t>摆渡船的柳罐斗，钉掌铺的吉老秤，老木匠郑端午，开小店的花鞋杜四</a:t>
            </a:r>
          </a:p>
          <a:p>
            <a:pPr eaLnBrk="1" hangingPunct="1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3000" b="1" dirty="0">
                <a:latin typeface="宋体" pitchFamily="2" charset="-122"/>
              </a:rPr>
              <a:t>何满子的父亲、母亲、书铺掌柜（姥爷）老秀才 </a:t>
            </a:r>
          </a:p>
          <a:p>
            <a:pPr eaLnBrk="1" hangingPunct="1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3000" b="1" dirty="0">
                <a:latin typeface="宋体" pitchFamily="2" charset="-122"/>
              </a:rPr>
              <a:t>在通州潞河中学念书的周檎</a:t>
            </a:r>
            <a:r>
              <a:rPr lang="en-US" altLang="zh-CN" sz="3000" b="1" dirty="0">
                <a:latin typeface="宋体" pitchFamily="2" charset="-122"/>
              </a:rPr>
              <a:t>……</a:t>
            </a:r>
            <a:r>
              <a:rPr lang="zh-CN" altLang="en-US" sz="3000" b="1" dirty="0">
                <a:latin typeface="宋体" pitchFamily="2" charset="-122"/>
              </a:rPr>
              <a:t> </a:t>
            </a:r>
          </a:p>
        </p:txBody>
      </p:sp>
      <p:sp>
        <p:nvSpPr>
          <p:cNvPr id="19459" name="Rectangle 2"/>
          <p:cNvSpPr>
            <a:spLocks noChangeArrowheads="1"/>
          </p:cNvSpPr>
          <p:nvPr/>
        </p:nvSpPr>
        <p:spPr bwMode="auto">
          <a:xfrm>
            <a:off x="250825" y="763588"/>
            <a:ext cx="460851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还涉及到哪几个人物？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50825" y="1465263"/>
            <a:ext cx="8642350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宋体" pitchFamily="2" charset="-122"/>
              </a:rPr>
              <a:t>原文为两节：</a:t>
            </a: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itchFamily="2" charset="-122"/>
              </a:rPr>
              <a:t>    </a:t>
            </a:r>
            <a:r>
              <a:rPr lang="zh-CN" altLang="en-US" sz="3000" b="1" dirty="0">
                <a:solidFill>
                  <a:srgbClr val="FF0000"/>
                </a:solidFill>
                <a:latin typeface="宋体" pitchFamily="2" charset="-122"/>
              </a:rPr>
              <a:t>第一节</a:t>
            </a:r>
            <a:r>
              <a:rPr lang="zh-CN" altLang="en-US" sz="3000" b="1" dirty="0">
                <a:latin typeface="宋体" pitchFamily="2" charset="-122"/>
              </a:rPr>
              <a:t>写何满子的奶奶一丈青大娘</a:t>
            </a:r>
            <a:r>
              <a:rPr lang="zh-CN" altLang="en-US" sz="3000" b="1" dirty="0" smtClean="0">
                <a:latin typeface="宋体" pitchFamily="2" charset="-122"/>
              </a:rPr>
              <a:t>（；</a:t>
            </a:r>
            <a:endParaRPr lang="zh-CN" altLang="en-US" sz="3000" b="1" dirty="0">
              <a:latin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itchFamily="2" charset="-122"/>
              </a:rPr>
              <a:t>    </a:t>
            </a:r>
            <a:r>
              <a:rPr lang="zh-CN" altLang="en-US" sz="3000" b="1" dirty="0">
                <a:solidFill>
                  <a:srgbClr val="FF0000"/>
                </a:solidFill>
                <a:latin typeface="宋体" pitchFamily="2" charset="-122"/>
              </a:rPr>
              <a:t>第二节</a:t>
            </a:r>
            <a:r>
              <a:rPr lang="zh-CN" altLang="en-US" sz="3000" b="1" dirty="0">
                <a:latin typeface="宋体" pitchFamily="2" charset="-122"/>
              </a:rPr>
              <a:t>写何满子的爷爷何</a:t>
            </a:r>
            <a:r>
              <a:rPr lang="zh-CN" altLang="en-US" sz="3000" b="1" dirty="0" smtClean="0">
                <a:latin typeface="宋体" pitchFamily="2" charset="-122"/>
              </a:rPr>
              <a:t>大学问。</a:t>
            </a:r>
            <a:endParaRPr lang="zh-CN" altLang="en-US" sz="3000" b="1" dirty="0">
              <a:latin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7" name="Group 6"/>
          <p:cNvGrpSpPr>
            <a:grpSpLocks/>
          </p:cNvGrpSpPr>
          <p:nvPr/>
        </p:nvGrpSpPr>
        <p:grpSpPr bwMode="auto">
          <a:xfrm>
            <a:off x="128588" y="404813"/>
            <a:ext cx="2319337" cy="700087"/>
            <a:chOff x="138" y="461"/>
            <a:chExt cx="1461" cy="441"/>
          </a:xfrm>
        </p:grpSpPr>
        <p:pic>
          <p:nvPicPr>
            <p:cNvPr id="1029" name="Picture 7" descr="未标题-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30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 dirty="0">
                  <a:solidFill>
                    <a:srgbClr val="0099CC"/>
                  </a:solidFill>
                  <a:latin typeface="黑体" pitchFamily="49" charset="-122"/>
                  <a:ea typeface="黑体" pitchFamily="49" charset="-122"/>
                </a:rPr>
                <a:t>细节感知</a:t>
              </a:r>
            </a:p>
          </p:txBody>
        </p:sp>
      </p:grpSp>
      <p:sp>
        <p:nvSpPr>
          <p:cNvPr id="12" name="文本框 4101"/>
          <p:cNvSpPr txBox="1"/>
          <p:nvPr/>
        </p:nvSpPr>
        <p:spPr>
          <a:xfrm>
            <a:off x="2411758" y="1988836"/>
            <a:ext cx="4320482" cy="769441"/>
          </a:xfrm>
          <a:prstGeom prst="rect">
            <a:avLst/>
          </a:prstGeom>
          <a:noFill/>
          <a:ln w="38100">
            <a:noFill/>
            <a:prstDash val="sysDash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buFontTx/>
              <a:buNone/>
              <a:defRPr/>
            </a:pPr>
            <a:r>
              <a:rPr lang="zh-CN" altLang="en-US" sz="4400" b="1" noProof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人物</a:t>
            </a:r>
            <a:r>
              <a:rPr lang="en-US" altLang="zh-CN" sz="4400" b="1" noProof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4400" b="1" noProof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何满子</a:t>
            </a:r>
          </a:p>
        </p:txBody>
      </p:sp>
      <p:graphicFrame>
        <p:nvGraphicFramePr>
          <p:cNvPr id="1026" name="对象 12"/>
          <p:cNvGraphicFramePr>
            <a:graphicFrameLocks noChangeAspect="1"/>
          </p:cNvGraphicFramePr>
          <p:nvPr/>
        </p:nvGraphicFramePr>
        <p:xfrm>
          <a:off x="468313" y="3357563"/>
          <a:ext cx="2600325" cy="2695575"/>
        </p:xfrm>
        <a:graphic>
          <a:graphicData uri="http://schemas.openxmlformats.org/presentationml/2006/ole">
            <p:oleObj spid="_x0000_s1031" r:id="rId4" imgW="1600000" imgH="1571844" progId="PBrush">
              <p:embed/>
            </p:oleObj>
          </a:graphicData>
        </a:graphic>
      </p:graphicFrame>
    </p:spTree>
  </p:cSld>
  <p:clrMapOvr>
    <a:masterClrMapping/>
  </p:clrMapOvr>
  <p:transition spd="slow">
    <p:split orient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5364"/>
          <p:cNvSpPr txBox="1">
            <a:spLocks noChangeArrowheads="1"/>
          </p:cNvSpPr>
          <p:nvPr/>
        </p:nvSpPr>
        <p:spPr bwMode="auto">
          <a:xfrm>
            <a:off x="3851275" y="3429001"/>
            <a:ext cx="4537075" cy="232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000" b="1" dirty="0" smtClean="0">
                <a:latin typeface="宋体" pitchFamily="2" charset="-122"/>
              </a:rPr>
              <a:t>     </a:t>
            </a:r>
            <a:r>
              <a:rPr lang="zh-CN" altLang="en-US" sz="2800" b="1" dirty="0" smtClean="0">
                <a:solidFill>
                  <a:srgbClr val="00B0F0"/>
                </a:solidFill>
                <a:latin typeface="宋体" pitchFamily="2" charset="-122"/>
              </a:rPr>
              <a:t>宫词二首（一）</a:t>
            </a:r>
            <a:endParaRPr lang="en-US" altLang="zh-CN" sz="2800" b="1" dirty="0" smtClean="0">
              <a:solidFill>
                <a:srgbClr val="00B0F0"/>
              </a:solidFill>
              <a:latin typeface="宋体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00B0F0"/>
                </a:solidFill>
                <a:latin typeface="宋体" pitchFamily="2" charset="-122"/>
              </a:rPr>
              <a:t>            </a:t>
            </a:r>
            <a:r>
              <a:rPr lang="zh-CN" altLang="en-US" sz="2800" b="1" dirty="0" smtClean="0">
                <a:solidFill>
                  <a:srgbClr val="00B0F0"/>
                </a:solidFill>
                <a:latin typeface="宋体" pitchFamily="2" charset="-122"/>
              </a:rPr>
              <a:t>张祜（唐）</a:t>
            </a:r>
            <a:endParaRPr lang="en-US" altLang="zh-CN" sz="2800" b="1" dirty="0" smtClean="0">
              <a:solidFill>
                <a:srgbClr val="00B0F0"/>
              </a:solidFill>
              <a:latin typeface="宋体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70C0"/>
                </a:solidFill>
              </a:rPr>
              <a:t>故国三千里，深宫二十年。</a:t>
            </a:r>
            <a:br>
              <a:rPr lang="zh-CN" altLang="en-US" sz="2800" b="1" dirty="0" smtClean="0">
                <a:solidFill>
                  <a:srgbClr val="0070C0"/>
                </a:solidFill>
              </a:rPr>
            </a:br>
            <a:r>
              <a:rPr lang="zh-CN" altLang="en-US" sz="2800" b="1" dirty="0" smtClean="0">
                <a:solidFill>
                  <a:srgbClr val="00B050"/>
                </a:solidFill>
              </a:rPr>
              <a:t>一声何满子，双泪落君前。</a:t>
            </a:r>
            <a:endParaRPr lang="zh-CN" altLang="en-US" sz="2800" b="1" dirty="0">
              <a:solidFill>
                <a:srgbClr val="00B050"/>
              </a:solidFill>
              <a:latin typeface="宋体" pitchFamily="2" charset="-122"/>
            </a:endParaRPr>
          </a:p>
        </p:txBody>
      </p:sp>
      <p:sp>
        <p:nvSpPr>
          <p:cNvPr id="2052" name="Rectangle 2"/>
          <p:cNvSpPr>
            <a:spLocks noChangeArrowheads="1"/>
          </p:cNvSpPr>
          <p:nvPr/>
        </p:nvSpPr>
        <p:spPr bwMode="auto">
          <a:xfrm>
            <a:off x="250825" y="765175"/>
            <a:ext cx="864235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对照课文，你觉得这张插图画得像何满子吗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？</a:t>
            </a:r>
            <a:r>
              <a:rPr lang="en-US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(31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页第二段</a:t>
            </a:r>
            <a:r>
              <a:rPr lang="en-US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)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050" name="对象 5"/>
          <p:cNvGraphicFramePr>
            <a:graphicFrameLocks noChangeAspect="1"/>
          </p:cNvGraphicFramePr>
          <p:nvPr/>
        </p:nvGraphicFramePr>
        <p:xfrm>
          <a:off x="827088" y="2060575"/>
          <a:ext cx="2600325" cy="2695575"/>
        </p:xfrm>
        <a:graphic>
          <a:graphicData uri="http://schemas.openxmlformats.org/presentationml/2006/ole">
            <p:oleObj spid="_x0000_s2053" r:id="rId3" imgW="1600000" imgH="1571844" progId="PBrush">
              <p:embed/>
            </p:oleObj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ChangeArrowheads="1"/>
          </p:cNvSpPr>
          <p:nvPr/>
        </p:nvSpPr>
        <p:spPr bwMode="auto">
          <a:xfrm>
            <a:off x="250825" y="773113"/>
            <a:ext cx="8642350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“晒得两道眉毛只剩下淡淡的痕影”意在表现什么？</a:t>
            </a:r>
          </a:p>
        </p:txBody>
      </p:sp>
      <p:sp>
        <p:nvSpPr>
          <p:cNvPr id="5" name="文本框 15364"/>
          <p:cNvSpPr txBox="1">
            <a:spLocks noChangeArrowheads="1"/>
          </p:cNvSpPr>
          <p:nvPr/>
        </p:nvSpPr>
        <p:spPr bwMode="auto">
          <a:xfrm>
            <a:off x="5292725" y="4376738"/>
            <a:ext cx="28797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000" b="1" dirty="0">
                <a:latin typeface="宋体" pitchFamily="2" charset="-122"/>
              </a:rPr>
              <a:t>表现晒得很黑。</a:t>
            </a:r>
          </a:p>
        </p:txBody>
      </p:sp>
      <p:graphicFrame>
        <p:nvGraphicFramePr>
          <p:cNvPr id="3074" name="对象 5"/>
          <p:cNvGraphicFramePr>
            <a:graphicFrameLocks noChangeAspect="1"/>
          </p:cNvGraphicFramePr>
          <p:nvPr/>
        </p:nvGraphicFramePr>
        <p:xfrm>
          <a:off x="1187450" y="2420938"/>
          <a:ext cx="2600325" cy="2695575"/>
        </p:xfrm>
        <a:graphic>
          <a:graphicData uri="http://schemas.openxmlformats.org/presentationml/2006/ole">
            <p:oleObj spid="_x0000_s3077" r:id="rId3" imgW="1600000" imgH="1571844" progId="PBrush">
              <p:embed/>
            </p:oleObj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250825" y="773113"/>
            <a:ext cx="8642350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“一交立夏就光屁股”，对此有同学说：真不文明！你的意见是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——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文本框 15364"/>
          <p:cNvSpPr txBox="1">
            <a:spLocks noChangeArrowheads="1"/>
          </p:cNvSpPr>
          <p:nvPr/>
        </p:nvSpPr>
        <p:spPr bwMode="auto">
          <a:xfrm>
            <a:off x="971550" y="2781300"/>
            <a:ext cx="7200900" cy="206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3000" b="1" dirty="0">
                <a:latin typeface="宋体" pitchFamily="2" charset="-122"/>
              </a:rPr>
              <a:t>    老师意见：真实地写出了那个时代农村小朋友的特点，极富乡土特色和生活气息。</a:t>
            </a:r>
          </a:p>
        </p:txBody>
      </p:sp>
      <p:pic>
        <p:nvPicPr>
          <p:cNvPr id="21508" name="Picture 2" descr="http://p5.so.qhimgs1.com/bdr/_240_/t01f15c5349da49bddb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9188" y="4797425"/>
            <a:ext cx="2570162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250825" y="1476375"/>
            <a:ext cx="8632825" cy="360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000" b="1" dirty="0">
                <a:latin typeface="宋体" pitchFamily="2" charset="-122"/>
                <a:sym typeface="Arial" pitchFamily="34" charset="0"/>
              </a:rPr>
              <a:t>1.</a:t>
            </a:r>
            <a:r>
              <a:rPr lang="zh-CN" altLang="en-US" sz="3000" b="1" dirty="0">
                <a:latin typeface="宋体" pitchFamily="2" charset="-122"/>
                <a:sym typeface="Arial" pitchFamily="34" charset="0"/>
              </a:rPr>
              <a:t>理清故事情节，把握人物性格，领会小说的艺术表现手法。</a:t>
            </a:r>
            <a:br>
              <a:rPr lang="zh-CN" altLang="en-US" sz="3000" b="1" dirty="0">
                <a:latin typeface="宋体" pitchFamily="2" charset="-122"/>
                <a:sym typeface="Arial" pitchFamily="34" charset="0"/>
              </a:rPr>
            </a:br>
            <a:r>
              <a:rPr lang="en-US" altLang="zh-CN" sz="3000" b="1" dirty="0">
                <a:latin typeface="宋体" pitchFamily="2" charset="-122"/>
                <a:sym typeface="Arial" pitchFamily="34" charset="0"/>
              </a:rPr>
              <a:t>2.</a:t>
            </a:r>
            <a:r>
              <a:rPr lang="zh-CN" altLang="en-US" sz="3000" b="1" dirty="0">
                <a:latin typeface="宋体" pitchFamily="2" charset="-122"/>
                <a:sym typeface="Arial" pitchFamily="34" charset="0"/>
              </a:rPr>
              <a:t>学习小说中精彩的肖像、动作和语言描写，揣摩精彩的语言。</a:t>
            </a:r>
            <a:br>
              <a:rPr lang="zh-CN" altLang="en-US" sz="3000" b="1" dirty="0">
                <a:latin typeface="宋体" pitchFamily="2" charset="-122"/>
                <a:sym typeface="Arial" pitchFamily="34" charset="0"/>
              </a:rPr>
            </a:br>
            <a:r>
              <a:rPr lang="en-US" altLang="zh-CN" sz="3000" b="1" dirty="0">
                <a:latin typeface="宋体" pitchFamily="2" charset="-122"/>
                <a:sym typeface="Arial" pitchFamily="34" charset="0"/>
              </a:rPr>
              <a:t>3.</a:t>
            </a:r>
            <a:r>
              <a:rPr lang="zh-CN" altLang="en-US" sz="3000" b="1" dirty="0">
                <a:latin typeface="宋体" pitchFamily="2" charset="-122"/>
                <a:sym typeface="Arial" pitchFamily="34" charset="0"/>
              </a:rPr>
              <a:t>感受小说人物的美好品德和高尚情操，培养良好的审美情趣。</a:t>
            </a:r>
          </a:p>
        </p:txBody>
      </p:sp>
      <p:grpSp>
        <p:nvGrpSpPr>
          <p:cNvPr id="9219" name="Group 19"/>
          <p:cNvGrpSpPr>
            <a:grpSpLocks/>
          </p:cNvGrpSpPr>
          <p:nvPr/>
        </p:nvGrpSpPr>
        <p:grpSpPr bwMode="auto">
          <a:xfrm>
            <a:off x="128588" y="404813"/>
            <a:ext cx="2319337" cy="700087"/>
            <a:chOff x="138" y="461"/>
            <a:chExt cx="1461" cy="441"/>
          </a:xfrm>
        </p:grpSpPr>
        <p:pic>
          <p:nvPicPr>
            <p:cNvPr id="9221" name="Picture 18" descr="未标题-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2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 dirty="0">
                  <a:solidFill>
                    <a:srgbClr val="0099CC"/>
                  </a:solidFill>
                  <a:latin typeface="黑体" pitchFamily="49" charset="-122"/>
                  <a:ea typeface="黑体" pitchFamily="49" charset="-122"/>
                </a:rPr>
                <a:t>学习目标</a:t>
              </a:r>
            </a:p>
          </p:txBody>
        </p:sp>
      </p:grpSp>
      <p:pic>
        <p:nvPicPr>
          <p:cNvPr id="9220" name="Picture 7" descr="http://p0.so.qhmsg.com/bdr/_240_/t01d2578332921ecbaf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31025" y="4851400"/>
            <a:ext cx="1811338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ChangeArrowheads="1"/>
          </p:cNvSpPr>
          <p:nvPr/>
        </p:nvSpPr>
        <p:spPr bwMode="auto">
          <a:xfrm>
            <a:off x="250825" y="773113"/>
            <a:ext cx="576103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何满子在文章中起什么作用？</a:t>
            </a:r>
          </a:p>
        </p:txBody>
      </p:sp>
      <p:sp>
        <p:nvSpPr>
          <p:cNvPr id="3" name="文本框 15364"/>
          <p:cNvSpPr txBox="1">
            <a:spLocks noChangeArrowheads="1"/>
          </p:cNvSpPr>
          <p:nvPr/>
        </p:nvSpPr>
        <p:spPr bwMode="auto">
          <a:xfrm>
            <a:off x="3563938" y="2717800"/>
            <a:ext cx="4989512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3000" b="1" dirty="0">
                <a:latin typeface="宋体" pitchFamily="2" charset="-122"/>
              </a:rPr>
              <a:t>    是小说的主要</a:t>
            </a:r>
            <a:r>
              <a:rPr lang="zh-CN" altLang="en-US" sz="3000" b="1" dirty="0">
                <a:solidFill>
                  <a:srgbClr val="00B050"/>
                </a:solidFill>
                <a:latin typeface="宋体" pitchFamily="2" charset="-122"/>
              </a:rPr>
              <a:t>线索人物</a:t>
            </a:r>
            <a:r>
              <a:rPr lang="zh-CN" altLang="en-US" sz="3000" b="1" dirty="0">
                <a:latin typeface="宋体" pitchFamily="2" charset="-122"/>
              </a:rPr>
              <a:t>，作者通过这样一个机灵顽皮、充满稚气的孩子的眼睛，串起整个故事。</a:t>
            </a:r>
          </a:p>
        </p:txBody>
      </p:sp>
      <p:graphicFrame>
        <p:nvGraphicFramePr>
          <p:cNvPr id="4098" name="对象 3"/>
          <p:cNvGraphicFramePr>
            <a:graphicFrameLocks noChangeAspect="1"/>
          </p:cNvGraphicFramePr>
          <p:nvPr/>
        </p:nvGraphicFramePr>
        <p:xfrm>
          <a:off x="755650" y="1773238"/>
          <a:ext cx="2638425" cy="2732087"/>
        </p:xfrm>
        <a:graphic>
          <a:graphicData uri="http://schemas.openxmlformats.org/presentationml/2006/ole">
            <p:oleObj spid="_x0000_s4101" r:id="rId3" imgW="1600000" imgH="1571844" progId="PBrush">
              <p:embed/>
            </p:oleObj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250825" y="558800"/>
            <a:ext cx="8642350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5.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哪些句子体现何满子的性格特征，请试着描述一下？</a:t>
            </a:r>
          </a:p>
        </p:txBody>
      </p:sp>
      <p:sp>
        <p:nvSpPr>
          <p:cNvPr id="3" name="文本框 15364"/>
          <p:cNvSpPr txBox="1">
            <a:spLocks noChangeArrowheads="1"/>
          </p:cNvSpPr>
          <p:nvPr/>
        </p:nvSpPr>
        <p:spPr bwMode="auto">
          <a:xfrm>
            <a:off x="250825" y="1989138"/>
            <a:ext cx="8642350" cy="40132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 eaLnBrk="1" hangingPunct="1">
              <a:lnSpc>
                <a:spcPct val="130000"/>
              </a:lnSpc>
              <a:spcBef>
                <a:spcPts val="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zh-CN" altLang="en-US" sz="2800" b="1" dirty="0" smtClean="0">
                <a:latin typeface="宋体" panose="02010600030101010101" pitchFamily="2" charset="-122"/>
              </a:rPr>
              <a:t>整天在河滩上野跑；</a:t>
            </a:r>
          </a:p>
          <a:p>
            <a:pPr marL="457200" indent="-457200" eaLnBrk="1" hangingPunct="1">
              <a:lnSpc>
                <a:spcPct val="130000"/>
              </a:lnSpc>
              <a:spcBef>
                <a:spcPts val="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zh-CN" altLang="en-US" sz="2800" b="1" dirty="0" smtClean="0">
                <a:latin typeface="宋体" panose="02010600030101010101" pitchFamily="2" charset="-122"/>
              </a:rPr>
              <a:t>不穿大红兜；</a:t>
            </a:r>
          </a:p>
          <a:p>
            <a:pPr marL="457200" indent="-457200" eaLnBrk="1" hangingPunct="1">
              <a:lnSpc>
                <a:spcPct val="130000"/>
              </a:lnSpc>
              <a:spcBef>
                <a:spcPts val="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zh-CN" altLang="en-US" sz="2800" b="1" spc="-300" dirty="0" smtClean="0">
                <a:latin typeface="宋体" panose="02010600030101010101" pitchFamily="2" charset="-122"/>
              </a:rPr>
              <a:t>记性好，爱听故事，过耳不忘，好问个字儿，过目不忘；</a:t>
            </a:r>
          </a:p>
          <a:p>
            <a:pPr eaLnBrk="1" hangingPunct="1">
              <a:lnSpc>
                <a:spcPct val="130000"/>
              </a:lnSpc>
              <a:spcBef>
                <a:spcPts val="0"/>
              </a:spcBef>
              <a:buClr>
                <a:srgbClr val="FF0000"/>
              </a:buClr>
              <a:buFontTx/>
              <a:buNone/>
              <a:defRPr/>
            </a:pPr>
            <a:r>
              <a:rPr lang="zh-CN" altLang="en-US" sz="2800" b="1" dirty="0" smtClean="0">
                <a:latin typeface="宋体" panose="02010600030101010101" pitchFamily="2" charset="-122"/>
              </a:rPr>
              <a:t>上学不安分；</a:t>
            </a:r>
          </a:p>
          <a:p>
            <a:pPr marL="457200" indent="-457200" eaLnBrk="1" hangingPunct="1">
              <a:lnSpc>
                <a:spcPct val="130000"/>
              </a:lnSpc>
              <a:spcBef>
                <a:spcPts val="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zh-CN" altLang="en-US" sz="2800" b="1" dirty="0" smtClean="0">
                <a:latin typeface="宋体" panose="02010600030101010101" pitchFamily="2" charset="-122"/>
              </a:rPr>
              <a:t>藏在芦苇中跟奶奶捉迷藏；</a:t>
            </a:r>
          </a:p>
          <a:p>
            <a:pPr marL="457200" indent="-457200" eaLnBrk="1" hangingPunct="1">
              <a:lnSpc>
                <a:spcPct val="130000"/>
              </a:lnSpc>
              <a:spcBef>
                <a:spcPts val="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zh-CN" altLang="en-US" sz="2800" b="1" dirty="0" smtClean="0">
                <a:latin typeface="宋体" panose="02010600030101010101" pitchFamily="2" charset="-122"/>
              </a:rPr>
              <a:t>心疼爷爷，想哄爷爷开心；</a:t>
            </a:r>
          </a:p>
          <a:p>
            <a:pPr marL="457200" indent="-457200" eaLnBrk="1" hangingPunct="1">
              <a:lnSpc>
                <a:spcPct val="130000"/>
              </a:lnSpc>
              <a:spcBef>
                <a:spcPts val="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zh-CN" altLang="en-US" sz="2800" b="1" spc="-300" dirty="0" smtClean="0">
                <a:latin typeface="宋体" panose="02010600030101010101" pitchFamily="2" charset="-122"/>
              </a:rPr>
              <a:t>被拴在葡萄架立柱上，觉得失去了自由，委屈又憋闷。</a:t>
            </a:r>
          </a:p>
        </p:txBody>
      </p:sp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5364163" y="1341438"/>
            <a:ext cx="1614487" cy="1708150"/>
            <a:chOff x="4592" y="2387"/>
            <a:chExt cx="1017" cy="1076"/>
          </a:xfrm>
        </p:grpSpPr>
        <p:sp>
          <p:nvSpPr>
            <p:cNvPr id="5" name="Text Box 20"/>
            <p:cNvSpPr txBox="1">
              <a:spLocks noChangeArrowheads="1"/>
            </p:cNvSpPr>
            <p:nvPr/>
          </p:nvSpPr>
          <p:spPr bwMode="auto">
            <a:xfrm>
              <a:off x="4592" y="2387"/>
              <a:ext cx="427" cy="1076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miter lim="800000"/>
            </a:ln>
            <a:effectLst/>
            <a:extLst/>
          </p:spPr>
          <p:txBody>
            <a:bodyPr vert="eaVert" wrap="none">
              <a:spAutoFit/>
            </a:bodyPr>
            <a:lstStyle/>
            <a:p>
              <a:pPr>
                <a:buFontTx/>
                <a:buNone/>
                <a:defRPr/>
              </a:pPr>
              <a:r>
                <a:rPr lang="zh-CN" altLang="en-US" sz="32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anose="02010609060101010101" pitchFamily="49" charset="-122"/>
                </a:rPr>
                <a:t>天真可爱</a:t>
              </a:r>
            </a:p>
          </p:txBody>
        </p:sp>
        <p:sp>
          <p:nvSpPr>
            <p:cNvPr id="6" name="Text Box 21"/>
            <p:cNvSpPr txBox="1">
              <a:spLocks noChangeArrowheads="1"/>
            </p:cNvSpPr>
            <p:nvPr/>
          </p:nvSpPr>
          <p:spPr bwMode="auto">
            <a:xfrm>
              <a:off x="5182" y="2387"/>
              <a:ext cx="427" cy="1076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miter lim="800000"/>
            </a:ln>
            <a:effectLst/>
            <a:extLst/>
          </p:spPr>
          <p:txBody>
            <a:bodyPr vert="eaVert" wrap="none">
              <a:spAutoFit/>
            </a:bodyPr>
            <a:lstStyle/>
            <a:p>
              <a:pPr>
                <a:buFontTx/>
                <a:buNone/>
                <a:defRPr/>
              </a:pPr>
              <a:r>
                <a:rPr lang="zh-CN" altLang="en-US" sz="32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anose="02010609060101010101" pitchFamily="49" charset="-122"/>
                </a:rPr>
                <a:t>机灵顽皮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01"/>
          <p:cNvSpPr txBox="1"/>
          <p:nvPr/>
        </p:nvSpPr>
        <p:spPr>
          <a:xfrm>
            <a:off x="1511660" y="1556791"/>
            <a:ext cx="6120680" cy="769437"/>
          </a:xfrm>
          <a:prstGeom prst="rect">
            <a:avLst/>
          </a:prstGeom>
          <a:noFill/>
          <a:ln w="38100">
            <a:noFill/>
            <a:prstDash val="sysDash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buFontTx/>
              <a:buNone/>
              <a:defRPr/>
            </a:pPr>
            <a:r>
              <a:rPr lang="zh-CN" altLang="en-US" sz="4400" b="1" noProof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人物</a:t>
            </a:r>
            <a:r>
              <a:rPr lang="en-US" altLang="zh-CN" sz="4400" b="1" noProof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4400" b="1" noProof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“一丈青大娘”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t="13007" b="13608"/>
          <a:stretch>
            <a:fillRect/>
          </a:stretch>
        </p:blipFill>
        <p:spPr bwMode="auto">
          <a:xfrm>
            <a:off x="4932039" y="3212976"/>
            <a:ext cx="3528393" cy="2589291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p:transition spd="slow">
    <p:split orient="vert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250825" y="784225"/>
            <a:ext cx="8642350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何满子的奶奶，人人都管她叫一丈青大娘。你知道“一丈青”出自何处、有什么含义吗？</a:t>
            </a:r>
          </a:p>
        </p:txBody>
      </p:sp>
      <p:sp>
        <p:nvSpPr>
          <p:cNvPr id="4" name="矩形 3"/>
          <p:cNvSpPr/>
          <p:nvPr/>
        </p:nvSpPr>
        <p:spPr>
          <a:xfrm>
            <a:off x="250825" y="2528888"/>
            <a:ext cx="8642350" cy="28606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3000" b="1" spc="-300" dirty="0">
                <a:latin typeface="宋体" panose="02010600030101010101" pitchFamily="2" charset="-122"/>
              </a:rPr>
              <a:t>    是</a:t>
            </a:r>
            <a:r>
              <a:rPr lang="en-US" altLang="zh-CN" sz="3000" b="1" spc="-300" dirty="0">
                <a:latin typeface="宋体" panose="02010600030101010101" pitchFamily="2" charset="-122"/>
              </a:rPr>
              <a:t>《</a:t>
            </a:r>
            <a:r>
              <a:rPr lang="zh-CN" altLang="en-US" sz="3000" b="1" spc="-300" dirty="0">
                <a:latin typeface="宋体" panose="02010600030101010101" pitchFamily="2" charset="-122"/>
              </a:rPr>
              <a:t>水浒传</a:t>
            </a:r>
            <a:r>
              <a:rPr lang="en-US" altLang="zh-CN" sz="3000" b="1" spc="-300" dirty="0">
                <a:latin typeface="宋体" panose="02010600030101010101" pitchFamily="2" charset="-122"/>
              </a:rPr>
              <a:t>》</a:t>
            </a:r>
            <a:r>
              <a:rPr lang="zh-CN" altLang="en-US" sz="3000" b="1" spc="-300" dirty="0">
                <a:latin typeface="宋体" panose="02010600030101010101" pitchFamily="2" charset="-122"/>
              </a:rPr>
              <a:t>中扈三娘的外号，</a:t>
            </a:r>
            <a:r>
              <a:rPr lang="en-US" altLang="zh-CN" sz="3000" b="1" spc="-300" dirty="0">
                <a:latin typeface="宋体" panose="02010600030101010101" pitchFamily="2" charset="-122"/>
              </a:rPr>
              <a:t>“</a:t>
            </a:r>
            <a:r>
              <a:rPr lang="zh-CN" altLang="en-US" sz="3000" b="1" spc="-300" dirty="0">
                <a:latin typeface="宋体" panose="02010600030101010101" pitchFamily="2" charset="-122"/>
              </a:rPr>
              <a:t>一丈青</a:t>
            </a:r>
            <a:r>
              <a:rPr lang="en-US" altLang="zh-CN" sz="3000" b="1" spc="-300" dirty="0">
                <a:latin typeface="宋体" panose="02010600030101010101" pitchFamily="2" charset="-122"/>
              </a:rPr>
              <a:t>”</a:t>
            </a:r>
            <a:r>
              <a:rPr lang="zh-CN" altLang="en-US" sz="3000" b="1" spc="-300" dirty="0">
                <a:latin typeface="宋体" panose="02010600030101010101" pitchFamily="2" charset="-122"/>
              </a:rPr>
              <a:t>原是</a:t>
            </a:r>
            <a:r>
              <a:rPr lang="en-US" altLang="zh-CN" sz="3000" b="1" spc="-300" dirty="0">
                <a:latin typeface="宋体" panose="02010600030101010101" pitchFamily="2" charset="-122"/>
              </a:rPr>
              <a:t>《</a:t>
            </a:r>
            <a:r>
              <a:rPr lang="zh-CN" altLang="en-US" sz="3000" b="1" spc="-300" dirty="0">
                <a:latin typeface="宋体" panose="02010600030101010101" pitchFamily="2" charset="-122"/>
              </a:rPr>
              <a:t>水浒传</a:t>
            </a:r>
            <a:r>
              <a:rPr lang="en-US" altLang="zh-CN" sz="3000" b="1" spc="-300" dirty="0">
                <a:latin typeface="宋体" panose="02010600030101010101" pitchFamily="2" charset="-122"/>
              </a:rPr>
              <a:t>》</a:t>
            </a:r>
            <a:r>
              <a:rPr lang="zh-CN" altLang="en-US" sz="3000" b="1" spc="-300" dirty="0">
                <a:latin typeface="宋体" panose="02010600030101010101" pitchFamily="2" charset="-122"/>
              </a:rPr>
              <a:t>中扈三娘的绰号。她是梁山第一女将，武艺高强，一双刀神出鬼没，更有用绳套的绝技，阵前用绳套捉人十分厉害。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250825" y="981075"/>
            <a:ext cx="820896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何满子的奶奶为什么号称“一丈青大娘”？</a:t>
            </a:r>
          </a:p>
        </p:txBody>
      </p:sp>
      <p:sp>
        <p:nvSpPr>
          <p:cNvPr id="5" name="矩形 4"/>
          <p:cNvSpPr/>
          <p:nvPr/>
        </p:nvSpPr>
        <p:spPr>
          <a:xfrm>
            <a:off x="260350" y="2420938"/>
            <a:ext cx="8632825" cy="21701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3000" b="1" spc="-300" dirty="0">
                <a:latin typeface="宋体" panose="02010600030101010101" pitchFamily="2" charset="-122"/>
              </a:rPr>
              <a:t>     奶奶一丈青大娘</a:t>
            </a:r>
            <a:r>
              <a:rPr lang="zh-CN" altLang="en-US" sz="3000" b="1" spc="-300" dirty="0">
                <a:solidFill>
                  <a:srgbClr val="00B0F0"/>
                </a:solidFill>
                <a:latin typeface="宋体" panose="02010600030101010101" pitchFamily="2" charset="-122"/>
              </a:rPr>
              <a:t>个高脚大，身强体健，性格豪爽，爱打抱不平，这种女中豪杰的形象</a:t>
            </a:r>
            <a:r>
              <a:rPr lang="zh-CN" altLang="en-US" sz="3000" b="1" spc="-300" dirty="0">
                <a:latin typeface="宋体" panose="02010600030101010101" pitchFamily="2" charset="-122"/>
              </a:rPr>
              <a:t>，与</a:t>
            </a:r>
            <a:r>
              <a:rPr lang="en-US" altLang="zh-CN" sz="3000" b="1" spc="-300" dirty="0">
                <a:latin typeface="宋体" panose="02010600030101010101" pitchFamily="2" charset="-122"/>
              </a:rPr>
              <a:t>《</a:t>
            </a:r>
            <a:r>
              <a:rPr lang="zh-CN" altLang="en-US" sz="3000" b="1" spc="-300" dirty="0">
                <a:latin typeface="宋体" panose="02010600030101010101" pitchFamily="2" charset="-122"/>
              </a:rPr>
              <a:t>水浒</a:t>
            </a:r>
            <a:r>
              <a:rPr lang="en-US" altLang="zh-CN" sz="3000" b="1" spc="-300" dirty="0">
                <a:latin typeface="宋体" panose="02010600030101010101" pitchFamily="2" charset="-122"/>
              </a:rPr>
              <a:t>》</a:t>
            </a:r>
            <a:r>
              <a:rPr lang="zh-CN" altLang="en-US" sz="3000" b="1" spc="-300" dirty="0">
                <a:latin typeface="宋体" panose="02010600030101010101" pitchFamily="2" charset="-122"/>
              </a:rPr>
              <a:t>中的著名女将一丈青扈三娘颇为神似。</a:t>
            </a:r>
          </a:p>
        </p:txBody>
      </p:sp>
      <p:pic>
        <p:nvPicPr>
          <p:cNvPr id="25604" name="Picture 2" descr="http://p5.so.qhimgs1.com/bdr/_240_/t01f15c5349da49bddb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9188" y="4797425"/>
            <a:ext cx="2570162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250825" y="836613"/>
            <a:ext cx="8642350" cy="119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写一丈青大娘“一双大脚”有什么文化内涵？单单是表现她脚大吗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？</a:t>
            </a:r>
            <a:r>
              <a:rPr lang="en-US" altLang="zh-CN" sz="32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31</a:t>
            </a:r>
            <a:r>
              <a:rPr lang="zh-CN" altLang="en-US" sz="32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页最后一行</a:t>
            </a:r>
            <a:endParaRPr lang="zh-CN" altLang="en-US" sz="3200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0350" y="2708275"/>
            <a:ext cx="8632825" cy="21698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3000" b="1" spc="-300" dirty="0">
                <a:latin typeface="宋体" panose="02010600030101010101" pitchFamily="2" charset="-122"/>
              </a:rPr>
              <a:t>     旧时封建礼法要求女子裹脚，而不裹脚者，一般是有</a:t>
            </a:r>
            <a:r>
              <a:rPr lang="zh-CN" altLang="en-US" sz="3000" b="1" spc="-300" dirty="0">
                <a:solidFill>
                  <a:srgbClr val="FF0000"/>
                </a:solidFill>
                <a:latin typeface="宋体" panose="02010600030101010101" pitchFamily="2" charset="-122"/>
              </a:rPr>
              <a:t>反叛精神，不受封建</a:t>
            </a:r>
            <a:r>
              <a:rPr lang="zh-CN" altLang="en-US" sz="3000" b="1" spc="-3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礼法束缚</a:t>
            </a:r>
            <a:r>
              <a:rPr lang="zh-CN" altLang="en-US" sz="3000" b="1" spc="-300" dirty="0" smtClean="0">
                <a:latin typeface="宋体" panose="02010600030101010101" pitchFamily="2" charset="-122"/>
              </a:rPr>
              <a:t>的</a:t>
            </a:r>
            <a:r>
              <a:rPr lang="zh-CN" altLang="en-US" sz="3000" b="1" spc="-300" dirty="0">
                <a:latin typeface="宋体" panose="02010600030101010101" pitchFamily="2" charset="-122"/>
              </a:rPr>
              <a:t>人。这和她“一丈青”的外号是一致的。</a:t>
            </a:r>
          </a:p>
        </p:txBody>
      </p:sp>
      <p:pic>
        <p:nvPicPr>
          <p:cNvPr id="26628" name="Picture 2" descr="http://p5.so.qhimgs1.com/bdr/_240_/t01f15c5349da49bddb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9188" y="4797425"/>
            <a:ext cx="2570162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250825" y="784225"/>
            <a:ext cx="8642350" cy="119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你觉得关于一丈青大娘的哪些文字富有鲜明的个性特点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？（</a:t>
            </a:r>
            <a:r>
              <a:rPr lang="en-US" altLang="zh-CN" sz="32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31</a:t>
            </a:r>
            <a:r>
              <a:rPr lang="zh-CN" altLang="en-US" sz="32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页最后一行；</a:t>
            </a:r>
            <a:r>
              <a:rPr lang="en-US" altLang="zh-CN" sz="32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32</a:t>
            </a:r>
            <a:r>
              <a:rPr lang="zh-CN" altLang="en-US" sz="32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页最后一段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）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0350" y="2708275"/>
            <a:ext cx="8632825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zh-CN" altLang="en-US" sz="2800" b="1" spc="-300" dirty="0">
                <a:latin typeface="宋体" panose="02010600030101010101" pitchFamily="2" charset="-122"/>
              </a:rPr>
              <a:t>大高个儿，一双大脚，青铜肤色，有一双长满老茧的大手。</a:t>
            </a:r>
          </a:p>
        </p:txBody>
      </p:sp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900113" y="4046538"/>
            <a:ext cx="1150937" cy="588962"/>
            <a:chOff x="899591" y="3327021"/>
            <a:chExt cx="1152128" cy="588220"/>
          </a:xfrm>
        </p:grpSpPr>
        <p:sp>
          <p:nvSpPr>
            <p:cNvPr id="7" name="矩形标注 6"/>
            <p:cNvSpPr/>
            <p:nvPr/>
          </p:nvSpPr>
          <p:spPr>
            <a:xfrm>
              <a:off x="899591" y="3327021"/>
              <a:ext cx="1152128" cy="588220"/>
            </a:xfrm>
            <a:prstGeom prst="wedgeRectCallout">
              <a:avLst>
                <a:gd name="adj1" fmla="val 82893"/>
                <a:gd name="adj2" fmla="val -179143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635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999706" y="3355560"/>
              <a:ext cx="970967" cy="5232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buFontTx/>
                <a:buNone/>
                <a:defRPr/>
              </a:pPr>
              <a:r>
                <a:rPr lang="zh-CN" altLang="en-US" sz="2800" b="1" spc="-300" dirty="0">
                  <a:latin typeface="宋体" panose="02010600030101010101" pitchFamily="2" charset="-122"/>
                </a:rPr>
                <a:t>外 貌</a:t>
              </a:r>
            </a:p>
          </p:txBody>
        </p:sp>
      </p:grp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592388" y="4275138"/>
            <a:ext cx="572402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身强力壮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，性格直爽泼辣；</a:t>
            </a:r>
            <a:endParaRPr lang="en-US" altLang="zh-CN" sz="32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勤奋能干</a:t>
            </a:r>
            <a:endParaRPr lang="zh-CN" altLang="en-US" sz="3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0350" y="742950"/>
            <a:ext cx="7912100" cy="26781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zh-CN" altLang="en-US" sz="2800" b="1" spc="-300" dirty="0">
                <a:latin typeface="宋体" panose="02010600030101010101" pitchFamily="2" charset="-122"/>
              </a:rPr>
              <a:t>“站住！”</a:t>
            </a:r>
            <a:endParaRPr lang="en-US" altLang="zh-CN" sz="2800" b="1" spc="-300" dirty="0">
              <a:latin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zh-CN" altLang="en-US" sz="2800" b="1" spc="-300" dirty="0">
                <a:latin typeface="宋体" panose="02010600030101010101" pitchFamily="2" charset="-122"/>
              </a:rPr>
              <a:t>“都给我穿上裤子！”</a:t>
            </a:r>
          </a:p>
          <a:p>
            <a:pPr marL="457200" indent="-457200">
              <a:lnSpc>
                <a:spcPct val="150000"/>
              </a:lnSpc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zh-CN" altLang="en-US" sz="2800" b="1" spc="-300" dirty="0">
                <a:latin typeface="宋体" panose="02010600030101010101" pitchFamily="2" charset="-122"/>
              </a:rPr>
              <a:t>“不能叫你们腌臜了我们大姑娘小媳妇的眼睛！”</a:t>
            </a:r>
          </a:p>
          <a:p>
            <a:pPr marL="457200" indent="-457200">
              <a:lnSpc>
                <a:spcPct val="150000"/>
              </a:lnSpc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zh-CN" altLang="en-US" sz="2800" b="1" spc="-300" dirty="0">
                <a:latin typeface="宋体" panose="02010600030101010101" pitchFamily="2" charset="-122"/>
              </a:rPr>
              <a:t>“小祖宗儿！”</a:t>
            </a: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7054850" y="3192463"/>
            <a:ext cx="1150938" cy="587375"/>
            <a:chOff x="899591" y="3327021"/>
            <a:chExt cx="1152128" cy="588220"/>
          </a:xfrm>
        </p:grpSpPr>
        <p:sp>
          <p:nvSpPr>
            <p:cNvPr id="4" name="矩形标注 3"/>
            <p:cNvSpPr/>
            <p:nvPr/>
          </p:nvSpPr>
          <p:spPr>
            <a:xfrm>
              <a:off x="899591" y="3327021"/>
              <a:ext cx="1152128" cy="588220"/>
            </a:xfrm>
            <a:prstGeom prst="wedgeRectCallout">
              <a:avLst>
                <a:gd name="adj1" fmla="val -63267"/>
                <a:gd name="adj2" fmla="val -146822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635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999707" y="3355637"/>
              <a:ext cx="970965" cy="52303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buFontTx/>
                <a:buNone/>
                <a:defRPr/>
              </a:pPr>
              <a:r>
                <a:rPr lang="zh-CN" altLang="en-US" sz="2800" b="1" spc="-300" dirty="0">
                  <a:latin typeface="宋体" panose="02010600030101010101" pitchFamily="2" charset="-122"/>
                </a:rPr>
                <a:t>语 言</a:t>
              </a:r>
            </a:p>
          </p:txBody>
        </p:sp>
      </p:grp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93950" y="3830638"/>
            <a:ext cx="43561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刚正不阿、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爱打抱不平</a:t>
            </a:r>
            <a:endParaRPr lang="en-US" altLang="zh-CN" sz="3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口苦心甜，溺爱孙儿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0350" y="901700"/>
            <a:ext cx="8632825" cy="26924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lnSpc>
                <a:spcPct val="130000"/>
              </a:lnSpc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zh-CN" altLang="en-US" sz="2600" b="1" spc="-300" dirty="0">
                <a:latin typeface="宋体" panose="02010600030101010101" pitchFamily="2" charset="-122"/>
              </a:rPr>
              <a:t>一丈青大娘火了起来，挽了挽袖口</a:t>
            </a:r>
            <a:r>
              <a:rPr lang="en-US" altLang="zh-CN" sz="2600" b="1" spc="-300" dirty="0">
                <a:latin typeface="宋体" panose="02010600030101010101" pitchFamily="2" charset="-122"/>
              </a:rPr>
              <a:t>……</a:t>
            </a:r>
            <a:r>
              <a:rPr lang="zh-CN" altLang="en-US" sz="2600" b="1" spc="-300" dirty="0">
                <a:latin typeface="宋体" panose="02010600030101010101" pitchFamily="2" charset="-122"/>
              </a:rPr>
              <a:t>一阵风冲下河坡</a:t>
            </a:r>
            <a:r>
              <a:rPr lang="en-US" altLang="zh-CN" sz="2600" b="1" spc="-300" dirty="0">
                <a:latin typeface="宋体" panose="02010600030101010101" pitchFamily="2" charset="-122"/>
              </a:rPr>
              <a:t>……</a:t>
            </a:r>
            <a:r>
              <a:rPr lang="zh-CN" altLang="en-US" sz="2600" b="1" spc="-300" dirty="0">
                <a:latin typeface="宋体" panose="02010600030101010101" pitchFamily="2" charset="-122"/>
              </a:rPr>
              <a:t>手戳着他们的鼻子</a:t>
            </a:r>
            <a:r>
              <a:rPr lang="en-US" altLang="zh-CN" sz="2600" b="1" spc="-300" dirty="0">
                <a:latin typeface="宋体" panose="02010600030101010101" pitchFamily="2" charset="-122"/>
              </a:rPr>
              <a:t>……</a:t>
            </a:r>
          </a:p>
          <a:p>
            <a:pPr marL="457200" indent="-457200">
              <a:lnSpc>
                <a:spcPct val="130000"/>
              </a:lnSpc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zh-CN" altLang="en-US" sz="2600" b="1" spc="-300" dirty="0">
                <a:latin typeface="宋体" panose="02010600030101010101" pitchFamily="2" charset="-122"/>
              </a:rPr>
              <a:t>一丈青大娘勃然大怒，老大一个耳刮子抡圆了扇过去</a:t>
            </a:r>
            <a:r>
              <a:rPr lang="en-US" altLang="zh-CN" sz="2600" b="1" spc="-300" dirty="0">
                <a:latin typeface="宋体" panose="02010600030101010101" pitchFamily="2" charset="-122"/>
              </a:rPr>
              <a:t>……</a:t>
            </a:r>
          </a:p>
          <a:p>
            <a:pPr marL="457200" indent="-457200">
              <a:lnSpc>
                <a:spcPct val="130000"/>
              </a:lnSpc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zh-CN" altLang="en-US" sz="2600" b="1" spc="-300" dirty="0">
                <a:latin typeface="宋体" panose="02010600030101010101" pitchFamily="2" charset="-122"/>
              </a:rPr>
              <a:t>一丈青大娘折断了一棵茶碗口粗细的河柳</a:t>
            </a:r>
            <a:r>
              <a:rPr lang="en-US" altLang="zh-CN" sz="2600" b="1" spc="-300" dirty="0">
                <a:latin typeface="宋体" panose="02010600030101010101" pitchFamily="2" charset="-122"/>
              </a:rPr>
              <a:t>……</a:t>
            </a:r>
            <a:r>
              <a:rPr lang="zh-CN" altLang="en-US" sz="2600" b="1" spc="-300" dirty="0">
                <a:latin typeface="宋体" panose="02010600030101010101" pitchFamily="2" charset="-122"/>
              </a:rPr>
              <a:t>挥舞起来</a:t>
            </a:r>
            <a:r>
              <a:rPr lang="en-US" altLang="zh-CN" sz="2600" b="1" spc="-300" dirty="0">
                <a:latin typeface="宋体" panose="02010600030101010101" pitchFamily="2" charset="-122"/>
              </a:rPr>
              <a:t>……</a:t>
            </a:r>
          </a:p>
          <a:p>
            <a:pPr marL="457200" indent="-457200">
              <a:lnSpc>
                <a:spcPct val="130000"/>
              </a:lnSpc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zh-CN" altLang="en-US" sz="2600" b="1" spc="-300" dirty="0">
                <a:latin typeface="宋体" panose="02010600030101010101" pitchFamily="2" charset="-122"/>
              </a:rPr>
              <a:t>一丈青大娘不依不饶，站在河边大骂不住声</a:t>
            </a:r>
            <a:r>
              <a:rPr lang="en-US" altLang="zh-CN" sz="2600" b="1" spc="-300" dirty="0">
                <a:latin typeface="宋体" panose="02010600030101010101" pitchFamily="2" charset="-122"/>
              </a:rPr>
              <a:t>……</a:t>
            </a:r>
          </a:p>
        </p:txBody>
      </p:sp>
      <p:grpSp>
        <p:nvGrpSpPr>
          <p:cNvPr id="2" name="组合 3"/>
          <p:cNvGrpSpPr>
            <a:grpSpLocks/>
          </p:cNvGrpSpPr>
          <p:nvPr/>
        </p:nvGrpSpPr>
        <p:grpSpPr bwMode="auto">
          <a:xfrm>
            <a:off x="4788024" y="3921124"/>
            <a:ext cx="3617789" cy="542412"/>
            <a:chOff x="-722726" y="3327021"/>
            <a:chExt cx="2774445" cy="808761"/>
          </a:xfrm>
        </p:grpSpPr>
        <p:sp>
          <p:nvSpPr>
            <p:cNvPr id="5" name="矩形标注 4"/>
            <p:cNvSpPr/>
            <p:nvPr/>
          </p:nvSpPr>
          <p:spPr>
            <a:xfrm>
              <a:off x="899591" y="3327021"/>
              <a:ext cx="1152128" cy="588220"/>
            </a:xfrm>
            <a:prstGeom prst="wedgeRectCallout">
              <a:avLst>
                <a:gd name="adj1" fmla="val -63267"/>
                <a:gd name="adj2" fmla="val -146822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635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-722726" y="3355637"/>
              <a:ext cx="2693510" cy="7801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Tx/>
                <a:buNone/>
                <a:defRPr/>
              </a:pPr>
              <a:r>
                <a:rPr lang="en-US" altLang="zh-CN" sz="2800" b="1" spc="-300" dirty="0" smtClean="0">
                  <a:solidFill>
                    <a:srgbClr val="0000FF"/>
                  </a:solidFill>
                  <a:latin typeface="宋体" panose="02010600030101010101" pitchFamily="2" charset="-122"/>
                </a:rPr>
                <a:t>32</a:t>
              </a:r>
              <a:r>
                <a:rPr lang="zh-CN" altLang="en-US" sz="2800" b="1" spc="-300" dirty="0" smtClean="0">
                  <a:solidFill>
                    <a:srgbClr val="0000FF"/>
                  </a:solidFill>
                  <a:latin typeface="宋体" panose="02010600030101010101" pitchFamily="2" charset="-122"/>
                </a:rPr>
                <a:t>页第二段动 作描写</a:t>
              </a:r>
              <a:endParaRPr lang="zh-CN" altLang="en-US" sz="2800" b="1" spc="-300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723900" y="4572000"/>
            <a:ext cx="606742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风风火火，干净利落，英姿飒爽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250825" y="784225"/>
            <a:ext cx="4321175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5.</a:t>
            </a:r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一丈青大娘性格：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955800" y="2058988"/>
            <a:ext cx="6088063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 dirty="0">
                <a:latin typeface="宋体" pitchFamily="2" charset="-122"/>
              </a:rPr>
              <a:t>泼辣大胆　刚直不阿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4400" b="1" dirty="0">
                <a:latin typeface="宋体" pitchFamily="2" charset="-122"/>
              </a:rPr>
              <a:t>性格豪爽</a:t>
            </a:r>
            <a:r>
              <a:rPr lang="zh-CN" altLang="en-US" sz="4400" b="1" dirty="0"/>
              <a:t>   </a:t>
            </a:r>
            <a:r>
              <a:rPr lang="zh-CN" altLang="en-US" sz="4400" b="1" dirty="0">
                <a:latin typeface="宋体" pitchFamily="2" charset="-122"/>
              </a:rPr>
              <a:t>口苦心甜　</a:t>
            </a:r>
            <a:endParaRPr lang="zh-CN" altLang="en-US" sz="4400" b="1" dirty="0"/>
          </a:p>
          <a:p>
            <a:pPr algn="ctr" eaLnBrk="1" hangingPunct="1">
              <a:spcBef>
                <a:spcPct val="50000"/>
              </a:spcBef>
            </a:pPr>
            <a:r>
              <a:rPr lang="zh-CN" altLang="en-US" sz="4400" b="1" dirty="0">
                <a:latin typeface="宋体" pitchFamily="2" charset="-122"/>
              </a:rPr>
              <a:t>热情正直　淳厚朴实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9"/>
          <p:cNvGrpSpPr>
            <a:grpSpLocks/>
          </p:cNvGrpSpPr>
          <p:nvPr/>
        </p:nvGrpSpPr>
        <p:grpSpPr bwMode="auto">
          <a:xfrm>
            <a:off x="128588" y="404813"/>
            <a:ext cx="2319337" cy="700087"/>
            <a:chOff x="138" y="461"/>
            <a:chExt cx="1461" cy="441"/>
          </a:xfrm>
        </p:grpSpPr>
        <p:pic>
          <p:nvPicPr>
            <p:cNvPr id="10245" name="Picture 10" descr="未标题-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46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 dirty="0">
                  <a:solidFill>
                    <a:srgbClr val="0099CC"/>
                  </a:solidFill>
                  <a:latin typeface="黑体" pitchFamily="49" charset="-122"/>
                  <a:ea typeface="黑体" pitchFamily="49" charset="-122"/>
                </a:rPr>
                <a:t>新课导入</a:t>
              </a:r>
            </a:p>
          </p:txBody>
        </p:sp>
      </p:grp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50825" y="2060849"/>
            <a:ext cx="8642350" cy="5447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 smtClean="0"/>
              <a:t>        </a:t>
            </a:r>
            <a:r>
              <a:rPr lang="zh-CN" altLang="en-US" sz="2400" b="1" dirty="0" smtClean="0"/>
              <a:t>大运河从</a:t>
            </a:r>
            <a:r>
              <a:rPr lang="zh-CN" altLang="en-US" sz="2400" b="1" dirty="0" smtClean="0">
                <a:hlinkClick r:id="rId3"/>
              </a:rPr>
              <a:t>公元前</a:t>
            </a:r>
            <a:r>
              <a:rPr lang="en-US" altLang="zh-CN" sz="2400" b="1" dirty="0" smtClean="0">
                <a:hlinkClick r:id="rId3"/>
              </a:rPr>
              <a:t>486</a:t>
            </a:r>
            <a:r>
              <a:rPr lang="zh-CN" altLang="en-US" sz="2400" b="1" dirty="0" smtClean="0">
                <a:hlinkClick r:id="rId3"/>
              </a:rPr>
              <a:t>年</a:t>
            </a:r>
            <a:r>
              <a:rPr lang="zh-CN" altLang="en-US" sz="2400" b="1" dirty="0" smtClean="0"/>
              <a:t>始凿，距今已有</a:t>
            </a:r>
            <a:r>
              <a:rPr lang="en-US" altLang="zh-CN" sz="2400" b="1" dirty="0" smtClean="0"/>
              <a:t>2500</a:t>
            </a:r>
            <a:r>
              <a:rPr lang="zh-CN" altLang="en-US" sz="2400" b="1" dirty="0" smtClean="0"/>
              <a:t>多年的历史，而</a:t>
            </a:r>
            <a:r>
              <a:rPr lang="zh-CN" altLang="en-US" sz="2400" b="1" dirty="0" smtClean="0">
                <a:hlinkClick r:id="rId4"/>
              </a:rPr>
              <a:t>秦始皇</a:t>
            </a:r>
            <a:r>
              <a:rPr lang="zh-CN" altLang="en-US" sz="2400" b="1" dirty="0" smtClean="0"/>
              <a:t>在嘉兴境内开凿的一条重要河道，也奠定了以后的江南运河走向。大运河开掘于</a:t>
            </a:r>
            <a:r>
              <a:rPr lang="zh-CN" altLang="en-US" sz="2400" b="1" dirty="0" smtClean="0">
                <a:hlinkClick r:id="rId5"/>
              </a:rPr>
              <a:t>春秋时期</a:t>
            </a:r>
            <a:r>
              <a:rPr lang="zh-CN" altLang="en-US" sz="2400" b="1" dirty="0" smtClean="0"/>
              <a:t>，完成于</a:t>
            </a:r>
            <a:r>
              <a:rPr lang="zh-CN" altLang="en-US" sz="2400" b="1" dirty="0" smtClean="0">
                <a:hlinkClick r:id="rId6"/>
              </a:rPr>
              <a:t>隋朝</a:t>
            </a:r>
            <a:r>
              <a:rPr lang="zh-CN" altLang="en-US" sz="2400" b="1" dirty="0" smtClean="0"/>
              <a:t>，繁荣于唐宋，取直于</a:t>
            </a:r>
            <a:r>
              <a:rPr lang="zh-CN" altLang="en-US" sz="2400" b="1" dirty="0" smtClean="0">
                <a:hlinkClick r:id="rId7"/>
              </a:rPr>
              <a:t>元代</a:t>
            </a:r>
            <a:r>
              <a:rPr lang="zh-CN" altLang="en-US" sz="2400" b="1" dirty="0" smtClean="0"/>
              <a:t>，疏通于明清。漫长的岁月里，经历三次较大的兴修过程。最后一次的兴修完成才称作“京杭大运河”。</a:t>
            </a:r>
            <a:endParaRPr lang="en-US" altLang="zh-CN" sz="2400" b="1" dirty="0" smtClean="0">
              <a:latin typeface="宋体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 smtClean="0">
                <a:latin typeface="宋体" pitchFamily="2" charset="-122"/>
              </a:rPr>
              <a:t>    </a:t>
            </a:r>
            <a:r>
              <a:rPr lang="en-US" altLang="zh-CN" sz="2400" b="1" dirty="0" smtClean="0"/>
              <a:t>2014</a:t>
            </a:r>
            <a:r>
              <a:rPr lang="zh-CN" altLang="en-US" sz="2400" b="1" dirty="0" smtClean="0"/>
              <a:t>年</a:t>
            </a:r>
            <a:r>
              <a:rPr lang="en-US" altLang="zh-CN" sz="2400" b="1" dirty="0" smtClean="0"/>
              <a:t>6</a:t>
            </a:r>
            <a:r>
              <a:rPr lang="zh-CN" altLang="en-US" sz="2400" b="1" dirty="0" smtClean="0"/>
              <a:t>月</a:t>
            </a:r>
            <a:r>
              <a:rPr lang="en-US" altLang="zh-CN" sz="2400" b="1" dirty="0" smtClean="0"/>
              <a:t>22</a:t>
            </a:r>
            <a:r>
              <a:rPr lang="zh-CN" altLang="en-US" sz="2400" b="1" dirty="0" smtClean="0"/>
              <a:t>日，第</a:t>
            </a:r>
            <a:r>
              <a:rPr lang="en-US" altLang="zh-CN" sz="2400" b="1" dirty="0" smtClean="0"/>
              <a:t>38</a:t>
            </a:r>
            <a:r>
              <a:rPr lang="zh-CN" altLang="en-US" sz="2400" b="1" dirty="0" smtClean="0"/>
              <a:t>届</a:t>
            </a:r>
            <a:r>
              <a:rPr lang="zh-CN" altLang="en-US" sz="2400" b="1" dirty="0" smtClean="0">
                <a:hlinkClick r:id="rId8"/>
              </a:rPr>
              <a:t>世界遗产大会</a:t>
            </a:r>
            <a:r>
              <a:rPr lang="zh-CN" altLang="en-US" sz="2400" b="1" dirty="0" smtClean="0"/>
              <a:t>宣布，中国大运河项目成功入选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世界文化遗产</a:t>
            </a:r>
            <a:r>
              <a:rPr lang="zh-CN" altLang="en-US" sz="2400" b="1" dirty="0" smtClean="0"/>
              <a:t>名录，成为中国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第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46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个世界遗产</a:t>
            </a:r>
            <a:r>
              <a:rPr lang="zh-CN" altLang="en-US" sz="2400" b="1" dirty="0" smtClean="0"/>
              <a:t>项目</a:t>
            </a:r>
            <a:r>
              <a:rPr lang="zh-CN" altLang="en-US" sz="2400" b="1" dirty="0" smtClean="0"/>
              <a:t>。            上联：</a:t>
            </a:r>
            <a:r>
              <a:rPr lang="zh-CN" altLang="en-US" sz="2400" b="1" dirty="0" smtClean="0">
                <a:solidFill>
                  <a:srgbClr val="00B050"/>
                </a:solidFill>
              </a:rPr>
              <a:t>南通州，北通州，南北通州通南北</a:t>
            </a:r>
            <a:endParaRPr lang="en-US" altLang="zh-CN" sz="2400" b="1" dirty="0" smtClean="0">
              <a:solidFill>
                <a:srgbClr val="00B050"/>
              </a:solidFill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endParaRPr lang="zh-CN" altLang="en-US" sz="2400" b="1" dirty="0">
              <a:latin typeface="宋体" pitchFamily="2" charset="-122"/>
            </a:endParaRPr>
          </a:p>
        </p:txBody>
      </p:sp>
      <p:sp>
        <p:nvSpPr>
          <p:cNvPr id="10244" name="矩形 2"/>
          <p:cNvSpPr>
            <a:spLocks noChangeArrowheads="1"/>
          </p:cNvSpPr>
          <p:nvPr/>
        </p:nvSpPr>
        <p:spPr bwMode="auto">
          <a:xfrm>
            <a:off x="2805113" y="1395413"/>
            <a:ext cx="22445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京杭大运河</a:t>
            </a:r>
            <a:endParaRPr lang="zh-CN" altLang="en-US" sz="20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01"/>
          <p:cNvSpPr txBox="1"/>
          <p:nvPr/>
        </p:nvSpPr>
        <p:spPr>
          <a:xfrm>
            <a:off x="1781690" y="1435423"/>
            <a:ext cx="5580620" cy="769441"/>
          </a:xfrm>
          <a:prstGeom prst="rect">
            <a:avLst/>
          </a:prstGeom>
          <a:noFill/>
          <a:ln w="38100">
            <a:noFill/>
            <a:prstDash val="sysDash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buFontTx/>
              <a:buNone/>
              <a:defRPr/>
            </a:pPr>
            <a:r>
              <a:rPr lang="zh-CN" altLang="en-US" sz="4400" b="1" noProof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人物</a:t>
            </a:r>
            <a:r>
              <a:rPr lang="en-US" altLang="zh-CN" sz="4400" b="1" noProof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4400" b="1" noProof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“何大学问”</a:t>
            </a:r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2503134" y="3429000"/>
            <a:ext cx="6381749" cy="2562225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p:transition spd="slow">
    <p:split orient="vert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250824" y="944563"/>
            <a:ext cx="842563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何大学问的相貌</a:t>
            </a:r>
            <a:r>
              <a:rPr lang="en-US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en-US" altLang="zh-CN" sz="32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35</a:t>
            </a:r>
            <a:r>
              <a:rPr lang="zh-CN" altLang="en-US" sz="32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页第三段</a:t>
            </a:r>
            <a:endParaRPr lang="zh-CN" altLang="en-US" sz="3200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24300" y="1989138"/>
            <a:ext cx="4248150" cy="21701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3000" b="1" spc="-300" dirty="0">
                <a:latin typeface="宋体" panose="02010600030101010101" pitchFamily="2" charset="-122"/>
              </a:rPr>
              <a:t>    何大学问人高马大，膀阔腰圆，面如重枣，浓眉朗目，一副关公相貌。</a:t>
            </a:r>
            <a:endParaRPr lang="en-US" altLang="zh-CN" sz="3000" b="1" spc="-300" dirty="0">
              <a:latin typeface="宋体" panose="02010600030101010101" pitchFamily="2" charset="-122"/>
            </a:endParaRPr>
          </a:p>
        </p:txBody>
      </p:sp>
      <p:pic>
        <p:nvPicPr>
          <p:cNvPr id="32772" name="Picture 2" descr="http://imgx.xiawu.com/xzimg/i4/i2/T1jkpVFK0cXXXXXXXX_!!0-item_pic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2276475"/>
            <a:ext cx="2403475" cy="330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132138" y="854075"/>
            <a:ext cx="5040312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3000" b="1" spc="-300" dirty="0">
                <a:solidFill>
                  <a:srgbClr val="FF0000"/>
                </a:solidFill>
                <a:latin typeface="宋体" panose="02010600030101010101" pitchFamily="2" charset="-122"/>
              </a:rPr>
              <a:t>     </a:t>
            </a:r>
            <a:r>
              <a:rPr lang="zh-CN" altLang="en-US" sz="3000" b="1" spc="-300" dirty="0" smtClean="0">
                <a:solidFill>
                  <a:srgbClr val="002060"/>
                </a:solidFill>
                <a:latin typeface="宋体" panose="02010600030101010101" pitchFamily="2" charset="-122"/>
              </a:rPr>
              <a:t>“武圣”关羽</a:t>
            </a:r>
            <a:r>
              <a:rPr lang="zh-CN" altLang="en-US" sz="3000" b="1" spc="-300" dirty="0">
                <a:solidFill>
                  <a:srgbClr val="FF0000"/>
                </a:solidFill>
                <a:latin typeface="宋体" panose="02010600030101010101" pitchFamily="2" charset="-122"/>
              </a:rPr>
              <a:t>的一生，忠肝义胆，诚信磊落；叱咤风云，横扫千军，堪称英雄人杰，令万民景仰。</a:t>
            </a:r>
            <a:endParaRPr lang="zh-CN" altLang="en-US" dirty="0"/>
          </a:p>
        </p:txBody>
      </p:sp>
      <p:pic>
        <p:nvPicPr>
          <p:cNvPr id="33795" name="Picture 2" descr="http://imgx.xiawu.com/xzimg/i4/i2/T1jkpVFK0cXXXXXXXX_!!0-item_pic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2276475"/>
            <a:ext cx="2403475" cy="330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250825" y="765175"/>
            <a:ext cx="43307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何大学问的性格</a:t>
            </a:r>
            <a:r>
              <a:rPr lang="en-US" altLang="zh-CN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——</a:t>
            </a:r>
            <a:endParaRPr lang="zh-CN" altLang="en-US" sz="32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0825" y="1700213"/>
            <a:ext cx="8642350" cy="3370153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zh-CN" altLang="en-US" sz="2800" b="1" spc="-300" dirty="0">
                <a:latin typeface="宋体" panose="02010600030101010101" pitchFamily="2" charset="-122"/>
              </a:rPr>
              <a:t>他又好喝酒，脾气大，</a:t>
            </a:r>
            <a:r>
              <a:rPr lang="zh-CN" altLang="en-US" sz="2800" b="1" spc="-300" dirty="0">
                <a:solidFill>
                  <a:srgbClr val="00B050"/>
                </a:solidFill>
                <a:latin typeface="宋体" panose="02010600030101010101" pitchFamily="2" charset="-122"/>
              </a:rPr>
              <a:t>爱打抱不平</a:t>
            </a:r>
            <a:r>
              <a:rPr lang="zh-CN" altLang="en-US" sz="2800" b="1" spc="-300" dirty="0">
                <a:latin typeface="宋体" panose="02010600030101010101" pitchFamily="2" charset="-122"/>
              </a:rPr>
              <a:t>，为朋友敢两肋插刀。</a:t>
            </a:r>
          </a:p>
          <a:p>
            <a:pPr marL="457200" indent="-457200">
              <a:lnSpc>
                <a:spcPct val="150000"/>
              </a:lnSpc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zh-CN" altLang="en-US" sz="2800" b="1" spc="-300" dirty="0">
                <a:latin typeface="宋体" panose="02010600030101010101" pitchFamily="2" charset="-122"/>
              </a:rPr>
              <a:t>不知道钱是好的，伙友们有谁家揭不开锅，沿路上遇见老、弱、病、残，伸手就掏</a:t>
            </a:r>
            <a:r>
              <a:rPr lang="zh-CN" altLang="en-US" sz="2800" b="1" spc="-300" dirty="0" smtClean="0">
                <a:latin typeface="宋体" panose="02010600030101010101" pitchFamily="2" charset="-122"/>
              </a:rPr>
              <a:t>荷包，抓多少就给多少</a:t>
            </a:r>
            <a:endParaRPr lang="en-US" altLang="zh-CN" sz="2800" b="1" spc="-300" dirty="0">
              <a:latin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zh-CN" altLang="en-US" sz="2800" b="1" spc="-300" dirty="0" smtClean="0">
                <a:latin typeface="宋体" panose="02010600030101010101" pitchFamily="2" charset="-122"/>
              </a:rPr>
              <a:t>他的架子大了，不三顾茅庐，他是不出山的；至于脚钱多少，倒在其次，要的就是刘皇叔那样的礼贤下士</a:t>
            </a:r>
            <a:r>
              <a:rPr lang="zh-CN" altLang="en-US" sz="3000" b="1" spc="-300" dirty="0" smtClean="0">
                <a:latin typeface="宋体" panose="02010600030101010101" pitchFamily="2" charset="-122"/>
              </a:rPr>
              <a:t>。</a:t>
            </a:r>
            <a:endParaRPr lang="en-US" altLang="zh-CN" sz="3000" b="1" spc="-300" dirty="0" smtClean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0825" y="1628775"/>
            <a:ext cx="8642350" cy="18851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00000"/>
              </a:lnSpc>
              <a:buFontTx/>
              <a:buNone/>
              <a:defRPr/>
            </a:pPr>
            <a:r>
              <a:rPr lang="zh-CN" altLang="en-US" sz="3200" b="1" spc="-3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像关公一样，</a:t>
            </a:r>
            <a:r>
              <a:rPr lang="zh-CN" altLang="en-US" sz="3200" b="1" spc="-30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侠肝义胆，仗义轻财，慷慨豁达，爱打抱不平，甘为朋友两肋插刀。</a:t>
            </a:r>
          </a:p>
        </p:txBody>
      </p:sp>
      <p:pic>
        <p:nvPicPr>
          <p:cNvPr id="35843" name="Picture 2" descr="http://p5.so.qhimgs1.com/bdr/_240_/t01f15c5349da49bddb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9188" y="4797425"/>
            <a:ext cx="2570162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250825" y="765175"/>
            <a:ext cx="43307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何大学问的经历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——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47925" y="1628775"/>
            <a:ext cx="4248150" cy="21701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3000" b="1" spc="-300" dirty="0">
                <a:latin typeface="宋体" panose="02010600030101010101" pitchFamily="2" charset="-122"/>
              </a:rPr>
              <a:t>年轻的时候，当过义和团；</a:t>
            </a: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3000" b="1" spc="-300" dirty="0">
                <a:latin typeface="宋体" panose="02010600030101010101" pitchFamily="2" charset="-122"/>
              </a:rPr>
              <a:t>给地主家当赶车把式；</a:t>
            </a: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3000" b="1" spc="-300" dirty="0">
                <a:latin typeface="宋体" panose="02010600030101010101" pitchFamily="2" charset="-122"/>
              </a:rPr>
              <a:t>改了行，给牲口贩子赶马。</a:t>
            </a:r>
          </a:p>
        </p:txBody>
      </p:sp>
      <p:pic>
        <p:nvPicPr>
          <p:cNvPr id="36868" name="Picture 2" descr="http://p5.so.qhimgs1.com/bdr/_240_/t0163bd9099595494a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463" y="4048125"/>
            <a:ext cx="38100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250825" y="765175"/>
            <a:ext cx="43307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为什么叫“何大学问”</a:t>
            </a:r>
          </a:p>
        </p:txBody>
      </p:sp>
      <p:sp>
        <p:nvSpPr>
          <p:cNvPr id="3" name="矩形 2"/>
          <p:cNvSpPr/>
          <p:nvPr/>
        </p:nvSpPr>
        <p:spPr>
          <a:xfrm>
            <a:off x="250825" y="1989138"/>
            <a:ext cx="8642350" cy="34466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buClr>
                <a:srgbClr val="FF0000"/>
              </a:buClr>
              <a:buFontTx/>
              <a:buNone/>
              <a:defRPr/>
            </a:pPr>
            <a:r>
              <a:rPr lang="zh-CN" altLang="en-US" sz="3000" b="1" spc="-300" dirty="0">
                <a:latin typeface="宋体" panose="02010600030101010101" pitchFamily="2" charset="-122"/>
              </a:rPr>
              <a:t>    在这个小村，数他走的地方多，见的世面广；</a:t>
            </a:r>
            <a:r>
              <a:rPr lang="en-US" altLang="zh-CN" sz="3000" b="1" spc="-300" dirty="0">
                <a:latin typeface="宋体" panose="02010600030101010101" pitchFamily="2" charset="-122"/>
              </a:rPr>
              <a:t>……</a:t>
            </a:r>
            <a:r>
              <a:rPr lang="zh-CN" altLang="en-US" sz="3000" b="1" spc="-300" dirty="0">
                <a:latin typeface="宋体" panose="02010600030101010101" pitchFamily="2" charset="-122"/>
              </a:rPr>
              <a:t>他这个人非常富有想象力，编起故事来，有枝有叶，有文有武，生动曲折，惊险红火。于是，人们</a:t>
            </a:r>
            <a:r>
              <a:rPr lang="zh-CN" altLang="en-US" sz="3000" b="1" spc="-300" dirty="0">
                <a:solidFill>
                  <a:srgbClr val="0000FF"/>
                </a:solidFill>
                <a:latin typeface="宋体" panose="02010600030101010101" pitchFamily="2" charset="-122"/>
              </a:rPr>
              <a:t>一半是戏谑，一半是尊敬</a:t>
            </a:r>
            <a:r>
              <a:rPr lang="zh-CN" altLang="en-US" sz="3000" b="1" spc="-300" dirty="0">
                <a:latin typeface="宋体" panose="02010600030101010101" pitchFamily="2" charset="-122"/>
              </a:rPr>
              <a:t>，就给他送了个何大学问的</a:t>
            </a:r>
            <a:r>
              <a:rPr lang="zh-CN" altLang="en-US" sz="3000" b="1" spc="-300" dirty="0" smtClean="0">
                <a:latin typeface="宋体" panose="02010600030101010101" pitchFamily="2" charset="-122"/>
              </a:rPr>
              <a:t>外号</a:t>
            </a:r>
            <a:endParaRPr lang="en-US" altLang="zh-CN" sz="3000" b="1" spc="-300" dirty="0" smtClean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buClr>
                <a:srgbClr val="FF0000"/>
              </a:buClr>
              <a:buFontTx/>
              <a:buNone/>
              <a:defRPr/>
            </a:pPr>
            <a:r>
              <a:rPr lang="en-US" altLang="zh-CN" sz="3000" b="1" spc="-300" dirty="0" smtClean="0">
                <a:latin typeface="宋体" panose="02010600030101010101" pitchFamily="2" charset="-122"/>
              </a:rPr>
              <a:t>             </a:t>
            </a:r>
            <a:r>
              <a:rPr lang="en-US" altLang="zh-CN" sz="3000" b="1" spc="-300" dirty="0" smtClean="0">
                <a:solidFill>
                  <a:srgbClr val="00B050"/>
                </a:solidFill>
                <a:latin typeface="宋体" panose="02010600030101010101" pitchFamily="2" charset="-122"/>
              </a:rPr>
              <a:t>-----》</a:t>
            </a:r>
            <a:r>
              <a:rPr lang="zh-CN" altLang="en-US" sz="3000" b="1" spc="-300" dirty="0" smtClean="0">
                <a:solidFill>
                  <a:srgbClr val="00B050"/>
                </a:solidFill>
                <a:latin typeface="宋体" panose="02010600030101010101" pitchFamily="2" charset="-122"/>
              </a:rPr>
              <a:t>见多识广</a:t>
            </a:r>
            <a:endParaRPr lang="zh-CN" altLang="en-US" sz="3000" b="1" spc="-300" dirty="0">
              <a:solidFill>
                <a:srgbClr val="00B05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250825" y="922338"/>
            <a:ext cx="8642350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5.</a:t>
            </a:r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课文开头写：“何满子被爷爷拴在葡萄架的立柱上，系的是挂贼扣儿。”爷爷为什么要这样做？</a:t>
            </a:r>
          </a:p>
        </p:txBody>
      </p:sp>
      <p:sp>
        <p:nvSpPr>
          <p:cNvPr id="3" name="矩形 2"/>
          <p:cNvSpPr/>
          <p:nvPr/>
        </p:nvSpPr>
        <p:spPr>
          <a:xfrm>
            <a:off x="255588" y="3284538"/>
            <a:ext cx="8640762" cy="14779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buClr>
                <a:srgbClr val="FF0000"/>
              </a:buClr>
              <a:buFontTx/>
              <a:buNone/>
              <a:defRPr/>
            </a:pPr>
            <a:r>
              <a:rPr lang="zh-CN" altLang="en-US" sz="3000" b="1" spc="-300" dirty="0">
                <a:latin typeface="宋体" panose="02010600030101010101" pitchFamily="2" charset="-122"/>
              </a:rPr>
              <a:t>     日本鬼子把咱们中国大卸八块啦，爷爷坐了牢，还险些扔了命，把满腔怒火发泄到他身上。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250825" y="549275"/>
            <a:ext cx="8642350" cy="127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6.</a:t>
            </a:r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你觉得关于何大学问的哪些文字富有鲜明的个性特点？</a:t>
            </a:r>
          </a:p>
        </p:txBody>
      </p:sp>
      <p:sp>
        <p:nvSpPr>
          <p:cNvPr id="3" name="矩形 2"/>
          <p:cNvSpPr/>
          <p:nvPr/>
        </p:nvSpPr>
        <p:spPr>
          <a:xfrm>
            <a:off x="260350" y="2001838"/>
            <a:ext cx="8632825" cy="2985433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zh-CN" altLang="en-US" sz="2800" b="1" spc="-300" dirty="0">
                <a:latin typeface="宋体" panose="02010600030101010101" pitchFamily="2" charset="-122"/>
              </a:rPr>
              <a:t>他骑一匹光背儿马，左肩挂一只书囊，右肩扛一杆一丈八尺的大鞭</a:t>
            </a:r>
            <a:r>
              <a:rPr lang="en-US" altLang="zh-CN" sz="2800" b="1" spc="-300" dirty="0">
                <a:latin typeface="宋体" panose="02010600030101010101" pitchFamily="2" charset="-122"/>
              </a:rPr>
              <a:t>……</a:t>
            </a:r>
            <a:r>
              <a:rPr lang="zh-CN" altLang="en-US" sz="2800" b="1" spc="-300" dirty="0">
                <a:latin typeface="宋体" panose="02010600030101010101" pitchFamily="2" charset="-122"/>
              </a:rPr>
              <a:t>路遇文庙，他都要下马，作个大揖，上一股高香。</a:t>
            </a:r>
            <a:endParaRPr lang="en-US" altLang="zh-CN" sz="2800" b="1" spc="-300" dirty="0">
              <a:latin typeface="宋体" panose="02010600030101010101" pitchFamily="2" charset="-122"/>
            </a:endParaRPr>
          </a:p>
          <a:p>
            <a:pPr marL="457200" indent="-457200">
              <a:spcBef>
                <a:spcPts val="12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zh-CN" altLang="en-US" sz="2800" b="1" spc="-300" dirty="0">
                <a:latin typeface="宋体" panose="02010600030101010101" pitchFamily="2" charset="-122"/>
              </a:rPr>
              <a:t>但是，这一趟回来</a:t>
            </a:r>
            <a:r>
              <a:rPr lang="en-US" altLang="zh-CN" sz="2800" b="1" spc="-300" dirty="0">
                <a:latin typeface="宋体" panose="02010600030101010101" pitchFamily="2" charset="-122"/>
              </a:rPr>
              <a:t>……</a:t>
            </a:r>
            <a:r>
              <a:rPr lang="zh-CN" altLang="en-US" sz="2800" b="1" spc="-300" dirty="0">
                <a:latin typeface="宋体" panose="02010600030101010101" pitchFamily="2" charset="-122"/>
              </a:rPr>
              <a:t>愁眉苦脸，垂头丧气，眉头子挽成个鸡蛋大的疙瘩。</a:t>
            </a:r>
          </a:p>
          <a:p>
            <a:pPr marL="457200" indent="-457200">
              <a:spcBef>
                <a:spcPts val="12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zh-CN" altLang="en-US" sz="2800" b="1" spc="-300" dirty="0">
                <a:latin typeface="宋体" panose="02010600030101010101" pitchFamily="2" charset="-122"/>
              </a:rPr>
              <a:t>“日本鬼子把咱们中国大卸八块啦！</a:t>
            </a:r>
            <a:r>
              <a:rPr lang="en-US" altLang="zh-CN" sz="2800" b="1" spc="-300" dirty="0" smtClean="0">
                <a:latin typeface="宋体" panose="02010600030101010101" pitchFamily="2" charset="-122"/>
              </a:rPr>
              <a:t>……”</a:t>
            </a:r>
            <a:endParaRPr lang="zh-CN" altLang="en-US" sz="2800" b="1" spc="-300" dirty="0">
              <a:latin typeface="宋体" panose="02010600030101010101" pitchFamily="2" charset="-122"/>
            </a:endParaRPr>
          </a:p>
        </p:txBody>
      </p:sp>
      <p:grpSp>
        <p:nvGrpSpPr>
          <p:cNvPr id="2" name="组合 3"/>
          <p:cNvGrpSpPr>
            <a:grpSpLocks/>
          </p:cNvGrpSpPr>
          <p:nvPr/>
        </p:nvGrpSpPr>
        <p:grpSpPr bwMode="auto">
          <a:xfrm>
            <a:off x="6588125" y="1466850"/>
            <a:ext cx="1152525" cy="587375"/>
            <a:chOff x="899591" y="3327021"/>
            <a:chExt cx="1152128" cy="588220"/>
          </a:xfrm>
        </p:grpSpPr>
        <p:sp>
          <p:nvSpPr>
            <p:cNvPr id="5" name="矩形标注 4"/>
            <p:cNvSpPr/>
            <p:nvPr/>
          </p:nvSpPr>
          <p:spPr>
            <a:xfrm>
              <a:off x="899591" y="3327021"/>
              <a:ext cx="1152128" cy="588220"/>
            </a:xfrm>
            <a:prstGeom prst="wedgeRectCallout">
              <a:avLst>
                <a:gd name="adj1" fmla="val -66410"/>
                <a:gd name="adj2" fmla="val 113291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635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999570" y="3355637"/>
              <a:ext cx="971215" cy="5230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buFontTx/>
                <a:buNone/>
                <a:defRPr/>
              </a:pPr>
              <a:r>
                <a:rPr lang="zh-CN" altLang="en-US" sz="2800" b="1" spc="-300" dirty="0">
                  <a:latin typeface="宋体" panose="02010600030101010101" pitchFamily="2" charset="-122"/>
                </a:rPr>
                <a:t>行 动</a:t>
              </a:r>
            </a:p>
          </p:txBody>
        </p:sp>
      </p:grpSp>
      <p:grpSp>
        <p:nvGrpSpPr>
          <p:cNvPr id="4" name="组合 6"/>
          <p:cNvGrpSpPr>
            <a:grpSpLocks/>
          </p:cNvGrpSpPr>
          <p:nvPr/>
        </p:nvGrpSpPr>
        <p:grpSpPr bwMode="auto">
          <a:xfrm>
            <a:off x="7164388" y="2835275"/>
            <a:ext cx="1152525" cy="587375"/>
            <a:chOff x="899591" y="3327021"/>
            <a:chExt cx="1152128" cy="588220"/>
          </a:xfrm>
        </p:grpSpPr>
        <p:sp>
          <p:nvSpPr>
            <p:cNvPr id="8" name="矩形标注 7"/>
            <p:cNvSpPr/>
            <p:nvPr/>
          </p:nvSpPr>
          <p:spPr>
            <a:xfrm>
              <a:off x="899591" y="3327021"/>
              <a:ext cx="1152128" cy="588220"/>
            </a:xfrm>
            <a:prstGeom prst="wedgeRectCallout">
              <a:avLst>
                <a:gd name="adj1" fmla="val -66410"/>
                <a:gd name="adj2" fmla="val 113291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635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999569" y="3355637"/>
              <a:ext cx="971215" cy="5230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buFontTx/>
                <a:buNone/>
                <a:defRPr/>
              </a:pPr>
              <a:r>
                <a:rPr lang="zh-CN" altLang="en-US" sz="2800" b="1" spc="-300" dirty="0">
                  <a:latin typeface="宋体" panose="02010600030101010101" pitchFamily="2" charset="-122"/>
                </a:rPr>
                <a:t>神 态</a:t>
              </a:r>
            </a:p>
          </p:txBody>
        </p:sp>
      </p:grpSp>
      <p:grpSp>
        <p:nvGrpSpPr>
          <p:cNvPr id="7" name="组合 9"/>
          <p:cNvGrpSpPr>
            <a:grpSpLocks/>
          </p:cNvGrpSpPr>
          <p:nvPr/>
        </p:nvGrpSpPr>
        <p:grpSpPr bwMode="auto">
          <a:xfrm>
            <a:off x="7380288" y="5124450"/>
            <a:ext cx="1152525" cy="587375"/>
            <a:chOff x="899591" y="3327021"/>
            <a:chExt cx="1152128" cy="588220"/>
          </a:xfrm>
        </p:grpSpPr>
        <p:sp>
          <p:nvSpPr>
            <p:cNvPr id="11" name="矩形标注 10"/>
            <p:cNvSpPr/>
            <p:nvPr/>
          </p:nvSpPr>
          <p:spPr>
            <a:xfrm>
              <a:off x="899591" y="3327021"/>
              <a:ext cx="1152128" cy="588220"/>
            </a:xfrm>
            <a:prstGeom prst="wedgeRectCallout">
              <a:avLst>
                <a:gd name="adj1" fmla="val -65624"/>
                <a:gd name="adj2" fmla="val -102187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635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999569" y="3355637"/>
              <a:ext cx="971215" cy="5230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buFontTx/>
                <a:buNone/>
                <a:defRPr/>
              </a:pPr>
              <a:r>
                <a:rPr lang="zh-CN" altLang="en-US" sz="2800" b="1" spc="-300" dirty="0">
                  <a:latin typeface="宋体" panose="02010600030101010101" pitchFamily="2" charset="-122"/>
                </a:rPr>
                <a:t>语 言</a:t>
              </a:r>
            </a:p>
          </p:txBody>
        </p:sp>
      </p:grp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971550" y="5877272"/>
            <a:ext cx="770490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一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个具有朴实的爱国主义情感的农民。</a:t>
            </a:r>
            <a:endParaRPr lang="zh-CN" altLang="en-US" sz="3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文本框 11265"/>
          <p:cNvSpPr txBox="1">
            <a:spLocks noChangeArrowheads="1"/>
          </p:cNvSpPr>
          <p:nvPr/>
        </p:nvSpPr>
        <p:spPr bwMode="auto">
          <a:xfrm>
            <a:off x="250825" y="1277938"/>
            <a:ext cx="64817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一、活灵活现的</a:t>
            </a:r>
            <a:r>
              <a:rPr lang="zh-CN" altLang="en-US" sz="32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民间口语与俗语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：</a:t>
            </a:r>
          </a:p>
        </p:txBody>
      </p:sp>
      <p:grpSp>
        <p:nvGrpSpPr>
          <p:cNvPr id="40963" name="Group 6"/>
          <p:cNvGrpSpPr>
            <a:grpSpLocks/>
          </p:cNvGrpSpPr>
          <p:nvPr/>
        </p:nvGrpSpPr>
        <p:grpSpPr bwMode="auto">
          <a:xfrm>
            <a:off x="128588" y="404813"/>
            <a:ext cx="2319337" cy="700087"/>
            <a:chOff x="138" y="461"/>
            <a:chExt cx="1461" cy="441"/>
          </a:xfrm>
        </p:grpSpPr>
        <p:pic>
          <p:nvPicPr>
            <p:cNvPr id="40966" name="Picture 7" descr="未标题-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967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 dirty="0">
                  <a:solidFill>
                    <a:srgbClr val="0099CC"/>
                  </a:solidFill>
                  <a:latin typeface="黑体" pitchFamily="49" charset="-122"/>
                  <a:ea typeface="黑体" pitchFamily="49" charset="-122"/>
                </a:rPr>
                <a:t>写作手法</a:t>
              </a:r>
            </a:p>
          </p:txBody>
        </p:sp>
      </p:grpSp>
      <p:sp>
        <p:nvSpPr>
          <p:cNvPr id="10" name="文本框 23555"/>
          <p:cNvSpPr txBox="1">
            <a:spLocks noChangeArrowheads="1"/>
          </p:cNvSpPr>
          <p:nvPr/>
        </p:nvSpPr>
        <p:spPr bwMode="auto">
          <a:xfrm>
            <a:off x="246063" y="2832100"/>
            <a:ext cx="8647112" cy="297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itchFamily="34" charset="0"/>
              <a:buChar char="•"/>
            </a:pPr>
            <a:r>
              <a:rPr lang="zh-CN" altLang="en-US" sz="2400" b="1" dirty="0">
                <a:latin typeface="宋体" pitchFamily="2" charset="-122"/>
              </a:rPr>
              <a:t>何满子在奶奶身边长大，要天上的星星，奶奶也赶快搬梯子去摘。长到四五岁，就像野鸟不入笼，一天不着家，整日在河滩野跑。</a:t>
            </a:r>
          </a:p>
          <a:p>
            <a:pPr eaLnBrk="1" hangingPunct="1">
              <a:lnSpc>
                <a:spcPct val="130000"/>
              </a:lnSpc>
              <a:buFont typeface="Arial" pitchFamily="34" charset="0"/>
              <a:buChar char="•"/>
            </a:pPr>
            <a:r>
              <a:rPr lang="zh-CN" altLang="en-US" sz="2400" b="1" dirty="0">
                <a:latin typeface="宋体" pitchFamily="2" charset="-122"/>
              </a:rPr>
              <a:t>奶奶八样不放心，怕让狗咬了，怕让鹰抓了，怕掉在土井子里，怕给拍花子的拐走。</a:t>
            </a:r>
          </a:p>
          <a:p>
            <a:pPr eaLnBrk="1" hangingPunct="1">
              <a:lnSpc>
                <a:spcPct val="130000"/>
              </a:lnSpc>
              <a:buFont typeface="Arial" pitchFamily="34" charset="0"/>
              <a:buChar char="•"/>
            </a:pPr>
            <a:r>
              <a:rPr lang="zh-CN" altLang="en-US" sz="2400" b="1" dirty="0">
                <a:latin typeface="宋体" pitchFamily="2" charset="-122"/>
              </a:rPr>
              <a:t>何满子是一丈青大娘的</a:t>
            </a:r>
            <a:r>
              <a:rPr lang="zh-CN" altLang="en-US" sz="2400" b="1" dirty="0">
                <a:solidFill>
                  <a:srgbClr val="0000FF"/>
                </a:solidFill>
                <a:latin typeface="宋体" pitchFamily="2" charset="-122"/>
              </a:rPr>
              <a:t>心尖子，肺叶子，眼珠子，命根子</a:t>
            </a:r>
            <a:r>
              <a:rPr lang="zh-CN" altLang="en-US" sz="2400" b="1" dirty="0">
                <a:latin typeface="宋体" pitchFamily="2" charset="-122"/>
              </a:rPr>
              <a:t>。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971550" y="1989138"/>
            <a:ext cx="59039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朗读这些文句就是一种精神享受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6" name="文本框 2"/>
          <p:cNvSpPr txBox="1">
            <a:spLocks noChangeArrowheads="1"/>
          </p:cNvSpPr>
          <p:nvPr/>
        </p:nvSpPr>
        <p:spPr bwMode="auto">
          <a:xfrm>
            <a:off x="665162" y="332656"/>
            <a:ext cx="39068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杭州拱宸桥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50825" y="2060849"/>
            <a:ext cx="8642350" cy="5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 smtClean="0"/>
              <a:t>        </a:t>
            </a:r>
            <a:endParaRPr lang="zh-CN" altLang="en-US" sz="2400" b="1" dirty="0">
              <a:latin typeface="宋体" pitchFamily="2" charset="-122"/>
            </a:endParaRPr>
          </a:p>
        </p:txBody>
      </p:sp>
      <p:pic>
        <p:nvPicPr>
          <p:cNvPr id="7" name="图片 6" descr="7d3840fbfd029d23b42bdbd6d16434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124744"/>
            <a:ext cx="8424936" cy="5544616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文本框 11265"/>
          <p:cNvSpPr txBox="1">
            <a:spLocks noChangeArrowheads="1"/>
          </p:cNvSpPr>
          <p:nvPr/>
        </p:nvSpPr>
        <p:spPr bwMode="auto">
          <a:xfrm>
            <a:off x="250825" y="784225"/>
            <a:ext cx="8642350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二、口语与书面语两种色彩的语言有机结合，给小说增添了幽默诙谐色彩。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971550" y="2708275"/>
            <a:ext cx="6480175" cy="217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itchFamily="2" charset="-122"/>
              </a:rPr>
              <a:t>文中也有一些书面色彩很浓的句子：</a:t>
            </a:r>
            <a:br>
              <a:rPr lang="zh-CN" altLang="en-US" sz="3000" b="1" dirty="0">
                <a:latin typeface="宋体" pitchFamily="2" charset="-122"/>
              </a:rPr>
            </a:br>
            <a:r>
              <a:rPr lang="zh-CN" altLang="en-US" sz="3000" b="1" dirty="0">
                <a:latin typeface="宋体" pitchFamily="2" charset="-122"/>
              </a:rPr>
              <a:t>（</a:t>
            </a:r>
            <a:r>
              <a:rPr lang="en-US" altLang="zh-CN" sz="3000" b="1" dirty="0">
                <a:latin typeface="宋体" pitchFamily="2" charset="-122"/>
              </a:rPr>
              <a:t>1</a:t>
            </a:r>
            <a:r>
              <a:rPr lang="zh-CN" altLang="en-US" sz="3000" b="1" dirty="0">
                <a:latin typeface="宋体" pitchFamily="2" charset="-122"/>
              </a:rPr>
              <a:t>）何满子的爷爷，官讳已不可考。</a:t>
            </a:r>
            <a:br>
              <a:rPr lang="zh-CN" altLang="en-US" sz="3000" b="1" dirty="0">
                <a:latin typeface="宋体" pitchFamily="2" charset="-122"/>
              </a:rPr>
            </a:br>
            <a:r>
              <a:rPr lang="zh-CN" altLang="en-US" sz="3000" b="1" dirty="0">
                <a:latin typeface="宋体" pitchFamily="2" charset="-122"/>
              </a:rPr>
              <a:t>（</a:t>
            </a:r>
            <a:r>
              <a:rPr lang="en-US" altLang="zh-CN" sz="3000" b="1" dirty="0">
                <a:latin typeface="宋体" pitchFamily="2" charset="-122"/>
              </a:rPr>
              <a:t>2</a:t>
            </a:r>
            <a:r>
              <a:rPr lang="zh-CN" altLang="en-US" sz="3000" b="1" dirty="0">
                <a:latin typeface="宋体" pitchFamily="2" charset="-122"/>
              </a:rPr>
              <a:t>）在荣膺这个尊称之后</a:t>
            </a:r>
            <a:r>
              <a:rPr lang="en-US" altLang="zh-CN" sz="3000" b="1" dirty="0">
                <a:latin typeface="宋体" pitchFamily="2" charset="-122"/>
              </a:rPr>
              <a:t>……</a:t>
            </a:r>
            <a:endParaRPr lang="zh-CN" altLang="en-US" sz="3000" b="1" dirty="0">
              <a:latin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文本框 11265"/>
          <p:cNvSpPr txBox="1">
            <a:spLocks noChangeArrowheads="1"/>
          </p:cNvSpPr>
          <p:nvPr/>
        </p:nvSpPr>
        <p:spPr bwMode="auto">
          <a:xfrm>
            <a:off x="250825" y="549275"/>
            <a:ext cx="8642350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三、讲究压韵和对偶，抑扬顿挫，有传统说唱艺术特点的句子：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50825" y="2071688"/>
            <a:ext cx="8642350" cy="337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>
              <a:lnSpc>
                <a:spcPct val="130000"/>
              </a:lnSpc>
              <a:buFont typeface="Arial" pitchFamily="34" charset="0"/>
              <a:buChar char="•"/>
            </a:pPr>
            <a:r>
              <a:rPr lang="zh-CN" altLang="en-US" sz="2800" b="1" dirty="0">
                <a:latin typeface="宋体" pitchFamily="2" charset="-122"/>
              </a:rPr>
              <a:t>一双大脚，青铜肤色，嗓门也亮堂。</a:t>
            </a:r>
          </a:p>
          <a:p>
            <a:pPr marL="457200" indent="-457200">
              <a:lnSpc>
                <a:spcPct val="130000"/>
              </a:lnSpc>
              <a:buFont typeface="Arial" pitchFamily="34" charset="0"/>
              <a:buChar char="•"/>
            </a:pPr>
            <a:r>
              <a:rPr lang="zh-CN" altLang="en-US" sz="2800" b="1" dirty="0">
                <a:latin typeface="宋体" pitchFamily="2" charset="-122"/>
              </a:rPr>
              <a:t>一丈青大娘骂人，就像雨打芭蕉，长短句，四六体，鼓点似的骂一天，一气呵成，也不倒嗓子。</a:t>
            </a:r>
          </a:p>
          <a:p>
            <a:pPr marL="457200" indent="-457200">
              <a:lnSpc>
                <a:spcPct val="130000"/>
              </a:lnSpc>
              <a:buFont typeface="Arial" pitchFamily="34" charset="0"/>
              <a:buChar char="•"/>
            </a:pPr>
            <a:r>
              <a:rPr lang="zh-CN" altLang="en-US" sz="2800" b="1" dirty="0">
                <a:latin typeface="宋体" pitchFamily="2" charset="-122"/>
              </a:rPr>
              <a:t>那个年轻的纤夫就像风吹乍蓬，转了三转，拧了三圈儿，满脸开花，口鼻出血，一头栽倒在滚烫的沙滩上。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文本框 11265"/>
          <p:cNvSpPr txBox="1">
            <a:spLocks noChangeArrowheads="1"/>
          </p:cNvSpPr>
          <p:nvPr/>
        </p:nvSpPr>
        <p:spPr bwMode="auto">
          <a:xfrm>
            <a:off x="250825" y="793750"/>
            <a:ext cx="8642350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四、这篇小说塑造人物上借鉴了中国古典小说的表现手法。这是刘绍棠的创作风格。</a:t>
            </a:r>
          </a:p>
        </p:txBody>
      </p:sp>
      <p:sp>
        <p:nvSpPr>
          <p:cNvPr id="44035" name="矩形 2"/>
          <p:cNvSpPr>
            <a:spLocks noTextEdit="1"/>
          </p:cNvSpPr>
          <p:nvPr/>
        </p:nvSpPr>
        <p:spPr bwMode="auto">
          <a:xfrm>
            <a:off x="2411413" y="2997200"/>
            <a:ext cx="3816350" cy="18716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8000"/>
                    </a:srgbClr>
                  </a:outerShdw>
                </a:effectLst>
                <a:latin typeface="黑体"/>
                <a:ea typeface="黑体"/>
              </a:rPr>
              <a:t>中国气派　民族风格</a:t>
            </a:r>
          </a:p>
          <a:p>
            <a:pPr algn="ctr"/>
            <a:r>
              <a:rPr lang="zh-CN" altLang="en-US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8000"/>
                    </a:srgbClr>
                  </a:outerShdw>
                </a:effectLst>
                <a:latin typeface="黑体"/>
                <a:ea typeface="黑体"/>
              </a:rPr>
              <a:t>乡土题材　地方特色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00025" y="2814638"/>
            <a:ext cx="17272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/>
              <a:t>蒲柳人家</a:t>
            </a:r>
          </a:p>
          <a:p>
            <a:pPr eaLnBrk="1" hangingPunct="1"/>
            <a:r>
              <a:rPr lang="zh-CN" altLang="en-US" sz="2800" b="1"/>
              <a:t>（节选）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071688" y="1773238"/>
            <a:ext cx="63166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宋体" pitchFamily="2" charset="-122"/>
              </a:rPr>
              <a:t>一丈青大娘  </a:t>
            </a:r>
            <a:r>
              <a:rPr lang="zh-CN" altLang="en-US" sz="2800" b="1" dirty="0" smtClean="0">
                <a:latin typeface="宋体" pitchFamily="2" charset="-122"/>
              </a:rPr>
              <a:t>泼辣正直  淳朴善良</a:t>
            </a:r>
            <a:endParaRPr lang="zh-CN" altLang="en-US" sz="2800" b="1" dirty="0">
              <a:latin typeface="宋体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071688" y="2976563"/>
            <a:ext cx="55959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宋体" pitchFamily="2" charset="-122"/>
              </a:rPr>
              <a:t>何满子  </a:t>
            </a:r>
            <a:r>
              <a:rPr lang="zh-CN" altLang="en-US" sz="2800" b="1" dirty="0" smtClean="0">
                <a:latin typeface="宋体" pitchFamily="2" charset="-122"/>
              </a:rPr>
              <a:t>天真可爱   聪明顽皮</a:t>
            </a:r>
            <a:endParaRPr lang="zh-CN" altLang="en-US" sz="2800" b="1" dirty="0">
              <a:latin typeface="宋体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071688" y="4106863"/>
            <a:ext cx="6316736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宋体" pitchFamily="2" charset="-122"/>
              </a:rPr>
              <a:t>何大学问  </a:t>
            </a:r>
            <a:endParaRPr lang="en-US" altLang="zh-CN" sz="2800" b="1" dirty="0" smtClean="0">
              <a:latin typeface="宋体" pitchFamily="2" charset="-122"/>
            </a:endParaRPr>
          </a:p>
          <a:p>
            <a:pPr eaLnBrk="1" hangingPunct="1"/>
            <a:r>
              <a:rPr lang="en-US" altLang="zh-CN" sz="2800" b="1" dirty="0" smtClean="0">
                <a:latin typeface="宋体" pitchFamily="2" charset="-122"/>
              </a:rPr>
              <a:t>         </a:t>
            </a:r>
            <a:r>
              <a:rPr lang="zh-CN" altLang="en-US" sz="2800" b="1" dirty="0" smtClean="0">
                <a:latin typeface="宋体" pitchFamily="2" charset="-122"/>
              </a:rPr>
              <a:t>讲排场摆阔气  </a:t>
            </a:r>
            <a:r>
              <a:rPr lang="zh-CN" altLang="en-US" sz="2800" b="1" dirty="0" smtClean="0">
                <a:solidFill>
                  <a:srgbClr val="00B050"/>
                </a:solidFill>
                <a:latin typeface="宋体" pitchFamily="2" charset="-122"/>
              </a:rPr>
              <a:t>见多识广  轻财仗义  具有朴素的爱国主义精神</a:t>
            </a:r>
            <a:endParaRPr lang="zh-CN" altLang="en-US" sz="2800" b="1" dirty="0">
              <a:solidFill>
                <a:srgbClr val="00B050"/>
              </a:solidFill>
              <a:latin typeface="宋体" pitchFamily="2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1782763" y="1885950"/>
            <a:ext cx="290512" cy="2767013"/>
          </a:xfrm>
          <a:prstGeom prst="leftBrace">
            <a:avLst>
              <a:gd name="adj1" fmla="val 70751"/>
              <a:gd name="adj2" fmla="val 50000"/>
            </a:avLst>
          </a:prstGeom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grpSp>
        <p:nvGrpSpPr>
          <p:cNvPr id="45063" name="Group 6"/>
          <p:cNvGrpSpPr>
            <a:grpSpLocks/>
          </p:cNvGrpSpPr>
          <p:nvPr/>
        </p:nvGrpSpPr>
        <p:grpSpPr bwMode="auto">
          <a:xfrm>
            <a:off x="128588" y="404813"/>
            <a:ext cx="2319337" cy="700087"/>
            <a:chOff x="138" y="461"/>
            <a:chExt cx="1461" cy="441"/>
          </a:xfrm>
        </p:grpSpPr>
        <p:pic>
          <p:nvPicPr>
            <p:cNvPr id="45064" name="Picture 7" descr="未标题-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065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>
                  <a:solidFill>
                    <a:srgbClr val="0099CC"/>
                  </a:solidFill>
                  <a:latin typeface="黑体" pitchFamily="49" charset="-122"/>
                  <a:ea typeface="黑体" pitchFamily="49" charset="-122"/>
                </a:rPr>
                <a:t>板书设计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矩形 15"/>
          <p:cNvSpPr>
            <a:spLocks noChangeArrowheads="1"/>
          </p:cNvSpPr>
          <p:nvPr/>
        </p:nvSpPr>
        <p:spPr bwMode="auto">
          <a:xfrm>
            <a:off x="250825" y="1557338"/>
            <a:ext cx="8642350" cy="355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itchFamily="2" charset="-122"/>
              </a:rPr>
              <a:t>    这是一篇洋溢着浓郁</a:t>
            </a:r>
            <a:r>
              <a:rPr lang="zh-CN" altLang="en-US" sz="3000" b="1" dirty="0">
                <a:solidFill>
                  <a:srgbClr val="00B050"/>
                </a:solidFill>
                <a:latin typeface="宋体" pitchFamily="2" charset="-122"/>
              </a:rPr>
              <a:t>乡土气息的小说</a:t>
            </a:r>
            <a:r>
              <a:rPr lang="zh-CN" altLang="en-US" sz="3000" b="1" dirty="0">
                <a:latin typeface="宋体" pitchFamily="2" charset="-122"/>
              </a:rPr>
              <a:t>。它就像一幅风俗画，展示了</a:t>
            </a:r>
            <a:r>
              <a:rPr lang="en-US" altLang="zh-CN" sz="3000" b="1" dirty="0">
                <a:latin typeface="宋体" pitchFamily="2" charset="-122"/>
              </a:rPr>
              <a:t>20</a:t>
            </a:r>
            <a:r>
              <a:rPr lang="zh-CN" altLang="en-US" sz="3000" b="1" dirty="0">
                <a:latin typeface="宋体" pitchFamily="2" charset="-122"/>
              </a:rPr>
              <a:t>世纪</a:t>
            </a:r>
            <a:r>
              <a:rPr lang="en-US" altLang="zh-CN" sz="3000" b="1" dirty="0">
                <a:latin typeface="宋体" pitchFamily="2" charset="-122"/>
              </a:rPr>
              <a:t>30</a:t>
            </a:r>
            <a:r>
              <a:rPr lang="zh-CN" altLang="en-US" sz="3000" b="1" dirty="0">
                <a:latin typeface="宋体" pitchFamily="2" charset="-122"/>
              </a:rPr>
              <a:t>年代京东北运河一带农村的风景习俗和世态人情。赞扬了淳厚朴实的劳动人民</a:t>
            </a:r>
            <a:r>
              <a:rPr lang="zh-CN" altLang="en-US" sz="3000" b="1" dirty="0">
                <a:solidFill>
                  <a:srgbClr val="00B050"/>
                </a:solidFill>
                <a:latin typeface="宋体" pitchFamily="2" charset="-122"/>
              </a:rPr>
              <a:t>热情正直</a:t>
            </a:r>
            <a:r>
              <a:rPr lang="zh-CN" altLang="en-US" sz="3000" b="1" dirty="0">
                <a:latin typeface="宋体" pitchFamily="2" charset="-122"/>
              </a:rPr>
              <a:t>的感情，以及那种</a:t>
            </a:r>
            <a:r>
              <a:rPr lang="zh-CN" altLang="en-US" sz="3000" b="1" dirty="0">
                <a:solidFill>
                  <a:srgbClr val="00B050"/>
                </a:solidFill>
                <a:latin typeface="宋体" pitchFamily="2" charset="-122"/>
              </a:rPr>
              <a:t>肝胆相照、扶危济困的美好品格和高尚情操</a:t>
            </a:r>
            <a:r>
              <a:rPr lang="zh-CN" altLang="en-US" sz="3000" b="1" dirty="0">
                <a:latin typeface="宋体" pitchFamily="2" charset="-122"/>
              </a:rPr>
              <a:t>。</a:t>
            </a:r>
          </a:p>
        </p:txBody>
      </p:sp>
      <p:grpSp>
        <p:nvGrpSpPr>
          <p:cNvPr id="47107" name="Group 6"/>
          <p:cNvGrpSpPr>
            <a:grpSpLocks/>
          </p:cNvGrpSpPr>
          <p:nvPr/>
        </p:nvGrpSpPr>
        <p:grpSpPr bwMode="auto">
          <a:xfrm>
            <a:off x="128588" y="404813"/>
            <a:ext cx="2319337" cy="700087"/>
            <a:chOff x="138" y="461"/>
            <a:chExt cx="1461" cy="441"/>
          </a:xfrm>
        </p:grpSpPr>
        <p:pic>
          <p:nvPicPr>
            <p:cNvPr id="47109" name="Picture 7" descr="未标题-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7110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 dirty="0">
                  <a:solidFill>
                    <a:srgbClr val="0099CC"/>
                  </a:solidFill>
                  <a:latin typeface="黑体" pitchFamily="49" charset="-122"/>
                  <a:ea typeface="黑体" pitchFamily="49" charset="-122"/>
                </a:rPr>
                <a:t>课堂小结</a:t>
              </a:r>
            </a:p>
          </p:txBody>
        </p:sp>
      </p:grpSp>
      <p:pic>
        <p:nvPicPr>
          <p:cNvPr id="47108" name="Picture 2" descr="http://p0.so.qhmsg.com/bdr/_240_/t0116ee690449e411ff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34225" y="4941888"/>
            <a:ext cx="1679575" cy="151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Bar dir="vert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9"/>
          <p:cNvSpPr>
            <a:spLocks noChangeArrowheads="1"/>
          </p:cNvSpPr>
          <p:nvPr/>
        </p:nvSpPr>
        <p:spPr bwMode="auto">
          <a:xfrm>
            <a:off x="249238" y="1808163"/>
            <a:ext cx="8634412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itchFamily="2" charset="-122"/>
              </a:rPr>
              <a:t>    这篇小说借鉴了中国传统小说和评书艺术的表现手法，具有浓郁的民族风格。课外阅读</a:t>
            </a:r>
            <a:r>
              <a:rPr lang="en-US" altLang="zh-CN" sz="3000" b="1" dirty="0" smtClean="0">
                <a:latin typeface="宋体" pitchFamily="2" charset="-122"/>
              </a:rPr>
              <a:t>《</a:t>
            </a:r>
            <a:r>
              <a:rPr lang="zh-CN" altLang="en-US" sz="3000" b="1" dirty="0" smtClean="0">
                <a:latin typeface="宋体" pitchFamily="2" charset="-122"/>
              </a:rPr>
              <a:t>三国演义</a:t>
            </a:r>
            <a:r>
              <a:rPr lang="en-US" altLang="zh-CN" sz="3000" b="1" dirty="0" smtClean="0">
                <a:latin typeface="宋体" pitchFamily="2" charset="-122"/>
              </a:rPr>
              <a:t>》</a:t>
            </a:r>
            <a:r>
              <a:rPr lang="zh-CN" altLang="en-US" sz="3000" b="1" dirty="0" smtClean="0">
                <a:latin typeface="宋体" pitchFamily="2" charset="-122"/>
              </a:rPr>
              <a:t>和评书</a:t>
            </a:r>
            <a:r>
              <a:rPr lang="en-US" altLang="zh-CN" sz="3000" b="1" dirty="0">
                <a:latin typeface="宋体" pitchFamily="2" charset="-122"/>
              </a:rPr>
              <a:t>《</a:t>
            </a:r>
            <a:r>
              <a:rPr lang="zh-CN" altLang="en-US" sz="3000" b="1" dirty="0">
                <a:latin typeface="宋体" pitchFamily="2" charset="-122"/>
              </a:rPr>
              <a:t>三侠五义</a:t>
            </a:r>
            <a:r>
              <a:rPr lang="en-US" altLang="zh-CN" sz="3000" b="1" dirty="0">
                <a:latin typeface="宋体" pitchFamily="2" charset="-122"/>
              </a:rPr>
              <a:t>》《</a:t>
            </a:r>
            <a:r>
              <a:rPr lang="zh-CN" altLang="en-US" sz="3000" b="1" dirty="0">
                <a:latin typeface="宋体" pitchFamily="2" charset="-122"/>
              </a:rPr>
              <a:t>说岳全传</a:t>
            </a:r>
            <a:r>
              <a:rPr lang="en-US" altLang="zh-CN" sz="3000" b="1" dirty="0">
                <a:latin typeface="宋体" pitchFamily="2" charset="-122"/>
              </a:rPr>
              <a:t>》</a:t>
            </a:r>
            <a:r>
              <a:rPr lang="zh-CN" altLang="en-US" sz="3000" b="1" dirty="0">
                <a:latin typeface="宋体" pitchFamily="2" charset="-122"/>
              </a:rPr>
              <a:t>等，</a:t>
            </a: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itchFamily="2" charset="-122"/>
              </a:rPr>
              <a:t>体会本文与它们之间的联系</a:t>
            </a:r>
            <a:r>
              <a:rPr lang="zh-CN" altLang="en-US" sz="3000" b="1" dirty="0" smtClean="0">
                <a:latin typeface="宋体" pitchFamily="2" charset="-122"/>
              </a:rPr>
              <a:t>。 </a:t>
            </a:r>
            <a:endParaRPr lang="zh-CN" altLang="en-US" sz="3000" b="1" dirty="0">
              <a:latin typeface="宋体" pitchFamily="2" charset="-122"/>
            </a:endParaRPr>
          </a:p>
        </p:txBody>
      </p:sp>
      <p:grpSp>
        <p:nvGrpSpPr>
          <p:cNvPr id="48131" name="Group 6"/>
          <p:cNvGrpSpPr>
            <a:grpSpLocks/>
          </p:cNvGrpSpPr>
          <p:nvPr/>
        </p:nvGrpSpPr>
        <p:grpSpPr bwMode="auto">
          <a:xfrm>
            <a:off x="128588" y="404813"/>
            <a:ext cx="2319337" cy="700087"/>
            <a:chOff x="138" y="461"/>
            <a:chExt cx="1461" cy="441"/>
          </a:xfrm>
        </p:grpSpPr>
        <p:pic>
          <p:nvPicPr>
            <p:cNvPr id="48133" name="Picture 7" descr="未标题-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8134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 dirty="0">
                  <a:solidFill>
                    <a:srgbClr val="0099CC"/>
                  </a:solidFill>
                  <a:latin typeface="黑体" pitchFamily="49" charset="-122"/>
                  <a:ea typeface="黑体" pitchFamily="49" charset="-122"/>
                </a:rPr>
                <a:t>随堂练习</a:t>
              </a:r>
            </a:p>
          </p:txBody>
        </p:sp>
      </p:grpSp>
      <p:pic>
        <p:nvPicPr>
          <p:cNvPr id="48132" name="Picture 2" descr="http://p5.so.qhimgs1.com/bdr/_240_/t01f15c5349da49bddb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9188" y="4797425"/>
            <a:ext cx="2570162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128588" y="404813"/>
            <a:ext cx="2319337" cy="700087"/>
            <a:chOff x="138" y="461"/>
            <a:chExt cx="1461" cy="441"/>
          </a:xfrm>
        </p:grpSpPr>
        <p:pic>
          <p:nvPicPr>
            <p:cNvPr id="10245" name="Picture 10" descr="未标题-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46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 dirty="0">
                  <a:solidFill>
                    <a:srgbClr val="0099CC"/>
                  </a:solidFill>
                  <a:latin typeface="黑体" pitchFamily="49" charset="-122"/>
                  <a:ea typeface="黑体" pitchFamily="49" charset="-122"/>
                </a:rPr>
                <a:t>新课导入</a:t>
              </a:r>
            </a:p>
          </p:txBody>
        </p:sp>
      </p:grp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50825" y="2335213"/>
            <a:ext cx="8642350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/>
              <a:t>        古北口长城是中国 长城史上最完整的长城体系。古北口是</a:t>
            </a:r>
            <a:r>
              <a:rPr lang="zh-CN" altLang="en-US" sz="2400" b="1" dirty="0" smtClean="0">
                <a:hlinkClick r:id="rId3"/>
              </a:rPr>
              <a:t>山海关</a:t>
            </a:r>
            <a:r>
              <a:rPr lang="zh-CN" altLang="en-US" sz="2400" b="1" dirty="0" smtClean="0"/>
              <a:t>、居庸关两关之间的长城要塞，为辽东平原和内蒙古通往中原地区的咽喉，历来是</a:t>
            </a:r>
            <a:r>
              <a:rPr lang="zh-CN" altLang="en-US" sz="2400" b="1" dirty="0" smtClean="0">
                <a:hlinkClick r:id="rId4"/>
              </a:rPr>
              <a:t>兵家必争之地</a:t>
            </a:r>
            <a:r>
              <a:rPr lang="zh-CN" altLang="en-US" sz="2400" b="1" dirty="0" smtClean="0"/>
              <a:t>，大大小小争夺古北口的战役从未停止过，因此长城的作用突显得尤为重要。</a:t>
            </a:r>
            <a:endParaRPr lang="en-US" altLang="zh-CN" sz="2400" b="1" dirty="0" smtClean="0"/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 smtClean="0"/>
              <a:t>       </a:t>
            </a:r>
            <a:r>
              <a:rPr lang="zh-CN" altLang="en-US" sz="2400" b="1" dirty="0" smtClean="0"/>
              <a:t>古北口长城位于</a:t>
            </a:r>
            <a:r>
              <a:rPr lang="zh-CN" altLang="en-US" sz="2400" b="1" dirty="0" smtClean="0">
                <a:hlinkClick r:id="rId5"/>
              </a:rPr>
              <a:t>北京市</a:t>
            </a:r>
            <a:r>
              <a:rPr lang="zh-CN" altLang="en-US" sz="2400" b="1" dirty="0" smtClean="0">
                <a:hlinkClick r:id="rId6"/>
              </a:rPr>
              <a:t>密云区</a:t>
            </a:r>
            <a:r>
              <a:rPr lang="zh-CN" altLang="en-US" sz="2400" b="1" dirty="0" smtClean="0">
                <a:hlinkClick r:id="rId7"/>
              </a:rPr>
              <a:t>古北口镇</a:t>
            </a:r>
            <a:r>
              <a:rPr lang="zh-CN" altLang="en-US" sz="2400" b="1" dirty="0" smtClean="0"/>
              <a:t>东南。由</a:t>
            </a:r>
            <a:r>
              <a:rPr lang="zh-CN" altLang="en-US" sz="2400" b="1" dirty="0" smtClean="0">
                <a:hlinkClick r:id="rId8"/>
              </a:rPr>
              <a:t>卧虎山长城</a:t>
            </a:r>
            <a:r>
              <a:rPr lang="zh-CN" altLang="en-US" sz="2400" b="1" dirty="0" smtClean="0"/>
              <a:t>、</a:t>
            </a:r>
            <a:r>
              <a:rPr lang="zh-CN" altLang="en-US" sz="2400" b="1" dirty="0" smtClean="0">
                <a:hlinkClick r:id="rId9"/>
              </a:rPr>
              <a:t>蟠龙山长城</a:t>
            </a:r>
            <a:r>
              <a:rPr lang="zh-CN" altLang="en-US" sz="2400" b="1" dirty="0" smtClean="0"/>
              <a:t>、</a:t>
            </a:r>
            <a:r>
              <a:rPr lang="zh-CN" altLang="en-US" sz="2400" b="1" dirty="0" smtClean="0">
                <a:solidFill>
                  <a:srgbClr val="00B050"/>
                </a:solidFill>
              </a:rPr>
              <a:t>金山岭长城和</a:t>
            </a:r>
            <a:r>
              <a:rPr lang="zh-CN" altLang="en-US" sz="2400" b="1" dirty="0" smtClean="0">
                <a:solidFill>
                  <a:srgbClr val="00B050"/>
                </a:solidFill>
                <a:hlinkClick r:id="rId10"/>
              </a:rPr>
              <a:t>司马台长城</a:t>
            </a:r>
            <a:r>
              <a:rPr lang="zh-CN" altLang="en-US" sz="2400" b="1" dirty="0" smtClean="0"/>
              <a:t>组成。</a:t>
            </a:r>
            <a:endParaRPr lang="en-US" altLang="zh-CN" sz="2400" b="1" dirty="0" smtClean="0"/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 smtClean="0"/>
              <a:t>      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endParaRPr lang="en-US" altLang="zh-CN" sz="2400" b="1" dirty="0" smtClean="0">
              <a:latin typeface="宋体" pitchFamily="2" charset="-122"/>
            </a:endParaRPr>
          </a:p>
        </p:txBody>
      </p:sp>
      <p:sp>
        <p:nvSpPr>
          <p:cNvPr id="10244" name="矩形 2"/>
          <p:cNvSpPr>
            <a:spLocks noChangeArrowheads="1"/>
          </p:cNvSpPr>
          <p:nvPr/>
        </p:nvSpPr>
        <p:spPr bwMode="auto">
          <a:xfrm>
            <a:off x="2805113" y="1395413"/>
            <a:ext cx="348044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何谓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“古北口”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？</a:t>
            </a:r>
            <a:endParaRPr lang="zh-CN" altLang="en-US" sz="20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1630a48e9491c4981258bc68b7c3dd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19545"/>
            <a:ext cx="9144000" cy="5818909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747170" y="4711705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12290" name="Group 6"/>
          <p:cNvGrpSpPr>
            <a:grpSpLocks/>
          </p:cNvGrpSpPr>
          <p:nvPr/>
        </p:nvGrpSpPr>
        <p:grpSpPr bwMode="auto">
          <a:xfrm>
            <a:off x="128588" y="404813"/>
            <a:ext cx="2319337" cy="700087"/>
            <a:chOff x="138" y="461"/>
            <a:chExt cx="1461" cy="441"/>
          </a:xfrm>
        </p:grpSpPr>
        <p:pic>
          <p:nvPicPr>
            <p:cNvPr id="12293" name="Picture 7" descr="未标题-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294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 dirty="0">
                  <a:solidFill>
                    <a:srgbClr val="0099CC"/>
                  </a:solidFill>
                  <a:latin typeface="黑体" pitchFamily="49" charset="-122"/>
                  <a:ea typeface="黑体" pitchFamily="49" charset="-122"/>
                </a:rPr>
                <a:t>走近作者</a:t>
              </a:r>
            </a:p>
          </p:txBody>
        </p:sp>
      </p:grp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3851274" y="980729"/>
            <a:ext cx="5032375" cy="5877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itchFamily="2" charset="-122"/>
              </a:rPr>
              <a:t>    </a:t>
            </a:r>
            <a:r>
              <a:rPr lang="zh-CN" altLang="en-US" sz="2400" b="1" dirty="0">
                <a:latin typeface="宋体" pitchFamily="2" charset="-122"/>
              </a:rPr>
              <a:t>刘绍棠，</a:t>
            </a:r>
            <a:r>
              <a:rPr lang="en-US" altLang="zh-CN" sz="2400" b="1" dirty="0">
                <a:latin typeface="宋体" pitchFamily="2" charset="-122"/>
              </a:rPr>
              <a:t>1936—1997</a:t>
            </a:r>
            <a:r>
              <a:rPr lang="zh-CN" altLang="en-US" sz="2400" b="1" dirty="0">
                <a:latin typeface="宋体" pitchFamily="2" charset="-122"/>
              </a:rPr>
              <a:t>，北京人，当代作家，中国著名</a:t>
            </a:r>
            <a:r>
              <a:rPr lang="zh-CN" altLang="en-US" sz="2400" b="1" dirty="0">
                <a:solidFill>
                  <a:srgbClr val="00B050"/>
                </a:solidFill>
                <a:latin typeface="宋体" pitchFamily="2" charset="-122"/>
              </a:rPr>
              <a:t>乡土文学</a:t>
            </a:r>
            <a:r>
              <a:rPr lang="zh-CN" altLang="en-US" sz="2400" b="1" dirty="0">
                <a:latin typeface="宋体" pitchFamily="2" charset="-122"/>
              </a:rPr>
              <a:t>作家，“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荷花淀派”</a:t>
            </a:r>
            <a:r>
              <a:rPr lang="zh-CN" altLang="en-US" sz="2400" b="1" dirty="0">
                <a:latin typeface="宋体" pitchFamily="2" charset="-122"/>
              </a:rPr>
              <a:t>的代表作家之一，“大运河乡土文学体系”创立</a:t>
            </a:r>
            <a:r>
              <a:rPr lang="zh-CN" altLang="en-US" sz="2400" b="1" dirty="0" smtClean="0">
                <a:latin typeface="宋体" pitchFamily="2" charset="-122"/>
              </a:rPr>
              <a:t>者。</a:t>
            </a:r>
            <a:endParaRPr lang="en-US" altLang="zh-CN" sz="2400" b="1" dirty="0" smtClean="0">
              <a:latin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1950</a:t>
            </a:r>
            <a:r>
              <a:rPr lang="zh-CN" altLang="en-US" sz="2400" b="1" dirty="0" smtClean="0"/>
              <a:t>年，被诗人</a:t>
            </a:r>
            <a:r>
              <a:rPr lang="zh-CN" altLang="en-US" sz="2400" b="1" dirty="0" smtClean="0">
                <a:hlinkClick r:id="rId4"/>
              </a:rPr>
              <a:t>晏明</a:t>
            </a:r>
            <a:r>
              <a:rPr lang="zh-CN" altLang="en-US" sz="2400" b="1" dirty="0" smtClean="0"/>
              <a:t>称为“神童”，故被称作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“神童作家”</a:t>
            </a:r>
            <a:r>
              <a:rPr lang="zh-CN" altLang="en-US" sz="2400" b="1" dirty="0" smtClean="0"/>
              <a:t>； 又因家乡儒林村临近北运河，又被称为“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大运河之子”</a:t>
            </a:r>
            <a:r>
              <a:rPr lang="zh-CN" altLang="en-US" sz="2400" b="1" dirty="0" smtClean="0"/>
              <a:t>。高中期间陆续发表的</a:t>
            </a:r>
            <a:r>
              <a:rPr lang="en-US" altLang="zh-CN" sz="2400" b="1" dirty="0" smtClean="0"/>
              <a:t>《</a:t>
            </a:r>
            <a:r>
              <a:rPr lang="zh-CN" altLang="en-US" sz="2400" b="1" dirty="0" smtClean="0"/>
              <a:t>红花</a:t>
            </a:r>
            <a:r>
              <a:rPr lang="en-US" altLang="zh-CN" sz="2400" b="1" dirty="0" smtClean="0"/>
              <a:t>》《</a:t>
            </a:r>
            <a:r>
              <a:rPr lang="zh-CN" altLang="en-US" sz="2400" b="1" dirty="0" smtClean="0">
                <a:hlinkClick r:id="rId5"/>
              </a:rPr>
              <a:t>青枝绿叶</a:t>
            </a:r>
            <a:r>
              <a:rPr lang="en-US" altLang="zh-CN" sz="2400" b="1" dirty="0" smtClean="0"/>
              <a:t>》《</a:t>
            </a:r>
            <a:r>
              <a:rPr lang="zh-CN" altLang="en-US" sz="2400" b="1" dirty="0" smtClean="0"/>
              <a:t>大青骡子</a:t>
            </a:r>
            <a:r>
              <a:rPr lang="en-US" altLang="zh-CN" sz="2400" b="1" dirty="0" smtClean="0"/>
              <a:t>》</a:t>
            </a:r>
            <a:r>
              <a:rPr lang="zh-CN" altLang="en-US" sz="2400" b="1" dirty="0" smtClean="0"/>
              <a:t>等作品，赢得了全国性声誉。</a:t>
            </a:r>
            <a:endParaRPr lang="zh-CN" altLang="en-US" sz="2400" b="1" dirty="0">
              <a:latin typeface="宋体" pitchFamily="2" charset="-122"/>
            </a:endParaRPr>
          </a:p>
        </p:txBody>
      </p:sp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6" cstate="print">
            <a:extLst/>
          </a:blip>
          <a:srcRect/>
          <a:stretch>
            <a:fillRect/>
          </a:stretch>
        </p:blipFill>
        <p:spPr bwMode="auto">
          <a:xfrm>
            <a:off x="251520" y="2204864"/>
            <a:ext cx="3456386" cy="3095272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6"/>
          <p:cNvGrpSpPr>
            <a:grpSpLocks/>
          </p:cNvGrpSpPr>
          <p:nvPr/>
        </p:nvGrpSpPr>
        <p:grpSpPr bwMode="auto">
          <a:xfrm>
            <a:off x="128588" y="404813"/>
            <a:ext cx="2319337" cy="700087"/>
            <a:chOff x="138" y="461"/>
            <a:chExt cx="1461" cy="441"/>
          </a:xfrm>
        </p:grpSpPr>
        <p:pic>
          <p:nvPicPr>
            <p:cNvPr id="13317" name="Picture 7" descr="未标题-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18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 dirty="0">
                  <a:solidFill>
                    <a:srgbClr val="0099CC"/>
                  </a:solidFill>
                  <a:latin typeface="黑体" pitchFamily="49" charset="-122"/>
                  <a:ea typeface="黑体" pitchFamily="49" charset="-122"/>
                </a:rPr>
                <a:t>相关介绍</a:t>
              </a:r>
            </a:p>
          </p:txBody>
        </p:sp>
      </p:grpSp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250825" y="1341438"/>
            <a:ext cx="8632825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latin typeface="宋体" pitchFamily="2" charset="-122"/>
              </a:rPr>
              <a:t>    </a:t>
            </a:r>
            <a:r>
              <a:rPr lang="en-US" altLang="zh-CN" sz="2000" b="1" dirty="0">
                <a:latin typeface="宋体" pitchFamily="2" charset="-122"/>
              </a:rPr>
              <a:t>《</a:t>
            </a:r>
            <a:r>
              <a:rPr lang="zh-CN" altLang="en-US" sz="2000" b="1" dirty="0">
                <a:latin typeface="宋体" pitchFamily="2" charset="-122"/>
              </a:rPr>
              <a:t>蒲柳人家</a:t>
            </a:r>
            <a:r>
              <a:rPr lang="en-US" altLang="zh-CN" sz="2000" b="1" dirty="0">
                <a:latin typeface="宋体" pitchFamily="2" charset="-122"/>
              </a:rPr>
              <a:t>》</a:t>
            </a:r>
            <a:r>
              <a:rPr lang="zh-CN" altLang="en-US" sz="2000" b="1" dirty="0">
                <a:latin typeface="宋体" pitchFamily="2" charset="-122"/>
              </a:rPr>
              <a:t>是刘绍棠的代表作，发表于</a:t>
            </a:r>
            <a:r>
              <a:rPr lang="en-US" altLang="zh-CN" sz="2000" b="1" dirty="0">
                <a:latin typeface="宋体" pitchFamily="2" charset="-122"/>
              </a:rPr>
              <a:t>1980</a:t>
            </a:r>
            <a:r>
              <a:rPr lang="zh-CN" altLang="en-US" sz="2000" b="1" dirty="0">
                <a:latin typeface="宋体" pitchFamily="2" charset="-122"/>
              </a:rPr>
              <a:t>年，文章以其独特的创作风格引起当时文坛的广泛关注，</a:t>
            </a:r>
            <a:r>
              <a:rPr lang="zh-CN" altLang="en-US" sz="2000" b="1" dirty="0">
                <a:solidFill>
                  <a:srgbClr val="FF0000"/>
                </a:solidFill>
                <a:latin typeface="宋体" pitchFamily="2" charset="-122"/>
              </a:rPr>
              <a:t>并获首届全国优秀中篇小说奖。</a:t>
            </a:r>
            <a:r>
              <a:rPr lang="zh-CN" altLang="en-US" sz="2000" b="1" dirty="0">
                <a:latin typeface="宋体" pitchFamily="2" charset="-122"/>
              </a:rPr>
              <a:t>小说人物众多，但主线情节并不复杂。故事背景发生在</a:t>
            </a:r>
            <a:r>
              <a:rPr lang="en-US" altLang="zh-CN" sz="2000" b="1" dirty="0">
                <a:latin typeface="宋体" pitchFamily="2" charset="-122"/>
              </a:rPr>
              <a:t>20</a:t>
            </a:r>
            <a:r>
              <a:rPr lang="zh-CN" altLang="en-US" sz="2000" b="1" dirty="0">
                <a:latin typeface="宋体" pitchFamily="2" charset="-122"/>
              </a:rPr>
              <a:t>世纪</a:t>
            </a:r>
            <a:r>
              <a:rPr lang="en-US" altLang="zh-CN" sz="2000" b="1" dirty="0">
                <a:latin typeface="宋体" pitchFamily="2" charset="-122"/>
              </a:rPr>
              <a:t>30</a:t>
            </a:r>
            <a:r>
              <a:rPr lang="zh-CN" altLang="en-US" sz="2000" b="1" dirty="0">
                <a:latin typeface="宋体" pitchFamily="2" charset="-122"/>
              </a:rPr>
              <a:t>年代，花鞋杜四家的童养媳</a:t>
            </a:r>
            <a:r>
              <a:rPr lang="zh-CN" altLang="en-US" sz="2000" b="1" dirty="0">
                <a:solidFill>
                  <a:srgbClr val="FF0000"/>
                </a:solidFill>
                <a:latin typeface="宋体" pitchFamily="2" charset="-122"/>
              </a:rPr>
              <a:t>望日莲与周檎</a:t>
            </a:r>
            <a:r>
              <a:rPr lang="zh-CN" altLang="en-US" sz="2000" b="1" dirty="0">
                <a:latin typeface="宋体" pitchFamily="2" charset="-122"/>
              </a:rPr>
              <a:t>相爱，可阴险邪恶的杜四夫妇另有打算。半路又杀出巡警麻雷子，勾结杜四，要把望日莲卖给董太师做小，并要以“抗日”的罪名把周檎抓走。</a:t>
            </a:r>
          </a:p>
        </p:txBody>
      </p:sp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252647" y="3933056"/>
            <a:ext cx="8632825" cy="2436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latin typeface="宋体" pitchFamily="2" charset="-122"/>
              </a:rPr>
              <a:t>    于是，矛盾激化，以何大学问、一丈青大娘、柳斗、吉老秤等为首的父老乡亲一齐出面，挫败麻、杜阴谋，檎、莲顺利完婚。全篇小说共分</a:t>
            </a:r>
            <a:r>
              <a:rPr lang="en-US" altLang="zh-CN" sz="2000" b="1" dirty="0">
                <a:latin typeface="宋体" pitchFamily="2" charset="-122"/>
              </a:rPr>
              <a:t>12</a:t>
            </a:r>
            <a:r>
              <a:rPr lang="zh-CN" altLang="en-US" sz="2000" b="1" dirty="0">
                <a:latin typeface="宋体" pitchFamily="2" charset="-122"/>
              </a:rPr>
              <a:t>节，但这个主线故事只占不到</a:t>
            </a:r>
            <a:r>
              <a:rPr lang="en-US" altLang="zh-CN" sz="2000" b="1" dirty="0">
                <a:latin typeface="宋体" pitchFamily="2" charset="-122"/>
              </a:rPr>
              <a:t>2</a:t>
            </a:r>
            <a:r>
              <a:rPr lang="zh-CN" altLang="en-US" sz="2000" b="1" dirty="0">
                <a:latin typeface="宋体" pitchFamily="2" charset="-122"/>
              </a:rPr>
              <a:t>节的篇幅，其余</a:t>
            </a:r>
            <a:r>
              <a:rPr lang="en-US" altLang="zh-CN" sz="2000" b="1" dirty="0">
                <a:latin typeface="宋体" pitchFamily="2" charset="-122"/>
              </a:rPr>
              <a:t>10</a:t>
            </a:r>
            <a:r>
              <a:rPr lang="zh-CN" altLang="en-US" sz="2000" b="1" dirty="0">
                <a:latin typeface="宋体" pitchFamily="2" charset="-122"/>
              </a:rPr>
              <a:t>节随意分枝，记述了运河边十来个乡间人物的逸闻趣事。由此可以看出，</a:t>
            </a:r>
            <a:r>
              <a:rPr lang="zh-CN" altLang="en-US" sz="2000" b="1" dirty="0">
                <a:solidFill>
                  <a:srgbClr val="FF0000"/>
                </a:solidFill>
                <a:latin typeface="宋体" pitchFamily="2" charset="-122"/>
              </a:rPr>
              <a:t>作品的重心在于放笔为古运河边的民俗风情和父老乡亲画像，为他们的多情重义、锄奸助良、扶危济困的美德立碑。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221583" y="1124744"/>
            <a:ext cx="8632825" cy="4413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宋体" pitchFamily="2" charset="-122"/>
              </a:rPr>
              <a:t>    本文节选的是小说的前两节。这两节浓笔重彩描写的正是书中三个主要人物</a:t>
            </a:r>
            <a:r>
              <a:rPr lang="zh-CN" altLang="en-US" sz="2400" b="1" dirty="0" smtClean="0">
                <a:latin typeface="宋体" pitchFamily="2" charset="-122"/>
              </a:rPr>
              <a:t>：</a:t>
            </a:r>
            <a:endParaRPr lang="en-US" altLang="zh-CN" sz="2400" b="1" dirty="0" smtClean="0">
              <a:latin typeface="宋体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宋体" pitchFamily="2" charset="-122"/>
              </a:rPr>
              <a:t>     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</a:rPr>
              <a:t>六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岁男孩何满子是小说的主要</a:t>
            </a:r>
            <a:r>
              <a:rPr lang="zh-CN" altLang="en-US" sz="2400" b="1" dirty="0">
                <a:solidFill>
                  <a:srgbClr val="00B050"/>
                </a:solidFill>
                <a:latin typeface="宋体" pitchFamily="2" charset="-122"/>
              </a:rPr>
              <a:t>线索人物</a:t>
            </a:r>
            <a:r>
              <a:rPr lang="zh-CN" altLang="en-US" sz="2400" b="1" dirty="0">
                <a:latin typeface="宋体" pitchFamily="2" charset="-122"/>
              </a:rPr>
              <a:t>，作者正是通过这样一个机灵顽皮、充满稚气的孩子的眼睛，串起了整个故事，为我们勾勒出了几个世代栖息于北运河边的农民的性格和命运</a:t>
            </a:r>
            <a:r>
              <a:rPr lang="zh-CN" altLang="en-US" sz="2400" b="1" dirty="0" smtClean="0">
                <a:latin typeface="宋体" pitchFamily="2" charset="-122"/>
              </a:rPr>
              <a:t>。    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</a:rPr>
              <a:t>奶奶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一丈青大娘和爷爷何大学问则是小说的两个主要描写对象</a:t>
            </a:r>
            <a:r>
              <a:rPr lang="zh-CN" altLang="en-US" sz="2400" b="1" dirty="0">
                <a:latin typeface="宋体" pitchFamily="2" charset="-122"/>
              </a:rPr>
              <a:t>。作者以高超的艺术表现手法。运用语言、动作、外号等描写，生动地刻画出他们的音容笑貌、喜怒悲乐，使人读来如闻其声，如见其人。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让PPT飞起来丨pptshare.qzone.qq.com 4">
      <a:dk1>
        <a:srgbClr val="000000"/>
      </a:dk1>
      <a:lt1>
        <a:srgbClr val="FFFFFF"/>
      </a:lt1>
      <a:dk2>
        <a:srgbClr val="FFFFFF"/>
      </a:dk2>
      <a:lt2>
        <a:srgbClr val="B2B2B2"/>
      </a:lt2>
      <a:accent1>
        <a:srgbClr val="3399FF"/>
      </a:accent1>
      <a:accent2>
        <a:srgbClr val="0875F8"/>
      </a:accent2>
      <a:accent3>
        <a:srgbClr val="FFFFFF"/>
      </a:accent3>
      <a:accent4>
        <a:srgbClr val="000000"/>
      </a:accent4>
      <a:accent5>
        <a:srgbClr val="ADCAFF"/>
      </a:accent5>
      <a:accent6>
        <a:srgbClr val="0669E1"/>
      </a:accent6>
      <a:hlink>
        <a:srgbClr val="0E58C4"/>
      </a:hlink>
      <a:folHlink>
        <a:srgbClr val="B2B2B2"/>
      </a:folHlink>
    </a:clrScheme>
    <a:fontScheme name="让PPT飞起来丨pptshare.qzone.qq.com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135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微软雅黑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135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微软雅黑" pitchFamily="34" charset="-122"/>
          </a:defRPr>
        </a:defPPr>
      </a:lstStyle>
    </a:lnDef>
  </a:objectDefaults>
  <a:extraClrSchemeLst>
    <a:extraClrScheme>
      <a:clrScheme name="让PPT飞起来丨pptshare.qzone.qq.com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让PPT飞起来丨pptshare.qzone.qq.com 2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让PPT飞起来丨pptshare.qzone.qq.com 3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3399FF"/>
        </a:accent1>
        <a:accent2>
          <a:srgbClr val="0875F8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0669E1"/>
        </a:accent6>
        <a:hlink>
          <a:srgbClr val="B2B2B2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让PPT飞起来丨pptshare.qzone.qq.com 4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3399FF"/>
        </a:accent1>
        <a:accent2>
          <a:srgbClr val="0875F8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0669E1"/>
        </a:accent6>
        <a:hlink>
          <a:srgbClr val="0E58C4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主题51</Template>
  <TotalTime>136</TotalTime>
  <Words>2625</Words>
  <Application>Microsoft Office PowerPoint</Application>
  <PresentationFormat>全屏显示(4:3)</PresentationFormat>
  <Paragraphs>182</Paragraphs>
  <Slides>45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45</vt:i4>
      </vt:variant>
    </vt:vector>
  </HeadingPairs>
  <TitlesOfParts>
    <vt:vector size="46" baseType="lpstr">
      <vt:lpstr>第一PPT模板网-WWW.1PPT.COM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fund</cp:lastModifiedBy>
  <cp:revision>35</cp:revision>
  <dcterms:created xsi:type="dcterms:W3CDTF">2017-02-18T06:44:12Z</dcterms:created>
  <dcterms:modified xsi:type="dcterms:W3CDTF">2020-02-28T07:15:01Z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