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59"/>
        <p:guide pos="2880"/>
      </p:guideLst>
    </p:cSldViewPr>
  </p:slide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1.xml"/><Relationship Id="rId1" Type="http://schemas.openxmlformats.org/officeDocument/2006/relationships/slide" Target="slide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1711060"/>
            <a:ext cx="7619048" cy="35872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859095" y="1711060"/>
            <a:ext cx="7646537" cy="416750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中对“写作”考点的要求是“能写论述类、实用类和文学类文章”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E(</a:t>
            </a:r>
            <a:r>
              <a:rPr lang="zh-CN" altLang="en-US" sz="1695" dirty="0">
                <a:latin typeface="微软雅黑" panose="020B0503020204020204" charset="-122"/>
                <a:ea typeface="微软雅黑" panose="020B0503020204020204" charset="-122"/>
              </a:rPr>
              <a:t>表达应用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。作文考试的要求分为基础等级和发展等级。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基础等级。</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符合题意</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符合文体要求</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感情真挚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思想健康</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内容充实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中心明确</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语言通顺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结构完整</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标点正确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不写错别字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每个错别字扣</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重复的不计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发展等级。</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深刻。透过现象深入本质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揭示事物的内在关系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观点具有启发作用。</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丰富。材料丰富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论据充实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形象丰满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意境深远。</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有文采。用词贴切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句式灵活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善于运用修辞手法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文句有表现力。</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有创新。见解新颖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材料新鲜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构思新巧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推理想象有独到之处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有个性色彩</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5"/>
            <a:ext cx="7559577" cy="3512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7999" y="1993511"/>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会主义现代化、实现中国梦的生动实践和激情奋斗中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要放飞青春梦想。再分两步提炼材料的中心、确立自己的立意。第一步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提炼材料的中心。材料在后面有两句关键的解释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一代人有一代人的际遇和机缘、使命和挑战”“你们与新世纪的中国一路同行、成长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和中国的新时代一起追梦、圆梦”。这实际就是材料的核心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必须紧紧地抓住这一核心。第二步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提炼题目的指令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也就是提炼具体的写作要求。其一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角色”的指令是“我”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出生于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2000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年年满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周岁的一代人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与新世纪的中国同行、成长的一代人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和中国的新时代一起追梦、圆梦的一代人。其二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对象”的指令是“他们”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将文章装进“时光瓶”留待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2035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年开启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2035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年年满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周岁的一代人阅读。其三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内容”的指令为“联想”与“思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6"/>
            <a:ext cx="7559577" cy="35124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3375" y="2050584"/>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“一代人有一代人的际遇和机缘、使命和挑战”的联想和思考。“联想场景”是“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岁青年”对“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2035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岁青年”的寄语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也是一代青年人在时过境迁、沧海桑田、正值壮年之时对自己的审视。立意是多方面的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但要抓住“际遇”“机缘”“使命”“挑战”“追梦”“圆梦”等内容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体现个人与社会的关系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表现自己的“参与”“担当”与“责任”。可以立意为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用科技圆梦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追梦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圆梦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岁的我对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岁的你承诺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不忘初心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砥砺前行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新时代与我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国家与我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;⑦</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中国梦与我。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我来拟题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追梦路上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扬帆起航。②我与中国并肩而行。③勿忘初心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行以致远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2035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岁青年的一封信。④家国情怀中的个人担当。⑤时光瓶的述说。⑥前浪后浪同争秀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今朝明朝共举杯。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8"/>
          <p:cNvGrpSpPr/>
          <p:nvPr/>
        </p:nvGrpSpPr>
        <p:grpSpPr>
          <a:xfrm>
            <a:off x="778528" y="1974016"/>
            <a:ext cx="1311470" cy="417288"/>
            <a:chOff x="2074961" y="4329310"/>
            <a:chExt cx="2953317"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99710" y="4329310"/>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升格展台</a:t>
              </a:r>
              <a:endParaRPr lang="zh-CN" altLang="en-US" sz="2000" b="1" spc="200" dirty="0">
                <a:solidFill>
                  <a:schemeClr val="bg1"/>
                </a:solidFill>
                <a:latin typeface="微软雅黑" panose="020B0503020204020204" charset="-122"/>
                <a:ea typeface="微软雅黑" panose="020B0503020204020204" charset="-122"/>
              </a:endParaRPr>
            </a:p>
          </p:txBody>
        </p:sp>
      </p:grpSp>
      <p:graphicFrame>
        <p:nvGraphicFramePr>
          <p:cNvPr id="2" name="表格 1"/>
          <p:cNvGraphicFramePr>
            <a:graphicFrameLocks noGrp="1"/>
          </p:cNvGraphicFramePr>
          <p:nvPr/>
        </p:nvGraphicFramePr>
        <p:xfrm>
          <a:off x="654826" y="2507750"/>
          <a:ext cx="7952105" cy="3043555"/>
        </p:xfrm>
        <a:graphic>
          <a:graphicData uri="http://schemas.openxmlformats.org/drawingml/2006/table">
            <a:tbl>
              <a:tblPr>
                <a:tableStyleId>{5940675A-B579-460E-94D1-54222C63F5DA}</a:tableStyleId>
              </a:tblPr>
              <a:tblGrid>
                <a:gridCol w="3787775"/>
                <a:gridCol w="416433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我们的血是热的</a:t>
                      </a:r>
                      <a:endParaRPr lang="zh-CN" altLang="en-US"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一考生</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宋体" panose="02010600030101010101" pitchFamily="2" charset="-122"/>
                          <a:ea typeface="宋体" panose="02010600030101010101" pitchFamily="2" charset="-122"/>
                        </a:rPr>
                        <a:t>我有一腔热血。</a:t>
                      </a:r>
                      <a:r>
                        <a:rPr lang="en-US" altLang="zh-CN" sz="1695" kern="1200" dirty="0">
                          <a:solidFill>
                            <a:schemeClr val="tx1"/>
                          </a:solidFill>
                          <a:latin typeface="宋体" panose="02010600030101010101" pitchFamily="2" charset="-122"/>
                          <a:ea typeface="宋体" panose="02010600030101010101" pitchFamily="2" charset="-122"/>
                        </a:rPr>
                        <a:t>——</a:t>
                      </a:r>
                      <a:r>
                        <a:rPr lang="zh-CN" altLang="en-US" sz="1695" kern="1200" dirty="0">
                          <a:solidFill>
                            <a:schemeClr val="tx1"/>
                          </a:solidFill>
                          <a:latin typeface="宋体" panose="02010600030101010101" pitchFamily="2" charset="-122"/>
                          <a:ea typeface="宋体" panose="02010600030101010101" pitchFamily="2" charset="-122"/>
                        </a:rPr>
                        <a:t>题记</a:t>
                      </a:r>
                      <a:endParaRPr lang="zh-CN" altLang="en-US" sz="1695" kern="1200" dirty="0">
                        <a:solidFill>
                          <a:schemeClr val="tx1"/>
                        </a:solidFill>
                        <a:latin typeface="宋体" panose="02010600030101010101" pitchFamily="2" charset="-122"/>
                        <a:ea typeface="宋体" panose="02010600030101010101" pitchFamily="2"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曾经的中国大地被外族侵略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人民遭受苦难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深陷灾难之中。</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舒卷江山图画</a:t>
                      </a:r>
                      <a:r>
                        <a:rPr lang="en-US" altLang="zh-CN" sz="1695" b="1" kern="1200" dirty="0">
                          <a:solidFill>
                            <a:schemeClr val="tx1"/>
                          </a:solidFill>
                          <a:latin typeface="微软雅黑" panose="020B0503020204020204" charset="-122"/>
                          <a:ea typeface="微软雅黑" panose="020B0503020204020204" charset="-122"/>
                        </a:rPr>
                        <a:t>,</a:t>
                      </a:r>
                      <a:r>
                        <a:rPr lang="zh-CN" altLang="en-US" sz="1695" b="1" kern="1200" dirty="0">
                          <a:solidFill>
                            <a:schemeClr val="tx1"/>
                          </a:solidFill>
                          <a:latin typeface="微软雅黑" panose="020B0503020204020204" charset="-122"/>
                          <a:ea typeface="微软雅黑" panose="020B0503020204020204" charset="-122"/>
                        </a:rPr>
                        <a:t>浩气展虹霓</a:t>
                      </a:r>
                      <a:endParaRPr lang="zh-CN" altLang="en-US"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一考生</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宋体" panose="02010600030101010101" pitchFamily="2" charset="-122"/>
                          <a:ea typeface="宋体" panose="02010600030101010101" pitchFamily="2" charset="-122"/>
                        </a:rPr>
                        <a:t>十年寒窗春秋雪</a:t>
                      </a:r>
                      <a:r>
                        <a:rPr lang="en-US" altLang="zh-CN" sz="1695" kern="1200" dirty="0">
                          <a:solidFill>
                            <a:schemeClr val="tx1"/>
                          </a:solidFill>
                          <a:latin typeface="宋体" panose="02010600030101010101" pitchFamily="2" charset="-122"/>
                          <a:ea typeface="宋体" panose="02010600030101010101" pitchFamily="2" charset="-122"/>
                        </a:rPr>
                        <a:t>,</a:t>
                      </a:r>
                      <a:r>
                        <a:rPr lang="zh-CN" altLang="en-US" sz="1695" kern="1200" dirty="0">
                          <a:solidFill>
                            <a:schemeClr val="tx1"/>
                          </a:solidFill>
                          <a:latin typeface="宋体" panose="02010600030101010101" pitchFamily="2" charset="-122"/>
                          <a:ea typeface="宋体" panose="02010600030101010101" pitchFamily="2" charset="-122"/>
                        </a:rPr>
                        <a:t>一腔热血题壁间。赤心剑胆凌霄志</a:t>
                      </a:r>
                      <a:r>
                        <a:rPr lang="en-US" altLang="zh-CN" sz="1695" kern="1200" dirty="0">
                          <a:solidFill>
                            <a:schemeClr val="tx1"/>
                          </a:solidFill>
                          <a:latin typeface="宋体" panose="02010600030101010101" pitchFamily="2" charset="-122"/>
                          <a:ea typeface="宋体" panose="02010600030101010101" pitchFamily="2" charset="-122"/>
                        </a:rPr>
                        <a:t>,</a:t>
                      </a:r>
                      <a:r>
                        <a:rPr lang="zh-CN" altLang="en-US" sz="1695" kern="1200" dirty="0">
                          <a:solidFill>
                            <a:schemeClr val="tx1"/>
                          </a:solidFill>
                          <a:latin typeface="宋体" panose="02010600030101010101" pitchFamily="2" charset="-122"/>
                          <a:ea typeface="宋体" panose="02010600030101010101" pitchFamily="2" charset="-122"/>
                        </a:rPr>
                        <a:t>勇敢求变笑云天。</a:t>
                      </a:r>
                      <a:r>
                        <a:rPr lang="en-US" altLang="zh-CN" sz="1695" kern="1200" dirty="0">
                          <a:solidFill>
                            <a:schemeClr val="tx1"/>
                          </a:solidFill>
                          <a:latin typeface="宋体" panose="02010600030101010101" pitchFamily="2" charset="-122"/>
                          <a:ea typeface="宋体" panose="02010600030101010101" pitchFamily="2" charset="-122"/>
                        </a:rPr>
                        <a:t>——</a:t>
                      </a:r>
                      <a:r>
                        <a:rPr lang="zh-CN" altLang="en-US" sz="1695" kern="1200" dirty="0">
                          <a:solidFill>
                            <a:schemeClr val="tx1"/>
                          </a:solidFill>
                          <a:latin typeface="宋体" panose="02010600030101010101" pitchFamily="2" charset="-122"/>
                          <a:ea typeface="宋体" panose="02010600030101010101" pitchFamily="2" charset="-122"/>
                        </a:rPr>
                        <a:t>题记</a:t>
                      </a:r>
                      <a:endParaRPr lang="zh-CN" altLang="en-US" sz="1695" kern="1200" dirty="0">
                        <a:solidFill>
                          <a:schemeClr val="tx1"/>
                        </a:solidFill>
                        <a:latin typeface="宋体" panose="02010600030101010101" pitchFamily="2" charset="-122"/>
                        <a:ea typeface="宋体" panose="02010600030101010101" pitchFamily="2"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曾记否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中原大地硝烟四起、满目疮痍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中华民族苦难深重、颠沛流离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东方雄狮遍体鳞伤、危在旦夕。</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043555"/>
        </p:xfrm>
        <a:graphic>
          <a:graphicData uri="http://schemas.openxmlformats.org/drawingml/2006/table">
            <a:tbl>
              <a:tblPr>
                <a:tableStyleId>{5940675A-B579-460E-94D1-54222C63F5DA}</a:tableStyleId>
              </a:tblPr>
              <a:tblGrid>
                <a:gridCol w="3787775"/>
                <a:gridCol w="416433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今天的中国正在逐渐强大起来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人口数量大幅增加</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社会财富也越来越多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经济科技飞速发展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生活水平也在不断提高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期盼已久的奥运会也终于到了自家门口</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曾记否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中原大地硝烟四起、满目疮痍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中华民族苦难深重、颠沛流离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东方雄狮遍体鳞伤、危在旦夕。</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看今朝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新时代之崭新中国正迅速崛起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万里江山徐徐展露万种风情</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经济科技飞速发展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生活水平不断提高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期盼已久的冬季奥运会也终于到了自家门口</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787775"/>
                <a:gridCol w="416433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降生于新世纪的中国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我们何其幸运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祖国的日渐富强给了我们追梦的可能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我们降生于新世纪的中国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责任就显得更加重大了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我们国家的危机从未真正地远离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祖国需要我们青年来共同护卫。习总书记说过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人民有信仰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国家有力量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民族有希望。”国家的强大是人民的强大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一个国家振兴的力量源自每个人的奉献与力量。</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降生于新世纪的中国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我们何其幸运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祖国的日渐富强给了我们追梦的可能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降生于新世纪的中国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我们的责任何其重大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危机从未真正地远离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祖国的前行道路需要我们共同守护。正如习总书记所言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人民有信仰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国家有力量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民族有希望。”哪一个国家的强大不是人民的强大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一个国家振兴的力量源自每个人的奉献与力量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只有如此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力量如细流奔海般潮涌汇聚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才会让中华民族的复兴脚步势不可挡。</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803677" y="1988147"/>
          <a:ext cx="7592060" cy="3702050"/>
        </p:xfrm>
        <a:graphic>
          <a:graphicData uri="http://schemas.openxmlformats.org/drawingml/2006/table">
            <a:tbl>
              <a:tblPr>
                <a:tableStyleId>{5940675A-B579-460E-94D1-54222C63F5DA}</a:tableStyleId>
              </a:tblPr>
              <a:tblGrid>
                <a:gridCol w="3296920"/>
                <a:gridCol w="429514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一个人是渺小的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但一个有责任感的人却是不同于一般人的。因为心中有国家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所以不追求名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不逐利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一颗心想着天下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因为想让青春在岗位上闪光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为大家做一点贡献</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虽然劳动的路上有时候会想捞一点私利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有时候还会为金钱所俘虏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犯一点小错误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经济发展的今天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社会动乱和恶意挑衅从未停止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中国</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力量源自责任。一个人是渺小的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但一个有责任感的人却是坚韧的。因为“天下兴亡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匹夫有责”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所以淡泊名利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心系天下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终生奔波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因为“恰同学少年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风华正茂</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书生意气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挥斥方遒”</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所以长征路上披荆斩棘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终获新生</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因为“为中华之崛起而读书”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所以一切艰难险阻皆付笑谈中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中国外交迈向新征程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经济全球化的今天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社会动乱和恶意挑衅从未停止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中国除了自强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没有别的选择。而我们终将成为</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803677" y="1988147"/>
          <a:ext cx="7592060" cy="3702050"/>
        </p:xfrm>
        <a:graphic>
          <a:graphicData uri="http://schemas.openxmlformats.org/drawingml/2006/table">
            <a:tbl>
              <a:tblPr>
                <a:tableStyleId>{5940675A-B579-460E-94D1-54222C63F5DA}</a:tableStyleId>
              </a:tblPr>
              <a:tblGrid>
                <a:gridCol w="3296920"/>
                <a:gridCol w="429514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除了发展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没有别的选择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而我们青年终将成为战场的生力军</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我们每个人都应该有信仰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浩然正气一直以来都是为中华民族所追求的。我们追求信仰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但不能损害他人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今天我们国家与外国搞合作共赢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提出了“一带一路”倡议。这也是中华民族独有的信仰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如此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随着西方文明不断传入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利益不断诱惑着人们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我们的信仰也将变得</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新时代的中流砥柱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生于斯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长于斯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为实现中华民族伟大复兴而奋斗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我们责无旁贷</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信仰源自气节。文天祥曾有诗云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天地有正气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杂然赋流形。下则为河岳</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上则为日星。于人曰浩然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沛乎塞苍冥。”浩然正气一直以来都是中华民族所追求的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古有“宁为玉碎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不为瓦全”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我们追求仰不愧于天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俯不怍于人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今有“永不称霸、永不搞扩张”</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我们向往公平正义、合作共赢。这是中华民族独有的气节</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803677" y="1988147"/>
          <a:ext cx="7592060" cy="3484245"/>
        </p:xfrm>
        <a:graphic>
          <a:graphicData uri="http://schemas.openxmlformats.org/drawingml/2006/table">
            <a:tbl>
              <a:tblPr>
                <a:tableStyleId>{5940675A-B579-460E-94D1-54222C63F5DA}</a:tableStyleId>
              </a:tblPr>
              <a:tblGrid>
                <a:gridCol w="3296920"/>
                <a:gridCol w="429514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14769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危险。夜不闭户成为奢望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坦诚相待越发困难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甚至复旦大学投毒案这样的事件还在发生</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新时代我们青年人该做点什么</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或许从礼貌待人开始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从学习雷锋开始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留住我们真心的信仰。  </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我想说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你和我的每一个行动都影响着祖国前进的方向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我们的每一点希冀汇聚成中国的梦想。昔日</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与信仰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但随着西方文化不断侵入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利益不断诱惑着人们的神经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我们的气节变得岌岌可危。夜不闭户成为奢望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坦诚相待越发困难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甚至出现了复旦大学投毒这样的事件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新时代的我们该做点什么</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或许从礼貌待人开始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从胸怀正义开始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留住我们的浩然之气。发展再快</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气节不能丢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信仰不能丢。</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有人说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时代不是从青天上叮当一响掉下来的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是无数的我的呼吸与湮灭铸成的。”</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803677" y="1988147"/>
          <a:ext cx="7592060" cy="3702050"/>
        </p:xfrm>
        <a:graphic>
          <a:graphicData uri="http://schemas.openxmlformats.org/drawingml/2006/table">
            <a:tbl>
              <a:tblPr>
                <a:tableStyleId>{5940675A-B579-460E-94D1-54222C63F5DA}</a:tableStyleId>
              </a:tblPr>
              <a:tblGrid>
                <a:gridCol w="3296920"/>
                <a:gridCol w="429514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的中国是十分可怜的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又是十分弱小的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今日的中国越来越强大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都是中央政府的英明领导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老百姓的支持。而当新时代的青年和祖国一起奋斗成长</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明日中国又将是怎样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有的人信仰共产主义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有的人信仰佛教、基督教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我们青年人要燃烧我们的青春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为社会做出贡献。</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未来的我们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将用青春来燃烧</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你我的每一个行动都影响着祖国前进的方向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我们的每一点希冀汇聚成中国的梦想。昔日中国是一张薄如蝉翼的纸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险些撕碎于列强的利爪之下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今日中国是一幅舒展的宏图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无数年轻的生命用梦想和力量将它勾勒渲染。而当新时代的青年和祖国一起奋斗成长</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明日中国又将是怎样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想必青山绿水常在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浩然之气常在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当责任和信仰双剑合璧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中国必将舒卷江山图画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浩气展虹霓</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未来的我们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将用青春燃烧最美的中国</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09716" y="2209817"/>
          <a:ext cx="8173720" cy="3258185"/>
        </p:xfrm>
        <a:graphic>
          <a:graphicData uri="http://schemas.openxmlformats.org/drawingml/2006/table">
            <a:tbl>
              <a:tblPr>
                <a:tableStyleId>{5940675A-B579-460E-94D1-54222C63F5DA}</a:tableStyleId>
              </a:tblPr>
              <a:tblGrid>
                <a:gridCol w="5153660"/>
                <a:gridCol w="302006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921635">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【病因分析】</a:t>
                      </a:r>
                      <a:endParaRPr 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文章虽然围绕“责任”“信仰”来写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但对青年人在这两个方面的具体做法没有落实到位。其次是语言的冗繁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叙述性的语言不简洁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针对一个问题还未表述清楚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又转入对下一个问题的表达。另外</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题记对表达主题没有什么意义。</a:t>
                      </a:r>
                      <a:endParaRPr lang="zh-CN" altLang="en-US"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考场得分</a:t>
                      </a:r>
                      <a:r>
                        <a:rPr lang="en-US" altLang="zh-CN" sz="1695" kern="1200" dirty="0">
                          <a:solidFill>
                            <a:schemeClr val="tx1"/>
                          </a:solidFill>
                          <a:latin typeface="微软雅黑" panose="020B0503020204020204" charset="-122"/>
                          <a:ea typeface="微软雅黑" panose="020B0503020204020204" charset="-122"/>
                        </a:rPr>
                        <a:t>:36</a:t>
                      </a:r>
                      <a:r>
                        <a:rPr lang="zh-CN" altLang="en-US" sz="1695" kern="1200" dirty="0">
                          <a:solidFill>
                            <a:schemeClr val="tx1"/>
                          </a:solidFill>
                          <a:latin typeface="微软雅黑" panose="020B0503020204020204" charset="-122"/>
                          <a:ea typeface="微软雅黑" panose="020B0503020204020204" charset="-122"/>
                        </a:rPr>
                        <a:t>分</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【升格感悟】</a:t>
                      </a:r>
                      <a:endParaRPr 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请从“符合题意”的角度谈谈你对升格后的文章有什么样的感悟。</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列出一至二点即可</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u="none" kern="1200" dirty="0">
                          <a:solidFill>
                            <a:schemeClr val="tx1"/>
                          </a:solidFill>
                          <a:latin typeface="微软雅黑" panose="020B0503020204020204" charset="-122"/>
                          <a:ea typeface="微软雅黑" panose="020B0503020204020204" charset="-122"/>
                        </a:rPr>
                        <a:t>____________________________________________________________ </a:t>
                      </a:r>
                      <a:r>
                        <a:rPr lang="en-US" altLang="zh-CN" sz="1695" u="sng" kern="1200" dirty="0">
                          <a:solidFill>
                            <a:schemeClr val="tx1"/>
                          </a:solidFill>
                          <a:latin typeface="微软雅黑" panose="020B0503020204020204" charset="-122"/>
                          <a:ea typeface="微软雅黑" panose="020B0503020204020204" charset="-122"/>
                        </a:rPr>
                        <a:t>                                                                                                                                                                                                                                                                                        </a:t>
                      </a:r>
                      <a:endParaRPr lang="en-US" altLang="zh-CN" sz="1695" u="sng" kern="1200" dirty="0">
                        <a:solidFill>
                          <a:schemeClr val="tx1"/>
                        </a:solidFill>
                        <a:latin typeface="微软雅黑" panose="020B0503020204020204" charset="-122"/>
                        <a:ea typeface="微软雅黑" panose="020B0503020204020204" charset="-122"/>
                      </a:endParaRPr>
                    </a:p>
                    <a:p>
                      <a:pPr marL="0" marR="0" lvl="0" indent="0" algn="r"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我来赋分</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分</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1565630"/>
            <a:ext cx="7619048" cy="3747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75915" y="1721501"/>
            <a:ext cx="7646537" cy="348742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endParaRPr lang="en-US" altLang="zh-CN" sz="2000" b="1" dirty="0">
              <a:solidFill>
                <a:srgbClr val="EF8340"/>
              </a:solidFill>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题型、分值有相对的稳定性。近三年全国卷一直考查材料作文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包括漫画作文、任务驱动型作文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分值是</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分。复习备考时要加强对材料作文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包括漫画作文、任务驱动型作文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的针对性练习。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对作文的文体特征要求不变。“明确文体”是要求考生可选择任意一种文体进行写作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但一旦确定使用某种文体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就要合乎此文体要求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切忌出现文体混杂的现象。这就要求考生要有明确的文体知识。所以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具体地记叙、生动地描写、准确地说明、辩证地思考、真诚地议论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应当成为平时训练的主要内容。考生在备考时不妨将议论文作为一种重要的文体加以训练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掌握其特点、模式。</a:t>
            </a:r>
            <a:endParaRPr lang="zh-CN" altLang="en-US" sz="1695" dirty="0">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31216" y="2030929"/>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25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升格点评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文章开篇就将历史和现状摆在一起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形成鲜明的对比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然后联系新时代的发展落到自身谈责任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谈信仰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紧扣题目所给材料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充分表达了考生的民族自豪感和紧迫感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同时也表现出了“世纪宝宝”敢于担当的责任心和使命感。②文章叙述、议论、抒情相结合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善于引用名人名言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充满感染力。如文章以整句开篇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再现苦难中国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令人警惕痛心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显得情感真挚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也很好地表现出“符合题意”。③题记的使用也很有特色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有点题作用。④语言精练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充满张力。表述事例时很好地配合了主题的大气。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8"/>
          <p:cNvGrpSpPr/>
          <p:nvPr/>
        </p:nvGrpSpPr>
        <p:grpSpPr>
          <a:xfrm>
            <a:off x="613592" y="1517099"/>
            <a:ext cx="7783984" cy="398780"/>
            <a:chOff x="1594572" y="1803366"/>
            <a:chExt cx="20228628" cy="1036330"/>
          </a:xfrm>
        </p:grpSpPr>
        <p:grpSp>
          <p:nvGrpSpPr>
            <p:cNvPr id="10" name="组合 9"/>
            <p:cNvGrpSpPr/>
            <p:nvPr/>
          </p:nvGrpSpPr>
          <p:grpSpPr>
            <a:xfrm>
              <a:off x="1594572" y="1803366"/>
              <a:ext cx="5500726" cy="1036330"/>
              <a:chOff x="7309612" y="2089118"/>
              <a:chExt cx="5500726" cy="1036330"/>
            </a:xfrm>
          </p:grpSpPr>
          <p:sp>
            <p:nvSpPr>
              <p:cNvPr id="12"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17900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类型一　材料作文的审题</a:t>
            </a: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全国卷一直采用材料作文的题型。因此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考生在备考时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要高度重视对材料作文的训练。下面结合实例详细讲解材料作文的审题方法。只要同学们熟练掌握这些方法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就能走出高考材料作文的审题“迷城”。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17900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一、一则材料的审题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抓关键句法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作文材料中的关键句有暗示材料主旨的作用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它往往是命题者评议性的语句或主人公表明心志、揭示动因的语句。如果作文材料中有关键句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就可以考虑将其作为立意的突破口。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江苏卷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根据以下材料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选取角度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文体不限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诗歌除外。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生活中离不开车。车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种类繁多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形态各异。车来车往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见证着时代的发展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承载了世间的真情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车来车往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折射出观念的变迁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蕴含着人生的哲理。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本则材料的关键词是“车”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材料由三句话组成。每一句话都是给考生对车的提示。第一句话提示车与生活的密切关系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将思维视角引向生活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提醒考生作文要接地气。第二句话从“种类”和“形态”两个方面加以提示和引导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可以从动力、用途、装载量、速度等角度展开联想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可以联想到不同种类不同形态或者同一种类不同形态的车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比如人力驱动的车就有上班骑的普通自行车、田间</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16941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小路或街市小巷里常见的人力三轮车、儿童骑的玩具车、比赛专用的自行车、城市的共享单车等等。第二句话引导考生关注车本身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第三句话引导考生关注“车来车往”的动态意义。其中四个关键词“见证”“承载”“折射”“蕴含”帮助考生去发现、体验、体悟、思考。从车来车往的变化发现时代的变化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车在变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人也在变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车不变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人在变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人不变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车在变。车是移动的房子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从来来往往的车上体验车里车外演绎的世间的喜怒哀乐、爱恨情仇。车与人相伴相随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从车来车往中体悟人的一言一行中折射出的世界观、人生观、价值观。人生哲理无处不在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车来车往”也不例外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从“车来车往”中思考生活的道理、为人的准则、处世的哲学等等。</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672971"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考生可以根据材料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或联系实际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或发挥想象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写自己想写的事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谈论自己对社会现象的认识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在写作上有较大的自由驰骋的空间。若选择写记叙文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如果考生平时对社会、家庭、自我生活的变化有敏锐的触觉和认识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以车为题材写一篇优秀的记叙文不是难事。可以挖掘车的变迁背后的情感碰撞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但前提是考生要用好对比。如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一是自我与他人的对比。考生可以描述一个与车有关的温情故事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如母亲下雨天骑电瓶车送“我”上学的事情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对比别人的汽车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自己却十分感动。二是现在与往昔的对比。过去父亲骑自行车送“我”上学需要很长时间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但感觉父亲的背特别宽厚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可以和父亲说好一会儿话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现在用汽车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不怕风雨了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时间短了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但跟父亲的交流却少了。这不正是一种反差造成的感触吗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若选择写议论文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672971"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念的变化看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车”代表一种开放的生活态度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提倡“车”生活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反对“宅”生活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强调个体要和外面的世界接触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不要畏惧外面的世界。大胆一点的考生可以将思考的主体不限制在个人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可以写国家、民族、文化立场上的开放胸襟和包容态度。这一点与“一带一路”的思路较为接近。强调走出去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请进来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沟通交流。车来车往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其实就是你来我往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这是对“小国寡民、老死不相往来”思想的反对。再深入一些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还可以从生命的呈现姿态看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车代表流动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蕴含着生命中不可遏制的远方欲望和生生不息的发展情怀。人类从牛车、马车到汽车、火车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再到高铁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生命的流动速度越来越快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这不仅值得我们欢欣鼓舞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更值得我们去警惕反思。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在人的成长旅途中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有人说想要有所成就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就要凡事与自己较真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也有人说想要有所成就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就不要凡事与自己较真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还有人说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有些事不该较真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有些事就要较真。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在自己的成长中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你认可哪一种情况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请联系自身实际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体现你的思考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表明你的态度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本题属于任务驱动型材料作文题。材料中提供了三种现象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都有关键句子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只要抓住了关键句子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立意就明了了。第一种现象的关键句是“要凡事与自己较真”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第二种现象的关键句是“不要凡事与自己较真”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第三种现象的关键句是“有些事不该较真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有些事就要较真”。写作时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要紧扣自身实际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结合自己的成长经历。从认同要较真的角度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可立意为“敢于较真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才能活出自我的风采”“与自己较真才会有进步”“与自己较真是一种优秀品质”等。从认同不要较真的角度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可立意为“人不较真才能活得惬意”“不必较真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潇洒走自己的路”“人不较真才能跳出人生束缚”“能屈能伸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不必较真”等。从认同“有些事不该较真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有些事就要较真”的角度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可立意为“与自己较真需要理性的态度”“原则须较真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小节不计较”“与自己较真是一把双刃剑”“较真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要懂得‘方圆适度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刚柔并济’”等。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目前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科技发展日新月异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各种“科技神器”层出不穷。例如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翻译神器”让我们沟通没有了语言障碍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畅游各地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支付神器”让我们无须携带现金便可轻松消费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方便快捷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科技发展让我们的生活越来越便捷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但另一方面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各种“神器”也使我们变得没有规矩。例如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作业神器”使很多学生可以轻而易举地完成作业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不再思考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抢票神器”让不少人可以快人几秒抢到车票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有违公平</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读了上述材料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你对“科技神器”有怎样的感触与思考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请结合你的生活体验写一篇文章。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1738769"/>
            <a:ext cx="7651029" cy="35595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7"/>
          <p:cNvSpPr txBox="1"/>
          <p:nvPr/>
        </p:nvSpPr>
        <p:spPr>
          <a:xfrm>
            <a:off x="751039" y="1738769"/>
            <a:ext cx="7646537"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内容高度关注现实。从近三年作文试题的内容来看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高考作文更注重关注生活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关注社会。如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的“中国关键词”、</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的“高考”</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的“语文素养”</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的“小陈举报父亲”。这些内容贴近学生实际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目的是让学生关注社会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关注生活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关注自然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不做书呆子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家事国事天下事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事事关心”。这一点很符合任务驱动型作文的要求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在复习时要重点关注。</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注重思维能力的考查。无论是</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Ⅲ,2017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热点关键词、全国卷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的高考问题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的教育问题、</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本题属于任务驱动型材料作文题。材料涉及各种“科技神器”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如“翻译神器”“支付神器”等。这段文字分为前后两部分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前一部分的关键句是“科技发展让我们的生活越来越便捷”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这是在介绍“神器”的长处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翻译神器’让我们沟通没有了语言障碍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畅游各地”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支付神器’让我们无须携带现金便可轻松消费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方便快捷。”后一部分的关键句是“也使我们变得没有规矩”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这是在介绍“神器”的不足之处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作业神器’使很多学生可以轻而易举地完成作业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不再思考”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抢票神器’让不少人可以快人几秒抢到车票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有违公平”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作文时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要用辩证的方法看待“科技神器”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论述时要一分为二地看问题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体现作文的思辨性。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从“科技发展让我们的生活越来越便捷”入手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可立意为物质方面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吃穿住用行等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的满足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精神方面的愉悦。②从神器“也使我们变得没有规矩”入手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可立意为头脑退化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人情冷漠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很多优秀的传统会被遗弃。③从辩证的角度入手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可立意为“科技神器”本无错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关键是人们该怎样去利用它。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如果写议论文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首先由材料提炼出中心论点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然后层层展开并列式、对照式的论述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围绕论点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列举事例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分析阐述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将论点与论据融合为一体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最后在结尾部分再次回扣论点。如果写记叙文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可以选择真实、生动的故事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把自己的想法告诉读者。</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19048"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主旨倾向法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如果在作文的材料中没有关键词、关键句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可以根据材料提炼中心。分析材料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要由表及里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由此及彼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由个别到一般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透过现象看本质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找出规律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概括中心。其具体步骤是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概括材料明要点。先厘清材料涉及的人或事物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如果是多个人物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要确定谁是主人公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要明确写了什么事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起因、经过、结果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人物关系复杂的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还要注意厘清他们之间的关系。然后概括材料要点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明确材料说理的角度。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19048"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确定性质知倾向。根据事件的结果确定事件的性质和命题者的倾向。材料的结果是好的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其性质往往是正面的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命题者则倾向于赞成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材料的结果是不好的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其性质往往是反面的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命题者往往倾向于贬抑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如果材料的结果不明确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材料的性质往往是中性的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应辩证分析命题人的真正意图。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筛选观点定主题。根据材料的主旨和命题者的倾向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联系自己的现实生活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选出最能反映材料主旨的主题。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783587" cy="280987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天津卷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根据自己的体验和感悟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生活中有不同的“器”。器能盛纳万物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美的形制与好的内容相得益彰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器能助人成事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有利器方成匠心之作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有一种“器”叫器量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兼容并包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彰显才识气度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有一种“器”叫国之重器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肩负荣光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成就梦想</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文体不限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诗歌除外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文体特征明显</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r>
              <a:rPr lang="en-US" altLang="zh-CN" sz="1695" kern="1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不得套作。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783587"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材料以“器”为中心词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列举了美器、利器、器量、国之重器等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后面的省略号意味着列举未完。不同的层次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不同的角度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为不同的考生提供了可供选择的广阔的写作空间。结合导语中的“形制”与“内容”、“利器”与“匠心之作”、“器量”与“才识气度”、“荣光”与“梦想”等具有关联性的词语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可以分析出“器”与考生相关的定位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迁移到“包容”“勇于承担责任”“敢于追逐梦想”等观点。类似立意的角度较多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要求考生独立思考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以求从无序对象中寻找秩序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从孤立对象中发现联系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使文章有条理有逻辑地展开。</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6060" y="2015859"/>
            <a:ext cx="7722611" cy="3408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23549" y="1989489"/>
            <a:ext cx="7559577" cy="90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材料的结果是好的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其性质往往是正面的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命题者则倾向于赞成。这道高考作文题注重发掘中国传统文化中的优秀因子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紧扣“立德树人”的育人使命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启迪考生对成才成器及国之重器的认识与思考。立意角度多元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层级鲜明。角度一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可以写实物的“器”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或思考形制与内容的关系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或思索器与道之辨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如立意为“器有形亦有质”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角度二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可以写个人的才识、气度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探究“器”在才德风范方面的内涵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如立意为“做人要追求外表与内涵的和谐统一”“拥有大器量才有大境界”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角度三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可以写工具的“器”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探讨利器推动科技发展、社会进步的作用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如立意为“‘利其器’方能‘善其事’”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角度四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可以写大国重器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体悟“器”对于国家、民族发展的重大意义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如立意为“打造新时代的国之重器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实现中国梦”。作文可以说理、议论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也可以记叙、抒情、描写、说明。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19048"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12</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佛系青年”词条刷遍朋友圈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火遍网络。这个流行词跟宗教没有关系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是指那些在快节奏的都市生活中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追求平和、淡然的生活方式的青年人。“佛系”的核心是“有也行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没有也行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不争不抢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不求输赢”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该词最早源于日本某杂志介绍的最近流行的一种男性“新品种”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这些男青年外表看上去和普通人一样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但内心往往具有以下特点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自己的兴趣爱好永远都放在第一位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基本上所有的事情都想按照自己喜欢的方式和节奏去做。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该怎么评价“佛系青年”呢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请结合现实写一篇文章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谈谈你的思考和认识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06018" y="2017080"/>
            <a:ext cx="7559577" cy="343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内容占位符 2"/>
          <p:cNvSpPr/>
          <p:nvPr/>
        </p:nvSpPr>
        <p:spPr bwMode="auto">
          <a:xfrm>
            <a:off x="806018" y="2015856"/>
            <a:ext cx="7559577" cy="28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本题可以采用“主旨倾向法”。材料的主要内容是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叙述佛系青年的行为方式。材料的结果是中性的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命题者的倾向性也是中性的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因此针对“佛系青年”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可以赞同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也可以反对。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赞成的观点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佛系青年”看似云淡风轻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但他们有自己的兴趣和爱好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有自己的生活方式和节奏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总有走心的地方。有所坚持之后的“佛系生活”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本质是断舍离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是极简主义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是聚焦。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反对的观点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无可无不可的“佛系青年”的风行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其实是击中了现代社会的一个痛点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累。在现代社会中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生活节奏快、事业追求高、精神压力大成为现代人的常态。然而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处处不坚持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事事随大流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表面上是看淡一切、怎么都行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其实只能是淹没于人潮、迷失了自我。追逐梦想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书写奋斗的人生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方才不负青春。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19048" cy="3149600"/>
          </a:xfrm>
          <a:prstGeom prst="rect">
            <a:avLst/>
          </a:prstGeom>
          <a:noFill/>
        </p:spPr>
        <p:txBody>
          <a:bodyPr wrap="square" rtlCol="0">
            <a:spAutoFit/>
          </a:bodyPr>
          <a:lstStyle/>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a:t>
            </a:r>
            <a:r>
              <a:rPr lang="en-US" altLang="zh-CN"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a:t>
            </a:r>
            <a:r>
              <a:rPr lang="zh-CN" altLang="zh-CN" sz="1695" dirty="0">
                <a:latin typeface="微软雅黑" panose="020B0503020204020204" charset="-122"/>
                <a:ea typeface="微软雅黑" panose="020B0503020204020204" charset="-122"/>
              </a:rPr>
              <a:t>下面的材料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根据要求写作。</a:t>
            </a:r>
            <a:r>
              <a:rPr lang="en-US" altLang="zh-CN" sz="1695" dirty="0">
                <a:latin typeface="微软雅黑" panose="020B0503020204020204" charset="-122"/>
                <a:ea typeface="微软雅黑" panose="020B0503020204020204" charset="-122"/>
              </a:rPr>
              <a:t>(60</a:t>
            </a:r>
            <a:r>
              <a:rPr lang="zh-CN" altLang="zh-CN"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生活中你或许遭遇过不开心的事情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或许听见有人感叹世态炎凉、人心冷漠。但总有一些不期而遇的温暖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带来最单纯的爱和感动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让我们不经意间就泪流满面。这个世界没有想象中的那么好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但其实也没那么糟。</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给你一双慧眼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你能从这个世界中看到什么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请写一篇文章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表达自己的真切感受。要求选好角度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不少于</a:t>
            </a:r>
            <a:r>
              <a:rPr lang="en-US" altLang="zh-CN" sz="1695" dirty="0">
                <a:latin typeface="微软雅黑" panose="020B0503020204020204" charset="-122"/>
                <a:ea typeface="微软雅黑" panose="020B0503020204020204" charset="-122"/>
              </a:rPr>
              <a:t>800</a:t>
            </a:r>
            <a:r>
              <a:rPr lang="zh-CN" altLang="zh-CN" sz="1695" dirty="0">
                <a:latin typeface="微软雅黑" panose="020B0503020204020204" charset="-122"/>
                <a:ea typeface="微软雅黑" panose="020B0503020204020204" charset="-122"/>
              </a:rPr>
              <a:t>字。</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依法审题</a:t>
            </a:r>
            <a:r>
              <a:rPr lang="en-US" altLang="zh-CN" sz="1695"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u="sng" dirty="0">
                <a:latin typeface="微软雅黑" panose="020B0503020204020204" charset="-122"/>
                <a:ea typeface="微软雅黑" panose="020B0503020204020204" charset="-122"/>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1738769"/>
            <a:ext cx="7651029" cy="25492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TextBox 7"/>
          <p:cNvSpPr txBox="1"/>
          <p:nvPr/>
        </p:nvSpPr>
        <p:spPr>
          <a:xfrm>
            <a:off x="751039" y="1738769"/>
            <a:ext cx="7646537"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的“小陈举报父亲”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都注重考查考生辩证地看问题、从不同角度看问题和逆向思维的能力。作文的内核是思维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高考作文越来越重视对思维能力的考查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考生备考时要注意这方面的训练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特别是理科生。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从高考作文的命题趋势上看</a:t>
            </a:r>
            <a:r>
              <a:rPr lang="en-US" altLang="zh-CN" sz="1695" dirty="0">
                <a:latin typeface="微软雅黑" panose="020B0503020204020204" charset="-122"/>
                <a:ea typeface="微软雅黑" panose="020B0503020204020204" charset="-122"/>
              </a:rPr>
              <a:t>,2020</a:t>
            </a:r>
            <a:r>
              <a:rPr lang="zh-CN" altLang="en-US" sz="1695" dirty="0">
                <a:latin typeface="微软雅黑" panose="020B0503020204020204" charset="-122"/>
                <a:ea typeface="微软雅黑" panose="020B0503020204020204" charset="-122"/>
              </a:rPr>
              <a:t>年的高考作文题应该还是材料作文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包括漫画作文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。命题仍会坚持以开放性为主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考生可以从多角度去立意</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03677" y="2015856"/>
            <a:ext cx="7783806" cy="3491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内容占位符 2"/>
          <p:cNvSpPr/>
          <p:nvPr/>
        </p:nvSpPr>
        <p:spPr bwMode="auto">
          <a:xfrm>
            <a:off x="806018" y="2042340"/>
            <a:ext cx="7783806" cy="224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本题可以采用“主旨倾向法”。材料表述的主要内容是人生的境遇不同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对生活的感受、对世界的看法就会不同。青少年学生处于世界观、人生观、价值观的形成阶段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生活的变化、社会的风云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容易让他们的世界观、人生观、价值观变得扭曲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从而迷失正确的人生方向。当今中国正处于变革发展的转型期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难免泥沙俱下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但只要透过现象看本质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找准时代发展的大方向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我们就会信心百倍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我们的生活就会充满阳光。材料的性质是正面的。由此可立意为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歌颂现实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弘扬正气。对现实生活持正面看法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对当今中国新人新事新气象持赞美态度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对改革开放与社会发展的成就充满自豪感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传播社会正能量。②批判丑恶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激浊扬清。对现实生活中的“假恶丑”进行批判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能分析它们产生的社会根源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能正确认识到它们是社会转型期的暂时现象。③看清主流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正视问题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能正确认识到社会阴暗面不会改变社会发展主流。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12071"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由果溯因法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在事实类材料作文中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所列举的事件的要素往往是以因果关系的形式存在的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审题时如果能由材料中列举的现象或结果推究出造成所列举现象或结果的本质原因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往往就能找到最佳的立意。这种方法适合有故事情节的材料。第一步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先找出每个陈述对象在事件中所产生的结果。第二步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由果及因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具体分析为什么会产生这样的结果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并在此基础上提出中心论点。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12071" cy="348932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有一棵大树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枝繁叶茂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浓荫匝地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是飞禽、走兽们喜爱的憩息场所。飞禽、走兽们经常讲它们旅行的见闻。大树听了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请飞禽带自己去旅行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飞禽说大树没有翅膀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拒绝了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请走兽帮助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走兽说大树没有腿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也拒绝了。大树决定自己想办法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它结出甜美的果实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果实中包着种子。飞禽、走兽们吃了果实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大树的种子就这样传播到世界各地。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请根据上面的材料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字的记叙文或议论文。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12071" cy="17900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本则材料的结果是大树的种子传播到世界各地。原因是大树自己想办法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借助飞禽、走兽实现了梦想。大树这样做是正确的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可由此提出正确立意。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96060" y="3182325"/>
            <a:ext cx="7559577" cy="2214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23549" y="3243227"/>
            <a:ext cx="7559577" cy="319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从大树“决定自己想办法”的角度立意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可以从两方面思考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大树的“决定”是在被飞禽、走兽们拒绝的情况下毅然决然做出的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大树对于自己旅行的梦想从未放弃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可以谈对梦想的坚持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对梦想的执着。②不怨天尤人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自己想办法”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可以谈依靠自己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自己的事情自己做。从大树所想的办法的角度立意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大树想到的办法是结出果实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果实里包着种子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这样就可以让飞禽、走兽把种子带到世界各地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实现自己的旅行梦想。无疑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这是大树的绝妙创意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摆脱了旅行必须有翅膀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126691"/>
            <a:ext cx="7559577" cy="32265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11785" y="2206456"/>
            <a:ext cx="7559577" cy="319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或腿的思维定式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这就是创新思维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就是善于换个角度思考问题。②飞禽有翅膀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走兽有腿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大树有果实种子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这创意是大树独有的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最适合大树的特点。所以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可以谈扬长避短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善于发挥自我优势。从大树的旅行角度立意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旅行是大树的梦想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可谈如何实现梦想。②大树渴望旅行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人们也想看外面的世界。大树用种子的旅行来看世界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那么人的“种子”是什么呢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是思想与精神。虽然自己没能亲眼看到外面的世界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却可以通过阅读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看到外面的世界。③综合大树、飞禽、走兽来立意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如果大树没能“结出甜美的果实”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飞禽、走兽也帮助不了大树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所以要想得到别人的帮助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首先得完善自己。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一个小女孩迷上了小提琴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每晚都在家里拉个不停。家人不堪这种“锯床腿”式的噪声的干扰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每次都向小女孩求饶。小女孩一气之下跑到一处幽静的树林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独自演奏了一曲。突然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她听到一个老妇人的赞许声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拉得真不错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老人继而说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我的耳朵聋了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什么也听不见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只是感觉你拉得不错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小女孩每天清晨都来树林里为老人拉琴。每奏完一曲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老人都会连声赞许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拉得真不错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终于有一天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小女孩的家人发现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小女孩的琴声早已不是“锯床腿”式的噪声了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便惊奇地问她是否有什么名师指点。这时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小女孩才知道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树林中的那位老妇人竟是著名的器乐教授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而且她的耳朵也从未聋过。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请根据上面的材料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字的记叙文或议论文。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77089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4951" y="2985661"/>
            <a:ext cx="7559577" cy="11637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97455" y="2985661"/>
            <a:ext cx="7559577" cy="163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本题可以采用“由果溯因法”。“结果”是小女孩的小提琴演奏水平不断提高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主要“原因”是得到了老妇人的不断赞美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据此可确定立意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赞美是促使人成功的不竭动力。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12071" cy="3540125"/>
          </a:xfrm>
          <a:prstGeom prst="rect">
            <a:avLst/>
          </a:prstGeom>
          <a:noFill/>
        </p:spPr>
        <p:txBody>
          <a:bodyPr wrap="square" rtlCol="0">
            <a:spAutoFit/>
          </a:bodyPr>
          <a:lstStyle/>
          <a:p>
            <a:pPr algn="just">
              <a:lnSpc>
                <a:spcPct val="12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腾讯发布的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朋友圈年度亲情白皮书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显示</a:t>
            </a:r>
            <a:r>
              <a:rPr lang="en-US" altLang="zh-CN" sz="1695" kern="100" dirty="0">
                <a:latin typeface="微软雅黑" panose="020B0503020204020204" charset="-122"/>
                <a:ea typeface="微软雅黑" panose="020B0503020204020204" charset="-122"/>
                <a:cs typeface="Courier New" panose="02070309020205020404" pitchFamily="49" charset="0"/>
              </a:rPr>
              <a:t>,52%</a:t>
            </a:r>
            <a:r>
              <a:rPr lang="zh-CN" altLang="en-US" sz="1695" kern="100" dirty="0">
                <a:latin typeface="微软雅黑" panose="020B0503020204020204" charset="-122"/>
                <a:ea typeface="微软雅黑" panose="020B0503020204020204" charset="-122"/>
                <a:cs typeface="Courier New" panose="02070309020205020404" pitchFamily="49" charset="0"/>
              </a:rPr>
              <a:t>的年轻人在朋友圈屏蔽了父母。主要原因是怕父母担心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认为父母无法理解自己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不喜欢听唠叨。有人认为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这很让人伤感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应该为父母打抱不平。也有人认为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朋友圈是为了朋友之间分享和交流而存在的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而多数父母没办法跟孩子做“朋友”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被孩子屏蔽也在情理之中。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对于这一事件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你有怎样的认识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126691"/>
            <a:ext cx="7559577" cy="32973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98153" y="2206456"/>
            <a:ext cx="7559577" cy="13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本题可以采用“由果溯因法”。这是一则反映时代亲情矛盾的作文题目。材料以年轻人在朋友圈屏蔽父母这一现象为背景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揭示出当前社会生活中存在的现实矛盾。网络的普及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让人与人之间的交流有了更广阔的平台。而在这个平台上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父母与子女是不是能够有效沟通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则是一种现实矛盾。不同的人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对于这一问题有不同的认识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是因为出发点不同。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可以从以下角度考虑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从父母的角度看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儿行千里母担忧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孩子们长大了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但父母总是放心不下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因此就希望知道孩子的情况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但从孩子那里得到埋怨时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怎能不让父母伤感呢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从这一点原因来看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结果是父母该放手时就放手。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126691"/>
            <a:ext cx="7559577" cy="32973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14885" y="2219384"/>
            <a:ext cx="7559577" cy="13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从子女的角度看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他们也知道父母关心自己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父母对自己的过分关心、不理解和唠叨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也确实让人无奈。从这些原因来看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结果是子女应该理解父母的心情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学会包容父母。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从朋友圈的作用看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能够出现在朋友圈里的朋友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就是志同道合者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在思想上可以交流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在生活上可以互动。而父母与子女是很难形成这种互动的。基于以上这些原因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正确的结果是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在新的社会背景之下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父母子女之间的沟通应该与时俱进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化解亲情矛盾。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17059"/>
            <a:chOff x="12815919" y="5875332"/>
            <a:chExt cx="10520578" cy="2383206"/>
          </a:xfrm>
        </p:grpSpPr>
        <p:sp>
          <p:nvSpPr>
            <p:cNvPr id="16" name="TextBox 15"/>
            <p:cNvSpPr txBox="1"/>
            <p:nvPr/>
          </p:nvSpPr>
          <p:spPr>
            <a:xfrm>
              <a:off x="12881776" y="5875332"/>
              <a:ext cx="9513036" cy="1929091"/>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专题十六    </a:t>
              </a:r>
              <a:r>
                <a:rPr lang="en-US" altLang="zh-CN" sz="2115" b="1" dirty="0">
                  <a:solidFill>
                    <a:srgbClr val="EF8340"/>
                  </a:solidFill>
                  <a:latin typeface="微软雅黑" panose="020B0503020204020204" charset="-122"/>
                  <a:ea typeface="微软雅黑" panose="020B0503020204020204" charset="-122"/>
                </a:rPr>
                <a:t>PART 16</a:t>
              </a:r>
              <a:endParaRPr lang="en-US" altLang="zh-CN" sz="2115" b="1" dirty="0">
                <a:solidFill>
                  <a:srgbClr val="EF8340"/>
                </a:solidFill>
                <a:latin typeface="微软雅黑" panose="020B0503020204020204" charset="-122"/>
                <a:ea typeface="微软雅黑" panose="020B0503020204020204" charset="-122"/>
              </a:endParaRPr>
            </a:p>
            <a:p>
              <a:r>
                <a:rPr lang="en-US" altLang="zh-CN" sz="2115" b="1" dirty="0">
                  <a:solidFill>
                    <a:srgbClr val="EF8340"/>
                  </a:solidFill>
                  <a:latin typeface="微软雅黑" panose="020B0503020204020204" charset="-122"/>
                  <a:ea typeface="微软雅黑" panose="020B0503020204020204" charset="-122"/>
                </a:rPr>
                <a:t>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468684"/>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精准审题守江山</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考场病文升格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技法训练巩固</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1960439"/>
            <a:ext cx="7557092"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多向辐射法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有些材料作文的材料比较散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常常会出现许多人和事物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好像根本就没有一个明确的中心。对于这样的材料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审题时可以采用多向辐射的思维方法围绕材料展开多角度立意。既可以着眼于甲事物立意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又可以着眼于乙事物立意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还可以着眼于甲、乙两事物的关系立意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既可以联系事物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的正面立意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也可以联系其侧面和反面立意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既可以正向立意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就是在思考问题的过程中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思维顺着原材料告诉读者的指向去考虑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也可以反向立意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就是把原材料的问题倒过来想想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从相反的角度对原材料提出疑问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既可以延伸立意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就是在原材料已知内容的基础上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对原材料做合理的联想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进行恰当的推理、引申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也可以类比立意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就是通过联想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把材料的已知内容同材料外的其他内容由此及彼地联系起来考虑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找出其中的相似点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149600"/>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a:t>
            </a:r>
            <a:r>
              <a:rPr lang="en-US" altLang="zh-CN" sz="1695" b="1"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山东卷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根据自己的感悟和联想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某书店开启</a:t>
            </a:r>
            <a:r>
              <a:rPr lang="en-US" altLang="zh-CN" sz="1695" kern="100" dirty="0">
                <a:latin typeface="微软雅黑" panose="020B0503020204020204" charset="-122"/>
                <a:ea typeface="微软雅黑" panose="020B0503020204020204" charset="-122"/>
                <a:cs typeface="Courier New" panose="02070309020205020404" pitchFamily="49" charset="0"/>
              </a:rPr>
              <a:t>24</a:t>
            </a:r>
            <a:r>
              <a:rPr lang="zh-CN" altLang="en-US" sz="1695" kern="100" dirty="0">
                <a:latin typeface="微软雅黑" panose="020B0503020204020204" charset="-122"/>
                <a:ea typeface="微软雅黑" panose="020B0503020204020204" charset="-122"/>
                <a:cs typeface="Courier New" panose="02070309020205020404" pitchFamily="49" charset="0"/>
              </a:rPr>
              <a:t>小时经营模式。两年来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每到深夜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当大部分顾客离去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有一些人却走进书店。他们中有喜欢夜读的市民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有自习的大学生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有外来务工人员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也有流浪者和拾荒者。书店从来不驱赶任何人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工作人员说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有些人经常看着看着就睡着了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但他们只要来看书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哪怕只看一页、只看一行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都是我们的读者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甚至有的人只是进来休息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我们也觉得自己的工作是有意义的。”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要求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选准角度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自定立意</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除诗歌外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文体不限</a:t>
            </a:r>
            <a:r>
              <a:rPr lang="en-US" altLang="zh-CN" sz="1695" kern="1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文体特征鲜明。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此材料有点散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出现许多人和事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审题时可分两步走。第一步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先读懂材料的大意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弄清楚有哪些人、做了哪些事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紧扣“二”“三”“六”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即两个时间节点</a:t>
            </a:r>
            <a:r>
              <a:rPr lang="en-US" altLang="zh-CN" sz="1695" kern="100" dirty="0">
                <a:latin typeface="微软雅黑" panose="020B0503020204020204" charset="-122"/>
                <a:ea typeface="微软雅黑" panose="020B0503020204020204" charset="-122"/>
                <a:cs typeface="Courier New" panose="02070309020205020404" pitchFamily="49" charset="0"/>
              </a:rPr>
              <a:t>(24</a:t>
            </a:r>
            <a:r>
              <a:rPr lang="zh-CN" altLang="en-US" sz="1695" kern="100" dirty="0">
                <a:latin typeface="微软雅黑" panose="020B0503020204020204" charset="-122"/>
                <a:ea typeface="微软雅黑" panose="020B0503020204020204" charset="-122"/>
                <a:cs typeface="Courier New" panose="02070309020205020404" pitchFamily="49" charset="0"/>
              </a:rPr>
              <a:t>小时、两年来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、三个主体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书店、工作人员和顾客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、六个关键词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创新、平等、包容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尊重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、意义、责任担当、奉献精神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辐射开后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可选择适合自己的角度立意。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126693"/>
            <a:ext cx="7559577" cy="3226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7999" y="2223856"/>
            <a:ext cx="7500106" cy="19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此材料内容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可供选择的角度至少有三个。一是从书店的角度可以立意为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创新举措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提高大众素质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尊重他人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包容不同的选择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对世界、他人抱有爱心、善意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商业不拒绝道德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;⑦</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关爱弱势群体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;⑧</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为不同的生活方式提供更多的选择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;⑨</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平等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;⑩</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工作的意义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即企业的社会责任和担当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等等。二是从顾客的角度可以立意为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不论什么身份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都拥有读书的权利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阅读不分身份、时间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阅读的意义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等等。三是从工作人员的角度可以立意为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工作对社会、对自身价值实现的意义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奉献精神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1925092"/>
            <a:ext cx="75570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因父亲总是在高速路上开车时接电话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家人屡劝不改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女大学生小陈迫于无奈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更出于生命安全的考虑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通过微博私信向警方举报了自己的父亲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警方查实后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依法对老陈进行了教育和处罚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并将这起举报发在官方微博上。此事赢得众多网友点赞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也引发一些质疑。经媒体报道后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激起了更大范围、更多角度的讨论。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对于以上事情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你怎么看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请给小陈、老陈或其他相关方写一封信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表明你的态度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要求综合材料内容及含意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完成写作任务。明确收信人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统一以“明华”为写信人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不得泄露个人信息。</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015856"/>
            <a:ext cx="7559577" cy="333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61435" y="2088363"/>
            <a:ext cx="7395884" cy="3141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本题可以采用“多向辐射法”。“女儿举报父亲在高速公路上开车接电话”一事引发质疑、关注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这为考生提供了较多的写作角度和广阔的思考空间。辐射的角度较多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至少有如下五个方面。①从小陈的角度来思考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考生可以赞扬她的理性、勇气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也可以批评她对父亲的“无情举报”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还可以表现她对生命的珍爱。②从父亲的角度来思考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考生可以就他在高速公路上开车接电话的危险举动提出意见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也可以对老陈遭到亲生女儿举报表示同情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还可以指出在高速公路上开车接电话是一种不懂得珍爱生命的表现。③从高速公路行驶监管部门的角度来思考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考生可以批评他们宣传缺失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也可以议论他们监管、处罚不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015856"/>
            <a:ext cx="7559577" cy="333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61435" y="2088363"/>
            <a:ext cx="7395884" cy="3141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到位等。④从警方的角度思考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考生可以赞成警方将这一事件晒在微博上带来积极影响的做法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也可以质疑警方对老陈的不尊重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还可以质疑警方侵犯了老陈的隐私权。⑤从网友的角度思考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考生可以认为网友质疑警方有道理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也可以认为网友质疑得没有必要。当然特别要注意的是书信的格式一定要规范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开头要有收信人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落款要有写信人“明华”及日期。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98881" y="2002049"/>
            <a:ext cx="7836739" cy="280987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二、多则材料的审题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求同分析法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这种方法适用于具有相同内涵的多则材料。其方法是逐则分析材料的内涵或意义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然后再比较几则材料的内涵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找出其中的共同点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这个共同点就是作文的立意所在。有时候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材料数量多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还可以取其中二至三则的共同点立意。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98881" y="2002049"/>
            <a:ext cx="7836739" cy="382968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品格如同树木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名声如同树荫。我们常常考虑的是树荫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但却不知树木才是根本。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林肯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没有伟大的品格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就没有伟大的人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甚至也没有伟大的艺术家、伟大的行动者。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罗曼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罗兰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读了上述文字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你有何感想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请联系社会实际或你的人生体验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不要脱离材料内容及含意的范围作文。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98881" y="2002049"/>
            <a:ext cx="7836739" cy="24701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本题给出了两则材料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第一则材料以比喻的说法指出品格常常被人们忽略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第二则材料以否定句的形式指出品格之于一个人的重要作用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由此得出两则材料的共同点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品格比名声重要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没有品格不能成就伟大。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7144" y="2597739"/>
            <a:ext cx="758706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根据要求写作。</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2000</a:t>
            </a:r>
            <a:r>
              <a:rPr lang="zh-CN" altLang="en-US" sz="1695" dirty="0">
                <a:latin typeface="微软雅黑" panose="020B0503020204020204" charset="-122"/>
                <a:ea typeface="微软雅黑" panose="020B0503020204020204" charset="-122"/>
              </a:rPr>
              <a:t>年　农历庚辰龙年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人类迈进新千年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中国千万“世纪宝宝”出生。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2008</a:t>
            </a:r>
            <a:r>
              <a:rPr lang="zh-CN" altLang="en-US" sz="1695" dirty="0">
                <a:latin typeface="微软雅黑" panose="020B0503020204020204" charset="-122"/>
                <a:ea typeface="微软雅黑" panose="020B0503020204020204" charset="-122"/>
              </a:rPr>
              <a:t>年　汶川大地震。北京奥运会。</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2013</a:t>
            </a:r>
            <a:r>
              <a:rPr lang="zh-CN" altLang="en-US" sz="1695" dirty="0">
                <a:latin typeface="微软雅黑" panose="020B0503020204020204" charset="-122"/>
                <a:ea typeface="微软雅黑" panose="020B0503020204020204" charset="-122"/>
              </a:rPr>
              <a:t>年　“天宫一号”首次太空授课。</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公路“村村通”接近完成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精准扶贫”开始推动。</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　网民规模达</a:t>
            </a:r>
            <a:r>
              <a:rPr lang="en-US" altLang="zh-CN" sz="1695" dirty="0">
                <a:latin typeface="微软雅黑" panose="020B0503020204020204" charset="-122"/>
                <a:ea typeface="微软雅黑" panose="020B0503020204020204" charset="-122"/>
              </a:rPr>
              <a:t>7.72</a:t>
            </a:r>
            <a:r>
              <a:rPr lang="zh-CN" altLang="en-US" sz="1695" dirty="0">
                <a:latin typeface="微软雅黑" panose="020B0503020204020204" charset="-122"/>
                <a:ea typeface="微软雅黑" panose="020B0503020204020204" charset="-122"/>
              </a:rPr>
              <a:t>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互联网普及率超全球平均水平。</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　“世纪宝宝”一代长大成人。</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7144" y="2019890"/>
            <a:ext cx="1311470" cy="417288"/>
            <a:chOff x="2074961" y="4329310"/>
            <a:chExt cx="2953317" cy="597458"/>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考题回放</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13592" y="2054203"/>
            <a:ext cx="7919571" cy="3369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650230" y="2070679"/>
            <a:ext cx="7747346" cy="39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本题可以运用“求同分析法”来审题。两则材料的共同点在于充分注意到了“品格”的重要性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只要考生能够围绕“品格”立意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就都是符合题意的。根据论述侧重点的不同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可以有以下立意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品格胜于名声。品格是内在的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品格的高低决定着一个人生存意义与价值的大小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名声则是外在的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那些不符合实际品格的虚名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其实是没有价值的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甚至可能会带来一些负面的影响。②培养高尚的品格。品格是一个人道德修养的集中体现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古代人强调君子“修身”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修身”就是培养高尚的品格。培养高尚的品格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需要我们潜心学习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更需要我们切实践行。③养高格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建奇功。品格与成功是密切相关的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大凡建立伟大功业者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大多是具有高尚品格、远大胸怀的人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唯有将爱国、责任、道义融入自己品格精神的人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方能建立旷世伟业。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太极圣地陈家沟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常年居住着大批研习太极拳法的外籍学员。太极拳和针灸一样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在国外成为最让人信服的中国传统文化。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巴西圣保罗市的幸福港迎来了鲁能足球俱乐部的</a:t>
            </a:r>
            <a:r>
              <a:rPr lang="en-US" altLang="zh-CN" sz="1695" kern="100" dirty="0">
                <a:latin typeface="微软雅黑" panose="020B0503020204020204" charset="-122"/>
                <a:ea typeface="微软雅黑" panose="020B0503020204020204" charset="-122"/>
                <a:cs typeface="Courier New" panose="02070309020205020404" pitchFamily="49" charset="0"/>
              </a:rPr>
              <a:t>23</a:t>
            </a:r>
            <a:r>
              <a:rPr lang="zh-CN" altLang="en-US" sz="1695" kern="100" dirty="0">
                <a:latin typeface="微软雅黑" panose="020B0503020204020204" charset="-122"/>
                <a:ea typeface="微软雅黑" panose="020B0503020204020204" charset="-122"/>
                <a:cs typeface="Courier New" panose="02070309020205020404" pitchFamily="49" charset="0"/>
              </a:rPr>
              <a:t>名</a:t>
            </a:r>
            <a:r>
              <a:rPr lang="en-US" altLang="zh-CN" sz="1695" kern="100" dirty="0">
                <a:latin typeface="微软雅黑" panose="020B0503020204020204" charset="-122"/>
                <a:ea typeface="微软雅黑" panose="020B0503020204020204" charset="-122"/>
                <a:cs typeface="Courier New" panose="02070309020205020404" pitchFamily="49" charset="0"/>
              </a:rPr>
              <a:t>16</a:t>
            </a:r>
            <a:r>
              <a:rPr lang="zh-CN" altLang="en-US" sz="1695" kern="100" dirty="0">
                <a:latin typeface="微软雅黑" panose="020B0503020204020204" charset="-122"/>
                <a:ea typeface="微软雅黑" panose="020B0503020204020204" charset="-122"/>
                <a:cs typeface="Courier New" panose="02070309020205020404" pitchFamily="49" charset="0"/>
              </a:rPr>
              <a:t>岁小球员们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他们除了足球训练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还学习葡萄牙语。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意大利著名作曲家普契尼从未到过中国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却巧妙地把中国民歌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茉莉花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作为音乐主线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将歌剧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图兰朵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打造成东西方文明相互结合的经典巨作。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请结合以上三则材料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谈谈你的思考和感悟。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诗歌除外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37387"/>
            <a:ext cx="7534208" cy="3109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23549" y="2048006"/>
            <a:ext cx="7398225" cy="105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本题可采用“求同分析法”。这是一则任务驱动型材料作文。首先分析材料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材料一是说外籍学员研习太极拳法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材料二是说小球员们除了进行足球训练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还要学习葡萄牙语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材料三是说意大利作曲家普契尼虽然从未来过中国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却把作品打造成东西方文明相互结合的经典巨作。这三则材料都指向传统文化、文化的交流和融合。材料一和材料二是文化交流的做法和表现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而材料三是交流融合的结果。交流是文化生命的源泉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是文化发展的动力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是文化繁荣的关键。提高文化软实力已经成为时代发展的必然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成为未来竞争的焦点之一。只有在活泼的交流中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才能让文化走向繁荣盛况。考生可以围绕“文化的魅力”“文化的交流与融合”等进行立意。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37387"/>
            <a:ext cx="7534208" cy="3109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23549" y="2219356"/>
            <a:ext cx="7398225" cy="1052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文化既是民族的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也是世界的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文化在交流中繁荣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融合如歌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穿越时空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莫道不相融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传统文化的共生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多元共赢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合作才能双赢。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866713"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①以人之长补己短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以人之厚补己薄。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刘向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②珠藏泽自媚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玉韫山含辉。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薛萱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③闻善而慕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知过而惧。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陆九渊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④有所不言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言必当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有所不为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为必成。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吕坤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⑤青年们尽可以张开眼睛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用自己的判断力以决定自己的前途。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恽代英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⑥学习的敌人是自己的满足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要认真学习一点东西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必须从不自满开始。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毛泽东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866713" cy="17900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读了上面六句话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你有怎样的感触与思考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请以其中两三句为基础确定立意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并合理引用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写一篇文章。要求自选角度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015856"/>
            <a:ext cx="7559577" cy="30479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06018" y="2015856"/>
            <a:ext cx="7532087" cy="121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立意可以分为两步。第一步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明确给出的材料中每一句话体现的意义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最好从个人品格或国家情怀两个角度分析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学会向别人学习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取长补短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扬长避短。②人美在修养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美在内涵。③做人要学会学习别人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反省自己。④做人要说话恰当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做事诚实。⑤青年人要有独立的判断力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以此决定自己的前途命运。⑥做人要谦虚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不自满。第二步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可以从相似性、相关性、相对性等角度选择其中两三句为基础进行立意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比如①②③一起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可以从学习、反省、提高的角度立意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再如①⑤⑥一起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可以从学习的态度和做法的角度立意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也可以③④⑤一起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从反省自己、不被表象欺骗、要做诚实的人的角度立意。</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28169" cy="450913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辩证分析法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这种分析法适用于各则材料的内涵相互对立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而且各则材料的观点都有一定的道理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却又不完全正确的作文题目。对这类题目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不能简单地肯定或否定某则材料的观点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而应辩证分析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归纳出一个辩证的观点来作为作文的论点。论述时突出一个方面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不能平均使用笔墨。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a:t>
            </a:r>
            <a:r>
              <a:rPr lang="en-US" altLang="zh-CN"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犹太王大卫在戒指上刻有一句铭文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一切都会过去。”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契诃夫小说中的一个人物在戒指上也刻有一句铭文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一切都不会过去。”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这两句寓有深意的铭文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引起了你怎样的思考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要求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不要写成诗歌</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不得透露个人相关信息。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24701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思路导引</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作文题所给的材料是两个相反的命题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着重考查考生的辩证思维能力。考生首先要思考现实生活中哪些东西可以忘记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如人生中的痛苦、一段不如意的生活经历等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以一种乐观的心态来对待人生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一切都会过去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但有些东西是不会过去的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如文明的碎片、唐诗宋词、名人的精神等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这些东西会穿越历史时空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影响一个民族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甚至是全人类的精神生活。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559577" cy="1702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04335" y="2292943"/>
            <a:ext cx="7532087" cy="79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对于这道作文题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考生只有从辩证思维的角度入手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写出“会过去”和“不会过去”的关系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才能写出新意。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10510" y="2182108"/>
            <a:ext cx="758706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2020</a:t>
            </a:r>
            <a:r>
              <a:rPr lang="zh-CN" altLang="en-US" sz="1695" dirty="0">
                <a:latin typeface="微软雅黑" panose="020B0503020204020204" charset="-122"/>
                <a:ea typeface="微软雅黑" panose="020B0503020204020204" charset="-122"/>
              </a:rPr>
              <a:t>年　全面建成小康社会。</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2035</a:t>
            </a:r>
            <a:r>
              <a:rPr lang="zh-CN" altLang="en-US" sz="1695" dirty="0">
                <a:latin typeface="微软雅黑" panose="020B0503020204020204" charset="-122"/>
                <a:ea typeface="微软雅黑" panose="020B0503020204020204" charset="-122"/>
              </a:rPr>
              <a:t>年　基本实现社会主义现代化。</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一代人有一代人的际遇和机缘、使命和挑战。你们与新世纪的中国一路同行、成长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和中国的新时代一起追梦、圆梦。以上材料触发了你怎样的联想和思考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请据此写一篇文章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想象它装进“时光瓶”留待</a:t>
            </a:r>
            <a:r>
              <a:rPr lang="en-US" altLang="zh-CN" sz="1695" dirty="0">
                <a:latin typeface="微软雅黑" panose="020B0503020204020204" charset="-122"/>
                <a:ea typeface="微软雅黑" panose="020B0503020204020204" charset="-122"/>
              </a:rPr>
              <a:t>2035</a:t>
            </a:r>
            <a:r>
              <a:rPr lang="zh-CN" altLang="en-US" sz="1695" dirty="0">
                <a:latin typeface="微软雅黑" panose="020B0503020204020204" charset="-122"/>
                <a:ea typeface="微软雅黑" panose="020B0503020204020204" charset="-122"/>
              </a:rPr>
              <a:t>年开启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给那时</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岁的一代人阅读。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选好角度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不得泄露个人信息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不少于</a:t>
            </a:r>
            <a:r>
              <a:rPr lang="en-US" altLang="zh-CN" sz="1695" dirty="0">
                <a:latin typeface="微软雅黑" panose="020B0503020204020204" charset="-122"/>
                <a:ea typeface="微软雅黑" panose="020B0503020204020204" charset="-122"/>
              </a:rPr>
              <a:t>800</a:t>
            </a:r>
            <a:r>
              <a:rPr lang="zh-CN" altLang="en-US" sz="1695" dirty="0">
                <a:latin typeface="微软雅黑" panose="020B0503020204020204" charset="-122"/>
                <a:ea typeface="微软雅黑" panose="020B0503020204020204" charset="-122"/>
              </a:rPr>
              <a:t>字。</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爱因斯坦说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只要有一天你得到一件合理的事情去做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从此你的工作和生活都会有点奇异的色彩。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一个普通人说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我们或许免不了终生吃苦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但我们应该活得精彩。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不要脱离材料内容及含意的范围作文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015856"/>
            <a:ext cx="7559577" cy="23829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06018" y="2015856"/>
            <a:ext cx="7532087" cy="229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本题可以采用“辩证分析法”来确定立意。爱因斯坦的观点是“人生因做好一件事而精彩”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普通人的观点是“即便终生吃苦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也应活得精彩”。由此我们可以找出几个因素之间的关系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吃苦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做好一件事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活得精彩。可以进一步得出这样的观点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我们不但要用吃苦精神做好一件事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活得精彩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而且要用吃苦精神做好每一件事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我们可能终生吃苦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但我们会因此一生都活得精彩。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人们常说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语言是文化的“活化石”。现在我们却面临着一些乡土方言消亡的尴尬。一方面大量农村劳动力进城务工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在农村的人口越来越少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讲方言的人也越来越少。语言的生命力在于使用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一种方言如果使用得越来越少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就难逃衰落的命运。另一方面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随着普通话的普及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越来越多的人讲普通话。其实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讲普通话方便人们交流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这是国家的战略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也是一件促进人们更好交流的好事情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但是如何在推广普通话与保护方言及其代表的文化之间求得平衡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寻找到最大公约数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仍是一个需要深入思考的课题。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17900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对于乡土方言消亡的尴尬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你有怎样的感触呢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请结合自己的感受和思考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6018" y="2015856"/>
            <a:ext cx="7559577" cy="33250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19762" y="2105502"/>
            <a:ext cx="7532087" cy="229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可以采用“辩证分析法”审题。乡土方言和普通话的关系并非彼此对立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互相排斥的。方言是地方文化的“活化石”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是汉语言文化的重要组成部分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是各地方文化的结晶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方言如果消失了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其所承载的文化也会消亡。“讲普通话方便人们交流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这是国家的战略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也是一件促进人们更好交流的好事情。”两者之间是辩证统一的关系。据此我们可以从以下几个方面立意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保护方言的多样性和国家战略毫不矛盾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反而是文化多元化的重要标志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乡土方言是地域文化的载体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传承和维系着集体记忆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塑造了文化共同体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留住方言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就是传承了地域文化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我们推广普通话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讲好普通话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是为了消除与方言之间的隔阂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增强文化认同感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而不是禁止和消灭方言。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48932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类型二　漫画作文的审题</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看图作文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也是材料作文的一种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只是材料的内容不是用文字表述出来的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而是用图画展现出来的。要使文章能准确地反映图意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看清画面是不可忽视的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具体审题步骤如下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概括画面内容和要点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图中画了哪些人物或事物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之间是什么关系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有哪些文字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文字的表达指向是什么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要找全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不要遗漏。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确定画面主体和性质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依据事件的结果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判断图画的性质是正面的、反面的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还是中性的。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557092"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确定命题者的倾向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即命题者提倡什么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反对什么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或者要说明什么道理。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分析原因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找出要说明的道理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即分析命题者为什么提倡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为什么反对。如果命题者的倾向是中性的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则要辩证分析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找出命题者要说明的道理。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根据性质、倾向定主题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根据画面的性质、命题者的倾向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联系头脑中的储备材料与现实生活来确定主题。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78528" y="2002049"/>
            <a:ext cx="7557092" cy="4477385"/>
            <a:chOff x="2023200" y="2952860"/>
            <a:chExt cx="19638992" cy="11635604"/>
          </a:xfrm>
        </p:grpSpPr>
        <p:sp>
          <p:nvSpPr>
            <p:cNvPr id="16" name="TextBox 15"/>
            <p:cNvSpPr txBox="1"/>
            <p:nvPr/>
          </p:nvSpPr>
          <p:spPr>
            <a:xfrm>
              <a:off x="2023200" y="2952860"/>
              <a:ext cx="19638992" cy="11635604"/>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12. </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Ⅰ]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阅读下面的漫画材料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据夏明作品改动</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结合材料的内容和寓意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2" name="ywqg1-2.jpg" descr="id:2147500676;FounderCES"/>
            <p:cNvPicPr/>
            <p:nvPr/>
          </p:nvPicPr>
          <p:blipFill>
            <a:blip r:embed="rId1" cstate="print"/>
            <a:stretch>
              <a:fillRect/>
            </a:stretch>
          </p:blipFill>
          <p:spPr>
            <a:xfrm>
              <a:off x="9577389" y="4734467"/>
              <a:ext cx="4536503" cy="3942907"/>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31386" y="2206456"/>
            <a:ext cx="7559577" cy="3134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386" y="2237526"/>
            <a:ext cx="7398225" cy="119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可以根据“漫画作文审题五步骤”进行审题。画面的主要内容是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第一个小孩考试先得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100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嬉笑的脸上有唇吻印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害怕的脸上有手掌印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第二个小孩考试先得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害怕的脸上有手掌印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嬉笑的脸上有唇吻印。漫画没有给出标题。小孩、分数、唇吻印、手掌印是漫画的主体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小孩的表情是随着分数的高低而变化的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这说明漫画的性质是反面的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命题者的倾向是贬抑的。所以可以有以下立意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从家长、学校、社会角度看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不以分数论英雄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进步、退步均应理性看待。这也是这则漫画作文的最佳立意。家长、老师和社会人士等要树立正确、科学的育人观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看到孩子的可取之处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不能分数一高就奖励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分数一低就惩罚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更不宜体罚孩子。要以激励赏识为主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不能单纯地以分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31386" y="2206456"/>
            <a:ext cx="7559577" cy="3134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386" y="2237526"/>
            <a:ext cx="7398225" cy="119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数论英雄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反对“虎妈”“狼爸”式的教育行为和方式。②从孩子角度看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孩子作为受教育者应学会自我成长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自我学习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进步固有可取之处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暂时退步时也不要气馁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不因外界的毁誉而自卑或骄傲。此外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分数不完全等同于实力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分数也不完全等同于能力。③对漫画内容做适度拓展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如各行业、各部门的管理者均要注意以激励赏识为主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激励大家积极提高业绩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但又不能单纯以数字论英雄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要多些人性化、人文化的管理。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38"/>
          <p:cNvGrpSpPr/>
          <p:nvPr/>
        </p:nvGrpSpPr>
        <p:grpSpPr>
          <a:xfrm>
            <a:off x="693082" y="2049180"/>
            <a:ext cx="1311470" cy="417288"/>
            <a:chOff x="2074961" y="4329310"/>
            <a:chExt cx="2953317"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深度解读</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6" name="TextBox 68"/>
          <p:cNvSpPr txBox="1"/>
          <p:nvPr/>
        </p:nvSpPr>
        <p:spPr>
          <a:xfrm>
            <a:off x="654826" y="2618722"/>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我来审题</a:t>
            </a:r>
            <a:r>
              <a:rPr lang="en-US" altLang="zh-CN" sz="1695" dirty="0">
                <a:latin typeface="微软雅黑" panose="020B0503020204020204" charset="-122"/>
                <a:ea typeface="微软雅黑" panose="020B0503020204020204" charset="-122"/>
              </a:rPr>
              <a:t>]___________________________________________________________________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我来拟题</a:t>
            </a:r>
            <a:r>
              <a:rPr lang="en-US" altLang="zh-CN" sz="1695" dirty="0">
                <a:latin typeface="微软雅黑" panose="020B0503020204020204" charset="-122"/>
                <a:ea typeface="微软雅黑" panose="020B0503020204020204" charset="-122"/>
              </a:rPr>
              <a:t>] 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2002049"/>
            <a:ext cx="7557092" cy="3457575"/>
            <a:chOff x="2023200" y="2952860"/>
            <a:chExt cx="19638992" cy="8985373"/>
          </a:xfrm>
        </p:grpSpPr>
        <p:sp>
          <p:nvSpPr>
            <p:cNvPr id="16" name="TextBox 15"/>
            <p:cNvSpPr txBox="1"/>
            <p:nvPr/>
          </p:nvSpPr>
          <p:spPr>
            <a:xfrm>
              <a:off x="2023200" y="2952860"/>
              <a:ext cx="19638992" cy="8985373"/>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阅读下面的漫画材料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结合漫画材料的内容和寓意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0" name="YWCS36.EPS" descr="id:2147500683;FounderCES"/>
            <p:cNvPicPr/>
            <p:nvPr/>
          </p:nvPicPr>
          <p:blipFill>
            <a:blip r:embed="rId1" cstate="print"/>
            <a:stretch>
              <a:fillRect/>
            </a:stretch>
          </p:blipFill>
          <p:spPr>
            <a:xfrm>
              <a:off x="8569276" y="4068862"/>
              <a:ext cx="5904656" cy="4032448"/>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31386" y="2206456"/>
            <a:ext cx="7559577" cy="3134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386" y="2237526"/>
            <a:ext cx="7398225" cy="119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漫画共有四幅图。第一幅到第三幅图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主要描绘的是一个身穿西装、手拿公文包的男人在走路时经历的三件事情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无视跌倒的老人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看到快要掉入窨井的盲人而不提醒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看到被滚落的木料压着的人而不帮忙。第四幅图中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这个身穿西装、手拿公文包的男人正在“让世界充满爱演讲会”上慷慨激昂地演讲。漫画主要是通过对比表现这个男人言行不一的问题。立意可以有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爱心需要身体力行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高尚的品格不在说而在做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行胜于言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做比说更重要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言行一致。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2002049"/>
            <a:ext cx="7557092" cy="3457575"/>
            <a:chOff x="2023200" y="2952860"/>
            <a:chExt cx="19638992" cy="8985373"/>
          </a:xfrm>
        </p:grpSpPr>
        <p:sp>
          <p:nvSpPr>
            <p:cNvPr id="16" name="TextBox 15"/>
            <p:cNvSpPr txBox="1"/>
            <p:nvPr/>
          </p:nvSpPr>
          <p:spPr>
            <a:xfrm>
              <a:off x="2023200" y="2952860"/>
              <a:ext cx="19638992" cy="8985373"/>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14. </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阅读下面的漫画材料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结合材料的内容和寓意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依法审题</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0" name="YWCS37.EPS" descr="id:2147500690;FounderCES"/>
            <p:cNvPicPr/>
            <p:nvPr/>
          </p:nvPicPr>
          <p:blipFill>
            <a:blip r:embed="rId1" cstate="print"/>
            <a:stretch>
              <a:fillRect/>
            </a:stretch>
          </p:blipFill>
          <p:spPr>
            <a:xfrm>
              <a:off x="7777188" y="4068862"/>
              <a:ext cx="6336704" cy="352839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31386" y="2206456"/>
            <a:ext cx="7559577" cy="3134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386" y="2237526"/>
            <a:ext cx="7481351" cy="119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这则漫画材料作文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题材具有一定的代表性与普遍性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它暴露了人性的某些弱点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十分接地气。要写好此作文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需要注意如下方面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领会图意。这是两幅漫画的对比。根据猫眼瞳孔呈圆形地放大缩小的生物特征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左侧猫眼是白天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光线明亮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的情形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瞳孔呈圆形地缩小”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寓含“用缩小的眼光看待自身缺点”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右侧猫眼是黑夜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光线昏暗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的情形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瞳孔呈圆形地放大”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寓含“用放大的眼光看待别人的缺点”。这是第一步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读懂“画中话”。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发散思维。这是写作的第二步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也是最关键的审题立意。从联想的角度来写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可选择如下立意方向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31386" y="2206456"/>
            <a:ext cx="7559577" cy="3134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31386" y="2237526"/>
            <a:ext cx="7481351" cy="119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端正态度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客观看待自己与他人的缺点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不能随意放大或缩小。②任何人都有优点与缺点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要勇于承认自己的缺点。③人性的优点是使人为善的源泉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人性的缺点是使人为恶的源泉。④要学会批评与自我批评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克服缺点才会不断进步。值得注意的是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要明确“缺点”是与“优点”相对的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是与同类事物做比较之后得出的结论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写作时要学会用对比的手法。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1553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理解材料涉及的事件内容。材料共分两部分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前五则材料展现了“世纪宝宝”们的际遇、机缘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点明七件事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世纪宝宝”合为一件事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后两则材料展现了“世纪宝宝”们的使命、挑战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点明两件事。由上可知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材料明确写了在“世纪宝宝”成长过程中发生的一些重大事件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事件的结果是好的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性质是正面的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命题者倾向于赞成。从时间方面来看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材料精选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个年份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既集中展示中国新世纪的标志性事件和新时代的重大规划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又精准对接这一代考生成长过程中的重要时刻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具有强烈的时代感与历史感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引导考生在体会国家进步、民族振兴的同时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感受大国风采、民族精神和时代品格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不断增强自己和同代人的荣誉感、责任感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更充分地认识个人成长与国家、民族、新时代的深刻关联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更切实地感受到在实现社</a:t>
            </a:r>
            <a:endParaRPr lang="zh-CN" altLang="en-US" sz="169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23636</Words>
  <Application>WPS 演示</Application>
  <PresentationFormat/>
  <Paragraphs>610</Paragraphs>
  <Slides>84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84</vt:i4>
      </vt:variant>
    </vt:vector>
  </HeadingPairs>
  <TitlesOfParts>
    <vt:vector size="93" baseType="lpstr">
      <vt:lpstr>Arial</vt:lpstr>
      <vt:lpstr>宋体</vt:lpstr>
      <vt:lpstr>Wingdings</vt:lpstr>
      <vt:lpstr>微软雅黑</vt:lpstr>
      <vt:lpstr>Arial Unicode MS</vt:lpstr>
      <vt:lpstr>Calibri</vt:lpstr>
      <vt:lpstr>Times New Roman</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