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72" r:id="rId1"/>
  </p:sldMasterIdLst>
  <p:notesMasterIdLst>
    <p:notesMasterId r:id="rId2"/>
  </p:notesMasterIdLst>
  <p:sldIdLst>
    <p:sldId id="288" r:id="rId3"/>
    <p:sldId id="289" r:id="rId4"/>
    <p:sldId id="290" r:id="rId5"/>
    <p:sldId id="291" r:id="rId6"/>
    <p:sldId id="292" r:id="rId7"/>
    <p:sldId id="293" r:id="rId8"/>
    <p:sldId id="294" r:id="rId9"/>
    <p:sldId id="295" r:id="rId10"/>
    <p:sldId id="296" r:id="rId11"/>
    <p:sldId id="297" r:id="rId12"/>
    <p:sldId id="298" r:id="rId13"/>
    <p:sldId id="299" r:id="rId14"/>
    <p:sldId id="300" r:id="rId15"/>
    <p:sldId id="301" r:id="rId16"/>
    <p:sldId id="302" r:id="rId17"/>
    <p:sldId id="303" r:id="rId18"/>
    <p:sldId id="304" r:id="rId19"/>
    <p:sldId id="305" r:id="rId20"/>
    <p:sldId id="306" r:id="rId21"/>
    <p:sldId id="307" r:id="rId22"/>
    <p:sldId id="308" r:id="rId23"/>
    <p:sldId id="309" r:id="rId24"/>
    <p:sldId id="310" r:id="rId25"/>
    <p:sldId id="311" r:id="rId26"/>
    <p:sldId id="312" r:id="rId27"/>
    <p:sldId id="313" r:id="rId28"/>
    <p:sldId id="314" r:id="rId29"/>
    <p:sldId id="315" r:id="rId30"/>
    <p:sldId id="316" r:id="rId31"/>
    <p:sldId id="317" r:id="rId32"/>
    <p:sldId id="318" r:id="rId33"/>
    <p:sldId id="319" r:id="rId34"/>
    <p:sldId id="320" r:id="rId35"/>
  </p:sldIdLst>
  <p:sldSz cx="12192000" cy="6858000"/>
  <p:notesSz cx="6858000" cy="9144000"/>
  <p:custDataLst>
    <p:tags r:id="rId3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000"/>
    <p:restoredTop sz="0"/>
  </p:normalViewPr>
  <p:slideViewPr>
    <p:cSldViewPr>
      <p:cViewPr>
        <p:scale>
          <a:sx n="0" d="100"/>
          <a:sy n="0" d="100"/>
        </p:scale>
        <p:origin x="0" y="0"/>
      </p:cViewPr>
      <p:guideLst/>
    </p:cSldViewPr>
  </p:slideViewPr>
  <p:notesViewPr>
    <p:cSldViewPr>
      <p:cViewPr>
        <p:scale>
          <a:sx n="1" d="100"/>
          <a:sy n="1" d="100"/>
        </p:scale>
        <p:origin x="0" y="0"/>
      </p:cViewPr>
    </p:cSldViewPr>
  </p:notesViewPr>
  <p:gridSpacing cx="76200" cy="7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tags" Target="tags/tag1.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2.xml" /><Relationship Id="rId40"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a:xfrm>
          <a:off x="0" y="0"/>
          <a:ext cx="0" cy="0"/>
        </a:xfrm>
      </p:grpSpPr>
      <p:sp>
        <p:nvSpPr>
          <p:cNvPr id="1048764" name="Rectangle 2"/>
          <p:cNvSpPr>
            <a:spLocks noGrp="1" noChangeArrowheads="1"/>
          </p:cNvSpPr>
          <p:nvPr>
            <p:ph type="hdr" sz="quarter"/>
          </p:nvPr>
        </p:nvSpPr>
        <p:spPr bwMode="auto">
          <a:xfrm>
            <a:off x="2" y="1"/>
            <a:ext cx="3076575" cy="512763"/>
          </a:xfrm>
          <a:prstGeom prst="rect">
            <a:avLst/>
          </a:prstGeom>
          <a:noFill/>
          <a:ln w="9525">
            <a:noFill/>
            <a:miter lim="800000"/>
          </a:ln>
          <a:effectLst/>
        </p:spPr>
        <p:txBody>
          <a:bodyPr vert="horz" wrap="square" lIns="91492" tIns="45745" rIns="91492" bIns="45745" numCol="1" anchor="t" anchorCtr="0" compatLnSpc="1">
            <a:prstTxWarp prst="textNoShape">
              <a:avLst/>
            </a:prstTxWarp>
          </a:bodyPr>
          <a:lstStyle>
            <a:lvl1pPr algn="l">
              <a:defRPr sz="1100"/>
            </a:lvl1pPr>
          </a:lstStyle>
          <a:p>
            <a:endParaRPr lang="en-US"/>
          </a:p>
        </p:txBody>
      </p:sp>
      <p:sp>
        <p:nvSpPr>
          <p:cNvPr id="1048765" name="Rectangle 3"/>
          <p:cNvSpPr>
            <a:spLocks noGrp="1" noChangeArrowheads="1"/>
          </p:cNvSpPr>
          <p:nvPr>
            <p:ph type="dt" idx="1"/>
          </p:nvPr>
        </p:nvSpPr>
        <p:spPr bwMode="auto">
          <a:xfrm>
            <a:off x="4021139" y="1"/>
            <a:ext cx="3076575" cy="512763"/>
          </a:xfrm>
          <a:prstGeom prst="rect">
            <a:avLst/>
          </a:prstGeom>
          <a:noFill/>
          <a:ln w="9525">
            <a:noFill/>
            <a:miter lim="800000"/>
          </a:ln>
          <a:effectLst/>
        </p:spPr>
        <p:txBody>
          <a:bodyPr vert="horz" wrap="square" lIns="91492" tIns="45745" rIns="91492" bIns="45745" numCol="1" anchor="t" anchorCtr="0" compatLnSpc="1">
            <a:prstTxWarp prst="textNoShape">
              <a:avLst/>
            </a:prstTxWarp>
          </a:bodyPr>
          <a:lstStyle>
            <a:lvl1pPr algn="r">
              <a:defRPr sz="1100"/>
            </a:lvl1pPr>
          </a:lstStyle>
          <a:p>
            <a:endParaRPr lang="en-US"/>
          </a:p>
        </p:txBody>
      </p:sp>
      <p:sp>
        <p:nvSpPr>
          <p:cNvPr id="1048766"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ln>
          <a:effectLst/>
        </p:spPr>
      </p:sp>
      <p:sp>
        <p:nvSpPr>
          <p:cNvPr id="1048767" name="Rectangle 5"/>
          <p:cNvSpPr>
            <a:spLocks noGrp="1" noChangeArrowheads="1"/>
          </p:cNvSpPr>
          <p:nvPr>
            <p:ph type="body" sz="quarter" idx="3"/>
          </p:nvPr>
        </p:nvSpPr>
        <p:spPr bwMode="auto">
          <a:xfrm>
            <a:off x="709614" y="4862514"/>
            <a:ext cx="5680075" cy="4605337"/>
          </a:xfrm>
          <a:prstGeom prst="rect">
            <a:avLst/>
          </a:prstGeom>
          <a:noFill/>
          <a:ln w="9525">
            <a:noFill/>
            <a:miter lim="800000"/>
          </a:ln>
          <a:effectLst/>
        </p:spPr>
        <p:txBody>
          <a:bodyPr vert="horz" wrap="square" lIns="91492" tIns="45745" rIns="91492" bIns="45745"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8768" name="Rectangle 6"/>
          <p:cNvSpPr>
            <a:spLocks noGrp="1" noChangeArrowheads="1"/>
          </p:cNvSpPr>
          <p:nvPr>
            <p:ph type="ftr" sz="quarter" idx="4"/>
          </p:nvPr>
        </p:nvSpPr>
        <p:spPr bwMode="auto">
          <a:xfrm>
            <a:off x="2" y="9720264"/>
            <a:ext cx="3076575" cy="512762"/>
          </a:xfrm>
          <a:prstGeom prst="rect">
            <a:avLst/>
          </a:prstGeom>
          <a:noFill/>
          <a:ln w="9525">
            <a:noFill/>
            <a:miter lim="800000"/>
          </a:ln>
          <a:effectLst/>
        </p:spPr>
        <p:txBody>
          <a:bodyPr vert="horz" wrap="square" lIns="91492" tIns="45745" rIns="91492" bIns="45745" numCol="1" anchor="b" anchorCtr="0" compatLnSpc="1">
            <a:prstTxWarp prst="textNoShape">
              <a:avLst/>
            </a:prstTxWarp>
          </a:bodyPr>
          <a:lstStyle>
            <a:lvl1pPr algn="l">
              <a:defRPr sz="1100"/>
            </a:lvl1pPr>
          </a:lstStyle>
          <a:p>
            <a:endParaRPr lang="en-US"/>
          </a:p>
        </p:txBody>
      </p:sp>
      <p:sp>
        <p:nvSpPr>
          <p:cNvPr id="1048769" name="Rectangle 7"/>
          <p:cNvSpPr>
            <a:spLocks noGrp="1" noChangeArrowheads="1"/>
          </p:cNvSpPr>
          <p:nvPr>
            <p:ph type="sldNum" sz="quarter" idx="5"/>
          </p:nvPr>
        </p:nvSpPr>
        <p:spPr bwMode="auto">
          <a:xfrm>
            <a:off x="4021139" y="9720264"/>
            <a:ext cx="3076575" cy="512762"/>
          </a:xfrm>
          <a:prstGeom prst="rect">
            <a:avLst/>
          </a:prstGeom>
          <a:noFill/>
          <a:ln w="9525">
            <a:noFill/>
            <a:miter lim="800000"/>
          </a:ln>
          <a:effectLst/>
        </p:spPr>
        <p:txBody>
          <a:bodyPr vert="horz" wrap="square" lIns="91492" tIns="45745" rIns="91492" bIns="45745" numCol="1" anchor="b" anchorCtr="0" compatLnSpc="1">
            <a:prstTxWarp prst="textNoShape">
              <a:avLst/>
            </a:prstTxWarp>
          </a:bodyPr>
          <a:lstStyle>
            <a:lvl1pPr algn="r">
              <a:defRPr sz="1100"/>
            </a:lvl1pPr>
          </a:lstStyle>
          <a:p>
            <a:fld id="{A9A0EA98-5831-4853-B862-C702E6EB345C}" type="slidenum">
              <a:rPr lang="en-US"/>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a:ea typeface="+mn-ea"/>
        <a:cs typeface="+mn-cs"/>
      </a:defRPr>
    </a:lvl1pPr>
    <a:lvl2pPr marL="457200" algn="l" rtl="0" fontAlgn="base">
      <a:spcBef>
        <a:spcPct val="30000"/>
      </a:spcBef>
      <a:spcAft>
        <a:spcPct val="0"/>
      </a:spcAft>
      <a:defRPr sz="1200" kern="1200">
        <a:solidFill>
          <a:schemeClr val="tx1"/>
        </a:solidFill>
        <a:latin typeface="Arial"/>
        <a:ea typeface="+mn-ea"/>
        <a:cs typeface="+mn-cs"/>
      </a:defRPr>
    </a:lvl2pPr>
    <a:lvl3pPr marL="914400" algn="l" rtl="0" fontAlgn="base">
      <a:spcBef>
        <a:spcPct val="30000"/>
      </a:spcBef>
      <a:spcAft>
        <a:spcPct val="0"/>
      </a:spcAft>
      <a:defRPr sz="1200" kern="1200">
        <a:solidFill>
          <a:schemeClr val="tx1"/>
        </a:solidFill>
        <a:latin typeface="Arial"/>
        <a:ea typeface="+mn-ea"/>
        <a:cs typeface="+mn-cs"/>
      </a:defRPr>
    </a:lvl3pPr>
    <a:lvl4pPr marL="1371600" algn="l" rtl="0" fontAlgn="base">
      <a:spcBef>
        <a:spcPct val="30000"/>
      </a:spcBef>
      <a:spcAft>
        <a:spcPct val="0"/>
      </a:spcAft>
      <a:defRPr sz="1200" kern="1200">
        <a:solidFill>
          <a:schemeClr val="tx1"/>
        </a:solidFill>
        <a:latin typeface="Arial"/>
        <a:ea typeface="+mn-ea"/>
        <a:cs typeface="+mn-cs"/>
      </a:defRPr>
    </a:lvl4pPr>
    <a:lvl5pPr marL="1828800" algn="l" rtl="0" fontAlgn="base">
      <a:spcBef>
        <a:spcPct val="30000"/>
      </a:spcBef>
      <a:spcAft>
        <a:spcPct val="0"/>
      </a:spcAft>
      <a:defRPr sz="1200" kern="1200">
        <a:solidFill>
          <a:schemeClr val="tx1"/>
        </a:solidFill>
        <a:latin typeface="Arial"/>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1048581"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1048582"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1048583" name="日期占位符 3"/>
          <p:cNvSpPr>
            <a:spLocks noGrp="1"/>
          </p:cNvSpPr>
          <p:nvPr>
            <p:ph type="dt" sz="half" idx="10"/>
          </p:nvPr>
        </p:nvSpPr>
        <p:spPr/>
        <p:txBody>
          <a:bodyPr/>
          <a:lstStyle/>
          <a:p>
            <a:fld id="{6063904A-A4AC-064C-88A3-5F6D736A63B3}" type="datetimeFigureOut">
              <a:rPr lang="en-US" altLang="zh-CN"/>
              <a:t>3/2/2022</a:t>
            </a:fld>
            <a:endParaRPr lang="zh-CN" altLang="en-US"/>
          </a:p>
        </p:txBody>
      </p:sp>
      <p:sp>
        <p:nvSpPr>
          <p:cNvPr id="1048584" name="页脚占位符 4"/>
          <p:cNvSpPr>
            <a:spLocks noGrp="1"/>
          </p:cNvSpPr>
          <p:nvPr>
            <p:ph type="ftr" sz="quarter" idx="11"/>
          </p:nvPr>
        </p:nvSpPr>
        <p:spPr/>
        <p:txBody>
          <a:bodyPr/>
          <a:lstStyle/>
          <a:p>
            <a:endParaRPr lang="zh-CN" altLang="en-US"/>
          </a:p>
        </p:txBody>
      </p:sp>
      <p:sp>
        <p:nvSpPr>
          <p:cNvPr id="1048585" name="灯片编号占位符 5"/>
          <p:cNvSpPr>
            <a:spLocks noGrp="1"/>
          </p:cNvSpPr>
          <p:nvPr>
            <p:ph type="sldNum" sz="quarter" idx="12"/>
          </p:nvPr>
        </p:nvSpPr>
        <p:spPr/>
        <p:txBody>
          <a:bodyPr/>
          <a:lstStyle/>
          <a:p>
            <a:fld id="{0CA0934B-7FB1-9E42-BE06-94AD6A80CA0A}" type="slidenum">
              <a:rPr lang="en-US" altLang="zh-CN"/>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1048731" name="标题 1"/>
          <p:cNvSpPr>
            <a:spLocks noGrp="1"/>
          </p:cNvSpPr>
          <p:nvPr>
            <p:ph type="title"/>
          </p:nvPr>
        </p:nvSpPr>
        <p:spPr/>
        <p:txBody>
          <a:bodyPr/>
          <a:lstStyle/>
          <a:p>
            <a:r>
              <a:rPr lang="zh-CN" altLang="en-US"/>
              <a:t>单击此处编辑母版标题样式</a:t>
            </a:r>
          </a:p>
        </p:txBody>
      </p:sp>
      <p:sp>
        <p:nvSpPr>
          <p:cNvPr id="1048732"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1048733" name="日期占位符 3"/>
          <p:cNvSpPr>
            <a:spLocks noGrp="1"/>
          </p:cNvSpPr>
          <p:nvPr>
            <p:ph type="dt" sz="half" idx="10"/>
          </p:nvPr>
        </p:nvSpPr>
        <p:spPr/>
        <p:txBody>
          <a:bodyPr/>
          <a:lstStyle/>
          <a:p>
            <a:fld id="{6063904A-A4AC-064C-88A3-5F6D736A63B3}" type="datetimeFigureOut">
              <a:rPr lang="en-US" altLang="zh-CN"/>
              <a:t>3/2/2022</a:t>
            </a:fld>
            <a:endParaRPr lang="zh-CN" altLang="en-US"/>
          </a:p>
        </p:txBody>
      </p:sp>
      <p:sp>
        <p:nvSpPr>
          <p:cNvPr id="1048734" name="页脚占位符 4"/>
          <p:cNvSpPr>
            <a:spLocks noGrp="1"/>
          </p:cNvSpPr>
          <p:nvPr>
            <p:ph type="ftr" sz="quarter" idx="11"/>
          </p:nvPr>
        </p:nvSpPr>
        <p:spPr/>
        <p:txBody>
          <a:bodyPr/>
          <a:lstStyle/>
          <a:p>
            <a:endParaRPr lang="zh-CN" altLang="en-US"/>
          </a:p>
        </p:txBody>
      </p:sp>
      <p:sp>
        <p:nvSpPr>
          <p:cNvPr id="1048735" name="灯片编号占位符 5"/>
          <p:cNvSpPr>
            <a:spLocks noGrp="1"/>
          </p:cNvSpPr>
          <p:nvPr>
            <p:ph type="sldNum" sz="quarter" idx="12"/>
          </p:nvPr>
        </p:nvSpPr>
        <p:spPr/>
        <p:txBody>
          <a:bodyPr/>
          <a:lstStyle/>
          <a:p>
            <a:fld id="{0CA0934B-7FB1-9E42-BE06-94AD6A80CA0A}" type="slidenum">
              <a:rPr lang="en-US" altLang="zh-CN"/>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1048720"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1048721"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1048722" name="日期占位符 3"/>
          <p:cNvSpPr>
            <a:spLocks noGrp="1"/>
          </p:cNvSpPr>
          <p:nvPr>
            <p:ph type="dt" sz="half" idx="10"/>
          </p:nvPr>
        </p:nvSpPr>
        <p:spPr/>
        <p:txBody>
          <a:bodyPr/>
          <a:lstStyle/>
          <a:p>
            <a:fld id="{6063904A-A4AC-064C-88A3-5F6D736A63B3}" type="datetimeFigureOut">
              <a:rPr lang="en-US" altLang="zh-CN"/>
              <a:t>3/2/2022</a:t>
            </a:fld>
            <a:endParaRPr lang="zh-CN" altLang="en-US"/>
          </a:p>
        </p:txBody>
      </p:sp>
      <p:sp>
        <p:nvSpPr>
          <p:cNvPr id="1048723" name="页脚占位符 4"/>
          <p:cNvSpPr>
            <a:spLocks noGrp="1"/>
          </p:cNvSpPr>
          <p:nvPr>
            <p:ph type="ftr" sz="quarter" idx="11"/>
          </p:nvPr>
        </p:nvSpPr>
        <p:spPr/>
        <p:txBody>
          <a:bodyPr/>
          <a:lstStyle/>
          <a:p>
            <a:endParaRPr lang="zh-CN" altLang="en-US"/>
          </a:p>
        </p:txBody>
      </p:sp>
      <p:sp>
        <p:nvSpPr>
          <p:cNvPr id="1048724" name="灯片编号占位符 5"/>
          <p:cNvSpPr>
            <a:spLocks noGrp="1"/>
          </p:cNvSpPr>
          <p:nvPr>
            <p:ph type="sldNum" sz="quarter" idx="12"/>
          </p:nvPr>
        </p:nvSpPr>
        <p:spPr/>
        <p:txBody>
          <a:bodyPr/>
          <a:lstStyle/>
          <a:p>
            <a:fld id="{0CA0934B-7FB1-9E42-BE06-94AD6A80CA0A}" type="slidenum">
              <a:rPr lang="en-US" altLang="zh-CN"/>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1048596" name="标题 1"/>
          <p:cNvSpPr>
            <a:spLocks noGrp="1"/>
          </p:cNvSpPr>
          <p:nvPr>
            <p:ph type="title"/>
          </p:nvPr>
        </p:nvSpPr>
        <p:spPr/>
        <p:txBody>
          <a:bodyPr/>
          <a:lstStyle/>
          <a:p>
            <a:r>
              <a:rPr lang="zh-CN" altLang="en-US"/>
              <a:t>单击此处编辑母版标题样式</a:t>
            </a:r>
          </a:p>
        </p:txBody>
      </p:sp>
      <p:sp>
        <p:nvSpPr>
          <p:cNvPr id="1048597"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1048598" name="日期占位符 3"/>
          <p:cNvSpPr>
            <a:spLocks noGrp="1"/>
          </p:cNvSpPr>
          <p:nvPr>
            <p:ph type="dt" sz="half" idx="10"/>
          </p:nvPr>
        </p:nvSpPr>
        <p:spPr/>
        <p:txBody>
          <a:bodyPr/>
          <a:lstStyle/>
          <a:p>
            <a:fld id="{6063904A-A4AC-064C-88A3-5F6D736A63B3}" type="datetimeFigureOut">
              <a:rPr lang="en-US" altLang="zh-CN"/>
              <a:t>3/2/2022</a:t>
            </a:fld>
            <a:endParaRPr lang="zh-CN" altLang="en-US"/>
          </a:p>
        </p:txBody>
      </p:sp>
      <p:sp>
        <p:nvSpPr>
          <p:cNvPr id="1048599" name="页脚占位符 4"/>
          <p:cNvSpPr>
            <a:spLocks noGrp="1"/>
          </p:cNvSpPr>
          <p:nvPr>
            <p:ph type="ftr" sz="quarter" idx="11"/>
          </p:nvPr>
        </p:nvSpPr>
        <p:spPr/>
        <p:txBody>
          <a:bodyPr/>
          <a:lstStyle/>
          <a:p>
            <a:endParaRPr lang="zh-CN" altLang="en-US"/>
          </a:p>
        </p:txBody>
      </p:sp>
      <p:sp>
        <p:nvSpPr>
          <p:cNvPr id="1048600" name="灯片编号占位符 5"/>
          <p:cNvSpPr>
            <a:spLocks noGrp="1"/>
          </p:cNvSpPr>
          <p:nvPr>
            <p:ph type="sldNum" sz="quarter" idx="12"/>
          </p:nvPr>
        </p:nvSpPr>
        <p:spPr/>
        <p:txBody>
          <a:bodyPr/>
          <a:lstStyle/>
          <a:p>
            <a:fld id="{0CA0934B-7FB1-9E42-BE06-94AD6A80CA0A}" type="slidenum">
              <a:rPr lang="en-US" altLang="zh-CN"/>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1048736"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1048737"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1048738" name="日期占位符 3"/>
          <p:cNvSpPr>
            <a:spLocks noGrp="1"/>
          </p:cNvSpPr>
          <p:nvPr>
            <p:ph type="dt" sz="half" idx="10"/>
          </p:nvPr>
        </p:nvSpPr>
        <p:spPr/>
        <p:txBody>
          <a:bodyPr/>
          <a:lstStyle/>
          <a:p>
            <a:fld id="{6063904A-A4AC-064C-88A3-5F6D736A63B3}" type="datetimeFigureOut">
              <a:rPr lang="en-US" altLang="zh-CN"/>
              <a:t>3/2/2022</a:t>
            </a:fld>
            <a:endParaRPr lang="zh-CN" altLang="en-US"/>
          </a:p>
        </p:txBody>
      </p:sp>
      <p:sp>
        <p:nvSpPr>
          <p:cNvPr id="1048739" name="页脚占位符 4"/>
          <p:cNvSpPr>
            <a:spLocks noGrp="1"/>
          </p:cNvSpPr>
          <p:nvPr>
            <p:ph type="ftr" sz="quarter" idx="11"/>
          </p:nvPr>
        </p:nvSpPr>
        <p:spPr/>
        <p:txBody>
          <a:bodyPr/>
          <a:lstStyle/>
          <a:p>
            <a:endParaRPr lang="zh-CN" altLang="en-US"/>
          </a:p>
        </p:txBody>
      </p:sp>
      <p:sp>
        <p:nvSpPr>
          <p:cNvPr id="1048740" name="灯片编号占位符 5"/>
          <p:cNvSpPr>
            <a:spLocks noGrp="1"/>
          </p:cNvSpPr>
          <p:nvPr>
            <p:ph type="sldNum" sz="quarter" idx="12"/>
          </p:nvPr>
        </p:nvSpPr>
        <p:spPr/>
        <p:txBody>
          <a:bodyPr/>
          <a:lstStyle/>
          <a:p>
            <a:fld id="{0CA0934B-7FB1-9E42-BE06-94AD6A80CA0A}" type="slidenum">
              <a:rPr lang="en-US" altLang="zh-CN"/>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1048741" name="标题 1"/>
          <p:cNvSpPr>
            <a:spLocks noGrp="1"/>
          </p:cNvSpPr>
          <p:nvPr>
            <p:ph type="title"/>
          </p:nvPr>
        </p:nvSpPr>
        <p:spPr/>
        <p:txBody>
          <a:bodyPr/>
          <a:lstStyle/>
          <a:p>
            <a:r>
              <a:rPr lang="zh-CN" altLang="en-US"/>
              <a:t>单击此处编辑母版标题样式</a:t>
            </a:r>
          </a:p>
        </p:txBody>
      </p:sp>
      <p:sp>
        <p:nvSpPr>
          <p:cNvPr id="1048742"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1048743"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1048744" name="日期占位符 4"/>
          <p:cNvSpPr>
            <a:spLocks noGrp="1"/>
          </p:cNvSpPr>
          <p:nvPr>
            <p:ph type="dt" sz="half" idx="10"/>
          </p:nvPr>
        </p:nvSpPr>
        <p:spPr/>
        <p:txBody>
          <a:bodyPr/>
          <a:lstStyle/>
          <a:p>
            <a:fld id="{6063904A-A4AC-064C-88A3-5F6D736A63B3}" type="datetimeFigureOut">
              <a:rPr lang="en-US" altLang="zh-CN"/>
              <a:t>3/2/2022</a:t>
            </a:fld>
            <a:endParaRPr lang="zh-CN" altLang="en-US"/>
          </a:p>
        </p:txBody>
      </p:sp>
      <p:sp>
        <p:nvSpPr>
          <p:cNvPr id="1048745" name="页脚占位符 5"/>
          <p:cNvSpPr>
            <a:spLocks noGrp="1"/>
          </p:cNvSpPr>
          <p:nvPr>
            <p:ph type="ftr" sz="quarter" idx="11"/>
          </p:nvPr>
        </p:nvSpPr>
        <p:spPr/>
        <p:txBody>
          <a:bodyPr/>
          <a:lstStyle/>
          <a:p>
            <a:endParaRPr lang="zh-CN" altLang="en-US"/>
          </a:p>
        </p:txBody>
      </p:sp>
      <p:sp>
        <p:nvSpPr>
          <p:cNvPr id="1048746" name="灯片编号占位符 6"/>
          <p:cNvSpPr>
            <a:spLocks noGrp="1"/>
          </p:cNvSpPr>
          <p:nvPr>
            <p:ph type="sldNum" sz="quarter" idx="12"/>
          </p:nvPr>
        </p:nvSpPr>
        <p:spPr/>
        <p:txBody>
          <a:bodyPr/>
          <a:lstStyle/>
          <a:p>
            <a:fld id="{0CA0934B-7FB1-9E42-BE06-94AD6A80CA0A}" type="slidenum">
              <a:rPr lang="en-US" altLang="zh-CN"/>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1048747"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1048748"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048749"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1048750"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1048751"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1048752" name="日期占位符 6"/>
          <p:cNvSpPr>
            <a:spLocks noGrp="1"/>
          </p:cNvSpPr>
          <p:nvPr>
            <p:ph type="dt" sz="half" idx="10"/>
          </p:nvPr>
        </p:nvSpPr>
        <p:spPr/>
        <p:txBody>
          <a:bodyPr/>
          <a:lstStyle/>
          <a:p>
            <a:fld id="{6063904A-A4AC-064C-88A3-5F6D736A63B3}" type="datetimeFigureOut">
              <a:rPr lang="en-US" altLang="zh-CN"/>
              <a:t>3/2/2022</a:t>
            </a:fld>
            <a:endParaRPr lang="zh-CN" altLang="en-US"/>
          </a:p>
        </p:txBody>
      </p:sp>
      <p:sp>
        <p:nvSpPr>
          <p:cNvPr id="1048753" name="页脚占位符 7"/>
          <p:cNvSpPr>
            <a:spLocks noGrp="1"/>
          </p:cNvSpPr>
          <p:nvPr>
            <p:ph type="ftr" sz="quarter" idx="11"/>
          </p:nvPr>
        </p:nvSpPr>
        <p:spPr/>
        <p:txBody>
          <a:bodyPr/>
          <a:lstStyle/>
          <a:p>
            <a:endParaRPr lang="zh-CN" altLang="en-US"/>
          </a:p>
        </p:txBody>
      </p:sp>
      <p:sp>
        <p:nvSpPr>
          <p:cNvPr id="1048754" name="灯片编号占位符 8"/>
          <p:cNvSpPr>
            <a:spLocks noGrp="1"/>
          </p:cNvSpPr>
          <p:nvPr>
            <p:ph type="sldNum" sz="quarter" idx="12"/>
          </p:nvPr>
        </p:nvSpPr>
        <p:spPr/>
        <p:txBody>
          <a:bodyPr/>
          <a:lstStyle/>
          <a:p>
            <a:fld id="{0CA0934B-7FB1-9E42-BE06-94AD6A80CA0A}" type="slidenum">
              <a:rPr lang="en-US" altLang="zh-CN"/>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1048589" name="标题 1"/>
          <p:cNvSpPr>
            <a:spLocks noGrp="1"/>
          </p:cNvSpPr>
          <p:nvPr>
            <p:ph type="title"/>
          </p:nvPr>
        </p:nvSpPr>
        <p:spPr/>
        <p:txBody>
          <a:bodyPr/>
          <a:lstStyle/>
          <a:p>
            <a:r>
              <a:rPr lang="zh-CN" altLang="en-US"/>
              <a:t>单击此处编辑母版标题样式</a:t>
            </a:r>
          </a:p>
        </p:txBody>
      </p:sp>
      <p:sp>
        <p:nvSpPr>
          <p:cNvPr id="1048590" name="日期占位符 2"/>
          <p:cNvSpPr>
            <a:spLocks noGrp="1"/>
          </p:cNvSpPr>
          <p:nvPr>
            <p:ph type="dt" sz="half" idx="10"/>
          </p:nvPr>
        </p:nvSpPr>
        <p:spPr/>
        <p:txBody>
          <a:bodyPr/>
          <a:lstStyle/>
          <a:p>
            <a:fld id="{6063904A-A4AC-064C-88A3-5F6D736A63B3}" type="datetimeFigureOut">
              <a:rPr lang="en-US" altLang="zh-CN"/>
              <a:t>3/2/2022</a:t>
            </a:fld>
            <a:endParaRPr lang="zh-CN" altLang="en-US"/>
          </a:p>
        </p:txBody>
      </p:sp>
      <p:sp>
        <p:nvSpPr>
          <p:cNvPr id="1048591" name="页脚占位符 3"/>
          <p:cNvSpPr>
            <a:spLocks noGrp="1"/>
          </p:cNvSpPr>
          <p:nvPr>
            <p:ph type="ftr" sz="quarter" idx="11"/>
          </p:nvPr>
        </p:nvSpPr>
        <p:spPr/>
        <p:txBody>
          <a:bodyPr/>
          <a:lstStyle/>
          <a:p>
            <a:endParaRPr lang="zh-CN" altLang="en-US"/>
          </a:p>
        </p:txBody>
      </p:sp>
      <p:sp>
        <p:nvSpPr>
          <p:cNvPr id="1048592" name="灯片编号占位符 4"/>
          <p:cNvSpPr>
            <a:spLocks noGrp="1"/>
          </p:cNvSpPr>
          <p:nvPr>
            <p:ph type="sldNum" sz="quarter" idx="12"/>
          </p:nvPr>
        </p:nvSpPr>
        <p:spPr/>
        <p:txBody>
          <a:bodyPr/>
          <a:lstStyle/>
          <a:p>
            <a:fld id="{0CA0934B-7FB1-9E42-BE06-94AD6A80CA0A}" type="slidenum">
              <a:rPr lang="en-US" altLang="zh-CN"/>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1048755" name="日期占位符 1"/>
          <p:cNvSpPr>
            <a:spLocks noGrp="1"/>
          </p:cNvSpPr>
          <p:nvPr>
            <p:ph type="dt" sz="half" idx="10"/>
          </p:nvPr>
        </p:nvSpPr>
        <p:spPr/>
        <p:txBody>
          <a:bodyPr/>
          <a:lstStyle/>
          <a:p>
            <a:fld id="{6063904A-A4AC-064C-88A3-5F6D736A63B3}" type="datetimeFigureOut">
              <a:rPr lang="en-US" altLang="zh-CN"/>
              <a:t>3/2/2022</a:t>
            </a:fld>
            <a:endParaRPr lang="zh-CN" altLang="en-US"/>
          </a:p>
        </p:txBody>
      </p:sp>
      <p:sp>
        <p:nvSpPr>
          <p:cNvPr id="1048756" name="页脚占位符 2"/>
          <p:cNvSpPr>
            <a:spLocks noGrp="1"/>
          </p:cNvSpPr>
          <p:nvPr>
            <p:ph type="ftr" sz="quarter" idx="11"/>
          </p:nvPr>
        </p:nvSpPr>
        <p:spPr/>
        <p:txBody>
          <a:bodyPr/>
          <a:lstStyle/>
          <a:p>
            <a:endParaRPr lang="zh-CN" altLang="en-US"/>
          </a:p>
        </p:txBody>
      </p:sp>
      <p:sp>
        <p:nvSpPr>
          <p:cNvPr id="1048757" name="灯片编号占位符 3"/>
          <p:cNvSpPr>
            <a:spLocks noGrp="1"/>
          </p:cNvSpPr>
          <p:nvPr>
            <p:ph type="sldNum" sz="quarter" idx="12"/>
          </p:nvPr>
        </p:nvSpPr>
        <p:spPr/>
        <p:txBody>
          <a:bodyPr/>
          <a:lstStyle/>
          <a:p>
            <a:fld id="{0CA0934B-7FB1-9E42-BE06-94AD6A80CA0A}" type="slidenum">
              <a:rPr lang="en-US" altLang="zh-CN"/>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1048758"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1048759"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1048760"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1048761" name="日期占位符 4"/>
          <p:cNvSpPr>
            <a:spLocks noGrp="1"/>
          </p:cNvSpPr>
          <p:nvPr>
            <p:ph type="dt" sz="half" idx="10"/>
          </p:nvPr>
        </p:nvSpPr>
        <p:spPr/>
        <p:txBody>
          <a:bodyPr/>
          <a:lstStyle/>
          <a:p>
            <a:fld id="{6063904A-A4AC-064C-88A3-5F6D736A63B3}" type="datetimeFigureOut">
              <a:rPr lang="en-US" altLang="zh-CN"/>
              <a:t>3/2/2022</a:t>
            </a:fld>
            <a:endParaRPr lang="zh-CN" altLang="en-US"/>
          </a:p>
        </p:txBody>
      </p:sp>
      <p:sp>
        <p:nvSpPr>
          <p:cNvPr id="1048762" name="页脚占位符 5"/>
          <p:cNvSpPr>
            <a:spLocks noGrp="1"/>
          </p:cNvSpPr>
          <p:nvPr>
            <p:ph type="ftr" sz="quarter" idx="11"/>
          </p:nvPr>
        </p:nvSpPr>
        <p:spPr/>
        <p:txBody>
          <a:bodyPr/>
          <a:lstStyle/>
          <a:p>
            <a:endParaRPr lang="zh-CN" altLang="en-US"/>
          </a:p>
        </p:txBody>
      </p:sp>
      <p:sp>
        <p:nvSpPr>
          <p:cNvPr id="1048763" name="灯片编号占位符 6"/>
          <p:cNvSpPr>
            <a:spLocks noGrp="1"/>
          </p:cNvSpPr>
          <p:nvPr>
            <p:ph type="sldNum" sz="quarter" idx="12"/>
          </p:nvPr>
        </p:nvSpPr>
        <p:spPr/>
        <p:txBody>
          <a:bodyPr/>
          <a:lstStyle/>
          <a:p>
            <a:fld id="{0CA0934B-7FB1-9E42-BE06-94AD6A80CA0A}" type="slidenum">
              <a:rPr lang="en-US" altLang="zh-CN"/>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1048725"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1048726"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1048727"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1048728" name="日期占位符 4"/>
          <p:cNvSpPr>
            <a:spLocks noGrp="1"/>
          </p:cNvSpPr>
          <p:nvPr>
            <p:ph type="dt" sz="half" idx="10"/>
          </p:nvPr>
        </p:nvSpPr>
        <p:spPr/>
        <p:txBody>
          <a:bodyPr/>
          <a:lstStyle/>
          <a:p>
            <a:fld id="{6063904A-A4AC-064C-88A3-5F6D736A63B3}" type="datetimeFigureOut">
              <a:rPr lang="en-US" altLang="zh-CN"/>
              <a:t>3/2/2022</a:t>
            </a:fld>
            <a:endParaRPr lang="zh-CN" altLang="en-US"/>
          </a:p>
        </p:txBody>
      </p:sp>
      <p:sp>
        <p:nvSpPr>
          <p:cNvPr id="1048729" name="页脚占位符 5"/>
          <p:cNvSpPr>
            <a:spLocks noGrp="1"/>
          </p:cNvSpPr>
          <p:nvPr>
            <p:ph type="ftr" sz="quarter" idx="11"/>
          </p:nvPr>
        </p:nvSpPr>
        <p:spPr/>
        <p:txBody>
          <a:bodyPr/>
          <a:lstStyle/>
          <a:p>
            <a:endParaRPr lang="zh-CN" altLang="en-US"/>
          </a:p>
        </p:txBody>
      </p:sp>
      <p:sp>
        <p:nvSpPr>
          <p:cNvPr id="1048730" name="灯片编号占位符 6"/>
          <p:cNvSpPr>
            <a:spLocks noGrp="1"/>
          </p:cNvSpPr>
          <p:nvPr>
            <p:ph type="sldNum" sz="quarter" idx="12"/>
          </p:nvPr>
        </p:nvSpPr>
        <p:spPr/>
        <p:txBody>
          <a:bodyPr/>
          <a:lstStyle/>
          <a:p>
            <a:fld id="{0CA0934B-7FB1-9E42-BE06-94AD6A80CA0A}" type="slidenum">
              <a:rPr lang="en-US" altLang="zh-CN"/>
              <a:t>‹#›</a:t>
            </a:fld>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file:///D:\qq&#25991;&#20214;\712321467\Image\C2C\Image2\%7b75232B38-A165-1FB7-499C-2E1C792CACB5%7d.png" TargetMode="External" /><Relationship Id="rId13" Type="http://schemas.openxmlformats.org/officeDocument/2006/relationships/image" Target="../media/image1.png" /><Relationship Id="rId14"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1048576"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1048577"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1048578"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63904A-A4AC-064C-88A3-5F6D736A63B3}" type="datetimeFigureOut">
              <a:rPr lang="en-US" altLang="zh-CN"/>
              <a:t>3/2/2022</a:t>
            </a:fld>
            <a:endParaRPr lang="zh-CN" altLang="en-US"/>
          </a:p>
        </p:txBody>
      </p:sp>
      <p:sp>
        <p:nvSpPr>
          <p:cNvPr id="1048579"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1048580"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A0934B-7FB1-9E42-BE06-94AD6A80CA0A}" type="slidenum">
              <a:rPr lang="en-US" altLang="zh-CN"/>
              <a:t>‹#›</a:t>
            </a:fld>
            <a:endParaRPr lang="zh-CN" altLang="en-US"/>
          </a:p>
        </p:txBody>
      </p:sp>
      <p:pic>
        <p:nvPicPr>
          <p:cNvPr id="1048581" name="图片 1073743875" descr="D:\qq文件\712321467\Image\C2C\Image2\{75232B38-A165-1FB7-499C-2E1C792CACB5}.png"/>
          <p:cNvPicPr>
            <a:picLocks noChangeAspect="1"/>
          </p:cNvPicPr>
          <p:nvPr/>
        </p:nvPicPr>
        <p:blipFill>
          <a:blip r:embed="rId13" r:link="rId12"/>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mc:Choice xmlns:p14="http://schemas.microsoft.com/office/powerpoint/2010/main" Requires="p14">
      <p:transition spd="slow" p14:dur="1500">
        <p:random/>
      </p:transition>
    </mc:Choice>
    <mc:Fallback>
      <p:transition spd="slow">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14.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slide" Target="slide18.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 Id="rId3" Type="http://schemas.openxmlformats.org/officeDocument/2006/relationships/image" Target="../media/image4.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86" name="标题 1"/>
          <p:cNvSpPr>
            <a:spLocks noGrp="1"/>
          </p:cNvSpPr>
          <p:nvPr>
            <p:ph type="ctrTitle"/>
          </p:nvPr>
        </p:nvSpPr>
        <p:spPr>
          <a:xfrm>
            <a:off x="151640" y="709780"/>
            <a:ext cx="5662479" cy="1310481"/>
          </a:xfrm>
        </p:spPr>
        <p:txBody>
          <a:bodyPr>
            <a:noAutofit/>
          </a:bodyPr>
          <a:lstStyle/>
          <a:p>
            <a:r>
              <a:rPr lang="zh-CN" altLang="en-US" sz="8000">
                <a:latin typeface="华文新魏" panose="02010800040101010101" pitchFamily="2" charset="-122"/>
                <a:ea typeface="华文新魏" panose="02010800040101010101" pitchFamily="2" charset="-122"/>
              </a:rPr>
              <a:t>珠联璧合，</a:t>
            </a:r>
          </a:p>
        </p:txBody>
      </p:sp>
      <p:sp>
        <p:nvSpPr>
          <p:cNvPr id="1048587" name="文本框 4"/>
          <p:cNvSpPr txBox="1"/>
          <p:nvPr/>
        </p:nvSpPr>
        <p:spPr>
          <a:xfrm>
            <a:off x="3560771" y="2218646"/>
            <a:ext cx="7155657" cy="1310480"/>
          </a:xfrm>
          <a:prstGeom prst="rect">
            <a:avLst/>
          </a:prstGeom>
        </p:spPr>
        <p:txBody>
          <a:bodyPr vert="horz" lIns="91440" tIns="45720" rIns="91440" bIns="45720" rtlCol="0" anchor="b">
            <a:noAutofit/>
          </a:bodyPr>
          <a:lstStyle>
            <a:lvl1pPr algn="ctr">
              <a:lnSpc>
                <a:spcPct val="90000"/>
              </a:lnSpc>
              <a:spcBef>
                <a:spcPct val="0"/>
              </a:spcBef>
              <a:buNone/>
              <a:defRPr sz="6000">
                <a:latin typeface="华文新魏" panose="02010800040101010101" pitchFamily="2" charset="-122"/>
                <a:ea typeface="华文新魏" panose="02010800040101010101" pitchFamily="2" charset="-122"/>
                <a:cs typeface="+mj-cs"/>
              </a:defRPr>
            </a:lvl1pPr>
          </a:lstStyle>
          <a:p>
            <a:r>
              <a:rPr lang="zh-CN" altLang="en-US" sz="8800"/>
              <a:t>相映生辉</a:t>
            </a:r>
          </a:p>
        </p:txBody>
      </p:sp>
      <p:pic>
        <p:nvPicPr>
          <p:cNvPr id="2097152" name="图片 2"/>
          <p:cNvPicPr/>
          <p:nvPr/>
        </p:nvPicPr>
        <p:blipFill>
          <a:blip r:embed="rId2"/>
          <a:stretch>
            <a:fillRect/>
          </a:stretch>
        </p:blipFill>
        <p:spPr>
          <a:xfrm>
            <a:off x="-1204195" y="2650477"/>
            <a:ext cx="7485799" cy="4207523"/>
          </a:xfrm>
          <a:prstGeom prst="rect">
            <a:avLst/>
          </a:prstGeom>
        </p:spPr>
      </p:pic>
      <p:sp>
        <p:nvSpPr>
          <p:cNvPr id="1048588" name="副标题 2"/>
          <p:cNvSpPr>
            <a:spLocks noGrp="1"/>
          </p:cNvSpPr>
          <p:nvPr>
            <p:ph type="subTitle" idx="1"/>
          </p:nvPr>
        </p:nvSpPr>
        <p:spPr>
          <a:xfrm>
            <a:off x="6679406" y="3951741"/>
            <a:ext cx="5512594" cy="827881"/>
          </a:xfrm>
        </p:spPr>
        <p:txBody>
          <a:bodyPr>
            <a:normAutofit/>
          </a:bodyPr>
          <a:lstStyle/>
          <a:p>
            <a:r>
              <a:rPr lang="en-US" altLang="zh-CN" sz="3600">
                <a:latin typeface="华文仿宋" panose="02010600040101010101" pitchFamily="2" charset="-122"/>
                <a:ea typeface="华文仿宋" panose="02010600040101010101" pitchFamily="2" charset="-122"/>
              </a:rPr>
              <a:t>——</a:t>
            </a:r>
            <a:r>
              <a:rPr lang="zh-CN" altLang="en-US" sz="3600">
                <a:latin typeface="华文仿宋" panose="02010600040101010101" pitchFamily="2" charset="-122"/>
                <a:ea typeface="华文仿宋" panose="02010600040101010101" pitchFamily="2" charset="-122"/>
              </a:rPr>
              <a:t>半命题作文写作技巧</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47" name="标题 1"/>
          <p:cNvSpPr>
            <a:spLocks noGrp="1"/>
          </p:cNvSpPr>
          <p:nvPr>
            <p:ph type="title"/>
          </p:nvPr>
        </p:nvSpPr>
        <p:spPr>
          <a:xfrm>
            <a:off x="107156" y="-148433"/>
            <a:ext cx="12192000" cy="1362870"/>
          </a:xfrm>
        </p:spPr>
        <p:txBody>
          <a:bodyPr>
            <a:normAutofit/>
          </a:bodyPr>
          <a:lstStyle/>
          <a:p>
            <a:r>
              <a:rPr lang="zh-CN" altLang="en-US" sz="3600"/>
              <a:t>一，审题既要看懂题目的要求，又要认识到选材的广度</a:t>
            </a:r>
          </a:p>
        </p:txBody>
      </p:sp>
      <p:sp>
        <p:nvSpPr>
          <p:cNvPr id="1048648" name="椭圆 3"/>
          <p:cNvSpPr/>
          <p:nvPr/>
        </p:nvSpPr>
        <p:spPr>
          <a:xfrm>
            <a:off x="0" y="947974"/>
            <a:ext cx="1158479" cy="1116807"/>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例</a:t>
            </a:r>
            <a:r>
              <a:rPr lang="en-US" altLang="zh-CN" sz="3200"/>
              <a:t>4:</a:t>
            </a:r>
            <a:endParaRPr lang="zh-CN" altLang="en-US" sz="3200"/>
          </a:p>
        </p:txBody>
      </p:sp>
      <p:sp>
        <p:nvSpPr>
          <p:cNvPr id="1048649" name="标题 1"/>
          <p:cNvSpPr txBox="1"/>
          <p:nvPr/>
        </p:nvSpPr>
        <p:spPr>
          <a:xfrm>
            <a:off x="1158479" y="84359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28600" indent="-228600">
              <a:buFont typeface="Arial" panose="020b0604020202020204" pitchFamily="34" charset="0"/>
              <a:buNone/>
            </a:pPr>
            <a:r>
              <a:rPr lang="zh-CN" altLang="en-US" sz="3600"/>
              <a:t>第八届</a:t>
            </a:r>
            <a:r>
              <a:rPr lang="en-US" altLang="zh-CN" sz="3600"/>
              <a:t>《</a:t>
            </a:r>
            <a:r>
              <a:rPr lang="zh-CN" altLang="en-US" sz="3600"/>
              <a:t>招生考试通讯</a:t>
            </a:r>
            <a:r>
              <a:rPr lang="en-US" altLang="zh-CN" sz="3600"/>
              <a:t>》</a:t>
            </a:r>
            <a:r>
              <a:rPr lang="zh-CN" altLang="en-US" sz="3600"/>
              <a:t>“赢在中考”考场作文大赛</a:t>
            </a:r>
          </a:p>
        </p:txBody>
      </p:sp>
      <p:sp>
        <p:nvSpPr>
          <p:cNvPr id="1048650" name="文本框 5"/>
          <p:cNvSpPr txBox="1"/>
          <p:nvPr/>
        </p:nvSpPr>
        <p:spPr>
          <a:xfrm>
            <a:off x="1980605" y="2017156"/>
            <a:ext cx="8230790" cy="1488120"/>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《_____</a:t>
            </a:r>
            <a:r>
              <a:rPr lang="zh-CN" altLang="en-US" sz="6000">
                <a:latin typeface="华文新魏" panose="02010800040101010101" pitchFamily="2" charset="-122"/>
                <a:ea typeface="华文新魏" panose="02010800040101010101" pitchFamily="2" charset="-122"/>
              </a:rPr>
              <a:t>是别样的美丽</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
        <p:nvSpPr>
          <p:cNvPr id="1048651" name="内容占位符 5"/>
          <p:cNvSpPr>
            <a:spLocks noGrp="1"/>
          </p:cNvSpPr>
          <p:nvPr>
            <p:ph idx="1"/>
          </p:nvPr>
        </p:nvSpPr>
        <p:spPr>
          <a:xfrm>
            <a:off x="1028700" y="3429000"/>
            <a:ext cx="10515600" cy="2938150"/>
          </a:xfrm>
        </p:spPr>
        <p:txBody>
          <a:bodyPr>
            <a:normAutofit/>
          </a:bodyPr>
          <a:lstStyle/>
          <a:p>
            <a:pPr marL="0" indent="0">
              <a:buNone/>
            </a:pPr>
            <a:r>
              <a:rPr lang="zh-CN" altLang="en-US">
                <a:latin typeface="华文仿宋" panose="02010600040101010101" pitchFamily="2" charset="-122"/>
                <a:ea typeface="华文仿宋" panose="02010600040101010101" pitchFamily="2" charset="-122"/>
              </a:rPr>
              <a:t>需要理解什么是“别样的美丽”。“别样的美丽”是指人内在精神的美，或者是震撼人心的独特美，或者是常被众人忽略而被“我”发现的美，或者“我”在对比中感受到的美。动植物或各种生命是美丽的；人情人性是美丽的；山川江河等大自然是美丽的；人类创造的艺术、科技产品也是美丽的。这个题目，既有选材的广度，又有限制的范围；既可以在平实生活中发现素材，也可以在立意上挖掘深度。</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0"/>
                                        </p:tgtEl>
                                        <p:attrNameLst>
                                          <p:attrName>style.visibility</p:attrName>
                                        </p:attrNameLst>
                                      </p:cBhvr>
                                      <p:to>
                                        <p:strVal val="visible"/>
                                      </p:to>
                                    </p:set>
                                    <p:anim calcmode="lin" valueType="num">
                                      <p:cBhvr additive="base">
                                        <p:cTn id="7" dur="500" fill="hold"/>
                                        <p:tgtEl>
                                          <p:spTgt spid="1048650"/>
                                        </p:tgtEl>
                                        <p:attrNameLst>
                                          <p:attrName>ppt_x</p:attrName>
                                        </p:attrNameLst>
                                      </p:cBhvr>
                                      <p:tavLst>
                                        <p:tav tm="0">
                                          <p:val>
                                            <p:strVal val="#ppt_x"/>
                                          </p:val>
                                        </p:tav>
                                        <p:tav tm="100000">
                                          <p:val>
                                            <p:strVal val="#ppt_x"/>
                                          </p:val>
                                        </p:tav>
                                      </p:tavLst>
                                    </p:anim>
                                    <p:anim calcmode="lin" valueType="num">
                                      <p:cBhvr additive="base">
                                        <p:cTn id="8" dur="500" fill="hold"/>
                                        <p:tgtEl>
                                          <p:spTgt spid="104865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048651">
                                            <p:txEl>
                                              <p:pRg st="0" end="0"/>
                                            </p:txEl>
                                          </p:spTgt>
                                        </p:tgtEl>
                                        <p:attrNameLst>
                                          <p:attrName>style.visibility</p:attrName>
                                        </p:attrNameLst>
                                      </p:cBhvr>
                                      <p:to>
                                        <p:strVal val="visible"/>
                                      </p:to>
                                    </p:set>
                                    <p:animEffect transition="in" filter="dissolve">
                                      <p:cBhvr>
                                        <p:cTn id="13" dur="500"/>
                                        <p:tgtEl>
                                          <p:spTgt spid="10486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0" grpId="0"/>
      <p:bldP spid="1048651" grpId="0"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2" name="标题 1"/>
          <p:cNvSpPr>
            <a:spLocks noGrp="1"/>
          </p:cNvSpPr>
          <p:nvPr>
            <p:ph type="title"/>
          </p:nvPr>
        </p:nvSpPr>
        <p:spPr>
          <a:xfrm>
            <a:off x="107156" y="-148433"/>
            <a:ext cx="12192000" cy="1362870"/>
          </a:xfrm>
        </p:spPr>
        <p:txBody>
          <a:bodyPr>
            <a:normAutofit/>
          </a:bodyPr>
          <a:lstStyle/>
          <a:p>
            <a:r>
              <a:rPr lang="zh-CN" altLang="en-US" sz="3600"/>
              <a:t>一，审题既要看懂题目的要求，又要认识到选材的广度</a:t>
            </a:r>
          </a:p>
        </p:txBody>
      </p:sp>
      <p:sp>
        <p:nvSpPr>
          <p:cNvPr id="1048653" name="椭圆 3"/>
          <p:cNvSpPr/>
          <p:nvPr/>
        </p:nvSpPr>
        <p:spPr>
          <a:xfrm>
            <a:off x="0" y="947974"/>
            <a:ext cx="1158479" cy="1116807"/>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例</a:t>
            </a:r>
            <a:r>
              <a:rPr lang="en-US" altLang="zh-CN" sz="3200"/>
              <a:t>5:</a:t>
            </a:r>
            <a:endParaRPr lang="zh-CN" altLang="en-US" sz="3200"/>
          </a:p>
        </p:txBody>
      </p:sp>
      <p:sp>
        <p:nvSpPr>
          <p:cNvPr id="1048654" name="文本框 5"/>
          <p:cNvSpPr txBox="1"/>
          <p:nvPr/>
        </p:nvSpPr>
        <p:spPr>
          <a:xfrm>
            <a:off x="1158479" y="2169157"/>
            <a:ext cx="11033521" cy="1564965"/>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a:latin typeface="华文新魏" panose="02010800040101010101" pitchFamily="2" charset="-122"/>
                <a:ea typeface="华文新魏" panose="02010800040101010101" pitchFamily="2" charset="-122"/>
              </a:rPr>
              <a:t>最糟的</a:t>
            </a:r>
            <a:r>
              <a:rPr lang="en-US" altLang="zh-CN" sz="6000">
                <a:latin typeface="华文新魏" panose="02010800040101010101" pitchFamily="2" charset="-122"/>
                <a:ea typeface="华文新魏" panose="02010800040101010101" pitchFamily="2" charset="-122"/>
              </a:rPr>
              <a:t>_____</a:t>
            </a:r>
            <a:r>
              <a:rPr lang="zh-CN" altLang="en-US" sz="6000">
                <a:latin typeface="华文新魏" panose="02010800040101010101" pitchFamily="2" charset="-122"/>
                <a:ea typeface="华文新魏" panose="02010800040101010101" pitchFamily="2" charset="-122"/>
              </a:rPr>
              <a:t>，最好的</a:t>
            </a:r>
            <a:r>
              <a:rPr lang="en-US" altLang="zh-CN" sz="6000">
                <a:latin typeface="华文新魏" panose="02010800040101010101" pitchFamily="2" charset="-122"/>
                <a:ea typeface="华文新魏" panose="02010800040101010101" pitchFamily="2" charset="-122"/>
              </a:rPr>
              <a:t>_____》</a:t>
            </a:r>
            <a:endParaRPr lang="zh-CN" altLang="en-US" sz="6000">
              <a:latin typeface="华文新魏" panose="02010800040101010101" pitchFamily="2" charset="-122"/>
              <a:ea typeface="华文新魏" panose="02010800040101010101" pitchFamily="2" charset="-122"/>
            </a:endParaRPr>
          </a:p>
        </p:txBody>
      </p:sp>
      <p:sp>
        <p:nvSpPr>
          <p:cNvPr id="1048655" name="内容占位符 5"/>
          <p:cNvSpPr>
            <a:spLocks noGrp="1"/>
          </p:cNvSpPr>
          <p:nvPr>
            <p:ph idx="1"/>
          </p:nvPr>
        </p:nvSpPr>
        <p:spPr>
          <a:xfrm>
            <a:off x="1158479" y="3789920"/>
            <a:ext cx="10515600" cy="1797844"/>
          </a:xfrm>
        </p:spPr>
        <p:txBody>
          <a:bodyPr/>
          <a:lstStyle/>
          <a:p>
            <a:pPr marL="0" indent="0">
              <a:buNone/>
            </a:pPr>
            <a:r>
              <a:rPr lang="zh-CN" altLang="en-US">
                <a:latin typeface="华文仿宋" panose="02010600040101010101" pitchFamily="2" charset="-122"/>
                <a:ea typeface="华文仿宋" panose="02010600040101010101" pitchFamily="2" charset="-122"/>
              </a:rPr>
              <a:t>以一组意思相反的短语设题。目的在于启发考生多角度认识事物，以及认识到事物是不断发展变化的，“好”与“坏”在一定条件下是可以转变的。“塞翁失马，焉知非福”的事就在生活中。</a:t>
            </a:r>
          </a:p>
        </p:txBody>
      </p:sp>
      <p:sp>
        <p:nvSpPr>
          <p:cNvPr id="1048656" name="标题 1"/>
          <p:cNvSpPr txBox="1"/>
          <p:nvPr/>
        </p:nvSpPr>
        <p:spPr>
          <a:xfrm>
            <a:off x="1158479" y="84359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28600" indent="-228600">
              <a:buFont typeface="Arial" panose="020b0604020202020204" pitchFamily="34" charset="0"/>
              <a:buNone/>
            </a:pPr>
            <a:r>
              <a:rPr lang="zh-CN" altLang="en-US" sz="3600"/>
              <a:t>第八届</a:t>
            </a:r>
            <a:r>
              <a:rPr lang="en-US" altLang="zh-CN" sz="3600"/>
              <a:t>《</a:t>
            </a:r>
            <a:r>
              <a:rPr lang="zh-CN" altLang="en-US" sz="3600"/>
              <a:t>招生考试通讯</a:t>
            </a:r>
            <a:r>
              <a:rPr lang="en-US" altLang="zh-CN" sz="3600"/>
              <a:t>》</a:t>
            </a:r>
            <a:r>
              <a:rPr lang="zh-CN" altLang="en-US" sz="3600"/>
              <a:t>“赢在中考”考场作文大赛</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4"/>
                                        </p:tgtEl>
                                        <p:attrNameLst>
                                          <p:attrName>style.visibility</p:attrName>
                                        </p:attrNameLst>
                                      </p:cBhvr>
                                      <p:to>
                                        <p:strVal val="visible"/>
                                      </p:to>
                                    </p:set>
                                    <p:anim calcmode="lin" valueType="num">
                                      <p:cBhvr additive="base">
                                        <p:cTn id="7" dur="500" fill="hold"/>
                                        <p:tgtEl>
                                          <p:spTgt spid="1048654"/>
                                        </p:tgtEl>
                                        <p:attrNameLst>
                                          <p:attrName>ppt_x</p:attrName>
                                        </p:attrNameLst>
                                      </p:cBhvr>
                                      <p:tavLst>
                                        <p:tav tm="0">
                                          <p:val>
                                            <p:strVal val="#ppt_x"/>
                                          </p:val>
                                        </p:tav>
                                        <p:tav tm="100000">
                                          <p:val>
                                            <p:strVal val="#ppt_x"/>
                                          </p:val>
                                        </p:tav>
                                      </p:tavLst>
                                    </p:anim>
                                    <p:anim calcmode="lin" valueType="num">
                                      <p:cBhvr additive="base">
                                        <p:cTn id="8" dur="500" fill="hold"/>
                                        <p:tgtEl>
                                          <p:spTgt spid="104865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0" presetClass="entr" presetSubtype="0" fill="hold" grpId="0" nodeType="clickEffect">
                                  <p:stCondLst>
                                    <p:cond delay="0"/>
                                  </p:stCondLst>
                                  <p:childTnLst>
                                    <p:set>
                                      <p:cBhvr>
                                        <p:cTn id="12" dur="1" fill="hold">
                                          <p:stCondLst>
                                            <p:cond delay="0"/>
                                          </p:stCondLst>
                                        </p:cTn>
                                        <p:tgtEl>
                                          <p:spTgt spid="1048655">
                                            <p:txEl>
                                              <p:pRg st="0" end="0"/>
                                            </p:txEl>
                                          </p:spTgt>
                                        </p:tgtEl>
                                        <p:attrNameLst>
                                          <p:attrName>style.visibility</p:attrName>
                                        </p:attrNameLst>
                                      </p:cBhvr>
                                      <p:to>
                                        <p:strVal val="visible"/>
                                      </p:to>
                                    </p:set>
                                    <p:animEffect transition="in" filter="wedge">
                                      <p:cBhvr>
                                        <p:cTn id="13" dur="2000"/>
                                        <p:tgtEl>
                                          <p:spTgt spid="10486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4" grpId="0"/>
      <p:bldP spid="1048655" grpId="0"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7" name="标题 1"/>
          <p:cNvSpPr>
            <a:spLocks noGrp="1"/>
          </p:cNvSpPr>
          <p:nvPr>
            <p:ph type="title"/>
          </p:nvPr>
        </p:nvSpPr>
        <p:spPr>
          <a:xfrm>
            <a:off x="23812" y="0"/>
            <a:ext cx="10515600" cy="1325563"/>
          </a:xfrm>
        </p:spPr>
        <p:txBody>
          <a:bodyPr/>
          <a:lstStyle/>
          <a:p>
            <a:r>
              <a:rPr lang="zh-CN" altLang="en-US"/>
              <a:t>二，选材新颖，立意深刻</a:t>
            </a:r>
          </a:p>
        </p:txBody>
      </p:sp>
      <p:sp>
        <p:nvSpPr>
          <p:cNvPr id="1048658" name="内容占位符 2"/>
          <p:cNvSpPr>
            <a:spLocks noGrp="1"/>
          </p:cNvSpPr>
          <p:nvPr>
            <p:ph idx="1"/>
          </p:nvPr>
        </p:nvSpPr>
        <p:spPr>
          <a:xfrm>
            <a:off x="838200" y="1825625"/>
            <a:ext cx="10515600" cy="2865438"/>
          </a:xfrm>
        </p:spPr>
        <p:txBody>
          <a:bodyPr/>
          <a:lstStyle/>
          <a:p>
            <a:pPr marL="0" indent="0">
              <a:buNone/>
            </a:pPr>
            <a:r>
              <a:rPr lang="zh-CN" altLang="en-US">
                <a:latin typeface="宋体" panose="02010600030101010101" pitchFamily="2" charset="-122"/>
                <a:ea typeface="宋体" panose="02010600030101010101" pitchFamily="2" charset="-122"/>
              </a:rPr>
              <a:t>考生平日应该开阔生活的视野，留意身边发生的事，这样写作时选材才能突破俗套，给人耳目一新之感。立意不要局限于“妈妈爱我”“奶奶爱我”等，需要关注包括妈妈在内的身边人物的高尚品格、高雅情趣、人生智慧等；需要关注自己经历的些校内外活动，捕捉活动中“我”的发现与成长；也可以关注生命，关注自然，拓展选材的广度。</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58">
                                            <p:txEl>
                                              <p:pRg st="0" end="0"/>
                                            </p:txEl>
                                          </p:spTgt>
                                        </p:tgtEl>
                                        <p:attrNameLst>
                                          <p:attrName>style.visibility</p:attrName>
                                        </p:attrNameLst>
                                      </p:cBhvr>
                                      <p:to>
                                        <p:strVal val="visible"/>
                                      </p:to>
                                    </p:set>
                                    <p:anim calcmode="lin" valueType="num">
                                      <p:cBhvr additive="base">
                                        <p:cTn id="7" dur="500" fill="hold"/>
                                        <p:tgtEl>
                                          <p:spTgt spid="104865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865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58" grpId="0"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59" name="椭圆 3"/>
          <p:cNvSpPr/>
          <p:nvPr/>
        </p:nvSpPr>
        <p:spPr>
          <a:xfrm>
            <a:off x="0" y="947974"/>
            <a:ext cx="1158479" cy="1116807"/>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例</a:t>
            </a:r>
            <a:r>
              <a:rPr lang="en-US" altLang="zh-CN" sz="3200"/>
              <a:t>4:</a:t>
            </a:r>
            <a:endParaRPr lang="zh-CN" altLang="en-US" sz="3200"/>
          </a:p>
        </p:txBody>
      </p:sp>
      <p:sp>
        <p:nvSpPr>
          <p:cNvPr id="1048660" name="标题 1"/>
          <p:cNvSpPr txBox="1"/>
          <p:nvPr/>
        </p:nvSpPr>
        <p:spPr>
          <a:xfrm>
            <a:off x="1158479" y="84359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28600" indent="-228600">
              <a:buFont typeface="Arial" panose="020b0604020202020204" pitchFamily="34" charset="0"/>
              <a:buNone/>
            </a:pPr>
            <a:r>
              <a:rPr lang="zh-CN" altLang="en-US" sz="3600"/>
              <a:t>第八届</a:t>
            </a:r>
            <a:r>
              <a:rPr lang="en-US" altLang="zh-CN" sz="3600"/>
              <a:t>《</a:t>
            </a:r>
            <a:r>
              <a:rPr lang="zh-CN" altLang="en-US" sz="3600"/>
              <a:t>招生考试通讯</a:t>
            </a:r>
            <a:r>
              <a:rPr lang="en-US" altLang="zh-CN" sz="3600"/>
              <a:t>》</a:t>
            </a:r>
            <a:r>
              <a:rPr lang="zh-CN" altLang="en-US" sz="3600"/>
              <a:t>“赢在中考”考场作文大赛</a:t>
            </a:r>
          </a:p>
        </p:txBody>
      </p:sp>
      <p:sp>
        <p:nvSpPr>
          <p:cNvPr id="1048661" name="文本框 5"/>
          <p:cNvSpPr txBox="1"/>
          <p:nvPr/>
        </p:nvSpPr>
        <p:spPr>
          <a:xfrm>
            <a:off x="1158479" y="3156107"/>
            <a:ext cx="10008989"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《__________</a:t>
            </a:r>
            <a:r>
              <a:rPr lang="zh-CN" altLang="en-US" sz="6000">
                <a:latin typeface="华文新魏" panose="02010800040101010101" pitchFamily="2" charset="-122"/>
                <a:ea typeface="华文新魏" panose="02010800040101010101" pitchFamily="2" charset="-122"/>
              </a:rPr>
              <a:t>是别样的美丽</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
        <p:nvSpPr>
          <p:cNvPr id="1048662" name="标题 1"/>
          <p:cNvSpPr>
            <a:spLocks noGrp="1"/>
          </p:cNvSpPr>
          <p:nvPr>
            <p:ph type="title"/>
          </p:nvPr>
        </p:nvSpPr>
        <p:spPr>
          <a:xfrm>
            <a:off x="23812" y="0"/>
            <a:ext cx="10515600" cy="1325563"/>
          </a:xfrm>
        </p:spPr>
        <p:txBody>
          <a:bodyPr/>
          <a:lstStyle/>
          <a:p>
            <a:r>
              <a:rPr lang="zh-CN" altLang="en-US"/>
              <a:t>二，选材新颖，立意深刻</a:t>
            </a:r>
          </a:p>
        </p:txBody>
      </p:sp>
      <p:sp>
        <p:nvSpPr>
          <p:cNvPr id="1048663" name="文本框 5"/>
          <p:cNvSpPr txBox="1"/>
          <p:nvPr/>
        </p:nvSpPr>
        <p:spPr>
          <a:xfrm>
            <a:off x="2156816" y="3012753"/>
            <a:ext cx="4141589" cy="1174905"/>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6000">
                <a:solidFill>
                  <a:srgbClr val="FF0000"/>
                </a:solidFill>
                <a:latin typeface="华文新魏" panose="02010800040101010101" pitchFamily="2" charset="-122"/>
                <a:ea typeface="华文新魏" panose="02010800040101010101" pitchFamily="2" charset="-122"/>
              </a:rPr>
              <a:t>那盏明灯</a:t>
            </a:r>
          </a:p>
        </p:txBody>
      </p:sp>
      <p:sp>
        <p:nvSpPr>
          <p:cNvPr id="1048664" name="文本框 5"/>
          <p:cNvSpPr txBox="1"/>
          <p:nvPr/>
        </p:nvSpPr>
        <p:spPr>
          <a:xfrm>
            <a:off x="86021" y="4881166"/>
            <a:ext cx="4141589" cy="1174905"/>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6000">
                <a:latin typeface="华文新魏" panose="02010800040101010101" pitchFamily="2" charset="-122"/>
                <a:ea typeface="华文新魏" panose="02010800040101010101" pitchFamily="2" charset="-122"/>
              </a:rPr>
              <a:t>范文</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61"/>
                                        </p:tgtEl>
                                        <p:attrNameLst>
                                          <p:attrName>style.visibility</p:attrName>
                                        </p:attrNameLst>
                                      </p:cBhvr>
                                      <p:to>
                                        <p:strVal val="visible"/>
                                      </p:to>
                                    </p:set>
                                    <p:anim calcmode="lin" valueType="num">
                                      <p:cBhvr additive="base">
                                        <p:cTn id="7" dur="500" fill="hold"/>
                                        <p:tgtEl>
                                          <p:spTgt spid="1048661"/>
                                        </p:tgtEl>
                                        <p:attrNameLst>
                                          <p:attrName>ppt_x</p:attrName>
                                        </p:attrNameLst>
                                      </p:cBhvr>
                                      <p:tavLst>
                                        <p:tav tm="0">
                                          <p:val>
                                            <p:strVal val="#ppt_x"/>
                                          </p:val>
                                        </p:tav>
                                        <p:tav tm="100000">
                                          <p:val>
                                            <p:strVal val="#ppt_x"/>
                                          </p:val>
                                        </p:tav>
                                      </p:tavLst>
                                    </p:anim>
                                    <p:anim calcmode="lin" valueType="num">
                                      <p:cBhvr additive="base">
                                        <p:cTn id="8" dur="500" fill="hold"/>
                                        <p:tgtEl>
                                          <p:spTgt spid="104866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8663"/>
                                        </p:tgtEl>
                                        <p:attrNameLst>
                                          <p:attrName>style.visibility</p:attrName>
                                        </p:attrNameLst>
                                      </p:cBhvr>
                                      <p:to>
                                        <p:strVal val="visible"/>
                                      </p:to>
                                    </p:set>
                                    <p:anim calcmode="lin" valueType="num">
                                      <p:cBhvr additive="base">
                                        <p:cTn id="13" dur="500" fill="hold"/>
                                        <p:tgtEl>
                                          <p:spTgt spid="1048663"/>
                                        </p:tgtEl>
                                        <p:attrNameLst>
                                          <p:attrName>ppt_x</p:attrName>
                                        </p:attrNameLst>
                                      </p:cBhvr>
                                      <p:tavLst>
                                        <p:tav tm="0">
                                          <p:val>
                                            <p:strVal val="#ppt_x"/>
                                          </p:val>
                                        </p:tav>
                                        <p:tav tm="100000">
                                          <p:val>
                                            <p:strVal val="#ppt_x"/>
                                          </p:val>
                                        </p:tav>
                                      </p:tavLst>
                                    </p:anim>
                                    <p:anim calcmode="lin" valueType="num">
                                      <p:cBhvr additive="base">
                                        <p:cTn id="14" dur="500" fill="hold"/>
                                        <p:tgtEl>
                                          <p:spTgt spid="104866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48664"/>
                                        </p:tgtEl>
                                        <p:attrNameLst>
                                          <p:attrName>style.visibility</p:attrName>
                                        </p:attrNameLst>
                                      </p:cBhvr>
                                      <p:to>
                                        <p:strVal val="visible"/>
                                      </p:to>
                                    </p:set>
                                    <p:anim calcmode="lin" valueType="num">
                                      <p:cBhvr additive="base">
                                        <p:cTn id="19" dur="500" fill="hold"/>
                                        <p:tgtEl>
                                          <p:spTgt spid="1048664"/>
                                        </p:tgtEl>
                                        <p:attrNameLst>
                                          <p:attrName>ppt_x</p:attrName>
                                        </p:attrNameLst>
                                      </p:cBhvr>
                                      <p:tavLst>
                                        <p:tav tm="0">
                                          <p:val>
                                            <p:strVal val="#ppt_x"/>
                                          </p:val>
                                        </p:tav>
                                        <p:tav tm="100000">
                                          <p:val>
                                            <p:strVal val="#ppt_x"/>
                                          </p:val>
                                        </p:tav>
                                      </p:tavLst>
                                    </p:anim>
                                    <p:anim calcmode="lin" valueType="num">
                                      <p:cBhvr additive="base">
                                        <p:cTn id="20" dur="500" fill="hold"/>
                                        <p:tgtEl>
                                          <p:spTgt spid="10486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61" grpId="0"/>
      <p:bldP spid="1048663" grpId="0"/>
      <p:bldP spid="104866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65" name="文本框 3"/>
          <p:cNvSpPr txBox="1"/>
          <p:nvPr/>
        </p:nvSpPr>
        <p:spPr>
          <a:xfrm>
            <a:off x="42862" y="836832"/>
            <a:ext cx="12106276" cy="5400040"/>
          </a:xfrm>
          <a:prstGeom prst="rect">
            <a:avLst/>
          </a:prstGeom>
          <a:noFill/>
        </p:spPr>
        <p:txBody>
          <a:bodyPr wrap="square" rtlCol="0">
            <a:spAutoFit/>
          </a:bodyPr>
          <a:lstStyle/>
          <a:p>
            <a:pPr algn="l"/>
            <a:r>
              <a:rPr lang="zh-CN" altLang="en-US" sz="3200"/>
              <a:t>  我故乡的海岛上，伫立着一座破旧的灯塔，异常丑陋，与那童话中灯塔的美丽相去甚远。
  海岛地处偏僻，停电是家常便饭，塔上的灯却总是及时地被接上备用电源，成为无边黑暗中仅存的微光，一声声召唤着远方的渔者归来。
  岸边的渔民说守护灯塔的是个老人，他几十年如一日地守在那里，春夏秋冬，风雨无阻。老人为此还受过很重的伤，可养伤的时候也一天不落地守着灯不灭。
  这是怎样的一个人啊！好奇心驱使我来到灯塔前。夜幕阑珊，腥咸的海风轻轻拂过面庞，微凉的海水伴随着潮声拍打着脚面。我抬起头，望向那盏明亮的灯。</a:t>
            </a:r>
          </a:p>
        </p:txBody>
      </p:sp>
      <p:sp>
        <p:nvSpPr>
          <p:cNvPr id="1048666" name="文本框 5"/>
          <p:cNvSpPr txBox="1"/>
          <p:nvPr/>
        </p:nvSpPr>
        <p:spPr>
          <a:xfrm>
            <a:off x="1598710" y="0"/>
            <a:ext cx="10008989"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a:latin typeface="华文新魏" panose="02010800040101010101" pitchFamily="2" charset="-122"/>
                <a:ea typeface="华文新魏" panose="02010800040101010101" pitchFamily="2" charset="-122"/>
              </a:rPr>
              <a:t>那盏明灯是别样的美丽</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67" name="文本框 3"/>
          <p:cNvSpPr txBox="1"/>
          <p:nvPr/>
        </p:nvSpPr>
        <p:spPr>
          <a:xfrm>
            <a:off x="0" y="856357"/>
            <a:ext cx="11987214" cy="5882640"/>
          </a:xfrm>
          <a:prstGeom prst="rect">
            <a:avLst/>
          </a:prstGeom>
          <a:noFill/>
        </p:spPr>
        <p:txBody>
          <a:bodyPr wrap="square" rtlCol="0">
            <a:spAutoFit/>
          </a:bodyPr>
          <a:lstStyle/>
          <a:p>
            <a:pPr algn="l"/>
            <a:r>
              <a:rPr lang="zh-CN" altLang="en-US" sz="3200"/>
              <a:t>  这时，远处传来了一串缓慢而低沉的脚步声。循声望去，一个矮小而略微佝偻的老者出现在我的视野里：他穿着老式的白衣黑裤，黧黑的面色昭示着岁月的沧桑，一道狰狞的疤痕像条蜈蚣歪歪扭扭地从腮边一路攀爬到额头。我想，也许这道疤就是当年为了守护灯光而留下的吧。
  我不由自主地走上前去：“爷爷，您就是这儿的守护者吧。”老人严肃的脸上漾出了一丝笑意。他低头看了看我，然后望向广袤无垠的大海，轻轻地说“海里谋生不容易呀，当年我的父亲就是出海遇上风浪迷航了，一去不返。那年我才八岁，从那以后，我就一直守着这灯塔，我就是想让那些与大海搏斗的渔民在黑暗中能够找到回家的路，都说靠海吃海，可人在大海面前是没有还手之力的，一条船回不来，岛上就多了一群孤儿、寡母和失骨肉的年迈父</a:t>
            </a:r>
          </a:p>
        </p:txBody>
      </p:sp>
      <p:sp>
        <p:nvSpPr>
          <p:cNvPr id="1048668" name="文本框 5"/>
          <p:cNvSpPr txBox="1"/>
          <p:nvPr/>
        </p:nvSpPr>
        <p:spPr>
          <a:xfrm>
            <a:off x="1574898" y="0"/>
            <a:ext cx="10008989"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a:latin typeface="华文新魏" panose="02010800040101010101" pitchFamily="2" charset="-122"/>
                <a:ea typeface="华文新魏" panose="02010800040101010101" pitchFamily="2" charset="-122"/>
              </a:rPr>
              <a:t>那盏明灯是别样的美丽</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69" name="文本框 4"/>
          <p:cNvSpPr txBox="1"/>
          <p:nvPr/>
        </p:nvSpPr>
        <p:spPr>
          <a:xfrm>
            <a:off x="0" y="933807"/>
            <a:ext cx="12192000" cy="3469640"/>
          </a:xfrm>
          <a:prstGeom prst="rect">
            <a:avLst/>
          </a:prstGeom>
          <a:noFill/>
        </p:spPr>
        <p:txBody>
          <a:bodyPr wrap="square">
            <a:spAutoFit/>
          </a:bodyPr>
          <a:lstStyle/>
          <a:p>
            <a:r>
              <a:rPr lang="zh-CN" altLang="en-US" sz="3200"/>
              <a:t>母啊”！老人转身爬上灯塔。岁月的洗礼让他的动作有些笨拙，扶着栏杆的手和踏着台阶的脚都不那么灵活，然而举手投足间又透露着坚定与爱。
  一盏灯的微光固然不能照彻整个黑暗，却也能给漂泊在茫茫大海上的人带来一点希望</a:t>
            </a:r>
            <a:r>
              <a:rPr lang="en-US" altLang="zh-CN" sz="3200"/>
              <a:t>——</a:t>
            </a:r>
            <a:r>
              <a:rPr lang="zh-CN" altLang="en-US" sz="3200"/>
              <a:t>长夜孤灯是家的方向！而老人的坚守与大爱也为指明了我人生方向！
  灯塔虽旧，那盏明灯却是别样的美丽。</a:t>
            </a:r>
          </a:p>
        </p:txBody>
      </p:sp>
      <p:sp>
        <p:nvSpPr>
          <p:cNvPr id="1048670" name="文本框 6"/>
          <p:cNvSpPr txBox="1"/>
          <p:nvPr/>
        </p:nvSpPr>
        <p:spPr>
          <a:xfrm>
            <a:off x="1467741" y="0"/>
            <a:ext cx="10008989"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a:latin typeface="华文新魏" panose="02010800040101010101" pitchFamily="2" charset="-122"/>
                <a:ea typeface="华文新魏" panose="02010800040101010101" pitchFamily="2" charset="-122"/>
              </a:rPr>
              <a:t>那盏明灯是别样的美丽</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
        <p:nvSpPr>
          <p:cNvPr id="1048671" name="文本框 1"/>
          <p:cNvSpPr txBox="1"/>
          <p:nvPr/>
        </p:nvSpPr>
        <p:spPr>
          <a:xfrm>
            <a:off x="95250" y="4604205"/>
            <a:ext cx="12001500" cy="2021841"/>
          </a:xfrm>
          <a:prstGeom prst="rect">
            <a:avLst/>
          </a:prstGeom>
          <a:noFill/>
        </p:spPr>
        <p:txBody>
          <a:bodyPr wrap="square" rtlCol="0">
            <a:spAutoFit/>
          </a:bodyPr>
          <a:lstStyle/>
          <a:p>
            <a:pPr algn="l"/>
            <a:r>
              <a:rPr lang="en-US" altLang="zh-CN" sz="3200">
                <a:solidFill>
                  <a:srgbClr val="FF0000"/>
                </a:solidFill>
                <a:latin typeface="华文仿宋" panose="02010600040101010101" pitchFamily="2" charset="-122"/>
                <a:ea typeface="华文仿宋" panose="02010600040101010101" pitchFamily="2" charset="-122"/>
              </a:rPr>
              <a:t>【</a:t>
            </a:r>
            <a:r>
              <a:rPr lang="zh-CN" altLang="en-US" sz="3200">
                <a:solidFill>
                  <a:srgbClr val="FF0000"/>
                </a:solidFill>
                <a:latin typeface="华文仿宋" panose="02010600040101010101" pitchFamily="2" charset="-122"/>
                <a:ea typeface="华文仿宋" panose="02010600040101010101" pitchFamily="2" charset="-122"/>
              </a:rPr>
              <a:t>点评</a:t>
            </a:r>
            <a:r>
              <a:rPr lang="en-US" altLang="zh-CN" sz="3200">
                <a:solidFill>
                  <a:srgbClr val="FF0000"/>
                </a:solidFill>
                <a:latin typeface="华文仿宋" panose="02010600040101010101" pitchFamily="2" charset="-122"/>
                <a:ea typeface="华文仿宋" panose="02010600040101010101" pitchFamily="2" charset="-122"/>
              </a:rPr>
              <a:t>】</a:t>
            </a:r>
            <a:r>
              <a:rPr lang="zh-CN" altLang="en-US" sz="3200">
                <a:solidFill>
                  <a:srgbClr val="FF0000"/>
                </a:solidFill>
                <a:latin typeface="华文仿宋" panose="02010600040101010101" pitchFamily="2" charset="-122"/>
                <a:ea typeface="华文仿宋" panose="02010600040101010101" pitchFamily="2" charset="-122"/>
              </a:rPr>
              <a:t>小作者以偏僻的海岛为背景，记叙了老人为了让出海谋生的渔民可以找到回家的路，几十年如一日地守护灯塔的故事。这里“别样的美丽”不仅是黑暗中灯塔上的灯光，更是指老人坚持为大家服务的无私奉献的精神品质。文章选材新颖，颇有吸引力。</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71"/>
                                        </p:tgtEl>
                                        <p:attrNameLst>
                                          <p:attrName>style.visibility</p:attrName>
                                        </p:attrNameLst>
                                      </p:cBhvr>
                                      <p:to>
                                        <p:strVal val="visible"/>
                                      </p:to>
                                    </p:set>
                                    <p:anim calcmode="lin" valueType="num">
                                      <p:cBhvr additive="base">
                                        <p:cTn id="7" dur="500" fill="hold"/>
                                        <p:tgtEl>
                                          <p:spTgt spid="1048671"/>
                                        </p:tgtEl>
                                        <p:attrNameLst>
                                          <p:attrName>ppt_x</p:attrName>
                                        </p:attrNameLst>
                                      </p:cBhvr>
                                      <p:tavLst>
                                        <p:tav tm="0">
                                          <p:val>
                                            <p:strVal val="#ppt_x"/>
                                          </p:val>
                                        </p:tav>
                                        <p:tav tm="100000">
                                          <p:val>
                                            <p:strVal val="#ppt_x"/>
                                          </p:val>
                                        </p:tav>
                                      </p:tavLst>
                                    </p:anim>
                                    <p:anim calcmode="lin" valueType="num">
                                      <p:cBhvr additive="base">
                                        <p:cTn id="8" dur="500" fill="hold"/>
                                        <p:tgtEl>
                                          <p:spTgt spid="10486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1"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72" name="椭圆 3"/>
          <p:cNvSpPr/>
          <p:nvPr/>
        </p:nvSpPr>
        <p:spPr>
          <a:xfrm>
            <a:off x="0" y="947974"/>
            <a:ext cx="1158479" cy="1116807"/>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例</a:t>
            </a:r>
            <a:r>
              <a:rPr lang="en-US" altLang="zh-CN" sz="3200"/>
              <a:t>4:</a:t>
            </a:r>
            <a:endParaRPr lang="zh-CN" altLang="en-US" sz="3200"/>
          </a:p>
        </p:txBody>
      </p:sp>
      <p:sp>
        <p:nvSpPr>
          <p:cNvPr id="1048673" name="标题 1"/>
          <p:cNvSpPr txBox="1"/>
          <p:nvPr/>
        </p:nvSpPr>
        <p:spPr>
          <a:xfrm>
            <a:off x="1158479" y="84359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28600" indent="-228600">
              <a:buFont typeface="Arial" panose="020b0604020202020204" pitchFamily="34" charset="0"/>
              <a:buNone/>
            </a:pPr>
            <a:r>
              <a:rPr lang="zh-CN" altLang="en-US" sz="3600"/>
              <a:t>第八届</a:t>
            </a:r>
            <a:r>
              <a:rPr lang="en-US" altLang="zh-CN" sz="3600"/>
              <a:t>《</a:t>
            </a:r>
            <a:r>
              <a:rPr lang="zh-CN" altLang="en-US" sz="3600"/>
              <a:t>招生考试通讯</a:t>
            </a:r>
            <a:r>
              <a:rPr lang="en-US" altLang="zh-CN" sz="3600"/>
              <a:t>》</a:t>
            </a:r>
            <a:r>
              <a:rPr lang="zh-CN" altLang="en-US" sz="3600"/>
              <a:t>“赢在中考”考场作文大赛</a:t>
            </a:r>
          </a:p>
        </p:txBody>
      </p:sp>
      <p:sp>
        <p:nvSpPr>
          <p:cNvPr id="1048674" name="文本框 5"/>
          <p:cNvSpPr txBox="1"/>
          <p:nvPr/>
        </p:nvSpPr>
        <p:spPr>
          <a:xfrm>
            <a:off x="1158479" y="3156107"/>
            <a:ext cx="10008989"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《__________</a:t>
            </a:r>
            <a:r>
              <a:rPr lang="zh-CN" altLang="en-US" sz="6000">
                <a:latin typeface="华文新魏" panose="02010800040101010101" pitchFamily="2" charset="-122"/>
                <a:ea typeface="华文新魏" panose="02010800040101010101" pitchFamily="2" charset="-122"/>
              </a:rPr>
              <a:t>是别样的美丽</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
        <p:nvSpPr>
          <p:cNvPr id="1048675" name="标题 1"/>
          <p:cNvSpPr>
            <a:spLocks noGrp="1"/>
          </p:cNvSpPr>
          <p:nvPr>
            <p:ph type="title"/>
          </p:nvPr>
        </p:nvSpPr>
        <p:spPr>
          <a:xfrm>
            <a:off x="23812" y="0"/>
            <a:ext cx="10515600" cy="1325563"/>
          </a:xfrm>
        </p:spPr>
        <p:txBody>
          <a:bodyPr/>
          <a:lstStyle/>
          <a:p>
            <a:r>
              <a:rPr lang="zh-CN" altLang="en-US"/>
              <a:t>二，选材新颖，立意深刻</a:t>
            </a:r>
          </a:p>
        </p:txBody>
      </p:sp>
      <p:sp>
        <p:nvSpPr>
          <p:cNvPr id="1048676" name="文本框 5"/>
          <p:cNvSpPr txBox="1"/>
          <p:nvPr/>
        </p:nvSpPr>
        <p:spPr>
          <a:xfrm>
            <a:off x="1871066" y="3156107"/>
            <a:ext cx="4141589" cy="1174905"/>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6000">
                <a:solidFill>
                  <a:srgbClr val="FF0000"/>
                </a:solidFill>
                <a:latin typeface="华文新魏" panose="02010800040101010101" pitchFamily="2" charset="-122"/>
                <a:ea typeface="华文新魏" panose="02010800040101010101" pitchFamily="2" charset="-122"/>
              </a:rPr>
              <a:t>草原的冬天</a:t>
            </a:r>
          </a:p>
        </p:txBody>
      </p:sp>
      <p:sp>
        <p:nvSpPr>
          <p:cNvPr id="1048677" name="文本框 5"/>
          <p:cNvSpPr txBox="1"/>
          <p:nvPr/>
        </p:nvSpPr>
        <p:spPr>
          <a:xfrm>
            <a:off x="86021" y="4881166"/>
            <a:ext cx="4141589" cy="1174905"/>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6000">
                <a:latin typeface="华文新魏" panose="02010800040101010101" pitchFamily="2" charset="-122"/>
                <a:ea typeface="华文新魏" panose="02010800040101010101" pitchFamily="2" charset="-122"/>
              </a:rPr>
              <a:t>范文</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74"/>
                                        </p:tgtEl>
                                        <p:attrNameLst>
                                          <p:attrName>style.visibility</p:attrName>
                                        </p:attrNameLst>
                                      </p:cBhvr>
                                      <p:to>
                                        <p:strVal val="visible"/>
                                      </p:to>
                                    </p:set>
                                    <p:anim calcmode="lin" valueType="num">
                                      <p:cBhvr additive="base">
                                        <p:cTn id="7" dur="500" fill="hold"/>
                                        <p:tgtEl>
                                          <p:spTgt spid="1048674"/>
                                        </p:tgtEl>
                                        <p:attrNameLst>
                                          <p:attrName>ppt_x</p:attrName>
                                        </p:attrNameLst>
                                      </p:cBhvr>
                                      <p:tavLst>
                                        <p:tav tm="0">
                                          <p:val>
                                            <p:strVal val="#ppt_x"/>
                                          </p:val>
                                        </p:tav>
                                        <p:tav tm="100000">
                                          <p:val>
                                            <p:strVal val="#ppt_x"/>
                                          </p:val>
                                        </p:tav>
                                      </p:tavLst>
                                    </p:anim>
                                    <p:anim calcmode="lin" valueType="num">
                                      <p:cBhvr additive="base">
                                        <p:cTn id="8" dur="500" fill="hold"/>
                                        <p:tgtEl>
                                          <p:spTgt spid="10486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8676"/>
                                        </p:tgtEl>
                                        <p:attrNameLst>
                                          <p:attrName>style.visibility</p:attrName>
                                        </p:attrNameLst>
                                      </p:cBhvr>
                                      <p:to>
                                        <p:strVal val="visible"/>
                                      </p:to>
                                    </p:set>
                                    <p:anim calcmode="lin" valueType="num">
                                      <p:cBhvr additive="base">
                                        <p:cTn id="13" dur="500" fill="hold"/>
                                        <p:tgtEl>
                                          <p:spTgt spid="1048676"/>
                                        </p:tgtEl>
                                        <p:attrNameLst>
                                          <p:attrName>ppt_x</p:attrName>
                                        </p:attrNameLst>
                                      </p:cBhvr>
                                      <p:tavLst>
                                        <p:tav tm="0">
                                          <p:val>
                                            <p:strVal val="#ppt_x"/>
                                          </p:val>
                                        </p:tav>
                                        <p:tav tm="100000">
                                          <p:val>
                                            <p:strVal val="#ppt_x"/>
                                          </p:val>
                                        </p:tav>
                                      </p:tavLst>
                                    </p:anim>
                                    <p:anim calcmode="lin" valueType="num">
                                      <p:cBhvr additive="base">
                                        <p:cTn id="14" dur="500" fill="hold"/>
                                        <p:tgtEl>
                                          <p:spTgt spid="104867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48677"/>
                                        </p:tgtEl>
                                        <p:attrNameLst>
                                          <p:attrName>style.visibility</p:attrName>
                                        </p:attrNameLst>
                                      </p:cBhvr>
                                      <p:to>
                                        <p:strVal val="visible"/>
                                      </p:to>
                                    </p:set>
                                    <p:anim calcmode="lin" valueType="num">
                                      <p:cBhvr additive="base">
                                        <p:cTn id="19" dur="500" fill="hold"/>
                                        <p:tgtEl>
                                          <p:spTgt spid="1048677"/>
                                        </p:tgtEl>
                                        <p:attrNameLst>
                                          <p:attrName>ppt_x</p:attrName>
                                        </p:attrNameLst>
                                      </p:cBhvr>
                                      <p:tavLst>
                                        <p:tav tm="0">
                                          <p:val>
                                            <p:strVal val="#ppt_x"/>
                                          </p:val>
                                        </p:tav>
                                        <p:tav tm="100000">
                                          <p:val>
                                            <p:strVal val="#ppt_x"/>
                                          </p:val>
                                        </p:tav>
                                      </p:tavLst>
                                    </p:anim>
                                    <p:anim calcmode="lin" valueType="num">
                                      <p:cBhvr additive="base">
                                        <p:cTn id="20" dur="500" fill="hold"/>
                                        <p:tgtEl>
                                          <p:spTgt spid="10486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74" grpId="0"/>
      <p:bldP spid="1048676" grpId="0"/>
      <p:bldP spid="1048677"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78" name="文本框 3"/>
          <p:cNvSpPr txBox="1"/>
          <p:nvPr/>
        </p:nvSpPr>
        <p:spPr>
          <a:xfrm>
            <a:off x="42862" y="836832"/>
            <a:ext cx="12106276" cy="5400040"/>
          </a:xfrm>
          <a:prstGeom prst="rect">
            <a:avLst/>
          </a:prstGeom>
          <a:noFill/>
        </p:spPr>
        <p:txBody>
          <a:bodyPr wrap="square" rtlCol="0">
            <a:spAutoFit/>
          </a:bodyPr>
          <a:lstStyle/>
          <a:p>
            <a:pPr algn="l"/>
            <a:r>
              <a:rPr lang="zh-CN" altLang="en-US" sz="3200"/>
              <a:t>  寒冬里，一路向北。带着向往与期待，在冬天踏上草原。不知在这异乡，会邂逅什么别样的美丽。
  冬天，草原变作一张无垠的画布，绿色陷入沉睡。它进入长眠，就像一只为过冬贮藏了充足脂肪的羊羔，覆盖的雪堆是厚重的皮毛。
  夕日欲颓，一股缱绻的火焰从雪地的尽头烧进天穹，在褴褛的云层里照耀，直把漫漫的白雪镀上了一层杏黄。太阳开始坠落，残云在黄昏的边缘过渡，被浸染成堇青石一样的蓝，又有点像定格的海浪，落日的余晖宛若在海水里被点燃。天色彻底黯淡了，霜寒簇拥着钩月，太阳彻底死去了，绛蓝的夜色变成另一波虚无的颜料，泼洒在雪里。抬头看星空，星星又大又亮，像要从浓稠的、海洋一般的蓝色里滴落。他是狼毫淋漓走一半，勾出不同于中原的钟灵毓秀。</a:t>
            </a:r>
          </a:p>
        </p:txBody>
      </p:sp>
      <p:sp>
        <p:nvSpPr>
          <p:cNvPr id="1048679" name="文本框 5"/>
          <p:cNvSpPr txBox="1"/>
          <p:nvPr/>
        </p:nvSpPr>
        <p:spPr>
          <a:xfrm>
            <a:off x="1289147" y="-35720"/>
            <a:ext cx="10008989"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a:latin typeface="华文新魏" panose="02010800040101010101" pitchFamily="2" charset="-122"/>
                <a:ea typeface="华文新魏" panose="02010800040101010101" pitchFamily="2" charset="-122"/>
              </a:rPr>
              <a:t>草原的冬天是别样的美丽</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80" name="文本框 3"/>
          <p:cNvSpPr txBox="1"/>
          <p:nvPr/>
        </p:nvSpPr>
        <p:spPr>
          <a:xfrm>
            <a:off x="42862" y="836832"/>
            <a:ext cx="12106276" cy="5882640"/>
          </a:xfrm>
          <a:prstGeom prst="rect">
            <a:avLst/>
          </a:prstGeom>
          <a:noFill/>
        </p:spPr>
        <p:txBody>
          <a:bodyPr wrap="square" rtlCol="0">
            <a:spAutoFit/>
          </a:bodyPr>
          <a:lstStyle/>
          <a:p>
            <a:pPr algn="l"/>
            <a:r>
              <a:rPr lang="zh-CN" altLang="en-US" sz="3200"/>
              <a:t>  夜色正浓，月光澄澈。一个姑娘悄悄来了。她唱起一首蒙古歌谣。她的嗓音是湿润的，好像一只羽毛被湖水打湿的天鹅。她唱得很慢很慢，有时唱完一句要间隔很久才唱下一句，喉咙仿佛含着一把大提琴，要断断续续地奏完一首曲子，像晚风一样温柔，却又像潮汐那么有力；像云雀一样忧伤，却又像天空那么澄廓。我好像还看见了月亮和湖泊，看见三月嫩草里歇息的骏马，看见高空里春归的鸿雁</a:t>
            </a:r>
            <a:r>
              <a:rPr lang="en-US" altLang="zh-CN" sz="3200"/>
              <a:t>……</a:t>
            </a:r>
            <a:r>
              <a:rPr lang="zh-CN" altLang="en-US" sz="3200"/>
              <a:t>她不似江南的吴侬软语，柔和里更多的确实苍凉。
  漫漫长夜后，天光破晓。我向山的方向奔去，厚厚的雪堆被我拖溅着一路飞花，却也绊住了我的脚步，踉跄了一下，然后响亮地摔进了雪地里。我就坐在白茫茫的天地之间。有点稚拙地拖着膝盖转过身，跪坐在地上，衣服、头发、眼睛上都沾上了雪花，雪花融化了，温柔的阳光掩匿在远处的山后，映亮了身上水光，</a:t>
            </a:r>
          </a:p>
        </p:txBody>
      </p:sp>
      <p:sp>
        <p:nvSpPr>
          <p:cNvPr id="1048681" name="文本框 5"/>
          <p:cNvSpPr txBox="1"/>
          <p:nvPr/>
        </p:nvSpPr>
        <p:spPr>
          <a:xfrm>
            <a:off x="1091505" y="19525"/>
            <a:ext cx="10008989"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a:latin typeface="华文新魏" panose="02010800040101010101" pitchFamily="2" charset="-122"/>
                <a:ea typeface="华文新魏" panose="02010800040101010101" pitchFamily="2" charset="-122"/>
              </a:rPr>
              <a:t>草原的冬天是别样的美丽</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593" name="文本框 3"/>
          <p:cNvSpPr txBox="1"/>
          <p:nvPr/>
        </p:nvSpPr>
        <p:spPr>
          <a:xfrm>
            <a:off x="490161" y="2136235"/>
            <a:ext cx="1376680" cy="5334001"/>
          </a:xfrm>
          <a:prstGeom prst="rect">
            <a:avLst/>
          </a:prstGeom>
          <a:noFill/>
        </p:spPr>
        <p:txBody>
          <a:bodyPr vert="eaVert" wrap="square" rtlCol="0">
            <a:spAutoFit/>
          </a:bodyPr>
          <a:lstStyle/>
          <a:p>
            <a:pPr algn="l"/>
            <a:r>
              <a:rPr lang="en-US" altLang="zh-CN" sz="8000" b="1">
                <a:solidFill>
                  <a:schemeClr val="tx1">
                    <a:lumMod val="25000"/>
                    <a:lumOff val="75000"/>
                  </a:schemeClr>
                </a:solidFill>
              </a:rPr>
              <a:t>Contents</a:t>
            </a:r>
            <a:endParaRPr lang="zh-CN" altLang="en-US" sz="8000" b="1">
              <a:solidFill>
                <a:schemeClr val="tx1">
                  <a:lumMod val="25000"/>
                  <a:lumOff val="75000"/>
                </a:schemeClr>
              </a:solidFill>
            </a:endParaRPr>
          </a:p>
        </p:txBody>
      </p:sp>
      <p:sp>
        <p:nvSpPr>
          <p:cNvPr id="1048594" name="标题 1"/>
          <p:cNvSpPr>
            <a:spLocks noGrp="1"/>
          </p:cNvSpPr>
          <p:nvPr>
            <p:ph type="title"/>
          </p:nvPr>
        </p:nvSpPr>
        <p:spPr>
          <a:xfrm>
            <a:off x="0" y="-408782"/>
            <a:ext cx="1388270" cy="5433219"/>
          </a:xfrm>
        </p:spPr>
        <p:txBody>
          <a:bodyPr>
            <a:normAutofit/>
          </a:bodyPr>
          <a:lstStyle/>
          <a:p>
            <a:r>
              <a:rPr lang="zh-CN" altLang="en-US" sz="9600" b="1"/>
              <a:t>目</a:t>
            </a:r>
            <a:br>
              <a:rPr lang="en-US" altLang="zh-CN" sz="9600" b="1"/>
            </a:br>
            <a:r>
              <a:rPr lang="zh-CN" altLang="en-US" sz="9600" b="1"/>
              <a:t>录</a:t>
            </a:r>
          </a:p>
        </p:txBody>
      </p:sp>
      <p:sp>
        <p:nvSpPr>
          <p:cNvPr id="1048595" name="文本框 4"/>
          <p:cNvSpPr txBox="1"/>
          <p:nvPr/>
        </p:nvSpPr>
        <p:spPr>
          <a:xfrm>
            <a:off x="1878431" y="1263805"/>
            <a:ext cx="9551570" cy="3539430"/>
          </a:xfrm>
          <a:prstGeom prst="rect">
            <a:avLst/>
          </a:prstGeom>
          <a:noFill/>
        </p:spPr>
        <p:txBody>
          <a:bodyPr wrap="square" rtlCol="0">
            <a:spAutoFit/>
          </a:bodyPr>
          <a:lstStyle/>
          <a:p>
            <a:pPr marL="342900" indent="-342900" algn="l">
              <a:buFont typeface="+mj-lt"/>
              <a:buAutoNum type="arabicPeriod"/>
            </a:pPr>
            <a:r>
              <a:rPr lang="zh-CN" altLang="en-US" sz="3200">
                <a:latin typeface="华文仿宋" panose="02010600040101010101" pitchFamily="2" charset="-122"/>
                <a:ea typeface="华文仿宋" panose="02010600040101010101" pitchFamily="2" charset="-122"/>
              </a:rPr>
              <a:t>半命题作文的注意事项</a:t>
            </a:r>
            <a:endParaRPr lang="en-US" altLang="zh-CN" sz="3200">
              <a:latin typeface="华文仿宋" panose="02010600040101010101" pitchFamily="2" charset="-122"/>
              <a:ea typeface="华文仿宋" panose="02010600040101010101" pitchFamily="2" charset="-122"/>
            </a:endParaRPr>
          </a:p>
          <a:p>
            <a:pPr marL="342900" indent="-342900" algn="l">
              <a:buFont typeface="+mj-lt"/>
              <a:buAutoNum type="arabicPeriod"/>
            </a:pPr>
            <a:r>
              <a:rPr lang="zh-CN" altLang="en-US" sz="3200">
                <a:latin typeface="华文仿宋" panose="02010600040101010101" pitchFamily="2" charset="-122"/>
                <a:ea typeface="华文仿宋" panose="02010600040101010101" pitchFamily="2" charset="-122"/>
              </a:rPr>
              <a:t>如何写好命题作文</a:t>
            </a:r>
            <a:r>
              <a:rPr lang="en-US" altLang="zh-CN" sz="3200">
                <a:latin typeface="华文仿宋" panose="02010600040101010101" pitchFamily="2" charset="-122"/>
                <a:ea typeface="华文仿宋" panose="02010600040101010101" pitchFamily="2" charset="-122"/>
              </a:rPr>
              <a:t>(</a:t>
            </a:r>
            <a:r>
              <a:rPr lang="zh-CN" altLang="en-US" sz="3200">
                <a:latin typeface="华文仿宋" panose="02010600040101010101" pitchFamily="2" charset="-122"/>
                <a:ea typeface="华文仿宋" panose="02010600040101010101" pitchFamily="2" charset="-122"/>
              </a:rPr>
              <a:t>重点</a:t>
            </a:r>
            <a:r>
              <a:rPr lang="en-US" altLang="zh-CN" sz="3200">
                <a:latin typeface="华文仿宋" panose="02010600040101010101" pitchFamily="2" charset="-122"/>
                <a:ea typeface="华文仿宋" panose="02010600040101010101" pitchFamily="2" charset="-122"/>
              </a:rPr>
              <a:t>)</a:t>
            </a:r>
          </a:p>
          <a:p>
            <a:pPr algn="l"/>
            <a:r>
              <a:rPr lang="en-US" altLang="zh-CN" sz="3200">
                <a:latin typeface="华文仿宋" panose="02010600040101010101" pitchFamily="2" charset="-122"/>
                <a:ea typeface="华文仿宋" panose="02010600040101010101" pitchFamily="2" charset="-122"/>
              </a:rPr>
              <a:t>	</a:t>
            </a:r>
            <a:r>
              <a:rPr lang="zh-CN" altLang="en-US" sz="3200">
                <a:latin typeface="华文仿宋" panose="02010600040101010101" pitchFamily="2" charset="-122"/>
                <a:ea typeface="华文仿宋" panose="02010600040101010101" pitchFamily="2" charset="-122"/>
              </a:rPr>
              <a:t>①审题既要看懂题目的要求，又要认识到选材的广度</a:t>
            </a:r>
            <a:r>
              <a:rPr lang="en-US" altLang="zh-CN" sz="3200">
                <a:latin typeface="华文仿宋" panose="02010600040101010101" pitchFamily="2" charset="-122"/>
                <a:ea typeface="华文仿宋" panose="02010600040101010101" pitchFamily="2" charset="-122"/>
              </a:rPr>
              <a:t>(</a:t>
            </a:r>
            <a:r>
              <a:rPr lang="zh-CN" altLang="en-US" sz="3200">
                <a:latin typeface="华文仿宋" panose="02010600040101010101" pitchFamily="2" charset="-122"/>
                <a:ea typeface="华文仿宋" panose="02010600040101010101" pitchFamily="2" charset="-122"/>
              </a:rPr>
              <a:t>重点</a:t>
            </a:r>
            <a:r>
              <a:rPr lang="en-US" altLang="zh-CN" sz="3200">
                <a:latin typeface="华文仿宋" panose="02010600040101010101" pitchFamily="2" charset="-122"/>
                <a:ea typeface="华文仿宋" panose="02010600040101010101" pitchFamily="2" charset="-122"/>
              </a:rPr>
              <a:t>)</a:t>
            </a:r>
          </a:p>
          <a:p>
            <a:pPr algn="l"/>
            <a:r>
              <a:rPr lang="en-US" altLang="zh-CN" sz="3200">
                <a:latin typeface="华文仿宋" panose="02010600040101010101" pitchFamily="2" charset="-122"/>
                <a:ea typeface="华文仿宋" panose="02010600040101010101" pitchFamily="2" charset="-122"/>
              </a:rPr>
              <a:t>	</a:t>
            </a:r>
            <a:r>
              <a:rPr lang="zh-CN" altLang="en-US" sz="3200">
                <a:latin typeface="华文仿宋" panose="02010600040101010101" pitchFamily="2" charset="-122"/>
                <a:ea typeface="华文仿宋" panose="02010600040101010101" pitchFamily="2" charset="-122"/>
              </a:rPr>
              <a:t>②选材新颖，立意深刻</a:t>
            </a:r>
            <a:r>
              <a:rPr lang="en-US" altLang="zh-CN" sz="3200">
                <a:latin typeface="华文仿宋" panose="02010600040101010101" pitchFamily="2" charset="-122"/>
                <a:ea typeface="华文仿宋" panose="02010600040101010101" pitchFamily="2" charset="-122"/>
              </a:rPr>
              <a:t>(</a:t>
            </a:r>
            <a:r>
              <a:rPr lang="zh-CN" altLang="en-US" sz="3200">
                <a:latin typeface="华文仿宋" panose="02010600040101010101" pitchFamily="2" charset="-122"/>
                <a:ea typeface="华文仿宋" panose="02010600040101010101" pitchFamily="2" charset="-122"/>
              </a:rPr>
              <a:t>重点</a:t>
            </a:r>
            <a:r>
              <a:rPr lang="en-US" altLang="zh-CN" sz="3200">
                <a:latin typeface="华文仿宋" panose="02010600040101010101" pitchFamily="2" charset="-122"/>
                <a:ea typeface="华文仿宋" panose="02010600040101010101" pitchFamily="2" charset="-122"/>
              </a:rPr>
              <a:t>)</a:t>
            </a:r>
          </a:p>
          <a:p>
            <a:pPr algn="l"/>
            <a:r>
              <a:rPr lang="en-US" altLang="zh-CN" sz="3200">
                <a:latin typeface="华文仿宋" panose="02010600040101010101" pitchFamily="2" charset="-122"/>
                <a:ea typeface="华文仿宋" panose="02010600040101010101" pitchFamily="2" charset="-122"/>
              </a:rPr>
              <a:t>	</a:t>
            </a:r>
            <a:r>
              <a:rPr lang="zh-CN" altLang="en-US" sz="3200">
                <a:latin typeface="华文仿宋" panose="02010600040101010101" pitchFamily="2" charset="-122"/>
                <a:ea typeface="华文仿宋" panose="02010600040101010101" pitchFamily="2" charset="-122"/>
              </a:rPr>
              <a:t>③切合题意，凸显中心，构思清晰</a:t>
            </a:r>
            <a:r>
              <a:rPr lang="en-US" altLang="zh-CN" sz="3200">
                <a:latin typeface="华文仿宋" panose="02010600040101010101" pitchFamily="2" charset="-122"/>
                <a:ea typeface="华文仿宋" panose="02010600040101010101" pitchFamily="2" charset="-122"/>
              </a:rPr>
              <a:t>(</a:t>
            </a:r>
            <a:r>
              <a:rPr lang="zh-CN" altLang="en-US" sz="3200">
                <a:latin typeface="华文仿宋" panose="02010600040101010101" pitchFamily="2" charset="-122"/>
                <a:ea typeface="华文仿宋" panose="02010600040101010101" pitchFamily="2" charset="-122"/>
              </a:rPr>
              <a:t>难点</a:t>
            </a:r>
            <a:r>
              <a:rPr lang="en-US" altLang="zh-CN" sz="3200">
                <a:latin typeface="华文仿宋" panose="02010600040101010101" pitchFamily="2" charset="-122"/>
                <a:ea typeface="华文仿宋" panose="02010600040101010101" pitchFamily="2" charset="-122"/>
              </a:rPr>
              <a:t>)</a:t>
            </a:r>
          </a:p>
          <a:p>
            <a:pPr algn="l"/>
            <a:r>
              <a:rPr lang="en-US" altLang="zh-CN" sz="3200">
                <a:latin typeface="华文仿宋" panose="02010600040101010101" pitchFamily="2" charset="-122"/>
                <a:ea typeface="华文仿宋" panose="02010600040101010101" pitchFamily="2" charset="-122"/>
              </a:rPr>
              <a:t>	</a:t>
            </a:r>
            <a:r>
              <a:rPr lang="zh-CN" altLang="en-US" sz="3200">
                <a:latin typeface="华文仿宋" panose="02010600040101010101" pitchFamily="2" charset="-122"/>
                <a:ea typeface="华文仿宋" panose="02010600040101010101" pitchFamily="2" charset="-122"/>
              </a:rPr>
              <a:t>④增加文章的魅力，运用形象而含蓄的语言</a:t>
            </a:r>
            <a:endParaRPr lang="en-US" altLang="zh-CN" sz="3200">
              <a:latin typeface="华文仿宋" panose="02010600040101010101" pitchFamily="2" charset="-122"/>
              <a:ea typeface="华文仿宋" panose="0201060004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595"/>
                                        </p:tgtEl>
                                        <p:attrNameLst>
                                          <p:attrName>style.visibility</p:attrName>
                                        </p:attrNameLst>
                                      </p:cBhvr>
                                      <p:to>
                                        <p:strVal val="visible"/>
                                      </p:to>
                                    </p:set>
                                    <p:anim calcmode="lin" valueType="num">
                                      <p:cBhvr additive="base">
                                        <p:cTn id="7" dur="500" fill="hold"/>
                                        <p:tgtEl>
                                          <p:spTgt spid="1048595"/>
                                        </p:tgtEl>
                                        <p:attrNameLst>
                                          <p:attrName>ppt_x</p:attrName>
                                        </p:attrNameLst>
                                      </p:cBhvr>
                                      <p:tavLst>
                                        <p:tav tm="0">
                                          <p:val>
                                            <p:strVal val="#ppt_x"/>
                                          </p:val>
                                        </p:tav>
                                        <p:tav tm="100000">
                                          <p:val>
                                            <p:strVal val="#ppt_x"/>
                                          </p:val>
                                        </p:tav>
                                      </p:tavLst>
                                    </p:anim>
                                    <p:anim calcmode="lin" valueType="num">
                                      <p:cBhvr additive="base">
                                        <p:cTn id="8" dur="500" fill="hold"/>
                                        <p:tgtEl>
                                          <p:spTgt spid="10485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59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82" name="文本框 3"/>
          <p:cNvSpPr txBox="1"/>
          <p:nvPr/>
        </p:nvSpPr>
        <p:spPr>
          <a:xfrm>
            <a:off x="42862" y="836832"/>
            <a:ext cx="12106276" cy="3952240"/>
          </a:xfrm>
          <a:prstGeom prst="rect">
            <a:avLst/>
          </a:prstGeom>
          <a:noFill/>
        </p:spPr>
        <p:txBody>
          <a:bodyPr wrap="square" rtlCol="0">
            <a:spAutoFit/>
          </a:bodyPr>
          <a:lstStyle/>
          <a:p>
            <a:pPr algn="l"/>
            <a:r>
              <a:rPr lang="zh-CN" altLang="en-US" sz="3200"/>
              <a:t>仿佛罩上一层湿漉漉的金色雾气。天地山河，恍若一色。只剩下我，顶着又长又乱的头发，一双弯弯的眼眸里透出烂漫的光彩。这一瞬间，我与这雪野融合在一处。这雪终不会有那玲珑妩媚的，雪下掩着的是，侠骨剑心的宕宕豪放。
  内幕有冷冽的风，也有狂妄的雪；它是刺骨的冷漠，是刚与柔的碰撞，是冰与火的对决。就像陈年的刀，不拉出来不会觉得他的锋锐，但那冷呛呛的本质，永远不会因为柔韧的皮套子而被遗忘。内蒙的底色，只会是骨血的颜色。这也是最独特别样的，美丽。</a:t>
            </a:r>
          </a:p>
        </p:txBody>
      </p:sp>
      <p:sp>
        <p:nvSpPr>
          <p:cNvPr id="1048683" name="文本框 5"/>
          <p:cNvSpPr txBox="1"/>
          <p:nvPr/>
        </p:nvSpPr>
        <p:spPr>
          <a:xfrm>
            <a:off x="1265335" y="0"/>
            <a:ext cx="10008989"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a:latin typeface="华文新魏" panose="02010800040101010101" pitchFamily="2" charset="-122"/>
                <a:ea typeface="华文新魏" panose="02010800040101010101" pitchFamily="2" charset="-122"/>
              </a:rPr>
              <a:t>草原的冬天是别样的美丽</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
        <p:nvSpPr>
          <p:cNvPr id="1048684" name="文本框 1"/>
          <p:cNvSpPr txBox="1"/>
          <p:nvPr/>
        </p:nvSpPr>
        <p:spPr>
          <a:xfrm flipH="1">
            <a:off x="-121200" y="4674485"/>
            <a:ext cx="12434400" cy="20218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zh-CN"/>
            </a:defPPr>
            <a:lvl1pPr>
              <a:defRPr sz="3200">
                <a:solidFill>
                  <a:srgbClr val="FF0000"/>
                </a:solidFill>
                <a:latin typeface="华文仿宋" panose="02010600040101010101" pitchFamily="2" charset="-122"/>
                <a:ea typeface="华文仿宋" panose="02010600040101010101" pitchFamily="2" charset="-122"/>
              </a:defRPr>
            </a:lvl1pPr>
          </a:lstStyle>
          <a:p>
            <a:r>
              <a:rPr lang="en-US" altLang="zh-CN"/>
              <a:t>【</a:t>
            </a:r>
            <a:r>
              <a:rPr lang="zh-CN" altLang="en-US"/>
              <a:t>点评</a:t>
            </a:r>
            <a:r>
              <a:rPr lang="en-US" altLang="zh-CN"/>
              <a:t>】</a:t>
            </a:r>
            <a:r>
              <a:rPr lang="zh-CN" altLang="en-US"/>
              <a:t>避开人们常规的认知：夏天、秋天的草原最美丽，小作者独辟溪径，描写“冬天的草原”。文中重点描绘三个画面：夕阳与星空之美；夜色中姑娘的唱歌；天光破晓时，我在雪地中奔跑的感受。小作者独特的审美感受，让人难忘那寒冷深沉的豪迈情怀，震撼人心。</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84"/>
                                        </p:tgtEl>
                                        <p:attrNameLst>
                                          <p:attrName>style.visibility</p:attrName>
                                        </p:attrNameLst>
                                      </p:cBhvr>
                                      <p:to>
                                        <p:strVal val="visible"/>
                                      </p:to>
                                    </p:set>
                                    <p:anim calcmode="lin" valueType="num">
                                      <p:cBhvr additive="base">
                                        <p:cTn id="7" dur="500" fill="hold"/>
                                        <p:tgtEl>
                                          <p:spTgt spid="1048684"/>
                                        </p:tgtEl>
                                        <p:attrNameLst>
                                          <p:attrName>ppt_x</p:attrName>
                                        </p:attrNameLst>
                                      </p:cBhvr>
                                      <p:tavLst>
                                        <p:tav tm="0">
                                          <p:val>
                                            <p:strVal val="#ppt_x"/>
                                          </p:val>
                                        </p:tav>
                                        <p:tav tm="100000">
                                          <p:val>
                                            <p:strVal val="#ppt_x"/>
                                          </p:val>
                                        </p:tav>
                                      </p:tavLst>
                                    </p:anim>
                                    <p:anim calcmode="lin" valueType="num">
                                      <p:cBhvr additive="base">
                                        <p:cTn id="8" dur="500" fill="hold"/>
                                        <p:tgtEl>
                                          <p:spTgt spid="10486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85" name="椭圆 3"/>
          <p:cNvSpPr/>
          <p:nvPr/>
        </p:nvSpPr>
        <p:spPr>
          <a:xfrm>
            <a:off x="0" y="947974"/>
            <a:ext cx="1158479" cy="1116807"/>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例</a:t>
            </a:r>
            <a:r>
              <a:rPr lang="en-US" altLang="zh-CN" sz="3200"/>
              <a:t>5:</a:t>
            </a:r>
            <a:endParaRPr lang="zh-CN" altLang="en-US" sz="3200"/>
          </a:p>
        </p:txBody>
      </p:sp>
      <p:sp>
        <p:nvSpPr>
          <p:cNvPr id="1048686" name="标题 1"/>
          <p:cNvSpPr txBox="1"/>
          <p:nvPr/>
        </p:nvSpPr>
        <p:spPr>
          <a:xfrm>
            <a:off x="1158479" y="84359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28600" indent="-228600">
              <a:buFont typeface="Arial" panose="020b0604020202020204" pitchFamily="34" charset="0"/>
              <a:buNone/>
            </a:pPr>
            <a:r>
              <a:rPr lang="zh-CN" altLang="en-US" sz="3600"/>
              <a:t>第八届</a:t>
            </a:r>
            <a:r>
              <a:rPr lang="en-US" altLang="zh-CN" sz="3600"/>
              <a:t>《</a:t>
            </a:r>
            <a:r>
              <a:rPr lang="zh-CN" altLang="en-US" sz="3600"/>
              <a:t>招生考试通讯</a:t>
            </a:r>
            <a:r>
              <a:rPr lang="en-US" altLang="zh-CN" sz="3600"/>
              <a:t>》</a:t>
            </a:r>
            <a:r>
              <a:rPr lang="zh-CN" altLang="en-US" sz="3600"/>
              <a:t>“赢在中考”考场作文大赛</a:t>
            </a:r>
          </a:p>
        </p:txBody>
      </p:sp>
      <p:sp>
        <p:nvSpPr>
          <p:cNvPr id="1048687" name="标题 1"/>
          <p:cNvSpPr>
            <a:spLocks noGrp="1"/>
          </p:cNvSpPr>
          <p:nvPr>
            <p:ph type="title"/>
          </p:nvPr>
        </p:nvSpPr>
        <p:spPr>
          <a:xfrm>
            <a:off x="23812" y="0"/>
            <a:ext cx="10515600" cy="1325563"/>
          </a:xfrm>
        </p:spPr>
        <p:txBody>
          <a:bodyPr/>
          <a:lstStyle/>
          <a:p>
            <a:r>
              <a:rPr lang="zh-CN" altLang="en-US"/>
              <a:t>二，选材新颖，立意深刻</a:t>
            </a:r>
          </a:p>
        </p:txBody>
      </p:sp>
      <p:sp>
        <p:nvSpPr>
          <p:cNvPr id="1048688" name="文本框 5"/>
          <p:cNvSpPr txBox="1"/>
          <p:nvPr/>
        </p:nvSpPr>
        <p:spPr>
          <a:xfrm>
            <a:off x="3823691" y="2579967"/>
            <a:ext cx="7118153"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6000">
                <a:solidFill>
                  <a:srgbClr val="FF0000"/>
                </a:solidFill>
                <a:latin typeface="华文新魏" panose="02010800040101010101" pitchFamily="2" charset="-122"/>
                <a:ea typeface="华文新魏" panose="02010800040101010101" pitchFamily="2" charset="-122"/>
              </a:rPr>
              <a:t>环境</a:t>
            </a:r>
            <a:r>
              <a:rPr lang="en-US" altLang="zh-CN" sz="6000">
                <a:solidFill>
                  <a:srgbClr val="FF0000"/>
                </a:solidFill>
                <a:latin typeface="华文新魏" panose="02010800040101010101" pitchFamily="2" charset="-122"/>
                <a:ea typeface="华文新魏" panose="02010800040101010101" pitchFamily="2" charset="-122"/>
              </a:rPr>
              <a:t>				</a:t>
            </a:r>
            <a:r>
              <a:rPr lang="zh-CN" altLang="en-US" sz="6000">
                <a:solidFill>
                  <a:srgbClr val="FF0000"/>
                </a:solidFill>
                <a:latin typeface="华文新魏" panose="02010800040101010101" pitchFamily="2" charset="-122"/>
                <a:ea typeface="华文新魏" panose="02010800040101010101" pitchFamily="2" charset="-122"/>
              </a:rPr>
              <a:t>  生命</a:t>
            </a:r>
          </a:p>
        </p:txBody>
      </p:sp>
      <p:sp>
        <p:nvSpPr>
          <p:cNvPr id="1048689" name="文本框 5"/>
          <p:cNvSpPr txBox="1"/>
          <p:nvPr/>
        </p:nvSpPr>
        <p:spPr>
          <a:xfrm>
            <a:off x="86021" y="4881166"/>
            <a:ext cx="4141589" cy="1174905"/>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6000">
                <a:latin typeface="华文新魏" panose="02010800040101010101" pitchFamily="2" charset="-122"/>
                <a:ea typeface="华文新魏" panose="02010800040101010101" pitchFamily="2" charset="-122"/>
              </a:rPr>
              <a:t>范文</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
        <p:nvSpPr>
          <p:cNvPr id="1048690" name="文本框 5"/>
          <p:cNvSpPr txBox="1"/>
          <p:nvPr/>
        </p:nvSpPr>
        <p:spPr>
          <a:xfrm>
            <a:off x="579239" y="2690491"/>
            <a:ext cx="11033521" cy="1564965"/>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a:latin typeface="华文新魏" panose="02010800040101010101" pitchFamily="2" charset="-122"/>
                <a:ea typeface="华文新魏" panose="02010800040101010101" pitchFamily="2" charset="-122"/>
              </a:rPr>
              <a:t>最糟的</a:t>
            </a:r>
            <a:r>
              <a:rPr lang="en-US" altLang="zh-CN" sz="6000">
                <a:latin typeface="华文新魏" panose="02010800040101010101" pitchFamily="2" charset="-122"/>
                <a:ea typeface="华文新魏" panose="02010800040101010101" pitchFamily="2" charset="-122"/>
              </a:rPr>
              <a:t>_____</a:t>
            </a:r>
            <a:r>
              <a:rPr lang="zh-CN" altLang="en-US" sz="6000">
                <a:latin typeface="华文新魏" panose="02010800040101010101" pitchFamily="2" charset="-122"/>
                <a:ea typeface="华文新魏" panose="02010800040101010101" pitchFamily="2" charset="-122"/>
              </a:rPr>
              <a:t>，最好的</a:t>
            </a:r>
            <a:r>
              <a:rPr lang="en-US" altLang="zh-CN" sz="6000">
                <a:latin typeface="华文新魏" panose="02010800040101010101" pitchFamily="2" charset="-122"/>
                <a:ea typeface="华文新魏" panose="02010800040101010101" pitchFamily="2" charset="-122"/>
              </a:rPr>
              <a:t>_____》</a:t>
            </a:r>
            <a:endParaRPr lang="zh-CN" altLang="en-US" sz="6000">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90"/>
                                        </p:tgtEl>
                                        <p:attrNameLst>
                                          <p:attrName>style.visibility</p:attrName>
                                        </p:attrNameLst>
                                      </p:cBhvr>
                                      <p:to>
                                        <p:strVal val="visible"/>
                                      </p:to>
                                    </p:set>
                                    <p:anim calcmode="lin" valueType="num">
                                      <p:cBhvr additive="base">
                                        <p:cTn id="7" dur="500" fill="hold"/>
                                        <p:tgtEl>
                                          <p:spTgt spid="1048690"/>
                                        </p:tgtEl>
                                        <p:attrNameLst>
                                          <p:attrName>ppt_x</p:attrName>
                                        </p:attrNameLst>
                                      </p:cBhvr>
                                      <p:tavLst>
                                        <p:tav tm="0">
                                          <p:val>
                                            <p:strVal val="#ppt_x"/>
                                          </p:val>
                                        </p:tav>
                                        <p:tav tm="100000">
                                          <p:val>
                                            <p:strVal val="#ppt_x"/>
                                          </p:val>
                                        </p:tav>
                                      </p:tavLst>
                                    </p:anim>
                                    <p:anim calcmode="lin" valueType="num">
                                      <p:cBhvr additive="base">
                                        <p:cTn id="8" dur="500" fill="hold"/>
                                        <p:tgtEl>
                                          <p:spTgt spid="104869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48688"/>
                                        </p:tgtEl>
                                        <p:attrNameLst>
                                          <p:attrName>style.visibility</p:attrName>
                                        </p:attrNameLst>
                                      </p:cBhvr>
                                      <p:to>
                                        <p:strVal val="visible"/>
                                      </p:to>
                                    </p:set>
                                    <p:anim calcmode="lin" valueType="num">
                                      <p:cBhvr additive="base">
                                        <p:cTn id="13" dur="500" fill="hold"/>
                                        <p:tgtEl>
                                          <p:spTgt spid="1048688"/>
                                        </p:tgtEl>
                                        <p:attrNameLst>
                                          <p:attrName>ppt_x</p:attrName>
                                        </p:attrNameLst>
                                      </p:cBhvr>
                                      <p:tavLst>
                                        <p:tav tm="0">
                                          <p:val>
                                            <p:strVal val="#ppt_x"/>
                                          </p:val>
                                        </p:tav>
                                        <p:tav tm="100000">
                                          <p:val>
                                            <p:strVal val="#ppt_x"/>
                                          </p:val>
                                        </p:tav>
                                      </p:tavLst>
                                    </p:anim>
                                    <p:anim calcmode="lin" valueType="num">
                                      <p:cBhvr additive="base">
                                        <p:cTn id="14" dur="500" fill="hold"/>
                                        <p:tgtEl>
                                          <p:spTgt spid="104868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48689"/>
                                        </p:tgtEl>
                                        <p:attrNameLst>
                                          <p:attrName>style.visibility</p:attrName>
                                        </p:attrNameLst>
                                      </p:cBhvr>
                                      <p:to>
                                        <p:strVal val="visible"/>
                                      </p:to>
                                    </p:set>
                                    <p:anim calcmode="lin" valueType="num">
                                      <p:cBhvr additive="base">
                                        <p:cTn id="19" dur="500" fill="hold"/>
                                        <p:tgtEl>
                                          <p:spTgt spid="1048689"/>
                                        </p:tgtEl>
                                        <p:attrNameLst>
                                          <p:attrName>ppt_x</p:attrName>
                                        </p:attrNameLst>
                                      </p:cBhvr>
                                      <p:tavLst>
                                        <p:tav tm="0">
                                          <p:val>
                                            <p:strVal val="#ppt_x"/>
                                          </p:val>
                                        </p:tav>
                                        <p:tav tm="100000">
                                          <p:val>
                                            <p:strVal val="#ppt_x"/>
                                          </p:val>
                                        </p:tav>
                                      </p:tavLst>
                                    </p:anim>
                                    <p:anim calcmode="lin" valueType="num">
                                      <p:cBhvr additive="base">
                                        <p:cTn id="20" dur="500" fill="hold"/>
                                        <p:tgtEl>
                                          <p:spTgt spid="10486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88" grpId="0"/>
      <p:bldP spid="1048689" grpId="0"/>
      <p:bldP spid="1048690"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91" name="文本框 3"/>
          <p:cNvSpPr txBox="1"/>
          <p:nvPr/>
        </p:nvSpPr>
        <p:spPr>
          <a:xfrm>
            <a:off x="42862" y="836832"/>
            <a:ext cx="12106276" cy="5882640"/>
          </a:xfrm>
          <a:prstGeom prst="rect">
            <a:avLst/>
          </a:prstGeom>
          <a:noFill/>
        </p:spPr>
        <p:txBody>
          <a:bodyPr wrap="square" rtlCol="0">
            <a:spAutoFit/>
          </a:bodyPr>
          <a:lstStyle/>
          <a:p>
            <a:pPr algn="l"/>
            <a:r>
              <a:rPr lang="zh-CN" altLang="en-US" sz="3200"/>
              <a:t>  大巴车在戈壁行驶六个小时之后，一抹动人的金黄悄然映入眼帘。
  远远望去，金黄的秋色中，乌伦古河边上的胡杨，披上了一年中最灿烂的盛装。那硕大的树冠，如一把巨伞，撑住炎炎烈日，撑住滚滚黄沙，同时也撑起一道风景。阳光下，树冠上的每一个叶片，都由内向外散发着金黄，闪闪烁烁，灿若金片，让人感觉，黄得那样赤城，黄得那样坦率，又黄得那样纯净，仿佛没有一丝杂念，只万众一心地黄啊黄。
  千里迢迢来拜望它的我，遥望戈壁的空旷与苍茫，遥望那一片黄，内心波涛翻滚。是啊，在荒无人烟的戈壁，还有什么能比这灿烂的色彩更摄人心魄的呢？它别无选择地出生在沙漠，却尽心尽力地活出一份体面，为荒凉增添了活力，为平淡增添了色彩。本是卑贱的命，却活出一份高贵。</a:t>
            </a:r>
          </a:p>
        </p:txBody>
      </p:sp>
      <p:sp>
        <p:nvSpPr>
          <p:cNvPr id="1048692" name="文本框 5"/>
          <p:cNvSpPr txBox="1"/>
          <p:nvPr/>
        </p:nvSpPr>
        <p:spPr>
          <a:xfrm>
            <a:off x="1289147" y="-35720"/>
            <a:ext cx="10008989"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a:latin typeface="华文新魏" panose="02010800040101010101" pitchFamily="2" charset="-122"/>
                <a:ea typeface="华文新魏" panose="02010800040101010101" pitchFamily="2" charset="-122"/>
              </a:rPr>
              <a:t>最糟的环境，最好的生命</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93" name="文本框 3"/>
          <p:cNvSpPr txBox="1"/>
          <p:nvPr/>
        </p:nvSpPr>
        <p:spPr>
          <a:xfrm>
            <a:off x="42862" y="836832"/>
            <a:ext cx="12106276" cy="5882640"/>
          </a:xfrm>
          <a:prstGeom prst="rect">
            <a:avLst/>
          </a:prstGeom>
          <a:noFill/>
        </p:spPr>
        <p:txBody>
          <a:bodyPr wrap="square" rtlCol="0">
            <a:spAutoFit/>
          </a:bodyPr>
          <a:lstStyle/>
          <a:p>
            <a:pPr algn="l"/>
            <a:r>
              <a:rPr lang="zh-CN" altLang="en-US" sz="3200"/>
              <a:t>  那戈壁滩上的胡杨啊，你虽生活在这最糟的环境中，</a:t>
            </a:r>
            <a:r>
              <a:rPr lang="zh-CN" altLang="en-US" sz="3200" u="sng"/>
              <a:t>你的生命，却是如此的美好，如此的震撼。你的生命，带给我前进的希望。</a:t>
            </a:r>
            <a:endParaRPr lang="en-US" altLang="zh-CN" sz="3200" u="sng"/>
          </a:p>
          <a:p>
            <a:pPr algn="l"/>
            <a:r>
              <a:rPr lang="zh-CN" altLang="en-US" sz="3200"/>
              <a:t>  走在胡杨林中，一棵又一棵死去的胡杨不断在我眼前显现，粗壮的树干上，咸涩的树泪流淌出道道斑白，它早已没有了枝叶，只剩下斑驳而盘根错节的枝干直指天空，弥漫着无可言喻的悲壮，“我自横刀向天笑，去留肝胆两昆仑”的诗句一下子在我脑海中浮现。这不就是传说中的生千年不死，死千年不倒，倒千年不朽的胡杨吗？千年的时光匆匆驶去，生命不复存在，它还留恋生于兹长于兹的土地</a:t>
            </a:r>
            <a:r>
              <a:rPr lang="en-US" altLang="zh-CN" sz="3200"/>
              <a:t>——</a:t>
            </a:r>
            <a:r>
              <a:rPr lang="zh-CN" altLang="en-US" sz="3200"/>
              <a:t>形似卑微而神不卑微，处身卑微而心不卑微，“当其贯日月，生死安足论？”一派无形的刚气直抵胸膛，让我生出一种气贯长虹的力量。
</a:t>
            </a:r>
          </a:p>
        </p:txBody>
      </p:sp>
      <p:sp>
        <p:nvSpPr>
          <p:cNvPr id="1048694" name="文本框 5"/>
          <p:cNvSpPr txBox="1"/>
          <p:nvPr/>
        </p:nvSpPr>
        <p:spPr>
          <a:xfrm>
            <a:off x="1289147" y="-35720"/>
            <a:ext cx="10008989"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a:latin typeface="华文新魏" panose="02010800040101010101" pitchFamily="2" charset="-122"/>
                <a:ea typeface="华文新魏" panose="02010800040101010101" pitchFamily="2" charset="-122"/>
              </a:rPr>
              <a:t>最糟的环境，最好的生命</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95" name="文本框 3"/>
          <p:cNvSpPr txBox="1"/>
          <p:nvPr/>
        </p:nvSpPr>
        <p:spPr>
          <a:xfrm>
            <a:off x="42862" y="836832"/>
            <a:ext cx="12106276" cy="1539240"/>
          </a:xfrm>
          <a:prstGeom prst="rect">
            <a:avLst/>
          </a:prstGeom>
          <a:noFill/>
        </p:spPr>
        <p:txBody>
          <a:bodyPr wrap="square" rtlCol="0">
            <a:spAutoFit/>
          </a:bodyPr>
          <a:lstStyle/>
          <a:p>
            <a:pPr algn="l"/>
            <a:r>
              <a:rPr lang="zh-CN" altLang="en-US" sz="3200"/>
              <a:t>  那戈壁滩上的英雄们啊，</a:t>
            </a:r>
            <a:r>
              <a:rPr lang="zh-CN" altLang="en-US" sz="3200" u="sng"/>
              <a:t>你们虽忍受了这最这糟糕的环境，但你们的气节与情怀，是如此的美好，</a:t>
            </a:r>
            <a:r>
              <a:rPr lang="zh-CN" altLang="en-US" sz="3200"/>
              <a:t>你们的生命，是如此的伟大，戈壁滩上的胡杨啊，我要高声赞美你。</a:t>
            </a:r>
          </a:p>
        </p:txBody>
      </p:sp>
      <p:sp>
        <p:nvSpPr>
          <p:cNvPr id="1048696" name="文本框 1"/>
          <p:cNvSpPr txBox="1"/>
          <p:nvPr/>
        </p:nvSpPr>
        <p:spPr>
          <a:xfrm flipH="1">
            <a:off x="42862" y="3151467"/>
            <a:ext cx="11813138" cy="15392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defPPr>
              <a:defRPr lang="zh-CN"/>
            </a:defPPr>
            <a:lvl1pPr>
              <a:defRPr sz="3200">
                <a:solidFill>
                  <a:srgbClr val="FF0000"/>
                </a:solidFill>
                <a:latin typeface="华文仿宋" panose="02010600040101010101" pitchFamily="2" charset="-122"/>
                <a:ea typeface="华文仿宋" panose="02010600040101010101" pitchFamily="2" charset="-122"/>
              </a:defRPr>
            </a:lvl1pPr>
          </a:lstStyle>
          <a:p>
            <a:r>
              <a:rPr lang="en-US" altLang="zh-CN"/>
              <a:t>【</a:t>
            </a:r>
            <a:r>
              <a:rPr lang="zh-CN" altLang="en-US"/>
              <a:t>点评</a:t>
            </a:r>
            <a:r>
              <a:rPr lang="en-US" altLang="zh-CN"/>
              <a:t>】</a:t>
            </a:r>
            <a:r>
              <a:rPr lang="zh-CN" altLang="en-US"/>
              <a:t>小作者满含深情地描绘了“大漠之魂”胡杨的色彩、雄姿及不屈的灵魂，讴歌了它的坚韧刚强和非凡的生命力。选材新颖独特，立意深远。</a:t>
            </a:r>
          </a:p>
        </p:txBody>
      </p:sp>
      <p:sp>
        <p:nvSpPr>
          <p:cNvPr id="1048697" name="文本框 2"/>
          <p:cNvSpPr txBox="1"/>
          <p:nvPr/>
        </p:nvSpPr>
        <p:spPr>
          <a:xfrm>
            <a:off x="1289147" y="-35720"/>
            <a:ext cx="10008989"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a:latin typeface="华文新魏" panose="02010800040101010101" pitchFamily="2" charset="-122"/>
                <a:ea typeface="华文新魏" panose="02010800040101010101" pitchFamily="2" charset="-122"/>
              </a:rPr>
              <a:t>最糟的环境，最好的生命</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96"/>
                                        </p:tgtEl>
                                        <p:attrNameLst>
                                          <p:attrName>style.visibility</p:attrName>
                                        </p:attrNameLst>
                                      </p:cBhvr>
                                      <p:to>
                                        <p:strVal val="visible"/>
                                      </p:to>
                                    </p:set>
                                    <p:anim calcmode="lin" valueType="num">
                                      <p:cBhvr additive="base">
                                        <p:cTn id="7" dur="500" fill="hold"/>
                                        <p:tgtEl>
                                          <p:spTgt spid="1048696"/>
                                        </p:tgtEl>
                                        <p:attrNameLst>
                                          <p:attrName>ppt_x</p:attrName>
                                        </p:attrNameLst>
                                      </p:cBhvr>
                                      <p:tavLst>
                                        <p:tav tm="0">
                                          <p:val>
                                            <p:strVal val="#ppt_x"/>
                                          </p:val>
                                        </p:tav>
                                        <p:tav tm="100000">
                                          <p:val>
                                            <p:strVal val="#ppt_x"/>
                                          </p:val>
                                        </p:tav>
                                      </p:tavLst>
                                    </p:anim>
                                    <p:anim calcmode="lin" valueType="num">
                                      <p:cBhvr additive="base">
                                        <p:cTn id="8" dur="500" fill="hold"/>
                                        <p:tgtEl>
                                          <p:spTgt spid="10486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9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98" name="标题 1"/>
          <p:cNvSpPr>
            <a:spLocks noGrp="1"/>
          </p:cNvSpPr>
          <p:nvPr>
            <p:ph type="title"/>
          </p:nvPr>
        </p:nvSpPr>
        <p:spPr>
          <a:xfrm>
            <a:off x="23812" y="0"/>
            <a:ext cx="10515600" cy="1325563"/>
          </a:xfrm>
        </p:spPr>
        <p:txBody>
          <a:bodyPr/>
          <a:lstStyle/>
          <a:p>
            <a:r>
              <a:rPr lang="zh-CN" altLang="en-US"/>
              <a:t>二，选材新颖，立意深刻</a:t>
            </a:r>
          </a:p>
        </p:txBody>
      </p:sp>
      <p:sp>
        <p:nvSpPr>
          <p:cNvPr id="1048699" name="文本框 5"/>
          <p:cNvSpPr txBox="1"/>
          <p:nvPr/>
        </p:nvSpPr>
        <p:spPr>
          <a:xfrm>
            <a:off x="0" y="1123157"/>
            <a:ext cx="12076511" cy="3952241"/>
          </a:xfrm>
          <a:prstGeom prst="rect">
            <a:avLst/>
          </a:prstGeom>
          <a:noFill/>
        </p:spPr>
        <p:txBody>
          <a:bodyPr wrap="square" rtlCol="0">
            <a:spAutoFit/>
          </a:bodyPr>
          <a:lstStyle/>
          <a:p>
            <a:pPr algn="l"/>
            <a:r>
              <a:rPr lang="zh-CN" altLang="en-US" sz="3200">
                <a:latin typeface="华文仿宋" panose="02010600040101010101" pitchFamily="2" charset="-122"/>
                <a:ea typeface="华文仿宋" panose="02010600040101010101" pitchFamily="2" charset="-122"/>
              </a:rPr>
              <a:t>  要写好作文，离不开多读书，另外经典电影、富含文化艺术的电视节目等视听感受，都可以丰富考生的认知。见识体验的丰富，必然会提升对生活的理解表达能力。选材首选是发生在身边的真实事件，但一定要有对生活进行提炼加工的过程，不仅仅是对生活照镜子，也可以根据表达需要，在写实的基础上，适当进行“移植”。就是把发生在别人身上的事，乃至从文学作品中读到的故事，部分移植到自己身上，或者转移到某个人物身上。这种“拿来主义”，让作文的选材立意更为典型、更为丰富。</a:t>
            </a:r>
          </a:p>
        </p:txBody>
      </p:sp>
      <p:sp>
        <p:nvSpPr>
          <p:cNvPr id="1048700" name="文本框 7"/>
          <p:cNvSpPr txBox="1"/>
          <p:nvPr/>
        </p:nvSpPr>
        <p:spPr>
          <a:xfrm>
            <a:off x="57744" y="5155030"/>
            <a:ext cx="12076511" cy="1539240"/>
          </a:xfrm>
          <a:prstGeom prst="rect">
            <a:avLst/>
          </a:prstGeom>
          <a:noFill/>
        </p:spPr>
        <p:txBody>
          <a:bodyPr wrap="square" rtlCol="0">
            <a:spAutoFit/>
          </a:bodyPr>
          <a:lstStyle/>
          <a:p>
            <a:pPr algn="l"/>
            <a:r>
              <a:rPr lang="zh-CN" altLang="en-US" sz="3200">
                <a:latin typeface="华文仿宋" panose="02010600040101010101" pitchFamily="2" charset="-122"/>
                <a:ea typeface="华文仿宋" panose="02010600040101010101" pitchFamily="2" charset="-122"/>
              </a:rPr>
              <a:t>  文如其人，言为心声。学习写作在很大程度上是学习做人。心怀自尊、自强、大爱的人，才能感知人性的美与丑，才有可能创作出赞颂人性真善美的作品。</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48699"/>
                                        </p:tgtEl>
                                        <p:attrNameLst>
                                          <p:attrName>style.visibility</p:attrName>
                                        </p:attrNameLst>
                                      </p:cBhvr>
                                      <p:to>
                                        <p:strVal val="visible"/>
                                      </p:to>
                                    </p:set>
                                    <p:animEffect transition="in" filter="dissolve">
                                      <p:cBhvr>
                                        <p:cTn id="7" dur="500"/>
                                        <p:tgtEl>
                                          <p:spTgt spid="104869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48700"/>
                                        </p:tgtEl>
                                        <p:attrNameLst>
                                          <p:attrName>style.visibility</p:attrName>
                                        </p:attrNameLst>
                                      </p:cBhvr>
                                      <p:to>
                                        <p:strVal val="visible"/>
                                      </p:to>
                                    </p:set>
                                    <p:animEffect transition="in" filter="fade">
                                      <p:cBhvr>
                                        <p:cTn id="12" dur="500"/>
                                        <p:tgtEl>
                                          <p:spTgt spid="1048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99" grpId="0"/>
      <p:bldP spid="1048700"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701" name="标题 1"/>
          <p:cNvSpPr>
            <a:spLocks noGrp="1"/>
          </p:cNvSpPr>
          <p:nvPr>
            <p:ph type="title"/>
          </p:nvPr>
        </p:nvSpPr>
        <p:spPr>
          <a:xfrm>
            <a:off x="23812" y="0"/>
            <a:ext cx="10515600" cy="1325563"/>
          </a:xfrm>
        </p:spPr>
        <p:txBody>
          <a:bodyPr/>
          <a:lstStyle/>
          <a:p>
            <a:r>
              <a:rPr lang="zh-CN" altLang="en-US"/>
              <a:t>三，切合题意，凸显中心，构思清晰</a:t>
            </a:r>
          </a:p>
        </p:txBody>
      </p:sp>
      <p:sp>
        <p:nvSpPr>
          <p:cNvPr id="1048702" name="文本框 1"/>
          <p:cNvSpPr txBox="1"/>
          <p:nvPr/>
        </p:nvSpPr>
        <p:spPr>
          <a:xfrm>
            <a:off x="1234678" y="1966913"/>
            <a:ext cx="10207228" cy="3469641"/>
          </a:xfrm>
          <a:prstGeom prst="rect">
            <a:avLst/>
          </a:prstGeom>
          <a:noFill/>
        </p:spPr>
        <p:txBody>
          <a:bodyPr wrap="square" rtlCol="0">
            <a:spAutoFit/>
          </a:bodyPr>
          <a:lstStyle/>
          <a:p>
            <a:pPr algn="l"/>
            <a:r>
              <a:rPr lang="zh-CN" altLang="en-US" sz="3200">
                <a:latin typeface="华文仿宋" panose="02010600040101010101" pitchFamily="2" charset="-122"/>
                <a:ea typeface="华文仿宋" panose="02010600040101010101" pitchFamily="2" charset="-122"/>
              </a:rPr>
              <a:t>  动笔前，一定要先有整体的构思。根据作文的要求选素材，依据素材表现中心。确立了中心后，要处理事件的详略。想好后，再写个提纲，想好每段写什么内容。列出事件一步一步发展的过程。随着事件发展，写出人物情感的变化。最能表达中心的情节，要精雕细刻。起因略写，入题就能快了，就可以避免开头部分详略不当的毛病。</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702"/>
                                        </p:tgtEl>
                                        <p:attrNameLst>
                                          <p:attrName>style.visibility</p:attrName>
                                        </p:attrNameLst>
                                      </p:cBhvr>
                                      <p:to>
                                        <p:strVal val="visible"/>
                                      </p:to>
                                    </p:set>
                                    <p:anim calcmode="lin" valueType="num">
                                      <p:cBhvr additive="base">
                                        <p:cTn id="7" dur="500" fill="hold"/>
                                        <p:tgtEl>
                                          <p:spTgt spid="1048702"/>
                                        </p:tgtEl>
                                        <p:attrNameLst>
                                          <p:attrName>ppt_x</p:attrName>
                                        </p:attrNameLst>
                                      </p:cBhvr>
                                      <p:tavLst>
                                        <p:tav tm="0">
                                          <p:val>
                                            <p:strVal val="#ppt_x"/>
                                          </p:val>
                                        </p:tav>
                                        <p:tav tm="100000">
                                          <p:val>
                                            <p:strVal val="#ppt_x"/>
                                          </p:val>
                                        </p:tav>
                                      </p:tavLst>
                                    </p:anim>
                                    <p:anim calcmode="lin" valueType="num">
                                      <p:cBhvr additive="base">
                                        <p:cTn id="8" dur="500" fill="hold"/>
                                        <p:tgtEl>
                                          <p:spTgt spid="104870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02"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703" name="椭圆 3"/>
          <p:cNvSpPr/>
          <p:nvPr/>
        </p:nvSpPr>
        <p:spPr>
          <a:xfrm>
            <a:off x="0" y="947974"/>
            <a:ext cx="1158479" cy="1116807"/>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例</a:t>
            </a:r>
            <a:r>
              <a:rPr lang="en-US" altLang="zh-CN" sz="3200"/>
              <a:t>:</a:t>
            </a:r>
            <a:endParaRPr lang="zh-CN" altLang="en-US" sz="3200"/>
          </a:p>
        </p:txBody>
      </p:sp>
      <p:sp>
        <p:nvSpPr>
          <p:cNvPr id="1048704" name="标题 1"/>
          <p:cNvSpPr txBox="1"/>
          <p:nvPr/>
        </p:nvSpPr>
        <p:spPr>
          <a:xfrm>
            <a:off x="1158479" y="84359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28600" indent="-228600">
              <a:buFont typeface="Arial" panose="020b0604020202020204" pitchFamily="34" charset="0"/>
              <a:buNone/>
            </a:pPr>
            <a:r>
              <a:rPr lang="en-US" altLang="zh-CN" sz="3600"/>
              <a:t>2016·</a:t>
            </a:r>
            <a:r>
              <a:rPr lang="zh-CN" altLang="en-US" sz="3600"/>
              <a:t>沈阳</a:t>
            </a:r>
          </a:p>
        </p:txBody>
      </p:sp>
      <p:sp>
        <p:nvSpPr>
          <p:cNvPr id="1048705" name="文本框 5"/>
          <p:cNvSpPr txBox="1"/>
          <p:nvPr/>
        </p:nvSpPr>
        <p:spPr>
          <a:xfrm>
            <a:off x="1980605" y="2017156"/>
            <a:ext cx="8230790" cy="116181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a:latin typeface="华文新魏" panose="02010800040101010101" pitchFamily="2" charset="-122"/>
                <a:ea typeface="华文新魏" panose="02010800040101010101" pitchFamily="2" charset="-122"/>
              </a:rPr>
              <a:t>最后一分钟的</a:t>
            </a:r>
            <a:r>
              <a:rPr lang="en-US" altLang="zh-CN" sz="6000">
                <a:latin typeface="华文新魏" panose="02010800040101010101" pitchFamily="2" charset="-122"/>
                <a:ea typeface="华文新魏" panose="02010800040101010101" pitchFamily="2" charset="-122"/>
              </a:rPr>
              <a:t>_____》</a:t>
            </a:r>
            <a:endParaRPr lang="zh-CN" altLang="en-US" sz="6000">
              <a:latin typeface="华文新魏" panose="02010800040101010101" pitchFamily="2" charset="-122"/>
              <a:ea typeface="华文新魏" panose="02010800040101010101" pitchFamily="2" charset="-122"/>
            </a:endParaRPr>
          </a:p>
        </p:txBody>
      </p:sp>
      <p:sp>
        <p:nvSpPr>
          <p:cNvPr id="1048706" name="内容占位符 5"/>
          <p:cNvSpPr>
            <a:spLocks noGrp="1"/>
          </p:cNvSpPr>
          <p:nvPr>
            <p:ph idx="1"/>
          </p:nvPr>
        </p:nvSpPr>
        <p:spPr>
          <a:xfrm>
            <a:off x="1028700" y="3429000"/>
            <a:ext cx="10515600" cy="1845469"/>
          </a:xfrm>
        </p:spPr>
        <p:txBody>
          <a:bodyPr>
            <a:normAutofit/>
          </a:bodyPr>
          <a:lstStyle/>
          <a:p>
            <a:pPr marL="0" indent="0">
              <a:buNone/>
            </a:pPr>
            <a:r>
              <a:rPr lang="zh-CN" altLang="en-US">
                <a:latin typeface="华文仿宋" panose="02010600040101010101" pitchFamily="2" charset="-122"/>
                <a:ea typeface="华文仿宋" panose="02010600040101010101" pitchFamily="2" charset="-122"/>
              </a:rPr>
              <a:t>  如果对发生在“最后一分钟”之前的事情写得过多，没有对“最后一分钟”的情景展开来写，就是详略不当，中心就不突出。如果单纯呈现出“最后一分钟”的景象，对这件事的意义缺少阐述，都是没有做好构思。</a:t>
            </a:r>
          </a:p>
        </p:txBody>
      </p:sp>
      <p:sp>
        <p:nvSpPr>
          <p:cNvPr id="1048707" name="标题 1"/>
          <p:cNvSpPr>
            <a:spLocks noGrp="1"/>
          </p:cNvSpPr>
          <p:nvPr>
            <p:ph type="title"/>
          </p:nvPr>
        </p:nvSpPr>
        <p:spPr>
          <a:xfrm>
            <a:off x="23812" y="0"/>
            <a:ext cx="10515600" cy="1325563"/>
          </a:xfrm>
        </p:spPr>
        <p:txBody>
          <a:bodyPr/>
          <a:lstStyle/>
          <a:p>
            <a:r>
              <a:rPr lang="zh-CN" altLang="en-US"/>
              <a:t>三，切合题意，凸显中心，构思清晰</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705"/>
                                        </p:tgtEl>
                                        <p:attrNameLst>
                                          <p:attrName>style.visibility</p:attrName>
                                        </p:attrNameLst>
                                      </p:cBhvr>
                                      <p:to>
                                        <p:strVal val="visible"/>
                                      </p:to>
                                    </p:set>
                                    <p:anim calcmode="lin" valueType="num">
                                      <p:cBhvr additive="base">
                                        <p:cTn id="7" dur="500" fill="hold"/>
                                        <p:tgtEl>
                                          <p:spTgt spid="1048705"/>
                                        </p:tgtEl>
                                        <p:attrNameLst>
                                          <p:attrName>ppt_x</p:attrName>
                                        </p:attrNameLst>
                                      </p:cBhvr>
                                      <p:tavLst>
                                        <p:tav tm="0">
                                          <p:val>
                                            <p:strVal val="#ppt_x"/>
                                          </p:val>
                                        </p:tav>
                                        <p:tav tm="100000">
                                          <p:val>
                                            <p:strVal val="#ppt_x"/>
                                          </p:val>
                                        </p:tav>
                                      </p:tavLst>
                                    </p:anim>
                                    <p:anim calcmode="lin" valueType="num">
                                      <p:cBhvr additive="base">
                                        <p:cTn id="8" dur="500" fill="hold"/>
                                        <p:tgtEl>
                                          <p:spTgt spid="104870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1048706">
                                            <p:txEl>
                                              <p:pRg st="0" end="0"/>
                                            </p:txEl>
                                          </p:spTgt>
                                        </p:tgtEl>
                                        <p:attrNameLst>
                                          <p:attrName>style.visibility</p:attrName>
                                        </p:attrNameLst>
                                      </p:cBhvr>
                                      <p:to>
                                        <p:strVal val="visible"/>
                                      </p:to>
                                    </p:set>
                                    <p:animEffect transition="in" filter="dissolve">
                                      <p:cBhvr>
                                        <p:cTn id="13" dur="500"/>
                                        <p:tgtEl>
                                          <p:spTgt spid="104870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05" grpId="0"/>
      <p:bldP spid="1048706" grpId="0"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708" name="标题 1"/>
          <p:cNvSpPr>
            <a:spLocks noGrp="1"/>
          </p:cNvSpPr>
          <p:nvPr>
            <p:ph type="title"/>
          </p:nvPr>
        </p:nvSpPr>
        <p:spPr>
          <a:xfrm>
            <a:off x="23812" y="0"/>
            <a:ext cx="10515600" cy="1325563"/>
          </a:xfrm>
        </p:spPr>
        <p:txBody>
          <a:bodyPr/>
          <a:lstStyle/>
          <a:p>
            <a:r>
              <a:rPr lang="zh-CN" altLang="en-US"/>
              <a:t>三，切合题意，凸显中心，构思清晰</a:t>
            </a:r>
          </a:p>
        </p:txBody>
      </p:sp>
      <p:sp>
        <p:nvSpPr>
          <p:cNvPr id="1048709" name="文本框 5"/>
          <p:cNvSpPr txBox="1"/>
          <p:nvPr/>
        </p:nvSpPr>
        <p:spPr>
          <a:xfrm>
            <a:off x="425051" y="954882"/>
            <a:ext cx="11397855" cy="584775"/>
          </a:xfrm>
          <a:prstGeom prst="rect">
            <a:avLst/>
          </a:prstGeom>
          <a:noFill/>
        </p:spPr>
        <p:txBody>
          <a:bodyPr wrap="square" rtlCol="0">
            <a:spAutoFit/>
          </a:bodyPr>
          <a:lstStyle/>
          <a:p>
            <a:pPr algn="l"/>
            <a:r>
              <a:rPr lang="zh-CN" altLang="en-US" sz="3200" i="1">
                <a:latin typeface="华文仿宋" panose="02010600040101010101" pitchFamily="2" charset="-122"/>
                <a:ea typeface="华文仿宋" panose="02010600040101010101" pitchFamily="2" charset="-122"/>
              </a:rPr>
              <a:t>内容围绕文题展开，开头就要注意，切题结尾也要照应题目。</a:t>
            </a:r>
          </a:p>
        </p:txBody>
      </p:sp>
      <p:sp>
        <p:nvSpPr>
          <p:cNvPr id="1048710" name="椭圆 3"/>
          <p:cNvSpPr/>
          <p:nvPr/>
        </p:nvSpPr>
        <p:spPr>
          <a:xfrm>
            <a:off x="23812" y="1539657"/>
            <a:ext cx="1158479" cy="1116807"/>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例</a:t>
            </a:r>
            <a:r>
              <a:rPr lang="en-US" altLang="zh-CN" sz="3200"/>
              <a:t>1:</a:t>
            </a:r>
            <a:endParaRPr lang="zh-CN" altLang="en-US" sz="3200"/>
          </a:p>
        </p:txBody>
      </p:sp>
      <p:sp>
        <p:nvSpPr>
          <p:cNvPr id="1048711" name="标题 1"/>
          <p:cNvSpPr txBox="1"/>
          <p:nvPr/>
        </p:nvSpPr>
        <p:spPr>
          <a:xfrm>
            <a:off x="1251349" y="1435278"/>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28600" indent="-228600">
              <a:buFont typeface="Arial" panose="020b0604020202020204" pitchFamily="34" charset="0"/>
              <a:buNone/>
            </a:pPr>
            <a:r>
              <a:rPr lang="zh-CN" altLang="en-US" sz="3600"/>
              <a:t>第八届</a:t>
            </a:r>
            <a:r>
              <a:rPr lang="en-US" altLang="zh-CN" sz="3600"/>
              <a:t>《</a:t>
            </a:r>
            <a:r>
              <a:rPr lang="zh-CN" altLang="en-US" sz="3600"/>
              <a:t>招生考试通讯</a:t>
            </a:r>
            <a:r>
              <a:rPr lang="en-US" altLang="zh-CN" sz="3600"/>
              <a:t>》</a:t>
            </a:r>
            <a:r>
              <a:rPr lang="zh-CN" altLang="en-US" sz="3600"/>
              <a:t>“赢在中考”考场作文大赛</a:t>
            </a:r>
          </a:p>
        </p:txBody>
      </p:sp>
      <p:sp>
        <p:nvSpPr>
          <p:cNvPr id="1048712" name="文本框 11"/>
          <p:cNvSpPr txBox="1"/>
          <p:nvPr/>
        </p:nvSpPr>
        <p:spPr>
          <a:xfrm>
            <a:off x="425051" y="2578455"/>
            <a:ext cx="10008989"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u="sng">
                <a:solidFill>
                  <a:srgbClr val="FF0000"/>
                </a:solidFill>
                <a:latin typeface="华文新魏" panose="02010800040101010101" pitchFamily="2" charset="-122"/>
                <a:ea typeface="华文新魏" panose="02010800040101010101" pitchFamily="2" charset="-122"/>
              </a:rPr>
              <a:t>那盏明灯</a:t>
            </a:r>
            <a:r>
              <a:rPr lang="zh-CN" altLang="en-US" sz="6000">
                <a:latin typeface="华文新魏" panose="02010800040101010101" pitchFamily="2" charset="-122"/>
                <a:ea typeface="华文新魏" panose="02010800040101010101" pitchFamily="2" charset="-122"/>
              </a:rPr>
              <a:t>是别样的美丽</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
        <p:nvSpPr>
          <p:cNvPr id="1048713" name="箭头: 左 13"/>
          <p:cNvSpPr/>
          <p:nvPr/>
        </p:nvSpPr>
        <p:spPr>
          <a:xfrm>
            <a:off x="9771907" y="2686931"/>
            <a:ext cx="1063372" cy="645498"/>
          </a:xfrm>
          <a:prstGeom prst="lef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hlinkClick r:id="rId2" action="ppaction://hlinksldjump"/>
              </a:rPr>
              <a:t>查看</a:t>
            </a:r>
            <a:endParaRPr lang="zh-CN" altLang="en-US"/>
          </a:p>
        </p:txBody>
      </p:sp>
      <p:sp>
        <p:nvSpPr>
          <p:cNvPr id="1048714" name="文本框 1"/>
          <p:cNvSpPr txBox="1"/>
          <p:nvPr/>
        </p:nvSpPr>
        <p:spPr>
          <a:xfrm>
            <a:off x="67864" y="3410566"/>
            <a:ext cx="12124136" cy="3469640"/>
          </a:xfrm>
          <a:prstGeom prst="rect">
            <a:avLst/>
          </a:prstGeom>
          <a:noFill/>
        </p:spPr>
        <p:txBody>
          <a:bodyPr wrap="square" rtlCol="0">
            <a:spAutoFit/>
          </a:bodyPr>
          <a:lstStyle/>
          <a:p>
            <a:pPr algn="l"/>
            <a:r>
              <a:rPr lang="zh-CN" altLang="en-US" sz="3200">
                <a:latin typeface="华文仿宋" panose="02010600040101010101" pitchFamily="2" charset="-122"/>
                <a:ea typeface="华文仿宋" panose="02010600040101010101" pitchFamily="2" charset="-122"/>
              </a:rPr>
              <a:t>  开篇交代“</a:t>
            </a:r>
            <a:r>
              <a:rPr lang="zh-CN" altLang="en-US" sz="3200" i="1">
                <a:latin typeface="华文仿宋" panose="02010600040101010101" pitchFamily="2" charset="-122"/>
                <a:ea typeface="华文仿宋" panose="02010600040101010101" pitchFamily="2" charset="-122"/>
              </a:rPr>
              <a:t>破旧的灯塔，异常丑陋，与那童话中灯塔的美丽相去甚远</a:t>
            </a:r>
            <a:r>
              <a:rPr lang="zh-CN" altLang="en-US" sz="3200">
                <a:latin typeface="华文仿宋" panose="02010600040101010101" pitchFamily="2" charset="-122"/>
                <a:ea typeface="华文仿宋" panose="02010600040101010101" pitchFamily="2" charset="-122"/>
              </a:rPr>
              <a:t>”，凸显“别样”的意思，然后交代灯塔对于渔民的特殊意义以及概括叙述老人的坚守。设计了“我”渴望了解老人而去拜访的事件。在相见时，描写老人的外貌，在人物对话中，通过老人的语言描写，交代他不幸的身世，他的坚守是希望不幸不要再发生。作品赞美人性的美好。结尾写到“</a:t>
            </a:r>
            <a:r>
              <a:rPr lang="zh-CN" altLang="en-US" sz="3200" i="1">
                <a:latin typeface="华文仿宋" panose="02010600040101010101" pitchFamily="2" charset="-122"/>
                <a:ea typeface="华文仿宋" panose="02010600040101010101" pitchFamily="2" charset="-122"/>
              </a:rPr>
              <a:t>灯塔虽旧，那盏明灯却是别样的美丽</a:t>
            </a:r>
            <a:r>
              <a:rPr lang="zh-CN" altLang="en-US" sz="3200">
                <a:latin typeface="华文仿宋" panose="02010600040101010101" pitchFamily="2" charset="-122"/>
                <a:ea typeface="华文仿宋" panose="02010600040101010101" pitchFamily="2" charset="-122"/>
              </a:rPr>
              <a:t>”，首尾呼应，照应题目，含蓄而形象地突出中心。</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712"/>
                                        </p:tgtEl>
                                        <p:attrNameLst>
                                          <p:attrName>style.visibility</p:attrName>
                                        </p:attrNameLst>
                                      </p:cBhvr>
                                      <p:to>
                                        <p:strVal val="visible"/>
                                      </p:to>
                                    </p:set>
                                    <p:anim calcmode="lin" valueType="num">
                                      <p:cBhvr additive="base">
                                        <p:cTn id="7" dur="500" fill="hold"/>
                                        <p:tgtEl>
                                          <p:spTgt spid="1048712"/>
                                        </p:tgtEl>
                                        <p:attrNameLst>
                                          <p:attrName>ppt_x</p:attrName>
                                        </p:attrNameLst>
                                      </p:cBhvr>
                                      <p:tavLst>
                                        <p:tav tm="0">
                                          <p:val>
                                            <p:strVal val="#ppt_x"/>
                                          </p:val>
                                        </p:tav>
                                        <p:tav tm="100000">
                                          <p:val>
                                            <p:strVal val="#ppt_x"/>
                                          </p:val>
                                        </p:tav>
                                      </p:tavLst>
                                    </p:anim>
                                    <p:anim calcmode="lin" valueType="num">
                                      <p:cBhvr additive="base">
                                        <p:cTn id="8" dur="500" fill="hold"/>
                                        <p:tgtEl>
                                          <p:spTgt spid="10487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048713"/>
                                        </p:tgtEl>
                                        <p:attrNameLst>
                                          <p:attrName>style.visibility</p:attrName>
                                        </p:attrNameLst>
                                      </p:cBhvr>
                                      <p:to>
                                        <p:strVal val="visible"/>
                                      </p:to>
                                    </p:set>
                                    <p:anim calcmode="lin" valueType="num">
                                      <p:cBhvr additive="base">
                                        <p:cTn id="13" dur="500"/>
                                        <p:tgtEl>
                                          <p:spTgt spid="1048713"/>
                                        </p:tgtEl>
                                        <p:attrNameLst>
                                          <p:attrName>ppt_y</p:attrName>
                                        </p:attrNameLst>
                                      </p:cBhvr>
                                      <p:tavLst>
                                        <p:tav tm="0">
                                          <p:val>
                                            <p:strVal val="#ppt_y+#ppt_h*1.125000"/>
                                          </p:val>
                                        </p:tav>
                                        <p:tav tm="100000">
                                          <p:val>
                                            <p:strVal val="#ppt_y"/>
                                          </p:val>
                                        </p:tav>
                                      </p:tavLst>
                                    </p:anim>
                                    <p:animEffect transition="in" filter="wipe(up)">
                                      <p:cBhvr>
                                        <p:cTn id="14" dur="500"/>
                                        <p:tgtEl>
                                          <p:spTgt spid="1048713"/>
                                        </p:tgtEl>
                                      </p:cBhvr>
                                    </p:animEffect>
                                  </p:childTnLst>
                                </p:cTn>
                              </p:par>
                            </p:childTnLst>
                          </p:cTn>
                        </p:par>
                      </p:childTnLst>
                    </p:cTn>
                  </p:par>
                  <p:par>
                    <p:cTn id="15" fill="hold" nodeType="clickPar">
                      <p:stCondLst>
                        <p:cond delay="indefinite"/>
                      </p:stCondLst>
                      <p:childTnLst>
                        <p:par>
                          <p:cTn id="16" fill="hold" nodeType="afterGroup">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1048714"/>
                                        </p:tgtEl>
                                        <p:attrNameLst>
                                          <p:attrName>style.visibility</p:attrName>
                                        </p:attrNameLst>
                                      </p:cBhvr>
                                      <p:to>
                                        <p:strVal val="visible"/>
                                      </p:to>
                                    </p:set>
                                    <p:anim calcmode="lin" valueType="num">
                                      <p:cBhvr>
                                        <p:cTn id="19" dur="1000" fill="hold"/>
                                        <p:tgtEl>
                                          <p:spTgt spid="1048714"/>
                                        </p:tgtEl>
                                        <p:attrNameLst>
                                          <p:attrName>ppt_w</p:attrName>
                                        </p:attrNameLst>
                                      </p:cBhvr>
                                      <p:tavLst>
                                        <p:tav tm="0">
                                          <p:val>
                                            <p:strVal val="#ppt_w*0.70"/>
                                          </p:val>
                                        </p:tav>
                                        <p:tav tm="100000">
                                          <p:val>
                                            <p:strVal val="#ppt_w"/>
                                          </p:val>
                                        </p:tav>
                                      </p:tavLst>
                                    </p:anim>
                                    <p:anim calcmode="lin" valueType="num">
                                      <p:cBhvr>
                                        <p:cTn id="20" dur="1000" fill="hold"/>
                                        <p:tgtEl>
                                          <p:spTgt spid="1048714"/>
                                        </p:tgtEl>
                                        <p:attrNameLst>
                                          <p:attrName>ppt_h</p:attrName>
                                        </p:attrNameLst>
                                      </p:cBhvr>
                                      <p:tavLst>
                                        <p:tav tm="0">
                                          <p:val>
                                            <p:strVal val="#ppt_h"/>
                                          </p:val>
                                        </p:tav>
                                        <p:tav tm="100000">
                                          <p:val>
                                            <p:strVal val="#ppt_h"/>
                                          </p:val>
                                        </p:tav>
                                      </p:tavLst>
                                    </p:anim>
                                    <p:animEffect transition="in" filter="fade">
                                      <p:cBhvr>
                                        <p:cTn id="21" dur="1000"/>
                                        <p:tgtEl>
                                          <p:spTgt spid="1048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12" grpId="0"/>
      <p:bldP spid="1048713" grpId="0"/>
      <p:bldP spid="104871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715" name="标题 1"/>
          <p:cNvSpPr>
            <a:spLocks noGrp="1"/>
          </p:cNvSpPr>
          <p:nvPr>
            <p:ph type="title"/>
          </p:nvPr>
        </p:nvSpPr>
        <p:spPr>
          <a:xfrm>
            <a:off x="23812" y="0"/>
            <a:ext cx="10515600" cy="1325563"/>
          </a:xfrm>
        </p:spPr>
        <p:txBody>
          <a:bodyPr/>
          <a:lstStyle/>
          <a:p>
            <a:r>
              <a:rPr lang="zh-CN" altLang="en-US"/>
              <a:t>三，切合题意，凸显中心，构思清晰</a:t>
            </a:r>
          </a:p>
        </p:txBody>
      </p:sp>
      <p:sp>
        <p:nvSpPr>
          <p:cNvPr id="1048716" name="文本框 5"/>
          <p:cNvSpPr txBox="1"/>
          <p:nvPr/>
        </p:nvSpPr>
        <p:spPr>
          <a:xfrm>
            <a:off x="23812" y="1310103"/>
            <a:ext cx="12192000" cy="1077218"/>
          </a:xfrm>
          <a:prstGeom prst="rect">
            <a:avLst/>
          </a:prstGeom>
          <a:noFill/>
        </p:spPr>
        <p:txBody>
          <a:bodyPr wrap="square" rtlCol="0">
            <a:spAutoFit/>
          </a:bodyPr>
          <a:lstStyle/>
          <a:p>
            <a:pPr algn="l"/>
            <a:r>
              <a:rPr lang="zh-CN" altLang="en-US" sz="3200"/>
              <a:t>按时间顺序记叙，是比较好驾驭的结构，但要考虑到增添开篇的吸引力，可以在开头巧妙地设计悬念。</a:t>
            </a:r>
          </a:p>
        </p:txBody>
      </p:sp>
      <p:sp>
        <p:nvSpPr>
          <p:cNvPr id="1048717" name="文本框 9"/>
          <p:cNvSpPr txBox="1"/>
          <p:nvPr/>
        </p:nvSpPr>
        <p:spPr>
          <a:xfrm>
            <a:off x="107156" y="2724129"/>
            <a:ext cx="12192000" cy="1077218"/>
          </a:xfrm>
          <a:prstGeom prst="rect">
            <a:avLst/>
          </a:prstGeom>
          <a:noFill/>
        </p:spPr>
        <p:txBody>
          <a:bodyPr wrap="square" rtlCol="0">
            <a:spAutoFit/>
          </a:bodyPr>
          <a:lstStyle/>
          <a:p>
            <a:pPr algn="l"/>
            <a:r>
              <a:rPr lang="zh-CN" altLang="en-US" sz="3200">
                <a:solidFill>
                  <a:srgbClr val="FF0000"/>
                </a:solidFill>
                <a:latin typeface="华文仿宋" panose="02010600040101010101" pitchFamily="2" charset="-122"/>
                <a:ea typeface="华文仿宋" panose="02010600040101010101" pitchFamily="2" charset="-122"/>
              </a:rPr>
              <a:t>“寒冬里，一路向北。带着向往与期待，在冬天踏上草原。不知在这异乡，会邂逅什么别样的美丽。</a:t>
            </a:r>
          </a:p>
        </p:txBody>
      </p:sp>
      <p:sp>
        <p:nvSpPr>
          <p:cNvPr id="1048718" name="文本框 11"/>
          <p:cNvSpPr txBox="1"/>
          <p:nvPr/>
        </p:nvSpPr>
        <p:spPr>
          <a:xfrm>
            <a:off x="0" y="4470680"/>
            <a:ext cx="12192000" cy="1539241"/>
          </a:xfrm>
          <a:prstGeom prst="rect">
            <a:avLst/>
          </a:prstGeom>
          <a:noFill/>
        </p:spPr>
        <p:txBody>
          <a:bodyPr wrap="square" rtlCol="0">
            <a:spAutoFit/>
          </a:bodyPr>
          <a:lstStyle/>
          <a:p>
            <a:pPr algn="l"/>
            <a:r>
              <a:rPr lang="zh-CN" altLang="en-US" sz="3200"/>
              <a:t>  这是第八届</a:t>
            </a:r>
            <a:r>
              <a:rPr lang="en-US" altLang="zh-CN" sz="3200"/>
              <a:t>《</a:t>
            </a:r>
            <a:r>
              <a:rPr lang="zh-CN" altLang="en-US" sz="3200"/>
              <a:t>招生考试通讯</a:t>
            </a:r>
            <a:r>
              <a:rPr lang="en-US" altLang="zh-CN" sz="3200"/>
              <a:t>》“</a:t>
            </a:r>
            <a:r>
              <a:rPr lang="zh-CN" altLang="en-US" sz="3200"/>
              <a:t>赢在中考”考场作文大赛参赛作文</a:t>
            </a:r>
            <a:r>
              <a:rPr lang="en-US" altLang="zh-CN" sz="3200"/>
              <a:t>《</a:t>
            </a:r>
            <a:r>
              <a:rPr lang="zh-CN" altLang="en-US" sz="3200"/>
              <a:t>草原的冬天是别样的美丽</a:t>
            </a:r>
            <a:r>
              <a:rPr lang="en-US" altLang="zh-CN" sz="3200"/>
              <a:t>》</a:t>
            </a:r>
            <a:r>
              <a:rPr lang="zh-CN" altLang="en-US" sz="3200"/>
              <a:t>的开篇。文章扣着题目开篇，并且设置悬念，激发读者阅读兴趣，引出下文。</a:t>
            </a:r>
          </a:p>
        </p:txBody>
      </p:sp>
      <p:sp>
        <p:nvSpPr>
          <p:cNvPr id="1048719" name="箭头: 左 13"/>
          <p:cNvSpPr/>
          <p:nvPr/>
        </p:nvSpPr>
        <p:spPr>
          <a:xfrm>
            <a:off x="10700595" y="5532438"/>
            <a:ext cx="1063372" cy="645498"/>
          </a:xfrm>
          <a:prstGeom prst="left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hlinkClick r:id="rId2" action="ppaction://hlinksldjump"/>
              </a:rPr>
              <a:t>查看</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1048716"/>
                                        </p:tgtEl>
                                        <p:attrNameLst>
                                          <p:attrName>style.visibility</p:attrName>
                                        </p:attrNameLst>
                                      </p:cBhvr>
                                      <p:to>
                                        <p:strVal val="visible"/>
                                      </p:to>
                                    </p:set>
                                    <p:animEffect transition="in" filter="fade">
                                      <p:cBhvr>
                                        <p:cTn id="7" dur="100"/>
                                        <p:tgtEl>
                                          <p:spTgt spid="1048716"/>
                                        </p:tgtEl>
                                      </p:cBhvr>
                                    </p:animEffect>
                                    <p:anim calcmode="lin" valueType="num">
                                      <p:cBhvr>
                                        <p:cTn id="8" dur="400" fill="hold"/>
                                        <p:tgtEl>
                                          <p:spTgt spid="1048716"/>
                                        </p:tgtEl>
                                        <p:attrNameLst>
                                          <p:attrName>ppt_x</p:attrName>
                                        </p:attrNameLst>
                                      </p:cBhvr>
                                      <p:tavLst>
                                        <p:tav tm="0">
                                          <p:val>
                                            <p:strVal val="#ppt_x"/>
                                          </p:val>
                                        </p:tav>
                                        <p:tav tm="100000">
                                          <p:val>
                                            <p:strVal val="#ppt_x"/>
                                          </p:val>
                                        </p:tav>
                                      </p:tavLst>
                                    </p:anim>
                                    <p:anim calcmode="lin" valueType="num">
                                      <p:cBhvr>
                                        <p:cTn id="9" dur="400" fill="hold"/>
                                        <p:tgtEl>
                                          <p:spTgt spid="1048716"/>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1048716"/>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1048716"/>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nodeType="clickPar">
                      <p:stCondLst>
                        <p:cond delay="indefinite"/>
                      </p:stCondLst>
                      <p:childTnLst>
                        <p:par>
                          <p:cTn id="13" fill="hold" nodeType="afterGroup">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48717"/>
                                        </p:tgtEl>
                                        <p:attrNameLst>
                                          <p:attrName>style.visibility</p:attrName>
                                        </p:attrNameLst>
                                      </p:cBhvr>
                                      <p:to>
                                        <p:strVal val="visible"/>
                                      </p:to>
                                    </p:set>
                                    <p:animEffect transition="in" filter="fade">
                                      <p:cBhvr>
                                        <p:cTn id="16" dur="500"/>
                                        <p:tgtEl>
                                          <p:spTgt spid="1048717"/>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048718"/>
                                        </p:tgtEl>
                                        <p:attrNameLst>
                                          <p:attrName>style.visibility</p:attrName>
                                        </p:attrNameLst>
                                      </p:cBhvr>
                                      <p:to>
                                        <p:strVal val="visible"/>
                                      </p:to>
                                    </p:set>
                                    <p:anim calcmode="lin" valueType="num">
                                      <p:cBhvr additive="base">
                                        <p:cTn id="21" dur="500" fill="hold"/>
                                        <p:tgtEl>
                                          <p:spTgt spid="1048718"/>
                                        </p:tgtEl>
                                        <p:attrNameLst>
                                          <p:attrName>ppt_x</p:attrName>
                                        </p:attrNameLst>
                                      </p:cBhvr>
                                      <p:tavLst>
                                        <p:tav tm="0">
                                          <p:val>
                                            <p:strVal val="#ppt_x"/>
                                          </p:val>
                                        </p:tav>
                                        <p:tav tm="100000">
                                          <p:val>
                                            <p:strVal val="#ppt_x"/>
                                          </p:val>
                                        </p:tav>
                                      </p:tavLst>
                                    </p:anim>
                                    <p:anim calcmode="lin" valueType="num">
                                      <p:cBhvr additive="base">
                                        <p:cTn id="22" dur="500" fill="hold"/>
                                        <p:tgtEl>
                                          <p:spTgt spid="1048718"/>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1048719"/>
                                        </p:tgtEl>
                                        <p:attrNameLst>
                                          <p:attrName>style.visibility</p:attrName>
                                        </p:attrNameLst>
                                      </p:cBhvr>
                                      <p:to>
                                        <p:strVal val="visible"/>
                                      </p:to>
                                    </p:set>
                                    <p:animEffect transition="in" filter="circle(in)">
                                      <p:cBhvr>
                                        <p:cTn id="27" dur="2000"/>
                                        <p:tgtEl>
                                          <p:spTgt spid="10487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716" grpId="0"/>
      <p:bldP spid="1048717" grpId="0"/>
      <p:bldP spid="1048718" grpId="0"/>
      <p:bldP spid="1048719"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01" name="标题 1"/>
          <p:cNvSpPr>
            <a:spLocks noGrp="1"/>
          </p:cNvSpPr>
          <p:nvPr>
            <p:ph type="title"/>
          </p:nvPr>
        </p:nvSpPr>
        <p:spPr/>
        <p:txBody>
          <a:bodyPr/>
          <a:lstStyle/>
          <a:p>
            <a:r>
              <a:rPr lang="zh-CN" altLang="en-US"/>
              <a:t>半命题作文</a:t>
            </a:r>
          </a:p>
        </p:txBody>
      </p:sp>
      <p:sp>
        <p:nvSpPr>
          <p:cNvPr id="1048602" name="内容占位符 2"/>
          <p:cNvSpPr>
            <a:spLocks noGrp="1"/>
          </p:cNvSpPr>
          <p:nvPr>
            <p:ph idx="1"/>
          </p:nvPr>
        </p:nvSpPr>
        <p:spPr>
          <a:xfrm>
            <a:off x="838200" y="2504281"/>
            <a:ext cx="10515600" cy="2567781"/>
          </a:xfrm>
        </p:spPr>
        <p:txBody>
          <a:bodyPr/>
          <a:lstStyle/>
          <a:p>
            <a:pPr marL="0" indent="0">
              <a:buNone/>
            </a:pPr>
            <a:r>
              <a:rPr lang="zh-CN" altLang="en-US"/>
              <a:t>半命题作文既要读懂所给的一部分题目内容，还要根据所选的作文素材，把题目空白部分补充完整，且要注意所填词语与所给内容必须恰当搭配。</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48602">
                                            <p:txEl>
                                              <p:pRg st="0" end="0"/>
                                            </p:txEl>
                                          </p:spTgt>
                                        </p:tgtEl>
                                        <p:attrNameLst>
                                          <p:attrName>style.visibility</p:attrName>
                                        </p:attrNameLst>
                                      </p:cBhvr>
                                      <p:to>
                                        <p:strVal val="visible"/>
                                      </p:to>
                                    </p:set>
                                    <p:animEffect transition="in" filter="dissolve">
                                      <p:cBhvr>
                                        <p:cTn id="7" dur="500"/>
                                        <p:tgtEl>
                                          <p:spTgt spid="104860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2" grpId="0" build="p"/>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1">
            <a:extLst>
              <a:ext uri="{FF2B5EF4-FFF2-40B4-BE49-F238E27FC236}">
                <a16:creationId xmlns:a16="http://schemas.microsoft.com/office/drawing/2014/main" id="{EB5880BB-E169-224F-814A-1A6699D64A27}"/>
              </a:ext>
            </a:extLst>
          </p:cNvPr>
          <p:cNvSpPr>
            <a:spLocks noGrp="1"/>
          </p:cNvSpPr>
          <p:nvPr>
            <p:ph type="title"/>
          </p:nvPr>
        </p:nvSpPr>
        <p:spPr>
          <a:xfrm>
            <a:off x="23812" y="0"/>
            <a:ext cx="10515600" cy="1325563"/>
          </a:xfrm>
        </p:spPr>
        <p:txBody>
          <a:bodyPr/>
          <a:lstStyle/>
          <a:p>
            <a:r>
              <a:rPr lang="zh-CN" altLang="en-US"/>
              <a:t>三，切合题意，凸显中心，构思清晰</a:t>
            </a:r>
          </a:p>
        </p:txBody>
      </p:sp>
      <p:sp>
        <p:nvSpPr>
          <p:cNvPr id="7" name="文本框 5">
            <a:extLst>
              <a:ext uri="{FF2B5EF4-FFF2-40B4-BE49-F238E27FC236}">
                <a16:creationId xmlns:a16="http://schemas.microsoft.com/office/drawing/2014/main" id="{B84B65BF-BAA1-F54E-8FCC-5E56B3830632}"/>
              </a:ext>
            </a:extLst>
          </p:cNvPr>
          <p:cNvSpPr txBox="1"/>
          <p:nvPr/>
        </p:nvSpPr>
        <p:spPr>
          <a:xfrm>
            <a:off x="0" y="1512510"/>
            <a:ext cx="12192000" cy="1569660"/>
          </a:xfrm>
          <a:prstGeom prst="rect">
            <a:avLst/>
          </a:prstGeom>
          <a:noFill/>
        </p:spPr>
        <p:txBody>
          <a:bodyPr wrap="square" rtlCol="0">
            <a:spAutoFit/>
          </a:bodyPr>
          <a:lstStyle/>
          <a:p>
            <a:pPr algn="l"/>
            <a:r>
              <a:rPr lang="zh-CN" altLang="en-US" sz="3200">
                <a:latin typeface="华文仿宋" panose="02010600040101010101" pitchFamily="2" charset="-122"/>
                <a:ea typeface="华文仿宋" panose="02010600040101010101" pitchFamily="2" charset="-122"/>
              </a:rPr>
              <a:t>  要写好文章，思路必须清晰。可以设置一条贯穿全文的线索，随着时间的推移，地点的转换，推动情节的发展。行文思路要符合逻辑，情节之间要有自然的过渡衔接。</a:t>
            </a:r>
            <a:endParaRPr lang="en-US" altLang="zh-CN" sz="3200">
              <a:latin typeface="华文仿宋" panose="02010600040101010101" pitchFamily="2" charset="-122"/>
              <a:ea typeface="华文仿宋" panose="02010600040101010101" pitchFamily="2" charset="-122"/>
            </a:endParaRPr>
          </a:p>
        </p:txBody>
      </p:sp>
      <p:sp>
        <p:nvSpPr>
          <p:cNvPr id="9" name="文本框 8">
            <a:extLst>
              <a:ext uri="{FF2B5EF4-FFF2-40B4-BE49-F238E27FC236}">
                <a16:creationId xmlns:a16="http://schemas.microsoft.com/office/drawing/2014/main" id="{A39E3BD5-EC37-F143-87A4-A8B1BE696B1F}"/>
              </a:ext>
            </a:extLst>
          </p:cNvPr>
          <p:cNvSpPr txBox="1"/>
          <p:nvPr/>
        </p:nvSpPr>
        <p:spPr>
          <a:xfrm>
            <a:off x="0" y="3775831"/>
            <a:ext cx="12192000" cy="2062103"/>
          </a:xfrm>
          <a:prstGeom prst="rect">
            <a:avLst/>
          </a:prstGeom>
          <a:noFill/>
        </p:spPr>
        <p:txBody>
          <a:bodyPr wrap="square" rtlCol="0">
            <a:spAutoFit/>
          </a:bodyPr>
          <a:lstStyle>
            <a:defPPr>
              <a:defRPr lang="zh-CN"/>
            </a:defPPr>
            <a:lvl1pPr>
              <a:defRPr sz="3200"/>
            </a:lvl1pPr>
          </a:lstStyle>
          <a:p>
            <a:r>
              <a:rPr lang="zh-CN" altLang="en-US">
                <a:latin typeface="华文仿宋" panose="02010600040101010101" pitchFamily="2" charset="-122"/>
                <a:ea typeface="华文仿宋" panose="02010600040101010101" pitchFamily="2" charset="-122"/>
              </a:rPr>
              <a:t> 总分、分总、总分总的结构，会让阅读者快速把握文章主旨。用小标题，或结构相同的总说句；中间部分，分为三部分，三部分之间逐层深入。这样的结构令文章更加整齐，利于阅读者在短时间里理解内容。</a:t>
            </a:r>
          </a:p>
        </p:txBody>
      </p:sp>
    </p:spTree>
    <p:extLst>
      <p:ext uri="{BB962C8B-B14F-4D97-AF65-F5344CB8AC3E}">
        <p14:creationId xmlns:p14="http://schemas.microsoft.com/office/powerpoint/2010/main" val="1431002387"/>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2000"/>
                                        <p:tgtEl>
                                          <p:spTgt spid="9"/>
                                        </p:tgtEl>
                                      </p:cBhvr>
                                    </p:animEffect>
                                    <p:anim calcmode="lin" valueType="num">
                                      <p:cBhvr>
                                        <p:cTn id="15" dur="2000" fill="hold"/>
                                        <p:tgtEl>
                                          <p:spTgt spid="9"/>
                                        </p:tgtEl>
                                        <p:attrNameLst>
                                          <p:attrName>ppt_w</p:attrName>
                                        </p:attrNameLst>
                                      </p:cBhvr>
                                      <p:tavLst>
                                        <p:tav tm="0" fmla="#ppt_w*sin(2.5*pi*$)">
                                          <p:val>
                                            <p:fltVal val="0"/>
                                          </p:val>
                                        </p:tav>
                                        <p:tav tm="100000">
                                          <p:val>
                                            <p:fltVal val="1"/>
                                          </p:val>
                                        </p:tav>
                                      </p:tavLst>
                                    </p:anim>
                                    <p:anim calcmode="lin" valueType="num">
                                      <p:cBhvr>
                                        <p:cTn id="16" dur="20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1">
            <a:extLst>
              <a:ext uri="{FF2B5EF4-FFF2-40B4-BE49-F238E27FC236}">
                <a16:creationId xmlns:a16="http://schemas.microsoft.com/office/drawing/2014/main" id="{D6C1DE9F-83BD-F642-9E86-4ED362E5B3DA}"/>
              </a:ext>
            </a:extLst>
          </p:cNvPr>
          <p:cNvSpPr>
            <a:spLocks noGrp="1"/>
          </p:cNvSpPr>
          <p:nvPr>
            <p:ph type="title"/>
          </p:nvPr>
        </p:nvSpPr>
        <p:spPr>
          <a:xfrm>
            <a:off x="23812" y="1"/>
            <a:ext cx="12168188" cy="1023938"/>
          </a:xfrm>
        </p:spPr>
        <p:txBody>
          <a:bodyPr/>
          <a:lstStyle/>
          <a:p>
            <a:r>
              <a:rPr lang="zh-CN" altLang="en-US"/>
              <a:t>四，增加文章的魅力，运用形象而含蓄的语言</a:t>
            </a:r>
          </a:p>
        </p:txBody>
      </p:sp>
      <p:sp>
        <p:nvSpPr>
          <p:cNvPr id="6" name="文本框 5">
            <a:extLst>
              <a:ext uri="{FF2B5EF4-FFF2-40B4-BE49-F238E27FC236}">
                <a16:creationId xmlns:a16="http://schemas.microsoft.com/office/drawing/2014/main" id="{AEABB64A-2506-1A48-A2BF-BF4377E84A0A}"/>
              </a:ext>
            </a:extLst>
          </p:cNvPr>
          <p:cNvSpPr txBox="1"/>
          <p:nvPr/>
        </p:nvSpPr>
        <p:spPr>
          <a:xfrm>
            <a:off x="357186" y="1893095"/>
            <a:ext cx="11477627" cy="2554545"/>
          </a:xfrm>
          <a:prstGeom prst="rect">
            <a:avLst/>
          </a:prstGeom>
          <a:noFill/>
        </p:spPr>
        <p:txBody>
          <a:bodyPr wrap="square" rtlCol="0">
            <a:spAutoFit/>
          </a:bodyPr>
          <a:lstStyle/>
          <a:p>
            <a:pPr marL="285750" indent="-285750" algn="l">
              <a:buFont typeface="Arial" panose="020b0604020202020204" pitchFamily="34" charset="0"/>
              <a:buChar char="•"/>
            </a:pPr>
            <a:r>
              <a:rPr lang="zh-CN" altLang="en-US" sz="3200">
                <a:latin typeface="华文新魏" panose="02010800040101010101" pitchFamily="2" charset="-122"/>
                <a:ea typeface="华文新魏" panose="02010800040101010101" pitchFamily="2" charset="-122"/>
              </a:rPr>
              <a:t>提升语言的感染力，离不开生动传神的描写。人物的动作描写，需要推敲动词；语言神情描写，设计要典型精当。</a:t>
            </a:r>
            <a:endParaRPr lang="en-US" altLang="zh-CN" sz="3200">
              <a:latin typeface="华文新魏" panose="02010800040101010101" pitchFamily="2" charset="-122"/>
              <a:ea typeface="华文新魏" panose="02010800040101010101" pitchFamily="2" charset="-122"/>
            </a:endParaRPr>
          </a:p>
          <a:p>
            <a:pPr marL="285750" indent="-285750" algn="l">
              <a:buFont typeface="Arial" panose="020b0604020202020204" pitchFamily="34" charset="0"/>
              <a:buChar char="•"/>
            </a:pPr>
            <a:r>
              <a:rPr lang="zh-CN" altLang="en-US" sz="3200">
                <a:latin typeface="华文新魏" panose="02010800040101010101" pitchFamily="2" charset="-122"/>
                <a:ea typeface="华文新魏" panose="02010800040101010101" pitchFamily="2" charset="-122"/>
              </a:rPr>
              <a:t>景物、事物的描写，要注重色彩、形态的描摹，调动多种感官，且要展开自然合理的联想。</a:t>
            </a:r>
            <a:endParaRPr lang="en-US" altLang="zh-CN" sz="3200">
              <a:latin typeface="华文新魏" panose="02010800040101010101" pitchFamily="2" charset="-122"/>
              <a:ea typeface="华文新魏" panose="02010800040101010101" pitchFamily="2" charset="-122"/>
            </a:endParaRPr>
          </a:p>
          <a:p>
            <a:pPr marL="285750" indent="-285750" algn="l">
              <a:buFont typeface="Arial" panose="020b0604020202020204" pitchFamily="34" charset="0"/>
              <a:buChar char="•"/>
            </a:pPr>
            <a:r>
              <a:rPr lang="zh-CN" altLang="en-US" sz="3200">
                <a:latin typeface="华文新魏" panose="02010800040101010101" pitchFamily="2" charset="-122"/>
                <a:ea typeface="华文新魏" panose="02010800040101010101" pitchFamily="2" charset="-122"/>
              </a:rPr>
              <a:t>巧妙的修辞手法的运用，还可以突出事物特征与作者的情感。</a:t>
            </a:r>
          </a:p>
        </p:txBody>
      </p:sp>
    </p:spTree>
    <p:extLst>
      <p:ext uri="{BB962C8B-B14F-4D97-AF65-F5344CB8AC3E}">
        <p14:creationId xmlns:p14="http://schemas.microsoft.com/office/powerpoint/2010/main" val="1664859966"/>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1">
            <a:extLst>
              <a:ext uri="{FF2B5EF4-FFF2-40B4-BE49-F238E27FC236}">
                <a16:creationId xmlns:a16="http://schemas.microsoft.com/office/drawing/2014/main" id="{9060B54B-9219-3646-A452-4A3055E7F32D}"/>
              </a:ext>
            </a:extLst>
          </p:cNvPr>
          <p:cNvSpPr>
            <a:spLocks noGrp="1"/>
          </p:cNvSpPr>
          <p:nvPr>
            <p:ph type="title"/>
          </p:nvPr>
        </p:nvSpPr>
        <p:spPr>
          <a:xfrm>
            <a:off x="23812" y="1"/>
            <a:ext cx="12168188" cy="1023938"/>
          </a:xfrm>
        </p:spPr>
        <p:txBody>
          <a:bodyPr/>
          <a:lstStyle/>
          <a:p>
            <a:r>
              <a:rPr lang="zh-CN" altLang="en-US"/>
              <a:t>四，增加文章的魅力，运用形象而含蓄的语言</a:t>
            </a:r>
          </a:p>
        </p:txBody>
      </p:sp>
      <p:sp>
        <p:nvSpPr>
          <p:cNvPr id="6" name="文本框 5">
            <a:extLst>
              <a:ext uri="{FF2B5EF4-FFF2-40B4-BE49-F238E27FC236}">
                <a16:creationId xmlns:a16="http://schemas.microsoft.com/office/drawing/2014/main" id="{37BA7255-F7A9-EA4D-B3DB-83B5DFED50F3}"/>
              </a:ext>
            </a:extLst>
          </p:cNvPr>
          <p:cNvSpPr txBox="1"/>
          <p:nvPr/>
        </p:nvSpPr>
        <p:spPr>
          <a:xfrm>
            <a:off x="533994" y="2294333"/>
            <a:ext cx="11124011" cy="2062103"/>
          </a:xfrm>
          <a:prstGeom prst="rect">
            <a:avLst/>
          </a:prstGeom>
          <a:noFill/>
        </p:spPr>
        <p:txBody>
          <a:bodyPr wrap="square" rtlCol="0">
            <a:spAutoFit/>
          </a:bodyPr>
          <a:lstStyle/>
          <a:p>
            <a:pPr algn="l"/>
            <a:r>
              <a:rPr lang="zh-CN" altLang="en-US" sz="3200">
                <a:latin typeface="华文琥珀" panose="02010800040101010101" pitchFamily="2" charset="-122"/>
                <a:ea typeface="华文琥珀" panose="02010800040101010101" pitchFamily="2" charset="-122"/>
              </a:rPr>
              <a:t>半命题作文要写精彩，一半需要切合所给的题目内容，一半需要切合所填的题目内容。这种美好，恰似夕阳中的江面“半江瑟瑟半江红”，两者珠联璧合，相映生辉，本质是巧妙融合的一个整体。</a:t>
            </a:r>
          </a:p>
        </p:txBody>
      </p:sp>
    </p:spTree>
    <p:extLst>
      <p:ext uri="{BB962C8B-B14F-4D97-AF65-F5344CB8AC3E}">
        <p14:creationId xmlns:p14="http://schemas.microsoft.com/office/powerpoint/2010/main" val="3971612502"/>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3"/>
          <a:stretch>
            <a:fillRect/>
          </a:stretch>
        </a:blipFill>
        <a:effectLst/>
      </p:bgPr>
    </p:bg>
    <p:spTree>
      <p:nvGrpSpPr>
        <p:cNvPr id="1" name=""/>
        <p:cNvGrpSpPr/>
        <p:nvPr/>
      </p:nvGrpSpPr>
      <p:grpSpPr>
        <a:xfrm>
          <a:off x="0" y="0"/>
          <a:ext cx="0" cy="0"/>
        </a:xfrm>
      </p:grpSpPr>
      <p:sp>
        <p:nvSpPr>
          <p:cNvPr id="1048668" name="标题 1"/>
          <p:cNvSpPr>
            <a:spLocks noGrp="1"/>
          </p:cNvSpPr>
          <p:nvPr>
            <p:ph type="title"/>
          </p:nvPr>
        </p:nvSpPr>
        <p:spPr>
          <a:xfrm>
            <a:off x="2171700" y="2508249"/>
            <a:ext cx="10515600" cy="1325563"/>
          </a:xfrm>
        </p:spPr>
        <p:txBody>
          <a:bodyPr>
            <a:noAutofit/>
          </a:bodyPr>
          <a:lstStyle/>
          <a:p>
            <a:r>
              <a:rPr lang="zh-CN" altLang="en-US" sz="9600">
                <a:latin typeface="华文新魏" panose="02010800040101010101" pitchFamily="2" charset="-122"/>
                <a:ea typeface="华文新魏" panose="02010800040101010101" pitchFamily="2" charset="-122"/>
              </a:rPr>
              <a:t>同学们，再见！</a:t>
            </a:r>
          </a:p>
        </p:txBody>
      </p:sp>
      <p:pic>
        <p:nvPicPr>
          <p:cNvPr id="1048669" name="New picture"/>
          <p:cNvPicPr/>
          <p:nvPr/>
        </p:nvPicPr>
        <p:blipFill>
          <a:blip r:embed="rId2"/>
          <a:stretch>
            <a:fillRect/>
          </a:stretch>
        </p:blipFill>
        <p:spPr>
          <a:xfrm>
            <a:off x="11950700" y="11887200"/>
            <a:ext cx="304800" cy="228600"/>
          </a:xfrm>
          <a:prstGeom prst="cube">
            <a:avLst/>
          </a:prstGeom>
        </p:spPr>
      </p:pic>
    </p:spTree>
    <p:extLst>
      <p:ext uri="{BB962C8B-B14F-4D97-AF65-F5344CB8AC3E}">
        <p14:creationId xmlns:p14="http://schemas.microsoft.com/office/powerpoint/2010/main" val="2020239988"/>
      </p:ext>
    </p:extLst>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03" name="箭头: 下 9"/>
          <p:cNvSpPr/>
          <p:nvPr/>
        </p:nvSpPr>
        <p:spPr>
          <a:xfrm>
            <a:off x="7789065" y="2815035"/>
            <a:ext cx="1343026" cy="2584449"/>
          </a:xfrm>
          <a:prstGeom prst="down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04" name="标题 1"/>
          <p:cNvSpPr>
            <a:spLocks noGrp="1"/>
          </p:cNvSpPr>
          <p:nvPr>
            <p:ph type="title"/>
          </p:nvPr>
        </p:nvSpPr>
        <p:spPr>
          <a:xfrm>
            <a:off x="107156" y="-148433"/>
            <a:ext cx="12192000" cy="1362870"/>
          </a:xfrm>
        </p:spPr>
        <p:txBody>
          <a:bodyPr>
            <a:normAutofit/>
          </a:bodyPr>
          <a:lstStyle/>
          <a:p>
            <a:r>
              <a:rPr lang="zh-CN" altLang="en-US" sz="3600"/>
              <a:t>一，审题既要看懂题目的要求，又要认识到选材的广度</a:t>
            </a:r>
          </a:p>
        </p:txBody>
      </p:sp>
      <p:sp>
        <p:nvSpPr>
          <p:cNvPr id="1048605" name="内容占位符 2"/>
          <p:cNvSpPr>
            <a:spLocks noGrp="1"/>
          </p:cNvSpPr>
          <p:nvPr>
            <p:ph idx="1"/>
          </p:nvPr>
        </p:nvSpPr>
        <p:spPr>
          <a:xfrm>
            <a:off x="416717" y="3200870"/>
            <a:ext cx="11644313" cy="1966443"/>
          </a:xfrm>
        </p:spPr>
        <p:txBody>
          <a:bodyPr>
            <a:normAutofit/>
          </a:bodyPr>
          <a:lstStyle/>
          <a:p>
            <a:pPr marL="0" indent="0">
              <a:buNone/>
            </a:pPr>
            <a:r>
              <a:rPr lang="zh-CN" altLang="en-US">
                <a:solidFill>
                  <a:srgbClr val="FF0000"/>
                </a:solidFill>
                <a:latin typeface="华文仿宋" panose="02010600040101010101" pitchFamily="2" charset="-122"/>
                <a:ea typeface="华文仿宋" panose="02010600040101010101" pitchFamily="2" charset="-122"/>
              </a:rPr>
              <a:t>   从题目看作文选材应该是某件事结束前的最后一小段时间内发生的故事或呈现的情景等，并不是确指一分钟内发生的事情。</a:t>
            </a:r>
            <a:endParaRPr lang="en-US" altLang="zh-CN">
              <a:solidFill>
                <a:srgbClr val="FF0000"/>
              </a:solidFill>
              <a:latin typeface="华文仿宋" panose="02010600040101010101" pitchFamily="2" charset="-122"/>
              <a:ea typeface="华文仿宋" panose="02010600040101010101" pitchFamily="2" charset="-122"/>
            </a:endParaRPr>
          </a:p>
          <a:p>
            <a:pPr marL="0" indent="0">
              <a:buNone/>
            </a:pPr>
            <a:r>
              <a:rPr lang="zh-CN" altLang="en-US">
                <a:solidFill>
                  <a:srgbClr val="FF0000"/>
                </a:solidFill>
                <a:latin typeface="华文仿宋" panose="02010600040101010101" pitchFamily="2" charset="-122"/>
                <a:ea typeface="华文仿宋" panose="02010600040101010101" pitchFamily="2" charset="-122"/>
              </a:rPr>
              <a:t>   时间虽短，但意义重大。要求考生把这个瞬间描写具体化，把情景呈现出来，并写清楚“最后一分钟”的意义。</a:t>
            </a:r>
            <a:endParaRPr lang="en-US" altLang="zh-CN">
              <a:solidFill>
                <a:srgbClr val="FF0000"/>
              </a:solidFill>
              <a:latin typeface="华文仿宋" panose="02010600040101010101" pitchFamily="2" charset="-122"/>
              <a:ea typeface="华文仿宋" panose="02010600040101010101" pitchFamily="2" charset="-122"/>
            </a:endParaRPr>
          </a:p>
        </p:txBody>
      </p:sp>
      <p:sp>
        <p:nvSpPr>
          <p:cNvPr id="1048606" name="椭圆 3"/>
          <p:cNvSpPr/>
          <p:nvPr/>
        </p:nvSpPr>
        <p:spPr>
          <a:xfrm>
            <a:off x="0" y="947974"/>
            <a:ext cx="1158479" cy="1116807"/>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例</a:t>
            </a:r>
            <a:r>
              <a:rPr lang="en-US" altLang="zh-CN" sz="3200"/>
              <a:t>1:</a:t>
            </a:r>
            <a:endParaRPr lang="zh-CN" altLang="en-US" sz="3200"/>
          </a:p>
        </p:txBody>
      </p:sp>
      <p:sp>
        <p:nvSpPr>
          <p:cNvPr id="1048607" name="标题 1"/>
          <p:cNvSpPr txBox="1"/>
          <p:nvPr/>
        </p:nvSpPr>
        <p:spPr>
          <a:xfrm>
            <a:off x="1158479" y="84359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28600" indent="-228600">
              <a:buFont typeface="Arial" panose="020b0604020202020204" pitchFamily="34" charset="0"/>
              <a:buNone/>
            </a:pPr>
            <a:r>
              <a:rPr lang="en-US" altLang="zh-CN" sz="3600"/>
              <a:t>2016·</a:t>
            </a:r>
            <a:r>
              <a:rPr lang="zh-CN" altLang="en-US" sz="3600"/>
              <a:t>沈阳</a:t>
            </a:r>
          </a:p>
        </p:txBody>
      </p:sp>
      <p:sp>
        <p:nvSpPr>
          <p:cNvPr id="1048608" name="文本框 5"/>
          <p:cNvSpPr txBox="1"/>
          <p:nvPr/>
        </p:nvSpPr>
        <p:spPr>
          <a:xfrm>
            <a:off x="2209802" y="1875307"/>
            <a:ext cx="8115301"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a:latin typeface="华文新魏" panose="02010800040101010101" pitchFamily="2" charset="-122"/>
                <a:ea typeface="华文新魏" panose="02010800040101010101" pitchFamily="2" charset="-122"/>
              </a:rPr>
              <a:t>最后一分钟的</a:t>
            </a:r>
            <a:r>
              <a:rPr lang="en-US" altLang="zh-CN" sz="6000">
                <a:latin typeface="华文新魏" panose="02010800040101010101" pitchFamily="2" charset="-122"/>
                <a:ea typeface="华文新魏" panose="02010800040101010101" pitchFamily="2" charset="-122"/>
              </a:rPr>
              <a:t>_____》</a:t>
            </a:r>
            <a:endParaRPr lang="zh-CN" altLang="en-US" sz="6000">
              <a:latin typeface="华文新魏" panose="02010800040101010101" pitchFamily="2" charset="-122"/>
              <a:ea typeface="华文新魏" panose="02010800040101010101" pitchFamily="2" charset="-122"/>
            </a:endParaRPr>
          </a:p>
        </p:txBody>
      </p:sp>
      <p:sp>
        <p:nvSpPr>
          <p:cNvPr id="1048609" name="文本框 5"/>
          <p:cNvSpPr txBox="1"/>
          <p:nvPr/>
        </p:nvSpPr>
        <p:spPr>
          <a:xfrm>
            <a:off x="7696202" y="1806648"/>
            <a:ext cx="2531267" cy="1008387"/>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6000">
                <a:solidFill>
                  <a:srgbClr val="FFC000"/>
                </a:solidFill>
                <a:latin typeface="华文新魏" panose="02010800040101010101" pitchFamily="2" charset="-122"/>
                <a:ea typeface="华文新魏" panose="02010800040101010101" pitchFamily="2" charset="-122"/>
              </a:rPr>
              <a:t>坚持</a:t>
            </a:r>
          </a:p>
        </p:txBody>
      </p:sp>
      <p:sp>
        <p:nvSpPr>
          <p:cNvPr id="1048610" name="文本框 13"/>
          <p:cNvSpPr txBox="1"/>
          <p:nvPr/>
        </p:nvSpPr>
        <p:spPr>
          <a:xfrm>
            <a:off x="4214813" y="5229575"/>
            <a:ext cx="7459266" cy="1285240"/>
          </a:xfrm>
          <a:prstGeom prst="rect">
            <a:avLst/>
          </a:prstGeom>
          <a:noFill/>
        </p:spPr>
        <p:txBody>
          <a:bodyPr wrap="square">
            <a:spAutoFit/>
          </a:bodyPr>
          <a:lstStyle/>
          <a:p>
            <a:r>
              <a:rPr lang="zh-CN" altLang="en-US" sz="3200">
                <a:solidFill>
                  <a:srgbClr val="FFC000"/>
                </a:solidFill>
                <a:latin typeface="华文新魏" panose="02010800040101010101" pitchFamily="2" charset="-122"/>
                <a:ea typeface="华文新魏" panose="02010800040101010101" pitchFamily="2" charset="-122"/>
              </a:rPr>
              <a:t>比赛结束前的最后一分钟，输赢仅在一线间，最后经过努力拼搏而取得胜利</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08"/>
                                        </p:tgtEl>
                                        <p:attrNameLst>
                                          <p:attrName>style.visibility</p:attrName>
                                        </p:attrNameLst>
                                      </p:cBhvr>
                                      <p:to>
                                        <p:strVal val="visible"/>
                                      </p:to>
                                    </p:set>
                                    <p:anim calcmode="lin" valueType="num">
                                      <p:cBhvr additive="base">
                                        <p:cTn id="7" dur="500" fill="hold"/>
                                        <p:tgtEl>
                                          <p:spTgt spid="1048608"/>
                                        </p:tgtEl>
                                        <p:attrNameLst>
                                          <p:attrName>ppt_x</p:attrName>
                                        </p:attrNameLst>
                                      </p:cBhvr>
                                      <p:tavLst>
                                        <p:tav tm="0">
                                          <p:val>
                                            <p:strVal val="#ppt_x"/>
                                          </p:val>
                                        </p:tav>
                                        <p:tav tm="100000">
                                          <p:val>
                                            <p:strVal val="#ppt_x"/>
                                          </p:val>
                                        </p:tav>
                                      </p:tavLst>
                                    </p:anim>
                                    <p:anim calcmode="lin" valueType="num">
                                      <p:cBhvr additive="base">
                                        <p:cTn id="8" dur="500" fill="hold"/>
                                        <p:tgtEl>
                                          <p:spTgt spid="104860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1048605">
                                            <p:txEl>
                                              <p:pRg st="0" end="0"/>
                                            </p:txEl>
                                          </p:spTgt>
                                        </p:tgtEl>
                                        <p:attrNameLst>
                                          <p:attrName>style.visibility</p:attrName>
                                        </p:attrNameLst>
                                      </p:cBhvr>
                                      <p:to>
                                        <p:strVal val="visible"/>
                                      </p:to>
                                    </p:set>
                                    <p:animEffect transition="in" filter="wipe(down)">
                                      <p:cBhvr>
                                        <p:cTn id="13" dur="580">
                                          <p:stCondLst>
                                            <p:cond delay="0"/>
                                          </p:stCondLst>
                                        </p:cTn>
                                        <p:tgtEl>
                                          <p:spTgt spid="1048605">
                                            <p:txEl>
                                              <p:pRg st="0" end="0"/>
                                            </p:txEl>
                                          </p:spTgt>
                                        </p:tgtEl>
                                      </p:cBhvr>
                                    </p:animEffect>
                                    <p:anim calcmode="lin" valueType="num">
                                      <p:cBhvr>
                                        <p:cTn id="14" dur="1822" tmFilter="0,0; 0.14,0.36; 0.43,0.73; 0.71,0.91; 1.0,1.0">
                                          <p:stCondLst>
                                            <p:cond delay="0"/>
                                          </p:stCondLst>
                                        </p:cTn>
                                        <p:tgtEl>
                                          <p:spTgt spid="1048605">
                                            <p:txEl>
                                              <p:pRg st="0" end="0"/>
                                            </p:txEl>
                                          </p:spTgt>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1048605">
                                            <p:txEl>
                                              <p:pRg st="0" end="0"/>
                                            </p:txEl>
                                          </p:spTgt>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1048605">
                                            <p:txEl>
                                              <p:pRg st="0" end="0"/>
                                            </p:txEl>
                                          </p:spTgt>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1048605">
                                            <p:txEl>
                                              <p:pRg st="0" end="0"/>
                                            </p:txEl>
                                          </p:spTgt>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1048605">
                                            <p:txEl>
                                              <p:pRg st="0" end="0"/>
                                            </p:txEl>
                                          </p:spTgt>
                                        </p:tgtEl>
                                        <p:attrNameLst>
                                          <p:attrName>ppt_y</p:attrName>
                                        </p:attrNameLst>
                                      </p:cBhvr>
                                      <p:tavLst>
                                        <p:tav tm="0" fmla="#ppt_y-sin(pi*$)/81">
                                          <p:val>
                                            <p:fltVal val="0"/>
                                          </p:val>
                                        </p:tav>
                                        <p:tav tm="100000">
                                          <p:val>
                                            <p:fltVal val="1"/>
                                          </p:val>
                                        </p:tav>
                                      </p:tavLst>
                                    </p:anim>
                                    <p:animScale>
                                      <p:cBhvr>
                                        <p:cTn id="19" dur="26">
                                          <p:stCondLst>
                                            <p:cond delay="650"/>
                                          </p:stCondLst>
                                        </p:cTn>
                                        <p:tgtEl>
                                          <p:spTgt spid="1048605">
                                            <p:txEl>
                                              <p:pRg st="0" end="0"/>
                                            </p:txEl>
                                          </p:spTgt>
                                        </p:tgtEl>
                                      </p:cBhvr>
                                      <p:to x="100000" y="60000"/>
                                    </p:animScale>
                                    <p:animScale>
                                      <p:cBhvr>
                                        <p:cTn id="20" dur="166" decel="50000">
                                          <p:stCondLst>
                                            <p:cond delay="676"/>
                                          </p:stCondLst>
                                        </p:cTn>
                                        <p:tgtEl>
                                          <p:spTgt spid="1048605">
                                            <p:txEl>
                                              <p:pRg st="0" end="0"/>
                                            </p:txEl>
                                          </p:spTgt>
                                        </p:tgtEl>
                                      </p:cBhvr>
                                      <p:to x="100000" y="100000"/>
                                    </p:animScale>
                                    <p:animScale>
                                      <p:cBhvr>
                                        <p:cTn id="21" dur="26">
                                          <p:stCondLst>
                                            <p:cond delay="1312"/>
                                          </p:stCondLst>
                                        </p:cTn>
                                        <p:tgtEl>
                                          <p:spTgt spid="1048605">
                                            <p:txEl>
                                              <p:pRg st="0" end="0"/>
                                            </p:txEl>
                                          </p:spTgt>
                                        </p:tgtEl>
                                      </p:cBhvr>
                                      <p:to x="100000" y="80000"/>
                                    </p:animScale>
                                    <p:animScale>
                                      <p:cBhvr>
                                        <p:cTn id="22" dur="166" decel="50000">
                                          <p:stCondLst>
                                            <p:cond delay="1338"/>
                                          </p:stCondLst>
                                        </p:cTn>
                                        <p:tgtEl>
                                          <p:spTgt spid="1048605">
                                            <p:txEl>
                                              <p:pRg st="0" end="0"/>
                                            </p:txEl>
                                          </p:spTgt>
                                        </p:tgtEl>
                                      </p:cBhvr>
                                      <p:to x="100000" y="100000"/>
                                    </p:animScale>
                                    <p:animScale>
                                      <p:cBhvr>
                                        <p:cTn id="23" dur="26">
                                          <p:stCondLst>
                                            <p:cond delay="1642"/>
                                          </p:stCondLst>
                                        </p:cTn>
                                        <p:tgtEl>
                                          <p:spTgt spid="1048605">
                                            <p:txEl>
                                              <p:pRg st="0" end="0"/>
                                            </p:txEl>
                                          </p:spTgt>
                                        </p:tgtEl>
                                      </p:cBhvr>
                                      <p:to x="100000" y="90000"/>
                                    </p:animScale>
                                    <p:animScale>
                                      <p:cBhvr>
                                        <p:cTn id="24" dur="166" decel="50000">
                                          <p:stCondLst>
                                            <p:cond delay="1668"/>
                                          </p:stCondLst>
                                        </p:cTn>
                                        <p:tgtEl>
                                          <p:spTgt spid="1048605">
                                            <p:txEl>
                                              <p:pRg st="0" end="0"/>
                                            </p:txEl>
                                          </p:spTgt>
                                        </p:tgtEl>
                                      </p:cBhvr>
                                      <p:to x="100000" y="100000"/>
                                    </p:animScale>
                                    <p:animScale>
                                      <p:cBhvr>
                                        <p:cTn id="25" dur="26">
                                          <p:stCondLst>
                                            <p:cond delay="1808"/>
                                          </p:stCondLst>
                                        </p:cTn>
                                        <p:tgtEl>
                                          <p:spTgt spid="1048605">
                                            <p:txEl>
                                              <p:pRg st="0" end="0"/>
                                            </p:txEl>
                                          </p:spTgt>
                                        </p:tgtEl>
                                      </p:cBhvr>
                                      <p:to x="100000" y="95000"/>
                                    </p:animScale>
                                    <p:animScale>
                                      <p:cBhvr>
                                        <p:cTn id="26" dur="166" decel="50000">
                                          <p:stCondLst>
                                            <p:cond delay="1834"/>
                                          </p:stCondLst>
                                        </p:cTn>
                                        <p:tgtEl>
                                          <p:spTgt spid="1048605">
                                            <p:txEl>
                                              <p:pRg st="0" end="0"/>
                                            </p:txEl>
                                          </p:spTgt>
                                        </p:tgtEl>
                                      </p:cBhvr>
                                      <p:to x="100000" y="100000"/>
                                    </p:animScale>
                                  </p:childTnLst>
                                </p:cTn>
                              </p:par>
                            </p:childTnLst>
                          </p:cTn>
                        </p:par>
                      </p:childTnLst>
                    </p:cTn>
                  </p:par>
                  <p:par>
                    <p:cTn id="27" fill="hold" nodeType="clickPar">
                      <p:stCondLst>
                        <p:cond delay="indefinite"/>
                      </p:stCondLst>
                      <p:childTnLst>
                        <p:par>
                          <p:cTn id="28" fill="hold" nodeType="afterGroup">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1048605">
                                            <p:txEl>
                                              <p:pRg st="1" end="1"/>
                                            </p:txEl>
                                          </p:spTgt>
                                        </p:tgtEl>
                                        <p:attrNameLst>
                                          <p:attrName>style.visibility</p:attrName>
                                        </p:attrNameLst>
                                      </p:cBhvr>
                                      <p:to>
                                        <p:strVal val="visible"/>
                                      </p:to>
                                    </p:set>
                                    <p:animEffect transition="in" filter="wipe(down)">
                                      <p:cBhvr>
                                        <p:cTn id="31" dur="580">
                                          <p:stCondLst>
                                            <p:cond delay="0"/>
                                          </p:stCondLst>
                                        </p:cTn>
                                        <p:tgtEl>
                                          <p:spTgt spid="1048605">
                                            <p:txEl>
                                              <p:pRg st="1" end="1"/>
                                            </p:txEl>
                                          </p:spTgt>
                                        </p:tgtEl>
                                      </p:cBhvr>
                                    </p:animEffect>
                                    <p:anim calcmode="lin" valueType="num">
                                      <p:cBhvr>
                                        <p:cTn id="32" dur="1822" tmFilter="0,0; 0.14,0.36; 0.43,0.73; 0.71,0.91; 1.0,1.0">
                                          <p:stCondLst>
                                            <p:cond delay="0"/>
                                          </p:stCondLst>
                                        </p:cTn>
                                        <p:tgtEl>
                                          <p:spTgt spid="1048605">
                                            <p:txEl>
                                              <p:pRg st="1" end="1"/>
                                            </p:txEl>
                                          </p:spTgt>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1048605">
                                            <p:txEl>
                                              <p:pRg st="1" end="1"/>
                                            </p:txEl>
                                          </p:spTgt>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1048605">
                                            <p:txEl>
                                              <p:pRg st="1" end="1"/>
                                            </p:txEl>
                                          </p:spTgt>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1048605">
                                            <p:txEl>
                                              <p:pRg st="1" end="1"/>
                                            </p:txEl>
                                          </p:spTgt>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1048605">
                                            <p:txEl>
                                              <p:pRg st="1" end="1"/>
                                            </p:txEl>
                                          </p:spTgt>
                                        </p:tgtEl>
                                        <p:attrNameLst>
                                          <p:attrName>ppt_y</p:attrName>
                                        </p:attrNameLst>
                                      </p:cBhvr>
                                      <p:tavLst>
                                        <p:tav tm="0" fmla="#ppt_y-sin(pi*$)/81">
                                          <p:val>
                                            <p:fltVal val="0"/>
                                          </p:val>
                                        </p:tav>
                                        <p:tav tm="100000">
                                          <p:val>
                                            <p:fltVal val="1"/>
                                          </p:val>
                                        </p:tav>
                                      </p:tavLst>
                                    </p:anim>
                                    <p:animScale>
                                      <p:cBhvr>
                                        <p:cTn id="37" dur="26">
                                          <p:stCondLst>
                                            <p:cond delay="650"/>
                                          </p:stCondLst>
                                        </p:cTn>
                                        <p:tgtEl>
                                          <p:spTgt spid="1048605">
                                            <p:txEl>
                                              <p:pRg st="1" end="1"/>
                                            </p:txEl>
                                          </p:spTgt>
                                        </p:tgtEl>
                                      </p:cBhvr>
                                      <p:to x="100000" y="60000"/>
                                    </p:animScale>
                                    <p:animScale>
                                      <p:cBhvr>
                                        <p:cTn id="38" dur="166" decel="50000">
                                          <p:stCondLst>
                                            <p:cond delay="676"/>
                                          </p:stCondLst>
                                        </p:cTn>
                                        <p:tgtEl>
                                          <p:spTgt spid="1048605">
                                            <p:txEl>
                                              <p:pRg st="1" end="1"/>
                                            </p:txEl>
                                          </p:spTgt>
                                        </p:tgtEl>
                                      </p:cBhvr>
                                      <p:to x="100000" y="100000"/>
                                    </p:animScale>
                                    <p:animScale>
                                      <p:cBhvr>
                                        <p:cTn id="39" dur="26">
                                          <p:stCondLst>
                                            <p:cond delay="1312"/>
                                          </p:stCondLst>
                                        </p:cTn>
                                        <p:tgtEl>
                                          <p:spTgt spid="1048605">
                                            <p:txEl>
                                              <p:pRg st="1" end="1"/>
                                            </p:txEl>
                                          </p:spTgt>
                                        </p:tgtEl>
                                      </p:cBhvr>
                                      <p:to x="100000" y="80000"/>
                                    </p:animScale>
                                    <p:animScale>
                                      <p:cBhvr>
                                        <p:cTn id="40" dur="166" decel="50000">
                                          <p:stCondLst>
                                            <p:cond delay="1338"/>
                                          </p:stCondLst>
                                        </p:cTn>
                                        <p:tgtEl>
                                          <p:spTgt spid="1048605">
                                            <p:txEl>
                                              <p:pRg st="1" end="1"/>
                                            </p:txEl>
                                          </p:spTgt>
                                        </p:tgtEl>
                                      </p:cBhvr>
                                      <p:to x="100000" y="100000"/>
                                    </p:animScale>
                                    <p:animScale>
                                      <p:cBhvr>
                                        <p:cTn id="41" dur="26">
                                          <p:stCondLst>
                                            <p:cond delay="1642"/>
                                          </p:stCondLst>
                                        </p:cTn>
                                        <p:tgtEl>
                                          <p:spTgt spid="1048605">
                                            <p:txEl>
                                              <p:pRg st="1" end="1"/>
                                            </p:txEl>
                                          </p:spTgt>
                                        </p:tgtEl>
                                      </p:cBhvr>
                                      <p:to x="100000" y="90000"/>
                                    </p:animScale>
                                    <p:animScale>
                                      <p:cBhvr>
                                        <p:cTn id="42" dur="166" decel="50000">
                                          <p:stCondLst>
                                            <p:cond delay="1668"/>
                                          </p:stCondLst>
                                        </p:cTn>
                                        <p:tgtEl>
                                          <p:spTgt spid="1048605">
                                            <p:txEl>
                                              <p:pRg st="1" end="1"/>
                                            </p:txEl>
                                          </p:spTgt>
                                        </p:tgtEl>
                                      </p:cBhvr>
                                      <p:to x="100000" y="100000"/>
                                    </p:animScale>
                                    <p:animScale>
                                      <p:cBhvr>
                                        <p:cTn id="43" dur="26">
                                          <p:stCondLst>
                                            <p:cond delay="1808"/>
                                          </p:stCondLst>
                                        </p:cTn>
                                        <p:tgtEl>
                                          <p:spTgt spid="1048605">
                                            <p:txEl>
                                              <p:pRg st="1" end="1"/>
                                            </p:txEl>
                                          </p:spTgt>
                                        </p:tgtEl>
                                      </p:cBhvr>
                                      <p:to x="100000" y="95000"/>
                                    </p:animScale>
                                    <p:animScale>
                                      <p:cBhvr>
                                        <p:cTn id="44" dur="166" decel="50000">
                                          <p:stCondLst>
                                            <p:cond delay="1834"/>
                                          </p:stCondLst>
                                        </p:cTn>
                                        <p:tgtEl>
                                          <p:spTgt spid="1048605">
                                            <p:txEl>
                                              <p:pRg st="1" end="1"/>
                                            </p:txEl>
                                          </p:spTgt>
                                        </p:tgtEl>
                                      </p:cBhvr>
                                      <p:to x="100000" y="100000"/>
                                    </p:animScale>
                                  </p:childTnLst>
                                </p:cTn>
                              </p:par>
                            </p:childTnLst>
                          </p:cTn>
                        </p:par>
                      </p:childTnLst>
                    </p:cTn>
                  </p:par>
                  <p:par>
                    <p:cTn id="45" fill="hold" nodeType="clickPar">
                      <p:stCondLst>
                        <p:cond delay="indefinite"/>
                      </p:stCondLst>
                      <p:childTnLst>
                        <p:par>
                          <p:cTn id="46" fill="hold" nodeType="afterGroup">
                            <p:stCondLst>
                              <p:cond delay="0"/>
                            </p:stCondLst>
                            <p:childTnLst>
                              <p:par>
                                <p:cTn id="47" presetID="20" presetClass="entr" presetSubtype="0" fill="hold" grpId="0" nodeType="clickEffect">
                                  <p:stCondLst>
                                    <p:cond delay="0"/>
                                  </p:stCondLst>
                                  <p:childTnLst>
                                    <p:set>
                                      <p:cBhvr>
                                        <p:cTn id="48" dur="1" fill="hold">
                                          <p:stCondLst>
                                            <p:cond delay="0"/>
                                          </p:stCondLst>
                                        </p:cTn>
                                        <p:tgtEl>
                                          <p:spTgt spid="1048609"/>
                                        </p:tgtEl>
                                        <p:attrNameLst>
                                          <p:attrName>style.visibility</p:attrName>
                                        </p:attrNameLst>
                                      </p:cBhvr>
                                      <p:to>
                                        <p:strVal val="visible"/>
                                      </p:to>
                                    </p:set>
                                    <p:animEffect transition="in" filter="wedge">
                                      <p:cBhvr>
                                        <p:cTn id="49" dur="2000"/>
                                        <p:tgtEl>
                                          <p:spTgt spid="1048609"/>
                                        </p:tgtEl>
                                      </p:cBhvr>
                                    </p:animEffect>
                                  </p:childTnLst>
                                </p:cTn>
                              </p:par>
                            </p:childTnLst>
                          </p:cTn>
                        </p:par>
                      </p:childTnLst>
                    </p:cTn>
                  </p:par>
                  <p:par>
                    <p:cTn id="50" fill="hold" nodeType="clickPar">
                      <p:stCondLst>
                        <p:cond delay="indefinite"/>
                      </p:stCondLst>
                      <p:childTnLst>
                        <p:par>
                          <p:cTn id="51" fill="hold" nodeType="afterGroup">
                            <p:stCondLst>
                              <p:cond delay="0"/>
                            </p:stCondLst>
                            <p:childTnLst>
                              <p:par>
                                <p:cTn id="52" presetID="20" presetClass="entr" presetSubtype="0" fill="hold" grpId="0" nodeType="clickEffect">
                                  <p:stCondLst>
                                    <p:cond delay="0"/>
                                  </p:stCondLst>
                                  <p:childTnLst>
                                    <p:set>
                                      <p:cBhvr>
                                        <p:cTn id="53" dur="1" fill="hold">
                                          <p:stCondLst>
                                            <p:cond delay="0"/>
                                          </p:stCondLst>
                                        </p:cTn>
                                        <p:tgtEl>
                                          <p:spTgt spid="1048603"/>
                                        </p:tgtEl>
                                        <p:attrNameLst>
                                          <p:attrName>style.visibility</p:attrName>
                                        </p:attrNameLst>
                                      </p:cBhvr>
                                      <p:to>
                                        <p:strVal val="visible"/>
                                      </p:to>
                                    </p:set>
                                    <p:animEffect transition="in" filter="wedge">
                                      <p:cBhvr>
                                        <p:cTn id="54" dur="2000"/>
                                        <p:tgtEl>
                                          <p:spTgt spid="1048603"/>
                                        </p:tgtEl>
                                      </p:cBhvr>
                                    </p:animEffect>
                                  </p:childTnLst>
                                </p:cTn>
                              </p:par>
                            </p:childTnLst>
                          </p:cTn>
                        </p:par>
                      </p:childTnLst>
                    </p:cTn>
                  </p:par>
                  <p:par>
                    <p:cTn id="55" fill="hold" nodeType="clickPar">
                      <p:stCondLst>
                        <p:cond delay="indefinite"/>
                      </p:stCondLst>
                      <p:childTnLst>
                        <p:par>
                          <p:cTn id="56" fill="hold" nodeType="afterGroup">
                            <p:stCondLst>
                              <p:cond delay="0"/>
                            </p:stCondLst>
                            <p:childTnLst>
                              <p:par>
                                <p:cTn id="57" presetID="20" presetClass="entr" presetSubtype="0" fill="hold" grpId="0" nodeType="clickEffect">
                                  <p:stCondLst>
                                    <p:cond delay="0"/>
                                  </p:stCondLst>
                                  <p:childTnLst>
                                    <p:set>
                                      <p:cBhvr>
                                        <p:cTn id="58" dur="1" fill="hold">
                                          <p:stCondLst>
                                            <p:cond delay="0"/>
                                          </p:stCondLst>
                                        </p:cTn>
                                        <p:tgtEl>
                                          <p:spTgt spid="1048610"/>
                                        </p:tgtEl>
                                        <p:attrNameLst>
                                          <p:attrName>style.visibility</p:attrName>
                                        </p:attrNameLst>
                                      </p:cBhvr>
                                      <p:to>
                                        <p:strVal val="visible"/>
                                      </p:to>
                                    </p:set>
                                    <p:animEffect transition="in" filter="wedge">
                                      <p:cBhvr>
                                        <p:cTn id="59" dur="2000"/>
                                        <p:tgtEl>
                                          <p:spTgt spid="1048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3" grpId="0"/>
      <p:bldP spid="1048605" grpId="0" uiExpand="1" build="p"/>
      <p:bldP spid="1048608" grpId="0"/>
      <p:bldP spid="1048609" grpId="0"/>
      <p:bldP spid="104861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11" name="标题 1"/>
          <p:cNvSpPr>
            <a:spLocks noGrp="1"/>
          </p:cNvSpPr>
          <p:nvPr>
            <p:ph type="title"/>
          </p:nvPr>
        </p:nvSpPr>
        <p:spPr>
          <a:xfrm>
            <a:off x="107156" y="-148433"/>
            <a:ext cx="12192000" cy="1362870"/>
          </a:xfrm>
        </p:spPr>
        <p:txBody>
          <a:bodyPr>
            <a:normAutofit/>
          </a:bodyPr>
          <a:lstStyle/>
          <a:p>
            <a:r>
              <a:rPr lang="zh-CN" altLang="en-US" sz="3600"/>
              <a:t>一，审题既要看懂题目的要求，又要认识到选材的广度</a:t>
            </a:r>
          </a:p>
        </p:txBody>
      </p:sp>
      <p:sp>
        <p:nvSpPr>
          <p:cNvPr id="1048612" name="椭圆 3"/>
          <p:cNvSpPr/>
          <p:nvPr/>
        </p:nvSpPr>
        <p:spPr>
          <a:xfrm>
            <a:off x="0" y="947974"/>
            <a:ext cx="1158479" cy="1116807"/>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例</a:t>
            </a:r>
            <a:r>
              <a:rPr lang="en-US" altLang="zh-CN" sz="3200"/>
              <a:t>1:</a:t>
            </a:r>
            <a:endParaRPr lang="zh-CN" altLang="en-US" sz="3200"/>
          </a:p>
        </p:txBody>
      </p:sp>
      <p:sp>
        <p:nvSpPr>
          <p:cNvPr id="1048613" name="标题 1"/>
          <p:cNvSpPr txBox="1"/>
          <p:nvPr/>
        </p:nvSpPr>
        <p:spPr>
          <a:xfrm>
            <a:off x="1158479" y="84359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28600" indent="-228600">
              <a:buFont typeface="Arial" panose="020b0604020202020204" pitchFamily="34" charset="0"/>
              <a:buNone/>
            </a:pPr>
            <a:r>
              <a:rPr lang="en-US" altLang="zh-CN" sz="3600"/>
              <a:t>2016·</a:t>
            </a:r>
            <a:r>
              <a:rPr lang="zh-CN" altLang="en-US" sz="3600"/>
              <a:t>沈阳</a:t>
            </a:r>
          </a:p>
        </p:txBody>
      </p:sp>
      <p:sp>
        <p:nvSpPr>
          <p:cNvPr id="1048614" name="文本框 5"/>
          <p:cNvSpPr txBox="1"/>
          <p:nvPr/>
        </p:nvSpPr>
        <p:spPr>
          <a:xfrm>
            <a:off x="2209802" y="1875307"/>
            <a:ext cx="8115301"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a:latin typeface="华文新魏" panose="02010800040101010101" pitchFamily="2" charset="-122"/>
                <a:ea typeface="华文新魏" panose="02010800040101010101" pitchFamily="2" charset="-122"/>
              </a:rPr>
              <a:t>最后一分钟的</a:t>
            </a:r>
            <a:r>
              <a:rPr lang="en-US" altLang="zh-CN" sz="6000">
                <a:latin typeface="华文新魏" panose="02010800040101010101" pitchFamily="2" charset="-122"/>
                <a:ea typeface="华文新魏" panose="02010800040101010101" pitchFamily="2" charset="-122"/>
              </a:rPr>
              <a:t>_____》</a:t>
            </a:r>
            <a:endParaRPr lang="zh-CN" altLang="en-US" sz="6000">
              <a:latin typeface="华文新魏" panose="02010800040101010101" pitchFamily="2" charset="-122"/>
              <a:ea typeface="华文新魏" panose="02010800040101010101" pitchFamily="2" charset="-122"/>
            </a:endParaRPr>
          </a:p>
        </p:txBody>
      </p:sp>
      <p:sp>
        <p:nvSpPr>
          <p:cNvPr id="1048615" name="文本框 5"/>
          <p:cNvSpPr txBox="1"/>
          <p:nvPr/>
        </p:nvSpPr>
        <p:spPr>
          <a:xfrm>
            <a:off x="7684298" y="1724824"/>
            <a:ext cx="2640805" cy="1292276"/>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6000">
                <a:solidFill>
                  <a:srgbClr val="92D050"/>
                </a:solidFill>
                <a:latin typeface="华文新魏" panose="02010800040101010101" pitchFamily="2" charset="-122"/>
                <a:ea typeface="华文新魏" panose="02010800040101010101" pitchFamily="2" charset="-122"/>
              </a:rPr>
              <a:t>遗憾</a:t>
            </a:r>
          </a:p>
        </p:txBody>
      </p:sp>
      <p:sp>
        <p:nvSpPr>
          <p:cNvPr id="1048616" name="箭头: 下 14"/>
          <p:cNvSpPr/>
          <p:nvPr/>
        </p:nvSpPr>
        <p:spPr>
          <a:xfrm>
            <a:off x="7598568" y="2815034"/>
            <a:ext cx="1343026" cy="2584449"/>
          </a:xfrm>
          <a:prstGeom prst="down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17" name="内容占位符 2"/>
          <p:cNvSpPr>
            <a:spLocks noGrp="1"/>
          </p:cNvSpPr>
          <p:nvPr>
            <p:ph idx="1"/>
          </p:nvPr>
        </p:nvSpPr>
        <p:spPr>
          <a:xfrm>
            <a:off x="416717" y="3200870"/>
            <a:ext cx="11644313" cy="1966443"/>
          </a:xfrm>
        </p:spPr>
        <p:txBody>
          <a:bodyPr>
            <a:normAutofit/>
          </a:bodyPr>
          <a:lstStyle/>
          <a:p>
            <a:pPr marL="0" indent="0">
              <a:buNone/>
            </a:pPr>
            <a:r>
              <a:rPr lang="zh-CN" altLang="en-US">
                <a:solidFill>
                  <a:srgbClr val="FF0000"/>
                </a:solidFill>
                <a:latin typeface="华文仿宋" panose="02010600040101010101" pitchFamily="2" charset="-122"/>
                <a:ea typeface="华文仿宋" panose="02010600040101010101" pitchFamily="2" charset="-122"/>
              </a:rPr>
              <a:t>   从题目看作文选材应该是某件事结束前的最后一小段时间内发生的故事或呈现的情景等，并不是确指一分钟内发生的事情。</a:t>
            </a:r>
            <a:endParaRPr lang="en-US" altLang="zh-CN">
              <a:solidFill>
                <a:srgbClr val="FF0000"/>
              </a:solidFill>
              <a:latin typeface="华文仿宋" panose="02010600040101010101" pitchFamily="2" charset="-122"/>
              <a:ea typeface="华文仿宋" panose="02010600040101010101" pitchFamily="2" charset="-122"/>
            </a:endParaRPr>
          </a:p>
          <a:p>
            <a:pPr marL="0" indent="0">
              <a:buNone/>
            </a:pPr>
            <a:r>
              <a:rPr lang="zh-CN" altLang="en-US">
                <a:solidFill>
                  <a:srgbClr val="FF0000"/>
                </a:solidFill>
                <a:latin typeface="华文仿宋" panose="02010600040101010101" pitchFamily="2" charset="-122"/>
                <a:ea typeface="华文仿宋" panose="02010600040101010101" pitchFamily="2" charset="-122"/>
              </a:rPr>
              <a:t>   时间虽短，但意义重大。要求考生把这个瞬间描写具体化，把情景呈现出来，并写清楚“最后一分钟”的意义。</a:t>
            </a:r>
            <a:endParaRPr lang="en-US" altLang="zh-CN">
              <a:solidFill>
                <a:srgbClr val="FF0000"/>
              </a:solidFill>
              <a:latin typeface="华文仿宋" panose="02010600040101010101" pitchFamily="2" charset="-122"/>
              <a:ea typeface="华文仿宋" panose="02010600040101010101" pitchFamily="2" charset="-122"/>
            </a:endParaRPr>
          </a:p>
        </p:txBody>
      </p:sp>
      <p:sp>
        <p:nvSpPr>
          <p:cNvPr id="1048618" name="文本框 18"/>
          <p:cNvSpPr txBox="1"/>
          <p:nvPr/>
        </p:nvSpPr>
        <p:spPr>
          <a:xfrm>
            <a:off x="5048249" y="5515986"/>
            <a:ext cx="6191250" cy="688340"/>
          </a:xfrm>
          <a:prstGeom prst="rect">
            <a:avLst/>
          </a:prstGeom>
          <a:noFill/>
        </p:spPr>
        <p:txBody>
          <a:bodyPr wrap="square">
            <a:spAutoFit/>
          </a:bodyPr>
          <a:lstStyle>
            <a:defPPr>
              <a:defRPr lang="zh-CN"/>
            </a:defPPr>
            <a:lvl1pPr>
              <a:defRPr sz="3200">
                <a:solidFill>
                  <a:srgbClr val="FFC000"/>
                </a:solidFill>
                <a:latin typeface="华文新魏" panose="02010800040101010101" pitchFamily="2" charset="-122"/>
                <a:ea typeface="华文新魏" panose="02010800040101010101" pitchFamily="2" charset="-122"/>
              </a:defRPr>
            </a:lvl1pPr>
          </a:lstStyle>
          <a:p>
            <a:r>
              <a:rPr lang="zh-CN" altLang="en-US">
                <a:solidFill>
                  <a:srgbClr val="92D050"/>
                </a:solidFill>
              </a:rPr>
              <a:t>因为最后的疏忽大意而前功尽弃</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48615"/>
                                        </p:tgtEl>
                                        <p:attrNameLst>
                                          <p:attrName>style.visibility</p:attrName>
                                        </p:attrNameLst>
                                      </p:cBhvr>
                                      <p:to>
                                        <p:strVal val="visible"/>
                                      </p:to>
                                    </p:set>
                                    <p:animEffect transition="in" filter="checkerboard(across)">
                                      <p:cBhvr>
                                        <p:cTn id="7" dur="500"/>
                                        <p:tgtEl>
                                          <p:spTgt spid="104861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48616"/>
                                        </p:tgtEl>
                                        <p:attrNameLst>
                                          <p:attrName>style.visibility</p:attrName>
                                        </p:attrNameLst>
                                      </p:cBhvr>
                                      <p:to>
                                        <p:strVal val="visible"/>
                                      </p:to>
                                    </p:set>
                                    <p:animEffect transition="in" filter="checkerboard(across)">
                                      <p:cBhvr>
                                        <p:cTn id="12" dur="500"/>
                                        <p:tgtEl>
                                          <p:spTgt spid="104861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48618"/>
                                        </p:tgtEl>
                                        <p:attrNameLst>
                                          <p:attrName>style.visibility</p:attrName>
                                        </p:attrNameLst>
                                      </p:cBhvr>
                                      <p:to>
                                        <p:strVal val="visible"/>
                                      </p:to>
                                    </p:set>
                                    <p:animEffect transition="in" filter="checkerboard(across)">
                                      <p:cBhvr>
                                        <p:cTn id="17" dur="500"/>
                                        <p:tgtEl>
                                          <p:spTgt spid="10486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5" grpId="0"/>
      <p:bldP spid="1048616" grpId="0"/>
      <p:bldP spid="104861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19" name="箭头: 下 1"/>
          <p:cNvSpPr/>
          <p:nvPr/>
        </p:nvSpPr>
        <p:spPr>
          <a:xfrm>
            <a:off x="7922420" y="2830028"/>
            <a:ext cx="1343026" cy="2584449"/>
          </a:xfrm>
          <a:prstGeom prst="down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8620" name="标题 1"/>
          <p:cNvSpPr>
            <a:spLocks noGrp="1"/>
          </p:cNvSpPr>
          <p:nvPr>
            <p:ph type="title"/>
          </p:nvPr>
        </p:nvSpPr>
        <p:spPr>
          <a:xfrm>
            <a:off x="107156" y="-148433"/>
            <a:ext cx="12192000" cy="1362870"/>
          </a:xfrm>
        </p:spPr>
        <p:txBody>
          <a:bodyPr>
            <a:normAutofit/>
          </a:bodyPr>
          <a:lstStyle/>
          <a:p>
            <a:r>
              <a:rPr lang="zh-CN" altLang="en-US" sz="3600"/>
              <a:t>一，审题既要看懂题目的要求，又要认识到选材的广度</a:t>
            </a:r>
          </a:p>
        </p:txBody>
      </p:sp>
      <p:sp>
        <p:nvSpPr>
          <p:cNvPr id="1048621" name="椭圆 3"/>
          <p:cNvSpPr/>
          <p:nvPr/>
        </p:nvSpPr>
        <p:spPr>
          <a:xfrm>
            <a:off x="0" y="947974"/>
            <a:ext cx="1158479" cy="1116807"/>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例</a:t>
            </a:r>
            <a:r>
              <a:rPr lang="en-US" altLang="zh-CN" sz="3200"/>
              <a:t>1:</a:t>
            </a:r>
            <a:endParaRPr lang="zh-CN" altLang="en-US" sz="3200"/>
          </a:p>
        </p:txBody>
      </p:sp>
      <p:sp>
        <p:nvSpPr>
          <p:cNvPr id="1048622" name="标题 1"/>
          <p:cNvSpPr txBox="1"/>
          <p:nvPr/>
        </p:nvSpPr>
        <p:spPr>
          <a:xfrm>
            <a:off x="1158479" y="84359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28600" indent="-228600">
              <a:buFont typeface="Arial" panose="020b0604020202020204" pitchFamily="34" charset="0"/>
              <a:buNone/>
            </a:pPr>
            <a:r>
              <a:rPr lang="en-US" altLang="zh-CN" sz="3600"/>
              <a:t>2016·</a:t>
            </a:r>
            <a:r>
              <a:rPr lang="zh-CN" altLang="en-US" sz="3600"/>
              <a:t>沈阳</a:t>
            </a:r>
          </a:p>
        </p:txBody>
      </p:sp>
      <p:sp>
        <p:nvSpPr>
          <p:cNvPr id="1048623" name="文本框 5"/>
          <p:cNvSpPr txBox="1"/>
          <p:nvPr/>
        </p:nvSpPr>
        <p:spPr>
          <a:xfrm>
            <a:off x="2209802" y="1875307"/>
            <a:ext cx="8115301"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a:latin typeface="华文新魏" panose="02010800040101010101" pitchFamily="2" charset="-122"/>
                <a:ea typeface="华文新魏" panose="02010800040101010101" pitchFamily="2" charset="-122"/>
              </a:rPr>
              <a:t>最后一分钟的</a:t>
            </a:r>
            <a:r>
              <a:rPr lang="en-US" altLang="zh-CN" sz="6000">
                <a:latin typeface="华文新魏" panose="02010800040101010101" pitchFamily="2" charset="-122"/>
                <a:ea typeface="华文新魏" panose="02010800040101010101" pitchFamily="2" charset="-122"/>
              </a:rPr>
              <a:t>_____》</a:t>
            </a:r>
            <a:endParaRPr lang="zh-CN" altLang="en-US" sz="6000">
              <a:latin typeface="华文新魏" panose="02010800040101010101" pitchFamily="2" charset="-122"/>
              <a:ea typeface="华文新魏" panose="02010800040101010101" pitchFamily="2" charset="-122"/>
            </a:endParaRPr>
          </a:p>
        </p:txBody>
      </p:sp>
      <p:sp>
        <p:nvSpPr>
          <p:cNvPr id="1048624" name="内容占位符 2"/>
          <p:cNvSpPr>
            <a:spLocks noGrp="1"/>
          </p:cNvSpPr>
          <p:nvPr>
            <p:ph idx="1"/>
          </p:nvPr>
        </p:nvSpPr>
        <p:spPr>
          <a:xfrm>
            <a:off x="416717" y="3200870"/>
            <a:ext cx="11644313" cy="1966443"/>
          </a:xfrm>
        </p:spPr>
        <p:txBody>
          <a:bodyPr>
            <a:normAutofit/>
          </a:bodyPr>
          <a:lstStyle/>
          <a:p>
            <a:pPr marL="0" indent="0">
              <a:buNone/>
            </a:pPr>
            <a:r>
              <a:rPr lang="zh-CN" altLang="en-US">
                <a:solidFill>
                  <a:srgbClr val="FF0000"/>
                </a:solidFill>
                <a:latin typeface="华文仿宋" panose="02010600040101010101" pitchFamily="2" charset="-122"/>
                <a:ea typeface="华文仿宋" panose="02010600040101010101" pitchFamily="2" charset="-122"/>
              </a:rPr>
              <a:t>   从题目看作文选材应该是某件事结束前的最后一小段时间内发生的故事或呈现的情景等，并不是确指一分钟内发生的事情。</a:t>
            </a:r>
            <a:endParaRPr lang="en-US" altLang="zh-CN">
              <a:solidFill>
                <a:srgbClr val="FF0000"/>
              </a:solidFill>
              <a:latin typeface="华文仿宋" panose="02010600040101010101" pitchFamily="2" charset="-122"/>
              <a:ea typeface="华文仿宋" panose="02010600040101010101" pitchFamily="2" charset="-122"/>
            </a:endParaRPr>
          </a:p>
          <a:p>
            <a:pPr marL="0" indent="0">
              <a:buNone/>
            </a:pPr>
            <a:r>
              <a:rPr lang="zh-CN" altLang="en-US">
                <a:solidFill>
                  <a:srgbClr val="FF0000"/>
                </a:solidFill>
                <a:latin typeface="华文仿宋" panose="02010600040101010101" pitchFamily="2" charset="-122"/>
                <a:ea typeface="华文仿宋" panose="02010600040101010101" pitchFamily="2" charset="-122"/>
              </a:rPr>
              <a:t>   时间虽短，但意义重大。要求考生把这个瞬间描写具体化，把情景呈现出来，并写清楚“最后一分钟”的意义。</a:t>
            </a:r>
            <a:endParaRPr lang="en-US" altLang="zh-CN">
              <a:solidFill>
                <a:srgbClr val="FF0000"/>
              </a:solidFill>
              <a:latin typeface="华文仿宋" panose="02010600040101010101" pitchFamily="2" charset="-122"/>
              <a:ea typeface="华文仿宋" panose="02010600040101010101" pitchFamily="2" charset="-122"/>
            </a:endParaRPr>
          </a:p>
        </p:txBody>
      </p:sp>
      <p:sp>
        <p:nvSpPr>
          <p:cNvPr id="1048625" name="文本框 2"/>
          <p:cNvSpPr txBox="1"/>
          <p:nvPr/>
        </p:nvSpPr>
        <p:spPr>
          <a:xfrm>
            <a:off x="217883" y="5288340"/>
            <a:ext cx="11970546" cy="1882140"/>
          </a:xfrm>
          <a:prstGeom prst="rect">
            <a:avLst/>
          </a:prstGeom>
          <a:noFill/>
        </p:spPr>
        <p:txBody>
          <a:bodyPr wrap="square">
            <a:spAutoFit/>
          </a:bodyPr>
          <a:lstStyle>
            <a:defPPr>
              <a:defRPr lang="zh-CN"/>
            </a:defPPr>
            <a:lvl1pPr>
              <a:defRPr sz="3200">
                <a:solidFill>
                  <a:srgbClr val="92D050"/>
                </a:solidFill>
                <a:latin typeface="华文新魏" panose="02010800040101010101" pitchFamily="2" charset="-122"/>
                <a:ea typeface="华文新魏" panose="02010800040101010101" pitchFamily="2" charset="-122"/>
              </a:defRPr>
            </a:lvl1pPr>
          </a:lstStyle>
          <a:p>
            <a:r>
              <a:rPr lang="zh-CN" altLang="en-US">
                <a:solidFill>
                  <a:srgbClr val="00B0F0"/>
                </a:solidFill>
              </a:rPr>
              <a:t>在考试结束前的最后一分钟，“我”怀疑自己一道题的答案，改还是不改呢？可能修改了，最后改对了；也可能修改后，把对的改错了。无论是哪种结果，都会给“我”人生以启示</a:t>
            </a:r>
          </a:p>
        </p:txBody>
      </p:sp>
      <p:sp>
        <p:nvSpPr>
          <p:cNvPr id="1048626" name="文本框 5"/>
          <p:cNvSpPr txBox="1"/>
          <p:nvPr/>
        </p:nvSpPr>
        <p:spPr>
          <a:xfrm>
            <a:off x="7789070" y="1690687"/>
            <a:ext cx="2640805" cy="1292276"/>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6000">
                <a:solidFill>
                  <a:srgbClr val="00B0F0"/>
                </a:solidFill>
                <a:latin typeface="华文新魏" panose="02010800040101010101" pitchFamily="2" charset="-122"/>
                <a:ea typeface="华文新魏" panose="02010800040101010101" pitchFamily="2" charset="-122"/>
              </a:rPr>
              <a:t>选择</a:t>
            </a: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048626"/>
                                        </p:tgtEl>
                                        <p:attrNameLst>
                                          <p:attrName>style.visibility</p:attrName>
                                        </p:attrNameLst>
                                      </p:cBhvr>
                                      <p:to>
                                        <p:strVal val="visible"/>
                                      </p:to>
                                    </p:set>
                                    <p:animEffect transition="in" filter="wipe(down)">
                                      <p:cBhvr>
                                        <p:cTn id="7" dur="580">
                                          <p:stCondLst>
                                            <p:cond delay="0"/>
                                          </p:stCondLst>
                                        </p:cTn>
                                        <p:tgtEl>
                                          <p:spTgt spid="1048626"/>
                                        </p:tgtEl>
                                      </p:cBhvr>
                                    </p:animEffect>
                                    <p:anim calcmode="lin" valueType="num">
                                      <p:cBhvr>
                                        <p:cTn id="8" dur="1822" tmFilter="0,0; 0.14,0.36; 0.43,0.73; 0.71,0.91; 1.0,1.0">
                                          <p:stCondLst>
                                            <p:cond delay="0"/>
                                          </p:stCondLst>
                                        </p:cTn>
                                        <p:tgtEl>
                                          <p:spTgt spid="10486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486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486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486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48626"/>
                                        </p:tgtEl>
                                        <p:attrNameLst>
                                          <p:attrName>ppt_y</p:attrName>
                                        </p:attrNameLst>
                                      </p:cBhvr>
                                      <p:tavLst>
                                        <p:tav tm="0" fmla="#ppt_y-sin(pi*$)/81">
                                          <p:val>
                                            <p:fltVal val="0"/>
                                          </p:val>
                                        </p:tav>
                                        <p:tav tm="100000">
                                          <p:val>
                                            <p:fltVal val="1"/>
                                          </p:val>
                                        </p:tav>
                                      </p:tavLst>
                                    </p:anim>
                                    <p:animScale>
                                      <p:cBhvr>
                                        <p:cTn id="13" dur="26">
                                          <p:stCondLst>
                                            <p:cond delay="650"/>
                                          </p:stCondLst>
                                        </p:cTn>
                                        <p:tgtEl>
                                          <p:spTgt spid="1048626"/>
                                        </p:tgtEl>
                                      </p:cBhvr>
                                      <p:to x="100000" y="60000"/>
                                    </p:animScale>
                                    <p:animScale>
                                      <p:cBhvr>
                                        <p:cTn id="14" dur="166" decel="50000">
                                          <p:stCondLst>
                                            <p:cond delay="676"/>
                                          </p:stCondLst>
                                        </p:cTn>
                                        <p:tgtEl>
                                          <p:spTgt spid="1048626"/>
                                        </p:tgtEl>
                                      </p:cBhvr>
                                      <p:to x="100000" y="100000"/>
                                    </p:animScale>
                                    <p:animScale>
                                      <p:cBhvr>
                                        <p:cTn id="15" dur="26">
                                          <p:stCondLst>
                                            <p:cond delay="1312"/>
                                          </p:stCondLst>
                                        </p:cTn>
                                        <p:tgtEl>
                                          <p:spTgt spid="1048626"/>
                                        </p:tgtEl>
                                      </p:cBhvr>
                                      <p:to x="100000" y="80000"/>
                                    </p:animScale>
                                    <p:animScale>
                                      <p:cBhvr>
                                        <p:cTn id="16" dur="166" decel="50000">
                                          <p:stCondLst>
                                            <p:cond delay="1338"/>
                                          </p:stCondLst>
                                        </p:cTn>
                                        <p:tgtEl>
                                          <p:spTgt spid="1048626"/>
                                        </p:tgtEl>
                                      </p:cBhvr>
                                      <p:to x="100000" y="100000"/>
                                    </p:animScale>
                                    <p:animScale>
                                      <p:cBhvr>
                                        <p:cTn id="17" dur="26">
                                          <p:stCondLst>
                                            <p:cond delay="1642"/>
                                          </p:stCondLst>
                                        </p:cTn>
                                        <p:tgtEl>
                                          <p:spTgt spid="1048626"/>
                                        </p:tgtEl>
                                      </p:cBhvr>
                                      <p:to x="100000" y="90000"/>
                                    </p:animScale>
                                    <p:animScale>
                                      <p:cBhvr>
                                        <p:cTn id="18" dur="166" decel="50000">
                                          <p:stCondLst>
                                            <p:cond delay="1668"/>
                                          </p:stCondLst>
                                        </p:cTn>
                                        <p:tgtEl>
                                          <p:spTgt spid="1048626"/>
                                        </p:tgtEl>
                                      </p:cBhvr>
                                      <p:to x="100000" y="100000"/>
                                    </p:animScale>
                                    <p:animScale>
                                      <p:cBhvr>
                                        <p:cTn id="19" dur="26">
                                          <p:stCondLst>
                                            <p:cond delay="1808"/>
                                          </p:stCondLst>
                                        </p:cTn>
                                        <p:tgtEl>
                                          <p:spTgt spid="1048626"/>
                                        </p:tgtEl>
                                      </p:cBhvr>
                                      <p:to x="100000" y="95000"/>
                                    </p:animScale>
                                    <p:animScale>
                                      <p:cBhvr>
                                        <p:cTn id="20" dur="166" decel="50000">
                                          <p:stCondLst>
                                            <p:cond delay="1834"/>
                                          </p:stCondLst>
                                        </p:cTn>
                                        <p:tgtEl>
                                          <p:spTgt spid="1048626"/>
                                        </p:tgtEl>
                                      </p:cBhvr>
                                      <p:to x="100000" y="100000"/>
                                    </p:animScale>
                                  </p:childTnLst>
                                </p:cTn>
                              </p:par>
                            </p:childTnLst>
                          </p:cTn>
                        </p:par>
                      </p:childTnLst>
                    </p:cTn>
                  </p:par>
                  <p:par>
                    <p:cTn id="21" fill="hold" nodeType="clickPar">
                      <p:stCondLst>
                        <p:cond delay="indefinite"/>
                      </p:stCondLst>
                      <p:childTnLst>
                        <p:par>
                          <p:cTn id="22" fill="hold" nodeType="afterGroup">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1048619"/>
                                        </p:tgtEl>
                                        <p:attrNameLst>
                                          <p:attrName>style.visibility</p:attrName>
                                        </p:attrNameLst>
                                      </p:cBhvr>
                                      <p:to>
                                        <p:strVal val="visible"/>
                                      </p:to>
                                    </p:set>
                                    <p:animEffect transition="in" filter="wipe(down)">
                                      <p:cBhvr>
                                        <p:cTn id="25" dur="580">
                                          <p:stCondLst>
                                            <p:cond delay="0"/>
                                          </p:stCondLst>
                                        </p:cTn>
                                        <p:tgtEl>
                                          <p:spTgt spid="1048619"/>
                                        </p:tgtEl>
                                      </p:cBhvr>
                                    </p:animEffect>
                                    <p:anim calcmode="lin" valueType="num">
                                      <p:cBhvr>
                                        <p:cTn id="26" dur="1822" tmFilter="0,0; 0.14,0.36; 0.43,0.73; 0.71,0.91; 1.0,1.0">
                                          <p:stCondLst>
                                            <p:cond delay="0"/>
                                          </p:stCondLst>
                                        </p:cTn>
                                        <p:tgtEl>
                                          <p:spTgt spid="104861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04861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04861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04861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048619"/>
                                        </p:tgtEl>
                                        <p:attrNameLst>
                                          <p:attrName>ppt_y</p:attrName>
                                        </p:attrNameLst>
                                      </p:cBhvr>
                                      <p:tavLst>
                                        <p:tav tm="0" fmla="#ppt_y-sin(pi*$)/81">
                                          <p:val>
                                            <p:fltVal val="0"/>
                                          </p:val>
                                        </p:tav>
                                        <p:tav tm="100000">
                                          <p:val>
                                            <p:fltVal val="1"/>
                                          </p:val>
                                        </p:tav>
                                      </p:tavLst>
                                    </p:anim>
                                    <p:animScale>
                                      <p:cBhvr>
                                        <p:cTn id="31" dur="26">
                                          <p:stCondLst>
                                            <p:cond delay="650"/>
                                          </p:stCondLst>
                                        </p:cTn>
                                        <p:tgtEl>
                                          <p:spTgt spid="1048619"/>
                                        </p:tgtEl>
                                      </p:cBhvr>
                                      <p:to x="100000" y="60000"/>
                                    </p:animScale>
                                    <p:animScale>
                                      <p:cBhvr>
                                        <p:cTn id="32" dur="166" decel="50000">
                                          <p:stCondLst>
                                            <p:cond delay="676"/>
                                          </p:stCondLst>
                                        </p:cTn>
                                        <p:tgtEl>
                                          <p:spTgt spid="1048619"/>
                                        </p:tgtEl>
                                      </p:cBhvr>
                                      <p:to x="100000" y="100000"/>
                                    </p:animScale>
                                    <p:animScale>
                                      <p:cBhvr>
                                        <p:cTn id="33" dur="26">
                                          <p:stCondLst>
                                            <p:cond delay="1312"/>
                                          </p:stCondLst>
                                        </p:cTn>
                                        <p:tgtEl>
                                          <p:spTgt spid="1048619"/>
                                        </p:tgtEl>
                                      </p:cBhvr>
                                      <p:to x="100000" y="80000"/>
                                    </p:animScale>
                                    <p:animScale>
                                      <p:cBhvr>
                                        <p:cTn id="34" dur="166" decel="50000">
                                          <p:stCondLst>
                                            <p:cond delay="1338"/>
                                          </p:stCondLst>
                                        </p:cTn>
                                        <p:tgtEl>
                                          <p:spTgt spid="1048619"/>
                                        </p:tgtEl>
                                      </p:cBhvr>
                                      <p:to x="100000" y="100000"/>
                                    </p:animScale>
                                    <p:animScale>
                                      <p:cBhvr>
                                        <p:cTn id="35" dur="26">
                                          <p:stCondLst>
                                            <p:cond delay="1642"/>
                                          </p:stCondLst>
                                        </p:cTn>
                                        <p:tgtEl>
                                          <p:spTgt spid="1048619"/>
                                        </p:tgtEl>
                                      </p:cBhvr>
                                      <p:to x="100000" y="90000"/>
                                    </p:animScale>
                                    <p:animScale>
                                      <p:cBhvr>
                                        <p:cTn id="36" dur="166" decel="50000">
                                          <p:stCondLst>
                                            <p:cond delay="1668"/>
                                          </p:stCondLst>
                                        </p:cTn>
                                        <p:tgtEl>
                                          <p:spTgt spid="1048619"/>
                                        </p:tgtEl>
                                      </p:cBhvr>
                                      <p:to x="100000" y="100000"/>
                                    </p:animScale>
                                    <p:animScale>
                                      <p:cBhvr>
                                        <p:cTn id="37" dur="26">
                                          <p:stCondLst>
                                            <p:cond delay="1808"/>
                                          </p:stCondLst>
                                        </p:cTn>
                                        <p:tgtEl>
                                          <p:spTgt spid="1048619"/>
                                        </p:tgtEl>
                                      </p:cBhvr>
                                      <p:to x="100000" y="95000"/>
                                    </p:animScale>
                                    <p:animScale>
                                      <p:cBhvr>
                                        <p:cTn id="38" dur="166" decel="50000">
                                          <p:stCondLst>
                                            <p:cond delay="1834"/>
                                          </p:stCondLst>
                                        </p:cTn>
                                        <p:tgtEl>
                                          <p:spTgt spid="1048619"/>
                                        </p:tgtEl>
                                      </p:cBhvr>
                                      <p:to x="100000" y="100000"/>
                                    </p:animScale>
                                  </p:childTnLst>
                                </p:cTn>
                              </p:par>
                            </p:childTnLst>
                          </p:cTn>
                        </p:par>
                      </p:childTnLst>
                    </p:cTn>
                  </p:par>
                  <p:par>
                    <p:cTn id="39" fill="hold" nodeType="clickPar">
                      <p:stCondLst>
                        <p:cond delay="indefinite"/>
                      </p:stCondLst>
                      <p:childTnLst>
                        <p:par>
                          <p:cTn id="40" fill="hold" nodeType="afterGroup">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1048625"/>
                                        </p:tgtEl>
                                        <p:attrNameLst>
                                          <p:attrName>style.visibility</p:attrName>
                                        </p:attrNameLst>
                                      </p:cBhvr>
                                      <p:to>
                                        <p:strVal val="visible"/>
                                      </p:to>
                                    </p:set>
                                    <p:animEffect transition="in" filter="wipe(down)">
                                      <p:cBhvr>
                                        <p:cTn id="43" dur="580">
                                          <p:stCondLst>
                                            <p:cond delay="0"/>
                                          </p:stCondLst>
                                        </p:cTn>
                                        <p:tgtEl>
                                          <p:spTgt spid="1048625"/>
                                        </p:tgtEl>
                                      </p:cBhvr>
                                    </p:animEffect>
                                    <p:anim calcmode="lin" valueType="num">
                                      <p:cBhvr>
                                        <p:cTn id="44" dur="1822" tmFilter="0,0; 0.14,0.36; 0.43,0.73; 0.71,0.91; 1.0,1.0">
                                          <p:stCondLst>
                                            <p:cond delay="0"/>
                                          </p:stCondLst>
                                        </p:cTn>
                                        <p:tgtEl>
                                          <p:spTgt spid="1048625"/>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1048625"/>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1048625"/>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1048625"/>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1048625"/>
                                        </p:tgtEl>
                                        <p:attrNameLst>
                                          <p:attrName>ppt_y</p:attrName>
                                        </p:attrNameLst>
                                      </p:cBhvr>
                                      <p:tavLst>
                                        <p:tav tm="0" fmla="#ppt_y-sin(pi*$)/81">
                                          <p:val>
                                            <p:fltVal val="0"/>
                                          </p:val>
                                        </p:tav>
                                        <p:tav tm="100000">
                                          <p:val>
                                            <p:fltVal val="1"/>
                                          </p:val>
                                        </p:tav>
                                      </p:tavLst>
                                    </p:anim>
                                    <p:animScale>
                                      <p:cBhvr>
                                        <p:cTn id="49" dur="26">
                                          <p:stCondLst>
                                            <p:cond delay="650"/>
                                          </p:stCondLst>
                                        </p:cTn>
                                        <p:tgtEl>
                                          <p:spTgt spid="1048625"/>
                                        </p:tgtEl>
                                      </p:cBhvr>
                                      <p:to x="100000" y="60000"/>
                                    </p:animScale>
                                    <p:animScale>
                                      <p:cBhvr>
                                        <p:cTn id="50" dur="166" decel="50000">
                                          <p:stCondLst>
                                            <p:cond delay="676"/>
                                          </p:stCondLst>
                                        </p:cTn>
                                        <p:tgtEl>
                                          <p:spTgt spid="1048625"/>
                                        </p:tgtEl>
                                      </p:cBhvr>
                                      <p:to x="100000" y="100000"/>
                                    </p:animScale>
                                    <p:animScale>
                                      <p:cBhvr>
                                        <p:cTn id="51" dur="26">
                                          <p:stCondLst>
                                            <p:cond delay="1312"/>
                                          </p:stCondLst>
                                        </p:cTn>
                                        <p:tgtEl>
                                          <p:spTgt spid="1048625"/>
                                        </p:tgtEl>
                                      </p:cBhvr>
                                      <p:to x="100000" y="80000"/>
                                    </p:animScale>
                                    <p:animScale>
                                      <p:cBhvr>
                                        <p:cTn id="52" dur="166" decel="50000">
                                          <p:stCondLst>
                                            <p:cond delay="1338"/>
                                          </p:stCondLst>
                                        </p:cTn>
                                        <p:tgtEl>
                                          <p:spTgt spid="1048625"/>
                                        </p:tgtEl>
                                      </p:cBhvr>
                                      <p:to x="100000" y="100000"/>
                                    </p:animScale>
                                    <p:animScale>
                                      <p:cBhvr>
                                        <p:cTn id="53" dur="26">
                                          <p:stCondLst>
                                            <p:cond delay="1642"/>
                                          </p:stCondLst>
                                        </p:cTn>
                                        <p:tgtEl>
                                          <p:spTgt spid="1048625"/>
                                        </p:tgtEl>
                                      </p:cBhvr>
                                      <p:to x="100000" y="90000"/>
                                    </p:animScale>
                                    <p:animScale>
                                      <p:cBhvr>
                                        <p:cTn id="54" dur="166" decel="50000">
                                          <p:stCondLst>
                                            <p:cond delay="1668"/>
                                          </p:stCondLst>
                                        </p:cTn>
                                        <p:tgtEl>
                                          <p:spTgt spid="1048625"/>
                                        </p:tgtEl>
                                      </p:cBhvr>
                                      <p:to x="100000" y="100000"/>
                                    </p:animScale>
                                    <p:animScale>
                                      <p:cBhvr>
                                        <p:cTn id="55" dur="26">
                                          <p:stCondLst>
                                            <p:cond delay="1808"/>
                                          </p:stCondLst>
                                        </p:cTn>
                                        <p:tgtEl>
                                          <p:spTgt spid="1048625"/>
                                        </p:tgtEl>
                                      </p:cBhvr>
                                      <p:to x="100000" y="95000"/>
                                    </p:animScale>
                                    <p:animScale>
                                      <p:cBhvr>
                                        <p:cTn id="56" dur="166" decel="50000">
                                          <p:stCondLst>
                                            <p:cond delay="1834"/>
                                          </p:stCondLst>
                                        </p:cTn>
                                        <p:tgtEl>
                                          <p:spTgt spid="10486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9" grpId="0"/>
      <p:bldP spid="1048625" grpId="0"/>
      <p:bldP spid="1048626"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27" name="内容占位符 2"/>
          <p:cNvSpPr>
            <a:spLocks noGrp="1"/>
          </p:cNvSpPr>
          <p:nvPr>
            <p:ph idx="1"/>
          </p:nvPr>
        </p:nvSpPr>
        <p:spPr>
          <a:xfrm>
            <a:off x="1301354" y="4571528"/>
            <a:ext cx="10663238" cy="912816"/>
          </a:xfrm>
        </p:spPr>
        <p:txBody>
          <a:bodyPr>
            <a:noAutofit/>
          </a:bodyPr>
          <a:lstStyle/>
          <a:p>
            <a:pPr marL="0" indent="0">
              <a:buNone/>
            </a:pPr>
            <a:r>
              <a:rPr lang="zh-CN" altLang="en-US" sz="3600">
                <a:solidFill>
                  <a:srgbClr val="FF0000"/>
                </a:solidFill>
              </a:rPr>
              <a:t>“着色”是比喻义，就是“做了什么事，感悟到什么”</a:t>
            </a:r>
          </a:p>
        </p:txBody>
      </p:sp>
      <p:sp>
        <p:nvSpPr>
          <p:cNvPr id="1048628" name="标题 1"/>
          <p:cNvSpPr>
            <a:spLocks noGrp="1"/>
          </p:cNvSpPr>
          <p:nvPr>
            <p:ph type="title"/>
          </p:nvPr>
        </p:nvSpPr>
        <p:spPr>
          <a:xfrm>
            <a:off x="107156" y="-148433"/>
            <a:ext cx="12192000" cy="1362870"/>
          </a:xfrm>
        </p:spPr>
        <p:txBody>
          <a:bodyPr>
            <a:normAutofit/>
          </a:bodyPr>
          <a:lstStyle/>
          <a:p>
            <a:r>
              <a:rPr lang="zh-CN" altLang="en-US" sz="3600"/>
              <a:t>一，审题既要看懂题目的要求，又要认识到选材的广度</a:t>
            </a:r>
          </a:p>
        </p:txBody>
      </p:sp>
      <p:sp>
        <p:nvSpPr>
          <p:cNvPr id="1048629" name="椭圆 3"/>
          <p:cNvSpPr/>
          <p:nvPr/>
        </p:nvSpPr>
        <p:spPr>
          <a:xfrm>
            <a:off x="0" y="947974"/>
            <a:ext cx="1158479" cy="1116807"/>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例</a:t>
            </a:r>
            <a:r>
              <a:rPr lang="en-US" altLang="zh-CN" sz="3200"/>
              <a:t>2:</a:t>
            </a:r>
            <a:endParaRPr lang="zh-CN" altLang="en-US" sz="3200"/>
          </a:p>
        </p:txBody>
      </p:sp>
      <p:sp>
        <p:nvSpPr>
          <p:cNvPr id="1048630" name="标题 1"/>
          <p:cNvSpPr txBox="1"/>
          <p:nvPr/>
        </p:nvSpPr>
        <p:spPr>
          <a:xfrm>
            <a:off x="1158479" y="84359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28600" indent="-228600">
              <a:buFont typeface="Arial" panose="020b0604020202020204" pitchFamily="34" charset="0"/>
              <a:buNone/>
            </a:pPr>
            <a:r>
              <a:rPr lang="en-US" altLang="zh-CN" sz="3600"/>
              <a:t>2017·</a:t>
            </a:r>
            <a:r>
              <a:rPr lang="zh-CN" altLang="en-US" sz="3600"/>
              <a:t>沈阳</a:t>
            </a:r>
          </a:p>
        </p:txBody>
      </p:sp>
      <p:sp>
        <p:nvSpPr>
          <p:cNvPr id="1048631" name="文本框 5"/>
          <p:cNvSpPr txBox="1"/>
          <p:nvPr/>
        </p:nvSpPr>
        <p:spPr>
          <a:xfrm>
            <a:off x="3388521" y="1639098"/>
            <a:ext cx="5945980"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a:latin typeface="华文新魏" panose="02010800040101010101" pitchFamily="2" charset="-122"/>
                <a:ea typeface="华文新魏" panose="02010800040101010101" pitchFamily="2" charset="-122"/>
              </a:rPr>
              <a:t>为</a:t>
            </a:r>
            <a:r>
              <a:rPr lang="en-US" altLang="zh-CN" sz="6000">
                <a:latin typeface="华文新魏" panose="02010800040101010101" pitchFamily="2" charset="-122"/>
                <a:ea typeface="华文新魏" panose="02010800040101010101" pitchFamily="2" charset="-122"/>
              </a:rPr>
              <a:t>_____</a:t>
            </a:r>
            <a:r>
              <a:rPr lang="zh-CN" altLang="en-US" sz="6000">
                <a:latin typeface="华文新魏" panose="02010800040101010101" pitchFamily="2" charset="-122"/>
                <a:ea typeface="华文新魏" panose="02010800040101010101" pitchFamily="2" charset="-122"/>
              </a:rPr>
              <a:t>着色</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
        <p:nvSpPr>
          <p:cNvPr id="1048632" name="文本框 5"/>
          <p:cNvSpPr txBox="1"/>
          <p:nvPr/>
        </p:nvSpPr>
        <p:spPr>
          <a:xfrm>
            <a:off x="6814605" y="1639097"/>
            <a:ext cx="2665212" cy="1325563"/>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6000">
                <a:solidFill>
                  <a:srgbClr val="FF0000"/>
                </a:solidFill>
                <a:latin typeface="华文新魏" panose="02010800040101010101" pitchFamily="2" charset="-122"/>
                <a:ea typeface="华文新魏" panose="02010800040101010101" pitchFamily="2" charset="-122"/>
              </a:rPr>
              <a:t>着色</a:t>
            </a:r>
          </a:p>
        </p:txBody>
      </p:sp>
      <p:sp>
        <p:nvSpPr>
          <p:cNvPr id="1048633" name="箭头: 下 1"/>
          <p:cNvSpPr/>
          <p:nvPr/>
        </p:nvSpPr>
        <p:spPr>
          <a:xfrm>
            <a:off x="7421117" y="2613250"/>
            <a:ext cx="877539" cy="1514186"/>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31"/>
                                        </p:tgtEl>
                                        <p:attrNameLst>
                                          <p:attrName>style.visibility</p:attrName>
                                        </p:attrNameLst>
                                      </p:cBhvr>
                                      <p:to>
                                        <p:strVal val="visible"/>
                                      </p:to>
                                    </p:set>
                                    <p:anim calcmode="lin" valueType="num">
                                      <p:cBhvr additive="base">
                                        <p:cTn id="7" dur="500" fill="hold"/>
                                        <p:tgtEl>
                                          <p:spTgt spid="1048631"/>
                                        </p:tgtEl>
                                        <p:attrNameLst>
                                          <p:attrName>ppt_x</p:attrName>
                                        </p:attrNameLst>
                                      </p:cBhvr>
                                      <p:tavLst>
                                        <p:tav tm="0">
                                          <p:val>
                                            <p:strVal val="#ppt_x"/>
                                          </p:val>
                                        </p:tav>
                                        <p:tav tm="100000">
                                          <p:val>
                                            <p:strVal val="#ppt_x"/>
                                          </p:val>
                                        </p:tav>
                                      </p:tavLst>
                                    </p:anim>
                                    <p:anim calcmode="lin" valueType="num">
                                      <p:cBhvr additive="base">
                                        <p:cTn id="8" dur="500" fill="hold"/>
                                        <p:tgtEl>
                                          <p:spTgt spid="104863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48632"/>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48633"/>
                                        </p:tgtEl>
                                        <p:attrNameLst>
                                          <p:attrName>style.visibility</p:attrName>
                                        </p:attrNameLst>
                                      </p:cBhvr>
                                      <p:to>
                                        <p:strVal val="visible"/>
                                      </p:to>
                                    </p:set>
                                    <p:anim calcmode="lin" valueType="num">
                                      <p:cBhvr additive="base">
                                        <p:cTn id="17" dur="500" fill="hold"/>
                                        <p:tgtEl>
                                          <p:spTgt spid="1048633"/>
                                        </p:tgtEl>
                                        <p:attrNameLst>
                                          <p:attrName>ppt_x</p:attrName>
                                        </p:attrNameLst>
                                      </p:cBhvr>
                                      <p:tavLst>
                                        <p:tav tm="0">
                                          <p:val>
                                            <p:strVal val="#ppt_x"/>
                                          </p:val>
                                        </p:tav>
                                        <p:tav tm="100000">
                                          <p:val>
                                            <p:strVal val="#ppt_x"/>
                                          </p:val>
                                        </p:tav>
                                      </p:tavLst>
                                    </p:anim>
                                    <p:anim calcmode="lin" valueType="num">
                                      <p:cBhvr additive="base">
                                        <p:cTn id="18" dur="500" fill="hold"/>
                                        <p:tgtEl>
                                          <p:spTgt spid="104863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048627">
                                            <p:txEl>
                                              <p:pRg st="0" end="0"/>
                                            </p:txEl>
                                          </p:spTgt>
                                        </p:tgtEl>
                                        <p:attrNameLst>
                                          <p:attrName>style.visibility</p:attrName>
                                        </p:attrNameLst>
                                      </p:cBhvr>
                                      <p:to>
                                        <p:strVal val="visible"/>
                                      </p:to>
                                    </p:set>
                                    <p:anim calcmode="lin" valueType="num">
                                      <p:cBhvr additive="base">
                                        <p:cTn id="23" dur="500"/>
                                        <p:tgtEl>
                                          <p:spTgt spid="1048627">
                                            <p:txEl>
                                              <p:pRg st="0" end="0"/>
                                            </p:txEl>
                                          </p:spTgt>
                                        </p:tgtEl>
                                        <p:attrNameLst>
                                          <p:attrName>ppt_y</p:attrName>
                                        </p:attrNameLst>
                                      </p:cBhvr>
                                      <p:tavLst>
                                        <p:tav tm="0">
                                          <p:val>
                                            <p:strVal val="#ppt_y+#ppt_h*1.125000"/>
                                          </p:val>
                                        </p:tav>
                                        <p:tav tm="100000">
                                          <p:val>
                                            <p:strVal val="#ppt_y"/>
                                          </p:val>
                                        </p:tav>
                                      </p:tavLst>
                                    </p:anim>
                                    <p:animEffect transition="in" filter="wipe(up)">
                                      <p:cBhvr>
                                        <p:cTn id="24" dur="500"/>
                                        <p:tgtEl>
                                          <p:spTgt spid="10486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27" grpId="0" build="p"/>
      <p:bldP spid="1048631" grpId="0"/>
      <p:bldP spid="1048632" grpId="0"/>
      <p:bldP spid="1048633"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34" name="标题 1"/>
          <p:cNvSpPr>
            <a:spLocks noGrp="1"/>
          </p:cNvSpPr>
          <p:nvPr>
            <p:ph type="title"/>
          </p:nvPr>
        </p:nvSpPr>
        <p:spPr>
          <a:xfrm>
            <a:off x="107156" y="-148433"/>
            <a:ext cx="12192000" cy="1362870"/>
          </a:xfrm>
        </p:spPr>
        <p:txBody>
          <a:bodyPr>
            <a:normAutofit/>
          </a:bodyPr>
          <a:lstStyle/>
          <a:p>
            <a:r>
              <a:rPr lang="zh-CN" altLang="en-US" sz="3600"/>
              <a:t>一，审题既要看懂题目的要求，又要认识到选材的广度</a:t>
            </a:r>
          </a:p>
        </p:txBody>
      </p:sp>
      <p:sp>
        <p:nvSpPr>
          <p:cNvPr id="1048635" name="椭圆 3"/>
          <p:cNvSpPr/>
          <p:nvPr/>
        </p:nvSpPr>
        <p:spPr>
          <a:xfrm>
            <a:off x="0" y="947974"/>
            <a:ext cx="1158479" cy="1116807"/>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例</a:t>
            </a:r>
            <a:r>
              <a:rPr lang="en-US" altLang="zh-CN" sz="3200"/>
              <a:t>2:</a:t>
            </a:r>
            <a:endParaRPr lang="zh-CN" altLang="en-US" sz="3200"/>
          </a:p>
        </p:txBody>
      </p:sp>
      <p:sp>
        <p:nvSpPr>
          <p:cNvPr id="1048636" name="标题 1"/>
          <p:cNvSpPr txBox="1"/>
          <p:nvPr/>
        </p:nvSpPr>
        <p:spPr>
          <a:xfrm>
            <a:off x="1158479" y="84359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28600" indent="-228600">
              <a:buFont typeface="Arial" panose="020b0604020202020204" pitchFamily="34" charset="0"/>
              <a:buNone/>
            </a:pPr>
            <a:r>
              <a:rPr lang="en-US" altLang="zh-CN" sz="3600"/>
              <a:t>2017·</a:t>
            </a:r>
            <a:r>
              <a:rPr lang="zh-CN" altLang="en-US" sz="3600"/>
              <a:t>沈阳</a:t>
            </a:r>
          </a:p>
        </p:txBody>
      </p:sp>
      <p:sp>
        <p:nvSpPr>
          <p:cNvPr id="1048637" name="文本框 5"/>
          <p:cNvSpPr txBox="1"/>
          <p:nvPr/>
        </p:nvSpPr>
        <p:spPr>
          <a:xfrm>
            <a:off x="1158479" y="1805813"/>
            <a:ext cx="10815635" cy="1527657"/>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a:t>
            </a:r>
            <a:r>
              <a:rPr lang="zh-CN" altLang="en-US" sz="6000">
                <a:latin typeface="华文新魏" panose="02010800040101010101" pitchFamily="2" charset="-122"/>
                <a:ea typeface="华文新魏" panose="02010800040101010101" pitchFamily="2" charset="-122"/>
              </a:rPr>
              <a:t>为</a:t>
            </a:r>
            <a:r>
              <a:rPr lang="en-US" altLang="zh-CN" sz="6000">
                <a:latin typeface="华文新魏" panose="02010800040101010101" pitchFamily="2" charset="-122"/>
                <a:ea typeface="华文新魏" panose="02010800040101010101" pitchFamily="2" charset="-122"/>
              </a:rPr>
              <a:t>________________</a:t>
            </a:r>
            <a:r>
              <a:rPr lang="zh-CN" altLang="en-US" sz="6000">
                <a:latin typeface="华文新魏" panose="02010800040101010101" pitchFamily="2" charset="-122"/>
                <a:ea typeface="华文新魏" panose="02010800040101010101" pitchFamily="2" charset="-122"/>
              </a:rPr>
              <a:t>着色</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
        <p:nvSpPr>
          <p:cNvPr id="1048638" name="内容占位符 5"/>
          <p:cNvSpPr>
            <a:spLocks noGrp="1"/>
          </p:cNvSpPr>
          <p:nvPr>
            <p:ph idx="1"/>
          </p:nvPr>
        </p:nvSpPr>
        <p:spPr>
          <a:xfrm>
            <a:off x="945356" y="3333470"/>
            <a:ext cx="10515600" cy="3631686"/>
          </a:xfrm>
        </p:spPr>
        <p:txBody>
          <a:bodyPr>
            <a:normAutofit fontScale="96429" lnSpcReduction="10000"/>
          </a:bodyPr>
          <a:lstStyle/>
          <a:p>
            <a:pPr marL="0" indent="0">
              <a:buNone/>
            </a:pPr>
            <a:r>
              <a:rPr lang="zh-CN" altLang="en-US">
                <a:latin typeface="华文仿宋" panose="02010600040101010101" pitchFamily="2" charset="-122"/>
                <a:ea typeface="华文仿宋" panose="02010600040101010101" pitchFamily="2" charset="-122"/>
              </a:rPr>
              <a:t>使用“成长”选材就比较广泛，比较适合写“我”所参加的活动，如</a:t>
            </a:r>
            <a:r>
              <a:rPr lang="en-US" altLang="zh-CN">
                <a:latin typeface="华文仿宋" panose="02010600040101010101" pitchFamily="2" charset="-122"/>
                <a:ea typeface="华文仿宋" panose="02010600040101010101" pitchFamily="2" charset="-122"/>
              </a:rPr>
              <a:t>:</a:t>
            </a:r>
            <a:r>
              <a:rPr lang="zh-CN" altLang="en-US">
                <a:latin typeface="华文仿宋" panose="02010600040101010101" pitchFamily="2" charset="-122"/>
                <a:ea typeface="华文仿宋" panose="02010600040101010101" pitchFamily="2" charset="-122"/>
              </a:rPr>
              <a:t>运动会、演出、比赛等。在活动中，“我”积极努力参与，最后认识到自己的才能，或者收获自信心，或者感悟到什么哲理。也可以写老师、父母等长辈对“我”的培养或者帮助；甚至可以写某种事物启发“我”认识到什么人生道理，引领“我”成长。“颜色”不仅可以与事件有联系，也可以与内心感受密切相联系。比如写一次上台演出，演出服是蓝色的，演出收获了自信或者快乐，这种感受就可以与蓝色相联系。如果演出服是红色的，就可以把快乐与自信想象为红色，也是恰当的。内容可以涉及颜色，并以颜色来表达情感。</a:t>
            </a:r>
          </a:p>
        </p:txBody>
      </p:sp>
      <p:sp>
        <p:nvSpPr>
          <p:cNvPr id="1048639" name="文本框 5"/>
          <p:cNvSpPr txBox="1"/>
          <p:nvPr/>
        </p:nvSpPr>
        <p:spPr>
          <a:xfrm>
            <a:off x="3121820" y="1662464"/>
            <a:ext cx="5614986" cy="1116807"/>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6000">
                <a:solidFill>
                  <a:srgbClr val="FF0000"/>
                </a:solidFill>
                <a:latin typeface="华文新魏" panose="02010800040101010101" pitchFamily="2" charset="-122"/>
                <a:ea typeface="华文新魏" panose="02010800040101010101" pitchFamily="2" charset="-122"/>
              </a:rPr>
              <a:t>生活</a:t>
            </a:r>
            <a:r>
              <a:rPr lang="en-US" altLang="zh-CN" sz="6000">
                <a:solidFill>
                  <a:srgbClr val="FF0000"/>
                </a:solidFill>
                <a:latin typeface="华文新魏" panose="02010800040101010101" pitchFamily="2" charset="-122"/>
                <a:ea typeface="华文新魏" panose="02010800040101010101" pitchFamily="2" charset="-122"/>
              </a:rPr>
              <a:t>/</a:t>
            </a:r>
            <a:r>
              <a:rPr lang="zh-CN" altLang="en-US" sz="6000">
                <a:solidFill>
                  <a:srgbClr val="FF0000"/>
                </a:solidFill>
                <a:latin typeface="华文新魏" panose="02010800040101010101" pitchFamily="2" charset="-122"/>
                <a:ea typeface="华文新魏" panose="02010800040101010101" pitchFamily="2" charset="-122"/>
              </a:rPr>
              <a:t>青春</a:t>
            </a:r>
            <a:r>
              <a:rPr lang="en-US" altLang="zh-CN" sz="6000">
                <a:solidFill>
                  <a:srgbClr val="FF0000"/>
                </a:solidFill>
                <a:latin typeface="华文新魏" panose="02010800040101010101" pitchFamily="2" charset="-122"/>
                <a:ea typeface="华文新魏" panose="02010800040101010101" pitchFamily="2" charset="-122"/>
              </a:rPr>
              <a:t>/</a:t>
            </a:r>
            <a:r>
              <a:rPr lang="zh-CN" altLang="en-US" sz="6000">
                <a:solidFill>
                  <a:srgbClr val="FF0000"/>
                </a:solidFill>
                <a:latin typeface="华文新魏" panose="02010800040101010101" pitchFamily="2" charset="-122"/>
                <a:ea typeface="华文新魏" panose="02010800040101010101" pitchFamily="2" charset="-122"/>
              </a:rPr>
              <a:t>成长</a:t>
            </a:r>
          </a:p>
        </p:txBody>
      </p:sp>
      <p:sp>
        <p:nvSpPr>
          <p:cNvPr id="1048640" name="矩形: 圆角 9"/>
          <p:cNvSpPr/>
          <p:nvPr/>
        </p:nvSpPr>
        <p:spPr>
          <a:xfrm>
            <a:off x="6796682" y="1720845"/>
            <a:ext cx="1515667" cy="763828"/>
          </a:xfrm>
          <a:prstGeom prst="roundRect">
            <a:avLst/>
          </a:prstGeom>
          <a:noFill/>
          <a:ln w="508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145728" name="直接箭头连接符 1"/>
          <p:cNvCxnSpPr>
            <a:stCxn id="1048640" idx="2"/>
          </p:cNvCxnSpPr>
          <p:nvPr/>
        </p:nvCxnSpPr>
        <p:spPr>
          <a:xfrm flipH="1">
            <a:off x="7381875" y="2484673"/>
            <a:ext cx="172641" cy="885974"/>
          </a:xfrm>
          <a:prstGeom prst="straightConnector1">
            <a:avLst/>
          </a:prstGeom>
          <a:ln w="50800">
            <a:tailEnd type="triangle"/>
          </a:ln>
        </p:spPr>
        <p:style>
          <a:lnRef idx="3">
            <a:schemeClr val="dk1"/>
          </a:lnRef>
          <a:fillRef idx="0">
            <a:schemeClr val="dk1"/>
          </a:fillRef>
          <a:effectRef idx="2">
            <a:schemeClr val="dk1"/>
          </a:effectRef>
          <a:fontRef idx="minor">
            <a:schemeClr val="tx1"/>
          </a:fontRef>
        </p:style>
      </p:cxn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39"/>
                                        </p:tgtEl>
                                        <p:attrNameLst>
                                          <p:attrName>style.visibility</p:attrName>
                                        </p:attrNameLst>
                                      </p:cBhvr>
                                      <p:to>
                                        <p:strVal val="visible"/>
                                      </p:to>
                                    </p:set>
                                    <p:anim calcmode="lin" valueType="num">
                                      <p:cBhvr additive="base">
                                        <p:cTn id="7" dur="500" fill="hold"/>
                                        <p:tgtEl>
                                          <p:spTgt spid="1048639"/>
                                        </p:tgtEl>
                                        <p:attrNameLst>
                                          <p:attrName>ppt_x</p:attrName>
                                        </p:attrNameLst>
                                      </p:cBhvr>
                                      <p:tavLst>
                                        <p:tav tm="0">
                                          <p:val>
                                            <p:strVal val="#ppt_x"/>
                                          </p:val>
                                        </p:tav>
                                        <p:tav tm="100000">
                                          <p:val>
                                            <p:strVal val="#ppt_x"/>
                                          </p:val>
                                        </p:tav>
                                      </p:tavLst>
                                    </p:anim>
                                    <p:anim calcmode="lin" valueType="num">
                                      <p:cBhvr additive="base">
                                        <p:cTn id="8" dur="500" fill="hold"/>
                                        <p:tgtEl>
                                          <p:spTgt spid="10486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48640"/>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145728"/>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1048638">
                                            <p:txEl>
                                              <p:pRg st="0" end="0"/>
                                            </p:txEl>
                                          </p:spTgt>
                                        </p:tgtEl>
                                        <p:attrNameLst>
                                          <p:attrName>style.visibility</p:attrName>
                                        </p:attrNameLst>
                                      </p:cBhvr>
                                      <p:to>
                                        <p:strVal val="visible"/>
                                      </p:to>
                                    </p:set>
                                    <p:anim calcmode="lin" valueType="num">
                                      <p:cBhvr>
                                        <p:cTn id="21" dur="500" fill="hold"/>
                                        <p:tgtEl>
                                          <p:spTgt spid="104863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048638">
                                            <p:txEl>
                                              <p:pRg st="0" end="0"/>
                                            </p:txEl>
                                          </p:spTgt>
                                        </p:tgtEl>
                                        <p:attrNameLst>
                                          <p:attrName>ppt_y</p:attrName>
                                        </p:attrNameLst>
                                      </p:cBhvr>
                                      <p:tavLst>
                                        <p:tav tm="0">
                                          <p:val>
                                            <p:strVal val="#ppt_y"/>
                                          </p:val>
                                        </p:tav>
                                        <p:tav tm="100000">
                                          <p:val>
                                            <p:strVal val="#ppt_y"/>
                                          </p:val>
                                        </p:tav>
                                      </p:tavLst>
                                    </p:anim>
                                    <p:anim calcmode="lin" valueType="num">
                                      <p:cBhvr>
                                        <p:cTn id="23" dur="500" fill="hold"/>
                                        <p:tgtEl>
                                          <p:spTgt spid="104863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04863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04863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38" grpId="0" build="p"/>
      <p:bldP spid="1048639" grpId="0"/>
      <p:bldP spid="104864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8641" name="标题 1"/>
          <p:cNvSpPr>
            <a:spLocks noGrp="1"/>
          </p:cNvSpPr>
          <p:nvPr>
            <p:ph type="title"/>
          </p:nvPr>
        </p:nvSpPr>
        <p:spPr>
          <a:xfrm>
            <a:off x="107156" y="-148433"/>
            <a:ext cx="12192000" cy="1362870"/>
          </a:xfrm>
        </p:spPr>
        <p:txBody>
          <a:bodyPr>
            <a:normAutofit/>
          </a:bodyPr>
          <a:lstStyle/>
          <a:p>
            <a:r>
              <a:rPr lang="zh-CN" altLang="en-US" sz="3600"/>
              <a:t>一，审题既要看懂题目的要求，又要认识到选材的广度</a:t>
            </a:r>
          </a:p>
        </p:txBody>
      </p:sp>
      <p:sp>
        <p:nvSpPr>
          <p:cNvPr id="1048642" name="椭圆 3"/>
          <p:cNvSpPr/>
          <p:nvPr/>
        </p:nvSpPr>
        <p:spPr>
          <a:xfrm>
            <a:off x="0" y="947974"/>
            <a:ext cx="1158479" cy="1116807"/>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t>例</a:t>
            </a:r>
            <a:r>
              <a:rPr lang="en-US" altLang="zh-CN" sz="3200"/>
              <a:t>3:</a:t>
            </a:r>
            <a:endParaRPr lang="zh-CN" altLang="en-US" sz="3200"/>
          </a:p>
        </p:txBody>
      </p:sp>
      <p:sp>
        <p:nvSpPr>
          <p:cNvPr id="1048643" name="标题 1"/>
          <p:cNvSpPr txBox="1"/>
          <p:nvPr/>
        </p:nvSpPr>
        <p:spPr>
          <a:xfrm>
            <a:off x="1158479" y="84359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28600" indent="-228600">
              <a:buFont typeface="Arial" panose="020b0604020202020204" pitchFamily="34" charset="0"/>
              <a:buNone/>
            </a:pPr>
            <a:r>
              <a:rPr lang="en-US" altLang="zh-CN" sz="3600"/>
              <a:t>2020·</a:t>
            </a:r>
            <a:r>
              <a:rPr lang="zh-CN" altLang="en-US" sz="3600"/>
              <a:t>沈阳</a:t>
            </a:r>
          </a:p>
        </p:txBody>
      </p:sp>
      <p:sp>
        <p:nvSpPr>
          <p:cNvPr id="1048644" name="文本框 5"/>
          <p:cNvSpPr txBox="1"/>
          <p:nvPr/>
        </p:nvSpPr>
        <p:spPr>
          <a:xfrm>
            <a:off x="2316958" y="1940880"/>
            <a:ext cx="8235553" cy="1488120"/>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6000">
                <a:latin typeface="华文新魏" panose="02010800040101010101" pitchFamily="2" charset="-122"/>
                <a:ea typeface="华文新魏" panose="02010800040101010101" pitchFamily="2" charset="-122"/>
              </a:rPr>
              <a:t>《_____</a:t>
            </a:r>
            <a:r>
              <a:rPr lang="zh-CN" altLang="en-US" sz="6000">
                <a:latin typeface="华文新魏" panose="02010800040101010101" pitchFamily="2" charset="-122"/>
                <a:ea typeface="华文新魏" panose="02010800040101010101" pitchFamily="2" charset="-122"/>
              </a:rPr>
              <a:t>是我的启明星</a:t>
            </a:r>
            <a:r>
              <a:rPr lang="en-US" altLang="zh-CN" sz="6000">
                <a:latin typeface="华文新魏" panose="02010800040101010101" pitchFamily="2" charset="-122"/>
                <a:ea typeface="华文新魏" panose="02010800040101010101" pitchFamily="2" charset="-122"/>
              </a:rPr>
              <a:t>》</a:t>
            </a:r>
            <a:endParaRPr lang="zh-CN" altLang="en-US" sz="6000">
              <a:latin typeface="华文新魏" panose="02010800040101010101" pitchFamily="2" charset="-122"/>
              <a:ea typeface="华文新魏" panose="02010800040101010101" pitchFamily="2" charset="-122"/>
            </a:endParaRPr>
          </a:p>
        </p:txBody>
      </p:sp>
      <p:sp>
        <p:nvSpPr>
          <p:cNvPr id="1048645" name="内容占位符 5"/>
          <p:cNvSpPr>
            <a:spLocks noGrp="1"/>
          </p:cNvSpPr>
          <p:nvPr>
            <p:ph idx="1"/>
          </p:nvPr>
        </p:nvSpPr>
        <p:spPr>
          <a:xfrm>
            <a:off x="838200" y="3617281"/>
            <a:ext cx="10515600" cy="1488120"/>
          </a:xfrm>
        </p:spPr>
        <p:txBody>
          <a:bodyPr/>
          <a:lstStyle/>
          <a:p>
            <a:pPr marL="0" indent="0">
              <a:buNone/>
            </a:pPr>
            <a:r>
              <a:rPr lang="zh-CN" altLang="en-US">
                <a:solidFill>
                  <a:srgbClr val="FF0000"/>
                </a:solidFill>
                <a:latin typeface="华文仿宋" panose="02010600040101010101" pitchFamily="2" charset="-122"/>
                <a:ea typeface="华文仿宋" panose="02010600040101010101" pitchFamily="2" charset="-122"/>
              </a:rPr>
              <a:t>“启明星”也有比喻义。凡是给“我”成长以正能量的人、事、物，都可以比作“启明星”。关键是要写出“我”经历了哪些事件，感悟到哪种人生道理。</a:t>
            </a:r>
          </a:p>
        </p:txBody>
      </p:sp>
      <p:sp>
        <p:nvSpPr>
          <p:cNvPr id="1048646" name="文本框 5"/>
          <p:cNvSpPr txBox="1"/>
          <p:nvPr/>
        </p:nvSpPr>
        <p:spPr>
          <a:xfrm>
            <a:off x="7278889" y="1940880"/>
            <a:ext cx="3138486" cy="1116321"/>
          </a:xfrm>
          <a:prstGeom prst="rect">
            <a:avLst/>
          </a:prstGeom>
        </p:spPr>
        <p:txBody>
          <a:bodyPr vert="horz" lIns="91440" tIns="45720" rIns="91440" bIns="45720" rtlCol="0">
            <a:noAutofit/>
          </a:bodyPr>
          <a:lstStyle>
            <a:lvl1pPr indent="0">
              <a:lnSpc>
                <a:spcPct val="90000"/>
              </a:lnSpc>
              <a:spcBef>
                <a:spcPts val="1000"/>
              </a:spcBef>
              <a:buFont typeface="Arial" panose="020b0604020202020204" pitchFamily="34" charset="0"/>
              <a:buNone/>
              <a:defRPr sz="2800"/>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6000">
                <a:solidFill>
                  <a:srgbClr val="FF0000"/>
                </a:solidFill>
                <a:latin typeface="华文新魏" panose="02010800040101010101" pitchFamily="2" charset="-122"/>
                <a:ea typeface="华文新魏" panose="02010800040101010101" pitchFamily="2" charset="-122"/>
              </a:rPr>
              <a:t>启明星</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44"/>
                                        </p:tgtEl>
                                        <p:attrNameLst>
                                          <p:attrName>style.visibility</p:attrName>
                                        </p:attrNameLst>
                                      </p:cBhvr>
                                      <p:to>
                                        <p:strVal val="visible"/>
                                      </p:to>
                                    </p:set>
                                    <p:anim calcmode="lin" valueType="num">
                                      <p:cBhvr additive="base">
                                        <p:cTn id="7" dur="500" fill="hold"/>
                                        <p:tgtEl>
                                          <p:spTgt spid="1048644"/>
                                        </p:tgtEl>
                                        <p:attrNameLst>
                                          <p:attrName>ppt_x</p:attrName>
                                        </p:attrNameLst>
                                      </p:cBhvr>
                                      <p:tavLst>
                                        <p:tav tm="0">
                                          <p:val>
                                            <p:strVal val="#ppt_x"/>
                                          </p:val>
                                        </p:tav>
                                        <p:tav tm="100000">
                                          <p:val>
                                            <p:strVal val="#ppt_x"/>
                                          </p:val>
                                        </p:tav>
                                      </p:tavLst>
                                    </p:anim>
                                    <p:anim calcmode="lin" valueType="num">
                                      <p:cBhvr additive="base">
                                        <p:cTn id="8" dur="500" fill="hold"/>
                                        <p:tgtEl>
                                          <p:spTgt spid="104864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48646"/>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9" presetClass="entr" presetSubtype="10" fill="hold" grpId="0" nodeType="clickEffect">
                                  <p:stCondLst>
                                    <p:cond delay="0"/>
                                  </p:stCondLst>
                                  <p:childTnLst>
                                    <p:set>
                                      <p:cBhvr>
                                        <p:cTn id="16" dur="1" fill="hold">
                                          <p:stCondLst>
                                            <p:cond delay="0"/>
                                          </p:stCondLst>
                                        </p:cTn>
                                        <p:tgtEl>
                                          <p:spTgt spid="1048645">
                                            <p:txEl>
                                              <p:pRg st="0" end="0"/>
                                            </p:txEl>
                                          </p:spTgt>
                                        </p:tgtEl>
                                        <p:attrNameLst>
                                          <p:attrName>style.visibility</p:attrName>
                                        </p:attrNameLst>
                                      </p:cBhvr>
                                      <p:to>
                                        <p:strVal val="visible"/>
                                      </p:to>
                                    </p:set>
                                    <p:anim calcmode="lin" valueType="num">
                                      <p:cBhvr>
                                        <p:cTn id="17" dur="5000" fill="hold"/>
                                        <p:tgtEl>
                                          <p:spTgt spid="1048645">
                                            <p:txEl>
                                              <p:pRg st="0" end="0"/>
                                            </p:txEl>
                                          </p:spTgt>
                                        </p:tgtEl>
                                        <p:attrNameLst>
                                          <p:attrName>ppt_w</p:attrName>
                                        </p:attrNameLst>
                                      </p:cBhvr>
                                      <p:tavLst>
                                        <p:tav tm="0" fmla="#ppt_w*sin(2.5*pi*$)">
                                          <p:val>
                                            <p:fltVal val="0"/>
                                          </p:val>
                                        </p:tav>
                                        <p:tav tm="100000">
                                          <p:val>
                                            <p:fltVal val="1"/>
                                          </p:val>
                                        </p:tav>
                                      </p:tavLst>
                                    </p:anim>
                                    <p:anim calcmode="lin" valueType="num">
                                      <p:cBhvr>
                                        <p:cTn id="18" dur="5000" fill="hold"/>
                                        <p:tgtEl>
                                          <p:spTgt spid="1048645">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44" grpId="0"/>
      <p:bldP spid="1048645" grpId="0" build="p"/>
      <p:bldP spid="1048646"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TH Sarabun PSK"/>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TH Sarabun PSK"/>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aragraphs>139</Paragraphs>
  <Slides>33</Slides>
  <Notes>0</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33</vt:i4>
      </vt:variant>
    </vt:vector>
  </HeadingPairs>
  <TitlesOfParts>
    <vt:vector baseType="lpstr" size="43">
      <vt:lpstr>Arial</vt:lpstr>
      <vt:lpstr>等线 Light</vt:lpstr>
      <vt:lpstr>等线</vt:lpstr>
      <vt:lpstr>Calibri Light</vt:lpstr>
      <vt:lpstr>Calibri</vt:lpstr>
      <vt:lpstr>华文新魏</vt:lpstr>
      <vt:lpstr>华文仿宋</vt:lpstr>
      <vt:lpstr>宋体</vt:lpstr>
      <vt:lpstr>华文琥珀</vt:lpstr>
      <vt:lpstr>Office 主题​​</vt:lpstr>
      <vt:lpstr>珠联璧合，</vt:lpstr>
      <vt:lpstr>目录</vt:lpstr>
      <vt:lpstr>半命题作文</vt:lpstr>
      <vt:lpstr>一，审题既要看懂题目的要求，又要认识到选材的广度</vt:lpstr>
      <vt:lpstr>一，审题既要看懂题目的要求，又要认识到选材的广度</vt:lpstr>
      <vt:lpstr>一，审题既要看懂题目的要求，又要认识到选材的广度</vt:lpstr>
      <vt:lpstr>一，审题既要看懂题目的要求，又要认识到选材的广度</vt:lpstr>
      <vt:lpstr>一，审题既要看懂题目的要求，又要认识到选材的广度</vt:lpstr>
      <vt:lpstr>一，审题既要看懂题目的要求，又要认识到选材的广度</vt:lpstr>
      <vt:lpstr>一，审题既要看懂题目的要求，又要认识到选材的广度</vt:lpstr>
      <vt:lpstr>一，审题既要看懂题目的要求，又要认识到选材的广度</vt:lpstr>
      <vt:lpstr>二，选材新颖，立意深刻</vt:lpstr>
      <vt:lpstr>二，选材新颖，立意深刻</vt:lpstr>
      <vt:lpstr>PowerPoint Presentation</vt:lpstr>
      <vt:lpstr>PowerPoint Presentation</vt:lpstr>
      <vt:lpstr>PowerPoint Presentation</vt:lpstr>
      <vt:lpstr>二，选材新颖，立意深刻</vt:lpstr>
      <vt:lpstr>PowerPoint Presentation</vt:lpstr>
      <vt:lpstr>PowerPoint Presentation</vt:lpstr>
      <vt:lpstr>PowerPoint Presentation</vt:lpstr>
      <vt:lpstr>二，选材新颖，立意深刻</vt:lpstr>
      <vt:lpstr>PowerPoint Presentation</vt:lpstr>
      <vt:lpstr>PowerPoint Presentation</vt:lpstr>
      <vt:lpstr>PowerPoint Presentation</vt:lpstr>
      <vt:lpstr>二，选材新颖，立意深刻</vt:lpstr>
      <vt:lpstr>三，切合题意，凸显中心，构思清晰</vt:lpstr>
      <vt:lpstr>三，切合题意，凸显中心，构思清晰</vt:lpstr>
      <vt:lpstr>三，切合题意，凸显中心，构思清晰</vt:lpstr>
      <vt:lpstr>三，切合题意，凸显中心，构思清晰</vt:lpstr>
      <vt:lpstr>三，切合题意，凸显中心，构思清晰</vt:lpstr>
      <vt:lpstr>四，增加文章的魅力，运用形象而含蓄的语言</vt:lpstr>
      <vt:lpstr>四，增加文章的魅力，运用形象而含蓄的语言</vt:lpstr>
      <vt:lpstr>同学们，再见！</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2022-03-02T23:21:35.921</cp:lastPrinted>
  <dcterms:created xsi:type="dcterms:W3CDTF">2022-03-02T23:21:35Z</dcterms:created>
  <dcterms:modified xsi:type="dcterms:W3CDTF">2022-03-02T15:21:36Z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