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484" r:id="rId4"/>
    <p:sldId id="1485" r:id="rId5"/>
    <p:sldId id="1552" r:id="rId6"/>
    <p:sldId id="1779" r:id="rId7"/>
    <p:sldId id="1777" r:id="rId8"/>
    <p:sldId id="1863" r:id="rId9"/>
    <p:sldId id="1864" r:id="rId10"/>
    <p:sldId id="1866" r:id="rId11"/>
    <p:sldId id="1867" r:id="rId12"/>
    <p:sldId id="1869" r:id="rId13"/>
    <p:sldId id="1871" r:id="rId14"/>
    <p:sldId id="1596" r:id="rId15"/>
    <p:sldId id="1543" r:id="rId16"/>
    <p:sldId id="1578" r:id="rId17"/>
    <p:sldId id="1793" r:id="rId18"/>
    <p:sldId id="1876" r:id="rId19"/>
    <p:sldId id="1877" r:id="rId20"/>
    <p:sldId id="1931" r:id="rId21"/>
    <p:sldId id="1878" r:id="rId22"/>
    <p:sldId id="1580" r:id="rId23"/>
    <p:sldId id="1932" r:id="rId24"/>
    <p:sldId id="1942" r:id="rId25"/>
    <p:sldId id="1943" r:id="rId26"/>
    <p:sldId id="1944" r:id="rId27"/>
    <p:sldId id="1934" r:id="rId28"/>
    <p:sldId id="1935" r:id="rId29"/>
    <p:sldId id="1936" r:id="rId30"/>
    <p:sldId id="1798" r:id="rId31"/>
    <p:sldId id="1799" r:id="rId32"/>
    <p:sldId id="1945" r:id="rId33"/>
    <p:sldId id="1946" r:id="rId34"/>
    <p:sldId id="1947" r:id="rId35"/>
    <p:sldId id="1882" r:id="rId36"/>
    <p:sldId id="1948" r:id="rId37"/>
    <p:sldId id="1949" r:id="rId38"/>
    <p:sldId id="1950" r:id="rId39"/>
    <p:sldId id="1886" r:id="rId40"/>
    <p:sldId id="1951" r:id="rId41"/>
    <p:sldId id="1888" r:id="rId42"/>
    <p:sldId id="1952" r:id="rId43"/>
    <p:sldId id="1890" r:id="rId44"/>
    <p:sldId id="1891" r:id="rId45"/>
    <p:sldId id="1937" r:id="rId46"/>
    <p:sldId id="1892" r:id="rId47"/>
    <p:sldId id="1893" r:id="rId48"/>
    <p:sldId id="1938" r:id="rId49"/>
    <p:sldId id="1581" r:id="rId50"/>
    <p:sldId id="1898" r:id="rId51"/>
    <p:sldId id="1899" r:id="rId52"/>
    <p:sldId id="1900" r:id="rId53"/>
    <p:sldId id="1901" r:id="rId54"/>
    <p:sldId id="1902" r:id="rId55"/>
    <p:sldId id="1903" r:id="rId56"/>
    <p:sldId id="1904" r:id="rId57"/>
    <p:sldId id="1905" r:id="rId58"/>
    <p:sldId id="1906" r:id="rId59"/>
    <p:sldId id="1907" r:id="rId60"/>
    <p:sldId id="1909" r:id="rId61"/>
    <p:sldId id="1910" r:id="rId62"/>
    <p:sldId id="1911" r:id="rId63"/>
    <p:sldId id="1912" r:id="rId64"/>
    <p:sldId id="1913" r:id="rId65"/>
    <p:sldId id="1914" r:id="rId66"/>
    <p:sldId id="1915" r:id="rId67"/>
    <p:sldId id="1916" r:id="rId68"/>
    <p:sldId id="1939" r:id="rId69"/>
    <p:sldId id="1917" r:id="rId70"/>
    <p:sldId id="1918" r:id="rId71"/>
    <p:sldId id="1940" r:id="rId72"/>
    <p:sldId id="1919" r:id="rId73"/>
    <p:sldId id="1941" r:id="rId74"/>
  </p:sldIdLst>
  <p:sldSz cx="12190095" cy="6859270"/>
  <p:notesSz cx="6858000" cy="9144000"/>
  <p:custDataLst>
    <p:tags r:id="rId75"/>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23A30"/>
    <a:srgbClr val="491A14"/>
    <a:srgbClr val="A28387"/>
    <a:srgbClr val="633D43"/>
    <a:srgbClr val="71483D"/>
    <a:srgbClr val="B57849"/>
    <a:srgbClr val="B98C6C"/>
    <a:srgbClr val="3114AC"/>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150"/>
      </p:cViewPr>
      <p:guideLst>
        <p:guide orient="horz" pos="2160"/>
        <p:guide pos="710"/>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tags" Target="tags/tag1.xml" /><Relationship Id="rId76" Type="http://schemas.openxmlformats.org/officeDocument/2006/relationships/presProps" Target="presProps.xml" /><Relationship Id="rId77" Type="http://schemas.openxmlformats.org/officeDocument/2006/relationships/viewProps" Target="viewProps.xml" /><Relationship Id="rId78" Type="http://schemas.openxmlformats.org/officeDocument/2006/relationships/theme" Target="theme/theme1.xml" /><Relationship Id="rId79"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1_两栏内容">
    <p:spTree>
      <p:nvGrpSpPr>
        <p:cNvPr id="1" name=""/>
        <p:cNvGrpSpPr/>
        <p:nvPr/>
      </p:nvGrpSpPr>
      <p:grpSpPr>
        <a:xfrm>
          <a:off x="0" y="0"/>
          <a:ext cx="0" cy="0"/>
        </a:xfrm>
      </p:grpSpPr>
      <p:sp>
        <p:nvSpPr>
          <p:cNvPr id="3" name="矩形 2"/>
          <p:cNvSpPr/>
          <p:nvPr userDrawn="1"/>
        </p:nvSpPr>
        <p:spPr>
          <a:xfrm>
            <a:off x="-1587" y="1588"/>
            <a:ext cx="12192000" cy="6858000"/>
          </a:xfrm>
          <a:prstGeom prst="rect">
            <a:avLst/>
          </a:prstGeom>
          <a:blipFill>
            <a:blip r:embed="rId1">
              <a:alphaModFix amt="4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内容与标题">
    <p:spTree>
      <p:nvGrpSpPr>
        <p:cNvPr id="1" name=""/>
        <p:cNvGrpSpPr/>
        <p:nvPr/>
      </p:nvGrpSpPr>
      <p:grpSpPr>
        <a:xfrm>
          <a:off x="0" y="0"/>
          <a:ext cx="0" cy="0"/>
        </a:xfrm>
      </p:grpSpPr>
      <p:sp>
        <p:nvSpPr>
          <p:cNvPr id="8" name="矩形 7"/>
          <p:cNvSpPr/>
          <p:nvPr userDrawn="1"/>
        </p:nvSpPr>
        <p:spPr>
          <a:xfrm>
            <a:off x="1" y="2997746"/>
            <a:ext cx="12188826" cy="386343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9_内容与标题">
    <p:spTree>
      <p:nvGrpSpPr>
        <p:cNvPr id="1" name=""/>
        <p:cNvGrpSpPr/>
        <p:nvPr/>
      </p:nvGrpSpPr>
      <p:grpSpPr>
        <a:xfrm>
          <a:off x="0" y="0"/>
          <a:ext cx="0" cy="0"/>
        </a:xfrm>
      </p:grpSpPr>
      <p:sp>
        <p:nvSpPr>
          <p:cNvPr id="8" name="矩形 7"/>
          <p:cNvSpPr/>
          <p:nvPr userDrawn="1"/>
        </p:nvSpPr>
        <p:spPr>
          <a:xfrm>
            <a:off x="1" y="2709714"/>
            <a:ext cx="12188826" cy="415146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0_内容与标题">
    <p:spTree>
      <p:nvGrpSpPr>
        <p:cNvPr id="1" name=""/>
        <p:cNvGrpSpPr/>
        <p:nvPr/>
      </p:nvGrpSpPr>
      <p:grpSpPr>
        <a:xfrm>
          <a:off x="0" y="0"/>
          <a:ext cx="0" cy="0"/>
        </a:xfrm>
      </p:grpSpPr>
      <p:sp>
        <p:nvSpPr>
          <p:cNvPr id="8" name="矩形 7"/>
          <p:cNvSpPr/>
          <p:nvPr userDrawn="1"/>
        </p:nvSpPr>
        <p:spPr>
          <a:xfrm>
            <a:off x="1" y="2349674"/>
            <a:ext cx="12188826" cy="45115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内容与标题">
    <p:spTree>
      <p:nvGrpSpPr>
        <p:cNvPr id="1" name=""/>
        <p:cNvGrpSpPr/>
        <p:nvPr/>
      </p:nvGrpSpPr>
      <p:grpSpPr>
        <a:xfrm>
          <a:off x="0" y="0"/>
          <a:ext cx="0" cy="0"/>
        </a:xfrm>
      </p:grpSpPr>
      <p:sp>
        <p:nvSpPr>
          <p:cNvPr id="8" name="矩形 7"/>
          <p:cNvSpPr/>
          <p:nvPr userDrawn="1"/>
        </p:nvSpPr>
        <p:spPr>
          <a:xfrm>
            <a:off x="1" y="0"/>
            <a:ext cx="12188826" cy="6861176"/>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2_空白">
    <p:spTree>
      <p:nvGrpSpPr>
        <p:cNvPr id="1" name=""/>
        <p:cNvGrpSpPr/>
        <p:nvPr/>
      </p:nvGrpSpPr>
      <p:grpSpPr>
        <a:xfrm>
          <a:off x="0" y="0"/>
          <a:ext cx="0" cy="0"/>
        </a:xfrm>
      </p:grpSpPr>
      <p:sp>
        <p:nvSpPr>
          <p:cNvPr id="2" name="矩形 1"/>
          <p:cNvSpPr/>
          <p:nvPr userDrawn="1"/>
        </p:nvSpPr>
        <p:spPr>
          <a:xfrm>
            <a:off x="813" y="4653930"/>
            <a:ext cx="12189600" cy="2205658"/>
          </a:xfrm>
          <a:prstGeom prst="rect">
            <a:avLst/>
          </a:prstGeom>
          <a:blipFill dpi="0" rotWithShape="1">
            <a:blip r:embed="rId1">
              <a:alphaModFix amt="19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p:push dir="u"/>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spd="slow" advClick="0">
    <p:push dir="u"/>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6_内容与标题">
    <p:spTree>
      <p:nvGrpSpPr>
        <p:cNvPr id="1" name=""/>
        <p:cNvGrpSpPr/>
        <p:nvPr/>
      </p:nvGrpSpPr>
      <p:grpSpPr>
        <a:xfrm>
          <a:off x="0" y="0"/>
          <a:ext cx="0" cy="0"/>
        </a:xfrm>
      </p:grpSpPr>
      <p:sp>
        <p:nvSpPr>
          <p:cNvPr id="8" name="矩形 7"/>
          <p:cNvSpPr/>
          <p:nvPr userDrawn="1"/>
        </p:nvSpPr>
        <p:spPr>
          <a:xfrm>
            <a:off x="1" y="5948788"/>
            <a:ext cx="12188826" cy="910800"/>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内容与标题">
    <p:spTree>
      <p:nvGrpSpPr>
        <p:cNvPr id="1" name=""/>
        <p:cNvGrpSpPr/>
        <p:nvPr/>
      </p:nvGrpSpPr>
      <p:grpSpPr>
        <a:xfrm>
          <a:off x="0" y="0"/>
          <a:ext cx="0" cy="0"/>
        </a:xfrm>
      </p:grpSpPr>
      <p:sp>
        <p:nvSpPr>
          <p:cNvPr id="8" name="矩形 7"/>
          <p:cNvSpPr/>
          <p:nvPr userDrawn="1"/>
        </p:nvSpPr>
        <p:spPr>
          <a:xfrm>
            <a:off x="1" y="5590534"/>
            <a:ext cx="12188826" cy="127064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7_内容与标题">
    <p:spTree>
      <p:nvGrpSpPr>
        <p:cNvPr id="1" name=""/>
        <p:cNvGrpSpPr/>
        <p:nvPr/>
      </p:nvGrpSpPr>
      <p:grpSpPr>
        <a:xfrm>
          <a:off x="0" y="0"/>
          <a:ext cx="0" cy="0"/>
        </a:xfrm>
      </p:grpSpPr>
      <p:sp>
        <p:nvSpPr>
          <p:cNvPr id="8" name="矩形 7"/>
          <p:cNvSpPr/>
          <p:nvPr userDrawn="1"/>
        </p:nvSpPr>
        <p:spPr>
          <a:xfrm>
            <a:off x="1" y="5157986"/>
            <a:ext cx="12188826" cy="170160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内容与标题">
    <p:spTree>
      <p:nvGrpSpPr>
        <p:cNvPr id="1" name=""/>
        <p:cNvGrpSpPr/>
        <p:nvPr/>
      </p:nvGrpSpPr>
      <p:grpSpPr>
        <a:xfrm>
          <a:off x="0" y="0"/>
          <a:ext cx="0" cy="0"/>
        </a:xfrm>
      </p:grpSpPr>
      <p:sp>
        <p:nvSpPr>
          <p:cNvPr id="8" name="矩形 7"/>
          <p:cNvSpPr/>
          <p:nvPr userDrawn="1"/>
        </p:nvSpPr>
        <p:spPr>
          <a:xfrm>
            <a:off x="1" y="4870287"/>
            <a:ext cx="12188826" cy="1990889"/>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内容与标题">
    <p:spTree>
      <p:nvGrpSpPr>
        <p:cNvPr id="1" name=""/>
        <p:cNvGrpSpPr/>
        <p:nvPr/>
      </p:nvGrpSpPr>
      <p:grpSpPr>
        <a:xfrm>
          <a:off x="0" y="0"/>
          <a:ext cx="0" cy="0"/>
        </a:xfrm>
      </p:grpSpPr>
      <p:sp>
        <p:nvSpPr>
          <p:cNvPr id="8" name="矩形 7"/>
          <p:cNvSpPr/>
          <p:nvPr userDrawn="1"/>
        </p:nvSpPr>
        <p:spPr>
          <a:xfrm>
            <a:off x="1" y="4150835"/>
            <a:ext cx="12188826" cy="2710341"/>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8_内容与标题">
    <p:spTree>
      <p:nvGrpSpPr>
        <p:cNvPr id="1" name=""/>
        <p:cNvGrpSpPr/>
        <p:nvPr/>
      </p:nvGrpSpPr>
      <p:grpSpPr>
        <a:xfrm>
          <a:off x="0" y="0"/>
          <a:ext cx="0" cy="0"/>
        </a:xfrm>
      </p:grpSpPr>
      <p:sp>
        <p:nvSpPr>
          <p:cNvPr id="8" name="矩形 7"/>
          <p:cNvSpPr/>
          <p:nvPr userDrawn="1"/>
        </p:nvSpPr>
        <p:spPr>
          <a:xfrm>
            <a:off x="1" y="3789835"/>
            <a:ext cx="12188826" cy="3071342"/>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image" Target="../media/image3.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矩形 1"/>
          <p:cNvSpPr/>
          <p:nvPr userDrawn="1"/>
        </p:nvSpPr>
        <p:spPr>
          <a:xfrm>
            <a:off x="0" y="0"/>
            <a:ext cx="12192000" cy="6858000"/>
          </a:xfrm>
          <a:prstGeom prst="rect">
            <a:avLst/>
          </a:prstGeom>
          <a:blipFill dpi="0" rotWithShape="1">
            <a:blip r:embed="rId14"/>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1.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slide" Target="slide4.xml" TargetMode="Internal" /><Relationship Id="rId4" Type="http://schemas.openxmlformats.org/officeDocument/2006/relationships/slide" Target="slide6.xml" TargetMode="Internal" /><Relationship Id="rId5" Type="http://schemas.openxmlformats.org/officeDocument/2006/relationships/slide" Target="slide7.xml" TargetMode="Internal" /><Relationship Id="rId6" Type="http://schemas.openxmlformats.org/officeDocument/2006/relationships/slide" Target="slide9.xml" TargetMode="Internal" /><Relationship Id="rId7" Type="http://schemas.openxmlformats.org/officeDocument/2006/relationships/slide" Target="slide11.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1.xml" TargetMode="Internal" /><Relationship Id="rId3" Type="http://schemas.openxmlformats.org/officeDocument/2006/relationships/image" Target="../media/image1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4.xml" TargetMode="Internal" /><Relationship Id="rId3" Type="http://schemas.openxmlformats.org/officeDocument/2006/relationships/slide" Target="slide6.xml" TargetMode="Internal" /><Relationship Id="rId4" Type="http://schemas.openxmlformats.org/officeDocument/2006/relationships/slide" Target="slide7.xml" TargetMode="Internal" /><Relationship Id="rId5" Type="http://schemas.openxmlformats.org/officeDocument/2006/relationships/slide" Target="slide9.xml" TargetMode="Internal" /><Relationship Id="rId6" Type="http://schemas.openxmlformats.org/officeDocument/2006/relationships/slide" Target="slide11.xml" TargetMode="Interna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8" name="标题 2"/>
          <p:cNvSpPr txBox="1"/>
          <p:nvPr/>
        </p:nvSpPr>
        <p:spPr>
          <a:xfrm>
            <a:off x="1445551" y="2677373"/>
            <a:ext cx="9299311" cy="111246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1300"/>
              </a:spcBef>
              <a:spcAft>
                <a:spcPts val="1300"/>
              </a:spcAft>
            </a:pPr>
            <a:r>
              <a:rPr lang="zh-CN" altLang="en-US" sz="4000" b="1" kern="100">
                <a:solidFill>
                  <a:prstClr val="black"/>
                </a:solidFill>
                <a:latin typeface="Arial" pitchFamily="34" charset="0"/>
                <a:ea typeface="微软雅黑" panose="020b0503020204020204" charset="-122"/>
                <a:cs typeface="Times New Roman" panose="02020603050405020304" pitchFamily="18" charset="0"/>
              </a:rPr>
              <a:t>借助修辞知识，做好语言仿写</a:t>
            </a:r>
            <a:endParaRPr lang="zh-CN" altLang="zh-CN" sz="4000" b="1" kern="100">
              <a:solidFill>
                <a:prstClr val="black"/>
              </a:solidFill>
              <a:latin typeface="Arial" pitchFamily="34" charset="0"/>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406574" y="1152535"/>
            <a:ext cx="11377264"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latin typeface="Times New Roman" panose="02020603050405020304" pitchFamily="18" charset="0"/>
                <a:cs typeface="Times New Roman" panose="02020603050405020304" pitchFamily="18" charset="0"/>
              </a:rPr>
              <a:t>所给文段共有三句话，每句话中各有一处推断，要把太绝对的词语改过来</a:t>
            </a:r>
            <a:r>
              <a:rPr lang="zh-CN" altLang="zh-CN" sz="2600" kern="100" smtClean="0">
                <a:latin typeface="Times New Roman" panose="02020603050405020304" pitchFamily="18" charset="0"/>
                <a:cs typeface="Times New Roman" panose="02020603050405020304" pitchFamily="18" charset="0"/>
              </a:rPr>
              <a:t>。第</a:t>
            </a:r>
            <a:r>
              <a:rPr lang="zh-CN" altLang="zh-CN" sz="2600" kern="100">
                <a:latin typeface="Times New Roman" panose="02020603050405020304" pitchFamily="18" charset="0"/>
                <a:cs typeface="Times New Roman" panose="02020603050405020304" pitchFamily="18" charset="0"/>
              </a:rPr>
              <a:t>一句的推断是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更名必然带来城市经济的发展</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必然</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太绝对</a:t>
            </a:r>
            <a:r>
              <a:rPr lang="zh-CN" altLang="zh-CN" sz="2600" kern="100" smtClean="0">
                <a:latin typeface="Times New Roman" panose="02020603050405020304" pitchFamily="18" charset="0"/>
                <a:cs typeface="Times New Roman" panose="02020603050405020304" pitchFamily="18" charset="0"/>
              </a:rPr>
              <a:t>。第二</a:t>
            </a:r>
            <a:r>
              <a:rPr lang="zh-CN" altLang="zh-CN" sz="2600" kern="100">
                <a:latin typeface="Times New Roman" panose="02020603050405020304" pitchFamily="18" charset="0"/>
                <a:cs typeface="Times New Roman" panose="02020603050405020304" pitchFamily="18" charset="0"/>
              </a:rPr>
              <a:t>句的推断是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我市的名字不够响亮，这严重影响了我们的经济发展</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严重影响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太绝对</a:t>
            </a:r>
            <a:r>
              <a:rPr lang="zh-CN" altLang="zh-CN" sz="2600" kern="100" smtClean="0">
                <a:latin typeface="Times New Roman" panose="02020603050405020304" pitchFamily="18" charset="0"/>
                <a:cs typeface="Times New Roman" panose="02020603050405020304" pitchFamily="18" charset="0"/>
              </a:rPr>
              <a:t>。第三</a:t>
            </a:r>
            <a:r>
              <a:rPr lang="zh-CN" altLang="zh-CN" sz="2600" kern="100">
                <a:latin typeface="Times New Roman" panose="02020603050405020304" pitchFamily="18" charset="0"/>
                <a:cs typeface="Times New Roman" panose="02020603050405020304" pitchFamily="18" charset="0"/>
              </a:rPr>
              <a:t>句的推断是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如果更名，就一定会带来我市的经济腾飞</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一定会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太绝对。</a:t>
            </a:r>
            <a:endParaRPr lang="zh-CN" altLang="zh-CN" sz="1050" kern="100">
              <a:latin typeface="宋体" pitchFamily="2" charset="-122"/>
              <a:cs typeface="Courier New" panose="02070309020205020404" pitchFamily="49" charset="0"/>
            </a:endParaRPr>
          </a:p>
        </p:txBody>
      </p:sp>
      <p:sp>
        <p:nvSpPr>
          <p:cNvPr id="3"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5"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6"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4</a:t>
            </a:r>
          </a:p>
        </p:txBody>
      </p:sp>
      <p:sp>
        <p:nvSpPr>
          <p:cNvPr id="8"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693490"/>
            <a:ext cx="11521280" cy="5068695"/>
          </a:xfrm>
          <a:prstGeom prst="rect">
            <a:avLst/>
          </a:prstGeom>
        </p:spPr>
        <p:txBody>
          <a:bodyPr wrap="square">
            <a:spAutoFit/>
          </a:bodyPr>
          <a:lstStyle/>
          <a:p>
            <a:pPr algn="just">
              <a:lnSpc>
                <a:spcPct val="140000"/>
              </a:lnSpc>
              <a:spcAft>
                <a:spcPct val="0"/>
              </a:spcAft>
            </a:pPr>
            <a:r>
              <a:rPr lang="en-US" altLang="zh-CN" sz="2600" kern="100" spc="-10">
                <a:latin typeface="Times New Roman" panose="02020603050405020304" pitchFamily="18" charset="0"/>
                <a:ea typeface="微软雅黑" panose="020b0503020204020204" charset="-122"/>
                <a:cs typeface="Courier New" panose="02070309020205020404" pitchFamily="49" charset="0"/>
              </a:rPr>
              <a:t>5.</a:t>
            </a:r>
            <a:r>
              <a:rPr lang="en-US" altLang="zh-CN" sz="2600" kern="100" spc="-1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600" kern="100" spc="-10">
                <a:latin typeface="宋体" pitchFamily="2" charset="-122"/>
                <a:ea typeface="楷体_GB2312" panose="02010609030101010101" pitchFamily="49" charset="-122"/>
                <a:cs typeface="Times New Roman" panose="02020603050405020304" pitchFamily="18" charset="0"/>
              </a:rPr>
              <a:t>Ⅲ</a:t>
            </a:r>
            <a:r>
              <a:rPr lang="en-US" altLang="zh-CN" sz="2600" kern="100" spc="-1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下面文段有三处推断存在问题，请参照</a:t>
            </a:r>
            <a:r>
              <a:rPr lang="en-US" altLang="zh-CN" sz="2600" kern="100" spc="-10">
                <a:latin typeface="宋体" pitchFamily="2" charset="-122"/>
                <a:ea typeface="微软雅黑" panose="020b0503020204020204" charset="-122"/>
                <a:cs typeface="Times New Roman" panose="02020603050405020304" pitchFamily="18" charset="0"/>
              </a:rPr>
              <a:t>①</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的方式，说明另外两处问题。</a:t>
            </a:r>
            <a:r>
              <a:rPr lang="en-US" altLang="zh-CN" sz="2600" kern="100" spc="-10">
                <a:latin typeface="Times New Roman" panose="02020603050405020304" pitchFamily="18" charset="0"/>
                <a:ea typeface="微软雅黑" panose="020b0503020204020204" charset="-122"/>
                <a:cs typeface="Courier New" panose="02070309020205020404" pitchFamily="49" charset="0"/>
              </a:rPr>
              <a:t>(5</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spc="-1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爆竹声声除旧岁</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说的是欢度春节时的传统习俗。春节燃放烟花爆竹虽然喜庆，但会带来空气、噪声等环境污染问题，还可能引发火灾，一旦引发火灾，势必造成人身伤亡和财产损失。现在很多城市已经限制燃放，这样就可以避免发生火灾，而且只要限制燃放，就能避免环境污染，让空气新鲜、环境优美。</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火灾不一定会造成人身伤亡。</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4"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5"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6"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8"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5</a:t>
            </a:r>
          </a:p>
        </p:txBody>
      </p:sp>
      <p:sp>
        <p:nvSpPr>
          <p:cNvPr id="9" name="矩形 8"/>
          <p:cNvSpPr/>
          <p:nvPr/>
        </p:nvSpPr>
        <p:spPr>
          <a:xfrm>
            <a:off x="766614" y="4447310"/>
            <a:ext cx="8424936" cy="652486"/>
          </a:xfrm>
          <a:prstGeom prst="rect">
            <a:avLst/>
          </a:prstGeom>
        </p:spPr>
        <p:txBody>
          <a:bodyPr wrap="squar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限制燃放烟花爆竹并不一定能避免火灾的发生</a:t>
            </a:r>
            <a:endParaRPr lang="zh-CN" altLang="zh-CN" sz="1050" kern="100">
              <a:solidFill>
                <a:prstClr val="black"/>
              </a:solidFill>
              <a:latin typeface="宋体" pitchFamily="2" charset="-122"/>
              <a:cs typeface="Courier New" panose="02070309020205020404" pitchFamily="49" charset="0"/>
            </a:endParaRPr>
          </a:p>
        </p:txBody>
      </p:sp>
      <p:sp>
        <p:nvSpPr>
          <p:cNvPr id="11" name="矩形 10"/>
          <p:cNvSpPr/>
          <p:nvPr/>
        </p:nvSpPr>
        <p:spPr>
          <a:xfrm>
            <a:off x="838622" y="5073585"/>
            <a:ext cx="10153128" cy="652486"/>
          </a:xfrm>
          <a:prstGeom prst="rect">
            <a:avLst/>
          </a:prstGeom>
        </p:spPr>
        <p:txBody>
          <a:bodyPr wrap="squar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不是限制燃放烟花爆竹就能避免环境污染</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句式</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分，逻辑合理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248643"/>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latin typeface="Times New Roman" panose="02020603050405020304" pitchFamily="18" charset="0"/>
                <a:cs typeface="Times New Roman" panose="02020603050405020304" pitchFamily="18" charset="0"/>
              </a:rPr>
              <a:t>解答时，首先要明确所给材料中有几处推断</a:t>
            </a:r>
            <a:r>
              <a:rPr lang="zh-CN" altLang="zh-CN" sz="2600" kern="100" smtClean="0">
                <a:latin typeface="Times New Roman" panose="02020603050405020304" pitchFamily="18" charset="0"/>
                <a:cs typeface="Times New Roman" panose="02020603050405020304" pitchFamily="18" charset="0"/>
              </a:rPr>
              <a:t>。有</a:t>
            </a:r>
            <a:r>
              <a:rPr lang="zh-CN" altLang="zh-CN" sz="2600" kern="100">
                <a:latin typeface="Times New Roman" panose="02020603050405020304" pitchFamily="18" charset="0"/>
                <a:cs typeface="Times New Roman" panose="02020603050405020304" pitchFamily="18" charset="0"/>
              </a:rPr>
              <a:t>三处推断：一是火灾势必造成人身伤亡和财产损失</a:t>
            </a:r>
            <a:r>
              <a:rPr lang="zh-CN" altLang="zh-CN" sz="2600" kern="100" smtClean="0">
                <a:latin typeface="Times New Roman" panose="02020603050405020304" pitchFamily="18" charset="0"/>
                <a:cs typeface="Times New Roman" panose="02020603050405020304" pitchFamily="18" charset="0"/>
              </a:rPr>
              <a:t>；二</a:t>
            </a:r>
            <a:r>
              <a:rPr lang="zh-CN" altLang="zh-CN" sz="2600" kern="100">
                <a:latin typeface="Times New Roman" panose="02020603050405020304" pitchFamily="18" charset="0"/>
                <a:cs typeface="Times New Roman" panose="02020603050405020304" pitchFamily="18" charset="0"/>
              </a:rPr>
              <a:t>是限制燃放烟花爆竹就可以避免发生火灾</a:t>
            </a:r>
            <a:r>
              <a:rPr lang="zh-CN" altLang="zh-CN" sz="2600" kern="100" smtClean="0">
                <a:latin typeface="Times New Roman" panose="02020603050405020304" pitchFamily="18" charset="0"/>
                <a:cs typeface="Times New Roman" panose="02020603050405020304" pitchFamily="18" charset="0"/>
              </a:rPr>
              <a:t>；三是只要限制燃放烟花爆竹就能避免环境污染。从</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anose="02020603050405020304" pitchFamily="18" charset="0"/>
                <a:cs typeface="Times New Roman" panose="02020603050405020304" pitchFamily="18" charset="0"/>
              </a:rPr>
              <a:t>势必</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anose="02020603050405020304" pitchFamily="18" charset="0"/>
                <a:cs typeface="Times New Roman" panose="02020603050405020304" pitchFamily="18" charset="0"/>
              </a:rPr>
              <a:t>这样就可以</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anose="02020603050405020304" pitchFamily="18" charset="0"/>
                <a:cs typeface="Times New Roman" panose="02020603050405020304" pitchFamily="18" charset="0"/>
              </a:rPr>
              <a:t>只要</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anose="02020603050405020304" pitchFamily="18" charset="0"/>
                <a:cs typeface="Times New Roman" panose="02020603050405020304" pitchFamily="18" charset="0"/>
              </a:rPr>
              <a:t>就</a:t>
            </a:r>
            <a:r>
              <a:rPr lang="en-US" altLang="zh-CN" sz="2600" kern="100" smtClean="0">
                <a:latin typeface="宋体" pitchFamily="2" charset="-122"/>
                <a:ea typeface="微软雅黑" panose="020b0503020204020204" charset="-122"/>
                <a:cs typeface="Times New Roman" panose="02020603050405020304" pitchFamily="18" charset="0"/>
              </a:rPr>
              <a:t>……”</a:t>
            </a:r>
            <a:r>
              <a:rPr lang="zh-CN" altLang="zh-CN" sz="2600" kern="100" smtClean="0">
                <a:latin typeface="Times New Roman" panose="02020603050405020304" pitchFamily="18" charset="0"/>
                <a:cs typeface="Times New Roman" panose="02020603050405020304" pitchFamily="18" charset="0"/>
              </a:rPr>
              <a:t>等可见，这三个推断都过于绝对化。明确了这三个推断的问题后，就可以仿照句</a:t>
            </a:r>
            <a:r>
              <a:rPr lang="en-US" altLang="zh-CN" sz="2600" kern="100" smtClean="0">
                <a:latin typeface="宋体" pitchFamily="2" charset="-122"/>
                <a:cs typeface="Times New Roman" panose="02020603050405020304" pitchFamily="18" charset="0"/>
              </a:rPr>
              <a:t>①</a:t>
            </a:r>
            <a:r>
              <a:rPr lang="zh-CN" altLang="zh-CN" sz="2600" kern="100" smtClean="0">
                <a:latin typeface="Times New Roman" panose="02020603050405020304" pitchFamily="18" charset="0"/>
                <a:cs typeface="Times New Roman" panose="02020603050405020304" pitchFamily="18" charset="0"/>
              </a:rPr>
              <a:t>来说明推断中的问题了。</a:t>
            </a:r>
            <a:endParaRPr lang="zh-CN" altLang="zh-CN" sz="1050" kern="100">
              <a:latin typeface="宋体" pitchFamily="2" charset="-122"/>
              <a:cs typeface="Courier New" panose="02070309020205020404" pitchFamily="49" charset="0"/>
            </a:endParaRPr>
          </a:p>
        </p:txBody>
      </p:sp>
      <p:sp>
        <p:nvSpPr>
          <p:cNvPr id="3"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4"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5"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6"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7"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5</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389206" y="549474"/>
            <a:ext cx="11412000" cy="6267845"/>
          </a:xfrm>
          <a:prstGeom prst="rect">
            <a:avLst/>
          </a:prstGeom>
        </p:spPr>
        <p:txBody>
          <a:bodyPr wrap="square" lIns="121898" tIns="60948" rIns="121898" bIns="60948">
            <a:spAutoFit/>
          </a:bodyPr>
          <a:lstStyle/>
          <a:p>
            <a:pPr indent="660400" algn="just">
              <a:lnSpc>
                <a:spcPct val="14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全国卷在仿写命题上坚持</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新</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老</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并进的策略。所谓</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老</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，就是传统的仿写与修辞的结合，这里姑且称为</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修辞式仿写</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；所谓</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新</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，就是创新题型与考点，把仿写与逻辑结合在一起，这里姑且称为</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逻辑式仿写</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charset="-122"/>
                <a:cs typeface="Courier New" panose="02070309020205020404" pitchFamily="49" charset="0"/>
              </a:rPr>
              <a:t>2017</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年高考卷坚持创新，逻辑式仿写题横空出世；</a:t>
            </a:r>
            <a:r>
              <a:rPr lang="en-US" altLang="zh-CN" sz="2400" kern="100">
                <a:latin typeface="Times New Roman" panose="02020603050405020304" pitchFamily="18" charset="0"/>
                <a:ea typeface="微软雅黑" panose="020b0503020204020204" charset="-122"/>
                <a:cs typeface="Courier New" panose="02070309020205020404" pitchFamily="49" charset="0"/>
              </a:rPr>
              <a:t>2018</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年高考卷继承传统，修辞式仿写题强势回归。下面谈谈它们各自的命题特点：</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修辞式仿写</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题型稳定，以话题式仿写为主。</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考点综合。把句式</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语法</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与修辞一起综合考查。修辞上多涉及比喻、拟人、排比、夸张、对偶等手法。</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逻辑式仿写</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考查逻辑，不考名词术语，重在语言实践中判断、推理。</a:t>
            </a:r>
            <a:endParaRPr lang="zh-CN" altLang="zh-CN" sz="2400" kern="100">
              <a:latin typeface="宋体" pitchFamily="2" charset="-122"/>
              <a:cs typeface="Courier New" panose="02070309020205020404" pitchFamily="49" charset="0"/>
            </a:endParaRPr>
          </a:p>
          <a:p>
            <a:pPr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逻辑与语言紧密结合，出发点是逻辑，落脚点仍是考生的语言表达能力。</a:t>
            </a:r>
            <a:endParaRPr lang="zh-CN" altLang="zh-CN" sz="2400" kern="100">
              <a:latin typeface="宋体" pitchFamily="2" charset="-122"/>
              <a:cs typeface="Courier New" panose="02070309020205020404" pitchFamily="49" charset="0"/>
            </a:endParaRPr>
          </a:p>
        </p:txBody>
      </p:sp>
      <p:sp>
        <p:nvSpPr>
          <p:cNvPr id="12" name="矩形 11"/>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55494" y="-26590"/>
            <a:ext cx="167942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kern="100">
                <a:solidFill>
                  <a:schemeClr val="bg1"/>
                </a:solidFill>
                <a:latin typeface="方正清刻本悦宋简体"/>
                <a:ea typeface="微软雅黑" panose="020b0503020204020204" charset="-122"/>
                <a:cs typeface="Times New Roman" panose="02020603050405020304"/>
              </a:rPr>
              <a:t>命题微探</a:t>
            </a:r>
          </a:p>
        </p:txBody>
      </p:sp>
      <p:sp>
        <p:nvSpPr>
          <p:cNvPr id="10" name="返回">
            <a:hlinkClick r:id="rId3"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5" name="矩形 14"/>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36746" y="-26590"/>
            <a:ext cx="771692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schemeClr val="bg1"/>
                </a:solidFill>
                <a:latin typeface="方正清刻本悦宋简体"/>
                <a:ea typeface="微软雅黑" panose="020b0503020204020204" charset="-122"/>
                <a:cs typeface="Times New Roman" panose="02020603050405020304"/>
              </a:rPr>
              <a:t>抓住形与神，答好修辞式仿写题</a:t>
            </a:r>
            <a:endParaRPr lang="zh-CN" altLang="zh-CN" sz="2800" b="1" kern="100">
              <a:solidFill>
                <a:schemeClr val="bg1"/>
              </a:solidFill>
              <a:latin typeface="方正清刻本悦宋简体"/>
              <a:ea typeface="微软雅黑" panose="020b0503020204020204" charset="-122"/>
              <a:cs typeface="Times New Roman" panose="02020603050405020304"/>
            </a:endParaRPr>
          </a:p>
        </p:txBody>
      </p:sp>
      <p:sp>
        <p:nvSpPr>
          <p:cNvPr id="10" name="矩形 9"/>
          <p:cNvSpPr/>
          <p:nvPr/>
        </p:nvSpPr>
        <p:spPr>
          <a:xfrm>
            <a:off x="389206" y="713541"/>
            <a:ext cx="11412000" cy="1248394"/>
          </a:xfrm>
          <a:prstGeom prst="rect">
            <a:avLst/>
          </a:prstGeom>
        </p:spPr>
        <p:txBody>
          <a:bodyPr wrap="square" lIns="121898" tIns="60948" rIns="121898" bIns="60948">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一、理解修辞手法的必备知识</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一</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比喻：打比方</a:t>
            </a:r>
            <a:endParaRPr lang="zh-CN" altLang="zh-CN" sz="1050" kern="100">
              <a:latin typeface="宋体" pitchFamily="2" charset="-122"/>
              <a:cs typeface="Courier New" panose="02070309020205020404" pitchFamily="49" charset="0"/>
            </a:endParaRPr>
          </a:p>
        </p:txBody>
      </p:sp>
      <p:pic>
        <p:nvPicPr>
          <p:cNvPr id="1026" name="Picture 2" descr="AS17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050521" y="2053554"/>
            <a:ext cx="8089370" cy="339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981522"/>
            <a:ext cx="11521280"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仿照下面的示例，自选话题，另写两句话，要求使用比喻的修辞手法。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假如我是一粒种子，我愿播进你肥沃的土地，萌发一片葱郁的生机。</a:t>
            </a:r>
            <a:endParaRPr lang="zh-CN" altLang="zh-CN" sz="1050" kern="100">
              <a:latin typeface="宋体" pitchFamily="2" charset="-122"/>
              <a:cs typeface="Courier New" panose="02070309020205020404" pitchFamily="49" charset="0"/>
            </a:endParaRPr>
          </a:p>
        </p:txBody>
      </p:sp>
      <p:sp>
        <p:nvSpPr>
          <p:cNvPr id="7" name="矩形 6"/>
          <p:cNvSpPr/>
          <p:nvPr/>
        </p:nvSpPr>
        <p:spPr>
          <a:xfrm>
            <a:off x="313109" y="2833112"/>
            <a:ext cx="11542737"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示例一</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假如我是一个音符，我愿谱进你甜美的歌里，鸣奏一曲动人的旋律。</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示例二</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假如我是一滴春雨，我愿洒进你干涸的心田，滋润一段诗意的人生。</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blinds(horizontal)">
                                      <p:cBhvr>
                                        <p:cTn id="13"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153121"/>
            <a:ext cx="11521280" cy="692497"/>
          </a:xfrm>
          <a:prstGeom prst="rect">
            <a:avLst/>
          </a:prstGeom>
        </p:spPr>
        <p:txBody>
          <a:bodyPr wrap="squar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二</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比拟：变个脸</a:t>
            </a:r>
            <a:endParaRPr lang="zh-CN" altLang="zh-CN" sz="1050" kern="100">
              <a:latin typeface="宋体" pitchFamily="2" charset="-122"/>
              <a:cs typeface="Courier New" panose="02070309020205020404" pitchFamily="49" charset="0"/>
            </a:endParaRPr>
          </a:p>
        </p:txBody>
      </p:sp>
      <p:pic>
        <p:nvPicPr>
          <p:cNvPr id="2050" name="Picture 2" descr="AS17A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418220" y="2001920"/>
            <a:ext cx="7353973" cy="3084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341562"/>
            <a:ext cx="11521280"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仿照下面的例句，运用相同的修辞手法，另外选择一种事物，表达出一种善意。</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沙发：</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人家都说</a:t>
            </a:r>
            <a:r>
              <a:rPr lang="en-US" altLang="zh-CN" sz="26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600" kern="100">
                <a:latin typeface="IPAPANNEW" panose="02000500070000020004" pitchFamily="2" charset="0"/>
                <a:ea typeface="楷体_GB2312" panose="02010609030101010101" pitchFamily="49" charset="-122"/>
                <a:cs typeface="Times New Roman" panose="02020603050405020304" pitchFamily="18" charset="0"/>
              </a:rPr>
              <a:t>我的模样好像表示</a:t>
            </a:r>
            <a:r>
              <a:rPr lang="en-US" altLang="zh-CN" sz="2600" kern="100">
                <a:latin typeface="IPAPANNEW" panose="02000500070000020004" pitchFamily="2" charset="0"/>
                <a:ea typeface="楷体_GB2312" panose="02010609030101010101" pitchFamily="49" charset="-122"/>
                <a:cs typeface="Times New Roman" panose="02020603050405020304" pitchFamily="18"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请坐请坐</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600" kern="100">
                <a:latin typeface="IPAPANNEW" panose="02000500070000020004" pitchFamily="2" charset="0"/>
                <a:ea typeface="楷体_GB2312" panose="02010609030101010101" pitchFamily="49" charset="-122"/>
                <a:cs typeface="Times New Roman" panose="02020603050405020304" pitchFamily="18" charset="0"/>
              </a:rPr>
              <a:t>其实不是</a:t>
            </a:r>
            <a:r>
              <a:rPr lang="en-US" altLang="zh-CN" sz="26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这是一种</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让我抱抱你</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的姿势。</a:t>
            </a:r>
            <a:endParaRPr lang="zh-CN" altLang="zh-CN" sz="1050" kern="100">
              <a:latin typeface="宋体" pitchFamily="2" charset="-122"/>
              <a:cs typeface="Courier New" panose="02070309020205020404" pitchFamily="49" charset="0"/>
            </a:endParaRPr>
          </a:p>
        </p:txBody>
      </p:sp>
      <p:sp>
        <p:nvSpPr>
          <p:cNvPr id="6" name="矩形 5"/>
          <p:cNvSpPr/>
          <p:nvPr/>
        </p:nvSpPr>
        <p:spPr>
          <a:xfrm>
            <a:off x="334566" y="3769216"/>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茶杯：人家都说</a:t>
            </a:r>
            <a:r>
              <a:rPr lang="en-US" altLang="zh-CN" sz="2600" kern="10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a:solidFill>
                  <a:srgbClr val="C00000"/>
                </a:solidFill>
                <a:latin typeface="IPAPANNEW" panose="02000500070000020004" pitchFamily="2" charset="0"/>
                <a:ea typeface="微软雅黑" panose="020b0503020204020204" charset="-122"/>
                <a:cs typeface="Times New Roman" panose="02020603050405020304" pitchFamily="18" charset="0"/>
              </a:rPr>
              <a:t>我的模样好像表示</a:t>
            </a:r>
            <a:r>
              <a:rPr lang="en-US" altLang="zh-CN" sz="2600" kern="10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请喝水请喝水</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en-US" altLang="zh-CN" sz="2600" kern="10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a:solidFill>
                  <a:srgbClr val="C00000"/>
                </a:solidFill>
                <a:latin typeface="IPAPANNEW" panose="02000500070000020004" pitchFamily="2" charset="0"/>
                <a:ea typeface="微软雅黑" panose="020b0503020204020204" charset="-122"/>
                <a:cs typeface="Times New Roman" panose="02020603050405020304" pitchFamily="18" charset="0"/>
              </a:rPr>
              <a:t>其实不是</a:t>
            </a:r>
            <a:r>
              <a:rPr lang="en-US" altLang="zh-CN" sz="2600" kern="100">
                <a:solidFill>
                  <a:srgbClr val="C00000"/>
                </a:solidFill>
                <a:latin typeface="IPAPANNEW" panose="02000500070000020004" pitchFamily="2" charset="0"/>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这是一种</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让我亲亲你</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的笑容。</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anose="02020603050405020304" pitchFamily="18" charset="0"/>
                <a:ea typeface="微软雅黑" panose="020b0503020204020204" charset="-122"/>
                <a:cs typeface="Times New Roman" panose="02020603050405020304" pitchFamily="18" charset="0"/>
              </a:rPr>
              <a:t>微积累</a:t>
            </a:r>
            <a:endParaRPr lang="en-US" altLang="zh-CN" sz="2800" b="1">
              <a:latin typeface="Times New Roman" panose="02020603050405020304"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433914"/>
            <a:ext cx="11412000" cy="3724072"/>
          </a:xfrm>
          <a:prstGeom prst="rect">
            <a:avLst/>
          </a:prstGeom>
        </p:spPr>
        <p:txBody>
          <a:bodyPr wrap="square" lIns="121898" tIns="60948" rIns="121898" bIns="60948">
            <a:spAutoFit/>
          </a:bodyPr>
          <a:lstStyle/>
          <a:p>
            <a:pPr>
              <a:lnSpc>
                <a:spcPct val="150000"/>
              </a:lnSpc>
            </a:pPr>
            <a:r>
              <a:rPr lang="zh-CN" altLang="zh-CN" sz="2600" kern="100">
                <a:latin typeface="Times New Roman" panose="02020603050405020304" pitchFamily="18" charset="0"/>
                <a:ea typeface="微软雅黑" panose="020b0503020204020204" charset="-122"/>
                <a:cs typeface="Times New Roman" panose="02020603050405020304" pitchFamily="18" charset="0"/>
              </a:rPr>
              <a:t>比拟与比喻的区别</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比拟是仿照</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拟体</a:t>
            </a:r>
            <a:r>
              <a:rPr lang="en-US" altLang="zh-CN" sz="2600" kern="100">
                <a:latin typeface="宋体" pitchFamily="2" charset="-122"/>
                <a:ea typeface="微软雅黑" panose="020b0503020204020204" charset="-122"/>
                <a:cs typeface="Times New Roman" panose="02020603050405020304" pitchFamily="18" charset="0"/>
              </a:rPr>
              <a:t>”</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被模拟的事物</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的特征摹写本体，重点在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拟</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；比喻是用喻体比方本体，重点在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喻</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比拟中，本体和</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拟体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彼此交融，浑然一体，本体必须出现，而</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拟体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一般不出现；比喻的本体和喻体一主一从，本体或出现或不出现，而喻体必须出现。</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081113"/>
            <a:ext cx="2739853" cy="692497"/>
          </a:xfrm>
          <a:prstGeom prst="rect">
            <a:avLst/>
          </a:prstGeom>
        </p:spPr>
        <p:txBody>
          <a:bodyPr wrap="non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三</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借代：做代表</a:t>
            </a:r>
            <a:endParaRPr lang="zh-CN" altLang="zh-CN" sz="1050" kern="100">
              <a:latin typeface="宋体" pitchFamily="2" charset="-122"/>
              <a:cs typeface="Courier New" panose="02070309020205020404" pitchFamily="49" charset="0"/>
            </a:endParaRPr>
          </a:p>
        </p:txBody>
      </p:sp>
      <p:pic>
        <p:nvPicPr>
          <p:cNvPr id="3074" name="Picture 2" descr="AS17B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418220" y="1911233"/>
            <a:ext cx="7353973" cy="331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矩形 8"/>
          <p:cNvSpPr/>
          <p:nvPr/>
        </p:nvSpPr>
        <p:spPr>
          <a:xfrm>
            <a:off x="1099746" y="1413570"/>
            <a:ext cx="9965521" cy="5068695"/>
          </a:xfrm>
          <a:prstGeom prst="rect">
            <a:avLst/>
          </a:prstGeom>
        </p:spPr>
        <p:txBody>
          <a:bodyPr wrap="square">
            <a:spAutoFit/>
          </a:bodyPr>
          <a:lstStyle/>
          <a:p>
            <a:pPr indent="626110"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传统的仿用句式要求考生按照规定的话题</a:t>
            </a:r>
            <a:r>
              <a:rPr lang="en-US" altLang="zh-CN" sz="2600" kern="100">
                <a:latin typeface="Symbol" panose="05050102010706020507" pitchFamily="18" charset="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或情境</a:t>
            </a:r>
            <a:r>
              <a:rPr lang="en-US" altLang="zh-CN" sz="2600" kern="100">
                <a:latin typeface="Symbol" panose="05050102010706020507" pitchFamily="18" charset="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，仿照给定的</a:t>
            </a:r>
            <a:r>
              <a:rPr lang="en-US" altLang="zh-CN" sz="2600" kern="100">
                <a:latin typeface="Symbol" panose="05050102010706020507" pitchFamily="18" charset="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或暗示的</a:t>
            </a:r>
            <a:r>
              <a:rPr lang="en-US" altLang="zh-CN" sz="2600" kern="100">
                <a:latin typeface="Symbol" panose="05050102010706020507" pitchFamily="18" charset="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修辞手法、句式特点，写一个或一组主旨统一、内容属于同一话题的新句子。这类试题往往涉及修辞、句式、表达、照应等内容，它主要考查考生的语言运用能力、联想能力和创新能力。近年来，仿写扩大了命题范围，把逻辑也纳入其中。于是，仿写就有了修辞式仿写和逻辑式仿写两大题型。这两种题型虽说不属于热点，却涉及了高中生语文学习的两大必备知识</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修辞与逻辑。因此，特别需要在理解、掌握两大必备知识的基础上，掌握其解题原则和方法，完成好这一考点复习任务。</a:t>
            </a:r>
            <a:endParaRPr lang="zh-CN" altLang="zh-CN" sz="1050" kern="100">
              <a:latin typeface="宋体" pitchFamily="2" charset="-122"/>
              <a:cs typeface="Courier New" panose="02070309020205020404" pitchFamily="49" charset="0"/>
            </a:endParaRPr>
          </a:p>
        </p:txBody>
      </p:sp>
      <p:sp>
        <p:nvSpPr>
          <p:cNvPr id="5" name="矩形 4"/>
          <p:cNvSpPr/>
          <p:nvPr/>
        </p:nvSpPr>
        <p:spPr>
          <a:xfrm>
            <a:off x="875205" y="1341562"/>
            <a:ext cx="10445937" cy="5328592"/>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838622" y="806503"/>
            <a:ext cx="851515" cy="492443"/>
          </a:xfrm>
          <a:prstGeom prst="rect">
            <a:avLst/>
          </a:prstGeom>
        </p:spPr>
        <p:txBody>
          <a:bodyPr wrap="none">
            <a:spAutoFit/>
          </a:bodyPr>
          <a:lstStyle/>
          <a:p>
            <a:pPr lvl="0" fontAlgn="base">
              <a:spcBef>
                <a:spcPct val="0"/>
              </a:spcBef>
              <a:spcAft>
                <a:spcPct val="0"/>
              </a:spcAft>
            </a:pPr>
            <a:r>
              <a:rPr lang="zh-CN" altLang="zh-CN" sz="2600" b="1">
                <a:solidFill>
                  <a:prstClr val="black"/>
                </a:solidFill>
                <a:latin typeface="Impact" panose="020b0806030902050204" pitchFamily="34" charset="0"/>
                <a:ea typeface="微软雅黑" panose="020b0503020204020204" charset="-122"/>
                <a:cs typeface="宋体" panose="02010600030101010101" pitchFamily="2" charset="-122"/>
              </a:rPr>
              <a:t>导语</a:t>
            </a:r>
            <a:endParaRPr lang="en-US" altLang="zh-CN" sz="2600" b="1">
              <a:solidFill>
                <a:prstClr val="black"/>
              </a:solidFill>
              <a:latin typeface="Impact" panose="020b0806030902050204" pitchFamily="34" charset="0"/>
              <a:ea typeface="微软雅黑" panose="020b050302020402020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768688"/>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下列诗句中，没有运用借代手法的一项是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A.</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吴宫花草埋幽径，晋代衣冠成古丘。</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B.</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万岁山前珠翠绕，蓬壶殿里笙歌作。</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C.</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两岸青山相对出，孤帆一片日边来。</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D.</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遥望洞庭山水色</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一作翠</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，白银盘里一青螺。</a:t>
            </a:r>
            <a:endParaRPr lang="zh-CN" altLang="zh-CN" sz="1050" kern="100">
              <a:latin typeface="宋体" pitchFamily="2" charset="-122"/>
              <a:cs typeface="Courier New" panose="02070309020205020404" pitchFamily="49" charset="0"/>
            </a:endParaRPr>
          </a:p>
        </p:txBody>
      </p:sp>
      <p:sp>
        <p:nvSpPr>
          <p:cNvPr id="8" name="矩形 7"/>
          <p:cNvSpPr/>
          <p:nvPr/>
        </p:nvSpPr>
        <p:spPr>
          <a:xfrm>
            <a:off x="334566" y="3933850"/>
            <a:ext cx="11521280"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latin typeface="Times New Roman" panose="02020603050405020304" pitchFamily="18" charset="0"/>
                <a:cs typeface="Courier New" panose="02070309020205020404" pitchFamily="49" charset="0"/>
              </a:rPr>
              <a:t>D</a:t>
            </a:r>
            <a:r>
              <a:rPr lang="zh-CN" altLang="zh-CN" sz="2600" kern="100">
                <a:latin typeface="Times New Roman" panose="02020603050405020304" pitchFamily="18" charset="0"/>
                <a:cs typeface="Times New Roman" panose="02020603050405020304" pitchFamily="18" charset="0"/>
              </a:rPr>
              <a:t>项运用的是比喻手法</a:t>
            </a:r>
            <a:r>
              <a:rPr lang="zh-CN" altLang="zh-CN" sz="2600" kern="100" smtClean="0">
                <a:latin typeface="Times New Roman" panose="02020603050405020304" pitchFamily="18" charset="0"/>
                <a:cs typeface="Times New Roman" panose="02020603050405020304" pitchFamily="18" charset="0"/>
              </a:rPr>
              <a:t>。</a:t>
            </a:r>
            <a:endParaRPr lang="en-US" altLang="zh-CN" sz="2600" kern="100" smtClean="0">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600" kern="100" smtClean="0">
                <a:latin typeface="Times New Roman" panose="02020603050405020304" pitchFamily="18" charset="0"/>
                <a:cs typeface="Courier New" panose="02070309020205020404" pitchFamily="49" charset="0"/>
              </a:rPr>
              <a:t>A</a:t>
            </a:r>
            <a:r>
              <a:rPr lang="zh-CN" altLang="zh-CN" sz="2600" kern="100">
                <a:latin typeface="Times New Roman" panose="02020603050405020304" pitchFamily="18" charset="0"/>
                <a:cs typeface="Times New Roman" panose="02020603050405020304" pitchFamily="18" charset="0"/>
              </a:rPr>
              <a:t>项</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衣冠</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代指达官贵人</a:t>
            </a:r>
            <a:r>
              <a:rPr lang="zh-CN" altLang="zh-CN" sz="2600" kern="100" smtClean="0">
                <a:latin typeface="Times New Roman" panose="02020603050405020304" pitchFamily="18" charset="0"/>
                <a:cs typeface="Times New Roman" panose="02020603050405020304" pitchFamily="18" charset="0"/>
              </a:rPr>
              <a:t>。</a:t>
            </a:r>
            <a:endParaRPr lang="en-US" altLang="zh-CN" sz="2600" kern="100" smtClean="0">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600" kern="100" smtClean="0">
                <a:latin typeface="Times New Roman" panose="02020603050405020304" pitchFamily="18" charset="0"/>
                <a:cs typeface="Courier New" panose="02070309020205020404" pitchFamily="49" charset="0"/>
              </a:rPr>
              <a:t>B</a:t>
            </a:r>
            <a:r>
              <a:rPr lang="zh-CN" altLang="zh-CN" sz="2600" kern="100">
                <a:latin typeface="Times New Roman" panose="02020603050405020304" pitchFamily="18" charset="0"/>
                <a:cs typeface="Times New Roman" panose="02020603050405020304" pitchFamily="18" charset="0"/>
              </a:rPr>
              <a:t>项</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珠翠</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代指宫女</a:t>
            </a:r>
            <a:r>
              <a:rPr lang="zh-CN" altLang="zh-CN" sz="2600" kern="100" smtClean="0">
                <a:latin typeface="Times New Roman" panose="02020603050405020304" pitchFamily="18" charset="0"/>
                <a:cs typeface="Times New Roman" panose="02020603050405020304" pitchFamily="18" charset="0"/>
              </a:rPr>
              <a:t>。</a:t>
            </a:r>
            <a:endParaRPr lang="en-US" altLang="zh-CN" sz="2600" kern="100" smtClean="0">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600" kern="100" smtClean="0">
                <a:latin typeface="Times New Roman" panose="02020603050405020304" pitchFamily="18" charset="0"/>
                <a:cs typeface="Courier New" panose="02070309020205020404" pitchFamily="49" charset="0"/>
              </a:rPr>
              <a:t>C</a:t>
            </a:r>
            <a:r>
              <a:rPr lang="zh-CN" altLang="zh-CN" sz="2600" kern="100">
                <a:latin typeface="Times New Roman" panose="02020603050405020304" pitchFamily="18" charset="0"/>
                <a:cs typeface="Times New Roman" panose="02020603050405020304" pitchFamily="18" charset="0"/>
              </a:rPr>
              <a:t>项</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孤帆</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代指船。</a:t>
            </a:r>
            <a:endParaRPr lang="zh-CN" altLang="zh-CN" sz="1050" kern="100">
              <a:latin typeface="宋体" pitchFamily="2" charset="-122"/>
              <a:cs typeface="Courier New" panose="02070309020205020404" pitchFamily="49" charset="0"/>
            </a:endParaRPr>
          </a:p>
        </p:txBody>
      </p:sp>
      <p:sp>
        <p:nvSpPr>
          <p:cNvPr id="6" name="TextBox 22"/>
          <p:cNvSpPr txBox="1"/>
          <p:nvPr/>
        </p:nvSpPr>
        <p:spPr>
          <a:xfrm>
            <a:off x="190550" y="3113297"/>
            <a:ext cx="720000" cy="720000"/>
          </a:xfrm>
          <a:prstGeom prst="rect">
            <a:avLst/>
          </a:prstGeom>
          <a:noFill/>
        </p:spPr>
        <p:txBody>
          <a:bodyPr wrap="square" rtlCol="0">
            <a:spAutoFit/>
          </a:bodyPr>
          <a:lstStyle/>
          <a:p>
            <a:r>
              <a:rPr lang="zh-CN" altLang="en-US" sz="4300" b="1">
                <a:solidFill>
                  <a:srgbClr val="C00000"/>
                </a:solidFill>
                <a:latin typeface="华文细黑" pitchFamily="2" charset="-122"/>
                <a:ea typeface="华文细黑" pitchFamily="2" charset="-122"/>
              </a:rPr>
              <a:t>√</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blinds(horizontal)">
                                      <p:cBhvr>
                                        <p:cTn id="13" dur="500"/>
                                        <p:tgtEl>
                                          <p:spTgt spid="8">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Effect transition="in" filter="blinds(horizontal)">
                                      <p:cBhvr>
                                        <p:cTn id="19" dur="500"/>
                                        <p:tgtEl>
                                          <p:spTgt spid="8">
                                            <p:txEl>
                                              <p:pRg st="1" end="1"/>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blinds(horizontal)">
                                      <p:cBhvr>
                                        <p:cTn id="25" dur="500"/>
                                        <p:tgtEl>
                                          <p:spTgt spid="8">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blinds(horizontal)">
                                      <p:cBhvr>
                                        <p:cTn id="31"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anose="02020603050405020304" pitchFamily="18" charset="0"/>
                <a:ea typeface="微软雅黑" panose="020b0503020204020204" charset="-122"/>
                <a:cs typeface="Times New Roman" panose="02020603050405020304" pitchFamily="18" charset="0"/>
              </a:rPr>
              <a:t>微积累</a:t>
            </a:r>
            <a:endParaRPr lang="en-US" altLang="zh-CN" sz="2800" b="1">
              <a:latin typeface="Times New Roman" panose="02020603050405020304"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433914"/>
            <a:ext cx="11412000" cy="3724072"/>
          </a:xfrm>
          <a:prstGeom prst="rect">
            <a:avLst/>
          </a:prstGeom>
        </p:spPr>
        <p:txBody>
          <a:bodyPr wrap="square" lIns="121898" tIns="60948" rIns="121898" bIns="60948">
            <a:spAutoFit/>
          </a:bodyPr>
          <a:lstStyle/>
          <a:p>
            <a:pPr>
              <a:lnSpc>
                <a:spcPct val="150000"/>
              </a:lnSpc>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借代与借喻的区别</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借代的作用是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称代</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，即直接把借体称为本体，只代不喻；借喻的作用是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比喻</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，虽然也有代替的作用，但总是喻中有代。</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构成借代的基础是事物的相关性，即要求借体和本体有某种关系；构成借喻的基础是事物的相似性，即要求喻体和本体有某些方面的相似之处。</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借喻可改为明喻或暗喻，而借代不能。</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053530"/>
            <a:ext cx="11521280" cy="617477"/>
          </a:xfrm>
          <a:prstGeom prst="rect">
            <a:avLst/>
          </a:prstGeom>
        </p:spPr>
        <p:txBody>
          <a:bodyPr wrap="squar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四</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夸张：说大话</a:t>
            </a:r>
            <a:endParaRPr lang="zh-CN" altLang="zh-CN" sz="1050" kern="100">
              <a:latin typeface="宋体" pitchFamily="2" charset="-122"/>
              <a:cs typeface="Courier New" panose="02070309020205020404" pitchFamily="49" charset="0"/>
            </a:endParaRPr>
          </a:p>
        </p:txBody>
      </p:sp>
      <p:pic>
        <p:nvPicPr>
          <p:cNvPr id="3" name="Picture 2" descr="AS18A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9374" y="1881563"/>
            <a:ext cx="8211665" cy="3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053530"/>
            <a:ext cx="11521280" cy="301813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Times New Roman" panose="02020603050405020304" pitchFamily="18" charset="0"/>
                <a:ea typeface="微软雅黑" panose="020b0503020204020204" charset="-122"/>
                <a:cs typeface="Courier New" panose="02070309020205020404" pitchFamily="49" charset="0"/>
              </a:rPr>
              <a:t>4</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我国传统节气，不仅是身外纯自然的季节，更是生命的四季，四季景致莫不附着生命的律动。请仿照示例，在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立春、惊蛰、清明、夏至、寒露、霜降、大雪</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这几个节气中挑选两个，写两则对节气的个人解读。要求：字数相等，意蕴贴切，并运用一种修辞手法。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示例：</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大暑</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骄阳似火，热到极致，繁荫蔽日，蝉歌如雨。</a:t>
            </a:r>
            <a:endParaRPr lang="zh-CN" altLang="zh-CN" sz="1050" kern="100">
              <a:latin typeface="宋体" pitchFamily="2" charset="-122"/>
              <a:cs typeface="Courier New" panose="02070309020205020404" pitchFamily="49" charset="0"/>
            </a:endParaRPr>
          </a:p>
        </p:txBody>
      </p:sp>
      <p:sp>
        <p:nvSpPr>
          <p:cNvPr id="3" name="矩形 2"/>
          <p:cNvSpPr/>
          <p:nvPr/>
        </p:nvSpPr>
        <p:spPr>
          <a:xfrm>
            <a:off x="334566" y="4032552"/>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立春</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春已归来，收尽余寒，草长莺飞，花香鸟语。</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惊蛰</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轻雷殷殷，凝聚雨露，万物苏醒，虫叫蛙鸣。</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652077"/>
            <a:ext cx="11521280" cy="617477"/>
          </a:xfrm>
          <a:prstGeom prst="rect">
            <a:avLst/>
          </a:prstGeom>
        </p:spPr>
        <p:txBody>
          <a:bodyPr wrap="squar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五</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对偶：比翼齐飞，共结连理</a:t>
            </a:r>
            <a:endParaRPr lang="zh-CN" altLang="zh-CN" sz="1050" kern="100">
              <a:latin typeface="宋体" pitchFamily="2" charset="-122"/>
              <a:cs typeface="Courier New" panose="02070309020205020404" pitchFamily="49" charset="0"/>
            </a:endParaRPr>
          </a:p>
        </p:txBody>
      </p:sp>
      <p:pic>
        <p:nvPicPr>
          <p:cNvPr id="3" name="Picture 2" descr="AS18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701956" y="1265308"/>
            <a:ext cx="6786500" cy="482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430447"/>
            <a:ext cx="11521280" cy="2999347"/>
          </a:xfrm>
          <a:prstGeom prst="rect">
            <a:avLst/>
          </a:prstGeom>
        </p:spPr>
        <p:txBody>
          <a:bodyPr wrap="square">
            <a:spAutoFit/>
          </a:bodyPr>
          <a:lstStyle/>
          <a:p>
            <a:pPr algn="just">
              <a:lnSpc>
                <a:spcPct val="150000"/>
              </a:lnSpc>
              <a:spcAft>
                <a:spcPct val="0"/>
              </a:spcAft>
            </a:pPr>
            <a:r>
              <a:rPr lang="zh-CN" altLang="zh-CN" sz="2600" b="1" kern="100" spc="-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spc="-100">
                <a:solidFill>
                  <a:srgbClr val="0000FF"/>
                </a:solidFill>
                <a:latin typeface="微软雅黑" panose="020b0503020204020204" charset="-122"/>
                <a:cs typeface="Times New Roman" panose="02020603050405020304" pitchFamily="18" charset="0"/>
              </a:rPr>
              <a:t>5</a:t>
            </a:r>
            <a:r>
              <a:rPr lang="zh-CN" altLang="zh-CN" sz="2600" kern="100" spc="-100">
                <a:latin typeface="Times New Roman" panose="02020603050405020304" pitchFamily="18" charset="0"/>
                <a:ea typeface="微软雅黑" panose="020b0503020204020204" charset="-122"/>
                <a:cs typeface="Times New Roman" panose="02020603050405020304" pitchFamily="18" charset="0"/>
              </a:rPr>
              <a:t>　请用对偶句描述下面《红楼梦》中宝黛初会的情景。不超过</a:t>
            </a:r>
            <a:r>
              <a:rPr lang="en-US" altLang="zh-CN" sz="2600" kern="100" spc="-100">
                <a:latin typeface="Times New Roman" panose="02020603050405020304" pitchFamily="18" charset="0"/>
                <a:ea typeface="微软雅黑" panose="020b0503020204020204" charset="-122"/>
                <a:cs typeface="Courier New" panose="02070309020205020404" pitchFamily="49" charset="0"/>
              </a:rPr>
              <a:t>30</a:t>
            </a:r>
            <a:r>
              <a:rPr lang="zh-CN" altLang="zh-CN" sz="2600" kern="100" spc="-100">
                <a:latin typeface="Times New Roman" panose="02020603050405020304" pitchFamily="18" charset="0"/>
                <a:ea typeface="微软雅黑" panose="020b0503020204020204" charset="-122"/>
                <a:cs typeface="Times New Roman" panose="02020603050405020304" pitchFamily="18" charset="0"/>
              </a:rPr>
              <a:t>个字。</a:t>
            </a:r>
            <a:endParaRPr lang="zh-CN" altLang="zh-CN" sz="1050" kern="100" spc="-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黛玉一见，便吃一大惊，心下想道：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好生奇怪，倒像在那里见过一般，何等眼熟到如此！</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宝玉看罢，因笑道：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这个妹妹我曾见过的。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贾母笑道：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可又是胡说，你又何曾见过他？</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宝玉笑道：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虽然未曾见过他，然我看着面善，心里就算是旧相识，今日只作远别重逢，亦未为不可。</a:t>
            </a:r>
            <a:r>
              <a:rPr lang="en-US" altLang="zh-CN" sz="2600" kern="100">
                <a:latin typeface="宋体" pitchFamily="2" charset="-122"/>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4" name="矩形 3"/>
          <p:cNvSpPr/>
          <p:nvPr/>
        </p:nvSpPr>
        <p:spPr>
          <a:xfrm>
            <a:off x="334566" y="3429794"/>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娇黛玉一见惊疑似何处见过宝哥哥　痴宝玉初识欣喜如梦里重逢林妹妹</a:t>
            </a:r>
            <a:endParaRPr lang="zh-CN" altLang="zh-CN" sz="1050" kern="100">
              <a:latin typeface="宋体" pitchFamily="2" charset="-122"/>
              <a:cs typeface="Courier New" panose="02070309020205020404" pitchFamily="49" charset="0"/>
            </a:endParaRPr>
          </a:p>
        </p:txBody>
      </p:sp>
      <p:sp>
        <p:nvSpPr>
          <p:cNvPr id="6" name="矩形 5"/>
          <p:cNvSpPr/>
          <p:nvPr/>
        </p:nvSpPr>
        <p:spPr>
          <a:xfrm>
            <a:off x="334566" y="4731447"/>
            <a:ext cx="11521280"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latin typeface="Times New Roman" panose="02020603050405020304" pitchFamily="18" charset="0"/>
                <a:cs typeface="Times New Roman" panose="02020603050405020304" pitchFamily="18" charset="0"/>
              </a:rPr>
              <a:t>本题考查运用对偶修辞的能力。林黛玉和贾宝玉初见时表现出了相似的感受：很面熟。两人有这种感觉不足为奇，因为他们确实是前世有缘，所以才会有一见如故的感受。解答此题需注意内容和形式的双重要求。</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868101"/>
            <a:ext cx="11521280" cy="617477"/>
          </a:xfrm>
          <a:prstGeom prst="rect">
            <a:avLst/>
          </a:prstGeom>
        </p:spPr>
        <p:txBody>
          <a:bodyPr wrap="squar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六</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排比：同声相应，同气相求</a:t>
            </a:r>
            <a:endParaRPr lang="zh-CN" altLang="zh-CN" sz="1050" kern="100">
              <a:latin typeface="宋体" pitchFamily="2" charset="-122"/>
              <a:cs typeface="Courier New" panose="02070309020205020404" pitchFamily="49" charset="0"/>
            </a:endParaRPr>
          </a:p>
        </p:txBody>
      </p:sp>
      <p:pic>
        <p:nvPicPr>
          <p:cNvPr id="6146" name="Picture 2" descr="AS18B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9374" y="1814423"/>
            <a:ext cx="8211665" cy="3487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26590"/>
            <a:ext cx="11521280" cy="4524315"/>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400" b="1" kern="100">
                <a:solidFill>
                  <a:srgbClr val="0000FF"/>
                </a:solidFill>
                <a:latin typeface="微软雅黑" panose="020b0503020204020204" charset="-122"/>
                <a:cs typeface="Times New Roman" panose="02020603050405020304" pitchFamily="18" charset="0"/>
              </a:rPr>
              <a:t>6</a:t>
            </a:r>
            <a:r>
              <a:rPr lang="zh-CN" altLang="zh-CN" sz="2400" kern="100">
                <a:latin typeface="Times New Roman" panose="02020603050405020304" pitchFamily="18" charset="0"/>
                <a:ea typeface="微软雅黑" panose="020b0503020204020204" charset="-122"/>
                <a:cs typeface="Times New Roman" panose="02020603050405020304" pitchFamily="18" charset="0"/>
              </a:rPr>
              <a:t>　仿照画横线的句子，从下列作品中选择三个人物，另外续写三句话，构成一组排比句。要求符合名著内容，句式基本一致，每部作品只能选择一个人物。</a:t>
            </a:r>
            <a:endParaRPr lang="zh-CN" altLang="zh-CN" sz="2400" kern="100">
              <a:latin typeface="宋体"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《家》《红楼梦》《三国演义》《老人与海》《哈姆莱特》《堂吉诃德》</a:t>
            </a:r>
            <a:endParaRPr lang="zh-CN" altLang="zh-CN" sz="2400" kern="100">
              <a:latin typeface="宋体" pitchFamily="2" charset="-122"/>
              <a:cs typeface="Courier New" panose="02070309020205020404" pitchFamily="49" charset="0"/>
            </a:endParaRPr>
          </a:p>
          <a:p>
            <a:pPr indent="660400" algn="just">
              <a:lnSpc>
                <a:spcPct val="15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在中外文学作品中，文学大师们刻画了许多性格复杂的人物形象。他们或可悲，或可鄙；或可笑，或可爱；或可叹，或可怜；或可敬，或可惜。正如阿</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Q</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，屈辱失败的经历让人觉得可悲，而自欺欺人的麻木又让人觉得可鄙；</a:t>
            </a:r>
            <a:r>
              <a:rPr lang="en-US" altLang="zh-CN" sz="2400" kern="100">
                <a:latin typeface="微软雅黑" panose="020b0503020204020204" charset="-122"/>
                <a:ea typeface="微软雅黑" panose="020b0503020204020204" charset="-122"/>
                <a:cs typeface="Courier New" panose="02070309020205020404" pitchFamily="49" charset="0"/>
              </a:rPr>
              <a:t>______________________________</a:t>
            </a:r>
            <a:r>
              <a:rPr lang="zh-CN" altLang="zh-CN" sz="2400" kern="100">
                <a:latin typeface="微软雅黑" panose="020b0503020204020204" charset="-122"/>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Courier New" panose="02070309020205020404" pitchFamily="49" charset="0"/>
              </a:rPr>
              <a:t>__________________________________________________</a:t>
            </a:r>
            <a:r>
              <a:rPr lang="zh-CN" altLang="zh-CN" sz="2400" kern="100" smtClean="0">
                <a:latin typeface="微软雅黑" panose="020b0503020204020204" charset="-122"/>
                <a:ea typeface="微软雅黑" panose="020b0503020204020204" charset="-122"/>
                <a:cs typeface="Times New Roman" panose="02020603050405020304" pitchFamily="18" charset="0"/>
              </a:rPr>
              <a:t>；</a:t>
            </a:r>
            <a:r>
              <a:rPr lang="en-US" altLang="zh-CN" sz="2400" kern="100" smtClean="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p:txBody>
      </p:sp>
      <p:sp>
        <p:nvSpPr>
          <p:cNvPr id="4" name="矩形 3"/>
          <p:cNvSpPr/>
          <p:nvPr/>
        </p:nvSpPr>
        <p:spPr>
          <a:xfrm>
            <a:off x="334566" y="4503088"/>
            <a:ext cx="11521280" cy="2239074"/>
          </a:xfrm>
          <a:prstGeom prst="rect">
            <a:avLst/>
          </a:prstGeom>
        </p:spPr>
        <p:txBody>
          <a:bodyPr wrap="square">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正如堂吉诃德，不合时宜的冒险让人觉得可笑，而不畏艰难的勇气又让人觉得可爱</a:t>
            </a:r>
            <a:endParaRPr lang="zh-CN" altLang="zh-CN" sz="2400" kern="100">
              <a:latin typeface="宋体" pitchFamily="2" charset="-122"/>
              <a:cs typeface="Courier New" panose="02070309020205020404" pitchFamily="49" charset="0"/>
            </a:endParaRPr>
          </a:p>
          <a:p>
            <a:pPr algn="just">
              <a:lnSpc>
                <a:spcPct val="150000"/>
              </a:lnSpc>
              <a:spcAft>
                <a:spcPct val="0"/>
              </a:spcAft>
            </a:pP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正如晴雯，磊落反抗的个性让人觉得可叹，而含恨而终的结局又让人觉得可怜</a:t>
            </a:r>
            <a:endParaRPr lang="zh-CN" altLang="zh-CN" sz="2400" kern="100">
              <a:latin typeface="宋体" pitchFamily="2" charset="-122"/>
              <a:cs typeface="Courier New" panose="02070309020205020404" pitchFamily="49" charset="0"/>
            </a:endParaRPr>
          </a:p>
          <a:p>
            <a:pPr algn="just">
              <a:lnSpc>
                <a:spcPct val="150000"/>
              </a:lnSpc>
              <a:spcAft>
                <a:spcPct val="0"/>
              </a:spcAft>
            </a:pP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正如诸葛亮，鞠躬尽瘁的精神让人觉得可敬，而出师未捷的悲壮又让人觉得可惜</a:t>
            </a:r>
            <a:endParaRPr lang="zh-CN" altLang="zh-CN" sz="2400" kern="100">
              <a:latin typeface="宋体" pitchFamily="2" charset="-122"/>
              <a:cs typeface="Courier New" panose="02070309020205020404" pitchFamily="49" charset="0"/>
            </a:endParaRPr>
          </a:p>
        </p:txBody>
      </p:sp>
      <p:cxnSp>
        <p:nvCxnSpPr>
          <p:cNvPr id="6" name="直接连接符 5"/>
          <p:cNvCxnSpPr/>
          <p:nvPr/>
        </p:nvCxnSpPr>
        <p:spPr>
          <a:xfrm>
            <a:off x="461475" y="3285778"/>
            <a:ext cx="1103433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063988" y="2709714"/>
            <a:ext cx="2740019"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linds(horizontal)">
                                      <p:cBhvr>
                                        <p:cTn id="13" dur="500"/>
                                        <p:tgtEl>
                                          <p:spTgt spid="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linds(horizontal)">
                                      <p:cBhvr>
                                        <p:cTn id="1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575896"/>
            <a:ext cx="12190413" cy="0"/>
          </a:xfrm>
          <a:prstGeom prst="line">
            <a:avLst/>
          </a:prstGeom>
        </p:spPr>
        <p:style>
          <a:lnRef idx="1">
            <a:schemeClr val="dk1"/>
          </a:lnRef>
          <a:fillRef idx="0">
            <a:schemeClr val="dk1"/>
          </a:fillRef>
          <a:effectRef idx="0">
            <a:schemeClr val="dk1"/>
          </a:effectRef>
          <a:fontRef idx="minor">
            <a:schemeClr val="tx1"/>
          </a:fontRef>
        </p:style>
      </p:cxnSp>
      <p:sp>
        <p:nvSpPr>
          <p:cNvPr id="4" name="矩形 3"/>
          <p:cNvSpPr/>
          <p:nvPr/>
        </p:nvSpPr>
        <p:spPr>
          <a:xfrm>
            <a:off x="478102" y="314286"/>
            <a:ext cx="1334724" cy="5232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8066" y="314286"/>
            <a:ext cx="1292950" cy="523220"/>
          </a:xfrm>
          <a:prstGeom prst="rect">
            <a:avLst/>
          </a:prstGeom>
        </p:spPr>
        <p:txBody>
          <a:bodyPr wrap="square">
            <a:spAutoFit/>
          </a:bodyPr>
          <a:lstStyle/>
          <a:p>
            <a:pPr algn="ctr" fontAlgn="base">
              <a:spcBef>
                <a:spcPct val="0"/>
              </a:spcBef>
              <a:spcAft>
                <a:spcPct val="0"/>
              </a:spcAft>
            </a:pPr>
            <a:r>
              <a:rPr lang="zh-CN" altLang="en-US" sz="2800" b="1" smtClean="0">
                <a:latin typeface="Times New Roman" panose="02020603050405020304" pitchFamily="18" charset="0"/>
                <a:ea typeface="微软雅黑" panose="020b0503020204020204" charset="-122"/>
                <a:cs typeface="Times New Roman" panose="02020603050405020304" pitchFamily="18" charset="0"/>
              </a:rPr>
              <a:t>微积累</a:t>
            </a:r>
            <a:endParaRPr lang="en-US" altLang="zh-CN" sz="2800" b="1">
              <a:latin typeface="Times New Roman" panose="02020603050405020304" pitchFamily="18" charset="0"/>
              <a:ea typeface="微软雅黑" panose="020b0503020204020204" charset="-122"/>
              <a:cs typeface="Times New Roman" panose="02020603050405020304" pitchFamily="18" charset="0"/>
            </a:endParaRPr>
          </a:p>
        </p:txBody>
      </p:sp>
      <p:sp>
        <p:nvSpPr>
          <p:cNvPr id="16" name="矩形 15"/>
          <p:cNvSpPr/>
          <p:nvPr/>
        </p:nvSpPr>
        <p:spPr>
          <a:xfrm>
            <a:off x="371838" y="1433914"/>
            <a:ext cx="11412000" cy="3724072"/>
          </a:xfrm>
          <a:prstGeom prst="rect">
            <a:avLst/>
          </a:prstGeom>
        </p:spPr>
        <p:txBody>
          <a:bodyPr wrap="square" lIns="121898" tIns="60948" rIns="121898" bIns="60948">
            <a:spAutoFit/>
          </a:bodyPr>
          <a:lstStyle/>
          <a:p>
            <a:pPr>
              <a:lnSpc>
                <a:spcPct val="150000"/>
              </a:lnSpc>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对偶与排比的区别</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对称性与平列式。对偶是两个语言单位，而排比是三个或三个以上的语言单位。对偶必须对称；排比要求结构大体相似，字数要求不甚严格。</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词语的避重与重字有别：典型的对偶句上下两句不重字；而排比经常以同一词语作为彼此的揭示语，使排比内容互相衔接，给人紧凑密集之感。</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对偶以平仄对仗为佳，排比则无此要求。</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053530"/>
            <a:ext cx="4740400" cy="692497"/>
          </a:xfrm>
          <a:prstGeom prst="rect">
            <a:avLst/>
          </a:prstGeom>
        </p:spPr>
        <p:txBody>
          <a:bodyPr wrap="non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七</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反复：千言万语，一个声音</a:t>
            </a:r>
            <a:endParaRPr lang="zh-CN" altLang="zh-CN" sz="1050" kern="100">
              <a:latin typeface="宋体" pitchFamily="2" charset="-122"/>
              <a:cs typeface="Courier New" panose="02070309020205020404" pitchFamily="49" charset="0"/>
            </a:endParaRPr>
          </a:p>
        </p:txBody>
      </p:sp>
      <p:pic>
        <p:nvPicPr>
          <p:cNvPr id="7170" name="Picture 2" descr="AS19A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362631" y="1735638"/>
            <a:ext cx="7465150" cy="317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3" name="矩形 22"/>
          <p:cNvSpPr/>
          <p:nvPr/>
        </p:nvSpPr>
        <p:spPr>
          <a:xfrm>
            <a:off x="389206" y="1416760"/>
            <a:ext cx="11412000" cy="5305683"/>
          </a:xfrm>
          <a:prstGeom prst="rect">
            <a:avLst/>
          </a:prstGeom>
        </p:spPr>
        <p:txBody>
          <a:bodyPr wrap="square">
            <a:spAutoFit/>
          </a:bodyPr>
          <a:lstStyle/>
          <a:p>
            <a:pPr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表达应用　</a:t>
            </a:r>
            <a:r>
              <a:rPr lang="en-US" altLang="zh-CN" sz="2400" kern="100">
                <a:latin typeface="Times New Roman" panose="02020603050405020304" pitchFamily="18" charset="0"/>
                <a:ea typeface="微软雅黑" panose="020b0503020204020204" charset="-122"/>
                <a:cs typeface="Courier New" panose="02070309020205020404" pitchFamily="49" charset="0"/>
              </a:rPr>
              <a:t>E</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仿用句式</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简释：</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句式</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就是常说的句型，即句子的格式或者格局。仿用句式指的是根据提供的语句句式特点，仿写一个或几个内容相关、句式相同的句子。这种考查往往与修辞的考查结合在一起。值得注意的是，近几年，仿写越来越与逻辑的考查结合在一起。</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正确使用常见的修辞手法</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常见修辞手法：比喻、比拟、借代、夸张、对偶、排比、反复、设问、反问。</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简释：</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常见的修辞手法</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指上面九种，明确了考查的范围，</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正确使用</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是指不考查修辞的概念、术语，重在</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使用</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，即根据具体的语言环境判断修辞手法的使用及其效果。</a:t>
            </a:r>
            <a:endParaRPr lang="zh-CN" altLang="zh-CN" sz="2400" kern="100">
              <a:latin typeface="宋体" pitchFamily="2" charset="-122"/>
              <a:cs typeface="Courier New" panose="02070309020205020404" pitchFamily="49" charset="0"/>
            </a:endParaRPr>
          </a:p>
        </p:txBody>
      </p:sp>
      <p:grpSp>
        <p:nvGrpSpPr>
          <p:cNvPr id="25" name="组合 24"/>
          <p:cNvGrpSpPr/>
          <p:nvPr/>
        </p:nvGrpSpPr>
        <p:grpSpPr>
          <a:xfrm>
            <a:off x="473993" y="765498"/>
            <a:ext cx="1728192" cy="585903"/>
            <a:chOff x="334566" y="760088"/>
            <a:chExt cx="1728192" cy="585903"/>
          </a:xfrm>
        </p:grpSpPr>
        <p:sp>
          <p:nvSpPr>
            <p:cNvPr id="26" name="矩形 25"/>
            <p:cNvSpPr/>
            <p:nvPr/>
          </p:nvSpPr>
          <p:spPr>
            <a:xfrm>
              <a:off x="397049" y="798388"/>
              <a:ext cx="1665709" cy="523220"/>
            </a:xfrm>
            <a:prstGeom prst="rect">
              <a:avLst/>
            </a:prstGeom>
          </p:spPr>
          <p:txBody>
            <a:bodyPr wrap="square">
              <a:spAutoFit/>
            </a:bodyPr>
            <a:lstStyle/>
            <a:p>
              <a:pPr fontAlgn="base">
                <a:spcBef>
                  <a:spcPct val="0"/>
                </a:spcBef>
                <a:spcAft>
                  <a:spcPct val="0"/>
                </a:spcAft>
              </a:pPr>
              <a:r>
                <a:rPr lang="zh-CN" altLang="en-US" sz="2800" b="1">
                  <a:solidFill>
                    <a:srgbClr val="0070C0"/>
                  </a:solidFill>
                  <a:latin typeface="Times New Roman" panose="02020603050405020304" pitchFamily="18" charset="0"/>
                  <a:ea typeface="微软雅黑" panose="020b0503020204020204" charset="-122"/>
                  <a:cs typeface="Times New Roman" panose="02020603050405020304" pitchFamily="18" charset="0"/>
                </a:rPr>
                <a:t>考点要求</a:t>
              </a:r>
              <a:endParaRPr lang="en-US" altLang="zh-CN" sz="2800" b="1">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27" name="半闭框 26"/>
            <p:cNvSpPr/>
            <p:nvPr/>
          </p:nvSpPr>
          <p:spPr>
            <a:xfrm>
              <a:off x="334566" y="760088"/>
              <a:ext cx="605036" cy="360944"/>
            </a:xfrm>
            <a:prstGeom prst="halfFrame">
              <a:avLst>
                <a:gd name="adj1" fmla="val 13266"/>
                <a:gd name="adj2" fmla="val 1323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半闭框 27"/>
            <p:cNvSpPr/>
            <p:nvPr/>
          </p:nvSpPr>
          <p:spPr>
            <a:xfrm flipH="1" flipV="1">
              <a:off x="1347266" y="985047"/>
              <a:ext cx="689823" cy="360944"/>
            </a:xfrm>
            <a:prstGeom prst="halfFrame">
              <a:avLst>
                <a:gd name="adj1" fmla="val 13266"/>
                <a:gd name="adj2" fmla="val 1323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45418"/>
            <a:ext cx="11521280" cy="489364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7</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阅读下面的文字，完成文后题目。</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过去</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柴垛是家力的象征。现在，我们再不会烧这些柴禾了。那堆梭梭柴就这样在院墙根呆了二十年，没有谁去管过它们。最后，它们变成一堆灰时，我可以说，我们没有烧它，它自己变成这样的。我们一直看着它变成了这样。从第一滴雨落到它们身上、第一层青皮在风中开裂我们看见了。它根部的茬头朽掉，像土一样脱落在地时我们看见了。深处的木质开始发黑时我们看见了，全都看见了。</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节选自《柴禾》，有删改</a:t>
            </a:r>
            <a:r>
              <a:rPr lang="en-US" altLang="zh-CN" sz="2600" kern="100">
                <a:latin typeface="Times New Roman" panose="02020603050405020304" pitchFamily="18" charset="0"/>
                <a:cs typeface="Courier New" panose="02070309020205020404" pitchFamily="49"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画线句子运用了反复的修辞手法。请结合文章内容赏析其表达效果。</a:t>
            </a:r>
            <a:endParaRPr lang="zh-CN" altLang="zh-CN" sz="1050" kern="100">
              <a:latin typeface="宋体" pitchFamily="2" charset="-122"/>
              <a:cs typeface="Courier New" panose="02070309020205020404" pitchFamily="49" charset="0"/>
            </a:endParaRPr>
          </a:p>
        </p:txBody>
      </p:sp>
      <p:cxnSp>
        <p:nvCxnSpPr>
          <p:cNvPr id="3" name="直接连接符 2"/>
          <p:cNvCxnSpPr/>
          <p:nvPr/>
        </p:nvCxnSpPr>
        <p:spPr>
          <a:xfrm>
            <a:off x="406574" y="2977252"/>
            <a:ext cx="1132111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8582" y="3573810"/>
            <a:ext cx="1109804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27719" y="4170368"/>
            <a:ext cx="1832645"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34566" y="4849336"/>
            <a:ext cx="11521280"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运用反复的修辞手法，逐层再现柴禾被冷落忽视、逐渐朽去过程中的三个细节，层层渲染，画面生动，富有感染力；四个</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看见了</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，突出了柴禾朽去过程中</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我们</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始终在场又始终旁观的态度，传达出深深的自责和无奈情绪。</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153121"/>
            <a:ext cx="3073277" cy="692497"/>
          </a:xfrm>
          <a:prstGeom prst="rect">
            <a:avLst/>
          </a:prstGeom>
        </p:spPr>
        <p:txBody>
          <a:bodyPr wrap="non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八</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设问：自问自答</a:t>
            </a:r>
            <a:endParaRPr lang="zh-CN" altLang="zh-CN" sz="1050" kern="100">
              <a:latin typeface="宋体" pitchFamily="2" charset="-122"/>
              <a:cs typeface="Courier New" panose="02070309020205020404" pitchFamily="49" charset="0"/>
            </a:endParaRPr>
          </a:p>
        </p:txBody>
      </p:sp>
      <p:pic>
        <p:nvPicPr>
          <p:cNvPr id="3" name="Picture 2" descr="AS19B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418220" y="2001920"/>
            <a:ext cx="7353973" cy="3084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060202"/>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8</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仿照下面画线句子的形式，在横线处补写出两个句式相同的句子。</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人们在关注自己是否衰老时常常忽略了自己的感官，不妨自己诊断一下：你的鼻子能否嗅得出四季的不同？</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____________________________</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____________________________</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？你的皮肤能否感觉出海滩上沙粒的粗细和清风的徐疾？如果这些你都可以，那就不能以为自己衰老了。</a:t>
            </a:r>
            <a:endParaRPr lang="zh-CN" altLang="zh-CN" sz="1050" kern="100">
              <a:latin typeface="宋体" pitchFamily="2" charset="-122"/>
              <a:cs typeface="Courier New" panose="02070309020205020404" pitchFamily="49" charset="0"/>
            </a:endParaRPr>
          </a:p>
        </p:txBody>
      </p:sp>
      <p:cxnSp>
        <p:nvCxnSpPr>
          <p:cNvPr id="3" name="直接连接符 2"/>
          <p:cNvCxnSpPr/>
          <p:nvPr/>
        </p:nvCxnSpPr>
        <p:spPr>
          <a:xfrm>
            <a:off x="478582" y="2834524"/>
            <a:ext cx="5727933"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405662" y="3419214"/>
            <a:ext cx="6327201"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48076" y="3983652"/>
            <a:ext cx="1326650"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34566" y="4153356"/>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你的耳朵能否分得出音乐的悲欢　你的眼睛能否辨得出天空中彩虹的浓淡和云霞的明暗</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081113"/>
            <a:ext cx="3073277" cy="692497"/>
          </a:xfrm>
          <a:prstGeom prst="rect">
            <a:avLst/>
          </a:prstGeom>
        </p:spPr>
        <p:txBody>
          <a:bodyPr wrap="non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九</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反问：无疑而问</a:t>
            </a:r>
            <a:endParaRPr lang="zh-CN" altLang="zh-CN" sz="1050" kern="100">
              <a:latin typeface="宋体" pitchFamily="2" charset="-122"/>
              <a:cs typeface="Courier New" panose="02070309020205020404" pitchFamily="49" charset="0"/>
            </a:endParaRPr>
          </a:p>
        </p:txBody>
      </p:sp>
      <p:pic>
        <p:nvPicPr>
          <p:cNvPr id="9218" name="Picture 2" descr="AS19t"/>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362631" y="1989634"/>
            <a:ext cx="7465150" cy="3203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406574" y="915893"/>
            <a:ext cx="11377264" cy="36933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9</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下面是某同学在教师节给老师写的感谢信的开头，请替该同学续写两句话，表达对老师的感谢之意。要求：使用比喻、反问的修辞手法，</a:t>
            </a:r>
            <a:r>
              <a:rPr lang="en-US" altLang="zh-CN" sz="2600" kern="100">
                <a:latin typeface="Times New Roman" panose="02020603050405020304" pitchFamily="18" charset="0"/>
                <a:ea typeface="微软雅黑" panose="020b0503020204020204" charset="-122"/>
                <a:cs typeface="Courier New" panose="02070309020205020404" pitchFamily="49" charset="0"/>
              </a:rPr>
              <a:t>50</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个字左右。</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老师，在这属于您的节日里，让我怎么感谢您？</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smtClean="0">
                <a:latin typeface="Times New Roman" panose="02020603050405020304" pitchFamily="18" charset="0"/>
                <a:ea typeface="楷体_GB2312" panose="02010609030101010101" pitchFamily="49" charset="-122"/>
                <a:cs typeface="Courier New" panose="02070309020205020404" pitchFamily="49" charset="0"/>
              </a:rPr>
              <a:t>_________________________________________________________________</a:t>
            </a:r>
            <a:r>
              <a:rPr lang="zh-CN"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smtClean="0">
                <a:latin typeface="Times New Roman" panose="02020603050405020304" pitchFamily="18" charset="0"/>
                <a:ea typeface="楷体_GB2312" panose="02010609030101010101" pitchFamily="49" charset="-122"/>
                <a:cs typeface="Courier New" panose="02070309020205020404" pitchFamily="49" charset="0"/>
              </a:rPr>
              <a:t>___________________________________________________________________?</a:t>
            </a:r>
            <a:endParaRPr lang="zh-CN" altLang="zh-CN" sz="1050" kern="100">
              <a:latin typeface="宋体" pitchFamily="2" charset="-122"/>
              <a:cs typeface="Courier New" panose="02070309020205020404" pitchFamily="49" charset="0"/>
            </a:endParaRPr>
          </a:p>
        </p:txBody>
      </p:sp>
      <p:sp>
        <p:nvSpPr>
          <p:cNvPr id="5" name="矩形 4"/>
          <p:cNvSpPr/>
          <p:nvPr/>
        </p:nvSpPr>
        <p:spPr>
          <a:xfrm>
            <a:off x="1105371" y="3331659"/>
            <a:ext cx="8590235" cy="492443"/>
          </a:xfrm>
          <a:prstGeom prst="rect">
            <a:avLst/>
          </a:prstGeom>
        </p:spPr>
        <p:txBody>
          <a:bodyPr wrap="square">
            <a:spAutoFit/>
          </a:bodyPr>
          <a:lstStyle/>
          <a:p>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老师，您是海，我是舟，没有您的承载，我怎能扬帆远航</a:t>
            </a:r>
            <a:endParaRPr lang="zh-CN" altLang="en-US"/>
          </a:p>
        </p:txBody>
      </p:sp>
      <p:sp>
        <p:nvSpPr>
          <p:cNvPr id="7" name="矩形 6"/>
          <p:cNvSpPr/>
          <p:nvPr/>
        </p:nvSpPr>
        <p:spPr>
          <a:xfrm>
            <a:off x="1105371" y="3791521"/>
            <a:ext cx="9022283"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老师，您是山，我是泉，没有您的孕育，我怎能涓涓流淌</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053530"/>
            <a:ext cx="11521280" cy="4293483"/>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二、抓住形与神，答好修辞式仿写</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理解仿写基本要求</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修辞式仿写的要求是既形似又神似。要达到这一要求，需要做到：</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形似：句式一致，修辞一致。</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句式一致。仿写的句子与给定的范例句式一致是仿写的基础。</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修辞一致。这是仿写的关键。要求修辞一致，有时不是单指哪一种修辞手法，更多的是多种修辞手法的综合运用。</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406574" y="60013"/>
            <a:ext cx="11377264" cy="6754157"/>
          </a:xfrm>
          <a:prstGeom prst="rect">
            <a:avLst/>
          </a:prstGeom>
        </p:spPr>
        <p:txBody>
          <a:bodyPr wrap="square">
            <a:spAutoFit/>
          </a:bodyPr>
          <a:lstStyle/>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神似：内容一致，联想相称。</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内容一致。仿写句子在内容上要与上下文衔接自然，连贯统一，形成一个相对完整的有机叙述层次或论述结构，它往往要求仿句与所给语境思想一致，内容贯通，往往还涉及感情一致、风格一致等问题，如所给语句文采飞扬，充满褒奖之情，那么仿写的语句也应与之一致，否则就会显得很不协调，不统一。</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联想相称。仿写题，尤其是修辞式仿写，在考查考生的语言运用能力的同时，更侧重考查考生丰富的联想能力。具体而言，需要考生运用相同或相似、相对或相反联想以及相关联想等几种联想方式。</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相似联想。即由一事物想到在特征上与之相似的另一事物的联想，它必须有一个由此及彼的思维过程，比喻、比拟和通感等修辞手法都遵循了相似联想的规律。这也是仿写的主要联想方式。</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对比联想。即由对某一事物感知联想起与之特点相反的事物的一种联想。比如由悲观之人、物联想到乐观之人、物等。</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981522"/>
            <a:ext cx="11521280" cy="4293483"/>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掌握三类仿写题的仿写要领</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填空式仿写</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嵌入式仿写</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填空式仿写一般是在所提供材料的中间空出一句或几句，要求考生根据材料内容仿照上句或下句的句式及修辞，补写一句或多句与原句在内容上有密切关系的句子，构成一个完整的语段。有时候是在所提供材料的末尾留空，要求考生根据例句的句式和内容，续写一个或多个句子，与上文构成一段语意完整的文字。</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526028"/>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仿照画线的句子，在横线处再写两个句子，必须符合文段主旨。</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阅读屈原，就是在阅读一种伟大，</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路漫漫其修远兮，吾将上下而求索</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的精神激励着一代代人奋力前行；</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____________________</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____________________</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。这些思想、文化的传承也铸就了中国文化，也正是这种吸收传统文化的特点，使得中国文化源远流长，生生不息。</a:t>
            </a:r>
            <a:endParaRPr lang="zh-CN" altLang="zh-CN" sz="1050" kern="100">
              <a:latin typeface="宋体" pitchFamily="2" charset="-122"/>
              <a:cs typeface="Courier New" panose="02070309020205020404" pitchFamily="49" charset="0"/>
            </a:endParaRPr>
          </a:p>
        </p:txBody>
      </p:sp>
      <p:cxnSp>
        <p:nvCxnSpPr>
          <p:cNvPr id="3" name="直接连接符 2"/>
          <p:cNvCxnSpPr/>
          <p:nvPr/>
        </p:nvCxnSpPr>
        <p:spPr>
          <a:xfrm>
            <a:off x="1028960" y="1701602"/>
            <a:ext cx="10394838"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30051" y="2277666"/>
            <a:ext cx="6822783" cy="0"/>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34566" y="3601100"/>
            <a:ext cx="11521280"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阅读陶潜，就是在阅读一种伟大，</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悟以往之不谏，知来者之可追</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的告诫激励着一代代人继往开来</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阅读李白，就是在阅读一种伟大，</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安能摧眉折腰事权贵，使我不得开心颜</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的不屈激励着一代代人书写正直人生</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blinds(horizontal)">
                                      <p:cBhvr>
                                        <p:cTn id="13"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63004" y="1413570"/>
            <a:ext cx="11492842" cy="3693319"/>
          </a:xfrm>
          <a:prstGeom prst="rect">
            <a:avLst/>
          </a:prstGeom>
        </p:spPr>
        <p:txBody>
          <a:bodyPr wrap="square">
            <a:spAutoFit/>
          </a:bodyPr>
          <a:lstStyle/>
          <a:p>
            <a:pPr indent="660400"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这类题，无论是把要仿写的句子放在文段中间还是结尾</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放在中间的叫嵌入式仿写，放在结尾的叫续写式仿写</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，解答时都要注意：</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①</a:t>
            </a:r>
            <a:r>
              <a:rPr lang="zh-CN" altLang="zh-CN" sz="2600" kern="100">
                <a:latin typeface="Times New Roman" panose="02020603050405020304" pitchFamily="18" charset="0"/>
                <a:cs typeface="Times New Roman" panose="02020603050405020304" pitchFamily="18" charset="0"/>
              </a:rPr>
              <a:t>审题干对象，尤其是审隐性要求，即它的上文或上下文，所有的句式、修辞及内容等要求都蕴含在这里面，这是审题的重点所在。</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②</a:t>
            </a:r>
            <a:r>
              <a:rPr lang="zh-CN" altLang="zh-CN" sz="2600" kern="100">
                <a:latin typeface="Times New Roman" panose="02020603050405020304" pitchFamily="18" charset="0"/>
                <a:cs typeface="Times New Roman" panose="02020603050405020304" pitchFamily="18" charset="0"/>
              </a:rPr>
              <a:t>仿写出的句子不仅在句式、修辞、内容、用语、情感及语言风格等方面与上下文保持一致，更要注意与上下文的衔接、照应、连贯，语境要一致。</a:t>
            </a:r>
            <a:endParaRPr lang="zh-CN" altLang="zh-CN" sz="1050" kern="100">
              <a:latin typeface="宋体"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en-US" altLang="zh-CN"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5" name="直接连接符 4"/>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624847"/>
            <a:ext cx="11521280" cy="3865289"/>
          </a:xfrm>
          <a:prstGeom prst="rect">
            <a:avLst/>
          </a:prstGeom>
        </p:spPr>
        <p:txBody>
          <a:bodyPr wrap="square">
            <a:spAutoFit/>
          </a:bodyPr>
          <a:lstStyle/>
          <a:p>
            <a:pPr algn="just">
              <a:lnSpc>
                <a:spcPct val="13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一、修辞式仿写</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400" kern="100">
                <a:latin typeface="宋体" pitchFamily="2" charset="-122"/>
                <a:ea typeface="楷体_GB2312" panose="02010609030101010101" pitchFamily="49" charset="-122"/>
                <a:cs typeface="Times New Roman" panose="02020603050405020304" pitchFamily="18" charset="0"/>
              </a:rPr>
              <a:t>Ⅱ</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仿照下面的示例，利用所给材料续写三句话，要求内容贴切，句式与所给示例相同。</a:t>
            </a:r>
            <a:r>
              <a:rPr lang="en-US" altLang="zh-CN" sz="2400" kern="100">
                <a:latin typeface="Times New Roman" panose="02020603050405020304" pitchFamily="18" charset="0"/>
                <a:ea typeface="微软雅黑" panose="020b0503020204020204" charset="-122"/>
                <a:cs typeface="Courier New" panose="02070309020205020404" pitchFamily="49" charset="0"/>
              </a:rPr>
              <a:t>(6</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分</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诸子争鸣、造纸印刷、筑长城开运河，中国人民具有伟大的创造精神。</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材料：</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奋斗　团结　梦想</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建强国谋复兴　御外侮卫家国　脱贫困奔小康</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垦田拓海　开天辟地　守望相助　抗灾治水　逐日奔月　同舟共济</a:t>
            </a:r>
            <a:endParaRPr lang="zh-CN" altLang="zh-CN" sz="2400" kern="100">
              <a:latin typeface="宋体" pitchFamily="2" charset="-122"/>
              <a:cs typeface="Courier New" panose="02070309020205020404" pitchFamily="49" charset="0"/>
            </a:endParaRPr>
          </a:p>
        </p:txBody>
      </p:sp>
      <p:sp>
        <p:nvSpPr>
          <p:cNvPr id="15" name="矩形 14"/>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255494" y="-26590"/>
            <a:ext cx="167942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kern="100">
                <a:solidFill>
                  <a:schemeClr val="bg1"/>
                </a:solidFill>
                <a:latin typeface="方正清刻本悦宋简体"/>
                <a:ea typeface="微软雅黑" panose="020b0503020204020204" charset="-122"/>
                <a:cs typeface="Times New Roman" panose="02020603050405020304"/>
              </a:rPr>
              <a:t>真题精做</a:t>
            </a:r>
          </a:p>
        </p:txBody>
      </p:sp>
      <p:sp>
        <p:nvSpPr>
          <p:cNvPr id="5" name="Rectangle 21">
            <a:hlinkClick r:id="rId3"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8" name="Rectangle 21">
            <a:hlinkClick r:id="rId6"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9" name="Rectangle 21">
            <a:hlinkClick r:id="rId7"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
        <p:nvSpPr>
          <p:cNvPr id="14" name="矩形 13"/>
          <p:cNvSpPr/>
          <p:nvPr/>
        </p:nvSpPr>
        <p:spPr>
          <a:xfrm>
            <a:off x="334566" y="4441271"/>
            <a:ext cx="11521280" cy="2012859"/>
          </a:xfrm>
          <a:prstGeom prst="rect">
            <a:avLst/>
          </a:prstGeom>
        </p:spPr>
        <p:txBody>
          <a:bodyPr wrap="square">
            <a:spAutoFit/>
          </a:bodyPr>
          <a:lstStyle/>
          <a:p>
            <a:pPr algn="just">
              <a:lnSpc>
                <a:spcPct val="13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400" kern="100">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垦田拓海、抗灾治水、脱贫困奔小康，中国人民具有伟大的奋斗精神。</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同舟共济、守望相助、御外侮卫家国，中国人民具有伟大的团结精神。</a:t>
            </a:r>
            <a:endParaRPr lang="zh-CN" altLang="zh-CN" sz="2400" kern="100">
              <a:latin typeface="宋体" pitchFamily="2" charset="-122"/>
              <a:cs typeface="Courier New" panose="02070309020205020404" pitchFamily="49" charset="0"/>
            </a:endParaRPr>
          </a:p>
          <a:p>
            <a:pPr algn="just">
              <a:lnSpc>
                <a:spcPct val="130000"/>
              </a:lnSpc>
              <a:spcAft>
                <a:spcPct val="0"/>
              </a:spcAft>
            </a:pP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开天辟地、逐日奔月、建强国谋复兴，中国人民具有伟大的梦想精神。</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每句</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分，其中句式</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分，内容</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a:t>
            </a:r>
            <a:r>
              <a:rPr lang="en-US" altLang="zh-CN" sz="24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Effect transition="in" filter="blinds(horizontal)">
                                      <p:cBhvr>
                                        <p:cTn id="13" dur="500"/>
                                        <p:tgtEl>
                                          <p:spTgt spid="14">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blinds(horizontal)">
                                      <p:cBhvr>
                                        <p:cTn id="19"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440860"/>
            <a:ext cx="11521280" cy="2492990"/>
          </a:xfrm>
          <a:prstGeom prst="rect">
            <a:avLst/>
          </a:prstGeom>
        </p:spPr>
        <p:txBody>
          <a:bodyPr wrap="square">
            <a:spAutoFit/>
          </a:bodyPr>
          <a:lstStyle/>
          <a:p>
            <a:pPr indent="660400"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命题式仿写</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话题式仿写</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命题式仿写也叫话题式仿写，它一般是仿照例句句式，围绕另一话题写句子，即仿句与例句在内容上没有联系，只是要求句式、修辞手法等相同而已。</a:t>
            </a:r>
            <a:r>
              <a:rPr lang="zh-CN" altLang="zh-CN" sz="2600" kern="100" spc="-100">
                <a:latin typeface="Times New Roman" panose="02020603050405020304" pitchFamily="18" charset="0"/>
                <a:ea typeface="微软雅黑" panose="020b0503020204020204" charset="-122"/>
                <a:cs typeface="Times New Roman" panose="02020603050405020304" pitchFamily="18" charset="0"/>
              </a:rPr>
              <a:t>有时候话题比较自由，只提供要求和例句，然后让考生自由选择话题，进行仿写。</a:t>
            </a:r>
            <a:endParaRPr lang="zh-CN" altLang="zh-CN" sz="1050" kern="100" spc="-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7" y="216431"/>
            <a:ext cx="11449272" cy="4293483"/>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仿照下面的示例，利用所给材料续写三句话，要求内容贴切，句式与所给示例相同。</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示例：</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做人如水，不一定汪洋一片、波澜壮阔，但须清澈明净让人回味。</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材料：</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花　树　山</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挺拔伟岸　清逸秀丽　芬芳四溢</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千姿百态　傍花随柳　高大</a:t>
            </a:r>
            <a:r>
              <a:rPr lang="zh-CN"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巍峨</a:t>
            </a:r>
            <a:r>
              <a:rPr lang="en-US"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艳丽娇媚</a:t>
            </a:r>
            <a:r>
              <a:rPr lang="en-US"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枝繁叶茂</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　姹紫嫣红</a:t>
            </a:r>
            <a:endParaRPr lang="zh-CN" altLang="zh-CN" sz="1050" kern="100">
              <a:latin typeface="宋体" pitchFamily="2" charset="-122"/>
              <a:cs typeface="Courier New" panose="02070309020205020404" pitchFamily="49" charset="0"/>
            </a:endParaRPr>
          </a:p>
        </p:txBody>
      </p:sp>
      <p:sp>
        <p:nvSpPr>
          <p:cNvPr id="4" name="矩形 3"/>
          <p:cNvSpPr/>
          <p:nvPr/>
        </p:nvSpPr>
        <p:spPr>
          <a:xfrm>
            <a:off x="334567" y="4581922"/>
            <a:ext cx="11521279"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做人如花，不一定艳丽娇媚、姹紫嫣红，但须芬芳四溢让人留恋。做人如树，不一定枝繁叶茂、傍花随柳，但须清逸秀丽让人赞誉。做人如山，不一定高大巍峨、千姿百态，但须挺拔伟岸让人钦佩。</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7" y="1825000"/>
            <a:ext cx="11521279" cy="17990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cs typeface="Times New Roman" panose="02020603050405020304" pitchFamily="18" charset="0"/>
              </a:rPr>
              <a:t>　仿写时要注意使用比喻的修辞手法和</a:t>
            </a:r>
            <a:r>
              <a:rPr lang="en-US" altLang="zh-CN" sz="2600" kern="100">
                <a:latin typeface="宋体" pitchFamily="2"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不一定</a:t>
            </a:r>
            <a:r>
              <a:rPr lang="en-US" altLang="zh-CN" sz="2600" kern="100">
                <a:latin typeface="宋体" pitchFamily="2"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，但须</a:t>
            </a:r>
            <a:r>
              <a:rPr lang="en-US" altLang="zh-CN" sz="2600" kern="100">
                <a:latin typeface="宋体" pitchFamily="2"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的句式</a:t>
            </a:r>
            <a:r>
              <a:rPr lang="zh-CN" altLang="zh-CN" sz="2600" kern="100" smtClean="0">
                <a:latin typeface="Times New Roman" panose="02020603050405020304" pitchFamily="18" charset="0"/>
                <a:cs typeface="Times New Roman" panose="02020603050405020304" pitchFamily="18" charset="0"/>
              </a:rPr>
              <a:t>。同时</a:t>
            </a:r>
            <a:r>
              <a:rPr lang="zh-CN" altLang="zh-CN" sz="2600" kern="100">
                <a:latin typeface="Times New Roman" panose="02020603050405020304" pitchFamily="18" charset="0"/>
                <a:cs typeface="Times New Roman" panose="02020603050405020304" pitchFamily="18" charset="0"/>
              </a:rPr>
              <a:t>，还要注意第二个分句中要用两个四字短语</a:t>
            </a:r>
            <a:r>
              <a:rPr lang="zh-CN" altLang="zh-CN" sz="2600" kern="100" smtClean="0">
                <a:latin typeface="Times New Roman" panose="02020603050405020304" pitchFamily="18" charset="0"/>
                <a:cs typeface="Times New Roman" panose="02020603050405020304" pitchFamily="18" charset="0"/>
              </a:rPr>
              <a:t>，第三</a:t>
            </a:r>
            <a:r>
              <a:rPr lang="zh-CN" altLang="zh-CN" sz="2600" kern="100">
                <a:latin typeface="Times New Roman" panose="02020603050405020304" pitchFamily="18" charset="0"/>
                <a:cs typeface="Times New Roman" panose="02020603050405020304" pitchFamily="18" charset="0"/>
              </a:rPr>
              <a:t>个分句用</a:t>
            </a:r>
            <a:r>
              <a:rPr lang="en-US" altLang="zh-CN" sz="2600" kern="100">
                <a:latin typeface="宋体" pitchFamily="2"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让人</a:t>
            </a:r>
            <a:r>
              <a:rPr lang="en-US" altLang="zh-CN" sz="2600" kern="100">
                <a:latin typeface="宋体" pitchFamily="2"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的句式。</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63004" y="1413570"/>
            <a:ext cx="11492842" cy="3093154"/>
          </a:xfrm>
          <a:prstGeom prst="rect">
            <a:avLst/>
          </a:prstGeom>
        </p:spPr>
        <p:txBody>
          <a:bodyPr wrap="square">
            <a:spAutoFit/>
          </a:bodyPr>
          <a:lstStyle/>
          <a:p>
            <a:pPr indent="660400"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解答这类题要注意以下几点：</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①</a:t>
            </a:r>
            <a:r>
              <a:rPr lang="zh-CN" altLang="zh-CN" sz="2600" kern="100">
                <a:latin typeface="Times New Roman" panose="02020603050405020304" pitchFamily="18" charset="0"/>
                <a:cs typeface="Times New Roman" panose="02020603050405020304" pitchFamily="18" charset="0"/>
              </a:rPr>
              <a:t>审清例句的句式特点，仿句的句式要与例句保持一致。</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②</a:t>
            </a:r>
            <a:r>
              <a:rPr lang="zh-CN" altLang="zh-CN" sz="2600" kern="100">
                <a:latin typeface="Times New Roman" panose="02020603050405020304" pitchFamily="18" charset="0"/>
                <a:cs typeface="Times New Roman" panose="02020603050405020304" pitchFamily="18" charset="0"/>
              </a:rPr>
              <a:t>分析例句的修辞特点，仿句的修辞手法要与例句的保持一致。</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③</a:t>
            </a:r>
            <a:r>
              <a:rPr lang="zh-CN" altLang="zh-CN" sz="2600" kern="100">
                <a:latin typeface="Times New Roman" panose="02020603050405020304" pitchFamily="18" charset="0"/>
                <a:cs typeface="Times New Roman" panose="02020603050405020304" pitchFamily="18" charset="0"/>
              </a:rPr>
              <a:t>看清题目要求，仿写是另立话题还是顺着原先的话题。</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④</a:t>
            </a:r>
            <a:r>
              <a:rPr lang="zh-CN" altLang="zh-CN" sz="2600" kern="100">
                <a:latin typeface="Times New Roman" panose="02020603050405020304" pitchFamily="18" charset="0"/>
                <a:cs typeface="Times New Roman" panose="02020603050405020304" pitchFamily="18" charset="0"/>
              </a:rPr>
              <a:t>依据仿写话题展开联想、想象，写出形象合理的语句。</a:t>
            </a:r>
            <a:endParaRPr lang="zh-CN" altLang="zh-CN" sz="1050" kern="100">
              <a:latin typeface="宋体"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5" name="直接连接符 4"/>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1269554"/>
            <a:ext cx="11521280" cy="3093154"/>
          </a:xfrm>
          <a:prstGeom prst="rect">
            <a:avLst/>
          </a:prstGeom>
        </p:spPr>
        <p:txBody>
          <a:bodyPr wrap="square">
            <a:spAutoFit/>
          </a:bodyPr>
          <a:lstStyle/>
          <a:p>
            <a:pPr indent="660400"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对联式仿写</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对联是我们中华民族特有的一种语言形式，源远流长，对联的出题形式主要是给出一联</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一句</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，要求对出另一联</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一句</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；或者给出短语，要求组成对联。这实际上也是仿写句子的过程，只是对联本身还有音韵和平仄</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现在只是对上联与下联的末字有平仄要求</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，比一般的仿句难度稍大。</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665355"/>
            <a:ext cx="11521280" cy="5068695"/>
          </a:xfrm>
          <a:prstGeom prst="rect">
            <a:avLst/>
          </a:prstGeom>
        </p:spPr>
        <p:txBody>
          <a:bodyPr wrap="square">
            <a:spAutoFit/>
          </a:bodyPr>
          <a:lstStyle/>
          <a:p>
            <a:pPr algn="just">
              <a:lnSpc>
                <a:spcPct val="14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边练边悟</a:t>
            </a:r>
            <a:r>
              <a:rPr lang="en-US" altLang="zh-CN" sz="2600" b="1" kern="100">
                <a:solidFill>
                  <a:srgbClr val="0000FF"/>
                </a:solidFill>
                <a:latin typeface="微软雅黑" panose="020b0503020204020204" charset="-122"/>
                <a:cs typeface="Times New Roman" panose="02020603050405020304" pitchFamily="18"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下面是</a:t>
            </a:r>
            <a:r>
              <a:rPr lang="en-US" altLang="zh-CN" sz="2600" kern="100">
                <a:latin typeface="Times New Roman" panose="02020603050405020304" pitchFamily="18" charset="0"/>
                <a:ea typeface="微软雅黑" panose="020b0503020204020204" charset="-122"/>
                <a:cs typeface="Courier New" panose="02070309020205020404" pitchFamily="49" charset="0"/>
              </a:rPr>
              <a:t>1976</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年周恩来总理逝世后国人书写的两副挽联中的短语，请把这些短语重新组合起来，其中一副对联的上联已给出。</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不得遗漏短语</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难报恩来　生为国家　耿耿忠心昭日月</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何堪魂去　千秋青史　功同五岳　寸草春晖　德同湖海</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洋洋正气结丰碑　死为人民</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上联：千秋青史何堪魂去</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下联：</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上联：</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下联：</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a:t>
            </a:r>
            <a:endParaRPr lang="zh-CN" altLang="zh-CN" sz="1050" kern="100">
              <a:latin typeface="宋体" pitchFamily="2" charset="-122"/>
              <a:cs typeface="Courier New" panose="02070309020205020404" pitchFamily="49" charset="0"/>
            </a:endParaRPr>
          </a:p>
        </p:txBody>
      </p:sp>
      <p:sp>
        <p:nvSpPr>
          <p:cNvPr id="3" name="矩形 2"/>
          <p:cNvSpPr/>
          <p:nvPr/>
        </p:nvSpPr>
        <p:spPr>
          <a:xfrm>
            <a:off x="1630710" y="3905715"/>
            <a:ext cx="2852063" cy="652486"/>
          </a:xfrm>
          <a:prstGeom prst="rect">
            <a:avLst/>
          </a:prstGeom>
        </p:spPr>
        <p:txBody>
          <a:bodyPr wrap="non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寸草春晖难报恩来</a:t>
            </a:r>
            <a:endParaRPr lang="zh-CN" altLang="zh-CN" sz="1050" kern="100">
              <a:solidFill>
                <a:prstClr val="black"/>
              </a:solidFill>
              <a:latin typeface="宋体" pitchFamily="2" charset="-122"/>
              <a:cs typeface="Courier New" panose="02070309020205020404" pitchFamily="49" charset="0"/>
            </a:endParaRPr>
          </a:p>
        </p:txBody>
      </p:sp>
      <p:sp>
        <p:nvSpPr>
          <p:cNvPr id="7" name="矩形 6"/>
          <p:cNvSpPr/>
          <p:nvPr/>
        </p:nvSpPr>
        <p:spPr>
          <a:xfrm>
            <a:off x="1774726" y="4469263"/>
            <a:ext cx="5186035" cy="652486"/>
          </a:xfrm>
          <a:prstGeom prst="rect">
            <a:avLst/>
          </a:prstGeom>
        </p:spPr>
        <p:txBody>
          <a:bodyPr wrap="non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生为国家死为人民耿耿忠心昭日月</a:t>
            </a:r>
            <a:endParaRPr lang="zh-CN" altLang="zh-CN" sz="1050" kern="100">
              <a:solidFill>
                <a:prstClr val="black"/>
              </a:solidFill>
              <a:latin typeface="宋体" pitchFamily="2" charset="-122"/>
              <a:cs typeface="Courier New" panose="02070309020205020404" pitchFamily="49" charset="0"/>
            </a:endParaRPr>
          </a:p>
        </p:txBody>
      </p:sp>
      <p:sp>
        <p:nvSpPr>
          <p:cNvPr id="9" name="矩形 8"/>
          <p:cNvSpPr/>
          <p:nvPr/>
        </p:nvSpPr>
        <p:spPr>
          <a:xfrm>
            <a:off x="1630710" y="5045996"/>
            <a:ext cx="5186035" cy="652486"/>
          </a:xfrm>
          <a:prstGeom prst="rect">
            <a:avLst/>
          </a:prstGeom>
        </p:spPr>
        <p:txBody>
          <a:bodyPr wrap="non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功同五岳德同湖海洋洋正气结丰碑</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1"/>
      <p:bldP spid="9" grpId="2"/>
    </p:bldLs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63004" y="1413570"/>
            <a:ext cx="11492842" cy="3093154"/>
          </a:xfrm>
          <a:prstGeom prst="rect">
            <a:avLst/>
          </a:prstGeom>
        </p:spPr>
        <p:txBody>
          <a:bodyPr wrap="square">
            <a:spAutoFit/>
          </a:bodyPr>
          <a:lstStyle/>
          <a:p>
            <a:pPr indent="660400"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仿写对联，要注意把握对联本身的特点和要求：</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①</a:t>
            </a:r>
            <a:r>
              <a:rPr lang="zh-CN" altLang="zh-CN" sz="2600" kern="100">
                <a:latin typeface="Times New Roman" panose="02020603050405020304" pitchFamily="18" charset="0"/>
                <a:cs typeface="Times New Roman" panose="02020603050405020304" pitchFamily="18" charset="0"/>
              </a:rPr>
              <a:t>内容上，上下联语意应相承或相关。</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②</a:t>
            </a:r>
            <a:r>
              <a:rPr lang="zh-CN" altLang="zh-CN" sz="2600" kern="100">
                <a:latin typeface="Times New Roman" panose="02020603050405020304" pitchFamily="18" charset="0"/>
                <a:cs typeface="Times New Roman" panose="02020603050405020304" pitchFamily="18" charset="0"/>
              </a:rPr>
              <a:t>形式上，上下联应符合绝对的工整对仗。比如，字数完全相等，词性相对，结构一致，等等。</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cs typeface="Times New Roman" panose="02020603050405020304" pitchFamily="18" charset="0"/>
              </a:rPr>
              <a:t>③</a:t>
            </a:r>
            <a:r>
              <a:rPr lang="zh-CN" altLang="zh-CN" sz="2600" kern="100">
                <a:latin typeface="Times New Roman" panose="02020603050405020304" pitchFamily="18" charset="0"/>
                <a:cs typeface="Times New Roman" panose="02020603050405020304" pitchFamily="18" charset="0"/>
              </a:rPr>
              <a:t>韵律上，上联最后一字应为仄声，下联最后一字应为平声。</a:t>
            </a:r>
            <a:endParaRPr lang="zh-CN" altLang="zh-CN" sz="1050" kern="100">
              <a:latin typeface="宋体" pitchFamily="2" charset="-122"/>
              <a:cs typeface="Courier New" panose="02070309020205020404" pitchFamily="49" charset="0"/>
            </a:endParaRPr>
          </a:p>
        </p:txBody>
      </p:sp>
      <p:sp>
        <p:nvSpPr>
          <p:cNvPr id="5" name="矩形 4"/>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7" name="直接连接符 6"/>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2" name="矩形 11"/>
          <p:cNvSpPr/>
          <p:nvPr/>
        </p:nvSpPr>
        <p:spPr>
          <a:xfrm>
            <a:off x="0" y="0"/>
            <a:ext cx="12190413" cy="559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87515" y="-26590"/>
            <a:ext cx="7015382"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schemeClr val="bg1"/>
                </a:solidFill>
                <a:latin typeface="方正清刻本悦宋简体"/>
                <a:ea typeface="微软雅黑" panose="020b0503020204020204" charset="-122"/>
                <a:cs typeface="Times New Roman" panose="02020603050405020304"/>
              </a:rPr>
              <a:t>抓住表与里，答好逻辑式仿写题</a:t>
            </a:r>
            <a:endParaRPr lang="zh-CN" altLang="zh-CN" sz="2800" b="1" kern="100">
              <a:solidFill>
                <a:schemeClr val="bg1"/>
              </a:solidFill>
              <a:latin typeface="方正清刻本悦宋简体"/>
              <a:ea typeface="微软雅黑" panose="020b0503020204020204" charset="-122"/>
              <a:cs typeface="Times New Roman" panose="02020603050405020304"/>
            </a:endParaRPr>
          </a:p>
        </p:txBody>
      </p:sp>
      <p:sp>
        <p:nvSpPr>
          <p:cNvPr id="3" name="矩形 2"/>
          <p:cNvSpPr/>
          <p:nvPr/>
        </p:nvSpPr>
        <p:spPr>
          <a:xfrm>
            <a:off x="334566" y="1344752"/>
            <a:ext cx="11449272" cy="3093154"/>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一、理解逻辑方面的必备知识</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一个人的语言水平，与他所掌握的语法、修辞、逻辑知识密切相关。语法，决定语言</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通不通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；修辞，决定语言</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好不好</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；逻辑，决定语言</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对不对</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。逻辑是个多义词，我们所说的逻辑一般指逻辑规律，即关于思维形式结构最基本、最一般的规律，主要包括概念、命题、推理等内容。</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26590"/>
            <a:ext cx="11521280" cy="6763390"/>
          </a:xfrm>
          <a:prstGeom prst="rect">
            <a:avLst/>
          </a:prstGeom>
        </p:spPr>
        <p:txBody>
          <a:bodyPr wrap="square">
            <a:spAutoFit/>
          </a:bodyPr>
          <a:lstStyle/>
          <a:p>
            <a:pPr indent="660400" algn="just">
              <a:lnSpc>
                <a:spcPct val="130000"/>
              </a:lnSpc>
              <a:spcAft>
                <a:spcPct val="0"/>
              </a:spcAft>
            </a:pPr>
            <a:r>
              <a:rPr lang="en-US" altLang="zh-CN" sz="2400" b="1" kern="100">
                <a:latin typeface="Times New Roman" panose="02020603050405020304" pitchFamily="18" charset="0"/>
                <a:ea typeface="微软雅黑" panose="020b0503020204020204" charset="-122"/>
                <a:cs typeface="Courier New" panose="02070309020205020404" pitchFamily="49" charset="0"/>
              </a:rPr>
              <a:t>(</a:t>
            </a:r>
            <a:r>
              <a:rPr lang="zh-CN" altLang="zh-CN" sz="2400" b="1" kern="100">
                <a:latin typeface="Times New Roman" panose="02020603050405020304" pitchFamily="18" charset="0"/>
                <a:ea typeface="微软雅黑" panose="020b0503020204020204" charset="-122"/>
                <a:cs typeface="Times New Roman" panose="02020603050405020304" pitchFamily="18" charset="0"/>
              </a:rPr>
              <a:t>一</a:t>
            </a:r>
            <a:r>
              <a:rPr lang="en-US" altLang="zh-CN" sz="2400" b="1" kern="100">
                <a:latin typeface="Times New Roman" panose="02020603050405020304" pitchFamily="18" charset="0"/>
                <a:ea typeface="微软雅黑" panose="020b0503020204020204" charset="-122"/>
                <a:cs typeface="Courier New" panose="02070309020205020404" pitchFamily="49" charset="0"/>
              </a:rPr>
              <a:t>)</a:t>
            </a:r>
            <a:r>
              <a:rPr lang="zh-CN" altLang="zh-CN" sz="2400" b="1" kern="100">
                <a:latin typeface="Times New Roman" panose="02020603050405020304" pitchFamily="18" charset="0"/>
                <a:ea typeface="微软雅黑" panose="020b0503020204020204" charset="-122"/>
                <a:cs typeface="Times New Roman" panose="02020603050405020304" pitchFamily="18" charset="0"/>
              </a:rPr>
              <a:t>概念</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每一个概念，揭示的都是某一种事物或现象的本质属性，借此可以准确地把一种事物或现象跟其他事物或现象区别开来。每个概念都有自己的内涵和外延：内涵是概念所反映的对象的根本属性，外延则指概念所反映的对象的具体范围。</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en-US" altLang="zh-CN" sz="2400" kern="100">
                <a:solidFill>
                  <a:srgbClr val="0070C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概念与词语的关系</a:t>
            </a:r>
            <a:endParaRPr lang="zh-CN" altLang="zh-CN" sz="2400" kern="100">
              <a:solidFill>
                <a:srgbClr val="0070C0"/>
              </a:solidFill>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平日里所说的</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词语</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，是从语言角度的叫法；如从逻辑角度，则叫</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概念</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。概念与词语之间的关系很复杂：</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一个概念可以用多个词语表示。如</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父亲</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，概念可以用</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爸爸、爹</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等多个词语表示。</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一个词语可以表示多个概念。如</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海</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，在北京人、广东人、云南人的理解中，其概念内涵是不一样的。</a:t>
            </a:r>
            <a:endParaRPr lang="zh-CN" altLang="zh-CN" sz="2400" kern="100">
              <a:latin typeface="宋体" pitchFamily="2" charset="-122"/>
              <a:cs typeface="Courier New" panose="02070309020205020404" pitchFamily="49" charset="0"/>
            </a:endParaRPr>
          </a:p>
          <a:p>
            <a:pPr indent="660400" algn="just">
              <a:lnSpc>
                <a:spcPct val="13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既然概念与词语之间有这么复杂的关系，那么就要注意透过词语看词语背后的概念。要正确使用概念，就必须弄清概念的内涵和外延。如</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床前明月光</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中的</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床</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，与我们理解的</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床</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并不是一回事，它实际上指的是围在井口的一圈栏杆。</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89206" y="1053530"/>
            <a:ext cx="11412000" cy="1248394"/>
          </a:xfrm>
          <a:prstGeom prst="rect">
            <a:avLst/>
          </a:prstGeom>
        </p:spPr>
        <p:txBody>
          <a:bodyPr wrap="square" lIns="121898" tIns="60948" rIns="121898" bIns="60948">
            <a:spAutoFit/>
          </a:bodyPr>
          <a:lstStyle/>
          <a:p>
            <a:pPr indent="660400" algn="just">
              <a:lnSpc>
                <a:spcPct val="15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概念之间的关系</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概念之间共有五种关系，可用下图表示：</a:t>
            </a:r>
            <a:endParaRPr lang="zh-CN" altLang="zh-CN" sz="1050" kern="100">
              <a:latin typeface="宋体" pitchFamily="2" charset="-122"/>
              <a:cs typeface="Courier New" panose="02070309020205020404" pitchFamily="49" charset="0"/>
            </a:endParaRPr>
          </a:p>
        </p:txBody>
      </p:sp>
      <p:pic>
        <p:nvPicPr>
          <p:cNvPr id="10242" name="Picture 2" descr="图文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701956" y="2767729"/>
            <a:ext cx="6786500" cy="131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1</a:t>
            </a:r>
          </a:p>
        </p:txBody>
      </p:sp>
      <p:sp>
        <p:nvSpPr>
          <p:cNvPr id="7"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8"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9"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10"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
        <p:nvSpPr>
          <p:cNvPr id="3" name="矩形 2"/>
          <p:cNvSpPr/>
          <p:nvPr/>
        </p:nvSpPr>
        <p:spPr>
          <a:xfrm>
            <a:off x="334566" y="216138"/>
            <a:ext cx="11521280" cy="609397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latin typeface="Times New Roman" panose="02020603050405020304" pitchFamily="18" charset="0"/>
                <a:cs typeface="Times New Roman" panose="02020603050405020304" pitchFamily="18" charset="0"/>
              </a:rPr>
              <a:t>首先，要读清、读准示例。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诸子争鸣、造纸印刷、筑长城开运河，中国人民具有伟大的创造精神。</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在句式上，采用的是两个四字结构在前、六字结构在中、十三字结构在后的句式；在顺序上，是按从古到今、从前到后的顺序排列的；最后的十三字结构有一个词语高度地概括了前面的词语。所谓仿照示例，就是仿照这些具体的内容。</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其次，要对题目提供的材料分类排序。垦田、治水、脱贫，都归</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奋斗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；共济、守望、御外，都归</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团结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；开天、逐日、复兴，都归</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梦想</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。再按时间的前后，四、六、十三字的结构，便可排出。</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题干中的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续写</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一词可能会对某些考生有干扰，只想到续写，而忽略了仿照示例写，所写内容就不符合要求了。审准题目要求，对完成这道题很重要。</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nodeType="withGroup">
                            <p:stCondLst>
                              <p:cond delay="1000"/>
                            </p:stCondLst>
                            <p:childTnLst>
                              <p:par>
                                <p:cTn id="9" presetID="3" presetClass="entr" presetSubtype="10" fill="hold" nodeType="afterEffec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nodeType="withGroup">
                            <p:stCondLst>
                              <p:cond delay="2000"/>
                            </p:stCondLst>
                            <p:childTnLst>
                              <p:par>
                                <p:cTn id="13" presetID="3" presetClass="entr" presetSubtype="10" fill="hold" nodeType="afterEffec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549474"/>
            <a:ext cx="11521280" cy="1892826"/>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判断下列各对概念之间的关系。</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鲁迅</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《孔乙己》的作者　</a:t>
            </a: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教师</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作家　</a:t>
            </a:r>
            <a:r>
              <a:rPr lang="en-US" altLang="zh-CN" sz="2600" kern="100">
                <a:latin typeface="宋体" pitchFamily="2" charset="-122"/>
                <a:ea typeface="微软雅黑" panose="020b0503020204020204" charset="-122"/>
                <a:cs typeface="Times New Roman" panose="02020603050405020304" pitchFamily="18" charset="0"/>
              </a:rPr>
              <a:t>③</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文学作品</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散文　</a:t>
            </a:r>
            <a:r>
              <a:rPr lang="en-US" altLang="zh-CN" sz="2600" kern="100">
                <a:latin typeface="宋体" pitchFamily="2" charset="-122"/>
                <a:ea typeface="微软雅黑" panose="020b0503020204020204" charset="-122"/>
                <a:cs typeface="Times New Roman" panose="02020603050405020304" pitchFamily="18" charset="0"/>
              </a:rPr>
              <a:t>④</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真理</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谬误　</a:t>
            </a:r>
            <a:r>
              <a:rPr lang="en-US" altLang="zh-CN" sz="2600" kern="100">
                <a:latin typeface="宋体" pitchFamily="2" charset="-122"/>
                <a:ea typeface="微软雅黑" panose="020b0503020204020204" charset="-122"/>
                <a:cs typeface="Times New Roman" panose="02020603050405020304" pitchFamily="18" charset="0"/>
              </a:rPr>
              <a:t>⑤</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黑</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白</a:t>
            </a:r>
            <a:endParaRPr lang="zh-CN" altLang="zh-CN" sz="1050" kern="100">
              <a:latin typeface="宋体" pitchFamily="2" charset="-122"/>
              <a:cs typeface="Courier New" panose="02070309020205020404" pitchFamily="49" charset="0"/>
            </a:endParaRPr>
          </a:p>
        </p:txBody>
      </p:sp>
      <p:sp>
        <p:nvSpPr>
          <p:cNvPr id="9" name="矩形 8"/>
          <p:cNvSpPr/>
          <p:nvPr/>
        </p:nvSpPr>
        <p:spPr>
          <a:xfrm>
            <a:off x="334566" y="2377257"/>
            <a:ext cx="11521280" cy="3093154"/>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①</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全同关系　</a:t>
            </a:r>
            <a:endParaRPr lang="en-US" altLang="zh-CN" sz="26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②</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交叉关系　</a:t>
            </a:r>
            <a:endParaRPr lang="en-US" altLang="zh-CN" sz="26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③</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包含关系　</a:t>
            </a:r>
            <a:endParaRPr lang="en-US" altLang="zh-CN" sz="26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④</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矛盾关系　</a:t>
            </a:r>
            <a:endParaRPr lang="en-US" altLang="zh-CN" sz="26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600" kern="100" smtClean="0">
                <a:solidFill>
                  <a:srgbClr val="C00000"/>
                </a:solidFill>
                <a:latin typeface="宋体" pitchFamily="2" charset="-122"/>
                <a:ea typeface="微软雅黑" panose="020b0503020204020204" charset="-122"/>
                <a:cs typeface="Times New Roman" panose="02020603050405020304" pitchFamily="18" charset="0"/>
              </a:rPr>
              <a:t>⑤</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反对关系</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linds(horizontal)">
                                      <p:cBhvr>
                                        <p:cTn id="13" dur="500"/>
                                        <p:tgtEl>
                                          <p:spTgt spid="9">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blinds(horizontal)">
                                      <p:cBhvr>
                                        <p:cTn id="19" dur="500"/>
                                        <p:tgtEl>
                                          <p:spTgt spid="9">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blinds(horizontal)">
                                      <p:cBhvr>
                                        <p:cTn id="25" dur="500"/>
                                        <p:tgtEl>
                                          <p:spTgt spid="9">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blinds(horizontal)">
                                      <p:cBhvr>
                                        <p:cTn id="31"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1413570"/>
            <a:ext cx="11521280" cy="2492990"/>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概念的分类</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分类时必须按照同一个标准来划分，否则容易犯概念交叉的错误。如：出席十九大的代表有公务员、军人，还有不少女代表。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公务员</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军人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与</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女代表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之间有交叉关系，不能并列。</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405458"/>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说出下列句子中概念使用的错误。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他是个文学爱好者，阅读了大量的诗歌、散文、小说及外国名著。</a:t>
            </a:r>
            <a:endParaRPr lang="zh-CN" altLang="zh-CN" sz="1050" kern="100">
              <a:latin typeface="宋体" pitchFamily="2" charset="-122"/>
              <a:cs typeface="Courier New" panose="02070309020205020404" pitchFamily="49" charset="0"/>
            </a:endParaRPr>
          </a:p>
        </p:txBody>
      </p:sp>
      <p:sp>
        <p:nvSpPr>
          <p:cNvPr id="9" name="矩形 8"/>
          <p:cNvSpPr/>
          <p:nvPr/>
        </p:nvSpPr>
        <p:spPr>
          <a:xfrm>
            <a:off x="334566" y="1629594"/>
            <a:ext cx="11521280"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诗歌、散文、小说</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与</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外国名著</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有交叉关系，不能并列。</a:t>
            </a:r>
            <a:endParaRPr lang="zh-CN" altLang="zh-CN" sz="1050" kern="100">
              <a:latin typeface="宋体" pitchFamily="2" charset="-122"/>
              <a:cs typeface="Courier New" panose="02070309020205020404" pitchFamily="49" charset="0"/>
            </a:endParaRPr>
          </a:p>
        </p:txBody>
      </p:sp>
      <p:sp>
        <p:nvSpPr>
          <p:cNvPr id="11" name="矩形 10"/>
          <p:cNvSpPr/>
          <p:nvPr/>
        </p:nvSpPr>
        <p:spPr>
          <a:xfrm>
            <a:off x="334566" y="2277666"/>
            <a:ext cx="11521280" cy="69249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抓不抓社会主义核心价值观教育，是全面实现小康的一件大事。</a:t>
            </a:r>
            <a:endParaRPr lang="zh-CN" altLang="zh-CN" sz="1050" kern="100">
              <a:latin typeface="宋体" pitchFamily="2" charset="-122"/>
              <a:cs typeface="Courier New" panose="02070309020205020404" pitchFamily="49" charset="0"/>
            </a:endParaRPr>
          </a:p>
        </p:txBody>
      </p:sp>
      <p:sp>
        <p:nvSpPr>
          <p:cNvPr id="13" name="矩形 12"/>
          <p:cNvSpPr/>
          <p:nvPr/>
        </p:nvSpPr>
        <p:spPr>
          <a:xfrm>
            <a:off x="334566" y="2911195"/>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抓不抓</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是肯定否定两面词，而</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实现小康</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是肯定面，可在</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全面</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前加</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能否</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15" name="矩形 14"/>
          <p:cNvSpPr/>
          <p:nvPr/>
        </p:nvSpPr>
        <p:spPr>
          <a:xfrm>
            <a:off x="334566" y="4153356"/>
            <a:ext cx="11521280" cy="1292662"/>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我国长期以来提供钓鱼岛及其周边海域天气预报，为渔民生产、海上搜救和各种海上活动提供气候保障，这是世界气象组织赋予我国气象部门的责任。</a:t>
            </a:r>
            <a:endParaRPr lang="zh-CN" altLang="zh-CN" sz="1050" kern="100">
              <a:latin typeface="宋体" pitchFamily="2" charset="-122"/>
              <a:cs typeface="Courier New" panose="02070309020205020404" pitchFamily="49" charset="0"/>
            </a:endParaRPr>
          </a:p>
        </p:txBody>
      </p:sp>
      <p:sp>
        <p:nvSpPr>
          <p:cNvPr id="17" name="矩形 16"/>
          <p:cNvSpPr/>
          <p:nvPr/>
        </p:nvSpPr>
        <p:spPr>
          <a:xfrm>
            <a:off x="334566" y="5401593"/>
            <a:ext cx="11521280"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渔民生产、海上搜救</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均属</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海上活动</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，三者不能并列。</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1"/>
      <p:bldP spid="17" grpId="2"/>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434429" y="45418"/>
            <a:ext cx="11349409" cy="6799169"/>
          </a:xfrm>
          <a:prstGeom prst="rect">
            <a:avLst/>
          </a:prstGeom>
        </p:spPr>
        <p:txBody>
          <a:bodyPr wrap="square">
            <a:spAutoFit/>
          </a:bodyPr>
          <a:lstStyle/>
          <a:p>
            <a:pPr indent="660400" algn="just">
              <a:lnSpc>
                <a:spcPct val="13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二</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命题</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判断</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3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判断是对客观事物情况有所断定的一种思维形式，就是用肯定或否定的形式反映周围现实的思维形式。判断有一个真假问题。</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苹果是水果</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钢笔是笔</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都是真判断，完全符合客观实际。</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地球是宇宙的中心</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一切天体都以太阳为中心运行</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都是假判断，不符合客观实际。有一些判断的真假，一时难以下结论。如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宇宙人是存在的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飞碟是外星人的飞行器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光速是速度的极限</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，只有通过科学的进一步发展，才能断定这些判断的真假。句子表达的内容与客观事实不符，与事理情理相悖或过于绝对，因有违真实性原则而不能使人信服等，就犯了判断不符合实际的语病。</a:t>
            </a:r>
            <a:endParaRPr lang="zh-CN" altLang="zh-CN" sz="1050" kern="100">
              <a:latin typeface="宋体" pitchFamily="2" charset="-122"/>
              <a:cs typeface="Courier New" panose="02070309020205020404" pitchFamily="49" charset="0"/>
            </a:endParaRPr>
          </a:p>
          <a:p>
            <a:pPr indent="660400" algn="just">
              <a:lnSpc>
                <a:spcPct val="13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命题与句子间的关系也很复杂，它们之间没有一一对应的关系。如果一个句子不止一个命题，它就是多义句，即我们常说的一句话在字面意义外还有隐含意义。多义，很可能造成歧义。如：王刚在飞机上写字。这就是一个歧义句。</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62421" y="1369145"/>
            <a:ext cx="11493425"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说出下列句子的隐含信息。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你准备坐飞机还是乘高铁去上海？</a:t>
            </a:r>
            <a:endParaRPr lang="zh-CN" altLang="zh-CN" sz="1050" kern="100">
              <a:latin typeface="宋体" pitchFamily="2" charset="-122"/>
              <a:cs typeface="Courier New" panose="02070309020205020404" pitchFamily="49" charset="0"/>
            </a:endParaRPr>
          </a:p>
        </p:txBody>
      </p:sp>
      <p:sp>
        <p:nvSpPr>
          <p:cNvPr id="5" name="矩形 4"/>
          <p:cNvSpPr/>
          <p:nvPr/>
        </p:nvSpPr>
        <p:spPr>
          <a:xfrm>
            <a:off x="362421" y="2596763"/>
            <a:ext cx="11493425"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有人准备去上海，还没有出发；选择何种交通工具，由自己定夺。</a:t>
            </a:r>
            <a:endParaRPr lang="zh-CN" altLang="zh-CN" sz="1050" kern="100">
              <a:latin typeface="宋体" pitchFamily="2" charset="-122"/>
              <a:cs typeface="Courier New" panose="02070309020205020404" pitchFamily="49" charset="0"/>
            </a:endParaRPr>
          </a:p>
        </p:txBody>
      </p:sp>
      <p:sp>
        <p:nvSpPr>
          <p:cNvPr id="7" name="矩形 6"/>
          <p:cNvSpPr/>
          <p:nvPr/>
        </p:nvSpPr>
        <p:spPr>
          <a:xfrm>
            <a:off x="362421" y="3241353"/>
            <a:ext cx="11493425" cy="69249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从那以后，祥林嫂就不再提那件令人伤心的事了。</a:t>
            </a:r>
            <a:endParaRPr lang="zh-CN" altLang="zh-CN" sz="1050" kern="100">
              <a:latin typeface="宋体" pitchFamily="2" charset="-122"/>
              <a:cs typeface="Courier New" panose="02070309020205020404" pitchFamily="49" charset="0"/>
            </a:endParaRPr>
          </a:p>
        </p:txBody>
      </p:sp>
      <p:sp>
        <p:nvSpPr>
          <p:cNvPr id="9" name="矩形 8"/>
          <p:cNvSpPr/>
          <p:nvPr/>
        </p:nvSpPr>
        <p:spPr>
          <a:xfrm>
            <a:off x="362421" y="3889425"/>
            <a:ext cx="11493425"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不是自愿的，有难言之隐；祥林嫂过去常提起那件事。</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62421" y="1427793"/>
            <a:ext cx="11493425"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4</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说出下列命题错误的原因。</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他要么是个老师，要么是个作家。</a:t>
            </a:r>
            <a:endParaRPr lang="zh-CN" altLang="zh-CN" sz="1050" kern="100">
              <a:latin typeface="宋体" pitchFamily="2" charset="-122"/>
              <a:cs typeface="Courier New" panose="02070309020205020404" pitchFamily="49" charset="0"/>
            </a:endParaRPr>
          </a:p>
        </p:txBody>
      </p:sp>
      <p:sp>
        <p:nvSpPr>
          <p:cNvPr id="9" name="矩形 8"/>
          <p:cNvSpPr/>
          <p:nvPr/>
        </p:nvSpPr>
        <p:spPr>
          <a:xfrm>
            <a:off x="362421" y="2720455"/>
            <a:ext cx="11493425"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老师</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与</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作家</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是交叉关系，不能使用不相容选言命题。</a:t>
            </a:r>
            <a:endParaRPr lang="zh-CN" altLang="zh-CN" sz="1050" kern="100">
              <a:latin typeface="宋体" pitchFamily="2" charset="-122"/>
              <a:cs typeface="Courier New" panose="02070309020205020404" pitchFamily="49" charset="0"/>
            </a:endParaRPr>
          </a:p>
        </p:txBody>
      </p:sp>
      <p:sp>
        <p:nvSpPr>
          <p:cNvPr id="11" name="矩形 10"/>
          <p:cNvSpPr/>
          <p:nvPr/>
        </p:nvSpPr>
        <p:spPr>
          <a:xfrm>
            <a:off x="362421" y="3412952"/>
            <a:ext cx="11493425" cy="69249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出入校门的师生必须出示工作证和学生证。</a:t>
            </a:r>
            <a:endParaRPr lang="zh-CN" altLang="zh-CN" sz="1050" kern="100">
              <a:latin typeface="宋体" pitchFamily="2" charset="-122"/>
              <a:cs typeface="Courier New" panose="02070309020205020404" pitchFamily="49" charset="0"/>
            </a:endParaRPr>
          </a:p>
        </p:txBody>
      </p:sp>
      <p:sp>
        <p:nvSpPr>
          <p:cNvPr id="13" name="矩形 12"/>
          <p:cNvSpPr/>
          <p:nvPr/>
        </p:nvSpPr>
        <p:spPr>
          <a:xfrm>
            <a:off x="362421" y="4105449"/>
            <a:ext cx="11493425"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工作证</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与</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学生证</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不是并列关系，而是选择关系。</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1"/>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434429" y="360154"/>
            <a:ext cx="11349409" cy="6093976"/>
          </a:xfrm>
          <a:prstGeom prst="rect">
            <a:avLst/>
          </a:prstGeom>
        </p:spPr>
        <p:txBody>
          <a:bodyPr wrap="square">
            <a:spAutoFit/>
          </a:bodyPr>
          <a:lstStyle/>
          <a:p>
            <a:pPr indent="660400"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三</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推理</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推理是由已知命题得出新的命题的思维过程。它由前提、结论、推理联项三部分构成。其中，前提是作为推理根据的已知判断；结论是根据已知判断所推出的新判断；推理联项是前提与结论之间的逻辑联结项，是推理的逻辑常项。</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推理形式：</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三段论。如：只有年满</a:t>
            </a:r>
            <a:r>
              <a:rPr lang="en-US" altLang="zh-CN" sz="2600" kern="100">
                <a:latin typeface="Times New Roman" panose="02020603050405020304" pitchFamily="18" charset="0"/>
                <a:ea typeface="微软雅黑" panose="020b0503020204020204" charset="-122"/>
                <a:cs typeface="Courier New" panose="02070309020205020404" pitchFamily="49" charset="0"/>
              </a:rPr>
              <a:t>18</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岁才有选举权，他有选举权，所以他已经年满</a:t>
            </a:r>
            <a:r>
              <a:rPr lang="en-US" altLang="zh-CN" sz="2600" kern="100">
                <a:latin typeface="Times New Roman" panose="02020603050405020304" pitchFamily="18" charset="0"/>
                <a:ea typeface="微软雅黑" panose="020b0503020204020204" charset="-122"/>
                <a:cs typeface="Courier New" panose="02070309020205020404" pitchFamily="49" charset="0"/>
              </a:rPr>
              <a:t>18</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岁了。</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二难推理：在前提中提出两种可能，然后由这两种可能引申出两种结论，对方无论选择其中的哪一种结论，都会陷入进退维谷、左右为难的境地。</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45418"/>
            <a:ext cx="11521280" cy="6754157"/>
          </a:xfrm>
          <a:prstGeom prst="rect">
            <a:avLst/>
          </a:prstGeom>
        </p:spPr>
        <p:txBody>
          <a:bodyPr wrap="square">
            <a:spAutoFit/>
          </a:bodyPr>
          <a:lstStyle/>
          <a:p>
            <a:pPr indent="660400" algn="just">
              <a:lnSpc>
                <a:spcPct val="14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推理往往要借助复句的语言形式来体现：</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条件关系：</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充分条件关系：只要</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，就</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有</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就有</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，有</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则不一定有</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必要条件关系：只有</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，才能</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有</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未必有</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，有</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一定有</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③</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无条件关系：除非</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，才</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不</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；无论</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，都</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假设关系：偏句提出一种假设，正句说出结论。</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偏句假设条件实现，结果就能成立：如果</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，就</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偏句与正句语意相悖，假设与结果不一致。偏句先退一步说，把假设当作实现而改变结论，这种句子更强调正句。即使</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，也</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(3)</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选择关系：</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①</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或此或彼：与其</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，不如</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；或者</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，或者</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②</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非此即彼：不是</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，就是</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宋体" pitchFamily="2" charset="-122"/>
                <a:ea typeface="微软雅黑" panose="020b0503020204020204" charset="-122"/>
                <a:cs typeface="Times New Roman" panose="02020603050405020304" pitchFamily="18" charset="0"/>
              </a:rPr>
              <a:t>③</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取此舍彼：宁可</a:t>
            </a:r>
            <a:r>
              <a:rPr lang="en-US" altLang="zh-CN" sz="2400" kern="100">
                <a:latin typeface="Times New Roman" panose="02020603050405020304" pitchFamily="18" charset="0"/>
                <a:ea typeface="微软雅黑" panose="020b0503020204020204" charset="-122"/>
                <a:cs typeface="Courier New" panose="02070309020205020404" pitchFamily="49" charset="0"/>
              </a:rPr>
              <a:t>A</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，也不</a:t>
            </a:r>
            <a:r>
              <a:rPr lang="en-US" altLang="zh-CN" sz="2400" kern="100">
                <a:latin typeface="Times New Roman" panose="02020603050405020304" pitchFamily="18" charset="0"/>
                <a:ea typeface="微软雅黑" panose="020b0503020204020204" charset="-122"/>
                <a:cs typeface="Courier New" panose="02070309020205020404" pitchFamily="49" charset="0"/>
              </a:rPr>
              <a:t>B</a:t>
            </a:r>
            <a:r>
              <a:rPr lang="zh-CN" altLang="zh-CN" sz="24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70570" y="746654"/>
            <a:ext cx="11449272"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5</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说出下列复句的错误。</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他普通话说得很好，看来一定是个北京人。</a:t>
            </a:r>
            <a:endParaRPr lang="zh-CN" altLang="zh-CN" sz="1050" kern="100">
              <a:latin typeface="宋体" pitchFamily="2" charset="-122"/>
              <a:cs typeface="Courier New" panose="02070309020205020404" pitchFamily="49" charset="0"/>
            </a:endParaRPr>
          </a:p>
        </p:txBody>
      </p:sp>
      <p:sp>
        <p:nvSpPr>
          <p:cNvPr id="4" name="矩形 3"/>
          <p:cNvSpPr/>
          <p:nvPr/>
        </p:nvSpPr>
        <p:spPr>
          <a:xfrm>
            <a:off x="370570" y="3357786"/>
            <a:ext cx="11449272" cy="61747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强加因果关系。</a:t>
            </a:r>
            <a:endParaRPr lang="zh-CN" altLang="zh-CN" sz="1050" kern="100">
              <a:latin typeface="宋体" pitchFamily="2" charset="-122"/>
              <a:cs typeface="Courier New" panose="02070309020205020404" pitchFamily="49" charset="0"/>
            </a:endParaRPr>
          </a:p>
        </p:txBody>
      </p:sp>
      <p:sp>
        <p:nvSpPr>
          <p:cNvPr id="6" name="矩形 5"/>
          <p:cNvSpPr/>
          <p:nvPr/>
        </p:nvSpPr>
        <p:spPr>
          <a:xfrm>
            <a:off x="370570" y="1964295"/>
            <a:ext cx="11449272"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大前提</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普通话说得很好的都是北京人</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，显然虚假。</a:t>
            </a:r>
            <a:endParaRPr lang="zh-CN" altLang="zh-CN" sz="1050" kern="100">
              <a:latin typeface="宋体" pitchFamily="2" charset="-122"/>
              <a:cs typeface="Courier New" panose="02070309020205020404" pitchFamily="49" charset="0"/>
            </a:endParaRPr>
          </a:p>
        </p:txBody>
      </p:sp>
      <p:sp>
        <p:nvSpPr>
          <p:cNvPr id="8" name="矩形 7"/>
          <p:cNvSpPr/>
          <p:nvPr/>
        </p:nvSpPr>
        <p:spPr>
          <a:xfrm>
            <a:off x="370570" y="2665289"/>
            <a:ext cx="5907386" cy="692497"/>
          </a:xfrm>
          <a:prstGeom prst="rect">
            <a:avLst/>
          </a:prstGeom>
        </p:spPr>
        <p:txBody>
          <a:bodyPr wrap="non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我数学很棒，因此对语文不感兴趣。</a:t>
            </a:r>
            <a:endParaRPr lang="zh-CN" altLang="zh-CN" sz="1050" kern="100">
              <a:latin typeface="宋体" pitchFamily="2" charset="-122"/>
              <a:cs typeface="Courier New" panose="02070309020205020404" pitchFamily="49" charset="0"/>
            </a:endParaRPr>
          </a:p>
        </p:txBody>
      </p:sp>
      <p:sp>
        <p:nvSpPr>
          <p:cNvPr id="10" name="矩形 9"/>
          <p:cNvSpPr/>
          <p:nvPr/>
        </p:nvSpPr>
        <p:spPr>
          <a:xfrm>
            <a:off x="370570" y="3983760"/>
            <a:ext cx="11449272" cy="69249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只要勤奋学习，必将取得好成绩。</a:t>
            </a:r>
            <a:endParaRPr lang="zh-CN" altLang="zh-CN" sz="1050" kern="100">
              <a:latin typeface="宋体" pitchFamily="2" charset="-122"/>
              <a:cs typeface="Courier New" panose="02070309020205020404" pitchFamily="49" charset="0"/>
            </a:endParaRPr>
          </a:p>
        </p:txBody>
      </p:sp>
      <p:sp>
        <p:nvSpPr>
          <p:cNvPr id="12" name="矩形 11"/>
          <p:cNvSpPr/>
          <p:nvPr/>
        </p:nvSpPr>
        <p:spPr>
          <a:xfrm>
            <a:off x="370570" y="4684754"/>
            <a:ext cx="11449272"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命题过于武断，勤奋学习只是取得好成绩的充分条件之一。</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1"/>
      <p:bldP spid="12" grpId="2"/>
    </p:bldLs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333450"/>
            <a:ext cx="11521280" cy="36933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6</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生活中的现象常常隐含着某种假设，在各类文学作品或论述类文章中也常常含有某种假设。正是这些隐含的假设，才使得所说的观点成立。请参照示例写出下面两句话成立所隐含的假设。</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示例：</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蓬生麻中，不扶自直。蓬草生长在麻地里，麻是笔直生长的，蓬草不须扶持就会长得挺直。</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己所不欲，勿施于人。</a:t>
            </a:r>
            <a:endParaRPr lang="zh-CN" altLang="zh-CN" sz="1050" kern="100">
              <a:latin typeface="宋体" pitchFamily="2" charset="-122"/>
              <a:cs typeface="Courier New" panose="02070309020205020404" pitchFamily="49" charset="0"/>
            </a:endParaRPr>
          </a:p>
        </p:txBody>
      </p:sp>
      <p:sp>
        <p:nvSpPr>
          <p:cNvPr id="9" name="矩形 8"/>
          <p:cNvSpPr/>
          <p:nvPr/>
        </p:nvSpPr>
        <p:spPr>
          <a:xfrm>
            <a:off x="334566" y="3933850"/>
            <a:ext cx="11521280"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自己不想要的，也是别人不想要的，就不要强加给别人。</a:t>
            </a:r>
            <a:endParaRPr lang="zh-CN" altLang="zh-CN" sz="1050" kern="100">
              <a:latin typeface="宋体" pitchFamily="2" charset="-122"/>
              <a:cs typeface="Courier New" panose="02070309020205020404" pitchFamily="49" charset="0"/>
            </a:endParaRPr>
          </a:p>
        </p:txBody>
      </p:sp>
      <p:sp>
        <p:nvSpPr>
          <p:cNvPr id="11" name="矩形 10"/>
          <p:cNvSpPr/>
          <p:nvPr/>
        </p:nvSpPr>
        <p:spPr>
          <a:xfrm>
            <a:off x="334566" y="4537497"/>
            <a:ext cx="11521280" cy="69249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穷山恶水出刁民。</a:t>
            </a:r>
            <a:endParaRPr lang="zh-CN" altLang="zh-CN" sz="1050" kern="100">
              <a:latin typeface="宋体" pitchFamily="2" charset="-122"/>
              <a:cs typeface="Courier New" panose="02070309020205020404" pitchFamily="49" charset="0"/>
            </a:endParaRPr>
          </a:p>
        </p:txBody>
      </p:sp>
      <p:sp>
        <p:nvSpPr>
          <p:cNvPr id="13" name="矩形 12"/>
          <p:cNvSpPr/>
          <p:nvPr/>
        </p:nvSpPr>
        <p:spPr>
          <a:xfrm>
            <a:off x="334566" y="5161468"/>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生存环境恶劣，人们就会为了更好的生存条件而不择手段，穷山恶水中就会出现刁民。</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1"/>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34566" y="261442"/>
            <a:ext cx="11521280" cy="2492990"/>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cs typeface="Courier New" panose="02070309020205020404" pitchFamily="49" charset="0"/>
              </a:rPr>
              <a:t>2.</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(2012·</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新课标全国</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依照下面的示例，自选话题，另写两句话，要求使用拟人的修辞手法，句式与示例相同。</a:t>
            </a:r>
            <a:r>
              <a:rPr lang="en-US" altLang="zh-CN" sz="2600" kern="100">
                <a:latin typeface="Times New Roman" panose="02020603050405020304" pitchFamily="18" charset="0"/>
                <a:ea typeface="微软雅黑" panose="020b0503020204020204" charset="-122"/>
                <a:cs typeface="Courier New" panose="02070309020205020404" pitchFamily="49" charset="0"/>
              </a:rPr>
              <a:t>(5</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梅花在冰天雪地的季节吐蕾，意在教导我们：学会坚强。</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昙花于万籁俱寂的深夜绽放，意在提醒我们：不要张扬。</a:t>
            </a:r>
            <a:endParaRPr lang="zh-CN" altLang="zh-CN" sz="1050" kern="100">
              <a:latin typeface="宋体" pitchFamily="2" charset="-122"/>
              <a:cs typeface="Courier New" panose="02070309020205020404" pitchFamily="49" charset="0"/>
            </a:endParaRPr>
          </a:p>
        </p:txBody>
      </p:sp>
      <p:sp>
        <p:nvSpPr>
          <p:cNvPr id="4"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5"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2</a:t>
            </a:r>
          </a:p>
        </p:txBody>
      </p:sp>
      <p:sp>
        <p:nvSpPr>
          <p:cNvPr id="6"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8"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
        <p:nvSpPr>
          <p:cNvPr id="13" name="矩形 12"/>
          <p:cNvSpPr/>
          <p:nvPr/>
        </p:nvSpPr>
        <p:spPr>
          <a:xfrm>
            <a:off x="334566" y="2709714"/>
            <a:ext cx="11521280" cy="2492990"/>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示例一</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花瓣在生命旺盛的初夏凋零，意在教导我们：学会放下。树叶于五彩绚烂的深秋飘落，意在提醒我们：不要逞强。</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示例二</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山泉在崎岖险峻的石缝叮咚，意在教导我们：学会快乐。青苔于阴暗潮湿的山下翠绿，意在提醒我们：不要放弃。</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拟人</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分，句式</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分，表达</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1</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p:txBody>
      </p:sp>
      <p:sp>
        <p:nvSpPr>
          <p:cNvPr id="16" name="矩形 15"/>
          <p:cNvSpPr/>
          <p:nvPr/>
        </p:nvSpPr>
        <p:spPr>
          <a:xfrm>
            <a:off x="334566" y="5161468"/>
            <a:ext cx="11521280"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latin typeface="Times New Roman" panose="02020603050405020304" pitchFamily="18" charset="0"/>
                <a:cs typeface="Times New Roman" panose="02020603050405020304" pitchFamily="18" charset="0"/>
              </a:rPr>
              <a:t>本题考查仿写句子，要求自选话题，必须使用拟人的修辞手法，句式与示例相同。</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blinds(horizontal)">
                                      <p:cBhvr>
                                        <p:cTn id="13" dur="500"/>
                                        <p:tgtEl>
                                          <p:spTgt spid="1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406574" y="-6993"/>
            <a:ext cx="11377264" cy="6749155"/>
          </a:xfrm>
          <a:prstGeom prst="rect">
            <a:avLst/>
          </a:prstGeom>
        </p:spPr>
        <p:txBody>
          <a:bodyPr wrap="square">
            <a:spAutoFit/>
          </a:bodyPr>
          <a:lstStyle/>
          <a:p>
            <a:pPr indent="660400" algn="just">
              <a:lnSpc>
                <a:spcPct val="14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四</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逻辑规律</a:t>
            </a:r>
            <a:endParaRPr lang="zh-CN" altLang="zh-CN" sz="1050" kern="100">
              <a:latin typeface="宋体" pitchFamily="2" charset="-122"/>
              <a:cs typeface="Courier New" panose="02070309020205020404" pitchFamily="49" charset="0"/>
            </a:endParaRPr>
          </a:p>
          <a:p>
            <a:pPr indent="660400" algn="just">
              <a:lnSpc>
                <a:spcPct val="14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1.</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同一律</a:t>
            </a:r>
            <a:endParaRPr lang="zh-CN" altLang="zh-CN" sz="1050" kern="100">
              <a:latin typeface="宋体" pitchFamily="2" charset="-122"/>
              <a:cs typeface="Courier New" panose="02070309020205020404" pitchFamily="49" charset="0"/>
            </a:endParaRPr>
          </a:p>
          <a:p>
            <a:pPr indent="660400"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同一律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是指在同一思维过程中，所使用的概念和命题必须始终保持同一，不能中途偷换概念，改变话题。</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同一思维过程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是指同一时间、同一关系、同一思维对象三个方面的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三同一</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思维过程。如：群众是真正的英雄，我是群众，所以我是真正的英雄。这里的两个</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群众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所表达的概念并非同一，前者是集体，后者指</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群众</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中的一员。该推理违反了同一律。</a:t>
            </a:r>
            <a:endParaRPr lang="zh-CN" altLang="zh-CN" sz="1050" kern="100">
              <a:latin typeface="宋体" pitchFamily="2" charset="-122"/>
              <a:cs typeface="Courier New" panose="02070309020205020404" pitchFamily="49" charset="0"/>
            </a:endParaRPr>
          </a:p>
          <a:p>
            <a:pPr indent="660400" algn="just">
              <a:lnSpc>
                <a:spcPct val="14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矛盾律</a:t>
            </a:r>
            <a:endParaRPr lang="zh-CN" altLang="zh-CN" sz="1050" kern="100">
              <a:solidFill>
                <a:srgbClr val="0070C0"/>
              </a:solidFill>
              <a:latin typeface="宋体" pitchFamily="2" charset="-122"/>
              <a:cs typeface="Courier New" panose="02070309020205020404" pitchFamily="49" charset="0"/>
            </a:endParaRPr>
          </a:p>
          <a:p>
            <a:pPr indent="660400"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矛盾律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是指在同一思维过程中，针对同一个对象，两个互相矛盾的命题不能同时都是真的，必有一假。如果违反这一要求，在同一思维过程中对一个对象既肯定又否定，就犯了</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自相矛盾</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的错误。如：价值连城的无价之宝。</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406574" y="1416760"/>
            <a:ext cx="11449272" cy="3093154"/>
          </a:xfrm>
          <a:prstGeom prst="rect">
            <a:avLst/>
          </a:prstGeom>
        </p:spPr>
        <p:txBody>
          <a:bodyPr wrap="square">
            <a:spAutoFit/>
          </a:bodyPr>
          <a:lstStyle/>
          <a:p>
            <a:pPr indent="660400" algn="just">
              <a:lnSpc>
                <a:spcPct val="150000"/>
              </a:lnSpc>
              <a:spcAft>
                <a:spcPct val="0"/>
              </a:spcAft>
            </a:pPr>
            <a:r>
              <a:rPr lang="en-US" altLang="zh-CN" sz="2600" kern="100">
                <a:solidFill>
                  <a:srgbClr val="0070C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排中律</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排中律</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是指在同一思维过程中，两个互相矛盾的命题不能同时是假的，必有一真。它要求在同一思维过程中，不能对两个矛盾的思想同时予以否定，而必须承认其中至少有一个是真的。简言之，就是要保持思维的明确性，避免</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两不可</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62421" y="261442"/>
            <a:ext cx="11421417" cy="1217641"/>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知识理解</a:t>
            </a:r>
            <a:r>
              <a:rPr lang="en-US" altLang="zh-CN" sz="2600" b="1" kern="100">
                <a:solidFill>
                  <a:srgbClr val="0000FF"/>
                </a:solidFill>
                <a:latin typeface="微软雅黑" panose="020b0503020204020204" charset="-122"/>
                <a:cs typeface="Times New Roman" panose="02020603050405020304" pitchFamily="18" charset="0"/>
              </a:rPr>
              <a:t>7</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分析下面的例子，看看它们分别违反了哪种逻辑规律。</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严禁触摸电线，</a:t>
            </a:r>
            <a:r>
              <a:rPr lang="en-US" altLang="zh-CN" sz="2600" kern="100">
                <a:latin typeface="Times New Roman" panose="02020603050405020304" pitchFamily="18" charset="0"/>
                <a:ea typeface="微软雅黑" panose="020b0503020204020204" charset="-122"/>
                <a:cs typeface="Courier New" panose="02070309020205020404" pitchFamily="49" charset="0"/>
              </a:rPr>
              <a:t>500</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伏高压，一触即死，违者法办。</a:t>
            </a:r>
            <a:endParaRPr lang="zh-CN" altLang="zh-CN" sz="1050" kern="100">
              <a:latin typeface="宋体" pitchFamily="2" charset="-122"/>
              <a:cs typeface="Courier New" panose="02070309020205020404" pitchFamily="49" charset="0"/>
            </a:endParaRPr>
          </a:p>
        </p:txBody>
      </p:sp>
      <p:sp>
        <p:nvSpPr>
          <p:cNvPr id="5" name="矩形 4"/>
          <p:cNvSpPr/>
          <p:nvPr/>
        </p:nvSpPr>
        <p:spPr>
          <a:xfrm>
            <a:off x="351818" y="1476655"/>
            <a:ext cx="11504028" cy="692497"/>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违者</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一触即死</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，自然不能再法办，违反了矛盾律。</a:t>
            </a:r>
            <a:endParaRPr lang="zh-CN" altLang="zh-CN" sz="1050" kern="100">
              <a:latin typeface="宋体" pitchFamily="2" charset="-122"/>
              <a:cs typeface="Courier New" panose="02070309020205020404" pitchFamily="49" charset="0"/>
            </a:endParaRPr>
          </a:p>
        </p:txBody>
      </p:sp>
      <p:sp>
        <p:nvSpPr>
          <p:cNvPr id="7" name="矩形 6"/>
          <p:cNvSpPr/>
          <p:nvPr/>
        </p:nvSpPr>
        <p:spPr>
          <a:xfrm>
            <a:off x="362421" y="2130637"/>
            <a:ext cx="11493425" cy="69249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或者采纳他的意见，或者抛弃他的意见，我都不赞成。</a:t>
            </a:r>
            <a:endParaRPr lang="zh-CN" altLang="zh-CN" sz="1050" kern="100">
              <a:latin typeface="宋体" pitchFamily="2" charset="-122"/>
              <a:cs typeface="Courier New" panose="02070309020205020404" pitchFamily="49" charset="0"/>
            </a:endParaRPr>
          </a:p>
        </p:txBody>
      </p:sp>
      <p:sp>
        <p:nvSpPr>
          <p:cNvPr id="9" name="矩形 8"/>
          <p:cNvSpPr/>
          <p:nvPr/>
        </p:nvSpPr>
        <p:spPr>
          <a:xfrm>
            <a:off x="362421" y="2715477"/>
            <a:ext cx="11493425"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采纳他的意见与否，二者相互矛盾，不能同时否定，也不能同时肯定，违反了排中律。</a:t>
            </a:r>
            <a:endParaRPr lang="zh-CN" altLang="zh-CN" sz="1050" kern="100">
              <a:latin typeface="宋体" pitchFamily="2" charset="-122"/>
              <a:cs typeface="Courier New" panose="02070309020205020404" pitchFamily="49" charset="0"/>
            </a:endParaRPr>
          </a:p>
        </p:txBody>
      </p:sp>
      <p:sp>
        <p:nvSpPr>
          <p:cNvPr id="11" name="矩形 10"/>
          <p:cNvSpPr/>
          <p:nvPr/>
        </p:nvSpPr>
        <p:spPr>
          <a:xfrm>
            <a:off x="351818" y="3927355"/>
            <a:ext cx="11521280" cy="1292662"/>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编辑同志，您说我的作品不够成熟，显得幼稚，那您就把它当成儿童文学发表吧。</a:t>
            </a:r>
            <a:endParaRPr lang="zh-CN" altLang="zh-CN" sz="1050" kern="100">
              <a:latin typeface="宋体" pitchFamily="2" charset="-122"/>
              <a:cs typeface="Courier New" panose="02070309020205020404" pitchFamily="49" charset="0"/>
            </a:endParaRPr>
          </a:p>
        </p:txBody>
      </p:sp>
      <p:sp>
        <p:nvSpPr>
          <p:cNvPr id="13" name="矩形 12"/>
          <p:cNvSpPr/>
          <p:nvPr/>
        </p:nvSpPr>
        <p:spPr>
          <a:xfrm>
            <a:off x="351818" y="5154973"/>
            <a:ext cx="11504028" cy="1292662"/>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这里的</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幼稚</a:t>
            </a:r>
            <a:r>
              <a:rPr lang="en-US" altLang="zh-CN" sz="2600" kern="100">
                <a:solidFill>
                  <a:srgbClr val="C00000"/>
                </a:solidFill>
                <a:latin typeface="宋体" pitchFamily="2" charset="-122"/>
                <a:ea typeface="微软雅黑" panose="020b0503020204020204"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是指作品不成熟、不完善，并非指儿童文学，违反了同一律。</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P spid="13" grpId="2"/>
    </p:bldLs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406574" y="1416760"/>
            <a:ext cx="11449272" cy="3093154"/>
          </a:xfrm>
          <a:prstGeom prst="rect">
            <a:avLst/>
          </a:prstGeom>
        </p:spPr>
        <p:txBody>
          <a:bodyPr wrap="square">
            <a:spAutoFit/>
          </a:bodyPr>
          <a:lstStyle/>
          <a:p>
            <a:pPr indent="660400"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二、掌握逻辑式仿写题的仿写要领</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逻辑式仿写题是伴随新课标要求考生提升思维运用与提升素养而产生的新仿写题型。它以仿写的句式基本一致为表，行考查考生逻辑思维能力之里。具体来说，主要考查考生运用概念、准确判断和合理推断三种思维能力，发现语言表达中出现的种种不合逻辑的问题。</a:t>
            </a:r>
            <a:endParaRPr lang="zh-CN" altLang="zh-CN" sz="105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312246"/>
            <a:ext cx="11521280" cy="5493812"/>
          </a:xfrm>
          <a:prstGeom prst="rect">
            <a:avLst/>
          </a:prstGeom>
        </p:spPr>
        <p:txBody>
          <a:bodyPr wrap="squar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一</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推断式仿写题</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下面文段有三处推断存在问题，请参照</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的方式，说明另外两处问题。</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在浮躁的时代里，《朗读者》成为综艺界清流。有了《朗读者》独特的表达方式，受众才体会到了文字之美，体会到字句下面的悲欢和浪漫，也只有在这里才能听到老戏骨们层次丰富、情绪丰满的声音，而去掉那些讲故事环节能让受众感到教化和煽情，从而引起更加强烈的共鸣。</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不是有了《朗读者》独特的表达方式，受众才体会到了文字之美。</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__________________________________________________________________</a:t>
            </a:r>
            <a:r>
              <a:rPr lang="zh-CN" altLang="zh-CN" sz="26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smtClean="0">
                <a:latin typeface="宋体" pitchFamily="2" charset="-122"/>
                <a:ea typeface="微软雅黑" panose="020b0503020204020204" charset="-122"/>
                <a:cs typeface="Times New Roman" panose="02020603050405020304" pitchFamily="18" charset="0"/>
              </a:rPr>
              <a:t>③</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5" name="矩形 4"/>
          <p:cNvSpPr/>
          <p:nvPr/>
        </p:nvSpPr>
        <p:spPr>
          <a:xfrm>
            <a:off x="766614" y="4365898"/>
            <a:ext cx="9577064"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不是只有在这里才能听到老戏骨们层次丰富、情绪丰满的声音</a:t>
            </a:r>
            <a:endParaRPr lang="zh-CN" altLang="zh-CN" sz="1050" kern="100">
              <a:solidFill>
                <a:prstClr val="black"/>
              </a:solidFill>
              <a:latin typeface="宋体" pitchFamily="2" charset="-122"/>
              <a:cs typeface="Courier New" panose="02070309020205020404" pitchFamily="49" charset="0"/>
            </a:endParaRPr>
          </a:p>
        </p:txBody>
      </p:sp>
      <p:sp>
        <p:nvSpPr>
          <p:cNvPr id="7" name="矩形 6"/>
          <p:cNvSpPr/>
          <p:nvPr/>
        </p:nvSpPr>
        <p:spPr>
          <a:xfrm>
            <a:off x="765942" y="4989296"/>
            <a:ext cx="9361040"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不是去掉那些讲故事环节就一定能让受众感到教化和煽情</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334566" y="624379"/>
            <a:ext cx="11521280" cy="4893647"/>
          </a:xfrm>
          <a:prstGeom prst="rect">
            <a:avLst/>
          </a:prstGeom>
        </p:spPr>
        <p:txBody>
          <a:bodyPr wrap="square">
            <a:spAutoFit/>
          </a:bodyPr>
          <a:lstStyle/>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下面文段有三处推断存在问题，请参照</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的方式，说明另外两处问题。</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城市绿化是栽种植物以改善城市环境的活动。城市生态系统具有还原功能的主要原因是城市中绿化生态环境的作用。城市绿化好，它的生态系统就一定很好，居民各方面的生活环境也就一定很好。好的生活环境一定能提升一个城市的品质，也就意味着这个城市实现了可持续发展。</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不是城市绿化好就能说明城市的生态系统好。</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__________________________________________________________________</a:t>
            </a:r>
            <a:r>
              <a:rPr lang="zh-CN" altLang="zh-CN" sz="26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__________________________________________________________________</a:t>
            </a:r>
            <a:r>
              <a:rPr lang="zh-CN" altLang="zh-CN" sz="26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5" name="矩形 4"/>
          <p:cNvSpPr/>
          <p:nvPr/>
        </p:nvSpPr>
        <p:spPr>
          <a:xfrm>
            <a:off x="766614" y="4058983"/>
            <a:ext cx="8374211"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不是城市绿化好就能说明居民各方面的生活环境好</a:t>
            </a:r>
            <a:endParaRPr lang="zh-CN" altLang="zh-CN" sz="1050" kern="100">
              <a:solidFill>
                <a:prstClr val="black"/>
              </a:solidFill>
              <a:latin typeface="宋体" pitchFamily="2" charset="-122"/>
              <a:cs typeface="Courier New" panose="02070309020205020404" pitchFamily="49" charset="0"/>
            </a:endParaRPr>
          </a:p>
        </p:txBody>
      </p:sp>
      <p:sp>
        <p:nvSpPr>
          <p:cNvPr id="7" name="矩形 6"/>
          <p:cNvSpPr/>
          <p:nvPr/>
        </p:nvSpPr>
        <p:spPr>
          <a:xfrm>
            <a:off x="764265" y="4725353"/>
            <a:ext cx="9579413"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不是好的生活环境就能提升城市的品质和实现城市的可持续发展</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63004" y="1060092"/>
            <a:ext cx="11492842" cy="5610062"/>
          </a:xfrm>
          <a:prstGeom prst="rect">
            <a:avLst/>
          </a:prstGeom>
        </p:spPr>
        <p:txBody>
          <a:bodyPr wrap="square">
            <a:spAutoFit/>
          </a:bodyPr>
          <a:lstStyle/>
          <a:p>
            <a:pPr indent="660400" algn="just">
              <a:lnSpc>
                <a:spcPct val="140000"/>
              </a:lnSpc>
              <a:spcAft>
                <a:spcPct val="0"/>
              </a:spcAft>
            </a:pPr>
            <a:r>
              <a:rPr lang="zh-CN" altLang="zh-CN" sz="2600" kern="100">
                <a:latin typeface="Times New Roman" panose="02020603050405020304" pitchFamily="18" charset="0"/>
                <a:cs typeface="Times New Roman" panose="02020603050405020304" pitchFamily="18" charset="0"/>
              </a:rPr>
              <a:t>对于这种类型，要做到</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三抓</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indent="660400" algn="just">
              <a:lnSpc>
                <a:spcPct val="14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1</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抓表述绝对化的词</a:t>
            </a:r>
            <a:endParaRPr lang="zh-CN" altLang="zh-CN" sz="1050" kern="100">
              <a:latin typeface="宋体" pitchFamily="2" charset="-122"/>
              <a:cs typeface="Courier New" panose="02070309020205020404" pitchFamily="49" charset="0"/>
            </a:endParaRPr>
          </a:p>
          <a:p>
            <a:pPr indent="658495" algn="just">
              <a:lnSpc>
                <a:spcPct val="140000"/>
              </a:lnSpc>
              <a:spcAft>
                <a:spcPct val="0"/>
              </a:spcAft>
            </a:pPr>
            <a:r>
              <a:rPr lang="zh-CN" altLang="zh-CN" sz="2600" kern="100">
                <a:latin typeface="Times New Roman" panose="02020603050405020304" pitchFamily="18" charset="0"/>
                <a:cs typeface="Times New Roman" panose="02020603050405020304" pitchFamily="18" charset="0"/>
              </a:rPr>
              <a:t>推断题中往往出现许多表述过于绝对化的词，含有这种词的句子应该被重点注意。表述绝对化的词有</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一定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肯定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必定</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都</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全部</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等。含有这种词的句子，往往因推理条件不足，无法得出推理结论，从而出现以偏概全的问题。抓表述绝对化的词，是检查逻辑推理是否存在问题的一个捷径</a:t>
            </a:r>
            <a:r>
              <a:rPr lang="zh-CN" altLang="zh-CN" sz="2600" kern="100" smtClean="0">
                <a:latin typeface="Times New Roman" panose="02020603050405020304" pitchFamily="18" charset="0"/>
                <a:cs typeface="Times New Roman" panose="02020603050405020304" pitchFamily="18" charset="0"/>
              </a:rPr>
              <a:t>。</a:t>
            </a:r>
            <a:endParaRPr lang="en-US" altLang="zh-CN" sz="2600" kern="100" smtClean="0">
              <a:latin typeface="Times New Roman" panose="02020603050405020304" pitchFamily="18" charset="0"/>
              <a:cs typeface="Times New Roman" panose="02020603050405020304" pitchFamily="18" charset="0"/>
            </a:endParaRPr>
          </a:p>
          <a:p>
            <a:pPr indent="660400" algn="just">
              <a:lnSpc>
                <a:spcPct val="14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2</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抓标志逻辑关系的关联词</a:t>
            </a:r>
            <a:endParaRPr lang="zh-CN" altLang="zh-CN" sz="1050" kern="100">
              <a:latin typeface="宋体" pitchFamily="2" charset="-122"/>
              <a:cs typeface="Courier New" panose="02070309020205020404" pitchFamily="49" charset="0"/>
            </a:endParaRPr>
          </a:p>
          <a:p>
            <a:pPr indent="660400" algn="just">
              <a:lnSpc>
                <a:spcPct val="140000"/>
              </a:lnSpc>
              <a:spcAft>
                <a:spcPct val="0"/>
              </a:spcAft>
            </a:pPr>
            <a:r>
              <a:rPr lang="zh-CN" altLang="zh-CN" sz="2600" kern="100">
                <a:latin typeface="Times New Roman" panose="02020603050405020304" pitchFamily="18" charset="0"/>
                <a:cs typeface="Times New Roman" panose="02020603050405020304" pitchFamily="18" charset="0"/>
              </a:rPr>
              <a:t>关联词，是破解句间关系的密码。抓住关联词，能迅速明确句间逻辑关系，从而仔细推断逻辑关系的合理性。常见的三种关系是条件关系、因果关系、假设关系</a:t>
            </a:r>
            <a:r>
              <a:rPr lang="zh-CN" altLang="zh-CN" sz="2600" kern="100" smtClean="0">
                <a:latin typeface="Times New Roman" panose="02020603050405020304" pitchFamily="18" charset="0"/>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5" name="矩形 4"/>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7" name="直接连接符 6"/>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34566" y="45418"/>
            <a:ext cx="11521280" cy="6736844"/>
          </a:xfrm>
          <a:prstGeom prst="rect">
            <a:avLst/>
          </a:prstGeom>
        </p:spPr>
        <p:txBody>
          <a:bodyPr wrap="square">
            <a:spAutoFit/>
          </a:bodyPr>
          <a:lstStyle/>
          <a:p>
            <a:pPr indent="660400" algn="just">
              <a:lnSpc>
                <a:spcPct val="140000"/>
              </a:lnSpc>
              <a:spcAft>
                <a:spcPct val="0"/>
              </a:spcAft>
            </a:pPr>
            <a:r>
              <a:rPr lang="en-US" altLang="zh-CN" sz="2400" kern="100">
                <a:latin typeface="Times New Roman" panose="02020603050405020304" pitchFamily="18" charset="0"/>
                <a:cs typeface="Courier New" panose="02070309020205020404" pitchFamily="49" charset="0"/>
              </a:rPr>
              <a:t>(1)</a:t>
            </a:r>
            <a:r>
              <a:rPr lang="zh-CN" altLang="zh-CN" sz="2400" kern="100">
                <a:latin typeface="Times New Roman" panose="02020603050405020304" pitchFamily="18" charset="0"/>
                <a:cs typeface="Times New Roman" panose="02020603050405020304" pitchFamily="18" charset="0"/>
              </a:rPr>
              <a:t>条件关系：分句之间的关系是条件和结果的关系，偏句提出一种真实或假设的条件，正句说明在这种条件下所产生的结果。常用的关联词有：只要</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就</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，只有</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才</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，无论</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都</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。常见的形式有三种：充分条件、必要条件、充要条件。条件关系复句常犯的错误有：三种条件关系混淆，条件与结果之间没有必然的联系等。</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cs typeface="Courier New" panose="02070309020205020404" pitchFamily="49" charset="0"/>
              </a:rPr>
              <a:t>(2)</a:t>
            </a:r>
            <a:r>
              <a:rPr lang="zh-CN" altLang="zh-CN" sz="2400" kern="100">
                <a:latin typeface="Times New Roman" panose="02020603050405020304" pitchFamily="18" charset="0"/>
                <a:cs typeface="Times New Roman" panose="02020603050405020304" pitchFamily="18" charset="0"/>
              </a:rPr>
              <a:t>因果关系：一种事物或一些条件的存在导致另外一种事物的产生，其中前者是因，后者为果。因果关系常犯的错误有：强加因果、因果倒置等。</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en-US" altLang="zh-CN" sz="2400" kern="100">
                <a:latin typeface="Times New Roman" panose="02020603050405020304" pitchFamily="18" charset="0"/>
                <a:cs typeface="Courier New" panose="02070309020205020404" pitchFamily="49" charset="0"/>
              </a:rPr>
              <a:t>(3)</a:t>
            </a:r>
            <a:r>
              <a:rPr lang="zh-CN" altLang="zh-CN" sz="2400" kern="100">
                <a:latin typeface="Times New Roman" panose="02020603050405020304" pitchFamily="18" charset="0"/>
                <a:cs typeface="Times New Roman" panose="02020603050405020304" pitchFamily="18" charset="0"/>
              </a:rPr>
              <a:t>假设关系：偏句提出假设，正句表示假设实现后所产生的结果。常用的关联词有：如果</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那么</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，即使</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cs typeface="Times New Roman" panose="02020603050405020304" pitchFamily="18" charset="0"/>
              </a:rPr>
              <a:t>也</a:t>
            </a:r>
            <a:r>
              <a:rPr lang="en-US" altLang="zh-CN" sz="2400" kern="100">
                <a:latin typeface="宋体" pitchFamily="2" charset="-122"/>
                <a:ea typeface="微软雅黑" panose="020b0503020204020204" charset="-122"/>
                <a:cs typeface="Times New Roman" panose="02020603050405020304" pitchFamily="18" charset="0"/>
              </a:rPr>
              <a:t>……</a:t>
            </a:r>
            <a:r>
              <a:rPr lang="zh-CN" altLang="zh-CN" sz="2400" kern="100" smtClean="0">
                <a:latin typeface="Times New Roman" panose="02020603050405020304" pitchFamily="18" charset="0"/>
                <a:cs typeface="Times New Roman" panose="02020603050405020304" pitchFamily="18" charset="0"/>
              </a:rPr>
              <a:t>。</a:t>
            </a:r>
            <a:endParaRPr lang="en-US" altLang="zh-CN" sz="2400" kern="100" smtClean="0">
              <a:latin typeface="Times New Roman" panose="02020603050405020304" pitchFamily="18" charset="0"/>
              <a:cs typeface="Times New Roman" panose="02020603050405020304" pitchFamily="18" charset="0"/>
            </a:endParaRPr>
          </a:p>
          <a:p>
            <a:pPr indent="660400" algn="just">
              <a:lnSpc>
                <a:spcPct val="140000"/>
              </a:lnSpc>
              <a:spcAft>
                <a:spcPct val="0"/>
              </a:spcAft>
            </a:pPr>
            <a:r>
              <a:rPr lang="en-US" altLang="zh-CN" sz="2400" kern="100">
                <a:latin typeface="Times New Roman" panose="02020603050405020304" pitchFamily="18" charset="0"/>
                <a:ea typeface="微软雅黑" panose="020b0503020204020204" charset="-122"/>
                <a:cs typeface="Courier New" panose="02070309020205020404" pitchFamily="49" charset="0"/>
              </a:rPr>
              <a:t>3</a:t>
            </a:r>
            <a:r>
              <a:rPr lang="en-US" altLang="zh-CN" sz="2400" kern="100">
                <a:latin typeface="Times New Roman" panose="02020603050405020304" pitchFamily="18" charset="0"/>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抓句式形式</a:t>
            </a:r>
            <a:endParaRPr lang="zh-CN" altLang="zh-CN" sz="2400" kern="100">
              <a:latin typeface="宋体" pitchFamily="2" charset="-122"/>
              <a:cs typeface="Courier New" panose="02070309020205020404" pitchFamily="49" charset="0"/>
            </a:endParaRPr>
          </a:p>
          <a:p>
            <a:pPr indent="660400" algn="just">
              <a:lnSpc>
                <a:spcPct val="140000"/>
              </a:lnSpc>
              <a:spcAft>
                <a:spcPct val="0"/>
              </a:spcAft>
            </a:pPr>
            <a:r>
              <a:rPr lang="zh-CN" altLang="zh-CN" sz="2400" kern="100">
                <a:latin typeface="Times New Roman" panose="02020603050405020304" pitchFamily="18" charset="0"/>
                <a:cs typeface="Times New Roman" panose="02020603050405020304" pitchFamily="18" charset="0"/>
              </a:rPr>
              <a:t>逻辑式仿写，虽然以逻辑一致为主，但也应注重句式形式。既然是仿写，就要求仿句与例句在句式上保持一致。如发现原句与例句在句式上不一致，就要在保证逻辑一致的前提下，对原句作必要的句式变换</a:t>
            </a:r>
            <a:r>
              <a:rPr lang="zh-CN" altLang="zh-CN" sz="2400" kern="100" smtClean="0">
                <a:latin typeface="Times New Roman" panose="02020603050405020304" pitchFamily="18" charset="0"/>
                <a:cs typeface="Times New Roman" panose="02020603050405020304" pitchFamily="18" charset="0"/>
              </a:rPr>
              <a:t>。</a:t>
            </a:r>
            <a:endParaRPr lang="zh-CN" altLang="zh-CN" sz="2400" kern="100">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p:nvPr/>
        </p:nvSpPr>
        <p:spPr>
          <a:xfrm>
            <a:off x="334566" y="624379"/>
            <a:ext cx="11521280" cy="4893647"/>
          </a:xfrm>
          <a:prstGeom prst="rect">
            <a:avLst/>
          </a:prstGeom>
        </p:spPr>
        <p:txBody>
          <a:bodyPr wrap="square">
            <a:spAutoFit/>
          </a:bodyPr>
          <a:lstStyle/>
          <a:p>
            <a:pPr algn="just">
              <a:lnSpc>
                <a:spcPct val="15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二</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三段论式仿写题</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3.</a:t>
            </a:r>
            <a:r>
              <a:rPr lang="zh-CN" altLang="zh-CN" sz="2600" kern="100">
                <a:latin typeface="Times New Roman" panose="02020603050405020304" pitchFamily="18" charset="0"/>
                <a:ea typeface="微软雅黑" panose="020b0503020204020204" charset="-122"/>
                <a:cs typeface="Times New Roman" panose="02020603050405020304" pitchFamily="18" charset="0"/>
              </a:rPr>
              <a:t>请仔细分析下面两个例句，仿照例句，根据每个句子内部的逻辑关系另写两句话。要求：分别符合例句</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、例句</a:t>
            </a:r>
            <a:r>
              <a:rPr lang="en-US" altLang="zh-CN" sz="2600" kern="100">
                <a:latin typeface="宋体" pitchFamily="2" charset="-122"/>
                <a:ea typeface="微软雅黑" panose="020b0503020204020204" charset="-122"/>
                <a:cs typeface="Times New Roman" panose="02020603050405020304" pitchFamily="18" charset="0"/>
              </a:rPr>
              <a:t>②</a:t>
            </a:r>
            <a:r>
              <a:rPr lang="zh-CN" altLang="zh-CN" sz="2600" kern="100">
                <a:latin typeface="Times New Roman" panose="02020603050405020304" pitchFamily="18" charset="0"/>
                <a:ea typeface="微软雅黑" panose="020b0503020204020204" charset="-122"/>
                <a:cs typeface="Times New Roman" panose="02020603050405020304" pitchFamily="18" charset="0"/>
              </a:rPr>
              <a:t>的逻辑，句式基本一致，语言简洁明了。</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例句：</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楷体_GB2312" panose="02010609030101010101" pitchFamily="49" charset="-122"/>
                <a:cs typeface="Times New Roman" panose="02020603050405020304" pitchFamily="18" charset="0"/>
              </a:rPr>
              <a:t>①</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只有年满十八岁，才有选举权；小周不到十八岁，所以小周没有选举权。</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楷体_GB2312" panose="02010609030101010101" pitchFamily="49" charset="-122"/>
                <a:cs typeface="Times New Roman" panose="02020603050405020304" pitchFamily="18" charset="0"/>
              </a:rPr>
              <a:t>②</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谁如果骄傲自满，那么他就要落后；他骄傲自满，所以他会落后。</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④</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3" name="矩形 2"/>
          <p:cNvSpPr/>
          <p:nvPr/>
        </p:nvSpPr>
        <p:spPr>
          <a:xfrm>
            <a:off x="766614" y="4091343"/>
            <a:ext cx="10009112"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只有坚持不懈，才能取得成功；他没有坚持下去，所以他不会成功</a:t>
            </a:r>
            <a:endParaRPr lang="zh-CN" altLang="zh-CN" sz="1050" kern="100">
              <a:solidFill>
                <a:prstClr val="black"/>
              </a:solidFill>
              <a:latin typeface="宋体" pitchFamily="2" charset="-122"/>
              <a:cs typeface="Courier New" panose="02070309020205020404" pitchFamily="49" charset="0"/>
            </a:endParaRPr>
          </a:p>
        </p:txBody>
      </p:sp>
      <p:sp>
        <p:nvSpPr>
          <p:cNvPr id="5" name="矩形 4"/>
          <p:cNvSpPr/>
          <p:nvPr/>
        </p:nvSpPr>
        <p:spPr>
          <a:xfrm>
            <a:off x="766614" y="4649989"/>
            <a:ext cx="9649072"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如果有大雾，飞机就会停飞；今天起了大雾，所以飞机会停飞</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Ls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63004" y="1488768"/>
            <a:ext cx="11492842" cy="3093154"/>
          </a:xfrm>
          <a:prstGeom prst="rect">
            <a:avLst/>
          </a:prstGeom>
        </p:spPr>
        <p:txBody>
          <a:bodyPr wrap="square">
            <a:spAutoFit/>
          </a:bodyPr>
          <a:lstStyle/>
          <a:p>
            <a:pPr indent="660400"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三段论是一种常见的推理形式，其公理简单地说就是：凡肯定或否定了全部，也就肯定或否定了部分和个别。它包含一个一般性原则的大前提，一个附属于大前提的小前提，一个由此引申出的符合一般性原则的结论。</a:t>
            </a:r>
            <a:endParaRPr lang="zh-CN" altLang="zh-CN" sz="1050" kern="100">
              <a:latin typeface="宋体" pitchFamily="2" charset="-122"/>
              <a:cs typeface="Courier New" panose="02070309020205020404" pitchFamily="49" charset="0"/>
            </a:endParaRPr>
          </a:p>
          <a:p>
            <a:pPr indent="655320" algn="just">
              <a:lnSpc>
                <a:spcPct val="150000"/>
              </a:lnSpc>
              <a:spcAft>
                <a:spcPct val="0"/>
              </a:spcAft>
            </a:pPr>
            <a:r>
              <a:rPr lang="zh-CN" altLang="zh-CN" sz="2600" kern="100" spc="-10">
                <a:latin typeface="Times New Roman" panose="02020603050405020304" pitchFamily="18" charset="0"/>
                <a:cs typeface="Times New Roman" panose="02020603050405020304" pitchFamily="18" charset="0"/>
              </a:rPr>
              <a:t>对这种推理形式进行仿写，既要符合三段论的推理形式和要求，又要符合题目自身的要求。</a:t>
            </a:r>
            <a:endParaRPr lang="zh-CN" altLang="zh-CN" sz="1050" kern="100">
              <a:latin typeface="宋体" pitchFamily="2" charset="-122"/>
              <a:cs typeface="Courier New" panose="02070309020205020404" pitchFamily="49" charset="0"/>
            </a:endParaRPr>
          </a:p>
        </p:txBody>
      </p:sp>
      <p:sp>
        <p:nvSpPr>
          <p:cNvPr id="4" name="矩形 3"/>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5" name="直接连接符 4"/>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p:nvPr/>
        </p:nvSpPr>
        <p:spPr>
          <a:xfrm>
            <a:off x="371838" y="392547"/>
            <a:ext cx="11412000" cy="5269495"/>
          </a:xfrm>
          <a:prstGeom prst="rect">
            <a:avLst/>
          </a:prstGeom>
        </p:spPr>
        <p:txBody>
          <a:bodyPr wrap="square" lIns="121898" tIns="60948" rIns="121898" bIns="60948">
            <a:spAutoFit/>
          </a:bodyPr>
          <a:lstStyle/>
          <a:p>
            <a:pPr algn="just">
              <a:lnSpc>
                <a:spcPct val="13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二、逻辑式仿写</a:t>
            </a:r>
            <a:endParaRPr lang="zh-CN" altLang="zh-CN" sz="1050" kern="100">
              <a:latin typeface="宋体" pitchFamily="2" charset="-122"/>
              <a:cs typeface="Courier New" panose="02070309020205020404" pitchFamily="49" charset="0"/>
            </a:endParaRPr>
          </a:p>
          <a:p>
            <a:pPr algn="just">
              <a:lnSpc>
                <a:spcPct val="130000"/>
              </a:lnSpc>
              <a:spcAft>
                <a:spcPct val="0"/>
              </a:spcAft>
            </a:pPr>
            <a:r>
              <a:rPr lang="en-US" altLang="zh-CN" sz="2600" kern="100" spc="-10">
                <a:latin typeface="Times New Roman" panose="02020603050405020304" pitchFamily="18" charset="0"/>
                <a:ea typeface="微软雅黑" panose="020b0503020204020204" charset="-122"/>
                <a:cs typeface="Courier New" panose="02070309020205020404" pitchFamily="49" charset="0"/>
              </a:rPr>
              <a:t>3.</a:t>
            </a:r>
            <a:r>
              <a:rPr lang="en-US" altLang="zh-CN" sz="2600" kern="100" spc="-1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600" kern="100" spc="-10">
                <a:latin typeface="宋体" pitchFamily="2" charset="-122"/>
                <a:ea typeface="楷体_GB2312" panose="02010609030101010101" pitchFamily="49" charset="-122"/>
                <a:cs typeface="Times New Roman" panose="02020603050405020304" pitchFamily="18" charset="0"/>
              </a:rPr>
              <a:t>Ⅰ</a:t>
            </a:r>
            <a:r>
              <a:rPr lang="en-US" altLang="zh-CN" sz="2600" kern="100" spc="-1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下面文段有三处推断存在问题，请参照</a:t>
            </a:r>
            <a:r>
              <a:rPr lang="en-US" altLang="zh-CN" sz="2600" kern="100" spc="-10">
                <a:latin typeface="宋体" pitchFamily="2" charset="-122"/>
                <a:ea typeface="微软雅黑" panose="020b0503020204020204" charset="-122"/>
                <a:cs typeface="Times New Roman" panose="02020603050405020304" pitchFamily="18" charset="0"/>
              </a:rPr>
              <a:t>①</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的方式，说明另外两处问题。</a:t>
            </a:r>
            <a:r>
              <a:rPr lang="en-US" altLang="zh-CN" sz="2600" kern="100" spc="-10">
                <a:latin typeface="Times New Roman" panose="02020603050405020304" pitchFamily="18" charset="0"/>
                <a:ea typeface="微软雅黑" panose="020b0503020204020204" charset="-122"/>
                <a:cs typeface="Courier New" panose="02070309020205020404" pitchFamily="49" charset="0"/>
              </a:rPr>
              <a:t>(5</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spc="-1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3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高考之后，我们将面临大学专业的选择问题。如果有机会，我要选择工科方面的专业，因为只有学了工科才能激发强烈的好奇心，培养探索未知事物的兴趣，而有了浓厚的兴趣，必将取得好成绩，毕业后也就一定能很好地适应社会需要。</a:t>
            </a:r>
            <a:endParaRPr lang="zh-CN" altLang="zh-CN" sz="105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不是只有学了工科才能激发好奇心。</a:t>
            </a:r>
            <a:endParaRPr lang="zh-CN" altLang="zh-CN" sz="105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3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a:t>
            </a:r>
            <a:r>
              <a:rPr lang="zh-CN" altLang="zh-CN" sz="2600" kern="10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4"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5"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6"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srgbClr val="0000FF"/>
                </a:solidFill>
                <a:latin typeface="Broadway" pitchFamily="82" charset="0"/>
                <a:ea typeface="楷体" pitchFamily="49" charset="-122"/>
                <a:cs typeface="经典繁仿黑" pitchFamily="49" charset="-122"/>
              </a:rPr>
              <a:t>3</a:t>
            </a:r>
            <a:endParaRPr lang="en-US" altLang="zh-CN" sz="1400">
              <a:solidFill>
                <a:srgbClr val="0000FF"/>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8"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
        <p:nvSpPr>
          <p:cNvPr id="9" name="矩形 8"/>
          <p:cNvSpPr/>
          <p:nvPr/>
        </p:nvSpPr>
        <p:spPr>
          <a:xfrm>
            <a:off x="863347" y="4466717"/>
            <a:ext cx="4852610" cy="612475"/>
          </a:xfrm>
          <a:prstGeom prst="rect">
            <a:avLst/>
          </a:prstGeom>
        </p:spPr>
        <p:txBody>
          <a:bodyPr wrap="none">
            <a:spAutoFit/>
          </a:bodyPr>
          <a:lstStyle/>
          <a:p>
            <a:pPr lvl="0" algn="just">
              <a:lnSpc>
                <a:spcPct val="13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不是有兴趣就一定能取得好成绩</a:t>
            </a:r>
            <a:endParaRPr lang="zh-CN" altLang="zh-CN" sz="1050" kern="100">
              <a:solidFill>
                <a:prstClr val="black"/>
              </a:solidFill>
              <a:latin typeface="宋体" pitchFamily="2" charset="-122"/>
              <a:cs typeface="Courier New" panose="02070309020205020404" pitchFamily="49" charset="0"/>
            </a:endParaRPr>
          </a:p>
        </p:txBody>
      </p:sp>
      <p:sp>
        <p:nvSpPr>
          <p:cNvPr id="11" name="矩形 10"/>
          <p:cNvSpPr/>
          <p:nvPr/>
        </p:nvSpPr>
        <p:spPr>
          <a:xfrm>
            <a:off x="863347" y="4982926"/>
            <a:ext cx="10272419" cy="612475"/>
          </a:xfrm>
          <a:prstGeom prst="rect">
            <a:avLst/>
          </a:prstGeom>
        </p:spPr>
        <p:txBody>
          <a:bodyPr wrap="square">
            <a:spAutoFit/>
          </a:bodyPr>
          <a:lstStyle/>
          <a:p>
            <a:pPr lvl="0" algn="just">
              <a:lnSpc>
                <a:spcPct val="13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不是成绩好就一定能很好地适应社会需要</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句式</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分，逻辑合理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1"/>
    </p:bldLs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矩形 1"/>
          <p:cNvSpPr/>
          <p:nvPr/>
        </p:nvSpPr>
        <p:spPr>
          <a:xfrm>
            <a:off x="406574" y="45418"/>
            <a:ext cx="11449272" cy="6753452"/>
          </a:xfrm>
          <a:prstGeom prst="rect">
            <a:avLst/>
          </a:prstGeom>
        </p:spPr>
        <p:txBody>
          <a:bodyPr wrap="square">
            <a:spAutoFit/>
          </a:bodyPr>
          <a:lstStyle/>
          <a:p>
            <a:pPr algn="just">
              <a:lnSpc>
                <a:spcPct val="140000"/>
              </a:lnSpc>
              <a:spcAft>
                <a:spcPct val="0"/>
              </a:spcAft>
            </a:pP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三</a:t>
            </a:r>
            <a:r>
              <a:rPr lang="en-US" altLang="zh-CN" sz="2600" b="1" kern="100">
                <a:latin typeface="Times New Roman" panose="02020603050405020304" pitchFamily="18" charset="0"/>
                <a:ea typeface="微软雅黑" panose="020b0503020204020204" charset="-122"/>
                <a:cs typeface="Courier New" panose="02070309020205020404" pitchFamily="49" charset="0"/>
              </a:rPr>
              <a:t>)</a:t>
            </a:r>
            <a:r>
              <a:rPr lang="zh-CN" altLang="zh-CN" sz="2600" b="1" kern="100">
                <a:latin typeface="Times New Roman" panose="02020603050405020304" pitchFamily="18" charset="0"/>
                <a:ea typeface="微软雅黑" panose="020b0503020204020204" charset="-122"/>
                <a:cs typeface="Times New Roman" panose="02020603050405020304" pitchFamily="18" charset="0"/>
              </a:rPr>
              <a:t>反驳式仿写题</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Times New Roman" panose="02020603050405020304" pitchFamily="18" charset="0"/>
                <a:ea typeface="微软雅黑" panose="020b0503020204020204" charset="-122"/>
                <a:cs typeface="Courier New" panose="02070309020205020404" pitchFamily="49" charset="0"/>
              </a:rPr>
              <a:t>4.</a:t>
            </a:r>
            <a:r>
              <a:rPr lang="zh-CN" altLang="zh-CN" sz="2600" kern="100">
                <a:latin typeface="Times New Roman" panose="02020603050405020304" pitchFamily="18" charset="0"/>
                <a:ea typeface="微软雅黑" panose="020b0503020204020204" charset="-122"/>
                <a:cs typeface="Times New Roman" panose="02020603050405020304" pitchFamily="18" charset="0"/>
              </a:rPr>
              <a:t>参照示例中的反驳方式，针对材料中的逻辑错误，作出两种恰当的反驳。</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示例：</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问题语段：</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老张跟别人吵架了，想不到老张是这么一个讨人嫌弃的人，他人缘肯定好不到哪里去。</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反驳：</a:t>
            </a: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老张跟别人吵架的原因有很多，不能因此就说明老张讨人嫌弃、人缘不好。</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楷体_GB2312" panose="02010609030101010101" pitchFamily="49" charset="-122"/>
                <a:cs typeface="Times New Roman" panose="02020603050405020304" pitchFamily="18" charset="0"/>
              </a:rPr>
              <a:t>②</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你和朋友吵架了，就能说你讨人嫌弃、人缘不好吗？</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zh-CN" altLang="zh-CN" sz="2600" kern="100">
                <a:latin typeface="Times New Roman" panose="02020603050405020304" pitchFamily="18" charset="0"/>
                <a:ea typeface="微软雅黑" panose="020b0503020204020204" charset="-122"/>
                <a:cs typeface="Times New Roman" panose="02020603050405020304" pitchFamily="18" charset="0"/>
              </a:rPr>
              <a:t>问题语段：</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这所大学的图书馆藏书非常丰富，可以肯定，这所大学一定是一所一流大学。</a:t>
            </a:r>
            <a:endParaRPr lang="zh-CN" altLang="zh-CN" sz="2600" kern="100">
              <a:latin typeface="宋体" pitchFamily="2" charset="-122"/>
              <a:cs typeface="Courier New" panose="02070309020205020404" pitchFamily="49" charset="0"/>
            </a:endParaRPr>
          </a:p>
          <a:p>
            <a:pPr algn="just">
              <a:lnSpc>
                <a:spcPct val="140000"/>
              </a:lnSpc>
              <a:spcAft>
                <a:spcPct val="0"/>
              </a:spcAft>
            </a:pP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反驳：</a:t>
            </a:r>
            <a:r>
              <a:rPr lang="en-US" altLang="zh-CN" sz="2600" kern="100" smtClean="0">
                <a:latin typeface="宋体" pitchFamily="2" charset="-122"/>
                <a:ea typeface="微软雅黑" panose="020b0503020204020204" charset="-122"/>
                <a:cs typeface="Times New Roman" panose="02020603050405020304" pitchFamily="18" charset="0"/>
              </a:rPr>
              <a:t>①</a:t>
            </a:r>
            <a:r>
              <a:rPr lang="en-US" altLang="zh-CN" sz="2600" kern="100" smtClean="0">
                <a:latin typeface="微软雅黑" panose="020b0503020204020204" charset="-122"/>
                <a:ea typeface="微软雅黑" panose="020b0503020204020204" charset="-122"/>
                <a:cs typeface="Courier New" panose="02070309020205020404" pitchFamily="49" charset="0"/>
              </a:rPr>
              <a:t>____________________________________________________________</a:t>
            </a:r>
            <a:r>
              <a:rPr lang="en-US" altLang="zh-CN" sz="2600" kern="100">
                <a:latin typeface="微软雅黑" panose="020b0503020204020204" charset="-122"/>
                <a:ea typeface="微软雅黑" panose="020b0503020204020204" charset="-122"/>
                <a:cs typeface="Courier New" panose="02070309020205020404" pitchFamily="49" charset="0"/>
              </a:rPr>
              <a:t>___</a:t>
            </a:r>
            <a:r>
              <a:rPr lang="en-US" altLang="zh-CN" sz="2600" kern="100" smtClean="0">
                <a:latin typeface="微软雅黑" panose="020b0503020204020204" charset="-122"/>
                <a:ea typeface="微软雅黑" panose="020b0503020204020204" charset="-122"/>
                <a:cs typeface="Courier New" panose="02070309020205020404" pitchFamily="49" charset="0"/>
              </a:rPr>
              <a:t>__</a:t>
            </a:r>
            <a:endParaRPr lang="zh-CN" altLang="zh-CN" sz="2600" kern="100" smtClean="0">
              <a:latin typeface="微软雅黑" panose="020b0503020204020204" charset="-122"/>
              <a:ea typeface="微软雅黑" panose="020b0503020204020204"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en-US" altLang="zh-CN" sz="2600" kern="100" smtClean="0">
                <a:latin typeface="微软雅黑" panose="020b0503020204020204" charset="-122"/>
                <a:ea typeface="微软雅黑" panose="020b0503020204020204" charset="-122"/>
                <a:cs typeface="Courier New" panose="02070309020205020404" pitchFamily="49" charset="0"/>
              </a:rPr>
              <a:t>__________________________________________________________________</a:t>
            </a:r>
            <a:endParaRPr lang="zh-CN" altLang="zh-CN" sz="2600" kern="100">
              <a:latin typeface="微软雅黑" panose="020b0503020204020204" charset="-122"/>
              <a:ea typeface="微软雅黑" panose="020b0503020204020204" charset="-122"/>
              <a:cs typeface="Courier New" panose="02070309020205020404" pitchFamily="49" charset="0"/>
            </a:endParaRPr>
          </a:p>
        </p:txBody>
      </p:sp>
      <p:sp>
        <p:nvSpPr>
          <p:cNvPr id="5" name="矩形 4"/>
          <p:cNvSpPr/>
          <p:nvPr/>
        </p:nvSpPr>
        <p:spPr>
          <a:xfrm>
            <a:off x="1774726" y="5446018"/>
            <a:ext cx="9793088" cy="69249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评价大学有很多要素，藏书丰富并不能说明大学就一定是一流的。</a:t>
            </a:r>
            <a:endParaRPr lang="zh-CN" altLang="zh-CN" sz="2600" kern="100">
              <a:solidFill>
                <a:prstClr val="black"/>
              </a:solidFill>
              <a:latin typeface="宋体" pitchFamily="2" charset="-122"/>
              <a:cs typeface="Courier New" panose="02070309020205020404" pitchFamily="49" charset="0"/>
            </a:endParaRPr>
          </a:p>
        </p:txBody>
      </p:sp>
      <p:sp>
        <p:nvSpPr>
          <p:cNvPr id="7" name="矩形 6"/>
          <p:cNvSpPr/>
          <p:nvPr/>
        </p:nvSpPr>
        <p:spPr>
          <a:xfrm>
            <a:off x="910630" y="6052677"/>
            <a:ext cx="8446219" cy="617477"/>
          </a:xfrm>
          <a:prstGeom prst="rect">
            <a:avLst/>
          </a:prstGeom>
        </p:spPr>
        <p:txBody>
          <a:bodyPr wrap="square">
            <a:spAutoFit/>
          </a:bodyPr>
          <a:lstStyle/>
          <a:p>
            <a:pPr lvl="0" algn="just">
              <a:lnSpc>
                <a:spcPct val="15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书店里的图书更多，你能说书店是一所一流大学吗？</a:t>
            </a:r>
            <a:endParaRPr lang="zh-CN" altLang="zh-CN" sz="260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1"/>
    </p:bldLs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矩形 5"/>
          <p:cNvSpPr/>
          <p:nvPr/>
        </p:nvSpPr>
        <p:spPr>
          <a:xfrm>
            <a:off x="363004" y="909514"/>
            <a:ext cx="11492842" cy="4893647"/>
          </a:xfrm>
          <a:prstGeom prst="rect">
            <a:avLst/>
          </a:prstGeom>
        </p:spPr>
        <p:txBody>
          <a:bodyPr wrap="square">
            <a:spAutoFit/>
          </a:bodyPr>
          <a:lstStyle/>
          <a:p>
            <a:pPr indent="660400"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在逻辑学里，通常把论证对方论题虚假或不成立的过程称为反驳，反驳可以从反驳论题、反驳论据和反驳论证方式三个方面入手。反驳可按如下步骤进行：第一步，找出对方语言的漏洞和误区，确定反驳的角度；第二步，说明反驳的理由和原因；第三步，若需要可提出自己的建议和要求；第四步，按照要求采用不同的语气，或委婉，或严厉等。对于仿写来说，一般都提供反驳的例子，审题时特别要审出反驳的方式、方法，反驳使用的语气等。</a:t>
            </a:r>
            <a:endParaRPr lang="zh-CN" altLang="zh-CN" sz="1050" kern="100">
              <a:latin typeface="宋体" pitchFamily="2" charset="-122"/>
              <a:cs typeface="Courier New" panose="02070309020205020404" pitchFamily="49" charset="0"/>
            </a:endParaRPr>
          </a:p>
          <a:p>
            <a:pPr indent="660400" algn="just">
              <a:lnSpc>
                <a:spcPct val="150000"/>
              </a:lnSpc>
              <a:spcAft>
                <a:spcPct val="0"/>
              </a:spcAft>
            </a:pPr>
            <a:r>
              <a:rPr lang="zh-CN" altLang="zh-CN" sz="2600" kern="100">
                <a:latin typeface="Times New Roman" panose="02020603050405020304" pitchFamily="18" charset="0"/>
                <a:cs typeface="Times New Roman" panose="02020603050405020304" pitchFamily="18" charset="0"/>
              </a:rPr>
              <a:t>值得注意的是反驳常用的一种方法</a:t>
            </a:r>
            <a:r>
              <a:rPr lang="en-US" altLang="zh-CN" sz="2600" kern="100">
                <a:latin typeface="Times New Roman" panose="02020603050405020304" pitchFamily="18" charset="0"/>
                <a:cs typeface="Courier New" panose="02070309020205020404" pitchFamily="49" charset="0"/>
              </a:rPr>
              <a:t>——</a:t>
            </a:r>
            <a:r>
              <a:rPr lang="zh-CN" altLang="zh-CN" sz="2600" kern="100">
                <a:latin typeface="Times New Roman" panose="02020603050405020304" pitchFamily="18" charset="0"/>
                <a:cs typeface="Times New Roman" panose="02020603050405020304" pitchFamily="18" charset="0"/>
              </a:rPr>
              <a:t>归谬法。它先假定对方的论点是正确的，然后对这一论点加以引申、类比、推论，从而推出极其荒谬可笑的结论。</a:t>
            </a:r>
            <a:endParaRPr lang="zh-CN" altLang="zh-CN" sz="1050" kern="100">
              <a:latin typeface="宋体" pitchFamily="2" charset="-122"/>
              <a:cs typeface="Courier New" panose="02070309020205020404" pitchFamily="49" charset="0"/>
            </a:endParaRPr>
          </a:p>
        </p:txBody>
      </p:sp>
      <p:sp>
        <p:nvSpPr>
          <p:cNvPr id="4" name="返回">
            <a:hlinkClick r:id="rId2" action="ppaction://hlinksldjump"/>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a:solidFill>
                  <a:prstClr val="black">
                    <a:lumMod val="75000"/>
                    <a:lumOff val="25000"/>
                  </a:prstClr>
                </a:solidFill>
                <a:latin typeface="微软雅黑" panose="020b0503020204020204" charset="-122"/>
                <a:ea typeface="微软雅黑" panose="020b0503020204020204" charset="-122"/>
                <a:cs typeface="Times New Roman" panose="02020603050405020304"/>
              </a:rPr>
              <a:t>返 回</a:t>
            </a:r>
          </a:p>
        </p:txBody>
      </p:sp>
      <p:sp>
        <p:nvSpPr>
          <p:cNvPr id="5" name="矩形 4"/>
          <p:cNvSpPr/>
          <p:nvPr/>
        </p:nvSpPr>
        <p:spPr>
          <a:xfrm>
            <a:off x="522809" y="314758"/>
            <a:ext cx="1828775" cy="621517"/>
          </a:xfrm>
          <a:prstGeom prst="rect">
            <a:avLst/>
          </a:prstGeom>
        </p:spPr>
        <p:txBody>
          <a:bodyPr wrap="square">
            <a:spAutoFit/>
          </a:bodyPr>
          <a:lstStyle/>
          <a:p>
            <a:pPr algn="just">
              <a:lnSpc>
                <a:spcPct val="150000"/>
              </a:lnSpc>
            </a:pPr>
            <a:r>
              <a:rPr lang="zh-CN" altLang="en-US" sz="2600" b="1" kern="100" smtClean="0">
                <a:solidFill>
                  <a:srgbClr val="0070C0"/>
                </a:solidFill>
                <a:latin typeface="Times New Roman" panose="02020603050405020304" pitchFamily="18" charset="0"/>
                <a:ea typeface="微软雅黑" panose="020b0503020204020204" charset="-122"/>
                <a:cs typeface="Times New Roman" panose="02020603050405020304" pitchFamily="18" charset="0"/>
              </a:rPr>
              <a:t>点拨关键</a:t>
            </a:r>
            <a:endParaRPr lang="zh-CN" altLang="zh-CN" sz="2600" b="1" kern="100">
              <a:solidFill>
                <a:srgbClr val="0070C0"/>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7" name="直接连接符 6"/>
          <p:cNvCxnSpPr/>
          <p:nvPr/>
        </p:nvCxnSpPr>
        <p:spPr>
          <a:xfrm>
            <a:off x="1151585" y="965085"/>
            <a:ext cx="133359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3367" y="965085"/>
            <a:ext cx="1519650" cy="0"/>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9" name="New picture"/>
          <p:cNvPicPr/>
          <p:nvPr/>
        </p:nvPicPr>
        <p:blipFill>
          <a:blip r:embed="rId3"/>
          <a:stretch>
            <a:fillRect/>
          </a:stretch>
        </p:blipFill>
        <p:spPr>
          <a:xfrm>
            <a:off x="12458700" y="12090400"/>
            <a:ext cx="355600" cy="266700"/>
          </a:xfrm>
          <a:prstGeom prst="cube">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334566" y="1269554"/>
            <a:ext cx="11521280" cy="3693319"/>
          </a:xfrm>
          <a:prstGeom prst="rect">
            <a:avLst/>
          </a:prstGeom>
        </p:spPr>
        <p:txBody>
          <a:bodyPr wrap="square">
            <a:spAutoFit/>
          </a:bodyPr>
          <a:lstStyle/>
          <a:p>
            <a:pPr algn="just">
              <a:lnSpc>
                <a:spcPct val="150000"/>
              </a:lnSpc>
              <a:spcAft>
                <a:spcPct val="0"/>
              </a:spcAft>
            </a:pPr>
            <a:r>
              <a:rPr lang="zh-CN" altLang="zh-CN" sz="26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解析</a:t>
            </a:r>
            <a:r>
              <a:rPr lang="zh-CN" altLang="zh-CN" sz="2600" kern="100">
                <a:latin typeface="Times New Roman" panose="02020603050405020304" pitchFamily="18" charset="0"/>
                <a:ea typeface="微软雅黑" panose="020b0503020204020204" charset="-122"/>
                <a:cs typeface="Times New Roman" panose="02020603050405020304" pitchFamily="18" charset="0"/>
              </a:rPr>
              <a:t>　</a:t>
            </a:r>
            <a:r>
              <a:rPr lang="zh-CN" altLang="zh-CN" sz="2600" kern="100">
                <a:latin typeface="Times New Roman" panose="02020603050405020304" pitchFamily="18" charset="0"/>
                <a:cs typeface="Times New Roman" panose="02020603050405020304" pitchFamily="18" charset="0"/>
              </a:rPr>
              <a:t>首先，明确所给文段的主旨：选择工科方面的专业的好处</a:t>
            </a:r>
            <a:r>
              <a:rPr lang="zh-CN" altLang="zh-CN" sz="2600" kern="100" smtClean="0">
                <a:latin typeface="Times New Roman" panose="02020603050405020304" pitchFamily="18" charset="0"/>
                <a:cs typeface="Times New Roman" panose="02020603050405020304" pitchFamily="18" charset="0"/>
              </a:rPr>
              <a:t>。其次</a:t>
            </a:r>
            <a:r>
              <a:rPr lang="zh-CN" altLang="zh-CN" sz="2600" kern="100">
                <a:latin typeface="Times New Roman" panose="02020603050405020304" pitchFamily="18" charset="0"/>
                <a:cs typeface="Times New Roman" panose="02020603050405020304" pitchFamily="18" charset="0"/>
              </a:rPr>
              <a:t>，仔细研读内容，找出推断存在问题之处。文段中</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有了浓厚的兴趣，必将取得好成绩</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推断不合理，取得好成绩的因素有很多，浓厚的兴趣只是其中之一。</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取得好成绩，毕业后也就一定能很好地适应社会需要</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cs typeface="Times New Roman" panose="02020603050405020304" pitchFamily="18" charset="0"/>
              </a:rPr>
              <a:t>的推断也不合逻辑，成绩好坏与能否很好地适应社会，不存在必然联系</a:t>
            </a:r>
            <a:r>
              <a:rPr lang="zh-CN" altLang="zh-CN" sz="2600" kern="100" smtClean="0">
                <a:latin typeface="Times New Roman" panose="02020603050405020304" pitchFamily="18" charset="0"/>
                <a:cs typeface="Times New Roman" panose="02020603050405020304" pitchFamily="18" charset="0"/>
              </a:rPr>
              <a:t>。最后</a:t>
            </a:r>
            <a:r>
              <a:rPr lang="zh-CN" altLang="zh-CN" sz="2600" kern="100">
                <a:latin typeface="Times New Roman" panose="02020603050405020304" pitchFamily="18" charset="0"/>
                <a:cs typeface="Times New Roman" panose="02020603050405020304" pitchFamily="18" charset="0"/>
              </a:rPr>
              <a:t>，参照例</a:t>
            </a:r>
            <a:r>
              <a:rPr lang="en-US" altLang="zh-CN" sz="2600" kern="100">
                <a:latin typeface="宋体" pitchFamily="2" charset="-122"/>
                <a:cs typeface="Times New Roman" panose="02020603050405020304" pitchFamily="18" charset="0"/>
              </a:rPr>
              <a:t>①</a:t>
            </a:r>
            <a:r>
              <a:rPr lang="zh-CN" altLang="zh-CN" sz="2600" kern="100">
                <a:latin typeface="Times New Roman" panose="02020603050405020304" pitchFamily="18" charset="0"/>
                <a:cs typeface="Times New Roman" panose="02020603050405020304" pitchFamily="18" charset="0"/>
              </a:rPr>
              <a:t>的方式表达出来即可。</a:t>
            </a:r>
            <a:endParaRPr lang="zh-CN" altLang="zh-CN" sz="1050" kern="100">
              <a:latin typeface="宋体" pitchFamily="2" charset="-122"/>
              <a:cs typeface="Courier New" panose="02070309020205020404" pitchFamily="49" charset="0"/>
            </a:endParaRPr>
          </a:p>
        </p:txBody>
      </p:sp>
      <p:sp>
        <p:nvSpPr>
          <p:cNvPr id="3"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5"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6"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srgbClr val="0000FF"/>
                </a:solidFill>
                <a:latin typeface="Broadway" pitchFamily="82" charset="0"/>
                <a:ea typeface="楷体" pitchFamily="49" charset="-122"/>
                <a:cs typeface="经典繁仿黑" pitchFamily="49" charset="-122"/>
              </a:rPr>
              <a:t>3</a:t>
            </a:r>
            <a:endParaRPr lang="en-US" altLang="zh-CN" sz="1400">
              <a:solidFill>
                <a:srgbClr val="0000FF"/>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4</a:t>
            </a:r>
          </a:p>
        </p:txBody>
      </p:sp>
      <p:sp>
        <p:nvSpPr>
          <p:cNvPr id="8"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Rectangle 21">
            <a:hlinkClick r:id="rId2" action="ppaction://hlinksldjump"/>
          </p:cNvPr>
          <p:cNvSpPr>
            <a:spLocks noChangeArrowheads="1"/>
          </p:cNvSpPr>
          <p:nvPr/>
        </p:nvSpPr>
        <p:spPr bwMode="auto">
          <a:xfrm>
            <a:off x="225953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1</a:t>
            </a:r>
          </a:p>
        </p:txBody>
      </p:sp>
      <p:sp>
        <p:nvSpPr>
          <p:cNvPr id="5" name="Rectangle 21">
            <a:hlinkClick r:id="rId3" action="ppaction://hlinksldjump"/>
          </p:cNvPr>
          <p:cNvSpPr>
            <a:spLocks noChangeArrowheads="1"/>
          </p:cNvSpPr>
          <p:nvPr/>
        </p:nvSpPr>
        <p:spPr bwMode="auto">
          <a:xfrm>
            <a:off x="254468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latin typeface="Broadway" pitchFamily="82" charset="0"/>
                <a:ea typeface="楷体" pitchFamily="49" charset="-122"/>
                <a:cs typeface="经典繁仿黑" pitchFamily="49" charset="-122"/>
              </a:rPr>
              <a:t>2</a:t>
            </a:r>
          </a:p>
        </p:txBody>
      </p:sp>
      <p:sp>
        <p:nvSpPr>
          <p:cNvPr id="6" name="Rectangle 21">
            <a:hlinkClick r:id="rId4" action="ppaction://hlinksldjump"/>
          </p:cNvPr>
          <p:cNvSpPr>
            <a:spLocks noChangeArrowheads="1"/>
          </p:cNvSpPr>
          <p:nvPr/>
        </p:nvSpPr>
        <p:spPr bwMode="auto">
          <a:xfrm>
            <a:off x="282982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smtClean="0">
                <a:solidFill>
                  <a:prstClr val="black"/>
                </a:solidFill>
                <a:latin typeface="Broadway" pitchFamily="82" charset="0"/>
                <a:ea typeface="楷体" pitchFamily="49" charset="-122"/>
                <a:cs typeface="经典繁仿黑" pitchFamily="49" charset="-122"/>
              </a:rPr>
              <a:t>3</a:t>
            </a:r>
            <a:endParaRPr lang="en-US" altLang="zh-CN" sz="1400">
              <a:solidFill>
                <a:prstClr val="black"/>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97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srgbClr val="0000FF"/>
                </a:solidFill>
                <a:latin typeface="Broadway" pitchFamily="82" charset="0"/>
                <a:ea typeface="楷体" pitchFamily="49" charset="-122"/>
                <a:cs typeface="经典繁仿黑" pitchFamily="49" charset="-122"/>
              </a:rPr>
              <a:t>4</a:t>
            </a:r>
          </a:p>
        </p:txBody>
      </p:sp>
      <p:sp>
        <p:nvSpPr>
          <p:cNvPr id="8" name="Rectangle 21">
            <a:hlinkClick r:id="rId6" action="ppaction://hlinksldjump"/>
          </p:cNvPr>
          <p:cNvSpPr>
            <a:spLocks noChangeArrowheads="1"/>
          </p:cNvSpPr>
          <p:nvPr/>
        </p:nvSpPr>
        <p:spPr bwMode="auto">
          <a:xfrm>
            <a:off x="340011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a:solidFill>
                  <a:prstClr val="black"/>
                </a:solidFill>
                <a:latin typeface="Broadway" pitchFamily="82" charset="0"/>
                <a:ea typeface="楷体" pitchFamily="49" charset="-122"/>
                <a:cs typeface="经典繁仿黑" pitchFamily="49" charset="-122"/>
              </a:rPr>
              <a:t>5</a:t>
            </a:r>
          </a:p>
        </p:txBody>
      </p:sp>
      <p:sp>
        <p:nvSpPr>
          <p:cNvPr id="12" name="矩形 11"/>
          <p:cNvSpPr/>
          <p:nvPr/>
        </p:nvSpPr>
        <p:spPr>
          <a:xfrm>
            <a:off x="334566" y="521339"/>
            <a:ext cx="11521280" cy="5068695"/>
          </a:xfrm>
          <a:prstGeom prst="rect">
            <a:avLst/>
          </a:prstGeom>
        </p:spPr>
        <p:txBody>
          <a:bodyPr wrap="square">
            <a:spAutoFit/>
          </a:bodyPr>
          <a:lstStyle/>
          <a:p>
            <a:pPr algn="just">
              <a:lnSpc>
                <a:spcPct val="140000"/>
              </a:lnSpc>
              <a:spcAft>
                <a:spcPct val="0"/>
              </a:spcAft>
            </a:pPr>
            <a:r>
              <a:rPr lang="en-US" altLang="zh-CN" sz="2600" kern="100" spc="-10">
                <a:latin typeface="Times New Roman" panose="02020603050405020304" pitchFamily="18" charset="0"/>
                <a:ea typeface="微软雅黑" panose="020b0503020204020204" charset="-122"/>
                <a:cs typeface="Courier New" panose="02070309020205020404" pitchFamily="49" charset="0"/>
              </a:rPr>
              <a:t>4.</a:t>
            </a:r>
            <a:r>
              <a:rPr lang="en-US" altLang="zh-CN" sz="2600" kern="100" spc="-10">
                <a:latin typeface="Times New Roman" panose="02020603050405020304" pitchFamily="18" charset="0"/>
                <a:ea typeface="楷体_GB2312" panose="02010609030101010101" pitchFamily="49" charset="-122"/>
                <a:cs typeface="Courier New" panose="02070309020205020404" pitchFamily="49" charset="0"/>
              </a:rPr>
              <a:t>(2017·</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600" kern="100" spc="-10">
                <a:latin typeface="宋体" pitchFamily="2" charset="-122"/>
                <a:ea typeface="楷体_GB2312" panose="02010609030101010101" pitchFamily="49" charset="-122"/>
                <a:cs typeface="Times New Roman" panose="02020603050405020304" pitchFamily="18" charset="0"/>
              </a:rPr>
              <a:t>Ⅱ</a:t>
            </a:r>
            <a:r>
              <a:rPr lang="en-US" altLang="zh-CN" sz="2600" kern="100" spc="-1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下面文段有三处推断存在问题，请参照</a:t>
            </a:r>
            <a:r>
              <a:rPr lang="en-US" altLang="zh-CN" sz="2600" kern="100" spc="-10">
                <a:latin typeface="宋体" pitchFamily="2" charset="-122"/>
                <a:ea typeface="微软雅黑" panose="020b0503020204020204" charset="-122"/>
                <a:cs typeface="Times New Roman" panose="02020603050405020304" pitchFamily="18" charset="0"/>
              </a:rPr>
              <a:t>①</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的方式，说明另外两处问题。</a:t>
            </a:r>
            <a:r>
              <a:rPr lang="en-US" altLang="zh-CN" sz="2600" kern="100" spc="-10">
                <a:latin typeface="Times New Roman" panose="02020603050405020304" pitchFamily="18" charset="0"/>
                <a:ea typeface="微软雅黑" panose="020b0503020204020204" charset="-122"/>
                <a:cs typeface="Courier New" panose="02070309020205020404" pitchFamily="49" charset="0"/>
              </a:rPr>
              <a:t>(5</a:t>
            </a:r>
            <a:r>
              <a:rPr lang="zh-CN" altLang="zh-CN" sz="2600" kern="100" spc="-10">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spc="-10">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latin typeface="宋体" pitchFamily="2" charset="-122"/>
              <a:cs typeface="Courier New" panose="02070309020205020404" pitchFamily="49" charset="0"/>
            </a:endParaRPr>
          </a:p>
          <a:p>
            <a:pPr indent="660400" algn="just">
              <a:lnSpc>
                <a:spcPct val="14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云南的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思茅市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改成</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普洱市</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，四川的</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南坪县</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更名为</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九寨沟县</a:t>
            </a:r>
            <a:r>
              <a:rPr lang="en-US" altLang="zh-CN" sz="2600" kern="100">
                <a:latin typeface="宋体" pitchFamily="2" charset="-122"/>
                <a:ea typeface="微软雅黑" panose="020b0503020204020204"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后，城市的知名度都有了很大提高，经济有了较快发展，可见，更名必然带来城市经济的发展。我市的名字不够响亮，这严重影响了我们的经济发展。如果更名，就一定会带来我市的经济腾飞，因此，更名的事要尽快提到日程上来。</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①</a:t>
            </a:r>
            <a:r>
              <a:rPr lang="zh-CN" altLang="zh-CN" sz="2600" kern="100">
                <a:latin typeface="Times New Roman" panose="02020603050405020304" pitchFamily="18" charset="0"/>
                <a:ea typeface="微软雅黑" panose="020b0503020204020204" charset="-122"/>
                <a:cs typeface="Times New Roman" panose="02020603050405020304" pitchFamily="18" charset="0"/>
              </a:rPr>
              <a:t>更名并不一定能带来城市的发展。</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②</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a:p>
            <a:pPr algn="just">
              <a:lnSpc>
                <a:spcPct val="140000"/>
              </a:lnSpc>
              <a:spcAft>
                <a:spcPct val="0"/>
              </a:spcAft>
            </a:pPr>
            <a:r>
              <a:rPr lang="en-US" altLang="zh-CN" sz="2600" kern="100">
                <a:latin typeface="宋体" pitchFamily="2" charset="-122"/>
                <a:ea typeface="微软雅黑" panose="020b0503020204020204" charset="-122"/>
                <a:cs typeface="Times New Roman" panose="02020603050405020304" pitchFamily="18" charset="0"/>
              </a:rPr>
              <a:t>③</a:t>
            </a:r>
            <a:r>
              <a:rPr lang="en-US" altLang="zh-CN" sz="2600" kern="100" smtClean="0">
                <a:latin typeface="Times New Roman" panose="02020603050405020304" pitchFamily="18" charset="0"/>
                <a:ea typeface="微软雅黑" panose="020b0503020204020204" charset="-122"/>
                <a:cs typeface="Courier New" panose="02070309020205020404" pitchFamily="49" charset="0"/>
              </a:rPr>
              <a:t>________________________________________________________________</a:t>
            </a:r>
            <a:r>
              <a:rPr lang="zh-CN" altLang="zh-CN" sz="26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itchFamily="2" charset="-122"/>
              <a:cs typeface="Courier New" panose="02070309020205020404" pitchFamily="49" charset="0"/>
            </a:endParaRPr>
          </a:p>
        </p:txBody>
      </p:sp>
      <p:sp>
        <p:nvSpPr>
          <p:cNvPr id="3" name="矩形 2"/>
          <p:cNvSpPr/>
          <p:nvPr/>
        </p:nvSpPr>
        <p:spPr>
          <a:xfrm>
            <a:off x="838622" y="4303294"/>
            <a:ext cx="8136904" cy="652486"/>
          </a:xfrm>
          <a:prstGeom prst="rect">
            <a:avLst/>
          </a:prstGeom>
        </p:spPr>
        <p:txBody>
          <a:bodyPr wrap="squar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城市名字不够响亮并不一定会严重影响经济发展</a:t>
            </a:r>
            <a:endParaRPr lang="zh-CN" altLang="zh-CN" sz="1050" kern="100">
              <a:solidFill>
                <a:prstClr val="black"/>
              </a:solidFill>
              <a:latin typeface="宋体" pitchFamily="2" charset="-122"/>
              <a:cs typeface="Courier New" panose="02070309020205020404" pitchFamily="49" charset="0"/>
            </a:endParaRPr>
          </a:p>
        </p:txBody>
      </p:sp>
      <p:sp>
        <p:nvSpPr>
          <p:cNvPr id="10" name="矩形 9"/>
          <p:cNvSpPr/>
          <p:nvPr/>
        </p:nvSpPr>
        <p:spPr>
          <a:xfrm>
            <a:off x="814042" y="4929569"/>
            <a:ext cx="8017468" cy="652486"/>
          </a:xfrm>
          <a:prstGeom prst="rect">
            <a:avLst/>
          </a:prstGeom>
        </p:spPr>
        <p:txBody>
          <a:bodyPr wrap="square">
            <a:spAutoFit/>
          </a:bodyPr>
          <a:lstStyle/>
          <a:p>
            <a:pPr lvl="0" algn="just">
              <a:lnSpc>
                <a:spcPct val="140000"/>
              </a:lnSpc>
            </a:pP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更名并不一定会带来经济腾飞</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句式</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2</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分，逻辑合理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3</a:t>
            </a:r>
            <a:r>
              <a:rPr lang="zh-CN" altLang="zh-CN" sz="26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分</a:t>
            </a:r>
            <a:r>
              <a:rPr lang="en-US" altLang="zh-CN" sz="2600" kern="100">
                <a:solidFill>
                  <a:srgbClr val="C00000"/>
                </a:solidFill>
                <a:latin typeface="Times New Roman" panose="02020603050405020304" pitchFamily="18" charset="0"/>
                <a:ea typeface="微软雅黑" panose="020b0503020204020204" charset="-122"/>
                <a:cs typeface="Courier New" panose="02070309020205020404" pitchFamily="49" charset="0"/>
              </a:rPr>
              <a:t>)</a:t>
            </a:r>
            <a:endParaRPr lang="zh-CN" altLang="zh-CN" sz="1050" kern="100">
              <a:solidFill>
                <a:prstClr val="black"/>
              </a:solidFill>
              <a:latin typeface="宋体"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1"/>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374</Paragraphs>
  <Slides>71</Slides>
  <Notes>8</Notes>
  <TotalTime>0</TotalTime>
  <HiddenSlides>0</HiddenSlides>
  <MMClips>0</MMClips>
  <ScaleCrop>0</ScaleCrop>
  <HeadingPairs>
    <vt:vector baseType="variant" size="4">
      <vt:variant>
        <vt:lpstr>Theme</vt:lpstr>
      </vt:variant>
      <vt:variant>
        <vt:i4>1</vt:i4>
      </vt:variant>
      <vt:variant>
        <vt:lpstr>Slide Titles</vt:lpstr>
      </vt:variant>
      <vt:variant>
        <vt:i4>71</vt:i4>
      </vt:variant>
    </vt:vector>
  </HeadingPairs>
  <TitlesOfParts>
    <vt:vector baseType="lpstr" size="72">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2020-11-23T08:49:28.344</cp:lastPrinted>
  <dcterms:created xsi:type="dcterms:W3CDTF">2020-11-23T08:49:28Z</dcterms:created>
  <dcterms:modified xsi:type="dcterms:W3CDTF">2020-11-23T00:49:30Z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