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66" r:id="rId6"/>
    <p:sldId id="258" r:id="rId7"/>
    <p:sldId id="267" r:id="rId8"/>
    <p:sldId id="268" r:id="rId9"/>
    <p:sldId id="269" r:id="rId10"/>
    <p:sldId id="271" r:id="rId11"/>
    <p:sldId id="272" r:id="rId12"/>
    <p:sldId id="273" r:id="rId13"/>
    <p:sldId id="278" r:id="rId14"/>
    <p:sldId id="261" r:id="rId15"/>
    <p:sldId id="262" r:id="rId16"/>
    <p:sldId id="263" r:id="rId17"/>
    <p:sldId id="264" r:id="rId18"/>
    <p:sldId id="279" r:id="rId19"/>
    <p:sldId id="281" r:id="rId20"/>
    <p:sldId id="283" r:id="rId21"/>
    <p:sldId id="284" r:id="rId22"/>
    <p:sldId id="288" r:id="rId23"/>
    <p:sldId id="287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Administrator" initials="A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2" d="100"/>
          <a:sy n="72" d="100"/>
        </p:scale>
        <p:origin x="84" y="192"/>
      </p:cViewPr>
      <p:guideLst>
        <p:guide orient="horz" pos="217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tags" Target="tags/tag67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903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2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52814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7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Relationship Id="rId3" Type="http://schemas.openxmlformats.org/officeDocument/2006/relationships/tags" Target="../tags/tag66.xml" /><Relationship Id="rId4" Type="http://schemas.openxmlformats.org/officeDocument/2006/relationships/image" Target="../media/image10.png" /><Relationship Id="rId5" Type="http://schemas.openxmlformats.org/officeDocument/2006/relationships/image" Target="../media/image1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zh-CN"/>
              <a:t>红楼梦主题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单击输入您的封面副标题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89635" y="629285"/>
            <a:ext cx="107137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鲁迅论述小说的主题道：“经学家看见《易》，道学家看见淫，才子看见缠绵，革命家看见排满，流言家看见宫闱秘事。”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49985" y="3742690"/>
            <a:ext cx="293751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华文新魏" pitchFamily="2" charset="-122"/>
                <a:ea typeface="华文新魏" pitchFamily="2" charset="-122"/>
                <a:sym typeface="+mn-ea"/>
              </a:rPr>
              <a:t>你怎么看呢？</a:t>
            </a: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04875" y="720090"/>
            <a:ext cx="1095502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《红楼梦》的作者</a:t>
            </a:r>
          </a:p>
          <a:p>
            <a:r>
              <a:rPr lang="zh-CN" altLang="en-US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到底是不是曹雪芹？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70610" y="2409825"/>
            <a:ext cx="109550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学术界到现在不能确认曹雪芹是红楼作者。</a:t>
            </a:r>
          </a:p>
          <a:p>
            <a:r>
              <a:rPr lang="zh-CN" altLang="en-US" sz="3600"/>
              <a:t>也没有任何足够的证据，证明其他人比曹雪芹更有可能拥有《红楼梦》的著作权。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8" name="Picture 3" descr="2002814113321408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2160" y="1524000"/>
            <a:ext cx="2362200" cy="3810000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9220" name="Text Box 4"/>
          <p:cNvSpPr txBox="1"/>
          <p:nvPr/>
        </p:nvSpPr>
        <p:spPr>
          <a:xfrm>
            <a:off x="1056005" y="1066800"/>
            <a:ext cx="670560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曹雪芹（约</a:t>
            </a: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1715—1763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）名霑，字梦阮，号雪芹，又号芹圃、芹溪。从他曾祖曹玺开始，祖父曹寅，伯父曹颙</a:t>
            </a: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yóng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、父亲曹頫</a:t>
            </a: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fǔ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三代世袭江宁织造的官职。他的曾祖母做过康熙皇帝的乳母，祖父曹寅做过康熙皇帝的侍读，两个女儿入选王妃。康熙皇帝六次巡南就有四次以江宁织造署为行宫。由此可见曹家的显赫以及与皇室的密切关系。</a:t>
            </a:r>
          </a:p>
        </p:txBody>
      </p:sp>
      <p:sp>
        <p:nvSpPr>
          <p:cNvPr id="9221" name="Text Box 5"/>
          <p:cNvSpPr txBox="1"/>
          <p:nvPr/>
        </p:nvSpPr>
        <p:spPr>
          <a:xfrm>
            <a:off x="1828800" y="152400"/>
            <a:ext cx="3581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汉仪雁翎体简" pitchFamily="1" charset="-122"/>
                <a:cs typeface="+mn-cs"/>
              </a:rPr>
              <a:t>【</a:t>
            </a:r>
            <a:r>
              <a:rPr lang="zh-CN" altLang="en-US" sz="4000" noProof="1">
                <a:effectLst>
                  <a:outerShdw blurRad="38100" dist="38100" dir="2700000">
                    <a:srgbClr val="C0C0C0"/>
                  </a:outerShdw>
                </a:effectLst>
                <a:latin typeface="隶书" pitchFamily="1" charset="-122"/>
                <a:ea typeface="隶书" pitchFamily="1" charset="-122"/>
                <a:cs typeface="+mn-cs"/>
              </a:rPr>
              <a:t>曹雪芹</a:t>
            </a:r>
            <a:r>
              <a:rPr lang="en-US" altLang="zh-CN" sz="40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汉仪雁翎体简" pitchFamily="1" charset="-122"/>
                <a:cs typeface="+mn-cs"/>
              </a:rPr>
              <a:t>】</a:t>
            </a:r>
            <a:endParaRPr lang="en-US" altLang="zh-CN" sz="4000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汉仪雁翎体简" pitchFamily="1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1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2003" y="1461770"/>
            <a:ext cx="2563812" cy="3417888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5362" name="Text Box 4"/>
          <p:cNvSpPr txBox="1"/>
          <p:nvPr/>
        </p:nvSpPr>
        <p:spPr>
          <a:xfrm>
            <a:off x="1058545" y="673735"/>
            <a:ext cx="6332538" cy="551053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0170" tIns="46990" rIns="90170" bIns="46990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    </a:t>
            </a:r>
            <a:r>
              <a:rPr lang="en-US" altLang="zh-CN" sz="3200" b="1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曹雪芹在少年时代经历过一段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2" charset="0"/>
                <a:ea typeface="隶书" pitchFamily="1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锦衣纨绔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2" charset="0"/>
                <a:ea typeface="隶书" pitchFamily="1" charset="-122"/>
              </a:rPr>
              <a:t>”“</a:t>
            </a:r>
            <a:r>
              <a:rPr lang="zh-CN" altLang="en-US" sz="3200" b="1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饫</a:t>
            </a:r>
            <a:r>
              <a:rPr lang="en-US" altLang="zh-CN" sz="3200" b="1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y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2" charset="0"/>
                <a:ea typeface="隶书" pitchFamily="1" charset="-122"/>
              </a:rPr>
              <a:t>ù</a:t>
            </a:r>
            <a:r>
              <a:rPr lang="zh-CN" altLang="en-US" sz="3200" b="1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甘餍肥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2" charset="0"/>
                <a:ea typeface="隶书" pitchFamily="1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的</a:t>
            </a:r>
            <a:r>
              <a:rPr lang="zh-CN" altLang="en-US" sz="3200" b="1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贵族生活</a:t>
            </a:r>
            <a:r>
              <a:rPr lang="zh-CN" altLang="en-US" sz="3200" b="1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，雍正即位后，展开了一场残酷的清除政敌的斗争。在皇室内部争夺权力斗争的牵连下，他的父亲曹頫因事获罪免职并被抄家，后又遣回北京，</a:t>
            </a:r>
            <a:r>
              <a:rPr lang="zh-CN" altLang="en-US" sz="3200" b="1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家道从此衰落，到他著书时已过着贫困生活。</a:t>
            </a:r>
            <a:r>
              <a:rPr lang="zh-CN" altLang="en-US" sz="3200" b="1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他写</a:t>
            </a:r>
            <a:r>
              <a:rPr lang="en-US" altLang="zh-CN" sz="3200" b="1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红楼梦</a:t>
            </a:r>
            <a:r>
              <a:rPr lang="en-US" altLang="zh-CN" sz="3200" b="1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，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2" charset="0"/>
                <a:ea typeface="隶书" pitchFamily="1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披阅十载，增删五次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2" charset="0"/>
                <a:ea typeface="隶书" pitchFamily="1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 ，因贫病交困，全书未尽即凄惨地与世长辞。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Text Box 3"/>
          <p:cNvSpPr txBox="1"/>
          <p:nvPr/>
        </p:nvSpPr>
        <p:spPr>
          <a:xfrm>
            <a:off x="2819400" y="1600200"/>
            <a:ext cx="3168650" cy="8718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54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 </a:t>
            </a:r>
            <a:r>
              <a:rPr lang="zh-CN" altLang="en-US" sz="254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曹玺</a:t>
            </a:r>
            <a:r>
              <a:rPr lang="en-US" altLang="zh-CN" sz="254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xǐ</a:t>
            </a:r>
            <a:endParaRPr lang="zh-CN" altLang="en-US" sz="2540" b="1" noProof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54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（江宁织造）</a:t>
            </a:r>
            <a:endParaRPr lang="zh-CN" altLang="en-US" sz="2540" b="1" noProof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1" name="Text Box 4"/>
          <p:cNvSpPr txBox="1"/>
          <p:nvPr/>
        </p:nvSpPr>
        <p:spPr>
          <a:xfrm>
            <a:off x="2209800" y="2857500"/>
            <a:ext cx="5348288" cy="12623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54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   </a:t>
            </a:r>
            <a:r>
              <a:rPr lang="zh-CN" altLang="en-US" sz="254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曹寅</a:t>
            </a:r>
            <a:endParaRPr lang="zh-CN" altLang="en-US" sz="2540" b="1" noProof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54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（江宁织造、康熙的伴读）</a:t>
            </a:r>
            <a:endParaRPr lang="zh-CN" altLang="en-US" sz="2540" b="1" noProof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2540" b="1" noProof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2" name="Text Box 5"/>
          <p:cNvSpPr txBox="1"/>
          <p:nvPr/>
        </p:nvSpPr>
        <p:spPr>
          <a:xfrm>
            <a:off x="2895600" y="4229100"/>
            <a:ext cx="3276600" cy="8718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54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</a:t>
            </a:r>
            <a:r>
              <a:rPr lang="zh-CN" altLang="en-US" sz="254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曹頫 </a:t>
            </a:r>
            <a:r>
              <a:rPr lang="en-US" altLang="zh-CN" sz="254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fǔ</a:t>
            </a:r>
            <a:r>
              <a:rPr lang="zh-CN" altLang="en-US" sz="254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endParaRPr lang="zh-CN" altLang="en-US" sz="2540" b="1" noProof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54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曹颙</a:t>
            </a:r>
            <a:r>
              <a:rPr lang="en-US" altLang="zh-CN" sz="254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yóng</a:t>
            </a:r>
            <a:r>
              <a:rPr lang="zh-CN" altLang="en-US" sz="254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（江宁织造）</a:t>
            </a:r>
            <a:endParaRPr lang="zh-CN" altLang="en-US" sz="2540" b="1" noProof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3" name="Text Box 6"/>
          <p:cNvSpPr txBox="1"/>
          <p:nvPr/>
        </p:nvSpPr>
        <p:spPr>
          <a:xfrm>
            <a:off x="7162800" y="2078038"/>
            <a:ext cx="3505200" cy="12623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54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</a:t>
            </a:r>
            <a:r>
              <a:rPr lang="zh-CN" altLang="en-US" sz="254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曾祖母</a:t>
            </a:r>
            <a:endParaRPr lang="zh-CN" altLang="en-US" sz="2540" b="1" noProof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54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（康熙的乳母）</a:t>
            </a:r>
            <a:endParaRPr lang="zh-CN" altLang="en-US" sz="2540" b="1" noProof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2540" b="1" noProof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4" name="Text Box 7"/>
          <p:cNvSpPr txBox="1"/>
          <p:nvPr/>
        </p:nvSpPr>
        <p:spPr>
          <a:xfrm>
            <a:off x="4267200" y="2343150"/>
            <a:ext cx="1789113" cy="481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54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曾祖父</a:t>
            </a:r>
            <a:endParaRPr lang="zh-CN" altLang="en-US" sz="2540" b="1" noProof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5" name="Text Box 8"/>
          <p:cNvSpPr txBox="1"/>
          <p:nvPr/>
        </p:nvSpPr>
        <p:spPr>
          <a:xfrm>
            <a:off x="4267200" y="3749675"/>
            <a:ext cx="1397000" cy="481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54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祖父</a:t>
            </a:r>
            <a:endParaRPr lang="zh-CN" altLang="en-US" sz="2540" b="1" noProof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6" name="Text Box 9"/>
          <p:cNvSpPr txBox="1"/>
          <p:nvPr/>
        </p:nvSpPr>
        <p:spPr>
          <a:xfrm>
            <a:off x="4343400" y="4972050"/>
            <a:ext cx="1258888" cy="481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54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父亲</a:t>
            </a:r>
            <a:endParaRPr lang="zh-CN" altLang="en-US" sz="2540" b="1" noProof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7" name="Text Box 10"/>
          <p:cNvSpPr txBox="1"/>
          <p:nvPr/>
        </p:nvSpPr>
        <p:spPr>
          <a:xfrm>
            <a:off x="4038600" y="5427663"/>
            <a:ext cx="1714500" cy="481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GB" sz="254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曹雪芹</a:t>
            </a:r>
            <a:endParaRPr lang="zh-CN" altLang="en-GB" sz="2540" b="1" noProof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93" name="Line 11"/>
          <p:cNvSpPr/>
          <p:nvPr/>
        </p:nvSpPr>
        <p:spPr>
          <a:xfrm flipH="1" flipV="1">
            <a:off x="4267200" y="4891088"/>
            <a:ext cx="0" cy="6286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6394" name="Line 12"/>
          <p:cNvSpPr/>
          <p:nvPr/>
        </p:nvSpPr>
        <p:spPr>
          <a:xfrm flipH="1" flipV="1">
            <a:off x="4267200" y="3690938"/>
            <a:ext cx="0" cy="6286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6395" name="Line 13"/>
          <p:cNvSpPr/>
          <p:nvPr/>
        </p:nvSpPr>
        <p:spPr>
          <a:xfrm flipH="1" flipV="1">
            <a:off x="4267200" y="2400300"/>
            <a:ext cx="0" cy="6286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6396" name="Line 14"/>
          <p:cNvSpPr/>
          <p:nvPr/>
        </p:nvSpPr>
        <p:spPr>
          <a:xfrm flipV="1">
            <a:off x="5249863" y="2943225"/>
            <a:ext cx="3438525" cy="26876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7182" name="Text Box 15"/>
          <p:cNvSpPr txBox="1"/>
          <p:nvPr/>
        </p:nvSpPr>
        <p:spPr>
          <a:xfrm>
            <a:off x="1631950" y="912813"/>
            <a:ext cx="5454650" cy="6280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490" b="1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作者家族情况简介</a:t>
            </a:r>
            <a:endParaRPr lang="zh-CN" altLang="en-US" sz="3490" b="1" noProof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10" name="Picture 3" descr="曹雪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540" y="1177290"/>
            <a:ext cx="3505200" cy="4267200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7411" name="Text Box 4"/>
          <p:cNvSpPr txBox="1"/>
          <p:nvPr/>
        </p:nvSpPr>
        <p:spPr>
          <a:xfrm>
            <a:off x="5933440" y="1295400"/>
            <a:ext cx="4922838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《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红楼梦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总共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120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回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，后四十回为清人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高鹗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所续。研究者一般认为高鹗在贾宝玉和林黛玉的爱情故事上以悲剧结束，还是遵循曹雪芹原旨的，但写贾府的结局家道复初，却违背了曹雪芹的愿意。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01090" y="508635"/>
            <a:ext cx="104413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《红楼梦》的空间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85850" y="1564640"/>
            <a:ext cx="106381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两府一园</a:t>
            </a:r>
          </a:p>
        </p:txBody>
      </p:sp>
      <p:sp>
        <p:nvSpPr>
          <p:cNvPr id="4" name="矩形 3"/>
          <p:cNvSpPr/>
          <p:nvPr/>
        </p:nvSpPr>
        <p:spPr>
          <a:xfrm>
            <a:off x="1071245" y="2938145"/>
            <a:ext cx="3531870" cy="28365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/>
              <a:t>荣国府</a:t>
            </a:r>
          </a:p>
          <a:p>
            <a:pPr algn="ctr"/>
            <a:r>
              <a:rPr lang="zh-CN" altLang="en-US" sz="3600"/>
              <a:t>现实主义</a:t>
            </a:r>
          </a:p>
        </p:txBody>
      </p:sp>
      <p:sp>
        <p:nvSpPr>
          <p:cNvPr id="5" name="矩形 4"/>
          <p:cNvSpPr/>
          <p:nvPr/>
        </p:nvSpPr>
        <p:spPr>
          <a:xfrm>
            <a:off x="8223250" y="2938145"/>
            <a:ext cx="3818255" cy="28365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/>
              <a:t>宁国府</a:t>
            </a:r>
          </a:p>
          <a:p>
            <a:pPr algn="ctr"/>
            <a:r>
              <a:rPr lang="zh-CN" altLang="en-US" sz="3600"/>
              <a:t>批判主义</a:t>
            </a:r>
          </a:p>
        </p:txBody>
      </p:sp>
      <p:sp>
        <p:nvSpPr>
          <p:cNvPr id="6" name="椭圆 5"/>
          <p:cNvSpPr/>
          <p:nvPr/>
        </p:nvSpPr>
        <p:spPr>
          <a:xfrm>
            <a:off x="4633595" y="1564640"/>
            <a:ext cx="3559175" cy="274955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/>
              <a:t>大观园</a:t>
            </a:r>
          </a:p>
          <a:p>
            <a:pPr algn="ctr"/>
            <a:r>
              <a:rPr lang="zh-CN" altLang="en-US" sz="3600"/>
              <a:t>理想主义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202180" y="6152515"/>
            <a:ext cx="8238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宁</a:t>
            </a:r>
            <a:r>
              <a:rPr lang="en-US" altLang="zh-CN" sz="2800"/>
              <a:t>                              </a:t>
            </a:r>
            <a:r>
              <a:rPr lang="zh-CN" altLang="en-US" sz="2800"/>
              <a:t>荣</a:t>
            </a:r>
            <a:r>
              <a:rPr lang="en-US" altLang="zh-CN" sz="2800"/>
              <a:t>                                     </a:t>
            </a:r>
            <a:r>
              <a:rPr lang="zh-CN" altLang="en-US" sz="2800"/>
              <a:t>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25" name="图片 2" descr="正定荣国府示意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28600"/>
            <a:ext cx="8675688" cy="579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矩形 3"/>
          <p:cNvSpPr/>
          <p:nvPr/>
        </p:nvSpPr>
        <p:spPr>
          <a:xfrm>
            <a:off x="4672013" y="6172200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荣国府示意图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976995" y="2967990"/>
            <a:ext cx="5581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贾赦院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lstStyle/>
          <a:p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14338" name="内容占位符 2"/>
          <p:cNvSpPr>
            <a:spLocks noGrp="1"/>
          </p:cNvSpPr>
          <p:nvPr>
            <p:ph idx="4294967295"/>
          </p:nvPr>
        </p:nvSpPr>
        <p:spPr/>
        <p:txBody>
          <a:bodyPr vert="horz" wrap="square" lIns="91440" tIns="45720" rIns="91440" bIns="45720" anchor="t" anchorCtr="0"/>
          <a:lstStyle/>
          <a:p>
            <a:endParaRPr lang="zh-CN" altLang="zh-CN">
              <a:ea typeface="宋体" panose="02010600030101010101" pitchFamily="2" charset="-122"/>
            </a:endParaRPr>
          </a:p>
        </p:txBody>
      </p:sp>
      <p:pic>
        <p:nvPicPr>
          <p:cNvPr id="14339" name="图片 3" descr="9550445959796345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380" y="0"/>
            <a:ext cx="11184890" cy="6755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9"/>
          <p:cNvSpPr txBox="1"/>
          <p:nvPr/>
        </p:nvSpPr>
        <p:spPr>
          <a:xfrm>
            <a:off x="2446338" y="5222875"/>
            <a:ext cx="528637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</a:p>
        </p:txBody>
      </p:sp>
      <p:sp>
        <p:nvSpPr>
          <p:cNvPr id="14341" name="文本框 10"/>
          <p:cNvSpPr txBox="1"/>
          <p:nvPr/>
        </p:nvSpPr>
        <p:spPr>
          <a:xfrm>
            <a:off x="6656388" y="4916488"/>
            <a:ext cx="528637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</a:p>
        </p:txBody>
      </p:sp>
      <p:sp>
        <p:nvSpPr>
          <p:cNvPr id="14342" name="文本框 11"/>
          <p:cNvSpPr txBox="1"/>
          <p:nvPr/>
        </p:nvSpPr>
        <p:spPr>
          <a:xfrm>
            <a:off x="8605838" y="842963"/>
            <a:ext cx="528637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</a:p>
        </p:txBody>
      </p:sp>
      <p:sp>
        <p:nvSpPr>
          <p:cNvPr id="14343" name="文本框 12"/>
          <p:cNvSpPr txBox="1"/>
          <p:nvPr/>
        </p:nvSpPr>
        <p:spPr>
          <a:xfrm>
            <a:off x="8077200" y="5408613"/>
            <a:ext cx="528638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</a:p>
        </p:txBody>
      </p:sp>
      <p:sp>
        <p:nvSpPr>
          <p:cNvPr id="14344" name="文本框 13"/>
          <p:cNvSpPr txBox="1"/>
          <p:nvPr/>
        </p:nvSpPr>
        <p:spPr>
          <a:xfrm>
            <a:off x="5419725" y="3355975"/>
            <a:ext cx="52863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</a:p>
        </p:txBody>
      </p:sp>
      <p:sp>
        <p:nvSpPr>
          <p:cNvPr id="14345" name="文本框 14"/>
          <p:cNvSpPr txBox="1"/>
          <p:nvPr/>
        </p:nvSpPr>
        <p:spPr>
          <a:xfrm>
            <a:off x="8605838" y="3940175"/>
            <a:ext cx="528637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</a:p>
        </p:txBody>
      </p:sp>
      <p:sp>
        <p:nvSpPr>
          <p:cNvPr id="34832" name="文本框 15"/>
          <p:cNvSpPr txBox="1"/>
          <p:nvPr/>
        </p:nvSpPr>
        <p:spPr>
          <a:xfrm>
            <a:off x="1852600" y="965200"/>
            <a:ext cx="5286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endParaRPr lang="en-US" altLang="zh-CN" sz="3200" b="1" noProof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7" name="文本框 16"/>
          <p:cNvSpPr txBox="1"/>
          <p:nvPr/>
        </p:nvSpPr>
        <p:spPr>
          <a:xfrm>
            <a:off x="2152650" y="996950"/>
            <a:ext cx="27336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紫菱洲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（缀锦楼）</a:t>
            </a:r>
          </a:p>
        </p:txBody>
      </p:sp>
      <p:sp>
        <p:nvSpPr>
          <p:cNvPr id="14348" name="文本框 18"/>
          <p:cNvSpPr txBox="1"/>
          <p:nvPr/>
        </p:nvSpPr>
        <p:spPr>
          <a:xfrm>
            <a:off x="3760788" y="3355975"/>
            <a:ext cx="5270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</a:p>
        </p:txBody>
      </p:sp>
      <p:sp>
        <p:nvSpPr>
          <p:cNvPr id="14349" name="文本框 1"/>
          <p:cNvSpPr txBox="1"/>
          <p:nvPr/>
        </p:nvSpPr>
        <p:spPr>
          <a:xfrm>
            <a:off x="7335838" y="-31750"/>
            <a:ext cx="352266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00B0F0"/>
                </a:solidFill>
                <a:latin typeface="方正姚体" pitchFamily="2" charset="-122"/>
                <a:ea typeface="方正姚体" pitchFamily="2" charset="-122"/>
              </a:rPr>
              <a:t>他们的住处和别号</a:t>
            </a:r>
          </a:p>
        </p:txBody>
      </p:sp>
      <p:sp>
        <p:nvSpPr>
          <p:cNvPr id="14350" name="文本框 7"/>
          <p:cNvSpPr txBox="1"/>
          <p:nvPr/>
        </p:nvSpPr>
        <p:spPr>
          <a:xfrm>
            <a:off x="9967913" y="2170113"/>
            <a:ext cx="1031875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16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1600" b="1">
                <a:latin typeface="楷体" panose="02010609060101010101" charset="-122"/>
                <a:ea typeface="楷体" panose="02010609060101010101" charset="-122"/>
              </a:rPr>
              <a:t>23</a:t>
            </a:r>
            <a:r>
              <a:rPr lang="zh-CN" altLang="en-US" sz="1600" b="1">
                <a:latin typeface="楷体" panose="02010609060101010101" charset="-122"/>
                <a:ea typeface="楷体" panose="02010609060101010101" charset="-122"/>
              </a:rPr>
              <a:t>回）</a:t>
            </a:r>
          </a:p>
        </p:txBody>
      </p:sp>
      <p:sp>
        <p:nvSpPr>
          <p:cNvPr id="14351" name="直线 3"/>
          <p:cNvSpPr/>
          <p:nvPr/>
        </p:nvSpPr>
        <p:spPr>
          <a:xfrm>
            <a:off x="6610350" y="3703638"/>
            <a:ext cx="776288" cy="498475"/>
          </a:xfrm>
          <a:prstGeom prst="line">
            <a:avLst/>
          </a:prstGeom>
          <a:ln w="9525" cap="flat" cmpd="sng">
            <a:solidFill>
              <a:srgbClr val="007A77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" name="文本框 1"/>
          <p:cNvSpPr txBox="1"/>
          <p:nvPr/>
        </p:nvSpPr>
        <p:spPr>
          <a:xfrm>
            <a:off x="1687194" y="5039360"/>
            <a:ext cx="798195" cy="16897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考考你</a:t>
            </a:r>
            <a:endParaRPr lang="zh-CN" altLang="en-US" sz="4000" b="1" noProof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zoom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下载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2255" y="-498475"/>
            <a:ext cx="11929745" cy="69945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Rectangle 2"/>
          <p:cNvSpPr/>
          <p:nvPr/>
        </p:nvSpPr>
        <p:spPr>
          <a:xfrm>
            <a:off x="1524000" y="990600"/>
            <a:ext cx="9144000" cy="487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>
              <a:latin typeface="Tahoma" panose="020b0604030504040204" pitchFamily="2" charset="0"/>
              <a:ea typeface="宋体" panose="02010600030101010101" pitchFamily="2" charset="-122"/>
            </a:endParaRPr>
          </a:p>
        </p:txBody>
      </p:sp>
      <p:sp>
        <p:nvSpPr>
          <p:cNvPr id="6147" name="Text Box 3"/>
          <p:cNvSpPr txBox="1"/>
          <p:nvPr/>
        </p:nvSpPr>
        <p:spPr>
          <a:xfrm>
            <a:off x="5157153" y="1981200"/>
            <a:ext cx="3229610" cy="3962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满纸荒唐言，</a:t>
            </a:r>
            <a:endParaRPr lang="zh-CN" altLang="en-US" sz="36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一把心酸泪。</a:t>
            </a:r>
            <a:endParaRPr lang="zh-CN" altLang="en-US" sz="36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都云作者痴，</a:t>
            </a:r>
            <a:endParaRPr lang="zh-CN" altLang="en-US" sz="36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谁解其中味。</a:t>
            </a:r>
          </a:p>
        </p:txBody>
      </p:sp>
      <p:pic>
        <p:nvPicPr>
          <p:cNvPr id="10243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590800"/>
            <a:ext cx="3143250" cy="3124200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0244" name="Text Box 10"/>
          <p:cNvSpPr txBox="1"/>
          <p:nvPr/>
        </p:nvSpPr>
        <p:spPr>
          <a:xfrm>
            <a:off x="8840153" y="1500188"/>
            <a:ext cx="921385" cy="2935287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99FF"/>
                </a:solidFill>
                <a:latin typeface="Verdana" panose="020b0604030504040204" pitchFamily="2" charset="0"/>
                <a:ea typeface="隶书" pitchFamily="1" charset="-122"/>
              </a:rPr>
              <a:t>    </a:t>
            </a:r>
            <a:r>
              <a:rPr lang="zh-CN" altLang="en-US" sz="4800" b="1">
                <a:solidFill>
                  <a:srgbClr val="FF0000"/>
                </a:solidFill>
                <a:latin typeface="Verdana" panose="020b0604030504040204" pitchFamily="2" charset="0"/>
                <a:ea typeface="隶书" pitchFamily="1" charset="-122"/>
              </a:rPr>
              <a:t>红楼梦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15365" y="367030"/>
            <a:ext cx="10668000" cy="6308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《红楼梦》的时间跨度</a:t>
            </a:r>
          </a:p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宝玉出生</a:t>
            </a:r>
          </a:p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第三回黛玉进贾府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黛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岁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宝玉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岁</a:t>
            </a:r>
          </a:p>
          <a:p>
            <a:r>
              <a:rPr lang="zh-CN" altLang="en-US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前大观园时代：两组矛盾，两件大事</a:t>
            </a:r>
          </a:p>
          <a:p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第二十三回住进大观园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黛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岁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宝玉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岁</a:t>
            </a:r>
          </a:p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八十回结束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黛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14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岁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宝玉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15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岁</a:t>
            </a:r>
          </a:p>
          <a:p>
            <a:r>
              <a:rPr lang="zh-CN" altLang="en-US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大观园时代</a:t>
            </a:r>
            <a:r>
              <a:rPr lang="en-US" altLang="zh-CN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:</a:t>
            </a:r>
            <a:r>
              <a:rPr lang="zh-CN" altLang="en-US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浓墨重彩的三年</a:t>
            </a:r>
          </a:p>
          <a:p>
            <a:r>
              <a:rPr lang="zh-CN" altLang="en-US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繁华</a:t>
            </a:r>
          </a:p>
          <a:p>
            <a:r>
              <a:rPr lang="zh-CN" altLang="en-US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争端</a:t>
            </a:r>
          </a:p>
          <a:p>
            <a:r>
              <a:rPr lang="zh-CN" altLang="en-US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伤逝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623252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835" y="0"/>
            <a:ext cx="6019165" cy="6988810"/>
          </a:xfrm>
          <a:prstGeom prst="rect">
            <a:avLst/>
          </a:prstGeom>
        </p:spPr>
      </p:pic>
      <p:pic>
        <p:nvPicPr>
          <p:cNvPr id="5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496800" y="119253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66280" y="1644013"/>
            <a:ext cx="7844791" cy="3319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40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◎</a:t>
            </a:r>
            <a:r>
              <a:rPr lang="zh-CN" altLang="en-US" sz="40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王蒙评析《红楼梦》书名：红者，女性也，闺阁也；楼者，大家也，豪宅也，王族也；梦者，浪漫也，沧桑也，爱情幻灭也，依依不舍而又人去楼空也。</a:t>
            </a:r>
            <a:endParaRPr lang="zh-CN" altLang="en-US" sz="4000" b="1" noProof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92300" y="5152390"/>
            <a:ext cx="8775700" cy="1346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华文隶书" pitchFamily="2" charset="-122"/>
                <a:ea typeface="华文隶书" pitchFamily="2" charset="-122"/>
                <a:cs typeface="+mn-cs"/>
              </a:rPr>
              <a:t>      </a:t>
            </a:r>
            <a:r>
              <a:rPr lang="zh-CN" altLang="en-US" sz="4800" b="1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华文隶书" pitchFamily="2" charset="-122"/>
                <a:ea typeface="华文隶书" pitchFamily="2" charset="-122"/>
                <a:cs typeface="+mn-cs"/>
              </a:rPr>
              <a:t>王蒙解</a:t>
            </a:r>
            <a:r>
              <a:rPr lang="en-US" altLang="zh-CN" sz="4800" b="1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华文隶书" pitchFamily="2" charset="-122"/>
                <a:ea typeface="华文隶书" pitchFamily="2" charset="-122"/>
                <a:cs typeface="+mn-cs"/>
              </a:rPr>
              <a:t>“</a:t>
            </a:r>
            <a:r>
              <a:rPr lang="zh-CN" altLang="en-US" sz="4800" b="1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华文隶书" pitchFamily="2" charset="-122"/>
                <a:ea typeface="华文隶书" pitchFamily="2" charset="-122"/>
                <a:cs typeface="+mn-cs"/>
              </a:rPr>
              <a:t>红</a:t>
            </a:r>
            <a:r>
              <a:rPr lang="en-US" altLang="zh-CN" sz="4800" b="1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华文隶书" pitchFamily="2" charset="-122"/>
                <a:ea typeface="华文隶书" pitchFamily="2" charset="-122"/>
                <a:cs typeface="+mn-cs"/>
              </a:rPr>
              <a:t>”“</a:t>
            </a:r>
            <a:r>
              <a:rPr lang="zh-CN" altLang="en-US" sz="4800" b="1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华文隶书" pitchFamily="2" charset="-122"/>
                <a:ea typeface="华文隶书" pitchFamily="2" charset="-122"/>
                <a:cs typeface="+mn-cs"/>
              </a:rPr>
              <a:t>楼</a:t>
            </a:r>
            <a:r>
              <a:rPr lang="en-US" altLang="zh-CN" sz="4800" b="1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华文隶书" pitchFamily="2" charset="-122"/>
                <a:ea typeface="华文隶书" pitchFamily="2" charset="-122"/>
                <a:cs typeface="+mn-cs"/>
              </a:rPr>
              <a:t>”“</a:t>
            </a:r>
            <a:r>
              <a:rPr lang="zh-CN" altLang="en-US" sz="4800" b="1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华文隶书" pitchFamily="2" charset="-122"/>
                <a:ea typeface="华文隶书" pitchFamily="2" charset="-122"/>
                <a:cs typeface="+mn-cs"/>
              </a:rPr>
              <a:t>梦</a:t>
            </a:r>
            <a:r>
              <a:rPr lang="en-US" altLang="zh-CN" sz="4800" b="1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华文隶书" pitchFamily="2" charset="-122"/>
                <a:ea typeface="华文隶书" pitchFamily="2" charset="-122"/>
                <a:cs typeface="+mn-cs"/>
              </a:rPr>
              <a:t>”</a:t>
            </a:r>
            <a:r>
              <a:rPr lang="zh-CN" altLang="en-US" sz="4800" b="1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华文隶书" pitchFamily="2" charset="-122"/>
                <a:ea typeface="华文隶书" pitchFamily="2" charset="-122"/>
                <a:cs typeface="+mn-cs"/>
              </a:rPr>
              <a:t>是不是有点意思呢？</a:t>
            </a:r>
            <a:endParaRPr lang="zh-CN" altLang="en-US" sz="4800" b="1" noProof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507" name="文本框 2"/>
          <p:cNvSpPr txBox="1"/>
          <p:nvPr/>
        </p:nvSpPr>
        <p:spPr>
          <a:xfrm>
            <a:off x="3692525" y="263525"/>
            <a:ext cx="4856163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6600" b="1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红楼之释名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灯片编号占位符 3"/>
          <p:cNvSpPr txBox="1">
            <a:spLocks noGrp="1"/>
          </p:cNvSpPr>
          <p:nvPr/>
        </p:nvSpPr>
        <p:spPr>
          <a:xfrm>
            <a:off x="807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r"/>
            <a:fld id="{9A0DB2DC-4C9A-4742-B13C-FB6460FD3503}" type="slidenum"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4</a:t>
            </a:fld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67" name="Rectangle 2"/>
          <p:cNvSpPr/>
          <p:nvPr/>
        </p:nvSpPr>
        <p:spPr>
          <a:xfrm>
            <a:off x="1608138" y="608330"/>
            <a:ext cx="569214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红楼梦</a:t>
            </a:r>
            <a:r>
              <a:rPr lang="en-US" altLang="zh-CN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的别名：</a:t>
            </a:r>
          </a:p>
        </p:txBody>
      </p:sp>
      <p:sp>
        <p:nvSpPr>
          <p:cNvPr id="7172" name="Rectangle 3"/>
          <p:cNvSpPr/>
          <p:nvPr/>
        </p:nvSpPr>
        <p:spPr>
          <a:xfrm>
            <a:off x="1722755" y="1765300"/>
            <a:ext cx="98463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buFont typeface="Wingdings" panose="05000000000000000000" pitchFamily="2" charset="2"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从通灵宝玉的来历取名为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石头记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（特指前八十回；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120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回本就叫《红后梦》）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3" name="Rectangle 4"/>
          <p:cNvSpPr/>
          <p:nvPr/>
        </p:nvSpPr>
        <p:spPr>
          <a:xfrm>
            <a:off x="1608138" y="3505200"/>
            <a:ext cx="92964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buFont typeface="Wingdings" panose="05000000000000000000" pitchFamily="2" charset="2"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从黛玉（绛珠草）以泪报答宝玉（神瑛侍者）滋润之恩角度取名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还泪记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</a:p>
        </p:txBody>
      </p:sp>
      <p:sp>
        <p:nvSpPr>
          <p:cNvPr id="7174" name="Rectangle 5"/>
          <p:cNvSpPr/>
          <p:nvPr/>
        </p:nvSpPr>
        <p:spPr>
          <a:xfrm>
            <a:off x="1722438" y="2841625"/>
            <a:ext cx="8748712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从一僧一道的神秘角度命名为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风月宝鉴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</a:p>
        </p:txBody>
      </p:sp>
      <p:sp>
        <p:nvSpPr>
          <p:cNvPr id="7175" name="Rectangle 6"/>
          <p:cNvSpPr/>
          <p:nvPr/>
        </p:nvSpPr>
        <p:spPr>
          <a:xfrm>
            <a:off x="1608138" y="4828540"/>
            <a:ext cx="8351837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 typeface="Wingdings" panose="05000000000000000000" pitchFamily="2" charset="2"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以书中主要的女主角得名的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金陵十二钗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>
              <a:buFont typeface="Wingdings" panose="05000000000000000000" pitchFamily="2" charset="2"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从宝玉最后出家的角度命名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《情僧录》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717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5" name="Picture 2" descr="D:\电脑墙纸图片（备份以此为准）（2015.1.21）\74G58PICnHk_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4338" y="0"/>
            <a:ext cx="8823325" cy="3789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矩形 2"/>
          <p:cNvSpPr>
            <a:spLocks noTextEdit="1"/>
          </p:cNvSpPr>
          <p:nvPr/>
        </p:nvSpPr>
        <p:spPr>
          <a:xfrm>
            <a:off x="2133600" y="149225"/>
            <a:ext cx="7924800" cy="1074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676"/>
              </a:avLst>
            </a:prstTxWarp>
            <a:normAutofit/>
          </a:bodyPr>
          <a:lstStyle/>
          <a:p>
            <a:pPr algn="ctr"/>
            <a:endParaRPr lang="zh-CN" altLang="en-US" sz="3600" b="1">
              <a:ln w="12700" cap="flat" cmpd="sng">
                <a:solidFill>
                  <a:srgbClr val="9933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华文隶书" charset="0"/>
              <a:ea typeface="华文隶书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67535" y="0"/>
            <a:ext cx="677163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  <a:cs typeface="华文隶书" pitchFamily="2" charset="-122"/>
              </a:rPr>
              <a:t>共有哪</a:t>
            </a:r>
            <a:r>
              <a:rPr lang="en-US" altLang="zh-CN" sz="72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  <a:cs typeface="华文隶书" pitchFamily="2" charset="-122"/>
              </a:rPr>
              <a:t>12 </a:t>
            </a:r>
            <a:r>
              <a:rPr lang="zh-CN" altLang="en-US" sz="72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  <a:cs typeface="华文隶书" pitchFamily="2" charset="-122"/>
              </a:rPr>
              <a:t>钗？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64335" y="3907790"/>
            <a:ext cx="984250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u="sng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4000" b="1" u="sng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四春</a:t>
            </a:r>
            <a:r>
              <a:rPr lang="en-US" altLang="zh-CN" sz="4000" b="1" u="sng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  <a:r>
              <a:rPr lang="zh-CN" altLang="en-US" sz="4000" b="1" u="sng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；王熙凤、巧姐；李纨；秦可卿。</a:t>
            </a:r>
            <a:endParaRPr lang="zh-CN" altLang="en-US" sz="4000" b="1" noProof="1"/>
          </a:p>
          <a:p>
            <a:pPr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u="sng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黛玉、宝钗、史湘云。</a:t>
            </a:r>
            <a:endParaRPr lang="zh-CN" altLang="en-US" sz="4000" b="1" noProof="1"/>
          </a:p>
          <a:p>
            <a:pPr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u="sng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妙玉。</a:t>
            </a:r>
            <a:endParaRPr lang="zh-CN" altLang="en-US" sz="4000" b="1" u="sng" noProof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文本框 1"/>
          <p:cNvSpPr txBox="1"/>
          <p:nvPr/>
        </p:nvSpPr>
        <p:spPr>
          <a:xfrm>
            <a:off x="393065" y="238125"/>
            <a:ext cx="10186035" cy="6226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5980"/>
              </a:lnSpc>
            </a:pPr>
            <a:r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lang="en-US" altLang="zh-CN" noProof="1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en-US" altLang="zh-CN" sz="54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  <a:cs typeface="华文新魏" pitchFamily="2" charset="-122"/>
              </a:rPr>
              <a:t>“</a:t>
            </a:r>
            <a:r>
              <a:rPr lang="zh-CN" altLang="en-US" sz="54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  <a:cs typeface="华文新魏" pitchFamily="2" charset="-122"/>
              </a:rPr>
              <a:t>都道是金玉良缘</a:t>
            </a:r>
            <a:r>
              <a:rPr lang="en-US" altLang="zh-CN" sz="54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  <a:cs typeface="华文新魏" pitchFamily="2" charset="-122"/>
              </a:rPr>
              <a:t>  ”</a:t>
            </a:r>
            <a:r>
              <a:rPr lang="zh-CN" altLang="en-US" sz="54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  <a:cs typeface="华文新魏" pitchFamily="2" charset="-122"/>
              </a:rPr>
              <a:t>指谁和谁？</a:t>
            </a:r>
            <a:endParaRPr lang="en-US" altLang="zh-CN" sz="5400" b="1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华文新魏" pitchFamily="2" charset="-122"/>
              <a:ea typeface="华文新魏" pitchFamily="2" charset="-122"/>
              <a:cs typeface="华文新魏" pitchFamily="2" charset="-122"/>
            </a:endParaRPr>
          </a:p>
          <a:p>
            <a:pPr>
              <a:lnSpc>
                <a:spcPts val="5980"/>
              </a:lnSpc>
            </a:pPr>
            <a:r>
              <a:rPr lang="en-US" altLang="zh-CN" sz="44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lang="en-US" altLang="zh-CN" sz="44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lang="en-US" altLang="zh-CN" sz="48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新魏" pitchFamily="2" charset="-122"/>
                <a:ea typeface="华文新魏" pitchFamily="2" charset="-122"/>
                <a:cs typeface="华文新魏" pitchFamily="2" charset="-122"/>
              </a:rPr>
              <a:t>“</a:t>
            </a:r>
            <a:r>
              <a:rPr lang="zh-CN" altLang="en-US" sz="54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新魏" pitchFamily="2" charset="-122"/>
                <a:ea typeface="华文新魏" pitchFamily="2" charset="-122"/>
                <a:cs typeface="华文新魏" pitchFamily="2" charset="-122"/>
              </a:rPr>
              <a:t>俺只念木石前盟</a:t>
            </a:r>
            <a:r>
              <a:rPr lang="en-US" altLang="zh-CN" sz="54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新魏" pitchFamily="2" charset="-122"/>
                <a:ea typeface="华文新魏" pitchFamily="2" charset="-122"/>
                <a:cs typeface="华文新魏" pitchFamily="2" charset="-122"/>
              </a:rPr>
              <a:t>”</a:t>
            </a:r>
            <a:r>
              <a:rPr lang="zh-CN" altLang="en-US" sz="54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新魏" pitchFamily="2" charset="-122"/>
                <a:ea typeface="华文新魏" pitchFamily="2" charset="-122"/>
                <a:cs typeface="华文新魏" pitchFamily="2" charset="-122"/>
              </a:rPr>
              <a:t>指的谁和谁？</a:t>
            </a:r>
            <a:endParaRPr lang="en-US" altLang="zh-CN" sz="4400" b="1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ts val="5980"/>
              </a:lnSpc>
            </a:pPr>
            <a:r>
              <a:rPr lang="zh-CN" altLang="en-US" sz="4400" b="1" noProof="1">
                <a:latin typeface="华文新魏" pitchFamily="2" charset="-122"/>
                <a:ea typeface="华文新魏" pitchFamily="2" charset="-122"/>
                <a:cs typeface="+mn-cs"/>
              </a:rPr>
              <a:t>      </a:t>
            </a:r>
            <a:r>
              <a:rPr lang="zh-CN" altLang="en-US" sz="44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新魏" pitchFamily="2" charset="-122"/>
                <a:ea typeface="华文新魏" pitchFamily="2" charset="-122"/>
                <a:cs typeface="+mn-cs"/>
              </a:rPr>
              <a:t> 宝玉的玉上刻是那两句话？</a:t>
            </a:r>
            <a:endParaRPr lang="zh-CN" altLang="en-US" sz="4400" b="1" noProof="1">
              <a:solidFill>
                <a:schemeClr val="bg1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ts val="5980"/>
              </a:lnSpc>
            </a:pPr>
            <a:r>
              <a:rPr lang="zh-CN" altLang="en-US" sz="4400" b="1" noProof="1">
                <a:latin typeface="华文新魏" pitchFamily="2" charset="-122"/>
                <a:ea typeface="华文新魏" pitchFamily="2" charset="-122"/>
                <a:cs typeface="+mn-cs"/>
              </a:rPr>
              <a:t>       </a:t>
            </a:r>
            <a:r>
              <a:rPr lang="zh-CN" altLang="en-US" sz="4800" b="1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方正姚体" pitchFamily="2" charset="-122"/>
                <a:ea typeface="方正姚体" pitchFamily="2" charset="-122"/>
                <a:cs typeface="+mn-cs"/>
              </a:rPr>
              <a:t>莫失莫忘，仙寿恒昌。</a:t>
            </a:r>
            <a:endParaRPr lang="zh-CN" altLang="en-US" sz="4800" b="1" noProof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ts val="5980"/>
              </a:lnSpc>
            </a:pPr>
            <a:r>
              <a:rPr lang="zh-CN" altLang="en-US" sz="4400" b="1" noProof="1">
                <a:latin typeface="华文新魏" pitchFamily="2" charset="-122"/>
                <a:ea typeface="华文新魏" pitchFamily="2" charset="-122"/>
                <a:cs typeface="+mn-cs"/>
              </a:rPr>
              <a:t>       </a:t>
            </a:r>
            <a:r>
              <a:rPr lang="zh-CN" altLang="en-US" sz="44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新魏" pitchFamily="2" charset="-122"/>
                <a:ea typeface="华文新魏" pitchFamily="2" charset="-122"/>
                <a:cs typeface="+mn-cs"/>
              </a:rPr>
              <a:t>宝钗金锁上刻的哪两句话？</a:t>
            </a:r>
            <a:endParaRPr lang="zh-CN" altLang="en-US" sz="4400" b="1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ts val="5980"/>
              </a:lnSpc>
            </a:pPr>
            <a:r>
              <a:rPr lang="en-US" altLang="zh-CN" sz="4400" b="1" noProof="1">
                <a:latin typeface="华文新魏" pitchFamily="2" charset="-122"/>
                <a:ea typeface="华文新魏" pitchFamily="2" charset="-122"/>
                <a:cs typeface="+mn-cs"/>
              </a:rPr>
              <a:t>       </a:t>
            </a:r>
            <a:r>
              <a:rPr lang="zh-CN" altLang="en-US" sz="4800" b="1" noProof="1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  <a:cs typeface="+mn-cs"/>
              </a:rPr>
              <a:t>不离不弃，芳龄永继。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754244" y="934085"/>
            <a:ext cx="4712321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方正姚体" pitchFamily="2" charset="-122"/>
                <a:ea typeface="方正姚体" pitchFamily="2" charset="-122"/>
                <a:cs typeface="+mn-cs"/>
              </a:rPr>
              <a:t>贾宝玉和薛宝钗</a:t>
            </a:r>
            <a:endParaRPr lang="zh-CN" altLang="en-US" sz="4800" b="1" noProof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59655" y="2613660"/>
            <a:ext cx="52292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800" b="1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贾宝玉和林黛玉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9" name="Rectangle 3"/>
          <p:cNvSpPr>
            <a:spLocks noGrp="1"/>
          </p:cNvSpPr>
          <p:nvPr>
            <p:ph type="subTitle" idx="1"/>
          </p:nvPr>
        </p:nvSpPr>
        <p:spPr>
          <a:xfrm>
            <a:off x="1235075" y="1841500"/>
            <a:ext cx="10268585" cy="3254375"/>
          </a:xfrm>
        </p:spPr>
        <p:txBody>
          <a:bodyPr vert="horz" wrap="square" lIns="72567" tIns="36283" rIns="72567" bIns="36283" anchor="t">
            <a:normAutofit lnSpcReduction="10000"/>
          </a:bodyPr>
          <a:lstStyle/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作品以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         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四大家族的兴衰为背景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，</a:t>
            </a:r>
          </a:p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endParaRPr kumimoji="0" lang="zh-CN" altLang="en-US" sz="3200" b="1" i="0" u="none" strike="noStrike" kern="1200" cap="none" spc="0" normalizeH="0" baseline="0" noProof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以宝、黛二人的爱情悲剧为主线，</a:t>
            </a:r>
          </a:p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表达了一个什么主题？</a:t>
            </a:r>
          </a:p>
        </p:txBody>
      </p:sp>
      <p:sp>
        <p:nvSpPr>
          <p:cNvPr id="9221" name="Text Box 5"/>
          <p:cNvSpPr txBox="1"/>
          <p:nvPr/>
        </p:nvSpPr>
        <p:spPr>
          <a:xfrm>
            <a:off x="4179570" y="671830"/>
            <a:ext cx="383286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主要内容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15260" y="1841500"/>
            <a:ext cx="3048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贾、史、王、薛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654935" y="2424430"/>
            <a:ext cx="39985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accent1"/>
                </a:solidFill>
                <a:uFillTx/>
              </a:rPr>
              <a:t>家亡血史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7031" y="430822"/>
            <a:ext cx="8229599" cy="1142999"/>
          </a:xfrm>
        </p:spPr>
        <p:txBody>
          <a:bodyPr>
            <a:normAutofit fontScale="90000"/>
          </a:bodyPr>
          <a:lstStyle/>
          <a:p>
            <a:pPr fontAlgn="base"/>
            <a:r>
              <a:rPr lang="zh-CN" altLang="en-US" sz="72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隶书" pitchFamily="2" charset="-122"/>
                <a:ea typeface="华文隶书" pitchFamily="2" charset="-122"/>
              </a:rPr>
              <a:t>《红楼梦》的主题</a:t>
            </a:r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>
          <a:xfrm>
            <a:off x="706120" y="1700530"/>
            <a:ext cx="11183620" cy="4527550"/>
          </a:xfrm>
        </p:spPr>
        <p:txBody>
          <a:bodyPr anchor="t"/>
          <a:lstStyle/>
          <a:p>
            <a:pPr marL="0" indent="0" fontAlgn="base">
              <a:lnSpc>
                <a:spcPct val="120000"/>
              </a:lnSpc>
              <a:spcBef>
                <a:spcPts val="25"/>
              </a:spcBef>
              <a:spcAft>
                <a:spcPct val="0"/>
              </a:spcAft>
              <a:buNone/>
            </a:pPr>
            <a:r>
              <a:rPr lang="en-US" altLang="zh-CN" strike="noStrike" noProof="1"/>
              <a:t>       </a:t>
            </a:r>
            <a:r>
              <a:rPr lang="zh-CN" altLang="en-US" sz="4000" b="1" strike="noStrike" noProof="1">
                <a:ea typeface="宋体" panose="02010600030101010101" pitchFamily="2" charset="-122"/>
              </a:rPr>
              <a:t> </a:t>
            </a:r>
            <a:r>
              <a:rPr lang="zh-CN" altLang="en-US" sz="4400" b="1" strike="noStrike" noProof="1">
                <a:ea typeface="宋体" panose="02010600030101010101" pitchFamily="2" charset="-122"/>
              </a:rPr>
              <a:t> </a:t>
            </a:r>
            <a:r>
              <a:rPr lang="zh-CN" altLang="en-US" sz="4400" b="1" strike="noStrike" noProof="1">
                <a:latin typeface="微软雅黑" panose="020b0503020204020204" pitchFamily="34" charset="-122"/>
                <a:cs typeface="微软雅黑" panose="020b0503020204020204" pitchFamily="34" charset="-122"/>
              </a:rPr>
              <a:t>周汝昌的主张是：表现了曹雪芹对女儿悲剧命运的同情。所谓</a:t>
            </a:r>
            <a:r>
              <a:rPr lang="en-US" altLang="zh-CN" sz="4400" b="1" strike="noStrike" noProof="1">
                <a:latin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4400" b="1" strike="noStrike" noProof="1">
                <a:latin typeface="微软雅黑" panose="020b0503020204020204" pitchFamily="34" charset="-122"/>
                <a:cs typeface="微软雅黑" panose="020b0503020204020204" pitchFamily="34" charset="-122"/>
              </a:rPr>
              <a:t>千红一窟</a:t>
            </a:r>
            <a:r>
              <a:rPr lang="zh-CN" altLang="en-US" sz="4400" b="1" strike="noStrike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cs typeface="微软雅黑" panose="020b0503020204020204" pitchFamily="34" charset="-122"/>
              </a:rPr>
              <a:t>（谐音</a:t>
            </a:r>
            <a:r>
              <a:rPr lang="en-US" altLang="zh-CN" sz="4400" b="1" strike="noStrike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4400" b="1" strike="noStrike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cs typeface="微软雅黑" panose="020b0503020204020204" pitchFamily="34" charset="-122"/>
              </a:rPr>
              <a:t>哭</a:t>
            </a:r>
            <a:r>
              <a:rPr lang="en-US" altLang="zh-CN" sz="4400" b="1" strike="noStrike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4400" b="1" strike="noStrike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sz="4400" b="1" strike="noStrike" noProof="1">
                <a:latin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4400" b="1" strike="noStrike" noProof="1">
                <a:latin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4400" b="1" strike="noStrike" noProof="1">
                <a:latin typeface="微软雅黑" panose="020b0503020204020204" pitchFamily="34" charset="-122"/>
                <a:cs typeface="微软雅黑" panose="020b0503020204020204" pitchFamily="34" charset="-122"/>
              </a:rPr>
              <a:t>万艳同杯</a:t>
            </a:r>
            <a:r>
              <a:rPr lang="zh-CN" altLang="en-US" sz="4400" b="1" strike="noStrike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cs typeface="微软雅黑" panose="020b0503020204020204" pitchFamily="34" charset="-122"/>
              </a:rPr>
              <a:t>（谐音</a:t>
            </a:r>
            <a:r>
              <a:rPr lang="en-US" altLang="zh-CN" sz="4400" b="1" strike="noStrike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4400" b="1" strike="noStrike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cs typeface="微软雅黑" panose="020b0503020204020204" pitchFamily="34" charset="-122"/>
              </a:rPr>
              <a:t>悲</a:t>
            </a:r>
            <a:r>
              <a:rPr lang="en-US" altLang="zh-CN" sz="4400" b="1" strike="noStrike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cs typeface="微软雅黑" panose="020b0503020204020204" pitchFamily="34" charset="-122"/>
              </a:rPr>
              <a:t>”  </a:t>
            </a:r>
            <a:r>
              <a:rPr lang="zh-CN" altLang="en-US" sz="4400" b="1" strike="noStrike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sz="4400" b="1" strike="noStrike" noProof="1">
                <a:latin typeface="微软雅黑" panose="020b0503020204020204" pitchFamily="34" charset="-122"/>
                <a:cs typeface="微软雅黑" panose="020b0503020204020204" pitchFamily="34" charset="-122"/>
              </a:rPr>
              <a:t>、  </a:t>
            </a:r>
            <a:r>
              <a:rPr lang="en-US" altLang="zh-CN" sz="4400" b="1" strike="noStrike" noProof="1">
                <a:latin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4400" b="1" strike="noStrike" noProof="1">
                <a:latin typeface="微软雅黑" panose="020b0503020204020204" pitchFamily="34" charset="-122"/>
                <a:cs typeface="微软雅黑" panose="020b0503020204020204" pitchFamily="34" charset="-122"/>
              </a:rPr>
              <a:t>群芳髓  </a:t>
            </a:r>
            <a:r>
              <a:rPr lang="zh-CN" altLang="en-US" sz="4400" b="1" strike="noStrike" noProof="1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（谐音</a:t>
            </a:r>
            <a:r>
              <a:rPr lang="en-US" altLang="zh-CN" sz="4400" b="1" strike="noStrike" noProof="1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4400" b="1" strike="noStrike" noProof="1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碎</a:t>
            </a:r>
            <a:r>
              <a:rPr lang="en-US" altLang="zh-CN" sz="4400" b="1" strike="noStrike" noProof="1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4400" b="1" strike="noStrike" noProof="1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sz="4400" b="1" strike="noStrike" noProof="1">
                <a:latin typeface="微软雅黑" panose="020b0503020204020204" pitchFamily="34" charset="-122"/>
                <a:cs typeface="微软雅黑" panose="020b0503020204020204" pitchFamily="34" charset="-122"/>
              </a:rPr>
              <a:t>。  </a:t>
            </a:r>
          </a:p>
        </p:txBody>
      </p:sp>
    </p:spTree>
  </p:cSld>
  <p:clrMapOvr>
    <a:masterClrMapping/>
  </p:clrMapOvr>
  <p:transition spd="med">
    <p:zoom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内容占位符 2"/>
          <p:cNvSpPr>
            <a:spLocks noGrp="1"/>
          </p:cNvSpPr>
          <p:nvPr>
            <p:ph idx="1"/>
          </p:nvPr>
        </p:nvSpPr>
        <p:spPr>
          <a:xfrm>
            <a:off x="650875" y="160020"/>
            <a:ext cx="11016615" cy="6186170"/>
          </a:xfrm>
        </p:spPr>
        <p:txBody>
          <a:bodyPr anchor="t">
            <a:noAutofit/>
          </a:bodyPr>
          <a:lstStyle/>
          <a:p>
            <a:pPr marL="0" indent="0" fontAlgn="base">
              <a:lnSpc>
                <a:spcPct val="110000"/>
              </a:lnSpc>
              <a:spcBef>
                <a:spcPts val="20"/>
              </a:spcBef>
              <a:spcAft>
                <a:spcPct val="0"/>
              </a:spcAft>
              <a:buNone/>
            </a:pPr>
            <a:r>
              <a:rPr lang="zh-CN" altLang="en-US" sz="3600" b="1" strike="noStrike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以王国维为代表的，运用叔本华的哲学来解释，认为《红楼梦》的主题是欲望的悲剧，或者说是人生的悲剧。</a:t>
            </a:r>
          </a:p>
          <a:p>
            <a:pPr marL="0" indent="0" algn="l" fontAlgn="base">
              <a:lnSpc>
                <a:spcPct val="110000"/>
              </a:lnSpc>
              <a:spcBef>
                <a:spcPts val="20"/>
              </a:spcBef>
              <a:spcAft>
                <a:spcPct val="0"/>
              </a:spcAft>
              <a:buNone/>
            </a:pPr>
            <a:r>
              <a:rPr lang="zh-CN" altLang="en-US" sz="3600" b="1" strike="noStrike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毛泽东认为《红楼梦》的主题反映的是阶级斗争。</a:t>
            </a:r>
          </a:p>
          <a:p>
            <a:pPr marL="0" indent="0" fontAlgn="base">
              <a:lnSpc>
                <a:spcPct val="110000"/>
              </a:lnSpc>
              <a:spcBef>
                <a:spcPts val="20"/>
              </a:spcBef>
              <a:spcAft>
                <a:spcPct val="0"/>
              </a:spcAft>
              <a:buNone/>
            </a:pPr>
            <a:r>
              <a:rPr lang="zh-CN" altLang="en-US" sz="3600" b="1" strike="noStrike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有的认为作品的主题是反封建。</a:t>
            </a:r>
          </a:p>
          <a:p>
            <a:pPr marL="0" indent="0" fontAlgn="base">
              <a:lnSpc>
                <a:spcPct val="110000"/>
              </a:lnSpc>
              <a:spcBef>
                <a:spcPts val="20"/>
              </a:spcBef>
              <a:spcAft>
                <a:spcPct val="0"/>
              </a:spcAft>
              <a:buNone/>
            </a:pPr>
            <a:r>
              <a:rPr lang="zh-CN" altLang="en-US" sz="3600" b="1" strike="noStrike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有的认为作品的主题是爱情悲剧</a:t>
            </a:r>
            <a:r>
              <a:rPr lang="en-US" altLang="zh-CN" sz="3600" b="1" strike="noStrike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 strike="noStrike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钗黛争婚、掉包计。</a:t>
            </a:r>
          </a:p>
          <a:p>
            <a:pPr marL="0" indent="0" fontAlgn="base">
              <a:lnSpc>
                <a:spcPct val="110000"/>
              </a:lnSpc>
              <a:spcBef>
                <a:spcPts val="20"/>
              </a:spcBef>
              <a:spcAft>
                <a:spcPct val="0"/>
              </a:spcAft>
              <a:buNone/>
            </a:pPr>
            <a:r>
              <a:rPr lang="zh-CN" altLang="en-US" sz="3600" b="1" strike="noStrike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红学家董梅认为《红楼梦》两大主题，一是证空，一是证情，所以叫《情僧录》。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6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6.xml><?xml version="1.0" encoding="utf-8"?>
<p:tagLst xmlns:p="http://schemas.openxmlformats.org/presentationml/2006/main">
  <p:tag name="KSO_WM_UNIT_PLACING_PICTURE_USER_VIEWPORT" val="{&quot;height&quot;:17760,&quot;width&quot;:10455}"/>
</p:tagLst>
</file>

<file path=ppt/tags/tag6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98</Paragraphs>
  <Slides>21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8">
      <vt:lpstr>Arial</vt:lpstr>
      <vt:lpstr>微软雅黑</vt:lpstr>
      <vt:lpstr>Wingdings</vt:lpstr>
      <vt:lpstr>Calibri Light</vt:lpstr>
      <vt:lpstr>Calibri</vt:lpstr>
      <vt:lpstr>Tahoma</vt:lpstr>
      <vt:lpstr>宋体</vt:lpstr>
      <vt:lpstr>黑体</vt:lpstr>
      <vt:lpstr>Verdana</vt:lpstr>
      <vt:lpstr>隶书</vt:lpstr>
      <vt:lpstr>华文隶书</vt:lpstr>
      <vt:lpstr>华文新魏</vt:lpstr>
      <vt:lpstr>方正姚体</vt:lpstr>
      <vt:lpstr>楷体</vt:lpstr>
      <vt:lpstr>Times New Roman</vt:lpstr>
      <vt:lpstr>汉仪雁翎体简</vt:lpstr>
      <vt:lpstr>Office 主题​​</vt:lpstr>
      <vt:lpstr>红楼梦主题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《红楼梦》的主题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2021-04-22T21:15:29.205</cp:lastPrinted>
  <dcterms:created xsi:type="dcterms:W3CDTF">2021-04-22T21:15:29Z</dcterms:created>
  <dcterms:modified xsi:type="dcterms:W3CDTF">2021-04-22T13:15:30Z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