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5"/>
  </p:handoutMasterIdLst>
  <p:sldIdLst>
    <p:sldId id="256" r:id="rId3"/>
    <p:sldId id="258" r:id="rId5"/>
    <p:sldId id="259" r:id="rId6"/>
    <p:sldId id="260" r:id="rId7"/>
    <p:sldId id="257" r:id="rId8"/>
    <p:sldId id="262" r:id="rId9"/>
    <p:sldId id="266" r:id="rId10"/>
    <p:sldId id="261" r:id="rId11"/>
    <p:sldId id="263" r:id="rId12"/>
    <p:sldId id="264" r:id="rId13"/>
    <p:sldId id="273" r:id="rId14"/>
    <p:sldId id="274" r:id="rId15"/>
    <p:sldId id="275" r:id="rId16"/>
    <p:sldId id="276" r:id="rId17"/>
    <p:sldId id="277" r:id="rId18"/>
    <p:sldId id="278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5" r:id="rId34"/>
    <p:sldId id="294" r:id="rId35"/>
    <p:sldId id="296" r:id="rId36"/>
    <p:sldId id="304" r:id="rId37"/>
    <p:sldId id="306" r:id="rId38"/>
    <p:sldId id="307" r:id="rId39"/>
    <p:sldId id="308" r:id="rId40"/>
    <p:sldId id="267" r:id="rId41"/>
    <p:sldId id="312" r:id="rId42"/>
    <p:sldId id="318" r:id="rId43"/>
    <p:sldId id="319" r:id="rId44"/>
    <p:sldId id="313" r:id="rId45"/>
    <p:sldId id="321" r:id="rId46"/>
    <p:sldId id="316" r:id="rId47"/>
    <p:sldId id="320" r:id="rId48"/>
    <p:sldId id="314" r:id="rId49"/>
    <p:sldId id="315" r:id="rId50"/>
    <p:sldId id="268" r:id="rId51"/>
    <p:sldId id="270" r:id="rId52"/>
    <p:sldId id="269" r:id="rId53"/>
    <p:sldId id="271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2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5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08660" y="278130"/>
            <a:ext cx="1133284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      </a:t>
            </a:r>
            <a:r>
              <a:rPr lang="zh-CN" altLang="en-US" sz="2400" b="1"/>
              <a:t>他是诗坛的珠穆朗玛峰。他的诗，登峰造极。古往今来，无一人可攀至他的高度。其笔尖轻点，使人望尘莫及。他狂放，令贵妃研墨，让力士脱靴，即刻作佳咏《清平调》三首，令人惊叹;他高洁，不忍官场黑暗，一曲“安能摧眉折腰事权贵，使我不得开心颜”道尽傲岸不羁。他自信，一句“天生我材必有用，千金散尽还复来”足见清新飘逸，豪迈奔放。</a:t>
            </a:r>
            <a:endParaRPr lang="zh-CN" altLang="en-US" sz="2400" b="1"/>
          </a:p>
          <a:p>
            <a:r>
              <a:rPr lang="zh-CN" altLang="en-US" sz="2400" b="1"/>
              <a:t>　　他钟情明月。他寄愁于月，“举头望明月，低头思故乡”;他以月为友，举杯独酌，“举杯邀明月，对影成三人”;明月是他与友人心灵的纽带，思念的信使，“我寄愁心与明月，随君直到夜郎西”;他心中的明月是那样的纯洁，无暇，“俱怀逸兴壮思飞，欲上青天揽明月”。月光皎洁的夜晚，他骑马驰向远方，如霜的明月，一路伴他左右。</a:t>
            </a:r>
            <a:endParaRPr lang="zh-CN" altLang="en-US" sz="2400" b="1"/>
          </a:p>
          <a:p>
            <a:r>
              <a:rPr lang="zh-CN" altLang="en-US" sz="2400" b="1"/>
              <a:t>　　他独爱美酒。他销愁万古，“人生得意须尽欢，莫使金樽空对月”;他月下独酌，“花间一壶酒，独酌无相亲”;他把酒问月，“唯愿当歌对酒时，月光长照金樽里。”他山中对酌，“两人对酌山花开，一杯一杯复一杯。”他把酒临风，情醉月光下。</a:t>
            </a:r>
            <a:endParaRPr lang="zh-CN" altLang="en-US" sz="2400" b="1"/>
          </a:p>
        </p:txBody>
      </p:sp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84115" y="5433695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他是谁？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36868" name="Text Box 4"/>
          <p:cNvSpPr txBox="1"/>
          <p:nvPr/>
        </p:nvSpPr>
        <p:spPr>
          <a:xfrm>
            <a:off x="3539173" y="742633"/>
            <a:ext cx="6840537" cy="166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１、梦游缘起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3539490" y="2182813"/>
            <a:ext cx="5113338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２、梦游历程</a:t>
            </a:r>
            <a:endParaRPr lang="zh-CN" altLang="en-US" sz="6000" b="1" dirty="0">
              <a:latin typeface="Times New Roman" panose="02020603050405020304" pitchFamily="18" charset="0"/>
            </a:endParaRPr>
          </a:p>
        </p:txBody>
      </p:sp>
      <p:sp>
        <p:nvSpPr>
          <p:cNvPr id="36870" name="Text Box 6"/>
          <p:cNvSpPr txBox="1"/>
          <p:nvPr/>
        </p:nvSpPr>
        <p:spPr>
          <a:xfrm>
            <a:off x="3539490" y="3570605"/>
            <a:ext cx="52562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３、梦醒感慨</a:t>
            </a:r>
            <a:endParaRPr lang="zh-CN" altLang="en-US" sz="6000" b="1" dirty="0"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24630" y="2917190"/>
            <a:ext cx="691896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latin typeface="叶根友毛笔行书" panose="02010601030101010101" charset="-122"/>
                <a:ea typeface="叶根友毛笔行书" panose="02010601030101010101" charset="-122"/>
                <a:sym typeface="+mn-ea"/>
              </a:rPr>
              <a:t>１、梦游缘起</a:t>
            </a:r>
            <a:endParaRPr lang="zh-CN" altLang="en-US" sz="9600"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017" y="0"/>
            <a:ext cx="5732860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6456363" y="3352800"/>
            <a:ext cx="4246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海客谈瀛洲，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烟涛微茫信难求。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6383338" y="4800600"/>
            <a:ext cx="428466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越人语天姥，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云霞明灭或可睹。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1847850" y="69850"/>
            <a:ext cx="9906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信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语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或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2603500" y="69850"/>
            <a:ext cx="2819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确实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2603500" y="831850"/>
            <a:ext cx="3276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谈到、说起。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2603500" y="1554163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有时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2362200" y="2667000"/>
            <a:ext cx="24384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瀛洲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天姥山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7177" name="AutoShape 9"/>
          <p:cNvSpPr/>
          <p:nvPr/>
        </p:nvSpPr>
        <p:spPr>
          <a:xfrm>
            <a:off x="2819400" y="3429000"/>
            <a:ext cx="304800" cy="2057400"/>
          </a:xfrm>
          <a:prstGeom prst="downArrow">
            <a:avLst>
              <a:gd name="adj1" fmla="val 50000"/>
              <a:gd name="adj2" fmla="val 168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8" name="Text Box 10"/>
          <p:cNvSpPr txBox="1"/>
          <p:nvPr/>
        </p:nvSpPr>
        <p:spPr>
          <a:xfrm>
            <a:off x="4038600" y="2667000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虚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9" name="AutoShape 11"/>
          <p:cNvSpPr/>
          <p:nvPr/>
        </p:nvSpPr>
        <p:spPr>
          <a:xfrm>
            <a:off x="4191000" y="3352800"/>
            <a:ext cx="304800" cy="2057400"/>
          </a:xfrm>
          <a:prstGeom prst="downArrow">
            <a:avLst>
              <a:gd name="adj1" fmla="val 50000"/>
              <a:gd name="adj2" fmla="val 168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4038600" y="5486400"/>
            <a:ext cx="99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实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4419600" y="4038600"/>
            <a:ext cx="1600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CC"/>
                </a:solidFill>
                <a:latin typeface="Times New Roman" panose="02020603050405020304" pitchFamily="18" charset="0"/>
                <a:ea typeface="华文新魏" pitchFamily="2" charset="-122"/>
              </a:rPr>
              <a:t>陪衬</a:t>
            </a:r>
            <a:endParaRPr lang="zh-CN" altLang="en-US" sz="4000" b="1" dirty="0">
              <a:solidFill>
                <a:srgbClr val="FF33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3" name="图片 2" descr="mountain_PNG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5320" y="943610"/>
            <a:ext cx="6097270" cy="2096135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 bldLvl="0" animBg="1"/>
      <p:bldP spid="7178" grpId="0"/>
      <p:bldP spid="7179" grpId="0" bldLvl="0" animBg="1"/>
      <p:bldP spid="7180" grpId="0"/>
      <p:bldP spid="71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Text Box 3">
            <a:hlinkClick r:id="" action="ppaction://hlinkshowjump?jump=nextslide"/>
          </p:cNvPr>
          <p:cNvSpPr txBox="1"/>
          <p:nvPr/>
        </p:nvSpPr>
        <p:spPr>
          <a:xfrm>
            <a:off x="6311900" y="5157788"/>
            <a:ext cx="424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天姥连天向天横，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240463" y="5807075"/>
            <a:ext cx="44275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势拔五岳掩赤城。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1524000" y="304800"/>
            <a:ext cx="1752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赤城：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2819400" y="381000"/>
            <a:ext cx="7620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山名，在现在浙江天台北，因为山上赤石罗列，远看好像红色的城，所以叫赤城。</a:t>
            </a:r>
            <a:endParaRPr lang="zh-CN" altLang="en-US" sz="3600" b="1" dirty="0">
              <a:solidFill>
                <a:srgbClr val="FF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1841500" y="2667000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拔：超出、超过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1555" y="1560195"/>
            <a:ext cx="2494280" cy="373761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8992661070fe82c940298e0a531eeb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" y="-433705"/>
            <a:ext cx="12165965" cy="7477760"/>
          </a:xfrm>
          <a:prstGeom prst="rect">
            <a:avLst/>
          </a:prstGeom>
        </p:spPr>
      </p:pic>
      <p:sp>
        <p:nvSpPr>
          <p:cNvPr id="11266" name="Text Box 2"/>
          <p:cNvSpPr txBox="1"/>
          <p:nvPr/>
        </p:nvSpPr>
        <p:spPr>
          <a:xfrm>
            <a:off x="1763713" y="4941888"/>
            <a:ext cx="4246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天台四万八千丈，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对此欲倒东南倾。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4762500" y="404813"/>
            <a:ext cx="5905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东南：名词作状语，向东南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 Box 3"/>
          <p:cNvSpPr txBox="1"/>
          <p:nvPr/>
        </p:nvSpPr>
        <p:spPr>
          <a:xfrm>
            <a:off x="2171700" y="692150"/>
            <a:ext cx="8496300" cy="245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"/>
              </a:lnSpc>
              <a:spcBef>
                <a:spcPct val="50000"/>
              </a:spcBef>
              <a:spcAft>
                <a:spcPct val="5000"/>
              </a:spcAft>
            </a:pPr>
            <a:r>
              <a:rPr lang="zh-CN" altLang="en-US" sz="4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缘起</a:t>
            </a:r>
            <a:endParaRPr lang="zh-CN" altLang="en-US" sz="48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30000"/>
              </a:lnSpc>
              <a:spcBef>
                <a:spcPct val="50000"/>
              </a:spcBef>
              <a:spcAft>
                <a:spcPct val="5000"/>
              </a:spcAft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海客谈瀛洲，烟涛微茫信难求；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30000"/>
              </a:lnSpc>
              <a:spcBef>
                <a:spcPct val="50000"/>
              </a:spcBef>
              <a:spcAft>
                <a:spcPct val="5000"/>
              </a:spcAft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越人语天姥，云霞明灭或可睹。  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30000"/>
              </a:lnSpc>
              <a:spcBef>
                <a:spcPct val="50000"/>
              </a:spcBef>
              <a:spcAft>
                <a:spcPct val="5000"/>
              </a:spcAft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天姥连天向天横，势拔五岳掩赤城。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30000"/>
              </a:lnSpc>
              <a:spcBef>
                <a:spcPct val="50000"/>
              </a:spcBef>
              <a:spcAft>
                <a:spcPct val="5000"/>
              </a:spcAft>
            </a:pPr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天台一万八千丈，对此欲倒东南倾。</a:t>
            </a:r>
            <a:r>
              <a:rPr lang="zh-CN" altLang="en-US" sz="28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    </a:t>
            </a:r>
            <a:endParaRPr lang="zh-CN" altLang="en-US" sz="28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703388" y="3213100"/>
            <a:ext cx="64452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CC3300"/>
                </a:solidFill>
                <a:latin typeface="Times New Roman" panose="02020603050405020304" pitchFamily="18" charset="0"/>
              </a:rPr>
              <a:t>思考：</a:t>
            </a:r>
            <a:endParaRPr lang="zh-CN" altLang="en-US" sz="3200" b="1" i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CC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天姥山的特点是什么？怎么体现？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5" name="图片 4" descr="图片包含 山, 天空, 自然, 户外&#10;&#10;描述已自动生成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172" r="99922">
                        <a14:foregroundMark x1="4922" y1="49444" x2="22188" y2="40833"/>
                        <a14:foregroundMark x1="22188" y1="40833" x2="31797" y2="45833"/>
                        <a14:foregroundMark x1="31797" y1="45833" x2="33281" y2="45972"/>
                        <a14:foregroundMark x1="1172" y1="53750" x2="9766" y2="58056"/>
                        <a14:foregroundMark x1="9766" y1="58056" x2="20000" y2="58194"/>
                        <a14:foregroundMark x1="86719" y1="38194" x2="94844" y2="32917"/>
                        <a14:foregroundMark x1="94844" y1="32917" x2="94922" y2="32778"/>
                        <a14:foregroundMark x1="95391" y1="32361" x2="96250" y2="32083"/>
                        <a14:foregroundMark x1="96250" y1="34306" x2="99844" y2="40000"/>
                        <a14:foregroundMark x1="99844" y1="40000" x2="99922" y2="49722"/>
                        <a14:foregroundMark x1="99922" y1="49722" x2="95938" y2="54861"/>
                        <a14:foregroundMark x1="95938" y1="54861" x2="76016" y2="58333"/>
                        <a14:foregroundMark x1="83750" y1="50833" x2="84766" y2="56389"/>
                        <a14:foregroundMark x1="31328" y1="42639" x2="39766" y2="43889"/>
                        <a14:foregroundMark x1="39766" y1="43889" x2="43828" y2="43333"/>
                        <a14:foregroundMark x1="43828" y1="43333" x2="47656" y2="43611"/>
                        <a14:foregroundMark x1="45156" y1="39444" x2="47578" y2="41944"/>
                        <a14:foregroundMark x1="21016" y1="38611" x2="21016" y2="38611"/>
                        <a14:foregroundMark x1="21016" y1="38889" x2="21250" y2="39861"/>
                        <a14:foregroundMark x1="20547" y1="39306" x2="8984" y2="45139"/>
                        <a14:foregroundMark x1="8984" y1="45139" x2="8906" y2="45139"/>
                        <a14:foregroundMark x1="10703" y1="42083" x2="12031" y2="44167"/>
                        <a14:foregroundMark x1="11797" y1="42083" x2="12188" y2="42917"/>
                        <a14:foregroundMark x1="19297" y1="38750" x2="19531" y2="39583"/>
                        <a14:foregroundMark x1="20156" y1="38889" x2="20156" y2="39444"/>
                        <a14:foregroundMark x1="20156" y1="39583" x2="20156" y2="39583"/>
                        <a14:foregroundMark x1="19844" y1="38750" x2="20938" y2="38889"/>
                        <a14:foregroundMark x1="37031" y1="42639" x2="39766" y2="43194"/>
                        <a14:foregroundMark x1="37656" y1="41806" x2="39844" y2="42917"/>
                        <a14:foregroundMark x1="37031" y1="41806" x2="39609" y2="42778"/>
                        <a14:foregroundMark x1="30781" y1="40833" x2="32578" y2="41944"/>
                        <a14:foregroundMark x1="30234" y1="40694" x2="31250" y2="41389"/>
                        <a14:foregroundMark x1="30391" y1="40417" x2="31406" y2="40972"/>
                        <a14:foregroundMark x1="33516" y1="41250" x2="36094" y2="42778"/>
                        <a14:foregroundMark x1="24766" y1="40833" x2="26328" y2="41944"/>
                      </a14:backgroundRemoval>
                    </a14:imgEffect>
                  </a14:imgLayer>
                </a14:imgProps>
              </a:ext>
            </a:extLst>
          </a:blip>
          <a:srcRect l="2401" t="23630" b="50000"/>
          <a:stretch>
            <a:fillRect/>
          </a:stretch>
        </p:blipFill>
        <p:spPr>
          <a:xfrm flipH="1">
            <a:off x="0" y="5049520"/>
            <a:ext cx="12192000" cy="1808480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mountain_PNG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3700145"/>
            <a:ext cx="12082780" cy="3143250"/>
          </a:xfrm>
          <a:prstGeom prst="rect">
            <a:avLst/>
          </a:prstGeom>
        </p:spPr>
      </p:pic>
      <p:sp>
        <p:nvSpPr>
          <p:cNvPr id="13314" name="Text Box 2"/>
          <p:cNvSpPr txBox="1"/>
          <p:nvPr/>
        </p:nvSpPr>
        <p:spPr>
          <a:xfrm>
            <a:off x="3429000" y="381000"/>
            <a:ext cx="525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8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2063750" y="260350"/>
            <a:ext cx="8280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１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把神山（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东海三神山：蓬莱、方丈、瀛洲）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和天姥山并提，起陪衬作用，</a:t>
            </a:r>
            <a:r>
              <a:rPr lang="zh-CN" altLang="en-US" sz="32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以虚衬实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，表现天姥山的</a:t>
            </a:r>
            <a:r>
              <a:rPr lang="zh-CN" altLang="en-US" sz="32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神奇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色彩，诗 “神”的特色凸显而出。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1774825" y="1916113"/>
            <a:ext cx="8534400" cy="70675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天姥山的特点：高大、巍峨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2135188" y="4581525"/>
            <a:ext cx="7993062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手法：衬托、对比、夸张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极力表现高耸、时隐时现的天姥山，为幻想做好准备。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2063750" y="2781300"/>
            <a:ext cx="7993063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２、又用高峻闻名的五岳及附近名山赤城、天台相比。</a:t>
            </a: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夸张</a:t>
            </a:r>
            <a:r>
              <a:rPr lang="zh-CN" altLang="en-US" sz="2800" b="1" dirty="0">
                <a:latin typeface="Times New Roman" panose="02020603050405020304" pitchFamily="18" charset="0"/>
              </a:rPr>
              <a:t>地写它比五岳还挺拔，连有名的天台山也如拜倒在它足下。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 bldLvl="0" animBg="1"/>
      <p:bldP spid="34821" grpId="0"/>
      <p:bldP spid="348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24630" y="2917190"/>
            <a:ext cx="691896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latin typeface="叶根友毛笔行书" panose="02010601030101010101" charset="-122"/>
                <a:ea typeface="叶根友毛笔行书" panose="02010601030101010101" charset="-122"/>
                <a:sym typeface="+mn-ea"/>
              </a:rPr>
              <a:t>１、梦游历程</a:t>
            </a:r>
            <a:endParaRPr lang="zh-CN" altLang="en-US" sz="9600"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017" y="0"/>
            <a:ext cx="5732860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0" y="517525"/>
            <a:ext cx="6858000" cy="6858000"/>
          </a:xfrm>
          <a:prstGeom prst="rect">
            <a:avLst/>
          </a:prstGeom>
        </p:spPr>
      </p:pic>
      <p:pic>
        <p:nvPicPr>
          <p:cNvPr id="2" name="图片 1" descr="moon_PNG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3960" y="144145"/>
            <a:ext cx="2167255" cy="1849755"/>
          </a:xfrm>
          <a:prstGeom prst="rect">
            <a:avLst/>
          </a:prstGeom>
        </p:spPr>
      </p:pic>
      <p:sp>
        <p:nvSpPr>
          <p:cNvPr id="14338" name="Rectangle 2"/>
          <p:cNvSpPr/>
          <p:nvPr/>
        </p:nvSpPr>
        <p:spPr>
          <a:xfrm>
            <a:off x="1500505" y="408305"/>
            <a:ext cx="98844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我欲因之梦吴越，一夜飞度镜湖月。湖月照我影，送我至剡溪。</a:t>
            </a:r>
            <a:endParaRPr lang="zh-CN" altLang="en-US" sz="4000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97180" y="2640965"/>
            <a:ext cx="441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飞”表现了什么追求？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0" name="Oval 4"/>
          <p:cNvSpPr/>
          <p:nvPr/>
        </p:nvSpPr>
        <p:spPr>
          <a:xfrm>
            <a:off x="3268980" y="1591945"/>
            <a:ext cx="1447800" cy="457200"/>
          </a:xfrm>
          <a:prstGeom prst="ellipse">
            <a:avLst/>
          </a:prstGeom>
          <a:solidFill>
            <a:srgbClr val="FF6600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思考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45061" name="Text Box 5"/>
          <p:cNvSpPr txBox="1"/>
          <p:nvPr/>
        </p:nvSpPr>
        <p:spPr>
          <a:xfrm>
            <a:off x="7439025" y="2702560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华文细黑" pitchFamily="2" charset="-122"/>
                <a:ea typeface="华文细黑" pitchFamily="2" charset="-122"/>
              </a:rPr>
              <a:t>自由自在</a:t>
            </a:r>
            <a:endParaRPr lang="zh-CN" altLang="en-US" sz="2800" b="1" dirty="0">
              <a:solidFill>
                <a:srgbClr val="CC33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165735" y="4358323"/>
            <a:ext cx="4979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照”和“送”写出什么？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6127433" y="4358323"/>
            <a:ext cx="46704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华文细黑" pitchFamily="2" charset="-122"/>
                <a:ea typeface="华文细黑" pitchFamily="2" charset="-122"/>
              </a:rPr>
              <a:t>    </a:t>
            </a:r>
            <a:r>
              <a:rPr lang="zh-CN" altLang="en-US" sz="2800" b="1" dirty="0">
                <a:solidFill>
                  <a:srgbClr val="CC3300"/>
                </a:solidFill>
                <a:latin typeface="华文细黑" pitchFamily="2" charset="-122"/>
                <a:ea typeface="华文细黑" pitchFamily="2" charset="-122"/>
              </a:rPr>
              <a:t>明月与人如影随形，人与自然和谐一体，体现对自然的热爱和眷恋。</a:t>
            </a:r>
            <a:endParaRPr lang="zh-CN" altLang="en-US" sz="2800" b="1" dirty="0">
              <a:solidFill>
                <a:srgbClr val="CC33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296863" y="269558"/>
            <a:ext cx="859790" cy="2016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游历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934200" y="1844675"/>
            <a:ext cx="3986213" cy="4799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我欲因之梦吴越</a:t>
            </a:r>
            <a:r>
              <a:rPr lang="en-US" altLang="zh-CN" sz="36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  <a:endParaRPr lang="en-US" altLang="zh-CN" sz="36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一夜飞度镜湖月。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湖月照我影</a:t>
            </a:r>
            <a:r>
              <a:rPr lang="en-US" altLang="zh-CN" sz="36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  <a:endParaRPr lang="en-US" altLang="zh-CN" sz="36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送我至剡溪。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谢公宿处今尚在，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渌水荡漾清猿啼。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597025" y="620713"/>
            <a:ext cx="622776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  <a:cs typeface="+mn-cs"/>
              </a:rPr>
              <a:t>一夜之间就飞过了洒满月光的镜湖。</a:t>
            </a:r>
            <a:endParaRPr kumimoji="1" lang="zh-CN" altLang="en-US" sz="2800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  <a:cs typeface="+mn-cs"/>
            </a:endParaRPr>
          </a:p>
        </p:txBody>
      </p:sp>
      <p:sp>
        <p:nvSpPr>
          <p:cNvPr id="10245" name="AutoShape 5"/>
          <p:cNvSpPr/>
          <p:nvPr/>
        </p:nvSpPr>
        <p:spPr>
          <a:xfrm>
            <a:off x="3935413" y="1557338"/>
            <a:ext cx="782637" cy="1270000"/>
          </a:xfrm>
          <a:prstGeom prst="downArrow">
            <a:avLst>
              <a:gd name="adj1" fmla="val 50000"/>
              <a:gd name="adj2" fmla="val 405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758950" y="2997200"/>
            <a:ext cx="5200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点明了“梦游”。浪漫主义手法。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1752600" y="4191000"/>
            <a:ext cx="5029200" cy="10763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清清的溪水荡漾，岸边的猿猴发出凄清的啼叫。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5" grpId="0" bldLvl="0" animBg="1"/>
      <p:bldP spid="10246" grpId="0"/>
      <p:bldP spid="102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38855" y="1138555"/>
            <a:ext cx="762254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李白（701年—762年） ，字</a:t>
            </a:r>
            <a:r>
              <a:rPr lang="zh-CN" altLang="en-US" sz="2800" b="1">
                <a:solidFill>
                  <a:srgbClr val="FF0000"/>
                </a:solidFill>
              </a:rPr>
              <a:t>太白</a:t>
            </a:r>
            <a:r>
              <a:rPr lang="zh-CN" altLang="en-US" sz="2800" b="1"/>
              <a:t>，号</a:t>
            </a:r>
            <a:r>
              <a:rPr lang="zh-CN" altLang="en-US" sz="2800" b="1">
                <a:solidFill>
                  <a:srgbClr val="FF0000"/>
                </a:solidFill>
              </a:rPr>
              <a:t>青莲居士</a:t>
            </a:r>
            <a:r>
              <a:rPr lang="zh-CN" altLang="en-US" sz="2800" b="1"/>
              <a:t>，又号</a:t>
            </a:r>
            <a:r>
              <a:rPr lang="zh-CN" altLang="en-US" sz="2800" b="1">
                <a:solidFill>
                  <a:srgbClr val="FF0000"/>
                </a:solidFill>
              </a:rPr>
              <a:t>“谪仙人”</a:t>
            </a:r>
            <a:r>
              <a:rPr lang="zh-CN" altLang="en-US" sz="2800" b="1"/>
              <a:t>。是唐代伟大的浪漫主义诗人，被后人誉为“</a:t>
            </a:r>
            <a:r>
              <a:rPr lang="zh-CN" altLang="en-US" sz="2800" b="1">
                <a:solidFill>
                  <a:srgbClr val="FF0000"/>
                </a:solidFill>
              </a:rPr>
              <a:t>诗仙</a:t>
            </a:r>
            <a:r>
              <a:rPr lang="zh-CN" altLang="en-US" sz="2800" b="1"/>
              <a:t>”。与杜甫并称为“</a:t>
            </a:r>
            <a:r>
              <a:rPr lang="zh-CN" altLang="en-US" sz="2800" b="1">
                <a:solidFill>
                  <a:srgbClr val="FF0000"/>
                </a:solidFill>
              </a:rPr>
              <a:t>李杜</a:t>
            </a:r>
            <a:r>
              <a:rPr lang="zh-CN" altLang="en-US" sz="2800" b="1"/>
              <a:t>”，为了与另两位诗人李商隐与杜牧即“</a:t>
            </a:r>
            <a:r>
              <a:rPr lang="zh-CN" altLang="en-US" sz="2800" b="1">
                <a:solidFill>
                  <a:srgbClr val="FF0000"/>
                </a:solidFill>
              </a:rPr>
              <a:t>小李杜</a:t>
            </a:r>
            <a:r>
              <a:rPr lang="zh-CN" altLang="en-US" sz="2800" b="1"/>
              <a:t>”区别，杜甫与李白又合称“</a:t>
            </a:r>
            <a:r>
              <a:rPr lang="zh-CN" altLang="en-US" sz="2800" b="1">
                <a:solidFill>
                  <a:srgbClr val="FF0000"/>
                </a:solidFill>
              </a:rPr>
              <a:t>大李杜</a:t>
            </a:r>
            <a:r>
              <a:rPr lang="zh-CN" altLang="en-US" sz="2800" b="1"/>
              <a:t>”。其人爽朗大方，爱饮酒作诗，喜交友。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李白有《李太白集》传世，诗作中多以醉时写的，代表作有《望庐山瀑布》、《行路难》、《蜀道难》、《将进酒》、《越女词》、《早发白帝城》等多首。</a:t>
            </a:r>
            <a:endParaRPr lang="zh-CN" altLang="en-US" sz="2800" b="1"/>
          </a:p>
        </p:txBody>
      </p:sp>
      <p:pic>
        <p:nvPicPr>
          <p:cNvPr id="19" name="Picture 46" descr="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960" y="5289550"/>
            <a:ext cx="2629535" cy="154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1346835" y="568008"/>
            <a:ext cx="7715250" cy="572135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分析“我欲因之梦吴越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渌水荡漾清猿啼”。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）这是梦游第一景，画面内容：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剡溪渌水荡漾，清猿啼鸣（清幽）的风景。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）提问：“一夜飞度”表现了什么？</a:t>
            </a:r>
            <a:b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明确：急切兴奋之情。</a:t>
            </a:r>
            <a:b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）提问：“照”、“送”写出什么？</a:t>
            </a:r>
            <a:b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明确：明月与人如影随形，人与自然和谐一体，体现了诗人对自然的热爱和眷恋。</a:t>
            </a:r>
            <a:b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en-US" altLang="zh-CN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565" y="-163195"/>
            <a:ext cx="4699771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800" y="4300220"/>
            <a:ext cx="10645775" cy="2682240"/>
          </a:xfrm>
          <a:prstGeom prst="rect">
            <a:avLst/>
          </a:prstGeom>
        </p:spPr>
      </p:pic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415290" y="248920"/>
            <a:ext cx="10182225" cy="5905500"/>
          </a:xfrm>
        </p:spPr>
        <p:txBody>
          <a:bodyPr/>
          <a:p>
            <a:r>
              <a:rPr lang="zh-CN" altLang="en-US" sz="2800" b="1" dirty="0"/>
              <a:t>（</a:t>
            </a:r>
            <a:r>
              <a:rPr lang="en-US" altLang="zh-CN" sz="2800" b="1"/>
              <a:t>4</a:t>
            </a:r>
            <a:r>
              <a:rPr lang="zh-CN" altLang="en-US" sz="2800" b="1" dirty="0"/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思考：诗人为何提到“谢公”？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谢灵运是南朝时期著名的山水派诗人，他热衷政治仕途，但到了刘宋时代，他的仕途地位受到威胁，不很顺利；后来他干脆辞官，领着僮仆门生几百人游山玩水，以排遣政治上的不满。谢灵运与李白一样，也是空有满腔抱负，却在政治上饱受打击，都有政治上的不满。所以，李白借谢灵运来写自己，也表达了自己要效仿谢灵运寄情山水、鄙弃俗世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）提问：这几句在全文起什么作用？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空间转移，时间推移，景象发生变化，有声有色地进入梦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境。</a:t>
            </a:r>
            <a:b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  </a:t>
            </a:r>
            <a:endParaRPr lang="zh-CN" altLang="en-US" sz="1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293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7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0"/>
            <a:ext cx="121964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391400" y="5105400"/>
            <a:ext cx="323088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脚著谢公屐，</a:t>
            </a:r>
            <a:endParaRPr kumimoji="1" lang="zh-CN" altLang="en-US" sz="40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身登青云梯</a:t>
            </a: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  <a:cs typeface="+mn-cs"/>
              </a:rPr>
              <a:t>。</a:t>
            </a:r>
            <a:endParaRPr kumimoji="1" lang="zh-CN" altLang="en-US" sz="4000" b="1" kern="1200" cap="none" spc="0" normalizeH="0" baseline="0" noProof="0" smtClean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819593" y="6016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谢公屐：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1819910" y="1869123"/>
            <a:ext cx="6535738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南史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谢灵运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记载：谢灵运游山，必到幽深高峻的地方，他备有一种特制的木屐，屐底装有活动的齿；上山时去掉前齿，下山时去掉后齿。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400550" y="1853248"/>
            <a:ext cx="475488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6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半壁见海日，</a:t>
            </a:r>
            <a:endParaRPr kumimoji="1" lang="zh-CN" altLang="en-US" sz="60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6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空中闻天鸡。</a:t>
            </a:r>
            <a:endParaRPr kumimoji="1" lang="zh-CN" altLang="en-US" sz="60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8949690" y="5925185"/>
            <a:ext cx="2828925" cy="706755"/>
          </a:xfrm>
          <a:prstGeom prst="rect">
            <a:avLst/>
          </a:prstGeom>
          <a:solidFill>
            <a:srgbClr val="303030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303030"/>
                </a:solidFill>
                <a:latin typeface="Arial" panose="020B0604020202020204" pitchFamily="34" charset="0"/>
              </a:rPr>
              <a:t>1</a:t>
            </a:r>
            <a:endParaRPr lang="en-US" altLang="zh-CN" sz="4000">
              <a:solidFill>
                <a:srgbClr val="30303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4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6096000" y="5181600"/>
            <a:ext cx="4246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千岩万转路不定，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迷花倚石忽已暝。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1668463" y="149225"/>
            <a:ext cx="21240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千岩：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万转：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迷花：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213100" y="188913"/>
            <a:ext cx="39624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重叠的岩。</a:t>
            </a:r>
            <a:endParaRPr kumimoji="1" lang="zh-CN" altLang="en-US" sz="3600" kern="1200" cap="none" spc="0" normalizeH="0" baseline="0" noProof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136900" y="1131888"/>
            <a:ext cx="40386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山路弯曲不断。</a:t>
            </a:r>
            <a:endParaRPr kumimoji="1" lang="zh-CN" altLang="en-US" sz="3600" kern="1200" cap="none" spc="0" normalizeH="0" baseline="0" noProof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143250" y="2060575"/>
            <a:ext cx="274320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迷恋于花，被花迷住。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 bldLvl="0" animBg="1"/>
      <p:bldP spid="13318" grpId="0" bldLvl="0" animBg="1"/>
      <p:bldP spid="133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xfrm>
            <a:off x="1658303" y="333375"/>
            <a:ext cx="7643812" cy="5792788"/>
          </a:xfrm>
        </p:spPr>
        <p:txBody>
          <a:bodyPr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分析“脚著谢公屐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迷花倚石忽已暝”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）简述梦游第二景的内容。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观日出，闻天鸡（壮美），畅游奇花异石、千岩万岭的天姥山，流连忘返。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）提问：“见海日”、“闻天鸡”写出天姥山什么特点？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明确：诗人忘情山水之态可掬。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 dirty="0"/>
          </a:p>
          <a:p>
            <a:endParaRPr lang="zh-CN" altLang="en-US" b="1" dirty="0"/>
          </a:p>
          <a:p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265" y="-198755"/>
            <a:ext cx="4699771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f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0"/>
            <a:ext cx="122091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6096000" y="5105400"/>
            <a:ext cx="4246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熊咆龙吟殷岩泉，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栗深林兮惊层巅。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919288" y="620713"/>
            <a:ext cx="137160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栗：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惊：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2725738" y="692150"/>
            <a:ext cx="7391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使</a:t>
            </a:r>
            <a:r>
              <a:rPr lang="en-US" altLang="zh-CN" sz="4000" b="1">
                <a:solidFill>
                  <a:srgbClr val="FFFFCC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40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颤栗，形容词作使动词。</a:t>
            </a:r>
            <a:endParaRPr lang="zh-CN" altLang="en-US" sz="4000" b="1" dirty="0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2725738" y="1544320"/>
            <a:ext cx="79787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使</a:t>
            </a:r>
            <a:r>
              <a:rPr lang="en-US" altLang="zh-CN" sz="4000" b="1">
                <a:solidFill>
                  <a:srgbClr val="FFFFCC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4000" b="1" dirty="0">
                <a:solidFill>
                  <a:srgbClr val="FFFFCC"/>
                </a:solidFill>
                <a:latin typeface="Times New Roman" panose="02020603050405020304" pitchFamily="18" charset="0"/>
              </a:rPr>
              <a:t>震惊，形容词作使动词。</a:t>
            </a:r>
            <a:endParaRPr lang="zh-CN" altLang="en-US" sz="4000" b="1" dirty="0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0"/>
            <a:ext cx="122478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162800" y="692150"/>
            <a:ext cx="350520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云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青青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兮欲雨，水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澹澹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兮生烟。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6240463" y="2708275"/>
            <a:ext cx="25908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青青：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澹澹：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7607300" y="2781300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黑沉沉的。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7464425" y="3573463"/>
            <a:ext cx="3962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CC"/>
                </a:solidFill>
                <a:latin typeface="Times New Roman" panose="02020603050405020304" pitchFamily="18" charset="0"/>
              </a:rPr>
              <a:t>水波摇动的样子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2292350" y="110490"/>
            <a:ext cx="80264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千岩万转路不定，迷花倚石忽已暝。熊咆龙吟殷岩泉，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栗深林兮惊层巅。云青青兮欲雨，  水澹澹兮生烟。</a:t>
            </a:r>
            <a:endParaRPr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07" name="Oval 3"/>
          <p:cNvSpPr/>
          <p:nvPr/>
        </p:nvSpPr>
        <p:spPr>
          <a:xfrm>
            <a:off x="5581650" y="2238375"/>
            <a:ext cx="1447800" cy="457200"/>
          </a:xfrm>
          <a:prstGeom prst="ellipse">
            <a:avLst/>
          </a:prstGeom>
          <a:solidFill>
            <a:srgbClr val="FF6600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思考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2135188" y="3429000"/>
            <a:ext cx="3295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2135505" y="2807970"/>
            <a:ext cx="90087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写出怎样的一种景象？</a:t>
            </a:r>
            <a:endParaRPr lang="zh-CN" altLang="en-US" sz="6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1992313" y="5445125"/>
            <a:ext cx="4533900" cy="4356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2543175" y="4657090"/>
            <a:ext cx="7524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昏暗恍惚。险怪奇绝 </a:t>
            </a:r>
            <a:endParaRPr lang="zh-CN" altLang="en-US" sz="6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035" y="4438650"/>
            <a:ext cx="10645775" cy="2682240"/>
          </a:xfrm>
          <a:prstGeom prst="rect">
            <a:avLst/>
          </a:prstGeom>
        </p:spPr>
      </p:pic>
      <p:pic>
        <p:nvPicPr>
          <p:cNvPr id="3" name="图片 2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293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25" y="4287520"/>
            <a:ext cx="10645775" cy="2682240"/>
          </a:xfrm>
          <a:prstGeom prst="rect">
            <a:avLst/>
          </a:prstGeom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15950" y="166053"/>
            <a:ext cx="500380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列缺霹雳，丘峦崩摧。洞天石扉，訇然中开。</a:t>
            </a:r>
            <a:endParaRPr kumimoji="1" lang="zh-CN" altLang="en-US" sz="3600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010025" y="2767965"/>
            <a:ext cx="586740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名词作状语，在中间</a:t>
            </a:r>
            <a:endParaRPr kumimoji="1" lang="zh-CN" altLang="en-US" sz="3200" b="1" kern="1200" cap="none" spc="0" normalizeH="0" baseline="0" noProof="0" smtClean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动词，打开</a:t>
            </a:r>
            <a:endParaRPr kumimoji="1" lang="zh-CN" altLang="en-US" sz="3200" b="1" kern="1200" cap="none" spc="0" normalizeH="0" baseline="0" noProof="0" smtClean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3000693" y="276764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9900"/>
                </a:solidFill>
                <a:latin typeface="Arial" panose="020B0604020202020204" pitchFamily="34" charset="0"/>
              </a:rPr>
              <a:t>中：</a:t>
            </a:r>
            <a:endParaRPr lang="zh-CN" altLang="en-US" sz="3600" b="1" dirty="0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3000693" y="3413125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9900"/>
                </a:solidFill>
                <a:latin typeface="Arial" panose="020B0604020202020204" pitchFamily="34" charset="0"/>
              </a:rPr>
              <a:t>开：</a:t>
            </a:r>
            <a:endParaRPr lang="zh-CN" altLang="en-US" sz="3600" b="1" dirty="0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420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89" grpId="0"/>
      <p:bldP spid="163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77920" y="1136015"/>
            <a:ext cx="737298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/>
              <a:t>  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李白是个有远大政治抱负的 人，“安世济民”“功成身退”是他一生的愿望。天宝元年 (公元742年)，李白经友人吴筠的推荐，被唐玄宗征召进京。他兴高采烈地来到了长安，认为实 现“济苍生”、“安社稷”的时机已经到来。但到了长安，得到的是翰林供奉，任了个侍御闲职，不能施展政治才干。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Picture 46" descr="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960" y="5289550"/>
            <a:ext cx="2629535" cy="154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641985" y="676275"/>
            <a:ext cx="9370695" cy="5505450"/>
          </a:xfrm>
        </p:spPr>
        <p:txBody>
          <a:bodyPr/>
          <a:p>
            <a:r>
              <a:rPr lang="en-US" altLang="zh-CN" sz="2800" b="1"/>
              <a:t>3.“</a:t>
            </a:r>
            <a:r>
              <a:rPr lang="zh-CN" altLang="en-US" sz="2800" b="1" dirty="0"/>
              <a:t>熊咆龙吟殷岩泉，栗深林兮惊层巅。云青青兮欲雨，水澹澹兮生烟。列缺霹雳，丘峦崩摧，洞天石扉，訇然中开。青冥浩荡不见底，日月照耀金银台。” </a:t>
            </a:r>
            <a:endParaRPr lang="zh-CN" altLang="en-US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/>
              <a:t>1</a:t>
            </a:r>
            <a:r>
              <a:rPr lang="zh-CN" altLang="en-US" sz="2800" b="1" dirty="0"/>
              <a:t>）这是梦游第三景，简述画面内容：</a:t>
            </a:r>
            <a:endParaRPr lang="zh-CN" altLang="en-US" sz="2800" b="1" dirty="0"/>
          </a:p>
          <a:p>
            <a:r>
              <a:rPr lang="zh-CN" altLang="en-US" sz="2800" b="1" dirty="0"/>
              <a:t>熊咆龙吟，山石、泉水、深林、峰峦在发抖，青云密布，烟雾升腾（阴森恐怖）。</a:t>
            </a:r>
            <a:endParaRPr lang="zh-CN" altLang="en-US" sz="2800" b="1" dirty="0"/>
          </a:p>
          <a:p>
            <a:r>
              <a:rPr lang="zh-CN" altLang="en-US" sz="2800" b="1" dirty="0">
                <a:solidFill>
                  <a:schemeClr val="accent2"/>
                </a:solidFill>
              </a:rPr>
              <a:t>（</a:t>
            </a:r>
            <a:r>
              <a:rPr lang="en-US" altLang="zh-CN" sz="2800" b="1">
                <a:solidFill>
                  <a:schemeClr val="accent2"/>
                </a:solidFill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</a:rPr>
              <a:t>）“列缺霹雳，丘峦崩摧。洞天石扉，訇然中开。”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四个短句的形式与内容有何联系？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/>
              <a:t>节奏鲜明，铿锵有力，充分表现了打开天门  的雄伟气势。</a:t>
            </a:r>
            <a:endParaRPr lang="zh-CN" altLang="en-US" sz="2800" b="1" dirty="0"/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sz="2800" b="1" dirty="0">
              <a:solidFill>
                <a:schemeClr val="accent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265" y="-198755"/>
            <a:ext cx="4699771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2351088" y="404813"/>
            <a:ext cx="8316912" cy="172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青冥浩荡不底，日月照耀金银台。</a:t>
            </a:r>
            <a:endParaRPr lang="zh-CN" altLang="en-US" sz="36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霓为衣兮风为马，云之君兮纷纷而来下。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虎鼓瑟兮鸾回车，仙之人兮列如麻。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4580" name="Oval 4"/>
          <p:cNvSpPr/>
          <p:nvPr/>
        </p:nvSpPr>
        <p:spPr>
          <a:xfrm>
            <a:off x="4511675" y="2060575"/>
            <a:ext cx="2232025" cy="576263"/>
          </a:xfrm>
          <a:prstGeom prst="ellipse">
            <a:avLst/>
          </a:prstGeom>
          <a:solidFill>
            <a:srgbClr val="FF6600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思考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2424113" y="5445125"/>
            <a:ext cx="5543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）天门打开后的景象如何？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2208213" y="4149725"/>
            <a:ext cx="8135937" cy="138366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小结：</a:t>
            </a:r>
            <a:r>
              <a:rPr lang="zh-CN" altLang="en-US" sz="2800" b="1" dirty="0">
                <a:latin typeface="Times New Roman" panose="02020603050405020304" pitchFamily="18" charset="0"/>
              </a:rPr>
              <a:t>从昏暗恍惚到惊天动地，前者烘托后者，形成一个由低沉到高昂的波澜，为下文渲染了神奇的背景。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3071813" y="5876925"/>
            <a:ext cx="381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光辉灿烂，壮丽非凡</a:t>
            </a:r>
            <a:r>
              <a:rPr lang="zh-CN" altLang="en-US" sz="2400" dirty="0">
                <a:latin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711450" y="3500438"/>
            <a:ext cx="5256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424113" y="2781300"/>
            <a:ext cx="7704137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）这是梦游第四景：洞天仙境：光明一片，济济一堂，呈现一个相敬相爱、雍雍穆穆的极乐世界，也是诗人梦寐以求的梦游高潮。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500" y="-198755"/>
            <a:ext cx="4699771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7" grpId="0" bldLvl="0" animBg="1"/>
      <p:bldP spid="40968" grpId="0"/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634615" y="401638"/>
            <a:ext cx="5334000" cy="2915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霓为衣兮风为马，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云之君兮纷纷而来下。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虎鼓瑟兮鸾回车，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仙之人兮列如麻。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7413625" y="2006918"/>
            <a:ext cx="4743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名词作动词，弹奏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6417628" y="209518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鼓：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955" y="4312920"/>
            <a:ext cx="10645775" cy="2682240"/>
          </a:xfrm>
          <a:prstGeom prst="rect">
            <a:avLst/>
          </a:prstGeom>
        </p:spPr>
      </p:pic>
      <p:pic>
        <p:nvPicPr>
          <p:cNvPr id="2" name="图片 1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420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xfrm>
            <a:off x="2063750" y="404813"/>
            <a:ext cx="8280400" cy="572135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/>
              <a:t>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如果梦境是一个故事的话，那么仙人的出现带来了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梦境的最高潮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。诗人的幻想如神仙遨游，天马行空，无拘无束，任意奔驰。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思考讨论：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诗人为何花如此多的笔墨来描绘梦境呢？对表现主题有什么作用？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明确：梦中仙境象征作者追求的理想境界。写仙境之美妙是为了反衬现实的丑恶，写自己对神仙世界的向往正是为了表明对黑暗现实的厌恶。</a:t>
            </a:r>
            <a:b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  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b="1" dirty="0"/>
          </a:p>
          <a:p>
            <a:pPr>
              <a:lnSpc>
                <a:spcPct val="90000"/>
              </a:lnSpc>
            </a:pPr>
            <a:endParaRPr lang="zh-CN" altLang="en-US" b="1" dirty="0"/>
          </a:p>
          <a:p>
            <a:pPr>
              <a:lnSpc>
                <a:spcPct val="90000"/>
              </a:lnSpc>
            </a:pPr>
            <a:endParaRPr lang="zh-CN" altLang="en-US" dirty="0"/>
          </a:p>
          <a:p>
            <a:pPr>
              <a:lnSpc>
                <a:spcPct val="90000"/>
              </a:lnSpc>
            </a:pP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955" y="4312920"/>
            <a:ext cx="10645775" cy="2682240"/>
          </a:xfrm>
          <a:prstGeom prst="rect">
            <a:avLst/>
          </a:prstGeom>
        </p:spPr>
      </p:pic>
      <p:pic>
        <p:nvPicPr>
          <p:cNvPr id="2" name="图片 1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420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24630" y="2917190"/>
            <a:ext cx="691896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latin typeface="叶根友毛笔行书" panose="02010601030101010101" charset="-122"/>
                <a:ea typeface="叶根友毛笔行书" panose="02010601030101010101" charset="-122"/>
                <a:sym typeface="+mn-ea"/>
              </a:rPr>
              <a:t>１、梦醒感慨</a:t>
            </a:r>
            <a:endParaRPr lang="zh-CN" altLang="en-US" sz="9600"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017" y="0"/>
            <a:ext cx="5732860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Oval 3"/>
          <p:cNvSpPr/>
          <p:nvPr/>
        </p:nvSpPr>
        <p:spPr>
          <a:xfrm>
            <a:off x="5048250" y="1478915"/>
            <a:ext cx="1447800" cy="746125"/>
          </a:xfrm>
          <a:prstGeom prst="ellipse">
            <a:avLst/>
          </a:prstGeom>
          <a:solidFill>
            <a:srgbClr val="FF6600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思考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1776730" y="2479040"/>
            <a:ext cx="95586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写了什么事？在文中有何作用？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1347470" y="3500755"/>
            <a:ext cx="10376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 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心惊梦醒，好梦不常。在梦境最高点悬崖勒马，急转直下</a:t>
            </a:r>
            <a:r>
              <a:rPr lang="zh-CN" altLang="en-US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548640" y="4724400"/>
            <a:ext cx="107867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由幻想转到现实。作者与读者的情绪随之沉静，在全文形成了起伏的波澜。引出诗人内心的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感慨。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7305" y="241300"/>
            <a:ext cx="75018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+mn-ea"/>
              </a:rPr>
              <a:t>忽魂悸以魄动，恍惊起而长嗟。</a:t>
            </a:r>
            <a:endParaRPr lang="zh-CN" altLang="en-US" sz="40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+mn-ea"/>
              </a:rPr>
              <a:t>惟觉 时之枕席，失向来之烟霞。</a:t>
            </a:r>
            <a:endParaRPr lang="zh-CN" altLang="en-US" sz="40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e4e26527fce37a4108f8089d71bec8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" y="76200"/>
            <a:ext cx="12726670" cy="7199630"/>
          </a:xfrm>
          <a:prstGeom prst="rect">
            <a:avLst/>
          </a:prstGeom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199890" y="278130"/>
            <a:ext cx="3635375" cy="3291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世间行乐亦如此，古来万事东流水。别君去兮何时还，且放白鹿青崖间，须行即骑访名山。</a:t>
            </a:r>
            <a:endParaRPr kumimoji="1" lang="zh-CN" altLang="en-US" sz="3200" b="1" kern="1200" cap="none" spc="0" normalizeH="0" baseline="0" noProof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1" lang="zh-CN" altLang="en-US" sz="3200" b="1" kern="1200" cap="none" spc="0" normalizeH="0" baseline="0" noProof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521258" y="982663"/>
            <a:ext cx="4321175" cy="99504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事：名词，事情</a:t>
            </a:r>
            <a:endParaRPr kumimoji="1" lang="zh-CN" altLang="en-US" sz="28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东：名词作状语，向东</a:t>
            </a:r>
            <a:endParaRPr kumimoji="1" lang="zh-CN" altLang="en-US" sz="28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2" name="图片 1" descr="b855564c5e88752fec36fe28e2424d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4640" y="1153160"/>
            <a:ext cx="5486400" cy="54864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955" y="4312920"/>
            <a:ext cx="10645775" cy="2682240"/>
          </a:xfrm>
          <a:prstGeom prst="rect">
            <a:avLst/>
          </a:prstGeom>
        </p:spPr>
      </p:pic>
      <p:sp>
        <p:nvSpPr>
          <p:cNvPr id="29698" name="Rectangle 2"/>
          <p:cNvSpPr/>
          <p:nvPr/>
        </p:nvSpPr>
        <p:spPr>
          <a:xfrm>
            <a:off x="2286000" y="381000"/>
            <a:ext cx="91097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100000"/>
              </a:spcBef>
              <a:spcAft>
                <a:spcPct val="100000"/>
              </a:spcAft>
            </a:pPr>
            <a:r>
              <a:rPr lang="zh-CN" altLang="en-US" sz="3600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世间行乐亦如此，古来万事东流水。别君去兮何时还？且放白鹿青崖间，须行即骑访名山。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安能摧眉折腰事权贵，使我不得开心颜！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4035" name="Text Box 3"/>
          <p:cNvSpPr txBox="1"/>
          <p:nvPr/>
        </p:nvSpPr>
        <p:spPr>
          <a:xfrm>
            <a:off x="2815590" y="3007360"/>
            <a:ext cx="7372350" cy="22764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000">
                <a:latin typeface="Times New Roman" panose="02020603050405020304" pitchFamily="18" charset="0"/>
              </a:rPr>
              <a:t>        </a:t>
            </a:r>
            <a:r>
              <a:rPr lang="zh-CN" altLang="en-US" sz="3000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</a:rPr>
              <a:t>由写梦转入写实，揭示全诗的中心意思。这是由梦醒后的徘徊失望引出的，表现了诗人内心的矛盾。）</a:t>
            </a:r>
            <a:r>
              <a:rPr lang="zh-CN" altLang="en-US" sz="28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当中有对人生的伤感，逃避现实、消极处世的一面，也有鄙弃权臣贵戚的傲骨。后者更是主要的感情。</a:t>
            </a:r>
            <a:endParaRPr lang="zh-CN" altLang="en-US" sz="28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931545" y="161290"/>
            <a:ext cx="921385" cy="31416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醒　悟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2285683" y="2368550"/>
            <a:ext cx="7127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思考：这层包含了作者怎样的思想感情？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293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56685" y="2371090"/>
            <a:ext cx="7674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" panose="02010601030101010101" charset="-122"/>
                <a:ea typeface="叶根友毛笔行书" panose="02010601030101010101" charset="-122"/>
              </a:rPr>
              <a:t>总      结</a:t>
            </a:r>
            <a:endParaRPr lang="zh-CN" altLang="en-US" sz="9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605" t="3791" r="3605" b="3791"/>
          <a:stretch>
            <a:fillRect/>
          </a:stretch>
        </p:blipFill>
        <p:spPr>
          <a:xfrm>
            <a:off x="8955431" y="3523998"/>
            <a:ext cx="3503774" cy="3503774"/>
          </a:xfrm>
          <a:custGeom>
            <a:avLst/>
            <a:gdLst>
              <a:gd name="connsiteX0" fmla="*/ 2055644 w 4111288"/>
              <a:gd name="connsiteY0" fmla="*/ 0 h 4111288"/>
              <a:gd name="connsiteX1" fmla="*/ 4111288 w 4111288"/>
              <a:gd name="connsiteY1" fmla="*/ 2055644 h 4111288"/>
              <a:gd name="connsiteX2" fmla="*/ 2055644 w 4111288"/>
              <a:gd name="connsiteY2" fmla="*/ 4111288 h 4111288"/>
              <a:gd name="connsiteX3" fmla="*/ 0 w 4111288"/>
              <a:gd name="connsiteY3" fmla="*/ 2055644 h 4111288"/>
              <a:gd name="connsiteX4" fmla="*/ 2055644 w 4111288"/>
              <a:gd name="connsiteY4" fmla="*/ 0 h 41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288" h="4111288">
                <a:moveTo>
                  <a:pt x="2055644" y="0"/>
                </a:moveTo>
                <a:cubicBezTo>
                  <a:pt x="3190945" y="0"/>
                  <a:pt x="4111288" y="920343"/>
                  <a:pt x="4111288" y="2055644"/>
                </a:cubicBezTo>
                <a:cubicBezTo>
                  <a:pt x="4111288" y="3190945"/>
                  <a:pt x="3190945" y="4111288"/>
                  <a:pt x="2055644" y="4111288"/>
                </a:cubicBezTo>
                <a:cubicBezTo>
                  <a:pt x="920343" y="4111288"/>
                  <a:pt x="0" y="3190945"/>
                  <a:pt x="0" y="2055644"/>
                </a:cubicBezTo>
                <a:cubicBezTo>
                  <a:pt x="0" y="920343"/>
                  <a:pt x="920343" y="0"/>
                  <a:pt x="2055644" y="0"/>
                </a:cubicBezTo>
                <a:close/>
              </a:path>
            </a:pathLst>
          </a:custGeom>
          <a:effectLst>
            <a:softEdge rad="279400"/>
          </a:effectLst>
        </p:spPr>
      </p:pic>
      <p:sp>
        <p:nvSpPr>
          <p:cNvPr id="58371" name="文本框 58370"/>
          <p:cNvSpPr txBox="1"/>
          <p:nvPr/>
        </p:nvSpPr>
        <p:spPr>
          <a:xfrm>
            <a:off x="3721735" y="645795"/>
            <a:ext cx="3048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全诗脉络</a:t>
            </a:r>
            <a:r>
              <a:rPr lang="en-US" altLang="zh-CN" sz="3600">
                <a:latin typeface="隶书" pitchFamily="49" charset="-122"/>
                <a:ea typeface="隶书" pitchFamily="49" charset="-122"/>
              </a:rPr>
              <a:t>:</a:t>
            </a:r>
            <a:endParaRPr lang="en-US" altLang="zh-CN" sz="36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8372" name="文本框 58371"/>
          <p:cNvSpPr txBox="1"/>
          <p:nvPr/>
        </p:nvSpPr>
        <p:spPr>
          <a:xfrm>
            <a:off x="1150938" y="2185988"/>
            <a:ext cx="1825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入梦缘由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8373" name="文本框 58372"/>
          <p:cNvSpPr txBox="1"/>
          <p:nvPr/>
        </p:nvSpPr>
        <p:spPr>
          <a:xfrm>
            <a:off x="3196908" y="2185988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梦游历程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8374" name="文本框 58373"/>
          <p:cNvSpPr txBox="1"/>
          <p:nvPr/>
        </p:nvSpPr>
        <p:spPr>
          <a:xfrm>
            <a:off x="5847398" y="2186305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仙境出现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8375" name="文本框 58374"/>
          <p:cNvSpPr txBox="1"/>
          <p:nvPr/>
        </p:nvSpPr>
        <p:spPr>
          <a:xfrm>
            <a:off x="8040688" y="2186305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梦醒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8376" name="文本框 58375"/>
          <p:cNvSpPr txBox="1"/>
          <p:nvPr/>
        </p:nvSpPr>
        <p:spPr>
          <a:xfrm>
            <a:off x="9732010" y="2186305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留别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8377" name="直接连接符 58376"/>
          <p:cNvSpPr/>
          <p:nvPr/>
        </p:nvSpPr>
        <p:spPr>
          <a:xfrm>
            <a:off x="2815908" y="244729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78" name="直接连接符 58377"/>
          <p:cNvSpPr/>
          <p:nvPr/>
        </p:nvSpPr>
        <p:spPr>
          <a:xfrm>
            <a:off x="4949825" y="244729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79" name="直接连接符 58378"/>
          <p:cNvSpPr/>
          <p:nvPr/>
        </p:nvSpPr>
        <p:spPr>
          <a:xfrm>
            <a:off x="7524115" y="244729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80" name="直接连接符 58379"/>
          <p:cNvSpPr/>
          <p:nvPr/>
        </p:nvSpPr>
        <p:spPr>
          <a:xfrm>
            <a:off x="9060180" y="244729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81" name="文本框 58380"/>
          <p:cNvSpPr txBox="1"/>
          <p:nvPr/>
        </p:nvSpPr>
        <p:spPr>
          <a:xfrm>
            <a:off x="504190" y="2859405"/>
            <a:ext cx="7993063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二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.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构思与表现手法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:</a:t>
            </a:r>
            <a:endParaRPr lang="en-US" altLang="zh-CN" sz="3600" b="1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体现了浪漫主义色彩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大胆运用夸张手法来描绘幻想世界</a:t>
            </a:r>
            <a:r>
              <a:rPr lang="en-US" altLang="zh-CN" sz="2400" b="1"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</a:rPr>
              <a:t>塑造幻想形象</a:t>
            </a:r>
            <a:r>
              <a:rPr lang="en-US" altLang="zh-CN" sz="2400" b="1"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</a:rPr>
              <a:t>写得活灵活现</a:t>
            </a:r>
            <a:r>
              <a:rPr lang="en-US" altLang="zh-CN" sz="2400" b="1"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</a:rPr>
              <a:t>令人眼花缭乱</a:t>
            </a:r>
            <a:r>
              <a:rPr lang="en-US" altLang="zh-CN" sz="2400" b="1"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</a:rPr>
              <a:t>惊心动魄</a:t>
            </a:r>
            <a:r>
              <a:rPr lang="en-US" altLang="zh-CN" sz="2400" b="1">
                <a:latin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</a:rPr>
              <a:t>借幻想的自由自在来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唱出现实中的自由。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8382" name="文本框 58381"/>
          <p:cNvSpPr txBox="1"/>
          <p:nvPr/>
        </p:nvSpPr>
        <p:spPr>
          <a:xfrm>
            <a:off x="8402955" y="3919220"/>
            <a:ext cx="46085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“变幻恍惚，</a:t>
            </a:r>
            <a:b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尽脱蹊径”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4" grpId="0"/>
      <p:bldP spid="58375" grpId="0"/>
      <p:bldP spid="58376" grpId="0"/>
      <p:bldP spid="58381" grpId="0"/>
      <p:bldP spid="583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97250" y="1692275"/>
            <a:ext cx="802068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当时的最高封建统治集团昏庸腐败，李白“粪土王侯”不甘趋炎附势，招致了权贵的谗毁，不到三年 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公元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744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唐玄宗以“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赐金还乡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”为名，把他体面地赶出了京城长安。冷酷的现实粉碎了他不切实际的幻想。李白在极度悲愤惆怅的心情下，离开了京城，重新继续他的漫游生活。天宝四年秋 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公元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745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，他离家南下准备再游吴越时写下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梦游天姥吟留别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留赠给友人，借以排谴内心的悲愤，表现对黑暗现实的不满，对世俗权贵的蔑视，对理想世界的追求。</a:t>
            </a:r>
            <a:endParaRPr lang="zh-CN" altLang="en-US" sz="2800"/>
          </a:p>
        </p:txBody>
      </p:sp>
      <p:pic>
        <p:nvPicPr>
          <p:cNvPr id="19" name="Picture 46" descr="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960" y="5289550"/>
            <a:ext cx="2629535" cy="154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72" y="738799"/>
            <a:ext cx="6592703" cy="5753441"/>
          </a:xfrm>
          <a:prstGeom prst="rect">
            <a:avLst/>
          </a:prstGeom>
        </p:spPr>
      </p:pic>
      <p:sp>
        <p:nvSpPr>
          <p:cNvPr id="30724" name="Rectangle 4"/>
          <p:cNvSpPr/>
          <p:nvPr/>
        </p:nvSpPr>
        <p:spPr>
          <a:xfrm>
            <a:off x="1685608" y="569913"/>
            <a:ext cx="8820150" cy="3962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</a:rPr>
              <a:t>请找出诗歌中关键性的过渡性语句。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</a:rPr>
              <a:t>    </a:t>
            </a:r>
            <a:endParaRPr lang="zh-CN" altLang="en-US" sz="36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</a:rPr>
              <a:t>由现实转入梦境：</a:t>
            </a:r>
            <a:endParaRPr lang="zh-CN" altLang="en-US" sz="3600" b="1" dirty="0">
              <a:solidFill>
                <a:srgbClr val="66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“我欲因之梦吴越”。</a:t>
            </a:r>
            <a:endParaRPr lang="zh-CN" altLang="en-US" sz="4000" b="1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</a:rPr>
              <a:t>由梦境转入现实：</a:t>
            </a:r>
            <a:endParaRPr lang="zh-CN" altLang="en-US" sz="3600" b="1" dirty="0">
              <a:solidFill>
                <a:srgbClr val="6600CC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“忽魂悸以魄动</a:t>
            </a:r>
            <a:r>
              <a:rPr lang="en-US" altLang="zh-CN" sz="4000" b="1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40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失向来之烟霞”。</a:t>
            </a:r>
            <a:endParaRPr lang="zh-CN" altLang="en-US" sz="4000" b="1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4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4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4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4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4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4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4"/>
          <p:cNvSpPr txBox="1"/>
          <p:nvPr/>
        </p:nvSpPr>
        <p:spPr>
          <a:xfrm>
            <a:off x="2855913" y="566738"/>
            <a:ext cx="3095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全诗的思路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747" name="AutoShape 5"/>
          <p:cNvSpPr/>
          <p:nvPr/>
        </p:nvSpPr>
        <p:spPr>
          <a:xfrm>
            <a:off x="2782888" y="2057400"/>
            <a:ext cx="533400" cy="3387725"/>
          </a:xfrm>
          <a:prstGeom prst="leftBrace">
            <a:avLst>
              <a:gd name="adj1" fmla="val 52926"/>
              <a:gd name="adj2" fmla="val 50000"/>
            </a:avLst>
          </a:prstGeom>
          <a:noFill/>
          <a:ln w="38100" cap="flat" cmpd="sng">
            <a:pattFill prst="pct90">
              <a:fgClr>
                <a:srgbClr val="FF66CC"/>
              </a:fgClr>
              <a:bgClr>
                <a:srgbClr val="FFFFFF"/>
              </a:bgClr>
            </a:patt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3316288" y="1631950"/>
            <a:ext cx="5618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梦游之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由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（起）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——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叙述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3240088" y="3232150"/>
            <a:ext cx="5618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二、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梦游之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景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（观）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——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描写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3316288" y="4849813"/>
            <a:ext cx="67360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三、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梦游之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吟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（叹）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——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议论、抒情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3" name="AutoShape 9"/>
          <p:cNvSpPr/>
          <p:nvPr/>
        </p:nvSpPr>
        <p:spPr>
          <a:xfrm>
            <a:off x="5375275" y="23622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4" name="AutoShape 10"/>
          <p:cNvSpPr/>
          <p:nvPr/>
        </p:nvSpPr>
        <p:spPr>
          <a:xfrm>
            <a:off x="5375275" y="3962400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" name="图片 2" descr="0680ed846330ee31e18d8a7c4743c0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8175" y="-163830"/>
            <a:ext cx="5125720" cy="6919595"/>
          </a:xfrm>
          <a:prstGeom prst="rect">
            <a:avLst/>
          </a:prstGeom>
        </p:spPr>
      </p:pic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585" y="3929380"/>
            <a:ext cx="1647190" cy="286766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ldLvl="0" animBg="1"/>
      <p:bldP spid="31750" grpId="0"/>
      <p:bldP spid="31751" grpId="0"/>
      <p:bldP spid="31752" grpId="0"/>
      <p:bldP spid="31753" grpId="0" bldLvl="0" animBg="1"/>
      <p:bldP spid="3175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4"/>
          <p:cNvSpPr txBox="1"/>
          <p:nvPr/>
        </p:nvSpPr>
        <p:spPr>
          <a:xfrm>
            <a:off x="2908300" y="73183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入梦之由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1" name="Text Box 5"/>
          <p:cNvSpPr txBox="1"/>
          <p:nvPr/>
        </p:nvSpPr>
        <p:spPr>
          <a:xfrm>
            <a:off x="3854450" y="191293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梦游历程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2" name="Text Box 6"/>
          <p:cNvSpPr txBox="1"/>
          <p:nvPr/>
        </p:nvSpPr>
        <p:spPr>
          <a:xfrm>
            <a:off x="4800600" y="31416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目睹仙境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3" name="Text Box 7"/>
          <p:cNvSpPr txBox="1"/>
          <p:nvPr/>
        </p:nvSpPr>
        <p:spPr>
          <a:xfrm>
            <a:off x="5880100" y="42211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梦醒神伤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4" name="Text Box 8"/>
          <p:cNvSpPr txBox="1"/>
          <p:nvPr/>
        </p:nvSpPr>
        <p:spPr>
          <a:xfrm>
            <a:off x="7391400" y="5445125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临别寄语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75" name="AutoShape 9"/>
          <p:cNvSpPr/>
          <p:nvPr/>
        </p:nvSpPr>
        <p:spPr>
          <a:xfrm rot="-2700000">
            <a:off x="4079875" y="1412875"/>
            <a:ext cx="288925" cy="431800"/>
          </a:xfrm>
          <a:prstGeom prst="downArrow">
            <a:avLst>
              <a:gd name="adj1" fmla="val 50000"/>
              <a:gd name="adj2" fmla="val 37362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6" name="AutoShape 10"/>
          <p:cNvSpPr/>
          <p:nvPr/>
        </p:nvSpPr>
        <p:spPr>
          <a:xfrm rot="-2700000">
            <a:off x="5086350" y="2565400"/>
            <a:ext cx="288925" cy="431800"/>
          </a:xfrm>
          <a:prstGeom prst="downArrow">
            <a:avLst>
              <a:gd name="adj1" fmla="val 50000"/>
              <a:gd name="adj2" fmla="val 37362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2777" name="AutoShape 11"/>
          <p:cNvSpPr/>
          <p:nvPr/>
        </p:nvSpPr>
        <p:spPr>
          <a:xfrm rot="-2700000">
            <a:off x="6167438" y="3789363"/>
            <a:ext cx="288925" cy="431800"/>
          </a:xfrm>
          <a:prstGeom prst="downArrow">
            <a:avLst>
              <a:gd name="adj1" fmla="val 50000"/>
              <a:gd name="adj2" fmla="val 37362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2778" name="AutoShape 12"/>
          <p:cNvSpPr/>
          <p:nvPr/>
        </p:nvSpPr>
        <p:spPr>
          <a:xfrm rot="-2700000">
            <a:off x="7246938" y="4941888"/>
            <a:ext cx="288925" cy="431800"/>
          </a:xfrm>
          <a:prstGeom prst="downArrow">
            <a:avLst>
              <a:gd name="adj1" fmla="val 50000"/>
              <a:gd name="adj2" fmla="val 37362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2779" name="WordArt 13"/>
          <p:cNvSpPr>
            <a:spLocks noTextEdit="1"/>
          </p:cNvSpPr>
          <p:nvPr/>
        </p:nvSpPr>
        <p:spPr>
          <a:xfrm>
            <a:off x="6096000" y="765175"/>
            <a:ext cx="4032250" cy="1800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背诵指引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80" name="Text Box 14"/>
          <p:cNvSpPr txBox="1"/>
          <p:nvPr/>
        </p:nvSpPr>
        <p:spPr>
          <a:xfrm>
            <a:off x="2566988" y="1341438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句）</a:t>
            </a:r>
            <a:endParaRPr lang="zh-CN" altLang="en-US" sz="2800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1" name="Text Box 15"/>
          <p:cNvSpPr txBox="1"/>
          <p:nvPr/>
        </p:nvSpPr>
        <p:spPr>
          <a:xfrm>
            <a:off x="3443288" y="249237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句）</a:t>
            </a:r>
            <a:endParaRPr lang="zh-CN" altLang="en-US" sz="2800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2" name="Text Box 16"/>
          <p:cNvSpPr txBox="1"/>
          <p:nvPr/>
        </p:nvSpPr>
        <p:spPr>
          <a:xfrm>
            <a:off x="4418013" y="371633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句）</a:t>
            </a:r>
            <a:endParaRPr lang="zh-CN" altLang="en-US" sz="2800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3" name="Text Box 17"/>
          <p:cNvSpPr txBox="1"/>
          <p:nvPr/>
        </p:nvSpPr>
        <p:spPr>
          <a:xfrm>
            <a:off x="5497513" y="4724400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句）</a:t>
            </a:r>
            <a:endParaRPr lang="zh-CN" altLang="en-US" sz="2800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4" name="Text Box 18"/>
          <p:cNvSpPr txBox="1"/>
          <p:nvPr/>
        </p:nvSpPr>
        <p:spPr>
          <a:xfrm>
            <a:off x="6972300" y="5934075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句）</a:t>
            </a:r>
            <a:endParaRPr lang="zh-CN" altLang="en-US" sz="2800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 descr="9024087754347725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665" y="3429000"/>
            <a:ext cx="3714115" cy="2904490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56685" y="2371090"/>
            <a:ext cx="7674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" panose="02010601030101010101" charset="-122"/>
                <a:ea typeface="叶根友毛笔行书" panose="02010601030101010101" charset="-122"/>
              </a:rPr>
              <a:t>艺术手法</a:t>
            </a:r>
            <a:endParaRPr lang="zh-CN" altLang="en-US" sz="9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66988" y="1341438"/>
            <a:ext cx="7632700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１、</a:t>
            </a: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构思奇特</a:t>
            </a:r>
            <a:r>
              <a:rPr kumimoji="0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全诗以游仙为构思的出发点，借天姥山的高峻和有关传说，虚构出一个与黑暗的现实社会形成鲜明对照的神仙世界，以此表达诗人对自由、光明的渴望与追求，同时也写出他不满现实、不趋炎附势、蔑视权贵的反抗精神。</a:t>
            </a:r>
            <a:endParaRPr kumimoji="0" lang="zh-CN" altLang="en-US" sz="28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２、</a:t>
            </a: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想象丰富</a:t>
            </a: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0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神话传说和对自然山川的真实体验融合在一起，运用丰富的想象和大胆夸张，充分体现了李白诗歌的浪漫主义风格。</a:t>
            </a:r>
            <a:endParaRPr kumimoji="0" lang="zh-CN" altLang="en-US" sz="28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３、</a:t>
            </a: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语言灵活</a:t>
            </a:r>
            <a:r>
              <a:rPr kumimoji="0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，形式错落，富有节奏感，通俗平易，兼用长短句，打破了“七言”的束缚。</a:t>
            </a:r>
            <a:r>
              <a:rPr kumimoji="0" lang="zh-CN" altLang="en-US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07518" y="444183"/>
            <a:ext cx="33115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艺术手法</a:t>
            </a:r>
            <a:endParaRPr kumimoji="0" lang="zh-CN" altLang="en-US" sz="3200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45" y="-274955"/>
            <a:ext cx="5497195" cy="6858000"/>
          </a:xfrm>
          <a:prstGeom prst="rect">
            <a:avLst/>
          </a:prstGeom>
        </p:spPr>
      </p:pic>
      <p:pic>
        <p:nvPicPr>
          <p:cNvPr id="35844" name="Picture 6" descr="实中校徽透明版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9213" y="6478588"/>
            <a:ext cx="334962" cy="25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56685" y="2371090"/>
            <a:ext cx="7674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" panose="02010601030101010101" charset="-122"/>
                <a:ea typeface="叶根友毛笔行书" panose="02010601030101010101" charset="-122"/>
              </a:rPr>
              <a:t>主题探讨</a:t>
            </a:r>
            <a:endParaRPr lang="zh-CN" altLang="en-US" sz="9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425508" y="1911668"/>
            <a:ext cx="7488238" cy="4399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en-US" altLang="zh-CN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梦中仙境象征作者</a:t>
            </a:r>
            <a:r>
              <a:rPr kumimoji="1" lang="zh-CN" altLang="en-US" sz="28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追求的理想境界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。写仙境的美妙是为了</a:t>
            </a:r>
            <a:r>
              <a:rPr kumimoji="1" lang="zh-CN" altLang="en-US" sz="28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反衬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现实的丑恶。写自己对神仙世界的向往正是为了表明对黑暗现实的厌恶。也就是说，诗歌的前后是一致的，都是在写诗人</a:t>
            </a:r>
            <a:r>
              <a:rPr kumimoji="1" lang="zh-CN" altLang="en-US" sz="28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对自由生活的向往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，只是诗歌的前半部分用梦的形式曲折地表达出来，而后半部分诗人则是直抒胸臆，直接唱出：“且放白鹿青崖间，须行即骑访名山。安能推眉折腰事权贵，使我不得开心颜！”（</a:t>
            </a:r>
            <a:r>
              <a:rPr kumimoji="1" lang="zh-CN" altLang="en-US" sz="28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不满现实，不趋炎附势，蔑视权贵，傲岸不屈</a:t>
            </a: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1" lang="zh-CN" altLang="en-US" sz="28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565650" y="269558"/>
            <a:ext cx="208756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梦境解读</a:t>
            </a:r>
            <a:r>
              <a:rPr kumimoji="0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1</a:t>
            </a:r>
            <a:endParaRPr kumimoji="0" lang="en-US" altLang="zh-CN" sz="2800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33796" name="Picture 6" descr="实中校徽透明版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213" y="6478588"/>
            <a:ext cx="334962" cy="25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816033" y="791845"/>
            <a:ext cx="7488238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作者为什么要花如此多的笔墨来描写梦境呢？对表现主题有什么作用？</a:t>
            </a:r>
            <a:endParaRPr kumimoji="1" lang="zh-CN" altLang="en-US" sz="2800" b="1" kern="1200" cap="none" spc="0" normalizeH="0" baseline="0" noProof="0" smtClean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775" y="-123825"/>
            <a:ext cx="5497195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205288" y="2385695"/>
            <a:ext cx="7416800" cy="3136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隐喻了自己的一段生活经历，就是对他 </a:t>
            </a:r>
            <a:r>
              <a:rPr kumimoji="0" lang="en-US" altLang="zh-CN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42</a:t>
            </a:r>
            <a:r>
              <a:rPr kumimoji="0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岁入朝为官的两年多生活的经历。这是对自己从年轻时代就开始了的“愿为辅弼”的政治理想幻灭的一个概括。 </a:t>
            </a:r>
            <a:endParaRPr kumimoji="0" lang="zh-CN" altLang="en-US" sz="36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984683" y="811213"/>
            <a:ext cx="208756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梦境解读</a:t>
            </a:r>
            <a:r>
              <a:rPr kumimoji="0" lang="en-US" altLang="zh-CN" sz="28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</a:t>
            </a:r>
            <a:endParaRPr kumimoji="0" lang="en-US" altLang="zh-CN" sz="2800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pic>
        <p:nvPicPr>
          <p:cNvPr id="34820" name="Picture 6" descr="实中校徽透明版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213" y="6478588"/>
            <a:ext cx="334962" cy="255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210" y="-123825"/>
            <a:ext cx="5497195" cy="6858000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5585" y="2098040"/>
            <a:ext cx="76365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叶根友毛笔行书" panose="02010601030101010101" charset="-122"/>
                <a:ea typeface="叶根友毛笔行书" panose="02010601030101010101" charset="-122"/>
              </a:rPr>
              <a:t>对名山仙境的向往是对现实生活中的苦闷的短暂超脱，实则是怀才不遇、蔑视权贵的曲折反映。</a:t>
            </a:r>
            <a:endParaRPr lang="zh-CN" altLang="en-US" sz="4400" b="1"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0750" y="1351915"/>
            <a:ext cx="1035113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失意时要保持不卑的心境。没有磨难就没有伟业，没有坎坷就没有伟人。当个人愿望受挫的时候，一定要做到失意不失志。事实上，在逆境中更能锤炼品质、磨砺意志、增长才干，增强克服困难、应对各种风险、驾驭复杂局面的信心和能力。因此，对待挫折和失意，应从容应对，泰然处之，化消极为积极。孔子遇厄修《春秋》，左丘失明著《左传》，屈原放逐赋《离骚》，司马遭宫刑而写出了《史记》。这些都说明，正确对待失意，常常会产生一种无形的动力，催人奋进。失意，并非你低人一等，也不是智商低下，它是你生命恒久不息的动力。经历一次失意，就会使你冷静地反思自责，使你能正视自己的缺点和弱点，努力克服不足，从而驾驭生命的帆船，乘风破浪，奋勇前进。所以，失意并不可怕，可怕的是一次失意就灰心失望，那样，你将永远是个失败者和失意者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4441825" y="52197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人生启示</a:t>
            </a:r>
            <a:endParaRPr lang="zh-CN" altLang="en-US" sz="4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8992661070fe82c940298e0a531eeb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371475"/>
            <a:ext cx="12131675" cy="7213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8205" y="2349500"/>
            <a:ext cx="875284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 b="1">
                <a:latin typeface="叶根友毛笔行书" panose="02010601030101010101" charset="-122"/>
                <a:ea typeface="叶根友毛笔行书" panose="02010601030101010101" charset="-122"/>
              </a:rPr>
              <a:t>梦游天姥吟留别</a:t>
            </a:r>
            <a:endParaRPr lang="zh-CN" altLang="en-US" sz="9600" b="1">
              <a:latin typeface="叶根友毛笔行书" panose="02010601030101010101" charset="-122"/>
              <a:ea typeface="叶根友毛笔行书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3505" y="4597400"/>
            <a:ext cx="17894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孙过庭草体测试版" panose="02010601030101010101" charset="-122"/>
                <a:ea typeface="孙过庭草体测试版" panose="02010601030101010101" charset="-122"/>
              </a:rPr>
              <a:t>李白</a:t>
            </a:r>
            <a:endParaRPr lang="zh-CN" altLang="en-US" sz="6000" b="1">
              <a:solidFill>
                <a:srgbClr val="FF0000"/>
              </a:solidFill>
              <a:latin typeface="孙过庭草体测试版" panose="02010601030101010101" charset="-122"/>
              <a:ea typeface="孙过庭草体测试版" panose="02010601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33950" y="827405"/>
            <a:ext cx="18592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作业</a:t>
            </a:r>
            <a:endParaRPr lang="zh-CN" altLang="en-US" sz="6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6590" y="2875280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 b="1">
                <a:solidFill>
                  <a:srgbClr val="0070C0"/>
                </a:solidFill>
              </a:rPr>
              <a:t>背诵全诗</a:t>
            </a:r>
            <a:endParaRPr lang="zh-CN" altLang="en-US" sz="6600" b="1">
              <a:solidFill>
                <a:srgbClr val="0070C0"/>
              </a:solidFill>
            </a:endParaRPr>
          </a:p>
        </p:txBody>
      </p:sp>
      <p:pic>
        <p:nvPicPr>
          <p:cNvPr id="4" name="图片 3" descr="be1993e92ba54c6c9a4202246a2f0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0340" y="722630"/>
            <a:ext cx="3216910" cy="5662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23825"/>
            <a:ext cx="10058400" cy="6609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77640" y="2031365"/>
            <a:ext cx="42722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 b="1">
                <a:solidFill>
                  <a:srgbClr val="0070C0"/>
                </a:solidFill>
                <a:latin typeface="叶根友毛笔行书" panose="02010601030101010101" charset="-122"/>
                <a:ea typeface="叶根友毛笔行书" panose="02010601030101010101" charset="-122"/>
                <a:cs typeface="叶根友毛笔行书" panose="02010601030101010101" charset="-122"/>
              </a:rPr>
              <a:t>再    见</a:t>
            </a:r>
            <a:endParaRPr lang="zh-CN" altLang="en-US" sz="9600" b="1">
              <a:solidFill>
                <a:srgbClr val="0070C0"/>
              </a:solidFill>
              <a:latin typeface="叶根友毛笔行书" panose="02010601030101010101" charset="-122"/>
              <a:ea typeface="叶根友毛笔行书" panose="02010601030101010101" charset="-122"/>
              <a:cs typeface="叶根友毛笔行书" panose="0201060103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7" descr="图片1"/>
          <p:cNvPicPr/>
          <p:nvPr/>
        </p:nvPicPr>
        <p:blipFill>
          <a:blip r:embed="rId1"/>
          <a:stretch>
            <a:fillRect/>
          </a:stretch>
        </p:blipFill>
        <p:spPr>
          <a:xfrm>
            <a:off x="18415" y="-5715"/>
            <a:ext cx="4744720" cy="679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26735" y="-295275"/>
            <a:ext cx="51530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题解</a:t>
            </a:r>
            <a:r>
              <a:rPr lang="zh-CN" altLang="en-US" sz="3200" b="1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br>
              <a:rPr lang="zh-CN" altLang="en-US" sz="3200" b="1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3200" b="1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lang="zh-CN" altLang="en-US" sz="3200" b="1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梦游天姥吟留别</a:t>
            </a:r>
            <a:r>
              <a:rPr lang="en-US" altLang="zh-CN" sz="3200" b="1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lang="en-US" altLang="zh-CN" sz="3200" b="1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3330" y="1273175"/>
            <a:ext cx="7449820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梦游</a:t>
            </a:r>
            <a: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：说明内容的虚实。</a:t>
            </a:r>
            <a:endParaRPr kumimoji="0" lang="zh-CN" altLang="en-US" sz="32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天姥</a:t>
            </a:r>
            <a: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：所梦内容。</a:t>
            </a:r>
            <a:endParaRPr kumimoji="0" lang="zh-CN" altLang="en-US" sz="32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吟</a:t>
            </a:r>
            <a: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：古诗体式，</a:t>
            </a:r>
            <a:b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多有悲愁慨叹之意，形式活泼，不拘一格，主要表现在诗句节奏的多变。也由诗人情绪决定。</a:t>
            </a:r>
            <a:endParaRPr kumimoji="0" lang="zh-CN" altLang="en-US" sz="32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留别</a:t>
            </a:r>
            <a: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：说明本诗写作目的。</a:t>
            </a:r>
            <a:br>
              <a:rPr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kumimoji="1"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另名</a:t>
            </a:r>
            <a:r>
              <a:rPr kumimoji="1" lang="en-US" altLang="zh-CN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kumimoji="1"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别东鲁诸公</a:t>
            </a:r>
            <a:r>
              <a:rPr kumimoji="1" lang="en-US" altLang="zh-CN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kumimoji="1"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kumimoji="1" lang="en-US" altLang="zh-CN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kumimoji="1" lang="zh-CN" altLang="en-US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梦游天姥山别东鲁诸公</a:t>
            </a:r>
            <a:r>
              <a:rPr kumimoji="1" lang="en-US" altLang="zh-CN" sz="32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1495" y="2557145"/>
            <a:ext cx="119710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b="1" dirty="0">
                <a:solidFill>
                  <a:srgbClr val="000000"/>
                </a:solidFill>
                <a:latin typeface="叶根友毛笔行书" panose="02010601030101010101" charset="-122"/>
                <a:ea typeface="叶根友毛笔行书" panose="02010601030101010101" charset="-122"/>
                <a:cs typeface="+mn-ea"/>
                <a:sym typeface="+mn-ea"/>
              </a:rPr>
              <a:t>听朗读正音，辩字，诵读全诗。</a:t>
            </a:r>
            <a:endParaRPr lang="zh-CN" altLang="en-US" sz="6600" b="1" dirty="0">
              <a:solidFill>
                <a:srgbClr val="000000"/>
              </a:solidFill>
              <a:latin typeface="叶根友毛笔行书" panose="02010601030101010101" charset="-122"/>
              <a:ea typeface="叶根友毛笔行书" panose="02010601030101010101" charset="-122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7170" name="Text Box 2"/>
          <p:cNvSpPr/>
          <p:nvPr/>
        </p:nvSpPr>
        <p:spPr>
          <a:xfrm>
            <a:off x="1235075" y="346075"/>
            <a:ext cx="8893175" cy="61658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>
                <a:alpha val="100000"/>
              </a:srgbClr>
            </a:prstShdw>
          </a:effectLst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瀛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yíng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暝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míng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殷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ｙ</a:t>
            </a:r>
            <a:r>
              <a:rPr lang="en-US" altLang="zh-CN" sz="2800" b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ǐ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ｎ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栗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冥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míng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鸾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luán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悸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恍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huǎng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著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800" b="1" err="1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zhuó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：穿。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可睹：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有时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能够看到。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之：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依据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越人的介绍 。　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尚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在：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在，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仍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栗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深林兮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层巅：</a:t>
            </a:r>
            <a:r>
              <a:rPr lang="zh-CN" altLang="en-US" sz="2800" b="1" dirty="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使．．．颤抖，使．．．惊动</a:t>
            </a:r>
            <a:endParaRPr lang="zh-CN" altLang="en-US" sz="2800" b="1" dirty="0">
              <a:solidFill>
                <a:srgbClr val="3333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青冥：青色的高空．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来下：下来，为配合韵脚而颠倒词序。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如麻：形容极多。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权贵：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侍奉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有权势的官僚们。 　　　　　　　　　　　　　　　　　　　　　　　　　　　　　　　　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失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向来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之烟霞</a:t>
            </a:r>
            <a:r>
              <a:rPr lang="zh-CN" altLang="en-US" sz="2800" b="1" dirty="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：刚才</a:t>
            </a:r>
            <a:endParaRPr lang="zh-CN" altLang="en-US" sz="2800" b="1" dirty="0">
              <a:solidFill>
                <a:srgbClr val="3333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放白鹿青崖间，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须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行即骑访名山：</a:t>
            </a:r>
            <a:r>
              <a:rPr lang="zh-CN" altLang="en-US" sz="2800" b="1" dirty="0">
                <a:solidFill>
                  <a:srgbClr val="3333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将；等待、等到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　　　　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开心颜：心情愉悦，面带笑容。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，面容；</a:t>
            </a:r>
            <a:r>
              <a:rPr lang="zh-CN" altLang="en-US" sz="2800" b="1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，心情。 　　　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水墨山峰  -  51PPT模板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4897755"/>
            <a:ext cx="12085320" cy="393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915" y="103505"/>
            <a:ext cx="2913380" cy="1219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35245" y="203200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8000" b="1" dirty="0">
                <a:latin typeface="叶根友毛笔行书" panose="02010601030101010101" charset="-122"/>
                <a:ea typeface="叶根友毛笔行书" panose="02010601030101010101" charset="-122"/>
                <a:sym typeface="+mn-ea"/>
              </a:rPr>
              <a:t>思考</a:t>
            </a:r>
            <a:endParaRPr lang="zh-CN" altLang="en-US" sz="8000" b="1" dirty="0">
              <a:latin typeface="叶根友毛笔行书" panose="02010601030101010101" charset="-122"/>
              <a:ea typeface="叶根友毛笔行书" panose="02010601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4030" y="2829560"/>
            <a:ext cx="878268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叶根友毛笔行书" panose="02010601030101010101" charset="-122"/>
                <a:ea typeface="叶根友毛笔行书" panose="02010601030101010101" charset="-122"/>
                <a:sym typeface="+mn-ea"/>
              </a:rPr>
              <a:t>全诗按何顺序行文的？</a:t>
            </a:r>
            <a:endParaRPr lang="zh-CN" altLang="en-US" sz="7200" b="1" dirty="0">
              <a:solidFill>
                <a:srgbClr val="FF0000"/>
              </a:solidFill>
              <a:latin typeface="叶根友毛笔行书" panose="02010601030101010101" charset="-122"/>
              <a:ea typeface="叶根友毛笔行书" panose="0201060103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5018</Words>
  <Application>WPS 演示</Application>
  <PresentationFormat>宽屏</PresentationFormat>
  <Paragraphs>390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73" baseType="lpstr">
      <vt:lpstr>Arial</vt:lpstr>
      <vt:lpstr>宋体</vt:lpstr>
      <vt:lpstr>Wingdings</vt:lpstr>
      <vt:lpstr>微软雅黑</vt:lpstr>
      <vt:lpstr>叶根友毛笔行书</vt:lpstr>
      <vt:lpstr>孙过庭草体测试版</vt:lpstr>
      <vt:lpstr>Times New Roman</vt:lpstr>
      <vt:lpstr>Arial Unicode MS</vt:lpstr>
      <vt:lpstr>隶书</vt:lpstr>
      <vt:lpstr>华文彩云</vt:lpstr>
      <vt:lpstr>华文新魏</vt:lpstr>
      <vt:lpstr>黑体</vt:lpstr>
      <vt:lpstr>楷体_GB2312</vt:lpstr>
      <vt:lpstr>新宋体</vt:lpstr>
      <vt:lpstr>华文细黑</vt:lpstr>
      <vt:lpstr>华文楷体</vt:lpstr>
      <vt:lpstr>方正姚体</vt:lpstr>
      <vt:lpstr>仿宋_GB2312</vt:lpstr>
      <vt:lpstr>华文隶书</vt:lpstr>
      <vt:lpstr>仿宋</vt:lpstr>
      <vt:lpstr>书体坊安景臣钢笔行书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墨憨生</cp:lastModifiedBy>
  <cp:revision>28</cp:revision>
  <dcterms:created xsi:type="dcterms:W3CDTF">2019-06-19T02:08:00Z</dcterms:created>
  <dcterms:modified xsi:type="dcterms:W3CDTF">2020-09-27T03:07:19Z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