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handoutMasterIdLst>
    <p:handoutMasterId r:id="rId31"/>
  </p:handoutMasterIdLst>
  <p:sldIdLst>
    <p:sldId id="412" r:id="rId3"/>
    <p:sldId id="256" r:id="rId4"/>
    <p:sldId id="300" r:id="rId5"/>
    <p:sldId id="272" r:id="rId6"/>
    <p:sldId id="387" r:id="rId7"/>
    <p:sldId id="388" r:id="rId8"/>
    <p:sldId id="390" r:id="rId9"/>
    <p:sldId id="392" r:id="rId10"/>
    <p:sldId id="393" r:id="rId11"/>
    <p:sldId id="394" r:id="rId12"/>
    <p:sldId id="396" r:id="rId13"/>
    <p:sldId id="398" r:id="rId14"/>
    <p:sldId id="399" r:id="rId15"/>
    <p:sldId id="400" r:id="rId16"/>
    <p:sldId id="401" r:id="rId18"/>
    <p:sldId id="402" r:id="rId19"/>
    <p:sldId id="403" r:id="rId20"/>
    <p:sldId id="404" r:id="rId21"/>
    <p:sldId id="405" r:id="rId22"/>
    <p:sldId id="407" r:id="rId23"/>
    <p:sldId id="290" r:id="rId24"/>
    <p:sldId id="408" r:id="rId25"/>
    <p:sldId id="379" r:id="rId26"/>
    <p:sldId id="409" r:id="rId27"/>
    <p:sldId id="410" r:id="rId28"/>
    <p:sldId id="411" r:id="rId29"/>
    <p:sldId id="298" r:id="rId3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微软雅黑" panose="020B0503020204020204" pitchFamily="34" charset="-122"/>
      <p:regular r:id="rId39"/>
    </p:embeddedFont>
    <p:embeddedFont>
      <p:font typeface="仿宋" panose="02010609060101010101" pitchFamily="49" charset="-122"/>
      <p:regular r:id="rId40"/>
    </p:embeddedFont>
    <p:embeddedFont>
      <p:font typeface="华文隶书" panose="02010800040101010101" pitchFamily="2" charset="-122"/>
      <p:regular r:id="rId41"/>
    </p:embeddedFont>
    <p:embeddedFont>
      <p:font typeface="Calibri" panose="020F0502020204030204"/>
      <p:regular r:id="rId42"/>
      <p:bold r:id="rId43"/>
      <p:italic r:id="rId44"/>
      <p:boldItalic r:id="rId45"/>
    </p:embeddedFont>
    <p:embeddedFont>
      <p:font typeface="黑体" panose="02010609060101010101" pitchFamily="49" charset="-122"/>
      <p:regular r:id="rId46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C11"/>
    <a:srgbClr val="B1C3C7"/>
    <a:srgbClr val="003300"/>
    <a:srgbClr val="006600"/>
    <a:srgbClr val="7575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93" autoAdjust="0"/>
  </p:normalViewPr>
  <p:slideViewPr>
    <p:cSldViewPr>
      <p:cViewPr varScale="1">
        <p:scale>
          <a:sx n="93" d="100"/>
          <a:sy n="93" d="100"/>
        </p:scale>
        <p:origin x="66" y="66"/>
      </p:cViewPr>
      <p:guideLst>
        <p:guide orient="horz" pos="894"/>
        <p:guide pos="476"/>
        <p:guide pos="567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2" d="100"/>
          <a:sy n="62" d="100"/>
        </p:scale>
        <p:origin x="-312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font" Target="fonts/font12.fntdata"/><Relationship Id="rId45" Type="http://schemas.openxmlformats.org/officeDocument/2006/relationships/font" Target="fonts/font11.fntdata"/><Relationship Id="rId44" Type="http://schemas.openxmlformats.org/officeDocument/2006/relationships/font" Target="fonts/font10.fntdata"/><Relationship Id="rId43" Type="http://schemas.openxmlformats.org/officeDocument/2006/relationships/font" Target="fonts/font9.fntdata"/><Relationship Id="rId42" Type="http://schemas.openxmlformats.org/officeDocument/2006/relationships/font" Target="fonts/font8.fntdata"/><Relationship Id="rId41" Type="http://schemas.openxmlformats.org/officeDocument/2006/relationships/font" Target="fonts/font7.fntdata"/><Relationship Id="rId40" Type="http://schemas.openxmlformats.org/officeDocument/2006/relationships/font" Target="fonts/font6.fntdata"/><Relationship Id="rId4" Type="http://schemas.openxmlformats.org/officeDocument/2006/relationships/slide" Target="slides/slide2.xml"/><Relationship Id="rId39" Type="http://schemas.openxmlformats.org/officeDocument/2006/relationships/font" Target="fonts/font5.fntdata"/><Relationship Id="rId38" Type="http://schemas.openxmlformats.org/officeDocument/2006/relationships/font" Target="fonts/font4.fntdata"/><Relationship Id="rId37" Type="http://schemas.openxmlformats.org/officeDocument/2006/relationships/font" Target="fonts/font3.fntdata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A8268F0-E947-4E75-85B3-0930F93C493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12F4A60F-879B-499B-B97C-B35D63297AF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EE69091-7986-4702-B198-9555BD849EF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CE8BB5F9-87E7-4764-8EC7-502A53BEEE6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259A6C68-6832-45F7-90E9-42C4014B8A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59BAFC2C-4D82-44F2-88E8-14189B80391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4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0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7" Type="http://schemas.openxmlformats.org/officeDocument/2006/relationships/slideLayout" Target="../slideLayouts/slideLayout6.xml"/><Relationship Id="rId16" Type="http://schemas.openxmlformats.org/officeDocument/2006/relationships/image" Target="../media/image7.png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 bwMode="auto">
          <a:xfrm>
            <a:off x="3851275" y="933450"/>
            <a:ext cx="2736850" cy="3509963"/>
            <a:chOff x="3419871" y="944974"/>
            <a:chExt cx="2304255" cy="3067307"/>
          </a:xfrm>
        </p:grpSpPr>
        <p:pic>
          <p:nvPicPr>
            <p:cNvPr id="13320" name="Picture 2" descr="重大通知书面设计样式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9871" y="944974"/>
              <a:ext cx="2304255" cy="3067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1" name="矩形 4"/>
            <p:cNvSpPr>
              <a:spLocks noChangeArrowheads="1"/>
            </p:cNvSpPr>
            <p:nvPr/>
          </p:nvSpPr>
          <p:spPr bwMode="auto">
            <a:xfrm>
              <a:off x="4074375" y="1325128"/>
              <a:ext cx="1019443" cy="349602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中考试卷</a:t>
              </a:r>
              <a:endPara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578350" y="1995488"/>
            <a:ext cx="1312863" cy="10525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作文</a:t>
            </a:r>
            <a:endParaRPr lang="en-US" altLang="zh-C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写成诗歌体</a:t>
            </a:r>
            <a:endParaRPr lang="en-US" altLang="zh-CN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不少于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597400" y="3273425"/>
            <a:ext cx="12747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仿写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700">
                <a:latin typeface="微软雅黑" panose="020B0503020204020204" pitchFamily="34" charset="-122"/>
                <a:ea typeface="微软雅黑" panose="020B0503020204020204" pitchFamily="34" charset="-122"/>
              </a:rPr>
              <a:t>自由诗形式</a:t>
            </a:r>
            <a:endParaRPr lang="zh-CN" altLang="en-US" sz="17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12"/>
          <p:cNvGrpSpPr/>
          <p:nvPr/>
        </p:nvGrpSpPr>
        <p:grpSpPr bwMode="auto">
          <a:xfrm>
            <a:off x="395288" y="1419225"/>
            <a:ext cx="2520950" cy="706438"/>
            <a:chOff x="-108520" y="195487"/>
            <a:chExt cx="2520280" cy="705956"/>
          </a:xfrm>
        </p:grpSpPr>
        <p:pic>
          <p:nvPicPr>
            <p:cNvPr id="13318" name="Picture 6" descr="æ°´å¢¨ç¬å·çè¿¹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8520" y="195487"/>
              <a:ext cx="2520280" cy="705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9" name="矩形 14"/>
            <p:cNvSpPr>
              <a:spLocks noChangeArrowheads="1"/>
            </p:cNvSpPr>
            <p:nvPr/>
          </p:nvSpPr>
          <p:spPr bwMode="auto">
            <a:xfrm>
              <a:off x="793976" y="222578"/>
              <a:ext cx="90281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诗歌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7"/>
          <p:cNvGrpSpPr/>
          <p:nvPr/>
        </p:nvGrpSpPr>
        <p:grpSpPr bwMode="auto">
          <a:xfrm>
            <a:off x="-76200" y="115888"/>
            <a:ext cx="3784600" cy="631825"/>
            <a:chOff x="-76877" y="116654"/>
            <a:chExt cx="3784781" cy="630945"/>
          </a:xfrm>
        </p:grpSpPr>
        <p:grpSp>
          <p:nvGrpSpPr>
            <p:cNvPr id="22538" name="组合 8"/>
            <p:cNvGrpSpPr/>
            <p:nvPr/>
          </p:nvGrpSpPr>
          <p:grpSpPr bwMode="auto">
            <a:xfrm>
              <a:off x="-76877" y="116654"/>
              <a:ext cx="3784781" cy="630945"/>
              <a:chOff x="-76877" y="57277"/>
              <a:chExt cx="3784781" cy="630945"/>
            </a:xfrm>
          </p:grpSpPr>
          <p:pic>
            <p:nvPicPr>
              <p:cNvPr id="22540" name="Picture 2" descr="F:\三、做课文件\2017新图标\2.png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6877" y="83422"/>
                <a:ext cx="3784781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41" name="Picture 3" descr="F:\三、做课文件\2017新图标\1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001" y="57277"/>
                <a:ext cx="2173030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396221" y="176895"/>
              <a:ext cx="3167214" cy="3994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000" b="1" spc="100" dirty="0">
                  <a:solidFill>
                    <a:srgbClr val="3B2414"/>
                  </a:solidFill>
                </a:rPr>
                <a:t>确立主题，选准诗眼</a:t>
              </a:r>
              <a:endParaRPr lang="zh-CN" altLang="en-US" sz="2000" b="1" spc="100" dirty="0">
                <a:solidFill>
                  <a:srgbClr val="3B2414"/>
                </a:solidFill>
              </a:endParaRPr>
            </a:p>
          </p:txBody>
        </p:sp>
      </p:grpSp>
      <p:grpSp>
        <p:nvGrpSpPr>
          <p:cNvPr id="5" name="组合 5"/>
          <p:cNvGrpSpPr/>
          <p:nvPr/>
        </p:nvGrpSpPr>
        <p:grpSpPr bwMode="auto">
          <a:xfrm>
            <a:off x="-541338" y="576263"/>
            <a:ext cx="6216651" cy="4462462"/>
            <a:chOff x="-540568" y="576895"/>
            <a:chExt cx="6215361" cy="4461831"/>
          </a:xfrm>
        </p:grpSpPr>
        <p:pic>
          <p:nvPicPr>
            <p:cNvPr id="22535" name="Picture 7" descr="E:\同步课程文件\素材\立体纸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72" y="576895"/>
              <a:ext cx="5611521" cy="4461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6" name="Picture 2" descr="æäº®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40568" y="1215638"/>
              <a:ext cx="5213350" cy="2435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7" name="矩形 2"/>
            <p:cNvSpPr>
              <a:spLocks noChangeArrowheads="1"/>
            </p:cNvSpPr>
            <p:nvPr/>
          </p:nvSpPr>
          <p:spPr bwMode="auto">
            <a:xfrm>
              <a:off x="1331640" y="2433250"/>
              <a:ext cx="2784412" cy="2252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b="1">
                  <a:latin typeface="仿宋" panose="02010609060101010101" pitchFamily="49" charset="-122"/>
                  <a:ea typeface="仿宋" panose="02010609060101010101" pitchFamily="49" charset="-122"/>
                </a:rPr>
                <a:t>而现在</a:t>
              </a:r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b="1">
                  <a:latin typeface="仿宋" panose="02010609060101010101" pitchFamily="49" charset="-122"/>
                  <a:ea typeface="仿宋" panose="02010609060101010101" pitchFamily="49" charset="-122"/>
                </a:rPr>
                <a:t>乡愁是一湾浅浅的海峡</a:t>
              </a:r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b="1">
                  <a:latin typeface="仿宋" panose="02010609060101010101" pitchFamily="49" charset="-122"/>
                  <a:ea typeface="仿宋" panose="02010609060101010101" pitchFamily="49" charset="-122"/>
                </a:rPr>
                <a:t>我在这头</a:t>
              </a:r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b="1">
                  <a:latin typeface="仿宋" panose="02010609060101010101" pitchFamily="49" charset="-122"/>
                  <a:ea typeface="仿宋" panose="02010609060101010101" pitchFamily="49" charset="-122"/>
                </a:rPr>
                <a:t>大陆在那头</a:t>
              </a:r>
              <a:endParaRPr lang="en-US" altLang="zh-CN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algn="r">
                <a:lnSpc>
                  <a:spcPct val="130000"/>
                </a:lnSpc>
              </a:pPr>
              <a:r>
                <a:rPr lang="en-US" altLang="zh-CN" b="1">
                  <a:latin typeface="仿宋" panose="02010609060101010101" pitchFamily="49" charset="-122"/>
                  <a:ea typeface="仿宋" panose="02010609060101010101" pitchFamily="49" charset="-122"/>
                </a:rPr>
                <a:t>——</a:t>
              </a:r>
              <a:r>
                <a:rPr lang="zh-CN" altLang="zh-CN" b="1">
                  <a:latin typeface="仿宋" panose="02010609060101010101" pitchFamily="49" charset="-122"/>
                  <a:ea typeface="仿宋" panose="02010609060101010101" pitchFamily="49" charset="-122"/>
                </a:rPr>
                <a:t>《乡愁》</a:t>
              </a:r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875463" y="1612900"/>
            <a:ext cx="708025" cy="338138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诗眼</a:t>
            </a:r>
            <a:endParaRPr lang="zh-CN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Line 2"/>
          <p:cNvSpPr>
            <a:spLocks noChangeShapeType="1"/>
          </p:cNvSpPr>
          <p:nvPr/>
        </p:nvSpPr>
        <p:spPr bwMode="auto">
          <a:xfrm>
            <a:off x="6276975" y="1781175"/>
            <a:ext cx="582613" cy="0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  <a:tailEnd type="triangl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53075" y="1612900"/>
            <a:ext cx="708025" cy="338138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endParaRPr lang="zh-CN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 bwMode="auto">
          <a:xfrm>
            <a:off x="-76200" y="115888"/>
            <a:ext cx="3784600" cy="631825"/>
            <a:chOff x="-76877" y="116654"/>
            <a:chExt cx="3784781" cy="630945"/>
          </a:xfrm>
        </p:grpSpPr>
        <p:grpSp>
          <p:nvGrpSpPr>
            <p:cNvPr id="23558" name="组合 8"/>
            <p:cNvGrpSpPr/>
            <p:nvPr/>
          </p:nvGrpSpPr>
          <p:grpSpPr bwMode="auto">
            <a:xfrm>
              <a:off x="-76877" y="116654"/>
              <a:ext cx="3784781" cy="630945"/>
              <a:chOff x="-76877" y="57277"/>
              <a:chExt cx="3784781" cy="630945"/>
            </a:xfrm>
          </p:grpSpPr>
          <p:pic>
            <p:nvPicPr>
              <p:cNvPr id="23560" name="Picture 2" descr="F:\三、做课文件\2017新图标\2.png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6877" y="83422"/>
                <a:ext cx="3784781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61" name="Picture 3" descr="F:\三、做课文件\2017新图标\1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001" y="57277"/>
                <a:ext cx="2173030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396221" y="176895"/>
              <a:ext cx="3167214" cy="3994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000" b="1" spc="100" dirty="0">
                  <a:solidFill>
                    <a:srgbClr val="3B2414"/>
                  </a:solidFill>
                </a:rPr>
                <a:t>选取意象，勾勒画面</a:t>
              </a:r>
              <a:endParaRPr lang="zh-CN" altLang="en-US" sz="2000" b="1" spc="100" dirty="0">
                <a:solidFill>
                  <a:srgbClr val="3B2414"/>
                </a:solidFill>
              </a:endParaRPr>
            </a:p>
          </p:txBody>
        </p:sp>
      </p:grpSp>
      <p:pic>
        <p:nvPicPr>
          <p:cNvPr id="13314" name="Picture 2" descr="é»è²æè±¡å¾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24136" y="919162"/>
            <a:ext cx="3503613" cy="3597276"/>
          </a:xfrm>
          <a:prstGeom prst="rect">
            <a:avLst/>
          </a:prstGeom>
          <a:noFill/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711700" y="2932113"/>
            <a:ext cx="3024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寄托主观情思的客观物象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30738" y="2166938"/>
            <a:ext cx="1312862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意象</a:t>
            </a:r>
            <a:endParaRPr lang="en-US" altLang="zh-CN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ä¸­å½é£è£é¥°æ¢è±ç¯ç¬¼ç´ æ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47625"/>
            <a:ext cx="1700213" cy="374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79" name="组合 7"/>
          <p:cNvGrpSpPr/>
          <p:nvPr/>
        </p:nvGrpSpPr>
        <p:grpSpPr bwMode="auto">
          <a:xfrm>
            <a:off x="-76200" y="115888"/>
            <a:ext cx="3784600" cy="631825"/>
            <a:chOff x="-76877" y="116654"/>
            <a:chExt cx="3784781" cy="630945"/>
          </a:xfrm>
        </p:grpSpPr>
        <p:grpSp>
          <p:nvGrpSpPr>
            <p:cNvPr id="24593" name="组合 8"/>
            <p:cNvGrpSpPr/>
            <p:nvPr/>
          </p:nvGrpSpPr>
          <p:grpSpPr bwMode="auto">
            <a:xfrm>
              <a:off x="-76877" y="116654"/>
              <a:ext cx="3784781" cy="630945"/>
              <a:chOff x="-76877" y="57277"/>
              <a:chExt cx="3784781" cy="630945"/>
            </a:xfrm>
          </p:grpSpPr>
          <p:pic>
            <p:nvPicPr>
              <p:cNvPr id="24595" name="Picture 2" descr="F:\三、做课文件\2017新图标\2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6877" y="83422"/>
                <a:ext cx="3784781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596" name="Picture 3" descr="F:\三、做课文件\2017新图标\1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001" y="57277"/>
                <a:ext cx="2173030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396221" y="176895"/>
              <a:ext cx="3167214" cy="3994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000" b="1" spc="100" dirty="0">
                  <a:solidFill>
                    <a:srgbClr val="3B2414"/>
                  </a:solidFill>
                </a:rPr>
                <a:t>选取意象，勾勒画面</a:t>
              </a:r>
              <a:endParaRPr lang="zh-CN" altLang="en-US" sz="2000" b="1" spc="100" dirty="0">
                <a:solidFill>
                  <a:srgbClr val="3B2414"/>
                </a:solidFill>
              </a:endParaRPr>
            </a:p>
          </p:txBody>
        </p:sp>
      </p:grpSp>
      <p:grpSp>
        <p:nvGrpSpPr>
          <p:cNvPr id="4" name="组合 6"/>
          <p:cNvGrpSpPr/>
          <p:nvPr/>
        </p:nvGrpSpPr>
        <p:grpSpPr bwMode="auto">
          <a:xfrm>
            <a:off x="971550" y="2244725"/>
            <a:ext cx="2879725" cy="998538"/>
            <a:chOff x="971520" y="1770951"/>
            <a:chExt cx="2880000" cy="998118"/>
          </a:xfrm>
        </p:grpSpPr>
        <p:grpSp>
          <p:nvGrpSpPr>
            <p:cNvPr id="24589" name="组合 1"/>
            <p:cNvGrpSpPr/>
            <p:nvPr/>
          </p:nvGrpSpPr>
          <p:grpSpPr bwMode="auto">
            <a:xfrm>
              <a:off x="1375886" y="1770951"/>
              <a:ext cx="2071266" cy="998118"/>
              <a:chOff x="1015886" y="1770951"/>
              <a:chExt cx="2071266" cy="998118"/>
            </a:xfrm>
          </p:grpSpPr>
          <p:sp>
            <p:nvSpPr>
              <p:cNvPr id="24591" name="矩形 12"/>
              <p:cNvSpPr>
                <a:spLocks noChangeArrowheads="1"/>
              </p:cNvSpPr>
              <p:nvPr/>
            </p:nvSpPr>
            <p:spPr bwMode="auto">
              <a:xfrm>
                <a:off x="1015886" y="2399737"/>
                <a:ext cx="207126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高洁、坚贞之志</a:t>
                </a:r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243406" y="1770951"/>
                <a:ext cx="1616230" cy="5855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华文隶书" panose="02010800040101010101" pitchFamily="2" charset="-122"/>
                    <a:ea typeface="华文隶书" panose="02010800040101010101" pitchFamily="2" charset="-122"/>
                  </a:rPr>
                  <a:t>松 菊 梅</a:t>
                </a:r>
                <a:endParaRPr lang="en-US" altLang="zh-CN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endParaRPr>
              </a:p>
            </p:txBody>
          </p:sp>
        </p:grpSp>
        <p:pic>
          <p:nvPicPr>
            <p:cNvPr id="24590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680" t="7205" b="2766"/>
            <a:stretch>
              <a:fillRect/>
            </a:stretch>
          </p:blipFill>
          <p:spPr bwMode="auto">
            <a:xfrm rot="5400000" flipH="1" flipV="1">
              <a:off x="2384622" y="873800"/>
              <a:ext cx="53795" cy="28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组合 2"/>
          <p:cNvGrpSpPr/>
          <p:nvPr/>
        </p:nvGrpSpPr>
        <p:grpSpPr bwMode="auto">
          <a:xfrm>
            <a:off x="3910013" y="3354388"/>
            <a:ext cx="4699000" cy="998537"/>
            <a:chOff x="3130572" y="1923351"/>
            <a:chExt cx="4698722" cy="998118"/>
          </a:xfrm>
        </p:grpSpPr>
        <p:sp>
          <p:nvSpPr>
            <p:cNvPr id="24586" name="矩形 15"/>
            <p:cNvSpPr>
              <a:spLocks noChangeArrowheads="1"/>
            </p:cNvSpPr>
            <p:nvPr/>
          </p:nvSpPr>
          <p:spPr bwMode="auto">
            <a:xfrm>
              <a:off x="4444300" y="2552137"/>
              <a:ext cx="207126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思乡怀人之情</a:t>
              </a:r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130572" y="1923351"/>
              <a:ext cx="4698722" cy="5855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rPr>
                <a:t>月亮、鸿雁、杨柳、寒蝉</a:t>
              </a:r>
              <a:endPara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pic>
          <p:nvPicPr>
            <p:cNvPr id="24588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680" t="7205" b="2766"/>
            <a:stretch>
              <a:fillRect/>
            </a:stretch>
          </p:blipFill>
          <p:spPr bwMode="auto">
            <a:xfrm rot="5400000" flipH="1" flipV="1">
              <a:off x="5439587" y="319648"/>
              <a:ext cx="80693" cy="43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20"/>
          <p:cNvGrpSpPr/>
          <p:nvPr/>
        </p:nvGrpSpPr>
        <p:grpSpPr bwMode="auto">
          <a:xfrm>
            <a:off x="3910013" y="1122363"/>
            <a:ext cx="4699000" cy="1011237"/>
            <a:chOff x="3130572" y="1910815"/>
            <a:chExt cx="4698722" cy="1010654"/>
          </a:xfrm>
        </p:grpSpPr>
        <p:sp>
          <p:nvSpPr>
            <p:cNvPr id="24583" name="矩形 21"/>
            <p:cNvSpPr>
              <a:spLocks noChangeArrowheads="1"/>
            </p:cNvSpPr>
            <p:nvPr/>
          </p:nvSpPr>
          <p:spPr bwMode="auto">
            <a:xfrm>
              <a:off x="4444300" y="2552137"/>
              <a:ext cx="207126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时光流逝</a:t>
              </a:r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130572" y="1910815"/>
              <a:ext cx="4698722" cy="5854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rPr>
                <a:t>日落、夕阳、秋天、流水</a:t>
              </a:r>
              <a:endPara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pic>
          <p:nvPicPr>
            <p:cNvPr id="2458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680" t="7205" b="2766"/>
            <a:stretch>
              <a:fillRect/>
            </a:stretch>
          </p:blipFill>
          <p:spPr bwMode="auto">
            <a:xfrm rot="5400000" flipH="1" flipV="1">
              <a:off x="5439587" y="319648"/>
              <a:ext cx="80693" cy="43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2" descr="å¹²æ¶¸çåå°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6300" y="1933575"/>
            <a:ext cx="6721475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03" name="组合 7"/>
          <p:cNvGrpSpPr/>
          <p:nvPr/>
        </p:nvGrpSpPr>
        <p:grpSpPr bwMode="auto">
          <a:xfrm>
            <a:off x="-76200" y="115888"/>
            <a:ext cx="3784600" cy="631825"/>
            <a:chOff x="-76877" y="116654"/>
            <a:chExt cx="3784781" cy="630945"/>
          </a:xfrm>
        </p:grpSpPr>
        <p:grpSp>
          <p:nvGrpSpPr>
            <p:cNvPr id="25607" name="组合 8"/>
            <p:cNvGrpSpPr/>
            <p:nvPr/>
          </p:nvGrpSpPr>
          <p:grpSpPr bwMode="auto">
            <a:xfrm>
              <a:off x="-76877" y="116654"/>
              <a:ext cx="3784781" cy="630945"/>
              <a:chOff x="-76877" y="57277"/>
              <a:chExt cx="3784781" cy="630945"/>
            </a:xfrm>
          </p:grpSpPr>
          <p:pic>
            <p:nvPicPr>
              <p:cNvPr id="25609" name="Picture 2" descr="F:\三、做课文件\2017新图标\2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6877" y="83422"/>
                <a:ext cx="3784781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10" name="Picture 3" descr="F:\三、做课文件\2017新图标\1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001" y="57277"/>
                <a:ext cx="2173030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396221" y="176895"/>
              <a:ext cx="3167214" cy="3994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000" b="1" spc="100" dirty="0">
                  <a:solidFill>
                    <a:srgbClr val="3B2414"/>
                  </a:solidFill>
                </a:rPr>
                <a:t>选取意象，勾勒画面</a:t>
              </a:r>
              <a:endParaRPr lang="zh-CN" altLang="en-US" sz="2000" b="1" spc="100" dirty="0">
                <a:solidFill>
                  <a:srgbClr val="3B2414"/>
                </a:solidFill>
              </a:endParaRPr>
            </a:p>
          </p:txBody>
        </p:sp>
      </p:grpSp>
      <p:pic>
        <p:nvPicPr>
          <p:cNvPr id="25604" name="Picture 7" descr="E:\同步课程文件\素材\立体纸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" y="576263"/>
            <a:ext cx="5611812" cy="446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8" descr="åå°ä¸çè£ç¼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863" y="3613150"/>
            <a:ext cx="2905125" cy="144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矩形 28"/>
          <p:cNvSpPr>
            <a:spLocks noChangeArrowheads="1"/>
          </p:cNvSpPr>
          <p:nvPr/>
        </p:nvSpPr>
        <p:spPr bwMode="auto">
          <a:xfrm>
            <a:off x="995363" y="1362075"/>
            <a:ext cx="3721100" cy="297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假如我是一只鸟，</a:t>
            </a:r>
            <a:endParaRPr lang="zh-CN" altLang="en-US" sz="16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我也应该用嘶哑的喉咙歌唱：</a:t>
            </a:r>
            <a:endParaRPr lang="zh-CN" altLang="en-US" sz="16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这被暴风雨所打击着的土地，</a:t>
            </a:r>
            <a:endParaRPr lang="zh-CN" altLang="en-US" sz="16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这永远汹涌着我们的悲愤的河流，</a:t>
            </a:r>
            <a:endParaRPr lang="zh-CN" altLang="en-US" sz="16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这无止息地吹刮着的激怒的风，</a:t>
            </a:r>
            <a:endParaRPr lang="zh-CN" altLang="en-US" sz="16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和那来自林间的无比温柔的黎明</a:t>
            </a:r>
            <a:r>
              <a:rPr lang="en-US" altLang="zh-CN" sz="1600" b="1"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endParaRPr lang="en-US" altLang="zh-CN" sz="16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600" b="1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然后我死了，</a:t>
            </a:r>
            <a:endParaRPr lang="zh-CN" altLang="en-US" sz="16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连羽毛也腐烂在土地里面。</a:t>
            </a:r>
            <a:endParaRPr lang="en-US" altLang="zh-CN" sz="16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600" b="1">
                <a:latin typeface="仿宋" panose="02010609060101010101" pitchFamily="49" charset="-122"/>
                <a:ea typeface="仿宋" panose="02010609060101010101" pitchFamily="49" charset="-122"/>
              </a:rPr>
              <a:t>——《</a:t>
            </a: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我爱这土地</a:t>
            </a:r>
            <a:r>
              <a:rPr lang="en-US" altLang="zh-CN" sz="1600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sz="16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7" descr="E:\同步课程文件\素材\立体纸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" y="576263"/>
            <a:ext cx="5611812" cy="446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11" descr="C:\Users\cj\Downloads\花儿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463" y="801688"/>
            <a:ext cx="3651250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28" name="组合 7"/>
          <p:cNvGrpSpPr/>
          <p:nvPr/>
        </p:nvGrpSpPr>
        <p:grpSpPr bwMode="auto">
          <a:xfrm>
            <a:off x="-76200" y="115888"/>
            <a:ext cx="3784600" cy="631825"/>
            <a:chOff x="-76877" y="116654"/>
            <a:chExt cx="3784781" cy="630945"/>
          </a:xfrm>
        </p:grpSpPr>
        <p:grpSp>
          <p:nvGrpSpPr>
            <p:cNvPr id="26630" name="组合 8"/>
            <p:cNvGrpSpPr/>
            <p:nvPr/>
          </p:nvGrpSpPr>
          <p:grpSpPr bwMode="auto">
            <a:xfrm>
              <a:off x="-76877" y="116654"/>
              <a:ext cx="3784781" cy="630945"/>
              <a:chOff x="-76877" y="57277"/>
              <a:chExt cx="3784781" cy="630945"/>
            </a:xfrm>
          </p:grpSpPr>
          <p:pic>
            <p:nvPicPr>
              <p:cNvPr id="26632" name="Picture 2" descr="F:\三、做课文件\2017新图标\2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6877" y="83422"/>
                <a:ext cx="3784781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33" name="Picture 3" descr="F:\三、做课文件\2017新图标\1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001" y="57277"/>
                <a:ext cx="2173030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396221" y="176895"/>
              <a:ext cx="3167214" cy="3994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000" b="1" spc="100" dirty="0">
                  <a:solidFill>
                    <a:srgbClr val="3B2414"/>
                  </a:solidFill>
                </a:rPr>
                <a:t>选取意象，勾勒画面</a:t>
              </a:r>
              <a:endParaRPr lang="zh-CN" altLang="en-US" sz="2000" b="1" spc="100" dirty="0">
                <a:solidFill>
                  <a:srgbClr val="3B2414"/>
                </a:solidFill>
              </a:endParaRPr>
            </a:p>
          </p:txBody>
        </p:sp>
      </p:grpSp>
      <p:sp>
        <p:nvSpPr>
          <p:cNvPr id="26629" name="矩形 28"/>
          <p:cNvSpPr>
            <a:spLocks noChangeArrowheads="1"/>
          </p:cNvSpPr>
          <p:nvPr/>
        </p:nvSpPr>
        <p:spPr bwMode="auto">
          <a:xfrm>
            <a:off x="1262063" y="1276350"/>
            <a:ext cx="2928937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那轻，那娉婷，你是，</a:t>
            </a:r>
            <a:endParaRPr lang="en-US" altLang="zh-CN" sz="16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鲜妍百花的冠冕你戴着，你是</a:t>
            </a:r>
            <a:endParaRPr lang="en-US" altLang="zh-CN" sz="16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天真，庄严，你是</a:t>
            </a:r>
            <a:endParaRPr lang="en-US" altLang="zh-CN" sz="16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夜夜的月圆</a:t>
            </a:r>
            <a:endParaRPr lang="en-US" altLang="zh-CN" sz="16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600" b="1">
                <a:latin typeface="仿宋" panose="02010609060101010101" pitchFamily="49" charset="-122"/>
                <a:ea typeface="仿宋" panose="02010609060101010101" pitchFamily="49" charset="-122"/>
              </a:rPr>
              <a:t>——《</a:t>
            </a: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你是人间的四月天</a:t>
            </a:r>
            <a:r>
              <a:rPr lang="en-US" altLang="zh-CN" sz="1600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sz="16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7.7\枯藤老师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55058" y="1811419"/>
            <a:ext cx="3588950" cy="2781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1" name="Picture 7" descr="E:\同步课程文件\素材\立体纸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" y="576263"/>
            <a:ext cx="5611812" cy="446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2" name="组合 7"/>
          <p:cNvGrpSpPr/>
          <p:nvPr/>
        </p:nvGrpSpPr>
        <p:grpSpPr bwMode="auto">
          <a:xfrm>
            <a:off x="-76200" y="115888"/>
            <a:ext cx="3784600" cy="631825"/>
            <a:chOff x="-76877" y="116654"/>
            <a:chExt cx="3784781" cy="630945"/>
          </a:xfrm>
        </p:grpSpPr>
        <p:grpSp>
          <p:nvGrpSpPr>
            <p:cNvPr id="27654" name="组合 8"/>
            <p:cNvGrpSpPr/>
            <p:nvPr/>
          </p:nvGrpSpPr>
          <p:grpSpPr bwMode="auto">
            <a:xfrm>
              <a:off x="-76877" y="116654"/>
              <a:ext cx="3784781" cy="630945"/>
              <a:chOff x="-76877" y="57277"/>
              <a:chExt cx="3784781" cy="630945"/>
            </a:xfrm>
          </p:grpSpPr>
          <p:pic>
            <p:nvPicPr>
              <p:cNvPr id="27656" name="Picture 2" descr="F:\三、做课文件\2017新图标\2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6877" y="83422"/>
                <a:ext cx="3784781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57" name="Picture 3" descr="F:\三、做课文件\2017新图标\1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001" y="57277"/>
                <a:ext cx="2173030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396221" y="176895"/>
              <a:ext cx="3167214" cy="3994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000" b="1" spc="100" dirty="0">
                  <a:solidFill>
                    <a:srgbClr val="3B2414"/>
                  </a:solidFill>
                </a:rPr>
                <a:t>选取意象，勾勒画面</a:t>
              </a:r>
              <a:endParaRPr lang="zh-CN" altLang="en-US" sz="2000" b="1" spc="100" dirty="0">
                <a:solidFill>
                  <a:srgbClr val="3B2414"/>
                </a:solidFill>
              </a:endParaRPr>
            </a:p>
          </p:txBody>
        </p:sp>
      </p:grpSp>
      <p:sp>
        <p:nvSpPr>
          <p:cNvPr id="27653" name="矩形 28"/>
          <p:cNvSpPr>
            <a:spLocks noChangeArrowheads="1"/>
          </p:cNvSpPr>
          <p:nvPr/>
        </p:nvSpPr>
        <p:spPr bwMode="auto">
          <a:xfrm>
            <a:off x="1193800" y="1276350"/>
            <a:ext cx="330676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枯藤老树昏鸦，小桥流水人家，</a:t>
            </a:r>
            <a:endParaRPr lang="en-US" altLang="zh-CN" sz="16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古道西风瘦马。</a:t>
            </a:r>
            <a:endParaRPr lang="en-US" altLang="zh-CN" sz="16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夕阳西下，断肠人在天涯。</a:t>
            </a:r>
            <a:endParaRPr lang="en-US" altLang="zh-CN" sz="16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600" b="1">
                <a:latin typeface="仿宋" panose="02010609060101010101" pitchFamily="49" charset="-122"/>
                <a:ea typeface="仿宋" panose="02010609060101010101" pitchFamily="49" charset="-122"/>
              </a:rPr>
              <a:t>——《</a:t>
            </a: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天净沙</a:t>
            </a:r>
            <a:r>
              <a:rPr lang="en-US" altLang="zh-CN" sz="1600" b="1">
                <a:latin typeface="仿宋" panose="02010609060101010101" pitchFamily="49" charset="-122"/>
                <a:ea typeface="仿宋" panose="02010609060101010101" pitchFamily="49" charset="-122"/>
              </a:rPr>
              <a:t>•</a:t>
            </a: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秋思</a:t>
            </a:r>
            <a:r>
              <a:rPr lang="en-US" altLang="zh-CN" sz="1600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sz="16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 bwMode="auto">
          <a:xfrm>
            <a:off x="-76200" y="115888"/>
            <a:ext cx="3784600" cy="631825"/>
            <a:chOff x="-76877" y="116654"/>
            <a:chExt cx="3784781" cy="630945"/>
          </a:xfrm>
        </p:grpSpPr>
        <p:grpSp>
          <p:nvGrpSpPr>
            <p:cNvPr id="28677" name="组合 8"/>
            <p:cNvGrpSpPr/>
            <p:nvPr/>
          </p:nvGrpSpPr>
          <p:grpSpPr bwMode="auto">
            <a:xfrm>
              <a:off x="-76877" y="116654"/>
              <a:ext cx="3784781" cy="630945"/>
              <a:chOff x="-76877" y="57277"/>
              <a:chExt cx="3784781" cy="630945"/>
            </a:xfrm>
          </p:grpSpPr>
          <p:pic>
            <p:nvPicPr>
              <p:cNvPr id="28679" name="Picture 2" descr="F:\三、做课文件\2017新图标\2.png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6877" y="83422"/>
                <a:ext cx="3784781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680" name="Picture 3" descr="F:\三、做课文件\2017新图标\1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001" y="57277"/>
                <a:ext cx="2173030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396221" y="176895"/>
              <a:ext cx="3167214" cy="3994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000" b="1" spc="100" dirty="0">
                  <a:solidFill>
                    <a:srgbClr val="3B2414"/>
                  </a:solidFill>
                </a:rPr>
                <a:t>景情结合，表达志向</a:t>
              </a:r>
              <a:endParaRPr lang="zh-CN" altLang="en-US" sz="2000" b="1" spc="100" dirty="0">
                <a:solidFill>
                  <a:srgbClr val="3B2414"/>
                </a:solidFill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55638" y="2014538"/>
            <a:ext cx="30241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表达志向，抒发情感和议论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188" y="1295400"/>
            <a:ext cx="2441575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情景交融</a:t>
            </a:r>
            <a:endParaRPr lang="en-US" altLang="zh-CN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179388" y="555625"/>
            <a:ext cx="4567237" cy="4608513"/>
            <a:chOff x="179512" y="555526"/>
            <a:chExt cx="4567568" cy="4607884"/>
          </a:xfrm>
        </p:grpSpPr>
        <p:pic>
          <p:nvPicPr>
            <p:cNvPr id="29704" name="Picture 5" descr="C:\Users\CR\Downloads\立体纸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555526"/>
              <a:ext cx="4464496" cy="4607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714538" y="928538"/>
              <a:ext cx="4032542" cy="408725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indent="125984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沁园春•雪</a:t>
              </a:r>
              <a:endParaRPr lang="en-US" altLang="zh-CN" sz="1600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indent="125984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latin typeface="仿宋" panose="02010609060101010101" pitchFamily="49" charset="-122"/>
                  <a:ea typeface="仿宋" panose="02010609060101010101" pitchFamily="49" charset="-122"/>
                </a:rPr>
                <a:t>  </a:t>
              </a:r>
              <a:r>
                <a:rPr lang="zh-CN" altLang="zh-CN" sz="1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毛泽东</a:t>
              </a:r>
              <a:endPara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北国风光，千里冰封，万里雪飘。</a:t>
              </a:r>
              <a:endPara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望长城内外，惟余莽莽；</a:t>
              </a:r>
              <a:endPara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大河上下，顿失滔滔。</a:t>
              </a:r>
              <a:endPara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山舞银蛇，原驰蜡象，欲与天公试比高。</a:t>
              </a:r>
              <a:endPara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须晴日，看红装素裹，分外妖烧。</a:t>
              </a:r>
              <a:endPara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1200"/>
                </a:spcBef>
                <a:spcAft>
                  <a:spcPts val="0"/>
                </a:spcAft>
                <a:defRPr/>
              </a:pPr>
              <a:r>
                <a:rPr lang="zh-CN" altLang="zh-CN" sz="16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江山如此多娇，引无数英雄竞折腰。</a:t>
              </a:r>
              <a:endPara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惜秦皇汉武，略输文采。</a:t>
              </a:r>
              <a:endPara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唐宗宋祖，稍逊风骚。</a:t>
              </a:r>
              <a:endPara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一代天骄，成吉思汗，只识弯弓射大雕。</a:t>
              </a:r>
              <a:endPara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俱往矣，数风流人物，还看今朝。</a:t>
              </a:r>
              <a:endPara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29699" name="组合 12"/>
          <p:cNvGrpSpPr/>
          <p:nvPr/>
        </p:nvGrpSpPr>
        <p:grpSpPr bwMode="auto">
          <a:xfrm>
            <a:off x="-76200" y="115888"/>
            <a:ext cx="3784600" cy="631825"/>
            <a:chOff x="-76877" y="116654"/>
            <a:chExt cx="3784781" cy="630945"/>
          </a:xfrm>
        </p:grpSpPr>
        <p:grpSp>
          <p:nvGrpSpPr>
            <p:cNvPr id="29700" name="组合 13"/>
            <p:cNvGrpSpPr/>
            <p:nvPr/>
          </p:nvGrpSpPr>
          <p:grpSpPr bwMode="auto">
            <a:xfrm>
              <a:off x="-76877" y="116654"/>
              <a:ext cx="3784781" cy="630945"/>
              <a:chOff x="-76877" y="57277"/>
              <a:chExt cx="3784781" cy="630945"/>
            </a:xfrm>
          </p:grpSpPr>
          <p:pic>
            <p:nvPicPr>
              <p:cNvPr id="29702" name="Picture 2" descr="F:\三、做课文件\2017新图标\2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6877" y="83422"/>
                <a:ext cx="3784781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9703" name="Picture 3" descr="F:\三、做课文件\2017新图标\1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001" y="57277"/>
                <a:ext cx="2173030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5" name="矩形 14"/>
            <p:cNvSpPr>
              <a:spLocks noChangeArrowheads="1"/>
            </p:cNvSpPr>
            <p:nvPr/>
          </p:nvSpPr>
          <p:spPr bwMode="auto">
            <a:xfrm>
              <a:off x="396221" y="176895"/>
              <a:ext cx="3167214" cy="3994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000" b="1" spc="100" dirty="0">
                  <a:solidFill>
                    <a:srgbClr val="3B2414"/>
                  </a:solidFill>
                </a:rPr>
                <a:t>景情结合，表达志向</a:t>
              </a:r>
              <a:endParaRPr lang="zh-CN" altLang="en-US" sz="2000" b="1" spc="100" dirty="0">
                <a:solidFill>
                  <a:srgbClr val="3B2414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 bwMode="auto">
          <a:xfrm>
            <a:off x="-76200" y="115888"/>
            <a:ext cx="3784600" cy="631825"/>
            <a:chOff x="-76877" y="116654"/>
            <a:chExt cx="3784781" cy="630945"/>
          </a:xfrm>
        </p:grpSpPr>
        <p:grpSp>
          <p:nvGrpSpPr>
            <p:cNvPr id="30725" name="组合 8"/>
            <p:cNvGrpSpPr/>
            <p:nvPr/>
          </p:nvGrpSpPr>
          <p:grpSpPr bwMode="auto">
            <a:xfrm>
              <a:off x="-76877" y="116654"/>
              <a:ext cx="3784781" cy="630945"/>
              <a:chOff x="-76877" y="57277"/>
              <a:chExt cx="3784781" cy="630945"/>
            </a:xfrm>
          </p:grpSpPr>
          <p:pic>
            <p:nvPicPr>
              <p:cNvPr id="30727" name="Picture 2" descr="F:\三、做课文件\2017新图标\2.png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6877" y="83422"/>
                <a:ext cx="3784781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728" name="Picture 3" descr="F:\三、做课文件\2017新图标\1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001" y="57277"/>
                <a:ext cx="2173030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396221" y="176895"/>
              <a:ext cx="3167214" cy="3994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000" b="1" spc="100" dirty="0">
                  <a:solidFill>
                    <a:srgbClr val="3B2414"/>
                  </a:solidFill>
                </a:rPr>
                <a:t>语言简洁，意蕴丰富</a:t>
              </a:r>
              <a:endParaRPr lang="zh-CN" altLang="en-US" sz="2000" b="1" spc="100" dirty="0">
                <a:solidFill>
                  <a:srgbClr val="3B2414"/>
                </a:solidFill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84213" y="2014538"/>
            <a:ext cx="3698875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炼字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     使语言更生动丰富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修辞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     使语言更形象深刻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188" y="1295400"/>
            <a:ext cx="4699000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简洁、含蓄、凝练</a:t>
            </a:r>
            <a:endParaRPr lang="en-US" altLang="zh-CN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5"/>
          <p:cNvGrpSpPr/>
          <p:nvPr/>
        </p:nvGrpSpPr>
        <p:grpSpPr bwMode="auto">
          <a:xfrm>
            <a:off x="179388" y="627063"/>
            <a:ext cx="5832475" cy="4392612"/>
            <a:chOff x="179512" y="555526"/>
            <a:chExt cx="5832648" cy="4392488"/>
          </a:xfrm>
        </p:grpSpPr>
        <p:pic>
          <p:nvPicPr>
            <p:cNvPr id="31752" name="Picture 5" descr="C:\Users\CR\Downloads\立体纸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555526"/>
              <a:ext cx="5832648" cy="4392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3" name="矩形 6"/>
            <p:cNvSpPr>
              <a:spLocks noChangeArrowheads="1"/>
            </p:cNvSpPr>
            <p:nvPr/>
          </p:nvSpPr>
          <p:spPr bwMode="auto">
            <a:xfrm>
              <a:off x="755576" y="1635646"/>
              <a:ext cx="3157965" cy="2973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小时候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乡愁是一枚小小的邮票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我在这头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母亲在那头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长大后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乡愁是一张窄窄的船票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我在这头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新娘在那头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31754" name="矩形 2"/>
            <p:cNvSpPr>
              <a:spLocks noChangeArrowheads="1"/>
            </p:cNvSpPr>
            <p:nvPr/>
          </p:nvSpPr>
          <p:spPr bwMode="auto">
            <a:xfrm>
              <a:off x="3491880" y="1635646"/>
              <a:ext cx="2520280" cy="2973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后来啊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乡愁是一方矮矮的坟墓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我在外头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母亲在里头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而现在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乡愁是一湾浅浅的海峡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我在这头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大陆在那头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31755" name="矩形 4"/>
            <p:cNvSpPr>
              <a:spLocks noChangeArrowheads="1"/>
            </p:cNvSpPr>
            <p:nvPr/>
          </p:nvSpPr>
          <p:spPr bwMode="auto">
            <a:xfrm>
              <a:off x="2627784" y="996202"/>
              <a:ext cx="1422184" cy="452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b="1">
                  <a:latin typeface="仿宋" panose="02010609060101010101" pitchFamily="49" charset="-122"/>
                  <a:ea typeface="仿宋" panose="02010609060101010101" pitchFamily="49" charset="-122"/>
                </a:rPr>
                <a:t>乡愁  </a:t>
              </a:r>
              <a:r>
                <a:rPr lang="zh-CN" altLang="en-US" sz="1400" b="1">
                  <a:latin typeface="仿宋" panose="02010609060101010101" pitchFamily="49" charset="-122"/>
                  <a:ea typeface="仿宋" panose="02010609060101010101" pitchFamily="49" charset="-122"/>
                </a:rPr>
                <a:t>余光中</a:t>
              </a:r>
              <a:endParaRPr lang="zh-CN" altLang="en-US" sz="14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31747" name="组合 12"/>
          <p:cNvGrpSpPr/>
          <p:nvPr/>
        </p:nvGrpSpPr>
        <p:grpSpPr bwMode="auto">
          <a:xfrm>
            <a:off x="-76200" y="115888"/>
            <a:ext cx="3784600" cy="631825"/>
            <a:chOff x="-76877" y="116654"/>
            <a:chExt cx="3784781" cy="630945"/>
          </a:xfrm>
        </p:grpSpPr>
        <p:grpSp>
          <p:nvGrpSpPr>
            <p:cNvPr id="31748" name="组合 13"/>
            <p:cNvGrpSpPr/>
            <p:nvPr/>
          </p:nvGrpSpPr>
          <p:grpSpPr bwMode="auto">
            <a:xfrm>
              <a:off x="-76877" y="116654"/>
              <a:ext cx="3784781" cy="630945"/>
              <a:chOff x="-76877" y="57277"/>
              <a:chExt cx="3784781" cy="630945"/>
            </a:xfrm>
          </p:grpSpPr>
          <p:pic>
            <p:nvPicPr>
              <p:cNvPr id="31750" name="Picture 2" descr="F:\三、做课文件\2017新图标\2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6877" y="83422"/>
                <a:ext cx="3784781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751" name="Picture 3" descr="F:\三、做课文件\2017新图标\1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001" y="57277"/>
                <a:ext cx="2173030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5" name="矩形 14"/>
            <p:cNvSpPr>
              <a:spLocks noChangeArrowheads="1"/>
            </p:cNvSpPr>
            <p:nvPr/>
          </p:nvSpPr>
          <p:spPr bwMode="auto">
            <a:xfrm>
              <a:off x="396221" y="176895"/>
              <a:ext cx="3167214" cy="3994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000" b="1" spc="100" dirty="0">
                  <a:solidFill>
                    <a:srgbClr val="3B2414"/>
                  </a:solidFill>
                </a:rPr>
                <a:t>语言简洁，意蕴丰富</a:t>
              </a:r>
              <a:endParaRPr lang="zh-CN" altLang="en-US" sz="2000" b="1" spc="100" dirty="0">
                <a:solidFill>
                  <a:srgbClr val="3B2414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1309370" y="1535430"/>
            <a:ext cx="6408738" cy="125571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尝试创作：怎样写诗</a:t>
            </a:r>
            <a:endParaRPr lang="zh-CN" altLang="en-US" sz="48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179388" y="555625"/>
            <a:ext cx="4567237" cy="4608513"/>
            <a:chOff x="179512" y="555526"/>
            <a:chExt cx="4567568" cy="4607884"/>
          </a:xfrm>
        </p:grpSpPr>
        <p:pic>
          <p:nvPicPr>
            <p:cNvPr id="32776" name="Picture 5" descr="C:\Users\CR\Downloads\立体纸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555526"/>
              <a:ext cx="4464496" cy="4607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714538" y="928538"/>
              <a:ext cx="4032542" cy="400789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indent="125984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我爱这土地   </a:t>
              </a:r>
              <a:r>
                <a:rPr lang="zh-CN" altLang="en-US" sz="1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艾青</a:t>
              </a:r>
              <a:endPara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假如我是一只鸟，</a:t>
              </a:r>
              <a:endParaRPr lang="zh-CN" altLang="en-US" sz="15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我也应该用嘶哑的喉咙歌唱：</a:t>
              </a:r>
              <a:endParaRPr lang="zh-CN" altLang="en-US" sz="15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这被暴风雨所打击着的土地，</a:t>
              </a:r>
              <a:endParaRPr lang="zh-CN" altLang="en-US" sz="15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这永远汹涌着我们的悲愤的河流，</a:t>
              </a:r>
              <a:endParaRPr lang="zh-CN" altLang="en-US" sz="15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这无止息地吹刮着的激怒的风，</a:t>
              </a:r>
              <a:endParaRPr lang="zh-CN" altLang="en-US" sz="15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和那来自林间的无比温柔的黎明</a:t>
              </a:r>
              <a:r>
                <a:rPr lang="en-US" altLang="zh-CN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……</a:t>
              </a:r>
              <a:endParaRPr lang="en-US" altLang="zh-CN" sz="15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——</a:t>
              </a:r>
              <a:r>
                <a:rPr lang="zh-CN" altLang="en-US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然后我死了，</a:t>
              </a:r>
              <a:endParaRPr lang="zh-CN" altLang="en-US" sz="15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连羽毛也腐烂在土地里面。</a:t>
              </a:r>
              <a:endParaRPr lang="zh-CN" altLang="en-US" sz="15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为什么我的眼里常含泪水？</a:t>
              </a:r>
              <a:endParaRPr lang="zh-CN" altLang="en-US" sz="15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因为我对这土地爱得深沉</a:t>
              </a:r>
              <a:r>
                <a:rPr lang="en-US" altLang="zh-CN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……</a:t>
              </a:r>
              <a:endParaRPr lang="en-US" altLang="zh-CN" sz="15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3" name="组合 12"/>
          <p:cNvGrpSpPr/>
          <p:nvPr/>
        </p:nvGrpSpPr>
        <p:grpSpPr bwMode="auto">
          <a:xfrm>
            <a:off x="-76200" y="115888"/>
            <a:ext cx="3784600" cy="631825"/>
            <a:chOff x="-76877" y="116654"/>
            <a:chExt cx="3784781" cy="630945"/>
          </a:xfrm>
        </p:grpSpPr>
        <p:grpSp>
          <p:nvGrpSpPr>
            <p:cNvPr id="32772" name="组合 13"/>
            <p:cNvGrpSpPr/>
            <p:nvPr/>
          </p:nvGrpSpPr>
          <p:grpSpPr bwMode="auto">
            <a:xfrm>
              <a:off x="-76877" y="116654"/>
              <a:ext cx="3784781" cy="630945"/>
              <a:chOff x="-76877" y="57277"/>
              <a:chExt cx="3784781" cy="630945"/>
            </a:xfrm>
          </p:grpSpPr>
          <p:pic>
            <p:nvPicPr>
              <p:cNvPr id="32774" name="Picture 2" descr="F:\三、做课文件\2017新图标\2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6877" y="83422"/>
                <a:ext cx="3784781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775" name="Picture 3" descr="F:\三、做课文件\2017新图标\1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001" y="57277"/>
                <a:ext cx="2173030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5" name="矩形 14"/>
            <p:cNvSpPr>
              <a:spLocks noChangeArrowheads="1"/>
            </p:cNvSpPr>
            <p:nvPr/>
          </p:nvSpPr>
          <p:spPr bwMode="auto">
            <a:xfrm>
              <a:off x="396221" y="176895"/>
              <a:ext cx="3167214" cy="3994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000" b="1" spc="100" dirty="0">
                  <a:solidFill>
                    <a:srgbClr val="3B2414"/>
                  </a:solidFill>
                </a:rPr>
                <a:t>保持节奏，音韵和谐</a:t>
              </a:r>
              <a:endParaRPr lang="zh-CN" altLang="en-US" sz="2000" b="1" spc="100" dirty="0">
                <a:solidFill>
                  <a:srgbClr val="3B2414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301"/>
          <p:cNvSpPr/>
          <p:nvPr/>
        </p:nvSpPr>
        <p:spPr bwMode="auto">
          <a:xfrm>
            <a:off x="1270000" y="1120775"/>
            <a:ext cx="6480175" cy="3189288"/>
          </a:xfrm>
          <a:custGeom>
            <a:avLst/>
            <a:gdLst>
              <a:gd name="T0" fmla="*/ 2147483647 w 2041"/>
              <a:gd name="T1" fmla="*/ 2147483647 h 1076"/>
              <a:gd name="T2" fmla="*/ 2147483647 w 2041"/>
              <a:gd name="T3" fmla="*/ 2147483647 h 1076"/>
              <a:gd name="T4" fmla="*/ 0 w 2041"/>
              <a:gd name="T5" fmla="*/ 2147483647 h 1076"/>
              <a:gd name="T6" fmla="*/ 0 w 2041"/>
              <a:gd name="T7" fmla="*/ 0 h 1076"/>
              <a:gd name="T8" fmla="*/ 2147483647 w 2041"/>
              <a:gd name="T9" fmla="*/ 0 h 1076"/>
              <a:gd name="T10" fmla="*/ 2147483647 w 2041"/>
              <a:gd name="T11" fmla="*/ 2147483647 h 1076"/>
              <a:gd name="T12" fmla="*/ 2147483647 w 2041"/>
              <a:gd name="T13" fmla="*/ 2147483647 h 10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41"/>
              <a:gd name="T22" fmla="*/ 0 h 1076"/>
              <a:gd name="T23" fmla="*/ 2041 w 2041"/>
              <a:gd name="T24" fmla="*/ 1076 h 10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41" h="1076">
                <a:moveTo>
                  <a:pt x="2041" y="1076"/>
                </a:moveTo>
                <a:lnTo>
                  <a:pt x="2041" y="1076"/>
                </a:lnTo>
                <a:lnTo>
                  <a:pt x="0" y="1076"/>
                </a:lnTo>
                <a:lnTo>
                  <a:pt x="0" y="0"/>
                </a:lnTo>
                <a:lnTo>
                  <a:pt x="2041" y="0"/>
                </a:lnTo>
                <a:lnTo>
                  <a:pt x="2041" y="1076"/>
                </a:lnTo>
                <a:close/>
              </a:path>
            </a:pathLst>
          </a:custGeom>
          <a:solidFill>
            <a:srgbClr val="003300"/>
          </a:solidFill>
          <a:ln w="7938" cap="flat">
            <a:solidFill>
              <a:srgbClr val="FFFFFF"/>
            </a:solidFill>
            <a:prstDash val="solid"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 flipV="1">
            <a:off x="1127125" y="2716213"/>
            <a:ext cx="3175" cy="1558925"/>
          </a:xfrm>
          <a:prstGeom prst="line">
            <a:avLst/>
          </a:prstGeom>
          <a:noFill/>
          <a:ln w="25400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>
            <a:off x="1127125" y="4271963"/>
            <a:ext cx="6765925" cy="171450"/>
          </a:xfrm>
          <a:custGeom>
            <a:avLst/>
            <a:gdLst>
              <a:gd name="T0" fmla="*/ 2147483647 w 1520"/>
              <a:gd name="T1" fmla="*/ 0 h 41"/>
              <a:gd name="T2" fmla="*/ 2147483647 w 1520"/>
              <a:gd name="T3" fmla="*/ 2147483647 h 41"/>
              <a:gd name="T4" fmla="*/ 2147483647 w 1520"/>
              <a:gd name="T5" fmla="*/ 2147483647 h 41"/>
              <a:gd name="T6" fmla="*/ 2147483647 w 1520"/>
              <a:gd name="T7" fmla="*/ 2147483647 h 41"/>
              <a:gd name="T8" fmla="*/ 0 w 1520"/>
              <a:gd name="T9" fmla="*/ 2147483647 h 41"/>
              <a:gd name="T10" fmla="*/ 0 w 1520"/>
              <a:gd name="T11" fmla="*/ 0 h 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20"/>
              <a:gd name="T19" fmla="*/ 0 h 41"/>
              <a:gd name="T20" fmla="*/ 1520 w 1520"/>
              <a:gd name="T21" fmla="*/ 41 h 4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20" h="41">
                <a:moveTo>
                  <a:pt x="1520" y="0"/>
                </a:moveTo>
                <a:cubicBezTo>
                  <a:pt x="1520" y="9"/>
                  <a:pt x="1520" y="9"/>
                  <a:pt x="1520" y="9"/>
                </a:cubicBezTo>
                <a:cubicBezTo>
                  <a:pt x="1520" y="26"/>
                  <a:pt x="1506" y="41"/>
                  <a:pt x="1488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14" y="41"/>
                  <a:pt x="0" y="26"/>
                  <a:pt x="0" y="9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3"/>
          <p:cNvSpPr/>
          <p:nvPr/>
        </p:nvSpPr>
        <p:spPr bwMode="auto">
          <a:xfrm>
            <a:off x="1301750" y="987425"/>
            <a:ext cx="6594475" cy="3322638"/>
          </a:xfrm>
          <a:custGeom>
            <a:avLst/>
            <a:gdLst>
              <a:gd name="T0" fmla="*/ 0 w 2077"/>
              <a:gd name="T1" fmla="*/ 0 h 1121"/>
              <a:gd name="T2" fmla="*/ 2147483647 w 2077"/>
              <a:gd name="T3" fmla="*/ 0 h 1121"/>
              <a:gd name="T4" fmla="*/ 2147483647 w 2077"/>
              <a:gd name="T5" fmla="*/ 2147483647 h 1121"/>
              <a:gd name="T6" fmla="*/ 2147483647 w 2077"/>
              <a:gd name="T7" fmla="*/ 2147483647 h 1121"/>
              <a:gd name="T8" fmla="*/ 0 60000 65536"/>
              <a:gd name="T9" fmla="*/ 0 60000 65536"/>
              <a:gd name="T10" fmla="*/ 0 60000 65536"/>
              <a:gd name="T11" fmla="*/ 0 60000 65536"/>
              <a:gd name="T12" fmla="*/ 0 w 2077"/>
              <a:gd name="T13" fmla="*/ 0 h 1121"/>
              <a:gd name="T14" fmla="*/ 2077 w 2077"/>
              <a:gd name="T15" fmla="*/ 1121 h 11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77" h="1121">
                <a:moveTo>
                  <a:pt x="0" y="0"/>
                </a:moveTo>
                <a:cubicBezTo>
                  <a:pt x="2031" y="0"/>
                  <a:pt x="2031" y="0"/>
                  <a:pt x="2031" y="0"/>
                </a:cubicBezTo>
                <a:cubicBezTo>
                  <a:pt x="2056" y="0"/>
                  <a:pt x="2076" y="20"/>
                  <a:pt x="2076" y="45"/>
                </a:cubicBezTo>
                <a:cubicBezTo>
                  <a:pt x="2076" y="1108"/>
                  <a:pt x="2077" y="1121"/>
                  <a:pt x="2077" y="1121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5"/>
          <p:cNvSpPr/>
          <p:nvPr/>
        </p:nvSpPr>
        <p:spPr bwMode="auto">
          <a:xfrm>
            <a:off x="1127125" y="990600"/>
            <a:ext cx="174625" cy="1725613"/>
          </a:xfrm>
          <a:custGeom>
            <a:avLst/>
            <a:gdLst>
              <a:gd name="T0" fmla="*/ 0 w 39"/>
              <a:gd name="T1" fmla="*/ 2147483647 h 415"/>
              <a:gd name="T2" fmla="*/ 0 w 39"/>
              <a:gd name="T3" fmla="*/ 2147483647 h 415"/>
              <a:gd name="T4" fmla="*/ 2147483647 w 39"/>
              <a:gd name="T5" fmla="*/ 0 h 415"/>
              <a:gd name="T6" fmla="*/ 2147483647 w 39"/>
              <a:gd name="T7" fmla="*/ 0 h 415"/>
              <a:gd name="T8" fmla="*/ 0 60000 65536"/>
              <a:gd name="T9" fmla="*/ 0 60000 65536"/>
              <a:gd name="T10" fmla="*/ 0 60000 65536"/>
              <a:gd name="T11" fmla="*/ 0 60000 65536"/>
              <a:gd name="T12" fmla="*/ 0 w 39"/>
              <a:gd name="T13" fmla="*/ 0 h 415"/>
              <a:gd name="T14" fmla="*/ 39 w 39"/>
              <a:gd name="T15" fmla="*/ 415 h 4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" h="415">
                <a:moveTo>
                  <a:pt x="0" y="415"/>
                </a:move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39" y="0"/>
                  <a:pt x="39" y="0"/>
                  <a:pt x="39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3216275" y="2263775"/>
            <a:ext cx="2441575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典例精析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>
            <a:off x="287338" y="425450"/>
            <a:ext cx="439737" cy="439738"/>
          </a:xfrm>
          <a:custGeom>
            <a:avLst/>
            <a:gdLst>
              <a:gd name="connsiteX0" fmla="*/ 0 w 696310"/>
              <a:gd name="connsiteY0" fmla="*/ 0 h 696310"/>
              <a:gd name="connsiteX1" fmla="*/ 459827 w 696310"/>
              <a:gd name="connsiteY1" fmla="*/ 0 h 696310"/>
              <a:gd name="connsiteX2" fmla="*/ 459827 w 696310"/>
              <a:gd name="connsiteY2" fmla="*/ 236483 h 696310"/>
              <a:gd name="connsiteX3" fmla="*/ 696310 w 696310"/>
              <a:gd name="connsiteY3" fmla="*/ 236483 h 696310"/>
              <a:gd name="connsiteX4" fmla="*/ 696310 w 696310"/>
              <a:gd name="connsiteY4" fmla="*/ 696310 h 696310"/>
              <a:gd name="connsiteX5" fmla="*/ 0 w 696310"/>
              <a:gd name="connsiteY5" fmla="*/ 696310 h 696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6310" h="696310">
                <a:moveTo>
                  <a:pt x="0" y="0"/>
                </a:moveTo>
                <a:lnTo>
                  <a:pt x="459827" y="0"/>
                </a:lnTo>
                <a:lnTo>
                  <a:pt x="459827" y="236483"/>
                </a:lnTo>
                <a:lnTo>
                  <a:pt x="696310" y="236483"/>
                </a:lnTo>
                <a:lnTo>
                  <a:pt x="696310" y="696310"/>
                </a:lnTo>
                <a:lnTo>
                  <a:pt x="0" y="69631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18000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>
                <a:solidFill>
                  <a:srgbClr val="FFFFFF"/>
                </a:solidFill>
                <a:latin typeface="Calibri" panose="020F0502020204030204"/>
              </a:rPr>
              <a:t>1</a:t>
            </a:r>
            <a:endParaRPr lang="zh-CN" altLang="en-US" sz="2000" kern="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6425" y="411163"/>
            <a:ext cx="131763" cy="134937"/>
          </a:xfrm>
          <a:prstGeom prst="rect">
            <a:avLst/>
          </a:prstGeom>
          <a:solidFill>
            <a:srgbClr val="F9B4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21600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00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3" name="矩形 7"/>
          <p:cNvSpPr>
            <a:spLocks noChangeArrowheads="1"/>
          </p:cNvSpPr>
          <p:nvPr/>
        </p:nvSpPr>
        <p:spPr bwMode="auto">
          <a:xfrm>
            <a:off x="804863" y="320675"/>
            <a:ext cx="7870825" cy="571500"/>
          </a:xfrm>
          <a:custGeom>
            <a:avLst/>
            <a:gdLst>
              <a:gd name="T0" fmla="*/ 0 w 2520280"/>
              <a:gd name="T1" fmla="*/ 570926 h 1872208"/>
              <a:gd name="T2" fmla="*/ 7870953 w 2520280"/>
              <a:gd name="T3" fmla="*/ 570926 h 1872208"/>
              <a:gd name="T4" fmla="*/ 0 w 2520280"/>
              <a:gd name="T5" fmla="*/ 570926 h 1872208"/>
              <a:gd name="T6" fmla="*/ 0 w 2520280"/>
              <a:gd name="T7" fmla="*/ 0 h 1872208"/>
              <a:gd name="T8" fmla="*/ 2861 w 2520280"/>
              <a:gd name="T9" fmla="*/ 0 h 1872208"/>
              <a:gd name="T10" fmla="*/ 0 w 2520280"/>
              <a:gd name="T11" fmla="*/ 0 h 1872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20280"/>
              <a:gd name="T19" fmla="*/ 0 h 1872208"/>
              <a:gd name="T20" fmla="*/ 2520280 w 2520280"/>
              <a:gd name="T21" fmla="*/ 1872208 h 1872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500" b="1">
                <a:latin typeface="微软雅黑" panose="020B0503020204020204" pitchFamily="34" charset="-122"/>
                <a:ea typeface="微软雅黑" panose="020B0503020204020204" pitchFamily="34" charset="-122"/>
              </a:rPr>
              <a:t>请你仿照示例，写两行小诗。</a:t>
            </a:r>
            <a:endParaRPr lang="zh-CN" altLang="en-US" sz="15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908175" y="1017588"/>
            <a:ext cx="51117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每一缕晨曦，都是喷薄而出的希望。</a:t>
            </a:r>
            <a:endParaRPr lang="zh-CN" altLang="en-US" sz="1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904875" y="1022350"/>
            <a:ext cx="4829175" cy="419100"/>
            <a:chOff x="684593" y="1185939"/>
            <a:chExt cx="4828304" cy="418191"/>
          </a:xfrm>
        </p:grpSpPr>
        <p:grpSp>
          <p:nvGrpSpPr>
            <p:cNvPr id="34823" name="组合 8"/>
            <p:cNvGrpSpPr/>
            <p:nvPr/>
          </p:nvGrpSpPr>
          <p:grpSpPr bwMode="auto">
            <a:xfrm>
              <a:off x="684593" y="1301905"/>
              <a:ext cx="323528" cy="248603"/>
              <a:chOff x="459284" y="1854399"/>
              <a:chExt cx="441426" cy="248603"/>
            </a:xfrm>
          </p:grpSpPr>
          <p:cxnSp>
            <p:nvCxnSpPr>
              <p:cNvPr id="11" name="直接连接符 10"/>
              <p:cNvCxnSpPr/>
              <p:nvPr/>
            </p:nvCxnSpPr>
            <p:spPr bwMode="auto">
              <a:xfrm>
                <a:off x="901070" y="1871494"/>
                <a:ext cx="0" cy="213848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燕尾形 11"/>
              <p:cNvSpPr/>
              <p:nvPr/>
            </p:nvSpPr>
            <p:spPr>
              <a:xfrm>
                <a:off x="459284" y="1854070"/>
                <a:ext cx="331340" cy="248697"/>
              </a:xfrm>
              <a:prstGeom prst="chevron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824" name="矩形 9"/>
            <p:cNvSpPr>
              <a:spLocks noChangeArrowheads="1"/>
            </p:cNvSpPr>
            <p:nvPr/>
          </p:nvSpPr>
          <p:spPr bwMode="auto">
            <a:xfrm>
              <a:off x="1047376" y="1185939"/>
              <a:ext cx="4465521" cy="418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示例：</a:t>
              </a:r>
              <a:endParaRPr lang="zh-CN" altLang="zh-CN" sz="16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>
            <a:off x="287338" y="425450"/>
            <a:ext cx="439737" cy="439738"/>
          </a:xfrm>
          <a:custGeom>
            <a:avLst/>
            <a:gdLst>
              <a:gd name="connsiteX0" fmla="*/ 0 w 696310"/>
              <a:gd name="connsiteY0" fmla="*/ 0 h 696310"/>
              <a:gd name="connsiteX1" fmla="*/ 459827 w 696310"/>
              <a:gd name="connsiteY1" fmla="*/ 0 h 696310"/>
              <a:gd name="connsiteX2" fmla="*/ 459827 w 696310"/>
              <a:gd name="connsiteY2" fmla="*/ 236483 h 696310"/>
              <a:gd name="connsiteX3" fmla="*/ 696310 w 696310"/>
              <a:gd name="connsiteY3" fmla="*/ 236483 h 696310"/>
              <a:gd name="connsiteX4" fmla="*/ 696310 w 696310"/>
              <a:gd name="connsiteY4" fmla="*/ 696310 h 696310"/>
              <a:gd name="connsiteX5" fmla="*/ 0 w 696310"/>
              <a:gd name="connsiteY5" fmla="*/ 696310 h 696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6310" h="696310">
                <a:moveTo>
                  <a:pt x="0" y="0"/>
                </a:moveTo>
                <a:lnTo>
                  <a:pt x="459827" y="0"/>
                </a:lnTo>
                <a:lnTo>
                  <a:pt x="459827" y="236483"/>
                </a:lnTo>
                <a:lnTo>
                  <a:pt x="696310" y="236483"/>
                </a:lnTo>
                <a:lnTo>
                  <a:pt x="696310" y="696310"/>
                </a:lnTo>
                <a:lnTo>
                  <a:pt x="0" y="69631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18000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>
                <a:solidFill>
                  <a:srgbClr val="FFFFFF"/>
                </a:solidFill>
                <a:latin typeface="Calibri" panose="020F0502020204030204"/>
              </a:rPr>
              <a:t>1</a:t>
            </a:r>
            <a:endParaRPr lang="zh-CN" altLang="en-US" sz="2000" kern="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6425" y="411163"/>
            <a:ext cx="131763" cy="134937"/>
          </a:xfrm>
          <a:prstGeom prst="rect">
            <a:avLst/>
          </a:prstGeom>
          <a:solidFill>
            <a:srgbClr val="F9B4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21600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00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5844" name="矩形 7"/>
          <p:cNvSpPr>
            <a:spLocks noChangeArrowheads="1"/>
          </p:cNvSpPr>
          <p:nvPr/>
        </p:nvSpPr>
        <p:spPr bwMode="auto">
          <a:xfrm>
            <a:off x="804863" y="320675"/>
            <a:ext cx="7870825" cy="571500"/>
          </a:xfrm>
          <a:custGeom>
            <a:avLst/>
            <a:gdLst>
              <a:gd name="T0" fmla="*/ 0 w 2520280"/>
              <a:gd name="T1" fmla="*/ 570926 h 1872208"/>
              <a:gd name="T2" fmla="*/ 7870953 w 2520280"/>
              <a:gd name="T3" fmla="*/ 570926 h 1872208"/>
              <a:gd name="T4" fmla="*/ 0 w 2520280"/>
              <a:gd name="T5" fmla="*/ 570926 h 1872208"/>
              <a:gd name="T6" fmla="*/ 0 w 2520280"/>
              <a:gd name="T7" fmla="*/ 0 h 1872208"/>
              <a:gd name="T8" fmla="*/ 2861 w 2520280"/>
              <a:gd name="T9" fmla="*/ 0 h 1872208"/>
              <a:gd name="T10" fmla="*/ 0 w 2520280"/>
              <a:gd name="T11" fmla="*/ 0 h 1872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20280"/>
              <a:gd name="T19" fmla="*/ 0 h 1872208"/>
              <a:gd name="T20" fmla="*/ 2520280 w 2520280"/>
              <a:gd name="T21" fmla="*/ 1872208 h 1872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500" b="1">
                <a:latin typeface="微软雅黑" panose="020B0503020204020204" pitchFamily="34" charset="-122"/>
                <a:ea typeface="微软雅黑" panose="020B0503020204020204" pitchFamily="34" charset="-122"/>
              </a:rPr>
              <a:t>请你仿照示例，写两行小诗。</a:t>
            </a:r>
            <a:endParaRPr lang="zh-CN" altLang="en-US" sz="15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5" name="矩形 33"/>
          <p:cNvSpPr>
            <a:spLocks noChangeArrowheads="1"/>
          </p:cNvSpPr>
          <p:nvPr/>
        </p:nvSpPr>
        <p:spPr bwMode="auto">
          <a:xfrm>
            <a:off x="1908175" y="1017588"/>
            <a:ext cx="51117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每一缕晨曦，都是喷薄而出的希望。</a:t>
            </a:r>
            <a:endParaRPr lang="zh-CN" altLang="en-US" sz="1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35846" name="组合 7"/>
          <p:cNvGrpSpPr/>
          <p:nvPr/>
        </p:nvGrpSpPr>
        <p:grpSpPr bwMode="auto">
          <a:xfrm>
            <a:off x="904875" y="1022350"/>
            <a:ext cx="4829175" cy="419100"/>
            <a:chOff x="684593" y="1185939"/>
            <a:chExt cx="4828304" cy="418191"/>
          </a:xfrm>
        </p:grpSpPr>
        <p:grpSp>
          <p:nvGrpSpPr>
            <p:cNvPr id="35848" name="组合 8"/>
            <p:cNvGrpSpPr/>
            <p:nvPr/>
          </p:nvGrpSpPr>
          <p:grpSpPr bwMode="auto">
            <a:xfrm>
              <a:off x="684593" y="1301905"/>
              <a:ext cx="323528" cy="248603"/>
              <a:chOff x="459284" y="1854399"/>
              <a:chExt cx="441426" cy="248603"/>
            </a:xfrm>
          </p:grpSpPr>
          <p:cxnSp>
            <p:nvCxnSpPr>
              <p:cNvPr id="11" name="直接连接符 10"/>
              <p:cNvCxnSpPr/>
              <p:nvPr/>
            </p:nvCxnSpPr>
            <p:spPr bwMode="auto">
              <a:xfrm>
                <a:off x="901070" y="1871494"/>
                <a:ext cx="0" cy="213848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燕尾形 11"/>
              <p:cNvSpPr/>
              <p:nvPr/>
            </p:nvSpPr>
            <p:spPr>
              <a:xfrm>
                <a:off x="459284" y="1854070"/>
                <a:ext cx="331340" cy="248697"/>
              </a:xfrm>
              <a:prstGeom prst="chevron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5849" name="矩形 9"/>
            <p:cNvSpPr>
              <a:spLocks noChangeArrowheads="1"/>
            </p:cNvSpPr>
            <p:nvPr/>
          </p:nvSpPr>
          <p:spPr bwMode="auto">
            <a:xfrm>
              <a:off x="1047376" y="1185939"/>
              <a:ext cx="4465521" cy="418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示例：</a:t>
              </a:r>
              <a:endParaRPr lang="zh-CN" altLang="zh-CN" sz="16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57238" y="1563688"/>
            <a:ext cx="5865812" cy="455612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参考答案：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每一次努力，都是获得幸运的伏笔。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>
            <a:off x="287338" y="425450"/>
            <a:ext cx="439737" cy="439738"/>
          </a:xfrm>
          <a:custGeom>
            <a:avLst/>
            <a:gdLst>
              <a:gd name="connsiteX0" fmla="*/ 0 w 696310"/>
              <a:gd name="connsiteY0" fmla="*/ 0 h 696310"/>
              <a:gd name="connsiteX1" fmla="*/ 459827 w 696310"/>
              <a:gd name="connsiteY1" fmla="*/ 0 h 696310"/>
              <a:gd name="connsiteX2" fmla="*/ 459827 w 696310"/>
              <a:gd name="connsiteY2" fmla="*/ 236483 h 696310"/>
              <a:gd name="connsiteX3" fmla="*/ 696310 w 696310"/>
              <a:gd name="connsiteY3" fmla="*/ 236483 h 696310"/>
              <a:gd name="connsiteX4" fmla="*/ 696310 w 696310"/>
              <a:gd name="connsiteY4" fmla="*/ 696310 h 696310"/>
              <a:gd name="connsiteX5" fmla="*/ 0 w 696310"/>
              <a:gd name="connsiteY5" fmla="*/ 696310 h 696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6310" h="696310">
                <a:moveTo>
                  <a:pt x="0" y="0"/>
                </a:moveTo>
                <a:lnTo>
                  <a:pt x="459827" y="0"/>
                </a:lnTo>
                <a:lnTo>
                  <a:pt x="459827" y="236483"/>
                </a:lnTo>
                <a:lnTo>
                  <a:pt x="696310" y="236483"/>
                </a:lnTo>
                <a:lnTo>
                  <a:pt x="696310" y="696310"/>
                </a:lnTo>
                <a:lnTo>
                  <a:pt x="0" y="69631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18000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>
                <a:solidFill>
                  <a:srgbClr val="FFFFFF"/>
                </a:solidFill>
                <a:latin typeface="Calibri" panose="020F0502020204030204"/>
              </a:rPr>
              <a:t>2</a:t>
            </a:r>
            <a:endParaRPr lang="zh-CN" altLang="en-US" sz="2000" kern="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6425" y="411163"/>
            <a:ext cx="131763" cy="134937"/>
          </a:xfrm>
          <a:prstGeom prst="rect">
            <a:avLst/>
          </a:prstGeom>
          <a:solidFill>
            <a:srgbClr val="F9B4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21600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00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3" name="矩形 7"/>
          <p:cNvSpPr>
            <a:spLocks noChangeArrowheads="1"/>
          </p:cNvSpPr>
          <p:nvPr/>
        </p:nvSpPr>
        <p:spPr bwMode="auto">
          <a:xfrm>
            <a:off x="804863" y="503238"/>
            <a:ext cx="7870825" cy="784225"/>
          </a:xfrm>
          <a:custGeom>
            <a:avLst/>
            <a:gdLst>
              <a:gd name="T0" fmla="*/ 0 w 2520280"/>
              <a:gd name="T1" fmla="*/ 784830 h 1872208"/>
              <a:gd name="T2" fmla="*/ 7870953 w 2520280"/>
              <a:gd name="T3" fmla="*/ 784830 h 1872208"/>
              <a:gd name="T4" fmla="*/ 0 w 2520280"/>
              <a:gd name="T5" fmla="*/ 784830 h 1872208"/>
              <a:gd name="T6" fmla="*/ 0 w 2520280"/>
              <a:gd name="T7" fmla="*/ 0 h 1872208"/>
              <a:gd name="T8" fmla="*/ 2861 w 2520280"/>
              <a:gd name="T9" fmla="*/ 0 h 1872208"/>
              <a:gd name="T10" fmla="*/ 0 w 2520280"/>
              <a:gd name="T11" fmla="*/ 0 h 1872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20280"/>
              <a:gd name="T19" fmla="*/ 0 h 1872208"/>
              <a:gd name="T20" fmla="*/ 2520280 w 2520280"/>
              <a:gd name="T21" fmla="*/ 1872208 h 1872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500" b="1">
                <a:latin typeface="微软雅黑" panose="020B0503020204020204" pitchFamily="34" charset="-122"/>
                <a:ea typeface="微软雅黑" panose="020B0503020204020204" pitchFamily="34" charset="-122"/>
              </a:rPr>
              <a:t>流淌在荆楚大地的汉江，清澈、安宁，她传承了悠久的秦楚文化，抚育了一江两岸的儿女。让我们一起参加班级</a:t>
            </a:r>
            <a:r>
              <a:rPr lang="zh-CN" altLang="en-US" sz="15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1500" b="1">
                <a:latin typeface="微软雅黑" panose="020B0503020204020204" pitchFamily="34" charset="-122"/>
                <a:ea typeface="微软雅黑" panose="020B0503020204020204" pitchFamily="34" charset="-122"/>
              </a:rPr>
              <a:t>背起行囊走汉江</a:t>
            </a:r>
            <a:r>
              <a:rPr lang="zh-CN" altLang="en-US" sz="15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1500" b="1">
                <a:latin typeface="微软雅黑" panose="020B0503020204020204" pitchFamily="34" charset="-122"/>
                <a:ea typeface="微软雅黑" panose="020B0503020204020204" pitchFamily="34" charset="-122"/>
              </a:rPr>
              <a:t>专题综合性学习活动吧。</a:t>
            </a:r>
            <a:endParaRPr lang="zh-CN" altLang="en-US" sz="15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403350" y="1654175"/>
            <a:ext cx="6985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顺流而下，汉江美景入眼帘。请以“汉江风光无限”为主题，完成句子，抒发对汉江的赞美之情。</a:t>
            </a:r>
            <a:endParaRPr lang="zh-CN" altLang="en-US" sz="1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904875" y="1276350"/>
            <a:ext cx="4829175" cy="460375"/>
            <a:chOff x="684593" y="1185939"/>
            <a:chExt cx="4828304" cy="461665"/>
          </a:xfrm>
        </p:grpSpPr>
        <p:grpSp>
          <p:nvGrpSpPr>
            <p:cNvPr id="36872" name="组合 8"/>
            <p:cNvGrpSpPr/>
            <p:nvPr/>
          </p:nvGrpSpPr>
          <p:grpSpPr bwMode="auto">
            <a:xfrm>
              <a:off x="684593" y="1301905"/>
              <a:ext cx="323528" cy="248603"/>
              <a:chOff x="459284" y="1854399"/>
              <a:chExt cx="441426" cy="248603"/>
            </a:xfrm>
          </p:grpSpPr>
          <p:cxnSp>
            <p:nvCxnSpPr>
              <p:cNvPr id="11" name="直接连接符 10"/>
              <p:cNvCxnSpPr/>
              <p:nvPr/>
            </p:nvCxnSpPr>
            <p:spPr bwMode="auto">
              <a:xfrm>
                <a:off x="901070" y="1872157"/>
                <a:ext cx="0" cy="21332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燕尾形 11"/>
              <p:cNvSpPr/>
              <p:nvPr/>
            </p:nvSpPr>
            <p:spPr>
              <a:xfrm>
                <a:off x="459284" y="1854646"/>
                <a:ext cx="331340" cy="248344"/>
              </a:xfrm>
              <a:prstGeom prst="chevron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873" name="矩形 9"/>
            <p:cNvSpPr>
              <a:spLocks noChangeArrowheads="1"/>
            </p:cNvSpPr>
            <p:nvPr/>
          </p:nvSpPr>
          <p:spPr bwMode="auto">
            <a:xfrm>
              <a:off x="1047376" y="1185939"/>
              <a:ext cx="446552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r>
                <a:rPr lang="zh-CN" altLang="en-US" sz="1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走</a:t>
              </a:r>
              <a:r>
                <a:rPr lang="zh-CN" altLang="en-US" sz="1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我抒怀</a:t>
              </a:r>
              <a:r>
                <a:rPr lang="en-US" altLang="zh-CN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zh-CN" sz="16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476375" y="2578100"/>
            <a:ext cx="5903913" cy="1338263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汉江是美的，美在其山，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美在其</a:t>
            </a:r>
            <a:r>
              <a:rPr lang="en-US" altLang="zh-CN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r>
              <a:rPr lang="en-US" altLang="zh-CN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汉江之美令我陶醉！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/>
      <p:bldP spid="34" grpId="0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>
            <a:off x="287338" y="425450"/>
            <a:ext cx="439737" cy="439738"/>
          </a:xfrm>
          <a:custGeom>
            <a:avLst/>
            <a:gdLst>
              <a:gd name="connsiteX0" fmla="*/ 0 w 696310"/>
              <a:gd name="connsiteY0" fmla="*/ 0 h 696310"/>
              <a:gd name="connsiteX1" fmla="*/ 459827 w 696310"/>
              <a:gd name="connsiteY1" fmla="*/ 0 h 696310"/>
              <a:gd name="connsiteX2" fmla="*/ 459827 w 696310"/>
              <a:gd name="connsiteY2" fmla="*/ 236483 h 696310"/>
              <a:gd name="connsiteX3" fmla="*/ 696310 w 696310"/>
              <a:gd name="connsiteY3" fmla="*/ 236483 h 696310"/>
              <a:gd name="connsiteX4" fmla="*/ 696310 w 696310"/>
              <a:gd name="connsiteY4" fmla="*/ 696310 h 696310"/>
              <a:gd name="connsiteX5" fmla="*/ 0 w 696310"/>
              <a:gd name="connsiteY5" fmla="*/ 696310 h 696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6310" h="696310">
                <a:moveTo>
                  <a:pt x="0" y="0"/>
                </a:moveTo>
                <a:lnTo>
                  <a:pt x="459827" y="0"/>
                </a:lnTo>
                <a:lnTo>
                  <a:pt x="459827" y="236483"/>
                </a:lnTo>
                <a:lnTo>
                  <a:pt x="696310" y="236483"/>
                </a:lnTo>
                <a:lnTo>
                  <a:pt x="696310" y="696310"/>
                </a:lnTo>
                <a:lnTo>
                  <a:pt x="0" y="69631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18000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>
                <a:solidFill>
                  <a:srgbClr val="FFFFFF"/>
                </a:solidFill>
                <a:latin typeface="Calibri" panose="020F0502020204030204"/>
              </a:rPr>
              <a:t>2</a:t>
            </a:r>
            <a:endParaRPr lang="zh-CN" altLang="en-US" sz="2000" kern="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6425" y="411163"/>
            <a:ext cx="131763" cy="134937"/>
          </a:xfrm>
          <a:prstGeom prst="rect">
            <a:avLst/>
          </a:prstGeom>
          <a:solidFill>
            <a:srgbClr val="F9B4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21600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00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7892" name="矩形 7"/>
          <p:cNvSpPr>
            <a:spLocks noChangeArrowheads="1"/>
          </p:cNvSpPr>
          <p:nvPr/>
        </p:nvSpPr>
        <p:spPr bwMode="auto">
          <a:xfrm>
            <a:off x="804863" y="503238"/>
            <a:ext cx="7870825" cy="784225"/>
          </a:xfrm>
          <a:custGeom>
            <a:avLst/>
            <a:gdLst>
              <a:gd name="T0" fmla="*/ 0 w 2520280"/>
              <a:gd name="T1" fmla="*/ 784830 h 1872208"/>
              <a:gd name="T2" fmla="*/ 7870953 w 2520280"/>
              <a:gd name="T3" fmla="*/ 784830 h 1872208"/>
              <a:gd name="T4" fmla="*/ 0 w 2520280"/>
              <a:gd name="T5" fmla="*/ 784830 h 1872208"/>
              <a:gd name="T6" fmla="*/ 0 w 2520280"/>
              <a:gd name="T7" fmla="*/ 0 h 1872208"/>
              <a:gd name="T8" fmla="*/ 2861 w 2520280"/>
              <a:gd name="T9" fmla="*/ 0 h 1872208"/>
              <a:gd name="T10" fmla="*/ 0 w 2520280"/>
              <a:gd name="T11" fmla="*/ 0 h 1872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20280"/>
              <a:gd name="T19" fmla="*/ 0 h 1872208"/>
              <a:gd name="T20" fmla="*/ 2520280 w 2520280"/>
              <a:gd name="T21" fmla="*/ 1872208 h 1872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500" b="1">
                <a:latin typeface="微软雅黑" panose="020B0503020204020204" pitchFamily="34" charset="-122"/>
                <a:ea typeface="微软雅黑" panose="020B0503020204020204" pitchFamily="34" charset="-122"/>
              </a:rPr>
              <a:t>流淌在荆楚大地的汉江，清澈、安宁，她传承了悠久的秦楚文化，抚育了一江两岸的儿女。让我们一起参加班级</a:t>
            </a:r>
            <a:r>
              <a:rPr lang="zh-CN" altLang="en-US" sz="15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1500" b="1">
                <a:latin typeface="微软雅黑" panose="020B0503020204020204" pitchFamily="34" charset="-122"/>
                <a:ea typeface="微软雅黑" panose="020B0503020204020204" pitchFamily="34" charset="-122"/>
              </a:rPr>
              <a:t>背起行囊走汉江</a:t>
            </a:r>
            <a:r>
              <a:rPr lang="zh-CN" altLang="en-US" sz="15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1500" b="1">
                <a:latin typeface="微软雅黑" panose="020B0503020204020204" pitchFamily="34" charset="-122"/>
                <a:ea typeface="微软雅黑" panose="020B0503020204020204" pitchFamily="34" charset="-122"/>
              </a:rPr>
              <a:t>专题综合性学习活动吧。</a:t>
            </a:r>
            <a:endParaRPr lang="zh-CN" altLang="en-US" sz="15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403350" y="1654175"/>
            <a:ext cx="6985000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活动结束后，班级根据襄阳市近期颁布的</a:t>
            </a:r>
            <a:r>
              <a:rPr lang="en-US" altLang="zh-CN" b="1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襄阳市汉江流域水环境保护条例</a:t>
            </a:r>
            <a:r>
              <a:rPr lang="en-US" altLang="zh-CN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，向大家征集公益广告用语，呼吁大家从身边小事做起，保护水资源。请你仿照示例设计一条。（格式大体一致，字数不限）</a:t>
            </a:r>
            <a:endParaRPr lang="zh-CN" altLang="en-US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904875" y="1276350"/>
            <a:ext cx="4829175" cy="414338"/>
            <a:chOff x="684593" y="1185939"/>
            <a:chExt cx="4828304" cy="415498"/>
          </a:xfrm>
        </p:grpSpPr>
        <p:grpSp>
          <p:nvGrpSpPr>
            <p:cNvPr id="37896" name="组合 8"/>
            <p:cNvGrpSpPr/>
            <p:nvPr/>
          </p:nvGrpSpPr>
          <p:grpSpPr bwMode="auto">
            <a:xfrm>
              <a:off x="684593" y="1301905"/>
              <a:ext cx="323528" cy="248603"/>
              <a:chOff x="459284" y="1854399"/>
              <a:chExt cx="441426" cy="248603"/>
            </a:xfrm>
          </p:grpSpPr>
          <p:cxnSp>
            <p:nvCxnSpPr>
              <p:cNvPr id="11" name="直接连接符 10"/>
              <p:cNvCxnSpPr/>
              <p:nvPr/>
            </p:nvCxnSpPr>
            <p:spPr bwMode="auto">
              <a:xfrm>
                <a:off x="901070" y="1872157"/>
                <a:ext cx="0" cy="21332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燕尾形 11"/>
              <p:cNvSpPr/>
              <p:nvPr/>
            </p:nvSpPr>
            <p:spPr>
              <a:xfrm>
                <a:off x="459284" y="1854646"/>
                <a:ext cx="331340" cy="248343"/>
              </a:xfrm>
              <a:prstGeom prst="chevron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897" name="矩形 9"/>
            <p:cNvSpPr>
              <a:spLocks noChangeArrowheads="1"/>
            </p:cNvSpPr>
            <p:nvPr/>
          </p:nvSpPr>
          <p:spPr bwMode="auto">
            <a:xfrm>
              <a:off x="1047376" y="1185939"/>
              <a:ext cx="446552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r>
                <a:rPr lang="zh-CN" altLang="en-US" sz="1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走</a:t>
              </a:r>
              <a:r>
                <a:rPr lang="zh-CN" altLang="en-US" sz="1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我参与</a:t>
              </a:r>
              <a:r>
                <a:rPr lang="en-US" altLang="zh-CN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zh-CN" sz="16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476375" y="3148013"/>
            <a:ext cx="5903913" cy="127317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示例：拒绝抛洒，净化汉江。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我的设计：     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>
            <a:off x="287338" y="425450"/>
            <a:ext cx="439737" cy="439738"/>
          </a:xfrm>
          <a:custGeom>
            <a:avLst/>
            <a:gdLst>
              <a:gd name="connsiteX0" fmla="*/ 0 w 696310"/>
              <a:gd name="connsiteY0" fmla="*/ 0 h 696310"/>
              <a:gd name="connsiteX1" fmla="*/ 459827 w 696310"/>
              <a:gd name="connsiteY1" fmla="*/ 0 h 696310"/>
              <a:gd name="connsiteX2" fmla="*/ 459827 w 696310"/>
              <a:gd name="connsiteY2" fmla="*/ 236483 h 696310"/>
              <a:gd name="connsiteX3" fmla="*/ 696310 w 696310"/>
              <a:gd name="connsiteY3" fmla="*/ 236483 h 696310"/>
              <a:gd name="connsiteX4" fmla="*/ 696310 w 696310"/>
              <a:gd name="connsiteY4" fmla="*/ 696310 h 696310"/>
              <a:gd name="connsiteX5" fmla="*/ 0 w 696310"/>
              <a:gd name="connsiteY5" fmla="*/ 696310 h 696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6310" h="696310">
                <a:moveTo>
                  <a:pt x="0" y="0"/>
                </a:moveTo>
                <a:lnTo>
                  <a:pt x="459827" y="0"/>
                </a:lnTo>
                <a:lnTo>
                  <a:pt x="459827" y="236483"/>
                </a:lnTo>
                <a:lnTo>
                  <a:pt x="696310" y="236483"/>
                </a:lnTo>
                <a:lnTo>
                  <a:pt x="696310" y="696310"/>
                </a:lnTo>
                <a:lnTo>
                  <a:pt x="0" y="69631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18000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>
                <a:solidFill>
                  <a:srgbClr val="FFFFFF"/>
                </a:solidFill>
                <a:latin typeface="Calibri" panose="020F0502020204030204"/>
              </a:rPr>
              <a:t>3</a:t>
            </a:r>
            <a:endParaRPr lang="zh-CN" altLang="en-US" sz="2000" kern="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6425" y="411163"/>
            <a:ext cx="131763" cy="134937"/>
          </a:xfrm>
          <a:prstGeom prst="rect">
            <a:avLst/>
          </a:prstGeom>
          <a:solidFill>
            <a:srgbClr val="F9B4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21600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00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3" name="矩形 7"/>
          <p:cNvSpPr>
            <a:spLocks noChangeArrowheads="1"/>
          </p:cNvSpPr>
          <p:nvPr/>
        </p:nvSpPr>
        <p:spPr bwMode="auto">
          <a:xfrm>
            <a:off x="804863" y="320675"/>
            <a:ext cx="7870825" cy="571500"/>
          </a:xfrm>
          <a:custGeom>
            <a:avLst/>
            <a:gdLst>
              <a:gd name="T0" fmla="*/ 0 w 2520280"/>
              <a:gd name="T1" fmla="*/ 570926 h 1872208"/>
              <a:gd name="T2" fmla="*/ 7870953 w 2520280"/>
              <a:gd name="T3" fmla="*/ 570926 h 1872208"/>
              <a:gd name="T4" fmla="*/ 0 w 2520280"/>
              <a:gd name="T5" fmla="*/ 570926 h 1872208"/>
              <a:gd name="T6" fmla="*/ 0 w 2520280"/>
              <a:gd name="T7" fmla="*/ 0 h 1872208"/>
              <a:gd name="T8" fmla="*/ 2861 w 2520280"/>
              <a:gd name="T9" fmla="*/ 0 h 1872208"/>
              <a:gd name="T10" fmla="*/ 0 w 2520280"/>
              <a:gd name="T11" fmla="*/ 0 h 1872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20280"/>
              <a:gd name="T19" fmla="*/ 0 h 1872208"/>
              <a:gd name="T20" fmla="*/ 2520280 w 2520280"/>
              <a:gd name="T21" fmla="*/ 1872208 h 1872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5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请将下面</a:t>
            </a:r>
            <a:r>
              <a:rPr lang="en-US" altLang="zh-CN" sz="15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500" b="1">
                <a:latin typeface="微软雅黑" panose="020B0503020204020204" pitchFamily="34" charset="-122"/>
                <a:ea typeface="微软雅黑" panose="020B0503020204020204" pitchFamily="34" charset="-122"/>
              </a:rPr>
              <a:t>清江河</a:t>
            </a:r>
            <a:r>
              <a:rPr lang="en-US" altLang="zh-CN" sz="15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500" b="1">
                <a:latin typeface="微软雅黑" panose="020B0503020204020204" pitchFamily="34" charset="-122"/>
                <a:ea typeface="微软雅黑" panose="020B0503020204020204" pitchFamily="34" charset="-122"/>
              </a:rPr>
              <a:t>歌词选段仿写完整。</a:t>
            </a:r>
            <a:endParaRPr lang="zh-CN" altLang="en-US" sz="15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4713" y="1452563"/>
            <a:ext cx="6734175" cy="1754187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清江河水清又长，		清江河水清又长，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五里沙洲十里浪。		五里沙洲十里浪。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妹摇桨来哥撒网，		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	        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滩上滩下忙又忙。		歌满江来鱼满舱。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CR\Desktop\101教育的图标\11111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88"/>
            <a:ext cx="9144000" cy="511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619250" y="1625600"/>
            <a:ext cx="5329238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  <a:buFontTx/>
              <a:buAutoNum type="arabicPeriod"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掌握诗歌运用恰当的意象来抒发作者情感的表现手法。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  <a:buFontTx/>
              <a:buAutoNum type="arabicPeriod"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把握诗歌简洁、凝练的语言以及和谐的韵律节奏。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100013"/>
            <a:ext cx="2173287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614363" y="133350"/>
            <a:ext cx="1581150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 spc="100" dirty="0">
                <a:solidFill>
                  <a:srgbClr val="3B2414"/>
                </a:solidFill>
              </a:rPr>
              <a:t>重点导读</a:t>
            </a:r>
            <a:endParaRPr lang="zh-CN" altLang="en-US" sz="2000" b="1" spc="100" dirty="0">
              <a:solidFill>
                <a:srgbClr val="3B2414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301"/>
          <p:cNvSpPr/>
          <p:nvPr/>
        </p:nvSpPr>
        <p:spPr bwMode="auto">
          <a:xfrm>
            <a:off x="1270000" y="1120775"/>
            <a:ext cx="6480175" cy="3189288"/>
          </a:xfrm>
          <a:custGeom>
            <a:avLst/>
            <a:gdLst>
              <a:gd name="T0" fmla="*/ 2147483647 w 2041"/>
              <a:gd name="T1" fmla="*/ 2147483647 h 1076"/>
              <a:gd name="T2" fmla="*/ 2147483647 w 2041"/>
              <a:gd name="T3" fmla="*/ 2147483647 h 1076"/>
              <a:gd name="T4" fmla="*/ 0 w 2041"/>
              <a:gd name="T5" fmla="*/ 2147483647 h 1076"/>
              <a:gd name="T6" fmla="*/ 0 w 2041"/>
              <a:gd name="T7" fmla="*/ 0 h 1076"/>
              <a:gd name="T8" fmla="*/ 2147483647 w 2041"/>
              <a:gd name="T9" fmla="*/ 0 h 1076"/>
              <a:gd name="T10" fmla="*/ 2147483647 w 2041"/>
              <a:gd name="T11" fmla="*/ 2147483647 h 1076"/>
              <a:gd name="T12" fmla="*/ 2147483647 w 2041"/>
              <a:gd name="T13" fmla="*/ 2147483647 h 10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41"/>
              <a:gd name="T22" fmla="*/ 0 h 1076"/>
              <a:gd name="T23" fmla="*/ 2041 w 2041"/>
              <a:gd name="T24" fmla="*/ 1076 h 10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41" h="1076">
                <a:moveTo>
                  <a:pt x="2041" y="1076"/>
                </a:moveTo>
                <a:lnTo>
                  <a:pt x="2041" y="1076"/>
                </a:lnTo>
                <a:lnTo>
                  <a:pt x="0" y="1076"/>
                </a:lnTo>
                <a:lnTo>
                  <a:pt x="0" y="0"/>
                </a:lnTo>
                <a:lnTo>
                  <a:pt x="2041" y="0"/>
                </a:lnTo>
                <a:lnTo>
                  <a:pt x="2041" y="1076"/>
                </a:lnTo>
                <a:close/>
              </a:path>
            </a:pathLst>
          </a:custGeom>
          <a:solidFill>
            <a:srgbClr val="003300"/>
          </a:solidFill>
          <a:ln w="7938" cap="flat">
            <a:solidFill>
              <a:srgbClr val="FFFFFF"/>
            </a:solidFill>
            <a:prstDash val="solid"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 flipV="1">
            <a:off x="1127125" y="2716213"/>
            <a:ext cx="3175" cy="1558925"/>
          </a:xfrm>
          <a:prstGeom prst="line">
            <a:avLst/>
          </a:prstGeom>
          <a:noFill/>
          <a:ln w="25400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>
            <a:off x="1127125" y="4271963"/>
            <a:ext cx="6765925" cy="171450"/>
          </a:xfrm>
          <a:custGeom>
            <a:avLst/>
            <a:gdLst>
              <a:gd name="T0" fmla="*/ 2147483647 w 1520"/>
              <a:gd name="T1" fmla="*/ 0 h 41"/>
              <a:gd name="T2" fmla="*/ 2147483647 w 1520"/>
              <a:gd name="T3" fmla="*/ 2147483647 h 41"/>
              <a:gd name="T4" fmla="*/ 2147483647 w 1520"/>
              <a:gd name="T5" fmla="*/ 2147483647 h 41"/>
              <a:gd name="T6" fmla="*/ 2147483647 w 1520"/>
              <a:gd name="T7" fmla="*/ 2147483647 h 41"/>
              <a:gd name="T8" fmla="*/ 0 w 1520"/>
              <a:gd name="T9" fmla="*/ 2147483647 h 41"/>
              <a:gd name="T10" fmla="*/ 0 w 1520"/>
              <a:gd name="T11" fmla="*/ 0 h 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20"/>
              <a:gd name="T19" fmla="*/ 0 h 41"/>
              <a:gd name="T20" fmla="*/ 1520 w 1520"/>
              <a:gd name="T21" fmla="*/ 41 h 4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20" h="41">
                <a:moveTo>
                  <a:pt x="1520" y="0"/>
                </a:moveTo>
                <a:cubicBezTo>
                  <a:pt x="1520" y="9"/>
                  <a:pt x="1520" y="9"/>
                  <a:pt x="1520" y="9"/>
                </a:cubicBezTo>
                <a:cubicBezTo>
                  <a:pt x="1520" y="26"/>
                  <a:pt x="1506" y="41"/>
                  <a:pt x="1488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14" y="41"/>
                  <a:pt x="0" y="26"/>
                  <a:pt x="0" y="9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3"/>
          <p:cNvSpPr/>
          <p:nvPr/>
        </p:nvSpPr>
        <p:spPr bwMode="auto">
          <a:xfrm>
            <a:off x="1301750" y="987425"/>
            <a:ext cx="6594475" cy="3322638"/>
          </a:xfrm>
          <a:custGeom>
            <a:avLst/>
            <a:gdLst>
              <a:gd name="T0" fmla="*/ 0 w 2077"/>
              <a:gd name="T1" fmla="*/ 0 h 1121"/>
              <a:gd name="T2" fmla="*/ 2147483647 w 2077"/>
              <a:gd name="T3" fmla="*/ 0 h 1121"/>
              <a:gd name="T4" fmla="*/ 2147483647 w 2077"/>
              <a:gd name="T5" fmla="*/ 2147483647 h 1121"/>
              <a:gd name="T6" fmla="*/ 2147483647 w 2077"/>
              <a:gd name="T7" fmla="*/ 2147483647 h 1121"/>
              <a:gd name="T8" fmla="*/ 0 60000 65536"/>
              <a:gd name="T9" fmla="*/ 0 60000 65536"/>
              <a:gd name="T10" fmla="*/ 0 60000 65536"/>
              <a:gd name="T11" fmla="*/ 0 60000 65536"/>
              <a:gd name="T12" fmla="*/ 0 w 2077"/>
              <a:gd name="T13" fmla="*/ 0 h 1121"/>
              <a:gd name="T14" fmla="*/ 2077 w 2077"/>
              <a:gd name="T15" fmla="*/ 1121 h 11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77" h="1121">
                <a:moveTo>
                  <a:pt x="0" y="0"/>
                </a:moveTo>
                <a:cubicBezTo>
                  <a:pt x="2031" y="0"/>
                  <a:pt x="2031" y="0"/>
                  <a:pt x="2031" y="0"/>
                </a:cubicBezTo>
                <a:cubicBezTo>
                  <a:pt x="2056" y="0"/>
                  <a:pt x="2076" y="20"/>
                  <a:pt x="2076" y="45"/>
                </a:cubicBezTo>
                <a:cubicBezTo>
                  <a:pt x="2076" y="1108"/>
                  <a:pt x="2077" y="1121"/>
                  <a:pt x="2077" y="1121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5"/>
          <p:cNvSpPr/>
          <p:nvPr/>
        </p:nvSpPr>
        <p:spPr bwMode="auto">
          <a:xfrm>
            <a:off x="1127125" y="990600"/>
            <a:ext cx="174625" cy="1725613"/>
          </a:xfrm>
          <a:custGeom>
            <a:avLst/>
            <a:gdLst>
              <a:gd name="T0" fmla="*/ 0 w 39"/>
              <a:gd name="T1" fmla="*/ 2147483647 h 415"/>
              <a:gd name="T2" fmla="*/ 0 w 39"/>
              <a:gd name="T3" fmla="*/ 2147483647 h 415"/>
              <a:gd name="T4" fmla="*/ 2147483647 w 39"/>
              <a:gd name="T5" fmla="*/ 0 h 415"/>
              <a:gd name="T6" fmla="*/ 2147483647 w 39"/>
              <a:gd name="T7" fmla="*/ 0 h 415"/>
              <a:gd name="T8" fmla="*/ 0 60000 65536"/>
              <a:gd name="T9" fmla="*/ 0 60000 65536"/>
              <a:gd name="T10" fmla="*/ 0 60000 65536"/>
              <a:gd name="T11" fmla="*/ 0 60000 65536"/>
              <a:gd name="T12" fmla="*/ 0 w 39"/>
              <a:gd name="T13" fmla="*/ 0 h 415"/>
              <a:gd name="T14" fmla="*/ 39 w 39"/>
              <a:gd name="T15" fmla="*/ 415 h 4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" h="415">
                <a:moveTo>
                  <a:pt x="0" y="415"/>
                </a:move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39" y="0"/>
                  <a:pt x="39" y="0"/>
                  <a:pt x="39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3216275" y="2263775"/>
            <a:ext cx="2441575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技巧突破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 bwMode="auto">
          <a:xfrm>
            <a:off x="-76200" y="115888"/>
            <a:ext cx="3784600" cy="631825"/>
            <a:chOff x="-76877" y="116654"/>
            <a:chExt cx="3784781" cy="630945"/>
          </a:xfrm>
        </p:grpSpPr>
        <p:grpSp>
          <p:nvGrpSpPr>
            <p:cNvPr id="17427" name="组合 13"/>
            <p:cNvGrpSpPr/>
            <p:nvPr/>
          </p:nvGrpSpPr>
          <p:grpSpPr bwMode="auto">
            <a:xfrm>
              <a:off x="-76877" y="116654"/>
              <a:ext cx="3784781" cy="630945"/>
              <a:chOff x="-76877" y="57277"/>
              <a:chExt cx="3784781" cy="630945"/>
            </a:xfrm>
          </p:grpSpPr>
          <p:pic>
            <p:nvPicPr>
              <p:cNvPr id="17429" name="Picture 2" descr="F:\三、做课文件\2017新图标\2.png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6877" y="83422"/>
                <a:ext cx="3784781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30" name="Picture 3" descr="F:\三、做课文件\2017新图标\1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001" y="57277"/>
                <a:ext cx="2173030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396221" y="176895"/>
              <a:ext cx="3167214" cy="3994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000" b="1" spc="100" dirty="0">
                  <a:solidFill>
                    <a:srgbClr val="3B2414"/>
                  </a:solidFill>
                </a:rPr>
                <a:t>确立主题，选准诗眼</a:t>
              </a:r>
              <a:endParaRPr lang="zh-CN" altLang="en-US" sz="2000" b="1" spc="100" dirty="0">
                <a:solidFill>
                  <a:srgbClr val="3B2414"/>
                </a:solidFill>
              </a:endParaRPr>
            </a:p>
          </p:txBody>
        </p:sp>
      </p:grpSp>
      <p:grpSp>
        <p:nvGrpSpPr>
          <p:cNvPr id="5" name="组合 1"/>
          <p:cNvGrpSpPr/>
          <p:nvPr/>
        </p:nvGrpSpPr>
        <p:grpSpPr bwMode="auto">
          <a:xfrm>
            <a:off x="954088" y="1439863"/>
            <a:ext cx="6931025" cy="2217737"/>
            <a:chOff x="229495" y="1264419"/>
            <a:chExt cx="8662985" cy="2772000"/>
          </a:xfrm>
        </p:grpSpPr>
        <p:sp>
          <p:nvSpPr>
            <p:cNvPr id="11" name="MH_Other_1"/>
            <p:cNvSpPr/>
            <p:nvPr>
              <p:custDataLst>
                <p:tags r:id="rId3"/>
              </p:custDataLst>
            </p:nvPr>
          </p:nvSpPr>
          <p:spPr>
            <a:xfrm rot="2700000">
              <a:off x="675933" y="1264423"/>
              <a:ext cx="293669" cy="293661"/>
            </a:xfrm>
            <a:prstGeom prst="rect">
              <a:avLst/>
            </a:prstGeom>
            <a:solidFill>
              <a:srgbClr val="941E00">
                <a:lumMod val="40000"/>
                <a:lumOff val="60000"/>
                <a:alpha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70000" lnSpcReduction="20000"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MH_Other_2"/>
            <p:cNvSpPr/>
            <p:nvPr>
              <p:custDataLst>
                <p:tags r:id="rId4"/>
              </p:custDataLst>
            </p:nvPr>
          </p:nvSpPr>
          <p:spPr>
            <a:xfrm rot="2700000">
              <a:off x="8168245" y="1264423"/>
              <a:ext cx="293669" cy="293661"/>
            </a:xfrm>
            <a:prstGeom prst="rect">
              <a:avLst/>
            </a:prstGeom>
            <a:solidFill>
              <a:srgbClr val="941E00">
                <a:lumMod val="40000"/>
                <a:lumOff val="60000"/>
                <a:alpha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70000" lnSpcReduction="20000"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Other_3"/>
            <p:cNvSpPr/>
            <p:nvPr>
              <p:custDataLst>
                <p:tags r:id="rId5"/>
              </p:custDataLst>
            </p:nvPr>
          </p:nvSpPr>
          <p:spPr>
            <a:xfrm rot="2700000">
              <a:off x="2664094" y="3302250"/>
              <a:ext cx="293669" cy="293661"/>
            </a:xfrm>
            <a:prstGeom prst="rect">
              <a:avLst/>
            </a:prstGeom>
            <a:solidFill>
              <a:srgbClr val="B96E03">
                <a:lumMod val="20000"/>
                <a:lumOff val="80000"/>
                <a:alpha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70000" lnSpcReduction="20000"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6"/>
              </p:custDataLst>
            </p:nvPr>
          </p:nvSpPr>
          <p:spPr>
            <a:xfrm>
              <a:off x="229495" y="1448954"/>
              <a:ext cx="1694501" cy="1694552"/>
            </a:xfrm>
            <a:custGeom>
              <a:avLst/>
              <a:gdLst>
                <a:gd name="connsiteX0" fmla="*/ 882816 w 1765632"/>
                <a:gd name="connsiteY0" fmla="*/ 0 h 1765632"/>
                <a:gd name="connsiteX1" fmla="*/ 1765632 w 1765632"/>
                <a:gd name="connsiteY1" fmla="*/ 882816 h 1765632"/>
                <a:gd name="connsiteX2" fmla="*/ 882816 w 1765632"/>
                <a:gd name="connsiteY2" fmla="*/ 1765632 h 1765632"/>
                <a:gd name="connsiteX3" fmla="*/ 0 w 1765632"/>
                <a:gd name="connsiteY3" fmla="*/ 882816 h 176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5632" h="1765632">
                  <a:moveTo>
                    <a:pt x="882816" y="0"/>
                  </a:moveTo>
                  <a:lnTo>
                    <a:pt x="1765632" y="882816"/>
                  </a:lnTo>
                  <a:lnTo>
                    <a:pt x="882816" y="1765632"/>
                  </a:lnTo>
                  <a:lnTo>
                    <a:pt x="0" y="882816"/>
                  </a:lnTo>
                  <a:close/>
                </a:path>
              </a:pathLst>
            </a:custGeom>
            <a:solidFill>
              <a:srgbClr val="941E00">
                <a:lumMod val="60000"/>
                <a:lumOff val="40000"/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anchor="ctr">
              <a:normAutofit/>
            </a:bodyPr>
            <a:lstStyle/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忧国忧民</a:t>
              </a:r>
              <a:endParaRPr lang="zh-CN" altLang="en-US" sz="16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MH_SubTitle_3"/>
            <p:cNvSpPr/>
            <p:nvPr>
              <p:custDataLst>
                <p:tags r:id="rId7"/>
              </p:custDataLst>
            </p:nvPr>
          </p:nvSpPr>
          <p:spPr>
            <a:xfrm>
              <a:off x="1965663" y="1448954"/>
              <a:ext cx="1694501" cy="1694552"/>
            </a:xfrm>
            <a:custGeom>
              <a:avLst/>
              <a:gdLst>
                <a:gd name="connsiteX0" fmla="*/ 882816 w 1765632"/>
                <a:gd name="connsiteY0" fmla="*/ 0 h 1765632"/>
                <a:gd name="connsiteX1" fmla="*/ 1765632 w 1765632"/>
                <a:gd name="connsiteY1" fmla="*/ 882816 h 1765632"/>
                <a:gd name="connsiteX2" fmla="*/ 882816 w 1765632"/>
                <a:gd name="connsiteY2" fmla="*/ 1765632 h 1765632"/>
                <a:gd name="connsiteX3" fmla="*/ 0 w 1765632"/>
                <a:gd name="connsiteY3" fmla="*/ 882816 h 176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5632" h="1765632">
                  <a:moveTo>
                    <a:pt x="882816" y="0"/>
                  </a:moveTo>
                  <a:lnTo>
                    <a:pt x="1765632" y="882816"/>
                  </a:lnTo>
                  <a:lnTo>
                    <a:pt x="882816" y="1765632"/>
                  </a:lnTo>
                  <a:lnTo>
                    <a:pt x="0" y="882816"/>
                  </a:lnTo>
                  <a:close/>
                </a:path>
              </a:pathLst>
            </a:custGeom>
            <a:solidFill>
              <a:srgbClr val="941E00">
                <a:lumMod val="60000"/>
                <a:lumOff val="40000"/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anchor="ctr">
              <a:normAutofit/>
            </a:bodyPr>
            <a:lstStyle/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怀古伤今</a:t>
              </a:r>
              <a:endParaRPr lang="zh-CN" altLang="en-US" sz="16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MH_SubTitle_5"/>
            <p:cNvSpPr/>
            <p:nvPr>
              <p:custDataLst>
                <p:tags r:id="rId8"/>
              </p:custDataLst>
            </p:nvPr>
          </p:nvSpPr>
          <p:spPr>
            <a:xfrm>
              <a:off x="3703816" y="1448954"/>
              <a:ext cx="1694501" cy="1694552"/>
            </a:xfrm>
            <a:custGeom>
              <a:avLst/>
              <a:gdLst>
                <a:gd name="connsiteX0" fmla="*/ 882816 w 1765632"/>
                <a:gd name="connsiteY0" fmla="*/ 0 h 1765632"/>
                <a:gd name="connsiteX1" fmla="*/ 1765632 w 1765632"/>
                <a:gd name="connsiteY1" fmla="*/ 882816 h 1765632"/>
                <a:gd name="connsiteX2" fmla="*/ 882816 w 1765632"/>
                <a:gd name="connsiteY2" fmla="*/ 1765632 h 1765632"/>
                <a:gd name="connsiteX3" fmla="*/ 0 w 1765632"/>
                <a:gd name="connsiteY3" fmla="*/ 882816 h 176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5632" h="1765632">
                  <a:moveTo>
                    <a:pt x="882816" y="0"/>
                  </a:moveTo>
                  <a:lnTo>
                    <a:pt x="1765632" y="882816"/>
                  </a:lnTo>
                  <a:lnTo>
                    <a:pt x="882816" y="1765632"/>
                  </a:lnTo>
                  <a:lnTo>
                    <a:pt x="0" y="882816"/>
                  </a:lnTo>
                  <a:close/>
                </a:path>
              </a:pathLst>
            </a:custGeom>
            <a:solidFill>
              <a:srgbClr val="941E00">
                <a:lumMod val="60000"/>
                <a:lumOff val="40000"/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anchor="ctr">
              <a:normAutofit/>
            </a:bodyPr>
            <a:lstStyle/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蔑视权贵</a:t>
              </a:r>
              <a:endParaRPr lang="zh-CN" altLang="en-US" sz="16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MH_SubTitle_7"/>
            <p:cNvSpPr/>
            <p:nvPr>
              <p:custDataLst>
                <p:tags r:id="rId9"/>
              </p:custDataLst>
            </p:nvPr>
          </p:nvSpPr>
          <p:spPr>
            <a:xfrm>
              <a:off x="5441968" y="1448954"/>
              <a:ext cx="1692517" cy="1694552"/>
            </a:xfrm>
            <a:custGeom>
              <a:avLst/>
              <a:gdLst>
                <a:gd name="connsiteX0" fmla="*/ 882816 w 1765632"/>
                <a:gd name="connsiteY0" fmla="*/ 0 h 1765632"/>
                <a:gd name="connsiteX1" fmla="*/ 1765632 w 1765632"/>
                <a:gd name="connsiteY1" fmla="*/ 882816 h 1765632"/>
                <a:gd name="connsiteX2" fmla="*/ 882816 w 1765632"/>
                <a:gd name="connsiteY2" fmla="*/ 1765632 h 1765632"/>
                <a:gd name="connsiteX3" fmla="*/ 0 w 1765632"/>
                <a:gd name="connsiteY3" fmla="*/ 882816 h 176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5632" h="1765632">
                  <a:moveTo>
                    <a:pt x="882816" y="0"/>
                  </a:moveTo>
                  <a:lnTo>
                    <a:pt x="1765632" y="882816"/>
                  </a:lnTo>
                  <a:lnTo>
                    <a:pt x="882816" y="1765632"/>
                  </a:lnTo>
                  <a:lnTo>
                    <a:pt x="0" y="882816"/>
                  </a:lnTo>
                  <a:close/>
                </a:path>
              </a:pathLst>
            </a:custGeom>
            <a:solidFill>
              <a:srgbClr val="941E00">
                <a:lumMod val="60000"/>
                <a:lumOff val="40000"/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anchor="ctr">
              <a:normAutofit/>
            </a:bodyPr>
            <a:lstStyle/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愤世嫉俗</a:t>
              </a:r>
              <a:endParaRPr lang="zh-CN" altLang="en-US" sz="16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MH_SubTitle_2"/>
            <p:cNvSpPr/>
            <p:nvPr>
              <p:custDataLst>
                <p:tags r:id="rId10"/>
              </p:custDataLst>
            </p:nvPr>
          </p:nvSpPr>
          <p:spPr>
            <a:xfrm>
              <a:off x="1098571" y="2343852"/>
              <a:ext cx="1692516" cy="1692567"/>
            </a:xfrm>
            <a:custGeom>
              <a:avLst/>
              <a:gdLst>
                <a:gd name="connsiteX0" fmla="*/ 882816 w 1765632"/>
                <a:gd name="connsiteY0" fmla="*/ 0 h 1765631"/>
                <a:gd name="connsiteX1" fmla="*/ 1765632 w 1765632"/>
                <a:gd name="connsiteY1" fmla="*/ 882816 h 1765631"/>
                <a:gd name="connsiteX2" fmla="*/ 882816 w 1765632"/>
                <a:gd name="connsiteY2" fmla="*/ 1765631 h 1765631"/>
                <a:gd name="connsiteX3" fmla="*/ 0 w 1765632"/>
                <a:gd name="connsiteY3" fmla="*/ 882816 h 176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5632" h="1765631">
                  <a:moveTo>
                    <a:pt x="882816" y="0"/>
                  </a:moveTo>
                  <a:lnTo>
                    <a:pt x="1765632" y="882816"/>
                  </a:lnTo>
                  <a:lnTo>
                    <a:pt x="882816" y="1765631"/>
                  </a:lnTo>
                  <a:lnTo>
                    <a:pt x="0" y="882816"/>
                  </a:lnTo>
                  <a:close/>
                </a:path>
              </a:pathLst>
            </a:custGeom>
            <a:solidFill>
              <a:srgbClr val="B96E03"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anchor="ctr">
              <a:normAutofit/>
            </a:bodyPr>
            <a:lstStyle/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寄情山水</a:t>
              </a:r>
              <a:endParaRPr lang="zh-CN" altLang="en-US" sz="16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4"/>
            <p:cNvSpPr/>
            <p:nvPr>
              <p:custDataLst>
                <p:tags r:id="rId11"/>
              </p:custDataLst>
            </p:nvPr>
          </p:nvSpPr>
          <p:spPr>
            <a:xfrm>
              <a:off x="2836724" y="2343852"/>
              <a:ext cx="1692516" cy="1692567"/>
            </a:xfrm>
            <a:custGeom>
              <a:avLst/>
              <a:gdLst>
                <a:gd name="connsiteX0" fmla="*/ 882816 w 1765632"/>
                <a:gd name="connsiteY0" fmla="*/ 0 h 1765631"/>
                <a:gd name="connsiteX1" fmla="*/ 1765632 w 1765632"/>
                <a:gd name="connsiteY1" fmla="*/ 882816 h 1765631"/>
                <a:gd name="connsiteX2" fmla="*/ 882816 w 1765632"/>
                <a:gd name="connsiteY2" fmla="*/ 1765631 h 1765631"/>
                <a:gd name="connsiteX3" fmla="*/ 0 w 1765632"/>
                <a:gd name="connsiteY3" fmla="*/ 882816 h 176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5632" h="1765631">
                  <a:moveTo>
                    <a:pt x="882816" y="0"/>
                  </a:moveTo>
                  <a:lnTo>
                    <a:pt x="1765632" y="882816"/>
                  </a:lnTo>
                  <a:lnTo>
                    <a:pt x="882816" y="1765631"/>
                  </a:lnTo>
                  <a:lnTo>
                    <a:pt x="0" y="882816"/>
                  </a:lnTo>
                  <a:close/>
                </a:path>
              </a:pathLst>
            </a:custGeom>
            <a:solidFill>
              <a:srgbClr val="B96E03"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anchor="ctr">
              <a:normAutofit/>
            </a:bodyPr>
            <a:lstStyle/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归隐田园</a:t>
              </a:r>
              <a:endParaRPr lang="zh-CN" altLang="en-US" sz="16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SubTitle_6"/>
            <p:cNvSpPr/>
            <p:nvPr>
              <p:custDataLst>
                <p:tags r:id="rId12"/>
              </p:custDataLst>
            </p:nvPr>
          </p:nvSpPr>
          <p:spPr>
            <a:xfrm>
              <a:off x="4572892" y="2343852"/>
              <a:ext cx="1694501" cy="1692567"/>
            </a:xfrm>
            <a:custGeom>
              <a:avLst/>
              <a:gdLst>
                <a:gd name="connsiteX0" fmla="*/ 882816 w 1765632"/>
                <a:gd name="connsiteY0" fmla="*/ 0 h 1765631"/>
                <a:gd name="connsiteX1" fmla="*/ 1765632 w 1765632"/>
                <a:gd name="connsiteY1" fmla="*/ 882816 h 1765631"/>
                <a:gd name="connsiteX2" fmla="*/ 882816 w 1765632"/>
                <a:gd name="connsiteY2" fmla="*/ 1765631 h 1765631"/>
                <a:gd name="connsiteX3" fmla="*/ 0 w 1765632"/>
                <a:gd name="connsiteY3" fmla="*/ 882816 h 176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5632" h="1765631">
                  <a:moveTo>
                    <a:pt x="882816" y="0"/>
                  </a:moveTo>
                  <a:lnTo>
                    <a:pt x="1765632" y="882816"/>
                  </a:lnTo>
                  <a:lnTo>
                    <a:pt x="882816" y="1765631"/>
                  </a:lnTo>
                  <a:lnTo>
                    <a:pt x="0" y="882816"/>
                  </a:lnTo>
                  <a:close/>
                </a:path>
              </a:pathLst>
            </a:custGeom>
            <a:solidFill>
              <a:srgbClr val="B96E03"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anchor="ctr">
              <a:normAutofit/>
            </a:bodyPr>
            <a:lstStyle/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惜春悲秋</a:t>
              </a:r>
              <a:endParaRPr lang="zh-CN" altLang="en-US" sz="16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Other_4"/>
            <p:cNvSpPr/>
            <p:nvPr>
              <p:custDataLst>
                <p:tags r:id="rId13"/>
              </p:custDataLst>
            </p:nvPr>
          </p:nvSpPr>
          <p:spPr>
            <a:xfrm rot="2700000">
              <a:off x="4406215" y="3302250"/>
              <a:ext cx="293669" cy="293661"/>
            </a:xfrm>
            <a:prstGeom prst="rect">
              <a:avLst/>
            </a:prstGeom>
            <a:solidFill>
              <a:srgbClr val="B96E03">
                <a:lumMod val="20000"/>
                <a:lumOff val="80000"/>
                <a:alpha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70000" lnSpcReduction="20000"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MH_SubTitle_7"/>
            <p:cNvSpPr/>
            <p:nvPr>
              <p:custDataLst>
                <p:tags r:id="rId14"/>
              </p:custDataLst>
            </p:nvPr>
          </p:nvSpPr>
          <p:spPr>
            <a:xfrm>
              <a:off x="7197979" y="1443002"/>
              <a:ext cx="1694501" cy="1694552"/>
            </a:xfrm>
            <a:custGeom>
              <a:avLst/>
              <a:gdLst>
                <a:gd name="connsiteX0" fmla="*/ 882816 w 1765632"/>
                <a:gd name="connsiteY0" fmla="*/ 0 h 1765632"/>
                <a:gd name="connsiteX1" fmla="*/ 1765632 w 1765632"/>
                <a:gd name="connsiteY1" fmla="*/ 882816 h 1765632"/>
                <a:gd name="connsiteX2" fmla="*/ 882816 w 1765632"/>
                <a:gd name="connsiteY2" fmla="*/ 1765632 h 1765632"/>
                <a:gd name="connsiteX3" fmla="*/ 0 w 1765632"/>
                <a:gd name="connsiteY3" fmla="*/ 882816 h 176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5632" h="1765632">
                  <a:moveTo>
                    <a:pt x="882816" y="0"/>
                  </a:moveTo>
                  <a:lnTo>
                    <a:pt x="1765632" y="882816"/>
                  </a:lnTo>
                  <a:lnTo>
                    <a:pt x="882816" y="1765632"/>
                  </a:lnTo>
                  <a:lnTo>
                    <a:pt x="0" y="882816"/>
                  </a:lnTo>
                  <a:close/>
                </a:path>
              </a:pathLst>
            </a:custGeom>
            <a:solidFill>
              <a:srgbClr val="941E00">
                <a:lumMod val="60000"/>
                <a:lumOff val="40000"/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anchor="ctr">
              <a:normAutofit/>
            </a:bodyPr>
            <a:lstStyle/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怀才不遇</a:t>
              </a:r>
              <a:endParaRPr lang="zh-CN" altLang="en-US" sz="16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MH_SubTitle_6"/>
            <p:cNvSpPr/>
            <p:nvPr>
              <p:custDataLst>
                <p:tags r:id="rId15"/>
              </p:custDataLst>
            </p:nvPr>
          </p:nvSpPr>
          <p:spPr>
            <a:xfrm>
              <a:off x="6330887" y="2339884"/>
              <a:ext cx="1692517" cy="1692567"/>
            </a:xfrm>
            <a:custGeom>
              <a:avLst/>
              <a:gdLst>
                <a:gd name="connsiteX0" fmla="*/ 882816 w 1765632"/>
                <a:gd name="connsiteY0" fmla="*/ 0 h 1765631"/>
                <a:gd name="connsiteX1" fmla="*/ 1765632 w 1765632"/>
                <a:gd name="connsiteY1" fmla="*/ 882816 h 1765631"/>
                <a:gd name="connsiteX2" fmla="*/ 882816 w 1765632"/>
                <a:gd name="connsiteY2" fmla="*/ 1765631 h 1765631"/>
                <a:gd name="connsiteX3" fmla="*/ 0 w 1765632"/>
                <a:gd name="connsiteY3" fmla="*/ 882816 h 176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5632" h="1765631">
                  <a:moveTo>
                    <a:pt x="882816" y="0"/>
                  </a:moveTo>
                  <a:lnTo>
                    <a:pt x="1765632" y="882816"/>
                  </a:lnTo>
                  <a:lnTo>
                    <a:pt x="882816" y="1765631"/>
                  </a:lnTo>
                  <a:lnTo>
                    <a:pt x="0" y="882816"/>
                  </a:lnTo>
                  <a:close/>
                </a:path>
              </a:pathLst>
            </a:custGeom>
            <a:solidFill>
              <a:srgbClr val="B96E03"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anchor="ctr">
              <a:normAutofit/>
            </a:bodyPr>
            <a:lstStyle/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思乡念亲</a:t>
              </a:r>
              <a:endParaRPr lang="zh-CN" altLang="en-US" sz="16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6" r="7205" b="57680"/>
          <a:stretch>
            <a:fillRect/>
          </a:stretch>
        </p:blipFill>
        <p:spPr bwMode="auto">
          <a:xfrm>
            <a:off x="2233613" y="3795713"/>
            <a:ext cx="4319587" cy="8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116263" y="3876675"/>
            <a:ext cx="2262187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古代诗歌常见的主题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16238" y="1236663"/>
            <a:ext cx="6551612" cy="24495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u"/>
              <a:defRPr/>
            </a:pPr>
            <a:r>
              <a:rPr lang="zh-CN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人生感悟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自信，勤奋，乐观，信念等。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u"/>
              <a:defRPr/>
            </a:pPr>
            <a:r>
              <a:rPr lang="zh-CN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感恩感动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亲情，友情，师生情，爱祖国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生命。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u"/>
              <a:defRPr/>
            </a:pPr>
            <a:r>
              <a:rPr lang="zh-CN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审视探究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思想认识，观注社会。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u"/>
              <a:defRPr/>
            </a:pPr>
            <a:r>
              <a:rPr lang="zh-CN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审美体验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文化，自然，民俗审美。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5" name="Picture 2" descr="åä½çå¥³å­©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1338" y="419100"/>
            <a:ext cx="4084638" cy="408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6" name="组合 5"/>
          <p:cNvGrpSpPr/>
          <p:nvPr/>
        </p:nvGrpSpPr>
        <p:grpSpPr bwMode="auto">
          <a:xfrm>
            <a:off x="-76200" y="115888"/>
            <a:ext cx="3784600" cy="631825"/>
            <a:chOff x="-76877" y="116654"/>
            <a:chExt cx="3784781" cy="630945"/>
          </a:xfrm>
        </p:grpSpPr>
        <p:grpSp>
          <p:nvGrpSpPr>
            <p:cNvPr id="18439" name="组合 6"/>
            <p:cNvGrpSpPr/>
            <p:nvPr/>
          </p:nvGrpSpPr>
          <p:grpSpPr bwMode="auto">
            <a:xfrm>
              <a:off x="-76877" y="116654"/>
              <a:ext cx="3784781" cy="630945"/>
              <a:chOff x="-76877" y="57277"/>
              <a:chExt cx="3784781" cy="630945"/>
            </a:xfrm>
          </p:grpSpPr>
          <p:pic>
            <p:nvPicPr>
              <p:cNvPr id="18441" name="Picture 2" descr="F:\三、做课文件\2017新图标\2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6877" y="83422"/>
                <a:ext cx="3784781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42" name="Picture 3" descr="F:\三、做课文件\2017新图标\1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001" y="57277"/>
                <a:ext cx="2173030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396221" y="176895"/>
              <a:ext cx="3167214" cy="3994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000" b="1" spc="100" dirty="0">
                  <a:solidFill>
                    <a:srgbClr val="3B2414"/>
                  </a:solidFill>
                </a:rPr>
                <a:t>确立主题，选准诗眼</a:t>
              </a:r>
              <a:endParaRPr lang="zh-CN" altLang="en-US" sz="2000" b="1" spc="100" dirty="0">
                <a:solidFill>
                  <a:srgbClr val="3B2414"/>
                </a:solidFill>
              </a:endParaRPr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6" r="7205" b="57680"/>
          <a:stretch>
            <a:fillRect/>
          </a:stretch>
        </p:blipFill>
        <p:spPr bwMode="auto">
          <a:xfrm>
            <a:off x="3105150" y="3962400"/>
            <a:ext cx="4319588" cy="7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3986213" y="4041775"/>
            <a:ext cx="1801812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中学生写</a:t>
            </a: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的主题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179388" y="555625"/>
            <a:ext cx="4567237" cy="4608513"/>
            <a:chOff x="179512" y="555526"/>
            <a:chExt cx="4567568" cy="4607884"/>
          </a:xfrm>
        </p:grpSpPr>
        <p:pic>
          <p:nvPicPr>
            <p:cNvPr id="19464" name="Picture 5" descr="C:\Users\CR\Downloads\立体纸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555526"/>
              <a:ext cx="4464496" cy="4607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714538" y="928538"/>
              <a:ext cx="4032542" cy="408725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indent="125984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沁园春•雪</a:t>
              </a:r>
              <a:endParaRPr lang="en-US" altLang="zh-CN" sz="1600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indent="125984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latin typeface="仿宋" panose="02010609060101010101" pitchFamily="49" charset="-122"/>
                  <a:ea typeface="仿宋" panose="02010609060101010101" pitchFamily="49" charset="-122"/>
                </a:rPr>
                <a:t>  </a:t>
              </a:r>
              <a:r>
                <a:rPr lang="zh-CN" altLang="zh-CN" sz="1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毛泽东</a:t>
              </a:r>
              <a:endPara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北国风光，千里冰封，万里雪飘。</a:t>
              </a:r>
              <a:endPara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望长城内外，惟余莽莽；</a:t>
              </a:r>
              <a:endPara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大河上下，顿失滔滔。</a:t>
              </a:r>
              <a:endPara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山舞银蛇，原驰蜡象，欲与天公试比高。</a:t>
              </a:r>
              <a:endPara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须晴日，看红装素裹，分外妖烧。</a:t>
              </a:r>
              <a:endPara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1200"/>
                </a:spcBef>
                <a:spcAft>
                  <a:spcPts val="0"/>
                </a:spcAft>
                <a:defRPr/>
              </a:pPr>
              <a:r>
                <a:rPr lang="zh-CN" altLang="zh-CN" sz="16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江山如此多娇，引无数英雄竞折腰。</a:t>
              </a:r>
              <a:endPara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惜秦皇汉武，略输文采。</a:t>
              </a:r>
              <a:endPara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唐宗宋祖，稍逊风骚。</a:t>
              </a:r>
              <a:endPara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一代天骄，成吉思汗，只识弯弓射大雕。</a:t>
              </a:r>
              <a:endPara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16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俱往矣，数风流人物，还看今朝。</a:t>
              </a:r>
              <a:endPara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19459" name="组合 7"/>
          <p:cNvGrpSpPr/>
          <p:nvPr/>
        </p:nvGrpSpPr>
        <p:grpSpPr bwMode="auto">
          <a:xfrm>
            <a:off x="-76200" y="115888"/>
            <a:ext cx="3784600" cy="631825"/>
            <a:chOff x="-76877" y="116654"/>
            <a:chExt cx="3784781" cy="630945"/>
          </a:xfrm>
        </p:grpSpPr>
        <p:grpSp>
          <p:nvGrpSpPr>
            <p:cNvPr id="19460" name="组合 8"/>
            <p:cNvGrpSpPr/>
            <p:nvPr/>
          </p:nvGrpSpPr>
          <p:grpSpPr bwMode="auto">
            <a:xfrm>
              <a:off x="-76877" y="116654"/>
              <a:ext cx="3784781" cy="630945"/>
              <a:chOff x="-76877" y="57277"/>
              <a:chExt cx="3784781" cy="630945"/>
            </a:xfrm>
          </p:grpSpPr>
          <p:pic>
            <p:nvPicPr>
              <p:cNvPr id="19462" name="Picture 2" descr="F:\三、做课文件\2017新图标\2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6877" y="83422"/>
                <a:ext cx="3784781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63" name="Picture 3" descr="F:\三、做课文件\2017新图标\1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001" y="57277"/>
                <a:ext cx="2173030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396221" y="176895"/>
              <a:ext cx="3167214" cy="3994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000" b="1" spc="100" dirty="0">
                  <a:solidFill>
                    <a:srgbClr val="3B2414"/>
                  </a:solidFill>
                </a:rPr>
                <a:t>确立主题，选准诗眼</a:t>
              </a:r>
              <a:endParaRPr lang="zh-CN" altLang="en-US" sz="2000" b="1" spc="100" dirty="0">
                <a:solidFill>
                  <a:srgbClr val="3B2414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179388" y="555625"/>
            <a:ext cx="4567237" cy="4608513"/>
            <a:chOff x="179512" y="555526"/>
            <a:chExt cx="4567568" cy="4607884"/>
          </a:xfrm>
        </p:grpSpPr>
        <p:pic>
          <p:nvPicPr>
            <p:cNvPr id="20488" name="Picture 5" descr="C:\Users\CR\Downloads\立体纸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555526"/>
              <a:ext cx="4464496" cy="4607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714538" y="928538"/>
              <a:ext cx="4032542" cy="400789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indent="125984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我爱这土地   </a:t>
              </a:r>
              <a:r>
                <a:rPr lang="zh-CN" altLang="en-US" sz="1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艾青</a:t>
              </a:r>
              <a:endPara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假如我是一只鸟，</a:t>
              </a:r>
              <a:endParaRPr lang="zh-CN" altLang="en-US" sz="15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我也应该用嘶哑的喉咙歌唱：</a:t>
              </a:r>
              <a:endParaRPr lang="zh-CN" altLang="en-US" sz="15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这被暴风雨所打击着的土地，</a:t>
              </a:r>
              <a:endParaRPr lang="zh-CN" altLang="en-US" sz="15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这永远汹涌着我们的悲愤的河流，</a:t>
              </a:r>
              <a:endParaRPr lang="zh-CN" altLang="en-US" sz="15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这无止息地吹刮着的激怒的风，</a:t>
              </a:r>
              <a:endParaRPr lang="zh-CN" altLang="en-US" sz="15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和那来自林间的无比温柔的黎明</a:t>
              </a:r>
              <a:r>
                <a:rPr lang="en-US" altLang="zh-CN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……</a:t>
              </a:r>
              <a:endParaRPr lang="en-US" altLang="zh-CN" sz="15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——</a:t>
              </a:r>
              <a:r>
                <a:rPr lang="zh-CN" altLang="en-US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然后我死了，</a:t>
              </a:r>
              <a:endParaRPr lang="zh-CN" altLang="en-US" sz="15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连羽毛也腐烂在土地里面。</a:t>
              </a:r>
              <a:endParaRPr lang="zh-CN" altLang="en-US" sz="15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为什么我的眼里常含泪水？</a:t>
              </a:r>
              <a:endParaRPr lang="zh-CN" altLang="en-US" sz="15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因为我对这土地爱得深沉</a:t>
              </a:r>
              <a:r>
                <a:rPr lang="en-US" altLang="zh-CN" sz="15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……</a:t>
              </a:r>
              <a:endParaRPr lang="en-US" altLang="zh-CN" sz="15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20483" name="组合 7"/>
          <p:cNvGrpSpPr/>
          <p:nvPr/>
        </p:nvGrpSpPr>
        <p:grpSpPr bwMode="auto">
          <a:xfrm>
            <a:off x="-76200" y="115888"/>
            <a:ext cx="3784600" cy="631825"/>
            <a:chOff x="-76877" y="116654"/>
            <a:chExt cx="3784781" cy="630945"/>
          </a:xfrm>
        </p:grpSpPr>
        <p:grpSp>
          <p:nvGrpSpPr>
            <p:cNvPr id="20484" name="组合 8"/>
            <p:cNvGrpSpPr/>
            <p:nvPr/>
          </p:nvGrpSpPr>
          <p:grpSpPr bwMode="auto">
            <a:xfrm>
              <a:off x="-76877" y="116654"/>
              <a:ext cx="3784781" cy="630945"/>
              <a:chOff x="-76877" y="57277"/>
              <a:chExt cx="3784781" cy="630945"/>
            </a:xfrm>
          </p:grpSpPr>
          <p:pic>
            <p:nvPicPr>
              <p:cNvPr id="20486" name="Picture 2" descr="F:\三、做课文件\2017新图标\2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6877" y="83422"/>
                <a:ext cx="3784781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487" name="Picture 3" descr="F:\三、做课文件\2017新图标\1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001" y="57277"/>
                <a:ext cx="2173030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396221" y="176895"/>
              <a:ext cx="3167214" cy="3994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000" b="1" spc="100" dirty="0">
                  <a:solidFill>
                    <a:srgbClr val="3B2414"/>
                  </a:solidFill>
                </a:rPr>
                <a:t>确立主题，选准诗眼</a:t>
              </a:r>
              <a:endParaRPr lang="zh-CN" altLang="en-US" sz="2000" b="1" spc="100" dirty="0">
                <a:solidFill>
                  <a:srgbClr val="3B2414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7"/>
          <p:cNvGrpSpPr/>
          <p:nvPr/>
        </p:nvGrpSpPr>
        <p:grpSpPr bwMode="auto">
          <a:xfrm>
            <a:off x="-76200" y="115888"/>
            <a:ext cx="3784600" cy="631825"/>
            <a:chOff x="-76877" y="116654"/>
            <a:chExt cx="3784781" cy="630945"/>
          </a:xfrm>
        </p:grpSpPr>
        <p:grpSp>
          <p:nvGrpSpPr>
            <p:cNvPr id="21512" name="组合 8"/>
            <p:cNvGrpSpPr/>
            <p:nvPr/>
          </p:nvGrpSpPr>
          <p:grpSpPr bwMode="auto">
            <a:xfrm>
              <a:off x="-76877" y="116654"/>
              <a:ext cx="3784781" cy="630945"/>
              <a:chOff x="-76877" y="57277"/>
              <a:chExt cx="3784781" cy="630945"/>
            </a:xfrm>
          </p:grpSpPr>
          <p:pic>
            <p:nvPicPr>
              <p:cNvPr id="21514" name="Picture 2" descr="F:\三、做课文件\2017新图标\2.png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6877" y="83422"/>
                <a:ext cx="3784781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15" name="Picture 3" descr="F:\三、做课文件\2017新图标\1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001" y="57277"/>
                <a:ext cx="2173030" cy="6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396221" y="176895"/>
              <a:ext cx="3167214" cy="3994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 algn="l" eaLnBrk="0" hangingPunct="0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3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000" b="1" spc="100" dirty="0">
                  <a:solidFill>
                    <a:srgbClr val="3B2414"/>
                  </a:solidFill>
                </a:rPr>
                <a:t>确立主题，选准诗眼</a:t>
              </a:r>
              <a:endParaRPr lang="zh-CN" altLang="en-US" sz="2000" b="1" spc="100" dirty="0">
                <a:solidFill>
                  <a:srgbClr val="3B2414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179388" y="627063"/>
            <a:ext cx="5832475" cy="4392612"/>
            <a:chOff x="179512" y="555526"/>
            <a:chExt cx="5832648" cy="4392488"/>
          </a:xfrm>
        </p:grpSpPr>
        <p:pic>
          <p:nvPicPr>
            <p:cNvPr id="21508" name="Picture 5" descr="C:\Users\CR\Downloads\立体纸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555526"/>
              <a:ext cx="5832648" cy="4392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09" name="矩形 6"/>
            <p:cNvSpPr>
              <a:spLocks noChangeArrowheads="1"/>
            </p:cNvSpPr>
            <p:nvPr/>
          </p:nvSpPr>
          <p:spPr bwMode="auto">
            <a:xfrm>
              <a:off x="755576" y="1635646"/>
              <a:ext cx="3157965" cy="2973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小时候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乡愁是一枚小小的邮票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我在这头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母亲在那头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长大后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乡愁是一张窄窄的船票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我在这头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新娘在那头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1510" name="矩形 2"/>
            <p:cNvSpPr>
              <a:spLocks noChangeArrowheads="1"/>
            </p:cNvSpPr>
            <p:nvPr/>
          </p:nvSpPr>
          <p:spPr bwMode="auto">
            <a:xfrm>
              <a:off x="3491880" y="1635646"/>
              <a:ext cx="2520280" cy="2973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后来啊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乡愁是一方矮矮的坟墓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我在外头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母亲在里头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而现在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乡愁是一湾浅浅的海峡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我在这头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>
                  <a:latin typeface="仿宋" panose="02010609060101010101" pitchFamily="49" charset="-122"/>
                  <a:ea typeface="仿宋" panose="02010609060101010101" pitchFamily="49" charset="-122"/>
                </a:rPr>
                <a:t>大陆在那头</a:t>
              </a:r>
              <a:endParaRPr lang="zh-CN" altLang="en-US" sz="16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1511" name="矩形 4"/>
            <p:cNvSpPr>
              <a:spLocks noChangeArrowheads="1"/>
            </p:cNvSpPr>
            <p:nvPr/>
          </p:nvSpPr>
          <p:spPr bwMode="auto">
            <a:xfrm>
              <a:off x="2627784" y="996202"/>
              <a:ext cx="1422184" cy="452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b="1">
                  <a:latin typeface="仿宋" panose="02010609060101010101" pitchFamily="49" charset="-122"/>
                  <a:ea typeface="仿宋" panose="02010609060101010101" pitchFamily="49" charset="-122"/>
                </a:rPr>
                <a:t>乡愁  </a:t>
              </a:r>
              <a:r>
                <a:rPr lang="zh-CN" altLang="en-US" sz="1400" b="1">
                  <a:latin typeface="仿宋" panose="02010609060101010101" pitchFamily="49" charset="-122"/>
                  <a:ea typeface="仿宋" panose="02010609060101010101" pitchFamily="49" charset="-122"/>
                </a:rPr>
                <a:t>余光中</a:t>
              </a:r>
              <a:endParaRPr lang="zh-CN" altLang="en-US" sz="14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80707162149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" val="20180707162149"/>
  <p:tag name="MH_LIBRARY" val="GRAPHIC"/>
  <p:tag name="MH_TYPE" val="SubTitle"/>
  <p:tag name="MH_ORDER" val="6"/>
</p:tagLst>
</file>

<file path=ppt/tags/tag11.xml><?xml version="1.0" encoding="utf-8"?>
<p:tagLst xmlns:p="http://schemas.openxmlformats.org/presentationml/2006/main">
  <p:tag name="MH" val="20180707162149"/>
  <p:tag name="MH_LIBRARY" val="GRAPHIC"/>
  <p:tag name="MH_TYPE" val="Other"/>
  <p:tag name="MH_ORDER" val="4"/>
</p:tagLst>
</file>

<file path=ppt/tags/tag12.xml><?xml version="1.0" encoding="utf-8"?>
<p:tagLst xmlns:p="http://schemas.openxmlformats.org/presentationml/2006/main">
  <p:tag name="MH" val="20180707162149"/>
  <p:tag name="MH_LIBRARY" val="GRAPHIC"/>
  <p:tag name="MH_TYPE" val="SubTitle"/>
  <p:tag name="MH_ORDER" val="7"/>
</p:tagLst>
</file>

<file path=ppt/tags/tag13.xml><?xml version="1.0" encoding="utf-8"?>
<p:tagLst xmlns:p="http://schemas.openxmlformats.org/presentationml/2006/main">
  <p:tag name="MH" val="20180707162149"/>
  <p:tag name="MH_LIBRARY" val="GRAPHIC"/>
  <p:tag name="MH_TYPE" val="SubTitle"/>
  <p:tag name="MH_ORDER" val="6"/>
</p:tagLst>
</file>

<file path=ppt/tags/tag2.xml><?xml version="1.0" encoding="utf-8"?>
<p:tagLst xmlns:p="http://schemas.openxmlformats.org/presentationml/2006/main">
  <p:tag name="MH" val="20180707162149"/>
  <p:tag name="MH_LIBRARY" val="GRAPHIC"/>
  <p:tag name="MH_TYPE" val="Other"/>
  <p:tag name="MH_ORDER" val="2"/>
</p:tagLst>
</file>

<file path=ppt/tags/tag3.xml><?xml version="1.0" encoding="utf-8"?>
<p:tagLst xmlns:p="http://schemas.openxmlformats.org/presentationml/2006/main">
  <p:tag name="MH" val="20180707162149"/>
  <p:tag name="MH_LIBRARY" val="GRAPHIC"/>
  <p:tag name="MH_TYPE" val="Other"/>
  <p:tag name="MH_ORDER" val="3"/>
</p:tagLst>
</file>

<file path=ppt/tags/tag4.xml><?xml version="1.0" encoding="utf-8"?>
<p:tagLst xmlns:p="http://schemas.openxmlformats.org/presentationml/2006/main">
  <p:tag name="MH" val="20180707162149"/>
  <p:tag name="MH_LIBRARY" val="GRAPHIC"/>
  <p:tag name="MH_TYPE" val="SubTitle"/>
  <p:tag name="MH_ORDER" val="1"/>
</p:tagLst>
</file>

<file path=ppt/tags/tag5.xml><?xml version="1.0" encoding="utf-8"?>
<p:tagLst xmlns:p="http://schemas.openxmlformats.org/presentationml/2006/main">
  <p:tag name="MH" val="20180707162149"/>
  <p:tag name="MH_LIBRARY" val="GRAPHIC"/>
  <p:tag name="MH_TYPE" val="SubTitle"/>
  <p:tag name="MH_ORDER" val="3"/>
</p:tagLst>
</file>

<file path=ppt/tags/tag6.xml><?xml version="1.0" encoding="utf-8"?>
<p:tagLst xmlns:p="http://schemas.openxmlformats.org/presentationml/2006/main">
  <p:tag name="MH" val="20180707162149"/>
  <p:tag name="MH_LIBRARY" val="GRAPHIC"/>
  <p:tag name="MH_TYPE" val="SubTitle"/>
  <p:tag name="MH_ORDER" val="5"/>
</p:tagLst>
</file>

<file path=ppt/tags/tag7.xml><?xml version="1.0" encoding="utf-8"?>
<p:tagLst xmlns:p="http://schemas.openxmlformats.org/presentationml/2006/main">
  <p:tag name="MH" val="20180707162149"/>
  <p:tag name="MH_LIBRARY" val="GRAPHIC"/>
  <p:tag name="MH_TYPE" val="SubTitle"/>
  <p:tag name="MH_ORDER" val="7"/>
</p:tagLst>
</file>

<file path=ppt/tags/tag8.xml><?xml version="1.0" encoding="utf-8"?>
<p:tagLst xmlns:p="http://schemas.openxmlformats.org/presentationml/2006/main">
  <p:tag name="MH" val="20180707162149"/>
  <p:tag name="MH_LIBRARY" val="GRAPHIC"/>
  <p:tag name="MH_TYPE" val="SubTitle"/>
  <p:tag name="MH_ORDER" val="2"/>
</p:tagLst>
</file>

<file path=ppt/tags/tag9.xml><?xml version="1.0" encoding="utf-8"?>
<p:tagLst xmlns:p="http://schemas.openxmlformats.org/presentationml/2006/main">
  <p:tag name="MH" val="20180707162149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2045</Words>
  <Application>WPS 演示</Application>
  <PresentationFormat>全屏显示(16:9)</PresentationFormat>
  <Paragraphs>285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微软雅黑</vt:lpstr>
      <vt:lpstr>仿宋</vt:lpstr>
      <vt:lpstr>Arial Unicode MS</vt:lpstr>
      <vt:lpstr>华文隶书</vt:lpstr>
      <vt:lpstr>Calibri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CR</dc:creator>
  <cp:lastModifiedBy>Administrator</cp:lastModifiedBy>
  <cp:revision>134</cp:revision>
  <dcterms:created xsi:type="dcterms:W3CDTF">2018-06-22T08:33:00Z</dcterms:created>
  <dcterms:modified xsi:type="dcterms:W3CDTF">2018-09-28T08:56:27Z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