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7" r:id="rId3"/>
  </p:sldMasterIdLst>
  <p:notesMasterIdLst>
    <p:notesMasterId r:id="rId4"/>
  </p:notesMasterIdLst>
  <p:handoutMasterIdLst>
    <p:handoutMasterId r:id="rId5"/>
  </p:handoutMasterIdLst>
  <p:sldIdLst>
    <p:sldId id="478" r:id="rId6"/>
    <p:sldId id="311" r:id="rId7"/>
    <p:sldId id="390" r:id="rId8"/>
    <p:sldId id="469" r:id="rId9"/>
    <p:sldId id="470" r:id="rId10"/>
    <p:sldId id="471" r:id="rId11"/>
    <p:sldId id="396" r:id="rId12"/>
    <p:sldId id="476" r:id="rId13"/>
    <p:sldId id="479" r:id="rId14"/>
    <p:sldId id="475" r:id="rId15"/>
    <p:sldId id="477" r:id="rId16"/>
    <p:sldId id="472" r:id="rId17"/>
    <p:sldId id="480" r:id="rId18"/>
    <p:sldId id="481" r:id="rId19"/>
    <p:sldId id="482" r:id="rId20"/>
    <p:sldId id="483" r:id="rId21"/>
    <p:sldId id="473" r:id="rId22"/>
    <p:sldId id="474" r:id="rId23"/>
    <p:sldId id="484" r:id="rId24"/>
    <p:sldId id="485" r:id="rId25"/>
    <p:sldId id="486" r:id="rId26"/>
    <p:sldId id="487" r:id="rId27"/>
    <p:sldId id="488" r:id="rId28"/>
    <p:sldId id="490" r:id="rId29"/>
    <p:sldId id="489" r:id="rId30"/>
    <p:sldId id="491" r:id="rId31"/>
    <p:sldId id="492" r:id="rId32"/>
    <p:sldId id="493" r:id="rId33"/>
    <p:sldId id="494" r:id="rId34"/>
    <p:sldId id="495" r:id="rId35"/>
    <p:sldId id="496" r:id="rId36"/>
    <p:sldId id="497" r:id="rId37"/>
    <p:sldId id="443" r:id="rId38"/>
    <p:sldId id="499" r:id="rId39"/>
    <p:sldId id="500" r:id="rId40"/>
    <p:sldId id="501" r:id="rId41"/>
    <p:sldId id="502" r:id="rId42"/>
    <p:sldId id="503" r:id="rId43"/>
    <p:sldId id="498" r:id="rId44"/>
    <p:sldId id="504" r:id="rId45"/>
    <p:sldId id="505" r:id="rId46"/>
  </p:sldIdLst>
  <p:sldSz cx="12192000" cy="6858000"/>
  <p:notesSz cx="7104063" cy="10234613"/>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03" autoAdjust="0"/>
    <p:restoredTop sz="94660"/>
  </p:normalViewPr>
  <p:slideViewPr>
    <p:cSldViewPr snapToGrid="0">
      <p:cViewPr>
        <p:scale>
          <a:sx n="55" d="100"/>
          <a:sy n="55" d="100"/>
        </p:scale>
        <p:origin x="-1248" y="-420"/>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5.xml" /><Relationship Id="rId11" Type="http://schemas.openxmlformats.org/officeDocument/2006/relationships/slide" Target="slides/slide6.xml" /><Relationship Id="rId12" Type="http://schemas.openxmlformats.org/officeDocument/2006/relationships/slide" Target="slides/slide7.xml" /><Relationship Id="rId13" Type="http://schemas.openxmlformats.org/officeDocument/2006/relationships/slide" Target="slides/slide8.xml" /><Relationship Id="rId14" Type="http://schemas.openxmlformats.org/officeDocument/2006/relationships/slide" Target="slides/slide9.xml" /><Relationship Id="rId15" Type="http://schemas.openxmlformats.org/officeDocument/2006/relationships/slide" Target="slides/slide10.xml" /><Relationship Id="rId16" Type="http://schemas.openxmlformats.org/officeDocument/2006/relationships/slide" Target="slides/slide11.xml" /><Relationship Id="rId17" Type="http://schemas.openxmlformats.org/officeDocument/2006/relationships/slide" Target="slides/slide12.xml" /><Relationship Id="rId18" Type="http://schemas.openxmlformats.org/officeDocument/2006/relationships/slide" Target="slides/slide13.xml" /><Relationship Id="rId19" Type="http://schemas.openxmlformats.org/officeDocument/2006/relationships/slide" Target="slides/slide14.xml" /><Relationship Id="rId2" Type="http://schemas.openxmlformats.org/officeDocument/2006/relationships/slideMaster" Target="slideMasters/slideMaster1.xml" /><Relationship Id="rId20" Type="http://schemas.openxmlformats.org/officeDocument/2006/relationships/slide" Target="slides/slide15.xml" /><Relationship Id="rId21" Type="http://schemas.openxmlformats.org/officeDocument/2006/relationships/slide" Target="slides/slide16.xml" /><Relationship Id="rId22" Type="http://schemas.openxmlformats.org/officeDocument/2006/relationships/slide" Target="slides/slide17.xml" /><Relationship Id="rId23" Type="http://schemas.openxmlformats.org/officeDocument/2006/relationships/slide" Target="slides/slide18.xml" /><Relationship Id="rId24" Type="http://schemas.openxmlformats.org/officeDocument/2006/relationships/slide" Target="slides/slide19.xml" /><Relationship Id="rId25" Type="http://schemas.openxmlformats.org/officeDocument/2006/relationships/slide" Target="slides/slide20.xml" /><Relationship Id="rId26" Type="http://schemas.openxmlformats.org/officeDocument/2006/relationships/slide" Target="slides/slide21.xml" /><Relationship Id="rId27" Type="http://schemas.openxmlformats.org/officeDocument/2006/relationships/slide" Target="slides/slide22.xml" /><Relationship Id="rId28" Type="http://schemas.openxmlformats.org/officeDocument/2006/relationships/slide" Target="slides/slide23.xml" /><Relationship Id="rId29" Type="http://schemas.openxmlformats.org/officeDocument/2006/relationships/slide" Target="slides/slide24.xml" /><Relationship Id="rId3" Type="http://schemas.openxmlformats.org/officeDocument/2006/relationships/slideMaster" Target="slideMasters/slideMaster2.xml" /><Relationship Id="rId30" Type="http://schemas.openxmlformats.org/officeDocument/2006/relationships/slide" Target="slides/slide25.xml" /><Relationship Id="rId31" Type="http://schemas.openxmlformats.org/officeDocument/2006/relationships/slide" Target="slides/slide26.xml" /><Relationship Id="rId32" Type="http://schemas.openxmlformats.org/officeDocument/2006/relationships/slide" Target="slides/slide27.xml" /><Relationship Id="rId33" Type="http://schemas.openxmlformats.org/officeDocument/2006/relationships/slide" Target="slides/slide28.xml" /><Relationship Id="rId34" Type="http://schemas.openxmlformats.org/officeDocument/2006/relationships/slide" Target="slides/slide29.xml" /><Relationship Id="rId35" Type="http://schemas.openxmlformats.org/officeDocument/2006/relationships/slide" Target="slides/slide30.xml" /><Relationship Id="rId36" Type="http://schemas.openxmlformats.org/officeDocument/2006/relationships/slide" Target="slides/slide31.xml" /><Relationship Id="rId37" Type="http://schemas.openxmlformats.org/officeDocument/2006/relationships/slide" Target="slides/slide32.xml" /><Relationship Id="rId38" Type="http://schemas.openxmlformats.org/officeDocument/2006/relationships/slide" Target="slides/slide33.xml" /><Relationship Id="rId39" Type="http://schemas.openxmlformats.org/officeDocument/2006/relationships/slide" Target="slides/slide34.xml" /><Relationship Id="rId4" Type="http://schemas.openxmlformats.org/officeDocument/2006/relationships/notesMaster" Target="notesMasters/notesMaster1.xml" /><Relationship Id="rId40" Type="http://schemas.openxmlformats.org/officeDocument/2006/relationships/slide" Target="slides/slide35.xml" /><Relationship Id="rId41" Type="http://schemas.openxmlformats.org/officeDocument/2006/relationships/slide" Target="slides/slide36.xml" /><Relationship Id="rId42" Type="http://schemas.openxmlformats.org/officeDocument/2006/relationships/slide" Target="slides/slide37.xml" /><Relationship Id="rId43" Type="http://schemas.openxmlformats.org/officeDocument/2006/relationships/slide" Target="slides/slide38.xml" /><Relationship Id="rId44" Type="http://schemas.openxmlformats.org/officeDocument/2006/relationships/slide" Target="slides/slide39.xml" /><Relationship Id="rId45" Type="http://schemas.openxmlformats.org/officeDocument/2006/relationships/slide" Target="slides/slide40.xml" /><Relationship Id="rId46" Type="http://schemas.openxmlformats.org/officeDocument/2006/relationships/slide" Target="slides/slide41.xml" /><Relationship Id="rId47" Type="http://schemas.openxmlformats.org/officeDocument/2006/relationships/tags" Target="tags/tag241.xml" /><Relationship Id="rId48" Type="http://schemas.openxmlformats.org/officeDocument/2006/relationships/presProps" Target="presProps.xml" /><Relationship Id="rId49" Type="http://schemas.openxmlformats.org/officeDocument/2006/relationships/viewProps" Target="viewProps.xml" /><Relationship Id="rId5" Type="http://schemas.openxmlformats.org/officeDocument/2006/relationships/handoutMaster" Target="handoutMasters/handoutMaster1.xml" /><Relationship Id="rId50" Type="http://schemas.openxmlformats.org/officeDocument/2006/relationships/theme" Target="theme/theme1.xml" /><Relationship Id="rId51" Type="http://schemas.openxmlformats.org/officeDocument/2006/relationships/tableStyles" Target="tableStyles.xml" /><Relationship Id="rId6" Type="http://schemas.openxmlformats.org/officeDocument/2006/relationships/slide" Target="slides/slide1.xml" /><Relationship Id="rId7" Type="http://schemas.openxmlformats.org/officeDocument/2006/relationships/slide" Target="slides/slide2.xml" /><Relationship Id="rId8" Type="http://schemas.openxmlformats.org/officeDocument/2006/relationships/slide" Target="slides/slide3.xml" /><Relationship Id="rId9" Type="http://schemas.openxmlformats.org/officeDocument/2006/relationships/slide" Target="slides/slide4.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4.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t>2022/5/11 Wednesday</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2022/5/11 Wednesday</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r>
              <a:rPr lang="zh-CN" altLang="en-US" b="1">
                <a:sym typeface="+mn-ea"/>
              </a:rPr>
              <a:t>答了</a:t>
            </a:r>
            <a:r>
              <a:rPr lang="en-US" altLang="zh-CN" b="1">
                <a:sym typeface="+mn-ea"/>
              </a:rPr>
              <a:t>“</a:t>
            </a:r>
            <a:r>
              <a:rPr lang="zh-CN" altLang="en-US" b="1">
                <a:sym typeface="+mn-ea"/>
              </a:rPr>
              <a:t>文本一有哪些论证方法</a:t>
            </a:r>
            <a:r>
              <a:rPr lang="en-US" altLang="zh-CN" b="1">
                <a:sym typeface="+mn-ea"/>
              </a:rPr>
              <a:t>”</a:t>
            </a:r>
            <a:endParaRPr lang="en-US" altLang="zh-CN" b="1"/>
          </a:p>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1986" name="Rectangle 7"/>
          <p:cNvSpPr>
            <a:spLocks noGrp="1" noChangeArrowheads="1"/>
          </p:cNvSpPr>
          <p:nvPr>
            <p:ph type="sldNum" sz="quarter" idx="4"/>
          </p:nvPr>
        </p:nvSpPr>
        <p:spPr>
          <a:noFill/>
        </p:spPr>
        <p:txBody>
          <a:bodyPr/>
          <a:lstStyle/>
          <a:p>
            <a:fld id="{CE102EDC-84CF-4A0C-B776-C67584845F80}" type="slidenum">
              <a:rPr lang="en-US" altLang="zh-CN" smtClean="0">
                <a:latin typeface="Arial" panose="020b0604020202020204" pitchFamily="34" charset="0"/>
              </a:rPr>
              <a:t>16</a:t>
            </a:fld>
            <a:endParaRPr lang="en-US" altLang="zh-CN" smtClean="0">
              <a:latin typeface="Arial" panose="020b0604020202020204" pitchFamily="34" charset="0"/>
            </a:endParaRPr>
          </a:p>
        </p:txBody>
      </p:sp>
      <p:sp>
        <p:nvSpPr>
          <p:cNvPr id="41987" name="Rectangle 2"/>
          <p:cNvSpPr>
            <a:spLocks noGrp="1" noRot="1" noChangeAspect="1" noChangeArrowheads="1" noTextEdit="1"/>
          </p:cNvSpPr>
          <p:nvPr>
            <p:ph type="sldImg"/>
          </p:nvPr>
        </p:nvSpPr>
        <p:spPr>
          <a:xfrm>
            <a:off x="481013" y="1279525"/>
            <a:ext cx="6140450" cy="3454400"/>
          </a:xfrm>
          <a:ln cap="flat">
            <a:headEnd type="none" w="med" len="med"/>
            <a:tailEnd type="none" w="med" len="med"/>
          </a:ln>
        </p:spPr>
      </p:sp>
      <p:sp>
        <p:nvSpPr>
          <p:cNvPr id="41988" name="Rectangle 3"/>
          <p:cNvSpPr>
            <a:spLocks noGrp="1" noChangeArrowheads="1"/>
          </p:cNvSpPr>
          <p:nvPr>
            <p:ph type="body" idx="1"/>
          </p:nvPr>
        </p:nvSpPr>
        <p:spPr>
          <a:noFill/>
        </p:spPr>
        <p:txBody>
          <a:bodyPr/>
          <a:lstStyle/>
          <a:p>
            <a:pPr defTabSz="990752"/>
            <a:endParaRPr lang="zh-CN" altLang="zh-CN" smtClean="0">
              <a:solidFill>
                <a:srgbClr val="000000"/>
              </a:solidFill>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1986" name="Rectangle 7"/>
          <p:cNvSpPr>
            <a:spLocks noGrp="1" noChangeArrowheads="1"/>
          </p:cNvSpPr>
          <p:nvPr>
            <p:ph type="sldNum" sz="quarter" idx="4"/>
          </p:nvPr>
        </p:nvSpPr>
        <p:spPr>
          <a:noFill/>
        </p:spPr>
        <p:txBody>
          <a:bodyPr/>
          <a:lstStyle/>
          <a:p>
            <a:fld id="{CE102EDC-84CF-4A0C-B776-C67584845F80}" type="slidenum">
              <a:rPr lang="en-US" altLang="zh-CN" smtClean="0">
                <a:latin typeface="Arial" panose="020b0604020202020204" pitchFamily="34" charset="0"/>
              </a:rPr>
              <a:t>28</a:t>
            </a:fld>
            <a:endParaRPr lang="en-US" altLang="zh-CN" smtClean="0">
              <a:latin typeface="Arial" panose="020b0604020202020204" pitchFamily="34" charset="0"/>
            </a:endParaRPr>
          </a:p>
        </p:txBody>
      </p:sp>
      <p:sp>
        <p:nvSpPr>
          <p:cNvPr id="41987" name="Rectangle 2"/>
          <p:cNvSpPr>
            <a:spLocks noGrp="1" noRot="1" noChangeAspect="1" noChangeArrowheads="1" noTextEdit="1"/>
          </p:cNvSpPr>
          <p:nvPr>
            <p:ph type="sldImg"/>
          </p:nvPr>
        </p:nvSpPr>
        <p:spPr>
          <a:xfrm>
            <a:off x="481013" y="1279525"/>
            <a:ext cx="6140450" cy="3454400"/>
          </a:xfrm>
          <a:ln cap="flat">
            <a:headEnd type="none" w="med" len="med"/>
            <a:tailEnd type="none" w="med" len="med"/>
          </a:ln>
        </p:spPr>
      </p:sp>
      <p:sp>
        <p:nvSpPr>
          <p:cNvPr id="41988" name="Rectangle 3"/>
          <p:cNvSpPr>
            <a:spLocks noGrp="1" noChangeArrowheads="1"/>
          </p:cNvSpPr>
          <p:nvPr>
            <p:ph type="body" idx="1"/>
          </p:nvPr>
        </p:nvSpPr>
        <p:spPr>
          <a:noFill/>
        </p:spPr>
        <p:txBody>
          <a:bodyPr/>
          <a:lstStyle/>
          <a:p>
            <a:pPr defTabSz="990752"/>
            <a:endParaRPr lang="zh-CN" altLang="zh-CN" smtClean="0">
              <a:solidFill>
                <a:srgbClr val="000000"/>
              </a:solidFill>
              <a:latin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1986" name="Rectangle 7"/>
          <p:cNvSpPr>
            <a:spLocks noGrp="1" noChangeArrowheads="1"/>
          </p:cNvSpPr>
          <p:nvPr>
            <p:ph type="sldNum" sz="quarter" idx="4"/>
          </p:nvPr>
        </p:nvSpPr>
        <p:spPr>
          <a:noFill/>
        </p:spPr>
        <p:txBody>
          <a:bodyPr/>
          <a:lstStyle/>
          <a:p>
            <a:fld id="{CE102EDC-84CF-4A0C-B776-C67584845F80}" type="slidenum">
              <a:rPr lang="en-US" altLang="zh-CN" smtClean="0">
                <a:latin typeface="Arial" panose="020b0604020202020204" pitchFamily="34" charset="0"/>
              </a:rPr>
              <a:t>35</a:t>
            </a:fld>
            <a:endParaRPr lang="en-US" altLang="zh-CN" smtClean="0">
              <a:latin typeface="Arial" panose="020b0604020202020204" pitchFamily="34" charset="0"/>
            </a:endParaRPr>
          </a:p>
        </p:txBody>
      </p:sp>
      <p:sp>
        <p:nvSpPr>
          <p:cNvPr id="41987" name="Rectangle 2"/>
          <p:cNvSpPr>
            <a:spLocks noGrp="1" noRot="1" noChangeAspect="1" noChangeArrowheads="1" noTextEdit="1"/>
          </p:cNvSpPr>
          <p:nvPr>
            <p:ph type="sldImg"/>
          </p:nvPr>
        </p:nvSpPr>
        <p:spPr>
          <a:xfrm>
            <a:off x="481013" y="1279525"/>
            <a:ext cx="6140450" cy="3454400"/>
          </a:xfrm>
          <a:ln cap="flat">
            <a:headEnd type="none" w="med" len="med"/>
            <a:tailEnd type="none" w="med" len="med"/>
          </a:ln>
        </p:spPr>
      </p:sp>
      <p:sp>
        <p:nvSpPr>
          <p:cNvPr id="41988" name="Rectangle 3"/>
          <p:cNvSpPr>
            <a:spLocks noGrp="1" noChangeArrowheads="1"/>
          </p:cNvSpPr>
          <p:nvPr>
            <p:ph type="body" idx="1"/>
          </p:nvPr>
        </p:nvSpPr>
        <p:spPr>
          <a:noFill/>
        </p:spPr>
        <p:txBody>
          <a:bodyPr/>
          <a:lstStyle/>
          <a:p>
            <a:pPr defTabSz="990752"/>
            <a:endParaRPr lang="zh-CN" altLang="zh-CN" smtClean="0">
              <a:solidFill>
                <a:srgbClr val="000000"/>
              </a:solidFill>
              <a:latin typeface="Arial" panose="020b0604020202020204" pitchFamily="34" charset="0"/>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ags" Target="../tags/tag1.xml" /><Relationship Id="rId3" Type="http://schemas.openxmlformats.org/officeDocument/2006/relationships/tags" Target="../tags/tag2.xml" /><Relationship Id="rId4" Type="http://schemas.openxmlformats.org/officeDocument/2006/relationships/tags" Target="../tags/tag3.xml" /><Relationship Id="rId5" Type="http://schemas.openxmlformats.org/officeDocument/2006/relationships/tags" Target="../tags/tag4.xml" /><Relationship Id="rId6" Type="http://schemas.openxmlformats.org/officeDocument/2006/relationships/tags" Target="../tags/tag5.xml" /><Relationship Id="rId7" Type="http://schemas.openxmlformats.org/officeDocument/2006/relationships/tags" Target="../tags/tag6.xml" /><Relationship Id="rId8"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9.xml" /><Relationship Id="rId2" Type="http://schemas.openxmlformats.org/officeDocument/2006/relationships/tags" Target="../tags/tag50.xml" /><Relationship Id="rId3" Type="http://schemas.openxmlformats.org/officeDocument/2006/relationships/tags" Target="../tags/tag51.xml" /><Relationship Id="rId4" Type="http://schemas.openxmlformats.org/officeDocument/2006/relationships/tags" Target="../tags/tag52.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3.xml" /><Relationship Id="rId2" Type="http://schemas.openxmlformats.org/officeDocument/2006/relationships/tags" Target="../tags/tag54.xml" /><Relationship Id="rId3" Type="http://schemas.openxmlformats.org/officeDocument/2006/relationships/tags" Target="../tags/tag55.xml" /><Relationship Id="rId4" Type="http://schemas.openxmlformats.org/officeDocument/2006/relationships/tags" Target="../tags/tag56.xml" /><Relationship Id="rId5" Type="http://schemas.openxmlformats.org/officeDocument/2006/relationships/tags" Target="../tags/tag57.xml" /><Relationship Id="rId6" Type="http://schemas.openxmlformats.org/officeDocument/2006/relationships/image" Target="../media/image2.png"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tags" Target="../tags/tag60.xml" /><Relationship Id="rId5" Type="http://schemas.openxmlformats.org/officeDocument/2006/relationships/tags" Target="../tags/tag61.xml" /><Relationship Id="rId6" Type="http://schemas.openxmlformats.org/officeDocument/2006/relationships/tags" Target="../tags/tag62.xml" /><Relationship Id="rId7"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63.xml" /><Relationship Id="rId10" Type="http://schemas.openxmlformats.org/officeDocument/2006/relationships/tags" Target="../tags/tag70.xml" /><Relationship Id="rId11" Type="http://schemas.openxmlformats.org/officeDocument/2006/relationships/slideMaster" Target="../slideMasters/slideMaster1.xml" /><Relationship Id="rId2" Type="http://schemas.openxmlformats.org/officeDocument/2006/relationships/image" Target="../media/image3.png" /><Relationship Id="rId3" Type="http://schemas.openxmlformats.org/officeDocument/2006/relationships/tags" Target="../tags/tag64.xml" /><Relationship Id="rId4" Type="http://schemas.openxmlformats.org/officeDocument/2006/relationships/image" Target="../media/image4.png" /><Relationship Id="rId5" Type="http://schemas.openxmlformats.org/officeDocument/2006/relationships/tags" Target="../tags/tag65.xml" /><Relationship Id="rId6" Type="http://schemas.openxmlformats.org/officeDocument/2006/relationships/tags" Target="../tags/tag66.xml" /><Relationship Id="rId7" Type="http://schemas.openxmlformats.org/officeDocument/2006/relationships/tags" Target="../tags/tag67.xml" /><Relationship Id="rId8" Type="http://schemas.openxmlformats.org/officeDocument/2006/relationships/tags" Target="../tags/tag68.xml" /><Relationship Id="rId9" Type="http://schemas.openxmlformats.org/officeDocument/2006/relationships/tags" Target="../tags/tag69.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71.xml" /><Relationship Id="rId10" Type="http://schemas.openxmlformats.org/officeDocument/2006/relationships/slideMaster" Target="../slideMasters/slideMaster1.xml" /><Relationship Id="rId2" Type="http://schemas.openxmlformats.org/officeDocument/2006/relationships/tags" Target="../tags/tag72.xml" /><Relationship Id="rId3" Type="http://schemas.openxmlformats.org/officeDocument/2006/relationships/tags" Target="../tags/tag73.xml" /><Relationship Id="rId4" Type="http://schemas.openxmlformats.org/officeDocument/2006/relationships/tags" Target="../tags/tag74.xml" /><Relationship Id="rId5" Type="http://schemas.openxmlformats.org/officeDocument/2006/relationships/tags" Target="../tags/tag75.xml" /><Relationship Id="rId6" Type="http://schemas.openxmlformats.org/officeDocument/2006/relationships/tags" Target="../tags/tag76.xml" /><Relationship Id="rId7" Type="http://schemas.openxmlformats.org/officeDocument/2006/relationships/tags" Target="../tags/tag77.xml" /><Relationship Id="rId8" Type="http://schemas.openxmlformats.org/officeDocument/2006/relationships/image" Target="../media/image4.png" /><Relationship Id="rId9" Type="http://schemas.openxmlformats.org/officeDocument/2006/relationships/tags" Target="../tags/tag78.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79.xml" /><Relationship Id="rId10" Type="http://schemas.openxmlformats.org/officeDocument/2006/relationships/slideMaster" Target="../slideMasters/slideMaster1.xml" /><Relationship Id="rId2" Type="http://schemas.openxmlformats.org/officeDocument/2006/relationships/tags" Target="../tags/tag80.xml" /><Relationship Id="rId3" Type="http://schemas.openxmlformats.org/officeDocument/2006/relationships/tags" Target="../tags/tag81.xml" /><Relationship Id="rId4" Type="http://schemas.openxmlformats.org/officeDocument/2006/relationships/tags" Target="../tags/tag82.xml" /><Relationship Id="rId5" Type="http://schemas.openxmlformats.org/officeDocument/2006/relationships/tags" Target="../tags/tag83.xml" /><Relationship Id="rId6" Type="http://schemas.openxmlformats.org/officeDocument/2006/relationships/tags" Target="../tags/tag84.xml" /><Relationship Id="rId7" Type="http://schemas.openxmlformats.org/officeDocument/2006/relationships/tags" Target="../tags/tag85.xml" /><Relationship Id="rId8" Type="http://schemas.openxmlformats.org/officeDocument/2006/relationships/image" Target="../media/image4.png" /><Relationship Id="rId9" Type="http://schemas.openxmlformats.org/officeDocument/2006/relationships/tags" Target="../tags/tag86.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87.xml" /><Relationship Id="rId10" Type="http://schemas.openxmlformats.org/officeDocument/2006/relationships/slideMaster" Target="../slideMasters/slideMaster1.xml" /><Relationship Id="rId2" Type="http://schemas.openxmlformats.org/officeDocument/2006/relationships/image" Target="../media/image5.png" /><Relationship Id="rId3" Type="http://schemas.openxmlformats.org/officeDocument/2006/relationships/tags" Target="../tags/tag88.xml" /><Relationship Id="rId4" Type="http://schemas.openxmlformats.org/officeDocument/2006/relationships/tags" Target="../tags/tag89.xml" /><Relationship Id="rId5" Type="http://schemas.openxmlformats.org/officeDocument/2006/relationships/tags" Target="../tags/tag90.xml" /><Relationship Id="rId6" Type="http://schemas.openxmlformats.org/officeDocument/2006/relationships/tags" Target="../tags/tag91.xml" /><Relationship Id="rId7" Type="http://schemas.openxmlformats.org/officeDocument/2006/relationships/tags" Target="../tags/tag92.xml" /><Relationship Id="rId8" Type="http://schemas.openxmlformats.org/officeDocument/2006/relationships/tags" Target="../tags/tag93.xml" /><Relationship Id="rId9" Type="http://schemas.openxmlformats.org/officeDocument/2006/relationships/tags" Target="../tags/tag94.xml" /></Relationships>
</file>

<file path=ppt/slideLayouts/_rels/slideLayout17.xml.rels>&#65279;<?xml version="1.0" encoding="utf-8" standalone="yes"?><Relationships xmlns="http://schemas.openxmlformats.org/package/2006/relationships"><Relationship Id="rId1" Type="http://schemas.openxmlformats.org/officeDocument/2006/relationships/image" Target="../media/image3.png" /><Relationship Id="rId10" Type="http://schemas.openxmlformats.org/officeDocument/2006/relationships/tags" Target="../tags/tag103.xml" /><Relationship Id="rId11" Type="http://schemas.openxmlformats.org/officeDocument/2006/relationships/tags" Target="../tags/tag104.xml" /><Relationship Id="rId12" Type="http://schemas.openxmlformats.org/officeDocument/2006/relationships/slideMaster" Target="../slideMasters/slideMaster1.xml" /><Relationship Id="rId2" Type="http://schemas.openxmlformats.org/officeDocument/2006/relationships/tags" Target="../tags/tag95.xml" /><Relationship Id="rId3" Type="http://schemas.openxmlformats.org/officeDocument/2006/relationships/tags" Target="../tags/tag96.xml" /><Relationship Id="rId4" Type="http://schemas.openxmlformats.org/officeDocument/2006/relationships/tags" Target="../tags/tag97.xml" /><Relationship Id="rId5" Type="http://schemas.openxmlformats.org/officeDocument/2006/relationships/tags" Target="../tags/tag98.xml" /><Relationship Id="rId6" Type="http://schemas.openxmlformats.org/officeDocument/2006/relationships/tags" Target="../tags/tag99.xml" /><Relationship Id="rId7" Type="http://schemas.openxmlformats.org/officeDocument/2006/relationships/tags" Target="../tags/tag100.xml" /><Relationship Id="rId8" Type="http://schemas.openxmlformats.org/officeDocument/2006/relationships/tags" Target="../tags/tag101.xml" /><Relationship Id="rId9" Type="http://schemas.openxmlformats.org/officeDocument/2006/relationships/tags" Target="../tags/tag10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05.xml" /><Relationship Id="rId10" Type="http://schemas.openxmlformats.org/officeDocument/2006/relationships/tags" Target="../tags/tag112.xml" /><Relationship Id="rId11" Type="http://schemas.openxmlformats.org/officeDocument/2006/relationships/slideMaster" Target="../slideMasters/slideMaster1.xml" /><Relationship Id="rId2" Type="http://schemas.openxmlformats.org/officeDocument/2006/relationships/image" Target="../media/image6.png" /><Relationship Id="rId3" Type="http://schemas.openxmlformats.org/officeDocument/2006/relationships/tags" Target="../tags/tag106.xml" /><Relationship Id="rId4" Type="http://schemas.openxmlformats.org/officeDocument/2006/relationships/image" Target="../media/image7.png" /><Relationship Id="rId5" Type="http://schemas.openxmlformats.org/officeDocument/2006/relationships/tags" Target="../tags/tag107.xml" /><Relationship Id="rId6" Type="http://schemas.openxmlformats.org/officeDocument/2006/relationships/tags" Target="../tags/tag108.xml" /><Relationship Id="rId7" Type="http://schemas.openxmlformats.org/officeDocument/2006/relationships/tags" Target="../tags/tag109.xml" /><Relationship Id="rId8" Type="http://schemas.openxmlformats.org/officeDocument/2006/relationships/tags" Target="../tags/tag110.xml" /><Relationship Id="rId9" Type="http://schemas.openxmlformats.org/officeDocument/2006/relationships/tags" Target="../tags/tag111.xml" /></Relationships>
</file>

<file path=ppt/slideLayouts/_rels/slideLayout19.xml.rels>&#65279;<?xml version="1.0" encoding="utf-8" standalone="yes"?><Relationships xmlns="http://schemas.openxmlformats.org/package/2006/relationships"><Relationship Id="rId1" Type="http://schemas.openxmlformats.org/officeDocument/2006/relationships/image" Target="../media/image9.jpeg" /><Relationship Id="rId2" Type="http://schemas.openxmlformats.org/officeDocument/2006/relationships/tags" Target="../tags/tag119.xml" /><Relationship Id="rId3" Type="http://schemas.openxmlformats.org/officeDocument/2006/relationships/tags" Target="../tags/tag120.xml" /><Relationship Id="rId4" Type="http://schemas.openxmlformats.org/officeDocument/2006/relationships/tags" Target="../tags/tag121.xml" /><Relationship Id="rId5" Type="http://schemas.openxmlformats.org/officeDocument/2006/relationships/tags" Target="../tags/tag122.xml" /><Relationship Id="rId6" Type="http://schemas.openxmlformats.org/officeDocument/2006/relationships/tags" Target="../tags/tag123.xml" /><Relationship Id="rId7" Type="http://schemas.openxmlformats.org/officeDocument/2006/relationships/tags" Target="../tags/tag124.xml" /><Relationship Id="rId8"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25.xml" /><Relationship Id="rId2" Type="http://schemas.openxmlformats.org/officeDocument/2006/relationships/tags" Target="../tags/tag126.xml" /><Relationship Id="rId3" Type="http://schemas.openxmlformats.org/officeDocument/2006/relationships/tags" Target="../tags/tag127.xml" /><Relationship Id="rId4" Type="http://schemas.openxmlformats.org/officeDocument/2006/relationships/tags" Target="../tags/tag128.xml" /><Relationship Id="rId5" Type="http://schemas.openxmlformats.org/officeDocument/2006/relationships/tags" Target="../tags/tag129.xml" /><Relationship Id="rId6"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30.xml" /><Relationship Id="rId2" Type="http://schemas.openxmlformats.org/officeDocument/2006/relationships/tags" Target="../tags/tag131.xml" /><Relationship Id="rId3" Type="http://schemas.openxmlformats.org/officeDocument/2006/relationships/tags" Target="../tags/tag132.xml" /><Relationship Id="rId4" Type="http://schemas.openxmlformats.org/officeDocument/2006/relationships/tags" Target="../tags/tag133.xml" /><Relationship Id="rId5" Type="http://schemas.openxmlformats.org/officeDocument/2006/relationships/tags" Target="../tags/tag134.xml" /><Relationship Id="rId6" Type="http://schemas.openxmlformats.org/officeDocument/2006/relationships/image" Target="../media/image10.jpeg" /><Relationship Id="rId7"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35.xml" /><Relationship Id="rId2" Type="http://schemas.openxmlformats.org/officeDocument/2006/relationships/tags" Target="../tags/tag136.xml" /><Relationship Id="rId3" Type="http://schemas.openxmlformats.org/officeDocument/2006/relationships/tags" Target="../tags/tag137.xml" /><Relationship Id="rId4" Type="http://schemas.openxmlformats.org/officeDocument/2006/relationships/tags" Target="../tags/tag138.xml" /><Relationship Id="rId5" Type="http://schemas.openxmlformats.org/officeDocument/2006/relationships/tags" Target="../tags/tag139.xml" /><Relationship Id="rId6" Type="http://schemas.openxmlformats.org/officeDocument/2006/relationships/tags" Target="../tags/tag140.xml" /><Relationship Id="rId7"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41.xml" /><Relationship Id="rId2" Type="http://schemas.openxmlformats.org/officeDocument/2006/relationships/tags" Target="../tags/tag142.xml" /><Relationship Id="rId3" Type="http://schemas.openxmlformats.org/officeDocument/2006/relationships/tags" Target="../tags/tag143.xml" /><Relationship Id="rId4" Type="http://schemas.openxmlformats.org/officeDocument/2006/relationships/tags" Target="../tags/tag144.xml" /><Relationship Id="rId5" Type="http://schemas.openxmlformats.org/officeDocument/2006/relationships/tags" Target="../tags/tag145.xml" /><Relationship Id="rId6" Type="http://schemas.openxmlformats.org/officeDocument/2006/relationships/tags" Target="../tags/tag146.xml" /><Relationship Id="rId7" Type="http://schemas.openxmlformats.org/officeDocument/2006/relationships/tags" Target="../tags/tag147.xml" /><Relationship Id="rId8" Type="http://schemas.openxmlformats.org/officeDocument/2006/relationships/tags" Target="../tags/tag148.xml" /><Relationship Id="rId9"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49.xml" /><Relationship Id="rId2" Type="http://schemas.openxmlformats.org/officeDocument/2006/relationships/tags" Target="../tags/tag150.xml" /><Relationship Id="rId3" Type="http://schemas.openxmlformats.org/officeDocument/2006/relationships/tags" Target="../tags/tag151.xml" /><Relationship Id="rId4" Type="http://schemas.openxmlformats.org/officeDocument/2006/relationships/tags" Target="../tags/tag152.xml" /><Relationship Id="rId5" Type="http://schemas.openxmlformats.org/officeDocument/2006/relationships/image" Target="../media/image10.jpeg" /><Relationship Id="rId6"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53.xml" /><Relationship Id="rId2" Type="http://schemas.openxmlformats.org/officeDocument/2006/relationships/tags" Target="../tags/tag154.xml" /><Relationship Id="rId3" Type="http://schemas.openxmlformats.org/officeDocument/2006/relationships/tags" Target="../tags/tag155.xml" /><Relationship Id="rId4" Type="http://schemas.openxmlformats.org/officeDocument/2006/relationships/slideMaster" Target="../slideMasters/slideMaster2.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56.xml" /><Relationship Id="rId2" Type="http://schemas.openxmlformats.org/officeDocument/2006/relationships/tags" Target="../tags/tag157.xml" /><Relationship Id="rId3" Type="http://schemas.openxmlformats.org/officeDocument/2006/relationships/tags" Target="../tags/tag158.xml" /><Relationship Id="rId4" Type="http://schemas.openxmlformats.org/officeDocument/2006/relationships/tags" Target="../tags/tag159.xml" /><Relationship Id="rId5" Type="http://schemas.openxmlformats.org/officeDocument/2006/relationships/tags" Target="../tags/tag160.xml" /><Relationship Id="rId6" Type="http://schemas.openxmlformats.org/officeDocument/2006/relationships/tags" Target="../tags/tag161.xml" /><Relationship Id="rId7" Type="http://schemas.openxmlformats.org/officeDocument/2006/relationships/slideMaster" Target="../slideMasters/slideMaster2.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62.xml" /><Relationship Id="rId2" Type="http://schemas.openxmlformats.org/officeDocument/2006/relationships/tags" Target="../tags/tag163.xml" /><Relationship Id="rId3" Type="http://schemas.openxmlformats.org/officeDocument/2006/relationships/tags" Target="../tags/tag164.xml" /><Relationship Id="rId4" Type="http://schemas.openxmlformats.org/officeDocument/2006/relationships/tags" Target="../tags/tag165.xml" /><Relationship Id="rId5" Type="http://schemas.openxmlformats.org/officeDocument/2006/relationships/tags" Target="../tags/tag166.xml" /><Relationship Id="rId6" Type="http://schemas.openxmlformats.org/officeDocument/2006/relationships/slideMaster" Target="../slideMasters/slideMaster2.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67.xml" /><Relationship Id="rId2" Type="http://schemas.openxmlformats.org/officeDocument/2006/relationships/tags" Target="../tags/tag168.xml" /><Relationship Id="rId3" Type="http://schemas.openxmlformats.org/officeDocument/2006/relationships/tags" Target="../tags/tag169.xml" /><Relationship Id="rId4" Type="http://schemas.openxmlformats.org/officeDocument/2006/relationships/tags" Target="../tags/tag170.xml" /><Relationship Id="rId5" Type="http://schemas.openxmlformats.org/officeDocument/2006/relationships/slideMaster" Target="../slideMasters/slideMaster2.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171.xml" /><Relationship Id="rId2" Type="http://schemas.openxmlformats.org/officeDocument/2006/relationships/tags" Target="../tags/tag172.xml" /><Relationship Id="rId3" Type="http://schemas.openxmlformats.org/officeDocument/2006/relationships/tags" Target="../tags/tag173.xml" /><Relationship Id="rId4" Type="http://schemas.openxmlformats.org/officeDocument/2006/relationships/tags" Target="../tags/tag174.xml" /><Relationship Id="rId5" Type="http://schemas.openxmlformats.org/officeDocument/2006/relationships/tags" Target="../tags/tag175.xml" /><Relationship Id="rId6" Type="http://schemas.openxmlformats.org/officeDocument/2006/relationships/image" Target="../media/image10.jpeg" /><Relationship Id="rId7"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2.xml" /><Relationship Id="rId2" Type="http://schemas.openxmlformats.org/officeDocument/2006/relationships/tags" Target="../tags/tag13.xml" /><Relationship Id="rId3" Type="http://schemas.openxmlformats.org/officeDocument/2006/relationships/tags" Target="../tags/tag14.xml" /><Relationship Id="rId4" Type="http://schemas.openxmlformats.org/officeDocument/2006/relationships/tags" Target="../tags/tag15.xml" /><Relationship Id="rId5" Type="http://schemas.openxmlformats.org/officeDocument/2006/relationships/tags" Target="../tags/tag16.xml" /><Relationship Id="rId6" Type="http://schemas.openxmlformats.org/officeDocument/2006/relationships/image" Target="../media/image2.png" /><Relationship Id="rId7"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image" Target="../media/image11.png" /><Relationship Id="rId2" Type="http://schemas.openxmlformats.org/officeDocument/2006/relationships/tags" Target="../tags/tag176.xml" /><Relationship Id="rId3" Type="http://schemas.openxmlformats.org/officeDocument/2006/relationships/tags" Target="../tags/tag177.xml" /><Relationship Id="rId4" Type="http://schemas.openxmlformats.org/officeDocument/2006/relationships/tags" Target="../tags/tag178.xml" /><Relationship Id="rId5" Type="http://schemas.openxmlformats.org/officeDocument/2006/relationships/tags" Target="../tags/tag179.xml" /><Relationship Id="rId6" Type="http://schemas.openxmlformats.org/officeDocument/2006/relationships/tags" Target="../tags/tag180.xml" /><Relationship Id="rId7" Type="http://schemas.openxmlformats.org/officeDocument/2006/relationships/slideMaster" Target="../slideMasters/slideMaster2.xml" /></Relationships>
</file>

<file path=ppt/slideLayouts/_rels/slideLayout31.xml.rels>&#65279;<?xml version="1.0" encoding="utf-8" standalone="yes"?><Relationships xmlns="http://schemas.openxmlformats.org/package/2006/relationships"><Relationship Id="rId1" Type="http://schemas.openxmlformats.org/officeDocument/2006/relationships/tags" Target="../tags/tag181.xml" /><Relationship Id="rId10" Type="http://schemas.openxmlformats.org/officeDocument/2006/relationships/tags" Target="../tags/tag188.xml" /><Relationship Id="rId11" Type="http://schemas.openxmlformats.org/officeDocument/2006/relationships/slideMaster" Target="../slideMasters/slideMaster2.xml" /><Relationship Id="rId2" Type="http://schemas.openxmlformats.org/officeDocument/2006/relationships/image" Target="../media/image11.png" /><Relationship Id="rId3" Type="http://schemas.openxmlformats.org/officeDocument/2006/relationships/tags" Target="../tags/tag182.xml" /><Relationship Id="rId4" Type="http://schemas.openxmlformats.org/officeDocument/2006/relationships/image" Target="../media/image12.png" /><Relationship Id="rId5" Type="http://schemas.openxmlformats.org/officeDocument/2006/relationships/tags" Target="../tags/tag183.xml" /><Relationship Id="rId6" Type="http://schemas.openxmlformats.org/officeDocument/2006/relationships/tags" Target="../tags/tag184.xml" /><Relationship Id="rId7" Type="http://schemas.openxmlformats.org/officeDocument/2006/relationships/tags" Target="../tags/tag185.xml" /><Relationship Id="rId8" Type="http://schemas.openxmlformats.org/officeDocument/2006/relationships/tags" Target="../tags/tag186.xml" /><Relationship Id="rId9" Type="http://schemas.openxmlformats.org/officeDocument/2006/relationships/tags" Target="../tags/tag187.xml" /></Relationships>
</file>

<file path=ppt/slideLayouts/_rels/slideLayout32.xml.rels>&#65279;<?xml version="1.0" encoding="utf-8" standalone="yes"?><Relationships xmlns="http://schemas.openxmlformats.org/package/2006/relationships"><Relationship Id="rId1" Type="http://schemas.openxmlformats.org/officeDocument/2006/relationships/tags" Target="../tags/tag189.xml" /><Relationship Id="rId10" Type="http://schemas.openxmlformats.org/officeDocument/2006/relationships/slideMaster" Target="../slideMasters/slideMaster2.xml" /><Relationship Id="rId2" Type="http://schemas.openxmlformats.org/officeDocument/2006/relationships/tags" Target="../tags/tag190.xml" /><Relationship Id="rId3" Type="http://schemas.openxmlformats.org/officeDocument/2006/relationships/tags" Target="../tags/tag191.xml" /><Relationship Id="rId4" Type="http://schemas.openxmlformats.org/officeDocument/2006/relationships/tags" Target="../tags/tag192.xml" /><Relationship Id="rId5" Type="http://schemas.openxmlformats.org/officeDocument/2006/relationships/tags" Target="../tags/tag193.xml" /><Relationship Id="rId6" Type="http://schemas.openxmlformats.org/officeDocument/2006/relationships/tags" Target="../tags/tag194.xml" /><Relationship Id="rId7" Type="http://schemas.openxmlformats.org/officeDocument/2006/relationships/tags" Target="../tags/tag195.xml" /><Relationship Id="rId8" Type="http://schemas.openxmlformats.org/officeDocument/2006/relationships/image" Target="../media/image12.png" /><Relationship Id="rId9" Type="http://schemas.openxmlformats.org/officeDocument/2006/relationships/tags" Target="../tags/tag196.xml" /></Relationships>
</file>

<file path=ppt/slideLayouts/_rels/slideLayout33.xml.rels>&#65279;<?xml version="1.0" encoding="utf-8" standalone="yes"?><Relationships xmlns="http://schemas.openxmlformats.org/package/2006/relationships"><Relationship Id="rId1" Type="http://schemas.openxmlformats.org/officeDocument/2006/relationships/tags" Target="../tags/tag197.xml" /><Relationship Id="rId10" Type="http://schemas.openxmlformats.org/officeDocument/2006/relationships/slideMaster" Target="../slideMasters/slideMaster2.xml" /><Relationship Id="rId2" Type="http://schemas.openxmlformats.org/officeDocument/2006/relationships/tags" Target="../tags/tag198.xml" /><Relationship Id="rId3" Type="http://schemas.openxmlformats.org/officeDocument/2006/relationships/tags" Target="../tags/tag199.xml" /><Relationship Id="rId4" Type="http://schemas.openxmlformats.org/officeDocument/2006/relationships/tags" Target="../tags/tag200.xml" /><Relationship Id="rId5" Type="http://schemas.openxmlformats.org/officeDocument/2006/relationships/tags" Target="../tags/tag201.xml" /><Relationship Id="rId6" Type="http://schemas.openxmlformats.org/officeDocument/2006/relationships/tags" Target="../tags/tag202.xml" /><Relationship Id="rId7" Type="http://schemas.openxmlformats.org/officeDocument/2006/relationships/tags" Target="../tags/tag203.xml" /><Relationship Id="rId8" Type="http://schemas.openxmlformats.org/officeDocument/2006/relationships/image" Target="../media/image12.png" /><Relationship Id="rId9" Type="http://schemas.openxmlformats.org/officeDocument/2006/relationships/tags" Target="../tags/tag204.xml" /></Relationships>
</file>

<file path=ppt/slideLayouts/_rels/slideLayout34.xml.rels>&#65279;<?xml version="1.0" encoding="utf-8" standalone="yes"?><Relationships xmlns="http://schemas.openxmlformats.org/package/2006/relationships"><Relationship Id="rId1" Type="http://schemas.openxmlformats.org/officeDocument/2006/relationships/tags" Target="../tags/tag205.xml" /><Relationship Id="rId10" Type="http://schemas.openxmlformats.org/officeDocument/2006/relationships/slideMaster" Target="../slideMasters/slideMaster2.xml" /><Relationship Id="rId2" Type="http://schemas.openxmlformats.org/officeDocument/2006/relationships/image" Target="../media/image13.png" /><Relationship Id="rId3" Type="http://schemas.openxmlformats.org/officeDocument/2006/relationships/tags" Target="../tags/tag206.xml" /><Relationship Id="rId4" Type="http://schemas.openxmlformats.org/officeDocument/2006/relationships/tags" Target="../tags/tag207.xml" /><Relationship Id="rId5" Type="http://schemas.openxmlformats.org/officeDocument/2006/relationships/tags" Target="../tags/tag208.xml" /><Relationship Id="rId6" Type="http://schemas.openxmlformats.org/officeDocument/2006/relationships/tags" Target="../tags/tag209.xml" /><Relationship Id="rId7" Type="http://schemas.openxmlformats.org/officeDocument/2006/relationships/tags" Target="../tags/tag210.xml" /><Relationship Id="rId8" Type="http://schemas.openxmlformats.org/officeDocument/2006/relationships/tags" Target="../tags/tag211.xml" /><Relationship Id="rId9" Type="http://schemas.openxmlformats.org/officeDocument/2006/relationships/tags" Target="../tags/tag212.xml" /></Relationships>
</file>

<file path=ppt/slideLayouts/_rels/slideLayout35.xml.rels>&#65279;<?xml version="1.0" encoding="utf-8" standalone="yes"?><Relationships xmlns="http://schemas.openxmlformats.org/package/2006/relationships"><Relationship Id="rId1" Type="http://schemas.openxmlformats.org/officeDocument/2006/relationships/image" Target="../media/image11.png" /><Relationship Id="rId10" Type="http://schemas.openxmlformats.org/officeDocument/2006/relationships/tags" Target="../tags/tag221.xml" /><Relationship Id="rId11" Type="http://schemas.openxmlformats.org/officeDocument/2006/relationships/tags" Target="../tags/tag222.xml" /><Relationship Id="rId12" Type="http://schemas.openxmlformats.org/officeDocument/2006/relationships/slideMaster" Target="../slideMasters/slideMaster2.xml" /><Relationship Id="rId2" Type="http://schemas.openxmlformats.org/officeDocument/2006/relationships/tags" Target="../tags/tag213.xml" /><Relationship Id="rId3" Type="http://schemas.openxmlformats.org/officeDocument/2006/relationships/tags" Target="../tags/tag214.xml" /><Relationship Id="rId4" Type="http://schemas.openxmlformats.org/officeDocument/2006/relationships/tags" Target="../tags/tag215.xml" /><Relationship Id="rId5" Type="http://schemas.openxmlformats.org/officeDocument/2006/relationships/tags" Target="../tags/tag216.xml" /><Relationship Id="rId6" Type="http://schemas.openxmlformats.org/officeDocument/2006/relationships/tags" Target="../tags/tag217.xml" /><Relationship Id="rId7" Type="http://schemas.openxmlformats.org/officeDocument/2006/relationships/tags" Target="../tags/tag218.xml" /><Relationship Id="rId8" Type="http://schemas.openxmlformats.org/officeDocument/2006/relationships/tags" Target="../tags/tag219.xml" /><Relationship Id="rId9" Type="http://schemas.openxmlformats.org/officeDocument/2006/relationships/tags" Target="../tags/tag220.xml" /></Relationships>
</file>

<file path=ppt/slideLayouts/_rels/slideLayout36.xml.rels>&#65279;<?xml version="1.0" encoding="utf-8" standalone="yes"?><Relationships xmlns="http://schemas.openxmlformats.org/package/2006/relationships"><Relationship Id="rId1" Type="http://schemas.openxmlformats.org/officeDocument/2006/relationships/tags" Target="../tags/tag223.xml" /><Relationship Id="rId10" Type="http://schemas.openxmlformats.org/officeDocument/2006/relationships/tags" Target="../tags/tag230.xml" /><Relationship Id="rId11" Type="http://schemas.openxmlformats.org/officeDocument/2006/relationships/slideMaster" Target="../slideMasters/slideMaster2.xml" /><Relationship Id="rId2" Type="http://schemas.openxmlformats.org/officeDocument/2006/relationships/image" Target="../media/image14.png" /><Relationship Id="rId3" Type="http://schemas.openxmlformats.org/officeDocument/2006/relationships/tags" Target="../tags/tag224.xml" /><Relationship Id="rId4" Type="http://schemas.openxmlformats.org/officeDocument/2006/relationships/image" Target="../media/image15.png" /><Relationship Id="rId5" Type="http://schemas.openxmlformats.org/officeDocument/2006/relationships/tags" Target="../tags/tag225.xml" /><Relationship Id="rId6" Type="http://schemas.openxmlformats.org/officeDocument/2006/relationships/tags" Target="../tags/tag226.xml" /><Relationship Id="rId7" Type="http://schemas.openxmlformats.org/officeDocument/2006/relationships/tags" Target="../tags/tag227.xml" /><Relationship Id="rId8" Type="http://schemas.openxmlformats.org/officeDocument/2006/relationships/tags" Target="../tags/tag228.xml" /><Relationship Id="rId9" Type="http://schemas.openxmlformats.org/officeDocument/2006/relationships/tags" Target="../tags/tag229.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7.xml" /><Relationship Id="rId2" Type="http://schemas.openxmlformats.org/officeDocument/2006/relationships/tags" Target="../tags/tag18.xml" /><Relationship Id="rId3" Type="http://schemas.openxmlformats.org/officeDocument/2006/relationships/tags" Target="../tags/tag19.xml" /><Relationship Id="rId4" Type="http://schemas.openxmlformats.org/officeDocument/2006/relationships/tags" Target="../tags/tag20.xml" /><Relationship Id="rId5" Type="http://schemas.openxmlformats.org/officeDocument/2006/relationships/tags" Target="../tags/tag21.xml" /><Relationship Id="rId6" Type="http://schemas.openxmlformats.org/officeDocument/2006/relationships/tags" Target="../tags/tag22.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3.xml" /><Relationship Id="rId2" Type="http://schemas.openxmlformats.org/officeDocument/2006/relationships/tags" Target="../tags/tag24.xml" /><Relationship Id="rId3" Type="http://schemas.openxmlformats.org/officeDocument/2006/relationships/tags" Target="../tags/tag25.xml" /><Relationship Id="rId4" Type="http://schemas.openxmlformats.org/officeDocument/2006/relationships/tags" Target="../tags/tag26.xml" /><Relationship Id="rId5" Type="http://schemas.openxmlformats.org/officeDocument/2006/relationships/tags" Target="../tags/tag27.xml" /><Relationship Id="rId6" Type="http://schemas.openxmlformats.org/officeDocument/2006/relationships/tags" Target="../tags/tag28.xml" /><Relationship Id="rId7" Type="http://schemas.openxmlformats.org/officeDocument/2006/relationships/tags" Target="../tags/tag29.xml" /><Relationship Id="rId8" Type="http://schemas.openxmlformats.org/officeDocument/2006/relationships/tags" Target="../tags/tag30.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1.xml" /><Relationship Id="rId2" Type="http://schemas.openxmlformats.org/officeDocument/2006/relationships/tags" Target="../tags/tag32.xml" /><Relationship Id="rId3" Type="http://schemas.openxmlformats.org/officeDocument/2006/relationships/tags" Target="../tags/tag33.xml" /><Relationship Id="rId4" Type="http://schemas.openxmlformats.org/officeDocument/2006/relationships/tags" Target="../tags/tag34.xml" /><Relationship Id="rId5" Type="http://schemas.openxmlformats.org/officeDocument/2006/relationships/image" Target="../media/image2.png"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8.xml" /><Relationship Id="rId2" Type="http://schemas.openxmlformats.org/officeDocument/2006/relationships/tags" Target="../tags/tag39.xml" /><Relationship Id="rId3" Type="http://schemas.openxmlformats.org/officeDocument/2006/relationships/tags" Target="../tags/tag40.xml" /><Relationship Id="rId4" Type="http://schemas.openxmlformats.org/officeDocument/2006/relationships/tags" Target="../tags/tag41.xml" /><Relationship Id="rId5" Type="http://schemas.openxmlformats.org/officeDocument/2006/relationships/tags" Target="../tags/tag42.xml" /><Relationship Id="rId6" Type="http://schemas.openxmlformats.org/officeDocument/2006/relationships/tags" Target="../tags/tag43.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noFill/>
        <a:effectLst/>
      </p:bgPr>
    </p:bg>
    <p:spTree>
      <p:nvGrpSpPr>
        <p:cNvPr id="1" name=""/>
        <p:cNvGrpSpPr/>
        <p:nvPr/>
      </p:nvGrpSpPr>
      <p:grpSpPr>
        <a:xfrm>
          <a:off x="0" y="0"/>
          <a:ext cx="0" cy="0"/>
        </a:xfrm>
      </p:grpSpPr>
      <p:pic>
        <p:nvPicPr>
          <p:cNvPr id="4" name="图片 3" descr="图片1"/>
          <p:cNvPicPr>
            <a:picLocks noChangeAspect="1"/>
          </p:cNvPicPr>
          <p:nvPr>
            <p:custDataLst>
              <p:tags r:id="rId2"/>
            </p:custDataLst>
          </p:nvPr>
        </p:nvPicPr>
        <p:blipFill>
          <a:blip r:embed="rId1"/>
          <a:stretch>
            <a:fillRect/>
          </a:stretch>
        </p:blipFill>
        <p:spPr>
          <a:xfrm>
            <a:off x="3810" y="-13335"/>
            <a:ext cx="12174855" cy="6856095"/>
          </a:xfrm>
          <a:prstGeom prst="rect">
            <a:avLst/>
          </a:prstGeom>
        </p:spPr>
      </p:pic>
      <p:sp>
        <p:nvSpPr>
          <p:cNvPr id="2" name="标题 1"/>
          <p:cNvSpPr>
            <a:spLocks noGrp="1"/>
          </p:cNvSpPr>
          <p:nvPr>
            <p:ph type="ctrTitle" hasCustomPrompt="1"/>
            <p:custDataLst>
              <p:tags r:id="rId3"/>
            </p:custDataLst>
          </p:nvPr>
        </p:nvSpPr>
        <p:spPr>
          <a:xfrm>
            <a:off x="2612500" y="2404110"/>
            <a:ext cx="6967001" cy="1249344"/>
          </a:xfrm>
        </p:spPr>
        <p:txBody>
          <a:bodyPr lIns="90170" tIns="46990" rIns="90170" bIns="46990" anchor="b" anchorCtr="0">
            <a:normAutofit/>
          </a:bodyPr>
          <a:lstStyle>
            <a:lvl1pPr algn="ctr">
              <a:defRPr sz="7200" b="0" spc="600" baseline="0">
                <a:solidFill>
                  <a:schemeClr val="tx1">
                    <a:lumMod val="85000"/>
                    <a:lumOff val="15000"/>
                  </a:schemeClr>
                </a:solidFill>
                <a:ea typeface="汉仪尚巍手书W" panose="00020600040101010101" pitchFamily="18" charset="-122"/>
              </a:defRPr>
            </a:lvl1pPr>
          </a:lstStyle>
          <a:p>
            <a:r>
              <a:rPr lang="zh-CN" altLang="en-US"/>
              <a:t>编辑标题</a:t>
            </a:r>
          </a:p>
        </p:txBody>
      </p:sp>
      <p:sp>
        <p:nvSpPr>
          <p:cNvPr id="3" name="副标题 2"/>
          <p:cNvSpPr>
            <a:spLocks noGrp="1"/>
          </p:cNvSpPr>
          <p:nvPr>
            <p:ph type="subTitle" idx="1" hasCustomPrompt="1"/>
            <p:custDataLst>
              <p:tags r:id="rId4"/>
            </p:custDataLst>
          </p:nvPr>
        </p:nvSpPr>
        <p:spPr>
          <a:xfrm>
            <a:off x="2612500" y="3732166"/>
            <a:ext cx="6967001" cy="950984"/>
          </a:xfrm>
        </p:spPr>
        <p:txBody>
          <a:bodyPr lIns="90170" tIns="46990" rIns="90170" bIns="46990">
            <a:normAutofit/>
          </a:bodyPr>
          <a:lstStyle>
            <a:lvl1pPr marL="0" indent="0" algn="ctr" eaLnBrk="1" fontAlgn="auto" latinLnBrk="0" hangingPunct="1">
              <a:lnSpc>
                <a:spcPct val="100000"/>
              </a:lnSpc>
              <a:buNone/>
              <a:defRPr sz="240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t>2022/5/11 Wednesday</a:t>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2022/5/11 Wednesday</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930" y="952508"/>
            <a:ext cx="10852237" cy="5388907"/>
          </a:xfrm>
        </p:spPr>
        <p:txBody>
          <a:bodyPr/>
          <a:lstStyle>
            <a:lvl1pPr>
              <a:defRPr baseline="0"/>
            </a:lvl1pPr>
            <a:lvl2pPr>
              <a:defRPr baseline="0"/>
            </a:lvl2pPr>
            <a:lvl3pPr>
              <a:defRPr baseline="0"/>
            </a:lvl3pPr>
            <a:lvl4pPr>
              <a:defRPr baseline="0"/>
            </a:lvl4pPr>
            <a:lvl5pPr>
              <a:defRPr baseline="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blipFill dpi="0" rotWithShape="1">
          <a:blip r:embed="rId6">
            <a:lum/>
          </a:blip>
          <a:stretch>
            <a:fillRect/>
          </a:stretch>
        </a:blip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2109470" y="2179955"/>
            <a:ext cx="7792720" cy="1568450"/>
          </a:xfrm>
        </p:spPr>
        <p:txBody>
          <a:bodyPr vert="horz" lIns="90000" tIns="46800" rIns="90000" bIns="46800" rtlCol="0" anchor="b" anchorCtr="0">
            <a:normAutofit/>
          </a:bodyPr>
          <a:lstStyle>
            <a:lvl1pPr marL="0" marR="0" algn="ctr" defTabSz="914400" rtl="0" eaLnBrk="1" fontAlgn="auto" latinLnBrk="0" hangingPunct="1">
              <a:lnSpc>
                <a:spcPct val="100000"/>
              </a:lnSpc>
              <a:buNone/>
              <a:defRPr kumimoji="0" lang="zh-CN" altLang="en-US" sz="8000" b="0" i="0" u="none" strike="noStrike" kern="1200" cap="none" spc="600" normalizeH="0" baseline="0" noProof="1">
                <a:solidFill>
                  <a:schemeClr val="tx1">
                    <a:lumMod val="85000"/>
                    <a:lumOff val="15000"/>
                  </a:schemeClr>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编辑标题</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2022/5/11 Wednesday</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10" name="文本占位符 9"/>
          <p:cNvSpPr>
            <a:spLocks noGrp="1"/>
          </p:cNvSpPr>
          <p:nvPr>
            <p:ph type="body" sz="quarter" idx="13" hasCustomPrompt="1"/>
            <p:custDataLst>
              <p:tags r:id="rId5"/>
            </p:custDataLst>
          </p:nvPr>
        </p:nvSpPr>
        <p:spPr>
          <a:xfrm>
            <a:off x="2109470" y="3785235"/>
            <a:ext cx="7792720" cy="1045210"/>
          </a:xfrm>
        </p:spPr>
        <p:txBody>
          <a:bodyPr lIns="90000" tIns="46800" rIns="90000" bIns="46800">
            <a:normAutofit/>
          </a:bodyPr>
          <a:lstStyle>
            <a:lvl1pPr marL="0" indent="0" algn="ctr">
              <a:buNone/>
              <a:defRPr sz="2400" baseline="0">
                <a:latin typeface="Arial" panose="020b0604020202020204" pitchFamily="34" charset="0"/>
                <a:ea typeface="隶书" panose="02010509060101010101" pitchFamily="49" charset="-122"/>
              </a:defRPr>
            </a:lvl1pPr>
          </a:lstStyle>
          <a:p>
            <a:pPr lvl="0"/>
            <a:r>
              <a:rPr lang="zh-CN" altLang="en-US"/>
              <a:t>单击此处编辑文本</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p:custDataLst>
              <p:tags r:id="rId2"/>
            </p:custDataLst>
          </p:nvPr>
        </p:nvPicPr>
        <p:blipFill>
          <a:blip r:embed="rId1"/>
          <a:stretch>
            <a:fillRect/>
          </a:stretch>
        </p:blipFill>
        <p:spPr>
          <a:xfrm>
            <a:off x="10071100" y="5712875"/>
            <a:ext cx="2120900" cy="1145124"/>
          </a:xfrm>
          <a:prstGeom prst="rect">
            <a:avLst/>
          </a:prstGeom>
        </p:spPr>
      </p:pic>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2022/5/11 Wednesday</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p:custDataLst>
              <p:tags r:id="rId6"/>
            </p:custDataLst>
          </p:nvPr>
        </p:nvSpPr>
        <p:spPr/>
        <p:txBody>
          <a:bodyPr>
            <a:normAutofit/>
          </a:bodyPr>
          <a:lstStyle>
            <a:lvl1pPr>
              <a:defRPr baseline="0"/>
            </a:lvl1pPr>
          </a:lstStyle>
          <a:p>
            <a:r>
              <a:rPr lang="zh-CN" altLang="en-US"/>
              <a:t>单击此处编辑母版标题样式</a:t>
            </a: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6" name="矩形 5"/>
          <p:cNvSpPr/>
          <p:nvPr>
            <p:custDataLst>
              <p:tags r:id="rId1"/>
            </p:custDataLst>
          </p:nvPr>
        </p:nvSpPr>
        <p:spPr>
          <a:xfrm>
            <a:off x="288290" y="273050"/>
            <a:ext cx="11616055"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8" name="图片 7"/>
          <p:cNvPicPr>
            <a:picLocks noChangeAspect="1"/>
          </p:cNvPicPr>
          <p:nvPr>
            <p:custDataLst>
              <p:tags r:id="rId3"/>
            </p:custDataLst>
          </p:nvPr>
        </p:nvPicPr>
        <p:blipFill>
          <a:blip r:embed="rId2"/>
          <a:stretch>
            <a:fillRect/>
          </a:stretch>
        </p:blipFill>
        <p:spPr>
          <a:xfrm>
            <a:off x="10071100" y="5713095"/>
            <a:ext cx="2120900" cy="1144905"/>
          </a:xfrm>
          <a:prstGeom prst="rect">
            <a:avLst/>
          </a:prstGeom>
        </p:spPr>
      </p:pic>
      <p:pic>
        <p:nvPicPr>
          <p:cNvPr id="10" name="图片 9"/>
          <p:cNvPicPr>
            <a:picLocks noChangeAspect="1"/>
          </p:cNvPicPr>
          <p:nvPr>
            <p:custDataLst>
              <p:tags r:id="rId5"/>
            </p:custDataLst>
          </p:nvPr>
        </p:nvPicPr>
        <p:blipFill>
          <a:blip r:embed="rId4"/>
          <a:stretch>
            <a:fillRect/>
          </a:stretch>
        </p:blipFill>
        <p:spPr>
          <a:xfrm>
            <a:off x="0" y="-191135"/>
            <a:ext cx="1281430" cy="2082165"/>
          </a:xfrm>
          <a:prstGeom prst="rect">
            <a:avLst/>
          </a:prstGeom>
        </p:spPr>
      </p:pic>
      <p:sp>
        <p:nvSpPr>
          <p:cNvPr id="2" name="标题 1"/>
          <p:cNvSpPr>
            <a:spLocks noGrp="1"/>
          </p:cNvSpPr>
          <p:nvPr>
            <p:ph type="title" hasCustomPrompt="1"/>
            <p:custDataLst>
              <p:tags r:id="rId6"/>
            </p:custDataLst>
          </p:nvPr>
        </p:nvSpPr>
        <p:spPr>
          <a:xfrm>
            <a:off x="1281600" y="1249200"/>
            <a:ext cx="9626400" cy="723600"/>
          </a:xfrm>
        </p:spPr>
        <p:txBody>
          <a:bodyPr anchor="ctr">
            <a:normAutofit/>
          </a:bodyPr>
          <a:lstStyle>
            <a:lvl1pPr>
              <a:defRPr sz="3200" baseline="0">
                <a:latin typeface="Arial" panose="020b0604020202020204" pitchFamily="34" charset="0"/>
                <a:ea typeface="隶书" panose="02010509060101010101" pitchFamily="49" charset="-122"/>
              </a:defRPr>
            </a:lvl1pPr>
          </a:lstStyle>
          <a:p>
            <a:r>
              <a:rPr lang="zh-CN" altLang="en-US"/>
              <a:t>单击此处编辑标题</a:t>
            </a:r>
          </a:p>
        </p:txBody>
      </p:sp>
      <p:sp>
        <p:nvSpPr>
          <p:cNvPr id="7" name="内容占位符 6"/>
          <p:cNvSpPr>
            <a:spLocks noGrp="1"/>
          </p:cNvSpPr>
          <p:nvPr>
            <p:ph sz="quarter" idx="13"/>
            <p:custDataLst>
              <p:tags r:id="rId7"/>
            </p:custDataLst>
          </p:nvPr>
        </p:nvSpPr>
        <p:spPr>
          <a:xfrm>
            <a:off x="1281113" y="2163600"/>
            <a:ext cx="9626600" cy="3445200"/>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t>2022/5/11 Wednesday</a:t>
            </a:fld>
            <a:endParaRPr lang="zh-CN" altLang="en-US"/>
          </a:p>
        </p:txBody>
      </p:sp>
      <p:sp>
        <p:nvSpPr>
          <p:cNvPr id="4" name="页脚占位符 3"/>
          <p:cNvSpPr>
            <a:spLocks noGrp="1"/>
          </p:cNvSpPr>
          <p:nvPr>
            <p:ph type="ftr" sz="quarter" idx="11"/>
            <p:custDataLst>
              <p:tags r:id="rId9"/>
            </p:custDataLst>
          </p:nvPr>
        </p:nvSpPr>
        <p:spPr/>
        <p:txBody>
          <a:bodyPr/>
          <a:lstStyle/>
          <a:p>
            <a:endParaRPr lang="zh-CN" altLang="en-US"/>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p:custDataLst>
              <p:tags r:id="rId1"/>
            </p:custDataLst>
          </p:nvPr>
        </p:nvSpPr>
        <p:spPr>
          <a:xfrm>
            <a:off x="13970" y="-4445"/>
            <a:ext cx="5086985"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2"/>
            </p:custDataLst>
          </p:nvPr>
        </p:nvSpPr>
        <p:spPr>
          <a:xfrm>
            <a:off x="583200" y="770400"/>
            <a:ext cx="3960000" cy="882000"/>
          </a:xfrm>
        </p:spPr>
        <p:txBody>
          <a:bodyPr anchor="ctr">
            <a:normAutofit/>
          </a:bodyPr>
          <a:lstStyle>
            <a:lvl1pPr>
              <a:defRPr sz="3600" baseline="0">
                <a:latin typeface="Arial" panose="020b0604020202020204" pitchFamily="34" charset="0"/>
                <a:ea typeface="隶书" panose="02010509060101010101" pitchFamily="49" charset="-122"/>
              </a:defRPr>
            </a:lvl1pPr>
          </a:lstStyle>
          <a:p>
            <a:r>
              <a:rPr lang="zh-CN" altLang="en-US"/>
              <a:t>单击编辑标题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2022/5/11 Wednesday</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586800" y="1764000"/>
            <a:ext cx="3956400" cy="4093200"/>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7"/>
            </p:custDataLst>
          </p:nvPr>
        </p:nvSpPr>
        <p:spPr>
          <a:xfrm>
            <a:off x="5101200" y="769938"/>
            <a:ext cx="6480000" cy="5087937"/>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pic>
        <p:nvPicPr>
          <p:cNvPr id="10" name="图片 9"/>
          <p:cNvPicPr>
            <a:picLocks noChangeAspect="1"/>
          </p:cNvPicPr>
          <p:nvPr>
            <p:custDataLst>
              <p:tags r:id="rId9"/>
            </p:custDataLst>
          </p:nvPr>
        </p:nvPicPr>
        <p:blipFill>
          <a:blip r:embed="rId8"/>
          <a:stretch>
            <a:fillRect/>
          </a:stretch>
        </p:blipFill>
        <p:spPr>
          <a:xfrm>
            <a:off x="0" y="-191366"/>
            <a:ext cx="1281113" cy="2081917"/>
          </a:xfrm>
          <a:prstGeom prst="rect">
            <a:avLst/>
          </a:prstGeom>
        </p:spPr>
      </p:pic>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612000" y="781200"/>
            <a:ext cx="10976400" cy="626400"/>
          </a:xfrm>
        </p:spPr>
        <p:txBody>
          <a:bodyPr anchor="ctr">
            <a:normAutofit/>
          </a:bodyPr>
          <a:lstStyle>
            <a:lvl1pPr algn="ctr">
              <a:defRPr sz="3600" baseline="0">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2022/5/11 Wednesday</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612000" y="1659600"/>
            <a:ext cx="10975975" cy="828000"/>
          </a:xfrm>
        </p:spPr>
        <p:txBody>
          <a:bodyPr>
            <a:normAutofit/>
          </a:bodyPr>
          <a:lstStyle>
            <a:lvl1pPr algn="ctr">
              <a:defRPr baseline="0">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9" name="内容占位符 8"/>
          <p:cNvSpPr>
            <a:spLocks noGrp="1"/>
          </p:cNvSpPr>
          <p:nvPr>
            <p:ph sz="quarter" idx="14"/>
            <p:custDataLst>
              <p:tags r:id="rId7"/>
            </p:custDataLst>
          </p:nvPr>
        </p:nvSpPr>
        <p:spPr>
          <a:xfrm>
            <a:off x="612775" y="2808000"/>
            <a:ext cx="10965600" cy="3430800"/>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pic>
        <p:nvPicPr>
          <p:cNvPr id="11" name="图片 10"/>
          <p:cNvPicPr>
            <a:picLocks noChangeAspect="1"/>
          </p:cNvPicPr>
          <p:nvPr>
            <p:custDataLst>
              <p:tags r:id="rId9"/>
            </p:custDataLst>
          </p:nvPr>
        </p:nvPicPr>
        <p:blipFill>
          <a:blip r:embed="rId8"/>
          <a:stretch>
            <a:fillRect/>
          </a:stretch>
        </p:blipFill>
        <p:spPr>
          <a:xfrm flipH="1">
            <a:off x="10910887" y="-191366"/>
            <a:ext cx="1281113" cy="2081917"/>
          </a:xfrm>
          <a:prstGeom prst="rect">
            <a:avLst/>
          </a:prstGeom>
        </p:spPr>
      </p:pic>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p:custDataLst>
              <p:tags r:id="rId1"/>
            </p:custDataLst>
          </p:nvPr>
        </p:nvSpPr>
        <p:spPr>
          <a:xfrm>
            <a:off x="3810" y="502094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0" name="图片 9"/>
          <p:cNvPicPr>
            <a:picLocks noChangeAspect="1"/>
          </p:cNvPicPr>
          <p:nvPr>
            <p:custDataLst>
              <p:tags r:id="rId3"/>
            </p:custDataLst>
          </p:nvPr>
        </p:nvPicPr>
        <p:blipFill>
          <a:blip r:embed="rId2"/>
          <a:stretch>
            <a:fillRect/>
          </a:stretch>
        </p:blipFill>
        <p:spPr>
          <a:xfrm>
            <a:off x="10579100" y="5987155"/>
            <a:ext cx="1612900" cy="870843"/>
          </a:xfrm>
          <a:prstGeom prst="rect">
            <a:avLst/>
          </a:prstGeom>
        </p:spPr>
      </p:pic>
      <p:sp>
        <p:nvSpPr>
          <p:cNvPr id="2" name="标题 1"/>
          <p:cNvSpPr>
            <a:spLocks noGrp="1"/>
          </p:cNvSpPr>
          <p:nvPr>
            <p:ph type="title"/>
            <p:custDataLst>
              <p:tags r:id="rId4"/>
            </p:custDataLst>
          </p:nvPr>
        </p:nvSpPr>
        <p:spPr>
          <a:xfrm>
            <a:off x="604800" y="669600"/>
            <a:ext cx="10976400" cy="565200"/>
          </a:xfrm>
        </p:spPr>
        <p:txBody>
          <a:bodyPr anchor="ctr">
            <a:normAutofit/>
          </a:bodyPr>
          <a:lstStyle>
            <a:lvl1pPr algn="ctr">
              <a:defRPr sz="3200" baseline="0">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2022/5/11 Wednesday</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604837" y="1681200"/>
            <a:ext cx="10990800" cy="3211200"/>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9"/>
            </p:custDataLst>
          </p:nvPr>
        </p:nvSpPr>
        <p:spPr>
          <a:xfrm>
            <a:off x="580030" y="5180400"/>
            <a:ext cx="11001600" cy="1011600"/>
          </a:xfrm>
        </p:spPr>
        <p:txBody>
          <a:bodyPr>
            <a:normAutofit/>
          </a:bodyPr>
          <a:lstStyle>
            <a:lvl1pPr marL="0" indent="0">
              <a:buNone/>
              <a:defRPr baseline="0">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pic>
        <p:nvPicPr>
          <p:cNvPr id="14" name="图片 13"/>
          <p:cNvPicPr>
            <a:picLocks noChangeAspect="1"/>
          </p:cNvPicPr>
          <p:nvPr>
            <p:custDataLst>
              <p:tags r:id="rId2"/>
            </p:custDataLst>
          </p:nvPr>
        </p:nvPicPr>
        <p:blipFill>
          <a:blip r:embed="rId1"/>
          <a:stretch>
            <a:fillRect/>
          </a:stretch>
        </p:blipFill>
        <p:spPr>
          <a:xfrm>
            <a:off x="10071100" y="5712875"/>
            <a:ext cx="2120900" cy="1145124"/>
          </a:xfrm>
          <a:prstGeom prst="rect">
            <a:avLst/>
          </a:prstGeom>
        </p:spPr>
      </p:pic>
      <p:sp>
        <p:nvSpPr>
          <p:cNvPr id="10" name="矩形 9"/>
          <p:cNvSpPr/>
          <p:nvPr>
            <p:custDataLst>
              <p:tags r:id="rId3"/>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4"/>
            </p:custDataLst>
          </p:nvPr>
        </p:nvSpPr>
        <p:spPr>
          <a:xfrm>
            <a:off x="579600" y="237600"/>
            <a:ext cx="11037600" cy="441964"/>
          </a:xfrm>
        </p:spPr>
        <p:txBody>
          <a:bodyPr>
            <a:normAutofit/>
          </a:bodyPr>
          <a:lstStyle>
            <a:lvl1pPr>
              <a:defRPr baseline="0">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2022/5/11 Wednesday</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579600" y="1663200"/>
            <a:ext cx="5342400" cy="2894400"/>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6242400" y="1663200"/>
            <a:ext cx="5367600" cy="2894400"/>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0"/>
            </p:custDataLst>
          </p:nvPr>
        </p:nvSpPr>
        <p:spPr>
          <a:xfrm>
            <a:off x="572400" y="4816800"/>
            <a:ext cx="5342400" cy="781200"/>
          </a:xfrm>
        </p:spPr>
        <p:txBody>
          <a:bodyPr>
            <a:normAutofit/>
          </a:bodyPr>
          <a:lstStyle>
            <a:lvl1pPr>
              <a:defRPr baseline="0">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1"/>
            </p:custDataLst>
          </p:nvPr>
        </p:nvSpPr>
        <p:spPr>
          <a:xfrm>
            <a:off x="6253200" y="4813200"/>
            <a:ext cx="5367600" cy="781200"/>
          </a:xfrm>
        </p:spPr>
        <p:txBody>
          <a:bodyPr>
            <a:normAutofit/>
          </a:bodyPr>
          <a:lstStyle>
            <a:lvl1pPr>
              <a:defRPr baseline="0">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nvGrpSpPr>
      <p:grpSpPr>
        <a:xfrm>
          <a:off x="0" y="0"/>
          <a:ext cx="0" cy="0"/>
        </a:xfrm>
      </p:grpSpPr>
      <p:sp>
        <p:nvSpPr>
          <p:cNvPr id="10" name="矩形 9"/>
          <p:cNvSpPr/>
          <p:nvPr>
            <p:custDataLst>
              <p:tags r:id="rId1"/>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8" name="图片 7"/>
          <p:cNvPicPr>
            <a:picLocks noChangeAspect="1"/>
          </p:cNvPicPr>
          <p:nvPr>
            <p:custDataLst>
              <p:tags r:id="rId3"/>
            </p:custDataLst>
          </p:nvPr>
        </p:nvPicPr>
        <p:blipFill>
          <a:blip r:embed="rId2"/>
          <a:stretch>
            <a:fillRect/>
          </a:stretch>
        </p:blipFill>
        <p:spPr>
          <a:xfrm>
            <a:off x="9385300" y="5342890"/>
            <a:ext cx="2806700" cy="1515110"/>
          </a:xfrm>
          <a:prstGeom prst="rect">
            <a:avLst/>
          </a:prstGeom>
        </p:spPr>
      </p:pic>
      <p:pic>
        <p:nvPicPr>
          <p:cNvPr id="9" name="图片 8"/>
          <p:cNvPicPr>
            <a:picLocks noChangeAspect="1"/>
          </p:cNvPicPr>
          <p:nvPr>
            <p:custDataLst>
              <p:tags r:id="rId5"/>
            </p:custDataLst>
          </p:nvPr>
        </p:nvPicPr>
        <p:blipFill>
          <a:blip r:embed="rId4"/>
          <a:stretch>
            <a:fillRect/>
          </a:stretch>
        </p:blipFill>
        <p:spPr>
          <a:xfrm>
            <a:off x="0" y="-344805"/>
            <a:ext cx="1904365" cy="3094990"/>
          </a:xfrm>
          <a:prstGeom prst="rect">
            <a:avLst/>
          </a:prstGeom>
        </p:spPr>
      </p:pic>
      <p:sp>
        <p:nvSpPr>
          <p:cNvPr id="2" name="标题 1"/>
          <p:cNvSpPr>
            <a:spLocks noGrp="1"/>
          </p:cNvSpPr>
          <p:nvPr>
            <p:ph type="title" hasCustomPrompt="1"/>
            <p:custDataLst>
              <p:tags r:id="rId6"/>
            </p:custDataLst>
          </p:nvPr>
        </p:nvSpPr>
        <p:spPr>
          <a:xfrm>
            <a:off x="1522800" y="1339200"/>
            <a:ext cx="9144000" cy="2386800"/>
          </a:xfrm>
        </p:spPr>
        <p:txBody>
          <a:bodyPr anchor="b">
            <a:normAutofit/>
          </a:bodyPr>
          <a:lstStyle>
            <a:lvl1pPr algn="ctr">
              <a:defRPr sz="6000" baseline="0">
                <a:latin typeface="Arial" panose="020b0604020202020204" pitchFamily="34" charset="0"/>
                <a:ea typeface="隶书" panose="02010509060101010101" pitchFamily="49" charset="-122"/>
              </a:defRPr>
            </a:lvl1pPr>
          </a:lstStyle>
          <a:p>
            <a:r>
              <a:rPr lang="zh-CN" altLang="en-US"/>
              <a:t>单击此处编辑标题</a:t>
            </a:r>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t>2022/5/11 Wednesday</a:t>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10"/>
            </p:custDataLst>
          </p:nvPr>
        </p:nvSpPr>
        <p:spPr>
          <a:xfrm>
            <a:off x="1522413" y="3862800"/>
            <a:ext cx="9144000" cy="1656000"/>
          </a:xfrm>
        </p:spPr>
        <p:txBody>
          <a:bodyPr>
            <a:normAutofit/>
          </a:bodyPr>
          <a:lstStyle>
            <a:lvl1pPr algn="ctr">
              <a:defRPr baseline="0">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noFill/>
        <a:effectLst/>
      </p:bgPr>
    </p:bg>
    <p:spTree>
      <p:nvGrpSpPr>
        <p:cNvPr id="1" name=""/>
        <p:cNvGrpSpPr/>
        <p:nvPr/>
      </p:nvGrpSpPr>
      <p:grpSpPr>
        <a:xfrm>
          <a:off x="0" y="0"/>
          <a:ext cx="0" cy="0"/>
        </a:xfrm>
      </p:grpSpPr>
      <p:pic>
        <p:nvPicPr>
          <p:cNvPr id="4" name="图片 3" descr="图片1"/>
          <p:cNvPicPr>
            <a:picLocks noChangeAspect="1"/>
          </p:cNvPicPr>
          <p:nvPr userDrawn="1">
            <p:custDataLst>
              <p:tags r:id="rId2"/>
            </p:custDataLst>
          </p:nvPr>
        </p:nvPicPr>
        <p:blipFill>
          <a:blip r:embed="rId1"/>
          <a:stretch>
            <a:fillRect/>
          </a:stretch>
        </p:blipFill>
        <p:spPr>
          <a:xfrm>
            <a:off x="3810" y="-13335"/>
            <a:ext cx="12174855" cy="6856095"/>
          </a:xfrm>
          <a:prstGeom prst="rect">
            <a:avLst/>
          </a:prstGeom>
        </p:spPr>
      </p:pic>
      <p:sp>
        <p:nvSpPr>
          <p:cNvPr id="2" name="标题 1"/>
          <p:cNvSpPr>
            <a:spLocks noGrp="1"/>
          </p:cNvSpPr>
          <p:nvPr>
            <p:ph type="ctrTitle" hasCustomPrompt="1"/>
            <p:custDataLst>
              <p:tags r:id="rId3"/>
            </p:custDataLst>
          </p:nvPr>
        </p:nvSpPr>
        <p:spPr>
          <a:xfrm>
            <a:off x="2612500" y="2404110"/>
            <a:ext cx="6967001" cy="1249344"/>
          </a:xfrm>
        </p:spPr>
        <p:txBody>
          <a:bodyPr lIns="90170" tIns="46990" rIns="90170" bIns="46990" anchor="b" anchorCtr="0">
            <a:normAutofit/>
          </a:bodyPr>
          <a:lstStyle>
            <a:lvl1pPr algn="ctr">
              <a:defRPr sz="7200" b="0" spc="600" baseline="0">
                <a:solidFill>
                  <a:schemeClr val="tx1">
                    <a:lumMod val="85000"/>
                    <a:lumOff val="15000"/>
                  </a:schemeClr>
                </a:solidFill>
                <a:ea typeface="汉仪尚巍手书W" panose="00020600040101010101" pitchFamily="18" charset="-122"/>
              </a:defRPr>
            </a:lvl1pPr>
          </a:lstStyle>
          <a:p>
            <a:r>
              <a:rPr lang="zh-CN" altLang="en-US"/>
              <a:t>编辑标题</a:t>
            </a:r>
          </a:p>
        </p:txBody>
      </p:sp>
      <p:sp>
        <p:nvSpPr>
          <p:cNvPr id="3" name="副标题 2"/>
          <p:cNvSpPr>
            <a:spLocks noGrp="1"/>
          </p:cNvSpPr>
          <p:nvPr>
            <p:ph type="subTitle" idx="1" hasCustomPrompt="1"/>
            <p:custDataLst>
              <p:tags r:id="rId4"/>
            </p:custDataLst>
          </p:nvPr>
        </p:nvSpPr>
        <p:spPr>
          <a:xfrm>
            <a:off x="2612500" y="3732166"/>
            <a:ext cx="6967001" cy="950984"/>
          </a:xfrm>
        </p:spPr>
        <p:txBody>
          <a:bodyPr lIns="90170" tIns="46990" rIns="90170" bIns="46990">
            <a:normAutofit/>
          </a:bodyPr>
          <a:lstStyle>
            <a:lvl1pPr marL="0" indent="0" algn="ctr" eaLnBrk="1" fontAlgn="auto" latinLnBrk="0" hangingPunct="1">
              <a:lnSpc>
                <a:spcPct val="100000"/>
              </a:lnSpc>
              <a:buNone/>
              <a:defRPr sz="240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t>2022/5/11 Wednesday</a:t>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2022/5/11 Wednesday</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2022/5/11 Wednesday</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blipFill dpi="0" rotWithShape="1">
          <a:blip r:embed="rId6">
            <a:lum/>
          </a:blip>
          <a:stretch>
            <a:fillRect/>
          </a:stretch>
        </a:blipFill>
        <a:effectLst/>
      </p:bgPr>
    </p:bg>
    <p:spTree>
      <p:nvGrpSpPr>
        <p:cNvPr id="1" name=""/>
        <p:cNvGrpSpPr/>
        <p:nvPr/>
      </p:nvGrpSpPr>
      <p:grpSpPr>
        <a:xfrm>
          <a:off x="0" y="0"/>
          <a:ext cx="0" cy="0"/>
        </a:xfrm>
      </p:grpSpPr>
      <p:sp>
        <p:nvSpPr>
          <p:cNvPr id="3" name="文本占位符 2"/>
          <p:cNvSpPr>
            <a:spLocks noGrp="1"/>
          </p:cNvSpPr>
          <p:nvPr>
            <p:ph type="body" idx="1"/>
            <p:custDataLst>
              <p:tags r:id="rId1"/>
            </p:custDataLst>
          </p:nvPr>
        </p:nvSpPr>
        <p:spPr>
          <a:xfrm>
            <a:off x="2493282" y="4174945"/>
            <a:ext cx="7205436" cy="1077985"/>
          </a:xfrm>
        </p:spPr>
        <p:txBody>
          <a:bodyPr lIns="90000" tIns="0" rIns="90000" bIns="46800">
            <a:normAutofit/>
          </a:bodyPr>
          <a:lstStyle>
            <a:lvl1pPr marL="0" indent="0" algn="ctr" eaLnBrk="1" fontAlgn="auto" latinLnBrk="0" hangingPunct="1">
              <a:lnSpc>
                <a:spcPct val="100000"/>
              </a:lnSpc>
              <a:buNone/>
              <a:defRPr kumimoji="0" lang="zh-CN" altLang="en-US" sz="2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2"/>
            </p:custDataLst>
          </p:nvPr>
        </p:nvSpPr>
        <p:spPr/>
        <p:txBody>
          <a:bodyPr/>
          <a:lstStyle/>
          <a:p>
            <a:fld id="{760FBDFE-C587-4B4C-A407-44438C67B59E}" type="datetimeFigureOut">
              <a:rPr lang="zh-CN" altLang="en-US" smtClean="0"/>
              <a:t>2022/5/11 Wednesday</a:t>
            </a:fld>
            <a:endParaRPr lang="zh-CN" altLang="en-US"/>
          </a:p>
        </p:txBody>
      </p:sp>
      <p:sp>
        <p:nvSpPr>
          <p:cNvPr id="5" name="页脚占位符 4"/>
          <p:cNvSpPr>
            <a:spLocks noGrp="1"/>
          </p:cNvSpPr>
          <p:nvPr>
            <p:ph type="ftr" sz="quarter" idx="11"/>
            <p:custDataLst>
              <p:tags r:id="rId3"/>
            </p:custDataLst>
          </p:nvPr>
        </p:nvSpPr>
        <p:spPr/>
        <p:txBody>
          <a:bodyPr/>
          <a:lstStyle/>
          <a:p>
            <a:endParaRPr lang="zh-CN" altLang="en-US"/>
          </a:p>
        </p:txBody>
      </p:sp>
      <p:sp>
        <p:nvSpPr>
          <p:cNvPr id="6" name="灯片编号占位符 5"/>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5"/>
            </p:custDataLst>
          </p:nvPr>
        </p:nvSpPr>
        <p:spPr>
          <a:xfrm>
            <a:off x="2493282" y="3066080"/>
            <a:ext cx="7205436" cy="1077985"/>
          </a:xfrm>
        </p:spPr>
        <p:txBody>
          <a:bodyPr lIns="90000" tIns="46800" rIns="90000" bIns="46800" anchor="b" anchorCtr="0">
            <a:normAutofit/>
          </a:bodyPr>
          <a:lstStyle>
            <a:lvl1pPr algn="ctr">
              <a:defRPr sz="4800" b="0" u="none" strike="noStrike" kern="1200" cap="none" spc="300" normalizeH="0" baseline="0">
                <a:solidFill>
                  <a:schemeClr val="tx1">
                    <a:lumMod val="85000"/>
                    <a:lumOff val="15000"/>
                  </a:schemeClr>
                </a:solidFill>
                <a:uFillTx/>
                <a:latin typeface="Arial" panose="020b0604020202020204" pitchFamily="34" charset="0"/>
                <a:ea typeface="汉仪尚巍手书W" panose="00020600040101010101" pitchFamily="18" charset="-122"/>
              </a:defRPr>
            </a:lvl1pPr>
          </a:lstStyle>
          <a:p>
            <a:r>
              <a:rPr lang="zh-CN" altLang="en-US"/>
              <a:t>单击此处编辑标题</a:t>
            </a: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隶书" panose="02010509060101010101" pitchFamily="49" charset="-122"/>
              </a:defRPr>
            </a:lvl1pPr>
            <a:lvl2pPr>
              <a:defRPr sz="1600" baseline="0">
                <a:solidFill>
                  <a:schemeClr val="tx1">
                    <a:lumMod val="85000"/>
                    <a:lumOff val="15000"/>
                  </a:schemeClr>
                </a:solidFill>
                <a:latin typeface="Arial" panose="020b0604020202020204" pitchFamily="34" charset="0"/>
                <a:ea typeface="隶书" panose="02010509060101010101" pitchFamily="49" charset="-122"/>
              </a:defRPr>
            </a:lvl2pPr>
            <a:lvl3pPr>
              <a:defRPr sz="1600" baseline="0">
                <a:solidFill>
                  <a:schemeClr val="tx1">
                    <a:lumMod val="85000"/>
                    <a:lumOff val="15000"/>
                  </a:schemeClr>
                </a:solidFill>
                <a:latin typeface="Arial" panose="020b0604020202020204" pitchFamily="34" charset="0"/>
                <a:ea typeface="隶书" panose="02010509060101010101" pitchFamily="49" charset="-122"/>
              </a:defRPr>
            </a:lvl3pPr>
            <a:lvl4pPr>
              <a:defRPr sz="1600" baseline="0">
                <a:solidFill>
                  <a:schemeClr val="tx1">
                    <a:lumMod val="85000"/>
                    <a:lumOff val="15000"/>
                  </a:schemeClr>
                </a:solidFill>
                <a:latin typeface="Arial" panose="020b0604020202020204" pitchFamily="34" charset="0"/>
                <a:ea typeface="隶书" panose="02010509060101010101" pitchFamily="49" charset="-122"/>
              </a:defRPr>
            </a:lvl4pPr>
            <a:lvl5pPr>
              <a:defRPr sz="1600"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2022/5/11 Wednesday</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2022/5/11 Wednesday</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blipFill dpi="0" rotWithShape="1">
          <a:blip r:embed="rId5">
            <a:lum/>
          </a:blip>
          <a:stretch>
            <a:fillRect/>
          </a:stretch>
        </a:blip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2022/5/11 Wednesday</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2022/5/11 Wednesday</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2"/>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2022/5/11 Wednesday</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2022/5/11 Wednesday</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2022/5/11 Wednesday</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930" y="952508"/>
            <a:ext cx="10852237" cy="5388907"/>
          </a:xfrm>
        </p:spPr>
        <p:txBody>
          <a:bodyPr/>
          <a:lstStyle>
            <a:lvl1pPr>
              <a:defRPr baseline="0"/>
            </a:lvl1pPr>
            <a:lvl2pPr>
              <a:defRPr baseline="0"/>
            </a:lvl2pPr>
            <a:lvl3pPr>
              <a:defRPr baseline="0"/>
            </a:lvl3pPr>
            <a:lvl4pPr>
              <a:defRPr baseline="0"/>
            </a:lvl4pPr>
            <a:lvl5pPr>
              <a:defRPr baseline="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blipFill dpi="0" rotWithShape="1">
          <a:blip r:embed="rId6">
            <a:lum/>
          </a:blip>
          <a:stretch>
            <a:fillRect/>
          </a:stretch>
        </a:blip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2109470" y="2179955"/>
            <a:ext cx="7792720" cy="1568450"/>
          </a:xfrm>
        </p:spPr>
        <p:txBody>
          <a:bodyPr vert="horz" lIns="90000" tIns="46800" rIns="90000" bIns="46800" rtlCol="0" anchor="b" anchorCtr="0">
            <a:normAutofit/>
          </a:bodyPr>
          <a:lstStyle>
            <a:lvl1pPr marL="0" marR="0" algn="ctr" defTabSz="914400" rtl="0" eaLnBrk="1" fontAlgn="auto" latinLnBrk="0" hangingPunct="1">
              <a:lnSpc>
                <a:spcPct val="100000"/>
              </a:lnSpc>
              <a:buNone/>
              <a:defRPr kumimoji="0" lang="zh-CN" altLang="en-US" sz="8000" b="0" i="0" u="none" strike="noStrike" kern="1200" cap="none" spc="600" normalizeH="0" baseline="0" noProof="1">
                <a:solidFill>
                  <a:schemeClr val="tx1">
                    <a:lumMod val="85000"/>
                    <a:lumOff val="15000"/>
                  </a:schemeClr>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编辑标题</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2022/5/11 Wednesday</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10" name="文本占位符 9"/>
          <p:cNvSpPr>
            <a:spLocks noGrp="1"/>
          </p:cNvSpPr>
          <p:nvPr>
            <p:ph type="body" sz="quarter" idx="13" hasCustomPrompt="1"/>
            <p:custDataLst>
              <p:tags r:id="rId5"/>
            </p:custDataLst>
          </p:nvPr>
        </p:nvSpPr>
        <p:spPr>
          <a:xfrm>
            <a:off x="2109470" y="3785235"/>
            <a:ext cx="7792720" cy="1045210"/>
          </a:xfrm>
        </p:spPr>
        <p:txBody>
          <a:bodyPr lIns="90000" tIns="46800" rIns="90000" bIns="46800">
            <a:normAutofit/>
          </a:bodyPr>
          <a:lstStyle>
            <a:lvl1pPr marL="0" indent="0" algn="ctr">
              <a:buNone/>
              <a:defRPr sz="2400" baseline="0">
                <a:latin typeface="Arial" panose="020b0604020202020204" pitchFamily="34" charset="0"/>
                <a:ea typeface="隶书" panose="02010509060101010101" pitchFamily="49" charset="-122"/>
              </a:defRPr>
            </a:lvl1pPr>
          </a:lstStyle>
          <a:p>
            <a:pPr lvl="0"/>
            <a:r>
              <a:rPr lang="zh-CN" altLang="en-US"/>
              <a:t>单击此处编辑文本</a:t>
            </a: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blipFill dpi="0" rotWithShape="1">
          <a:blip r:embed="rId6">
            <a:lum/>
          </a:blip>
          <a:stretch>
            <a:fillRect/>
          </a:stretch>
        </a:blipFill>
        <a:effectLst/>
      </p:bgPr>
    </p:bg>
    <p:spTree>
      <p:nvGrpSpPr>
        <p:cNvPr id="1" name=""/>
        <p:cNvGrpSpPr/>
        <p:nvPr/>
      </p:nvGrpSpPr>
      <p:grpSpPr>
        <a:xfrm>
          <a:off x="0" y="0"/>
          <a:ext cx="0" cy="0"/>
        </a:xfrm>
      </p:grpSpPr>
      <p:sp>
        <p:nvSpPr>
          <p:cNvPr id="3" name="文本占位符 2"/>
          <p:cNvSpPr>
            <a:spLocks noGrp="1"/>
          </p:cNvSpPr>
          <p:nvPr>
            <p:ph type="body" idx="1"/>
            <p:custDataLst>
              <p:tags r:id="rId1"/>
            </p:custDataLst>
          </p:nvPr>
        </p:nvSpPr>
        <p:spPr>
          <a:xfrm>
            <a:off x="2493282" y="4174945"/>
            <a:ext cx="7205436" cy="1077985"/>
          </a:xfrm>
        </p:spPr>
        <p:txBody>
          <a:bodyPr lIns="90000" tIns="0" rIns="90000" bIns="46800">
            <a:normAutofit/>
          </a:bodyPr>
          <a:lstStyle>
            <a:lvl1pPr marL="0" indent="0" algn="ctr" eaLnBrk="1" fontAlgn="auto" latinLnBrk="0" hangingPunct="1">
              <a:lnSpc>
                <a:spcPct val="100000"/>
              </a:lnSpc>
              <a:buNone/>
              <a:defRPr kumimoji="0" lang="zh-CN" altLang="en-US" sz="2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2"/>
            </p:custDataLst>
          </p:nvPr>
        </p:nvSpPr>
        <p:spPr/>
        <p:txBody>
          <a:bodyPr/>
          <a:lstStyle/>
          <a:p>
            <a:fld id="{760FBDFE-C587-4B4C-A407-44438C67B59E}" type="datetimeFigureOut">
              <a:rPr lang="zh-CN" altLang="en-US" smtClean="0"/>
              <a:t>2022/5/11 Wednesday</a:t>
            </a:fld>
            <a:endParaRPr lang="zh-CN" altLang="en-US"/>
          </a:p>
        </p:txBody>
      </p:sp>
      <p:sp>
        <p:nvSpPr>
          <p:cNvPr id="5" name="页脚占位符 4"/>
          <p:cNvSpPr>
            <a:spLocks noGrp="1"/>
          </p:cNvSpPr>
          <p:nvPr>
            <p:ph type="ftr" sz="quarter" idx="11"/>
            <p:custDataLst>
              <p:tags r:id="rId3"/>
            </p:custDataLst>
          </p:nvPr>
        </p:nvSpPr>
        <p:spPr/>
        <p:txBody>
          <a:bodyPr/>
          <a:lstStyle/>
          <a:p>
            <a:endParaRPr lang="zh-CN" altLang="en-US"/>
          </a:p>
        </p:txBody>
      </p:sp>
      <p:sp>
        <p:nvSpPr>
          <p:cNvPr id="6" name="灯片编号占位符 5"/>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5"/>
            </p:custDataLst>
          </p:nvPr>
        </p:nvSpPr>
        <p:spPr>
          <a:xfrm>
            <a:off x="2493282" y="3066080"/>
            <a:ext cx="7205436" cy="1077985"/>
          </a:xfrm>
        </p:spPr>
        <p:txBody>
          <a:bodyPr lIns="90000" tIns="46800" rIns="90000" bIns="46800" anchor="b" anchorCtr="0">
            <a:normAutofit/>
          </a:bodyPr>
          <a:lstStyle>
            <a:lvl1pPr algn="ctr">
              <a:defRPr sz="4800" b="0" u="none" strike="noStrike" kern="1200" cap="none" spc="300" normalizeH="0" baseline="0">
                <a:solidFill>
                  <a:schemeClr val="tx1">
                    <a:lumMod val="85000"/>
                    <a:lumOff val="15000"/>
                  </a:schemeClr>
                </a:solidFill>
                <a:uFillTx/>
                <a:latin typeface="Arial" panose="020b0604020202020204" pitchFamily="34" charset="0"/>
                <a:ea typeface="汉仪尚巍手书W" panose="00020600040101010101" pitchFamily="18" charset="-122"/>
              </a:defRPr>
            </a:lvl1pPr>
          </a:lstStyle>
          <a:p>
            <a:r>
              <a:rPr lang="zh-CN" altLang="en-US"/>
              <a:t>单击此处编辑标题</a:t>
            </a:r>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2"/>
            </p:custDataLst>
          </p:nvPr>
        </p:nvPicPr>
        <p:blipFill>
          <a:blip r:embed="rId1"/>
          <a:stretch>
            <a:fillRect/>
          </a:stretch>
        </p:blipFill>
        <p:spPr>
          <a:xfrm>
            <a:off x="10071100" y="5712875"/>
            <a:ext cx="2120900" cy="1145124"/>
          </a:xfrm>
          <a:prstGeom prst="rect">
            <a:avLst/>
          </a:prstGeom>
        </p:spPr>
      </p:pic>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2022/5/11 Wednesday</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p:custDataLst>
              <p:tags r:id="rId6"/>
            </p:custDataLst>
          </p:nvPr>
        </p:nvSpPr>
        <p:spPr/>
        <p:txBody>
          <a:bodyPr>
            <a:normAutofit/>
          </a:bodyPr>
          <a:lstStyle>
            <a:lvl1pPr>
              <a:defRPr baseline="0"/>
            </a:lvl1pPr>
          </a:lstStyle>
          <a:p>
            <a:r>
              <a:rPr lang="zh-CN" altLang="en-US"/>
              <a:t>单击此处编辑母版标题样式</a:t>
            </a:r>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6" name="矩形 5"/>
          <p:cNvSpPr/>
          <p:nvPr userDrawn="1">
            <p:custDataLst>
              <p:tags r:id="rId1"/>
            </p:custDataLst>
          </p:nvPr>
        </p:nvSpPr>
        <p:spPr>
          <a:xfrm>
            <a:off x="288290" y="273050"/>
            <a:ext cx="11616055"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8" name="图片 7"/>
          <p:cNvPicPr>
            <a:picLocks noChangeAspect="1"/>
          </p:cNvPicPr>
          <p:nvPr userDrawn="1">
            <p:custDataLst>
              <p:tags r:id="rId3"/>
            </p:custDataLst>
          </p:nvPr>
        </p:nvPicPr>
        <p:blipFill>
          <a:blip r:embed="rId2"/>
          <a:stretch>
            <a:fillRect/>
          </a:stretch>
        </p:blipFill>
        <p:spPr>
          <a:xfrm>
            <a:off x="10071100" y="5713095"/>
            <a:ext cx="2120900" cy="1144905"/>
          </a:xfrm>
          <a:prstGeom prst="rect">
            <a:avLst/>
          </a:prstGeom>
        </p:spPr>
      </p:pic>
      <p:pic>
        <p:nvPicPr>
          <p:cNvPr id="10" name="图片 9"/>
          <p:cNvPicPr>
            <a:picLocks noChangeAspect="1"/>
          </p:cNvPicPr>
          <p:nvPr userDrawn="1">
            <p:custDataLst>
              <p:tags r:id="rId5"/>
            </p:custDataLst>
          </p:nvPr>
        </p:nvPicPr>
        <p:blipFill>
          <a:blip r:embed="rId4"/>
          <a:stretch>
            <a:fillRect/>
          </a:stretch>
        </p:blipFill>
        <p:spPr>
          <a:xfrm>
            <a:off x="0" y="-191135"/>
            <a:ext cx="1281430" cy="2082165"/>
          </a:xfrm>
          <a:prstGeom prst="rect">
            <a:avLst/>
          </a:prstGeom>
        </p:spPr>
      </p:pic>
      <p:sp>
        <p:nvSpPr>
          <p:cNvPr id="2" name="标题 1"/>
          <p:cNvSpPr>
            <a:spLocks noGrp="1"/>
          </p:cNvSpPr>
          <p:nvPr>
            <p:ph type="title" hasCustomPrompt="1"/>
            <p:custDataLst>
              <p:tags r:id="rId6"/>
            </p:custDataLst>
          </p:nvPr>
        </p:nvSpPr>
        <p:spPr>
          <a:xfrm>
            <a:off x="1281600" y="1249200"/>
            <a:ext cx="9626400" cy="723600"/>
          </a:xfrm>
        </p:spPr>
        <p:txBody>
          <a:bodyPr anchor="ctr">
            <a:normAutofit/>
          </a:bodyPr>
          <a:lstStyle>
            <a:lvl1pPr>
              <a:defRPr sz="3200" baseline="0">
                <a:latin typeface="Arial" panose="020b0604020202020204" pitchFamily="34" charset="0"/>
                <a:ea typeface="隶书" panose="02010509060101010101" pitchFamily="49" charset="-122"/>
              </a:defRPr>
            </a:lvl1pPr>
          </a:lstStyle>
          <a:p>
            <a:r>
              <a:rPr lang="zh-CN" altLang="en-US"/>
              <a:t>单击此处编辑标题</a:t>
            </a:r>
          </a:p>
        </p:txBody>
      </p:sp>
      <p:sp>
        <p:nvSpPr>
          <p:cNvPr id="7" name="内容占位符 6"/>
          <p:cNvSpPr>
            <a:spLocks noGrp="1"/>
          </p:cNvSpPr>
          <p:nvPr>
            <p:ph sz="quarter" idx="13"/>
            <p:custDataLst>
              <p:tags r:id="rId7"/>
            </p:custDataLst>
          </p:nvPr>
        </p:nvSpPr>
        <p:spPr>
          <a:xfrm>
            <a:off x="1281113" y="2163600"/>
            <a:ext cx="9626600" cy="3445200"/>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t>2022/5/11 Wednesday</a:t>
            </a:fld>
            <a:endParaRPr lang="zh-CN" altLang="en-US"/>
          </a:p>
        </p:txBody>
      </p:sp>
      <p:sp>
        <p:nvSpPr>
          <p:cNvPr id="4" name="页脚占位符 3"/>
          <p:cNvSpPr>
            <a:spLocks noGrp="1"/>
          </p:cNvSpPr>
          <p:nvPr>
            <p:ph type="ftr" sz="quarter" idx="11"/>
            <p:custDataLst>
              <p:tags r:id="rId9"/>
            </p:custDataLst>
          </p:nvPr>
        </p:nvSpPr>
        <p:spPr/>
        <p:txBody>
          <a:bodyPr/>
          <a:lstStyle/>
          <a:p>
            <a:endParaRPr lang="zh-CN" altLang="en-US"/>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13970" y="-4445"/>
            <a:ext cx="5086985"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2"/>
            </p:custDataLst>
          </p:nvPr>
        </p:nvSpPr>
        <p:spPr>
          <a:xfrm>
            <a:off x="583200" y="770400"/>
            <a:ext cx="3960000" cy="882000"/>
          </a:xfrm>
        </p:spPr>
        <p:txBody>
          <a:bodyPr anchor="ctr">
            <a:normAutofit/>
          </a:bodyPr>
          <a:lstStyle>
            <a:lvl1pPr>
              <a:defRPr sz="3600" baseline="0">
                <a:latin typeface="Arial" panose="020b0604020202020204" pitchFamily="34" charset="0"/>
                <a:ea typeface="隶书" panose="02010509060101010101" pitchFamily="49" charset="-122"/>
              </a:defRPr>
            </a:lvl1pPr>
          </a:lstStyle>
          <a:p>
            <a:r>
              <a:rPr lang="zh-CN" altLang="en-US"/>
              <a:t>单击编辑标题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2022/5/11 Wednesday</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586800" y="1764000"/>
            <a:ext cx="3956400" cy="4093200"/>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7"/>
            </p:custDataLst>
          </p:nvPr>
        </p:nvSpPr>
        <p:spPr>
          <a:xfrm>
            <a:off x="5101200" y="769938"/>
            <a:ext cx="6480000" cy="5087937"/>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pic>
        <p:nvPicPr>
          <p:cNvPr id="10" name="图片 9"/>
          <p:cNvPicPr>
            <a:picLocks noChangeAspect="1"/>
          </p:cNvPicPr>
          <p:nvPr userDrawn="1">
            <p:custDataLst>
              <p:tags r:id="rId9"/>
            </p:custDataLst>
          </p:nvPr>
        </p:nvPicPr>
        <p:blipFill>
          <a:blip r:embed="rId8"/>
          <a:stretch>
            <a:fillRect/>
          </a:stretch>
        </p:blipFill>
        <p:spPr>
          <a:xfrm>
            <a:off x="0" y="-191366"/>
            <a:ext cx="1281113" cy="2081917"/>
          </a:xfrm>
          <a:prstGeom prst="rect">
            <a:avLst/>
          </a:prstGeom>
        </p:spPr>
      </p:pic>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612000" y="781200"/>
            <a:ext cx="10976400" cy="626400"/>
          </a:xfrm>
        </p:spPr>
        <p:txBody>
          <a:bodyPr anchor="ctr">
            <a:normAutofit/>
          </a:bodyPr>
          <a:lstStyle>
            <a:lvl1pPr algn="ctr">
              <a:defRPr sz="3600" baseline="0">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2022/5/11 Wednesday</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612000" y="1659600"/>
            <a:ext cx="10975975" cy="828000"/>
          </a:xfrm>
        </p:spPr>
        <p:txBody>
          <a:bodyPr>
            <a:normAutofit/>
          </a:bodyPr>
          <a:lstStyle>
            <a:lvl1pPr algn="ctr">
              <a:defRPr baseline="0">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9" name="内容占位符 8"/>
          <p:cNvSpPr>
            <a:spLocks noGrp="1"/>
          </p:cNvSpPr>
          <p:nvPr>
            <p:ph sz="quarter" idx="14"/>
            <p:custDataLst>
              <p:tags r:id="rId7"/>
            </p:custDataLst>
          </p:nvPr>
        </p:nvSpPr>
        <p:spPr>
          <a:xfrm>
            <a:off x="612775" y="2808000"/>
            <a:ext cx="10965600" cy="3430800"/>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pic>
        <p:nvPicPr>
          <p:cNvPr id="11" name="图片 10"/>
          <p:cNvPicPr>
            <a:picLocks noChangeAspect="1"/>
          </p:cNvPicPr>
          <p:nvPr userDrawn="1">
            <p:custDataLst>
              <p:tags r:id="rId9"/>
            </p:custDataLst>
          </p:nvPr>
        </p:nvPicPr>
        <p:blipFill>
          <a:blip r:embed="rId8"/>
          <a:stretch>
            <a:fillRect/>
          </a:stretch>
        </p:blipFill>
        <p:spPr>
          <a:xfrm flipH="1">
            <a:off x="10910887" y="-191366"/>
            <a:ext cx="1281113" cy="2081917"/>
          </a:xfrm>
          <a:prstGeom prst="rect">
            <a:avLst/>
          </a:prstGeom>
        </p:spPr>
      </p:pic>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3810" y="502094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0" name="图片 9"/>
          <p:cNvPicPr>
            <a:picLocks noChangeAspect="1"/>
          </p:cNvPicPr>
          <p:nvPr userDrawn="1">
            <p:custDataLst>
              <p:tags r:id="rId3"/>
            </p:custDataLst>
          </p:nvPr>
        </p:nvPicPr>
        <p:blipFill>
          <a:blip r:embed="rId2"/>
          <a:stretch>
            <a:fillRect/>
          </a:stretch>
        </p:blipFill>
        <p:spPr>
          <a:xfrm>
            <a:off x="10579100" y="5987155"/>
            <a:ext cx="1612900" cy="870843"/>
          </a:xfrm>
          <a:prstGeom prst="rect">
            <a:avLst/>
          </a:prstGeom>
        </p:spPr>
      </p:pic>
      <p:sp>
        <p:nvSpPr>
          <p:cNvPr id="2" name="标题 1"/>
          <p:cNvSpPr>
            <a:spLocks noGrp="1"/>
          </p:cNvSpPr>
          <p:nvPr>
            <p:ph type="title"/>
            <p:custDataLst>
              <p:tags r:id="rId4"/>
            </p:custDataLst>
          </p:nvPr>
        </p:nvSpPr>
        <p:spPr>
          <a:xfrm>
            <a:off x="604800" y="669600"/>
            <a:ext cx="10976400" cy="565200"/>
          </a:xfrm>
        </p:spPr>
        <p:txBody>
          <a:bodyPr anchor="ctr">
            <a:normAutofit/>
          </a:bodyPr>
          <a:lstStyle>
            <a:lvl1pPr algn="ctr">
              <a:defRPr sz="3200" baseline="0">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2022/5/11 Wednesday</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604837" y="1681200"/>
            <a:ext cx="10990800" cy="3211200"/>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9"/>
            </p:custDataLst>
          </p:nvPr>
        </p:nvSpPr>
        <p:spPr>
          <a:xfrm>
            <a:off x="580030" y="5180400"/>
            <a:ext cx="11001600" cy="1011600"/>
          </a:xfrm>
        </p:spPr>
        <p:txBody>
          <a:bodyPr>
            <a:normAutofit/>
          </a:bodyPr>
          <a:lstStyle>
            <a:lvl1pPr marL="0" indent="0">
              <a:buNone/>
              <a:defRPr baseline="0">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pic>
        <p:nvPicPr>
          <p:cNvPr id="14" name="图片 13"/>
          <p:cNvPicPr>
            <a:picLocks noChangeAspect="1"/>
          </p:cNvPicPr>
          <p:nvPr userDrawn="1">
            <p:custDataLst>
              <p:tags r:id="rId2"/>
            </p:custDataLst>
          </p:nvPr>
        </p:nvPicPr>
        <p:blipFill>
          <a:blip r:embed="rId1"/>
          <a:stretch>
            <a:fillRect/>
          </a:stretch>
        </p:blipFill>
        <p:spPr>
          <a:xfrm>
            <a:off x="10071100" y="5712875"/>
            <a:ext cx="2120900" cy="1145124"/>
          </a:xfrm>
          <a:prstGeom prst="rect">
            <a:avLst/>
          </a:prstGeom>
        </p:spPr>
      </p:pic>
      <p:sp>
        <p:nvSpPr>
          <p:cNvPr id="10" name="矩形 9"/>
          <p:cNvSpPr/>
          <p:nvPr userDrawn="1">
            <p:custDataLst>
              <p:tags r:id="rId3"/>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4"/>
            </p:custDataLst>
          </p:nvPr>
        </p:nvSpPr>
        <p:spPr>
          <a:xfrm>
            <a:off x="579600" y="237600"/>
            <a:ext cx="11037600" cy="441964"/>
          </a:xfrm>
        </p:spPr>
        <p:txBody>
          <a:bodyPr>
            <a:normAutofit/>
          </a:bodyPr>
          <a:lstStyle>
            <a:lvl1pPr>
              <a:defRPr baseline="0">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2022/5/11 Wednesday</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579600" y="1663200"/>
            <a:ext cx="5342400" cy="2894400"/>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6242400" y="1663200"/>
            <a:ext cx="5367600" cy="2894400"/>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0"/>
            </p:custDataLst>
          </p:nvPr>
        </p:nvSpPr>
        <p:spPr>
          <a:xfrm>
            <a:off x="572400" y="4816800"/>
            <a:ext cx="5342400" cy="781200"/>
          </a:xfrm>
        </p:spPr>
        <p:txBody>
          <a:bodyPr>
            <a:normAutofit/>
          </a:bodyPr>
          <a:lstStyle>
            <a:lvl1pPr>
              <a:defRPr baseline="0">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1"/>
            </p:custDataLst>
          </p:nvPr>
        </p:nvSpPr>
        <p:spPr>
          <a:xfrm>
            <a:off x="6253200" y="4813200"/>
            <a:ext cx="5367600" cy="781200"/>
          </a:xfrm>
        </p:spPr>
        <p:txBody>
          <a:bodyPr>
            <a:normAutofit/>
          </a:bodyPr>
          <a:lstStyle>
            <a:lvl1pPr>
              <a:defRPr baseline="0">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8" name="图片 7"/>
          <p:cNvPicPr>
            <a:picLocks noChangeAspect="1"/>
          </p:cNvPicPr>
          <p:nvPr userDrawn="1">
            <p:custDataLst>
              <p:tags r:id="rId3"/>
            </p:custDataLst>
          </p:nvPr>
        </p:nvPicPr>
        <p:blipFill>
          <a:blip r:embed="rId2"/>
          <a:stretch>
            <a:fillRect/>
          </a:stretch>
        </p:blipFill>
        <p:spPr>
          <a:xfrm>
            <a:off x="9385300" y="5342890"/>
            <a:ext cx="2806700" cy="1515110"/>
          </a:xfrm>
          <a:prstGeom prst="rect">
            <a:avLst/>
          </a:prstGeom>
        </p:spPr>
      </p:pic>
      <p:pic>
        <p:nvPicPr>
          <p:cNvPr id="9" name="图片 8"/>
          <p:cNvPicPr>
            <a:picLocks noChangeAspect="1"/>
          </p:cNvPicPr>
          <p:nvPr userDrawn="1">
            <p:custDataLst>
              <p:tags r:id="rId5"/>
            </p:custDataLst>
          </p:nvPr>
        </p:nvPicPr>
        <p:blipFill>
          <a:blip r:embed="rId4"/>
          <a:stretch>
            <a:fillRect/>
          </a:stretch>
        </p:blipFill>
        <p:spPr>
          <a:xfrm>
            <a:off x="0" y="-344805"/>
            <a:ext cx="1904365" cy="3094990"/>
          </a:xfrm>
          <a:prstGeom prst="rect">
            <a:avLst/>
          </a:prstGeom>
        </p:spPr>
      </p:pic>
      <p:sp>
        <p:nvSpPr>
          <p:cNvPr id="2" name="标题 1"/>
          <p:cNvSpPr>
            <a:spLocks noGrp="1"/>
          </p:cNvSpPr>
          <p:nvPr>
            <p:ph type="title" hasCustomPrompt="1"/>
            <p:custDataLst>
              <p:tags r:id="rId6"/>
            </p:custDataLst>
          </p:nvPr>
        </p:nvSpPr>
        <p:spPr>
          <a:xfrm>
            <a:off x="1522800" y="1339200"/>
            <a:ext cx="9144000" cy="2386800"/>
          </a:xfrm>
        </p:spPr>
        <p:txBody>
          <a:bodyPr anchor="b">
            <a:normAutofit/>
          </a:bodyPr>
          <a:lstStyle>
            <a:lvl1pPr algn="ctr">
              <a:defRPr sz="6000" baseline="0">
                <a:latin typeface="Arial" panose="020b0604020202020204" pitchFamily="34" charset="0"/>
                <a:ea typeface="隶书" panose="02010509060101010101" pitchFamily="49" charset="-122"/>
              </a:defRPr>
            </a:lvl1pPr>
          </a:lstStyle>
          <a:p>
            <a:r>
              <a:rPr lang="zh-CN" altLang="en-US"/>
              <a:t>单击此处编辑标题</a:t>
            </a:r>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t>2022/5/11 Wednesday</a:t>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10"/>
            </p:custDataLst>
          </p:nvPr>
        </p:nvSpPr>
        <p:spPr>
          <a:xfrm>
            <a:off x="1522413" y="3862800"/>
            <a:ext cx="9144000" cy="1656000"/>
          </a:xfrm>
        </p:spPr>
        <p:txBody>
          <a:bodyPr>
            <a:normAutofit/>
          </a:bodyPr>
          <a:lstStyle>
            <a:lvl1pPr algn="ctr">
              <a:defRPr baseline="0">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隶书" panose="02010509060101010101" pitchFamily="49" charset="-122"/>
              </a:defRPr>
            </a:lvl1pPr>
            <a:lvl2pPr>
              <a:defRPr sz="1600" baseline="0">
                <a:solidFill>
                  <a:schemeClr val="tx1">
                    <a:lumMod val="85000"/>
                    <a:lumOff val="15000"/>
                  </a:schemeClr>
                </a:solidFill>
                <a:latin typeface="Arial" panose="020b0604020202020204" pitchFamily="34" charset="0"/>
                <a:ea typeface="隶书" panose="02010509060101010101" pitchFamily="49" charset="-122"/>
              </a:defRPr>
            </a:lvl2pPr>
            <a:lvl3pPr>
              <a:defRPr sz="1600" baseline="0">
                <a:solidFill>
                  <a:schemeClr val="tx1">
                    <a:lumMod val="85000"/>
                    <a:lumOff val="15000"/>
                  </a:schemeClr>
                </a:solidFill>
                <a:latin typeface="Arial" panose="020b0604020202020204" pitchFamily="34" charset="0"/>
                <a:ea typeface="隶书" panose="02010509060101010101" pitchFamily="49" charset="-122"/>
              </a:defRPr>
            </a:lvl3pPr>
            <a:lvl4pPr>
              <a:defRPr sz="1600" baseline="0">
                <a:solidFill>
                  <a:schemeClr val="tx1">
                    <a:lumMod val="85000"/>
                    <a:lumOff val="15000"/>
                  </a:schemeClr>
                </a:solidFill>
                <a:latin typeface="Arial" panose="020b0604020202020204" pitchFamily="34" charset="0"/>
                <a:ea typeface="隶书" panose="02010509060101010101" pitchFamily="49" charset="-122"/>
              </a:defRPr>
            </a:lvl4pPr>
            <a:lvl5pPr>
              <a:defRPr sz="1600"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2022/5/11 Wednesday</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2022/5/11 Wednesday</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blipFill dpi="0" rotWithShape="1">
          <a:blip r:embed="rId5">
            <a:lum/>
          </a:blip>
          <a:stretch>
            <a:fillRect/>
          </a:stretch>
        </a:blip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2022/5/11 Wednesday</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2022/5/11 Wednesday</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2"/>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2022/5/11 Wednesday</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2022/5/11 Wednesday</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tags" Target="../tags/tag113.xml" /><Relationship Id="rId2" Type="http://schemas.openxmlformats.org/officeDocument/2006/relationships/slideLayout" Target="../slideLayouts/slideLayout2.xml" /><Relationship Id="rId20" Type="http://schemas.openxmlformats.org/officeDocument/2006/relationships/tags" Target="../tags/tag114.xml" /><Relationship Id="rId21" Type="http://schemas.openxmlformats.org/officeDocument/2006/relationships/tags" Target="../tags/tag115.xml" /><Relationship Id="rId22" Type="http://schemas.openxmlformats.org/officeDocument/2006/relationships/tags" Target="../tags/tag116.xml" /><Relationship Id="rId23" Type="http://schemas.openxmlformats.org/officeDocument/2006/relationships/tags" Target="../tags/tag117.xml" /><Relationship Id="rId24" Type="http://schemas.openxmlformats.org/officeDocument/2006/relationships/tags" Target="../tags/tag118.xml" /><Relationship Id="rId25" Type="http://schemas.openxmlformats.org/officeDocument/2006/relationships/image" Target="file:///D:\qq&#25991;&#20214;\712321467\Image\C2C\Image2\%7b75232B38-A165-1FB7-499C-2E1C792CACB5%7d.png" TargetMode="External" /><Relationship Id="rId26" Type="http://schemas.openxmlformats.org/officeDocument/2006/relationships/image" Target="../media/image8.png" /><Relationship Id="rId27"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slideLayout" Target="../slideLayouts/slideLayout28.xml" /><Relationship Id="rId11" Type="http://schemas.openxmlformats.org/officeDocument/2006/relationships/slideLayout" Target="../slideLayouts/slideLayout29.xml" /><Relationship Id="rId12" Type="http://schemas.openxmlformats.org/officeDocument/2006/relationships/slideLayout" Target="../slideLayouts/slideLayout30.xml" /><Relationship Id="rId13" Type="http://schemas.openxmlformats.org/officeDocument/2006/relationships/slideLayout" Target="../slideLayouts/slideLayout31.xml" /><Relationship Id="rId14" Type="http://schemas.openxmlformats.org/officeDocument/2006/relationships/slideLayout" Target="../slideLayouts/slideLayout32.xml" /><Relationship Id="rId15" Type="http://schemas.openxmlformats.org/officeDocument/2006/relationships/slideLayout" Target="../slideLayouts/slideLayout33.xml" /><Relationship Id="rId16" Type="http://schemas.openxmlformats.org/officeDocument/2006/relationships/slideLayout" Target="../slideLayouts/slideLayout34.xml" /><Relationship Id="rId17" Type="http://schemas.openxmlformats.org/officeDocument/2006/relationships/slideLayout" Target="../slideLayouts/slideLayout35.xml" /><Relationship Id="rId18" Type="http://schemas.openxmlformats.org/officeDocument/2006/relationships/slideLayout" Target="../slideLayouts/slideLayout36.xml" /><Relationship Id="rId19" Type="http://schemas.openxmlformats.org/officeDocument/2006/relationships/tags" Target="../tags/tag231.xml" /><Relationship Id="rId2" Type="http://schemas.openxmlformats.org/officeDocument/2006/relationships/slideLayout" Target="../slideLayouts/slideLayout20.xml" /><Relationship Id="rId20" Type="http://schemas.openxmlformats.org/officeDocument/2006/relationships/tags" Target="../tags/tag232.xml" /><Relationship Id="rId21" Type="http://schemas.openxmlformats.org/officeDocument/2006/relationships/tags" Target="../tags/tag233.xml" /><Relationship Id="rId22" Type="http://schemas.openxmlformats.org/officeDocument/2006/relationships/tags" Target="../tags/tag234.xml" /><Relationship Id="rId23" Type="http://schemas.openxmlformats.org/officeDocument/2006/relationships/tags" Target="../tags/tag235.xml" /><Relationship Id="rId24" Type="http://schemas.openxmlformats.org/officeDocument/2006/relationships/tags" Target="../tags/tag236.xml" /><Relationship Id="rId25" Type="http://schemas.openxmlformats.org/officeDocument/2006/relationships/image" Target="file:///D:\qq&#25991;&#20214;\712321467\Image\C2C\Image2\%7b75232B38-A165-1FB7-499C-2E1C792CACB5%7d.png" TargetMode="External" /><Relationship Id="rId26" Type="http://schemas.openxmlformats.org/officeDocument/2006/relationships/image" Target="../media/image8.png" /><Relationship Id="rId27" Type="http://schemas.openxmlformats.org/officeDocument/2006/relationships/theme" Target="../theme/theme2.xml" /><Relationship Id="rId3" Type="http://schemas.openxmlformats.org/officeDocument/2006/relationships/slideLayout" Target="../slideLayouts/slideLayout21.xml" /><Relationship Id="rId4" Type="http://schemas.openxmlformats.org/officeDocument/2006/relationships/slideLayout" Target="../slideLayouts/slideLayout22.xml" /><Relationship Id="rId5" Type="http://schemas.openxmlformats.org/officeDocument/2006/relationships/slideLayout" Target="../slideLayouts/slideLayout23.xml" /><Relationship Id="rId6" Type="http://schemas.openxmlformats.org/officeDocument/2006/relationships/slideLayout" Target="../slideLayouts/slideLayout24.xml" /><Relationship Id="rId7" Type="http://schemas.openxmlformats.org/officeDocument/2006/relationships/slideLayout" Target="../slideLayouts/slideLayout25.xml" /><Relationship Id="rId8" Type="http://schemas.openxmlformats.org/officeDocument/2006/relationships/slideLayout" Target="../slideLayouts/slideLayout26.xml" /><Relationship Id="rId9" Type="http://schemas.openxmlformats.org/officeDocument/2006/relationships/slideLayout" Target="../slideLayouts/slideLayout27.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2022/5/11 Wednesday</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1073743875" descr="学科网 zxxk.com"/>
          <p:cNvPicPr>
            <a:picLocks noChangeAspect="1"/>
          </p:cNvPicPr>
          <p:nvPr/>
        </p:nvPicPr>
        <p:blipFill>
          <a:blip r:embed="rId26" r:link="rId25"/>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2022/5/11 Wednesday</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userDrawn="1">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1073743875" descr="学科网 zxxk.com"/>
          <p:cNvPicPr>
            <a:picLocks noChangeAspect="1"/>
          </p:cNvPicPr>
          <p:nvPr/>
        </p:nvPicPr>
        <p:blipFill>
          <a:blip r:embed="rId26" r:link="rId25"/>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tags" Target="../tags/tag237.xml" /><Relationship Id="rId3" Type="http://schemas.openxmlformats.org/officeDocument/2006/relationships/tags" Target="../tags/tag238.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1.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5.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1.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1.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1.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notesSlide" Target="../notesSlides/notesSlide2.xml" /><Relationship Id="rId3" Type="http://schemas.openxmlformats.org/officeDocument/2006/relationships/image" Target="../media/image17.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5.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5.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5.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31.xml" /><Relationship Id="rId2" Type="http://schemas.openxmlformats.org/officeDocument/2006/relationships/notesSlide" Target="../notesSlides/notesSlide1.xml" /><Relationship Id="rId3" Type="http://schemas.openxmlformats.org/officeDocument/2006/relationships/image" Target="../media/image16.jpeg" /><Relationship Id="rId4" Type="http://schemas.openxmlformats.org/officeDocument/2006/relationships/tags" Target="../tags/tag239.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5.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5.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5.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5.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5.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5.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5.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31.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notesSlide" Target="../notesSlides/notesSlide3.xml" /><Relationship Id="rId3" Type="http://schemas.openxmlformats.org/officeDocument/2006/relationships/image" Target="../media/image17.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5.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5.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5.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5.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5.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31.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31.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notesSlide" Target="../notesSlides/notesSlide4.xml" /><Relationship Id="rId3" Type="http://schemas.openxmlformats.org/officeDocument/2006/relationships/image" Target="../media/image17.jpe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5.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5.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5.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5.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5.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31.xml" /><Relationship Id="rId2" Type="http://schemas.openxmlformats.org/officeDocument/2006/relationships/tags" Target="../tags/tag240.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31.xml" /><Relationship Id="rId2" Type="http://schemas.openxmlformats.org/officeDocument/2006/relationships/image" Target="../media/image18.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5.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1.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custDataLst>
              <p:tags r:id="rId2"/>
            </p:custDataLst>
          </p:nvPr>
        </p:nvSpPr>
        <p:spPr>
          <a:xfrm>
            <a:off x="337185" y="1091820"/>
            <a:ext cx="10769600" cy="4885899"/>
          </a:xfrm>
        </p:spPr>
        <p:txBody>
          <a:bodyPr>
            <a:noAutofit/>
          </a:bodyPr>
          <a:lstStyle/>
          <a:p>
            <a:r>
              <a:rPr lang="zh-CN" altLang="en-US" sz="7200" smtClean="0">
                <a:solidFill>
                  <a:srgbClr val="FF0000"/>
                </a:solidFill>
                <a:latin typeface="隶书" panose="02010509060101010101" pitchFamily="49" charset="-122"/>
                <a:ea typeface="隶书" panose="02010509060101010101" pitchFamily="49" charset="-122"/>
                <a:sym typeface="+mn-ea"/>
              </a:rPr>
              <a:t>从去套路答题</a:t>
            </a:r>
            <a:br>
              <a:rPr lang="zh-CN" altLang="en-US" sz="7200">
                <a:solidFill>
                  <a:srgbClr val="FF0000"/>
                </a:solidFill>
                <a:latin typeface="隶书" panose="02010509060101010101" pitchFamily="49" charset="-122"/>
                <a:ea typeface="隶书" panose="02010509060101010101" pitchFamily="49" charset="-122"/>
                <a:sym typeface="+mn-ea"/>
              </a:rPr>
            </a:br>
            <a:r>
              <a:rPr lang="zh-CN" altLang="en-US" sz="7200" smtClean="0">
                <a:solidFill>
                  <a:srgbClr val="FF0000"/>
                </a:solidFill>
                <a:latin typeface="隶书" panose="02010509060101010101" pitchFamily="49" charset="-122"/>
                <a:ea typeface="隶书" panose="02010509060101010101" pitchFamily="49" charset="-122"/>
              </a:rPr>
              <a:t>看审题和概括能力</a:t>
            </a:r>
            <a:br>
              <a:rPr lang="en-US" altLang="zh-CN" sz="7200" smtClean="0">
                <a:solidFill>
                  <a:srgbClr val="FF0000"/>
                </a:solidFill>
                <a:latin typeface="隶书" panose="02010509060101010101" pitchFamily="49" charset="-122"/>
                <a:ea typeface="隶书" panose="02010509060101010101" pitchFamily="49" charset="-122"/>
              </a:rPr>
            </a:br>
            <a:r>
              <a:rPr lang="en-US" altLang="zh-CN" sz="7200" smtClean="0">
                <a:solidFill>
                  <a:srgbClr val="FF0000"/>
                </a:solidFill>
                <a:latin typeface="隶书" panose="02010509060101010101" pitchFamily="49" charset="-122"/>
                <a:ea typeface="隶书" panose="02010509060101010101" pitchFamily="49" charset="-122"/>
              </a:rPr>
              <a:t>   </a:t>
            </a:r>
            <a:r>
              <a:rPr lang="en-US" altLang="zh-CN" sz="3200" smtClean="0">
                <a:solidFill>
                  <a:srgbClr val="FF0000"/>
                </a:solidFill>
                <a:latin typeface="隶书" panose="02010509060101010101" pitchFamily="49" charset="-122"/>
                <a:ea typeface="隶书" panose="02010509060101010101" pitchFamily="49" charset="-122"/>
              </a:rPr>
              <a:t>——</a:t>
            </a:r>
            <a:r>
              <a:rPr lang="zh-CN" altLang="en-US" sz="3200" smtClean="0">
                <a:solidFill>
                  <a:srgbClr val="FF0000"/>
                </a:solidFill>
                <a:latin typeface="隶书" panose="02010509060101010101" pitchFamily="49" charset="-122"/>
                <a:ea typeface="隶书" panose="02010509060101010101" pitchFamily="49" charset="-122"/>
              </a:rPr>
              <a:t>散文阅读去套路化答题</a:t>
            </a:r>
            <a:br>
              <a:rPr lang="zh-CN" altLang="en-US" sz="7200" smtClean="0">
                <a:solidFill>
                  <a:srgbClr val="FF0000"/>
                </a:solidFill>
                <a:latin typeface="隶书" panose="02010509060101010101" pitchFamily="49" charset="-122"/>
                <a:ea typeface="隶书" panose="02010509060101010101" pitchFamily="49" charset="-122"/>
              </a:rPr>
            </a:br>
            <a:endParaRPr lang="zh-CN" altLang="en-US" sz="7200">
              <a:solidFill>
                <a:srgbClr val="FF0000"/>
              </a:solidFill>
              <a:latin typeface="隶书" panose="02010509060101010101" pitchFamily="49" charset="-122"/>
              <a:ea typeface="隶书" panose="02010509060101010101" pitchFamily="49" charset="-122"/>
              <a:sym typeface="+mn-ea"/>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1"/>
          <p:cNvSpPr txBox="1"/>
          <p:nvPr/>
        </p:nvSpPr>
        <p:spPr>
          <a:xfrm>
            <a:off x="1221859" y="2001329"/>
            <a:ext cx="10290412" cy="1200329"/>
          </a:xfrm>
          <a:prstGeom prst="rect">
            <a:avLst/>
          </a:prstGeom>
          <a:noFill/>
          <a:ln w="9525">
            <a:gradFill>
              <a:gsLst>
                <a:gs pos="0">
                  <a:srgbClr val="7B32B2"/>
                </a:gs>
                <a:gs pos="100000">
                  <a:srgbClr val="401A5D"/>
                </a:gs>
              </a:gsLst>
            </a:gradFill>
          </a:ln>
        </p:spPr>
        <p:txBody>
          <a:bodyPr wrap="square">
            <a:spAutoFit/>
          </a:bodyPr>
          <a:lstStyle/>
          <a:p>
            <a:pPr indent="0"/>
            <a:r>
              <a:rPr lang="zh-CN" altLang="zh-CN" sz="2400" b="1" smtClean="0">
                <a:ln w="22225">
                  <a:solidFill>
                    <a:schemeClr val="accent2"/>
                  </a:solidFill>
                  <a:prstDash val="solid"/>
                </a:ln>
                <a:solidFill>
                  <a:srgbClr val="FF0000"/>
                </a:solidFill>
                <a:latin typeface="楷体" panose="02010609060101010101" charset="-122"/>
                <a:ea typeface="楷体" panose="02010609060101010101" charset="-122"/>
                <a:cs typeface="楷体" panose="02010609060101010101" charset="-122"/>
                <a:sym typeface="+mn-ea"/>
              </a:rPr>
              <a:t>解题思路：这个题目比较灵活，其实就是考查句子的含义与特色，要注意结合自己的阅读体验从不同角度简要评说，所以要从含义和表达特色两方面去思考去理解。）</a:t>
            </a:r>
            <a:endParaRPr lang="zh-CN" altLang="zh-CN" sz="2800" b="1" smtClean="0">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5" name="标题 1"/>
          <p:cNvSpPr>
            <a:spLocks noGrp="1"/>
          </p:cNvSpPr>
          <p:nvPr>
            <p:ph type="title"/>
          </p:nvPr>
        </p:nvSpPr>
        <p:spPr>
          <a:xfrm>
            <a:off x="1042917" y="362310"/>
            <a:ext cx="10515600" cy="1572491"/>
          </a:xfrm>
        </p:spPr>
        <p:txBody>
          <a:bodyPr/>
          <a:lstStyle/>
          <a:p>
            <a:pPr indent="0"/>
            <a:r>
              <a:rPr lang="en-US" altLang="zh-CN" smtClean="0">
                <a:latin typeface="楷体" panose="02010609060101010101" charset="-122"/>
                <a:ea typeface="楷体" panose="02010609060101010101" charset="-122"/>
                <a:cs typeface="楷体" panose="02010609060101010101" charset="-122"/>
              </a:rPr>
              <a:t>9.</a:t>
            </a:r>
            <a:r>
              <a:rPr lang="zh-CN" altLang="zh-CN" smtClean="0">
                <a:latin typeface="楷体" panose="02010609060101010101" charset="-122"/>
                <a:ea typeface="楷体" panose="02010609060101010101" charset="-122"/>
                <a:cs typeface="楷体" panose="02010609060101010101" charset="-122"/>
              </a:rPr>
              <a:t>文章结尾画线句富有特色，耐人寻味，请你结合自己的阅读体验从不同角度简要评说。（</a:t>
            </a:r>
            <a:r>
              <a:rPr lang="en-US" altLang="zh-CN" smtClean="0">
                <a:latin typeface="楷体" panose="02010609060101010101" charset="-122"/>
                <a:ea typeface="楷体" panose="02010609060101010101" charset="-122"/>
                <a:cs typeface="楷体" panose="02010609060101010101" charset="-122"/>
              </a:rPr>
              <a:t>6</a:t>
            </a:r>
            <a:r>
              <a:rPr lang="zh-CN" altLang="zh-CN" smtClean="0">
                <a:latin typeface="楷体" panose="02010609060101010101" charset="-122"/>
                <a:ea typeface="楷体" panose="02010609060101010101" charset="-122"/>
                <a:cs typeface="楷体" panose="02010609060101010101" charset="-122"/>
              </a:rPr>
              <a:t>分）</a:t>
            </a:r>
          </a:p>
        </p:txBody>
      </p:sp>
      <p:sp>
        <p:nvSpPr>
          <p:cNvPr id="6" name="文本框 1"/>
          <p:cNvSpPr txBox="1"/>
          <p:nvPr/>
        </p:nvSpPr>
        <p:spPr>
          <a:xfrm>
            <a:off x="1086928" y="3485073"/>
            <a:ext cx="10560491" cy="3108543"/>
          </a:xfrm>
          <a:prstGeom prst="rect">
            <a:avLst/>
          </a:prstGeom>
          <a:noFill/>
          <a:ln w="9525">
            <a:gradFill>
              <a:gsLst>
                <a:gs pos="0">
                  <a:srgbClr val="7B32B2"/>
                </a:gs>
                <a:gs pos="100000">
                  <a:srgbClr val="401A5D"/>
                </a:gs>
              </a:gsLst>
            </a:gradFill>
          </a:ln>
        </p:spPr>
        <p:txBody>
          <a:bodyPr wrap="square">
            <a:spAutoFit/>
          </a:bodyPr>
          <a:lstStyle/>
          <a:p>
            <a:pPr indent="0"/>
            <a:r>
              <a:rPr lang="zh-CN" altLang="en-US" sz="2800" b="1" smtClean="0">
                <a:solidFill>
                  <a:srgbClr val="FF0000"/>
                </a:solidFill>
                <a:latin typeface="楷体" panose="02010609060101010101" charset="-122"/>
                <a:ea typeface="楷体" panose="02010609060101010101" charset="-122"/>
                <a:cs typeface="楷体" panose="02010609060101010101" charset="-122"/>
                <a:sym typeface="+mn-ea"/>
              </a:rPr>
              <a:t>可以从内容和作用的角度去分析</a:t>
            </a:r>
            <a:r>
              <a:rPr lang="en-US" altLang="zh-CN" sz="2800" b="1" smtClean="0">
                <a:solidFill>
                  <a:srgbClr val="FF0000"/>
                </a:solidFill>
                <a:latin typeface="楷体" panose="02010609060101010101" charset="-122"/>
                <a:ea typeface="楷体" panose="02010609060101010101" charset="-122"/>
                <a:cs typeface="楷体" panose="02010609060101010101" charset="-122"/>
                <a:sym typeface="+mn-ea"/>
              </a:rPr>
              <a:t>:</a:t>
            </a:r>
          </a:p>
          <a:p>
            <a:pPr indent="0"/>
            <a:r>
              <a:rPr lang="zh-CN" altLang="zh-CN" sz="2800" b="1" smtClean="0">
                <a:solidFill>
                  <a:srgbClr val="0000FF"/>
                </a:solidFill>
                <a:latin typeface="楷体" panose="02010609060101010101" charset="-122"/>
                <a:ea typeface="楷体" panose="02010609060101010101" charset="-122"/>
                <a:cs typeface="楷体" panose="02010609060101010101" charset="-122"/>
                <a:sym typeface="+mn-ea"/>
              </a:rPr>
              <a:t>答案</a:t>
            </a:r>
            <a:r>
              <a:rPr lang="zh-CN" altLang="en-US" sz="2800" b="1" smtClean="0">
                <a:solidFill>
                  <a:srgbClr val="0000FF"/>
                </a:solidFill>
                <a:latin typeface="楷体" panose="02010609060101010101" charset="-122"/>
                <a:ea typeface="楷体" panose="02010609060101010101" charset="-122"/>
                <a:cs typeface="楷体" panose="02010609060101010101" charset="-122"/>
                <a:sym typeface="+mn-ea"/>
              </a:rPr>
              <a:t>一</a:t>
            </a:r>
            <a:r>
              <a:rPr lang="zh-CN" altLang="zh-CN" sz="2800" b="1" smtClean="0">
                <a:solidFill>
                  <a:srgbClr val="0000FF"/>
                </a:solidFill>
                <a:latin typeface="楷体" panose="02010609060101010101" charset="-122"/>
                <a:ea typeface="楷体" panose="02010609060101010101" charset="-122"/>
                <a:cs typeface="楷体" panose="02010609060101010101" charset="-122"/>
                <a:sym typeface="+mn-ea"/>
              </a:rPr>
              <a:t>：</a:t>
            </a:r>
            <a:r>
              <a:rPr lang="zh-CN" altLang="en-US" sz="2800" b="1" smtClean="0">
                <a:solidFill>
                  <a:srgbClr val="0000FF"/>
                </a:solidFill>
                <a:latin typeface="楷体" panose="02010609060101010101" charset="-122"/>
                <a:ea typeface="楷体" panose="02010609060101010101" charset="-122"/>
                <a:cs typeface="楷体" panose="02010609060101010101" charset="-122"/>
                <a:sym typeface="+mn-ea"/>
              </a:rPr>
              <a:t>内容：</a:t>
            </a:r>
            <a:r>
              <a:rPr lang="zh-CN" altLang="zh-CN" sz="2800" b="1" smtClean="0">
                <a:solidFill>
                  <a:srgbClr val="0000FF"/>
                </a:solidFill>
                <a:latin typeface="楷体" panose="02010609060101010101" charset="-122"/>
                <a:ea typeface="楷体" panose="02010609060101010101" charset="-122"/>
                <a:cs typeface="楷体" panose="02010609060101010101" charset="-122"/>
                <a:sym typeface="+mn-ea"/>
              </a:rPr>
              <a:t>①连用三个“往前走”,希望人们体验小巷的生活,不断探寻小巷的深邃;②连用三个“去”字句,从历史、生活、艺术等角度揭示小巷的特点</a:t>
            </a:r>
            <a:r>
              <a:rPr lang="zh-CN" altLang="en-US" sz="2800" b="1" smtClean="0">
                <a:solidFill>
                  <a:srgbClr val="0000FF"/>
                </a:solidFill>
                <a:latin typeface="楷体" panose="02010609060101010101" charset="-122"/>
                <a:ea typeface="楷体" panose="02010609060101010101" charset="-122"/>
                <a:cs typeface="楷体" panose="02010609060101010101" charset="-122"/>
                <a:sym typeface="+mn-ea"/>
              </a:rPr>
              <a:t>。</a:t>
            </a:r>
            <a:endParaRPr lang="en-US" altLang="zh-CN" sz="2800" b="1" smtClean="0">
              <a:solidFill>
                <a:srgbClr val="0000FF"/>
              </a:solidFill>
              <a:latin typeface="楷体" panose="02010609060101010101" charset="-122"/>
              <a:ea typeface="楷体" panose="02010609060101010101" charset="-122"/>
              <a:cs typeface="楷体" panose="02010609060101010101" charset="-122"/>
              <a:sym typeface="+mn-ea"/>
            </a:endParaRPr>
          </a:p>
          <a:p>
            <a:pPr indent="0"/>
            <a:r>
              <a:rPr lang="zh-CN" altLang="en-US" sz="2800" b="1" smtClean="0">
                <a:solidFill>
                  <a:srgbClr val="0000FF"/>
                </a:solidFill>
                <a:latin typeface="楷体" panose="02010609060101010101" charset="-122"/>
                <a:ea typeface="楷体" panose="02010609060101010101" charset="-122"/>
                <a:cs typeface="楷体" panose="02010609060101010101" charset="-122"/>
                <a:sym typeface="+mn-ea"/>
              </a:rPr>
              <a:t>作用：</a:t>
            </a:r>
            <a:r>
              <a:rPr lang="zh-CN" altLang="zh-CN" sz="2800" b="1" smtClean="0">
                <a:solidFill>
                  <a:srgbClr val="0000FF"/>
                </a:solidFill>
                <a:latin typeface="楷体" panose="02010609060101010101" charset="-122"/>
                <a:ea typeface="楷体" panose="02010609060101010101" charset="-122"/>
                <a:cs typeface="楷体" panose="02010609060101010101" charset="-122"/>
                <a:sym typeface="+mn-ea"/>
              </a:rPr>
              <a:t> ①</a:t>
            </a:r>
            <a:r>
              <a:rPr lang="zh-CN" altLang="en-US" sz="2800" b="1" smtClean="0">
                <a:solidFill>
                  <a:srgbClr val="0000FF"/>
                </a:solidFill>
                <a:latin typeface="楷体" panose="02010609060101010101" charset="-122"/>
                <a:ea typeface="楷体" panose="02010609060101010101" charset="-122"/>
                <a:cs typeface="楷体" panose="02010609060101010101" charset="-122"/>
                <a:sym typeface="+mn-ea"/>
              </a:rPr>
              <a:t>把</a:t>
            </a:r>
            <a:r>
              <a:rPr lang="zh-CN" altLang="zh-CN" sz="2800" b="1" smtClean="0">
                <a:solidFill>
                  <a:srgbClr val="0000FF"/>
                </a:solidFill>
                <a:latin typeface="楷体" panose="02010609060101010101" charset="-122"/>
                <a:ea typeface="楷体" panose="02010609060101010101" charset="-122"/>
                <a:cs typeface="楷体" panose="02010609060101010101" charset="-122"/>
                <a:sym typeface="+mn-ea"/>
              </a:rPr>
              <a:t>苏州小巷</a:t>
            </a:r>
            <a:r>
              <a:rPr lang="zh-CN" altLang="en-US" sz="2800" b="1" smtClean="0">
                <a:solidFill>
                  <a:srgbClr val="0000FF"/>
                </a:solidFill>
                <a:latin typeface="楷体" panose="02010609060101010101" charset="-122"/>
                <a:ea typeface="楷体" panose="02010609060101010101" charset="-122"/>
                <a:cs typeface="楷体" panose="02010609060101010101" charset="-122"/>
                <a:sym typeface="+mn-ea"/>
              </a:rPr>
              <a:t>的</a:t>
            </a:r>
            <a:r>
              <a:rPr lang="zh-CN" altLang="zh-CN" sz="2800" b="1" smtClean="0">
                <a:solidFill>
                  <a:srgbClr val="0000FF"/>
                </a:solidFill>
                <a:latin typeface="楷体" panose="02010609060101010101" charset="-122"/>
                <a:ea typeface="楷体" panose="02010609060101010101" charset="-122"/>
                <a:cs typeface="楷体" panose="02010609060101010101" charset="-122"/>
                <a:sym typeface="+mn-ea"/>
              </a:rPr>
              <a:t>悠久历史和鲜明的地域特征</a:t>
            </a:r>
            <a:r>
              <a:rPr lang="zh-CN" altLang="en-US" sz="2800" b="1" smtClean="0">
                <a:solidFill>
                  <a:srgbClr val="0000FF"/>
                </a:solidFill>
                <a:latin typeface="楷体" panose="02010609060101010101" charset="-122"/>
                <a:ea typeface="楷体" panose="02010609060101010101" charset="-122"/>
                <a:cs typeface="楷体" panose="02010609060101010101" charset="-122"/>
                <a:sym typeface="+mn-ea"/>
              </a:rPr>
              <a:t>表现出来，</a:t>
            </a:r>
            <a:r>
              <a:rPr lang="zh-CN" altLang="zh-CN" sz="2800" b="1" smtClean="0">
                <a:solidFill>
                  <a:srgbClr val="0000FF"/>
                </a:solidFill>
                <a:latin typeface="楷体" panose="02010609060101010101" charset="-122"/>
                <a:ea typeface="楷体" panose="02010609060101010101" charset="-122"/>
                <a:cs typeface="楷体" panose="02010609060101010101" charset="-122"/>
                <a:sym typeface="+mn-ea"/>
              </a:rPr>
              <a:t>丰富了文章意蕴; ②运用抒情手法使喜爱小巷的主题更集中,升华了主旨,体现了“形散神聚”的特点。</a:t>
            </a:r>
            <a:endParaRPr lang="zh-CN" altLang="zh-CN" sz="2800" b="1">
              <a:solidFill>
                <a:srgbClr val="0000FF"/>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500"/>
                                        <p:tgtEl>
                                          <p:spTgt spid="4"/>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ox(in)">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1"/>
          <p:cNvSpPr txBox="1"/>
          <p:nvPr/>
        </p:nvSpPr>
        <p:spPr>
          <a:xfrm>
            <a:off x="1135595" y="2277374"/>
            <a:ext cx="10290412" cy="3539430"/>
          </a:xfrm>
          <a:prstGeom prst="rect">
            <a:avLst/>
          </a:prstGeom>
          <a:noFill/>
          <a:ln w="9525">
            <a:gradFill>
              <a:gsLst>
                <a:gs pos="0">
                  <a:srgbClr val="7B32B2"/>
                </a:gs>
                <a:gs pos="100000">
                  <a:srgbClr val="401A5D"/>
                </a:gs>
              </a:gsLst>
            </a:gradFill>
          </a:ln>
        </p:spPr>
        <p:txBody>
          <a:bodyPr wrap="square">
            <a:spAutoFit/>
          </a:bodyPr>
          <a:lstStyle/>
          <a:p>
            <a:pPr indent="0"/>
            <a:r>
              <a:rPr lang="zh-CN" altLang="en-US" sz="2800" b="1" smtClean="0">
                <a:solidFill>
                  <a:srgbClr val="FF0000"/>
                </a:solidFill>
                <a:latin typeface="楷体" panose="02010609060101010101" charset="-122"/>
                <a:ea typeface="楷体" panose="02010609060101010101" charset="-122"/>
                <a:cs typeface="楷体" panose="02010609060101010101" charset="-122"/>
                <a:sym typeface="+mn-ea"/>
              </a:rPr>
              <a:t>可以从对词语理解的角度，从表层义和深层义分析归纳答案</a:t>
            </a:r>
            <a:endParaRPr lang="en-US" altLang="zh-CN" sz="2800" b="1" smtClean="0">
              <a:solidFill>
                <a:srgbClr val="FF0000"/>
              </a:solidFill>
              <a:latin typeface="楷体" panose="02010609060101010101" charset="-122"/>
              <a:ea typeface="楷体" panose="02010609060101010101" charset="-122"/>
              <a:cs typeface="楷体" panose="02010609060101010101" charset="-122"/>
              <a:sym typeface="+mn-ea"/>
            </a:endParaRPr>
          </a:p>
          <a:p>
            <a:pPr indent="0"/>
            <a:r>
              <a:rPr lang="zh-CN" altLang="zh-CN" sz="2800" b="1" smtClean="0">
                <a:solidFill>
                  <a:srgbClr val="0000FF"/>
                </a:solidFill>
                <a:latin typeface="楷体" panose="02010609060101010101" charset="-122"/>
                <a:ea typeface="楷体" panose="02010609060101010101" charset="-122"/>
                <a:cs typeface="楷体" panose="02010609060101010101" charset="-122"/>
                <a:sym typeface="+mn-ea"/>
              </a:rPr>
              <a:t>答案</a:t>
            </a:r>
            <a:r>
              <a:rPr lang="zh-CN" altLang="en-US" sz="2800" b="1" smtClean="0">
                <a:solidFill>
                  <a:srgbClr val="0000FF"/>
                </a:solidFill>
                <a:latin typeface="楷体" panose="02010609060101010101" charset="-122"/>
                <a:ea typeface="楷体" panose="02010609060101010101" charset="-122"/>
                <a:cs typeface="楷体" panose="02010609060101010101" charset="-122"/>
                <a:sym typeface="+mn-ea"/>
              </a:rPr>
              <a:t>二</a:t>
            </a:r>
            <a:r>
              <a:rPr lang="zh-CN" altLang="zh-CN" sz="2800" b="1" smtClean="0">
                <a:solidFill>
                  <a:srgbClr val="0000FF"/>
                </a:solidFill>
                <a:latin typeface="楷体" panose="02010609060101010101" charset="-122"/>
                <a:ea typeface="楷体" panose="02010609060101010101" charset="-122"/>
                <a:cs typeface="楷体" panose="02010609060101010101" charset="-122"/>
                <a:sym typeface="+mn-ea"/>
              </a:rPr>
              <a:t>：</a:t>
            </a:r>
            <a:endParaRPr lang="en-US" altLang="zh-CN" sz="2800" b="1" smtClean="0">
              <a:solidFill>
                <a:srgbClr val="0000FF"/>
              </a:solidFill>
              <a:latin typeface="楷体" panose="02010609060101010101" charset="-122"/>
              <a:ea typeface="楷体" panose="02010609060101010101" charset="-122"/>
              <a:cs typeface="楷体" panose="02010609060101010101" charset="-122"/>
              <a:sym typeface="+mn-ea"/>
            </a:endParaRPr>
          </a:p>
          <a:p>
            <a:pPr indent="0"/>
            <a:r>
              <a:rPr lang="zh-CN" altLang="en-US" sz="2800" b="1" smtClean="0">
                <a:solidFill>
                  <a:srgbClr val="0000FF"/>
                </a:solidFill>
                <a:latin typeface="楷体" panose="02010609060101010101" charset="-122"/>
                <a:ea typeface="楷体" panose="02010609060101010101" charset="-122"/>
                <a:cs typeface="楷体" panose="02010609060101010101" charset="-122"/>
                <a:sym typeface="+mn-ea"/>
              </a:rPr>
              <a:t>表层义，</a:t>
            </a:r>
            <a:r>
              <a:rPr lang="zh-CN" altLang="zh-CN" sz="2800" b="1" smtClean="0">
                <a:solidFill>
                  <a:srgbClr val="0000FF"/>
                </a:solidFill>
                <a:latin typeface="楷体" panose="02010609060101010101" charset="-122"/>
                <a:ea typeface="楷体" panose="02010609060101010101" charset="-122"/>
                <a:cs typeface="楷体" panose="02010609060101010101" charset="-122"/>
                <a:sym typeface="+mn-ea"/>
              </a:rPr>
              <a:t> ①连用三个“往前走”,希望人们体验小巷的生活,不断探寻小巷的深邃;②连用三个“去”字句,从历史、生活、艺术等角度揭示小巷的特点</a:t>
            </a:r>
            <a:r>
              <a:rPr lang="zh-CN" altLang="en-US" sz="2800" b="1" smtClean="0">
                <a:solidFill>
                  <a:srgbClr val="0000FF"/>
                </a:solidFill>
                <a:latin typeface="楷体" panose="02010609060101010101" charset="-122"/>
                <a:ea typeface="楷体" panose="02010609060101010101" charset="-122"/>
                <a:cs typeface="楷体" panose="02010609060101010101" charset="-122"/>
                <a:sym typeface="+mn-ea"/>
              </a:rPr>
              <a:t>。</a:t>
            </a:r>
            <a:endParaRPr lang="en-US" altLang="zh-CN" sz="2800" b="1" smtClean="0">
              <a:solidFill>
                <a:srgbClr val="0000FF"/>
              </a:solidFill>
              <a:latin typeface="楷体" panose="02010609060101010101" charset="-122"/>
              <a:ea typeface="楷体" panose="02010609060101010101" charset="-122"/>
              <a:cs typeface="楷体" panose="02010609060101010101" charset="-122"/>
              <a:sym typeface="+mn-ea"/>
            </a:endParaRPr>
          </a:p>
          <a:p>
            <a:pPr indent="0"/>
            <a:r>
              <a:rPr lang="zh-CN" altLang="en-US" sz="2800" b="1" smtClean="0">
                <a:solidFill>
                  <a:srgbClr val="0000FF"/>
                </a:solidFill>
                <a:latin typeface="楷体" panose="02010609060101010101" charset="-122"/>
                <a:ea typeface="楷体" panose="02010609060101010101" charset="-122"/>
                <a:cs typeface="楷体" panose="02010609060101010101" charset="-122"/>
                <a:sym typeface="+mn-ea"/>
              </a:rPr>
              <a:t>深层义</a:t>
            </a:r>
            <a:r>
              <a:rPr lang="en-US" altLang="zh-CN" sz="2800" b="1" smtClean="0">
                <a:solidFill>
                  <a:srgbClr val="0000FF"/>
                </a:solidFill>
                <a:latin typeface="楷体" panose="02010609060101010101" charset="-122"/>
                <a:ea typeface="楷体" panose="02010609060101010101" charset="-122"/>
                <a:cs typeface="楷体" panose="02010609060101010101" charset="-122"/>
                <a:sym typeface="+mn-ea"/>
              </a:rPr>
              <a:t>:</a:t>
            </a:r>
            <a:r>
              <a:rPr lang="zh-CN" altLang="zh-CN" sz="2800" b="1" smtClean="0">
                <a:solidFill>
                  <a:srgbClr val="0000FF"/>
                </a:solidFill>
                <a:latin typeface="楷体" panose="02010609060101010101" charset="-122"/>
                <a:ea typeface="楷体" panose="02010609060101010101" charset="-122"/>
                <a:cs typeface="楷体" panose="02010609060101010101" charset="-122"/>
                <a:sym typeface="+mn-ea"/>
              </a:rPr>
              <a:t>①</a:t>
            </a:r>
            <a:r>
              <a:rPr lang="zh-CN" altLang="en-US" sz="2800" b="1" smtClean="0">
                <a:solidFill>
                  <a:srgbClr val="0000FF"/>
                </a:solidFill>
                <a:latin typeface="楷体" panose="02010609060101010101" charset="-122"/>
                <a:ea typeface="楷体" panose="02010609060101010101" charset="-122"/>
                <a:cs typeface="楷体" panose="02010609060101010101" charset="-122"/>
                <a:sym typeface="+mn-ea"/>
              </a:rPr>
              <a:t>把</a:t>
            </a:r>
            <a:r>
              <a:rPr lang="zh-CN" altLang="zh-CN" sz="2800" b="1" smtClean="0">
                <a:solidFill>
                  <a:srgbClr val="0000FF"/>
                </a:solidFill>
                <a:latin typeface="楷体" panose="02010609060101010101" charset="-122"/>
                <a:ea typeface="楷体" panose="02010609060101010101" charset="-122"/>
                <a:cs typeface="楷体" panose="02010609060101010101" charset="-122"/>
                <a:sym typeface="+mn-ea"/>
              </a:rPr>
              <a:t>苏州小巷</a:t>
            </a:r>
            <a:r>
              <a:rPr lang="zh-CN" altLang="en-US" sz="2800" b="1" smtClean="0">
                <a:solidFill>
                  <a:srgbClr val="0000FF"/>
                </a:solidFill>
                <a:latin typeface="楷体" panose="02010609060101010101" charset="-122"/>
                <a:ea typeface="楷体" panose="02010609060101010101" charset="-122"/>
                <a:cs typeface="楷体" panose="02010609060101010101" charset="-122"/>
                <a:sym typeface="+mn-ea"/>
              </a:rPr>
              <a:t>的</a:t>
            </a:r>
            <a:r>
              <a:rPr lang="zh-CN" altLang="zh-CN" sz="2800" b="1" smtClean="0">
                <a:solidFill>
                  <a:srgbClr val="0000FF"/>
                </a:solidFill>
                <a:latin typeface="楷体" panose="02010609060101010101" charset="-122"/>
                <a:ea typeface="楷体" panose="02010609060101010101" charset="-122"/>
                <a:cs typeface="楷体" panose="02010609060101010101" charset="-122"/>
                <a:sym typeface="+mn-ea"/>
              </a:rPr>
              <a:t>悠久历史和鲜明的地域特征</a:t>
            </a:r>
            <a:r>
              <a:rPr lang="zh-CN" altLang="en-US" sz="2800" b="1" smtClean="0">
                <a:solidFill>
                  <a:srgbClr val="0000FF"/>
                </a:solidFill>
                <a:latin typeface="楷体" panose="02010609060101010101" charset="-122"/>
                <a:ea typeface="楷体" panose="02010609060101010101" charset="-122"/>
                <a:cs typeface="楷体" panose="02010609060101010101" charset="-122"/>
                <a:sym typeface="+mn-ea"/>
              </a:rPr>
              <a:t>表现出来，</a:t>
            </a:r>
            <a:r>
              <a:rPr lang="zh-CN" altLang="zh-CN" sz="2800" b="1" smtClean="0">
                <a:solidFill>
                  <a:srgbClr val="0000FF"/>
                </a:solidFill>
                <a:latin typeface="楷体" panose="02010609060101010101" charset="-122"/>
                <a:ea typeface="楷体" panose="02010609060101010101" charset="-122"/>
                <a:cs typeface="楷体" panose="02010609060101010101" charset="-122"/>
                <a:sym typeface="+mn-ea"/>
              </a:rPr>
              <a:t>丰富了文章意蕴; ②运用抒情手法使喜爱小巷的主题更集中,升华了主旨,体现了“形散神聚”的特点。</a:t>
            </a:r>
            <a:endParaRPr lang="zh-CN" altLang="zh-CN" sz="2800" b="1">
              <a:solidFill>
                <a:srgbClr val="0000FF"/>
              </a:solidFill>
              <a:latin typeface="楷体" panose="02010609060101010101" charset="-122"/>
              <a:ea typeface="楷体" panose="02010609060101010101" charset="-122"/>
              <a:cs typeface="楷体" panose="02010609060101010101" charset="-122"/>
              <a:sym typeface="+mn-ea"/>
            </a:endParaRPr>
          </a:p>
        </p:txBody>
      </p:sp>
      <p:sp>
        <p:nvSpPr>
          <p:cNvPr id="5" name="标题 1"/>
          <p:cNvSpPr>
            <a:spLocks noGrp="1"/>
          </p:cNvSpPr>
          <p:nvPr>
            <p:ph type="title"/>
          </p:nvPr>
        </p:nvSpPr>
        <p:spPr>
          <a:xfrm>
            <a:off x="1042917" y="741872"/>
            <a:ext cx="10515600" cy="1572491"/>
          </a:xfrm>
        </p:spPr>
        <p:txBody>
          <a:bodyPr/>
          <a:lstStyle/>
          <a:p>
            <a:pPr indent="0"/>
            <a:r>
              <a:rPr lang="en-US" altLang="zh-CN" smtClean="0">
                <a:latin typeface="楷体" panose="02010609060101010101" charset="-122"/>
                <a:ea typeface="楷体" panose="02010609060101010101" charset="-122"/>
                <a:cs typeface="楷体" panose="02010609060101010101" charset="-122"/>
              </a:rPr>
              <a:t>9.</a:t>
            </a:r>
            <a:r>
              <a:rPr lang="zh-CN" altLang="zh-CN" smtClean="0">
                <a:latin typeface="楷体" panose="02010609060101010101" charset="-122"/>
                <a:ea typeface="楷体" panose="02010609060101010101" charset="-122"/>
                <a:cs typeface="楷体" panose="02010609060101010101" charset="-122"/>
              </a:rPr>
              <a:t>文章结尾画线句富有特色，耐人寻味，请你结合自己的阅读体验从不同角度简要评说。（</a:t>
            </a:r>
            <a:r>
              <a:rPr lang="en-US" altLang="zh-CN" smtClean="0">
                <a:latin typeface="楷体" panose="02010609060101010101" charset="-122"/>
                <a:ea typeface="楷体" panose="02010609060101010101" charset="-122"/>
                <a:cs typeface="楷体" panose="02010609060101010101" charset="-122"/>
              </a:rPr>
              <a:t>6</a:t>
            </a:r>
            <a:r>
              <a:rPr lang="zh-CN" altLang="zh-CN" smtClean="0">
                <a:latin typeface="楷体" panose="02010609060101010101" charset="-122"/>
                <a:ea typeface="楷体" panose="02010609060101010101" charset="-122"/>
                <a:cs typeface="楷体" panose="02010609060101010101" charset="-122"/>
              </a:rPr>
              <a:t>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54" name="矩形 1"/>
          <p:cNvSpPr/>
          <p:nvPr/>
        </p:nvSpPr>
        <p:spPr>
          <a:xfrm>
            <a:off x="586596" y="2691443"/>
            <a:ext cx="11076317" cy="3108543"/>
          </a:xfrm>
          <a:prstGeom prst="rect">
            <a:avLst/>
          </a:prstGeom>
        </p:spPr>
        <p:txBody>
          <a:bodyPr wrap="square">
            <a:spAutoFit/>
          </a:bodyPr>
          <a:lstStyle/>
          <a:p>
            <a:r>
              <a:rPr lang="zh-CN" altLang="en-US" sz="2800" b="1" smtClean="0">
                <a:solidFill>
                  <a:srgbClr val="FF0000"/>
                </a:solidFill>
                <a:latin typeface="楷体" panose="02010609060101010101" charset="-122"/>
                <a:ea typeface="楷体" panose="02010609060101010101" charset="-122"/>
                <a:cs typeface="楷体" panose="02010609060101010101" charset="-122"/>
              </a:rPr>
              <a:t>那么我们来看看去套路的、去答题模式的答案：</a:t>
            </a:r>
            <a:endParaRPr lang="en-US" altLang="zh-CN" sz="2800" b="1" smtClean="0">
              <a:solidFill>
                <a:srgbClr val="FF0000"/>
              </a:solidFill>
              <a:latin typeface="楷体" panose="02010609060101010101" charset="-122"/>
              <a:ea typeface="楷体" panose="02010609060101010101" charset="-122"/>
              <a:cs typeface="楷体" panose="02010609060101010101" charset="-122"/>
            </a:endParaRPr>
          </a:p>
          <a:p>
            <a:pPr indent="0"/>
            <a:r>
              <a:rPr lang="zh-CN" altLang="zh-CN" sz="2800" b="1" smtClean="0">
                <a:solidFill>
                  <a:srgbClr val="0000FF"/>
                </a:solidFill>
                <a:latin typeface="楷体" panose="02010609060101010101" charset="-122"/>
                <a:ea typeface="楷体" panose="02010609060101010101" charset="-122"/>
                <a:cs typeface="楷体" panose="02010609060101010101" charset="-122"/>
                <a:sym typeface="+mn-ea"/>
              </a:rPr>
              <a:t>参考答案：①连用三个“往前走”,希望人们体验小巷的生活,不断探寻小巷的深邃;②连用三个“去”字句,从历史、生活、艺术等角度揭示小巷的特点,丰富了文章意蕴;③运用抒情手法使喜爱小巷的主题更集中,升华了主旨,体现了“形散神聚”的特点。</a:t>
            </a:r>
          </a:p>
          <a:p>
            <a:pPr indent="0"/>
            <a:r>
              <a:rPr lang="zh-CN" altLang="zh-CN" sz="2800" b="1" smtClean="0">
                <a:solidFill>
                  <a:srgbClr val="0000FF"/>
                </a:solidFill>
                <a:latin typeface="楷体" panose="02010609060101010101" charset="-122"/>
                <a:ea typeface="楷体" panose="02010609060101010101" charset="-122"/>
                <a:cs typeface="楷体" panose="02010609060101010101" charset="-122"/>
                <a:sym typeface="+mn-ea"/>
              </a:rPr>
              <a:t>    评分建议:一点2分,意思对即可。还可从人称、修辞等角度评说,言之成理亦可。</a:t>
            </a:r>
            <a:endParaRPr lang="zh-CN" altLang="zh-CN" sz="2800" b="1">
              <a:solidFill>
                <a:srgbClr val="0000FF"/>
              </a:solidFill>
              <a:latin typeface="楷体" panose="02010609060101010101" charset="-122"/>
              <a:ea typeface="楷体" panose="02010609060101010101" charset="-122"/>
              <a:cs typeface="楷体" panose="02010609060101010101" charset="-122"/>
            </a:endParaRPr>
          </a:p>
        </p:txBody>
      </p:sp>
      <p:sp>
        <p:nvSpPr>
          <p:cNvPr id="4" name="标题 1"/>
          <p:cNvSpPr txBox="1"/>
          <p:nvPr/>
        </p:nvSpPr>
        <p:spPr>
          <a:xfrm>
            <a:off x="628849" y="1155940"/>
            <a:ext cx="10515600" cy="1572491"/>
          </a:xfrm>
          <a:prstGeom prst="rect">
            <a:avLst/>
          </a:prstGeom>
        </p:spPr>
        <p:txBody>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3200" b="1" i="0" u="none" strike="noStrike" kern="1200" cap="none" spc="200" normalizeH="0" baseline="0" noProof="0" smtClean="0">
                <a:ln>
                  <a:noFill/>
                </a:ln>
                <a:solidFill>
                  <a:schemeClr val="tx1">
                    <a:lumMod val="85000"/>
                    <a:lumOff val="15000"/>
                  </a:schemeClr>
                </a:solidFill>
                <a:effectLst/>
                <a:uLnTx/>
                <a:uFillTx/>
                <a:latin typeface="楷体" panose="02010609060101010101" charset="-122"/>
                <a:ea typeface="楷体" panose="02010609060101010101" charset="-122"/>
                <a:cs typeface="楷体" panose="02010609060101010101" charset="-122"/>
              </a:rPr>
              <a:t>9.</a:t>
            </a:r>
            <a:r>
              <a:rPr kumimoji="0" lang="zh-CN" altLang="zh-CN" sz="3200" b="1" i="0" u="none" strike="noStrike" kern="1200" cap="none" spc="200" normalizeH="0" baseline="0" noProof="0" smtClean="0">
                <a:ln>
                  <a:noFill/>
                </a:ln>
                <a:solidFill>
                  <a:schemeClr val="tx1">
                    <a:lumMod val="85000"/>
                    <a:lumOff val="15000"/>
                  </a:schemeClr>
                </a:solidFill>
                <a:effectLst/>
                <a:uLnTx/>
                <a:uFillTx/>
                <a:latin typeface="楷体" panose="02010609060101010101" charset="-122"/>
                <a:ea typeface="楷体" panose="02010609060101010101" charset="-122"/>
                <a:cs typeface="楷体" panose="02010609060101010101" charset="-122"/>
              </a:rPr>
              <a:t>文章结尾画线句富有特色，耐人寻味，请你结合自己的阅读体验从不同角度简要评说。（</a:t>
            </a:r>
            <a:r>
              <a:rPr kumimoji="0" lang="en-US" altLang="zh-CN" sz="3200" b="1" i="0" u="none" strike="noStrike" kern="1200" cap="none" spc="200" normalizeH="0" baseline="0" noProof="0" smtClean="0">
                <a:ln>
                  <a:noFill/>
                </a:ln>
                <a:solidFill>
                  <a:schemeClr val="tx1">
                    <a:lumMod val="85000"/>
                    <a:lumOff val="15000"/>
                  </a:schemeClr>
                </a:solidFill>
                <a:effectLst/>
                <a:uLnTx/>
                <a:uFillTx/>
                <a:latin typeface="楷体" panose="02010609060101010101" charset="-122"/>
                <a:ea typeface="楷体" panose="02010609060101010101" charset="-122"/>
                <a:cs typeface="楷体" panose="02010609060101010101" charset="-122"/>
              </a:rPr>
              <a:t>6</a:t>
            </a:r>
            <a:r>
              <a:rPr kumimoji="0" lang="zh-CN" altLang="zh-CN" sz="3200" b="1" i="0" u="none" strike="noStrike" kern="1200" cap="none" spc="200" normalizeH="0" baseline="0" noProof="0" smtClean="0">
                <a:ln>
                  <a:noFill/>
                </a:ln>
                <a:solidFill>
                  <a:schemeClr val="tx1">
                    <a:lumMod val="85000"/>
                    <a:lumOff val="15000"/>
                  </a:schemeClr>
                </a:solidFill>
                <a:effectLst/>
                <a:uLnTx/>
                <a:uFillTx/>
                <a:latin typeface="楷体" panose="02010609060101010101" charset="-122"/>
                <a:ea typeface="楷体" panose="02010609060101010101" charset="-122"/>
                <a:cs typeface="楷体" panose="02010609060101010101" charset="-122"/>
              </a:rPr>
              <a:t>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654"/>
                                        </p:tgtEl>
                                        <p:attrNameLst>
                                          <p:attrName>style.visibility</p:attrName>
                                        </p:attrNameLst>
                                      </p:cBhvr>
                                      <p:to>
                                        <p:strVal val="visible"/>
                                      </p:to>
                                    </p:set>
                                    <p:anim calcmode="lin" valueType="num">
                                      <p:cBhvr additive="base">
                                        <p:cTn id="7" dur="500" fill="hold"/>
                                        <p:tgtEl>
                                          <p:spTgt spid="1048654"/>
                                        </p:tgtEl>
                                        <p:attrNameLst>
                                          <p:attrName>ppt_x</p:attrName>
                                        </p:attrNameLst>
                                      </p:cBhvr>
                                      <p:tavLst>
                                        <p:tav tm="0">
                                          <p:val>
                                            <p:strVal val="#ppt_x"/>
                                          </p:val>
                                        </p:tav>
                                        <p:tav tm="100000">
                                          <p:val>
                                            <p:strVal val="#ppt_x"/>
                                          </p:val>
                                        </p:tav>
                                      </p:tavLst>
                                    </p:anim>
                                    <p:anim calcmode="lin" valueType="num">
                                      <p:cBhvr additive="base">
                                        <p:cTn id="8" dur="500" fill="hold"/>
                                        <p:tgtEl>
                                          <p:spTgt spid="104865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54" grpId="0"/>
      <p:bldP spid="4"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1"/>
          <p:cNvSpPr txBox="1"/>
          <p:nvPr/>
        </p:nvSpPr>
        <p:spPr>
          <a:xfrm>
            <a:off x="1273618" y="1190445"/>
            <a:ext cx="10290412" cy="830997"/>
          </a:xfrm>
          <a:prstGeom prst="rect">
            <a:avLst/>
          </a:prstGeom>
          <a:noFill/>
          <a:ln w="9525">
            <a:gradFill>
              <a:gsLst>
                <a:gs pos="0">
                  <a:srgbClr val="7B32B2"/>
                </a:gs>
                <a:gs pos="100000">
                  <a:srgbClr val="401A5D"/>
                </a:gs>
              </a:gsLst>
            </a:gradFill>
          </a:ln>
        </p:spPr>
        <p:txBody>
          <a:bodyPr wrap="square">
            <a:spAutoFit/>
          </a:bodyPr>
          <a:lstStyle/>
          <a:p>
            <a:r>
              <a:rPr lang="zh-CN" altLang="en-US" sz="4800" b="1" smtClean="0">
                <a:solidFill>
                  <a:srgbClr val="FF0000"/>
                </a:solidFill>
                <a:latin typeface="楷体" panose="02010609060101010101" charset="-122"/>
                <a:ea typeface="楷体" panose="02010609060101010101" charset="-122"/>
                <a:cs typeface="楷体" panose="02010609060101010101" charset="-122"/>
              </a:rPr>
              <a:t>总结二：理解散文句子含意“</a:t>
            </a:r>
            <a:r>
              <a:rPr lang="en-US" altLang="zh-CN" sz="4800" b="1" smtClean="0">
                <a:solidFill>
                  <a:srgbClr val="FF0000"/>
                </a:solidFill>
                <a:latin typeface="楷体" panose="02010609060101010101" charset="-122"/>
                <a:ea typeface="楷体" panose="02010609060101010101" charset="-122"/>
                <a:cs typeface="楷体" panose="02010609060101010101" charset="-122"/>
              </a:rPr>
              <a:t>6</a:t>
            </a:r>
            <a:r>
              <a:rPr lang="zh-CN" altLang="en-US" sz="4800" b="1" smtClean="0">
                <a:solidFill>
                  <a:srgbClr val="FF0000"/>
                </a:solidFill>
                <a:latin typeface="楷体" panose="02010609060101010101" charset="-122"/>
                <a:ea typeface="楷体" panose="02010609060101010101" charset="-122"/>
                <a:cs typeface="楷体" panose="02010609060101010101" charset="-122"/>
              </a:rPr>
              <a:t>方法”</a:t>
            </a:r>
            <a:endParaRPr lang="zh-CN" altLang="zh-CN" sz="4800" b="1">
              <a:solidFill>
                <a:srgbClr val="FF0000"/>
              </a:solidFill>
              <a:latin typeface="楷体" panose="02010609060101010101" charset="-122"/>
              <a:ea typeface="楷体" panose="02010609060101010101" charset="-122"/>
              <a:cs typeface="楷体" panose="02010609060101010101" charset="-122"/>
            </a:endParaRPr>
          </a:p>
        </p:txBody>
      </p:sp>
      <p:sp>
        <p:nvSpPr>
          <p:cNvPr id="7" name="文本框 1"/>
          <p:cNvSpPr txBox="1"/>
          <p:nvPr/>
        </p:nvSpPr>
        <p:spPr>
          <a:xfrm>
            <a:off x="1236237" y="2803585"/>
            <a:ext cx="10290412" cy="2062103"/>
          </a:xfrm>
          <a:prstGeom prst="rect">
            <a:avLst/>
          </a:prstGeom>
          <a:noFill/>
          <a:ln w="9525">
            <a:gradFill>
              <a:gsLst>
                <a:gs pos="0">
                  <a:srgbClr val="7B32B2"/>
                </a:gs>
                <a:gs pos="100000">
                  <a:srgbClr val="401A5D"/>
                </a:gs>
              </a:gsLst>
            </a:gradFill>
          </a:ln>
        </p:spPr>
        <p:txBody>
          <a:bodyPr wrap="square">
            <a:spAutoFit/>
          </a:bodyPr>
          <a:lstStyle/>
          <a:p>
            <a:pPr algn="just" defTabSz="1171575"/>
            <a:r>
              <a:rPr lang="zh-CN" altLang="en-US" sz="3200" smtClean="0">
                <a:solidFill>
                  <a:srgbClr val="000000"/>
                </a:solidFill>
              </a:rPr>
              <a:t>　　</a:t>
            </a:r>
            <a:r>
              <a:rPr lang="en-US" altLang="zh-CN" sz="3200" smtClean="0">
                <a:solidFill>
                  <a:srgbClr val="000000"/>
                </a:solidFill>
              </a:rPr>
              <a:t>1.</a:t>
            </a:r>
            <a:r>
              <a:rPr lang="zh-CN" altLang="en-US" sz="3200" smtClean="0">
                <a:solidFill>
                  <a:srgbClr val="000000"/>
                </a:solidFill>
              </a:rPr>
              <a:t>结合语境。分析句子所处的具体语言环境</a:t>
            </a:r>
            <a:r>
              <a:rPr lang="en-US" altLang="zh-CN" sz="3200" smtClean="0">
                <a:solidFill>
                  <a:srgbClr val="000000"/>
                </a:solidFill>
              </a:rPr>
              <a:t>,</a:t>
            </a:r>
            <a:r>
              <a:rPr lang="zh-CN" altLang="en-US" sz="3200" smtClean="0">
                <a:solidFill>
                  <a:srgbClr val="000000"/>
                </a:solidFill>
              </a:rPr>
              <a:t>把握其前后句子的意思</a:t>
            </a:r>
            <a:r>
              <a:rPr lang="en-US" altLang="zh-CN" sz="3200" smtClean="0">
                <a:solidFill>
                  <a:srgbClr val="000000"/>
                </a:solidFill>
              </a:rPr>
              <a:t>,</a:t>
            </a:r>
            <a:r>
              <a:rPr lang="zh-CN" altLang="en-US" sz="3200" smtClean="0">
                <a:solidFill>
                  <a:srgbClr val="000000"/>
                </a:solidFill>
              </a:rPr>
              <a:t>确定其在文中的特有含意。</a:t>
            </a:r>
          </a:p>
          <a:p>
            <a:pPr algn="just" defTabSz="1171575"/>
            <a:r>
              <a:rPr lang="zh-CN" altLang="en-US" sz="3200" smtClean="0">
                <a:solidFill>
                  <a:srgbClr val="000000"/>
                </a:solidFill>
              </a:rPr>
              <a:t>　　</a:t>
            </a:r>
            <a:r>
              <a:rPr lang="en-US" altLang="zh-CN" sz="3200" smtClean="0">
                <a:solidFill>
                  <a:srgbClr val="000000"/>
                </a:solidFill>
              </a:rPr>
              <a:t>2.</a:t>
            </a:r>
            <a:r>
              <a:rPr lang="zh-CN" altLang="en-US" sz="3200" smtClean="0">
                <a:solidFill>
                  <a:srgbClr val="000000"/>
                </a:solidFill>
              </a:rPr>
              <a:t>抓关键词。句子中都有凸显其含意的关键词</a:t>
            </a:r>
            <a:r>
              <a:rPr lang="en-US" altLang="zh-CN" sz="3200" smtClean="0">
                <a:solidFill>
                  <a:srgbClr val="000000"/>
                </a:solidFill>
              </a:rPr>
              <a:t>,</a:t>
            </a:r>
            <a:r>
              <a:rPr lang="zh-CN" altLang="en-US" sz="3200" smtClean="0">
                <a:solidFill>
                  <a:srgbClr val="000000"/>
                </a:solidFill>
              </a:rPr>
              <a:t>只要弄清这些词语的含义</a:t>
            </a:r>
            <a:r>
              <a:rPr lang="en-US" altLang="zh-CN" sz="3200" smtClean="0">
                <a:solidFill>
                  <a:srgbClr val="000000"/>
                </a:solidFill>
              </a:rPr>
              <a:t>,</a:t>
            </a:r>
            <a:r>
              <a:rPr lang="zh-CN" altLang="en-US" sz="3200" smtClean="0">
                <a:solidFill>
                  <a:srgbClr val="000000"/>
                </a:solidFill>
              </a:rPr>
              <a:t>就可推知整个句子的含意。</a:t>
            </a:r>
            <a:endParaRPr lang="zh-CN" altLang="en-US" sz="3200">
              <a:solidFill>
                <a:srgbClr val="0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ox(i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文本框 1"/>
          <p:cNvSpPr txBox="1"/>
          <p:nvPr/>
        </p:nvSpPr>
        <p:spPr>
          <a:xfrm>
            <a:off x="897147" y="4226943"/>
            <a:ext cx="10869283" cy="1815882"/>
          </a:xfrm>
          <a:prstGeom prst="rect">
            <a:avLst/>
          </a:prstGeom>
          <a:noFill/>
          <a:ln w="9525">
            <a:gradFill>
              <a:gsLst>
                <a:gs pos="0">
                  <a:srgbClr val="7B32B2"/>
                </a:gs>
                <a:gs pos="100000">
                  <a:srgbClr val="401A5D"/>
                </a:gs>
              </a:gsLst>
            </a:gradFill>
          </a:ln>
        </p:spPr>
        <p:txBody>
          <a:bodyPr wrap="square">
            <a:spAutoFit/>
          </a:bodyPr>
          <a:lstStyle/>
          <a:p>
            <a:pPr defTabSz="1171575"/>
            <a:r>
              <a:rPr lang="zh-CN" altLang="en-US" sz="2800" smtClean="0">
                <a:solidFill>
                  <a:srgbClr val="000000"/>
                </a:solidFill>
              </a:rPr>
              <a:t>　　</a:t>
            </a:r>
            <a:r>
              <a:rPr lang="en-US" altLang="zh-CN" sz="2800" smtClean="0"/>
              <a:t>5.</a:t>
            </a:r>
            <a:r>
              <a:rPr lang="zh-CN" altLang="en-US" sz="2800" smtClean="0"/>
              <a:t>联系主旨思考。这一方法最适用于文眼句</a:t>
            </a:r>
            <a:r>
              <a:rPr lang="en-US" altLang="zh-CN" sz="2800" smtClean="0"/>
              <a:t>,</a:t>
            </a:r>
            <a:r>
              <a:rPr lang="zh-CN" altLang="en-US" sz="2800" smtClean="0"/>
              <a:t>因为文眼句就是能够彰显作者的主要情感与观点、揭示主旨的句子。</a:t>
            </a:r>
          </a:p>
          <a:p>
            <a:pPr defTabSz="1171575"/>
            <a:r>
              <a:rPr lang="zh-CN" altLang="en-US" sz="2800" smtClean="0"/>
              <a:t>　　</a:t>
            </a:r>
            <a:r>
              <a:rPr lang="en-US" altLang="zh-CN" sz="2800" smtClean="0"/>
              <a:t>6.</a:t>
            </a:r>
            <a:r>
              <a:rPr lang="zh-CN" altLang="en-US" sz="2800" smtClean="0"/>
              <a:t>技巧句子还原。将使用了技巧的句子“翻译”成没有技巧的句子</a:t>
            </a:r>
            <a:r>
              <a:rPr lang="en-US" altLang="zh-CN" sz="2800" smtClean="0"/>
              <a:t>,</a:t>
            </a:r>
            <a:r>
              <a:rPr lang="zh-CN" altLang="en-US" sz="2800" smtClean="0"/>
              <a:t>如将比喻句子陈述成不使用比喻的句子</a:t>
            </a:r>
            <a:r>
              <a:rPr lang="en-US" altLang="zh-CN" sz="2800" smtClean="0"/>
              <a:t>,</a:t>
            </a:r>
            <a:r>
              <a:rPr lang="zh-CN" altLang="en-US" sz="2800" smtClean="0"/>
              <a:t>还原其本意。</a:t>
            </a:r>
            <a:endParaRPr lang="zh-CN" altLang="en-US" sz="2800"/>
          </a:p>
        </p:txBody>
      </p:sp>
      <p:sp>
        <p:nvSpPr>
          <p:cNvPr id="5" name="文本框 1"/>
          <p:cNvSpPr txBox="1"/>
          <p:nvPr/>
        </p:nvSpPr>
        <p:spPr>
          <a:xfrm>
            <a:off x="828136" y="724619"/>
            <a:ext cx="10938294" cy="3108543"/>
          </a:xfrm>
          <a:prstGeom prst="rect">
            <a:avLst/>
          </a:prstGeom>
          <a:noFill/>
          <a:ln w="9525">
            <a:gradFill>
              <a:gsLst>
                <a:gs pos="0">
                  <a:srgbClr val="7B32B2"/>
                </a:gs>
                <a:gs pos="100000">
                  <a:srgbClr val="401A5D"/>
                </a:gs>
              </a:gsLst>
            </a:gradFill>
          </a:ln>
        </p:spPr>
        <p:txBody>
          <a:bodyPr wrap="square">
            <a:spAutoFit/>
          </a:bodyPr>
          <a:lstStyle/>
          <a:p>
            <a:pPr defTabSz="1171575"/>
            <a:r>
              <a:rPr lang="zh-CN" altLang="en-US" sz="2800" smtClean="0">
                <a:solidFill>
                  <a:srgbClr val="000000"/>
                </a:solidFill>
              </a:rPr>
              <a:t>　　</a:t>
            </a:r>
            <a:r>
              <a:rPr lang="en-US" altLang="zh-CN" sz="2800" smtClean="0"/>
              <a:t>3.</a:t>
            </a:r>
            <a:r>
              <a:rPr lang="zh-CN" altLang="en-US" sz="2800" smtClean="0"/>
              <a:t>分析句子位置。如果是总领句</a:t>
            </a:r>
            <a:r>
              <a:rPr lang="en-US" altLang="zh-CN" sz="2800" smtClean="0"/>
              <a:t>,</a:t>
            </a:r>
            <a:r>
              <a:rPr lang="zh-CN" altLang="en-US" sz="2800" smtClean="0"/>
              <a:t>句意就从其下面的内容入手总结</a:t>
            </a:r>
            <a:r>
              <a:rPr lang="en-US" altLang="zh-CN" sz="2800" smtClean="0"/>
              <a:t>;</a:t>
            </a:r>
            <a:r>
              <a:rPr lang="zh-CN" altLang="en-US" sz="2800" smtClean="0"/>
              <a:t>如果是过渡句</a:t>
            </a:r>
            <a:r>
              <a:rPr lang="en-US" altLang="zh-CN" sz="2800" smtClean="0"/>
              <a:t>,</a:t>
            </a:r>
            <a:r>
              <a:rPr lang="zh-CN" altLang="en-US" sz="2800" smtClean="0"/>
              <a:t>要前瞻上文</a:t>
            </a:r>
            <a:r>
              <a:rPr lang="en-US" altLang="zh-CN" sz="2800" smtClean="0"/>
              <a:t>,</a:t>
            </a:r>
            <a:r>
              <a:rPr lang="zh-CN" altLang="en-US" sz="2800" smtClean="0"/>
              <a:t>后顾下文</a:t>
            </a:r>
            <a:r>
              <a:rPr lang="en-US" altLang="zh-CN" sz="2800" smtClean="0"/>
              <a:t>,</a:t>
            </a:r>
            <a:r>
              <a:rPr lang="zh-CN" altLang="en-US" sz="2800" smtClean="0"/>
              <a:t>确定答案</a:t>
            </a:r>
            <a:r>
              <a:rPr lang="en-US" altLang="zh-CN" sz="2800" smtClean="0"/>
              <a:t>;</a:t>
            </a:r>
            <a:r>
              <a:rPr lang="zh-CN" altLang="en-US" sz="2800" smtClean="0"/>
              <a:t>如果是总结句要根据上文内容归纳意义</a:t>
            </a:r>
            <a:r>
              <a:rPr lang="en-US" altLang="zh-CN" sz="2800" smtClean="0"/>
              <a:t>;</a:t>
            </a:r>
            <a:r>
              <a:rPr lang="zh-CN" altLang="en-US" sz="2800" smtClean="0"/>
              <a:t>至于照应句</a:t>
            </a:r>
            <a:r>
              <a:rPr lang="en-US" altLang="zh-CN" sz="2800" smtClean="0"/>
              <a:t>,</a:t>
            </a:r>
            <a:r>
              <a:rPr lang="zh-CN" altLang="en-US" sz="2800" smtClean="0"/>
              <a:t>则要分析其照应了什么、突出了什么和对文章结构起到什么作用。</a:t>
            </a:r>
          </a:p>
          <a:p>
            <a:pPr defTabSz="1171575"/>
            <a:r>
              <a:rPr lang="zh-CN" altLang="en-US" sz="2800" smtClean="0"/>
              <a:t>　　</a:t>
            </a:r>
            <a:r>
              <a:rPr lang="en-US" altLang="zh-CN" sz="2800" smtClean="0"/>
              <a:t>4.</a:t>
            </a:r>
            <a:r>
              <a:rPr lang="zh-CN" altLang="en-US" sz="2800" smtClean="0"/>
              <a:t>剖析句子结构。这一方法只适用于结构复杂的句子。如果是复杂的单句</a:t>
            </a:r>
            <a:r>
              <a:rPr lang="en-US" altLang="zh-CN" sz="2800" smtClean="0"/>
              <a:t>,</a:t>
            </a:r>
            <a:r>
              <a:rPr lang="zh-CN" altLang="en-US" sz="2800" smtClean="0"/>
              <a:t>先找出句子主干</a:t>
            </a:r>
            <a:r>
              <a:rPr lang="en-US" altLang="zh-CN" sz="2800" smtClean="0"/>
              <a:t>,</a:t>
            </a:r>
            <a:r>
              <a:rPr lang="zh-CN" altLang="en-US" sz="2800" smtClean="0"/>
              <a:t>后归纳修饰限制及补充成分的作用</a:t>
            </a:r>
            <a:r>
              <a:rPr lang="en-US" altLang="zh-CN" sz="2800" smtClean="0"/>
              <a:t>;</a:t>
            </a:r>
            <a:r>
              <a:rPr lang="zh-CN" altLang="en-US" sz="2800" smtClean="0"/>
              <a:t>如果是复句</a:t>
            </a:r>
            <a:r>
              <a:rPr lang="en-US" altLang="zh-CN" sz="2800" smtClean="0"/>
              <a:t>,</a:t>
            </a:r>
            <a:r>
              <a:rPr lang="zh-CN" altLang="en-US" sz="2800" smtClean="0"/>
              <a:t>则要先区分句间关系</a:t>
            </a:r>
            <a:r>
              <a:rPr lang="en-US" altLang="zh-CN" sz="2800" smtClean="0"/>
              <a:t>,</a:t>
            </a:r>
            <a:r>
              <a:rPr lang="zh-CN" altLang="en-US" sz="2800" smtClean="0"/>
              <a:t>后体会整个复句的意思。</a:t>
            </a:r>
            <a:endParaRPr lang="zh-CN" altLang="en-US" sz="2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ox(i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1"/>
          <p:cNvSpPr txBox="1"/>
          <p:nvPr/>
        </p:nvSpPr>
        <p:spPr>
          <a:xfrm>
            <a:off x="1273618" y="1190445"/>
            <a:ext cx="10290412" cy="830997"/>
          </a:xfrm>
          <a:prstGeom prst="rect">
            <a:avLst/>
          </a:prstGeom>
          <a:noFill/>
          <a:ln w="9525">
            <a:gradFill>
              <a:gsLst>
                <a:gs pos="0">
                  <a:srgbClr val="7B32B2"/>
                </a:gs>
                <a:gs pos="100000">
                  <a:srgbClr val="401A5D"/>
                </a:gs>
              </a:gsLst>
            </a:gradFill>
          </a:ln>
        </p:spPr>
        <p:txBody>
          <a:bodyPr wrap="square">
            <a:spAutoFit/>
          </a:bodyPr>
          <a:lstStyle/>
          <a:p>
            <a:r>
              <a:rPr lang="zh-CN" altLang="en-US" sz="4800" smtClean="0">
                <a:solidFill>
                  <a:srgbClr val="FF0000"/>
                </a:solidFill>
              </a:rPr>
              <a:t>答题模板：</a:t>
            </a:r>
            <a:endParaRPr lang="zh-CN" altLang="zh-CN" sz="4800" b="1">
              <a:solidFill>
                <a:srgbClr val="FF0000"/>
              </a:solidFill>
              <a:latin typeface="楷体" panose="02010609060101010101" charset="-122"/>
              <a:ea typeface="楷体" panose="02010609060101010101" charset="-122"/>
              <a:cs typeface="楷体" panose="02010609060101010101" charset="-122"/>
            </a:endParaRPr>
          </a:p>
        </p:txBody>
      </p:sp>
      <p:sp>
        <p:nvSpPr>
          <p:cNvPr id="7" name="文本框 1"/>
          <p:cNvSpPr txBox="1"/>
          <p:nvPr/>
        </p:nvSpPr>
        <p:spPr>
          <a:xfrm>
            <a:off x="1236237" y="2406770"/>
            <a:ext cx="10290412" cy="1569660"/>
          </a:xfrm>
          <a:prstGeom prst="rect">
            <a:avLst/>
          </a:prstGeom>
          <a:noFill/>
          <a:ln w="9525">
            <a:gradFill>
              <a:gsLst>
                <a:gs pos="0">
                  <a:srgbClr val="7B32B2"/>
                </a:gs>
                <a:gs pos="100000">
                  <a:srgbClr val="401A5D"/>
                </a:gs>
              </a:gsLst>
            </a:gradFill>
          </a:ln>
        </p:spPr>
        <p:txBody>
          <a:bodyPr wrap="square">
            <a:spAutoFit/>
          </a:bodyPr>
          <a:lstStyle/>
          <a:p>
            <a:pPr defTabSz="1171575"/>
            <a:r>
              <a:rPr lang="zh-CN" altLang="en-US" sz="3200" smtClean="0">
                <a:solidFill>
                  <a:srgbClr val="000000"/>
                </a:solidFill>
              </a:rPr>
              <a:t>　　</a:t>
            </a:r>
            <a:r>
              <a:rPr lang="zh-CN" altLang="en-US" sz="3200" smtClean="0"/>
              <a:t>模板一</a:t>
            </a:r>
            <a:r>
              <a:rPr lang="en-US" altLang="zh-CN" sz="3200" smtClean="0"/>
              <a:t>:</a:t>
            </a:r>
            <a:r>
              <a:rPr lang="zh-CN" altLang="en-US" sz="3200" smtClean="0"/>
              <a:t>表层含义</a:t>
            </a:r>
            <a:r>
              <a:rPr lang="en-US" altLang="zh-CN" sz="3200" smtClean="0"/>
              <a:t>+</a:t>
            </a:r>
            <a:r>
              <a:rPr lang="zh-CN" altLang="en-US" sz="3200" smtClean="0"/>
              <a:t>深层含义。</a:t>
            </a:r>
          </a:p>
          <a:p>
            <a:pPr defTabSz="1171575"/>
            <a:r>
              <a:rPr lang="zh-CN" altLang="en-US" sz="3200" smtClean="0"/>
              <a:t>　　模板二</a:t>
            </a:r>
            <a:r>
              <a:rPr lang="en-US" altLang="zh-CN" sz="3200" smtClean="0"/>
              <a:t>:</a:t>
            </a:r>
            <a:r>
              <a:rPr lang="zh-CN" altLang="en-US" sz="3200" smtClean="0"/>
              <a:t>手法</a:t>
            </a:r>
            <a:r>
              <a:rPr lang="en-US" altLang="zh-CN" sz="3200" smtClean="0"/>
              <a:t>+</a:t>
            </a:r>
            <a:r>
              <a:rPr lang="zh-CN" altLang="en-US" sz="3200" smtClean="0"/>
              <a:t>内容</a:t>
            </a:r>
            <a:r>
              <a:rPr lang="en-US" altLang="zh-CN" sz="3200" smtClean="0"/>
              <a:t>(</a:t>
            </a:r>
            <a:r>
              <a:rPr lang="zh-CN" altLang="en-US" sz="3200" smtClean="0"/>
              <a:t>本句意思</a:t>
            </a:r>
            <a:r>
              <a:rPr lang="en-US" altLang="zh-CN" sz="3200" smtClean="0"/>
              <a:t>,</a:t>
            </a:r>
            <a:r>
              <a:rPr lang="zh-CN" altLang="en-US" sz="3200" smtClean="0"/>
              <a:t>本句所写内容</a:t>
            </a:r>
            <a:r>
              <a:rPr lang="en-US" altLang="zh-CN" sz="3200" smtClean="0"/>
              <a:t>)+</a:t>
            </a:r>
            <a:r>
              <a:rPr lang="zh-CN" altLang="en-US" sz="3200" smtClean="0"/>
              <a:t>效果</a:t>
            </a:r>
            <a:r>
              <a:rPr lang="en-US" altLang="zh-CN" sz="3200" smtClean="0"/>
              <a:t>(</a:t>
            </a:r>
            <a:r>
              <a:rPr lang="zh-CN" altLang="en-US" sz="3200" smtClean="0"/>
              <a:t>情感、形象、主旨</a:t>
            </a:r>
            <a:r>
              <a:rPr lang="en-US" altLang="zh-CN" sz="3200" smtClean="0"/>
              <a:t>)</a:t>
            </a:r>
            <a:r>
              <a:rPr lang="zh-CN" altLang="en-US" sz="3200" smtClean="0"/>
              <a:t>。</a:t>
            </a:r>
            <a:endParaRPr lang="zh-CN" altLang="en-US" sz="3200"/>
          </a:p>
        </p:txBody>
      </p:sp>
      <p:sp>
        <p:nvSpPr>
          <p:cNvPr id="5" name="文本框 1"/>
          <p:cNvSpPr txBox="1"/>
          <p:nvPr/>
        </p:nvSpPr>
        <p:spPr>
          <a:xfrm>
            <a:off x="1250614" y="4715774"/>
            <a:ext cx="10290412" cy="1077218"/>
          </a:xfrm>
          <a:prstGeom prst="rect">
            <a:avLst/>
          </a:prstGeom>
          <a:noFill/>
          <a:ln w="9525">
            <a:gradFill>
              <a:gsLst>
                <a:gs pos="0">
                  <a:srgbClr val="7B32B2"/>
                </a:gs>
                <a:gs pos="100000">
                  <a:srgbClr val="401A5D"/>
                </a:gs>
              </a:gsLst>
            </a:gradFill>
          </a:ln>
        </p:spPr>
        <p:txBody>
          <a:bodyPr wrap="square">
            <a:spAutoFit/>
          </a:bodyPr>
          <a:lstStyle/>
          <a:p>
            <a:pPr defTabSz="1171575"/>
            <a:r>
              <a:rPr lang="zh-CN" altLang="en-US" sz="3200" smtClean="0">
                <a:solidFill>
                  <a:srgbClr val="FF0000"/>
                </a:solidFill>
              </a:rPr>
              <a:t>　　对于模板，要做到心中有路，笔下无痕，方能获得阅卷老师的青睐。</a:t>
            </a:r>
            <a:endParaRPr lang="zh-CN" altLang="en-US" sz="320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ox(in)">
                                      <p:cBhvr>
                                        <p:cTn id="12" dur="5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i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5"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5"/>
          <p:cNvPicPr>
            <a:picLocks noChangeAspect="1" noChangeArrowheads="1"/>
          </p:cNvPicPr>
          <p:nvPr/>
        </p:nvPicPr>
        <p:blipFill>
          <a:blip r:embed="rId3"/>
          <a:stretch>
            <a:fillRect/>
          </a:stretch>
        </p:blipFill>
        <p:spPr bwMode="auto">
          <a:xfrm>
            <a:off x="33338" y="25708"/>
            <a:ext cx="650875" cy="652463"/>
          </a:xfrm>
          <a:prstGeom prst="rect">
            <a:avLst/>
          </a:prstGeom>
          <a:noFill/>
          <a:ln w="9525">
            <a:noFill/>
            <a:miter lim="800000"/>
          </a:ln>
        </p:spPr>
      </p:pic>
      <p:grpSp>
        <p:nvGrpSpPr>
          <p:cNvPr id="2" name="组合 8">
            <a:extLst>
              <a:ext uri="{FF2B5EF4-FFF2-40B4-BE49-F238E27FC236}">
                <a16:creationId xmlns="" xmlns:a16="http://schemas.microsoft.com/office/drawing/2014/main" id="{8FEE94D7-1A2F-504E-9205-4AC8194C4392}"/>
              </a:ext>
            </a:extLst>
          </p:cNvPr>
          <p:cNvGrpSpPr/>
          <p:nvPr/>
        </p:nvGrpSpPr>
        <p:grpSpPr>
          <a:xfrm>
            <a:off x="696762" y="418326"/>
            <a:ext cx="3495675" cy="1032933"/>
            <a:chOff x="7119922" y="1303867"/>
            <a:chExt cx="3412611" cy="1032933"/>
          </a:xfrm>
        </p:grpSpPr>
        <p:grpSp>
          <p:nvGrpSpPr>
            <p:cNvPr id="3" name="组合 9"/>
            <p:cNvGrpSpPr/>
            <p:nvPr/>
          </p:nvGrpSpPr>
          <p:grpSpPr>
            <a:xfrm>
              <a:off x="7119922" y="1303867"/>
              <a:ext cx="3412611" cy="1032933"/>
              <a:chOff x="8832" y="1042"/>
              <a:chExt cx="4535" cy="5963"/>
            </a:xfrm>
          </p:grpSpPr>
          <p:sp>
            <p:nvSpPr>
              <p:cNvPr id="12" name="矩形 11"/>
              <p:cNvSpPr/>
              <p:nvPr/>
            </p:nvSpPr>
            <p:spPr>
              <a:xfrm>
                <a:off x="8832" y="1042"/>
                <a:ext cx="4535" cy="5963"/>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cs typeface="+mn-ea"/>
                  <a:sym typeface="+mn-lt"/>
                </a:endParaRPr>
              </a:p>
            </p:txBody>
          </p:sp>
          <p:sp>
            <p:nvSpPr>
              <p:cNvPr id="13" name="等腰三角形 12"/>
              <p:cNvSpPr/>
              <p:nvPr/>
            </p:nvSpPr>
            <p:spPr>
              <a:xfrm rot="5400000">
                <a:off x="8832" y="1889"/>
                <a:ext cx="510" cy="510"/>
              </a:xfrm>
              <a:prstGeom prst="triangle">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cs typeface="+mn-ea"/>
                  <a:sym typeface="+mn-lt"/>
                </a:endParaRPr>
              </a:p>
            </p:txBody>
          </p:sp>
        </p:grpSp>
        <p:sp>
          <p:nvSpPr>
            <p:cNvPr id="11" name="文本框 9"/>
            <p:cNvSpPr txBox="1"/>
            <p:nvPr/>
          </p:nvSpPr>
          <p:spPr>
            <a:xfrm>
              <a:off x="7602221" y="1587500"/>
              <a:ext cx="2782849" cy="523220"/>
            </a:xfrm>
            <a:prstGeom prst="rect">
              <a:avLst/>
            </a:prstGeom>
            <a:noFill/>
          </p:spPr>
          <p:txBody>
            <a:bodyPr wrap="square" rtlCol="0">
              <a:spAutoFit/>
            </a:bodyPr>
            <a:lstStyle/>
            <a:p>
              <a:r>
                <a:rPr lang="zh-CN" altLang="en-US" sz="2800" b="1" smtClean="0">
                  <a:solidFill>
                    <a:srgbClr val="FF0000"/>
                  </a:solidFill>
                  <a:latin typeface="Microsoft YaHei" panose="020b0503020204020204" pitchFamily="34" charset="-122"/>
                  <a:ea typeface="Microsoft YaHei" panose="020b0503020204020204" pitchFamily="34" charset="-122"/>
                  <a:cs typeface="+mn-ea"/>
                  <a:sym typeface="+mn-lt"/>
                </a:rPr>
                <a:t>直击高考（一）</a:t>
              </a:r>
              <a:endParaRPr lang="en-US" altLang="zh-CN" sz="2800" b="1">
                <a:solidFill>
                  <a:srgbClr val="FF0000"/>
                </a:solidFill>
                <a:latin typeface="Microsoft YaHei" panose="020b0503020204020204" pitchFamily="34" charset="-122"/>
                <a:ea typeface="Microsoft YaHei" panose="020b0503020204020204" pitchFamily="34" charset="-122"/>
                <a:cs typeface="+mn-ea"/>
                <a:sym typeface="+mn-lt"/>
              </a:endParaRPr>
            </a:p>
          </p:txBody>
        </p:sp>
      </p:grpSp>
      <p:sp>
        <p:nvSpPr>
          <p:cNvPr id="14" name="文本框 3">
            <a:extLst>
              <a:ext uri="{FF2B5EF4-FFF2-40B4-BE49-F238E27FC236}">
                <a16:creationId xmlns="" xmlns:a16="http://schemas.microsoft.com/office/drawing/2014/main" id="{627BAB53-56D0-2D41-8236-7B9B94CC2751}"/>
              </a:ext>
            </a:extLst>
          </p:cNvPr>
          <p:cNvSpPr txBox="1"/>
          <p:nvPr/>
        </p:nvSpPr>
        <p:spPr>
          <a:xfrm>
            <a:off x="450376" y="1121434"/>
            <a:ext cx="11559653" cy="5909310"/>
          </a:xfrm>
          <a:prstGeom prst="rect">
            <a:avLst/>
          </a:prstGeom>
          <a:noFill/>
        </p:spPr>
        <p:txBody>
          <a:bodyPr wrap="square" rtlCol="0">
            <a:spAutoFit/>
          </a:bodyPr>
          <a:lstStyle/>
          <a:p>
            <a:pPr algn="ctr" latinLnBrk="1">
              <a:lnSpc>
                <a:spcPct val="150000"/>
              </a:lnSpc>
            </a:pPr>
            <a:r>
              <a:rPr lang="en-US" altLang="zh-CN" sz="2800" b="1" err="1" smtClean="0">
                <a:solidFill>
                  <a:srgbClr val="000000"/>
                </a:solidFill>
                <a:latin typeface="楷体" panose="02010609060101010101" pitchFamily="34" charset="-122"/>
                <a:ea typeface="楷体" panose="02010609060101010101" pitchFamily="34" charset="-122"/>
                <a:cs typeface="楷体" panose="02010609060101010101" pitchFamily="34" charset="-120"/>
              </a:rPr>
              <a:t>放猖</a:t>
            </a:r>
            <a:endParaRPr lang="en-US" altLang="zh-CN" sz="2800" smtClean="0"/>
          </a:p>
          <a:p>
            <a:pPr algn="ctr" latinLnBrk="1">
              <a:lnSpc>
                <a:spcPct val="150000"/>
              </a:lnSpc>
            </a:pPr>
            <a:r>
              <a:rPr lang="en-US" altLang="zh-CN" sz="2800" err="1" smtClean="0">
                <a:solidFill>
                  <a:srgbClr val="000000"/>
                </a:solidFill>
                <a:latin typeface="楷体" panose="02010609060101010101" pitchFamily="34" charset="-122"/>
                <a:ea typeface="楷体" panose="02010609060101010101" pitchFamily="34" charset="-122"/>
                <a:cs typeface="楷体" panose="02010609060101010101" pitchFamily="34" charset="-120"/>
              </a:rPr>
              <a:t>废名</a:t>
            </a:r>
            <a:endParaRPr lang="en-US" altLang="zh-CN" sz="2800" smtClean="0"/>
          </a:p>
          <a:p>
            <a:pPr latinLnBrk="1">
              <a:lnSpc>
                <a:spcPct val="150000"/>
              </a:lnSpc>
            </a:pPr>
            <a:r>
              <a:rPr lang="en-US" altLang="zh-CN" sz="28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err="1" smtClean="0">
                <a:solidFill>
                  <a:srgbClr val="000000"/>
                </a:solidFill>
                <a:latin typeface="楷体" panose="02010609060101010101" pitchFamily="34" charset="-122"/>
                <a:ea typeface="楷体" panose="02010609060101010101" pitchFamily="34" charset="-122"/>
                <a:cs typeface="楷体" panose="02010609060101010101" pitchFamily="34" charset="-120"/>
              </a:rPr>
              <a:t>故乡到处有五猖庙，其规模比土地庙还要小得多，土地庙好比是一乘轿子，与之相比五猖庙则等于一个火柴匣子而已。猖神一共有五个，大约都是士兵阶级，在春秋佳日，常把他们放出去“猖”一下，所以驱疫也。“猖”的意思就是各处乱跑一阵，故做母亲的见了自己的孩子应归家时未归家，归家了乃责备他道：“你在哪里‘猖’了回来呢？”猖神例以壮丁扮之，都是自愿的。有时又由小孩子扮之，这便等于额外兵，是父母替他许愿，当了猖兵便可以没有灾</a:t>
            </a:r>
            <a:endParaRPr lang="en-US" altLang="zh-CN" sz="2800"/>
          </a:p>
        </p:txBody>
      </p:sp>
    </p:spTree>
    <p:extLst>
      <p:ext uri="{BB962C8B-B14F-4D97-AF65-F5344CB8AC3E}">
        <p14:creationId xmlns:p14="http://schemas.microsoft.com/office/powerpoint/2010/main" xmlns="" val="23635359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diamond(in)">
                                      <p:cBhvr>
                                        <p:cTn id="12"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54" name="矩形 1"/>
          <p:cNvSpPr/>
          <p:nvPr/>
        </p:nvSpPr>
        <p:spPr>
          <a:xfrm>
            <a:off x="276044" y="327805"/>
            <a:ext cx="11680167" cy="7122143"/>
          </a:xfrm>
          <a:prstGeom prst="rect">
            <a:avLst/>
          </a:prstGeom>
        </p:spPr>
        <p:txBody>
          <a:bodyPr wrap="square">
            <a:spAutoFit/>
          </a:bodyPr>
          <a:lstStyle/>
          <a:p>
            <a:pPr latinLnBrk="1">
              <a:lnSpc>
                <a:spcPct val="150000"/>
              </a:lnSpc>
            </a:pPr>
            <a:r>
              <a:rPr lang="en-US" altLang="zh-CN" sz="2800" err="1" smtClean="0">
                <a:solidFill>
                  <a:srgbClr val="000000"/>
                </a:solidFill>
                <a:latin typeface="楷体" panose="02010609060101010101" pitchFamily="34" charset="-122"/>
                <a:ea typeface="楷体" panose="02010609060101010101" pitchFamily="34" charset="-122"/>
                <a:cs typeface="楷体" panose="02010609060101010101" pitchFamily="34" charset="-120"/>
              </a:rPr>
              <a:t>难，身体健康。我当时非常羡慕这种小猖兵，心想我家大人何以不让我也来做一个呢？猖兵赤膊，着黄布背心，这算是制服，公备的。另外，谁做猖谁自己得去借一件女裤穿着，而且必须是红的。装束好了以后，再来“打脸”。打脸即是画花脸，这是我最感兴趣的，看着他们打脸，羡慕已极，其中有小猖兵，更觉得天下只有他们有地位了，可以自豪了，像我这天生的，本来如此的脸面，算什么呢？打脸之后，再来“练猖”，即由道士率领着在神前画符念咒，然后便是猖神了，他们再没有人间的自由，即是不准他们说话，一说话便要肚子痛的。这也是我最感兴趣的，人间的自由本来莫过于说话，而现在不准他们说话，没比这个更显得他们已经是神了，他们不说话，他们已经同我们隔得很远，他们显得是神，</a:t>
            </a:r>
            <a:endParaRPr lang="en-US" altLang="zh-CN" sz="2800" smtClean="0"/>
          </a:p>
          <a:p>
            <a:pPr latinLnBrk="1">
              <a:lnSpc>
                <a:spcPct val="150000"/>
              </a:lnSpc>
            </a:pPr>
            <a:endParaRPr lang="en-US" altLang="zh-CN" sz="2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654"/>
                                        </p:tgtEl>
                                        <p:attrNameLst>
                                          <p:attrName>style.visibility</p:attrName>
                                        </p:attrNameLst>
                                      </p:cBhvr>
                                      <p:to>
                                        <p:strVal val="visible"/>
                                      </p:to>
                                    </p:set>
                                    <p:anim calcmode="lin" valueType="num">
                                      <p:cBhvr additive="base">
                                        <p:cTn id="7" dur="500" fill="hold"/>
                                        <p:tgtEl>
                                          <p:spTgt spid="1048654"/>
                                        </p:tgtEl>
                                        <p:attrNameLst>
                                          <p:attrName>ppt_x</p:attrName>
                                        </p:attrNameLst>
                                      </p:cBhvr>
                                      <p:tavLst>
                                        <p:tav tm="0">
                                          <p:val>
                                            <p:strVal val="#ppt_x"/>
                                          </p:val>
                                        </p:tav>
                                        <p:tav tm="100000">
                                          <p:val>
                                            <p:strVal val="#ppt_x"/>
                                          </p:val>
                                        </p:tav>
                                      </p:tavLst>
                                    </p:anim>
                                    <p:anim calcmode="lin" valueType="num">
                                      <p:cBhvr additive="base">
                                        <p:cTn id="8" dur="500" fill="hold"/>
                                        <p:tgtEl>
                                          <p:spTgt spid="10486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54"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54" name="矩形 1"/>
          <p:cNvSpPr/>
          <p:nvPr/>
        </p:nvSpPr>
        <p:spPr>
          <a:xfrm>
            <a:off x="276044" y="327805"/>
            <a:ext cx="11680167" cy="6454652"/>
          </a:xfrm>
          <a:prstGeom prst="rect">
            <a:avLst/>
          </a:prstGeom>
        </p:spPr>
        <p:txBody>
          <a:bodyPr wrap="square">
            <a:spAutoFit/>
          </a:bodyPr>
          <a:lstStyle/>
          <a:p>
            <a:pPr latinLnBrk="1">
              <a:lnSpc>
                <a:spcPct val="150000"/>
              </a:lnSpc>
            </a:pPr>
            <a:r>
              <a:rPr lang="en-US" altLang="zh-CN" sz="2800" smtClean="0">
                <a:solidFill>
                  <a:srgbClr val="000000"/>
                </a:solidFill>
                <a:latin typeface="楷体" panose="02010609060101010101" pitchFamily="34" charset="-122"/>
                <a:ea typeface="楷体" panose="02010609060101010101" pitchFamily="34" charset="-122"/>
                <a:cs typeface="楷体" panose="02010609060101010101" pitchFamily="34" charset="-120"/>
              </a:rPr>
              <a:t>我们是人是小孩子，我们可以淘气，可以嬉笑着逗他们，逗得他们说话，而一看他们是花脸，其间便无可奈何似的，我们只有退避三舍了，我们简直已经不认得他们。何况他们这时手上已经拿着叉，拿着叉当啷当啷的响，真是天兵天将的模样了。说到叉，是我小时最喜欢的武器，叉上串有几个铁轮，拿着把柄一上一下当啷着，那个声音把小孩子的什么话都说出了，便是小孩子的欢喜，我最不会做手工，我记得我曾做过叉，以吃饭的筷子做把柄，其不讲究可知，然而是我的创作了。我的叉的铁轮是在城一个高坡上（我家住在城里）拾得的洋铁屑片剪成的。在练猖一幕之后，才是名副其实的放猖，</a:t>
            </a:r>
            <a:r>
              <a:rPr lang="en-US" altLang="zh-CN" sz="2800" u="sng" smtClean="0">
                <a:solidFill>
                  <a:srgbClr val="000000"/>
                </a:solidFill>
                <a:latin typeface="楷体" panose="02010609060101010101" pitchFamily="34" charset="-122"/>
                <a:ea typeface="楷体" panose="02010609060101010101" pitchFamily="34" charset="-122"/>
                <a:cs typeface="楷体" panose="02010609060101010101" pitchFamily="34" charset="-120"/>
              </a:rPr>
              <a:t>即由一个凡人拿了一面大锣敲着，在前面率领着，拼命地跑着，五猖在后面跟着拼命地跑着，沿家逐户地跑着，每家都得升堂入室，</a:t>
            </a:r>
            <a:endParaRPr lang="zh-CN" altLang="zh-CN" sz="2800">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654"/>
                                        </p:tgtEl>
                                        <p:attrNameLst>
                                          <p:attrName>style.visibility</p:attrName>
                                        </p:attrNameLst>
                                      </p:cBhvr>
                                      <p:to>
                                        <p:strVal val="visible"/>
                                      </p:to>
                                    </p:set>
                                    <p:anim calcmode="lin" valueType="num">
                                      <p:cBhvr additive="base">
                                        <p:cTn id="7" dur="500" fill="hold"/>
                                        <p:tgtEl>
                                          <p:spTgt spid="1048654"/>
                                        </p:tgtEl>
                                        <p:attrNameLst>
                                          <p:attrName>ppt_x</p:attrName>
                                        </p:attrNameLst>
                                      </p:cBhvr>
                                      <p:tavLst>
                                        <p:tav tm="0">
                                          <p:val>
                                            <p:strVal val="#ppt_x"/>
                                          </p:val>
                                        </p:tav>
                                        <p:tav tm="100000">
                                          <p:val>
                                            <p:strVal val="#ppt_x"/>
                                          </p:val>
                                        </p:tav>
                                      </p:tavLst>
                                    </p:anim>
                                    <p:anim calcmode="lin" valueType="num">
                                      <p:cBhvr additive="base">
                                        <p:cTn id="8" dur="500" fill="hold"/>
                                        <p:tgtEl>
                                          <p:spTgt spid="10486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54"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54" name="矩形 1"/>
          <p:cNvSpPr/>
          <p:nvPr/>
        </p:nvSpPr>
        <p:spPr>
          <a:xfrm>
            <a:off x="276044" y="327805"/>
            <a:ext cx="11680167" cy="6475812"/>
          </a:xfrm>
          <a:prstGeom prst="rect">
            <a:avLst/>
          </a:prstGeom>
        </p:spPr>
        <p:txBody>
          <a:bodyPr wrap="square">
            <a:spAutoFit/>
          </a:bodyPr>
          <a:lstStyle/>
          <a:p>
            <a:pPr latinLnBrk="1">
              <a:lnSpc>
                <a:spcPct val="150000"/>
              </a:lnSpc>
            </a:pPr>
            <a:r>
              <a:rPr lang="en-US" altLang="zh-CN" sz="2800" u="sng" err="1" smtClean="0">
                <a:solidFill>
                  <a:srgbClr val="000000"/>
                </a:solidFill>
                <a:latin typeface="楷体" panose="02010609060101010101" pitchFamily="34" charset="-122"/>
                <a:ea typeface="楷体" panose="02010609060101010101" pitchFamily="34" charset="-122"/>
                <a:cs typeface="楷体" panose="02010609060101010101" pitchFamily="34" charset="-120"/>
              </a:rPr>
              <a:t>被爆竹欢迎着，跑进去，又跑来，不大的工夫在乡一村在城一门家家跑遍了。</a:t>
            </a:r>
            <a:r>
              <a:rPr lang="en-US" altLang="zh-CN" sz="2800" err="1" smtClean="0">
                <a:solidFill>
                  <a:srgbClr val="000000"/>
                </a:solidFill>
                <a:latin typeface="楷体" panose="02010609060101010101" pitchFamily="34" charset="-122"/>
                <a:ea typeface="楷体" panose="02010609060101010101" pitchFamily="34" charset="-122"/>
                <a:cs typeface="楷体" panose="02010609060101010101" pitchFamily="34" charset="-120"/>
              </a:rPr>
              <a:t>我则跟在后面喝彩。放猖的时间总在午后，到了夜间则是“游猖”，这时不是跑，是抬出神来，由五猖护着，沿村或沿街巡视一遍，灯烛辉煌，打锣打鼓还要吹喇叭，我的心里却寂寞之至，正如过年到了元夜的寂寞，因为游猖接着就是“收猖”了，今年的已经完了。到了第二天，遇见昨日的猖兵时，我每每把他从头至脚打量一番，仿佛一朵花已经谢了，他的奇迹都到哪里去了呢？尤其是看着他说话，他说话的语言太是贫穷了，还不如不说话。</a:t>
            </a:r>
            <a:endParaRPr lang="en-US" altLang="zh-CN" sz="2800" smtClean="0"/>
          </a:p>
          <a:p>
            <a:pPr algn="r" latinLnBrk="1">
              <a:lnSpc>
                <a:spcPct val="150000"/>
              </a:lnSpc>
            </a:pPr>
            <a:r>
              <a:rPr lang="en-US" altLang="zh-CN" sz="2800" smtClean="0">
                <a:solidFill>
                  <a:srgbClr val="000000"/>
                </a:solidFill>
                <a:latin typeface="楷体" panose="02010609060101010101" pitchFamily="34" charset="-122"/>
                <a:ea typeface="楷体" panose="02010609060101010101" pitchFamily="34" charset="-122"/>
                <a:cs typeface="楷体" panose="02010609060101010101" pitchFamily="34" charset="-120"/>
              </a:rPr>
              <a:t>（有删改）</a:t>
            </a:r>
            <a:endParaRPr lang="en-US" altLang="zh-CN" sz="2800" smtClean="0"/>
          </a:p>
          <a:p>
            <a:pPr latinLnBrk="1">
              <a:lnSpc>
                <a:spcPct val="150000"/>
              </a:lnSpc>
            </a:pPr>
            <a:endParaRPr lang="en-US" altLang="zh-CN" sz="2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654"/>
                                        </p:tgtEl>
                                        <p:attrNameLst>
                                          <p:attrName>style.visibility</p:attrName>
                                        </p:attrNameLst>
                                      </p:cBhvr>
                                      <p:to>
                                        <p:strVal val="visible"/>
                                      </p:to>
                                    </p:set>
                                    <p:anim calcmode="lin" valueType="num">
                                      <p:cBhvr additive="base">
                                        <p:cTn id="7" dur="500" fill="hold"/>
                                        <p:tgtEl>
                                          <p:spTgt spid="1048654"/>
                                        </p:tgtEl>
                                        <p:attrNameLst>
                                          <p:attrName>ppt_x</p:attrName>
                                        </p:attrNameLst>
                                      </p:cBhvr>
                                      <p:tavLst>
                                        <p:tav tm="0">
                                          <p:val>
                                            <p:strVal val="#ppt_x"/>
                                          </p:val>
                                        </p:tav>
                                        <p:tav tm="100000">
                                          <p:val>
                                            <p:strVal val="#ppt_x"/>
                                          </p:val>
                                        </p:tav>
                                      </p:tavLst>
                                    </p:anim>
                                    <p:anim calcmode="lin" valueType="num">
                                      <p:cBhvr additive="base">
                                        <p:cTn id="8" dur="500" fill="hold"/>
                                        <p:tgtEl>
                                          <p:spTgt spid="10486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54"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标题 4"/>
          <p:cNvSpPr>
            <a:spLocks noGrp="1"/>
          </p:cNvSpPr>
          <p:nvPr>
            <p:ph type="title"/>
          </p:nvPr>
        </p:nvSpPr>
        <p:spPr>
          <a:xfrm>
            <a:off x="573207" y="232012"/>
            <a:ext cx="6672982" cy="1337481"/>
          </a:xfrm>
        </p:spPr>
        <p:txBody>
          <a:bodyPr>
            <a:noAutofit/>
          </a:bodyPr>
          <a:lstStyle/>
          <a:p>
            <a:pPr defTabSz="1171575"/>
            <a:r>
              <a:rPr lang="en-US" altLang="zh-CN" sz="5400" smtClean="0">
                <a:solidFill>
                  <a:srgbClr val="0000FF"/>
                </a:solidFill>
              </a:rPr>
              <a:t>【</a:t>
            </a:r>
            <a:r>
              <a:rPr lang="zh-CN" altLang="en-US" sz="5400" smtClean="0">
                <a:solidFill>
                  <a:srgbClr val="0000FF"/>
                </a:solidFill>
              </a:rPr>
              <a:t>散文必备知识导图</a:t>
            </a:r>
            <a:r>
              <a:rPr lang="en-US" altLang="zh-CN" sz="5400" smtClean="0">
                <a:solidFill>
                  <a:srgbClr val="0000FF"/>
                </a:solidFill>
              </a:rPr>
              <a:t>】</a:t>
            </a:r>
            <a:endParaRPr lang="en-US" altLang="zh-CN" sz="5400">
              <a:solidFill>
                <a:srgbClr val="0000FF"/>
              </a:solidFill>
            </a:endParaRPr>
          </a:p>
        </p:txBody>
      </p:sp>
      <p:sp>
        <p:nvSpPr>
          <p:cNvPr id="11" name="标题 4"/>
          <p:cNvSpPr txBox="1"/>
          <p:nvPr/>
        </p:nvSpPr>
        <p:spPr>
          <a:xfrm>
            <a:off x="387316" y="1542197"/>
            <a:ext cx="11570222" cy="5063319"/>
          </a:xfrm>
          <a:prstGeom prst="rect">
            <a:avLst/>
          </a:prstGeom>
        </p:spPr>
        <p:txBody>
          <a:bodyPr vert="horz" lIns="101600" tIns="38100" rIns="76200" bIns="38100" rtlCol="0" anchor="ctr" anchorCtr="0">
            <a:normAutofit fontScale="97500"/>
          </a:bodyPr>
          <a:lstStyle/>
          <a:p>
            <a:br>
              <a:rPr kumimoji="0" lang="en-US" altLang="zh-CN" sz="3200" b="1" i="0" u="none" strike="noStrike" kern="1200" cap="none" spc="200" normalizeH="0" baseline="0" noProof="0" smtClean="0">
                <a:ln>
                  <a:noFill/>
                </a:ln>
                <a:solidFill>
                  <a:schemeClr val="tx1">
                    <a:lumMod val="85000"/>
                    <a:lumOff val="15000"/>
                  </a:schemeClr>
                </a:solidFill>
                <a:effectLst/>
                <a:uLnTx/>
                <a:uFillTx/>
                <a:latin typeface="Arial" panose="020b0604020202020204" pitchFamily="34" charset="0"/>
                <a:ea typeface="隶书" panose="02010509060101010101" pitchFamily="49" charset="-122"/>
                <a:cs typeface="+mj-cs"/>
              </a:rPr>
            </a:br>
            <a:endParaRPr kumimoji="0" lang="zh-CN" altLang="zh-CN" sz="3200" b="1" i="0" u="none" strike="noStrike" kern="1200" cap="none" spc="200" normalizeH="0" baseline="0" noProof="0">
              <a:ln>
                <a:noFill/>
              </a:ln>
              <a:solidFill>
                <a:schemeClr val="tx1">
                  <a:lumMod val="85000"/>
                  <a:lumOff val="15000"/>
                </a:schemeClr>
              </a:solidFill>
              <a:effectLst/>
              <a:uLnTx/>
              <a:uFillTx/>
              <a:latin typeface="Arial" panose="020b0604020202020204" pitchFamily="34" charset="0"/>
              <a:ea typeface="隶书" panose="02010509060101010101" pitchFamily="49" charset="-122"/>
              <a:cs typeface="+mj-cs"/>
            </a:endParaRPr>
          </a:p>
        </p:txBody>
      </p:sp>
      <p:pic>
        <p:nvPicPr>
          <p:cNvPr id="4" name="22fywxkc24.jpg" descr="id:2147515454;FounderCES"/>
          <p:cNvPicPr>
            <a:picLocks noChangeAspect="1" noChangeArrowheads="1"/>
          </p:cNvPicPr>
          <p:nvPr/>
        </p:nvPicPr>
        <p:blipFill>
          <a:blip r:embed="rId3"/>
          <a:stretch>
            <a:fillRect/>
          </a:stretch>
        </p:blipFill>
        <p:spPr bwMode="auto">
          <a:xfrm>
            <a:off x="0" y="1431983"/>
            <a:ext cx="12192000" cy="5106840"/>
          </a:xfrm>
          <a:prstGeom prst="rect">
            <a:avLst/>
          </a:prstGeom>
          <a:noFill/>
          <a:ln w="9525">
            <a:noFill/>
            <a:miter lim="800000"/>
          </a:ln>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54" name="矩形 1"/>
          <p:cNvSpPr/>
          <p:nvPr/>
        </p:nvSpPr>
        <p:spPr>
          <a:xfrm>
            <a:off x="276044" y="327805"/>
            <a:ext cx="11680167" cy="5183150"/>
          </a:xfrm>
          <a:prstGeom prst="rect">
            <a:avLst/>
          </a:prstGeom>
        </p:spPr>
        <p:txBody>
          <a:bodyPr wrap="square">
            <a:spAutoFit/>
          </a:bodyPr>
          <a:lstStyle/>
          <a:p>
            <a:pPr latinLnBrk="1">
              <a:lnSpc>
                <a:spcPct val="150000"/>
              </a:lnSpc>
            </a:pPr>
            <a:r>
              <a:rPr lang="en-US" altLang="zh-CN" sz="2800" b="1" err="1" smtClean="0">
                <a:solidFill>
                  <a:srgbClr val="000000"/>
                </a:solidFill>
                <a:latin typeface="楷体" panose="02010609060101010101" pitchFamily="34" charset="-122"/>
                <a:ea typeface="楷体" panose="02010609060101010101" pitchFamily="34" charset="-122"/>
                <a:cs typeface="楷体" panose="02010609060101010101" pitchFamily="34" charset="-120"/>
              </a:rPr>
              <a:t>文本二:</a:t>
            </a:r>
            <a:r>
              <a:rPr lang="en-US" altLang="zh-CN" sz="28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smtClean="0"/>
          </a:p>
          <a:p>
            <a:pPr algn="ctr" latinLnBrk="1">
              <a:lnSpc>
                <a:spcPct val="150000"/>
              </a:lnSpc>
            </a:pPr>
            <a:r>
              <a:rPr lang="en-US" altLang="zh-CN" sz="2800" b="1" err="1" smtClean="0">
                <a:solidFill>
                  <a:srgbClr val="000000"/>
                </a:solidFill>
                <a:latin typeface="楷体" panose="02010609060101010101" pitchFamily="34" charset="-122"/>
                <a:ea typeface="楷体" panose="02010609060101010101" pitchFamily="34" charset="-122"/>
                <a:cs typeface="楷体" panose="02010609060101010101" pitchFamily="34" charset="-120"/>
              </a:rPr>
              <a:t>莫须有先生教国语</a:t>
            </a:r>
            <a:endParaRPr lang="en-US" altLang="zh-CN" sz="2800" smtClean="0"/>
          </a:p>
          <a:p>
            <a:pPr algn="ctr" latinLnBrk="1">
              <a:lnSpc>
                <a:spcPct val="150000"/>
              </a:lnSpc>
            </a:pPr>
            <a:r>
              <a:rPr lang="en-US" altLang="zh-CN" sz="2800" err="1" smtClean="0">
                <a:solidFill>
                  <a:srgbClr val="000000"/>
                </a:solidFill>
                <a:latin typeface="楷体" panose="02010609060101010101" pitchFamily="34" charset="-122"/>
                <a:ea typeface="楷体" panose="02010609060101010101" pitchFamily="34" charset="-122"/>
                <a:cs typeface="楷体" panose="02010609060101010101" pitchFamily="34" charset="-120"/>
              </a:rPr>
              <a:t>废名</a:t>
            </a:r>
            <a:endParaRPr lang="en-US" altLang="zh-CN" sz="2800" smtClean="0"/>
          </a:p>
          <a:p>
            <a:pPr latinLnBrk="1">
              <a:lnSpc>
                <a:spcPct val="150000"/>
              </a:lnSpc>
            </a:pPr>
            <a:r>
              <a:rPr lang="en-US" altLang="zh-CN" sz="28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err="1" smtClean="0">
                <a:solidFill>
                  <a:srgbClr val="000000"/>
                </a:solidFill>
                <a:latin typeface="楷体" panose="02010609060101010101" pitchFamily="34" charset="-122"/>
                <a:ea typeface="楷体" panose="02010609060101010101" pitchFamily="34" charset="-122"/>
                <a:cs typeface="楷体" panose="02010609060101010101" pitchFamily="34" charset="-120"/>
              </a:rPr>
              <a:t>莫须有先生教国语，第一要学生知道写什么，第二要怎么写，说起来是两件事，其实是一件，只要你知道写什么，你自然知道怎么写。要小孩子知道写什么，其实很简单，只要你自己是小孩子，你能懂得小孩子的欢喜，你便能引得他们写什么了。</a:t>
            </a:r>
            <a:endParaRPr lang="en-US" altLang="zh-CN" sz="2800" smtClean="0"/>
          </a:p>
          <a:p>
            <a:pPr latinLnBrk="1">
              <a:lnSpc>
                <a:spcPct val="150000"/>
              </a:lnSpc>
            </a:pPr>
            <a:endParaRPr lang="en-US" altLang="zh-CN" sz="2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654"/>
                                        </p:tgtEl>
                                        <p:attrNameLst>
                                          <p:attrName>style.visibility</p:attrName>
                                        </p:attrNameLst>
                                      </p:cBhvr>
                                      <p:to>
                                        <p:strVal val="visible"/>
                                      </p:to>
                                    </p:set>
                                    <p:anim calcmode="lin" valueType="num">
                                      <p:cBhvr additive="base">
                                        <p:cTn id="7" dur="500" fill="hold"/>
                                        <p:tgtEl>
                                          <p:spTgt spid="1048654"/>
                                        </p:tgtEl>
                                        <p:attrNameLst>
                                          <p:attrName>ppt_x</p:attrName>
                                        </p:attrNameLst>
                                      </p:cBhvr>
                                      <p:tavLst>
                                        <p:tav tm="0">
                                          <p:val>
                                            <p:strVal val="#ppt_x"/>
                                          </p:val>
                                        </p:tav>
                                        <p:tav tm="100000">
                                          <p:val>
                                            <p:strVal val="#ppt_x"/>
                                          </p:val>
                                        </p:tav>
                                      </p:tavLst>
                                    </p:anim>
                                    <p:anim calcmode="lin" valueType="num">
                                      <p:cBhvr additive="base">
                                        <p:cTn id="8" dur="500" fill="hold"/>
                                        <p:tgtEl>
                                          <p:spTgt spid="10486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54"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54" name="矩形 1"/>
          <p:cNvSpPr/>
          <p:nvPr/>
        </p:nvSpPr>
        <p:spPr>
          <a:xfrm>
            <a:off x="276044" y="327805"/>
            <a:ext cx="11680167" cy="6475812"/>
          </a:xfrm>
          <a:prstGeom prst="rect">
            <a:avLst/>
          </a:prstGeom>
        </p:spPr>
        <p:txBody>
          <a:bodyPr wrap="square">
            <a:spAutoFit/>
          </a:bodyPr>
          <a:lstStyle/>
          <a:p>
            <a:pPr latinLnBrk="1">
              <a:lnSpc>
                <a:spcPct val="150000"/>
              </a:lnSpc>
            </a:pPr>
            <a:r>
              <a:rPr lang="en-US" altLang="zh-CN" sz="2800" err="1" smtClean="0">
                <a:solidFill>
                  <a:srgbClr val="000000"/>
                </a:solidFill>
                <a:latin typeface="楷体" panose="02010609060101010101" pitchFamily="34" charset="-122"/>
                <a:ea typeface="楷体" panose="02010609060101010101" pitchFamily="34" charset="-122"/>
                <a:cs typeface="楷体" panose="02010609060101010101" pitchFamily="34" charset="-120"/>
              </a:rPr>
              <a:t>莫须有先生在金家寨小学教国语，有一回出了一个“荷花”的作文题，因为他小时喜欢乡下塘里的荷花、荷叶、藕。凡属小孩子都应该喜欢，而且曾经有李笠翁关于这个题目写了一篇很好的散文，莫须有先生自己的文章还近于诗，诗则有时强人之所不能，若李笠翁的《芙蕖》能说到荷叶的用处，荷叶还可以拿到杂货店里去包东西，是训练小孩子作文的好例子。莫须有先生出了荷花这个题目，心里便有一种预期，不知有学生能从荷塘说到杂货店否？结果没有，莫须有先生颇寂寞，有一学生之所作，篇幅甚短，极饶意趣，他说清早起来看见荷塘里荷叶上有一小青蛙，青蛙蹲在荷叶上动也不动一动，“像羲皇时代的老百姓”，莫须有先生很佩服他的写实。</a:t>
            </a:r>
            <a:endParaRPr lang="en-US" altLang="zh-CN" sz="2800" smtClean="0"/>
          </a:p>
          <a:p>
            <a:pPr latinLnBrk="1">
              <a:lnSpc>
                <a:spcPct val="150000"/>
              </a:lnSpc>
            </a:pPr>
            <a:endParaRPr lang="en-US" altLang="zh-CN" sz="2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654"/>
                                        </p:tgtEl>
                                        <p:attrNameLst>
                                          <p:attrName>style.visibility</p:attrName>
                                        </p:attrNameLst>
                                      </p:cBhvr>
                                      <p:to>
                                        <p:strVal val="visible"/>
                                      </p:to>
                                    </p:set>
                                    <p:anim calcmode="lin" valueType="num">
                                      <p:cBhvr additive="base">
                                        <p:cTn id="7" dur="500" fill="hold"/>
                                        <p:tgtEl>
                                          <p:spTgt spid="1048654"/>
                                        </p:tgtEl>
                                        <p:attrNameLst>
                                          <p:attrName>ppt_x</p:attrName>
                                        </p:attrNameLst>
                                      </p:cBhvr>
                                      <p:tavLst>
                                        <p:tav tm="0">
                                          <p:val>
                                            <p:strVal val="#ppt_x"/>
                                          </p:val>
                                        </p:tav>
                                        <p:tav tm="100000">
                                          <p:val>
                                            <p:strVal val="#ppt_x"/>
                                          </p:val>
                                        </p:tav>
                                      </p:tavLst>
                                    </p:anim>
                                    <p:anim calcmode="lin" valueType="num">
                                      <p:cBhvr additive="base">
                                        <p:cTn id="8" dur="500" fill="hold"/>
                                        <p:tgtEl>
                                          <p:spTgt spid="10486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54"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54" name="矩形 1"/>
          <p:cNvSpPr/>
          <p:nvPr/>
        </p:nvSpPr>
        <p:spPr>
          <a:xfrm>
            <a:off x="276044" y="327805"/>
            <a:ext cx="11680167" cy="6820521"/>
          </a:xfrm>
          <a:prstGeom prst="rect">
            <a:avLst/>
          </a:prstGeom>
        </p:spPr>
        <p:txBody>
          <a:bodyPr wrap="square">
            <a:spAutoFit/>
          </a:bodyPr>
          <a:lstStyle/>
          <a:p>
            <a:pPr latinLnBrk="1">
              <a:lnSpc>
                <a:spcPct val="130000"/>
              </a:lnSpc>
            </a:pPr>
            <a:r>
              <a:rPr lang="en-US" altLang="zh-CN" sz="2800" smtClean="0">
                <a:solidFill>
                  <a:srgbClr val="000000"/>
                </a:solidFill>
                <a:latin typeface="楷体" panose="02010609060101010101" pitchFamily="34" charset="-122"/>
                <a:ea typeface="楷体" panose="02010609060101010101" pitchFamily="34" charset="-122"/>
                <a:cs typeface="楷体" panose="02010609060101010101" pitchFamily="34" charset="-120"/>
              </a:rPr>
              <a:t>民间有“放猖”“送油”的风俗，莫须有先生小时顶喜欢看“放猖”，看“送油”，现在在乡下住着，这些事情真是“乐与数晨夕”了，颇想记录下来，却是少暇，因之拿来出题给学生作文，看他们能写生否，他们能将“放猖”“送油”写在纸上，国语教育可算成功了。作这两个题目的学生很多，但都不能写得清楚明白，令异乡人读之如身临其境、一目了然。可见文字非易事，单是知道写什么也还是不行的。小孩子都喜欢“放猖”，喜欢“送油”，然而他们写不出，他们的文字等于做手势而已。</a:t>
            </a:r>
            <a:endParaRPr lang="en-US" altLang="zh-CN" sz="2800" smtClean="0"/>
          </a:p>
          <a:p>
            <a:pPr latinLnBrk="1">
              <a:lnSpc>
                <a:spcPct val="130000"/>
              </a:lnSpc>
            </a:pPr>
            <a:r>
              <a:rPr lang="en-US" altLang="zh-CN" sz="28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smtClean="0">
                <a:solidFill>
                  <a:srgbClr val="000000"/>
                </a:solidFill>
                <a:latin typeface="楷体" panose="02010609060101010101" pitchFamily="34" charset="-122"/>
                <a:ea typeface="楷体" panose="02010609060101010101" pitchFamily="34" charset="-122"/>
                <a:cs typeface="楷体" panose="02010609060101010101" pitchFamily="34" charset="-120"/>
              </a:rPr>
              <a:t>莫须有先生坐飞机以后，已经重来大学执教鞭了，莫须有先生又开始有闲作文章，乃居然写了一篇《放猖》，此事令他很愉快，好像是一种补过的快乐。</a:t>
            </a:r>
            <a:endParaRPr lang="en-US" altLang="zh-CN" sz="2800" smtClean="0"/>
          </a:p>
          <a:p>
            <a:pPr algn="r" latinLnBrk="1">
              <a:lnSpc>
                <a:spcPct val="130000"/>
              </a:lnSpc>
            </a:pPr>
            <a:r>
              <a:rPr lang="en-US" altLang="zh-CN" sz="2800" smtClean="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smtClean="0">
                <a:solidFill>
                  <a:srgbClr val="000000"/>
                </a:solidFill>
                <a:latin typeface="楷体" panose="02010609060101010101" pitchFamily="34" charset="-122"/>
                <a:ea typeface="楷体" panose="02010609060101010101" pitchFamily="34" charset="-122"/>
                <a:cs typeface="楷体" panose="02010609060101010101" pitchFamily="34" charset="-120"/>
              </a:rPr>
              <a:t>（选自《莫须有先生坐飞机以后》，有删改）</a:t>
            </a:r>
            <a:endParaRPr lang="en-US" altLang="zh-CN" sz="2800" smtClean="0"/>
          </a:p>
          <a:p>
            <a:pPr latinLnBrk="1">
              <a:lnSpc>
                <a:spcPct val="150000"/>
              </a:lnSpc>
            </a:pPr>
            <a:endParaRPr lang="en-US" altLang="zh-CN" sz="2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654"/>
                                        </p:tgtEl>
                                        <p:attrNameLst>
                                          <p:attrName>style.visibility</p:attrName>
                                        </p:attrNameLst>
                                      </p:cBhvr>
                                      <p:to>
                                        <p:strVal val="visible"/>
                                      </p:to>
                                    </p:set>
                                    <p:anim calcmode="lin" valueType="num">
                                      <p:cBhvr additive="base">
                                        <p:cTn id="7" dur="500" fill="hold"/>
                                        <p:tgtEl>
                                          <p:spTgt spid="1048654"/>
                                        </p:tgtEl>
                                        <p:attrNameLst>
                                          <p:attrName>ppt_x</p:attrName>
                                        </p:attrNameLst>
                                      </p:cBhvr>
                                      <p:tavLst>
                                        <p:tav tm="0">
                                          <p:val>
                                            <p:strVal val="#ppt_x"/>
                                          </p:val>
                                        </p:tav>
                                        <p:tav tm="100000">
                                          <p:val>
                                            <p:strVal val="#ppt_x"/>
                                          </p:val>
                                        </p:tav>
                                      </p:tavLst>
                                    </p:anim>
                                    <p:anim calcmode="lin" valueType="num">
                                      <p:cBhvr additive="base">
                                        <p:cTn id="8" dur="500" fill="hold"/>
                                        <p:tgtEl>
                                          <p:spTgt spid="10486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54"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54" name="矩形 1"/>
          <p:cNvSpPr/>
          <p:nvPr/>
        </p:nvSpPr>
        <p:spPr>
          <a:xfrm>
            <a:off x="276044" y="724619"/>
            <a:ext cx="11680167" cy="4662815"/>
          </a:xfrm>
          <a:prstGeom prst="rect">
            <a:avLst/>
          </a:prstGeom>
        </p:spPr>
        <p:txBody>
          <a:bodyPr wrap="square">
            <a:spAutoFit/>
          </a:bodyPr>
          <a:lstStyle/>
          <a:p>
            <a:pPr latinLnBrk="1">
              <a:lnSpc>
                <a:spcPct val="150000"/>
              </a:lnSpc>
            </a:pPr>
            <a:r>
              <a:rPr lang="en-US" altLang="zh-CN" sz="2800" smtClean="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3.文本一中画线部分用了多个“跑”字，请简要分析这样写的好处。（6分）</a:t>
            </a:r>
            <a:endParaRPr lang="en-US" altLang="zh-CN" sz="2800" smtClean="0"/>
          </a:p>
          <a:p>
            <a:pPr latinLnBrk="1">
              <a:lnSpc>
                <a:spcPct val="150000"/>
              </a:lnSpc>
            </a:pPr>
            <a:endParaRPr lang="en-US" altLang="zh-CN" sz="2800" smtClean="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ct val="150000"/>
              </a:lnSpc>
            </a:pPr>
            <a:r>
              <a:rPr lang="zh-CN" altLang="en-US" sz="2800" smtClean="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smtClean="0">
                <a:latin typeface="Times New Roman" panose="02020603050405020304" pitchFamily="34" charset="0"/>
                <a:ea typeface="宋体" panose="02010600030101010101" pitchFamily="2" charset="-122"/>
                <a:cs typeface="Times New Roman" panose="02020603050405020304" pitchFamily="34" charset="-120"/>
              </a:rPr>
              <a:t>“多个‘跑’字”是解题的关键，而“简要分析”则提示我们必须从多角度考虑。一方面要结合相关的手法从</a:t>
            </a:r>
            <a:r>
              <a:rPr lang="en-US" altLang="zh-CN" sz="2800" smtClean="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文字本身的内容</a:t>
            </a:r>
            <a:r>
              <a:rPr lang="en-US" altLang="zh-CN" sz="2800" smtClean="0">
                <a:latin typeface="Times New Roman" panose="02020603050405020304" pitchFamily="34" charset="0"/>
                <a:ea typeface="宋体" panose="02010600030101010101" pitchFamily="2" charset="-122"/>
                <a:cs typeface="Times New Roman" panose="02020603050405020304" pitchFamily="34" charset="-120"/>
              </a:rPr>
              <a:t>出发，体会这段文字与“放猖”的关系；另一方面还要把握这段文字与上下文</a:t>
            </a:r>
            <a:r>
              <a:rPr lang="en-US" altLang="zh-CN" sz="2800" smtClean="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布局谋篇的关联</a:t>
            </a:r>
            <a:r>
              <a:rPr lang="en-US" altLang="zh-CN" sz="2800" smtClean="0">
                <a:latin typeface="Times New Roman" panose="02020603050405020304" pitchFamily="34" charset="0"/>
                <a:ea typeface="宋体" panose="02010600030101010101" pitchFamily="2" charset="-122"/>
                <a:cs typeface="Times New Roman" panose="02020603050405020304" pitchFamily="34" charset="-120"/>
              </a:rPr>
              <a:t>；此外，于字里行间体会作者的写作思路和思想感情也是必不可少的；这段文字本身恰恰也是作者文学创作观的完美体现。</a:t>
            </a:r>
            <a:endParaRPr lang="en-US" altLang="zh-CN" sz="200" smtClean="0"/>
          </a:p>
          <a:p>
            <a:pPr latinLnBrk="1">
              <a:lnSpc>
                <a:spcPct val="150000"/>
              </a:lnSpc>
            </a:pPr>
            <a:endParaRPr lang="en-US" altLang="zh-CN" sz="200" smtClean="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654"/>
                                        </p:tgtEl>
                                        <p:attrNameLst>
                                          <p:attrName>style.visibility</p:attrName>
                                        </p:attrNameLst>
                                      </p:cBhvr>
                                      <p:to>
                                        <p:strVal val="visible"/>
                                      </p:to>
                                    </p:set>
                                    <p:anim calcmode="lin" valueType="num">
                                      <p:cBhvr additive="base">
                                        <p:cTn id="7" dur="500" fill="hold"/>
                                        <p:tgtEl>
                                          <p:spTgt spid="1048654"/>
                                        </p:tgtEl>
                                        <p:attrNameLst>
                                          <p:attrName>ppt_x</p:attrName>
                                        </p:attrNameLst>
                                      </p:cBhvr>
                                      <p:tavLst>
                                        <p:tav tm="0">
                                          <p:val>
                                            <p:strVal val="#ppt_x"/>
                                          </p:val>
                                        </p:tav>
                                        <p:tav tm="100000">
                                          <p:val>
                                            <p:strVal val="#ppt_x"/>
                                          </p:val>
                                        </p:tav>
                                      </p:tavLst>
                                    </p:anim>
                                    <p:anim calcmode="lin" valueType="num">
                                      <p:cBhvr additive="base">
                                        <p:cTn id="8" dur="500" fill="hold"/>
                                        <p:tgtEl>
                                          <p:spTgt spid="10486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54"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54" name="矩形 1"/>
          <p:cNvSpPr/>
          <p:nvPr/>
        </p:nvSpPr>
        <p:spPr>
          <a:xfrm>
            <a:off x="276044" y="0"/>
            <a:ext cx="11680167" cy="5539978"/>
          </a:xfrm>
          <a:prstGeom prst="rect">
            <a:avLst/>
          </a:prstGeom>
        </p:spPr>
        <p:txBody>
          <a:bodyPr wrap="square">
            <a:spAutoFit/>
          </a:bodyPr>
          <a:lstStyle/>
          <a:p>
            <a:pPr latinLnBrk="1">
              <a:lnSpc>
                <a:spcPct val="150000"/>
              </a:lnSpc>
            </a:pPr>
            <a:r>
              <a:rPr lang="zh-CN" altLang="en-US" sz="4000" smtClean="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参考答案</a:t>
            </a:r>
            <a:r>
              <a:rPr lang="en-US" altLang="zh-CN" sz="4000" smtClean="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smtClean="0">
              <a:latin typeface="Times New Roman" panose="02020603050405020304" pitchFamily="34" charset="0"/>
              <a:ea typeface="宋体" panose="02010600030101010101" pitchFamily="2" charset="-122"/>
              <a:cs typeface="Times New Roman" panose="02020603050405020304" pitchFamily="34" charset="-120"/>
            </a:endParaRPr>
          </a:p>
          <a:p>
            <a:pPr latinLnBrk="1">
              <a:lnSpc>
                <a:spcPct val="150000"/>
              </a:lnSpc>
            </a:pPr>
            <a:r>
              <a:rPr lang="en-US" altLang="zh-CN" sz="2800" smtClean="0">
                <a:latin typeface="Times New Roman" panose="02020603050405020304" pitchFamily="34" charset="0"/>
                <a:ea typeface="宋体" panose="02010600030101010101" pitchFamily="2" charset="-122"/>
                <a:cs typeface="Times New Roman" panose="02020603050405020304" pitchFamily="34" charset="-120"/>
              </a:rPr>
              <a:t>①运用了动作描写和细节描写的</a:t>
            </a:r>
            <a:r>
              <a:rPr lang="en-US" altLang="zh-CN" sz="2800" err="1" smtClean="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手法</a:t>
            </a:r>
            <a:r>
              <a:rPr lang="en-US" altLang="zh-CN" sz="2800" err="1" smtClean="0">
                <a:latin typeface="Times New Roman" panose="02020603050405020304" pitchFamily="34" charset="0"/>
                <a:ea typeface="宋体" panose="02010600030101010101" pitchFamily="2" charset="-122"/>
                <a:cs typeface="Times New Roman" panose="02020603050405020304" pitchFamily="34" charset="-120"/>
              </a:rPr>
              <a:t>，生动形象地写出了“放猖”的全过程以及热闹的场面</a:t>
            </a:r>
            <a:r>
              <a:rPr lang="zh-CN" altLang="en-US" sz="2800" smtClean="0">
                <a:latin typeface="Times New Roman" panose="02020603050405020304" pitchFamily="34" charset="0"/>
                <a:ea typeface="宋体" panose="02010600030101010101" pitchFamily="2" charset="-122"/>
                <a:cs typeface="Times New Roman" panose="02020603050405020304" pitchFamily="34" charset="-120"/>
              </a:rPr>
              <a:t>（</a:t>
            </a:r>
            <a:r>
              <a:rPr lang="zh-CN" altLang="en-US" sz="2800" smtClean="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内容</a:t>
            </a:r>
            <a:r>
              <a:rPr lang="zh-CN" altLang="en-US" sz="2800" smtClean="0">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smtClean="0">
                <a:latin typeface="Times New Roman" panose="02020603050405020304" pitchFamily="34" charset="0"/>
                <a:ea typeface="宋体" panose="02010600030101010101" pitchFamily="2" charset="-122"/>
                <a:cs typeface="Times New Roman" panose="02020603050405020304" pitchFamily="34" charset="-120"/>
              </a:rPr>
              <a:t>，体现了活动的民俗性，展现了鲜活的文化内涵；</a:t>
            </a:r>
          </a:p>
          <a:p>
            <a:pPr latinLnBrk="1">
              <a:lnSpc>
                <a:spcPct val="150000"/>
              </a:lnSpc>
            </a:pPr>
            <a:r>
              <a:rPr lang="en-US" altLang="zh-CN" sz="2800" smtClean="0">
                <a:latin typeface="Times New Roman" panose="02020603050405020304" pitchFamily="34" charset="0"/>
                <a:ea typeface="宋体" panose="02010600030101010101" pitchFamily="2" charset="-122"/>
                <a:cs typeface="Times New Roman" panose="02020603050405020304" pitchFamily="34" charset="-120"/>
              </a:rPr>
              <a:t>②与上文中“‘猖’的意思就是各处乱跑一阵”相照应</a:t>
            </a:r>
            <a:r>
              <a:rPr lang="zh-CN" altLang="en-US" sz="2800" smtClean="0">
                <a:latin typeface="Times New Roman" panose="02020603050405020304" pitchFamily="34" charset="0"/>
                <a:ea typeface="宋体" panose="02010600030101010101" pitchFamily="2" charset="-122"/>
                <a:cs typeface="Times New Roman" panose="02020603050405020304" pitchFamily="34" charset="-120"/>
              </a:rPr>
              <a:t>（</a:t>
            </a:r>
            <a:r>
              <a:rPr lang="zh-CN" altLang="en-US" sz="2800" smtClean="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结构</a:t>
            </a:r>
            <a:r>
              <a:rPr lang="zh-CN" altLang="en-US" sz="2800" smtClean="0">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smtClean="0">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ct val="150000"/>
              </a:lnSpc>
            </a:pPr>
            <a:r>
              <a:rPr lang="en-US" altLang="zh-CN" sz="2800" smtClean="0">
                <a:latin typeface="Times New Roman" panose="02020603050405020304" pitchFamily="34" charset="0"/>
                <a:ea typeface="宋体" panose="02010600030101010101" pitchFamily="2" charset="-122"/>
                <a:cs typeface="Times New Roman" panose="02020603050405020304" pitchFamily="34" charset="-120"/>
              </a:rPr>
              <a:t>③此外，放猖的热闹场面也与“我”的落寞形成了鲜明的对比</a:t>
            </a:r>
            <a:r>
              <a:rPr lang="zh-CN" altLang="en-US" sz="2800" smtClean="0">
                <a:latin typeface="Times New Roman" panose="02020603050405020304" pitchFamily="34" charset="0"/>
                <a:ea typeface="宋体" panose="02010600030101010101" pitchFamily="2" charset="-122"/>
                <a:cs typeface="Times New Roman" panose="02020603050405020304" pitchFamily="34" charset="-120"/>
              </a:rPr>
              <a:t>（</a:t>
            </a:r>
            <a:r>
              <a:rPr lang="zh-CN" altLang="en-US" sz="2800" smtClean="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手法</a:t>
            </a:r>
            <a:r>
              <a:rPr lang="zh-CN" altLang="en-US" sz="2800" smtClean="0">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smtClean="0">
                <a:latin typeface="Times New Roman" panose="02020603050405020304" pitchFamily="34" charset="0"/>
                <a:ea typeface="宋体" panose="02010600030101010101" pitchFamily="2" charset="-122"/>
                <a:cs typeface="Times New Roman" panose="02020603050405020304" pitchFamily="34" charset="-120"/>
              </a:rPr>
              <a:t>，表达了“我”对小猖兵的喜爱与羡慕；</a:t>
            </a:r>
          </a:p>
          <a:p>
            <a:pPr latinLnBrk="1">
              <a:lnSpc>
                <a:spcPct val="150000"/>
              </a:lnSpc>
            </a:pPr>
            <a:r>
              <a:rPr lang="en-US" altLang="zh-CN" sz="2800" smtClean="0">
                <a:latin typeface="Times New Roman" panose="02020603050405020304" pitchFamily="34" charset="0"/>
                <a:ea typeface="宋体" panose="02010600030101010101" pitchFamily="2" charset="-122"/>
                <a:cs typeface="Times New Roman" panose="02020603050405020304" pitchFamily="34" charset="-120"/>
              </a:rPr>
              <a:t>④最后，借助“跑”字来“写生”，也是对作者自身的写作观的准确诠释。</a:t>
            </a:r>
            <a:r>
              <a:rPr lang="zh-CN" altLang="en-US" sz="2800" smtClean="0">
                <a:latin typeface="Times New Roman" panose="02020603050405020304" pitchFamily="34" charset="0"/>
                <a:ea typeface="宋体" panose="02010600030101010101" pitchFamily="2" charset="-122"/>
                <a:cs typeface="Times New Roman" panose="02020603050405020304" pitchFamily="34" charset="-120"/>
              </a:rPr>
              <a:t>（</a:t>
            </a:r>
            <a:r>
              <a:rPr lang="zh-CN" altLang="en-US" sz="2800" smtClean="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情感</a:t>
            </a:r>
            <a:r>
              <a:rPr lang="zh-CN" altLang="en-US" sz="2800" smtClean="0">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00" smtClean="0"/>
          </a:p>
        </p:txBody>
      </p:sp>
      <p:sp>
        <p:nvSpPr>
          <p:cNvPr id="3" name="矩形 1"/>
          <p:cNvSpPr/>
          <p:nvPr/>
        </p:nvSpPr>
        <p:spPr>
          <a:xfrm>
            <a:off x="304798" y="5434643"/>
            <a:ext cx="11680167" cy="1384995"/>
          </a:xfrm>
          <a:prstGeom prst="rect">
            <a:avLst/>
          </a:prstGeom>
        </p:spPr>
        <p:txBody>
          <a:bodyPr wrap="square">
            <a:spAutoFit/>
          </a:bodyPr>
          <a:lstStyle/>
          <a:p>
            <a:pPr latinLnBrk="1">
              <a:lnSpc>
                <a:spcPct val="150000"/>
              </a:lnSpc>
            </a:pPr>
            <a:r>
              <a:rPr lang="zh-CN" altLang="en-US" sz="2800" smtClean="0">
                <a:latin typeface="Times New Roman" panose="02020603050405020304" pitchFamily="34" charset="0"/>
                <a:ea typeface="宋体" panose="02010600030101010101" pitchFamily="2" charset="-122"/>
                <a:cs typeface="Times New Roman" panose="02020603050405020304" pitchFamily="34" charset="-120"/>
              </a:rPr>
              <a:t>细心的同学会发现：这和小说的答题思路（模板）一模一样。所以散文的答题思路不是孤立的，是可以借鉴小说的方法思路来解题，</a:t>
            </a:r>
            <a:endParaRPr lang="en-US" altLang="zh-CN" sz="2800" smtClean="0">
              <a:latin typeface="Times New Roman" panose="02020603050405020304" pitchFamily="34" charset="0"/>
              <a:ea typeface="宋体" panose="02010600030101010101" pitchFamily="2" charset="-122"/>
              <a:cs typeface="Times New Roman" panose="02020603050405020304" pitchFamily="34" charset="-12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654"/>
                                        </p:tgtEl>
                                        <p:attrNameLst>
                                          <p:attrName>style.visibility</p:attrName>
                                        </p:attrNameLst>
                                      </p:cBhvr>
                                      <p:to>
                                        <p:strVal val="visible"/>
                                      </p:to>
                                    </p:set>
                                    <p:anim calcmode="lin" valueType="num">
                                      <p:cBhvr additive="base">
                                        <p:cTn id="7" dur="500" fill="hold"/>
                                        <p:tgtEl>
                                          <p:spTgt spid="1048654"/>
                                        </p:tgtEl>
                                        <p:attrNameLst>
                                          <p:attrName>ppt_x</p:attrName>
                                        </p:attrNameLst>
                                      </p:cBhvr>
                                      <p:tavLst>
                                        <p:tav tm="0">
                                          <p:val>
                                            <p:strVal val="#ppt_x"/>
                                          </p:val>
                                        </p:tav>
                                        <p:tav tm="100000">
                                          <p:val>
                                            <p:strVal val="#ppt_x"/>
                                          </p:val>
                                        </p:tav>
                                      </p:tavLst>
                                    </p:anim>
                                    <p:anim calcmode="lin" valueType="num">
                                      <p:cBhvr additive="base">
                                        <p:cTn id="8" dur="500" fill="hold"/>
                                        <p:tgtEl>
                                          <p:spTgt spid="104865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54" grpId="0"/>
      <p:bldP spid="3"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54" name="矩形 1"/>
          <p:cNvSpPr/>
          <p:nvPr/>
        </p:nvSpPr>
        <p:spPr>
          <a:xfrm>
            <a:off x="483079" y="552090"/>
            <a:ext cx="11317856" cy="4444294"/>
          </a:xfrm>
          <a:prstGeom prst="rect">
            <a:avLst/>
          </a:prstGeom>
        </p:spPr>
        <p:txBody>
          <a:bodyPr wrap="square">
            <a:spAutoFit/>
          </a:bodyPr>
          <a:lstStyle/>
          <a:p>
            <a:pPr latinLnBrk="1">
              <a:lnSpc>
                <a:spcPct val="130000"/>
              </a:lnSpc>
            </a:pPr>
            <a:r>
              <a:rPr lang="en-US" altLang="zh-CN" sz="2800" smtClean="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4.文本二指出，教小孩子作文要“能懂得小孩子的欢喜”，谈谈文本一是如何实践“能懂得小孩子的欢喜”这一主张的。（6分）</a:t>
            </a:r>
            <a:endParaRPr lang="en-US" altLang="zh-CN" sz="2800" smtClean="0"/>
          </a:p>
          <a:p>
            <a:pPr latinLnBrk="1">
              <a:lnSpc>
                <a:spcPct val="150000"/>
              </a:lnSpc>
            </a:pPr>
            <a:endParaRPr lang="en-US" altLang="zh-CN" sz="2800" smtClean="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ct val="150000"/>
              </a:lnSpc>
            </a:pPr>
            <a:r>
              <a:rPr lang="zh-CN" altLang="en-US" sz="2800" smtClean="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smtClean="0">
                <a:latin typeface="Times New Roman" panose="02020603050405020304" pitchFamily="34" charset="0"/>
                <a:ea typeface="宋体" panose="02010600030101010101" pitchFamily="2" charset="-122"/>
                <a:cs typeface="Times New Roman" panose="02020603050405020304" pitchFamily="34" charset="-120"/>
              </a:rPr>
              <a:t>① 要抓住“能懂得小孩子的欢喜”这一</a:t>
            </a:r>
            <a:r>
              <a:rPr lang="en-US" altLang="zh-CN" sz="2800" smtClean="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核心内容</a:t>
            </a:r>
            <a:r>
              <a:rPr lang="en-US" altLang="zh-CN" sz="2800" smtClean="0">
                <a:latin typeface="Times New Roman" panose="02020603050405020304" pitchFamily="34" charset="0"/>
                <a:ea typeface="宋体" panose="02010600030101010101" pitchFamily="2" charset="-122"/>
                <a:cs typeface="Times New Roman" panose="02020603050405020304" pitchFamily="34" charset="-120"/>
              </a:rPr>
              <a:t>加以分析，一方面要关注文本一中体现了小孩子的哪些“欢喜”；另一方面要关注</a:t>
            </a:r>
            <a:r>
              <a:rPr lang="en-US" altLang="zh-CN" sz="2800" smtClean="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“视角”，</a:t>
            </a:r>
            <a:r>
              <a:rPr lang="en-US" altLang="zh-CN" sz="2800" smtClean="0">
                <a:latin typeface="Times New Roman" panose="02020603050405020304" pitchFamily="34" charset="0"/>
                <a:ea typeface="宋体" panose="02010600030101010101" pitchFamily="2" charset="-122"/>
                <a:cs typeface="Times New Roman" panose="02020603050405020304" pitchFamily="34" charset="-120"/>
              </a:rPr>
              <a:t>即如何从孩子的视角来写“放猖”的意义，以期达到教会“写生”的目的。</a:t>
            </a:r>
            <a:endParaRPr lang="en-US" altLang="zh-CN" sz="200" smtClean="0"/>
          </a:p>
          <a:p>
            <a:pPr latinLnBrk="1">
              <a:lnSpc>
                <a:spcPct val="150000"/>
              </a:lnSpc>
            </a:pPr>
            <a:endParaRPr lang="en-US" altLang="zh-CN" sz="2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654"/>
                                        </p:tgtEl>
                                        <p:attrNameLst>
                                          <p:attrName>style.visibility</p:attrName>
                                        </p:attrNameLst>
                                      </p:cBhvr>
                                      <p:to>
                                        <p:strVal val="visible"/>
                                      </p:to>
                                    </p:set>
                                    <p:anim calcmode="lin" valueType="num">
                                      <p:cBhvr additive="base">
                                        <p:cTn id="7" dur="500" fill="hold"/>
                                        <p:tgtEl>
                                          <p:spTgt spid="1048654"/>
                                        </p:tgtEl>
                                        <p:attrNameLst>
                                          <p:attrName>ppt_x</p:attrName>
                                        </p:attrNameLst>
                                      </p:cBhvr>
                                      <p:tavLst>
                                        <p:tav tm="0">
                                          <p:val>
                                            <p:strVal val="#ppt_x"/>
                                          </p:val>
                                        </p:tav>
                                        <p:tav tm="100000">
                                          <p:val>
                                            <p:strVal val="#ppt_x"/>
                                          </p:val>
                                        </p:tav>
                                      </p:tavLst>
                                    </p:anim>
                                    <p:anim calcmode="lin" valueType="num">
                                      <p:cBhvr additive="base">
                                        <p:cTn id="8" dur="500" fill="hold"/>
                                        <p:tgtEl>
                                          <p:spTgt spid="10486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54"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54" name="矩形 1"/>
          <p:cNvSpPr/>
          <p:nvPr/>
        </p:nvSpPr>
        <p:spPr>
          <a:xfrm>
            <a:off x="276044" y="327805"/>
            <a:ext cx="11680167" cy="5827493"/>
          </a:xfrm>
          <a:prstGeom prst="rect">
            <a:avLst/>
          </a:prstGeom>
        </p:spPr>
        <p:txBody>
          <a:bodyPr wrap="square">
            <a:spAutoFit/>
          </a:bodyPr>
          <a:lstStyle/>
          <a:p>
            <a:pPr latinLnBrk="1">
              <a:lnSpc>
                <a:spcPct val="150000"/>
              </a:lnSpc>
            </a:pPr>
            <a:r>
              <a:rPr lang="zh-CN" altLang="en-US" sz="2800" smtClean="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参考答案：</a:t>
            </a:r>
            <a:r>
              <a:rPr lang="en-US" altLang="zh-CN" sz="2800" smtClean="0">
                <a:latin typeface="Times New Roman" panose="02020603050405020304" pitchFamily="34" charset="0"/>
                <a:ea typeface="宋体" panose="02010600030101010101" pitchFamily="2" charset="-122"/>
                <a:cs typeface="Times New Roman" panose="02020603050405020304" pitchFamily="34" charset="-120"/>
              </a:rPr>
              <a:t>①</a:t>
            </a:r>
            <a:r>
              <a:rPr lang="en-US" altLang="zh-CN" sz="2800" i="1" smtClean="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选择了以“小孩子”的视角来展开论述，赋予了“放猖”独特的魅力和鲜活的内容，</a:t>
            </a:r>
            <a:r>
              <a:rPr lang="en-US" altLang="zh-CN" sz="2800" smtClean="0">
                <a:latin typeface="Times New Roman" panose="02020603050405020304" pitchFamily="34" charset="0"/>
                <a:ea typeface="宋体" panose="02010600030101010101" pitchFamily="2" charset="-122"/>
                <a:cs typeface="Times New Roman" panose="02020603050405020304" pitchFamily="34" charset="-120"/>
              </a:rPr>
              <a:t>例如文本中提及“他们不说话，他们已经同我们隔得很远，他们显得是神，我们是人是小孩子”，“我”羡慕他们的花脸，羡慕他们的叉响，不觉之间仿佛又替他们寂寞——他们不说话!这些都是从孩子的角度来审视“放猖”的意义及价值；②</a:t>
            </a:r>
            <a:r>
              <a:rPr lang="en-US" altLang="zh-CN" sz="2800" i="1" smtClean="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真实地描绘了在“放猖”过程中小孩子们的欢喜，</a:t>
            </a:r>
            <a:r>
              <a:rPr lang="en-US" altLang="zh-CN" sz="2800" smtClean="0">
                <a:latin typeface="Times New Roman" panose="02020603050405020304" pitchFamily="34" charset="0"/>
                <a:ea typeface="宋体" panose="02010600030101010101" pitchFamily="2" charset="-122"/>
                <a:cs typeface="Times New Roman" panose="02020603050405020304" pitchFamily="34" charset="-120"/>
              </a:rPr>
              <a:t>例如“打脸即是画花脸，这是我最感兴趣的，看着他们打脸，羡慕已极，其中有小猖兵，更觉得天下只有他们有地位了，可以自豪了”“说到叉，是我小时最喜欢的武器，叉上串有几个铁轮，拿着把柄一上一下当啷着，那个声音把小孩子的什么话都说出了，便是小孩子的欢喜”等。</a:t>
            </a:r>
            <a:endParaRPr lang="en-US" altLang="zh-CN" sz="2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654"/>
                                        </p:tgtEl>
                                        <p:attrNameLst>
                                          <p:attrName>style.visibility</p:attrName>
                                        </p:attrNameLst>
                                      </p:cBhvr>
                                      <p:to>
                                        <p:strVal val="visible"/>
                                      </p:to>
                                    </p:set>
                                    <p:anim calcmode="lin" valueType="num">
                                      <p:cBhvr additive="base">
                                        <p:cTn id="7" dur="500" fill="hold"/>
                                        <p:tgtEl>
                                          <p:spTgt spid="1048654"/>
                                        </p:tgtEl>
                                        <p:attrNameLst>
                                          <p:attrName>ppt_x</p:attrName>
                                        </p:attrNameLst>
                                      </p:cBhvr>
                                      <p:tavLst>
                                        <p:tav tm="0">
                                          <p:val>
                                            <p:strVal val="#ppt_x"/>
                                          </p:val>
                                        </p:tav>
                                        <p:tav tm="100000">
                                          <p:val>
                                            <p:strVal val="#ppt_x"/>
                                          </p:val>
                                        </p:tav>
                                      </p:tavLst>
                                    </p:anim>
                                    <p:anim calcmode="lin" valueType="num">
                                      <p:cBhvr additive="base">
                                        <p:cTn id="8" dur="500" fill="hold"/>
                                        <p:tgtEl>
                                          <p:spTgt spid="10486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54"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1"/>
          <p:cNvSpPr txBox="1"/>
          <p:nvPr/>
        </p:nvSpPr>
        <p:spPr>
          <a:xfrm>
            <a:off x="1273618" y="621101"/>
            <a:ext cx="10290412" cy="830997"/>
          </a:xfrm>
          <a:prstGeom prst="rect">
            <a:avLst/>
          </a:prstGeom>
          <a:noFill/>
          <a:ln w="9525">
            <a:gradFill>
              <a:gsLst>
                <a:gs pos="0">
                  <a:srgbClr val="7B32B2"/>
                </a:gs>
                <a:gs pos="100000">
                  <a:srgbClr val="401A5D"/>
                </a:gs>
              </a:gsLst>
            </a:gradFill>
          </a:ln>
        </p:spPr>
        <p:txBody>
          <a:bodyPr wrap="square">
            <a:spAutoFit/>
          </a:bodyPr>
          <a:lstStyle/>
          <a:p>
            <a:pPr indent="0"/>
            <a:r>
              <a:rPr lang="zh-CN" altLang="en-US" sz="4800" b="1" smtClean="0">
                <a:solidFill>
                  <a:srgbClr val="FF0000"/>
                </a:solidFill>
                <a:latin typeface="楷体" panose="02010609060101010101" charset="-122"/>
                <a:ea typeface="楷体" panose="02010609060101010101" charset="-122"/>
                <a:cs typeface="楷体" panose="02010609060101010101" charset="-122"/>
              </a:rPr>
              <a:t>总结：</a:t>
            </a:r>
            <a:endParaRPr lang="zh-CN" altLang="zh-CN" sz="4800" b="1">
              <a:solidFill>
                <a:srgbClr val="FF0000"/>
              </a:solidFill>
              <a:latin typeface="楷体" panose="02010609060101010101" charset="-122"/>
              <a:ea typeface="楷体" panose="02010609060101010101" charset="-122"/>
              <a:cs typeface="楷体" panose="02010609060101010101" charset="-122"/>
            </a:endParaRPr>
          </a:p>
        </p:txBody>
      </p:sp>
      <p:sp>
        <p:nvSpPr>
          <p:cNvPr id="7" name="文本框 1"/>
          <p:cNvSpPr txBox="1"/>
          <p:nvPr/>
        </p:nvSpPr>
        <p:spPr>
          <a:xfrm>
            <a:off x="1305249" y="1906438"/>
            <a:ext cx="10290412" cy="2062103"/>
          </a:xfrm>
          <a:prstGeom prst="rect">
            <a:avLst/>
          </a:prstGeom>
          <a:noFill/>
          <a:ln w="9525">
            <a:gradFill>
              <a:gsLst>
                <a:gs pos="0">
                  <a:srgbClr val="7B32B2"/>
                </a:gs>
                <a:gs pos="100000">
                  <a:srgbClr val="401A5D"/>
                </a:gs>
              </a:gsLst>
            </a:gradFill>
          </a:ln>
        </p:spPr>
        <p:txBody>
          <a:bodyPr wrap="square">
            <a:spAutoFit/>
          </a:bodyPr>
          <a:lstStyle/>
          <a:p>
            <a:pPr indent="0"/>
            <a:r>
              <a:rPr lang="zh-CN" altLang="en-US" sz="3200" b="1" smtClean="0">
                <a:solidFill>
                  <a:srgbClr val="0000FF"/>
                </a:solidFill>
                <a:latin typeface="楷体" panose="02010609060101010101" charset="-122"/>
                <a:ea typeface="楷体" panose="02010609060101010101" charset="-122"/>
                <a:cs typeface="楷体" panose="02010609060101010101" charset="-122"/>
              </a:rPr>
              <a:t>认真审题，抓核心内容，关注叙述视角，，但是和小说的有关叙述视角的答题方向不能一样，要注意文体的不同。然后从散文的角度归纳文本内容，表明叙述人称即可。</a:t>
            </a:r>
            <a:endParaRPr lang="zh-CN" altLang="zh-CN" sz="3200" b="1">
              <a:solidFill>
                <a:srgbClr val="0000FF"/>
              </a:solidFill>
              <a:latin typeface="楷体" panose="02010609060101010101" charset="-122"/>
              <a:ea typeface="楷体" panose="02010609060101010101" charset="-122"/>
              <a:cs typeface="楷体" panose="02010609060101010101" charset="-122"/>
            </a:endParaRPr>
          </a:p>
        </p:txBody>
      </p:sp>
      <p:sp>
        <p:nvSpPr>
          <p:cNvPr id="5" name="文本框 1"/>
          <p:cNvSpPr txBox="1"/>
          <p:nvPr/>
        </p:nvSpPr>
        <p:spPr>
          <a:xfrm>
            <a:off x="1354132" y="4180936"/>
            <a:ext cx="10290412" cy="2062103"/>
          </a:xfrm>
          <a:prstGeom prst="rect">
            <a:avLst/>
          </a:prstGeom>
          <a:noFill/>
          <a:ln w="9525">
            <a:gradFill>
              <a:gsLst>
                <a:gs pos="0">
                  <a:srgbClr val="7B32B2"/>
                </a:gs>
                <a:gs pos="100000">
                  <a:srgbClr val="401A5D"/>
                </a:gs>
              </a:gsLst>
            </a:gradFill>
          </a:ln>
        </p:spPr>
        <p:txBody>
          <a:bodyPr wrap="square">
            <a:spAutoFit/>
          </a:bodyPr>
          <a:lstStyle/>
          <a:p>
            <a:pPr indent="0"/>
            <a:r>
              <a:rPr lang="zh-CN" altLang="en-US" sz="3200" b="1" smtClean="0">
                <a:solidFill>
                  <a:srgbClr val="0000FF"/>
                </a:solidFill>
                <a:latin typeface="楷体" panose="02010609060101010101" charset="-122"/>
                <a:ea typeface="楷体" panose="02010609060101010101" charset="-122"/>
                <a:cs typeface="楷体" panose="02010609060101010101" charset="-122"/>
              </a:rPr>
              <a:t>所以散文类文本阅读，可以按照小说的答题思路去审题，紧抓我们复习的答题套路和答题模板。只要注意在书写答案时去掉固有的痕迹即可。</a:t>
            </a:r>
            <a:r>
              <a:rPr lang="zh-CN" altLang="en-US" sz="3200" b="1" smtClean="0">
                <a:solidFill>
                  <a:srgbClr val="FF0000"/>
                </a:solidFill>
                <a:latin typeface="楷体" panose="02010609060101010101" charset="-122"/>
                <a:ea typeface="楷体" panose="02010609060101010101" charset="-122"/>
                <a:cs typeface="楷体" panose="02010609060101010101" charset="-122"/>
              </a:rPr>
              <a:t>只要到：心中有套路，笔下不留痕，就能所向披靡！</a:t>
            </a:r>
            <a:endParaRPr lang="zh-CN" altLang="zh-CN" sz="3200" b="1">
              <a:solidFill>
                <a:srgbClr val="FF0000"/>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ox(in)">
                                      <p:cBhvr>
                                        <p:cTn id="12" dur="5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i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5"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5"/>
          <p:cNvPicPr>
            <a:picLocks noChangeAspect="1" noChangeArrowheads="1"/>
          </p:cNvPicPr>
          <p:nvPr/>
        </p:nvPicPr>
        <p:blipFill>
          <a:blip r:embed="rId3"/>
          <a:stretch>
            <a:fillRect/>
          </a:stretch>
        </p:blipFill>
        <p:spPr bwMode="auto">
          <a:xfrm>
            <a:off x="33338" y="25708"/>
            <a:ext cx="650875" cy="652463"/>
          </a:xfrm>
          <a:prstGeom prst="rect">
            <a:avLst/>
          </a:prstGeom>
          <a:noFill/>
          <a:ln w="9525">
            <a:noFill/>
            <a:miter lim="800000"/>
          </a:ln>
        </p:spPr>
      </p:pic>
      <p:grpSp>
        <p:nvGrpSpPr>
          <p:cNvPr id="2" name="组合 8">
            <a:extLst>
              <a:ext uri="{FF2B5EF4-FFF2-40B4-BE49-F238E27FC236}">
                <a16:creationId xmlns="" xmlns:a16="http://schemas.microsoft.com/office/drawing/2014/main" id="{8FEE94D7-1A2F-504E-9205-4AC8194C4392}"/>
              </a:ext>
            </a:extLst>
          </p:cNvPr>
          <p:cNvGrpSpPr/>
          <p:nvPr/>
        </p:nvGrpSpPr>
        <p:grpSpPr>
          <a:xfrm>
            <a:off x="765775" y="470085"/>
            <a:ext cx="2086326" cy="1032933"/>
            <a:chOff x="7119922" y="1303867"/>
            <a:chExt cx="3412611" cy="1032933"/>
          </a:xfrm>
        </p:grpSpPr>
        <p:grpSp>
          <p:nvGrpSpPr>
            <p:cNvPr id="3" name="组合 9"/>
            <p:cNvGrpSpPr/>
            <p:nvPr/>
          </p:nvGrpSpPr>
          <p:grpSpPr>
            <a:xfrm>
              <a:off x="7119922" y="1303867"/>
              <a:ext cx="3412611" cy="1032933"/>
              <a:chOff x="8832" y="1042"/>
              <a:chExt cx="4535" cy="5963"/>
            </a:xfrm>
          </p:grpSpPr>
          <p:sp>
            <p:nvSpPr>
              <p:cNvPr id="12" name="矩形 11"/>
              <p:cNvSpPr/>
              <p:nvPr/>
            </p:nvSpPr>
            <p:spPr>
              <a:xfrm>
                <a:off x="8832" y="1042"/>
                <a:ext cx="4535" cy="5963"/>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cs typeface="+mn-ea"/>
                  <a:sym typeface="+mn-lt"/>
                </a:endParaRPr>
              </a:p>
            </p:txBody>
          </p:sp>
          <p:sp>
            <p:nvSpPr>
              <p:cNvPr id="13" name="等腰三角形 12"/>
              <p:cNvSpPr/>
              <p:nvPr/>
            </p:nvSpPr>
            <p:spPr>
              <a:xfrm rot="5400000">
                <a:off x="8832" y="1889"/>
                <a:ext cx="510" cy="510"/>
              </a:xfrm>
              <a:prstGeom prst="triangle">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cs typeface="+mn-ea"/>
                  <a:sym typeface="+mn-lt"/>
                </a:endParaRPr>
              </a:p>
            </p:txBody>
          </p:sp>
        </p:grpSp>
        <p:sp>
          <p:nvSpPr>
            <p:cNvPr id="11" name="文本框 9"/>
            <p:cNvSpPr txBox="1"/>
            <p:nvPr/>
          </p:nvSpPr>
          <p:spPr>
            <a:xfrm>
              <a:off x="7602221" y="1587500"/>
              <a:ext cx="2782849" cy="523220"/>
            </a:xfrm>
            <a:prstGeom prst="rect">
              <a:avLst/>
            </a:prstGeom>
            <a:noFill/>
          </p:spPr>
          <p:txBody>
            <a:bodyPr wrap="square" rtlCol="0">
              <a:spAutoFit/>
            </a:bodyPr>
            <a:lstStyle/>
            <a:p>
              <a:r>
                <a:rPr lang="zh-CN" altLang="en-US" sz="2800" b="1" smtClean="0">
                  <a:solidFill>
                    <a:srgbClr val="FF0000"/>
                  </a:solidFill>
                  <a:latin typeface="Microsoft YaHei" panose="020b0503020204020204" pitchFamily="34" charset="-122"/>
                  <a:ea typeface="Microsoft YaHei" panose="020b0503020204020204" pitchFamily="34" charset="-122"/>
                  <a:cs typeface="+mn-ea"/>
                  <a:sym typeface="+mn-lt"/>
                </a:rPr>
                <a:t>课后练习</a:t>
              </a:r>
              <a:endParaRPr lang="en-US" altLang="zh-CN" sz="2800" b="1">
                <a:solidFill>
                  <a:srgbClr val="FF0000"/>
                </a:solidFill>
                <a:latin typeface="Microsoft YaHei" panose="020b0503020204020204" pitchFamily="34" charset="-122"/>
                <a:ea typeface="Microsoft YaHei" panose="020b0503020204020204" pitchFamily="34" charset="-122"/>
                <a:cs typeface="+mn-ea"/>
                <a:sym typeface="+mn-lt"/>
              </a:endParaRPr>
            </a:p>
          </p:txBody>
        </p:sp>
      </p:grpSp>
      <p:sp>
        <p:nvSpPr>
          <p:cNvPr id="14" name="文本框 3">
            <a:extLst>
              <a:ext uri="{FF2B5EF4-FFF2-40B4-BE49-F238E27FC236}">
                <a16:creationId xmlns="" xmlns:a16="http://schemas.microsoft.com/office/drawing/2014/main" id="{627BAB53-56D0-2D41-8236-7B9B94CC2751}"/>
              </a:ext>
            </a:extLst>
          </p:cNvPr>
          <p:cNvSpPr txBox="1"/>
          <p:nvPr/>
        </p:nvSpPr>
        <p:spPr>
          <a:xfrm>
            <a:off x="293298" y="914400"/>
            <a:ext cx="11716731" cy="5693866"/>
          </a:xfrm>
          <a:prstGeom prst="rect">
            <a:avLst/>
          </a:prstGeom>
          <a:noFill/>
        </p:spPr>
        <p:txBody>
          <a:bodyPr wrap="square" rtlCol="0">
            <a:spAutoFit/>
          </a:bodyPr>
          <a:lstStyle/>
          <a:p>
            <a:pPr algn="ctr" fontAlgn="ctr"/>
            <a:r>
              <a:rPr lang="zh-CN" altLang="zh-CN" sz="2800" smtClean="0"/>
              <a:t>萨丽娃姐姐的春天</a:t>
            </a:r>
          </a:p>
          <a:p>
            <a:pPr algn="ctr"/>
            <a:r>
              <a:rPr lang="zh-CN" altLang="zh-CN" sz="2800" smtClean="0"/>
              <a:t>艾平</a:t>
            </a:r>
          </a:p>
          <a:p>
            <a:r>
              <a:rPr lang="zh-CN" altLang="zh-CN" sz="2800" smtClean="0"/>
              <a:t>①萨丽娃姐姐的春天在呼伦贝尔大草原。</a:t>
            </a:r>
          </a:p>
          <a:p>
            <a:r>
              <a:rPr lang="zh-CN" altLang="zh-CN" sz="2800" smtClean="0"/>
              <a:t>②冰雪将茫茫草原覆盖，仿佛一片亿万年的大水晶，解析了太阳的光谱，遍地熠熠生辉。这就是草原的春天，明亮，寒冷，空旷。呼伦贝尔草原不知“清明时节雨纷纷”“烟花三月下扬州”为何物，沉寂始于十月、十一月，延至次年的五月，直到了六月才肯葳蕤。</a:t>
            </a:r>
          </a:p>
          <a:p>
            <a:r>
              <a:rPr lang="zh-CN" altLang="zh-CN" sz="2800" smtClean="0"/>
              <a:t>③呼伦贝尔在北纬</a:t>
            </a:r>
            <a:r>
              <a:rPr lang="en-US" altLang="zh-CN" sz="2800" smtClean="0"/>
              <a:t>53</a:t>
            </a:r>
            <a:r>
              <a:rPr lang="zh-CN" altLang="zh-CN" sz="2800" smtClean="0"/>
              <a:t>度到北纬</a:t>
            </a:r>
            <a:r>
              <a:rPr lang="en-US" altLang="zh-CN" sz="2800" smtClean="0"/>
              <a:t>47</a:t>
            </a:r>
            <a:r>
              <a:rPr lang="zh-CN" altLang="zh-CN" sz="2800" smtClean="0"/>
              <a:t>度之间，几近冻土带，</a:t>
            </a:r>
            <a:r>
              <a:rPr lang="zh-CN" altLang="zh-CN" sz="2800" u="sng" smtClean="0"/>
              <a:t>一年只有不足一百天的无霜期、春、夏、秋三个季节便挤在这一百天里奔跑，每一种植物都是百米冲刺的运动员，奔跑着发芽，奔跑着开花，奔跑着打籽，奔跑着完成生命基因的使命。</a:t>
            </a:r>
            <a:r>
              <a:rPr lang="zh-CN" altLang="zh-CN" sz="2800" smtClean="0"/>
              <a:t>你若细看草原上的那些芍药、萱草、百合、野玫瑰，就会发现它们都比内地的同类开得弱小、开得简单；那些毛发一样附在原野上的草类，更是生得低矮硕壮，因为它们没有时间拔高，必须快快成熟。</a:t>
            </a:r>
            <a:endParaRPr lang="zh-CN" altLang="zh-CN" sz="2800"/>
          </a:p>
        </p:txBody>
      </p:sp>
    </p:spTree>
    <p:extLst>
      <p:ext uri="{BB962C8B-B14F-4D97-AF65-F5344CB8AC3E}">
        <p14:creationId xmlns:p14="http://schemas.microsoft.com/office/powerpoint/2010/main" xmlns="" val="23635359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diamond(in)">
                                      <p:cBhvr>
                                        <p:cTn id="12"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54" name="矩形 1"/>
          <p:cNvSpPr/>
          <p:nvPr/>
        </p:nvSpPr>
        <p:spPr>
          <a:xfrm>
            <a:off x="276044" y="327805"/>
            <a:ext cx="11680167" cy="6555641"/>
          </a:xfrm>
          <a:prstGeom prst="rect">
            <a:avLst/>
          </a:prstGeom>
        </p:spPr>
        <p:txBody>
          <a:bodyPr wrap="square">
            <a:spAutoFit/>
          </a:bodyPr>
          <a:lstStyle/>
          <a:p>
            <a:r>
              <a:rPr lang="zh-CN" altLang="zh-CN" sz="2800" smtClean="0"/>
              <a:t>乍暖还寒，草色遥看近却无，呼伦贝尔的春天在残雪中闪出，莞尔一笑，转瞬叩逝。一夜南风，醒来时百草猛然长高了半尺，草原焕然碧透千里，如深深的海洋，波动在阳光下，泛起绸缎般的华丽。花朵们忙了一夜，终于捯饬一新，佩戴着天上的彩霞和地上的雨露，跟着绿浪摇摆曼舞。游人醉入花丛，欢喜得忘乎所以，浪漫地比照远方的场景，直把这草原夏日叫做草原的春天。他们不曾体验，因此不懂，草原的春天是一场望眼欲穿的期盼，而最终让你看到的却永远是结尾的那一瞬。</a:t>
            </a:r>
            <a:endParaRPr lang="en-US" altLang="zh-CN" sz="2800" smtClean="0"/>
          </a:p>
          <a:p>
            <a:r>
              <a:rPr lang="zh-CN" altLang="zh-CN" sz="2800" smtClean="0"/>
              <a:t>④萨丽娃姐姐和大地一起记忆着春天。</a:t>
            </a:r>
          </a:p>
          <a:p>
            <a:r>
              <a:rPr lang="zh-CN" altLang="zh-CN" sz="2800" smtClean="0"/>
              <a:t>⑤草原的春天是妇女们含辛茹苦的季节。萨丽娃看见老祖母蹒跚在纷扬的春雪中，靴子艰难地从冰泥里拔出来，又踩下去，湿漉漉的蒙古袍大襟冻成硬邦邦的冰片，在冷风中咔咔作响：她看见太阳的手指伸过来，轻轻地梳拢老祖母的银发，落在那只暗红的珊瑚耳环上，老祖母汗水淋漓的脸颊，布满了岁月的光芒。小羊羔总是走在大野芳菲之前，一个接一个降生在冰碴密布的草地上，像洁白的云朵一样缭绕着老祖母“咩……咩……”嚷着饥饿。</a:t>
            </a:r>
            <a:endParaRPr lang="en-US" altLang="zh-CN" sz="2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654"/>
                                        </p:tgtEl>
                                        <p:attrNameLst>
                                          <p:attrName>style.visibility</p:attrName>
                                        </p:attrNameLst>
                                      </p:cBhvr>
                                      <p:to>
                                        <p:strVal val="visible"/>
                                      </p:to>
                                    </p:set>
                                    <p:anim calcmode="lin" valueType="num">
                                      <p:cBhvr additive="base">
                                        <p:cTn id="7" dur="500" fill="hold"/>
                                        <p:tgtEl>
                                          <p:spTgt spid="1048654"/>
                                        </p:tgtEl>
                                        <p:attrNameLst>
                                          <p:attrName>ppt_x</p:attrName>
                                        </p:attrNameLst>
                                      </p:cBhvr>
                                      <p:tavLst>
                                        <p:tav tm="0">
                                          <p:val>
                                            <p:strVal val="#ppt_x"/>
                                          </p:val>
                                        </p:tav>
                                        <p:tav tm="100000">
                                          <p:val>
                                            <p:strVal val="#ppt_x"/>
                                          </p:val>
                                        </p:tav>
                                      </p:tavLst>
                                    </p:anim>
                                    <p:anim calcmode="lin" valueType="num">
                                      <p:cBhvr additive="base">
                                        <p:cTn id="8" dur="500" fill="hold"/>
                                        <p:tgtEl>
                                          <p:spTgt spid="10486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54"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54" name="矩形 1"/>
          <p:cNvSpPr/>
          <p:nvPr/>
        </p:nvSpPr>
        <p:spPr>
          <a:xfrm>
            <a:off x="276044" y="1984074"/>
            <a:ext cx="11680167" cy="4832092"/>
          </a:xfrm>
          <a:prstGeom prst="rect">
            <a:avLst/>
          </a:prstGeom>
        </p:spPr>
        <p:txBody>
          <a:bodyPr wrap="square">
            <a:spAutoFit/>
          </a:bodyPr>
          <a:lstStyle/>
          <a:p>
            <a:pPr algn="r"/>
            <a:r>
              <a:rPr lang="zh-CN" altLang="zh-CN" sz="2800" smtClean="0">
                <a:latin typeface="楷体" panose="02010609060101010101" charset="-122"/>
                <a:ea typeface="楷体" panose="02010609060101010101" charset="-122"/>
                <a:cs typeface="楷体" panose="02010609060101010101" charset="-122"/>
              </a:rPr>
              <a:t>陆文夫</a:t>
            </a:r>
          </a:p>
          <a:p>
            <a:r>
              <a:rPr lang="en-US" altLang="zh-CN" sz="2800" smtClean="0">
                <a:latin typeface="楷体" panose="02010609060101010101" charset="-122"/>
                <a:ea typeface="楷体" panose="02010609060101010101" charset="-122"/>
                <a:cs typeface="楷体" panose="02010609060101010101" charset="-122"/>
              </a:rPr>
              <a:t>    </a:t>
            </a:r>
            <a:r>
              <a:rPr lang="zh-CN" altLang="zh-CN" sz="2800" smtClean="0">
                <a:latin typeface="楷体" panose="02010609060101010101" charset="-122"/>
                <a:ea typeface="楷体" panose="02010609060101010101" charset="-122"/>
                <a:cs typeface="楷体" panose="02010609060101010101" charset="-122"/>
              </a:rPr>
              <a:t>我也曾到过许多地方，可是梦中的天地往往是苏州的小巷。我在这些小巷中走过千百遍.度过了漫长的时光;青春似乎是从这些小巷中流走的，我难忘这些小巷。</a:t>
            </a:r>
          </a:p>
          <a:p>
            <a:r>
              <a:rPr lang="en-US" altLang="zh-CN" sz="2800" smtClean="0">
                <a:latin typeface="楷体" panose="02010609060101010101" charset="-122"/>
                <a:ea typeface="楷体" panose="02010609060101010101" charset="-122"/>
                <a:cs typeface="楷体" panose="02010609060101010101" charset="-122"/>
              </a:rPr>
              <a:t>    </a:t>
            </a:r>
            <a:r>
              <a:rPr lang="zh-CN" altLang="zh-CN" sz="2800" smtClean="0">
                <a:latin typeface="楷体" panose="02010609060101010101" charset="-122"/>
                <a:ea typeface="楷体" panose="02010609060101010101" charset="-122"/>
                <a:cs typeface="楷体" panose="02010609060101010101" charset="-122"/>
              </a:rPr>
              <a:t>苏州的小巷各色各样。比较起来，我还是欢喜这一种小巷，它有浓厚的生活气息，又在形式上把各种小巷的特点汇集在一起：既有深院高墙也，有低矮的平房；既有烟纸店、大饼店，还有老虎灶;巷子头上有公用的水井，巷子里面也有只剩下石柱的贞节牌坊。这种巷子也是一面临河，却和城外的巷子大不一样，两岸的房子拼命地挤，把个河道挤成一条狭窄的水巷。</a:t>
            </a:r>
            <a:r>
              <a:rPr lang="en-US" altLang="zh-CN" sz="2800" smtClean="0">
                <a:latin typeface="楷体" panose="02010609060101010101" charset="-122"/>
                <a:ea typeface="楷体" panose="02010609060101010101" charset="-122"/>
                <a:cs typeface="楷体" panose="02010609060101010101" charset="-122"/>
              </a:rPr>
              <a:t>“</a:t>
            </a:r>
            <a:r>
              <a:rPr lang="zh-CN" altLang="zh-CN" sz="2800" smtClean="0">
                <a:latin typeface="楷体" panose="02010609060101010101" charset="-122"/>
                <a:ea typeface="楷体" panose="02010609060101010101" charset="-122"/>
                <a:cs typeface="楷体" panose="02010609060101010101" charset="-122"/>
              </a:rPr>
              <a:t>古宫闲地少，水巷小桥多</a:t>
            </a:r>
            <a:r>
              <a:rPr lang="en-US" altLang="zh-CN" sz="2800" smtClean="0">
                <a:latin typeface="楷体" panose="02010609060101010101" charset="-122"/>
                <a:ea typeface="楷体" panose="02010609060101010101" charset="-122"/>
                <a:cs typeface="楷体" panose="02010609060101010101" charset="-122"/>
              </a:rPr>
              <a:t>”</a:t>
            </a:r>
            <a:r>
              <a:rPr lang="zh-CN" altLang="zh-CN" sz="2800" smtClean="0">
                <a:latin typeface="楷体" panose="02010609060101010101" charset="-122"/>
                <a:ea typeface="楷体" panose="02010609060101010101" charset="-122"/>
                <a:cs typeface="楷体" panose="02010609060101010101" charset="-122"/>
              </a:rPr>
              <a:t>，唐代的诗人就已经见到过此种景象。</a:t>
            </a:r>
          </a:p>
          <a:p>
            <a:r>
              <a:rPr lang="en-US" altLang="zh-CN" sz="2800" smtClean="0">
                <a:latin typeface="楷体" panose="02010609060101010101" charset="-122"/>
                <a:ea typeface="楷体" panose="02010609060101010101" charset="-122"/>
                <a:cs typeface="楷体" panose="02010609060101010101" charset="-122"/>
              </a:rPr>
              <a:t>    </a:t>
            </a:r>
            <a:endParaRPr lang="zh-CN" altLang="zh-CN" sz="2800">
              <a:latin typeface="楷体" panose="02010609060101010101" charset="-122"/>
              <a:ea typeface="楷体" panose="02010609060101010101" charset="-122"/>
              <a:cs typeface="楷体" panose="02010609060101010101" charset="-122"/>
            </a:endParaRPr>
          </a:p>
        </p:txBody>
      </p:sp>
      <p:sp>
        <p:nvSpPr>
          <p:cNvPr id="3" name="标题 4"/>
          <p:cNvSpPr txBox="1"/>
          <p:nvPr/>
        </p:nvSpPr>
        <p:spPr>
          <a:xfrm>
            <a:off x="433896" y="1011994"/>
            <a:ext cx="11163868" cy="954828"/>
          </a:xfrm>
          <a:prstGeom prst="rect">
            <a:avLst/>
          </a:prstGeom>
        </p:spPr>
        <p:txBody>
          <a:bodyPr>
            <a:normAutofit/>
          </a:bodyPr>
          <a:lstStyle/>
          <a:p>
            <a:pPr algn="ctr"/>
            <a:r>
              <a:rPr lang="zh-CN" altLang="zh-CN" sz="4800" b="1" smtClean="0">
                <a:solidFill>
                  <a:srgbClr val="FF0000"/>
                </a:solidFill>
                <a:latin typeface="楷体" panose="02010609060101010101" charset="-122"/>
                <a:ea typeface="楷体" panose="02010609060101010101" charset="-122"/>
                <a:cs typeface="楷体" panose="02010609060101010101" charset="-122"/>
              </a:rPr>
              <a:t>梦中的天地</a:t>
            </a:r>
          </a:p>
        </p:txBody>
      </p:sp>
      <p:sp>
        <p:nvSpPr>
          <p:cNvPr id="4" name="标题 4"/>
          <p:cNvSpPr txBox="1"/>
          <p:nvPr/>
        </p:nvSpPr>
        <p:spPr>
          <a:xfrm>
            <a:off x="465826" y="232012"/>
            <a:ext cx="9161253" cy="1337481"/>
          </a:xfrm>
          <a:prstGeom prst="rect">
            <a:avLst/>
          </a:prstGeom>
        </p:spPr>
        <p:txBody>
          <a:bodyPr>
            <a:noAutofit/>
          </a:bodyPr>
          <a:lstStyle/>
          <a:p>
            <a:pPr marL="0" marR="0" lvl="0" indent="0" algn="l" defTabSz="1171575" rtl="0" eaLnBrk="1" fontAlgn="auto" latinLnBrk="0" hangingPunct="1">
              <a:lnSpc>
                <a:spcPct val="100000"/>
              </a:lnSpc>
              <a:spcBef>
                <a:spcPct val="0"/>
              </a:spcBef>
              <a:spcAft>
                <a:spcPct val="0"/>
              </a:spcAft>
              <a:buClrTx/>
              <a:buSzTx/>
              <a:buFontTx/>
              <a:buNone/>
              <a:defRPr/>
            </a:pPr>
            <a:r>
              <a:rPr kumimoji="0" lang="zh-CN" altLang="en-US" sz="3200" b="1" i="0" u="none" strike="noStrike" kern="1200" cap="none" spc="200" normalizeH="0" baseline="0" noProof="0" smtClean="0">
                <a:ln>
                  <a:noFill/>
                </a:ln>
                <a:solidFill>
                  <a:srgbClr val="0000FF"/>
                </a:solidFill>
                <a:effectLst/>
                <a:uLnTx/>
                <a:uFillTx/>
                <a:latin typeface="Arial" panose="020b0604020202020204" pitchFamily="34" charset="0"/>
                <a:ea typeface="隶书" panose="02010509060101010101" pitchFamily="49" charset="-122"/>
                <a:cs typeface="+mj-cs"/>
              </a:rPr>
              <a:t>分析南通三模现代文阅读</a:t>
            </a:r>
            <a:endParaRPr kumimoji="0" lang="en-US" altLang="zh-CN" sz="3200" b="1" i="0" u="none" strike="noStrike" kern="1200" cap="none" spc="200" normalizeH="0" baseline="0" noProof="0">
              <a:ln>
                <a:noFill/>
              </a:ln>
              <a:solidFill>
                <a:srgbClr val="0000FF"/>
              </a:solidFill>
              <a:effectLst/>
              <a:uLnTx/>
              <a:uFillTx/>
              <a:latin typeface="Arial" panose="020b0604020202020204" pitchFamily="34" charset="0"/>
              <a:ea typeface="隶书" panose="02010509060101010101" pitchFamily="49" charset="-122"/>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048654"/>
                                        </p:tgtEl>
                                        <p:attrNameLst>
                                          <p:attrName>style.visibility</p:attrName>
                                        </p:attrNameLst>
                                      </p:cBhvr>
                                      <p:to>
                                        <p:strVal val="visible"/>
                                      </p:to>
                                    </p:set>
                                    <p:anim calcmode="lin" valueType="num">
                                      <p:cBhvr additive="base">
                                        <p:cTn id="11" dur="500" fill="hold"/>
                                        <p:tgtEl>
                                          <p:spTgt spid="1048654"/>
                                        </p:tgtEl>
                                        <p:attrNameLst>
                                          <p:attrName>ppt_x</p:attrName>
                                        </p:attrNameLst>
                                      </p:cBhvr>
                                      <p:tavLst>
                                        <p:tav tm="0">
                                          <p:val>
                                            <p:strVal val="#ppt_x"/>
                                          </p:val>
                                        </p:tav>
                                        <p:tav tm="100000">
                                          <p:val>
                                            <p:strVal val="#ppt_x"/>
                                          </p:val>
                                        </p:tav>
                                      </p:tavLst>
                                    </p:anim>
                                    <p:anim calcmode="lin" valueType="num">
                                      <p:cBhvr additive="base">
                                        <p:cTn id="12" dur="500" fill="hold"/>
                                        <p:tgtEl>
                                          <p:spTgt spid="1048654"/>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54" grpId="0"/>
      <p:bldP spid="3" grpId="0"/>
      <p:bldP spid="4"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54" name="矩形 1"/>
          <p:cNvSpPr/>
          <p:nvPr/>
        </p:nvSpPr>
        <p:spPr>
          <a:xfrm>
            <a:off x="276044" y="327805"/>
            <a:ext cx="11680167" cy="6340197"/>
          </a:xfrm>
          <a:prstGeom prst="rect">
            <a:avLst/>
          </a:prstGeom>
        </p:spPr>
        <p:txBody>
          <a:bodyPr wrap="square">
            <a:spAutoFit/>
          </a:bodyPr>
          <a:lstStyle/>
          <a:p>
            <a:r>
              <a:rPr lang="zh-CN" altLang="zh-CN" sz="2800" smtClean="0"/>
              <a:t>⑥百代千年，游牧人家在春季里寻找朝阳的地方接羔，一辈辈把长生天的教诲变成了不可更改的习惯，留在了老祖母的银发上。长生天不是传说之中的老天爷，是万物生存的法则，是必须敬畏的大自然。四月接羔，羊羔吃着母乳等待青草，青草和它们的乳牙一起长出来，它们开始奔跑，从此变成了原野的孩子，栉风沐雨，爬冰卧雪，生命就这样周而复始，生生不息。</a:t>
            </a:r>
          </a:p>
          <a:p>
            <a:r>
              <a:rPr lang="zh-CN" altLang="zh-CN" sz="2800" smtClean="0"/>
              <a:t>⑦老祖母的腰是在春天累弯的，老祖母的劝奶歌是在春天里传给萨丽娃姐姐的。</a:t>
            </a:r>
          </a:p>
          <a:p>
            <a:r>
              <a:rPr lang="zh-CN" altLang="zh-CN" sz="2800" smtClean="0"/>
              <a:t>⑧“陶爱格……陶爱格……你的孩子在哭泣，你这当母亲的给它吃奶吧……”老祖母的劝奶歌升起来，回响环绕，哀婉之中，天空附以和声，母体般的温暖笼罩草原，万物生灵的母性开始苏醒。母羊含泪站起身来，羊羔纷纷跪乳。饱食的羊羔肆意喧闹嬉戏，洁白的云朵在阳光里打滚儿，然后撒开四蹄奔跑，进入季节的深处。</a:t>
            </a:r>
          </a:p>
          <a:p>
            <a:pPr latinLnBrk="1">
              <a:lnSpc>
                <a:spcPct val="150000"/>
              </a:lnSpc>
            </a:pPr>
            <a:endParaRPr lang="en-US" altLang="zh-CN" sz="2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654"/>
                                        </p:tgtEl>
                                        <p:attrNameLst>
                                          <p:attrName>style.visibility</p:attrName>
                                        </p:attrNameLst>
                                      </p:cBhvr>
                                      <p:to>
                                        <p:strVal val="visible"/>
                                      </p:to>
                                    </p:set>
                                    <p:anim calcmode="lin" valueType="num">
                                      <p:cBhvr additive="base">
                                        <p:cTn id="7" dur="500" fill="hold"/>
                                        <p:tgtEl>
                                          <p:spTgt spid="1048654"/>
                                        </p:tgtEl>
                                        <p:attrNameLst>
                                          <p:attrName>ppt_x</p:attrName>
                                        </p:attrNameLst>
                                      </p:cBhvr>
                                      <p:tavLst>
                                        <p:tav tm="0">
                                          <p:val>
                                            <p:strVal val="#ppt_x"/>
                                          </p:val>
                                        </p:tav>
                                        <p:tav tm="100000">
                                          <p:val>
                                            <p:strVal val="#ppt_x"/>
                                          </p:val>
                                        </p:tav>
                                      </p:tavLst>
                                    </p:anim>
                                    <p:anim calcmode="lin" valueType="num">
                                      <p:cBhvr additive="base">
                                        <p:cTn id="8" dur="500" fill="hold"/>
                                        <p:tgtEl>
                                          <p:spTgt spid="10486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54"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54" name="矩形 1"/>
          <p:cNvSpPr/>
          <p:nvPr/>
        </p:nvSpPr>
        <p:spPr>
          <a:xfrm>
            <a:off x="276044" y="1"/>
            <a:ext cx="11680167" cy="6986528"/>
          </a:xfrm>
          <a:prstGeom prst="rect">
            <a:avLst/>
          </a:prstGeom>
        </p:spPr>
        <p:txBody>
          <a:bodyPr wrap="square">
            <a:spAutoFit/>
          </a:bodyPr>
          <a:lstStyle/>
          <a:p>
            <a:r>
              <a:rPr lang="zh-CN" altLang="zh-CN" sz="2800" smtClean="0"/>
              <a:t>⑨每年十月之后，老祖母把种公羊放进母羊群，母羊怀胎六个月，到次年四月或者五月分娩，完成一个春天的轮回。那前一年的接下的羊羔，由于仅仅吃过一个夏天的青草，骨头还未坚硬，头上卷曲的绒毛里才露出细小的犄角。老祖母仍然叫它们羔子，风雪夜里把它们放进蒙古包庇护，为了它们暖和，半夜起来给炉子加牛粪。萨丽娃姐姐依偎在老祖母的怀里说，好像羔子是你的亲孙女。</a:t>
            </a:r>
          </a:p>
          <a:p>
            <a:r>
              <a:rPr lang="zh-CN" altLang="zh-CN" sz="2800" smtClean="0"/>
              <a:t>⑩后来，萨丽娃姐姐戴着老祖母的红珊瑚耳环离开了家。因为城里的暖气和热水，因为城里的漂亮和时尚。城里的楼房虽然很舒适，可那是租来的，不是家。萨丽娃姐姐思念阿妈的奶茶、阿爸的手把肉，好想好想骑上骏马变成草原的风，好想好想放开嗓子变成蒙古包前奔流的河。萨丽娃姐姐总觉得老祖母的红珊瑚耳环会说话，一天天在她耳边说个不停，只是那些古老的话，就像飞来飞去的鸟，有点听不懂，想留也留不下。</a:t>
            </a:r>
          </a:p>
          <a:p>
            <a:r>
              <a:rPr lang="zh-CN" altLang="zh-CN" sz="2800" smtClean="0"/>
              <a:t>⑪萨丽娃姐姐终于回到了日夜思念的故乡。</a:t>
            </a:r>
          </a:p>
          <a:p>
            <a:r>
              <a:rPr lang="zh-CN" altLang="zh-CN" sz="2800" smtClean="0"/>
              <a:t>⑫枕着幽幽的草香，她看见了逝去已久的老祖母，听清了老祖母在她耳边说的话——河冰不开，天鹅不来；骏马绕不过暴风雪，大雁甩不掉自己的影子……冬长夏短，谁也逆不过长生天的规矩……</a:t>
            </a:r>
            <a:endParaRPr lang="en-US" altLang="zh-CN" sz="2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654"/>
                                        </p:tgtEl>
                                        <p:attrNameLst>
                                          <p:attrName>style.visibility</p:attrName>
                                        </p:attrNameLst>
                                      </p:cBhvr>
                                      <p:to>
                                        <p:strVal val="visible"/>
                                      </p:to>
                                    </p:set>
                                    <p:anim calcmode="lin" valueType="num">
                                      <p:cBhvr additive="base">
                                        <p:cTn id="7" dur="500" fill="hold"/>
                                        <p:tgtEl>
                                          <p:spTgt spid="1048654"/>
                                        </p:tgtEl>
                                        <p:attrNameLst>
                                          <p:attrName>ppt_x</p:attrName>
                                        </p:attrNameLst>
                                      </p:cBhvr>
                                      <p:tavLst>
                                        <p:tav tm="0">
                                          <p:val>
                                            <p:strVal val="#ppt_x"/>
                                          </p:val>
                                        </p:tav>
                                        <p:tav tm="100000">
                                          <p:val>
                                            <p:strVal val="#ppt_x"/>
                                          </p:val>
                                        </p:tav>
                                      </p:tavLst>
                                    </p:anim>
                                    <p:anim calcmode="lin" valueType="num">
                                      <p:cBhvr additive="base">
                                        <p:cTn id="8" dur="500" fill="hold"/>
                                        <p:tgtEl>
                                          <p:spTgt spid="10486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54"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54" name="矩形 1"/>
          <p:cNvSpPr/>
          <p:nvPr/>
        </p:nvSpPr>
        <p:spPr>
          <a:xfrm>
            <a:off x="276044" y="327805"/>
            <a:ext cx="11680167" cy="6117829"/>
          </a:xfrm>
          <a:prstGeom prst="rect">
            <a:avLst/>
          </a:prstGeom>
        </p:spPr>
        <p:txBody>
          <a:bodyPr wrap="square">
            <a:spAutoFit/>
          </a:bodyPr>
          <a:lstStyle/>
          <a:p>
            <a:r>
              <a:rPr lang="zh-CN" altLang="zh-CN" sz="2400" smtClean="0"/>
              <a:t>⑬萨丽娃姐姐站在草原的春天里，伸出一双手，这手洁白细腻；她轻轻托出一只小羊羔，把母羊脱落的子宫慢慢送回腹腔内，这双手浸染上羊水和血液，开始在寒风中皴裂，慢慢地，长生天的怀抱里回来了一个顺其自然劳作的人：当这双手终于被牛奶和油脂润透，不再畏惧风霜雨雪的时候，萨丽娃姐姐的牧场已经远近闻名。她出售的羊，是实实在在吃过三次夏收草、长了六个牙的肥腴的羊。萨丽娃姐姐有了自己的广告词——养最有品质的羊。</a:t>
            </a:r>
          </a:p>
          <a:p>
            <a:r>
              <a:rPr lang="zh-CN" altLang="zh-CN" sz="2400" smtClean="0"/>
              <a:t>⑭人们看见她家的牧场上盖起了铝合金的接羔棚圈，看到她家蒙古包后面停放着现代化的打草机，看到她家草场的高坡上安装着一排排太阳能蓄电池。萨丽娃姐姐的故事像珍珠那般滚动在草原上，人们传说着她那有品质的羊卖出了好价钱。当家家户户都像萨丽娃姐姐那样牧养有品质的羊，萨丽娃姐姐长长地出了一口气，她终于把草原的春天从二月找了回来。</a:t>
            </a:r>
          </a:p>
          <a:p>
            <a:r>
              <a:rPr lang="zh-CN" altLang="zh-CN" sz="2400" smtClean="0"/>
              <a:t>⑮春天依然晚晚地来，快快地走，却把希望和富足留在了呼伦贝尔草原上。萨丽娃姐姐唱的劝奶歌是老祖母在春天里传下来的，草原人那如云的羊群和飞驰的骏马是春天赐予的。萨丽娃姐姐懂得这一点，在这个古老而崭新的时代里成为聪明智慧的人。</a:t>
            </a:r>
          </a:p>
          <a:p>
            <a:r>
              <a:rPr lang="zh-CN" altLang="zh-CN" sz="2400" smtClean="0"/>
              <a:t>⑯萨丽娃姐姐的春天在呼伦贝尔草原上。</a:t>
            </a:r>
            <a:r>
              <a:rPr lang="en-US" altLang="zh-CN" sz="2400" smtClean="0"/>
              <a:t>    </a:t>
            </a:r>
            <a:r>
              <a:rPr lang="zh-CN" altLang="zh-CN" sz="2400" smtClean="0"/>
              <a:t>（选自</a:t>
            </a:r>
            <a:r>
              <a:rPr lang="en-US" altLang="zh-CN" sz="2400" smtClean="0"/>
              <a:t>2016</a:t>
            </a:r>
            <a:r>
              <a:rPr lang="zh-CN" altLang="zh-CN" sz="2400" smtClean="0"/>
              <a:t>年</a:t>
            </a:r>
            <a:r>
              <a:rPr lang="en-US" altLang="zh-CN" sz="2400" smtClean="0"/>
              <a:t>4</a:t>
            </a:r>
            <a:r>
              <a:rPr lang="zh-CN" altLang="zh-CN" sz="2400" smtClean="0"/>
              <a:t>月</a:t>
            </a:r>
            <a:r>
              <a:rPr lang="en-US" altLang="zh-CN" sz="2400" smtClean="0"/>
              <a:t>1</a:t>
            </a:r>
            <a:r>
              <a:rPr lang="zh-CN" altLang="zh-CN" sz="2400" smtClean="0"/>
              <a:t>日《文汇报》，有删改）</a:t>
            </a:r>
          </a:p>
          <a:p>
            <a:pPr latinLnBrk="1">
              <a:lnSpc>
                <a:spcPct val="150000"/>
              </a:lnSpc>
            </a:pPr>
            <a:endParaRPr lang="en-US" altLang="zh-CN" sz="2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654"/>
                                        </p:tgtEl>
                                        <p:attrNameLst>
                                          <p:attrName>style.visibility</p:attrName>
                                        </p:attrNameLst>
                                      </p:cBhvr>
                                      <p:to>
                                        <p:strVal val="visible"/>
                                      </p:to>
                                    </p:set>
                                    <p:anim calcmode="lin" valueType="num">
                                      <p:cBhvr additive="base">
                                        <p:cTn id="7" dur="500" fill="hold"/>
                                        <p:tgtEl>
                                          <p:spTgt spid="1048654"/>
                                        </p:tgtEl>
                                        <p:attrNameLst>
                                          <p:attrName>ppt_x</p:attrName>
                                        </p:attrNameLst>
                                      </p:cBhvr>
                                      <p:tavLst>
                                        <p:tav tm="0">
                                          <p:val>
                                            <p:strVal val="#ppt_x"/>
                                          </p:val>
                                        </p:tav>
                                        <p:tav tm="100000">
                                          <p:val>
                                            <p:strVal val="#ppt_x"/>
                                          </p:val>
                                        </p:tav>
                                      </p:tavLst>
                                    </p:anim>
                                    <p:anim calcmode="lin" valueType="num">
                                      <p:cBhvr additive="base">
                                        <p:cTn id="8" dur="500" fill="hold"/>
                                        <p:tgtEl>
                                          <p:spTgt spid="10486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54"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标题 1"/>
          <p:cNvSpPr>
            <a:spLocks noGrp="1"/>
          </p:cNvSpPr>
          <p:nvPr>
            <p:ph type="title"/>
          </p:nvPr>
        </p:nvSpPr>
        <p:spPr>
          <a:xfrm>
            <a:off x="947383" y="366668"/>
            <a:ext cx="10515600" cy="1325563"/>
          </a:xfrm>
        </p:spPr>
        <p:txBody>
          <a:bodyPr>
            <a:normAutofit/>
          </a:bodyPr>
          <a:lstStyle/>
          <a:p>
            <a:r>
              <a:rPr lang="zh-CN" altLang="zh-CN" smtClean="0"/>
              <a:t>文中的老祖母是一个怎样的形象？这一形象对萨丽娃有什么影响。</a:t>
            </a:r>
            <a:endParaRPr lang="zh-CN" altLang="zh-CN"/>
          </a:p>
        </p:txBody>
      </p:sp>
      <p:graphicFrame>
        <p:nvGraphicFramePr>
          <p:cNvPr id="6" name="P_7_BD#1d0df218a?vbadefaultcenterpage=1&amp;parentnodeid=2c3d3f86e"/>
          <p:cNvGraphicFramePr>
            <a:graphicFrameLocks noGrp="1"/>
          </p:cNvGraphicFramePr>
          <p:nvPr>
            <p:extLst>
              <p:ext uri="{D42A27DB-BD31-4B8C-83A1-F6EECF244321}">
                <p14:modId xmlns:p14="http://schemas.microsoft.com/office/powerpoint/2010/main" xmlns="" val="4292960011"/>
              </p:ext>
            </p:extLst>
          </p:nvPr>
        </p:nvGraphicFramePr>
        <p:xfrm>
          <a:off x="345057" y="1644289"/>
          <a:ext cx="11501887" cy="4989424"/>
        </p:xfrm>
        <a:graphic>
          <a:graphicData uri="http://schemas.openxmlformats.org/drawingml/2006/table">
            <a:tbl>
              <a:tblPr/>
              <a:tblGrid>
                <a:gridCol w="2241797">
                  <a:extLst>
                    <a:ext uri="{9D8B030D-6E8A-4147-A177-3AD203B41FA5}">
                      <a16:colId xmlns:a16="http://schemas.microsoft.com/office/drawing/2014/main" xmlns="" val="20000"/>
                    </a:ext>
                  </a:extLst>
                </a:gridCol>
                <a:gridCol w="1106167">
                  <a:extLst>
                    <a:ext uri="{9D8B030D-6E8A-4147-A177-3AD203B41FA5}">
                      <a16:colId xmlns:a16="http://schemas.microsoft.com/office/drawing/2014/main" xmlns="" val="20001"/>
                    </a:ext>
                  </a:extLst>
                </a:gridCol>
                <a:gridCol w="8153923">
                  <a:extLst>
                    <a:ext uri="{9D8B030D-6E8A-4147-A177-3AD203B41FA5}">
                      <a16:colId xmlns:a16="http://schemas.microsoft.com/office/drawing/2014/main" xmlns="" val="20002"/>
                    </a:ext>
                  </a:extLst>
                </a:gridCol>
              </a:tblGrid>
              <a:tr h="729050">
                <a:tc rowSpan="4">
                  <a:txBody>
                    <a:bodyPr vert="horz" wrap="square"/>
                    <a:lstStyle/>
                    <a:p>
                      <a:pPr algn="ctr">
                        <a:lnSpc>
                          <a:spcPct val="110000"/>
                        </a:lnSpc>
                      </a:pPr>
                      <a:r>
                        <a:rPr lang="en-US" sz="1800" b="1">
                          <a:solidFill>
                            <a:srgbClr val="000000"/>
                          </a:solidFill>
                          <a:latin typeface="Times New Roman" panose="02020603050405020304" pitchFamily="34" charset="0"/>
                          <a:ea typeface="SimSun" pitchFamily="34" charset="-122"/>
                          <a:cs typeface="Times New Roman" panose="02020603050405020304" pitchFamily="34" charset="-120"/>
                        </a:rPr>
                        <a:t>分析人物形象的特点</a:t>
                      </a:r>
                      <a:r>
                        <a:rPr kumimoji="0" lang="en-US" altLang="zh-CN" sz="1800" b="1" i="0" u="none" strike="noStrike" kern="1200" cap="none" spc="0" normalizeH="0" baseline="0" noProof="0">
                          <a:ln>
                            <a:noFill/>
                          </a:ln>
                          <a:solidFill>
                            <a:srgbClr val="000000"/>
                          </a:solidFill>
                          <a:effectLst/>
                          <a:uLnTx/>
                          <a:uFillTx/>
                          <a:latin typeface="Times New Roman" panose="02020603050405020304" pitchFamily="34" charset="0"/>
                          <a:ea typeface="SimSun" pitchFamily="34" charset="-122"/>
                          <a:cs typeface="Times New Roman" panose="02020603050405020304" pitchFamily="34" charset="-120"/>
                        </a:rPr>
                        <a:t>、</a:t>
                      </a:r>
                      <a:r>
                        <a:rPr lang="en-US" sz="1800" b="1">
                          <a:solidFill>
                            <a:srgbClr val="000000"/>
                          </a:solidFill>
                          <a:latin typeface="Times New Roman" panose="02020603050405020304" pitchFamily="34" charset="0"/>
                          <a:ea typeface="SimSun" pitchFamily="34" charset="-122"/>
                          <a:cs typeface="Times New Roman" panose="02020603050405020304" pitchFamily="34" charset="-120"/>
                        </a:rPr>
                        <a:t>心理</a:t>
                      </a:r>
                      <a:endParaRPr lang="en-US" sz="12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vert="horz" wrap="square"/>
                    <a:lstStyle/>
                    <a:p>
                      <a:pPr algn="ctr">
                        <a:lnSpc>
                          <a:spcPct val="110000"/>
                        </a:lnSpc>
                      </a:pPr>
                      <a:r>
                        <a:rPr lang="en-US" sz="1800">
                          <a:solidFill>
                            <a:srgbClr val="000000"/>
                          </a:solidFill>
                          <a:latin typeface="Times New Roman" panose="02020603050405020304" pitchFamily="34" charset="0"/>
                          <a:ea typeface="SimSun" pitchFamily="34" charset="-122"/>
                          <a:cs typeface="Times New Roman" panose="02020603050405020304" pitchFamily="34" charset="-120"/>
                        </a:rPr>
                        <a:t>设问方式</a:t>
                      </a:r>
                      <a:endParaRPr lang="en-US" sz="12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vert="horz" wrap="square"/>
                    <a:lstStyle/>
                    <a:p>
                      <a:pPr algn="l">
                        <a:lnSpc>
                          <a:spcPct val="110000"/>
                        </a:lnSpc>
                      </a:pPr>
                      <a:r>
                        <a:rPr lang="en-US" sz="1800" smtClean="0">
                          <a:solidFill>
                            <a:srgbClr val="000000"/>
                          </a:solidFill>
                          <a:latin typeface="Times New Roman" panose="02020603050405020304" pitchFamily="34" charset="0"/>
                          <a:ea typeface="SimSun" pitchFamily="34" charset="-122"/>
                          <a:cs typeface="Times New Roman" panose="02020603050405020304" pitchFamily="34" charset="-120"/>
                        </a:rPr>
                        <a:t>①文中的老祖母是一个怎样的形象</a:t>
                      </a:r>
                      <a:r>
                        <a:rPr lang="en-US" sz="1800">
                          <a:solidFill>
                            <a:srgbClr val="000000"/>
                          </a:solidFill>
                          <a:latin typeface="Times New Roman" panose="02020603050405020304" pitchFamily="34" charset="0"/>
                          <a:ea typeface="SimSun" pitchFamily="34" charset="-122"/>
                          <a:cs typeface="Times New Roman" panose="02020603050405020304" pitchFamily="34" charset="-120"/>
                        </a:rPr>
                        <a:t>?</a:t>
                      </a:r>
                      <a:endParaRPr lang="en-US" sz="1200"/>
                    </a:p>
                    <a:p>
                      <a:pPr algn="l">
                        <a:lnSpc>
                          <a:spcPct val="110000"/>
                        </a:lnSpc>
                      </a:pPr>
                      <a:r>
                        <a:rPr lang="en-US" sz="1800">
                          <a:solidFill>
                            <a:srgbClr val="000000"/>
                          </a:solidFill>
                          <a:latin typeface="Times New Roman" panose="02020603050405020304" pitchFamily="34" charset="0"/>
                          <a:ea typeface="SimSun" pitchFamily="34" charset="-122"/>
                          <a:cs typeface="Times New Roman" panose="02020603050405020304" pitchFamily="34" charset="-120"/>
                        </a:rPr>
                        <a:t>②综观全文，分析“我”的心理变化过程。</a:t>
                      </a:r>
                      <a:endParaRPr lang="en-US" sz="12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420638">
                <a:tc vMerge="1">
                  <a:txBody>
                    <a:bodyPr vert="horz" wrap="square"/>
                    <a:lstStyle/>
                    <a:p>
                      <a:endParaRPr lang="zh-CN"/>
                    </a:p>
                  </a:txBody>
                  <a:tcPr/>
                </a:tc>
                <a:tc>
                  <a:txBody>
                    <a:bodyPr vert="horz" wrap="square"/>
                    <a:lstStyle/>
                    <a:p>
                      <a:pPr algn="ctr">
                        <a:lnSpc>
                          <a:spcPct val="110000"/>
                        </a:lnSpc>
                      </a:pPr>
                      <a:r>
                        <a:rPr lang="en-US" sz="1800">
                          <a:solidFill>
                            <a:srgbClr val="000000"/>
                          </a:solidFill>
                          <a:latin typeface="Times New Roman" panose="02020603050405020304" pitchFamily="34" charset="0"/>
                          <a:ea typeface="SimSun" pitchFamily="34" charset="-122"/>
                          <a:cs typeface="Times New Roman" panose="02020603050405020304" pitchFamily="34" charset="-120"/>
                        </a:rPr>
                        <a:t>审题指津</a:t>
                      </a:r>
                      <a:endParaRPr lang="en-US" sz="12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vert="horz" wrap="square"/>
                    <a:lstStyle/>
                    <a:p>
                      <a:pPr algn="l">
                        <a:lnSpc>
                          <a:spcPct val="110000"/>
                        </a:lnSpc>
                      </a:pPr>
                      <a:r>
                        <a:rPr lang="en-US" sz="1800">
                          <a:solidFill>
                            <a:srgbClr val="000000"/>
                          </a:solidFill>
                          <a:latin typeface="Times New Roman" panose="02020603050405020304" pitchFamily="34" charset="0"/>
                          <a:ea typeface="SimSun" pitchFamily="34" charset="-122"/>
                          <a:cs typeface="Times New Roman" panose="02020603050405020304" pitchFamily="34" charset="-120"/>
                        </a:rPr>
                        <a:t>题干中有“形象”“心理”“心情”之类的文字。</a:t>
                      </a:r>
                      <a:endParaRPr lang="en-US" sz="12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756470">
                <a:tc vMerge="1">
                  <a:txBody>
                    <a:bodyPr vert="horz" wrap="square"/>
                    <a:lstStyle/>
                    <a:p>
                      <a:endParaRPr lang="zh-CN"/>
                    </a:p>
                  </a:txBody>
                  <a:tcPr/>
                </a:tc>
                <a:tc>
                  <a:txBody>
                    <a:bodyPr vert="horz" wrap="square"/>
                    <a:lstStyle/>
                    <a:p>
                      <a:pPr algn="ctr">
                        <a:lnSpc>
                          <a:spcPct val="110000"/>
                        </a:lnSpc>
                      </a:pPr>
                      <a:r>
                        <a:rPr lang="en-US" sz="1800">
                          <a:solidFill>
                            <a:srgbClr val="000000"/>
                          </a:solidFill>
                          <a:latin typeface="Times New Roman" panose="02020603050405020304" pitchFamily="34" charset="0"/>
                          <a:ea typeface="SimSun" pitchFamily="34" charset="-122"/>
                          <a:cs typeface="Times New Roman" panose="02020603050405020304" pitchFamily="34" charset="-120"/>
                        </a:rPr>
                        <a:t>分析思路</a:t>
                      </a:r>
                      <a:endParaRPr lang="en-US" sz="12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vert="horz" wrap="square"/>
                    <a:lstStyle/>
                    <a:p>
                      <a:pPr algn="l">
                        <a:lnSpc>
                          <a:spcPct val="110000"/>
                        </a:lnSpc>
                      </a:pPr>
                      <a:r>
                        <a:rPr lang="en-US" sz="1800">
                          <a:solidFill>
                            <a:srgbClr val="000000"/>
                          </a:solidFill>
                          <a:latin typeface="Times New Roman" panose="02020603050405020304" pitchFamily="34" charset="0"/>
                          <a:ea typeface="SimSun" pitchFamily="34" charset="-122"/>
                          <a:cs typeface="Times New Roman" panose="02020603050405020304" pitchFamily="34" charset="-120"/>
                        </a:rPr>
                        <a:t>①分析叙事情节；②分析细节描写；③分析时代背景；④分析文中的议论句、抒情句。</a:t>
                      </a:r>
                      <a:endParaRPr lang="en-US" sz="12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420638">
                <a:tc vMerge="1">
                  <a:txBody>
                    <a:bodyPr vert="horz" wrap="square"/>
                    <a:lstStyle/>
                    <a:p>
                      <a:endParaRPr lang="zh-CN"/>
                    </a:p>
                  </a:txBody>
                  <a:tcPr/>
                </a:tc>
                <a:tc>
                  <a:txBody>
                    <a:bodyPr vert="horz" wrap="square"/>
                    <a:lstStyle/>
                    <a:p>
                      <a:pPr algn="ctr">
                        <a:lnSpc>
                          <a:spcPct val="110000"/>
                        </a:lnSpc>
                      </a:pPr>
                      <a:r>
                        <a:rPr lang="en-US" sz="1800">
                          <a:solidFill>
                            <a:srgbClr val="000000"/>
                          </a:solidFill>
                          <a:latin typeface="Times New Roman" panose="02020603050405020304" pitchFamily="34" charset="0"/>
                          <a:ea typeface="SimSun" pitchFamily="34" charset="-122"/>
                          <a:cs typeface="Times New Roman" panose="02020603050405020304" pitchFamily="34" charset="-120"/>
                        </a:rPr>
                        <a:t>答题模板</a:t>
                      </a:r>
                      <a:endParaRPr lang="en-US" sz="12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vert="horz" wrap="square"/>
                    <a:lstStyle/>
                    <a:p>
                      <a:pPr algn="l">
                        <a:lnSpc>
                          <a:spcPct val="110000"/>
                        </a:lnSpc>
                      </a:pPr>
                      <a:r>
                        <a:rPr lang="en-US" sz="1800">
                          <a:solidFill>
                            <a:srgbClr val="000000"/>
                          </a:solidFill>
                          <a:latin typeface="Times New Roman" panose="02020603050405020304" pitchFamily="34" charset="0"/>
                          <a:ea typeface="SimSun" pitchFamily="34" charset="-122"/>
                          <a:cs typeface="Times New Roman" panose="02020603050405020304" pitchFamily="34" charset="-120"/>
                        </a:rPr>
                        <a:t>①概括型:概括性词语+具体表现。②分析型:具体表现+概括性词语。</a:t>
                      </a:r>
                      <a:endParaRPr lang="en-US" sz="12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729050">
                <a:tc rowSpan="4">
                  <a:txBody>
                    <a:bodyPr vert="horz" wrap="square"/>
                    <a:lstStyle/>
                    <a:p>
                      <a:pPr algn="ctr">
                        <a:lnSpc>
                          <a:spcPct val="110000"/>
                        </a:lnSpc>
                      </a:pPr>
                      <a:r>
                        <a:rPr lang="en-US" sz="1800" b="1">
                          <a:solidFill>
                            <a:srgbClr val="000000"/>
                          </a:solidFill>
                          <a:latin typeface="Times New Roman" panose="02020603050405020304" pitchFamily="34" charset="0"/>
                          <a:ea typeface="SimSun" pitchFamily="34" charset="-122"/>
                          <a:cs typeface="Times New Roman" panose="02020603050405020304" pitchFamily="34" charset="-120"/>
                        </a:rPr>
                        <a:t>分析人物形象的作用</a:t>
                      </a:r>
                      <a:endParaRPr lang="en-US" sz="12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vert="horz" wrap="square"/>
                    <a:lstStyle/>
                    <a:p>
                      <a:pPr algn="ctr">
                        <a:lnSpc>
                          <a:spcPct val="110000"/>
                        </a:lnSpc>
                      </a:pPr>
                      <a:r>
                        <a:rPr lang="en-US" sz="1800">
                          <a:solidFill>
                            <a:srgbClr val="000000"/>
                          </a:solidFill>
                          <a:latin typeface="Times New Roman" panose="02020603050405020304" pitchFamily="34" charset="0"/>
                          <a:ea typeface="SimSun" pitchFamily="34" charset="-122"/>
                          <a:cs typeface="Times New Roman" panose="02020603050405020304" pitchFamily="34" charset="-120"/>
                        </a:rPr>
                        <a:t>设问方式</a:t>
                      </a:r>
                      <a:endParaRPr lang="en-US" sz="12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vert="horz" wrap="square"/>
                    <a:lstStyle/>
                    <a:p>
                      <a:pPr algn="l">
                        <a:lnSpc>
                          <a:spcPct val="110000"/>
                        </a:lnSpc>
                      </a:pPr>
                      <a:r>
                        <a:rPr lang="en-US" sz="1800">
                          <a:solidFill>
                            <a:srgbClr val="000000"/>
                          </a:solidFill>
                          <a:latin typeface="Times New Roman" panose="02020603050405020304" pitchFamily="34" charset="0"/>
                          <a:ea typeface="SimSun" pitchFamily="34" charset="-122"/>
                          <a:cs typeface="Times New Roman" panose="02020603050405020304" pitchFamily="34" charset="-120"/>
                        </a:rPr>
                        <a:t>①文中写××人物有什么作用?</a:t>
                      </a:r>
                      <a:endParaRPr lang="en-US" sz="1200"/>
                    </a:p>
                    <a:p>
                      <a:pPr algn="l">
                        <a:lnSpc>
                          <a:spcPct val="110000"/>
                        </a:lnSpc>
                      </a:pPr>
                      <a:r>
                        <a:rPr lang="en-US" sz="1800" smtClean="0">
                          <a:solidFill>
                            <a:srgbClr val="000000"/>
                          </a:solidFill>
                          <a:latin typeface="Times New Roman" panose="02020603050405020304" pitchFamily="34" charset="0"/>
                          <a:ea typeface="SimSun" pitchFamily="34" charset="-122"/>
                          <a:cs typeface="Times New Roman" panose="02020603050405020304" pitchFamily="34" charset="-120"/>
                        </a:rPr>
                        <a:t>②你认为这一形象对萨丽娃有什么影响</a:t>
                      </a:r>
                      <a:r>
                        <a:rPr lang="en-US" sz="1800">
                          <a:solidFill>
                            <a:srgbClr val="000000"/>
                          </a:solidFill>
                          <a:latin typeface="Times New Roman" panose="02020603050405020304" pitchFamily="34" charset="0"/>
                          <a:ea typeface="SimSun" pitchFamily="34" charset="-122"/>
                          <a:cs typeface="Times New Roman" panose="02020603050405020304" pitchFamily="34" charset="-120"/>
                        </a:rPr>
                        <a:t>?</a:t>
                      </a:r>
                      <a:endParaRPr lang="en-US" sz="12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420638">
                <a:tc vMerge="1">
                  <a:txBody>
                    <a:bodyPr vert="horz" wrap="square"/>
                    <a:lstStyle/>
                    <a:p>
                      <a:endParaRPr lang="zh-CN"/>
                    </a:p>
                  </a:txBody>
                  <a:tcPr/>
                </a:tc>
                <a:tc>
                  <a:txBody>
                    <a:bodyPr vert="horz" wrap="square"/>
                    <a:lstStyle/>
                    <a:p>
                      <a:pPr algn="ctr">
                        <a:lnSpc>
                          <a:spcPct val="110000"/>
                        </a:lnSpc>
                      </a:pPr>
                      <a:r>
                        <a:rPr lang="en-US" sz="1800">
                          <a:solidFill>
                            <a:srgbClr val="000000"/>
                          </a:solidFill>
                          <a:latin typeface="Times New Roman" panose="02020603050405020304" pitchFamily="34" charset="0"/>
                          <a:ea typeface="SimSun" pitchFamily="34" charset="-122"/>
                          <a:cs typeface="Times New Roman" panose="02020603050405020304" pitchFamily="34" charset="-120"/>
                        </a:rPr>
                        <a:t>审题指津</a:t>
                      </a:r>
                      <a:endParaRPr lang="en-US" sz="12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vert="horz" wrap="square"/>
                    <a:lstStyle/>
                    <a:p>
                      <a:pPr algn="l">
                        <a:lnSpc>
                          <a:spcPct val="110000"/>
                        </a:lnSpc>
                      </a:pPr>
                      <a:r>
                        <a:rPr lang="en-US" sz="1800">
                          <a:solidFill>
                            <a:srgbClr val="000000"/>
                          </a:solidFill>
                          <a:latin typeface="Times New Roman" panose="02020603050405020304" pitchFamily="34" charset="0"/>
                          <a:ea typeface="SimSun" pitchFamily="34" charset="-122"/>
                          <a:cs typeface="Times New Roman" panose="02020603050405020304" pitchFamily="34" charset="-120"/>
                        </a:rPr>
                        <a:t>题干中有“人物”“形象”“作用”“影响”之类的文字。</a:t>
                      </a:r>
                      <a:endParaRPr lang="en-US" sz="12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756470">
                <a:tc vMerge="1">
                  <a:txBody>
                    <a:bodyPr vert="horz" wrap="square"/>
                    <a:lstStyle/>
                    <a:p>
                      <a:endParaRPr lang="zh-CN"/>
                    </a:p>
                  </a:txBody>
                  <a:tcPr/>
                </a:tc>
                <a:tc>
                  <a:txBody>
                    <a:bodyPr vert="horz" wrap="square"/>
                    <a:lstStyle/>
                    <a:p>
                      <a:pPr algn="ctr">
                        <a:lnSpc>
                          <a:spcPct val="110000"/>
                        </a:lnSpc>
                      </a:pPr>
                      <a:r>
                        <a:rPr lang="en-US" sz="1800">
                          <a:solidFill>
                            <a:srgbClr val="000000"/>
                          </a:solidFill>
                          <a:latin typeface="Times New Roman" panose="02020603050405020304" pitchFamily="34" charset="0"/>
                          <a:ea typeface="SimSun" pitchFamily="34" charset="-122"/>
                          <a:cs typeface="Times New Roman" panose="02020603050405020304" pitchFamily="34" charset="-120"/>
                        </a:rPr>
                        <a:t>分析思路</a:t>
                      </a:r>
                      <a:endParaRPr lang="en-US" sz="12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vert="horz" wrap="square"/>
                    <a:lstStyle/>
                    <a:p>
                      <a:pPr algn="l">
                        <a:lnSpc>
                          <a:spcPct val="110000"/>
                        </a:lnSpc>
                      </a:pPr>
                      <a:r>
                        <a:rPr lang="en-US" sz="1800">
                          <a:solidFill>
                            <a:srgbClr val="000000"/>
                          </a:solidFill>
                          <a:latin typeface="Times New Roman" panose="02020603050405020304" pitchFamily="34" charset="0"/>
                          <a:ea typeface="SimSun" pitchFamily="34" charset="-122"/>
                          <a:cs typeface="Times New Roman" panose="02020603050405020304" pitchFamily="34" charset="-120"/>
                        </a:rPr>
                        <a:t>①分析结构；②分析内容、主旨；③分析现实意义；④（分析次要人物作用时）关注次要人物形象对主要人物形象的彰显作用。</a:t>
                      </a:r>
                      <a:endParaRPr lang="en-US" sz="12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r h="756470">
                <a:tc vMerge="1">
                  <a:txBody>
                    <a:bodyPr vert="horz" wrap="square"/>
                    <a:lstStyle/>
                    <a:p>
                      <a:endParaRPr lang="zh-CN"/>
                    </a:p>
                  </a:txBody>
                  <a:tcPr/>
                </a:tc>
                <a:tc>
                  <a:txBody>
                    <a:bodyPr vert="horz" wrap="square"/>
                    <a:lstStyle/>
                    <a:p>
                      <a:pPr algn="ctr">
                        <a:lnSpc>
                          <a:spcPct val="110000"/>
                        </a:lnSpc>
                      </a:pPr>
                      <a:r>
                        <a:rPr lang="en-US" sz="1800">
                          <a:solidFill>
                            <a:srgbClr val="000000"/>
                          </a:solidFill>
                          <a:latin typeface="Times New Roman" panose="02020603050405020304" pitchFamily="34" charset="0"/>
                          <a:ea typeface="SimSun" pitchFamily="34" charset="-122"/>
                          <a:cs typeface="Times New Roman" panose="02020603050405020304" pitchFamily="34" charset="-120"/>
                        </a:rPr>
                        <a:t>答题模板</a:t>
                      </a:r>
                      <a:endParaRPr lang="en-US" sz="12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vert="horz" wrap="square"/>
                    <a:lstStyle/>
                    <a:p>
                      <a:pPr algn="l">
                        <a:lnSpc>
                          <a:spcPct val="110000"/>
                        </a:lnSpc>
                      </a:pPr>
                      <a:r>
                        <a:rPr lang="en-US" sz="1800">
                          <a:solidFill>
                            <a:srgbClr val="000000"/>
                          </a:solidFill>
                          <a:latin typeface="Times New Roman" panose="02020603050405020304" pitchFamily="34" charset="0"/>
                          <a:ea typeface="SimSun" pitchFamily="34" charset="-122"/>
                          <a:cs typeface="Times New Roman" panose="02020603050405020304" pitchFamily="34" charset="-120"/>
                        </a:rPr>
                        <a:t>结构上……，内容上……，主旨上……，有着……的现实意义（对主要人物形象有</a:t>
                      </a:r>
                      <a:r>
                        <a:rPr kumimoji="0" lang="en-US" altLang="zh-CN" sz="1800" b="0" i="0" u="none" strike="noStrike" kern="1200" cap="none" spc="0" normalizeH="0" baseline="0" noProof="0">
                          <a:ln>
                            <a:noFill/>
                          </a:ln>
                          <a:solidFill>
                            <a:srgbClr val="000000"/>
                          </a:solidFill>
                          <a:effectLst/>
                          <a:uLnTx/>
                          <a:uFillTx/>
                          <a:latin typeface="Times New Roman" panose="02020603050405020304" pitchFamily="34" charset="0"/>
                          <a:ea typeface="SimSun" pitchFamily="34" charset="-122"/>
                          <a:cs typeface="Times New Roman" panose="02020603050405020304" pitchFamily="34" charset="-120"/>
                        </a:rPr>
                        <a:t>…</a:t>
                      </a:r>
                      <a:r>
                        <a:rPr lang="en-US" sz="1800">
                          <a:solidFill>
                            <a:srgbClr val="000000"/>
                          </a:solidFill>
                          <a:latin typeface="Times New Roman" panose="02020603050405020304" pitchFamily="34" charset="0"/>
                          <a:ea typeface="SimSun" pitchFamily="34" charset="-122"/>
                          <a:cs typeface="Times New Roman" panose="02020603050405020304" pitchFamily="34" charset="-120"/>
                        </a:rPr>
                        <a:t>…作用）。</a:t>
                      </a:r>
                      <a:endParaRPr lang="en-US" sz="12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7"/>
                  </a:ext>
                </a:extLst>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1"/>
          <p:cNvSpPr txBox="1"/>
          <p:nvPr/>
        </p:nvSpPr>
        <p:spPr>
          <a:xfrm>
            <a:off x="1273618" y="1190445"/>
            <a:ext cx="10290412" cy="830997"/>
          </a:xfrm>
          <a:prstGeom prst="rect">
            <a:avLst/>
          </a:prstGeom>
          <a:noFill/>
          <a:ln w="9525">
            <a:gradFill>
              <a:gsLst>
                <a:gs pos="0">
                  <a:srgbClr val="7B32B2"/>
                </a:gs>
                <a:gs pos="100000">
                  <a:srgbClr val="401A5D"/>
                </a:gs>
              </a:gsLst>
            </a:gradFill>
          </a:ln>
        </p:spPr>
        <p:txBody>
          <a:bodyPr wrap="square">
            <a:spAutoFit/>
          </a:bodyPr>
          <a:lstStyle/>
          <a:p>
            <a:r>
              <a:rPr lang="zh-CN" altLang="en-US" sz="4800" smtClean="0">
                <a:solidFill>
                  <a:srgbClr val="FF0000"/>
                </a:solidFill>
              </a:rPr>
              <a:t>参考答题：</a:t>
            </a:r>
            <a:endParaRPr lang="zh-CN" altLang="zh-CN" sz="4800" b="1">
              <a:solidFill>
                <a:srgbClr val="FF0000"/>
              </a:solidFill>
              <a:latin typeface="楷体" panose="02010609060101010101" charset="-122"/>
              <a:ea typeface="楷体" panose="02010609060101010101" charset="-122"/>
              <a:cs typeface="楷体" panose="02010609060101010101" charset="-122"/>
            </a:endParaRPr>
          </a:p>
        </p:txBody>
      </p:sp>
      <p:sp>
        <p:nvSpPr>
          <p:cNvPr id="7" name="文本框 1"/>
          <p:cNvSpPr txBox="1"/>
          <p:nvPr/>
        </p:nvSpPr>
        <p:spPr>
          <a:xfrm>
            <a:off x="1236237" y="2406770"/>
            <a:ext cx="10290412" cy="2554545"/>
          </a:xfrm>
          <a:prstGeom prst="rect">
            <a:avLst/>
          </a:prstGeom>
          <a:noFill/>
          <a:ln w="9525">
            <a:gradFill>
              <a:gsLst>
                <a:gs pos="0">
                  <a:srgbClr val="7B32B2"/>
                </a:gs>
                <a:gs pos="100000">
                  <a:srgbClr val="401A5D"/>
                </a:gs>
              </a:gsLst>
            </a:gradFill>
          </a:ln>
        </p:spPr>
        <p:txBody>
          <a:bodyPr wrap="square">
            <a:spAutoFit/>
          </a:bodyPr>
          <a:lstStyle/>
          <a:p>
            <a:r>
              <a:rPr lang="zh-CN" altLang="en-US" sz="3200" smtClean="0">
                <a:solidFill>
                  <a:srgbClr val="000000"/>
                </a:solidFill>
              </a:rPr>
              <a:t>　　</a:t>
            </a:r>
            <a:r>
              <a:rPr lang="zh-CN" altLang="zh-CN" sz="3200" smtClean="0"/>
              <a:t> （</a:t>
            </a:r>
            <a:r>
              <a:rPr lang="en-US" altLang="zh-CN" sz="3200" smtClean="0"/>
              <a:t>1</a:t>
            </a:r>
            <a:r>
              <a:rPr lang="zh-CN" altLang="zh-CN" sz="3200" smtClean="0"/>
              <a:t>）形象：老祖母是一位勤劳、坚忍、慈爱、敬畏自然的传统牧民形象。</a:t>
            </a:r>
          </a:p>
          <a:p>
            <a:r>
              <a:rPr lang="zh-CN" altLang="zh-CN" sz="3200" smtClean="0"/>
              <a:t>（</a:t>
            </a:r>
            <a:r>
              <a:rPr lang="en-US" altLang="zh-CN" sz="3200" smtClean="0"/>
              <a:t>2</a:t>
            </a:r>
            <a:r>
              <a:rPr lang="zh-CN" altLang="zh-CN" sz="3200" smtClean="0"/>
              <a:t>）影响：老祖母传授给萨丽娃养羊的技能，给萨丽娃的心灵打上草原文化的烙印，召唤她回归草原。老祖母的优秀品质对萨丽娃影响深远，传统美德得以传承。</a:t>
            </a:r>
            <a:endParaRPr lang="zh-CN" altLang="zh-CN" sz="32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ox(i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5"/>
          <p:cNvPicPr>
            <a:picLocks noChangeAspect="1" noChangeArrowheads="1"/>
          </p:cNvPicPr>
          <p:nvPr/>
        </p:nvPicPr>
        <p:blipFill>
          <a:blip r:embed="rId3"/>
          <a:stretch>
            <a:fillRect/>
          </a:stretch>
        </p:blipFill>
        <p:spPr bwMode="auto">
          <a:xfrm>
            <a:off x="33338" y="25708"/>
            <a:ext cx="650875" cy="652463"/>
          </a:xfrm>
          <a:prstGeom prst="rect">
            <a:avLst/>
          </a:prstGeom>
          <a:noFill/>
          <a:ln w="9525">
            <a:noFill/>
            <a:miter lim="800000"/>
          </a:ln>
        </p:spPr>
      </p:pic>
      <p:grpSp>
        <p:nvGrpSpPr>
          <p:cNvPr id="2" name="组合 8">
            <a:extLst>
              <a:ext uri="{FF2B5EF4-FFF2-40B4-BE49-F238E27FC236}">
                <a16:creationId xmlns="" xmlns:a16="http://schemas.microsoft.com/office/drawing/2014/main" id="{8FEE94D7-1A2F-504E-9205-4AC8194C4392}"/>
              </a:ext>
            </a:extLst>
          </p:cNvPr>
          <p:cNvGrpSpPr/>
          <p:nvPr/>
        </p:nvGrpSpPr>
        <p:grpSpPr>
          <a:xfrm>
            <a:off x="696762" y="418326"/>
            <a:ext cx="3495675" cy="1032933"/>
            <a:chOff x="7119922" y="1303867"/>
            <a:chExt cx="3412611" cy="1032933"/>
          </a:xfrm>
        </p:grpSpPr>
        <p:grpSp>
          <p:nvGrpSpPr>
            <p:cNvPr id="3" name="组合 9"/>
            <p:cNvGrpSpPr/>
            <p:nvPr/>
          </p:nvGrpSpPr>
          <p:grpSpPr>
            <a:xfrm>
              <a:off x="7119922" y="1303867"/>
              <a:ext cx="3412611" cy="1032933"/>
              <a:chOff x="8832" y="1042"/>
              <a:chExt cx="4535" cy="5963"/>
            </a:xfrm>
          </p:grpSpPr>
          <p:sp>
            <p:nvSpPr>
              <p:cNvPr id="12" name="矩形 11"/>
              <p:cNvSpPr/>
              <p:nvPr/>
            </p:nvSpPr>
            <p:spPr>
              <a:xfrm>
                <a:off x="8832" y="1042"/>
                <a:ext cx="4535" cy="5963"/>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cs typeface="+mn-ea"/>
                  <a:sym typeface="+mn-lt"/>
                </a:endParaRPr>
              </a:p>
            </p:txBody>
          </p:sp>
          <p:sp>
            <p:nvSpPr>
              <p:cNvPr id="13" name="等腰三角形 12"/>
              <p:cNvSpPr/>
              <p:nvPr/>
            </p:nvSpPr>
            <p:spPr>
              <a:xfrm rot="5400000">
                <a:off x="8832" y="1889"/>
                <a:ext cx="510" cy="510"/>
              </a:xfrm>
              <a:prstGeom prst="triangle">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cs typeface="+mn-ea"/>
                  <a:sym typeface="+mn-lt"/>
                </a:endParaRPr>
              </a:p>
            </p:txBody>
          </p:sp>
        </p:grpSp>
        <p:sp>
          <p:nvSpPr>
            <p:cNvPr id="11" name="文本框 9"/>
            <p:cNvSpPr txBox="1"/>
            <p:nvPr/>
          </p:nvSpPr>
          <p:spPr>
            <a:xfrm>
              <a:off x="7602221" y="1587500"/>
              <a:ext cx="2782849" cy="523220"/>
            </a:xfrm>
            <a:prstGeom prst="rect">
              <a:avLst/>
            </a:prstGeom>
            <a:noFill/>
          </p:spPr>
          <p:txBody>
            <a:bodyPr wrap="square" rtlCol="0">
              <a:spAutoFit/>
            </a:bodyPr>
            <a:lstStyle/>
            <a:p>
              <a:r>
                <a:rPr lang="zh-CN" altLang="en-US" sz="2800" b="1" smtClean="0">
                  <a:solidFill>
                    <a:srgbClr val="FF0000"/>
                  </a:solidFill>
                  <a:latin typeface="Microsoft YaHei" panose="020b0503020204020204" pitchFamily="34" charset="-122"/>
                  <a:ea typeface="Microsoft YaHei" panose="020b0503020204020204" pitchFamily="34" charset="-122"/>
                  <a:cs typeface="+mn-ea"/>
                  <a:sym typeface="+mn-lt"/>
                </a:rPr>
                <a:t>直击高考（二）</a:t>
              </a:r>
              <a:endParaRPr lang="en-US" altLang="zh-CN" sz="2800" b="1">
                <a:solidFill>
                  <a:srgbClr val="FF0000"/>
                </a:solidFill>
                <a:latin typeface="Microsoft YaHei" panose="020b0503020204020204" pitchFamily="34" charset="-122"/>
                <a:ea typeface="Microsoft YaHei" panose="020b0503020204020204" pitchFamily="34" charset="-122"/>
                <a:cs typeface="+mn-ea"/>
                <a:sym typeface="+mn-lt"/>
              </a:endParaRPr>
            </a:p>
          </p:txBody>
        </p:sp>
      </p:grpSp>
      <p:sp>
        <p:nvSpPr>
          <p:cNvPr id="14" name="文本框 3">
            <a:extLst>
              <a:ext uri="{FF2B5EF4-FFF2-40B4-BE49-F238E27FC236}">
                <a16:creationId xmlns="" xmlns:a16="http://schemas.microsoft.com/office/drawing/2014/main" id="{627BAB53-56D0-2D41-8236-7B9B94CC2751}"/>
              </a:ext>
            </a:extLst>
          </p:cNvPr>
          <p:cNvSpPr txBox="1"/>
          <p:nvPr/>
        </p:nvSpPr>
        <p:spPr>
          <a:xfrm>
            <a:off x="327804" y="1121434"/>
            <a:ext cx="11682225" cy="6340197"/>
          </a:xfrm>
          <a:prstGeom prst="rect">
            <a:avLst/>
          </a:prstGeom>
          <a:noFill/>
        </p:spPr>
        <p:txBody>
          <a:bodyPr wrap="square" rtlCol="0">
            <a:spAutoFit/>
          </a:bodyPr>
          <a:lstStyle/>
          <a:p>
            <a:pPr algn="ctr" fontAlgn="ctr">
              <a:lnSpc>
                <a:spcPct val="150000"/>
              </a:lnSpc>
            </a:pPr>
            <a:r>
              <a:rPr lang="zh-CN" altLang="zh-CN" sz="2800" b="1" smtClean="0"/>
              <a:t>建水记</a:t>
            </a:r>
            <a:r>
              <a:rPr lang="en-US" altLang="zh-CN" sz="2800" smtClean="0"/>
              <a:t>[</a:t>
            </a:r>
            <a:r>
              <a:rPr lang="zh-CN" altLang="zh-CN" sz="2800" smtClean="0"/>
              <a:t>注</a:t>
            </a:r>
            <a:r>
              <a:rPr lang="en-US" altLang="zh-CN" sz="2800" smtClean="0"/>
              <a:t>]</a:t>
            </a:r>
            <a:r>
              <a:rPr lang="zh-CN" altLang="zh-CN" sz="2800" b="1" smtClean="0"/>
              <a:t>（之四）</a:t>
            </a:r>
            <a:endParaRPr lang="zh-CN" altLang="zh-CN" sz="2800" smtClean="0"/>
          </a:p>
          <a:p>
            <a:pPr algn="ctr">
              <a:lnSpc>
                <a:spcPct val="150000"/>
              </a:lnSpc>
            </a:pPr>
            <a:r>
              <a:rPr lang="zh-CN" altLang="zh-CN" sz="2800" smtClean="0"/>
              <a:t>于坚</a:t>
            </a:r>
          </a:p>
          <a:p>
            <a:pPr>
              <a:lnSpc>
                <a:spcPct val="150000"/>
              </a:lnSpc>
            </a:pPr>
            <a:r>
              <a:rPr lang="zh-CN" altLang="zh-CN" sz="2800" smtClean="0"/>
              <a:t>看哪，这原始之城，依然像它被创造出来之际，藏在一座朱红色的、宫殿般的城楼后面，“明洪武二十年建城。砌以砖石，周围六里，高二丈七尺。为门四，东迎晖，西清远，南阜安，北永贞。”（《建水县志》）如果在城外</a:t>
            </a:r>
            <a:r>
              <a:rPr lang="en-US" altLang="zh-CN" sz="2800" smtClean="0"/>
              <a:t>20</a:t>
            </a:r>
            <a:r>
              <a:rPr lang="zh-CN" altLang="zh-CN" sz="2800" smtClean="0"/>
              <a:t>世纪初建造的临安车站下车，经过太史巷、东井、洗马塘、小桂湖……沿着迎晖路向西，来到迎晖门，穿过拱形的门洞进城，依然有一种由外到内，从低到高，登堂入室，从蛮荒到文明的仪式感，似乎“仁者人也”是从此刻开始。</a:t>
            </a:r>
          </a:p>
          <a:p>
            <a:endParaRPr lang="zh-CN" altLang="zh-CN" sz="2800"/>
          </a:p>
        </p:txBody>
      </p:sp>
    </p:spTree>
    <p:extLst>
      <p:ext uri="{BB962C8B-B14F-4D97-AF65-F5344CB8AC3E}">
        <p14:creationId xmlns:p14="http://schemas.microsoft.com/office/powerpoint/2010/main" xmlns="" val="23635359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diamond(in)">
                                      <p:cBhvr>
                                        <p:cTn id="12"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54" name="矩形 1"/>
          <p:cNvSpPr/>
          <p:nvPr/>
        </p:nvSpPr>
        <p:spPr>
          <a:xfrm>
            <a:off x="276044" y="258793"/>
            <a:ext cx="11680167" cy="6547838"/>
          </a:xfrm>
          <a:prstGeom prst="rect">
            <a:avLst/>
          </a:prstGeom>
        </p:spPr>
        <p:txBody>
          <a:bodyPr wrap="square">
            <a:spAutoFit/>
          </a:bodyPr>
          <a:lstStyle/>
          <a:p>
            <a:pPr latinLnBrk="1">
              <a:lnSpc>
                <a:spcPct val="150000"/>
              </a:lnSpc>
            </a:pPr>
            <a:r>
              <a:rPr lang="zh-CN" altLang="zh-CN" sz="2800" smtClean="0"/>
              <a:t>高高在上的是朝阳、白云、鸟群、落日、明月、星宿，而不是摩天大楼。一圈高大厚实的城墙环绕着它，在城门外看不出高低深浅，一旦进入城门，扑面而来的就是飞檐斗拱、飞阁流丹、钩心斗角、楼台亭阁、酒旌食馆、朱门闾巷……主道两旁遍布商店、酒肆、庙宇、旅馆……风尘仆仆者一阵松弛，终于卸载了，可以下棋玩牌了，可以喝口老酒了，可以饮茶了，可以闲逛了，可以玩物丧志了，可以一掷千金了，可以浅斟低唱了，可以秉烛夜游了……忽然瞥见“小楼一夜听春雨，深巷明朝卖杏花”那类女子——建水的卖花女与江南的不尽相同，这边的女性身体上洋溢着一种积极性，结实、健康、天真——正挑着一担子火红欲燃的石榴，笑呵呵地在青石铺成的街中央飘着呢。不免精神为之一振，先去买几个来解渴。</a:t>
            </a:r>
            <a:endParaRPr lang="en-US" altLang="zh-CN" sz="2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654"/>
                                        </p:tgtEl>
                                        <p:attrNameLst>
                                          <p:attrName>style.visibility</p:attrName>
                                        </p:attrNameLst>
                                      </p:cBhvr>
                                      <p:to>
                                        <p:strVal val="visible"/>
                                      </p:to>
                                    </p:set>
                                    <p:anim calcmode="lin" valueType="num">
                                      <p:cBhvr additive="base">
                                        <p:cTn id="7" dur="500" fill="hold"/>
                                        <p:tgtEl>
                                          <p:spTgt spid="1048654"/>
                                        </p:tgtEl>
                                        <p:attrNameLst>
                                          <p:attrName>ppt_x</p:attrName>
                                        </p:attrNameLst>
                                      </p:cBhvr>
                                      <p:tavLst>
                                        <p:tav tm="0">
                                          <p:val>
                                            <p:strVal val="#ppt_x"/>
                                          </p:val>
                                        </p:tav>
                                        <p:tav tm="100000">
                                          <p:val>
                                            <p:strVal val="#ppt_x"/>
                                          </p:val>
                                        </p:tav>
                                      </p:tavLst>
                                    </p:anim>
                                    <p:anim calcmode="lin" valueType="num">
                                      <p:cBhvr additive="base">
                                        <p:cTn id="8" dur="500" fill="hold"/>
                                        <p:tgtEl>
                                          <p:spTgt spid="10486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54"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54" name="矩形 1"/>
          <p:cNvSpPr/>
          <p:nvPr/>
        </p:nvSpPr>
        <p:spPr>
          <a:xfrm>
            <a:off x="276044" y="327805"/>
            <a:ext cx="11680167" cy="4832092"/>
          </a:xfrm>
          <a:prstGeom prst="rect">
            <a:avLst/>
          </a:prstGeom>
        </p:spPr>
        <p:txBody>
          <a:bodyPr wrap="square">
            <a:spAutoFit/>
          </a:bodyPr>
          <a:lstStyle/>
          <a:p>
            <a:r>
              <a:rPr lang="zh-CN" altLang="zh-CN" sz="2800" smtClean="0"/>
              <a:t>街面上，步行者斜穿横过，大摇大摆，扶老携幼，走在正中间，俨然是这个城的君王。满大街的雕梁画栋、摊贩食廊、耄耋之辈……令司机们缩头缩脑，不敢再风驰电掣。城门不远处就是有口皆碑的临安饭店，开业都快七十年了，就像《水浒传》里描写过的那种。铺面当街敞开，食客满堂，喝汤的喝汤，端饭的端饭，动筷子的动筷子，晃勺子的晃勺子，干酒的干酒，嚼筋的嚼筋，吆五喝六，拈三挑四，叫人望一眼就口水暗涌，肚子不饿也忍不住抬腿跨进去。拖个条凳坐下，来一盘烧卖！这家烧卖的做法是明代传下来的，肥油和面，馅儿是肉皮和肉糜。大锅猛蒸，熟透后装盘，每盘十个，五角一个。再来一土杯苞谷酒，几口灌下去，夹起一枚，蘸些建水土产的甜醋，送入口中，油糜轻溢，爽到时，会以为自己是条梁山泊好汉。</a:t>
            </a:r>
            <a:endParaRPr lang="zh-CN" altLang="zh-CN" sz="2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654"/>
                                        </p:tgtEl>
                                        <p:attrNameLst>
                                          <p:attrName>style.visibility</p:attrName>
                                        </p:attrNameLst>
                                      </p:cBhvr>
                                      <p:to>
                                        <p:strVal val="visible"/>
                                      </p:to>
                                    </p:set>
                                    <p:anim calcmode="lin" valueType="num">
                                      <p:cBhvr additive="base">
                                        <p:cTn id="7" dur="500" fill="hold"/>
                                        <p:tgtEl>
                                          <p:spTgt spid="1048654"/>
                                        </p:tgtEl>
                                        <p:attrNameLst>
                                          <p:attrName>ppt_x</p:attrName>
                                        </p:attrNameLst>
                                      </p:cBhvr>
                                      <p:tavLst>
                                        <p:tav tm="0">
                                          <p:val>
                                            <p:strVal val="#ppt_x"/>
                                          </p:val>
                                        </p:tav>
                                        <p:tav tm="100000">
                                          <p:val>
                                            <p:strVal val="#ppt_x"/>
                                          </p:val>
                                        </p:tav>
                                      </p:tavLst>
                                    </p:anim>
                                    <p:anim calcmode="lin" valueType="num">
                                      <p:cBhvr additive="base">
                                        <p:cTn id="8" dur="500" fill="hold"/>
                                        <p:tgtEl>
                                          <p:spTgt spid="10486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54"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54" name="矩形 1"/>
          <p:cNvSpPr/>
          <p:nvPr/>
        </p:nvSpPr>
        <p:spPr>
          <a:xfrm>
            <a:off x="276044" y="327805"/>
            <a:ext cx="11680167" cy="5748497"/>
          </a:xfrm>
          <a:prstGeom prst="rect">
            <a:avLst/>
          </a:prstGeom>
        </p:spPr>
        <p:txBody>
          <a:bodyPr wrap="square">
            <a:spAutoFit/>
          </a:bodyPr>
          <a:lstStyle/>
          <a:p>
            <a:r>
              <a:rPr lang="zh-CN" altLang="zh-CN" sz="2400" smtClean="0"/>
              <a:t>临安饭店后面，穿过几条巷子走上十分钟，就是龙井菜市场，那郑屠、张屠、李屠、赵屠……正在案上忙着呢。如果是七月的话，在某个胡同里走着，忽然会闻见蘑菇之香，环顾却是老墙。墙头上挂着一窝大黄梨。哪来的蘑菇耶？走，找去，必能在某家小馆的厨房里找到，叫做干巴菌，正闪亮亮的，在锅子中间冒油呢。这临安大街两边，巷子一条接一条流水般淌开去。在电子地图上，这些密密麻麻的小巷是大片空白，电子地图很不耐烦，只是标出一些大单位的地点和最宽的几条街，抹去了建水城的大量细节，给人的印象，似乎建水城是个荒凉的不毛之地。其实这个城毛细血管密集，据统计，建水城</a:t>
            </a:r>
            <a:r>
              <a:rPr lang="en-US" altLang="zh-CN" sz="2400" smtClean="0"/>
              <a:t>3.3</a:t>
            </a:r>
            <a:r>
              <a:rPr lang="zh-CN" altLang="zh-CN" sz="2400" smtClean="0"/>
              <a:t>平方公里的范围内有</a:t>
            </a:r>
            <a:r>
              <a:rPr lang="en-US" altLang="zh-CN" sz="2400" smtClean="0"/>
              <a:t>30</a:t>
            </a:r>
            <a:r>
              <a:rPr lang="zh-CN" altLang="zh-CN" sz="2400" smtClean="0"/>
              <a:t>多条街巷，</a:t>
            </a:r>
            <a:r>
              <a:rPr lang="en-US" altLang="zh-CN" sz="2400" smtClean="0"/>
              <a:t>550</a:t>
            </a:r>
            <a:r>
              <a:rPr lang="zh-CN" altLang="zh-CN" sz="2400" smtClean="0"/>
              <a:t>多处已经被列为具有保护价值的文物性建筑，这是很粗疏的统计。许多普通人家雕梁画栋的宅子、无名无姓的巷道并不在内。在巷子里面，四合院、水井、老树、门神、香炉、杂货铺、红糖、胡椒、土纸、灶房、明堂、照壁、石榴、苹果、桂花、兰草、绵纸窗、凉粉、米线、青头菌、炊烟、祖母、媳妇、婴孩、善男信女、市井之徒、酒囊饭袋、闲云野鹤、翩翩少年、三姑六婆、环肥燕瘦、虎背熊腰、花容月貌、明眸皓齿、慈眉善目、鹤发童颜……此起彼伏，鳞次栉比。</a:t>
            </a:r>
          </a:p>
          <a:p>
            <a:pPr latinLnBrk="1">
              <a:lnSpc>
                <a:spcPct val="150000"/>
              </a:lnSpc>
            </a:pPr>
            <a:endParaRPr lang="en-US" altLang="zh-CN" sz="2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654"/>
                                        </p:tgtEl>
                                        <p:attrNameLst>
                                          <p:attrName>style.visibility</p:attrName>
                                        </p:attrNameLst>
                                      </p:cBhvr>
                                      <p:to>
                                        <p:strVal val="visible"/>
                                      </p:to>
                                    </p:set>
                                    <p:anim calcmode="lin" valueType="num">
                                      <p:cBhvr additive="base">
                                        <p:cTn id="7" dur="500" fill="hold"/>
                                        <p:tgtEl>
                                          <p:spTgt spid="1048654"/>
                                        </p:tgtEl>
                                        <p:attrNameLst>
                                          <p:attrName>ppt_x</p:attrName>
                                        </p:attrNameLst>
                                      </p:cBhvr>
                                      <p:tavLst>
                                        <p:tav tm="0">
                                          <p:val>
                                            <p:strVal val="#ppt_x"/>
                                          </p:val>
                                        </p:tav>
                                        <p:tav tm="100000">
                                          <p:val>
                                            <p:strVal val="#ppt_x"/>
                                          </p:val>
                                        </p:tav>
                                      </p:tavLst>
                                    </p:anim>
                                    <p:anim calcmode="lin" valueType="num">
                                      <p:cBhvr additive="base">
                                        <p:cTn id="8" dur="500" fill="hold"/>
                                        <p:tgtEl>
                                          <p:spTgt spid="10486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54"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54" name="矩形 1"/>
          <p:cNvSpPr/>
          <p:nvPr/>
        </p:nvSpPr>
        <p:spPr>
          <a:xfrm>
            <a:off x="276044" y="327805"/>
            <a:ext cx="11680167" cy="5909310"/>
          </a:xfrm>
          <a:prstGeom prst="rect">
            <a:avLst/>
          </a:prstGeom>
        </p:spPr>
        <p:txBody>
          <a:bodyPr wrap="square">
            <a:spAutoFit/>
          </a:bodyPr>
          <a:lstStyle/>
          <a:p>
            <a:r>
              <a:rPr lang="zh-CN" altLang="zh-CN" sz="2800" smtClean="0"/>
              <a:t>在这个城里，有个家的人真是有福啊。他们还能够像四百年前的祖先们那样安居乐业，不必操心左邻右舍的德行，都是世交啦。有一位绕过曲曲弯弯的小巷，提着在龙井市场买来的水淋淋的草芽（一种建水特有的水生植物，可食，滚油翻炒数秒起锅，甜脆）、莴笋、茄子、青椒、豆腐、毛豆、肉糜、茭瓜……一路上寻思着要怎么搭配，偶尔向世居于此的邻居熟人搭讪，彼此请安。磨磨蹭蹭到某个装饰着斗拱飞檐门头的大门前（两只找错了窝的燕子拍翅逃去），咯吱咯吱地推开安装着铜质狮头门环的双开核桃木大门，抬脚跨过门槛。绕过照壁，经过几秒钟的黑暗，忽然光明大放，回到了曾祖父建造的花香鸟语、阳光灿烂的天井。从供销社退休已经三十年的祖母正躺在一把支在天井中央的红木躺椅上，借着一棵百年香樟树的荫庇瞌睡呢。</a:t>
            </a:r>
            <a:r>
              <a:rPr lang="en-US" altLang="zh-CN" sz="2800" smtClean="0"/>
              <a:t>              </a:t>
            </a:r>
            <a:r>
              <a:rPr lang="zh-CN" altLang="zh-CN" sz="2800" smtClean="0"/>
              <a:t>（有删改）</a:t>
            </a:r>
          </a:p>
          <a:p>
            <a:r>
              <a:rPr lang="zh-CN" altLang="zh-CN" sz="2800" smtClean="0"/>
              <a:t>【注】建水：县名。在云南省，旧称临安。</a:t>
            </a:r>
          </a:p>
          <a:p>
            <a:pPr latinLnBrk="1">
              <a:lnSpc>
                <a:spcPct val="150000"/>
              </a:lnSpc>
            </a:pPr>
            <a:endParaRPr lang="en-US" altLang="zh-CN" sz="2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654"/>
                                        </p:tgtEl>
                                        <p:attrNameLst>
                                          <p:attrName>style.visibility</p:attrName>
                                        </p:attrNameLst>
                                      </p:cBhvr>
                                      <p:to>
                                        <p:strVal val="visible"/>
                                      </p:to>
                                    </p:set>
                                    <p:anim calcmode="lin" valueType="num">
                                      <p:cBhvr additive="base">
                                        <p:cTn id="7" dur="500" fill="hold"/>
                                        <p:tgtEl>
                                          <p:spTgt spid="1048654"/>
                                        </p:tgtEl>
                                        <p:attrNameLst>
                                          <p:attrName>ppt_x</p:attrName>
                                        </p:attrNameLst>
                                      </p:cBhvr>
                                      <p:tavLst>
                                        <p:tav tm="0">
                                          <p:val>
                                            <p:strVal val="#ppt_x"/>
                                          </p:val>
                                        </p:tav>
                                        <p:tav tm="100000">
                                          <p:val>
                                            <p:strVal val="#ppt_x"/>
                                          </p:val>
                                        </p:tav>
                                      </p:tavLst>
                                    </p:anim>
                                    <p:anim calcmode="lin" valueType="num">
                                      <p:cBhvr additive="base">
                                        <p:cTn id="8" dur="500" fill="hold"/>
                                        <p:tgtEl>
                                          <p:spTgt spid="10486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54"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54" name="矩形 1"/>
          <p:cNvSpPr/>
          <p:nvPr/>
        </p:nvSpPr>
        <p:spPr>
          <a:xfrm>
            <a:off x="276044" y="1138687"/>
            <a:ext cx="11680167" cy="3970318"/>
          </a:xfrm>
          <a:prstGeom prst="rect">
            <a:avLst/>
          </a:prstGeom>
        </p:spPr>
        <p:txBody>
          <a:bodyPr wrap="square">
            <a:spAutoFit/>
          </a:bodyPr>
          <a:lstStyle/>
          <a:p>
            <a:r>
              <a:rPr lang="en-US" altLang="zh-CN" sz="2800" smtClean="0">
                <a:latin typeface="楷体" panose="02010609060101010101" charset="-122"/>
                <a:ea typeface="楷体" panose="02010609060101010101" charset="-122"/>
                <a:cs typeface="楷体" panose="02010609060101010101" charset="-122"/>
              </a:rPr>
              <a:t>    </a:t>
            </a:r>
            <a:r>
              <a:rPr lang="zh-CN" altLang="zh-CN" sz="2800" smtClean="0">
                <a:latin typeface="楷体" panose="02010609060101010101" charset="-122"/>
                <a:ea typeface="楷体" panose="02010609060101010101" charset="-122"/>
                <a:cs typeface="楷体" panose="02010609060101010101" charset="-122"/>
              </a:rPr>
              <a:t>夏日的清晨，你走进这种小巷，小巷里升腾着烟雾。巷子头上的水井边有几个妇女在那里汲水，慢条斯理地拉着吊桶绳，似乎带着夜来的睡意，还穿着那肥大的、直条纹的睡衣。其实，整个的巷子早就苏醒了。退休的老头已经进了园林里的茶座，或者是什么茶馆店，在那里打拳、喝茶、聊天。也有的老头足不出户，在庭院里侍弄盆景，或是呆呆地坐在藤椅子上，把一杯杯的浓茶灌下去。家庭主妇已经收拾了好大一气，提篮走进那个喧嚷嘈杂的小菜场里。她们熙熙攘攘地进入小巷，一路上议论着菜看的有无、好丑和贵贱。直等到垃圾车的铃声响过，垃圾车渐渐远去。上菜场的人才纷纷回来，结束清晨买菜的这一场战斗。</a:t>
            </a:r>
            <a:endParaRPr lang="zh-CN" altLang="zh-CN" sz="2800">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654"/>
                                        </p:tgtEl>
                                        <p:attrNameLst>
                                          <p:attrName>style.visibility</p:attrName>
                                        </p:attrNameLst>
                                      </p:cBhvr>
                                      <p:to>
                                        <p:strVal val="visible"/>
                                      </p:to>
                                    </p:set>
                                    <p:anim calcmode="lin" valueType="num">
                                      <p:cBhvr additive="base">
                                        <p:cTn id="7" dur="500" fill="hold"/>
                                        <p:tgtEl>
                                          <p:spTgt spid="1048654"/>
                                        </p:tgtEl>
                                        <p:attrNameLst>
                                          <p:attrName>ppt_x</p:attrName>
                                        </p:attrNameLst>
                                      </p:cBhvr>
                                      <p:tavLst>
                                        <p:tav tm="0">
                                          <p:val>
                                            <p:strVal val="#ppt_x"/>
                                          </p:val>
                                        </p:tav>
                                        <p:tav tm="100000">
                                          <p:val>
                                            <p:strVal val="#ppt_x"/>
                                          </p:val>
                                        </p:tav>
                                      </p:tavLst>
                                    </p:anim>
                                    <p:anim calcmode="lin" valueType="num">
                                      <p:cBhvr additive="base">
                                        <p:cTn id="8" dur="500" fill="hold"/>
                                        <p:tgtEl>
                                          <p:spTgt spid="10486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54"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标题 1"/>
          <p:cNvSpPr>
            <a:spLocks noGrp="1"/>
          </p:cNvSpPr>
          <p:nvPr>
            <p:ph type="title"/>
          </p:nvPr>
        </p:nvSpPr>
        <p:spPr>
          <a:xfrm>
            <a:off x="947383" y="366668"/>
            <a:ext cx="10515600" cy="1325563"/>
          </a:xfrm>
        </p:spPr>
        <p:txBody>
          <a:bodyPr>
            <a:normAutofit fontScale="90000"/>
          </a:bodyPr>
          <a:lstStyle/>
          <a:p>
            <a:pPr marL="0" latinLnBrk="1">
              <a:lnSpc>
                <a:spcPct val="150000"/>
              </a:lnSpc>
            </a:pPr>
            <a:r>
              <a:rPr lang="en-US" altLang="zh-CN" smtClean="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本文记建水城时,在饮食描写上花费了大量笔墨,对此你如何理解?（4分）</a:t>
            </a:r>
            <a:endParaRPr lang="en-US" altLang="zh-CN"/>
          </a:p>
        </p:txBody>
      </p:sp>
      <p:graphicFrame>
        <p:nvGraphicFramePr>
          <p:cNvPr id="4" name="表格 3"/>
          <p:cNvGraphicFramePr>
            <a:graphicFrameLocks noGrp="1"/>
          </p:cNvGraphicFramePr>
          <p:nvPr>
            <p:custDataLst>
              <p:tags r:id="rId2"/>
            </p:custDataLst>
          </p:nvPr>
        </p:nvGraphicFramePr>
        <p:xfrm>
          <a:off x="256648" y="1926564"/>
          <a:ext cx="11424920" cy="4577754"/>
        </p:xfrm>
        <a:graphic>
          <a:graphicData uri="http://schemas.openxmlformats.org/drawingml/2006/table">
            <a:tbl>
              <a:tblPr/>
              <a:tblGrid>
                <a:gridCol w="1347865"/>
                <a:gridCol w="10077055"/>
              </a:tblGrid>
              <a:tr h="458199">
                <a:tc>
                  <a:txBody>
                    <a:bodyPr vert="horz" wrap="square"/>
                    <a:lstStyle/>
                    <a:p>
                      <a:pPr marL="0" marR="0" indent="0" algn="ctr" defTabSz="914400" rtl="0" eaLnBrk="1" fontAlgn="auto" latinLnBrk="0" hangingPunct="1">
                        <a:lnSpc>
                          <a:spcPct val="130000"/>
                        </a:lnSpc>
                        <a:spcBef>
                          <a:spcPct val="0"/>
                        </a:spcBef>
                        <a:spcAft>
                          <a:spcPct val="0"/>
                        </a:spcAft>
                        <a:buClrTx/>
                        <a:buSzTx/>
                        <a:buFontTx/>
                        <a:buNone/>
                        <a:defRPr/>
                      </a:pPr>
                      <a:r>
                        <a:rPr lang="zh-CN" altLang="en-US" sz="1800" b="1" kern="1200" smtClean="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步骤                               </a:t>
                      </a:r>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30000"/>
                        </a:lnSpc>
                        <a:spcBef>
                          <a:spcPct val="0"/>
                        </a:spcBef>
                        <a:spcAft>
                          <a:spcPct val="0"/>
                        </a:spcAft>
                        <a:buClrTx/>
                        <a:buSzTx/>
                        <a:buFontTx/>
                        <a:buNone/>
                        <a:defRPr/>
                      </a:pPr>
                      <a:r>
                        <a:rPr lang="zh-CN" altLang="en-US" sz="1800" b="1" kern="1200" smtClean="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内容</a:t>
                      </a:r>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835729">
                <a:tc>
                  <a:txBody>
                    <a:bodyPr vert="horz" wrap="square"/>
                    <a:lstStyle/>
                    <a:p>
                      <a:pPr algn="ctr">
                        <a:lnSpc>
                          <a:spcPct val="130000"/>
                        </a:lnSpc>
                      </a:pPr>
                      <a:r>
                        <a:rPr lang="zh-CN" altLang="en-US" sz="1800" b="1" smtClean="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准确审题</a:t>
                      </a:r>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vert="horz" wrap="square"/>
                    <a:lstStyle/>
                    <a:p>
                      <a:pPr marL="0" marR="0" indent="0" algn="l" defTabSz="914400" rtl="0" eaLnBrk="1" fontAlgn="auto" latinLnBrk="0" hangingPunct="1">
                        <a:lnSpc>
                          <a:spcPct val="130000"/>
                        </a:lnSpc>
                        <a:spcBef>
                          <a:spcPct val="0"/>
                        </a:spcBef>
                        <a:spcAft>
                          <a:spcPct val="0"/>
                        </a:spcAft>
                        <a:buClrTx/>
                        <a:buSzTx/>
                        <a:buFontTx/>
                        <a:buNone/>
                        <a:defRPr/>
                      </a:pPr>
                      <a:r>
                        <a:rPr lang="en-US" altLang="zh-CN" sz="1800" baseline="0" smtClean="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如何理解文章记建水城时在饮食描写上花费了大量笔墨?这需要分析文章详细描写饮食所具有的作用。从文中筛选出描写饮食的内容，可知是基于地方特色和城市品格两方面，需要分两点来作答。</a:t>
                      </a:r>
                      <a:endParaRPr lang="en-US" altLang="zh-CN" sz="1800" baseline="0" smtClean="0">
                        <a:ea typeface="宋体" panose="02010600030101010101" pitchFamily="2" charset="-122"/>
                      </a:endParaRPr>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3283826">
                <a:tc>
                  <a:txBody>
                    <a:bodyPr vert="horz" wrap="square"/>
                    <a:lstStyle/>
                    <a:p>
                      <a:pPr algn="ctr">
                        <a:lnSpc>
                          <a:spcPct val="130000"/>
                        </a:lnSpc>
                      </a:pPr>
                      <a:r>
                        <a:rPr lang="zh-CN" altLang="en-US" sz="1800" b="1" smtClean="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筛选分析</a:t>
                      </a:r>
                      <a:endParaRPr lang="en-US" sz="12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vert="horz" wrap="square"/>
                    <a:lstStyle/>
                    <a:p>
                      <a:pPr marL="0" marR="0" indent="0" algn="l" defTabSz="914400" rtl="0" eaLnBrk="1" fontAlgn="auto" latinLnBrk="0" hangingPunct="1">
                        <a:lnSpc>
                          <a:spcPct val="130000"/>
                        </a:lnSpc>
                        <a:spcBef>
                          <a:spcPct val="0"/>
                        </a:spcBef>
                        <a:spcAft>
                          <a:spcPct val="0"/>
                        </a:spcAft>
                        <a:buClrTx/>
                        <a:buSzTx/>
                        <a:buFontTx/>
                        <a:buNone/>
                        <a:defRPr/>
                      </a:pPr>
                      <a:r>
                        <a:rPr lang="zh-CN" altLang="en-US" sz="1800" kern="1200" baseline="0" smtClean="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1800" kern="1200" baseline="0" smtClean="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原文：“这家烧卖的做法是明代传下来的，肥油和面，馅儿是肉皮和肉糜”“建水土产的甜醋”“龙井市场买来的水淋淋的草芽”“城门不远处就是有口皆碑的临安饭店,开业都快七十年了”等。分析：建水本地生产的有特色的食物，有些是建水饮食的历史传承。（2）原文：“就像《水浒传》里描写过的那种……拖个条凳坐下，来一盘烧卖”“龙井菜市场，那郑屠、张屠、李屠、赵屠……叫作干巴菌”</a:t>
                      </a:r>
                    </a:p>
                    <a:p>
                      <a:pPr marL="0" marR="0" indent="0" algn="l" defTabSz="914400" rtl="0" eaLnBrk="1" fontAlgn="auto" latinLnBrk="0" hangingPunct="1">
                        <a:lnSpc>
                          <a:spcPct val="130000"/>
                        </a:lnSpc>
                        <a:spcBef>
                          <a:spcPct val="0"/>
                        </a:spcBef>
                        <a:spcAft>
                          <a:spcPct val="0"/>
                        </a:spcAft>
                        <a:buClrTx/>
                        <a:buSzTx/>
                        <a:buFontTx/>
                        <a:buNone/>
                        <a:defRPr/>
                      </a:pPr>
                      <a:r>
                        <a:rPr lang="en-US" altLang="zh-CN" sz="1800" kern="1200" baseline="0" smtClean="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等。分析：描写了临安饭店的食客、菜市场肉贩子的忙碌、巷子胡同的美食“干巴菌”，让人体味到浓郁的生活气息，凸显了建水城的人间烟火气，体现了这座古城的独特魅力和勃勃生机，表现了建水城的城市品格。</a:t>
                      </a:r>
                    </a:p>
                    <a:p>
                      <a:pPr algn="l">
                        <a:lnSpc>
                          <a:spcPct val="130000"/>
                        </a:lnSpc>
                      </a:pPr>
                      <a:endParaRPr lang="en-US" sz="1200"/>
                    </a:p>
                  </a:txBody>
                  <a:tcPr marL="38100" marR="38100" marT="38100" marB="3810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1"/>
          <p:cNvSpPr txBox="1"/>
          <p:nvPr/>
        </p:nvSpPr>
        <p:spPr>
          <a:xfrm>
            <a:off x="1273618" y="1190445"/>
            <a:ext cx="10290412" cy="830997"/>
          </a:xfrm>
          <a:prstGeom prst="rect">
            <a:avLst/>
          </a:prstGeom>
          <a:noFill/>
          <a:ln w="9525">
            <a:gradFill>
              <a:gsLst>
                <a:gs pos="0">
                  <a:srgbClr val="7B32B2"/>
                </a:gs>
                <a:gs pos="100000">
                  <a:srgbClr val="401A5D"/>
                </a:gs>
              </a:gsLst>
            </a:gradFill>
          </a:ln>
        </p:spPr>
        <p:txBody>
          <a:bodyPr wrap="square">
            <a:spAutoFit/>
          </a:bodyPr>
          <a:lstStyle/>
          <a:p>
            <a:r>
              <a:rPr lang="zh-CN" altLang="en-US" sz="4800" smtClean="0">
                <a:solidFill>
                  <a:srgbClr val="FF0000"/>
                </a:solidFill>
              </a:rPr>
              <a:t>参考答题：</a:t>
            </a:r>
            <a:endParaRPr lang="zh-CN" altLang="zh-CN" sz="4800" b="1">
              <a:solidFill>
                <a:srgbClr val="FF0000"/>
              </a:solidFill>
              <a:latin typeface="楷体" panose="02010609060101010101" charset="-122"/>
              <a:ea typeface="楷体" panose="02010609060101010101" charset="-122"/>
              <a:cs typeface="楷体" panose="02010609060101010101" charset="-122"/>
            </a:endParaRPr>
          </a:p>
        </p:txBody>
      </p:sp>
      <p:sp>
        <p:nvSpPr>
          <p:cNvPr id="7" name="文本框 1"/>
          <p:cNvSpPr txBox="1"/>
          <p:nvPr/>
        </p:nvSpPr>
        <p:spPr>
          <a:xfrm>
            <a:off x="1236237" y="2406770"/>
            <a:ext cx="10290412" cy="1569660"/>
          </a:xfrm>
          <a:prstGeom prst="rect">
            <a:avLst/>
          </a:prstGeom>
          <a:noFill/>
          <a:ln w="9525">
            <a:gradFill>
              <a:gsLst>
                <a:gs pos="0">
                  <a:srgbClr val="7B32B2"/>
                </a:gs>
                <a:gs pos="100000">
                  <a:srgbClr val="401A5D"/>
                </a:gs>
              </a:gsLst>
            </a:gradFill>
          </a:ln>
        </p:spPr>
        <p:txBody>
          <a:bodyPr wrap="square">
            <a:spAutoFit/>
          </a:bodyPr>
          <a:lstStyle/>
          <a:p>
            <a:r>
              <a:rPr lang="zh-CN" altLang="en-US" sz="3200" smtClean="0">
                <a:solidFill>
                  <a:srgbClr val="000000"/>
                </a:solidFill>
              </a:rPr>
              <a:t>　　</a:t>
            </a:r>
            <a:r>
              <a:rPr lang="zh-CN" altLang="zh-CN" sz="3200" smtClean="0"/>
              <a:t> </a:t>
            </a:r>
            <a:r>
              <a:rPr lang="en-US" altLang="zh-CN" sz="3200" smtClean="0">
                <a:solidFill>
                  <a:srgbClr val="A00021"/>
                </a:solidFill>
                <a:latin typeface="Times New Roman" panose="02020603050405020304" pitchFamily="34" charset="0"/>
                <a:ea typeface="宋体" panose="02010600030101010101" pitchFamily="2" charset="-122"/>
                <a:cs typeface="Times New Roman" panose="02020603050405020304" pitchFamily="34" charset="-120"/>
              </a:rPr>
              <a:t>①写饮食,就是写建水城独具特色的地方风物及其历史传承。②写饮食,就是写人的日常生活和城的烟火气息,这是文章所要表现的建水古城的城市品格。</a:t>
            </a:r>
            <a:endParaRPr lang="zh-CN" altLang="zh-CN" sz="3200"/>
          </a:p>
        </p:txBody>
      </p:sp>
      <p:pic>
        <p:nvPicPr>
          <p:cNvPr id="8" name="New picture"/>
          <p:cNvPicPr/>
          <p:nvPr/>
        </p:nvPicPr>
        <p:blipFill>
          <a:blip r:embed="rId2"/>
          <a:stretch>
            <a:fillRect/>
          </a:stretch>
        </p:blipFill>
        <p:spPr>
          <a:xfrm>
            <a:off x="12192000" y="11722100"/>
            <a:ext cx="355600" cy="2667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ox(i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54" name="矩形 1"/>
          <p:cNvSpPr/>
          <p:nvPr/>
        </p:nvSpPr>
        <p:spPr>
          <a:xfrm>
            <a:off x="276044" y="448574"/>
            <a:ext cx="11680167" cy="5918152"/>
          </a:xfrm>
          <a:prstGeom prst="rect">
            <a:avLst/>
          </a:prstGeom>
        </p:spPr>
        <p:txBody>
          <a:bodyPr wrap="square">
            <a:spAutoFit/>
          </a:bodyPr>
          <a:lstStyle/>
          <a:p>
            <a:r>
              <a:rPr lang="en-US" altLang="zh-CN" sz="2800" smtClean="0">
                <a:latin typeface="楷体" panose="02010609060101010101" charset="-122"/>
                <a:ea typeface="楷体" panose="02010609060101010101" charset="-122"/>
                <a:cs typeface="楷体" panose="02010609060101010101" charset="-122"/>
              </a:rPr>
              <a:t>    </a:t>
            </a:r>
            <a:r>
              <a:rPr lang="zh-CN" altLang="zh-CN" sz="2800" smtClean="0">
                <a:latin typeface="楷体" panose="02010609060101010101" charset="-122"/>
                <a:ea typeface="楷体" panose="02010609060101010101" charset="-122"/>
                <a:cs typeface="楷体" panose="02010609060101010101" charset="-122"/>
              </a:rPr>
              <a:t>夏天是个敞开的季节。入夜以后，小巷的上空星光低垂，风从巷子口上灌进来，扫过家家户户的门口。这风具有很大的吸引力，把深藏在小庭深院中的生活都</a:t>
            </a:r>
            <a:r>
              <a:rPr lang="zh-CN" altLang="zh-CN" sz="2800" smtClean="0">
                <a:ln w="22225">
                  <a:solidFill>
                    <a:schemeClr val="accent2"/>
                  </a:solidFill>
                  <a:prstDash val="solid"/>
                </a:ln>
                <a:latin typeface="楷体" panose="02010609060101010101" charset="-122"/>
                <a:ea typeface="楷体" panose="02010609060101010101" charset="-122"/>
                <a:cs typeface="楷体" panose="02010609060101010101" charset="-122"/>
              </a:rPr>
              <a:t>吸</a:t>
            </a:r>
            <a:r>
              <a:rPr lang="zh-CN" altLang="zh-CN" sz="2800" smtClean="0">
                <a:latin typeface="楷体" panose="02010609060101010101" charset="-122"/>
                <a:ea typeface="楷体" panose="02010609060101010101" charset="-122"/>
                <a:cs typeface="楷体" panose="02010609060101010101" charset="-122"/>
              </a:rPr>
              <a:t>到了外面。巷子的两边摆着许多小凳和藤椅，人们坐着、躺着，接受那凉风的恩惠。特别是那房子缩进去的地方，那里有几十个平方的砖头地，是一个纳凉、休息、小憩的场所。砖头地上酒上了凉水，附近的几家便来聚会。连那终年卧床不起的老人也被儿孙搀到藤椅子上，接受邻居的问候。于是，这巷子里的春花秋月、油盐柴米、婚丧嫁娶统统成了人们的话题，生活底层的秘密情报可以在这里猎取。只是青年人的流动性比较大，一会儿来了个小友，几个人便结伴而去;一会儿来了个穿连衫裙的，远远地站在电灯柱下招手，藤椅子咯喳一响，小伙子便被吸引而去。他们不愿对生活作太多的回顾，而是欢喜向未来作更多的索取;索取得最多的人却又不在外面，他们面对着课本 、提纲、图纸，在房间里挥汗不止，在蚊烟的缭绕中奋斗。</a:t>
            </a:r>
            <a:endParaRPr lang="zh-CN" altLang="zh-CN" sz="2400" smtClean="0">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654"/>
                                        </p:tgtEl>
                                        <p:attrNameLst>
                                          <p:attrName>style.visibility</p:attrName>
                                        </p:attrNameLst>
                                      </p:cBhvr>
                                      <p:to>
                                        <p:strVal val="visible"/>
                                      </p:to>
                                    </p:set>
                                    <p:anim calcmode="lin" valueType="num">
                                      <p:cBhvr additive="base">
                                        <p:cTn id="7" dur="500" fill="hold"/>
                                        <p:tgtEl>
                                          <p:spTgt spid="1048654"/>
                                        </p:tgtEl>
                                        <p:attrNameLst>
                                          <p:attrName>ppt_x</p:attrName>
                                        </p:attrNameLst>
                                      </p:cBhvr>
                                      <p:tavLst>
                                        <p:tav tm="0">
                                          <p:val>
                                            <p:strVal val="#ppt_x"/>
                                          </p:val>
                                        </p:tav>
                                        <p:tav tm="100000">
                                          <p:val>
                                            <p:strVal val="#ppt_x"/>
                                          </p:val>
                                        </p:tav>
                                      </p:tavLst>
                                    </p:anim>
                                    <p:anim calcmode="lin" valueType="num">
                                      <p:cBhvr additive="base">
                                        <p:cTn id="8" dur="500" fill="hold"/>
                                        <p:tgtEl>
                                          <p:spTgt spid="10486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54"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54" name="矩形 1"/>
          <p:cNvSpPr/>
          <p:nvPr/>
        </p:nvSpPr>
        <p:spPr>
          <a:xfrm>
            <a:off x="276044" y="655609"/>
            <a:ext cx="11680167" cy="5262979"/>
          </a:xfrm>
          <a:prstGeom prst="rect">
            <a:avLst/>
          </a:prstGeom>
        </p:spPr>
        <p:txBody>
          <a:bodyPr wrap="square">
            <a:spAutoFit/>
          </a:bodyPr>
          <a:lstStyle/>
          <a:p>
            <a:r>
              <a:rPr lang="en-US" altLang="zh-CN" sz="2800" smtClean="0">
                <a:latin typeface="楷体" panose="02010609060101010101" charset="-122"/>
                <a:ea typeface="楷体" panose="02010609060101010101" charset="-122"/>
                <a:cs typeface="楷体" panose="02010609060101010101" charset="-122"/>
              </a:rPr>
              <a:t>    </a:t>
            </a:r>
            <a:r>
              <a:rPr lang="zh-CN" altLang="zh-CN" sz="2800" smtClean="0">
                <a:latin typeface="楷体" panose="02010609060101010101" charset="-122"/>
                <a:ea typeface="楷体" panose="02010609060101010101" charset="-122"/>
                <a:cs typeface="楷体" panose="02010609060101010101" charset="-122"/>
              </a:rPr>
              <a:t>小巷子里一天的生活也是由青年人来收尾。更深入静，情侣归来，空巷沉寂，男女二人的脚步都很合拍，和谐、整齐。这时节，路灯灼亮，粉墙反光，使得那挂在巷子头上的月亮也变得红殷殷的。脚步停住，钥匙声响，女的推门而入，男的迟疑而去，步步回头;那门关了又开，女的走出来，倚在那牌坊的方形石柱上，频频挥手，好像要等待月儿沉西。归去吧姑娘，夜露浸凉，不宜久留，何况那方形的石柱也倚不得，那是块沉重的东西</a:t>
            </a:r>
            <a:r>
              <a:rPr lang="en-US" altLang="zh-CN" sz="2800" smtClean="0">
                <a:latin typeface="楷体" panose="02010609060101010101" charset="-122"/>
                <a:ea typeface="楷体" panose="02010609060101010101" charset="-122"/>
                <a:cs typeface="楷体" panose="02010609060101010101" charset="-122"/>
              </a:rPr>
              <a:t>……</a:t>
            </a:r>
          </a:p>
          <a:p>
            <a:r>
              <a:rPr lang="en-US" altLang="zh-CN" sz="2800" smtClean="0">
                <a:latin typeface="楷体" panose="02010609060101010101" charset="-122"/>
                <a:ea typeface="楷体" panose="02010609060101010101" charset="-122"/>
                <a:cs typeface="楷体" panose="02010609060101010101" charset="-122"/>
              </a:rPr>
              <a:t>    </a:t>
            </a:r>
            <a:r>
              <a:rPr lang="zh-CN" altLang="zh-CN" sz="2800" smtClean="0">
                <a:latin typeface="楷体" panose="02010609060101010101" charset="-122"/>
                <a:ea typeface="楷体" panose="02010609060101010101" charset="-122"/>
                <a:cs typeface="楷体" panose="02010609060101010101" charset="-122"/>
              </a:rPr>
              <a:t>面对着大路你想驰骋，面对着高山你想攀登，面对着大海你想远航。</a:t>
            </a:r>
            <a:r>
              <a:rPr lang="zh-CN" altLang="zh-CN" sz="2800" u="sng" smtClean="0">
                <a:latin typeface="楷体" panose="02010609060101010101" charset="-122"/>
                <a:ea typeface="楷体" panose="02010609060101010101" charset="-122"/>
                <a:cs typeface="楷体" panose="02010609060101010101" charset="-122"/>
              </a:rPr>
              <a:t>面对着这些深邃的小巷呢?你慢慢地往前走，沿着高高的围墙往前走，踏着细碎的石子往前走，去倾听历史的回响，去踏勘生活的矿藏，去寻找艺术的世界……</a:t>
            </a:r>
            <a:r>
              <a:rPr lang="zh-CN" altLang="zh-CN" sz="2800" smtClean="0">
                <a:latin typeface="楷体" panose="02010609060101010101" charset="-122"/>
                <a:ea typeface="楷体" panose="02010609060101010101" charset="-122"/>
                <a:cs typeface="楷体" panose="02010609060101010101" charset="-122"/>
              </a:rPr>
              <a:t>也许已经找到了一点什么了吧，暂且让它留下，看起来找到的还不多，别着急啊，让我慢慢地往前走。（</a:t>
            </a:r>
            <a:r>
              <a:rPr lang="zh-CN" altLang="zh-CN" sz="2800" smtClean="0">
                <a:latin typeface="楷体" panose="02010609060101010101" charset="-122"/>
                <a:ea typeface="楷体" panose="02010609060101010101" charset="-122"/>
                <a:cs typeface="楷体" panose="02010609060101010101" charset="-122"/>
                <a:sym typeface="+mn-ea"/>
              </a:rPr>
              <a:t>有删改）</a:t>
            </a:r>
            <a:endParaRPr lang="zh-CN" altLang="zh-CN" sz="2800">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654"/>
                                        </p:tgtEl>
                                        <p:attrNameLst>
                                          <p:attrName>style.visibility</p:attrName>
                                        </p:attrNameLst>
                                      </p:cBhvr>
                                      <p:to>
                                        <p:strVal val="visible"/>
                                      </p:to>
                                    </p:set>
                                    <p:anim calcmode="lin" valueType="num">
                                      <p:cBhvr additive="base">
                                        <p:cTn id="7" dur="500" fill="hold"/>
                                        <p:tgtEl>
                                          <p:spTgt spid="1048654"/>
                                        </p:tgtEl>
                                        <p:attrNameLst>
                                          <p:attrName>ppt_x</p:attrName>
                                        </p:attrNameLst>
                                      </p:cBhvr>
                                      <p:tavLst>
                                        <p:tav tm="0">
                                          <p:val>
                                            <p:strVal val="#ppt_x"/>
                                          </p:val>
                                        </p:tav>
                                        <p:tav tm="100000">
                                          <p:val>
                                            <p:strVal val="#ppt_x"/>
                                          </p:val>
                                        </p:tav>
                                      </p:tavLst>
                                    </p:anim>
                                    <p:anim calcmode="lin" valueType="num">
                                      <p:cBhvr additive="base">
                                        <p:cTn id="8" dur="500" fill="hold"/>
                                        <p:tgtEl>
                                          <p:spTgt spid="10486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54"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1"/>
          <p:cNvSpPr txBox="1"/>
          <p:nvPr/>
        </p:nvSpPr>
        <p:spPr>
          <a:xfrm>
            <a:off x="1204607" y="2219862"/>
            <a:ext cx="10290412" cy="1815882"/>
          </a:xfrm>
          <a:prstGeom prst="rect">
            <a:avLst/>
          </a:prstGeom>
          <a:noFill/>
          <a:ln w="9525">
            <a:gradFill>
              <a:gsLst>
                <a:gs pos="0">
                  <a:srgbClr val="7B32B2"/>
                </a:gs>
                <a:gs pos="100000">
                  <a:srgbClr val="401A5D"/>
                </a:gs>
              </a:gsLst>
            </a:gradFill>
          </a:ln>
        </p:spPr>
        <p:txBody>
          <a:bodyPr wrap="square">
            <a:spAutoFit/>
          </a:bodyPr>
          <a:lstStyle/>
          <a:p>
            <a:pPr indent="0"/>
            <a:r>
              <a:rPr lang="zh-CN" altLang="zh-CN" sz="2800" b="1" smtClean="0">
                <a:ln w="22225">
                  <a:solidFill>
                    <a:schemeClr val="accent2"/>
                  </a:solidFill>
                  <a:prstDash val="solid"/>
                </a:ln>
                <a:solidFill>
                  <a:srgbClr val="FF0000"/>
                </a:solidFill>
                <a:latin typeface="楷体" panose="02010609060101010101" charset="-122"/>
                <a:ea typeface="楷体" panose="02010609060101010101" charset="-122"/>
                <a:cs typeface="楷体" panose="02010609060101010101" charset="-122"/>
                <a:sym typeface="+mn-ea"/>
              </a:rPr>
              <a:t>解题思路：读题，明确考查方向，散文中常规的好处题。抓住不局限于一人一事写的好处，从内容分析得出，文章主要是写梦中的天地</a:t>
            </a:r>
            <a:r>
              <a:rPr lang="en-US" altLang="zh-CN" sz="2800" b="1" smtClean="0">
                <a:ln w="22225">
                  <a:solidFill>
                    <a:schemeClr val="accent2"/>
                  </a:solidFill>
                  <a:prstDash val="solid"/>
                </a:ln>
                <a:solidFill>
                  <a:srgbClr val="FF0000"/>
                </a:solidFill>
                <a:latin typeface="楷体" panose="02010609060101010101" charset="-122"/>
                <a:ea typeface="楷体" panose="02010609060101010101" charset="-122"/>
                <a:cs typeface="楷体" panose="02010609060101010101" charset="-122"/>
                <a:sym typeface="+mn-ea"/>
              </a:rPr>
              <a:t>——</a:t>
            </a:r>
            <a:r>
              <a:rPr lang="zh-CN" altLang="zh-CN" sz="2800" b="1" smtClean="0">
                <a:ln w="22225">
                  <a:solidFill>
                    <a:schemeClr val="accent2"/>
                  </a:solidFill>
                  <a:prstDash val="solid"/>
                </a:ln>
                <a:solidFill>
                  <a:srgbClr val="FF0000"/>
                </a:solidFill>
                <a:latin typeface="楷体" panose="02010609060101010101" charset="-122"/>
                <a:ea typeface="楷体" panose="02010609060101010101" charset="-122"/>
                <a:cs typeface="楷体" panose="02010609060101010101" charset="-122"/>
                <a:sym typeface="+mn-ea"/>
              </a:rPr>
              <a:t>苏州小巷的生活，写全貌和各色人等更能体现整体；从结构上，从抒情角度再去考虑）</a:t>
            </a:r>
            <a:endParaRPr lang="zh-CN" altLang="zh-CN" sz="2800" b="1" smtClean="0">
              <a:solidFill>
                <a:srgbClr val="FF0000"/>
              </a:solidFill>
              <a:latin typeface="楷体" panose="02010609060101010101" charset="-122"/>
              <a:ea typeface="楷体" panose="02010609060101010101" charset="-122"/>
              <a:cs typeface="楷体" panose="02010609060101010101" charset="-122"/>
            </a:endParaRPr>
          </a:p>
        </p:txBody>
      </p:sp>
      <p:sp>
        <p:nvSpPr>
          <p:cNvPr id="5" name="标题 1"/>
          <p:cNvSpPr>
            <a:spLocks noGrp="1"/>
          </p:cNvSpPr>
          <p:nvPr>
            <p:ph type="title"/>
          </p:nvPr>
        </p:nvSpPr>
        <p:spPr>
          <a:xfrm>
            <a:off x="1042917" y="741872"/>
            <a:ext cx="10515600" cy="1572491"/>
          </a:xfrm>
        </p:spPr>
        <p:txBody>
          <a:bodyPr/>
          <a:lstStyle/>
          <a:p>
            <a:pPr indent="0"/>
            <a:r>
              <a:rPr lang="en-US" altLang="zh-CN" smtClean="0">
                <a:latin typeface="楷体" panose="02010609060101010101" charset="-122"/>
                <a:ea typeface="楷体" panose="02010609060101010101" charset="-122"/>
                <a:cs typeface="楷体" panose="02010609060101010101" charset="-122"/>
              </a:rPr>
              <a:t>8.</a:t>
            </a:r>
            <a:r>
              <a:rPr lang="zh-CN" altLang="zh-CN" smtClean="0">
                <a:latin typeface="楷体" panose="02010609060101010101" charset="-122"/>
                <a:ea typeface="楷体" panose="02010609060101010101" charset="-122"/>
                <a:cs typeface="楷体" panose="02010609060101010101" charset="-122"/>
              </a:rPr>
              <a:t>本文写苏州小巷的生活，并不局限于一人一事，你认为这样写有什么好处</a:t>
            </a:r>
            <a:r>
              <a:rPr lang="en-US" altLang="zh-CN" smtClean="0">
                <a:latin typeface="楷体" panose="02010609060101010101" charset="-122"/>
                <a:ea typeface="楷体" panose="02010609060101010101" charset="-122"/>
                <a:cs typeface="楷体" panose="02010609060101010101" charset="-122"/>
              </a:rPr>
              <a:t>?</a:t>
            </a:r>
            <a:r>
              <a:rPr lang="zh-CN" altLang="zh-CN" smtClean="0">
                <a:latin typeface="楷体" panose="02010609060101010101" charset="-122"/>
                <a:ea typeface="楷体" panose="02010609060101010101" charset="-122"/>
                <a:cs typeface="楷体" panose="02010609060101010101" charset="-122"/>
              </a:rPr>
              <a:t>（</a:t>
            </a:r>
            <a:r>
              <a:rPr lang="en-US" altLang="zh-CN" smtClean="0">
                <a:latin typeface="楷体" panose="02010609060101010101" charset="-122"/>
                <a:ea typeface="楷体" panose="02010609060101010101" charset="-122"/>
                <a:cs typeface="楷体" panose="02010609060101010101" charset="-122"/>
              </a:rPr>
              <a:t>4</a:t>
            </a:r>
            <a:r>
              <a:rPr lang="zh-CN" altLang="zh-CN" smtClean="0">
                <a:latin typeface="楷体" panose="02010609060101010101" charset="-122"/>
                <a:ea typeface="楷体" panose="02010609060101010101" charset="-122"/>
                <a:cs typeface="楷体" panose="02010609060101010101" charset="-122"/>
              </a:rPr>
              <a:t>分）</a:t>
            </a:r>
          </a:p>
        </p:txBody>
      </p:sp>
      <p:sp>
        <p:nvSpPr>
          <p:cNvPr id="6" name="文本框 1"/>
          <p:cNvSpPr txBox="1"/>
          <p:nvPr/>
        </p:nvSpPr>
        <p:spPr>
          <a:xfrm>
            <a:off x="1253490" y="4244197"/>
            <a:ext cx="10290412" cy="2246769"/>
          </a:xfrm>
          <a:prstGeom prst="rect">
            <a:avLst/>
          </a:prstGeom>
          <a:noFill/>
          <a:ln w="9525">
            <a:gradFill>
              <a:gsLst>
                <a:gs pos="0">
                  <a:srgbClr val="7B32B2"/>
                </a:gs>
                <a:gs pos="100000">
                  <a:srgbClr val="401A5D"/>
                </a:gs>
              </a:gsLst>
            </a:gradFill>
          </a:ln>
        </p:spPr>
        <p:txBody>
          <a:bodyPr wrap="square">
            <a:spAutoFit/>
          </a:bodyPr>
          <a:lstStyle/>
          <a:p>
            <a:pPr indent="0"/>
            <a:r>
              <a:rPr lang="zh-CN" altLang="zh-CN" sz="2800" b="1" smtClean="0">
                <a:solidFill>
                  <a:srgbClr val="0000FF"/>
                </a:solidFill>
                <a:latin typeface="楷体" panose="02010609060101010101" charset="-122"/>
                <a:ea typeface="楷体" panose="02010609060101010101" charset="-122"/>
                <a:cs typeface="楷体" panose="02010609060101010101" charset="-122"/>
              </a:rPr>
              <a:t>    </a:t>
            </a:r>
            <a:r>
              <a:rPr lang="zh-CN" altLang="en-US" sz="2800" b="1" smtClean="0">
                <a:solidFill>
                  <a:srgbClr val="FF0000"/>
                </a:solidFill>
                <a:latin typeface="楷体" panose="02010609060101010101" charset="-122"/>
                <a:ea typeface="楷体" panose="02010609060101010101" charset="-122"/>
                <a:cs typeface="楷体" panose="02010609060101010101" charset="-122"/>
              </a:rPr>
              <a:t>所以我们可以从内容和情感的角度去考虑：</a:t>
            </a:r>
            <a:endParaRPr lang="en-US" altLang="zh-CN" sz="2800" b="1" smtClean="0">
              <a:solidFill>
                <a:srgbClr val="FF0000"/>
              </a:solidFill>
              <a:latin typeface="楷体" panose="02010609060101010101" charset="-122"/>
              <a:ea typeface="楷体" panose="02010609060101010101" charset="-122"/>
              <a:cs typeface="楷体" panose="02010609060101010101" charset="-122"/>
            </a:endParaRPr>
          </a:p>
          <a:p>
            <a:pPr indent="0"/>
            <a:r>
              <a:rPr lang="en-US" altLang="zh-CN" sz="2800" b="1" smtClean="0">
                <a:solidFill>
                  <a:srgbClr val="0000FF"/>
                </a:solidFill>
                <a:latin typeface="楷体" panose="02010609060101010101" charset="-122"/>
                <a:ea typeface="楷体" panose="02010609060101010101" charset="-122"/>
                <a:cs typeface="楷体" panose="02010609060101010101" charset="-122"/>
              </a:rPr>
              <a:t>    </a:t>
            </a:r>
            <a:r>
              <a:rPr lang="zh-CN" altLang="zh-CN" sz="2800" b="1" smtClean="0">
                <a:solidFill>
                  <a:srgbClr val="0000FF"/>
                </a:solidFill>
                <a:latin typeface="楷体" panose="02010609060101010101" charset="-122"/>
                <a:ea typeface="楷体" panose="02010609060101010101" charset="-122"/>
                <a:cs typeface="楷体" panose="02010609060101010101" charset="-122"/>
              </a:rPr>
              <a:t>答案</a:t>
            </a:r>
            <a:r>
              <a:rPr lang="zh-CN" altLang="en-US" sz="2800" b="1" smtClean="0">
                <a:solidFill>
                  <a:srgbClr val="0000FF"/>
                </a:solidFill>
                <a:latin typeface="楷体" panose="02010609060101010101" charset="-122"/>
                <a:ea typeface="楷体" panose="02010609060101010101" charset="-122"/>
                <a:cs typeface="楷体" panose="02010609060101010101" charset="-122"/>
              </a:rPr>
              <a:t>一</a:t>
            </a:r>
            <a:r>
              <a:rPr lang="zh-CN" altLang="zh-CN" sz="2800" b="1" smtClean="0">
                <a:solidFill>
                  <a:srgbClr val="0000FF"/>
                </a:solidFill>
                <a:latin typeface="楷体" panose="02010609060101010101" charset="-122"/>
                <a:ea typeface="楷体" panose="02010609060101010101" charset="-122"/>
                <a:cs typeface="楷体" panose="02010609060101010101" charset="-122"/>
              </a:rPr>
              <a:t>：</a:t>
            </a:r>
            <a:r>
              <a:rPr lang="zh-CN" altLang="zh-CN" sz="2800" b="1" smtClean="0">
                <a:solidFill>
                  <a:srgbClr val="0000FF"/>
                </a:solidFill>
                <a:latin typeface="楷体" panose="02010609060101010101" charset="-122"/>
                <a:ea typeface="楷体" panose="02010609060101010101" charset="-122"/>
                <a:cs typeface="楷体" panose="02010609060101010101" charset="-122"/>
                <a:sym typeface="+mn-ea"/>
              </a:rPr>
              <a:t>①</a:t>
            </a:r>
            <a:r>
              <a:rPr lang="zh-CN" altLang="en-US" sz="2800" b="1" smtClean="0">
                <a:solidFill>
                  <a:srgbClr val="0000FF"/>
                </a:solidFill>
                <a:latin typeface="楷体" panose="02010609060101010101" charset="-122"/>
                <a:ea typeface="楷体" panose="02010609060101010101" charset="-122"/>
                <a:cs typeface="楷体" panose="02010609060101010101" charset="-122"/>
                <a:sym typeface="+mn-ea"/>
              </a:rPr>
              <a:t>内容上：</a:t>
            </a:r>
            <a:r>
              <a:rPr lang="zh-CN" altLang="zh-CN" sz="2800" b="1" smtClean="0">
                <a:solidFill>
                  <a:srgbClr val="0000FF"/>
                </a:solidFill>
                <a:latin typeface="楷体" panose="02010609060101010101" charset="-122"/>
                <a:ea typeface="楷体" panose="02010609060101010101" charset="-122"/>
                <a:cs typeface="楷体" panose="02010609060101010101" charset="-122"/>
              </a:rPr>
              <a:t>叙写小巷的全貌和各色人等的生活,展现立体多面的小巷生活全景图(2分)；</a:t>
            </a:r>
            <a:endParaRPr lang="en-US" altLang="zh-CN" sz="2800" b="1" smtClean="0">
              <a:solidFill>
                <a:srgbClr val="0000FF"/>
              </a:solidFill>
              <a:latin typeface="楷体" panose="02010609060101010101" charset="-122"/>
              <a:ea typeface="楷体" panose="02010609060101010101" charset="-122"/>
              <a:cs typeface="楷体" panose="02010609060101010101" charset="-122"/>
            </a:endParaRPr>
          </a:p>
          <a:p>
            <a:pPr indent="0"/>
            <a:r>
              <a:rPr lang="en-US" altLang="zh-CN" sz="2800" b="1" smtClean="0">
                <a:solidFill>
                  <a:srgbClr val="0000FF"/>
                </a:solidFill>
                <a:latin typeface="楷体" panose="02010609060101010101" charset="-122"/>
                <a:ea typeface="楷体" panose="02010609060101010101" charset="-122"/>
                <a:cs typeface="楷体" panose="02010609060101010101" charset="-122"/>
                <a:sym typeface="+mn-ea"/>
              </a:rPr>
              <a:t>            </a:t>
            </a:r>
            <a:r>
              <a:rPr lang="zh-CN" altLang="zh-CN" sz="2800" b="1" smtClean="0">
                <a:solidFill>
                  <a:srgbClr val="0000FF"/>
                </a:solidFill>
                <a:latin typeface="楷体" panose="02010609060101010101" charset="-122"/>
                <a:ea typeface="楷体" panose="02010609060101010101" charset="-122"/>
                <a:cs typeface="楷体" panose="02010609060101010101" charset="-122"/>
                <a:sym typeface="+mn-ea"/>
              </a:rPr>
              <a:t>②</a:t>
            </a:r>
            <a:r>
              <a:rPr lang="zh-CN" altLang="en-US" sz="2800" b="1" smtClean="0">
                <a:solidFill>
                  <a:srgbClr val="0000FF"/>
                </a:solidFill>
                <a:latin typeface="楷体" panose="02010609060101010101" charset="-122"/>
                <a:ea typeface="楷体" panose="02010609060101010101" charset="-122"/>
                <a:cs typeface="楷体" panose="02010609060101010101" charset="-122"/>
                <a:sym typeface="+mn-ea"/>
              </a:rPr>
              <a:t>情感上：</a:t>
            </a:r>
            <a:r>
              <a:rPr lang="zh-CN" altLang="zh-CN" sz="2800" b="1" smtClean="0">
                <a:solidFill>
                  <a:srgbClr val="0000FF"/>
                </a:solidFill>
                <a:latin typeface="楷体" panose="02010609060101010101" charset="-122"/>
                <a:ea typeface="楷体" panose="02010609060101010101" charset="-122"/>
                <a:cs typeface="楷体" panose="02010609060101010101" charset="-122"/>
              </a:rPr>
              <a:t>便于抒发对小巷复杂而难忘的情感(2分)。</a:t>
            </a:r>
            <a:endParaRPr lang="zh-CN" altLang="zh-CN" sz="2800" b="1">
              <a:solidFill>
                <a:srgbClr val="0000FF"/>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500"/>
                                        <p:tgtEl>
                                          <p:spTgt spid="4"/>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ox(in)">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1"/>
          <p:cNvSpPr txBox="1"/>
          <p:nvPr/>
        </p:nvSpPr>
        <p:spPr>
          <a:xfrm>
            <a:off x="1273618" y="1190445"/>
            <a:ext cx="10290412" cy="1815882"/>
          </a:xfrm>
          <a:prstGeom prst="rect">
            <a:avLst/>
          </a:prstGeom>
          <a:noFill/>
          <a:ln w="9525">
            <a:gradFill>
              <a:gsLst>
                <a:gs pos="0">
                  <a:srgbClr val="7B32B2"/>
                </a:gs>
                <a:gs pos="100000">
                  <a:srgbClr val="401A5D"/>
                </a:gs>
              </a:gsLst>
            </a:gradFill>
          </a:ln>
        </p:spPr>
        <p:txBody>
          <a:bodyPr wrap="square">
            <a:spAutoFit/>
          </a:bodyPr>
          <a:lstStyle/>
          <a:p>
            <a:pPr indent="0"/>
            <a:r>
              <a:rPr lang="zh-CN" altLang="en-US" sz="2800" b="1" smtClean="0">
                <a:solidFill>
                  <a:srgbClr val="FF0000"/>
                </a:solidFill>
                <a:latin typeface="楷体" panose="02010609060101010101" charset="-122"/>
                <a:ea typeface="楷体" panose="02010609060101010101" charset="-122"/>
                <a:cs typeface="楷体" panose="02010609060101010101" charset="-122"/>
              </a:rPr>
              <a:t>同时我们还可以从散文的特征： “形散神不散”来归纳</a:t>
            </a:r>
            <a:endParaRPr lang="en-US" altLang="zh-CN" sz="2800" b="1" smtClean="0">
              <a:solidFill>
                <a:srgbClr val="FF0000"/>
              </a:solidFill>
              <a:latin typeface="楷体" panose="02010609060101010101" charset="-122"/>
              <a:ea typeface="楷体" panose="02010609060101010101" charset="-122"/>
              <a:cs typeface="楷体" panose="02010609060101010101" charset="-122"/>
            </a:endParaRPr>
          </a:p>
          <a:p>
            <a:pPr indent="0"/>
            <a:r>
              <a:rPr lang="zh-CN" altLang="zh-CN" sz="2800" b="1" smtClean="0">
                <a:solidFill>
                  <a:srgbClr val="0000FF"/>
                </a:solidFill>
                <a:latin typeface="楷体" panose="02010609060101010101" charset="-122"/>
                <a:ea typeface="楷体" panose="02010609060101010101" charset="-122"/>
                <a:cs typeface="楷体" panose="02010609060101010101" charset="-122"/>
              </a:rPr>
              <a:t>答案</a:t>
            </a:r>
            <a:r>
              <a:rPr lang="zh-CN" altLang="en-US" sz="2800" b="1" smtClean="0">
                <a:solidFill>
                  <a:srgbClr val="0000FF"/>
                </a:solidFill>
                <a:latin typeface="楷体" panose="02010609060101010101" charset="-122"/>
                <a:ea typeface="楷体" panose="02010609060101010101" charset="-122"/>
                <a:cs typeface="楷体" panose="02010609060101010101" charset="-122"/>
              </a:rPr>
              <a:t>二</a:t>
            </a:r>
            <a:r>
              <a:rPr lang="zh-CN" altLang="zh-CN" sz="2800" b="1" smtClean="0">
                <a:solidFill>
                  <a:srgbClr val="0000FF"/>
                </a:solidFill>
                <a:latin typeface="楷体" panose="02010609060101010101" charset="-122"/>
                <a:ea typeface="楷体" panose="02010609060101010101" charset="-122"/>
                <a:cs typeface="楷体" panose="02010609060101010101" charset="-122"/>
              </a:rPr>
              <a:t>：</a:t>
            </a:r>
            <a:r>
              <a:rPr lang="zh-CN" altLang="en-US" sz="2800" b="1" smtClean="0">
                <a:solidFill>
                  <a:srgbClr val="0000FF"/>
                </a:solidFill>
                <a:latin typeface="楷体" panose="02010609060101010101" charset="-122"/>
                <a:ea typeface="楷体" panose="02010609060101010101" charset="-122"/>
                <a:cs typeface="楷体" panose="02010609060101010101" charset="-122"/>
              </a:rPr>
              <a:t>从散文“形散神不散”的角度来看</a:t>
            </a:r>
            <a:r>
              <a:rPr lang="zh-CN" altLang="zh-CN" sz="2800" b="1" smtClean="0">
                <a:solidFill>
                  <a:srgbClr val="0000FF"/>
                </a:solidFill>
                <a:latin typeface="楷体" panose="02010609060101010101" charset="-122"/>
                <a:ea typeface="楷体" panose="02010609060101010101" charset="-122"/>
                <a:cs typeface="楷体" panose="02010609060101010101" charset="-122"/>
                <a:sym typeface="+mn-ea"/>
              </a:rPr>
              <a:t>①</a:t>
            </a:r>
            <a:r>
              <a:rPr lang="zh-CN" altLang="zh-CN" sz="2800" b="1" smtClean="0">
                <a:solidFill>
                  <a:srgbClr val="0000FF"/>
                </a:solidFill>
                <a:latin typeface="楷体" panose="02010609060101010101" charset="-122"/>
                <a:ea typeface="楷体" panose="02010609060101010101" charset="-122"/>
                <a:cs typeface="楷体" panose="02010609060101010101" charset="-122"/>
              </a:rPr>
              <a:t>叙写小巷的全貌和各色人等的生活,展现立体多面的小巷生活全景图(2分)；</a:t>
            </a:r>
            <a:r>
              <a:rPr lang="zh-CN" altLang="zh-CN" sz="2800" b="1" smtClean="0">
                <a:solidFill>
                  <a:srgbClr val="0000FF"/>
                </a:solidFill>
                <a:latin typeface="楷体" panose="02010609060101010101" charset="-122"/>
                <a:ea typeface="楷体" panose="02010609060101010101" charset="-122"/>
                <a:cs typeface="楷体" panose="02010609060101010101" charset="-122"/>
                <a:sym typeface="+mn-ea"/>
              </a:rPr>
              <a:t>②</a:t>
            </a:r>
            <a:r>
              <a:rPr lang="zh-CN" altLang="zh-CN" sz="2800" b="1" smtClean="0">
                <a:solidFill>
                  <a:srgbClr val="0000FF"/>
                </a:solidFill>
                <a:latin typeface="楷体" panose="02010609060101010101" charset="-122"/>
                <a:ea typeface="楷体" panose="02010609060101010101" charset="-122"/>
                <a:cs typeface="楷体" panose="02010609060101010101" charset="-122"/>
              </a:rPr>
              <a:t>便于抒发对小巷复杂而难忘的情感(2分)。</a:t>
            </a:r>
            <a:endParaRPr lang="zh-CN" altLang="zh-CN" sz="2800" b="1">
              <a:solidFill>
                <a:srgbClr val="0000FF"/>
              </a:solidFill>
              <a:latin typeface="楷体" panose="02010609060101010101" charset="-122"/>
              <a:ea typeface="楷体" panose="02010609060101010101" charset="-122"/>
              <a:cs typeface="楷体" panose="02010609060101010101" charset="-122"/>
            </a:endParaRPr>
          </a:p>
        </p:txBody>
      </p:sp>
      <p:sp>
        <p:nvSpPr>
          <p:cNvPr id="7" name="文本框 1"/>
          <p:cNvSpPr txBox="1"/>
          <p:nvPr/>
        </p:nvSpPr>
        <p:spPr>
          <a:xfrm>
            <a:off x="1311215" y="3735238"/>
            <a:ext cx="10282687" cy="1815882"/>
          </a:xfrm>
          <a:prstGeom prst="rect">
            <a:avLst/>
          </a:prstGeom>
          <a:noFill/>
          <a:ln w="9525">
            <a:gradFill>
              <a:gsLst>
                <a:gs pos="0">
                  <a:srgbClr val="7B32B2"/>
                </a:gs>
                <a:gs pos="100000">
                  <a:srgbClr val="401A5D"/>
                </a:gs>
              </a:gsLst>
            </a:gradFill>
          </a:ln>
        </p:spPr>
        <p:txBody>
          <a:bodyPr wrap="square">
            <a:spAutoFit/>
          </a:bodyPr>
          <a:lstStyle/>
          <a:p>
            <a:pPr indent="0"/>
            <a:r>
              <a:rPr lang="zh-CN" altLang="en-US" sz="2800" b="1" smtClean="0">
                <a:solidFill>
                  <a:srgbClr val="FF0000"/>
                </a:solidFill>
                <a:latin typeface="楷体" panose="02010609060101010101" charset="-122"/>
                <a:ea typeface="楷体" panose="02010609060101010101" charset="-122"/>
                <a:cs typeface="楷体" panose="02010609060101010101" charset="-122"/>
              </a:rPr>
              <a:t>那么我们来看看去套路的、去答题模式的答案：</a:t>
            </a:r>
            <a:endParaRPr lang="en-US" altLang="zh-CN" sz="2800" b="1" smtClean="0">
              <a:solidFill>
                <a:srgbClr val="FF0000"/>
              </a:solidFill>
              <a:latin typeface="楷体" panose="02010609060101010101" charset="-122"/>
              <a:ea typeface="楷体" panose="02010609060101010101" charset="-122"/>
              <a:cs typeface="楷体" panose="02010609060101010101" charset="-122"/>
            </a:endParaRPr>
          </a:p>
          <a:p>
            <a:pPr indent="0"/>
            <a:r>
              <a:rPr lang="zh-CN" altLang="zh-CN" sz="2800" b="1" smtClean="0">
                <a:solidFill>
                  <a:srgbClr val="0000FF"/>
                </a:solidFill>
                <a:latin typeface="楷体" panose="02010609060101010101" charset="-122"/>
                <a:ea typeface="楷体" panose="02010609060101010101" charset="-122"/>
                <a:cs typeface="楷体" panose="02010609060101010101" charset="-122"/>
              </a:rPr>
              <a:t>参考答案：</a:t>
            </a:r>
            <a:r>
              <a:rPr lang="zh-CN" altLang="zh-CN" sz="2800" b="1" smtClean="0">
                <a:solidFill>
                  <a:srgbClr val="0000FF"/>
                </a:solidFill>
                <a:latin typeface="楷体" panose="02010609060101010101" charset="-122"/>
                <a:ea typeface="楷体" panose="02010609060101010101" charset="-122"/>
                <a:cs typeface="楷体" panose="02010609060101010101" charset="-122"/>
                <a:sym typeface="+mn-ea"/>
              </a:rPr>
              <a:t>①</a:t>
            </a:r>
            <a:r>
              <a:rPr lang="zh-CN" altLang="zh-CN" sz="2800" b="1" smtClean="0">
                <a:solidFill>
                  <a:srgbClr val="0000FF"/>
                </a:solidFill>
                <a:latin typeface="楷体" panose="02010609060101010101" charset="-122"/>
                <a:ea typeface="楷体" panose="02010609060101010101" charset="-122"/>
                <a:cs typeface="楷体" panose="02010609060101010101" charset="-122"/>
              </a:rPr>
              <a:t>叙写小巷的全貌和各色人等的生活,展现立体多面的小巷生活全景图(2分)；</a:t>
            </a:r>
            <a:r>
              <a:rPr lang="zh-CN" altLang="zh-CN" sz="2800" b="1" smtClean="0">
                <a:solidFill>
                  <a:srgbClr val="0000FF"/>
                </a:solidFill>
                <a:latin typeface="楷体" panose="02010609060101010101" charset="-122"/>
                <a:ea typeface="楷体" panose="02010609060101010101" charset="-122"/>
                <a:cs typeface="楷体" panose="02010609060101010101" charset="-122"/>
                <a:sym typeface="+mn-ea"/>
              </a:rPr>
              <a:t>②</a:t>
            </a:r>
            <a:r>
              <a:rPr lang="zh-CN" altLang="zh-CN" sz="2800" b="1" smtClean="0">
                <a:solidFill>
                  <a:srgbClr val="0000FF"/>
                </a:solidFill>
                <a:latin typeface="楷体" panose="02010609060101010101" charset="-122"/>
                <a:ea typeface="楷体" panose="02010609060101010101" charset="-122"/>
                <a:cs typeface="楷体" panose="02010609060101010101" charset="-122"/>
              </a:rPr>
              <a:t>便于抒发对小巷复杂而难忘的情感(2分)。</a:t>
            </a:r>
            <a:endParaRPr lang="zh-CN" altLang="zh-CN" sz="2800" b="1">
              <a:solidFill>
                <a:srgbClr val="0000FF"/>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ox(i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1"/>
          <p:cNvSpPr txBox="1"/>
          <p:nvPr/>
        </p:nvSpPr>
        <p:spPr>
          <a:xfrm>
            <a:off x="1273618" y="1190445"/>
            <a:ext cx="10290412" cy="830997"/>
          </a:xfrm>
          <a:prstGeom prst="rect">
            <a:avLst/>
          </a:prstGeom>
          <a:noFill/>
          <a:ln w="9525">
            <a:gradFill>
              <a:gsLst>
                <a:gs pos="0">
                  <a:srgbClr val="7B32B2"/>
                </a:gs>
                <a:gs pos="100000">
                  <a:srgbClr val="401A5D"/>
                </a:gs>
              </a:gsLst>
            </a:gradFill>
          </a:ln>
        </p:spPr>
        <p:txBody>
          <a:bodyPr wrap="square">
            <a:spAutoFit/>
          </a:bodyPr>
          <a:lstStyle/>
          <a:p>
            <a:pPr indent="0"/>
            <a:r>
              <a:rPr lang="zh-CN" altLang="en-US" sz="4800" b="1" smtClean="0">
                <a:solidFill>
                  <a:srgbClr val="FF0000"/>
                </a:solidFill>
                <a:latin typeface="楷体" panose="02010609060101010101" charset="-122"/>
                <a:ea typeface="楷体" panose="02010609060101010101" charset="-122"/>
                <a:cs typeface="楷体" panose="02010609060101010101" charset="-122"/>
              </a:rPr>
              <a:t>总结一：认真审题，串“形”聚“神”</a:t>
            </a:r>
            <a:endParaRPr lang="zh-CN" altLang="zh-CN" sz="4800" b="1">
              <a:solidFill>
                <a:srgbClr val="FF0000"/>
              </a:solidFill>
              <a:latin typeface="楷体" panose="02010609060101010101" charset="-122"/>
              <a:ea typeface="楷体" panose="02010609060101010101" charset="-122"/>
              <a:cs typeface="楷体" panose="02010609060101010101" charset="-122"/>
            </a:endParaRPr>
          </a:p>
        </p:txBody>
      </p:sp>
      <p:sp>
        <p:nvSpPr>
          <p:cNvPr id="7" name="文本框 1"/>
          <p:cNvSpPr txBox="1"/>
          <p:nvPr/>
        </p:nvSpPr>
        <p:spPr>
          <a:xfrm>
            <a:off x="1236237" y="2803585"/>
            <a:ext cx="10290412" cy="1569660"/>
          </a:xfrm>
          <a:prstGeom prst="rect">
            <a:avLst/>
          </a:prstGeom>
          <a:noFill/>
          <a:ln w="9525">
            <a:gradFill>
              <a:gsLst>
                <a:gs pos="0">
                  <a:srgbClr val="7B32B2"/>
                </a:gs>
                <a:gs pos="100000">
                  <a:srgbClr val="401A5D"/>
                </a:gs>
              </a:gsLst>
            </a:gradFill>
          </a:ln>
        </p:spPr>
        <p:txBody>
          <a:bodyPr wrap="square">
            <a:spAutoFit/>
          </a:bodyPr>
          <a:lstStyle/>
          <a:p>
            <a:pPr indent="0"/>
            <a:r>
              <a:rPr lang="zh-CN" altLang="en-US" sz="3200" b="1" smtClean="0">
                <a:solidFill>
                  <a:srgbClr val="0000FF"/>
                </a:solidFill>
                <a:latin typeface="楷体" panose="02010609060101010101" charset="-122"/>
                <a:ea typeface="楷体" panose="02010609060101010101" charset="-122"/>
                <a:cs typeface="楷体" panose="02010609060101010101" charset="-122"/>
              </a:rPr>
              <a:t>题目是从整体上考查行文的好处，所以不能像小说那样面面俱到的概括内容，而应该抓住散文的特点“形散神聚”，那么答案就一目了然了。</a:t>
            </a:r>
            <a:endParaRPr lang="zh-CN" altLang="zh-CN" sz="3200" b="1">
              <a:solidFill>
                <a:srgbClr val="0000FF"/>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ox(i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tags/tag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5.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0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0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0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0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3.xml><?xml version="1.0" encoding="utf-8"?>
<p:tagLst xmlns:p="http://schemas.openxmlformats.org/presentationml/2006/main">
  <p:tag name="KSO_WM_BEAUTIFY_FLAG" val="#wm#"/>
  <p:tag name="KSO_WM_TAG_VERSION" val="1.0"/>
  <p:tag name="KSO_WM_TEMPLATE_CATEGORY" val="custom"/>
  <p:tag name="KSO_WM_TEMPLATE_INDEX" val="20202809"/>
  <p:tag name="KSO_WM_UNIT_COMPATIBLE" val="0"/>
  <p:tag name="KSO_WM_UNIT_DIAGRAM_ISNUMVISUAL" val="0"/>
  <p:tag name="KSO_WM_UNIT_DIAGRAM_ISREFERUNIT" val="0"/>
  <p:tag name="KSO_WM_UNIT_HIGHLIGHT" val="0"/>
  <p:tag name="KSO_WM_UNIT_ID" val="_0**"/>
  <p:tag name="KSO_WM_UNIT_LAYERLEVEL" val="1"/>
</p:tagLst>
</file>

<file path=ppt/tags/tag114.xml><?xml version="1.0" encoding="utf-8"?>
<p:tagLst xmlns:p="http://schemas.openxmlformats.org/presentationml/2006/main">
  <p:tag name="KSO_WM_BEAUTIFY_FLAG" val="#wm#"/>
  <p:tag name="KSO_WM_TAG_VERSION" val="1.0"/>
  <p:tag name="KSO_WM_TEMPLATE_CATEGORY" val="custom"/>
  <p:tag name="KSO_WM_TEMPLATE_INDEX" val="20202809"/>
  <p:tag name="KSO_WM_UNIT_COMPATIBLE" val="0"/>
  <p:tag name="KSO_WM_UNIT_DIAGRAM_ISNUMVISUAL" val="0"/>
  <p:tag name="KSO_WM_UNIT_DIAGRAM_ISREFERUNIT" val="0"/>
  <p:tag name="KSO_WM_UNIT_HIGHLIGHT" val="0"/>
  <p:tag name="KSO_WM_UNIT_ID" val="_0**"/>
  <p:tag name="KSO_WM_UNIT_LAYERLEVEL" val="1"/>
</p:tagLst>
</file>

<file path=ppt/tags/tag1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18.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2809"/>
  <p:tag name="KSO_WM_TEMPLATE_MASTER_THUMB_INDEX" val="12"/>
  <p:tag name="KSO_WM_TEMPLATE_MASTER_TYPE" val="1"/>
  <p:tag name="KSO_WM_TEMPLATE_SUBCATEGORY" val="0"/>
  <p:tag name="KSO_WM_TEMPLATE_THUMBS_INDEX" val="1、4、7、8、9、10、11、12、13、14、15"/>
</p:tagLst>
</file>

<file path=ppt/tags/tag11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1.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8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8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8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8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8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8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8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89.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9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9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9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9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9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9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97.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9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9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0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0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0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0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05.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20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0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0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0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1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1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1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1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21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1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1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1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1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23.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22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2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2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2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2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2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31.xml><?xml version="1.0" encoding="utf-8"?>
<p:tagLst xmlns:p="http://schemas.openxmlformats.org/presentationml/2006/main">
  <p:tag name="KSO_WM_BEAUTIFY_FLAG" val="#wm#"/>
  <p:tag name="KSO_WM_TAG_VERSION" val="1.0"/>
  <p:tag name="KSO_WM_TEMPLATE_CATEGORY" val="custom"/>
  <p:tag name="KSO_WM_TEMPLATE_INDEX" val="20202809"/>
  <p:tag name="KSO_WM_UNIT_COMPATIBLE" val="0"/>
  <p:tag name="KSO_WM_UNIT_DIAGRAM_ISNUMVISUAL" val="0"/>
  <p:tag name="KSO_WM_UNIT_DIAGRAM_ISREFERUNIT" val="0"/>
  <p:tag name="KSO_WM_UNIT_HIGHLIGHT" val="0"/>
  <p:tag name="KSO_WM_UNIT_ID" val="_0**"/>
  <p:tag name="KSO_WM_UNIT_LAYERLEVEL" val="1"/>
</p:tagLst>
</file>

<file path=ppt/tags/tag232.xml><?xml version="1.0" encoding="utf-8"?>
<p:tagLst xmlns:p="http://schemas.openxmlformats.org/presentationml/2006/main">
  <p:tag name="KSO_WM_BEAUTIFY_FLAG" val="#wm#"/>
  <p:tag name="KSO_WM_TAG_VERSION" val="1.0"/>
  <p:tag name="KSO_WM_TEMPLATE_CATEGORY" val="custom"/>
  <p:tag name="KSO_WM_TEMPLATE_INDEX" val="20202809"/>
  <p:tag name="KSO_WM_UNIT_COMPATIBLE" val="0"/>
  <p:tag name="KSO_WM_UNIT_DIAGRAM_ISNUMVISUAL" val="0"/>
  <p:tag name="KSO_WM_UNIT_DIAGRAM_ISREFERUNIT" val="0"/>
  <p:tag name="KSO_WM_UNIT_HIGHLIGHT" val="0"/>
  <p:tag name="KSO_WM_UNIT_ID" val="_0**"/>
  <p:tag name="KSO_WM_UNIT_LAYERLEVEL" val="1"/>
</p:tagLst>
</file>

<file path=ppt/tags/tag2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36.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2809"/>
  <p:tag name="KSO_WM_TEMPLATE_MASTER_THUMB_INDEX" val="12"/>
  <p:tag name="KSO_WM_TEMPLATE_MASTER_TYPE" val="1"/>
  <p:tag name="KSO_WM_TEMPLATE_SUBCATEGORY" val="0"/>
  <p:tag name="KSO_WM_TEMPLATE_THUMBS_INDEX" val="1、4、7、8、9、10、11、12、13、14、15"/>
</p:tagLst>
</file>

<file path=ppt/tags/tag237.xml><?xml version="1.0" encoding="utf-8"?>
<p:tagLst xmlns:p="http://schemas.openxmlformats.org/presentationml/2006/main">
  <p:tag name="KSO_WM_BEAUTIFY_FLAG" val="#wm#"/>
  <p:tag name="KSO_WM_TAG_VERSION" val="1.0"/>
  <p:tag name="KSO_WM_TEMPLATE_CATEGORY" val="custom"/>
  <p:tag name="KSO_WM_TEMPLATE_INDEX" val="20202809"/>
  <p:tag name="KSO_WM_UNIT_COMPATIBLE" val="0"/>
  <p:tag name="KSO_WM_UNIT_DIAGRAM_ISNUMVISUAL" val="0"/>
  <p:tag name="KSO_WM_UNIT_DIAGRAM_ISREFERUNIT" val="0"/>
  <p:tag name="KSO_WM_UNIT_HIGHLIGHT" val="0"/>
  <p:tag name="KSO_WM_UNIT_ID" val="custom20202809_1*a*1"/>
  <p:tag name="KSO_WM_UNIT_INDEX" val="1"/>
  <p:tag name="KSO_WM_UNIT_ISCONTENTSTITLE" val="0"/>
  <p:tag name="KSO_WM_UNIT_LAYERLEVEL" val="1"/>
  <p:tag name="KSO_WM_UNIT_NOCLEAR" val="0"/>
  <p:tag name="KSO_WM_UNIT_PRESET_TEXT" val="中国古韵文化"/>
  <p:tag name="KSO_WM_UNIT_TYPE" val="a"/>
  <p:tag name="KSO_WM_UNIT_VALUE" val="16"/>
</p:tagLst>
</file>

<file path=ppt/tags/tag238.xml><?xml version="1.0" encoding="utf-8"?>
<p:tagLst xmlns:p="http://schemas.openxmlformats.org/presentationml/2006/main">
  <p:tag name="KSO_WM_BEAUTIFY_FLAG" val="#wm#"/>
  <p:tag name="KSO_WM_SLIDE_ID" val="custom20202809_1"/>
  <p:tag name="KSO_WM_SLIDE_INDEX" val="1"/>
  <p:tag name="KSO_WM_SLIDE_ITEM_CNT" val="0"/>
  <p:tag name="KSO_WM_SLIDE_LAYOUT" val="a_b"/>
  <p:tag name="KSO_WM_SLIDE_LAYOUT_CNT" val="1_1"/>
  <p:tag name="KSO_WM_SLIDE_SUBTYPE" val="pureTxt"/>
  <p:tag name="KSO_WM_SLIDE_TYPE" val="title"/>
  <p:tag name="KSO_WM_TAG_VERSION" val="1.0"/>
  <p:tag name="KSO_WM_TEMPLATE_CATEGORY" val="custom"/>
  <p:tag name="KSO_WM_TEMPLATE_COLOR_TYPE" val="1"/>
  <p:tag name="KSO_WM_TEMPLATE_INDEX" val="20202809"/>
  <p:tag name="KSO_WM_TEMPLATE_MASTER_THUMB_INDEX" val="12"/>
  <p:tag name="KSO_WM_TEMPLATE_MASTER_TYPE" val="1"/>
  <p:tag name="KSO_WM_TEMPLATE_SUBCATEGORY" val="0"/>
  <p:tag name="KSO_WM_TEMPLATE_THUMBS_INDEX" val="1、4、7、8、9、10、11、12、13、14、15"/>
</p:tagLst>
</file>

<file path=ppt/tags/tag239.xml><?xml version="1.0" encoding="utf-8"?>
<p:tagLst xmlns:p="http://schemas.openxmlformats.org/presentationml/2006/main">
  <p:tag name="KSO_WM_BEAUTIFY_FLAG" val="#wm#"/>
  <p:tag name="KSO_WM_TEMPLATE_CATEGORY" val="custom"/>
  <p:tag name="KSO_WM_TEMPLATE_INDEX" val="20202809"/>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0.xml><?xml version="1.0" encoding="utf-8"?>
<p:tagLst xmlns:p="http://schemas.openxmlformats.org/presentationml/2006/main">
  <p:tag name="KSO_WM_UNIT_TABLE_BEAUTIFY" val="smartTable{a04c8439-7486-4751-86e3-dc09cda53996}"/>
  <p:tag name="TABLE_ENDDRAG_ORIGIN_RECT" val="899*389"/>
  <p:tag name="TABLE_ENDDRAG_RECT" val="18*110*899*389"/>
</p:tagLst>
</file>

<file path=ppt/tags/tag241.xml><?xml version="1.0" encoding="utf-8"?>
<p:tagLst xmlns:p="http://schemas.openxmlformats.org/presentationml/2006/main">
  <p:tag name="AS_OS" val="Unix 3.10 unknown"/>
  <p:tag name="AS_RELEASE_DATE" val="2020.11.30"/>
  <p:tag name="AS_TITLE" val="Aspose.Slides for Java"/>
  <p:tag name="AS_VERSION" val="20.1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5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3.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6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1.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7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9.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7.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8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9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9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9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9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9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9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heme/theme1.xml><?xml version="1.0" encoding="utf-8"?>
<a:theme xmlns:r="http://schemas.openxmlformats.org/officeDocument/2006/relationships" xmlns:a="http://schemas.openxmlformats.org/drawingml/2006/main" name="Office 主题​​">
  <a:themeElements>
    <a:clrScheme name="20202809">
      <a:dk1>
        <a:sysClr val="windowText" lastClr="000000"/>
      </a:dk1>
      <a:lt1>
        <a:sysClr val="window" lastClr="FFFFFF"/>
      </a:lt1>
      <a:dk2>
        <a:srgbClr val="EFECEB"/>
      </a:dk2>
      <a:lt2>
        <a:srgbClr val="FFFFFF"/>
      </a:lt2>
      <a:accent1>
        <a:srgbClr val="ACC4B3"/>
      </a:accent1>
      <a:accent2>
        <a:srgbClr val="AFC4AC"/>
      </a:accent2>
      <a:accent3>
        <a:srgbClr val="B8C4AC"/>
      </a:accent3>
      <a:accent4>
        <a:srgbClr val="C2C4AC"/>
      </a:accent4>
      <a:accent5>
        <a:srgbClr val="C4BDAC"/>
      </a:accent5>
      <a:accent6>
        <a:srgbClr val="C4B3AC"/>
      </a:accent6>
      <a:hlink>
        <a:srgbClr val="658BD5"/>
      </a:hlink>
      <a:folHlink>
        <a:srgbClr val="A16AA5"/>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20202809">
      <a:dk1>
        <a:sysClr val="windowText" lastClr="000000"/>
      </a:dk1>
      <a:lt1>
        <a:sysClr val="window" lastClr="FFFFFF"/>
      </a:lt1>
      <a:dk2>
        <a:srgbClr val="EFECEB"/>
      </a:dk2>
      <a:lt2>
        <a:srgbClr val="FFFFFF"/>
      </a:lt2>
      <a:accent1>
        <a:srgbClr val="ACC4B3"/>
      </a:accent1>
      <a:accent2>
        <a:srgbClr val="AFC4AC"/>
      </a:accent2>
      <a:accent3>
        <a:srgbClr val="B8C4AC"/>
      </a:accent3>
      <a:accent4>
        <a:srgbClr val="C2C4AC"/>
      </a:accent4>
      <a:accent5>
        <a:srgbClr val="C4BDAC"/>
      </a:accent5>
      <a:accent6>
        <a:srgbClr val="C4B3AC"/>
      </a:accent6>
      <a:hlink>
        <a:srgbClr val="658BD5"/>
      </a:hlink>
      <a:folHlink>
        <a:srgbClr val="A16AA5"/>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115</Paragraphs>
  <Slides>41</Slides>
  <Notes>4</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41</vt:i4>
      </vt:variant>
    </vt:vector>
  </HeadingPairs>
  <TitlesOfParts>
    <vt:vector baseType="lpstr" size="53">
      <vt:lpstr>Arial</vt:lpstr>
      <vt:lpstr>微软雅黑</vt:lpstr>
      <vt:lpstr>隶书</vt:lpstr>
      <vt:lpstr>汉仪尚巍手书W</vt:lpstr>
      <vt:lpstr>Calibri Light</vt:lpstr>
      <vt:lpstr>Calibri</vt:lpstr>
      <vt:lpstr>楷体</vt:lpstr>
      <vt:lpstr>Microsoft YaHei</vt:lpstr>
      <vt:lpstr>宋体</vt:lpstr>
      <vt:lpstr>Times New Roman</vt:lpstr>
      <vt:lpstr>SimSun</vt:lpstr>
      <vt:lpstr>Office 主题​​</vt:lpstr>
      <vt:lpstr>从去套路答题看审题和概括能力   ——散文阅读去套路化答题</vt:lpstr>
      <vt:lpstr>【散文必备知识导图】</vt:lpstr>
      <vt:lpstr>PowerPoint Presentation</vt:lpstr>
      <vt:lpstr>PowerPoint Presentation</vt:lpstr>
      <vt:lpstr>PowerPoint Presentation</vt:lpstr>
      <vt:lpstr>PowerPoint Presentation</vt:lpstr>
      <vt:lpstr>8.本文写苏州小巷的生活，并不局限于一人一事，你认为这样写有什么好处?（4分）</vt:lpstr>
      <vt:lpstr>PowerPoint Presentation</vt:lpstr>
      <vt:lpstr>PowerPoint Presentation</vt:lpstr>
      <vt:lpstr>9.文章结尾画线句富有特色，耐人寻味，请你结合自己的阅读体验从不同角度简要评说。（6分）</vt:lpstr>
      <vt:lpstr>9.文章结尾画线句富有特色，耐人寻味，请你结合自己的阅读体验从不同角度简要评说。（6分）</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文中的老祖母是一个怎样的形象？这一形象对萨丽娃有什么影响。</vt:lpstr>
      <vt:lpstr>PowerPoint Presentation</vt:lpstr>
      <vt:lpstr>PowerPoint Presentation</vt:lpstr>
      <vt:lpstr>PowerPoint Presentation</vt:lpstr>
      <vt:lpstr>PowerPoint Presentation</vt:lpstr>
      <vt:lpstr>PowerPoint Presentation</vt:lpstr>
      <vt:lpstr>PowerPoint Presentation</vt:lpstr>
      <vt:lpstr>本文记建水城时,在饮食描写上花费了大量笔墨,对此你如何理解?（4分）</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2022-05-11T17:05:03.973</cp:lastPrinted>
  <dcterms:created xsi:type="dcterms:W3CDTF">2022-05-11T17:05:03Z</dcterms:created>
  <dcterms:modified xsi:type="dcterms:W3CDTF">2022-05-11T09:05:04Z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