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handoutMasterIdLst>
    <p:handoutMasterId r:id="rId24"/>
  </p:handoutMasterIdLst>
  <p:sldIdLst>
    <p:sldId id="409" r:id="rId3"/>
    <p:sldId id="410" r:id="rId4"/>
    <p:sldId id="411" r:id="rId5"/>
    <p:sldId id="412" r:id="rId6"/>
    <p:sldId id="413" r:id="rId7"/>
    <p:sldId id="414" r:id="rId8"/>
    <p:sldId id="415" r:id="rId9"/>
    <p:sldId id="416" r:id="rId10"/>
    <p:sldId id="417" r:id="rId11"/>
    <p:sldId id="418" r:id="rId12"/>
    <p:sldId id="419" r:id="rId13"/>
    <p:sldId id="420" r:id="rId14"/>
    <p:sldId id="421" r:id="rId15"/>
    <p:sldId id="422" r:id="rId16"/>
    <p:sldId id="423" r:id="rId17"/>
    <p:sldId id="424" r:id="rId18"/>
    <p:sldId id="425" r:id="rId19"/>
    <p:sldId id="427" r:id="rId20"/>
    <p:sldId id="426" r:id="rId22"/>
    <p:sldId id="428"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9"/>
        <p:guide pos="382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4.xml"/><Relationship Id="rId2" Type="http://schemas.openxmlformats.org/officeDocument/2006/relationships/image" Target="../media/image1.jpeg"/><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8.xml"/><Relationship Id="rId2" Type="http://schemas.openxmlformats.org/officeDocument/2006/relationships/image" Target="../media/image6.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9.xml"/><Relationship Id="rId2" Type="http://schemas.openxmlformats.org/officeDocument/2006/relationships/image" Target="../media/image8.png"/><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3.jpeg"/><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028680" y="556895"/>
            <a:ext cx="935990" cy="5743575"/>
          </a:xfrm>
        </p:spPr>
        <p:txBody>
          <a:bodyPr>
            <a:normAutofit fontScale="90000"/>
          </a:bodyPr>
          <a:p>
            <a:r>
              <a:rPr lang="zh-CN" altLang="zh-CN"/>
              <a:t>红楼梦题目讲评</a:t>
            </a:r>
            <a:endParaRPr lang="zh-CN" altLang="zh-CN"/>
          </a:p>
        </p:txBody>
      </p:sp>
      <p:pic>
        <p:nvPicPr>
          <p:cNvPr id="8" name="图片 7" descr="1"/>
          <p:cNvPicPr>
            <a:picLocks noChangeAspect="1"/>
          </p:cNvPicPr>
          <p:nvPr/>
        </p:nvPicPr>
        <p:blipFill>
          <a:blip r:embed="rId2"/>
          <a:stretch>
            <a:fillRect/>
          </a:stretch>
        </p:blipFill>
        <p:spPr>
          <a:xfrm>
            <a:off x="226060" y="273050"/>
            <a:ext cx="10131425" cy="631253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8590" y="492125"/>
            <a:ext cx="2820035" cy="1753235"/>
          </a:xfrm>
          <a:prstGeom prst="rect">
            <a:avLst/>
          </a:prstGeom>
          <a:noFill/>
        </p:spPr>
        <p:txBody>
          <a:bodyPr wrap="square" rtlCol="0" anchor="t">
            <a:spAutoFit/>
          </a:bodyPr>
          <a:p>
            <a:r>
              <a:rPr lang="zh-CN" altLang="en-US"/>
              <a:t>24.平儿和谁同一天生日？</a:t>
            </a:r>
            <a:endParaRPr lang="zh-CN" altLang="en-US"/>
          </a:p>
          <a:p>
            <a:r>
              <a:rPr lang="zh-CN" altLang="en-US">
                <a:solidFill>
                  <a:srgbClr val="FF0000"/>
                </a:solidFill>
              </a:rPr>
              <a:t>A、贾宝玉   </a:t>
            </a:r>
            <a:r>
              <a:rPr lang="zh-CN" altLang="en-US"/>
              <a:t>              </a:t>
            </a:r>
            <a:endParaRPr lang="zh-CN" altLang="en-US"/>
          </a:p>
          <a:p>
            <a:r>
              <a:rPr lang="zh-CN" altLang="en-US"/>
              <a:t>B、林黛玉</a:t>
            </a:r>
            <a:endParaRPr lang="zh-CN" altLang="en-US"/>
          </a:p>
          <a:p>
            <a:r>
              <a:rPr lang="zh-CN" altLang="en-US"/>
              <a:t>C、王熙凤                 </a:t>
            </a:r>
            <a:endParaRPr lang="zh-CN" altLang="en-US"/>
          </a:p>
          <a:p>
            <a:r>
              <a:rPr lang="zh-CN" altLang="en-US"/>
              <a:t>D、薛宝钗</a:t>
            </a:r>
            <a:endParaRPr lang="zh-CN" altLang="en-US"/>
          </a:p>
          <a:p>
            <a:endParaRPr lang="zh-CN" altLang="en-US"/>
          </a:p>
        </p:txBody>
      </p:sp>
      <p:sp>
        <p:nvSpPr>
          <p:cNvPr id="5" name="文本框 4"/>
          <p:cNvSpPr txBox="1"/>
          <p:nvPr/>
        </p:nvSpPr>
        <p:spPr>
          <a:xfrm>
            <a:off x="3238500" y="353695"/>
            <a:ext cx="3399155" cy="1753235"/>
          </a:xfrm>
          <a:prstGeom prst="rect">
            <a:avLst/>
          </a:prstGeom>
          <a:noFill/>
        </p:spPr>
        <p:txBody>
          <a:bodyPr wrap="square" rtlCol="0">
            <a:spAutoFit/>
          </a:bodyPr>
          <a:p>
            <a:pPr algn="l"/>
            <a:r>
              <a:rPr lang="zh-CN" altLang="en-US">
                <a:sym typeface="+mn-ea"/>
              </a:rPr>
              <a:t>25.“一两银子，也没听见个响声儿就没了”是什么菜肴？</a:t>
            </a:r>
            <a:endParaRPr lang="zh-CN" altLang="en-US"/>
          </a:p>
          <a:p>
            <a:pPr algn="l"/>
            <a:r>
              <a:rPr lang="zh-CN" altLang="en-US">
                <a:solidFill>
                  <a:srgbClr val="FF0000"/>
                </a:solidFill>
                <a:sym typeface="+mn-ea"/>
              </a:rPr>
              <a:t>A、鸽子蛋        </a:t>
            </a:r>
            <a:r>
              <a:rPr lang="zh-CN" altLang="en-US">
                <a:sym typeface="+mn-ea"/>
              </a:rPr>
              <a:t>     </a:t>
            </a:r>
            <a:endParaRPr lang="zh-CN" altLang="en-US"/>
          </a:p>
          <a:p>
            <a:pPr algn="l"/>
            <a:r>
              <a:rPr lang="zh-CN" altLang="en-US">
                <a:sym typeface="+mn-ea"/>
              </a:rPr>
              <a:t>B、螃蟹</a:t>
            </a:r>
            <a:endParaRPr lang="zh-CN" altLang="en-US"/>
          </a:p>
          <a:p>
            <a:pPr algn="l"/>
            <a:r>
              <a:rPr lang="zh-CN" altLang="en-US">
                <a:sym typeface="+mn-ea"/>
              </a:rPr>
              <a:t>C、菱粉糕             </a:t>
            </a:r>
            <a:endParaRPr lang="zh-CN" altLang="en-US"/>
          </a:p>
          <a:p>
            <a:pPr algn="l"/>
            <a:r>
              <a:rPr lang="zh-CN" altLang="en-US">
                <a:sym typeface="+mn-ea"/>
              </a:rPr>
              <a:t>D、鸡油卷儿</a:t>
            </a:r>
            <a:endParaRPr lang="zh-CN" altLang="en-US"/>
          </a:p>
        </p:txBody>
      </p:sp>
      <p:sp>
        <p:nvSpPr>
          <p:cNvPr id="6" name="文本框 5"/>
          <p:cNvSpPr txBox="1"/>
          <p:nvPr/>
        </p:nvSpPr>
        <p:spPr>
          <a:xfrm>
            <a:off x="7531735" y="492125"/>
            <a:ext cx="3897630" cy="1753235"/>
          </a:xfrm>
          <a:prstGeom prst="rect">
            <a:avLst/>
          </a:prstGeom>
          <a:noFill/>
        </p:spPr>
        <p:txBody>
          <a:bodyPr wrap="square" rtlCol="0" anchor="t">
            <a:spAutoFit/>
          </a:bodyPr>
          <a:p>
            <a:r>
              <a:rPr lang="zh-CN" altLang="en-US"/>
              <a:t>26.下列花名与花签的对应关系中，牡丹的花签是什么？</a:t>
            </a:r>
            <a:endParaRPr lang="zh-CN" altLang="en-US"/>
          </a:p>
          <a:p>
            <a:r>
              <a:rPr lang="zh-CN" altLang="en-US"/>
              <a:t>A、只恐夜深花睡去</a:t>
            </a:r>
            <a:endParaRPr lang="zh-CN" altLang="en-US"/>
          </a:p>
          <a:p>
            <a:r>
              <a:rPr lang="zh-CN" altLang="en-US"/>
              <a:t>B、竹篱茅舍自甘心</a:t>
            </a:r>
            <a:endParaRPr lang="zh-CN" altLang="en-US"/>
          </a:p>
          <a:p>
            <a:r>
              <a:rPr lang="zh-CN" altLang="en-US">
                <a:solidFill>
                  <a:srgbClr val="FF0000"/>
                </a:solidFill>
              </a:rPr>
              <a:t>C、任是无情也动人</a:t>
            </a:r>
            <a:endParaRPr lang="zh-CN" altLang="en-US">
              <a:solidFill>
                <a:srgbClr val="FF0000"/>
              </a:solidFill>
            </a:endParaRPr>
          </a:p>
          <a:p>
            <a:r>
              <a:rPr lang="zh-CN" altLang="en-US"/>
              <a:t>D、莫怨东风当自嗟</a:t>
            </a:r>
            <a:endParaRPr lang="zh-CN" altLang="en-US"/>
          </a:p>
        </p:txBody>
      </p:sp>
      <p:sp>
        <p:nvSpPr>
          <p:cNvPr id="7" name="文本框 6"/>
          <p:cNvSpPr txBox="1"/>
          <p:nvPr/>
        </p:nvSpPr>
        <p:spPr>
          <a:xfrm>
            <a:off x="148590" y="2134235"/>
            <a:ext cx="2540000" cy="3476625"/>
          </a:xfrm>
          <a:prstGeom prst="rect">
            <a:avLst/>
          </a:prstGeom>
          <a:gradFill>
            <a:gsLst>
              <a:gs pos="0">
                <a:srgbClr val="14CD68"/>
              </a:gs>
              <a:gs pos="100000">
                <a:srgbClr val="035C7D"/>
              </a:gs>
            </a:gsLst>
            <a:lin scaled="0"/>
          </a:gradFill>
        </p:spPr>
        <p:txBody>
          <a:bodyPr wrap="square" rtlCol="0" anchor="t">
            <a:spAutoFit/>
          </a:bodyPr>
          <a:p>
            <a:r>
              <a:rPr lang="zh-CN" altLang="en-US" sz="2000"/>
              <a:t>她的名字四次被写入回目之中----即第21回"俏平儿软语救贾琏"、第44回"喜出望外平儿理妆"、第52回"俏平儿情掩虾须镯"、第61回"判冤决狱平儿行权"。从这些回目可以看出，作者显然在有意突出平儿是一个特殊人物。</a:t>
            </a:r>
            <a:endParaRPr lang="zh-CN" altLang="en-US" sz="2000"/>
          </a:p>
        </p:txBody>
      </p:sp>
      <p:sp>
        <p:nvSpPr>
          <p:cNvPr id="8" name="文本框 7"/>
          <p:cNvSpPr txBox="1"/>
          <p:nvPr/>
        </p:nvSpPr>
        <p:spPr>
          <a:xfrm>
            <a:off x="148590" y="3700145"/>
            <a:ext cx="2540000" cy="3046095"/>
          </a:xfrm>
          <a:prstGeom prst="rect">
            <a:avLst/>
          </a:prstGeom>
          <a:gradFill>
            <a:gsLst>
              <a:gs pos="0">
                <a:srgbClr val="007BD3"/>
              </a:gs>
              <a:gs pos="100000">
                <a:srgbClr val="034373"/>
              </a:gs>
            </a:gsLst>
            <a:lin scaled="0"/>
          </a:gradFill>
        </p:spPr>
        <p:txBody>
          <a:bodyPr wrap="square" rtlCol="0" anchor="t">
            <a:spAutoFit/>
          </a:bodyPr>
          <a:p>
            <a:r>
              <a:rPr lang="zh-CN" altLang="en-US" sz="2400"/>
              <a:t>第39回李纨曾对平儿作过评论，说她:"你就是你奶奶的一把总钥匙"。这个评论可以说是一语中的， 把平儿的身份、地位都道出来了。</a:t>
            </a:r>
            <a:endParaRPr lang="zh-CN" altLang="en-US" sz="2400"/>
          </a:p>
        </p:txBody>
      </p:sp>
      <p:sp>
        <p:nvSpPr>
          <p:cNvPr id="9" name="文本框 8"/>
          <p:cNvSpPr txBox="1"/>
          <p:nvPr/>
        </p:nvSpPr>
        <p:spPr>
          <a:xfrm>
            <a:off x="3335020" y="2649220"/>
            <a:ext cx="3132455" cy="3578860"/>
          </a:xfrm>
          <a:prstGeom prst="rect">
            <a:avLst/>
          </a:prstGeom>
          <a:solidFill>
            <a:srgbClr val="FFC000"/>
          </a:solidFill>
        </p:spPr>
        <p:txBody>
          <a:bodyPr wrap="square" rtlCol="0" anchor="t">
            <a:spAutoFit/>
          </a:bodyPr>
          <a:p>
            <a:pPr>
              <a:lnSpc>
                <a:spcPct val="180000"/>
              </a:lnSpc>
            </a:pPr>
            <a:r>
              <a:rPr lang="zh-CN" altLang="en-US" b="1"/>
              <a:t>第四十回史太君两宴大观园金鸳鸯三宣牙牌令刘姥姥好容易夹起一个，刚要吃，蛋滚到地下了，吓人忙拣出去扔了。刘姥姥叹口气说：“一两银子也没听见响声就没了。”</a:t>
            </a:r>
            <a:endParaRPr lang="zh-CN" altLang="en-US" b="1"/>
          </a:p>
        </p:txBody>
      </p:sp>
      <p:sp>
        <p:nvSpPr>
          <p:cNvPr id="10" name="文本框 9"/>
          <p:cNvSpPr txBox="1"/>
          <p:nvPr/>
        </p:nvSpPr>
        <p:spPr>
          <a:xfrm>
            <a:off x="3335020" y="2592070"/>
            <a:ext cx="3206750" cy="3692525"/>
          </a:xfrm>
          <a:prstGeom prst="rect">
            <a:avLst/>
          </a:prstGeom>
          <a:solidFill>
            <a:schemeClr val="accent2">
              <a:lumMod val="40000"/>
              <a:lumOff val="60000"/>
            </a:schemeClr>
          </a:solidFill>
        </p:spPr>
        <p:txBody>
          <a:bodyPr wrap="square" rtlCol="0" anchor="t">
            <a:spAutoFit/>
          </a:bodyPr>
          <a:p>
            <a:r>
              <a:rPr lang="zh-CN" altLang="en-US" b="1"/>
              <a:t>刘姥姥进大观园--眼花缭乱</a:t>
            </a:r>
            <a:endParaRPr lang="zh-CN" altLang="en-US" b="1"/>
          </a:p>
          <a:p>
            <a:endParaRPr lang="zh-CN" altLang="en-US" b="1"/>
          </a:p>
          <a:p>
            <a:r>
              <a:rPr lang="zh-CN" altLang="en-US" b="1"/>
              <a:t>刘姥姥进大观园--洋相百出</a:t>
            </a:r>
            <a:endParaRPr lang="zh-CN" altLang="en-US" b="1"/>
          </a:p>
          <a:p>
            <a:endParaRPr lang="zh-CN" altLang="en-US" b="1"/>
          </a:p>
          <a:p>
            <a:r>
              <a:rPr lang="zh-CN" altLang="en-US" b="1"/>
              <a:t>刘姥姥进大观园--看花了眼</a:t>
            </a:r>
            <a:endParaRPr lang="zh-CN" altLang="en-US" b="1"/>
          </a:p>
          <a:p>
            <a:endParaRPr lang="zh-CN" altLang="en-US" b="1"/>
          </a:p>
          <a:p>
            <a:r>
              <a:rPr lang="zh-CN" altLang="en-US" b="1"/>
              <a:t>刘姥姥进大观园--少见多怪</a:t>
            </a:r>
            <a:endParaRPr lang="zh-CN" altLang="en-US" b="1"/>
          </a:p>
          <a:p>
            <a:endParaRPr lang="zh-CN" altLang="en-US" b="1"/>
          </a:p>
          <a:p>
            <a:r>
              <a:rPr lang="zh-CN" altLang="en-US" b="1"/>
              <a:t>刘姥姥进大观园--长了见识</a:t>
            </a:r>
            <a:endParaRPr lang="zh-CN" altLang="en-US" b="1"/>
          </a:p>
          <a:p>
            <a:endParaRPr lang="zh-CN" altLang="en-US" b="1"/>
          </a:p>
          <a:p>
            <a:r>
              <a:rPr lang="zh-CN" altLang="en-US" b="1"/>
              <a:t>刘姥姥进大观园--大开眼界</a:t>
            </a:r>
            <a:endParaRPr lang="zh-CN" altLang="en-US" b="1"/>
          </a:p>
          <a:p>
            <a:endParaRPr lang="zh-CN" altLang="en-US" b="1"/>
          </a:p>
          <a:p>
            <a:r>
              <a:rPr lang="zh-CN" altLang="en-US" b="1"/>
              <a:t>刘姥姥进大观园--满载而归</a:t>
            </a:r>
            <a:endParaRPr lang="zh-CN" altLang="en-US" b="1"/>
          </a:p>
        </p:txBody>
      </p:sp>
      <p:sp>
        <p:nvSpPr>
          <p:cNvPr id="11" name="文本框 10"/>
          <p:cNvSpPr txBox="1"/>
          <p:nvPr/>
        </p:nvSpPr>
        <p:spPr>
          <a:xfrm>
            <a:off x="7455535" y="2245360"/>
            <a:ext cx="4313555" cy="2861310"/>
          </a:xfrm>
          <a:prstGeom prst="rect">
            <a:avLst/>
          </a:prstGeom>
          <a:solidFill>
            <a:srgbClr val="FF0000"/>
          </a:solidFill>
        </p:spPr>
        <p:txBody>
          <a:bodyPr wrap="square" rtlCol="0" anchor="t">
            <a:spAutoFit/>
          </a:bodyPr>
          <a:p>
            <a:r>
              <a:rPr lang="zh-CN" altLang="en-US" b="1"/>
              <a:t>A、只恐夜深花睡去</a:t>
            </a:r>
            <a:endParaRPr lang="zh-CN" altLang="en-US" b="1"/>
          </a:p>
          <a:p>
            <a:r>
              <a:rPr lang="en-US" altLang="zh-CN" b="1"/>
              <a:t>史湘云</a:t>
            </a:r>
            <a:endParaRPr lang="en-US" altLang="zh-CN" b="1"/>
          </a:p>
          <a:p>
            <a:r>
              <a:rPr lang="en-US" altLang="zh-CN" b="1"/>
              <a:t>花：海棠</a:t>
            </a:r>
            <a:endParaRPr lang="en-US" altLang="zh-CN" b="1"/>
          </a:p>
          <a:p>
            <a:r>
              <a:rPr lang="en-US" altLang="zh-CN" b="1"/>
              <a:t>题：香梦沉酣</a:t>
            </a:r>
            <a:endParaRPr lang="en-US" altLang="zh-CN" b="1"/>
          </a:p>
          <a:p>
            <a:r>
              <a:rPr lang="en-US" altLang="zh-CN" b="1"/>
              <a:t>诗：只恐夜深花睡去</a:t>
            </a:r>
            <a:endParaRPr lang="en-US" altLang="zh-CN" b="1"/>
          </a:p>
          <a:p>
            <a:r>
              <a:rPr lang="en-US" altLang="zh-CN" b="1"/>
              <a:t>诗出处：</a:t>
            </a:r>
            <a:endParaRPr lang="en-US" altLang="zh-CN" b="1"/>
          </a:p>
          <a:p>
            <a:r>
              <a:rPr lang="en-US" altLang="zh-CN" b="1"/>
              <a:t>《海棠》</a:t>
            </a:r>
            <a:endParaRPr lang="en-US" altLang="zh-CN" b="1"/>
          </a:p>
          <a:p>
            <a:r>
              <a:rPr lang="en-US" altLang="zh-CN" b="1"/>
              <a:t>宋·苏轼</a:t>
            </a:r>
            <a:endParaRPr lang="en-US" altLang="zh-CN" b="1"/>
          </a:p>
          <a:p>
            <a:r>
              <a:rPr lang="en-US" altLang="zh-CN" b="1"/>
              <a:t>东风袅袅泛崇光，香雾空蒙月转廊。</a:t>
            </a:r>
            <a:endParaRPr lang="en-US" altLang="zh-CN" b="1"/>
          </a:p>
          <a:p>
            <a:r>
              <a:rPr lang="en-US" altLang="zh-CN" b="1"/>
              <a:t>只恐夜深花睡去，故烧高烛照红妆。</a:t>
            </a:r>
            <a:endParaRPr lang="en-US" altLang="zh-CN" b="1"/>
          </a:p>
        </p:txBody>
      </p:sp>
      <p:sp>
        <p:nvSpPr>
          <p:cNvPr id="12" name="文本框 11"/>
          <p:cNvSpPr txBox="1"/>
          <p:nvPr/>
        </p:nvSpPr>
        <p:spPr>
          <a:xfrm>
            <a:off x="7455535" y="2825750"/>
            <a:ext cx="4313555" cy="2914650"/>
          </a:xfrm>
          <a:prstGeom prst="rect">
            <a:avLst/>
          </a:prstGeom>
          <a:solidFill>
            <a:schemeClr val="accent4">
              <a:lumMod val="60000"/>
              <a:lumOff val="40000"/>
            </a:schemeClr>
          </a:solidFill>
        </p:spPr>
        <p:txBody>
          <a:bodyPr wrap="square" rtlCol="0" anchor="t">
            <a:spAutoFit/>
          </a:bodyPr>
          <a:p>
            <a:pPr algn="l">
              <a:lnSpc>
                <a:spcPct val="60000"/>
              </a:lnSpc>
            </a:pPr>
            <a:r>
              <a:rPr lang="zh-CN" altLang="en-US" b="1">
                <a:sym typeface="+mn-ea"/>
              </a:rPr>
              <a:t>B、竹篱茅舍自甘心</a:t>
            </a:r>
            <a:endParaRPr lang="zh-CN" altLang="en-US" b="1">
              <a:sym typeface="+mn-ea"/>
            </a:endParaRPr>
          </a:p>
          <a:p>
            <a:pPr algn="l">
              <a:lnSpc>
                <a:spcPct val="60000"/>
              </a:lnSpc>
            </a:pPr>
            <a:endParaRPr lang="zh-CN" altLang="en-US" b="1">
              <a:sym typeface="+mn-ea"/>
            </a:endParaRPr>
          </a:p>
          <a:p>
            <a:pPr algn="l">
              <a:lnSpc>
                <a:spcPct val="60000"/>
              </a:lnSpc>
            </a:pPr>
            <a:r>
              <a:rPr lang="zh-CN" altLang="en-US" b="1"/>
              <a:t>李纨</a:t>
            </a:r>
            <a:endParaRPr lang="zh-CN" altLang="en-US" b="1"/>
          </a:p>
          <a:p>
            <a:pPr algn="l">
              <a:lnSpc>
                <a:spcPct val="60000"/>
              </a:lnSpc>
            </a:pPr>
            <a:endParaRPr lang="zh-CN" altLang="en-US" b="1"/>
          </a:p>
          <a:p>
            <a:pPr algn="l">
              <a:lnSpc>
                <a:spcPct val="60000"/>
              </a:lnSpc>
            </a:pPr>
            <a:r>
              <a:rPr lang="zh-CN" altLang="en-US" b="1"/>
              <a:t>花：老梅</a:t>
            </a:r>
            <a:endParaRPr lang="zh-CN" altLang="en-US" b="1"/>
          </a:p>
          <a:p>
            <a:pPr algn="l">
              <a:lnSpc>
                <a:spcPct val="60000"/>
              </a:lnSpc>
            </a:pPr>
            <a:endParaRPr lang="zh-CN" altLang="en-US" b="1"/>
          </a:p>
          <a:p>
            <a:pPr algn="l">
              <a:lnSpc>
                <a:spcPct val="60000"/>
              </a:lnSpc>
            </a:pPr>
            <a:r>
              <a:rPr lang="zh-CN" altLang="en-US" b="1"/>
              <a:t>题：霜晓寒姿</a:t>
            </a:r>
            <a:endParaRPr lang="zh-CN" altLang="en-US" b="1"/>
          </a:p>
          <a:p>
            <a:pPr algn="l">
              <a:lnSpc>
                <a:spcPct val="60000"/>
              </a:lnSpc>
            </a:pPr>
            <a:endParaRPr lang="zh-CN" altLang="en-US" b="1"/>
          </a:p>
          <a:p>
            <a:pPr algn="l">
              <a:lnSpc>
                <a:spcPct val="60000"/>
              </a:lnSpc>
            </a:pPr>
            <a:r>
              <a:rPr lang="zh-CN" altLang="en-US" b="1"/>
              <a:t>诗：竹篱茅舍自甘心</a:t>
            </a:r>
            <a:endParaRPr lang="zh-CN" altLang="en-US" b="1"/>
          </a:p>
          <a:p>
            <a:pPr algn="l">
              <a:lnSpc>
                <a:spcPct val="60000"/>
              </a:lnSpc>
            </a:pPr>
            <a:endParaRPr lang="zh-CN" altLang="en-US" b="1"/>
          </a:p>
          <a:p>
            <a:pPr algn="l">
              <a:lnSpc>
                <a:spcPct val="60000"/>
              </a:lnSpc>
            </a:pPr>
            <a:r>
              <a:rPr lang="zh-CN" altLang="en-US" b="1"/>
              <a:t>诗出处</a:t>
            </a:r>
            <a:endParaRPr lang="zh-CN" altLang="en-US" b="1"/>
          </a:p>
          <a:p>
            <a:pPr algn="l">
              <a:lnSpc>
                <a:spcPct val="60000"/>
              </a:lnSpc>
            </a:pPr>
            <a:endParaRPr lang="zh-CN" altLang="en-US" b="1"/>
          </a:p>
          <a:p>
            <a:pPr algn="l">
              <a:lnSpc>
                <a:spcPct val="60000"/>
              </a:lnSpc>
            </a:pPr>
            <a:r>
              <a:rPr lang="zh-CN" altLang="en-US" b="1"/>
              <a:t>《梅》 宋·王琪</a:t>
            </a:r>
            <a:endParaRPr lang="zh-CN" altLang="en-US" b="1"/>
          </a:p>
          <a:p>
            <a:pPr algn="l">
              <a:lnSpc>
                <a:spcPct val="60000"/>
              </a:lnSpc>
            </a:pPr>
            <a:endParaRPr lang="zh-CN" altLang="en-US" b="1"/>
          </a:p>
          <a:p>
            <a:pPr algn="l">
              <a:lnSpc>
                <a:spcPct val="60000"/>
              </a:lnSpc>
            </a:pPr>
            <a:r>
              <a:rPr lang="zh-CN" altLang="en-US" b="1"/>
              <a:t>不受尘埃半点侵，竹篱茅舍自甘心。</a:t>
            </a:r>
            <a:endParaRPr lang="zh-CN" altLang="en-US" b="1"/>
          </a:p>
          <a:p>
            <a:pPr algn="l">
              <a:lnSpc>
                <a:spcPct val="60000"/>
              </a:lnSpc>
            </a:pPr>
            <a:endParaRPr lang="zh-CN" altLang="en-US" b="1"/>
          </a:p>
          <a:p>
            <a:pPr algn="l">
              <a:lnSpc>
                <a:spcPct val="60000"/>
              </a:lnSpc>
            </a:pPr>
            <a:r>
              <a:rPr lang="zh-CN" altLang="en-US" b="1"/>
              <a:t>只因误识林和靖，惹得诗人说到今。</a:t>
            </a:r>
            <a:endParaRPr lang="zh-CN" altLang="en-US" b="1"/>
          </a:p>
        </p:txBody>
      </p:sp>
      <p:sp>
        <p:nvSpPr>
          <p:cNvPr id="13" name="文本框 12"/>
          <p:cNvSpPr txBox="1"/>
          <p:nvPr/>
        </p:nvSpPr>
        <p:spPr>
          <a:xfrm>
            <a:off x="7531735" y="3446145"/>
            <a:ext cx="4236720" cy="3415030"/>
          </a:xfrm>
          <a:prstGeom prst="rect">
            <a:avLst/>
          </a:prstGeom>
          <a:gradFill>
            <a:gsLst>
              <a:gs pos="0">
                <a:srgbClr val="FE4444"/>
              </a:gs>
              <a:gs pos="100000">
                <a:srgbClr val="832B2B"/>
              </a:gs>
            </a:gsLst>
            <a:lin scaled="0"/>
          </a:gradFill>
        </p:spPr>
        <p:txBody>
          <a:bodyPr wrap="square" rtlCol="0">
            <a:spAutoFit/>
          </a:bodyPr>
          <a:p>
            <a:pPr algn="l">
              <a:lnSpc>
                <a:spcPct val="50000"/>
              </a:lnSpc>
            </a:pPr>
            <a:endParaRPr lang="en-US" altLang="zh-CN" b="1"/>
          </a:p>
          <a:p>
            <a:pPr algn="l">
              <a:lnSpc>
                <a:spcPct val="50000"/>
              </a:lnSpc>
            </a:pPr>
            <a:r>
              <a:rPr lang="en-US" altLang="zh-CN" b="1"/>
              <a:t>C</a:t>
            </a:r>
            <a:r>
              <a:rPr lang="zh-CN" altLang="en-US" b="1"/>
              <a:t>任是无情也动人</a:t>
            </a:r>
            <a:endParaRPr lang="zh-CN" altLang="en-US" b="1"/>
          </a:p>
          <a:p>
            <a:pPr algn="l">
              <a:lnSpc>
                <a:spcPct val="50000"/>
              </a:lnSpc>
            </a:pPr>
            <a:endParaRPr lang="zh-CN" altLang="en-US" b="1"/>
          </a:p>
          <a:p>
            <a:pPr algn="l">
              <a:lnSpc>
                <a:spcPct val="50000"/>
              </a:lnSpc>
            </a:pPr>
            <a:r>
              <a:rPr lang="zh-CN" altLang="en-US" b="1"/>
              <a:t>薛宝钗</a:t>
            </a:r>
            <a:endParaRPr lang="zh-CN" altLang="en-US" b="1"/>
          </a:p>
          <a:p>
            <a:pPr algn="l">
              <a:lnSpc>
                <a:spcPct val="50000"/>
              </a:lnSpc>
            </a:pPr>
            <a:endParaRPr lang="zh-CN" altLang="en-US" b="1"/>
          </a:p>
          <a:p>
            <a:pPr algn="l">
              <a:lnSpc>
                <a:spcPct val="50000"/>
              </a:lnSpc>
            </a:pPr>
            <a:r>
              <a:rPr lang="zh-CN" altLang="en-US" b="1"/>
              <a:t>花：牡丹</a:t>
            </a:r>
            <a:endParaRPr lang="zh-CN" altLang="en-US" b="1"/>
          </a:p>
          <a:p>
            <a:pPr algn="l">
              <a:lnSpc>
                <a:spcPct val="50000"/>
              </a:lnSpc>
            </a:pPr>
            <a:endParaRPr lang="zh-CN" altLang="en-US" b="1"/>
          </a:p>
          <a:p>
            <a:pPr algn="l">
              <a:lnSpc>
                <a:spcPct val="50000"/>
              </a:lnSpc>
            </a:pPr>
            <a:r>
              <a:rPr lang="zh-CN" altLang="en-US" b="1"/>
              <a:t>题：艳冠群芳</a:t>
            </a:r>
            <a:endParaRPr lang="zh-CN" altLang="en-US" b="1"/>
          </a:p>
          <a:p>
            <a:pPr algn="l">
              <a:lnSpc>
                <a:spcPct val="50000"/>
              </a:lnSpc>
            </a:pPr>
            <a:endParaRPr lang="zh-CN" altLang="en-US" b="1"/>
          </a:p>
          <a:p>
            <a:pPr algn="l">
              <a:lnSpc>
                <a:spcPct val="50000"/>
              </a:lnSpc>
            </a:pPr>
            <a:r>
              <a:rPr lang="zh-CN" altLang="en-US" b="1"/>
              <a:t>诗：任是无情也动人</a:t>
            </a:r>
            <a:endParaRPr lang="zh-CN" altLang="en-US" b="1"/>
          </a:p>
          <a:p>
            <a:pPr algn="l">
              <a:lnSpc>
                <a:spcPct val="50000"/>
              </a:lnSpc>
            </a:pPr>
            <a:endParaRPr lang="zh-CN" altLang="en-US" b="1"/>
          </a:p>
          <a:p>
            <a:pPr algn="l">
              <a:lnSpc>
                <a:spcPct val="50000"/>
              </a:lnSpc>
            </a:pPr>
            <a:r>
              <a:rPr lang="zh-CN" altLang="en-US" b="1"/>
              <a:t>诗出处：</a:t>
            </a:r>
            <a:endParaRPr lang="zh-CN" altLang="en-US" b="1"/>
          </a:p>
          <a:p>
            <a:pPr algn="l">
              <a:lnSpc>
                <a:spcPct val="50000"/>
              </a:lnSpc>
            </a:pPr>
            <a:endParaRPr lang="zh-CN" altLang="en-US" b="1"/>
          </a:p>
          <a:p>
            <a:pPr algn="l">
              <a:lnSpc>
                <a:spcPct val="50000"/>
              </a:lnSpc>
            </a:pPr>
            <a:r>
              <a:rPr lang="zh-CN" altLang="en-US" b="1"/>
              <a:t>《牡丹花》</a:t>
            </a:r>
            <a:endParaRPr lang="zh-CN" altLang="en-US" b="1"/>
          </a:p>
          <a:p>
            <a:pPr algn="l">
              <a:lnSpc>
                <a:spcPct val="50000"/>
              </a:lnSpc>
            </a:pPr>
            <a:endParaRPr lang="zh-CN" altLang="en-US" b="1"/>
          </a:p>
          <a:p>
            <a:pPr algn="l">
              <a:lnSpc>
                <a:spcPct val="50000"/>
              </a:lnSpc>
            </a:pPr>
            <a:r>
              <a:rPr lang="zh-CN" altLang="en-US" b="1"/>
              <a:t>唐·罗隐</a:t>
            </a:r>
            <a:endParaRPr lang="zh-CN" altLang="en-US" b="1"/>
          </a:p>
          <a:p>
            <a:pPr algn="l">
              <a:lnSpc>
                <a:spcPct val="50000"/>
              </a:lnSpc>
            </a:pPr>
            <a:endParaRPr lang="zh-CN" altLang="en-US" b="1"/>
          </a:p>
          <a:p>
            <a:pPr algn="l">
              <a:lnSpc>
                <a:spcPct val="50000"/>
              </a:lnSpc>
            </a:pPr>
            <a:r>
              <a:rPr lang="zh-CN" altLang="en-US" b="1"/>
              <a:t>似共东风利有因，绛罗高卷不胜春。</a:t>
            </a:r>
            <a:endParaRPr lang="zh-CN" altLang="en-US" b="1"/>
          </a:p>
          <a:p>
            <a:pPr algn="l">
              <a:lnSpc>
                <a:spcPct val="50000"/>
              </a:lnSpc>
            </a:pPr>
            <a:endParaRPr lang="zh-CN" altLang="en-US" b="1"/>
          </a:p>
          <a:p>
            <a:pPr algn="l">
              <a:lnSpc>
                <a:spcPct val="50000"/>
              </a:lnSpc>
            </a:pPr>
            <a:r>
              <a:rPr lang="zh-CN" altLang="en-US" b="1"/>
              <a:t>若教解语应倾国，任是无情也动人。</a:t>
            </a:r>
            <a:endParaRPr lang="zh-CN" altLang="en-US" b="1"/>
          </a:p>
          <a:p>
            <a:pPr algn="l">
              <a:lnSpc>
                <a:spcPct val="50000"/>
              </a:lnSpc>
            </a:pPr>
            <a:endParaRPr lang="zh-CN" altLang="en-US" b="1"/>
          </a:p>
          <a:p>
            <a:pPr algn="l">
              <a:lnSpc>
                <a:spcPct val="50000"/>
              </a:lnSpc>
            </a:pPr>
            <a:r>
              <a:rPr lang="zh-CN" altLang="en-US" b="1"/>
              <a:t>芍药与君为近侍，芙蓉何处避芳尘？</a:t>
            </a:r>
            <a:endParaRPr lang="zh-CN" altLang="en-US" b="1"/>
          </a:p>
          <a:p>
            <a:pPr algn="l">
              <a:lnSpc>
                <a:spcPct val="50000"/>
              </a:lnSpc>
            </a:pPr>
            <a:endParaRPr lang="zh-CN" altLang="en-US" b="1"/>
          </a:p>
          <a:p>
            <a:pPr algn="l">
              <a:lnSpc>
                <a:spcPct val="50000"/>
              </a:lnSpc>
            </a:pPr>
            <a:r>
              <a:rPr lang="zh-CN" altLang="en-US" b="1"/>
              <a:t>可怜韩令功成后，辜负浓华过此身！</a:t>
            </a:r>
            <a:endParaRPr lang="zh-CN" altLang="en-US" b="1"/>
          </a:p>
        </p:txBody>
      </p:sp>
      <p:sp>
        <p:nvSpPr>
          <p:cNvPr id="14" name="文本框 13"/>
          <p:cNvSpPr txBox="1"/>
          <p:nvPr/>
        </p:nvSpPr>
        <p:spPr>
          <a:xfrm>
            <a:off x="5303520" y="492125"/>
            <a:ext cx="6466205" cy="3692525"/>
          </a:xfrm>
          <a:prstGeom prst="rect">
            <a:avLst/>
          </a:prstGeom>
          <a:gradFill>
            <a:gsLst>
              <a:gs pos="0">
                <a:srgbClr val="FECF40"/>
              </a:gs>
              <a:gs pos="100000">
                <a:srgbClr val="846C21"/>
              </a:gs>
            </a:gsLst>
            <a:lin scaled="0"/>
          </a:gradFill>
        </p:spPr>
        <p:txBody>
          <a:bodyPr wrap="square" rtlCol="0" anchor="t">
            <a:spAutoFit/>
          </a:bodyPr>
          <a:p>
            <a:r>
              <a:rPr lang="zh-CN" altLang="en-US" b="1"/>
              <a:t>D、莫怨东风当自嗟</a:t>
            </a:r>
            <a:endParaRPr lang="zh-CN" altLang="en-US" b="1"/>
          </a:p>
          <a:p>
            <a:r>
              <a:rPr lang="zh-CN" altLang="en-US" b="1"/>
              <a:t>林黛玉</a:t>
            </a:r>
            <a:endParaRPr lang="zh-CN" altLang="en-US" b="1"/>
          </a:p>
          <a:p>
            <a:r>
              <a:rPr lang="zh-CN" altLang="en-US" b="1"/>
              <a:t>花：芙蓉</a:t>
            </a:r>
            <a:endParaRPr lang="zh-CN" altLang="en-US" b="1"/>
          </a:p>
          <a:p>
            <a:r>
              <a:rPr lang="zh-CN" altLang="en-US" b="1"/>
              <a:t>题：风露清愁</a:t>
            </a:r>
            <a:endParaRPr lang="zh-CN" altLang="en-US" b="1"/>
          </a:p>
          <a:p>
            <a:r>
              <a:rPr lang="zh-CN" altLang="en-US" b="1"/>
              <a:t>诗：莫怨东风当自嗟</a:t>
            </a:r>
            <a:endParaRPr lang="zh-CN" altLang="en-US" b="1"/>
          </a:p>
          <a:p>
            <a:r>
              <a:rPr lang="zh-CN" altLang="en-US" b="1"/>
              <a:t>诗出处：</a:t>
            </a:r>
            <a:endParaRPr lang="zh-CN" altLang="en-US" b="1"/>
          </a:p>
          <a:p>
            <a:r>
              <a:rPr lang="zh-CN" altLang="en-US" b="1"/>
              <a:t>《明妃曲·再和王介甫》</a:t>
            </a:r>
            <a:endParaRPr lang="zh-CN" altLang="en-US" b="1"/>
          </a:p>
          <a:p>
            <a:r>
              <a:rPr lang="zh-CN" altLang="en-US" b="1"/>
              <a:t>宋·欧阳修</a:t>
            </a:r>
            <a:endParaRPr lang="zh-CN" altLang="en-US" b="1"/>
          </a:p>
          <a:p>
            <a:r>
              <a:rPr lang="zh-CN" altLang="en-US" b="1"/>
              <a:t>汉宫有佳人，天子初未识，一朝随汉使，远嫁单于国。</a:t>
            </a:r>
            <a:endParaRPr lang="zh-CN" altLang="en-US" b="1"/>
          </a:p>
          <a:p>
            <a:r>
              <a:rPr lang="zh-CN" altLang="en-US" b="1"/>
              <a:t>绝色天下光，一失难再得，虽能杀画工，于事竟何益？</a:t>
            </a:r>
            <a:endParaRPr lang="zh-CN" altLang="en-US" b="1"/>
          </a:p>
          <a:p>
            <a:r>
              <a:rPr lang="zh-CN" altLang="en-US" b="1"/>
              <a:t>耳目所及尚如此，万里安能制夷狄！</a:t>
            </a:r>
            <a:endParaRPr lang="zh-CN" altLang="en-US" b="1"/>
          </a:p>
          <a:p>
            <a:r>
              <a:rPr lang="zh-CN" altLang="en-US" b="1"/>
              <a:t>汉计诚已拙，女色难自夸，明妃去时泪，洒向枝上花，</a:t>
            </a:r>
            <a:endParaRPr lang="zh-CN" altLang="en-US" b="1"/>
          </a:p>
          <a:p>
            <a:r>
              <a:rPr lang="zh-CN" altLang="en-US" b="1"/>
              <a:t>狂风日暮起，飘泊落谁家？红颜胜人多薄命，莫怨东风当自嗟。</a:t>
            </a:r>
            <a:endParaRPr lang="zh-CN" altLang="en-US"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bldLvl="0" animBg="1"/>
      <p:bldP spid="8" grpId="0" bldLvl="0" animBg="1"/>
      <p:bldP spid="5" grpId="0"/>
      <p:bldP spid="9" grpId="0" bldLvl="0" animBg="1"/>
      <p:bldP spid="10" grpId="0" bldLvl="0" animBg="1"/>
      <p:bldP spid="6" grpId="0"/>
      <p:bldP spid="11" grpId="0" bldLvl="0" animBg="1"/>
      <p:bldP spid="12" grpId="0" bldLvl="0" animBg="1"/>
      <p:bldP spid="13" grpId="0" bldLvl="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7790" y="4213860"/>
            <a:ext cx="5429250" cy="1753235"/>
          </a:xfrm>
          <a:prstGeom prst="rect">
            <a:avLst/>
          </a:prstGeom>
          <a:noFill/>
        </p:spPr>
        <p:txBody>
          <a:bodyPr wrap="square" rtlCol="0" anchor="t">
            <a:spAutoFit/>
          </a:bodyPr>
          <a:p>
            <a:r>
              <a:rPr lang="zh-CN" altLang="en-US"/>
              <a:t>29.“投鼠忌器宝玉瞒赃”中“投鼠忌器”一语指的是什么?</a:t>
            </a:r>
            <a:endParaRPr lang="zh-CN" altLang="en-US"/>
          </a:p>
          <a:p>
            <a:r>
              <a:rPr lang="zh-CN" altLang="en-US"/>
              <a:t>A、追究五儿连累芳官</a:t>
            </a:r>
            <a:endParaRPr lang="zh-CN" altLang="en-US"/>
          </a:p>
          <a:p>
            <a:r>
              <a:rPr lang="zh-CN" altLang="en-US">
                <a:solidFill>
                  <a:srgbClr val="FF0000"/>
                </a:solidFill>
              </a:rPr>
              <a:t>B、查到赵姨娘伤害探春</a:t>
            </a:r>
            <a:endParaRPr lang="zh-CN" altLang="en-US">
              <a:solidFill>
                <a:srgbClr val="FF0000"/>
              </a:solidFill>
            </a:endParaRPr>
          </a:p>
          <a:p>
            <a:r>
              <a:rPr lang="zh-CN" altLang="en-US"/>
              <a:t>C、维护柳妈得罪司棋</a:t>
            </a:r>
            <a:endParaRPr lang="zh-CN" altLang="en-US"/>
          </a:p>
          <a:p>
            <a:r>
              <a:rPr lang="zh-CN" altLang="en-US"/>
              <a:t>D、查办彩云带出贾环</a:t>
            </a:r>
            <a:endParaRPr lang="zh-CN" altLang="en-US"/>
          </a:p>
        </p:txBody>
      </p:sp>
      <p:sp>
        <p:nvSpPr>
          <p:cNvPr id="5" name="文本框 4"/>
          <p:cNvSpPr txBox="1"/>
          <p:nvPr/>
        </p:nvSpPr>
        <p:spPr>
          <a:xfrm>
            <a:off x="97790" y="334645"/>
            <a:ext cx="4068445" cy="1753235"/>
          </a:xfrm>
          <a:prstGeom prst="rect">
            <a:avLst/>
          </a:prstGeom>
          <a:noFill/>
        </p:spPr>
        <p:txBody>
          <a:bodyPr wrap="square" rtlCol="0">
            <a:spAutoFit/>
          </a:bodyPr>
          <a:p>
            <a:pPr algn="l"/>
            <a:r>
              <a:rPr lang="zh-CN" altLang="en-US">
                <a:sym typeface="+mn-ea"/>
              </a:rPr>
              <a:t>27.贾宝玉梦游太虚幻境，警幻仙姑拿什么酒招待他？</a:t>
            </a:r>
            <a:endParaRPr lang="zh-CN" altLang="en-US"/>
          </a:p>
          <a:p>
            <a:pPr algn="l"/>
            <a:r>
              <a:rPr lang="zh-CN" altLang="en-US">
                <a:sym typeface="+mn-ea"/>
              </a:rPr>
              <a:t>A、合欢花酿酒        </a:t>
            </a:r>
            <a:endParaRPr lang="zh-CN" altLang="en-US"/>
          </a:p>
          <a:p>
            <a:pPr algn="l"/>
            <a:r>
              <a:rPr lang="zh-CN" altLang="en-US">
                <a:sym typeface="+mn-ea"/>
              </a:rPr>
              <a:t>B、千红一窟</a:t>
            </a:r>
            <a:endParaRPr lang="zh-CN" altLang="en-US"/>
          </a:p>
          <a:p>
            <a:pPr algn="l"/>
            <a:r>
              <a:rPr lang="zh-CN" altLang="en-US">
                <a:solidFill>
                  <a:srgbClr val="FF0000"/>
                </a:solidFill>
                <a:sym typeface="+mn-ea"/>
              </a:rPr>
              <a:t>C、万艳同杯 </a:t>
            </a:r>
            <a:r>
              <a:rPr lang="zh-CN" altLang="en-US">
                <a:sym typeface="+mn-ea"/>
              </a:rPr>
              <a:t>          </a:t>
            </a:r>
            <a:endParaRPr lang="zh-CN" altLang="en-US"/>
          </a:p>
          <a:p>
            <a:pPr algn="l"/>
            <a:r>
              <a:rPr lang="zh-CN" altLang="en-US">
                <a:sym typeface="+mn-ea"/>
              </a:rPr>
              <a:t>D、惠泉酒</a:t>
            </a:r>
            <a:endParaRPr lang="zh-CN" altLang="en-US"/>
          </a:p>
        </p:txBody>
      </p:sp>
      <p:sp>
        <p:nvSpPr>
          <p:cNvPr id="6" name="文本框 5"/>
          <p:cNvSpPr txBox="1"/>
          <p:nvPr/>
        </p:nvSpPr>
        <p:spPr>
          <a:xfrm>
            <a:off x="97790" y="2190750"/>
            <a:ext cx="2540000" cy="1753235"/>
          </a:xfrm>
          <a:prstGeom prst="rect">
            <a:avLst/>
          </a:prstGeom>
          <a:noFill/>
        </p:spPr>
        <p:txBody>
          <a:bodyPr wrap="square" rtlCol="0" anchor="t">
            <a:spAutoFit/>
          </a:bodyPr>
          <a:p>
            <a:r>
              <a:rPr lang="zh-CN" altLang="en-US"/>
              <a:t>28.金陵十二钗又副册之首是谁？</a:t>
            </a:r>
            <a:endParaRPr lang="zh-CN" altLang="en-US"/>
          </a:p>
          <a:p>
            <a:r>
              <a:rPr lang="zh-CN" altLang="en-US"/>
              <a:t>A、袭人                      </a:t>
            </a:r>
            <a:endParaRPr lang="zh-CN" altLang="en-US"/>
          </a:p>
          <a:p>
            <a:r>
              <a:rPr lang="zh-CN" altLang="en-US">
                <a:solidFill>
                  <a:srgbClr val="FF0000"/>
                </a:solidFill>
              </a:rPr>
              <a:t>B、晴雯</a:t>
            </a:r>
            <a:endParaRPr lang="zh-CN" altLang="en-US">
              <a:solidFill>
                <a:srgbClr val="FF0000"/>
              </a:solidFill>
            </a:endParaRPr>
          </a:p>
          <a:p>
            <a:r>
              <a:rPr lang="zh-CN" altLang="en-US"/>
              <a:t>C、紫鹃                     </a:t>
            </a:r>
            <a:endParaRPr lang="zh-CN" altLang="en-US"/>
          </a:p>
          <a:p>
            <a:r>
              <a:rPr lang="zh-CN" altLang="en-US"/>
              <a:t>D、小红</a:t>
            </a:r>
            <a:endParaRPr lang="zh-CN" altLang="en-US"/>
          </a:p>
        </p:txBody>
      </p:sp>
      <p:sp>
        <p:nvSpPr>
          <p:cNvPr id="7" name="文本框 6"/>
          <p:cNvSpPr txBox="1"/>
          <p:nvPr/>
        </p:nvSpPr>
        <p:spPr>
          <a:xfrm>
            <a:off x="4684395" y="226695"/>
            <a:ext cx="7261860" cy="922020"/>
          </a:xfrm>
          <a:prstGeom prst="rect">
            <a:avLst/>
          </a:prstGeom>
          <a:solidFill>
            <a:schemeClr val="accent4">
              <a:lumMod val="60000"/>
              <a:lumOff val="40000"/>
            </a:schemeClr>
          </a:solidFill>
        </p:spPr>
        <p:txBody>
          <a:bodyPr wrap="square" rtlCol="0" anchor="t">
            <a:spAutoFit/>
          </a:bodyPr>
          <a:p>
            <a:r>
              <a:rPr lang="zh-CN" altLang="en-US"/>
              <a:t>贾宝玉梦游太虚幻境时，警幻仙姑让他饮的茶名为"千红一窟",是"千红一哭"的谐音,又让他饮"万艳同杯"的酒，谐音"万艳同悲"。暗示了书中的女子们才华出众却命运多舛。</a:t>
            </a:r>
            <a:endParaRPr lang="zh-CN" altLang="en-US"/>
          </a:p>
        </p:txBody>
      </p:sp>
      <p:sp>
        <p:nvSpPr>
          <p:cNvPr id="8" name="文本框 7"/>
          <p:cNvSpPr txBox="1"/>
          <p:nvPr/>
        </p:nvSpPr>
        <p:spPr>
          <a:xfrm>
            <a:off x="4684395" y="1425575"/>
            <a:ext cx="7506970" cy="2691765"/>
          </a:xfrm>
          <a:prstGeom prst="rect">
            <a:avLst/>
          </a:prstGeom>
          <a:gradFill>
            <a:gsLst>
              <a:gs pos="0">
                <a:srgbClr val="7B32B2"/>
              </a:gs>
              <a:gs pos="100000">
                <a:srgbClr val="401A5D"/>
              </a:gs>
            </a:gsLst>
            <a:lin scaled="0"/>
          </a:gradFill>
        </p:spPr>
        <p:txBody>
          <a:bodyPr wrap="square" rtlCol="0" anchor="t">
            <a:spAutoFit/>
          </a:bodyPr>
          <a:p>
            <a:pPr>
              <a:lnSpc>
                <a:spcPct val="80000"/>
              </a:lnSpc>
            </a:pPr>
            <a:r>
              <a:rPr lang="zh-CN" altLang="en-US" b="1">
                <a:solidFill>
                  <a:schemeClr val="bg1"/>
                </a:solidFill>
              </a:rPr>
              <a:t>《红楼梦》第五回原文片段:</a:t>
            </a:r>
            <a:endParaRPr lang="zh-CN" altLang="en-US" b="1">
              <a:solidFill>
                <a:schemeClr val="bg1"/>
              </a:solidFill>
            </a:endParaRPr>
          </a:p>
          <a:p>
            <a:pPr>
              <a:lnSpc>
                <a:spcPct val="100000"/>
              </a:lnSpc>
            </a:pPr>
            <a:r>
              <a:rPr lang="zh-CN" altLang="en-US" b="1">
                <a:solidFill>
                  <a:schemeClr val="bg1"/>
                </a:solidFill>
              </a:rPr>
              <a:t>……宝玉看毕，因又请问众仙姑姓名:一名痴梦仙姑，一名钟情大士，一名引愁金女，一名度恨菩提，各各道号不一。少刻，有小鬟来调桌安椅，摆设酒馔。正是:</a:t>
            </a:r>
            <a:endParaRPr lang="zh-CN" altLang="en-US" b="1">
              <a:solidFill>
                <a:schemeClr val="bg1"/>
              </a:solidFill>
            </a:endParaRPr>
          </a:p>
          <a:p>
            <a:pPr>
              <a:lnSpc>
                <a:spcPct val="80000"/>
              </a:lnSpc>
            </a:pPr>
            <a:endParaRPr lang="zh-CN" altLang="en-US" b="1">
              <a:solidFill>
                <a:schemeClr val="bg1"/>
              </a:solidFill>
            </a:endParaRPr>
          </a:p>
          <a:p>
            <a:pPr>
              <a:lnSpc>
                <a:spcPct val="80000"/>
              </a:lnSpc>
            </a:pPr>
            <a:r>
              <a:rPr lang="zh-CN" altLang="en-US" b="1">
                <a:solidFill>
                  <a:schemeClr val="bg1"/>
                </a:solidFill>
              </a:rPr>
              <a:t>琼浆满泛玻璃盏，玉液浓斟琥珀杯。</a:t>
            </a:r>
            <a:endParaRPr lang="zh-CN" altLang="en-US" b="1">
              <a:solidFill>
                <a:schemeClr val="bg1"/>
              </a:solidFill>
            </a:endParaRPr>
          </a:p>
          <a:p>
            <a:pPr>
              <a:lnSpc>
                <a:spcPct val="80000"/>
              </a:lnSpc>
            </a:pPr>
            <a:endParaRPr lang="zh-CN" altLang="en-US" b="1">
              <a:solidFill>
                <a:schemeClr val="bg1"/>
              </a:solidFill>
            </a:endParaRPr>
          </a:p>
          <a:p>
            <a:pPr>
              <a:lnSpc>
                <a:spcPct val="80000"/>
              </a:lnSpc>
            </a:pPr>
            <a:r>
              <a:rPr lang="zh-CN" altLang="en-US" b="1">
                <a:solidFill>
                  <a:schemeClr val="bg1"/>
                </a:solidFill>
              </a:rPr>
              <a:t>宝玉因此酒香冽异常，又不禁相问。</a:t>
            </a:r>
            <a:endParaRPr lang="zh-CN" altLang="en-US" b="1">
              <a:solidFill>
                <a:schemeClr val="bg1"/>
              </a:solidFill>
            </a:endParaRPr>
          </a:p>
          <a:p>
            <a:pPr>
              <a:lnSpc>
                <a:spcPct val="80000"/>
              </a:lnSpc>
            </a:pPr>
            <a:endParaRPr lang="zh-CN" altLang="en-US" b="1">
              <a:solidFill>
                <a:schemeClr val="bg1"/>
              </a:solidFill>
            </a:endParaRPr>
          </a:p>
          <a:p>
            <a:pPr>
              <a:lnSpc>
                <a:spcPct val="80000"/>
              </a:lnSpc>
            </a:pPr>
            <a:r>
              <a:rPr lang="zh-CN" altLang="en-US" b="1">
                <a:solidFill>
                  <a:schemeClr val="bg1"/>
                </a:solidFill>
              </a:rPr>
              <a:t>警幻道:"此酒乃以百花之蕤，万木之汁，加以麟髓凤乳酿成，因名为'万艳同杯'。"宝玉称赏不迭。</a:t>
            </a:r>
            <a:endParaRPr lang="zh-CN" altLang="en-US" b="1">
              <a:solidFill>
                <a:schemeClr val="bg1"/>
              </a:solidFill>
            </a:endParaRPr>
          </a:p>
        </p:txBody>
      </p:sp>
      <p:sp>
        <p:nvSpPr>
          <p:cNvPr id="9" name="文本框 8"/>
          <p:cNvSpPr txBox="1"/>
          <p:nvPr/>
        </p:nvSpPr>
        <p:spPr>
          <a:xfrm>
            <a:off x="4685030" y="4629785"/>
            <a:ext cx="7261225" cy="1476375"/>
          </a:xfrm>
          <a:prstGeom prst="rect">
            <a:avLst/>
          </a:prstGeom>
          <a:solidFill>
            <a:schemeClr val="accent4">
              <a:lumMod val="60000"/>
              <a:lumOff val="40000"/>
            </a:schemeClr>
          </a:solidFill>
        </p:spPr>
        <p:txBody>
          <a:bodyPr wrap="square" rtlCol="0" anchor="t">
            <a:spAutoFit/>
          </a:bodyPr>
          <a:p>
            <a:r>
              <a:rPr lang="zh-CN" altLang="en-US" b="1"/>
              <a:t>第六十一回：投鼠忌器宝玉瞒赃　判冤决狱平儿行权</a:t>
            </a:r>
            <a:endParaRPr lang="zh-CN" altLang="en-US" b="1"/>
          </a:p>
          <a:p>
            <a:endParaRPr lang="zh-CN" altLang="en-US" b="1"/>
          </a:p>
          <a:p>
            <a:r>
              <a:rPr lang="zh-CN" altLang="en-US" b="1"/>
              <a:t>王夫人的大丫头彩云，禁不住赵姨娘的再三央求，从王夫人柜子里偷了些东西给贾环，被玉钏儿发觉。赵姨娘是探春的生母，平儿为了不使探春难堪，要宝玉应下拿东西的名儿。</a:t>
            </a:r>
            <a:endParaRPr lang="zh-CN" altLang="en-US"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 grpId="0"/>
      <p:bldP spid="7" grpId="0" bldLvl="0" animBg="1"/>
      <p:bldP spid="8" grpId="0" bldLvl="0" animBg="1"/>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33375" y="4681220"/>
            <a:ext cx="3769995" cy="2030095"/>
          </a:xfrm>
          <a:prstGeom prst="rect">
            <a:avLst/>
          </a:prstGeom>
          <a:noFill/>
        </p:spPr>
        <p:txBody>
          <a:bodyPr wrap="square" rtlCol="0" anchor="t">
            <a:spAutoFit/>
          </a:bodyPr>
          <a:p>
            <a:r>
              <a:rPr lang="zh-CN" altLang="en-US"/>
              <a:t>32.刘姥姥第二次去贾府，贾母带她游历大观园，到了妙玉居处栊翠庵，妙玉拿什么饮品招待她？</a:t>
            </a:r>
            <a:endParaRPr lang="zh-CN" altLang="en-US"/>
          </a:p>
          <a:p>
            <a:r>
              <a:rPr lang="zh-CN" altLang="en-US"/>
              <a:t>A、六安茶             </a:t>
            </a:r>
            <a:endParaRPr lang="zh-CN" altLang="en-US"/>
          </a:p>
          <a:p>
            <a:r>
              <a:rPr lang="zh-CN" altLang="en-US">
                <a:solidFill>
                  <a:srgbClr val="FF0000"/>
                </a:solidFill>
              </a:rPr>
              <a:t> B、老君眉</a:t>
            </a:r>
            <a:endParaRPr lang="zh-CN" altLang="en-US">
              <a:solidFill>
                <a:srgbClr val="FF0000"/>
              </a:solidFill>
            </a:endParaRPr>
          </a:p>
          <a:p>
            <a:r>
              <a:rPr lang="zh-CN" altLang="en-US"/>
              <a:t>C、枫露茶              </a:t>
            </a:r>
            <a:endParaRPr lang="zh-CN" altLang="en-US"/>
          </a:p>
          <a:p>
            <a:r>
              <a:rPr lang="zh-CN" altLang="en-US"/>
              <a:t>D、桂圆汤</a:t>
            </a:r>
            <a:endParaRPr lang="zh-CN" altLang="en-US"/>
          </a:p>
        </p:txBody>
      </p:sp>
      <p:sp>
        <p:nvSpPr>
          <p:cNvPr id="5" name="文本框 4"/>
          <p:cNvSpPr txBox="1"/>
          <p:nvPr/>
        </p:nvSpPr>
        <p:spPr>
          <a:xfrm>
            <a:off x="247650" y="431800"/>
            <a:ext cx="3929380" cy="1476375"/>
          </a:xfrm>
          <a:prstGeom prst="rect">
            <a:avLst/>
          </a:prstGeom>
          <a:noFill/>
        </p:spPr>
        <p:txBody>
          <a:bodyPr wrap="none" rtlCol="0">
            <a:spAutoFit/>
          </a:bodyPr>
          <a:p>
            <a:pPr algn="l"/>
            <a:r>
              <a:rPr lang="zh-CN" altLang="en-US">
                <a:sym typeface="+mn-ea"/>
              </a:rPr>
              <a:t>30.宝玉给哪个丫环起名为耶律雄奴？</a:t>
            </a:r>
            <a:endParaRPr lang="zh-CN" altLang="en-US"/>
          </a:p>
          <a:p>
            <a:pPr algn="l"/>
            <a:r>
              <a:rPr lang="zh-CN" altLang="en-US">
                <a:sym typeface="+mn-ea"/>
              </a:rPr>
              <a:t>A、紫娟                   </a:t>
            </a:r>
            <a:endParaRPr lang="zh-CN" altLang="en-US"/>
          </a:p>
          <a:p>
            <a:pPr algn="l"/>
            <a:r>
              <a:rPr lang="zh-CN" altLang="en-US">
                <a:solidFill>
                  <a:srgbClr val="FF0000"/>
                </a:solidFill>
                <a:sym typeface="+mn-ea"/>
              </a:rPr>
              <a:t>B、芳官</a:t>
            </a:r>
            <a:endParaRPr lang="zh-CN" altLang="en-US">
              <a:solidFill>
                <a:srgbClr val="FF0000"/>
              </a:solidFill>
            </a:endParaRPr>
          </a:p>
          <a:p>
            <a:pPr algn="l"/>
            <a:r>
              <a:rPr lang="zh-CN" altLang="en-US">
                <a:sym typeface="+mn-ea"/>
              </a:rPr>
              <a:t>C、小红                   </a:t>
            </a:r>
            <a:endParaRPr lang="zh-CN" altLang="en-US"/>
          </a:p>
          <a:p>
            <a:pPr algn="l"/>
            <a:r>
              <a:rPr lang="zh-CN" altLang="en-US">
                <a:sym typeface="+mn-ea"/>
              </a:rPr>
              <a:t>D、袭人</a:t>
            </a:r>
            <a:endParaRPr lang="zh-CN" altLang="en-US">
              <a:solidFill>
                <a:srgbClr val="FF0000"/>
              </a:solidFill>
            </a:endParaRPr>
          </a:p>
        </p:txBody>
      </p:sp>
      <p:sp>
        <p:nvSpPr>
          <p:cNvPr id="6" name="文本框 5"/>
          <p:cNvSpPr txBox="1"/>
          <p:nvPr/>
        </p:nvSpPr>
        <p:spPr>
          <a:xfrm>
            <a:off x="321945" y="2414270"/>
            <a:ext cx="3781425" cy="2030095"/>
          </a:xfrm>
          <a:prstGeom prst="rect">
            <a:avLst/>
          </a:prstGeom>
          <a:noFill/>
        </p:spPr>
        <p:txBody>
          <a:bodyPr wrap="square" rtlCol="0">
            <a:spAutoFit/>
          </a:bodyPr>
          <a:p>
            <a:pPr algn="l"/>
            <a:r>
              <a:rPr lang="zh-CN" altLang="en-US">
                <a:sym typeface="+mn-ea"/>
              </a:rPr>
              <a:t>31.“千里搭长棚，没有个不散的筵席”一语出于《红楼梦》中何人之口？</a:t>
            </a:r>
            <a:endParaRPr lang="zh-CN" altLang="en-US"/>
          </a:p>
          <a:p>
            <a:pPr algn="l"/>
            <a:r>
              <a:rPr lang="zh-CN" altLang="en-US">
                <a:solidFill>
                  <a:srgbClr val="FF0000"/>
                </a:solidFill>
                <a:sym typeface="+mn-ea"/>
              </a:rPr>
              <a:t>A、小红   </a:t>
            </a:r>
            <a:r>
              <a:rPr lang="zh-CN" altLang="en-US">
                <a:sym typeface="+mn-ea"/>
              </a:rPr>
              <a:t>                </a:t>
            </a:r>
            <a:endParaRPr lang="zh-CN" altLang="en-US"/>
          </a:p>
          <a:p>
            <a:pPr algn="l"/>
            <a:r>
              <a:rPr lang="zh-CN" altLang="en-US">
                <a:sym typeface="+mn-ea"/>
              </a:rPr>
              <a:t>B、黛玉</a:t>
            </a:r>
            <a:endParaRPr lang="zh-CN" altLang="en-US"/>
          </a:p>
          <a:p>
            <a:pPr algn="l"/>
            <a:r>
              <a:rPr lang="zh-CN" altLang="en-US">
                <a:sym typeface="+mn-ea"/>
              </a:rPr>
              <a:t>C、探春                   </a:t>
            </a:r>
            <a:endParaRPr lang="zh-CN" altLang="en-US"/>
          </a:p>
          <a:p>
            <a:pPr algn="l"/>
            <a:r>
              <a:rPr lang="zh-CN" altLang="en-US">
                <a:sym typeface="+mn-ea"/>
              </a:rPr>
              <a:t>D、晴雯</a:t>
            </a:r>
            <a:endParaRPr lang="zh-CN" altLang="en-US"/>
          </a:p>
        </p:txBody>
      </p:sp>
      <p:sp>
        <p:nvSpPr>
          <p:cNvPr id="8" name="文本框 7"/>
          <p:cNvSpPr txBox="1"/>
          <p:nvPr/>
        </p:nvSpPr>
        <p:spPr>
          <a:xfrm>
            <a:off x="4869180" y="431800"/>
            <a:ext cx="7069455" cy="3784600"/>
          </a:xfrm>
          <a:prstGeom prst="rect">
            <a:avLst/>
          </a:prstGeom>
          <a:solidFill>
            <a:schemeClr val="accent4">
              <a:lumMod val="60000"/>
              <a:lumOff val="40000"/>
            </a:schemeClr>
          </a:solidFill>
        </p:spPr>
        <p:txBody>
          <a:bodyPr wrap="square" rtlCol="0" anchor="t">
            <a:spAutoFit/>
          </a:bodyPr>
          <a:p>
            <a:r>
              <a:rPr lang="zh-CN" altLang="en-US" sz="2000"/>
              <a:t>第六十三回《寿怡红群芳开夜宴 死金丹独艳理亲丧》</a:t>
            </a:r>
            <a:endParaRPr lang="zh-CN" altLang="en-US" sz="2000"/>
          </a:p>
          <a:p>
            <a:r>
              <a:rPr lang="zh-CN" altLang="en-US" sz="2000"/>
              <a:t>因又见芳官梳了头，挽起攥来，带了些花翠，忙命他改妆，又命将周围的短发剃了去，露出碧青头皮来，当中分大顶，又说:"冬天作大貂鼠卧免儿带，脚上穿虎头盘云五彩小战靴，或散着裤腿，只用净袜厚底镶鞋。"又说:"</a:t>
            </a:r>
            <a:r>
              <a:rPr lang="zh-CN" altLang="en-US" sz="2000">
                <a:solidFill>
                  <a:srgbClr val="FF0000"/>
                </a:solidFill>
              </a:rPr>
              <a:t>芳官之名不好，竟改了男名才别致。"因又改作"雄奴"</a:t>
            </a:r>
            <a:r>
              <a:rPr lang="zh-CN" altLang="en-US" sz="2000"/>
              <a:t>。芳官十分称心，又说:"既如此，你出门也带我出去。有人问，只说我和茗烟一样的小厮就是了。"宝玉笑道:"到底人看得出来。"芳官笑道:"我说你是无才的。咱家现有几家土番，你就说我是个小土番儿。况且人人说我打联垂好看，你想这话可妙?"宝玉听了，喜出意外，忙笑道:"这却很好。我亦常见官员人等多有跟从外国献俘之种，图其不畏风霜，鞍马便捷。即这等，再起个番名</a:t>
            </a:r>
            <a:r>
              <a:rPr lang="zh-CN" altLang="en-US" sz="2000">
                <a:solidFill>
                  <a:srgbClr val="FF0000"/>
                </a:solidFill>
              </a:rPr>
              <a:t>，叫作'耶律雄奴'。</a:t>
            </a:r>
            <a:endParaRPr lang="zh-CN" altLang="en-US" sz="2000">
              <a:solidFill>
                <a:srgbClr val="FF0000"/>
              </a:solidFill>
            </a:endParaRPr>
          </a:p>
        </p:txBody>
      </p:sp>
      <p:sp>
        <p:nvSpPr>
          <p:cNvPr id="9" name="文本框 8"/>
          <p:cNvSpPr txBox="1"/>
          <p:nvPr/>
        </p:nvSpPr>
        <p:spPr>
          <a:xfrm>
            <a:off x="4575175" y="1231265"/>
            <a:ext cx="7616825" cy="5631180"/>
          </a:xfrm>
          <a:prstGeom prst="rect">
            <a:avLst/>
          </a:prstGeom>
          <a:gradFill>
            <a:gsLst>
              <a:gs pos="0">
                <a:srgbClr val="FE4444"/>
              </a:gs>
              <a:gs pos="100000">
                <a:srgbClr val="832B2B"/>
              </a:gs>
            </a:gsLst>
            <a:lin scaled="0"/>
          </a:gradFill>
        </p:spPr>
        <p:txBody>
          <a:bodyPr wrap="square" rtlCol="0" anchor="t">
            <a:spAutoFit/>
          </a:bodyPr>
          <a:p>
            <a:r>
              <a:rPr lang="zh-CN" altLang="en-US" b="1"/>
              <a:t>《红楼梦》第七十六回,寂寞秋夜，黛玉、湘云相对联句，情调凄清，犹如寒虫悲鸣。后来妙玉听到截住,遂三人同至栊翠庵，现烹茶，由妙玉续完所剩十三韵，其中有句：“芳情只自遣,雅趣向谁言！彻旦休云倦，烹茶更细论。”此联句妙玉以茶自喻，道出其洁身自恃，处世不凡的性格，也表现出妙玉对茶道、茶事、茶饮的绝妙之处的独特见解，以及超凡脱俗的个性。</a:t>
            </a:r>
            <a:endParaRPr lang="zh-CN" altLang="en-US" b="1"/>
          </a:p>
          <a:p>
            <a:endParaRPr lang="zh-CN" altLang="en-US" b="1"/>
          </a:p>
          <a:p>
            <a:r>
              <a:rPr lang="zh-CN" altLang="en-US" b="1"/>
              <a:t>        香篆销金鼎，脂冰腻玉盆。</a:t>
            </a:r>
            <a:endParaRPr lang="zh-CN" altLang="en-US" b="1"/>
          </a:p>
          <a:p>
            <a:r>
              <a:rPr lang="zh-CN" altLang="en-US" b="1"/>
              <a:t>　　箫增嫠妇泣，衾倩侍儿温。</a:t>
            </a:r>
            <a:endParaRPr lang="zh-CN" altLang="en-US" b="1"/>
          </a:p>
          <a:p>
            <a:r>
              <a:rPr lang="zh-CN" altLang="en-US" b="1"/>
              <a:t>　　空帐悬文凤，闲屏掩彩鸳。</a:t>
            </a:r>
            <a:endParaRPr lang="zh-CN" altLang="en-US" b="1"/>
          </a:p>
          <a:p>
            <a:r>
              <a:rPr lang="zh-CN" altLang="en-US" b="1"/>
              <a:t>　　露浓苔更滑，霜重竹难扪。</a:t>
            </a:r>
            <a:endParaRPr lang="zh-CN" altLang="en-US" b="1"/>
          </a:p>
          <a:p>
            <a:r>
              <a:rPr lang="zh-CN" altLang="en-US" b="1"/>
              <a:t>　　犹步萦纡沼，还登寂历原。</a:t>
            </a:r>
            <a:endParaRPr lang="zh-CN" altLang="en-US" b="1"/>
          </a:p>
          <a:p>
            <a:r>
              <a:rPr lang="zh-CN" altLang="en-US" b="1"/>
              <a:t>　　石奇神鬼搏，木怪虎狼蹲。</a:t>
            </a:r>
            <a:endParaRPr lang="zh-CN" altLang="en-US" b="1"/>
          </a:p>
          <a:p>
            <a:r>
              <a:rPr lang="zh-CN" altLang="en-US" b="1"/>
              <a:t>　　赑屃朝光透，罘罳晓露屯。</a:t>
            </a:r>
            <a:endParaRPr lang="zh-CN" altLang="en-US" b="1"/>
          </a:p>
          <a:p>
            <a:r>
              <a:rPr lang="zh-CN" altLang="en-US" b="1"/>
              <a:t>　　振林千树鸟，啼谷一声猿。</a:t>
            </a:r>
            <a:endParaRPr lang="zh-CN" altLang="en-US" b="1"/>
          </a:p>
          <a:p>
            <a:r>
              <a:rPr lang="zh-CN" altLang="en-US" b="1"/>
              <a:t>　　歧熟焉忘径，泉知不问源。</a:t>
            </a:r>
            <a:endParaRPr lang="zh-CN" altLang="en-US" b="1"/>
          </a:p>
          <a:p>
            <a:r>
              <a:rPr lang="zh-CN" altLang="en-US" b="1"/>
              <a:t>　　钟鸣栊翠寺，鸡唱稻香村。</a:t>
            </a:r>
            <a:endParaRPr lang="zh-CN" altLang="en-US" b="1"/>
          </a:p>
          <a:p>
            <a:r>
              <a:rPr lang="zh-CN" altLang="en-US" b="1"/>
              <a:t>　　有兴悲何继，无愁意岂烦。</a:t>
            </a:r>
            <a:endParaRPr lang="zh-CN" altLang="en-US" b="1"/>
          </a:p>
          <a:p>
            <a:r>
              <a:rPr lang="zh-CN" altLang="en-US" b="1"/>
              <a:t>　　芳情只自遣，雅趣向谁言。</a:t>
            </a:r>
            <a:endParaRPr lang="zh-CN" altLang="en-US" b="1"/>
          </a:p>
          <a:p>
            <a:r>
              <a:rPr lang="zh-CN" altLang="en-US" b="1"/>
              <a:t>　　彻旦休云倦，烹茶更细论。</a:t>
            </a:r>
            <a:endParaRPr lang="zh-CN" altLang="en-US" b="1"/>
          </a:p>
          <a:p>
            <a:r>
              <a:rPr lang="zh-CN" altLang="en-US" b="1"/>
              <a:t>　妙玉：《右中秋夜大观园即景联句三十五韵》。</a:t>
            </a:r>
            <a:endParaRPr lang="zh-CN" altLang="en-US"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ldLvl="0" animBg="1"/>
      <p:bldP spid="6" grpId="0"/>
      <p:bldP spid="4" grpId="0"/>
      <p:bldP spid="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534400" y="539750"/>
            <a:ext cx="2540000" cy="2030095"/>
          </a:xfrm>
          <a:prstGeom prst="rect">
            <a:avLst/>
          </a:prstGeom>
          <a:noFill/>
        </p:spPr>
        <p:txBody>
          <a:bodyPr wrap="square" rtlCol="0" anchor="t">
            <a:spAutoFit/>
          </a:bodyPr>
          <a:p>
            <a:r>
              <a:rPr lang="zh-CN" altLang="en-US" b="1"/>
              <a:t>35.“茅檐土壁，槿篱竹牖”，描写的是大观园中何处建筑？</a:t>
            </a:r>
            <a:endParaRPr lang="zh-CN" altLang="en-US" b="1"/>
          </a:p>
          <a:p>
            <a:r>
              <a:rPr lang="zh-CN" altLang="en-US" b="1">
                <a:solidFill>
                  <a:srgbClr val="FF0000"/>
                </a:solidFill>
              </a:rPr>
              <a:t>A、稻香村  </a:t>
            </a:r>
            <a:r>
              <a:rPr lang="zh-CN" altLang="en-US" b="1"/>
              <a:t>             </a:t>
            </a:r>
            <a:endParaRPr lang="zh-CN" altLang="en-US" b="1"/>
          </a:p>
          <a:p>
            <a:r>
              <a:rPr lang="zh-CN" altLang="en-US" b="1"/>
              <a:t>B、芦雪庵</a:t>
            </a:r>
            <a:endParaRPr lang="zh-CN" altLang="en-US" b="1"/>
          </a:p>
          <a:p>
            <a:r>
              <a:rPr lang="zh-CN" altLang="en-US" b="1"/>
              <a:t>C、潇湘馆               </a:t>
            </a:r>
            <a:endParaRPr lang="zh-CN" altLang="en-US" b="1"/>
          </a:p>
          <a:p>
            <a:r>
              <a:rPr lang="zh-CN" altLang="en-US" b="1"/>
              <a:t>D、蘅芜院</a:t>
            </a:r>
            <a:endParaRPr lang="zh-CN" altLang="en-US" b="1"/>
          </a:p>
        </p:txBody>
      </p:sp>
      <p:sp>
        <p:nvSpPr>
          <p:cNvPr id="2" name="文本框 1"/>
          <p:cNvSpPr txBox="1"/>
          <p:nvPr/>
        </p:nvSpPr>
        <p:spPr>
          <a:xfrm>
            <a:off x="819150" y="539750"/>
            <a:ext cx="2977515" cy="2030095"/>
          </a:xfrm>
          <a:prstGeom prst="rect">
            <a:avLst/>
          </a:prstGeom>
          <a:noFill/>
        </p:spPr>
        <p:txBody>
          <a:bodyPr wrap="square" rtlCol="0">
            <a:spAutoFit/>
          </a:bodyPr>
          <a:p>
            <a:pPr algn="l"/>
            <a:r>
              <a:rPr lang="zh-CN" altLang="en-US" b="1">
                <a:sym typeface="+mn-ea"/>
              </a:rPr>
              <a:t>33.大观园中有一处“凤尾森森,龙吟细细,湘帘垂地,悄无人声”，住在此处的是谁？</a:t>
            </a:r>
            <a:endParaRPr lang="zh-CN" altLang="en-US" b="1"/>
          </a:p>
          <a:p>
            <a:pPr algn="l"/>
            <a:r>
              <a:rPr lang="zh-CN" altLang="en-US" b="1">
                <a:sym typeface="+mn-ea"/>
              </a:rPr>
              <a:t>A、宝钗                 </a:t>
            </a:r>
            <a:endParaRPr lang="zh-CN" altLang="en-US" b="1"/>
          </a:p>
          <a:p>
            <a:pPr algn="l"/>
            <a:r>
              <a:rPr lang="zh-CN" altLang="en-US" b="1">
                <a:solidFill>
                  <a:srgbClr val="FF0000"/>
                </a:solidFill>
                <a:sym typeface="+mn-ea"/>
              </a:rPr>
              <a:t>B、黛玉</a:t>
            </a:r>
            <a:endParaRPr lang="zh-CN" altLang="en-US" b="1">
              <a:solidFill>
                <a:srgbClr val="FF0000"/>
              </a:solidFill>
            </a:endParaRPr>
          </a:p>
          <a:p>
            <a:pPr algn="l"/>
            <a:r>
              <a:rPr lang="zh-CN" altLang="en-US" b="1">
                <a:sym typeface="+mn-ea"/>
              </a:rPr>
              <a:t>C、李纨                 </a:t>
            </a:r>
            <a:endParaRPr lang="zh-CN" altLang="en-US" b="1"/>
          </a:p>
          <a:p>
            <a:pPr algn="l"/>
            <a:r>
              <a:rPr lang="zh-CN" altLang="en-US" b="1">
                <a:sym typeface="+mn-ea"/>
              </a:rPr>
              <a:t>D、惜春</a:t>
            </a:r>
            <a:endParaRPr lang="zh-CN" altLang="en-US" b="1">
              <a:solidFill>
                <a:srgbClr val="FF0000"/>
              </a:solidFill>
            </a:endParaRPr>
          </a:p>
        </p:txBody>
      </p:sp>
      <p:sp>
        <p:nvSpPr>
          <p:cNvPr id="3" name="文本框 2"/>
          <p:cNvSpPr txBox="1"/>
          <p:nvPr/>
        </p:nvSpPr>
        <p:spPr>
          <a:xfrm>
            <a:off x="4646295" y="614680"/>
            <a:ext cx="3387725" cy="1753235"/>
          </a:xfrm>
          <a:prstGeom prst="rect">
            <a:avLst/>
          </a:prstGeom>
          <a:noFill/>
        </p:spPr>
        <p:txBody>
          <a:bodyPr wrap="square" rtlCol="0">
            <a:spAutoFit/>
          </a:bodyPr>
          <a:p>
            <a:pPr algn="l"/>
            <a:r>
              <a:rPr lang="zh-CN" altLang="en-US" b="1">
                <a:sym typeface="+mn-ea"/>
              </a:rPr>
              <a:t>34.在第三十五回中,莺儿为宝玉结了一个什么花样的丝络？</a:t>
            </a:r>
            <a:endParaRPr lang="zh-CN" altLang="en-US" b="1"/>
          </a:p>
          <a:p>
            <a:pPr algn="l"/>
            <a:r>
              <a:rPr lang="zh-CN" altLang="en-US" b="1">
                <a:sym typeface="+mn-ea"/>
              </a:rPr>
              <a:t>A、如意结             </a:t>
            </a:r>
            <a:endParaRPr lang="zh-CN" altLang="en-US" b="1"/>
          </a:p>
          <a:p>
            <a:pPr algn="l"/>
            <a:r>
              <a:rPr lang="zh-CN" altLang="en-US" b="1">
                <a:sym typeface="+mn-ea"/>
              </a:rPr>
              <a:t>B、万字结</a:t>
            </a:r>
            <a:endParaRPr lang="zh-CN" altLang="en-US" b="1"/>
          </a:p>
          <a:p>
            <a:pPr algn="l"/>
            <a:r>
              <a:rPr lang="zh-CN" altLang="en-US" b="1">
                <a:sym typeface="+mn-ea"/>
              </a:rPr>
              <a:t>C、双飞燕             </a:t>
            </a:r>
            <a:endParaRPr lang="zh-CN" altLang="en-US" b="1"/>
          </a:p>
          <a:p>
            <a:pPr algn="l"/>
            <a:r>
              <a:rPr lang="zh-CN" altLang="en-US" b="1">
                <a:solidFill>
                  <a:srgbClr val="FF0000"/>
                </a:solidFill>
                <a:sym typeface="+mn-ea"/>
              </a:rPr>
              <a:t>D、梅花络</a:t>
            </a:r>
            <a:endParaRPr lang="zh-CN" altLang="en-US" b="1">
              <a:solidFill>
                <a:srgbClr val="FF0000"/>
              </a:solidFill>
            </a:endParaRPr>
          </a:p>
        </p:txBody>
      </p:sp>
      <p:sp>
        <p:nvSpPr>
          <p:cNvPr id="5" name="文本框 4"/>
          <p:cNvSpPr txBox="1"/>
          <p:nvPr/>
        </p:nvSpPr>
        <p:spPr>
          <a:xfrm>
            <a:off x="323850" y="2832735"/>
            <a:ext cx="5296535" cy="3138170"/>
          </a:xfrm>
          <a:prstGeom prst="rect">
            <a:avLst/>
          </a:prstGeom>
          <a:noFill/>
        </p:spPr>
        <p:txBody>
          <a:bodyPr wrap="square" rtlCol="0" anchor="t">
            <a:spAutoFit/>
          </a:bodyPr>
          <a:p>
            <a:r>
              <a:rPr lang="zh-CN" altLang="en-US" b="1"/>
              <a:t>莺儿，《红楼梦》中薛宝钗的丫头。因薛宝钗嫌金莺拗口，改叫莺儿。莺儿第一次出场的时候也就是第八回比通灵金莺微露意。她甚是乖巧，薛宝钗在观看通灵宝玉，念著玉上所镌之文“莫失莫忘，仙寿恒昌”时，她马上想到这和小姐项圈上的两句话是一对儿。她手特巧，擅长打络子、编花篮等，还颇懂色彩的搭配。薛宝钗嫁给宝玉后，她就成了薛宝钗的陪房丫头。第二次莺儿出现的大镜头就是三十五回，也就是那有名黄金莺巧结梅花络。莺儿的再一次出现有一点扮戏是在五十九回莺儿编花篮而导致春燕挨打的事件。</a:t>
            </a:r>
            <a:endParaRPr lang="zh-CN" altLang="en-US" b="1"/>
          </a:p>
        </p:txBody>
      </p:sp>
      <p:sp>
        <p:nvSpPr>
          <p:cNvPr id="6" name="文本框 5"/>
          <p:cNvSpPr txBox="1"/>
          <p:nvPr/>
        </p:nvSpPr>
        <p:spPr>
          <a:xfrm>
            <a:off x="6108065" y="3171190"/>
            <a:ext cx="5309870" cy="1322070"/>
          </a:xfrm>
          <a:prstGeom prst="rect">
            <a:avLst/>
          </a:prstGeom>
          <a:solidFill>
            <a:schemeClr val="accent2">
              <a:lumMod val="20000"/>
              <a:lumOff val="80000"/>
            </a:schemeClr>
          </a:solidFill>
        </p:spPr>
        <p:txBody>
          <a:bodyPr wrap="square" rtlCol="0" anchor="t">
            <a:spAutoFit/>
          </a:bodyPr>
          <a:p>
            <a:r>
              <a:rPr lang="zh-CN" altLang="en-US" sz="2000" b="1"/>
              <a:t>李纨</a:t>
            </a:r>
            <a:endParaRPr lang="zh-CN" altLang="en-US" sz="2000" b="1"/>
          </a:p>
          <a:p>
            <a:r>
              <a:rPr lang="zh-CN" altLang="en-US" sz="2000" b="1"/>
              <a:t>画：一盆茂兰，旁有一位凤冠霞帔的美人。</a:t>
            </a:r>
            <a:endParaRPr lang="zh-CN" altLang="en-US" sz="2000" b="1"/>
          </a:p>
          <a:p>
            <a:r>
              <a:rPr lang="zh-CN" altLang="en-US" sz="2000" b="1"/>
              <a:t>判词：桃李春风结子完，到头谁似一盆兰?</a:t>
            </a:r>
            <a:endParaRPr lang="zh-CN" altLang="en-US" sz="2000" b="1"/>
          </a:p>
          <a:p>
            <a:r>
              <a:rPr lang="zh-CN" altLang="en-US" sz="2000" b="1"/>
              <a:t>           如冰水好空相妒，枉与他人作笑谈。</a:t>
            </a:r>
            <a:endParaRPr lang="zh-CN" altLang="en-US" sz="2000" b="1"/>
          </a:p>
        </p:txBody>
      </p:sp>
      <p:sp>
        <p:nvSpPr>
          <p:cNvPr id="7" name="文本框 6"/>
          <p:cNvSpPr txBox="1"/>
          <p:nvPr/>
        </p:nvSpPr>
        <p:spPr>
          <a:xfrm>
            <a:off x="5754370" y="2832735"/>
            <a:ext cx="6278880" cy="3476625"/>
          </a:xfrm>
          <a:prstGeom prst="rect">
            <a:avLst/>
          </a:prstGeom>
          <a:gradFill>
            <a:gsLst>
              <a:gs pos="0">
                <a:srgbClr val="FBFB11"/>
              </a:gs>
              <a:gs pos="100000">
                <a:srgbClr val="838309"/>
              </a:gs>
            </a:gsLst>
            <a:lin scaled="0"/>
          </a:gradFill>
          <a:ln>
            <a:solidFill>
              <a:schemeClr val="accent2"/>
            </a:solidFill>
          </a:ln>
        </p:spPr>
        <p:txBody>
          <a:bodyPr wrap="none" rtlCol="0">
            <a:spAutoFit/>
          </a:bodyPr>
          <a:p>
            <a:pPr algn="l"/>
            <a:r>
              <a:rPr lang="zh-CN" altLang="en-US" sz="2000" b="1"/>
              <a:t>《晚韶华》镜里恩情，更那堪梦里功名！</a:t>
            </a:r>
            <a:br>
              <a:rPr lang="zh-CN" altLang="en-US" sz="2000" b="1"/>
            </a:br>
            <a:r>
              <a:rPr lang="zh-CN" altLang="en-US" sz="2000" b="1"/>
              <a:t>那美韶华去之何迅！再休提锈帐鸳衾。</a:t>
            </a:r>
            <a:endParaRPr lang="zh-CN" altLang="en-US" sz="2000" b="1"/>
          </a:p>
          <a:p>
            <a:pPr algn="l"/>
            <a:r>
              <a:rPr lang="zh-CN" altLang="en-US" sz="2000" b="1"/>
              <a:t>只这带珠冠，披凤袄，也抵不了无常性命。</a:t>
            </a:r>
            <a:endParaRPr lang="zh-CN" altLang="en-US" sz="2000" b="1"/>
          </a:p>
          <a:p>
            <a:pPr algn="l"/>
            <a:r>
              <a:rPr lang="zh-CN" altLang="en-US" sz="2000" b="1"/>
              <a:t>虽说是，人生莫受老来贫，也须要阴骘积儿孙。</a:t>
            </a:r>
            <a:endParaRPr lang="zh-CN" altLang="en-US" sz="2000" b="1"/>
          </a:p>
          <a:p>
            <a:pPr algn="l"/>
            <a:r>
              <a:rPr lang="zh-CN" altLang="en-US" sz="2000" b="1"/>
              <a:t>气昂昂头戴簪缨，气昂昂头戴簪缨，光灿灿胸悬金印，</a:t>
            </a:r>
            <a:endParaRPr lang="zh-CN" altLang="en-US" sz="2000" b="1"/>
          </a:p>
          <a:p>
            <a:pPr algn="l"/>
            <a:r>
              <a:rPr lang="zh-CN" altLang="en-US" sz="2000" b="1"/>
              <a:t>威赫赫爵禄高登，威赫赫爵禄高登，昏惨惨黄泉路近。</a:t>
            </a:r>
            <a:endParaRPr lang="zh-CN" altLang="en-US" sz="2000" b="1"/>
          </a:p>
          <a:p>
            <a:pPr algn="l"/>
            <a:r>
              <a:rPr lang="zh-CN" altLang="en-US" sz="2000" b="1"/>
              <a:t>问古来将相可还存？也只是虚名儿与后人钦敬。</a:t>
            </a:r>
            <a:endParaRPr lang="zh-CN" altLang="en-US" sz="2000" b="1"/>
          </a:p>
          <a:p>
            <a:pPr algn="l"/>
            <a:r>
              <a:rPr lang="zh-CN" altLang="en-US" sz="2000" b="1"/>
              <a:t> 【鉴赏】那美韶华去之何迅！再休提锈帐鸳衾：</a:t>
            </a:r>
            <a:endParaRPr lang="zh-CN" altLang="en-US" sz="2000" b="1"/>
          </a:p>
          <a:p>
            <a:pPr algn="l"/>
            <a:r>
              <a:rPr lang="zh-CN" altLang="en-US" sz="2000" b="1"/>
              <a:t>李纨年轻丧夫。气昂昂头戴簪缨，光灿灿胸悬金印，</a:t>
            </a:r>
            <a:endParaRPr lang="zh-CN" altLang="en-US" sz="2000" b="1"/>
          </a:p>
          <a:p>
            <a:pPr algn="l"/>
            <a:r>
              <a:rPr lang="zh-CN" altLang="en-US" sz="2000" b="1"/>
              <a:t>威赫赫爵禄高登：李纨之子贾兰最终考取功名，</a:t>
            </a:r>
            <a:endParaRPr lang="zh-CN" altLang="en-US" sz="2000" b="1"/>
          </a:p>
          <a:p>
            <a:pPr algn="l"/>
            <a:r>
              <a:rPr lang="zh-CN" altLang="en-US" sz="2000" b="1"/>
              <a:t>李纨守寡多年，算是熬出了成果。</a:t>
            </a:r>
            <a:endParaRPr lang="zh-CN" altLang="en-US" sz="2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4" grpId="0"/>
      <p:bldP spid="6" grpId="0" bldLvl="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936490" y="205105"/>
            <a:ext cx="2540000" cy="2584450"/>
          </a:xfrm>
          <a:prstGeom prst="rect">
            <a:avLst/>
          </a:prstGeom>
          <a:noFill/>
        </p:spPr>
        <p:txBody>
          <a:bodyPr wrap="square" rtlCol="0" anchor="t">
            <a:spAutoFit/>
          </a:bodyPr>
          <a:p>
            <a:r>
              <a:rPr lang="zh-CN" altLang="en-US"/>
              <a:t>37.写宝玉的《芙蓉女儿诔》得到林黛玉的夸奖,并认为这篇诔文可与什么相提并论？</a:t>
            </a:r>
            <a:endParaRPr lang="zh-CN" altLang="en-US"/>
          </a:p>
          <a:p>
            <a:r>
              <a:rPr lang="zh-CN" altLang="en-US">
                <a:solidFill>
                  <a:srgbClr val="FF0000"/>
                </a:solidFill>
              </a:rPr>
              <a:t>A、曹娥碑</a:t>
            </a:r>
            <a:endParaRPr lang="zh-CN" altLang="en-US">
              <a:solidFill>
                <a:srgbClr val="FF0000"/>
              </a:solidFill>
            </a:endParaRPr>
          </a:p>
          <a:p>
            <a:r>
              <a:rPr lang="zh-CN" altLang="en-US"/>
              <a:t>B、秦观的《淮海集》</a:t>
            </a:r>
            <a:endParaRPr lang="zh-CN" altLang="en-US"/>
          </a:p>
          <a:p>
            <a:r>
              <a:rPr lang="zh-CN" altLang="en-US"/>
              <a:t>C、王维的《西施咏》</a:t>
            </a:r>
            <a:endParaRPr lang="zh-CN" altLang="en-US"/>
          </a:p>
          <a:p>
            <a:r>
              <a:rPr lang="zh-CN" altLang="en-US"/>
              <a:t>D、《后汉书·曹硪传》</a:t>
            </a:r>
            <a:endParaRPr lang="zh-CN" altLang="en-US"/>
          </a:p>
          <a:p>
            <a:endParaRPr lang="zh-CN" altLang="en-US">
              <a:solidFill>
                <a:srgbClr val="FF0000"/>
              </a:solidFill>
            </a:endParaRPr>
          </a:p>
        </p:txBody>
      </p:sp>
      <p:sp>
        <p:nvSpPr>
          <p:cNvPr id="2" name="文本框 1"/>
          <p:cNvSpPr txBox="1"/>
          <p:nvPr/>
        </p:nvSpPr>
        <p:spPr>
          <a:xfrm>
            <a:off x="808355" y="431800"/>
            <a:ext cx="3503930" cy="1753235"/>
          </a:xfrm>
          <a:prstGeom prst="rect">
            <a:avLst/>
          </a:prstGeom>
          <a:noFill/>
        </p:spPr>
        <p:txBody>
          <a:bodyPr wrap="square" rtlCol="0">
            <a:spAutoFit/>
          </a:bodyPr>
          <a:p>
            <a:pPr algn="l"/>
            <a:r>
              <a:rPr lang="zh-CN" altLang="en-US">
                <a:sym typeface="+mn-ea"/>
              </a:rPr>
              <a:t>36.宝玉在秦可卿房中看到有唐伯虎画的一幅什么画？</a:t>
            </a:r>
            <a:endParaRPr lang="zh-CN" altLang="en-US"/>
          </a:p>
          <a:p>
            <a:pPr algn="l"/>
            <a:r>
              <a:rPr lang="zh-CN" altLang="en-US">
                <a:sym typeface="+mn-ea"/>
              </a:rPr>
              <a:t>A、《海棠美人图》</a:t>
            </a:r>
            <a:endParaRPr lang="zh-CN" altLang="en-US"/>
          </a:p>
          <a:p>
            <a:pPr algn="l"/>
            <a:r>
              <a:rPr lang="zh-CN" altLang="en-US">
                <a:sym typeface="+mn-ea"/>
              </a:rPr>
              <a:t>B</a:t>
            </a:r>
            <a:r>
              <a:rPr lang="zh-CN" altLang="en-US">
                <a:solidFill>
                  <a:srgbClr val="FF0000"/>
                </a:solidFill>
                <a:sym typeface="+mn-ea"/>
              </a:rPr>
              <a:t>、《海棠春睡图》</a:t>
            </a:r>
            <a:endParaRPr lang="zh-CN" altLang="en-US">
              <a:solidFill>
                <a:srgbClr val="FF0000"/>
              </a:solidFill>
            </a:endParaRPr>
          </a:p>
          <a:p>
            <a:pPr algn="l"/>
            <a:r>
              <a:rPr lang="zh-CN" altLang="en-US">
                <a:sym typeface="+mn-ea"/>
              </a:rPr>
              <a:t>C、《太极图》</a:t>
            </a:r>
            <a:endParaRPr lang="zh-CN" altLang="en-US"/>
          </a:p>
          <a:p>
            <a:pPr algn="l"/>
            <a:r>
              <a:rPr lang="zh-CN" altLang="en-US">
                <a:sym typeface="+mn-ea"/>
              </a:rPr>
              <a:t>D、《为曹子清题唐寅美人图》</a:t>
            </a:r>
            <a:endParaRPr lang="zh-CN" altLang="en-US">
              <a:solidFill>
                <a:srgbClr val="FF0000"/>
              </a:solidFill>
            </a:endParaRPr>
          </a:p>
        </p:txBody>
      </p:sp>
      <p:sp>
        <p:nvSpPr>
          <p:cNvPr id="3" name="文本框 2"/>
          <p:cNvSpPr txBox="1"/>
          <p:nvPr/>
        </p:nvSpPr>
        <p:spPr>
          <a:xfrm>
            <a:off x="8031480" y="570230"/>
            <a:ext cx="3700780" cy="1476375"/>
          </a:xfrm>
          <a:prstGeom prst="rect">
            <a:avLst/>
          </a:prstGeom>
          <a:noFill/>
        </p:spPr>
        <p:txBody>
          <a:bodyPr wrap="none" rtlCol="0">
            <a:spAutoFit/>
          </a:bodyPr>
          <a:p>
            <a:pPr algn="l"/>
            <a:r>
              <a:rPr lang="zh-CN" altLang="en-US">
                <a:sym typeface="+mn-ea"/>
              </a:rPr>
              <a:t>38.下列什么情节发生在中秋节里？</a:t>
            </a:r>
            <a:endParaRPr lang="zh-CN" altLang="en-US"/>
          </a:p>
          <a:p>
            <a:pPr algn="l"/>
            <a:r>
              <a:rPr lang="zh-CN" altLang="en-US">
                <a:sym typeface="+mn-ea"/>
              </a:rPr>
              <a:t>A、撕扇子作千金一笑</a:t>
            </a:r>
            <a:endParaRPr lang="zh-CN" altLang="en-US"/>
          </a:p>
          <a:p>
            <a:pPr algn="l"/>
            <a:r>
              <a:rPr lang="zh-CN" altLang="en-US">
                <a:sym typeface="+mn-ea"/>
              </a:rPr>
              <a:t>B、王熙凤效戏彩斑衣</a:t>
            </a:r>
            <a:endParaRPr lang="zh-CN" altLang="en-US"/>
          </a:p>
          <a:p>
            <a:pPr algn="l"/>
            <a:r>
              <a:rPr lang="zh-CN" altLang="en-US">
                <a:sym typeface="+mn-ea"/>
              </a:rPr>
              <a:t>C、杏子阴假凤泣虚凰</a:t>
            </a:r>
            <a:endParaRPr lang="zh-CN" altLang="en-US"/>
          </a:p>
          <a:p>
            <a:pPr algn="l"/>
            <a:r>
              <a:rPr lang="zh-CN" altLang="en-US">
                <a:solidFill>
                  <a:srgbClr val="FF0000"/>
                </a:solidFill>
                <a:sym typeface="+mn-ea"/>
              </a:rPr>
              <a:t>D、凸碧堂品笛感凄清</a:t>
            </a:r>
            <a:endParaRPr lang="zh-CN" altLang="en-US">
              <a:solidFill>
                <a:srgbClr val="FF0000"/>
              </a:solidFill>
            </a:endParaRPr>
          </a:p>
        </p:txBody>
      </p:sp>
      <p:sp>
        <p:nvSpPr>
          <p:cNvPr id="9" name="文本框 8"/>
          <p:cNvSpPr txBox="1"/>
          <p:nvPr/>
        </p:nvSpPr>
        <p:spPr>
          <a:xfrm>
            <a:off x="149225" y="38735"/>
            <a:ext cx="4312920" cy="6462395"/>
          </a:xfrm>
          <a:prstGeom prst="rect">
            <a:avLst/>
          </a:prstGeom>
          <a:gradFill>
            <a:gsLst>
              <a:gs pos="0">
                <a:srgbClr val="FBFB11"/>
              </a:gs>
              <a:gs pos="100000">
                <a:srgbClr val="838309"/>
              </a:gs>
            </a:gsLst>
            <a:lin scaled="0"/>
          </a:gradFill>
        </p:spPr>
        <p:txBody>
          <a:bodyPr wrap="square" rtlCol="0" anchor="t">
            <a:spAutoFit/>
          </a:bodyPr>
          <a:p>
            <a:r>
              <a:rPr lang="zh-CN" altLang="en-US" b="1"/>
              <a:t>《红楼梦》第五回“开生面梦演红楼梦 立新场情传幻境情”中，贾宝玉要睡午觉，秦可卿主动跟贾母联系，带着宝玉去已经准备好的休息室，因宝玉厌烦燃藜图之类的布置与装饰，秦可卿顺水推舟把他带到自己的卧室。小说对秦可卿的卧室摆设，有着一段精彩的描述：</a:t>
            </a:r>
            <a:endParaRPr lang="zh-CN" altLang="en-US" b="1"/>
          </a:p>
          <a:p>
            <a:endParaRPr lang="zh-CN" altLang="en-US" b="1"/>
          </a:p>
          <a:p>
            <a:r>
              <a:rPr lang="zh-CN" altLang="en-US" b="1"/>
              <a:t>……入房向壁上看时，有唐伯虎画的《海棠春睡图》，两边有宋学士秦太虚写的一副对联，其联云：</a:t>
            </a:r>
            <a:endParaRPr lang="zh-CN" altLang="en-US" b="1"/>
          </a:p>
          <a:p>
            <a:r>
              <a:rPr lang="zh-CN" altLang="en-US" b="1"/>
              <a:t>　　　　嫩寒锁梦因春冷，</a:t>
            </a:r>
            <a:endParaRPr lang="zh-CN" altLang="en-US" b="1"/>
          </a:p>
          <a:p>
            <a:r>
              <a:rPr lang="zh-CN" altLang="en-US" b="1"/>
              <a:t>　　　　芳气笼人是酒香。</a:t>
            </a:r>
            <a:endParaRPr lang="zh-CN" altLang="en-US" b="1"/>
          </a:p>
          <a:p>
            <a:r>
              <a:rPr lang="zh-CN" altLang="en-US" b="1"/>
              <a:t>案上设着武则天当日镜室中设的宝镜，一边摆着飞燕立着舞过的金盘，盘内盛着安禄山掷过伤了太真乳的木瓜。上面设着寿昌公主于含章殿下卧的榻，悬的是同昌公主制的联珠帐。宝玉含笑连说：“这里好！这里好！”秦氏笑道：“我这屋子大约神仙也可以住得了。”说着亲自展开了西子浣过的纱衾，移了红娘抱过的鸳枕，于是众奶母伏侍宝玉卧好，款款散了，只留袭人、媚人、晴雯、麝月</a:t>
            </a:r>
            <a:endParaRPr lang="zh-CN" altLang="en-US" b="1"/>
          </a:p>
        </p:txBody>
      </p:sp>
      <p:pic>
        <p:nvPicPr>
          <p:cNvPr id="10" name="图片 9"/>
          <p:cNvPicPr>
            <a:picLocks noChangeAspect="1"/>
          </p:cNvPicPr>
          <p:nvPr/>
        </p:nvPicPr>
        <p:blipFill>
          <a:blip r:embed="rId1"/>
          <a:stretch>
            <a:fillRect/>
          </a:stretch>
        </p:blipFill>
        <p:spPr>
          <a:xfrm>
            <a:off x="148590" y="117475"/>
            <a:ext cx="4423410" cy="4070985"/>
          </a:xfrm>
          <a:prstGeom prst="rect">
            <a:avLst/>
          </a:prstGeom>
        </p:spPr>
      </p:pic>
      <p:pic>
        <p:nvPicPr>
          <p:cNvPr id="11" name="图片 10"/>
          <p:cNvPicPr>
            <a:picLocks noChangeAspect="1"/>
          </p:cNvPicPr>
          <p:nvPr/>
        </p:nvPicPr>
        <p:blipFill>
          <a:blip r:embed="rId2"/>
          <a:stretch>
            <a:fillRect/>
          </a:stretch>
        </p:blipFill>
        <p:spPr>
          <a:xfrm>
            <a:off x="204470" y="3676015"/>
            <a:ext cx="4312285" cy="2824480"/>
          </a:xfrm>
          <a:prstGeom prst="rect">
            <a:avLst/>
          </a:prstGeom>
        </p:spPr>
      </p:pic>
      <p:sp>
        <p:nvSpPr>
          <p:cNvPr id="12" name="文本框 11"/>
          <p:cNvSpPr txBox="1"/>
          <p:nvPr/>
        </p:nvSpPr>
        <p:spPr>
          <a:xfrm>
            <a:off x="4936490" y="2684145"/>
            <a:ext cx="2779395" cy="645160"/>
          </a:xfrm>
          <a:prstGeom prst="rect">
            <a:avLst/>
          </a:prstGeom>
          <a:solidFill>
            <a:srgbClr val="FFC000"/>
          </a:solidFill>
        </p:spPr>
        <p:txBody>
          <a:bodyPr wrap="square" rtlCol="0" anchor="t">
            <a:spAutoFit/>
          </a:bodyPr>
          <a:p>
            <a:r>
              <a:rPr lang="zh-CN" altLang="en-US"/>
              <a:t>七九回：“好新奇的祭文，可与《曹娥碑》并传了。”</a:t>
            </a:r>
            <a:endParaRPr lang="zh-CN" altLang="en-US"/>
          </a:p>
        </p:txBody>
      </p:sp>
      <p:sp>
        <p:nvSpPr>
          <p:cNvPr id="13" name="文本框 12"/>
          <p:cNvSpPr txBox="1"/>
          <p:nvPr/>
        </p:nvSpPr>
        <p:spPr>
          <a:xfrm>
            <a:off x="5033645" y="3503930"/>
            <a:ext cx="2889250" cy="3169285"/>
          </a:xfrm>
          <a:prstGeom prst="rect">
            <a:avLst/>
          </a:prstGeom>
          <a:solidFill>
            <a:schemeClr val="accent5">
              <a:lumMod val="40000"/>
              <a:lumOff val="60000"/>
            </a:schemeClr>
          </a:solidFill>
        </p:spPr>
        <p:txBody>
          <a:bodyPr wrap="square" rtlCol="0" anchor="t">
            <a:spAutoFit/>
          </a:bodyPr>
          <a:p>
            <a:r>
              <a:rPr lang="zh-CN" altLang="en-US" sz="2000"/>
              <a:t>曹娥碑是距今约二千年的东汉年间，由当时的浙江省会稽上虞令度尚命其弟子邯郸淳，书写的一个石刻碑文，记载了一个姓曹名娥的十四岁女子“曹娥”，为了追寻在江中溺水而亡的父亲尸首而最后投江自尽的故事。</a:t>
            </a:r>
            <a:endParaRPr lang="zh-CN" altLang="en-US" sz="2000"/>
          </a:p>
        </p:txBody>
      </p:sp>
      <p:sp>
        <p:nvSpPr>
          <p:cNvPr id="14" name="文本框 13"/>
          <p:cNvSpPr txBox="1"/>
          <p:nvPr/>
        </p:nvSpPr>
        <p:spPr>
          <a:xfrm>
            <a:off x="8298815" y="2684145"/>
            <a:ext cx="3433445" cy="645160"/>
          </a:xfrm>
          <a:prstGeom prst="rect">
            <a:avLst/>
          </a:prstGeom>
          <a:solidFill>
            <a:srgbClr val="FFFF00"/>
          </a:solidFill>
        </p:spPr>
        <p:txBody>
          <a:bodyPr wrap="square" rtlCol="0" anchor="t">
            <a:spAutoFit/>
          </a:bodyPr>
          <a:p>
            <a:r>
              <a:rPr lang="zh-CN" altLang="en-US" b="1"/>
              <a:t>第七十六回：凸碧堂品笛感凄清　凹晶馆联诗悲寂寞 </a:t>
            </a:r>
            <a:endParaRPr lang="zh-CN" altLang="en-US" b="1"/>
          </a:p>
        </p:txBody>
      </p:sp>
      <p:sp>
        <p:nvSpPr>
          <p:cNvPr id="15" name="文本框 14"/>
          <p:cNvSpPr txBox="1"/>
          <p:nvPr/>
        </p:nvSpPr>
        <p:spPr>
          <a:xfrm>
            <a:off x="8298815" y="3024505"/>
            <a:ext cx="3533140" cy="3476625"/>
          </a:xfrm>
          <a:prstGeom prst="rect">
            <a:avLst/>
          </a:prstGeom>
          <a:solidFill>
            <a:srgbClr val="FFFF00"/>
          </a:solidFill>
        </p:spPr>
        <p:txBody>
          <a:bodyPr wrap="square" rtlCol="0" anchor="t">
            <a:spAutoFit/>
          </a:bodyPr>
          <a:p>
            <a:r>
              <a:rPr lang="zh-CN" altLang="en-US" sz="2000"/>
              <a:t>贾母等在凸碧堂摆宴赏月，因宝钗姐妹不在，李纨、凤姐病着，贾母不禁觉得冷清，只听桂花阴里，呜呜咽咽，袅袅悠悠，又发出一缕笛音来，果真比先越发凄凉。大家都寂然而坐。夜静月明，且笛声悲怨，贾母年老带酒之人，听此声音，不免有触于心，禁不住堕下泪来，众人彼此都不禁有凄凉寂寞之意。</a:t>
            </a:r>
            <a:endParaRPr lang="zh-CN" altLang="en-US" sz="2000"/>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heel(1)">
                                      <p:cBhvr>
                                        <p:cTn id="5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bldLvl="0" animBg="1"/>
      <p:bldP spid="4" grpId="0"/>
      <p:bldP spid="12" grpId="0" bldLvl="0" animBg="1"/>
      <p:bldP spid="13" grpId="0" bldLvl="0" animBg="1"/>
      <p:bldP spid="3" grpId="0"/>
      <p:bldP spid="14" grpId="0" bldLvl="0" animBg="1"/>
      <p:bldP spid="1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216650" y="345440"/>
            <a:ext cx="5341620" cy="1938020"/>
          </a:xfrm>
          <a:prstGeom prst="rect">
            <a:avLst/>
          </a:prstGeom>
          <a:noFill/>
        </p:spPr>
        <p:txBody>
          <a:bodyPr wrap="square" rtlCol="0" anchor="t">
            <a:spAutoFit/>
          </a:bodyPr>
          <a:p>
            <a:r>
              <a:rPr lang="zh-CN" altLang="en-US" sz="2000" b="1"/>
              <a:t>40.贾府第一次抄家是内乱，所到之处，只有哪一位女子有所准备，秉烛以待？</a:t>
            </a:r>
            <a:endParaRPr lang="zh-CN" altLang="en-US" sz="2000" b="1"/>
          </a:p>
          <a:p>
            <a:r>
              <a:rPr lang="zh-CN" altLang="en-US" sz="2000" b="1">
                <a:solidFill>
                  <a:srgbClr val="FF0000"/>
                </a:solidFill>
              </a:rPr>
              <a:t>A、贾探春  </a:t>
            </a:r>
            <a:r>
              <a:rPr lang="zh-CN" altLang="en-US" sz="2000" b="1"/>
              <a:t>             </a:t>
            </a:r>
            <a:endParaRPr lang="zh-CN" altLang="en-US" sz="2000" b="1"/>
          </a:p>
          <a:p>
            <a:r>
              <a:rPr lang="zh-CN" altLang="en-US" sz="2000" b="1"/>
              <a:t>B、贾惜春</a:t>
            </a:r>
            <a:endParaRPr lang="zh-CN" altLang="en-US" sz="2000" b="1"/>
          </a:p>
          <a:p>
            <a:r>
              <a:rPr lang="zh-CN" altLang="en-US" sz="2000" b="1"/>
              <a:t>C、林黛玉               </a:t>
            </a:r>
            <a:endParaRPr lang="zh-CN" altLang="en-US" sz="2000" b="1"/>
          </a:p>
          <a:p>
            <a:r>
              <a:rPr lang="zh-CN" altLang="en-US" sz="2000" b="1"/>
              <a:t>D、李纨</a:t>
            </a:r>
            <a:endParaRPr lang="zh-CN" altLang="en-US" sz="2000" b="1"/>
          </a:p>
        </p:txBody>
      </p:sp>
      <p:sp>
        <p:nvSpPr>
          <p:cNvPr id="2" name="文本框 1"/>
          <p:cNvSpPr txBox="1"/>
          <p:nvPr/>
        </p:nvSpPr>
        <p:spPr>
          <a:xfrm>
            <a:off x="0" y="345440"/>
            <a:ext cx="6123305" cy="1630045"/>
          </a:xfrm>
          <a:prstGeom prst="rect">
            <a:avLst/>
          </a:prstGeom>
          <a:noFill/>
        </p:spPr>
        <p:txBody>
          <a:bodyPr wrap="none" rtlCol="0">
            <a:spAutoFit/>
          </a:bodyPr>
          <a:p>
            <a:pPr algn="l"/>
            <a:r>
              <a:rPr lang="zh-CN" altLang="en-US" sz="2000" b="1">
                <a:sym typeface="+mn-ea"/>
              </a:rPr>
              <a:t>39.宝玉填《寄生草》曲是什么场合看戏之后仿作的？</a:t>
            </a:r>
            <a:endParaRPr lang="zh-CN" altLang="en-US" sz="2000" b="1"/>
          </a:p>
          <a:p>
            <a:pPr algn="l"/>
            <a:r>
              <a:rPr lang="zh-CN" altLang="en-US" sz="2000" b="1">
                <a:sym typeface="+mn-ea"/>
              </a:rPr>
              <a:t>A、元妃省亲           </a:t>
            </a:r>
            <a:endParaRPr lang="zh-CN" altLang="en-US" sz="2000" b="1"/>
          </a:p>
          <a:p>
            <a:pPr algn="l"/>
            <a:r>
              <a:rPr lang="zh-CN" altLang="en-US" sz="2000" b="1">
                <a:sym typeface="+mn-ea"/>
              </a:rPr>
              <a:t>B、清虚观打醮</a:t>
            </a:r>
            <a:endParaRPr lang="zh-CN" altLang="en-US" sz="2000" b="1"/>
          </a:p>
          <a:p>
            <a:pPr algn="l"/>
            <a:r>
              <a:rPr lang="zh-CN" altLang="en-US" sz="2000" b="1">
                <a:solidFill>
                  <a:srgbClr val="FF0000"/>
                </a:solidFill>
                <a:sym typeface="+mn-ea"/>
              </a:rPr>
              <a:t>C、宝钗生日   </a:t>
            </a:r>
            <a:r>
              <a:rPr lang="zh-CN" altLang="en-US" sz="2000" b="1">
                <a:sym typeface="+mn-ea"/>
              </a:rPr>
              <a:t>        </a:t>
            </a:r>
            <a:endParaRPr lang="zh-CN" altLang="en-US" sz="2000" b="1"/>
          </a:p>
          <a:p>
            <a:pPr algn="l"/>
            <a:r>
              <a:rPr lang="zh-CN" altLang="en-US" sz="2000" b="1">
                <a:sym typeface="+mn-ea"/>
              </a:rPr>
              <a:t>D、元宵夜宴</a:t>
            </a:r>
            <a:endParaRPr lang="zh-CN" altLang="en-US" sz="2000" b="1">
              <a:sym typeface="+mn-ea"/>
            </a:endParaRPr>
          </a:p>
        </p:txBody>
      </p:sp>
      <p:sp>
        <p:nvSpPr>
          <p:cNvPr id="3" name="文本框 2"/>
          <p:cNvSpPr txBox="1"/>
          <p:nvPr/>
        </p:nvSpPr>
        <p:spPr>
          <a:xfrm>
            <a:off x="635" y="0"/>
            <a:ext cx="6069965" cy="6247130"/>
          </a:xfrm>
          <a:prstGeom prst="rect">
            <a:avLst/>
          </a:prstGeom>
          <a:solidFill>
            <a:srgbClr val="00B050"/>
          </a:solidFill>
        </p:spPr>
        <p:txBody>
          <a:bodyPr wrap="square" rtlCol="0" anchor="t">
            <a:spAutoFit/>
          </a:bodyPr>
          <a:p>
            <a:r>
              <a:rPr lang="zh-CN" altLang="en-US" sz="2000"/>
              <a:t>　第二十二回  宝钗生日，贾母叫她点戏，她点了一出《鲁智深醉闹五台山》（又叫《山门》、《醉打山门》），并向宝玉推荐其中这一支“寄生草”曲子。宝玉听了，喜得拍膝叫绝。</a:t>
            </a:r>
            <a:endParaRPr lang="zh-CN" altLang="en-US" sz="2000"/>
          </a:p>
          <a:p>
            <a:endParaRPr lang="zh-CN" altLang="en-US" sz="2000"/>
          </a:p>
          <a:p>
            <a:r>
              <a:rPr lang="zh-CN" altLang="en-US" sz="2000"/>
              <a:t>　　漫揾英雄泪，相离处士家。</a:t>
            </a:r>
            <a:endParaRPr lang="zh-CN" altLang="en-US" sz="2000"/>
          </a:p>
          <a:p>
            <a:r>
              <a:rPr lang="zh-CN" altLang="en-US" sz="2000"/>
              <a:t>　　谢慈悲，剃度在莲台下。</a:t>
            </a:r>
            <a:endParaRPr lang="zh-CN" altLang="en-US" sz="2000"/>
          </a:p>
          <a:p>
            <a:r>
              <a:rPr lang="zh-CN" altLang="en-US" sz="2000"/>
              <a:t>　　没缘法，转眼分离乍。</a:t>
            </a:r>
            <a:endParaRPr lang="zh-CN" altLang="en-US" sz="2000"/>
          </a:p>
          <a:p>
            <a:r>
              <a:rPr lang="zh-CN" altLang="en-US" sz="2000"/>
              <a:t>　　</a:t>
            </a:r>
            <a:r>
              <a:rPr lang="zh-CN" altLang="en-US" sz="2000">
                <a:solidFill>
                  <a:srgbClr val="FF0000"/>
                </a:solidFill>
              </a:rPr>
              <a:t>赤条条，来去无牵挂。</a:t>
            </a:r>
            <a:endParaRPr lang="zh-CN" altLang="en-US" sz="2000"/>
          </a:p>
          <a:p>
            <a:r>
              <a:rPr lang="zh-CN" altLang="en-US" sz="2000"/>
              <a:t>　　那里讨，烟蓑雨笠卷单行？</a:t>
            </a:r>
            <a:endParaRPr lang="zh-CN" altLang="en-US" sz="2000"/>
          </a:p>
          <a:p>
            <a:r>
              <a:rPr lang="zh-CN" altLang="en-US" sz="2000"/>
              <a:t>　　一任俺，芒鞋破钵随缘化！</a:t>
            </a:r>
            <a:endParaRPr lang="zh-CN" altLang="en-US" sz="2000"/>
          </a:p>
          <a:p>
            <a:r>
              <a:rPr lang="zh-CN" altLang="en-US" sz="2000"/>
              <a:t>戏曲中鲁智深所唱的曲子与此处贾宝玉所作的"解偈"，都是在现实中"碰壁"之后，想用逃避现实的方法来寻求精神上的"解脱"。破坏佛门清规的鲁智深和不遵守严格家教的贾宝玉都不为周围的人们所容，所以，作者以前者作为触发后者"禅机"的诱因。读者看待贾宝玉的苦恼，也不应只限于表面所写的儿女纠葛。《参禅偈》中贾宝玉所作和林黛玉所续，既是禅理，也是谶语。这些地方都可以看出禅宗的宗教哲学对曹雪芹的思想影响之深。</a:t>
            </a:r>
            <a:endParaRPr lang="zh-CN" altLang="en-US" sz="2000"/>
          </a:p>
        </p:txBody>
      </p:sp>
      <p:sp>
        <p:nvSpPr>
          <p:cNvPr id="5" name="文本框 4"/>
          <p:cNvSpPr txBox="1"/>
          <p:nvPr/>
        </p:nvSpPr>
        <p:spPr>
          <a:xfrm>
            <a:off x="635" y="0"/>
            <a:ext cx="6069965" cy="2676525"/>
          </a:xfrm>
          <a:prstGeom prst="rect">
            <a:avLst/>
          </a:prstGeom>
          <a:gradFill>
            <a:gsLst>
              <a:gs pos="0">
                <a:srgbClr val="FE4444"/>
              </a:gs>
              <a:gs pos="100000">
                <a:srgbClr val="832B2B"/>
              </a:gs>
            </a:gsLst>
            <a:lin scaled="0"/>
          </a:gradFill>
        </p:spPr>
        <p:txBody>
          <a:bodyPr wrap="square" rtlCol="0" anchor="t">
            <a:spAutoFit/>
          </a:bodyPr>
          <a:p>
            <a:r>
              <a:rPr lang="zh-CN" altLang="en-US" sz="2800" b="1"/>
              <a:t>寄生草·解偈</a:t>
            </a:r>
            <a:endParaRPr lang="zh-CN" altLang="en-US" sz="2800" b="1"/>
          </a:p>
          <a:p>
            <a:endParaRPr lang="zh-CN" altLang="en-US" sz="2800" b="1"/>
          </a:p>
          <a:p>
            <a:r>
              <a:rPr lang="zh-CN" altLang="en-US" sz="2800" b="1"/>
              <a:t>无我原非你，从他不解伊。肆行无碍凭来去，茫茫着甚悲愁喜?</a:t>
            </a:r>
            <a:endParaRPr lang="zh-CN" altLang="en-US" sz="2800" b="1"/>
          </a:p>
          <a:p>
            <a:r>
              <a:rPr lang="zh-CN" altLang="en-US" sz="2800" b="1"/>
              <a:t>纷纷说甚亲疏密?从前碌碌却因何?</a:t>
            </a:r>
            <a:endParaRPr lang="zh-CN" altLang="en-US" sz="2800" b="1"/>
          </a:p>
          <a:p>
            <a:r>
              <a:rPr lang="zh-CN" altLang="en-US" sz="2800" b="1"/>
              <a:t>到如今，回头试想真无趣!</a:t>
            </a:r>
            <a:endParaRPr lang="zh-CN" altLang="en-US" sz="2800" b="1"/>
          </a:p>
        </p:txBody>
      </p:sp>
      <p:pic>
        <p:nvPicPr>
          <p:cNvPr id="6" name="图片 5" descr="1.webp"/>
          <p:cNvPicPr>
            <a:picLocks noChangeAspect="1"/>
          </p:cNvPicPr>
          <p:nvPr/>
        </p:nvPicPr>
        <p:blipFill>
          <a:blip r:embed="rId1"/>
          <a:stretch>
            <a:fillRect/>
          </a:stretch>
        </p:blipFill>
        <p:spPr>
          <a:xfrm>
            <a:off x="-119380" y="0"/>
            <a:ext cx="6189980" cy="6617970"/>
          </a:xfrm>
          <a:prstGeom prst="rect">
            <a:avLst/>
          </a:prstGeom>
        </p:spPr>
      </p:pic>
      <p:sp>
        <p:nvSpPr>
          <p:cNvPr id="7" name="文本框 6"/>
          <p:cNvSpPr txBox="1"/>
          <p:nvPr/>
        </p:nvSpPr>
        <p:spPr>
          <a:xfrm>
            <a:off x="5827395" y="46990"/>
            <a:ext cx="6120765" cy="6523990"/>
          </a:xfrm>
          <a:prstGeom prst="rect">
            <a:avLst/>
          </a:prstGeom>
          <a:solidFill>
            <a:srgbClr val="00B050"/>
          </a:solidFill>
        </p:spPr>
        <p:txBody>
          <a:bodyPr wrap="square" rtlCol="0" anchor="t">
            <a:spAutoFit/>
          </a:bodyPr>
          <a:p>
            <a:pPr>
              <a:lnSpc>
                <a:spcPct val="110000"/>
              </a:lnSpc>
            </a:pPr>
            <a:r>
              <a:rPr lang="zh-CN" altLang="en-US" sz="2000" b="1"/>
              <a:t>荣国府</a:t>
            </a:r>
            <a:r>
              <a:rPr lang="zh-CN" altLang="en-US" sz="2000" b="1">
                <a:solidFill>
                  <a:srgbClr val="FF0000"/>
                </a:solidFill>
              </a:rPr>
              <a:t>贾政与奴婢出身的妾侍赵姨娘所生的女儿</a:t>
            </a:r>
            <a:r>
              <a:rPr lang="zh-CN" altLang="en-US" sz="2000" b="1"/>
              <a:t>，贾宝玉同父异母的妹妹，贾府通称三姑娘，林黛玉进贾府后搬到王夫人住处，元春省亲后住大观园。她精明能干，富有心机，能决断，有"</a:t>
            </a:r>
            <a:r>
              <a:rPr lang="zh-CN" altLang="en-US" sz="2000" b="1">
                <a:solidFill>
                  <a:srgbClr val="FF0000"/>
                </a:solidFill>
              </a:rPr>
              <a:t>玫瑰花</a:t>
            </a:r>
            <a:r>
              <a:rPr lang="zh-CN" altLang="en-US" sz="2000" b="1"/>
              <a:t>"之诨名，连王夫人与凤姐都忌惮她几分，抄检大观园时她扇了王善保家的一巴掌;她工诗善书，趣味高雅</a:t>
            </a:r>
            <a:r>
              <a:rPr lang="zh-CN" altLang="en-US" sz="2000" b="1">
                <a:solidFill>
                  <a:srgbClr val="FF0000"/>
                </a:solidFill>
              </a:rPr>
              <a:t>，曾发起建立海棠诗社</a:t>
            </a:r>
            <a:r>
              <a:rPr lang="zh-CN" altLang="en-US" sz="2000" b="1"/>
              <a:t>，</a:t>
            </a:r>
            <a:r>
              <a:rPr lang="zh-CN" altLang="en-US" sz="2000" b="1">
                <a:solidFill>
                  <a:srgbClr val="FF0000"/>
                </a:solidFill>
              </a:rPr>
              <a:t>是大观园中的一位大才女</a:t>
            </a:r>
            <a:r>
              <a:rPr lang="zh-CN" altLang="en-US" sz="2000" b="1"/>
              <a:t>;</a:t>
            </a:r>
            <a:r>
              <a:rPr lang="zh-CN" altLang="en-US" sz="2000" b="1">
                <a:solidFill>
                  <a:srgbClr val="FF0000"/>
                </a:solidFill>
              </a:rPr>
              <a:t>她关心家国大事，有经世致用之才</a:t>
            </a:r>
            <a:r>
              <a:rPr lang="zh-CN" altLang="en-US" sz="2000" b="1"/>
              <a:t>，曾奉王夫人之命代凤姐理家，为了捧太太重用的奴婢袭人而打压赵姨娘，并主持大观园改革，</a:t>
            </a:r>
            <a:r>
              <a:rPr lang="zh-CN" altLang="en-US" sz="2000" b="1">
                <a:solidFill>
                  <a:srgbClr val="FF0000"/>
                </a:solidFill>
              </a:rPr>
              <a:t>是一位雄才伟略的政治家、改革家</a:t>
            </a:r>
            <a:r>
              <a:rPr lang="zh-CN" altLang="en-US" sz="2000" b="1"/>
              <a:t>。</a:t>
            </a:r>
            <a:endParaRPr lang="zh-CN" altLang="en-US" sz="2000" b="1"/>
          </a:p>
          <a:p>
            <a:pPr>
              <a:lnSpc>
                <a:spcPct val="110000"/>
              </a:lnSpc>
            </a:pPr>
            <a:r>
              <a:rPr lang="zh-CN" altLang="en-US" sz="2000" b="1"/>
              <a:t>贾探春虽受良好教育，因系奴婢所生，又因赵姨娘生了个儿子，所以得不到太太重用，继而不认没有背景的亲娘及其亲戚，维护太太的利益，得到太太认可。虽在凤姐病假期间暂执权杖发动大观园改革，但权力有限，为时已晚，难以挽回贾府颓势。抄检大观园时，她万分悲愤地发表"</a:t>
            </a:r>
            <a:r>
              <a:rPr lang="zh-CN" altLang="en-US" sz="2000" b="1">
                <a:solidFill>
                  <a:srgbClr val="FF0000"/>
                </a:solidFill>
              </a:rPr>
              <a:t>百足之虫论"</a:t>
            </a:r>
            <a:r>
              <a:rPr lang="zh-CN" altLang="en-US" sz="2000" b="1"/>
              <a:t>。她的命运结局融入海疆戡乱这条重要的朝政主线，由父亲贾政做主远嫁海南镇海统制周家，</a:t>
            </a:r>
            <a:r>
              <a:rPr lang="zh-CN" altLang="en-US" sz="2000" b="1">
                <a:solidFill>
                  <a:srgbClr val="FF0000"/>
                </a:solidFill>
              </a:rPr>
              <a:t>躲过抄家一劫</a:t>
            </a:r>
            <a:r>
              <a:rPr lang="zh-CN" altLang="en-US" sz="2000" b="1"/>
              <a:t>。当海疆靖寇凯旋，她得以回京省亲。</a:t>
            </a:r>
            <a:endParaRPr lang="zh-CN" altLang="en-US" sz="2000" b="1"/>
          </a:p>
        </p:txBody>
      </p:sp>
      <p:sp>
        <p:nvSpPr>
          <p:cNvPr id="8" name="文本框 7"/>
          <p:cNvSpPr txBox="1"/>
          <p:nvPr/>
        </p:nvSpPr>
        <p:spPr>
          <a:xfrm>
            <a:off x="5756275" y="46990"/>
            <a:ext cx="6191885" cy="6585585"/>
          </a:xfrm>
          <a:prstGeom prst="rect">
            <a:avLst/>
          </a:prstGeom>
          <a:solidFill>
            <a:srgbClr val="FFC000"/>
          </a:solidFill>
        </p:spPr>
        <p:txBody>
          <a:bodyPr wrap="square" rtlCol="0">
            <a:spAutoFit/>
          </a:bodyPr>
          <a:p>
            <a:pPr>
              <a:lnSpc>
                <a:spcPct val="110000"/>
              </a:lnSpc>
            </a:pPr>
            <a:r>
              <a:rPr lang="zh-CN" altLang="en-US" sz="2400"/>
              <a:t>​正册判词</a:t>
            </a:r>
            <a:endParaRPr lang="zh-CN" altLang="en-US" sz="2400"/>
          </a:p>
          <a:p>
            <a:pPr>
              <a:lnSpc>
                <a:spcPct val="110000"/>
              </a:lnSpc>
            </a:pPr>
            <a:r>
              <a:rPr lang="zh-CN" altLang="en-US" sz="2400"/>
              <a:t>画着两个人放风筝，一片大海，一只大船，船中有一女子，掩面泣涕之状。</a:t>
            </a:r>
            <a:endParaRPr lang="zh-CN" altLang="en-US" sz="2400"/>
          </a:p>
          <a:p>
            <a:pPr>
              <a:lnSpc>
                <a:spcPct val="110000"/>
              </a:lnSpc>
            </a:pPr>
            <a:endParaRPr lang="zh-CN" altLang="en-US" sz="2400"/>
          </a:p>
          <a:p>
            <a:pPr>
              <a:lnSpc>
                <a:spcPct val="110000"/>
              </a:lnSpc>
            </a:pPr>
            <a:r>
              <a:rPr lang="zh-CN" altLang="en-US" sz="2400"/>
              <a:t>也有四句写云:</a:t>
            </a:r>
            <a:endParaRPr lang="zh-CN" altLang="en-US" sz="2400"/>
          </a:p>
          <a:p>
            <a:pPr>
              <a:lnSpc>
                <a:spcPct val="110000"/>
              </a:lnSpc>
            </a:pPr>
            <a:endParaRPr lang="zh-CN" altLang="en-US" sz="2400"/>
          </a:p>
          <a:p>
            <a:pPr>
              <a:lnSpc>
                <a:spcPct val="110000"/>
              </a:lnSpc>
            </a:pPr>
            <a:r>
              <a:rPr lang="zh-CN" altLang="en-US" sz="2400"/>
              <a:t>才自精明志自高，生于末世运偏消。</a:t>
            </a:r>
            <a:endParaRPr lang="zh-CN" altLang="en-US" sz="2400"/>
          </a:p>
          <a:p>
            <a:pPr>
              <a:lnSpc>
                <a:spcPct val="110000"/>
              </a:lnSpc>
            </a:pPr>
            <a:endParaRPr lang="zh-CN" altLang="en-US" sz="2400"/>
          </a:p>
          <a:p>
            <a:pPr>
              <a:lnSpc>
                <a:spcPct val="110000"/>
              </a:lnSpc>
            </a:pPr>
            <a:r>
              <a:rPr lang="zh-CN" altLang="en-US" sz="2400"/>
              <a:t>清明涕送江边望，千里东风一梦遥。</a:t>
            </a:r>
            <a:endParaRPr lang="zh-CN" altLang="en-US" sz="2400"/>
          </a:p>
          <a:p>
            <a:pPr>
              <a:lnSpc>
                <a:spcPct val="110000"/>
              </a:lnSpc>
            </a:pPr>
            <a:endParaRPr lang="zh-CN" altLang="en-US" sz="2400"/>
          </a:p>
          <a:p>
            <a:pPr>
              <a:lnSpc>
                <a:spcPct val="110000"/>
              </a:lnSpc>
            </a:pPr>
            <a:r>
              <a:rPr lang="zh-CN" altLang="en-US" sz="2400"/>
              <a:t>红楼梦曲-分骨肉</a:t>
            </a:r>
            <a:endParaRPr lang="zh-CN" altLang="en-US" sz="2400"/>
          </a:p>
          <a:p>
            <a:pPr>
              <a:lnSpc>
                <a:spcPct val="110000"/>
              </a:lnSpc>
            </a:pPr>
            <a:endParaRPr lang="zh-CN" altLang="en-US" sz="2400"/>
          </a:p>
          <a:p>
            <a:pPr>
              <a:lnSpc>
                <a:spcPct val="110000"/>
              </a:lnSpc>
            </a:pPr>
            <a:r>
              <a:rPr lang="zh-CN" altLang="en-US" sz="2400"/>
              <a:t>一帆风雨路三千，把骨肉家园，齐来抛闪。恐哭损残年。告爹娘，休把儿悬念。自古穷通皆有定，离合岂无缘?从今分两地，各自保平安。奴去也，莫牵连。</a:t>
            </a:r>
            <a:endParaRPr lang="zh-CN" altLang="en-US" sz="2400"/>
          </a:p>
        </p:txBody>
      </p:sp>
      <p:pic>
        <p:nvPicPr>
          <p:cNvPr id="9" name="图片 8"/>
          <p:cNvPicPr>
            <a:picLocks noChangeAspect="1"/>
          </p:cNvPicPr>
          <p:nvPr/>
        </p:nvPicPr>
        <p:blipFill>
          <a:blip r:embed="rId2"/>
          <a:stretch>
            <a:fillRect/>
          </a:stretch>
        </p:blipFill>
        <p:spPr>
          <a:xfrm>
            <a:off x="5791200" y="30480"/>
            <a:ext cx="6192520" cy="661797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5" grpId="0" animBg="1"/>
      <p:bldP spid="4" grpId="0"/>
      <p:bldP spid="8" grpId="0" bldLvl="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434580" y="175895"/>
            <a:ext cx="3779520" cy="1938020"/>
          </a:xfrm>
          <a:prstGeom prst="rect">
            <a:avLst/>
          </a:prstGeom>
          <a:noFill/>
        </p:spPr>
        <p:txBody>
          <a:bodyPr wrap="square" rtlCol="0" anchor="t">
            <a:spAutoFit/>
          </a:bodyPr>
          <a:p>
            <a:r>
              <a:rPr lang="zh-CN" altLang="en-US" sz="2000" b="1"/>
              <a:t>42.下列事件发生在滴翠亭的是哪个？</a:t>
            </a:r>
            <a:endParaRPr lang="zh-CN" altLang="en-US" sz="2000" b="1"/>
          </a:p>
          <a:p>
            <a:r>
              <a:rPr lang="zh-CN" altLang="en-US" sz="2000" b="1">
                <a:solidFill>
                  <a:srgbClr val="FF0000"/>
                </a:solidFill>
              </a:rPr>
              <a:t>A、宝钗扑蝶   </a:t>
            </a:r>
            <a:r>
              <a:rPr lang="zh-CN" altLang="en-US" sz="2000" b="1"/>
              <a:t>          </a:t>
            </a:r>
            <a:endParaRPr lang="zh-CN" altLang="en-US" sz="2000" b="1"/>
          </a:p>
          <a:p>
            <a:r>
              <a:rPr lang="zh-CN" altLang="en-US" sz="2000" b="1"/>
              <a:t>B、螃蟹宴</a:t>
            </a:r>
            <a:endParaRPr lang="zh-CN" altLang="en-US" sz="2000" b="1"/>
          </a:p>
          <a:p>
            <a:r>
              <a:rPr lang="zh-CN" altLang="en-US" sz="2000" b="1"/>
              <a:t>C、刘姥姥吃鸽蛋      </a:t>
            </a:r>
            <a:endParaRPr lang="zh-CN" altLang="en-US" sz="2000" b="1"/>
          </a:p>
          <a:p>
            <a:r>
              <a:rPr lang="zh-CN" altLang="en-US" sz="2000" b="1"/>
              <a:t>D、刘姥姥说酒令</a:t>
            </a:r>
            <a:endParaRPr lang="zh-CN" altLang="en-US" sz="2000" b="1"/>
          </a:p>
        </p:txBody>
      </p:sp>
      <p:sp>
        <p:nvSpPr>
          <p:cNvPr id="2" name="文本框 1"/>
          <p:cNvSpPr txBox="1"/>
          <p:nvPr/>
        </p:nvSpPr>
        <p:spPr>
          <a:xfrm>
            <a:off x="258445" y="237490"/>
            <a:ext cx="5615305" cy="1630045"/>
          </a:xfrm>
          <a:prstGeom prst="rect">
            <a:avLst/>
          </a:prstGeom>
          <a:noFill/>
        </p:spPr>
        <p:txBody>
          <a:bodyPr wrap="none" rtlCol="0">
            <a:spAutoFit/>
          </a:bodyPr>
          <a:p>
            <a:pPr algn="l"/>
            <a:r>
              <a:rPr lang="zh-CN" altLang="en-US" sz="2000" b="1">
                <a:sym typeface="+mn-ea"/>
              </a:rPr>
              <a:t>41.贾雨村最初是靠谁的接济，才得以进京赴试？</a:t>
            </a:r>
            <a:endParaRPr lang="zh-CN" altLang="en-US" sz="2000" b="1"/>
          </a:p>
          <a:p>
            <a:pPr algn="l"/>
            <a:r>
              <a:rPr lang="zh-CN" altLang="en-US" sz="2000" b="1">
                <a:solidFill>
                  <a:srgbClr val="FF0000"/>
                </a:solidFill>
                <a:sym typeface="+mn-ea"/>
              </a:rPr>
              <a:t>A、甄士隐  </a:t>
            </a:r>
            <a:r>
              <a:rPr lang="zh-CN" altLang="en-US" sz="2000" b="1">
                <a:sym typeface="+mn-ea"/>
              </a:rPr>
              <a:t>        </a:t>
            </a:r>
            <a:endParaRPr lang="zh-CN" altLang="en-US" sz="2000" b="1"/>
          </a:p>
          <a:p>
            <a:pPr algn="l"/>
            <a:r>
              <a:rPr lang="zh-CN" altLang="en-US" sz="2000" b="1">
                <a:sym typeface="+mn-ea"/>
              </a:rPr>
              <a:t>B、贾政</a:t>
            </a:r>
            <a:endParaRPr lang="zh-CN" altLang="en-US" sz="2000" b="1"/>
          </a:p>
          <a:p>
            <a:pPr algn="l"/>
            <a:r>
              <a:rPr lang="zh-CN" altLang="en-US" sz="2000" b="1">
                <a:sym typeface="+mn-ea"/>
              </a:rPr>
              <a:t>C、冷子兴          </a:t>
            </a:r>
            <a:endParaRPr lang="zh-CN" altLang="en-US" sz="2000" b="1"/>
          </a:p>
          <a:p>
            <a:pPr algn="l"/>
            <a:r>
              <a:rPr lang="zh-CN" altLang="en-US" sz="2000" b="1">
                <a:sym typeface="+mn-ea"/>
              </a:rPr>
              <a:t>D、林如海</a:t>
            </a:r>
            <a:endParaRPr lang="zh-CN" altLang="en-US" sz="2000" b="1">
              <a:sym typeface="+mn-ea"/>
            </a:endParaRPr>
          </a:p>
        </p:txBody>
      </p:sp>
      <p:sp>
        <p:nvSpPr>
          <p:cNvPr id="3" name="文本框 2"/>
          <p:cNvSpPr txBox="1"/>
          <p:nvPr/>
        </p:nvSpPr>
        <p:spPr>
          <a:xfrm>
            <a:off x="363220" y="1867535"/>
            <a:ext cx="6059805" cy="2861310"/>
          </a:xfrm>
          <a:prstGeom prst="rect">
            <a:avLst/>
          </a:prstGeom>
          <a:solidFill>
            <a:schemeClr val="bg2">
              <a:lumMod val="95000"/>
            </a:schemeClr>
          </a:solidFill>
        </p:spPr>
        <p:txBody>
          <a:bodyPr wrap="square" rtlCol="0" anchor="t">
            <a:spAutoFit/>
          </a:bodyPr>
          <a:p>
            <a:r>
              <a:rPr lang="zh-CN" altLang="en-US" sz="2000" b="1"/>
              <a:t>甄士隐，姓甄，名费，谐音“废”，字士隐。“甄士隐”取意为“真事隐”。书中有“因曾历过一番梦幻之后，故将真事隐去。”一句。正如贾雨村是“假语村言”一样。</a:t>
            </a:r>
            <a:endParaRPr lang="zh-CN" altLang="en-US" sz="2000" b="1"/>
          </a:p>
          <a:p>
            <a:r>
              <a:rPr lang="zh-CN" altLang="en-US" sz="2000" b="1"/>
              <a:t>写甄士隐是为了写一个经历了骨肉分离、家遭火灾、下半世坎坷而终于醒悟出世的人物形象。他可能是作者自身的影子，同时也是提系着全书主题的一个线索。</a:t>
            </a:r>
            <a:endParaRPr lang="zh-CN" altLang="en-US" sz="2000" b="1"/>
          </a:p>
          <a:p>
            <a:r>
              <a:rPr lang="zh-CN" altLang="en-US" sz="2000" b="1"/>
              <a:t>贾雨村谐音“假语存”，因为做过林黛玉的老师，又与贾家同宗，故为后文林黛玉进京做铺垫。</a:t>
            </a:r>
            <a:endParaRPr lang="zh-CN" altLang="en-US" sz="2000" b="1"/>
          </a:p>
        </p:txBody>
      </p:sp>
      <p:sp>
        <p:nvSpPr>
          <p:cNvPr id="5" name="文本框 4"/>
          <p:cNvSpPr txBox="1"/>
          <p:nvPr/>
        </p:nvSpPr>
        <p:spPr>
          <a:xfrm>
            <a:off x="1917700" y="822325"/>
            <a:ext cx="3759200" cy="829945"/>
          </a:xfrm>
          <a:prstGeom prst="rect">
            <a:avLst/>
          </a:prstGeom>
          <a:solidFill>
            <a:schemeClr val="accent6">
              <a:lumMod val="60000"/>
              <a:lumOff val="40000"/>
            </a:schemeClr>
          </a:solidFill>
        </p:spPr>
        <p:txBody>
          <a:bodyPr wrap="square" rtlCol="0">
            <a:spAutoFit/>
          </a:bodyPr>
          <a:p>
            <a:pPr algn="r"/>
            <a:r>
              <a:rPr lang="zh-CN" altLang="en-US" sz="2400" b="1"/>
              <a:t>第1回 甄士隐梦幻识通灵       贾雨村风尘怀闺秀 </a:t>
            </a:r>
            <a:endParaRPr lang="zh-CN" altLang="en-US" sz="2400" b="1"/>
          </a:p>
        </p:txBody>
      </p:sp>
      <p:sp>
        <p:nvSpPr>
          <p:cNvPr id="6" name="文本框 5"/>
          <p:cNvSpPr txBox="1"/>
          <p:nvPr/>
        </p:nvSpPr>
        <p:spPr>
          <a:xfrm>
            <a:off x="474980" y="4728845"/>
            <a:ext cx="5482590" cy="398780"/>
          </a:xfrm>
          <a:prstGeom prst="rect">
            <a:avLst/>
          </a:prstGeom>
          <a:solidFill>
            <a:schemeClr val="accent5">
              <a:lumMod val="40000"/>
              <a:lumOff val="60000"/>
            </a:schemeClr>
          </a:solidFill>
        </p:spPr>
        <p:txBody>
          <a:bodyPr wrap="square" rtlCol="0" anchor="t">
            <a:spAutoFit/>
          </a:bodyPr>
          <a:p>
            <a:r>
              <a:rPr lang="zh-CN" altLang="en-US" sz="2000" b="1"/>
              <a:t>第3回 贾雨村夤缘复旧职　林黛玉抛父进京都 </a:t>
            </a:r>
            <a:endParaRPr lang="zh-CN" altLang="en-US" sz="2000" b="1"/>
          </a:p>
        </p:txBody>
      </p:sp>
      <p:sp>
        <p:nvSpPr>
          <p:cNvPr id="7" name="文本框 6"/>
          <p:cNvSpPr txBox="1"/>
          <p:nvPr/>
        </p:nvSpPr>
        <p:spPr>
          <a:xfrm>
            <a:off x="464820" y="5444490"/>
            <a:ext cx="5492115" cy="398780"/>
          </a:xfrm>
          <a:prstGeom prst="rect">
            <a:avLst/>
          </a:prstGeom>
          <a:solidFill>
            <a:schemeClr val="accent6">
              <a:lumMod val="40000"/>
              <a:lumOff val="60000"/>
            </a:schemeClr>
          </a:solidFill>
        </p:spPr>
        <p:txBody>
          <a:bodyPr wrap="square" rtlCol="0">
            <a:spAutoFit/>
          </a:bodyPr>
          <a:p>
            <a:pPr algn="l"/>
            <a:r>
              <a:rPr lang="zh-CN" altLang="en-US" sz="2000" b="1">
                <a:sym typeface="+mn-ea"/>
              </a:rPr>
              <a:t>第4回 薄命女偏逢薄命郎    葫芦僧判断葫芦案</a:t>
            </a:r>
            <a:endParaRPr lang="zh-CN" altLang="en-US" sz="2000" b="1">
              <a:sym typeface="+mn-ea"/>
            </a:endParaRPr>
          </a:p>
        </p:txBody>
      </p:sp>
      <p:sp>
        <p:nvSpPr>
          <p:cNvPr id="8" name="文本框 7"/>
          <p:cNvSpPr txBox="1"/>
          <p:nvPr/>
        </p:nvSpPr>
        <p:spPr>
          <a:xfrm>
            <a:off x="363220" y="4587240"/>
            <a:ext cx="6059805" cy="1630045"/>
          </a:xfrm>
          <a:prstGeom prst="rect">
            <a:avLst/>
          </a:prstGeom>
          <a:solidFill>
            <a:schemeClr val="bg2">
              <a:lumMod val="95000"/>
            </a:schemeClr>
          </a:solidFill>
        </p:spPr>
        <p:txBody>
          <a:bodyPr wrap="square" rtlCol="0" anchor="t">
            <a:spAutoFit/>
          </a:bodyPr>
          <a:p>
            <a:r>
              <a:rPr lang="zh-CN" altLang="en-US" sz="2000" b="1"/>
              <a:t>贾雨村由一介穷书生，因依附贾府而得官且不断高升。他所表现出来的才能、见识乃至抱负全都超凡脱俗，然而他最终屈从于世俗的黑暗，也因此越来越堕入罪恶的深渊，变成了大奸大恶的人，从而落得个身杠锁枷的后果，也算罪有应得。</a:t>
            </a:r>
            <a:endParaRPr lang="zh-CN" altLang="en-US" sz="2000" b="1"/>
          </a:p>
        </p:txBody>
      </p:sp>
      <p:sp>
        <p:nvSpPr>
          <p:cNvPr id="9" name="文本框 8"/>
          <p:cNvSpPr txBox="1"/>
          <p:nvPr/>
        </p:nvSpPr>
        <p:spPr>
          <a:xfrm>
            <a:off x="7047230" y="2425065"/>
            <a:ext cx="4523105" cy="2861310"/>
          </a:xfrm>
          <a:prstGeom prst="rect">
            <a:avLst/>
          </a:prstGeom>
          <a:solidFill>
            <a:schemeClr val="tx2">
              <a:lumMod val="50000"/>
              <a:lumOff val="50000"/>
            </a:schemeClr>
          </a:solidFill>
        </p:spPr>
        <p:txBody>
          <a:bodyPr wrap="square" rtlCol="0" anchor="t">
            <a:spAutoFit/>
          </a:bodyPr>
          <a:p>
            <a:r>
              <a:rPr lang="zh-CN" altLang="en-US" sz="2000" b="1"/>
              <a:t>滴翠亭本身只是大观园中一个湖心亭，薛宝钗因追彩蝶至此，无意中偷听到小红和坠儿之间的私房话，此处宝钗应变极快，立刻大声询问林黛玉在吗，引导对方认为林姑娘可能听到了我们的谈话。由此成为书中一个亮点，宝钗的行为是否道德也引起宝、黛二派之间的激烈讨论。小小的滴翠这也因此滴翠亭事件而闻名。</a:t>
            </a:r>
            <a:endParaRPr lang="zh-CN" altLang="en-US" sz="2000" b="1"/>
          </a:p>
        </p:txBody>
      </p:sp>
      <p:sp>
        <p:nvSpPr>
          <p:cNvPr id="10" name="矩形 9"/>
          <p:cNvSpPr/>
          <p:nvPr/>
        </p:nvSpPr>
        <p:spPr>
          <a:xfrm>
            <a:off x="6520815" y="5659120"/>
            <a:ext cx="5059680" cy="829945"/>
          </a:xfrm>
          <a:prstGeom prst="rect">
            <a:avLst/>
          </a:prstGeom>
          <a:noFill/>
          <a:ln>
            <a:noFill/>
          </a:ln>
        </p:spPr>
        <p:txBody>
          <a:bodyPr wrap="none" rtlCol="0" anchor="t">
            <a:spAutoFit/>
          </a:bodyPr>
          <a:p>
            <a:pPr algn="ctr"/>
            <a:r>
              <a:rPr lang="zh-CN" altLang="en-US" sz="4800" b="1">
                <a:solidFill>
                  <a:schemeClr val="tx1"/>
                </a:solidFill>
                <a:effectLst>
                  <a:outerShdw blurRad="38100" dist="19050" dir="2700000" algn="tl" rotWithShape="0">
                    <a:schemeClr val="dk1">
                      <a:alpha val="40000"/>
                    </a:schemeClr>
                  </a:outerShdw>
                </a:effectLst>
              </a:rPr>
              <a:t>看官，你怎么看？</a:t>
            </a:r>
            <a:endParaRPr lang="zh-CN" altLang="en-US" sz="4800" b="1">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linds(horizontal)">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5" grpId="0" animBg="1"/>
      <p:bldP spid="6" grpId="0" bldLvl="0" animBg="1"/>
      <p:bldP spid="7" grpId="0" bldLvl="0" animBg="1"/>
      <p:bldP spid="8" grpId="0" bldLvl="0" animBg="1"/>
      <p:bldP spid="4" grpId="0"/>
      <p:bldP spid="10" grpId="0"/>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869180" y="327660"/>
            <a:ext cx="3142615" cy="2584450"/>
          </a:xfrm>
          <a:prstGeom prst="rect">
            <a:avLst/>
          </a:prstGeom>
          <a:noFill/>
        </p:spPr>
        <p:txBody>
          <a:bodyPr wrap="square" rtlCol="0" anchor="t">
            <a:spAutoFit/>
          </a:bodyPr>
          <a:p>
            <a:r>
              <a:rPr lang="zh-CN" altLang="en-US"/>
              <a:t>44.下列诗句为香菱所做的是？</a:t>
            </a:r>
            <a:endParaRPr lang="zh-CN" altLang="en-US"/>
          </a:p>
          <a:p>
            <a:r>
              <a:rPr lang="zh-CN" altLang="en-US"/>
              <a:t>A、好风频借力，送我上青云。</a:t>
            </a:r>
            <a:endParaRPr lang="zh-CN" altLang="en-US"/>
          </a:p>
          <a:p>
            <a:r>
              <a:rPr lang="zh-CN" altLang="en-US">
                <a:solidFill>
                  <a:srgbClr val="FF0000"/>
                </a:solidFill>
              </a:rPr>
              <a:t>B、博得嫦娥应借问，缘何不使永团圆。</a:t>
            </a:r>
            <a:endParaRPr lang="zh-CN" altLang="en-US">
              <a:solidFill>
                <a:srgbClr val="FF0000"/>
              </a:solidFill>
            </a:endParaRPr>
          </a:p>
          <a:p>
            <a:r>
              <a:rPr lang="zh-CN" altLang="en-US"/>
              <a:t>C、未若锦囊收艳骨，一杯净土掩风流。</a:t>
            </a:r>
            <a:endParaRPr lang="zh-CN" altLang="en-US"/>
          </a:p>
          <a:p>
            <a:r>
              <a:rPr lang="zh-CN" altLang="en-US"/>
              <a:t>D、霜清纸帐来新梦，圃冷斜阳忆旧游。</a:t>
            </a:r>
            <a:endParaRPr lang="zh-CN" altLang="en-US"/>
          </a:p>
          <a:p>
            <a:endParaRPr lang="zh-CN" altLang="en-US"/>
          </a:p>
        </p:txBody>
      </p:sp>
      <p:sp>
        <p:nvSpPr>
          <p:cNvPr id="2" name="文本框 1"/>
          <p:cNvSpPr txBox="1"/>
          <p:nvPr/>
        </p:nvSpPr>
        <p:spPr>
          <a:xfrm>
            <a:off x="301625" y="442595"/>
            <a:ext cx="3929380" cy="1476375"/>
          </a:xfrm>
          <a:prstGeom prst="rect">
            <a:avLst/>
          </a:prstGeom>
          <a:noFill/>
        </p:spPr>
        <p:txBody>
          <a:bodyPr wrap="none" rtlCol="0">
            <a:spAutoFit/>
          </a:bodyPr>
          <a:p>
            <a:pPr algn="l"/>
            <a:r>
              <a:rPr lang="zh-CN" altLang="en-US">
                <a:sym typeface="+mn-ea"/>
              </a:rPr>
              <a:t>43.下列诗句暗示史湘云的命运的是？</a:t>
            </a:r>
            <a:endParaRPr lang="zh-CN" altLang="en-US"/>
          </a:p>
          <a:p>
            <a:pPr algn="l"/>
            <a:r>
              <a:rPr lang="zh-CN" altLang="en-US">
                <a:sym typeface="+mn-ea"/>
              </a:rPr>
              <a:t>A、清明涕送江边望,千里东风一梦遥</a:t>
            </a:r>
            <a:endParaRPr lang="zh-CN" altLang="en-US"/>
          </a:p>
          <a:p>
            <a:pPr algn="l"/>
            <a:r>
              <a:rPr lang="zh-CN" altLang="en-US">
                <a:sym typeface="+mn-ea"/>
              </a:rPr>
              <a:t>B、一声震得人方恐,回首相看已成灰</a:t>
            </a:r>
            <a:endParaRPr lang="zh-CN" altLang="en-US"/>
          </a:p>
          <a:p>
            <a:pPr algn="l"/>
            <a:r>
              <a:rPr lang="zh-CN" altLang="en-US">
                <a:sym typeface="+mn-ea"/>
              </a:rPr>
              <a:t>C、焦首朝朝还暮暮,煎心日日复年年</a:t>
            </a:r>
            <a:endParaRPr lang="zh-CN" altLang="en-US"/>
          </a:p>
          <a:p>
            <a:pPr algn="l"/>
            <a:r>
              <a:rPr lang="zh-CN" altLang="en-US">
                <a:solidFill>
                  <a:srgbClr val="FF0000"/>
                </a:solidFill>
                <a:sym typeface="+mn-ea"/>
              </a:rPr>
              <a:t>D、云散高唐,水涸湘江</a:t>
            </a:r>
            <a:endParaRPr lang="zh-CN" altLang="en-US">
              <a:solidFill>
                <a:srgbClr val="FF0000"/>
              </a:solidFill>
            </a:endParaRPr>
          </a:p>
        </p:txBody>
      </p:sp>
      <p:sp>
        <p:nvSpPr>
          <p:cNvPr id="3" name="文本框 2"/>
          <p:cNvSpPr txBox="1"/>
          <p:nvPr/>
        </p:nvSpPr>
        <p:spPr>
          <a:xfrm>
            <a:off x="8849360" y="327660"/>
            <a:ext cx="2100580" cy="1476375"/>
          </a:xfrm>
          <a:prstGeom prst="rect">
            <a:avLst/>
          </a:prstGeom>
          <a:noFill/>
        </p:spPr>
        <p:txBody>
          <a:bodyPr wrap="none" rtlCol="0">
            <a:spAutoFit/>
          </a:bodyPr>
          <a:p>
            <a:pPr algn="l"/>
            <a:r>
              <a:rPr lang="zh-CN" altLang="en-US">
                <a:sym typeface="+mn-ea"/>
              </a:rPr>
              <a:t>45.所续笔者为谁？</a:t>
            </a:r>
            <a:endParaRPr lang="zh-CN" altLang="en-US"/>
          </a:p>
          <a:p>
            <a:pPr algn="l"/>
            <a:r>
              <a:rPr lang="zh-CN" altLang="en-US">
                <a:solidFill>
                  <a:srgbClr val="FF0000"/>
                </a:solidFill>
                <a:sym typeface="+mn-ea"/>
              </a:rPr>
              <a:t>A、高鹗 </a:t>
            </a:r>
            <a:r>
              <a:rPr lang="zh-CN" altLang="en-US">
                <a:sym typeface="+mn-ea"/>
              </a:rPr>
              <a:t>              </a:t>
            </a:r>
            <a:endParaRPr lang="zh-CN" altLang="en-US"/>
          </a:p>
          <a:p>
            <a:pPr algn="l"/>
            <a:r>
              <a:rPr lang="zh-CN" altLang="en-US">
                <a:sym typeface="+mn-ea"/>
              </a:rPr>
              <a:t>B、程伟元</a:t>
            </a:r>
            <a:endParaRPr lang="zh-CN" altLang="en-US"/>
          </a:p>
          <a:p>
            <a:pPr algn="l"/>
            <a:r>
              <a:rPr lang="zh-CN" altLang="en-US">
                <a:sym typeface="+mn-ea"/>
              </a:rPr>
              <a:t>C、脂砚斋           </a:t>
            </a:r>
            <a:endParaRPr lang="zh-CN" altLang="en-US"/>
          </a:p>
          <a:p>
            <a:pPr algn="l"/>
            <a:r>
              <a:rPr lang="zh-CN" altLang="en-US">
                <a:sym typeface="+mn-ea"/>
              </a:rPr>
              <a:t>D、洪昇</a:t>
            </a:r>
            <a:endParaRPr lang="zh-CN" altLang="en-US"/>
          </a:p>
        </p:txBody>
      </p:sp>
      <p:sp>
        <p:nvSpPr>
          <p:cNvPr id="5" name="文本框 4"/>
          <p:cNvSpPr txBox="1"/>
          <p:nvPr/>
        </p:nvSpPr>
        <p:spPr>
          <a:xfrm>
            <a:off x="301625" y="2592705"/>
            <a:ext cx="11757025" cy="2030095"/>
          </a:xfrm>
          <a:prstGeom prst="rect">
            <a:avLst/>
          </a:prstGeom>
          <a:solidFill>
            <a:schemeClr val="tx2">
              <a:lumMod val="50000"/>
              <a:lumOff val="50000"/>
            </a:schemeClr>
          </a:solidFill>
        </p:spPr>
        <p:txBody>
          <a:bodyPr wrap="square" rtlCol="0" anchor="t">
            <a:spAutoFit/>
          </a:bodyPr>
          <a:p>
            <a:r>
              <a:rPr lang="zh-CN" altLang="en-US" b="1"/>
              <a:t>甄英莲("真应怜")，是在古典小说《红楼梦》中的人物，金陵十二钗副册女儿，贾府通称香菱。甄英莲原籍姑苏，甄士隐独女，眉心有米粒大小的一点胭脂记。是小说中第一个登场的女性人物。</a:t>
            </a:r>
            <a:endParaRPr lang="zh-CN" altLang="en-US" b="1"/>
          </a:p>
          <a:p>
            <a:r>
              <a:rPr lang="zh-CN" altLang="en-US" b="1"/>
              <a:t>四岁那年元宵，在看社火花灯时因家奴霍启("祸起")看护不当而被拐子拐走。养大后原是卖给金陵公子冯渊，中途却被薛蟠抢回去，薛宝钗给她起名叫香菱。起初是薛姨妈丫鬟后成为薛蟠之妾，但为蟠妻夏金桂所不容，终究与薛蟠断绝关系，跟随宝钗去了。</a:t>
            </a:r>
            <a:endParaRPr lang="zh-CN" altLang="en-US" b="1"/>
          </a:p>
          <a:p>
            <a:r>
              <a:rPr lang="zh-CN" altLang="en-US" b="1"/>
              <a:t>高鹗所编后四十回中仍为薛蟠妾室，夏金桂下毒害她，结果却阴差阳错毒死了自己。薛蟠出狱后，香菱扶正，难产生下一子后死去，甄士隐亲自接她归入太虚幻境。</a:t>
            </a:r>
            <a:endParaRPr lang="zh-CN" altLang="en-US" b="1"/>
          </a:p>
        </p:txBody>
      </p:sp>
      <p:sp>
        <p:nvSpPr>
          <p:cNvPr id="6" name="文本框 5"/>
          <p:cNvSpPr txBox="1"/>
          <p:nvPr/>
        </p:nvSpPr>
        <p:spPr>
          <a:xfrm>
            <a:off x="217805" y="4874260"/>
            <a:ext cx="11757025" cy="1630045"/>
          </a:xfrm>
          <a:prstGeom prst="rect">
            <a:avLst/>
          </a:prstGeom>
          <a:solidFill>
            <a:schemeClr val="tx2">
              <a:lumMod val="50000"/>
              <a:lumOff val="50000"/>
            </a:schemeClr>
          </a:solidFill>
        </p:spPr>
        <p:txBody>
          <a:bodyPr wrap="square" rtlCol="0" anchor="t">
            <a:spAutoFit/>
          </a:bodyPr>
          <a:p>
            <a:r>
              <a:rPr lang="zh-CN" altLang="en-US" sz="2000" b="1"/>
              <a:t>曹雪芹对香菱是十分钟爱的，可以说《红楼梦》中有两类截然不同的女子形象:一类是像黛玉、妙玉、晴雯等人的冷僻高傲;另一类是像袭人、宝钗等人的世故练达。而曹雪芹在塑造香菱时，却抛撇了这两种典型，把她塑造成娇憨天真、纯洁温和、得人怜爱的女性。香菱虽然遭到了厄运的磨难，但是却依然浑融天真，毫无心机，她总是笑嘻嘻地面对人世的一切，她恒守着她温和专一的性格。曹雪芹在百草千花、万紫千红的大观园中特意植入的一朵暗香的水菱。</a:t>
            </a:r>
            <a:endParaRPr lang="zh-CN" altLang="en-US" sz="2000" b="1"/>
          </a:p>
        </p:txBody>
      </p:sp>
      <p:sp>
        <p:nvSpPr>
          <p:cNvPr id="7" name="文本框 6"/>
          <p:cNvSpPr txBox="1"/>
          <p:nvPr/>
        </p:nvSpPr>
        <p:spPr>
          <a:xfrm>
            <a:off x="301625" y="122555"/>
            <a:ext cx="8098790" cy="2306955"/>
          </a:xfrm>
          <a:prstGeom prst="rect">
            <a:avLst/>
          </a:prstGeom>
          <a:gradFill>
            <a:gsLst>
              <a:gs pos="0">
                <a:srgbClr val="FBFB11"/>
              </a:gs>
              <a:gs pos="100000">
                <a:srgbClr val="838309"/>
              </a:gs>
            </a:gsLst>
            <a:lin scaled="0"/>
          </a:gradFill>
        </p:spPr>
        <p:txBody>
          <a:bodyPr wrap="square" rtlCol="0">
            <a:spAutoFit/>
          </a:bodyPr>
          <a:p>
            <a:pPr algn="l"/>
            <a:r>
              <a:rPr lang="zh-CN" altLang="en-US" sz="1600" b="1"/>
              <a:t>画：</a:t>
            </a:r>
            <a:endParaRPr lang="zh-CN" altLang="en-US" sz="1600" b="1"/>
          </a:p>
          <a:p>
            <a:pPr algn="l"/>
            <a:endParaRPr lang="zh-CN" altLang="en-US" sz="1600" b="1"/>
          </a:p>
          <a:p>
            <a:pPr algn="l"/>
            <a:r>
              <a:rPr lang="zh-CN" altLang="en-US" sz="1600" b="1"/>
              <a:t>只见画着一株桂花，下面有一池沼，其中水涸泥干，莲枯藕败。</a:t>
            </a:r>
            <a:endParaRPr lang="zh-CN" altLang="en-US" sz="1600" b="1"/>
          </a:p>
          <a:p>
            <a:pPr algn="l"/>
            <a:endParaRPr lang="zh-CN" altLang="en-US" sz="1600" b="1"/>
          </a:p>
          <a:p>
            <a:pPr algn="l"/>
            <a:r>
              <a:rPr lang="zh-CN" altLang="en-US" sz="1600" b="1"/>
              <a:t>诗：</a:t>
            </a:r>
            <a:endParaRPr lang="zh-CN" altLang="en-US" sz="1600" b="1"/>
          </a:p>
          <a:p>
            <a:pPr algn="l"/>
            <a:r>
              <a:rPr lang="zh-CN" altLang="en-US" sz="1600" b="1"/>
              <a:t>根并荷花一茎香，</a:t>
            </a:r>
            <a:endParaRPr lang="zh-CN" altLang="en-US" sz="1600" b="1"/>
          </a:p>
          <a:p>
            <a:pPr algn="l"/>
            <a:r>
              <a:rPr lang="zh-CN" altLang="en-US" sz="1600" b="1"/>
              <a:t>平生遭际实堪伤。</a:t>
            </a:r>
            <a:endParaRPr lang="zh-CN" altLang="en-US" sz="1600" b="1"/>
          </a:p>
          <a:p>
            <a:pPr algn="l"/>
            <a:r>
              <a:rPr lang="zh-CN" altLang="en-US" sz="1600" b="1"/>
              <a:t>自从两地生孤木，</a:t>
            </a:r>
            <a:endParaRPr lang="zh-CN" altLang="en-US" sz="1600" b="1"/>
          </a:p>
          <a:p>
            <a:pPr algn="l"/>
            <a:r>
              <a:rPr lang="zh-CN" altLang="en-US" sz="1600" b="1"/>
              <a:t>致使香魂返故乡。</a:t>
            </a:r>
            <a:endParaRPr lang="zh-CN" altLang="en-US" sz="1600" b="1"/>
          </a:p>
        </p:txBody>
      </p:sp>
      <p:pic>
        <p:nvPicPr>
          <p:cNvPr id="8" name="图片 7" descr="1.webp"/>
          <p:cNvPicPr>
            <a:picLocks noChangeAspect="1"/>
          </p:cNvPicPr>
          <p:nvPr/>
        </p:nvPicPr>
        <p:blipFill>
          <a:blip r:embed="rId1"/>
          <a:stretch>
            <a:fillRect/>
          </a:stretch>
        </p:blipFill>
        <p:spPr>
          <a:xfrm>
            <a:off x="4556125" y="2510790"/>
            <a:ext cx="7635875" cy="434784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linds(horizontal)">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5" grpId="0" bldLvl="0" animBg="1"/>
      <p:bldP spid="6" grpId="0" animBg="1"/>
      <p:bldP spid="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31735" y="427355"/>
            <a:ext cx="3844290" cy="1938020"/>
          </a:xfrm>
          <a:prstGeom prst="rect">
            <a:avLst/>
          </a:prstGeom>
          <a:noFill/>
        </p:spPr>
        <p:txBody>
          <a:bodyPr wrap="square" rtlCol="0" anchor="t">
            <a:spAutoFit/>
          </a:bodyPr>
          <a:p>
            <a:r>
              <a:rPr lang="zh-CN" altLang="en-US" sz="2000" b="1"/>
              <a:t>47.宝玉一直记着晴雯最爱吃的点心，是什么？</a:t>
            </a:r>
            <a:endParaRPr lang="zh-CN" altLang="en-US" sz="2000" b="1"/>
          </a:p>
          <a:p>
            <a:r>
              <a:rPr lang="zh-CN" altLang="en-US" sz="2000" b="1"/>
              <a:t>A、荷花酥               </a:t>
            </a:r>
            <a:endParaRPr lang="zh-CN" altLang="en-US" sz="2000" b="1"/>
          </a:p>
          <a:p>
            <a:r>
              <a:rPr lang="zh-CN" altLang="en-US" sz="2000" b="1">
                <a:solidFill>
                  <a:srgbClr val="FF0000"/>
                </a:solidFill>
              </a:rPr>
              <a:t>B、豆腐皮包子</a:t>
            </a:r>
            <a:endParaRPr lang="zh-CN" altLang="en-US" sz="2000" b="1">
              <a:solidFill>
                <a:srgbClr val="FF0000"/>
              </a:solidFill>
            </a:endParaRPr>
          </a:p>
          <a:p>
            <a:r>
              <a:rPr lang="zh-CN" altLang="en-US" sz="2000" b="1"/>
              <a:t>C、糖蒸酥酪           </a:t>
            </a:r>
            <a:endParaRPr lang="zh-CN" altLang="en-US" sz="2000" b="1"/>
          </a:p>
          <a:p>
            <a:r>
              <a:rPr lang="zh-CN" altLang="en-US" sz="2000" b="1"/>
              <a:t>D、鹅掌鸭信</a:t>
            </a:r>
            <a:endParaRPr lang="zh-CN" altLang="en-US" sz="2000" b="1"/>
          </a:p>
        </p:txBody>
      </p:sp>
      <p:sp>
        <p:nvSpPr>
          <p:cNvPr id="2" name="文本框 1"/>
          <p:cNvSpPr txBox="1"/>
          <p:nvPr/>
        </p:nvSpPr>
        <p:spPr>
          <a:xfrm>
            <a:off x="657225" y="550545"/>
            <a:ext cx="5361305" cy="1630045"/>
          </a:xfrm>
          <a:prstGeom prst="rect">
            <a:avLst/>
          </a:prstGeom>
          <a:noFill/>
        </p:spPr>
        <p:txBody>
          <a:bodyPr wrap="none" rtlCol="0">
            <a:spAutoFit/>
          </a:bodyPr>
          <a:p>
            <a:pPr algn="l"/>
            <a:r>
              <a:rPr lang="zh-CN" altLang="en-US" sz="2000" b="1">
                <a:sym typeface="+mn-ea"/>
              </a:rPr>
              <a:t>46.抄检大观园时，唯一没有被抄检的住房是？</a:t>
            </a:r>
            <a:endParaRPr lang="zh-CN" altLang="en-US" sz="2000" b="1"/>
          </a:p>
          <a:p>
            <a:pPr algn="l"/>
            <a:r>
              <a:rPr lang="zh-CN" altLang="en-US" sz="2000" b="1">
                <a:sym typeface="+mn-ea"/>
              </a:rPr>
              <a:t>A、潇湘馆              </a:t>
            </a:r>
            <a:endParaRPr lang="zh-CN" altLang="en-US" sz="2000" b="1"/>
          </a:p>
          <a:p>
            <a:pPr algn="l"/>
            <a:r>
              <a:rPr lang="zh-CN" altLang="en-US" sz="2000" b="1">
                <a:solidFill>
                  <a:srgbClr val="FF0000"/>
                </a:solidFill>
                <a:sym typeface="+mn-ea"/>
              </a:rPr>
              <a:t>B、蘅芜院</a:t>
            </a:r>
            <a:endParaRPr lang="zh-CN" altLang="en-US" sz="2000" b="1">
              <a:solidFill>
                <a:srgbClr val="FF0000"/>
              </a:solidFill>
            </a:endParaRPr>
          </a:p>
          <a:p>
            <a:pPr algn="l"/>
            <a:r>
              <a:rPr lang="zh-CN" altLang="en-US" sz="2000" b="1">
                <a:sym typeface="+mn-ea"/>
              </a:rPr>
              <a:t>C、怡红院              </a:t>
            </a:r>
            <a:endParaRPr lang="zh-CN" altLang="en-US" sz="2000" b="1"/>
          </a:p>
          <a:p>
            <a:pPr algn="l"/>
            <a:r>
              <a:rPr lang="zh-CN" altLang="en-US" sz="2000" b="1">
                <a:sym typeface="+mn-ea"/>
              </a:rPr>
              <a:t>D、稻香村</a:t>
            </a:r>
            <a:endParaRPr lang="zh-CN" altLang="en-US" sz="2000" b="1">
              <a:solidFill>
                <a:srgbClr val="FF0000"/>
              </a:solidFill>
              <a:sym typeface="+mn-ea"/>
            </a:endParaRPr>
          </a:p>
        </p:txBody>
      </p:sp>
      <p:sp>
        <p:nvSpPr>
          <p:cNvPr id="3" name="文本框 2"/>
          <p:cNvSpPr txBox="1"/>
          <p:nvPr/>
        </p:nvSpPr>
        <p:spPr>
          <a:xfrm>
            <a:off x="657225" y="2717165"/>
            <a:ext cx="5773420" cy="3169285"/>
          </a:xfrm>
          <a:prstGeom prst="rect">
            <a:avLst/>
          </a:prstGeom>
          <a:noFill/>
        </p:spPr>
        <p:txBody>
          <a:bodyPr wrap="square" rtlCol="0" anchor="t">
            <a:spAutoFit/>
          </a:bodyPr>
          <a:p>
            <a:r>
              <a:rPr lang="zh-CN" altLang="en-US" sz="2000" b="1"/>
              <a:t>《红楼梦》第七十四回这是《红楼梦》里的一件大悲事，傻大姐在园子里捡到绣有春宫图的香囊,误交到王夫人手里.凤姐被迫同意和王善保家的晚上抄检大观园.在怡红院,脾气比较暴的晴雯将所有东西倒出来；在探春室内,探春维护手下人,大闹了一场,最后王善保家的被打了一巴掌；在迎春房中,查出王善保家的亲戚——司棋与表哥潘又安私通之事.司棋第二天就被打发回家,然后自尽了。可以看做是八十回后贾府被抄家的预演弄得人心惶惶，个个不安。</a:t>
            </a:r>
            <a:endParaRPr lang="zh-CN" altLang="en-US" sz="2000" b="1"/>
          </a:p>
        </p:txBody>
      </p:sp>
      <p:sp>
        <p:nvSpPr>
          <p:cNvPr id="5" name="文本框 4"/>
          <p:cNvSpPr txBox="1"/>
          <p:nvPr/>
        </p:nvSpPr>
        <p:spPr>
          <a:xfrm>
            <a:off x="7245985" y="2829560"/>
            <a:ext cx="4416425" cy="1198880"/>
          </a:xfrm>
          <a:prstGeom prst="rect">
            <a:avLst/>
          </a:prstGeom>
          <a:noFill/>
        </p:spPr>
        <p:txBody>
          <a:bodyPr wrap="square" rtlCol="0" anchor="t">
            <a:spAutoFit/>
          </a:bodyPr>
          <a:p>
            <a:r>
              <a:rPr lang="zh-CN" altLang="en-US" sz="2400" b="1"/>
              <a:t>抄检大观园害死了三个人，一个是晴雯，一个是司棋，还有一个就是迎春。</a:t>
            </a:r>
            <a:endParaRPr lang="zh-CN" altLang="en-US" sz="2400" b="1"/>
          </a:p>
        </p:txBody>
      </p:sp>
      <p:sp>
        <p:nvSpPr>
          <p:cNvPr id="6" name="文本框 5"/>
          <p:cNvSpPr txBox="1"/>
          <p:nvPr/>
        </p:nvSpPr>
        <p:spPr>
          <a:xfrm>
            <a:off x="7030085" y="4272915"/>
            <a:ext cx="4632325" cy="1938020"/>
          </a:xfrm>
          <a:prstGeom prst="rect">
            <a:avLst/>
          </a:prstGeom>
          <a:noFill/>
        </p:spPr>
        <p:txBody>
          <a:bodyPr wrap="square" rtlCol="0" anchor="t">
            <a:spAutoFit/>
          </a:bodyPr>
          <a:p>
            <a:r>
              <a:rPr lang="zh-CN" altLang="en-US" sz="2400" b="1"/>
              <a:t>晴雯聪明智慧高傲泼辣，深得宝玉的重用和赏识。 可以说在怡红院的大丫鬟中，宝玉尊重的是袭人、信任的是麝月、喜爱的是晴雯。</a:t>
            </a:r>
            <a:endParaRPr lang="zh-CN" alt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47650" y="4490720"/>
            <a:ext cx="4029710" cy="1476375"/>
          </a:xfrm>
          <a:prstGeom prst="rect">
            <a:avLst/>
          </a:prstGeom>
          <a:noFill/>
        </p:spPr>
        <p:txBody>
          <a:bodyPr wrap="square" rtlCol="0" anchor="t">
            <a:spAutoFit/>
          </a:bodyPr>
          <a:p>
            <a:r>
              <a:rPr lang="zh-CN" altLang="en-US" b="1"/>
              <a:t>50.宝玉给黛玉起的表字是什么？</a:t>
            </a:r>
            <a:endParaRPr lang="zh-CN" altLang="en-US" b="1"/>
          </a:p>
          <a:p>
            <a:r>
              <a:rPr lang="zh-CN" altLang="en-US" b="1">
                <a:solidFill>
                  <a:srgbClr val="FF0000"/>
                </a:solidFill>
              </a:rPr>
              <a:t>A、颦颦 </a:t>
            </a:r>
            <a:r>
              <a:rPr lang="zh-CN" altLang="en-US" b="1"/>
              <a:t>            </a:t>
            </a:r>
            <a:endParaRPr lang="zh-CN" altLang="en-US" b="1"/>
          </a:p>
          <a:p>
            <a:r>
              <a:rPr lang="zh-CN" altLang="en-US" b="1"/>
              <a:t>B、潇湘妃子</a:t>
            </a:r>
            <a:endParaRPr lang="zh-CN" altLang="en-US" b="1"/>
          </a:p>
          <a:p>
            <a:r>
              <a:rPr lang="zh-CN" altLang="en-US" b="1"/>
              <a:t>C、可卿             </a:t>
            </a:r>
            <a:endParaRPr lang="zh-CN" altLang="en-US" b="1"/>
          </a:p>
          <a:p>
            <a:r>
              <a:rPr lang="zh-CN" altLang="en-US" b="1"/>
              <a:t>D、宫裁</a:t>
            </a:r>
            <a:endParaRPr lang="zh-CN" altLang="en-US" b="1"/>
          </a:p>
        </p:txBody>
      </p:sp>
      <p:sp>
        <p:nvSpPr>
          <p:cNvPr id="2" name="文本框 1"/>
          <p:cNvSpPr txBox="1"/>
          <p:nvPr/>
        </p:nvSpPr>
        <p:spPr>
          <a:xfrm>
            <a:off x="323215" y="313055"/>
            <a:ext cx="3954780" cy="1476375"/>
          </a:xfrm>
          <a:prstGeom prst="rect">
            <a:avLst/>
          </a:prstGeom>
          <a:noFill/>
        </p:spPr>
        <p:txBody>
          <a:bodyPr wrap="none" rtlCol="0">
            <a:spAutoFit/>
          </a:bodyPr>
          <a:p>
            <a:pPr algn="l"/>
            <a:r>
              <a:rPr lang="zh-CN" altLang="en-US" b="1">
                <a:sym typeface="+mn-ea"/>
              </a:rPr>
              <a:t>48.前80回中，刘姥姥去了几次贾府？</a:t>
            </a:r>
            <a:endParaRPr lang="zh-CN" altLang="en-US" b="1"/>
          </a:p>
          <a:p>
            <a:pPr algn="l"/>
            <a:r>
              <a:rPr lang="zh-CN" altLang="en-US" b="1">
                <a:sym typeface="+mn-ea"/>
              </a:rPr>
              <a:t>A、一次              </a:t>
            </a:r>
            <a:endParaRPr lang="zh-CN" altLang="en-US" b="1"/>
          </a:p>
          <a:p>
            <a:pPr algn="l"/>
            <a:r>
              <a:rPr lang="zh-CN" altLang="en-US" b="1">
                <a:solidFill>
                  <a:srgbClr val="FF0000"/>
                </a:solidFill>
                <a:sym typeface="+mn-ea"/>
              </a:rPr>
              <a:t>B、两次</a:t>
            </a:r>
            <a:endParaRPr lang="zh-CN" altLang="en-US" b="1">
              <a:solidFill>
                <a:srgbClr val="FF0000"/>
              </a:solidFill>
            </a:endParaRPr>
          </a:p>
          <a:p>
            <a:pPr algn="l"/>
            <a:r>
              <a:rPr lang="zh-CN" altLang="en-US" b="1">
                <a:sym typeface="+mn-ea"/>
              </a:rPr>
              <a:t>C、三次              </a:t>
            </a:r>
            <a:endParaRPr lang="zh-CN" altLang="en-US" b="1"/>
          </a:p>
          <a:p>
            <a:pPr algn="l"/>
            <a:r>
              <a:rPr lang="zh-CN" altLang="en-US" b="1">
                <a:sym typeface="+mn-ea"/>
              </a:rPr>
              <a:t>D、四次</a:t>
            </a:r>
            <a:endParaRPr lang="zh-CN" altLang="en-US" b="1">
              <a:solidFill>
                <a:srgbClr val="FF0000"/>
              </a:solidFill>
            </a:endParaRPr>
          </a:p>
        </p:txBody>
      </p:sp>
      <p:sp>
        <p:nvSpPr>
          <p:cNvPr id="3" name="文本框 2"/>
          <p:cNvSpPr txBox="1"/>
          <p:nvPr/>
        </p:nvSpPr>
        <p:spPr>
          <a:xfrm>
            <a:off x="247650" y="2113915"/>
            <a:ext cx="4386580" cy="1476375"/>
          </a:xfrm>
          <a:prstGeom prst="rect">
            <a:avLst/>
          </a:prstGeom>
          <a:noFill/>
        </p:spPr>
        <p:txBody>
          <a:bodyPr wrap="none" rtlCol="0">
            <a:spAutoFit/>
          </a:bodyPr>
          <a:p>
            <a:pPr algn="l"/>
            <a:r>
              <a:rPr lang="zh-CN" altLang="en-US" b="1">
                <a:sym typeface="+mn-ea"/>
              </a:rPr>
              <a:t>49.贾政不喜欢宝玉是从什么时候开始的？</a:t>
            </a:r>
            <a:endParaRPr lang="zh-CN" altLang="en-US" b="1"/>
          </a:p>
          <a:p>
            <a:pPr algn="l"/>
            <a:r>
              <a:rPr lang="zh-CN" altLang="en-US" b="1">
                <a:sym typeface="+mn-ea"/>
              </a:rPr>
              <a:t>A、入塾                </a:t>
            </a:r>
            <a:endParaRPr lang="zh-CN" altLang="en-US" b="1"/>
          </a:p>
          <a:p>
            <a:pPr algn="l"/>
            <a:r>
              <a:rPr lang="zh-CN" altLang="en-US" b="1">
                <a:solidFill>
                  <a:srgbClr val="FF0000"/>
                </a:solidFill>
                <a:sym typeface="+mn-ea"/>
              </a:rPr>
              <a:t>B、抓周</a:t>
            </a:r>
            <a:endParaRPr lang="zh-CN" altLang="en-US" b="1">
              <a:solidFill>
                <a:srgbClr val="FF0000"/>
              </a:solidFill>
            </a:endParaRPr>
          </a:p>
          <a:p>
            <a:pPr algn="l"/>
            <a:r>
              <a:rPr lang="zh-CN" altLang="en-US" b="1">
                <a:sym typeface="+mn-ea"/>
              </a:rPr>
              <a:t>C、挨打                </a:t>
            </a:r>
            <a:endParaRPr lang="zh-CN" altLang="en-US" b="1"/>
          </a:p>
          <a:p>
            <a:pPr algn="l"/>
            <a:r>
              <a:rPr lang="zh-CN" altLang="en-US" b="1">
                <a:sym typeface="+mn-ea"/>
              </a:rPr>
              <a:t>D、魇魔法</a:t>
            </a:r>
            <a:endParaRPr lang="zh-CN" altLang="en-US" b="1">
              <a:solidFill>
                <a:srgbClr val="FF0000"/>
              </a:solidFill>
            </a:endParaRPr>
          </a:p>
        </p:txBody>
      </p:sp>
      <p:sp>
        <p:nvSpPr>
          <p:cNvPr id="5" name="文本框 4"/>
          <p:cNvSpPr txBox="1"/>
          <p:nvPr/>
        </p:nvSpPr>
        <p:spPr>
          <a:xfrm>
            <a:off x="5537200" y="313055"/>
            <a:ext cx="6257925" cy="1938020"/>
          </a:xfrm>
          <a:prstGeom prst="rect">
            <a:avLst/>
          </a:prstGeom>
          <a:solidFill>
            <a:srgbClr val="FF0000"/>
          </a:solidFill>
        </p:spPr>
        <p:txBody>
          <a:bodyPr wrap="square" rtlCol="0" anchor="t">
            <a:spAutoFit/>
          </a:bodyPr>
          <a:p>
            <a:r>
              <a:rPr lang="zh-CN" altLang="en-US" sz="2400"/>
              <a:t>那周岁时，政老爷试他将来的志向，便将世上所有的东西，摆了无数叫他抓，谁知他一概不取，伸手只把些脂粉钗环抓来玩弄；那政老爷便不喜欢，说将来不过酒色之徒，因此不甚爱惜。</a:t>
            </a:r>
            <a:endParaRPr lang="zh-CN" altLang="en-US" sz="2400"/>
          </a:p>
        </p:txBody>
      </p:sp>
      <p:sp>
        <p:nvSpPr>
          <p:cNvPr id="6" name="文本框 5"/>
          <p:cNvSpPr txBox="1"/>
          <p:nvPr/>
        </p:nvSpPr>
        <p:spPr>
          <a:xfrm>
            <a:off x="5536565" y="2275205"/>
            <a:ext cx="6258560" cy="1568450"/>
          </a:xfrm>
          <a:prstGeom prst="rect">
            <a:avLst/>
          </a:prstGeom>
          <a:solidFill>
            <a:srgbClr val="FFC000"/>
          </a:solidFill>
        </p:spPr>
        <p:txBody>
          <a:bodyPr wrap="square" rtlCol="0" anchor="t">
            <a:spAutoFit/>
          </a:bodyPr>
          <a:p>
            <a:r>
              <a:rPr lang="zh-CN" altLang="en-US" sz="2400"/>
              <a:t>抓周，东亚国家的一种风俗，起源于中国魏晋南北朝时期，是一种小孩周岁时的预卜婴儿前途的习俗。</a:t>
            </a:r>
            <a:endParaRPr lang="zh-CN" altLang="en-US" sz="2400"/>
          </a:p>
          <a:p>
            <a:r>
              <a:rPr lang="zh-CN" altLang="en-US" sz="2400"/>
              <a:t>至今中国、朝鲜、韩国等地还有这个习俗。</a:t>
            </a:r>
            <a:endParaRPr lang="zh-CN" altLang="en-US" sz="2400"/>
          </a:p>
        </p:txBody>
      </p:sp>
      <p:sp>
        <p:nvSpPr>
          <p:cNvPr id="7" name="文本框 6"/>
          <p:cNvSpPr txBox="1"/>
          <p:nvPr/>
        </p:nvSpPr>
        <p:spPr>
          <a:xfrm>
            <a:off x="5536565" y="4169410"/>
            <a:ext cx="6216015" cy="398780"/>
          </a:xfrm>
          <a:prstGeom prst="rect">
            <a:avLst/>
          </a:prstGeom>
          <a:solidFill>
            <a:srgbClr val="FFC000"/>
          </a:solidFill>
        </p:spPr>
        <p:txBody>
          <a:bodyPr wrap="square" rtlCol="0" anchor="t">
            <a:spAutoFit/>
          </a:bodyPr>
          <a:p>
            <a:r>
              <a:rPr lang="zh-CN" altLang="en-US" sz="2000" b="1"/>
              <a:t>第三回贾雨村夤缘复旧职　林黛玉抛父进京都 </a:t>
            </a:r>
            <a:endParaRPr lang="zh-CN" altLang="en-US" sz="2000" b="1"/>
          </a:p>
        </p:txBody>
      </p:sp>
      <p:sp>
        <p:nvSpPr>
          <p:cNvPr id="8" name="文本框 7"/>
          <p:cNvSpPr txBox="1"/>
          <p:nvPr/>
        </p:nvSpPr>
        <p:spPr>
          <a:xfrm>
            <a:off x="5536565" y="4762500"/>
            <a:ext cx="6335395" cy="1938020"/>
          </a:xfrm>
          <a:prstGeom prst="rect">
            <a:avLst/>
          </a:prstGeom>
          <a:solidFill>
            <a:srgbClr val="FFC000"/>
          </a:solidFill>
        </p:spPr>
        <p:txBody>
          <a:bodyPr wrap="square" rtlCol="0" anchor="t">
            <a:spAutoFit/>
          </a:bodyPr>
          <a:p>
            <a:r>
              <a:rPr lang="zh-CN" altLang="en-US" sz="2000" b="1"/>
              <a:t>宝玉笑道:"我送妹妹一妙字，莫若'颦颦'二字极妙。"探春便问何出。宝玉道:"《古今人物通考》上说:'西方有石名黛，可代画眉之墨。'况这林妹妹眉尖若蹙，用取这两个字，岂不两妙!"探春笑道:"只恐又是你的杜撰。"宝玉笑道:"除《四书》外，杜撰的太多，偏只我是杜撰不成?"</a:t>
            </a:r>
            <a:endParaRPr lang="zh-CN" altLang="en-US" sz="2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linds(horizontal)">
                                      <p:cBhvr>
                                        <p:cTn id="21" dur="500"/>
                                        <p:tgtEl>
                                          <p:spTgt spid="3">
                                            <p:txEl>
                                              <p:pRg st="3" end="3"/>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linds(horizontal)">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blinds(horizontal)">
                                      <p:cBhvr>
                                        <p:cTn id="29" dur="5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linds(horizontal)">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linds(horizontal)">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linds(horizontal)">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blinds(horizontal)">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blinds(horizontal)">
                                      <p:cBhvr>
                                        <p:cTn id="5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P spid="6" grpId="0" animBg="1"/>
      <p:bldP spid="4" grpId="0"/>
      <p:bldP spid="3" grpId="0" bldLvl="0" build="allAtOnce"/>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884285" y="253365"/>
            <a:ext cx="3171825" cy="2245360"/>
          </a:xfrm>
          <a:prstGeom prst="rect">
            <a:avLst/>
          </a:prstGeom>
          <a:noFill/>
          <a:ln>
            <a:solidFill>
              <a:schemeClr val="accent1"/>
            </a:solidFill>
          </a:ln>
        </p:spPr>
        <p:txBody>
          <a:bodyPr wrap="square" rtlCol="0" anchor="t">
            <a:spAutoFit/>
          </a:bodyPr>
          <a:p>
            <a:r>
              <a:rPr lang="zh-CN" altLang="en-US" sz="2000"/>
              <a:t>2、“金陵十二钗”中，带发修行的是哪位女子？</a:t>
            </a:r>
            <a:endParaRPr lang="zh-CN" altLang="en-US" sz="2000"/>
          </a:p>
          <a:p>
            <a:r>
              <a:rPr lang="zh-CN" altLang="en-US" sz="2000"/>
              <a:t>A、贾惜春         </a:t>
            </a:r>
            <a:endParaRPr lang="zh-CN" altLang="en-US" sz="2000"/>
          </a:p>
          <a:p>
            <a:r>
              <a:rPr lang="zh-CN" altLang="en-US" sz="2000"/>
              <a:t>B、妙玉</a:t>
            </a:r>
            <a:endParaRPr lang="zh-CN" altLang="en-US" sz="2000"/>
          </a:p>
          <a:p>
            <a:r>
              <a:rPr lang="zh-CN" altLang="en-US" sz="2000"/>
              <a:t>C、巧姐            </a:t>
            </a:r>
            <a:endParaRPr lang="zh-CN" altLang="en-US" sz="2000"/>
          </a:p>
          <a:p>
            <a:r>
              <a:rPr lang="zh-CN" altLang="en-US" sz="2000"/>
              <a:t>D、史湘云</a:t>
            </a:r>
            <a:endParaRPr lang="zh-CN" altLang="en-US" sz="2000"/>
          </a:p>
          <a:p>
            <a:endParaRPr lang="zh-CN" altLang="en-US" sz="2000"/>
          </a:p>
        </p:txBody>
      </p:sp>
      <p:sp>
        <p:nvSpPr>
          <p:cNvPr id="5" name="文本框 4"/>
          <p:cNvSpPr txBox="1"/>
          <p:nvPr/>
        </p:nvSpPr>
        <p:spPr>
          <a:xfrm>
            <a:off x="240665" y="253365"/>
            <a:ext cx="4204335" cy="1630045"/>
          </a:xfrm>
          <a:prstGeom prst="rect">
            <a:avLst/>
          </a:prstGeom>
          <a:noFill/>
          <a:ln>
            <a:solidFill>
              <a:srgbClr val="FFFF00"/>
            </a:solidFill>
          </a:ln>
        </p:spPr>
        <p:txBody>
          <a:bodyPr wrap="none" rtlCol="0">
            <a:spAutoFit/>
          </a:bodyPr>
          <a:p>
            <a:pPr algn="l"/>
            <a:r>
              <a:rPr lang="zh-CN" altLang="en-US" sz="2000">
                <a:sym typeface="+mn-ea"/>
              </a:rPr>
              <a:t>1.《红楼梦》多少回是曹雪芹手笔？</a:t>
            </a:r>
            <a:endParaRPr lang="zh-CN" altLang="en-US" sz="2000"/>
          </a:p>
          <a:p>
            <a:pPr algn="l"/>
            <a:r>
              <a:rPr lang="zh-CN" altLang="en-US" sz="2000">
                <a:sym typeface="+mn-ea"/>
              </a:rPr>
              <a:t>A、80回             </a:t>
            </a:r>
            <a:endParaRPr lang="zh-CN" altLang="en-US" sz="2000"/>
          </a:p>
          <a:p>
            <a:pPr algn="l"/>
            <a:r>
              <a:rPr lang="zh-CN" altLang="en-US" sz="2000">
                <a:sym typeface="+mn-ea"/>
              </a:rPr>
              <a:t>B、120回</a:t>
            </a:r>
            <a:endParaRPr lang="zh-CN" altLang="en-US" sz="2000"/>
          </a:p>
          <a:p>
            <a:pPr algn="l"/>
            <a:r>
              <a:rPr lang="zh-CN" altLang="en-US" sz="2000">
                <a:sym typeface="+mn-ea"/>
              </a:rPr>
              <a:t>C、60回              </a:t>
            </a:r>
            <a:endParaRPr lang="zh-CN" altLang="en-US" sz="2000"/>
          </a:p>
          <a:p>
            <a:pPr algn="l"/>
            <a:r>
              <a:rPr lang="zh-CN" altLang="en-US" sz="2000">
                <a:sym typeface="+mn-ea"/>
              </a:rPr>
              <a:t>D、100回</a:t>
            </a:r>
            <a:endParaRPr lang="zh-CN" altLang="en-US" sz="2000">
              <a:sym typeface="+mn-ea"/>
            </a:endParaRPr>
          </a:p>
        </p:txBody>
      </p:sp>
      <p:sp>
        <p:nvSpPr>
          <p:cNvPr id="7" name="文本框 6"/>
          <p:cNvSpPr txBox="1"/>
          <p:nvPr/>
        </p:nvSpPr>
        <p:spPr>
          <a:xfrm>
            <a:off x="240665" y="3595370"/>
            <a:ext cx="4088130" cy="3169285"/>
          </a:xfrm>
          <a:prstGeom prst="rect">
            <a:avLst/>
          </a:prstGeom>
          <a:solidFill>
            <a:srgbClr val="FFFF00"/>
          </a:solidFill>
        </p:spPr>
        <p:txBody>
          <a:bodyPr wrap="square" rtlCol="0" anchor="t">
            <a:spAutoFit/>
          </a:bodyPr>
          <a:p>
            <a:r>
              <a:rPr lang="zh-CN" altLang="en-US" sz="2000" b="1"/>
              <a:t>曹雪芹，满月后数日，六月初三，曹頫奏折：“连日时雨叠沛，四野沾足。“此即曹雪芹名“沾“的机缘，天时地利人和均占 。“沾“字取《诗经·小雅·信南山》“既优既渥，既沾既足，生我百谷“，有“世沾皇恩“之意。“雪芹“二字出自苏轼《东坡八首》之三：“泥芹有宿根，一寸嗟独在;雪芹何时动，春鸠行可脍。“</a:t>
            </a:r>
            <a:endParaRPr lang="zh-CN" altLang="en-US" sz="2000" b="1"/>
          </a:p>
        </p:txBody>
      </p:sp>
      <p:sp>
        <p:nvSpPr>
          <p:cNvPr id="8" name="文本框 7"/>
          <p:cNvSpPr txBox="1"/>
          <p:nvPr/>
        </p:nvSpPr>
        <p:spPr>
          <a:xfrm>
            <a:off x="240665" y="2079625"/>
            <a:ext cx="4204335" cy="1476375"/>
          </a:xfrm>
          <a:prstGeom prst="rect">
            <a:avLst/>
          </a:prstGeom>
          <a:solidFill>
            <a:srgbClr val="FFFF00"/>
          </a:solidFill>
        </p:spPr>
        <p:txBody>
          <a:bodyPr wrap="square" rtlCol="0" anchor="t">
            <a:spAutoFit/>
          </a:bodyPr>
          <a:p>
            <a:r>
              <a:rPr lang="zh-CN" altLang="en-US" b="1"/>
              <a:t>在康熙、雍正两朝，曹家祖孙三代四个人主政江宁织造达五十八年，家世显赫，有权有势，极富极贵，成为当时南京第一豪门，天下推为望族 。康熙六下江南，曹寅接驾四次。</a:t>
            </a:r>
            <a:endParaRPr lang="zh-CN" altLang="en-US" b="1"/>
          </a:p>
        </p:txBody>
      </p:sp>
      <p:sp>
        <p:nvSpPr>
          <p:cNvPr id="9" name="文本框 8"/>
          <p:cNvSpPr txBox="1"/>
          <p:nvPr/>
        </p:nvSpPr>
        <p:spPr>
          <a:xfrm>
            <a:off x="240665" y="2145030"/>
            <a:ext cx="4327525" cy="4556125"/>
          </a:xfrm>
          <a:prstGeom prst="rect">
            <a:avLst/>
          </a:prstGeom>
          <a:solidFill>
            <a:srgbClr val="FFC000"/>
          </a:solidFill>
        </p:spPr>
        <p:txBody>
          <a:bodyPr wrap="square" rtlCol="0" anchor="t">
            <a:spAutoFit/>
          </a:bodyPr>
          <a:p>
            <a:pPr>
              <a:lnSpc>
                <a:spcPct val="110000"/>
              </a:lnSpc>
            </a:pPr>
            <a:r>
              <a:rPr lang="zh-CN" altLang="en-US" sz="2400" b="1"/>
              <a:t>“生于繁华，终于沦落“。曹雪芹的家世从鲜花着锦之盛，一下子落入凋零衰败之境，使他深切地体验着人生悲哀和世道的无情，也摆脱了原属阶级的庸俗和褊狭，看到了封建贵族家庭不可挽回的颓败之势，同时也带来了幻灭感伤的情绪。他的悲剧体验，他的诗化情感，他的探索精神，他的创新意识，全部熔铸到《红楼梦》里。</a:t>
            </a:r>
            <a:endParaRPr lang="zh-CN" altLang="en-US" sz="2400" b="1"/>
          </a:p>
        </p:txBody>
      </p:sp>
      <p:sp>
        <p:nvSpPr>
          <p:cNvPr id="10" name="文本框 9"/>
          <p:cNvSpPr txBox="1"/>
          <p:nvPr/>
        </p:nvSpPr>
        <p:spPr>
          <a:xfrm>
            <a:off x="4891405" y="253365"/>
            <a:ext cx="3669665" cy="2676525"/>
          </a:xfrm>
          <a:prstGeom prst="rect">
            <a:avLst/>
          </a:prstGeom>
          <a:solidFill>
            <a:srgbClr val="C00000"/>
          </a:solidFill>
        </p:spPr>
        <p:txBody>
          <a:bodyPr wrap="square" rtlCol="0" anchor="t">
            <a:spAutoFit/>
          </a:bodyPr>
          <a:p>
            <a:pPr>
              <a:lnSpc>
                <a:spcPct val="120000"/>
              </a:lnSpc>
            </a:pPr>
            <a:r>
              <a:rPr lang="zh-CN" altLang="en-US" sz="2000" b="1">
                <a:solidFill>
                  <a:schemeClr val="bg1"/>
                </a:solidFill>
              </a:rPr>
              <a:t>高鹗(1758年-约1815年)，字云士，号秋甫，别号兰墅、行一、红楼外史。中国古典小说《红楼梦》出版史、传播史上首个刻印本、全璧本--程高本的两位主要编辑者、整理者、出版者之一。</a:t>
            </a:r>
            <a:endParaRPr lang="zh-CN" altLang="en-US" sz="2000" b="1">
              <a:solidFill>
                <a:schemeClr val="bg1"/>
              </a:solidFill>
            </a:endParaRPr>
          </a:p>
        </p:txBody>
      </p:sp>
      <p:sp>
        <p:nvSpPr>
          <p:cNvPr id="11" name="文本框 10"/>
          <p:cNvSpPr txBox="1"/>
          <p:nvPr/>
        </p:nvSpPr>
        <p:spPr>
          <a:xfrm>
            <a:off x="4891405" y="2980055"/>
            <a:ext cx="3669665" cy="3784600"/>
          </a:xfrm>
          <a:prstGeom prst="rect">
            <a:avLst/>
          </a:prstGeom>
          <a:solidFill>
            <a:srgbClr val="C00000"/>
          </a:solidFill>
        </p:spPr>
        <p:txBody>
          <a:bodyPr wrap="square" rtlCol="0" anchor="t">
            <a:spAutoFit/>
          </a:bodyPr>
          <a:p>
            <a:pPr>
              <a:lnSpc>
                <a:spcPct val="120000"/>
              </a:lnSpc>
            </a:pPr>
            <a:r>
              <a:rPr lang="zh-CN" altLang="en-US" sz="2000" b="1">
                <a:solidFill>
                  <a:schemeClr val="bg1"/>
                </a:solidFill>
              </a:rPr>
              <a:t>红学界长期认为《红楼梦》后四十回系高鹗续成。</a:t>
            </a:r>
            <a:endParaRPr lang="zh-CN" altLang="en-US" sz="2000" b="1">
              <a:solidFill>
                <a:schemeClr val="bg1"/>
              </a:solidFill>
            </a:endParaRPr>
          </a:p>
          <a:p>
            <a:pPr>
              <a:lnSpc>
                <a:spcPct val="120000"/>
              </a:lnSpc>
            </a:pPr>
            <a:r>
              <a:rPr lang="zh-CN" altLang="en-US" sz="2000" b="1">
                <a:solidFill>
                  <a:schemeClr val="bg1"/>
                </a:solidFill>
              </a:rPr>
              <a:t>红学家俞平伯临终遗言:"程伟元、高鹗是保全《红楼梦》的，有功!" </a:t>
            </a:r>
            <a:endParaRPr lang="zh-CN" altLang="en-US" sz="2000" b="1">
              <a:solidFill>
                <a:schemeClr val="bg1"/>
              </a:solidFill>
            </a:endParaRPr>
          </a:p>
          <a:p>
            <a:pPr>
              <a:lnSpc>
                <a:spcPct val="120000"/>
              </a:lnSpc>
            </a:pPr>
            <a:r>
              <a:rPr lang="zh-CN" altLang="en-US" sz="2000" b="1">
                <a:solidFill>
                  <a:schemeClr val="bg1"/>
                </a:solidFill>
              </a:rPr>
              <a:t>中国红学会会长张庆善指出:"高鹗不应该是《红楼梦》续作者，他应该是《红楼梦》最后出版的整理者……《红楼梦》能够流传，高鹗是第一功臣。"</a:t>
            </a:r>
            <a:endParaRPr lang="zh-CN" altLang="en-US" sz="2000" b="1">
              <a:solidFill>
                <a:schemeClr val="bg1"/>
              </a:solidFill>
            </a:endParaRPr>
          </a:p>
        </p:txBody>
      </p:sp>
      <p:sp>
        <p:nvSpPr>
          <p:cNvPr id="12" name="文本框 11"/>
          <p:cNvSpPr txBox="1"/>
          <p:nvPr/>
        </p:nvSpPr>
        <p:spPr>
          <a:xfrm>
            <a:off x="2626995" y="1078865"/>
            <a:ext cx="498475" cy="521970"/>
          </a:xfrm>
          <a:prstGeom prst="rect">
            <a:avLst/>
          </a:prstGeom>
          <a:solidFill>
            <a:srgbClr val="FFFF00"/>
          </a:solidFill>
        </p:spPr>
        <p:txBody>
          <a:bodyPr wrap="square" rtlCol="0">
            <a:spAutoFit/>
          </a:bodyPr>
          <a:p>
            <a:r>
              <a:rPr lang="en-US" altLang="zh-CN" sz="2800"/>
              <a:t>A</a:t>
            </a:r>
            <a:endParaRPr lang="en-US" altLang="zh-CN" sz="2800"/>
          </a:p>
        </p:txBody>
      </p:sp>
      <p:sp>
        <p:nvSpPr>
          <p:cNvPr id="13" name="文本框 12"/>
          <p:cNvSpPr txBox="1"/>
          <p:nvPr/>
        </p:nvSpPr>
        <p:spPr>
          <a:xfrm>
            <a:off x="10669905" y="1330325"/>
            <a:ext cx="530860" cy="521970"/>
          </a:xfrm>
          <a:prstGeom prst="rect">
            <a:avLst/>
          </a:prstGeom>
          <a:solidFill>
            <a:srgbClr val="FFFF00"/>
          </a:solidFill>
        </p:spPr>
        <p:txBody>
          <a:bodyPr wrap="square" rtlCol="0">
            <a:spAutoFit/>
          </a:bodyPr>
          <a:p>
            <a:r>
              <a:rPr lang="en-US" altLang="zh-CN" sz="2800"/>
              <a:t>B</a:t>
            </a:r>
            <a:endParaRPr lang="en-US" altLang="zh-CN" sz="2800"/>
          </a:p>
        </p:txBody>
      </p:sp>
      <p:sp>
        <p:nvSpPr>
          <p:cNvPr id="2" name="文本框 1"/>
          <p:cNvSpPr txBox="1"/>
          <p:nvPr/>
        </p:nvSpPr>
        <p:spPr>
          <a:xfrm>
            <a:off x="8884285" y="2721610"/>
            <a:ext cx="3171825" cy="1630045"/>
          </a:xfrm>
          <a:prstGeom prst="rect">
            <a:avLst/>
          </a:prstGeom>
          <a:solidFill>
            <a:srgbClr val="00B0F0"/>
          </a:solidFill>
        </p:spPr>
        <p:txBody>
          <a:bodyPr wrap="square" rtlCol="0" anchor="t">
            <a:spAutoFit/>
          </a:bodyPr>
          <a:p>
            <a:r>
              <a:rPr lang="zh-CN" altLang="en-US" sz="2000"/>
              <a:t>金陵十二正钗：</a:t>
            </a:r>
            <a:endParaRPr lang="zh-CN" altLang="en-US" sz="2000"/>
          </a:p>
          <a:p>
            <a:r>
              <a:rPr lang="zh-CN" altLang="en-US" sz="2000"/>
              <a:t>林黛玉、薛宝钗、贾元春、贾探春、史湘云、妙玉、贾迎春、贾惜春、王熙凤、巧姐、李纨、秦可卿</a:t>
            </a:r>
            <a:endParaRPr lang="zh-CN" altLang="en-US" sz="2000"/>
          </a:p>
        </p:txBody>
      </p:sp>
      <p:sp>
        <p:nvSpPr>
          <p:cNvPr id="3" name="文本框 2"/>
          <p:cNvSpPr txBox="1"/>
          <p:nvPr/>
        </p:nvSpPr>
        <p:spPr>
          <a:xfrm>
            <a:off x="8883650" y="4487545"/>
            <a:ext cx="3172460" cy="1198880"/>
          </a:xfrm>
          <a:prstGeom prst="rect">
            <a:avLst/>
          </a:prstGeom>
          <a:solidFill>
            <a:srgbClr val="00B0F0"/>
          </a:solidFill>
        </p:spPr>
        <p:txBody>
          <a:bodyPr wrap="square" rtlCol="0" anchor="t">
            <a:spAutoFit/>
          </a:bodyPr>
          <a:p>
            <a:r>
              <a:rPr lang="zh-CN" altLang="en-US"/>
              <a:t>画着一块美玉，落在泥污之中。其断语云:</a:t>
            </a:r>
            <a:endParaRPr lang="zh-CN" altLang="en-US"/>
          </a:p>
          <a:p>
            <a:r>
              <a:rPr lang="zh-CN" altLang="en-US"/>
              <a:t>欲洁何曾洁，云空未必空;</a:t>
            </a:r>
            <a:endParaRPr lang="zh-CN" altLang="en-US"/>
          </a:p>
          <a:p>
            <a:r>
              <a:rPr lang="zh-CN" altLang="en-US"/>
              <a:t>可怜金玉质，终陷淖泥中</a:t>
            </a:r>
            <a:endParaRPr lang="zh-CN" altLang="en-US"/>
          </a:p>
        </p:txBody>
      </p:sp>
      <p:sp>
        <p:nvSpPr>
          <p:cNvPr id="6" name="文本框 5"/>
          <p:cNvSpPr txBox="1"/>
          <p:nvPr/>
        </p:nvSpPr>
        <p:spPr>
          <a:xfrm>
            <a:off x="8883650" y="2715260"/>
            <a:ext cx="3171825" cy="4048125"/>
          </a:xfrm>
          <a:prstGeom prst="rect">
            <a:avLst/>
          </a:prstGeom>
          <a:solidFill>
            <a:srgbClr val="00B0F0"/>
          </a:solidFill>
        </p:spPr>
        <p:txBody>
          <a:bodyPr wrap="square" rtlCol="0" anchor="t">
            <a:spAutoFit/>
          </a:bodyPr>
          <a:p>
            <a:pPr>
              <a:lnSpc>
                <a:spcPct val="130000"/>
              </a:lnSpc>
            </a:pPr>
            <a:r>
              <a:rPr lang="zh-CN" altLang="en-US"/>
              <a:t>红楼梦曲-世难容</a:t>
            </a:r>
            <a:endParaRPr lang="zh-CN" altLang="en-US"/>
          </a:p>
          <a:p>
            <a:pPr>
              <a:lnSpc>
                <a:spcPct val="130000"/>
              </a:lnSpc>
            </a:pPr>
            <a:endParaRPr lang="zh-CN" altLang="en-US"/>
          </a:p>
          <a:p>
            <a:pPr>
              <a:lnSpc>
                <a:spcPct val="130000"/>
              </a:lnSpc>
            </a:pPr>
            <a:r>
              <a:rPr lang="zh-CN" altLang="en-US"/>
              <a:t>气质美如兰，才华馥比仙。天生成孤癖人皆罕。你道是啖肉食腥膻，视绮罗俗厌;却不知太高人愈妒，过洁世同嫌。可叹这，青灯古殿人将老;辜负了，红粉朱楼春色阑。到头来，依旧是风尘肮脏违心愿。好一似，无瑕白玉遭泥陷;又何须，王孙公子叹无缘?</a:t>
            </a:r>
            <a:endParaRPr lang="zh-CN" altLang="en-US"/>
          </a:p>
        </p:txBody>
      </p:sp>
      <p:sp>
        <p:nvSpPr>
          <p:cNvPr id="14" name="矩形 13"/>
          <p:cNvSpPr/>
          <p:nvPr/>
        </p:nvSpPr>
        <p:spPr>
          <a:xfrm>
            <a:off x="8883650" y="0"/>
            <a:ext cx="3350260" cy="6863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10000"/>
              </a:lnSpc>
            </a:pPr>
            <a:r>
              <a:rPr lang="zh-CN" altLang="en-US" b="1"/>
              <a:t>妙玉，《红楼梦》金陵十二钗之一，苏州人氏，是一个带发修行的居士。她原是仕宦人家的小姐，自小在玄墓蟠香寺出家为尼。贾府建造大观园，妙玉入住栊翠庵。她在贾母、王夫人面前从容自若，不卑不亢;在大观园的日子里，她与宝玉、黛玉、宝钗、湘云、惜春、邢岫烟结下友谊;她美丽聪颖，心性高洁，却遭人嫉恨，举世难容;她是佛家弟子，文学上却大爱庄子，感情上又尘缘未了，不洁不空;她才华馥郁，品位高雅，栊翠庵品茶，刻画她茶艺精湛，中秋夜联诗，塑造她为"红楼诗仙"。宝玉丢失通灵宝玉，岫烟请妙玉扶乩。贾母病危，妙玉不请自来，探望病情。贾母出殡次日，妙玉被贼人掳走，宝玉悲伤叹惋。再后来，贾府传闻她在海边遇害。</a:t>
            </a:r>
            <a:endParaRPr lang="zh-CN" altLang="en-US" b="1"/>
          </a:p>
        </p:txBody>
      </p:sp>
      <p:pic>
        <p:nvPicPr>
          <p:cNvPr id="15" name="图片 14" descr="1"/>
          <p:cNvPicPr>
            <a:picLocks noChangeAspect="1"/>
          </p:cNvPicPr>
          <p:nvPr/>
        </p:nvPicPr>
        <p:blipFill>
          <a:blip r:embed="rId1"/>
          <a:stretch>
            <a:fillRect/>
          </a:stretch>
        </p:blipFill>
        <p:spPr>
          <a:xfrm>
            <a:off x="4891405" y="635"/>
            <a:ext cx="7300595" cy="685673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heel(1)">
                                      <p:cBhvr>
                                        <p:cTn id="52" dur="20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heel(1)">
                                      <p:cBhvr>
                                        <p:cTn id="57" dur="2000"/>
                                        <p:tgtEl>
                                          <p:spTgt spid="3"/>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heel(1)">
                                      <p:cBhvr>
                                        <p:cTn id="62" dur="2000"/>
                                        <p:tgtEl>
                                          <p:spTgt spid="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linds(horizontal)">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blinds(horizontal)">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bldLvl="0" animBg="1"/>
      <p:bldP spid="8" grpId="0" animBg="1"/>
      <p:bldP spid="7" grpId="0" animBg="1"/>
      <p:bldP spid="9" grpId="0" animBg="1"/>
      <p:bldP spid="10" grpId="0" animBg="1"/>
      <p:bldP spid="11" grpId="0" bldLvl="0" animBg="1"/>
      <p:bldP spid="12" grpId="0" animBg="1"/>
      <p:bldP spid="13" grpId="0" animBg="1"/>
      <p:bldP spid="2" grpId="0" animBg="1"/>
      <p:bldP spid="3" grpId="0" animBg="1"/>
      <p:bldP spid="6" grpId="0" bldLvl="0"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87655" y="267335"/>
            <a:ext cx="11314430" cy="1322070"/>
          </a:xfrm>
          <a:prstGeom prst="rect">
            <a:avLst/>
          </a:prstGeom>
          <a:noFill/>
        </p:spPr>
        <p:txBody>
          <a:bodyPr wrap="square" rtlCol="0" anchor="t">
            <a:spAutoFit/>
          </a:bodyPr>
          <a:p>
            <a:r>
              <a:rPr lang="zh-CN" altLang="en-US" sz="2000" b="1"/>
              <a:t>鲁迅评《红楼梦》说：“敢于如实描写，并不违饰，和从前的小说叙好人完全是好、坏人完全是坏的，大不相同。”请同学们根据阅读情况，联系作品中对王熙凤的相关描写，举例分析其性格的多样性和复杂性。（20分）</a:t>
            </a:r>
            <a:endParaRPr lang="zh-CN" altLang="en-US" sz="2000" b="1"/>
          </a:p>
          <a:p>
            <a:r>
              <a:rPr lang="zh-CN" altLang="en-US" sz="2000" b="1"/>
              <a:t>答案模板：结论+情节分析</a:t>
            </a:r>
            <a:endParaRPr lang="zh-CN" altLang="en-US" sz="2000" b="1"/>
          </a:p>
        </p:txBody>
      </p:sp>
      <p:sp>
        <p:nvSpPr>
          <p:cNvPr id="2" name="文本框 1"/>
          <p:cNvSpPr txBox="1"/>
          <p:nvPr/>
        </p:nvSpPr>
        <p:spPr>
          <a:xfrm>
            <a:off x="374015" y="1878330"/>
            <a:ext cx="4543425" cy="3784600"/>
          </a:xfrm>
          <a:prstGeom prst="rect">
            <a:avLst/>
          </a:prstGeom>
          <a:solidFill>
            <a:srgbClr val="92D050"/>
          </a:solidFill>
        </p:spPr>
        <p:txBody>
          <a:bodyPr wrap="square" rtlCol="0" anchor="t">
            <a:spAutoFit/>
          </a:bodyPr>
          <a:p>
            <a:r>
              <a:rPr lang="zh-CN" altLang="en-US" sz="2000" b="1"/>
              <a:t>王熙凤判词： </a:t>
            </a:r>
            <a:endParaRPr lang="zh-CN" altLang="en-US" sz="2000" b="1"/>
          </a:p>
          <a:p>
            <a:r>
              <a:rPr lang="zh-CN" altLang="en-US" sz="2000" b="1"/>
              <a:t>凡鸟偏从末世来， 都知爱慕此生才。 一从二令三人木， 哭向金陵事更哀。 </a:t>
            </a:r>
            <a:endParaRPr lang="zh-CN" altLang="en-US" sz="2000" b="1"/>
          </a:p>
          <a:p>
            <a:endParaRPr lang="zh-CN" altLang="en-US" sz="2000" b="1"/>
          </a:p>
          <a:p>
            <a:r>
              <a:rPr lang="zh-CN" altLang="en-US" sz="2000" b="1"/>
              <a:t>《红楼梦》中关于王熙凤的一曲： 《聪明累》 机关算尽太聪明， 反算了卿卿性命！ 生前心已碎， 死后性空灵。 家富人宁，终有个， 家亡人散各奔腾。 枉费了意悬悬半世心， 好一似荡悠悠三更梦。 忽喇喇似大厦倾， 昏惨惨似灯将尽。 呀！一场欢喜忽悲辛。 叹人世，终难定！</a:t>
            </a:r>
            <a:endParaRPr lang="zh-CN" altLang="en-US" sz="2000" b="1"/>
          </a:p>
        </p:txBody>
      </p:sp>
      <p:sp>
        <p:nvSpPr>
          <p:cNvPr id="3" name="文本框 2"/>
          <p:cNvSpPr txBox="1"/>
          <p:nvPr/>
        </p:nvSpPr>
        <p:spPr>
          <a:xfrm>
            <a:off x="5203190" y="1372235"/>
            <a:ext cx="6743700" cy="2245360"/>
          </a:xfrm>
          <a:prstGeom prst="rect">
            <a:avLst/>
          </a:prstGeom>
          <a:noFill/>
        </p:spPr>
        <p:txBody>
          <a:bodyPr wrap="square" rtlCol="0" anchor="t">
            <a:spAutoFit/>
          </a:bodyPr>
          <a:p>
            <a:r>
              <a:rPr lang="zh-CN" altLang="en-US" sz="2000" b="1"/>
              <a:t>她的外貌美丽、华贵、俊俏，她的神态狡黠刁钻，她的言行伶牙俐齿、机敏善变。她善于察言观色、机变逢迎。她在贾府的地位很高，精明能干，深得贾母和王夫人的信任，是贾府的实际施政者，她高踞在荣府几百口人的总理宝座上，有着八面玲珑之威，思维敏捷，口才了得，却又有些心狠手辣、笑里藏刀，是一位有计谋的管家奶奶。最终却落得个"机关算尽太聪明，反误了卿卿性命"的下场。</a:t>
            </a:r>
            <a:endParaRPr lang="zh-CN" altLang="en-US" sz="2000" b="1"/>
          </a:p>
        </p:txBody>
      </p:sp>
      <p:sp>
        <p:nvSpPr>
          <p:cNvPr id="7" name="文本框 6"/>
          <p:cNvSpPr txBox="1"/>
          <p:nvPr/>
        </p:nvSpPr>
        <p:spPr>
          <a:xfrm>
            <a:off x="5300345" y="3681730"/>
            <a:ext cx="2540000" cy="1753235"/>
          </a:xfrm>
          <a:prstGeom prst="rect">
            <a:avLst/>
          </a:prstGeom>
          <a:solidFill>
            <a:srgbClr val="FF0000"/>
          </a:solidFill>
        </p:spPr>
        <p:txBody>
          <a:bodyPr wrap="square" rtlCol="0" anchor="t">
            <a:spAutoFit/>
          </a:bodyPr>
          <a:p>
            <a:r>
              <a:rPr lang="zh-CN" altLang="en-US" b="1"/>
              <a:t>她长着一双丹凤三角眼、两弯柳叶吊梢眉，身量苗条，体格风骚，粉面含春威不露，丹唇未启笑先闻，未见其人，先闻其声。</a:t>
            </a:r>
            <a:r>
              <a:rPr lang="en-US" altLang="zh-CN" b="1"/>
              <a:t>--</a:t>
            </a:r>
            <a:r>
              <a:rPr lang="zh-CN" altLang="en-US" b="1"/>
              <a:t>华丽出场</a:t>
            </a:r>
            <a:endParaRPr lang="zh-CN" altLang="en-US" b="1"/>
          </a:p>
        </p:txBody>
      </p:sp>
      <p:sp>
        <p:nvSpPr>
          <p:cNvPr id="8" name="文本框 7"/>
          <p:cNvSpPr txBox="1"/>
          <p:nvPr/>
        </p:nvSpPr>
        <p:spPr>
          <a:xfrm>
            <a:off x="8005445" y="1224915"/>
            <a:ext cx="4005580" cy="4399915"/>
          </a:xfrm>
          <a:prstGeom prst="rect">
            <a:avLst/>
          </a:prstGeom>
          <a:solidFill>
            <a:srgbClr val="FF0000"/>
          </a:solidFill>
        </p:spPr>
        <p:txBody>
          <a:bodyPr wrap="square" rtlCol="0" anchor="t">
            <a:spAutoFit/>
          </a:bodyPr>
          <a:p>
            <a:r>
              <a:rPr sz="2000" b="1"/>
              <a:t>第十二回    王熙凤毒设相思局　</a:t>
            </a:r>
            <a:endParaRPr sz="2000" b="1"/>
          </a:p>
          <a:p>
            <a:r>
              <a:rPr sz="2000" b="1"/>
              <a:t>                   贾天祥正照风月鉴 </a:t>
            </a:r>
            <a:endParaRPr sz="2000" b="1"/>
          </a:p>
          <a:p>
            <a:r>
              <a:rPr sz="2000" b="1"/>
              <a:t>第十三回     秦可卿死封龙禁尉　               </a:t>
            </a:r>
            <a:endParaRPr sz="2000" b="1"/>
          </a:p>
          <a:p>
            <a:r>
              <a:rPr sz="2000" b="1"/>
              <a:t>                   王熙凤协理宁国府 </a:t>
            </a:r>
            <a:endParaRPr sz="2000" b="1"/>
          </a:p>
          <a:p>
            <a:r>
              <a:rPr sz="2000" b="1"/>
              <a:t>第十五回      王凤姐弄权铁槛寺　                  </a:t>
            </a:r>
            <a:endParaRPr sz="2000" b="1"/>
          </a:p>
          <a:p>
            <a:r>
              <a:rPr sz="2000" b="1"/>
              <a:t>                    秦鲸卿得趣馒头庵 </a:t>
            </a:r>
            <a:endParaRPr sz="2000" b="1"/>
          </a:p>
          <a:p>
            <a:r>
              <a:rPr sz="2000" b="1"/>
              <a:t>第二十回     王熙凤正言弹妒意　                       </a:t>
            </a:r>
            <a:endParaRPr sz="2000" b="1"/>
          </a:p>
          <a:p>
            <a:r>
              <a:rPr sz="2000" b="1"/>
              <a:t>                    林黛玉俏语谑娇音 </a:t>
            </a:r>
            <a:endParaRPr sz="2000" b="1"/>
          </a:p>
          <a:p>
            <a:r>
              <a:rPr sz="2000" b="1"/>
              <a:t>第五十四回   史太君破陈腐旧套　                 </a:t>
            </a:r>
            <a:endParaRPr sz="2000" b="1"/>
          </a:p>
          <a:p>
            <a:r>
              <a:rPr sz="2000" b="1"/>
              <a:t>                     王熙凤效戏彩斑衣 </a:t>
            </a:r>
            <a:endParaRPr sz="2000" b="1"/>
          </a:p>
          <a:p>
            <a:r>
              <a:rPr sz="2000" b="1"/>
              <a:t>第六十七回  见土仪颦卿思故里　       </a:t>
            </a:r>
            <a:endParaRPr sz="2000" b="1"/>
          </a:p>
          <a:p>
            <a:r>
              <a:rPr sz="2000" b="1"/>
              <a:t>                     闻秘事凤姐讯家童 </a:t>
            </a:r>
            <a:endParaRPr sz="2000" b="1"/>
          </a:p>
          <a:p>
            <a:r>
              <a:rPr sz="2000" b="1"/>
              <a:t>第六十八回   苦尤娘赚入大观园　</a:t>
            </a:r>
            <a:endParaRPr sz="2000" b="1"/>
          </a:p>
          <a:p>
            <a:r>
              <a:rPr sz="2000" b="1"/>
              <a:t>                      酸凤姐大闹宁国府</a:t>
            </a:r>
            <a:endParaRPr sz="2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3" grpId="0"/>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08990" y="231775"/>
            <a:ext cx="2779395" cy="1938020"/>
          </a:xfrm>
          <a:prstGeom prst="rect">
            <a:avLst/>
          </a:prstGeom>
          <a:noFill/>
          <a:ln>
            <a:solidFill>
              <a:schemeClr val="accent5"/>
            </a:solidFill>
          </a:ln>
        </p:spPr>
        <p:txBody>
          <a:bodyPr wrap="square" rtlCol="0" anchor="t">
            <a:spAutoFit/>
          </a:bodyPr>
          <a:p>
            <a:r>
              <a:rPr lang="zh-CN" altLang="en-US" sz="2000"/>
              <a:t>3.怡红院中哪个丫环的结局是出家？</a:t>
            </a:r>
            <a:endParaRPr lang="zh-CN" altLang="en-US" sz="2000"/>
          </a:p>
          <a:p>
            <a:r>
              <a:rPr lang="zh-CN" altLang="en-US" sz="2000">
                <a:solidFill>
                  <a:srgbClr val="FF0000"/>
                </a:solidFill>
              </a:rPr>
              <a:t>A、芳官 </a:t>
            </a:r>
            <a:r>
              <a:rPr lang="zh-CN" altLang="en-US" sz="2000"/>
              <a:t>           </a:t>
            </a:r>
            <a:endParaRPr lang="zh-CN" altLang="en-US" sz="2000"/>
          </a:p>
          <a:p>
            <a:r>
              <a:rPr lang="zh-CN" altLang="en-US" sz="2000"/>
              <a:t>B、茜雪</a:t>
            </a:r>
            <a:endParaRPr lang="zh-CN" altLang="en-US" sz="2000"/>
          </a:p>
          <a:p>
            <a:r>
              <a:rPr lang="zh-CN" altLang="en-US" sz="2000"/>
              <a:t>C、晴雯            </a:t>
            </a:r>
            <a:endParaRPr lang="zh-CN" altLang="en-US" sz="2000"/>
          </a:p>
          <a:p>
            <a:r>
              <a:rPr lang="zh-CN" altLang="en-US" sz="2000"/>
              <a:t>D、袭人</a:t>
            </a:r>
            <a:endParaRPr lang="zh-CN" altLang="en-US" sz="2000"/>
          </a:p>
        </p:txBody>
      </p:sp>
      <p:sp>
        <p:nvSpPr>
          <p:cNvPr id="5" name="文本框 4"/>
          <p:cNvSpPr txBox="1"/>
          <p:nvPr/>
        </p:nvSpPr>
        <p:spPr>
          <a:xfrm>
            <a:off x="4502785" y="231775"/>
            <a:ext cx="4204335" cy="1938020"/>
          </a:xfrm>
          <a:prstGeom prst="rect">
            <a:avLst/>
          </a:prstGeom>
          <a:noFill/>
        </p:spPr>
        <p:txBody>
          <a:bodyPr wrap="none" rtlCol="0">
            <a:spAutoFit/>
          </a:bodyPr>
          <a:p>
            <a:pPr algn="l"/>
            <a:r>
              <a:rPr lang="zh-CN" altLang="en-US" sz="2000">
                <a:sym typeface="+mn-ea"/>
              </a:rPr>
              <a:t>4.晴雯有一手绝活，贾宝玉房中其余</a:t>
            </a:r>
            <a:endParaRPr lang="zh-CN" altLang="en-US" sz="2000">
              <a:sym typeface="+mn-ea"/>
            </a:endParaRPr>
          </a:p>
          <a:p>
            <a:pPr algn="l"/>
            <a:r>
              <a:rPr lang="zh-CN" altLang="en-US" sz="2000">
                <a:sym typeface="+mn-ea"/>
              </a:rPr>
              <a:t>丫环皆不能及，是什么？</a:t>
            </a:r>
            <a:endParaRPr lang="zh-CN" altLang="en-US" sz="2000"/>
          </a:p>
          <a:p>
            <a:pPr algn="l"/>
            <a:r>
              <a:rPr lang="zh-CN" altLang="en-US" sz="2000">
                <a:solidFill>
                  <a:srgbClr val="FF0000"/>
                </a:solidFill>
                <a:sym typeface="+mn-ea"/>
              </a:rPr>
              <a:t>A、针线活儿   </a:t>
            </a:r>
            <a:r>
              <a:rPr lang="zh-CN" altLang="en-US" sz="2000">
                <a:sym typeface="+mn-ea"/>
              </a:rPr>
              <a:t>    </a:t>
            </a:r>
            <a:endParaRPr lang="zh-CN" altLang="en-US" sz="2000"/>
          </a:p>
          <a:p>
            <a:pPr algn="l"/>
            <a:r>
              <a:rPr lang="zh-CN" altLang="en-US" sz="2000">
                <a:sym typeface="+mn-ea"/>
              </a:rPr>
              <a:t>B、化妆</a:t>
            </a:r>
            <a:endParaRPr lang="zh-CN" altLang="en-US" sz="2000"/>
          </a:p>
          <a:p>
            <a:pPr algn="l"/>
            <a:r>
              <a:rPr lang="zh-CN" altLang="en-US" sz="2000">
                <a:sym typeface="+mn-ea"/>
              </a:rPr>
              <a:t>C、算账               </a:t>
            </a:r>
            <a:endParaRPr lang="zh-CN" altLang="en-US" sz="2000"/>
          </a:p>
          <a:p>
            <a:pPr algn="l"/>
            <a:r>
              <a:rPr lang="zh-CN" altLang="en-US" sz="2000">
                <a:sym typeface="+mn-ea"/>
              </a:rPr>
              <a:t>D、栽树种花</a:t>
            </a:r>
            <a:endParaRPr lang="zh-CN" altLang="en-US" sz="2000">
              <a:sym typeface="+mn-ea"/>
            </a:endParaRPr>
          </a:p>
        </p:txBody>
      </p:sp>
      <p:sp>
        <p:nvSpPr>
          <p:cNvPr id="6" name="文本框 5"/>
          <p:cNvSpPr txBox="1"/>
          <p:nvPr/>
        </p:nvSpPr>
        <p:spPr>
          <a:xfrm>
            <a:off x="734060" y="2921635"/>
            <a:ext cx="2854325" cy="3415030"/>
          </a:xfrm>
          <a:prstGeom prst="rect">
            <a:avLst/>
          </a:prstGeom>
          <a:noFill/>
          <a:ln>
            <a:solidFill>
              <a:schemeClr val="accent5"/>
            </a:solidFill>
          </a:ln>
        </p:spPr>
        <p:txBody>
          <a:bodyPr wrap="square" rtlCol="0" anchor="t">
            <a:spAutoFit/>
          </a:bodyPr>
          <a:p>
            <a:r>
              <a:rPr lang="zh-CN" altLang="en-US"/>
              <a:t>贾府买来的戏班成员，原姓花，姑苏人氏，正旦。</a:t>
            </a:r>
            <a:r>
              <a:rPr lang="zh-CN" altLang="en-US">
                <a:solidFill>
                  <a:srgbClr val="FF0000"/>
                </a:solidFill>
              </a:rPr>
              <a:t>红楼十二官之一</a:t>
            </a:r>
            <a:r>
              <a:rPr lang="zh-CN" altLang="en-US"/>
              <a:t>。戏班解散后成了贾宝玉的丫环。芳官的男子气概在"洗头事件"和'蔷薇硝事件"中展现得淋漓尽致。芳官在群芳夜宴中唱《赏花时》意蕴深厚。抄检大观园时她同其他唱戏女孩子一起被撵走，她跟随水月庵的智通出家去了。</a:t>
            </a:r>
            <a:endParaRPr lang="zh-CN" altLang="en-US"/>
          </a:p>
        </p:txBody>
      </p:sp>
      <p:sp>
        <p:nvSpPr>
          <p:cNvPr id="7" name="文本框 6"/>
          <p:cNvSpPr txBox="1"/>
          <p:nvPr/>
        </p:nvSpPr>
        <p:spPr>
          <a:xfrm>
            <a:off x="771525" y="2921635"/>
            <a:ext cx="2854325" cy="3413760"/>
          </a:xfrm>
          <a:prstGeom prst="rect">
            <a:avLst/>
          </a:prstGeom>
          <a:solidFill>
            <a:schemeClr val="accent6"/>
          </a:solidFill>
          <a:ln>
            <a:solidFill>
              <a:schemeClr val="accent6"/>
            </a:solidFill>
          </a:ln>
        </p:spPr>
        <p:txBody>
          <a:bodyPr wrap="square" rtlCol="0" anchor="t">
            <a:spAutoFit/>
          </a:bodyPr>
          <a:p>
            <a:pPr>
              <a:lnSpc>
                <a:spcPct val="220000"/>
              </a:lnSpc>
            </a:pPr>
            <a:r>
              <a:rPr lang="zh-CN" altLang="en-US"/>
              <a:t>与龄官、蕊官、藕官、豆官、宝官、文官、茄官、菂官、艾官、玉官、葵官并列为《红楼梦》中的十二女官。</a:t>
            </a:r>
            <a:endParaRPr lang="zh-CN" altLang="en-US"/>
          </a:p>
          <a:p>
            <a:endParaRPr lang="zh-CN" altLang="en-US"/>
          </a:p>
        </p:txBody>
      </p:sp>
      <p:sp>
        <p:nvSpPr>
          <p:cNvPr id="8" name="文本框 7"/>
          <p:cNvSpPr txBox="1"/>
          <p:nvPr/>
        </p:nvSpPr>
        <p:spPr>
          <a:xfrm>
            <a:off x="4617720" y="2374265"/>
            <a:ext cx="4088765" cy="645160"/>
          </a:xfrm>
          <a:prstGeom prst="rect">
            <a:avLst/>
          </a:prstGeom>
          <a:noFill/>
        </p:spPr>
        <p:txBody>
          <a:bodyPr wrap="square" rtlCol="0" anchor="t">
            <a:spAutoFit/>
          </a:bodyPr>
          <a:p>
            <a:r>
              <a:rPr lang="zh-CN" altLang="en-US"/>
              <a:t>第五十二回</a:t>
            </a:r>
            <a:endParaRPr lang="zh-CN" altLang="en-US"/>
          </a:p>
          <a:p>
            <a:r>
              <a:rPr lang="zh-CN" altLang="en-US"/>
              <a:t>俏平儿情掩虾须镯 勇晴雯病补雀金裘</a:t>
            </a:r>
            <a:endParaRPr lang="zh-CN" altLang="en-US"/>
          </a:p>
        </p:txBody>
      </p:sp>
      <p:pic>
        <p:nvPicPr>
          <p:cNvPr id="9" name="图片 8" descr="2.webp"/>
          <p:cNvPicPr>
            <a:picLocks noChangeAspect="1"/>
          </p:cNvPicPr>
          <p:nvPr>
            <p:custDataLst>
              <p:tags r:id="rId1"/>
            </p:custDataLst>
          </p:nvPr>
        </p:nvPicPr>
        <p:blipFill>
          <a:blip r:embed="rId2"/>
          <a:stretch>
            <a:fillRect/>
          </a:stretch>
        </p:blipFill>
        <p:spPr>
          <a:xfrm>
            <a:off x="8907145" y="92075"/>
            <a:ext cx="3284855" cy="2927350"/>
          </a:xfrm>
          <a:prstGeom prst="rect">
            <a:avLst/>
          </a:prstGeom>
        </p:spPr>
      </p:pic>
      <p:sp>
        <p:nvSpPr>
          <p:cNvPr id="10" name="文本框 9"/>
          <p:cNvSpPr txBox="1"/>
          <p:nvPr/>
        </p:nvSpPr>
        <p:spPr>
          <a:xfrm>
            <a:off x="4502785" y="3305175"/>
            <a:ext cx="4028440" cy="2861310"/>
          </a:xfrm>
          <a:prstGeom prst="rect">
            <a:avLst/>
          </a:prstGeom>
          <a:noFill/>
        </p:spPr>
        <p:txBody>
          <a:bodyPr wrap="square" rtlCol="0" anchor="t">
            <a:spAutoFit/>
          </a:bodyPr>
          <a:p>
            <a:r>
              <a:rPr lang="zh-CN" altLang="en-US" sz="2000"/>
              <a:t>曹雪芹将她列在“金陵十二钗又副册”之首，其画“既非人物，又非山水，不过水墨滃染的满纸乌云浊雾而已。”</a:t>
            </a:r>
            <a:endParaRPr lang="zh-CN" altLang="en-US" sz="2000"/>
          </a:p>
          <a:p>
            <a:endParaRPr lang="zh-CN" altLang="en-US" sz="2000"/>
          </a:p>
          <a:p>
            <a:r>
              <a:rPr lang="zh-CN" altLang="en-US" sz="2000"/>
              <a:t>有判词云：</a:t>
            </a:r>
            <a:endParaRPr lang="zh-CN" altLang="en-US" sz="2000"/>
          </a:p>
          <a:p>
            <a:r>
              <a:rPr lang="zh-CN" altLang="en-US" sz="2000"/>
              <a:t>霁月难逢，彩云易散，</a:t>
            </a:r>
            <a:r>
              <a:rPr lang="zh-CN" altLang="en-US" sz="2000">
                <a:solidFill>
                  <a:srgbClr val="FF0000"/>
                </a:solidFill>
              </a:rPr>
              <a:t>心比天高</a:t>
            </a:r>
            <a:r>
              <a:rPr lang="zh-CN" altLang="en-US" sz="2000"/>
              <a:t>，</a:t>
            </a:r>
            <a:r>
              <a:rPr lang="zh-CN" altLang="en-US" sz="2000">
                <a:solidFill>
                  <a:srgbClr val="FF0000"/>
                </a:solidFill>
              </a:rPr>
              <a:t>身为下贱</a:t>
            </a:r>
            <a:r>
              <a:rPr lang="zh-CN" altLang="en-US" sz="2000"/>
              <a:t>，</a:t>
            </a:r>
            <a:r>
              <a:rPr lang="zh-CN" altLang="en-US" sz="2000">
                <a:solidFill>
                  <a:srgbClr val="FF0000"/>
                </a:solidFill>
              </a:rPr>
              <a:t>风流灵巧招人怨</a:t>
            </a:r>
            <a:r>
              <a:rPr lang="zh-CN" altLang="en-US" sz="2000"/>
              <a:t>。寿夭多因诽谤生，</a:t>
            </a:r>
            <a:r>
              <a:rPr lang="zh-CN" altLang="en-US" sz="2000">
                <a:solidFill>
                  <a:srgbClr val="FF0000"/>
                </a:solidFill>
              </a:rPr>
              <a:t>多情公子空牵念</a:t>
            </a:r>
            <a:r>
              <a:rPr lang="zh-CN" altLang="en-US" sz="2000"/>
              <a:t>。</a:t>
            </a:r>
            <a:endParaRPr lang="zh-CN" altLang="en-US" sz="2000"/>
          </a:p>
        </p:txBody>
      </p:sp>
      <p:sp>
        <p:nvSpPr>
          <p:cNvPr id="11" name="文本框 10"/>
          <p:cNvSpPr txBox="1"/>
          <p:nvPr/>
        </p:nvSpPr>
        <p:spPr>
          <a:xfrm>
            <a:off x="8907145" y="3385820"/>
            <a:ext cx="3111500" cy="2915285"/>
          </a:xfrm>
          <a:prstGeom prst="rect">
            <a:avLst/>
          </a:prstGeom>
          <a:solidFill>
            <a:schemeClr val="tx1"/>
          </a:solidFill>
          <a:ln>
            <a:solidFill>
              <a:schemeClr val="accent6"/>
            </a:solidFill>
          </a:ln>
        </p:spPr>
        <p:txBody>
          <a:bodyPr wrap="square" rtlCol="0" anchor="t">
            <a:spAutoFit/>
          </a:bodyPr>
          <a:p>
            <a:pPr>
              <a:lnSpc>
                <a:spcPct val="170000"/>
              </a:lnSpc>
            </a:pPr>
            <a:r>
              <a:rPr lang="zh-CN" altLang="en-US">
                <a:solidFill>
                  <a:schemeClr val="bg1"/>
                </a:solidFill>
              </a:rPr>
              <a:t>《芙蓉女儿诔》是《红楼梦》第七十八回(老学士闲征姽婳词 痴公子杜撰芙蓉诔)中主人公贾宝玉祭奠丫鬟晴雯时所用的一篇祭文，是《红楼梦》所有诗文词赋中最长的一篇。</a:t>
            </a:r>
            <a:endParaRPr lang="zh-CN" altLang="en-US">
              <a:solidFill>
                <a:schemeClr val="bg1"/>
              </a:solidFill>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bldLvl="0" animBg="1"/>
      <p:bldP spid="5" grpId="0"/>
      <p:bldP spid="8" grpId="0"/>
      <p:bldP spid="10" grpId="0"/>
      <p:bldP spid="1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08610" y="266700"/>
            <a:ext cx="3070860" cy="2030095"/>
          </a:xfrm>
          <a:prstGeom prst="rect">
            <a:avLst/>
          </a:prstGeom>
          <a:noFill/>
        </p:spPr>
        <p:txBody>
          <a:bodyPr wrap="square" rtlCol="0" anchor="t">
            <a:spAutoFit/>
          </a:bodyPr>
          <a:p>
            <a:r>
              <a:rPr lang="zh-CN" altLang="en-US"/>
              <a:t>5.秦可卿的弟弟秦钟爱慕的女孩子是谁？</a:t>
            </a:r>
            <a:endParaRPr lang="zh-CN" altLang="en-US"/>
          </a:p>
          <a:p>
            <a:r>
              <a:rPr lang="zh-CN" altLang="en-US">
                <a:solidFill>
                  <a:srgbClr val="FF0000"/>
                </a:solidFill>
              </a:rPr>
              <a:t>A、尼姑智能    </a:t>
            </a:r>
            <a:r>
              <a:rPr lang="zh-CN" altLang="en-US"/>
              <a:t>    </a:t>
            </a:r>
            <a:endParaRPr lang="zh-CN" altLang="en-US"/>
          </a:p>
          <a:p>
            <a:r>
              <a:rPr lang="zh-CN" altLang="en-US"/>
              <a:t>B、尼姑慧能</a:t>
            </a:r>
            <a:endParaRPr lang="zh-CN" altLang="en-US"/>
          </a:p>
          <a:p>
            <a:r>
              <a:rPr lang="zh-CN" altLang="en-US"/>
              <a:t>C、柳五儿           </a:t>
            </a:r>
            <a:endParaRPr lang="zh-CN" altLang="en-US"/>
          </a:p>
          <a:p>
            <a:r>
              <a:rPr lang="zh-CN" altLang="en-US"/>
              <a:t>D、小红</a:t>
            </a:r>
            <a:endParaRPr lang="zh-CN" altLang="en-US"/>
          </a:p>
          <a:p>
            <a:endParaRPr lang="zh-CN" altLang="en-US"/>
          </a:p>
        </p:txBody>
      </p:sp>
      <p:sp>
        <p:nvSpPr>
          <p:cNvPr id="5" name="文本框 4"/>
          <p:cNvSpPr txBox="1"/>
          <p:nvPr/>
        </p:nvSpPr>
        <p:spPr>
          <a:xfrm>
            <a:off x="4080510" y="360045"/>
            <a:ext cx="2430780" cy="1476375"/>
          </a:xfrm>
          <a:prstGeom prst="rect">
            <a:avLst/>
          </a:prstGeom>
          <a:noFill/>
        </p:spPr>
        <p:txBody>
          <a:bodyPr wrap="none" rtlCol="0">
            <a:spAutoFit/>
          </a:bodyPr>
          <a:p>
            <a:pPr algn="l"/>
            <a:r>
              <a:rPr lang="zh-CN" altLang="en-US">
                <a:sym typeface="+mn-ea"/>
              </a:rPr>
              <a:t>6.大观园原名叫什么？</a:t>
            </a:r>
            <a:endParaRPr lang="zh-CN" altLang="en-US"/>
          </a:p>
          <a:p>
            <a:pPr algn="l"/>
            <a:r>
              <a:rPr lang="zh-CN" altLang="en-US">
                <a:solidFill>
                  <a:srgbClr val="FF0000"/>
                </a:solidFill>
                <a:sym typeface="+mn-ea"/>
              </a:rPr>
              <a:t>A、省亲别墅    </a:t>
            </a:r>
            <a:r>
              <a:rPr lang="zh-CN" altLang="en-US">
                <a:sym typeface="+mn-ea"/>
              </a:rPr>
              <a:t>   </a:t>
            </a:r>
            <a:endParaRPr lang="zh-CN" altLang="en-US"/>
          </a:p>
          <a:p>
            <a:pPr algn="l"/>
            <a:r>
              <a:rPr lang="zh-CN" altLang="en-US">
                <a:sym typeface="+mn-ea"/>
              </a:rPr>
              <a:t>B、怡红院</a:t>
            </a:r>
            <a:endParaRPr lang="zh-CN" altLang="en-US"/>
          </a:p>
          <a:p>
            <a:pPr algn="l"/>
            <a:r>
              <a:rPr lang="zh-CN" altLang="en-US">
                <a:sym typeface="+mn-ea"/>
              </a:rPr>
              <a:t>C、有凤来仪       </a:t>
            </a:r>
            <a:endParaRPr lang="zh-CN" altLang="en-US"/>
          </a:p>
          <a:p>
            <a:pPr algn="l"/>
            <a:r>
              <a:rPr lang="zh-CN" altLang="en-US">
                <a:sym typeface="+mn-ea"/>
              </a:rPr>
              <a:t>D、天仙宝镜</a:t>
            </a:r>
            <a:endParaRPr lang="zh-CN" altLang="en-US"/>
          </a:p>
        </p:txBody>
      </p:sp>
      <p:sp>
        <p:nvSpPr>
          <p:cNvPr id="6" name="文本框 5"/>
          <p:cNvSpPr txBox="1"/>
          <p:nvPr/>
        </p:nvSpPr>
        <p:spPr>
          <a:xfrm>
            <a:off x="308610" y="2296795"/>
            <a:ext cx="2915285" cy="3415030"/>
          </a:xfrm>
          <a:prstGeom prst="rect">
            <a:avLst/>
          </a:prstGeom>
          <a:noFill/>
        </p:spPr>
        <p:txBody>
          <a:bodyPr wrap="square" rtlCol="0" anchor="t">
            <a:spAutoFit/>
          </a:bodyPr>
          <a:p>
            <a:r>
              <a:rPr lang="zh-CN" altLang="en-US"/>
              <a:t>智能儿，水月庵的小尼姑。净虚的徒弟，自幼在贾府走动，无人不识，也常和宝玉、秦钟玩笑。长大后渐知风情，看上秦钟人物风流，秦钟也爱她妍媚。两人情投意合，在馒头庵时幽会数次，秦钟返回家后，她从水月庵私逃出来找秦钟，不意被秦钟父亲秦业知觉，将她逐出，后不知去向。秦钟命归黄泉。</a:t>
            </a:r>
            <a:endParaRPr lang="zh-CN" altLang="en-US"/>
          </a:p>
        </p:txBody>
      </p:sp>
      <p:pic>
        <p:nvPicPr>
          <p:cNvPr id="9" name="图片 8" descr="1"/>
          <p:cNvPicPr>
            <a:picLocks noChangeAspect="1"/>
          </p:cNvPicPr>
          <p:nvPr/>
        </p:nvPicPr>
        <p:blipFill>
          <a:blip r:embed="rId1"/>
          <a:stretch>
            <a:fillRect/>
          </a:stretch>
        </p:blipFill>
        <p:spPr>
          <a:xfrm>
            <a:off x="6508750" y="0"/>
            <a:ext cx="5683250" cy="3772535"/>
          </a:xfrm>
          <a:prstGeom prst="rect">
            <a:avLst/>
          </a:prstGeom>
        </p:spPr>
      </p:pic>
      <p:sp>
        <p:nvSpPr>
          <p:cNvPr id="10" name="文本框 9"/>
          <p:cNvSpPr txBox="1"/>
          <p:nvPr/>
        </p:nvSpPr>
        <p:spPr>
          <a:xfrm>
            <a:off x="3868420" y="2296795"/>
            <a:ext cx="2540000" cy="1476375"/>
          </a:xfrm>
          <a:prstGeom prst="rect">
            <a:avLst/>
          </a:prstGeom>
          <a:noFill/>
        </p:spPr>
        <p:txBody>
          <a:bodyPr wrap="square" rtlCol="0" anchor="t">
            <a:spAutoFit/>
          </a:bodyPr>
          <a:p>
            <a:r>
              <a:rPr lang="zh-CN" altLang="en-US"/>
              <a:t>贾政之女贾元春被加封嫔妃,皇帝特许贾府建造省亲别院,贾府大兴土木,历时半年建成,后元春回家省亲,赐名“大观园”。</a:t>
            </a:r>
            <a:endParaRPr lang="zh-CN" altLang="en-US"/>
          </a:p>
        </p:txBody>
      </p:sp>
      <p:sp>
        <p:nvSpPr>
          <p:cNvPr id="11" name="文本框 10"/>
          <p:cNvSpPr txBox="1"/>
          <p:nvPr/>
        </p:nvSpPr>
        <p:spPr>
          <a:xfrm>
            <a:off x="3968750" y="4134485"/>
            <a:ext cx="2540000" cy="1753235"/>
          </a:xfrm>
          <a:prstGeom prst="rect">
            <a:avLst/>
          </a:prstGeom>
          <a:noFill/>
        </p:spPr>
        <p:txBody>
          <a:bodyPr wrap="square" rtlCol="0" anchor="t">
            <a:spAutoFit/>
          </a:bodyPr>
          <a:p>
            <a:r>
              <a:rPr lang="zh-CN" altLang="en-US"/>
              <a:t>7.怡红院中哪个丫头最后被王熙凤要去？</a:t>
            </a:r>
            <a:endParaRPr lang="zh-CN" altLang="en-US"/>
          </a:p>
          <a:p>
            <a:r>
              <a:rPr lang="zh-CN" altLang="en-US">
                <a:solidFill>
                  <a:srgbClr val="FF0000"/>
                </a:solidFill>
              </a:rPr>
              <a:t>A、小红 </a:t>
            </a:r>
            <a:r>
              <a:rPr lang="zh-CN" altLang="en-US"/>
              <a:t>             </a:t>
            </a:r>
            <a:endParaRPr lang="zh-CN" altLang="en-US"/>
          </a:p>
          <a:p>
            <a:r>
              <a:rPr lang="zh-CN" altLang="en-US"/>
              <a:t>B、晴雯</a:t>
            </a:r>
            <a:endParaRPr lang="zh-CN" altLang="en-US"/>
          </a:p>
          <a:p>
            <a:r>
              <a:rPr lang="zh-CN" altLang="en-US"/>
              <a:t>C、麝月              </a:t>
            </a:r>
            <a:endParaRPr lang="zh-CN" altLang="en-US"/>
          </a:p>
          <a:p>
            <a:r>
              <a:rPr lang="zh-CN" altLang="en-US"/>
              <a:t>D、秋纹</a:t>
            </a:r>
            <a:endParaRPr lang="zh-CN" altLang="en-US"/>
          </a:p>
        </p:txBody>
      </p:sp>
      <p:sp>
        <p:nvSpPr>
          <p:cNvPr id="13" name="文本框 12"/>
          <p:cNvSpPr txBox="1"/>
          <p:nvPr/>
        </p:nvSpPr>
        <p:spPr>
          <a:xfrm>
            <a:off x="6511925" y="3909695"/>
            <a:ext cx="5679440" cy="2861310"/>
          </a:xfrm>
          <a:prstGeom prst="rect">
            <a:avLst/>
          </a:prstGeom>
          <a:noFill/>
        </p:spPr>
        <p:txBody>
          <a:bodyPr wrap="square" rtlCol="0" anchor="t">
            <a:spAutoFit/>
          </a:bodyPr>
          <a:p>
            <a:r>
              <a:rPr lang="zh-CN" altLang="en-US"/>
              <a:t>原名林红玉，名字中的"玉"字，犯了林黛玉和贾宝玉的名讳。管家林之孝之女，因讳宝玉、黛玉之名而改名小红。</a:t>
            </a:r>
            <a:endParaRPr lang="zh-CN" altLang="en-US"/>
          </a:p>
          <a:p>
            <a:r>
              <a:rPr lang="zh-CN" altLang="en-US"/>
              <a:t>林红玉原本在怡红院当差，烧茶炉子喂喂鸟雀，因有几分姿色，每每想到贾宝玉跟前现弄现弄，只因袭人等伶牙利爪下不去手。好容易得到一次倒茶的机会，出门就被秋纹、碧痕等撞见，说她也不照照镜子，配端茶倒水的不配，排挤的小红心灰意冷。后转投凤姐，在凤姐处得到重用。后又与贾芸私定终生，脱离了贾府。最后在贾府败落之时与贾芸还救了宝玉、凤姐。</a:t>
            </a:r>
            <a:endParaRPr lang="zh-CN" altLang="en-US"/>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P spid="10" grpId="0"/>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82245" y="287655"/>
            <a:ext cx="2540000" cy="2028825"/>
          </a:xfrm>
          <a:prstGeom prst="rect">
            <a:avLst/>
          </a:prstGeom>
          <a:noFill/>
          <a:ln>
            <a:solidFill>
              <a:schemeClr val="accent1"/>
            </a:solidFill>
          </a:ln>
        </p:spPr>
        <p:txBody>
          <a:bodyPr wrap="square" rtlCol="0" anchor="t">
            <a:spAutoFit/>
          </a:bodyPr>
          <a:p>
            <a:pPr>
              <a:lnSpc>
                <a:spcPct val="120000"/>
              </a:lnSpc>
            </a:pPr>
            <a:r>
              <a:rPr lang="zh-CN" altLang="en-US"/>
              <a:t>8.袭人最后嫁给了谁？</a:t>
            </a:r>
            <a:endParaRPr lang="zh-CN" altLang="en-US"/>
          </a:p>
          <a:p>
            <a:pPr>
              <a:lnSpc>
                <a:spcPct val="120000"/>
              </a:lnSpc>
            </a:pPr>
            <a:r>
              <a:rPr lang="zh-CN" altLang="en-US">
                <a:solidFill>
                  <a:srgbClr val="FF0000"/>
                </a:solidFill>
              </a:rPr>
              <a:t>A、蒋玉菡</a:t>
            </a:r>
            <a:r>
              <a:rPr lang="zh-CN" altLang="en-US"/>
              <a:t>           </a:t>
            </a:r>
            <a:endParaRPr lang="zh-CN" altLang="en-US"/>
          </a:p>
          <a:p>
            <a:pPr>
              <a:lnSpc>
                <a:spcPct val="120000"/>
              </a:lnSpc>
            </a:pPr>
            <a:r>
              <a:rPr lang="zh-CN" altLang="en-US"/>
              <a:t>B、贾宝玉</a:t>
            </a:r>
            <a:endParaRPr lang="zh-CN" altLang="en-US"/>
          </a:p>
          <a:p>
            <a:pPr>
              <a:lnSpc>
                <a:spcPct val="120000"/>
              </a:lnSpc>
            </a:pPr>
            <a:r>
              <a:rPr lang="zh-CN" altLang="en-US"/>
              <a:t>C、薛蟠              </a:t>
            </a:r>
            <a:endParaRPr lang="zh-CN" altLang="en-US"/>
          </a:p>
          <a:p>
            <a:pPr>
              <a:lnSpc>
                <a:spcPct val="120000"/>
              </a:lnSpc>
            </a:pPr>
            <a:r>
              <a:rPr lang="zh-CN" altLang="en-US"/>
              <a:t>D、卫若兰</a:t>
            </a:r>
            <a:endParaRPr lang="zh-CN" altLang="en-US"/>
          </a:p>
          <a:p>
            <a:endParaRPr lang="zh-CN" altLang="en-US"/>
          </a:p>
        </p:txBody>
      </p:sp>
      <p:sp>
        <p:nvSpPr>
          <p:cNvPr id="6" name="文本框 5"/>
          <p:cNvSpPr txBox="1"/>
          <p:nvPr/>
        </p:nvSpPr>
        <p:spPr>
          <a:xfrm>
            <a:off x="3280410" y="287655"/>
            <a:ext cx="2852420" cy="2030095"/>
          </a:xfrm>
          <a:prstGeom prst="rect">
            <a:avLst/>
          </a:prstGeom>
          <a:noFill/>
        </p:spPr>
        <p:txBody>
          <a:bodyPr wrap="square" rtlCol="0">
            <a:spAutoFit/>
          </a:bodyPr>
          <a:p>
            <a:pPr algn="l"/>
            <a:r>
              <a:rPr lang="zh-CN" altLang="en-US">
                <a:sym typeface="+mn-ea"/>
              </a:rPr>
              <a:t>9.王熙凤生日当天，宝玉去外边祭奠哪个死者的生辰？</a:t>
            </a:r>
            <a:endParaRPr lang="zh-CN" altLang="en-US"/>
          </a:p>
          <a:p>
            <a:pPr algn="l"/>
            <a:r>
              <a:rPr lang="zh-CN" altLang="en-US">
                <a:solidFill>
                  <a:srgbClr val="FF0000"/>
                </a:solidFill>
                <a:sym typeface="+mn-ea"/>
              </a:rPr>
              <a:t>A、金钏儿   </a:t>
            </a:r>
            <a:r>
              <a:rPr lang="zh-CN" altLang="en-US">
                <a:sym typeface="+mn-ea"/>
              </a:rPr>
              <a:t>         </a:t>
            </a:r>
            <a:endParaRPr lang="zh-CN" altLang="en-US"/>
          </a:p>
          <a:p>
            <a:pPr algn="l"/>
            <a:r>
              <a:rPr lang="zh-CN" altLang="en-US">
                <a:sym typeface="+mn-ea"/>
              </a:rPr>
              <a:t>B、玉钏儿</a:t>
            </a:r>
            <a:endParaRPr lang="zh-CN" altLang="en-US"/>
          </a:p>
          <a:p>
            <a:pPr algn="l"/>
            <a:r>
              <a:rPr lang="zh-CN" altLang="en-US">
                <a:sym typeface="+mn-ea"/>
              </a:rPr>
              <a:t>C、晴雯               </a:t>
            </a:r>
            <a:endParaRPr lang="zh-CN" altLang="en-US"/>
          </a:p>
          <a:p>
            <a:pPr algn="l"/>
            <a:r>
              <a:rPr lang="zh-CN" altLang="en-US">
                <a:sym typeface="+mn-ea"/>
              </a:rPr>
              <a:t>D、柳五儿</a:t>
            </a:r>
            <a:endParaRPr lang="zh-CN" altLang="en-US"/>
          </a:p>
        </p:txBody>
      </p:sp>
      <p:sp>
        <p:nvSpPr>
          <p:cNvPr id="7" name="文本框 6"/>
          <p:cNvSpPr txBox="1"/>
          <p:nvPr/>
        </p:nvSpPr>
        <p:spPr>
          <a:xfrm>
            <a:off x="3181350" y="4413250"/>
            <a:ext cx="3666490" cy="2030095"/>
          </a:xfrm>
          <a:prstGeom prst="rect">
            <a:avLst/>
          </a:prstGeom>
          <a:noFill/>
        </p:spPr>
        <p:txBody>
          <a:bodyPr wrap="square" rtlCol="0" anchor="t">
            <a:spAutoFit/>
          </a:bodyPr>
          <a:p>
            <a:r>
              <a:rPr lang="zh-CN" altLang="en-US"/>
              <a:t>10.王熙凤日后落难之时，其女巧姐被“狠舅奸兄”所卖，幸而得到谁的营救？</a:t>
            </a:r>
            <a:endParaRPr lang="zh-CN" altLang="en-US"/>
          </a:p>
          <a:p>
            <a:r>
              <a:rPr lang="zh-CN" altLang="en-US">
                <a:solidFill>
                  <a:srgbClr val="FF0000"/>
                </a:solidFill>
              </a:rPr>
              <a:t>A、刘姥姥  </a:t>
            </a:r>
            <a:r>
              <a:rPr lang="zh-CN" altLang="en-US"/>
              <a:t>            </a:t>
            </a:r>
            <a:endParaRPr lang="zh-CN" altLang="en-US"/>
          </a:p>
          <a:p>
            <a:r>
              <a:rPr lang="zh-CN" altLang="en-US"/>
              <a:t>B、贾芸</a:t>
            </a:r>
            <a:endParaRPr lang="zh-CN" altLang="en-US"/>
          </a:p>
          <a:p>
            <a:r>
              <a:rPr lang="zh-CN" altLang="en-US"/>
              <a:t>C、小红                 </a:t>
            </a:r>
            <a:endParaRPr lang="zh-CN" altLang="en-US"/>
          </a:p>
          <a:p>
            <a:r>
              <a:rPr lang="zh-CN" altLang="en-US"/>
              <a:t>D、“醉金刚”倪二</a:t>
            </a:r>
            <a:endParaRPr lang="zh-CN" altLang="en-US"/>
          </a:p>
        </p:txBody>
      </p:sp>
      <p:sp>
        <p:nvSpPr>
          <p:cNvPr id="8" name="文本框 7"/>
          <p:cNvSpPr txBox="1"/>
          <p:nvPr/>
        </p:nvSpPr>
        <p:spPr>
          <a:xfrm>
            <a:off x="244475" y="2473960"/>
            <a:ext cx="2617470" cy="3692525"/>
          </a:xfrm>
          <a:prstGeom prst="rect">
            <a:avLst/>
          </a:prstGeom>
          <a:solidFill>
            <a:srgbClr val="00B0F0"/>
          </a:solidFill>
        </p:spPr>
        <p:txBody>
          <a:bodyPr wrap="square" rtlCol="0" anchor="t">
            <a:spAutoFit/>
          </a:bodyPr>
          <a:p>
            <a:r>
              <a:rPr lang="zh-CN" altLang="en-US"/>
              <a:t>蒋玉菡，忠顺王府戏班的名角，擅唱小旦，小名琪官(一作棋官)。贾宝玉曾以玉玦扇坠和袭人所给松花汗巾相赠，蒋玉菡回赠以北静王所赐茜香国女国王贡奉的大红汗巾。贾府彻底败落后，蒋玉菡娶宝玉房中大丫头袭人为妻。在贾府被抄家后，蒋玉菡夫妇资助了贫穷的贾宝玉夫妇。</a:t>
            </a:r>
            <a:endParaRPr lang="zh-CN" altLang="en-US"/>
          </a:p>
        </p:txBody>
      </p:sp>
      <p:sp>
        <p:nvSpPr>
          <p:cNvPr id="9" name="文本框 8"/>
          <p:cNvSpPr txBox="1"/>
          <p:nvPr/>
        </p:nvSpPr>
        <p:spPr>
          <a:xfrm>
            <a:off x="0" y="287655"/>
            <a:ext cx="2927985" cy="6069965"/>
          </a:xfrm>
          <a:prstGeom prst="rect">
            <a:avLst/>
          </a:prstGeom>
          <a:solidFill>
            <a:srgbClr val="FFFF00"/>
          </a:solidFill>
        </p:spPr>
        <p:txBody>
          <a:bodyPr wrap="square" rtlCol="0">
            <a:spAutoFit/>
          </a:bodyPr>
          <a:p>
            <a:pPr algn="l">
              <a:lnSpc>
                <a:spcPct val="120000"/>
              </a:lnSpc>
            </a:pPr>
            <a:r>
              <a:rPr lang="zh-CN" altLang="en-US"/>
              <a:t>贾宝玉有句名言:女儿是水做的骨肉，男人是泥做的骨肉。</a:t>
            </a:r>
            <a:endParaRPr lang="zh-CN" altLang="en-US"/>
          </a:p>
          <a:p>
            <a:pPr algn="l">
              <a:lnSpc>
                <a:spcPct val="120000"/>
              </a:lnSpc>
            </a:pPr>
            <a:r>
              <a:rPr lang="zh-CN" altLang="en-US"/>
              <a:t>宝玉见了女儿便清爽，见了男人便觉浊臭逼人。</a:t>
            </a:r>
            <a:endParaRPr lang="zh-CN" altLang="en-US"/>
          </a:p>
          <a:p>
            <a:pPr algn="l">
              <a:lnSpc>
                <a:spcPct val="120000"/>
              </a:lnSpc>
            </a:pPr>
            <a:r>
              <a:rPr lang="zh-CN" altLang="en-US"/>
              <a:t>然而有四位男性:北静王、秦钟、柳湘莲、蒋玉菡。却与宝玉关系不同一般，尤其是</a:t>
            </a:r>
            <a:r>
              <a:rPr lang="zh-CN" altLang="en-US">
                <a:sym typeface="+mn-ea"/>
              </a:rPr>
              <a:t>蒋玉菡。</a:t>
            </a:r>
            <a:endParaRPr lang="zh-CN" altLang="en-US"/>
          </a:p>
          <a:p>
            <a:pPr algn="l">
              <a:lnSpc>
                <a:spcPct val="120000"/>
              </a:lnSpc>
            </a:pPr>
            <a:r>
              <a:rPr lang="zh-CN" altLang="en-US"/>
              <a:t>第五回贾宝玉神游太虚境，窥见"金陵十二钗又副册"中有诗写道:</a:t>
            </a:r>
            <a:endParaRPr lang="zh-CN" altLang="en-US"/>
          </a:p>
          <a:p>
            <a:pPr algn="l">
              <a:lnSpc>
                <a:spcPct val="120000"/>
              </a:lnSpc>
            </a:pPr>
            <a:r>
              <a:rPr lang="zh-CN" altLang="en-US"/>
              <a:t>枉自温柔和顺 </a:t>
            </a:r>
            <a:endParaRPr lang="zh-CN" altLang="en-US"/>
          </a:p>
          <a:p>
            <a:pPr algn="l">
              <a:lnSpc>
                <a:spcPct val="120000"/>
              </a:lnSpc>
            </a:pPr>
            <a:r>
              <a:rPr lang="zh-CN" altLang="en-US"/>
              <a:t>空云似桂如兰</a:t>
            </a:r>
            <a:endParaRPr lang="zh-CN" altLang="en-US"/>
          </a:p>
          <a:p>
            <a:pPr algn="l">
              <a:lnSpc>
                <a:spcPct val="120000"/>
              </a:lnSpc>
            </a:pPr>
            <a:r>
              <a:rPr lang="zh-CN" altLang="en-US"/>
              <a:t>堪羡优伶有福</a:t>
            </a:r>
            <a:endParaRPr lang="zh-CN" altLang="en-US"/>
          </a:p>
          <a:p>
            <a:pPr algn="l">
              <a:lnSpc>
                <a:spcPct val="120000"/>
              </a:lnSpc>
            </a:pPr>
            <a:r>
              <a:rPr lang="zh-CN" altLang="en-US"/>
              <a:t> 谁知公子无缘</a:t>
            </a:r>
            <a:endParaRPr lang="zh-CN" altLang="en-US"/>
          </a:p>
          <a:p>
            <a:pPr algn="l">
              <a:lnSpc>
                <a:spcPct val="120000"/>
              </a:lnSpc>
            </a:pPr>
            <a:r>
              <a:rPr lang="zh-CN" altLang="en-US"/>
              <a:t>此诗影射花袭人一生命运，其中"优伶"即指蒋玉菡。</a:t>
            </a:r>
            <a:endParaRPr lang="zh-CN" altLang="en-US"/>
          </a:p>
        </p:txBody>
      </p:sp>
      <p:sp>
        <p:nvSpPr>
          <p:cNvPr id="10" name="文本框 9"/>
          <p:cNvSpPr txBox="1"/>
          <p:nvPr/>
        </p:nvSpPr>
        <p:spPr>
          <a:xfrm>
            <a:off x="3181350" y="2552700"/>
            <a:ext cx="2540000" cy="1476375"/>
          </a:xfrm>
          <a:prstGeom prst="rect">
            <a:avLst/>
          </a:prstGeom>
          <a:noFill/>
        </p:spPr>
        <p:txBody>
          <a:bodyPr wrap="square" rtlCol="0" anchor="t">
            <a:spAutoFit/>
          </a:bodyPr>
          <a:p>
            <a:r>
              <a:rPr lang="zh-CN" altLang="en-US"/>
              <a:t>金钏，王夫人房中的丫鬟。本姓白。有一个妹妹，叫做"玉钏"，同是王夫人房中丫头。后跳井自杀。</a:t>
            </a:r>
            <a:endParaRPr lang="zh-CN" altLang="en-US"/>
          </a:p>
        </p:txBody>
      </p:sp>
      <p:sp>
        <p:nvSpPr>
          <p:cNvPr id="11" name="文本框 10"/>
          <p:cNvSpPr txBox="1"/>
          <p:nvPr/>
        </p:nvSpPr>
        <p:spPr>
          <a:xfrm>
            <a:off x="7282815" y="430530"/>
            <a:ext cx="4496435" cy="2030095"/>
          </a:xfrm>
          <a:prstGeom prst="rect">
            <a:avLst/>
          </a:prstGeom>
          <a:noFill/>
        </p:spPr>
        <p:txBody>
          <a:bodyPr wrap="square" rtlCol="0" anchor="t">
            <a:spAutoFit/>
          </a:bodyPr>
          <a:p>
            <a:r>
              <a:rPr lang="zh-CN" altLang="en-US"/>
              <a:t>刘姥姥在回目上出现了四次:第6回刘姥姥一进荣国府、39回刘姥姥是信口开河、41回刘姥姥醉卧怡红院、113回忏宿冤凤姐托村妪。从篇幅上看，第6回、40回、41回三大整回，以及39回后半回、42回前半回、113回前半回、119回后半回，都是浓墨重彩的刘姥姥正传。</a:t>
            </a:r>
            <a:endParaRPr lang="zh-CN" altLang="en-US"/>
          </a:p>
        </p:txBody>
      </p:sp>
      <p:sp>
        <p:nvSpPr>
          <p:cNvPr id="12" name="文本框 11"/>
          <p:cNvSpPr txBox="1"/>
          <p:nvPr/>
        </p:nvSpPr>
        <p:spPr>
          <a:xfrm>
            <a:off x="7167880" y="2677795"/>
            <a:ext cx="4726305" cy="3138170"/>
          </a:xfrm>
          <a:prstGeom prst="rect">
            <a:avLst/>
          </a:prstGeom>
          <a:noFill/>
        </p:spPr>
        <p:txBody>
          <a:bodyPr wrap="square" rtlCol="0" anchor="t">
            <a:spAutoFit/>
          </a:bodyPr>
          <a:p>
            <a:r>
              <a:rPr lang="zh-CN" altLang="en-US"/>
              <a:t>刘姥姥她见证了贾府兴衰荣辱的全过程:前八十回，</a:t>
            </a:r>
            <a:r>
              <a:rPr lang="zh-CN" altLang="en-US">
                <a:solidFill>
                  <a:srgbClr val="FF0000"/>
                </a:solidFill>
              </a:rPr>
              <a:t>一进为求帮助</a:t>
            </a:r>
            <a:r>
              <a:rPr lang="zh-CN" altLang="en-US"/>
              <a:t>，她小心谨慎，奉承周瑞家的，又奉承王熙凤，希望能够得到救济;</a:t>
            </a:r>
            <a:r>
              <a:rPr lang="zh-CN" altLang="en-US">
                <a:solidFill>
                  <a:srgbClr val="FF0000"/>
                </a:solidFill>
              </a:rPr>
              <a:t>二进是报恩</a:t>
            </a:r>
            <a:r>
              <a:rPr lang="zh-CN" altLang="en-US"/>
              <a:t>，她带着劳动人民的质朴作为，被林黛玉戏称是母蝗虫，薛宝钗等也是哄堂大笑夸她诙谐的好，突出了林黛玉等人的不知劳动人民的辛酸艰苦;</a:t>
            </a:r>
            <a:r>
              <a:rPr lang="zh-CN" altLang="en-US">
                <a:solidFill>
                  <a:srgbClr val="FF0000"/>
                </a:solidFill>
              </a:rPr>
              <a:t>续书后四十回的三进</a:t>
            </a:r>
            <a:r>
              <a:rPr lang="zh-CN" altLang="en-US"/>
              <a:t>，则是映照了金陵十二钗之一巧姐的判词"余留庆"，是为了还王熙凤的恩情救助她的女儿巧姐儿。还带来孙儿王板儿和王熙凤的女儿贾巧姐的一段姻缘。</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bldLvl="0" animBg="1"/>
      <p:bldP spid="9" grpId="0" bldLvl="0" animBg="1"/>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55905" y="200025"/>
            <a:ext cx="2540000" cy="2085340"/>
          </a:xfrm>
          <a:prstGeom prst="rect">
            <a:avLst/>
          </a:prstGeom>
          <a:noFill/>
        </p:spPr>
        <p:txBody>
          <a:bodyPr wrap="square" rtlCol="0" anchor="t">
            <a:spAutoFit/>
          </a:bodyPr>
          <a:p>
            <a:pPr>
              <a:lnSpc>
                <a:spcPct val="110000"/>
              </a:lnSpc>
            </a:pPr>
            <a:r>
              <a:rPr lang="zh-CN" altLang="en-US"/>
              <a:t>11.金陵十二钗副册之首是谁？</a:t>
            </a:r>
            <a:endParaRPr lang="zh-CN" altLang="en-US"/>
          </a:p>
          <a:p>
            <a:r>
              <a:rPr lang="zh-CN" altLang="en-US">
                <a:solidFill>
                  <a:srgbClr val="FF0000"/>
                </a:solidFill>
              </a:rPr>
              <a:t>A、香菱   </a:t>
            </a:r>
            <a:r>
              <a:rPr lang="zh-CN" altLang="en-US"/>
              <a:t>                  </a:t>
            </a:r>
            <a:endParaRPr lang="zh-CN" altLang="en-US"/>
          </a:p>
          <a:p>
            <a:r>
              <a:rPr lang="zh-CN" altLang="en-US"/>
              <a:t>B、平儿</a:t>
            </a:r>
            <a:endParaRPr lang="zh-CN" altLang="en-US"/>
          </a:p>
          <a:p>
            <a:r>
              <a:rPr lang="zh-CN" altLang="en-US"/>
              <a:t>C、袭人                    </a:t>
            </a:r>
            <a:endParaRPr lang="zh-CN" altLang="en-US"/>
          </a:p>
          <a:p>
            <a:r>
              <a:rPr lang="zh-CN" altLang="en-US"/>
              <a:t>D、鸳鸯</a:t>
            </a:r>
            <a:endParaRPr lang="zh-CN" altLang="en-US"/>
          </a:p>
          <a:p>
            <a:endParaRPr lang="zh-CN" altLang="en-US"/>
          </a:p>
        </p:txBody>
      </p:sp>
      <p:sp>
        <p:nvSpPr>
          <p:cNvPr id="5" name="文本框 4"/>
          <p:cNvSpPr txBox="1"/>
          <p:nvPr/>
        </p:nvSpPr>
        <p:spPr>
          <a:xfrm>
            <a:off x="3769360" y="200025"/>
            <a:ext cx="3700780" cy="2028825"/>
          </a:xfrm>
          <a:prstGeom prst="rect">
            <a:avLst/>
          </a:prstGeom>
          <a:noFill/>
        </p:spPr>
        <p:txBody>
          <a:bodyPr wrap="square" rtlCol="0">
            <a:spAutoFit/>
          </a:bodyPr>
          <a:p>
            <a:pPr algn="l">
              <a:lnSpc>
                <a:spcPct val="120000"/>
              </a:lnSpc>
            </a:pPr>
            <a:r>
              <a:rPr lang="zh-CN" altLang="en-US">
                <a:sym typeface="+mn-ea"/>
              </a:rPr>
              <a:t>12.探春结诗社，诗社名字叫什么？</a:t>
            </a:r>
            <a:endParaRPr lang="zh-CN" altLang="en-US"/>
          </a:p>
          <a:p>
            <a:pPr algn="l">
              <a:lnSpc>
                <a:spcPct val="120000"/>
              </a:lnSpc>
            </a:pPr>
            <a:r>
              <a:rPr lang="zh-CN" altLang="en-US">
                <a:solidFill>
                  <a:srgbClr val="FF0000"/>
                </a:solidFill>
                <a:sym typeface="+mn-ea"/>
              </a:rPr>
              <a:t>A、海棠社      </a:t>
            </a:r>
            <a:r>
              <a:rPr lang="zh-CN" altLang="en-US">
                <a:sym typeface="+mn-ea"/>
              </a:rPr>
              <a:t>    </a:t>
            </a:r>
            <a:endParaRPr lang="zh-CN" altLang="en-US"/>
          </a:p>
          <a:p>
            <a:pPr algn="l">
              <a:lnSpc>
                <a:spcPct val="120000"/>
              </a:lnSpc>
            </a:pPr>
            <a:r>
              <a:rPr lang="zh-CN" altLang="en-US">
                <a:sym typeface="+mn-ea"/>
              </a:rPr>
              <a:t>B、菊花社</a:t>
            </a:r>
            <a:endParaRPr lang="zh-CN" altLang="en-US"/>
          </a:p>
          <a:p>
            <a:pPr algn="l">
              <a:lnSpc>
                <a:spcPct val="120000"/>
              </a:lnSpc>
            </a:pPr>
            <a:r>
              <a:rPr lang="zh-CN" altLang="en-US">
                <a:sym typeface="+mn-ea"/>
              </a:rPr>
              <a:t>C、桃花社          </a:t>
            </a:r>
            <a:endParaRPr lang="zh-CN" altLang="en-US"/>
          </a:p>
          <a:p>
            <a:pPr algn="l">
              <a:lnSpc>
                <a:spcPct val="120000"/>
              </a:lnSpc>
            </a:pPr>
            <a:r>
              <a:rPr lang="zh-CN" altLang="en-US">
                <a:sym typeface="+mn-ea"/>
              </a:rPr>
              <a:t>D、梅花社</a:t>
            </a:r>
            <a:endParaRPr lang="zh-CN" altLang="en-US"/>
          </a:p>
          <a:p>
            <a:pPr algn="l"/>
            <a:endParaRPr lang="zh-CN" altLang="en-US"/>
          </a:p>
        </p:txBody>
      </p:sp>
      <p:sp>
        <p:nvSpPr>
          <p:cNvPr id="6" name="文本框 5"/>
          <p:cNvSpPr txBox="1"/>
          <p:nvPr/>
        </p:nvSpPr>
        <p:spPr>
          <a:xfrm>
            <a:off x="7913370" y="61595"/>
            <a:ext cx="3424555" cy="2030095"/>
          </a:xfrm>
          <a:prstGeom prst="rect">
            <a:avLst/>
          </a:prstGeom>
          <a:noFill/>
        </p:spPr>
        <p:txBody>
          <a:bodyPr wrap="square" rtlCol="0">
            <a:spAutoFit/>
          </a:bodyPr>
          <a:p>
            <a:pPr algn="l"/>
            <a:r>
              <a:rPr lang="zh-CN" altLang="en-US">
                <a:sym typeface="+mn-ea"/>
              </a:rPr>
              <a:t>13.宝钗“天生从娘胎里带来一股热毒”，必须吃什么药才能医治？</a:t>
            </a:r>
            <a:endParaRPr lang="zh-CN" altLang="en-US"/>
          </a:p>
          <a:p>
            <a:pPr algn="l"/>
            <a:r>
              <a:rPr lang="zh-CN" altLang="en-US">
                <a:sym typeface="+mn-ea"/>
              </a:rPr>
              <a:t>A、人参养荣丸   </a:t>
            </a:r>
            <a:endParaRPr lang="zh-CN" altLang="en-US"/>
          </a:p>
          <a:p>
            <a:pPr algn="l"/>
            <a:r>
              <a:rPr lang="zh-CN" altLang="en-US">
                <a:solidFill>
                  <a:srgbClr val="FF0000"/>
                </a:solidFill>
                <a:sym typeface="+mn-ea"/>
              </a:rPr>
              <a:t>B、冷香丸</a:t>
            </a:r>
            <a:endParaRPr lang="zh-CN" altLang="en-US">
              <a:solidFill>
                <a:srgbClr val="FF0000"/>
              </a:solidFill>
            </a:endParaRPr>
          </a:p>
          <a:p>
            <a:pPr algn="l"/>
            <a:r>
              <a:rPr lang="zh-CN" altLang="en-US">
                <a:sym typeface="+mn-ea"/>
              </a:rPr>
              <a:t>C、玫瑰露          </a:t>
            </a:r>
            <a:endParaRPr lang="zh-CN" altLang="en-US"/>
          </a:p>
          <a:p>
            <a:pPr algn="l"/>
            <a:r>
              <a:rPr lang="zh-CN" altLang="en-US">
                <a:sym typeface="+mn-ea"/>
              </a:rPr>
              <a:t>D、茯苓霜</a:t>
            </a:r>
            <a:endParaRPr lang="zh-CN" altLang="en-US"/>
          </a:p>
        </p:txBody>
      </p:sp>
      <p:sp>
        <p:nvSpPr>
          <p:cNvPr id="7" name="文本框 6"/>
          <p:cNvSpPr txBox="1"/>
          <p:nvPr/>
        </p:nvSpPr>
        <p:spPr>
          <a:xfrm>
            <a:off x="255905" y="2413635"/>
            <a:ext cx="2540000" cy="2030095"/>
          </a:xfrm>
          <a:prstGeom prst="rect">
            <a:avLst/>
          </a:prstGeom>
          <a:noFill/>
        </p:spPr>
        <p:txBody>
          <a:bodyPr wrap="square" rtlCol="0" anchor="t">
            <a:spAutoFit/>
          </a:bodyPr>
          <a:p>
            <a:r>
              <a:rPr lang="zh-CN" altLang="en-US"/>
              <a:t>金陵十二钗副册，原书只提到一人，就是香菱。其余十一人为后人根据《癸酉本石头记》第108回中情榜上所展现而得出。其出自太虚幻境"薄命司"。</a:t>
            </a:r>
            <a:endParaRPr lang="zh-CN" altLang="en-US"/>
          </a:p>
        </p:txBody>
      </p:sp>
      <p:sp>
        <p:nvSpPr>
          <p:cNvPr id="8" name="文本框 7"/>
          <p:cNvSpPr txBox="1"/>
          <p:nvPr/>
        </p:nvSpPr>
        <p:spPr>
          <a:xfrm>
            <a:off x="255905" y="2091690"/>
            <a:ext cx="2779395" cy="4408805"/>
          </a:xfrm>
          <a:prstGeom prst="rect">
            <a:avLst/>
          </a:prstGeom>
          <a:gradFill>
            <a:gsLst>
              <a:gs pos="0">
                <a:srgbClr val="FBFB11"/>
              </a:gs>
              <a:gs pos="100000">
                <a:srgbClr val="838309"/>
              </a:gs>
            </a:gsLst>
            <a:lin scaled="0"/>
          </a:gradFill>
        </p:spPr>
        <p:txBody>
          <a:bodyPr wrap="square" rtlCol="0" anchor="t">
            <a:spAutoFit/>
          </a:bodyPr>
          <a:p>
            <a:pPr>
              <a:lnSpc>
                <a:spcPct val="120000"/>
              </a:lnSpc>
            </a:pPr>
            <a:r>
              <a:rPr lang="zh-CN" altLang="en-US"/>
              <a:t>金陵十二副钗</a:t>
            </a:r>
            <a:endParaRPr lang="zh-CN" altLang="en-US"/>
          </a:p>
          <a:p>
            <a:pPr>
              <a:lnSpc>
                <a:spcPct val="120000"/>
              </a:lnSpc>
            </a:pPr>
            <a:r>
              <a:rPr lang="zh-CN" altLang="en-US"/>
              <a:t>1香菱(情呆)</a:t>
            </a:r>
            <a:endParaRPr lang="zh-CN" altLang="en-US"/>
          </a:p>
          <a:p>
            <a:pPr>
              <a:lnSpc>
                <a:spcPct val="120000"/>
              </a:lnSpc>
            </a:pPr>
            <a:r>
              <a:rPr lang="zh-CN" altLang="en-US"/>
              <a:t>2薛宝琴(情壮)</a:t>
            </a:r>
            <a:endParaRPr lang="zh-CN" altLang="en-US"/>
          </a:p>
          <a:p>
            <a:pPr>
              <a:lnSpc>
                <a:spcPct val="120000"/>
              </a:lnSpc>
            </a:pPr>
            <a:r>
              <a:rPr lang="zh-CN" altLang="en-US"/>
              <a:t>3尤二姐(情悔)</a:t>
            </a:r>
            <a:endParaRPr lang="zh-CN" altLang="en-US"/>
          </a:p>
          <a:p>
            <a:pPr>
              <a:lnSpc>
                <a:spcPct val="120000"/>
              </a:lnSpc>
            </a:pPr>
            <a:r>
              <a:rPr lang="zh-CN" altLang="en-US"/>
              <a:t>4尤三姐(情刚)</a:t>
            </a:r>
            <a:endParaRPr lang="zh-CN" altLang="en-US"/>
          </a:p>
          <a:p>
            <a:pPr>
              <a:lnSpc>
                <a:spcPct val="120000"/>
              </a:lnSpc>
            </a:pPr>
            <a:r>
              <a:rPr lang="zh-CN" altLang="en-US"/>
              <a:t>5邢岫烟(情贫)</a:t>
            </a:r>
            <a:endParaRPr lang="zh-CN" altLang="en-US"/>
          </a:p>
          <a:p>
            <a:pPr>
              <a:lnSpc>
                <a:spcPct val="120000"/>
              </a:lnSpc>
            </a:pPr>
            <a:r>
              <a:rPr lang="zh-CN" altLang="en-US"/>
              <a:t>6李纹(情颖)</a:t>
            </a:r>
            <a:endParaRPr lang="zh-CN" altLang="en-US"/>
          </a:p>
          <a:p>
            <a:pPr>
              <a:lnSpc>
                <a:spcPct val="120000"/>
              </a:lnSpc>
            </a:pPr>
            <a:r>
              <a:rPr lang="zh-CN" altLang="en-US"/>
              <a:t>7李绮(情聪)</a:t>
            </a:r>
            <a:endParaRPr lang="zh-CN" altLang="en-US"/>
          </a:p>
          <a:p>
            <a:pPr>
              <a:lnSpc>
                <a:spcPct val="120000"/>
              </a:lnSpc>
            </a:pPr>
            <a:r>
              <a:rPr lang="zh-CN" altLang="en-US"/>
              <a:t>8宝珠(情累)</a:t>
            </a:r>
            <a:endParaRPr lang="zh-CN" altLang="en-US"/>
          </a:p>
          <a:p>
            <a:pPr>
              <a:lnSpc>
                <a:spcPct val="120000"/>
              </a:lnSpc>
            </a:pPr>
            <a:r>
              <a:rPr lang="zh-CN" altLang="en-US"/>
              <a:t>9宝蟾(情魅)</a:t>
            </a:r>
            <a:endParaRPr lang="zh-CN" altLang="en-US"/>
          </a:p>
          <a:p>
            <a:pPr>
              <a:lnSpc>
                <a:spcPct val="120000"/>
              </a:lnSpc>
            </a:pPr>
            <a:r>
              <a:rPr lang="zh-CN" altLang="en-US"/>
              <a:t>10平儿(情妥)</a:t>
            </a:r>
            <a:endParaRPr lang="zh-CN" altLang="en-US"/>
          </a:p>
          <a:p>
            <a:pPr>
              <a:lnSpc>
                <a:spcPct val="120000"/>
              </a:lnSpc>
            </a:pPr>
            <a:r>
              <a:rPr lang="zh-CN" altLang="en-US"/>
              <a:t>11娇杏(情侥)</a:t>
            </a:r>
            <a:endParaRPr lang="zh-CN" altLang="en-US"/>
          </a:p>
          <a:p>
            <a:pPr>
              <a:lnSpc>
                <a:spcPct val="120000"/>
              </a:lnSpc>
            </a:pPr>
            <a:r>
              <a:rPr lang="zh-CN" altLang="en-US"/>
              <a:t>12瑞珠(情殃)</a:t>
            </a:r>
            <a:endParaRPr lang="zh-CN" altLang="en-US"/>
          </a:p>
        </p:txBody>
      </p:sp>
      <p:sp>
        <p:nvSpPr>
          <p:cNvPr id="9" name="文本框 8"/>
          <p:cNvSpPr txBox="1"/>
          <p:nvPr/>
        </p:nvSpPr>
        <p:spPr>
          <a:xfrm>
            <a:off x="3702050" y="2091690"/>
            <a:ext cx="3768090" cy="4355465"/>
          </a:xfrm>
          <a:prstGeom prst="rect">
            <a:avLst/>
          </a:prstGeom>
          <a:gradFill>
            <a:gsLst>
              <a:gs pos="0">
                <a:srgbClr val="FECF40"/>
              </a:gs>
              <a:gs pos="100000">
                <a:srgbClr val="846C21"/>
              </a:gs>
            </a:gsLst>
            <a:lin scaled="0"/>
          </a:gradFill>
        </p:spPr>
        <p:txBody>
          <a:bodyPr wrap="square" rtlCol="0" anchor="t">
            <a:spAutoFit/>
          </a:bodyPr>
          <a:p>
            <a:pPr>
              <a:lnSpc>
                <a:spcPct val="110000"/>
              </a:lnSpc>
            </a:pPr>
            <a:r>
              <a:rPr lang="zh-CN" altLang="en-US"/>
              <a:t>第一次集会是在探春所居之秋爽斋，所作之诗为”咏白海棠“，故名“海棠诗社”——《红楼梦》三十七回。各人在诗社中皆有别称，其诗名多以其大观园中居住之院宇为名。贾宝玉是怡红公子，林黛玉是潇湘妃子，薛宝钗是蘅芜君，李纨是稻香老农，贾迎春是菱洲，贾探春是蕉下客，贾惜春是藕榭。诗社成立时，就是他们七个人。史湘云、王熙凤、香菱、李纨的堂妹李纹、李绮，薛宝钗的堂妹薛宝琴，邢夫人的侄女邢岫烟。海棠诗社共有十四个成员。</a:t>
            </a:r>
            <a:endParaRPr lang="zh-CN" altLang="en-US"/>
          </a:p>
        </p:txBody>
      </p:sp>
      <p:sp>
        <p:nvSpPr>
          <p:cNvPr id="11" name="文本框 10"/>
          <p:cNvSpPr txBox="1"/>
          <p:nvPr/>
        </p:nvSpPr>
        <p:spPr>
          <a:xfrm>
            <a:off x="7913370" y="2413635"/>
            <a:ext cx="3371850" cy="3476625"/>
          </a:xfrm>
          <a:prstGeom prst="rect">
            <a:avLst/>
          </a:prstGeom>
          <a:solidFill>
            <a:srgbClr val="92D050"/>
          </a:solidFill>
        </p:spPr>
        <p:txBody>
          <a:bodyPr wrap="square" rtlCol="0" anchor="t">
            <a:spAutoFit/>
          </a:bodyPr>
          <a:p>
            <a:pPr>
              <a:lnSpc>
                <a:spcPct val="110000"/>
              </a:lnSpc>
            </a:pPr>
            <a:r>
              <a:rPr lang="zh-CN" altLang="en-US" sz="2000"/>
              <a:t>记载冷香丸是将白牡丹花、白荷花、白芙蓉花、白梅花花蕊各十二两研末，并用同年雨水节令的雨、白露节令的露、霜降节令的霜、小雪节令的雪各十二钱加蜂蜜、白糖等调和，制作成龙眼大丸药，放入器皿中埋于花树根下。发病时，用黄柏十二分煎汤送服一丸即可。</a:t>
            </a:r>
            <a:endParaRPr lang="zh-CN" altLang="en-US" sz="2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blinds(horizontal)">
                                      <p:cBhvr>
                                        <p:cTn id="25" dur="500"/>
                                        <p:tgtEl>
                                          <p:spTgt spid="5">
                                            <p:txEl>
                                              <p:pRg st="1" end="1"/>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blinds(horizontal)">
                                      <p:cBhvr>
                                        <p:cTn id="28" dur="500"/>
                                        <p:tgtEl>
                                          <p:spTgt spid="5">
                                            <p:txEl>
                                              <p:pRg st="2" end="2"/>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blinds(horizontal)">
                                      <p:cBhvr>
                                        <p:cTn id="31" dur="500"/>
                                        <p:tgtEl>
                                          <p:spTgt spid="5">
                                            <p:txEl>
                                              <p:pRg st="3" end="3"/>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blinds(horizontal)">
                                      <p:cBhvr>
                                        <p:cTn id="34" dur="500"/>
                                        <p:tgtEl>
                                          <p:spTgt spid="5">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5">
                                            <p:txEl>
                                              <p:pRg st="1" end="1"/>
                                            </p:txEl>
                                          </p:spTgt>
                                        </p:tgtEl>
                                        <p:attrNameLst>
                                          <p:attrName>style.visibility</p:attrName>
                                        </p:attrNameLst>
                                      </p:cBhvr>
                                      <p:to>
                                        <p:strVal val="visible"/>
                                      </p:to>
                                    </p:set>
                                    <p:animEffect transition="in" filter="blinds(horizontal)">
                                      <p:cBhvr>
                                        <p:cTn id="39" dur="500"/>
                                        <p:tgtEl>
                                          <p:spTgt spid="5">
                                            <p:txEl>
                                              <p:pRg st="1" end="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linds(horizontal)">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blinds(horizontal)">
                                      <p:cBhvr>
                                        <p:cTn id="49" dur="500"/>
                                        <p:tgtEl>
                                          <p:spTgt spid="6"/>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linds(horizontal)">
                                      <p:cBhvr>
                                        <p:cTn id="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bldLvl="0" animBg="1"/>
      <p:bldP spid="9" grpId="0" bldLvl="0" animBg="1"/>
      <p:bldP spid="6" grpId="0"/>
      <p:bldP spid="11" grpId="0" bldLvl="0" animBg="1"/>
      <p:bldP spid="5" grpId="0" bldLvl="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34950" y="517525"/>
            <a:ext cx="2540000" cy="2030095"/>
          </a:xfrm>
          <a:prstGeom prst="rect">
            <a:avLst/>
          </a:prstGeom>
          <a:noFill/>
        </p:spPr>
        <p:txBody>
          <a:bodyPr wrap="square" rtlCol="0" anchor="t">
            <a:spAutoFit/>
          </a:bodyPr>
          <a:p>
            <a:r>
              <a:rPr lang="zh-CN" altLang="en-US"/>
              <a:t>14.蜂腰桥设言传心事中的主要人物是谁？</a:t>
            </a:r>
            <a:endParaRPr lang="zh-CN" altLang="en-US"/>
          </a:p>
          <a:p>
            <a:r>
              <a:rPr lang="zh-CN" altLang="en-US">
                <a:solidFill>
                  <a:srgbClr val="FF0000"/>
                </a:solidFill>
              </a:rPr>
              <a:t>A、小红      </a:t>
            </a:r>
            <a:r>
              <a:rPr lang="zh-CN" altLang="en-US"/>
              <a:t>             </a:t>
            </a:r>
            <a:endParaRPr lang="zh-CN" altLang="en-US"/>
          </a:p>
          <a:p>
            <a:r>
              <a:rPr lang="zh-CN" altLang="en-US"/>
              <a:t>B、司棋</a:t>
            </a:r>
            <a:endParaRPr lang="zh-CN" altLang="en-US"/>
          </a:p>
          <a:p>
            <a:r>
              <a:rPr lang="zh-CN" altLang="en-US"/>
              <a:t>C、晴雯                  </a:t>
            </a:r>
            <a:endParaRPr lang="zh-CN" altLang="en-US"/>
          </a:p>
          <a:p>
            <a:r>
              <a:rPr lang="zh-CN" altLang="en-US"/>
              <a:t>D、金钏</a:t>
            </a:r>
            <a:endParaRPr lang="zh-CN" altLang="en-US"/>
          </a:p>
          <a:p>
            <a:endParaRPr lang="zh-CN" altLang="en-US"/>
          </a:p>
        </p:txBody>
      </p:sp>
      <p:sp>
        <p:nvSpPr>
          <p:cNvPr id="5" name="文本框 4"/>
          <p:cNvSpPr txBox="1"/>
          <p:nvPr/>
        </p:nvSpPr>
        <p:spPr>
          <a:xfrm>
            <a:off x="234950" y="2870200"/>
            <a:ext cx="2524760" cy="2306955"/>
          </a:xfrm>
          <a:prstGeom prst="rect">
            <a:avLst/>
          </a:prstGeom>
          <a:noFill/>
        </p:spPr>
        <p:txBody>
          <a:bodyPr wrap="square" rtlCol="0">
            <a:spAutoFit/>
          </a:bodyPr>
          <a:p>
            <a:pPr algn="l"/>
            <a:r>
              <a:rPr lang="zh-CN" altLang="en-US">
                <a:sym typeface="+mn-ea"/>
              </a:rPr>
              <a:t>15.贾府中的奴仆一般有三个来源：即买来的，家生子和陪房。下列奴仆中哪一个不是家生子？</a:t>
            </a:r>
            <a:endParaRPr lang="zh-CN" altLang="en-US"/>
          </a:p>
          <a:p>
            <a:pPr algn="l"/>
            <a:r>
              <a:rPr lang="zh-CN" altLang="en-US">
                <a:solidFill>
                  <a:srgbClr val="FF0000"/>
                </a:solidFill>
                <a:sym typeface="+mn-ea"/>
              </a:rPr>
              <a:t>A、袭人   </a:t>
            </a:r>
            <a:r>
              <a:rPr lang="zh-CN" altLang="en-US">
                <a:sym typeface="+mn-ea"/>
              </a:rPr>
              <a:t>                </a:t>
            </a:r>
            <a:endParaRPr lang="zh-CN" altLang="en-US"/>
          </a:p>
          <a:p>
            <a:pPr algn="l"/>
            <a:r>
              <a:rPr lang="zh-CN" altLang="en-US">
                <a:sym typeface="+mn-ea"/>
              </a:rPr>
              <a:t>B、鸳鸯</a:t>
            </a:r>
            <a:endParaRPr lang="zh-CN" altLang="en-US"/>
          </a:p>
          <a:p>
            <a:pPr algn="l"/>
            <a:r>
              <a:rPr lang="zh-CN" altLang="en-US">
                <a:sym typeface="+mn-ea"/>
              </a:rPr>
              <a:t>C、司棋                   </a:t>
            </a:r>
            <a:endParaRPr lang="zh-CN" altLang="en-US"/>
          </a:p>
          <a:p>
            <a:pPr algn="l"/>
            <a:r>
              <a:rPr lang="zh-CN" altLang="en-US">
                <a:sym typeface="+mn-ea"/>
              </a:rPr>
              <a:t> D、金钏</a:t>
            </a:r>
            <a:endParaRPr lang="zh-CN" altLang="en-US"/>
          </a:p>
        </p:txBody>
      </p:sp>
      <p:sp>
        <p:nvSpPr>
          <p:cNvPr id="6" name="文本框 5"/>
          <p:cNvSpPr txBox="1"/>
          <p:nvPr/>
        </p:nvSpPr>
        <p:spPr>
          <a:xfrm>
            <a:off x="110490" y="2703830"/>
            <a:ext cx="2925445" cy="3692525"/>
          </a:xfrm>
          <a:prstGeom prst="rect">
            <a:avLst/>
          </a:prstGeom>
          <a:solidFill>
            <a:schemeClr val="accent6">
              <a:lumMod val="60000"/>
              <a:lumOff val="40000"/>
            </a:schemeClr>
          </a:solidFill>
          <a:ln>
            <a:solidFill>
              <a:schemeClr val="accent3"/>
            </a:solidFill>
          </a:ln>
        </p:spPr>
        <p:txBody>
          <a:bodyPr wrap="square" rtlCol="0" anchor="t">
            <a:spAutoFit/>
          </a:bodyPr>
          <a:p>
            <a:r>
              <a:rPr lang="zh-CN" altLang="en-US"/>
              <a:t>金陵十二钗又副册之一，宝玉房里四个大丫鬟之首。袭人原来出身贫苦，幼小时因为家里没饭吃，老子娘要饿死，为了换得几两银子才卖给贾府当了丫头。</a:t>
            </a:r>
            <a:endParaRPr lang="zh-CN" altLang="en-US"/>
          </a:p>
          <a:p>
            <a:r>
              <a:rPr lang="zh-CN" altLang="en-US"/>
              <a:t>可是她在环境影响下所逐渐形成的思想和性格却和睛雯相反。她的所谓“温柔和顺”颇与薛宝钗的“随分从时”相似，合乎当时的妇道标准和礼法对奴婢的要求。</a:t>
            </a:r>
            <a:endParaRPr lang="zh-CN" altLang="en-US"/>
          </a:p>
        </p:txBody>
      </p:sp>
      <p:sp>
        <p:nvSpPr>
          <p:cNvPr id="7" name="文本框 6"/>
          <p:cNvSpPr txBox="1"/>
          <p:nvPr/>
        </p:nvSpPr>
        <p:spPr>
          <a:xfrm>
            <a:off x="109855" y="2703830"/>
            <a:ext cx="2993390" cy="3744595"/>
          </a:xfrm>
          <a:prstGeom prst="rect">
            <a:avLst/>
          </a:prstGeom>
          <a:solidFill>
            <a:schemeClr val="accent6"/>
          </a:solidFill>
        </p:spPr>
        <p:txBody>
          <a:bodyPr wrap="square" rtlCol="0" anchor="t">
            <a:spAutoFit/>
          </a:bodyPr>
          <a:p>
            <a:pPr>
              <a:lnSpc>
                <a:spcPct val="120000"/>
              </a:lnSpc>
            </a:pPr>
            <a:r>
              <a:rPr lang="zh-CN" altLang="en-US"/>
              <a:t>金陵十二钗又副册，是情榜上十二个女子的名单。原作中提到晴雯，袭人。</a:t>
            </a:r>
            <a:endParaRPr lang="zh-CN" altLang="en-US"/>
          </a:p>
          <a:p>
            <a:pPr>
              <a:lnSpc>
                <a:spcPct val="120000"/>
              </a:lnSpc>
            </a:pPr>
            <a:r>
              <a:rPr lang="zh-CN" altLang="en-US"/>
              <a:t>袭人判词</a:t>
            </a:r>
            <a:endParaRPr lang="zh-CN" altLang="en-US"/>
          </a:p>
          <a:p>
            <a:pPr>
              <a:lnSpc>
                <a:spcPct val="120000"/>
              </a:lnSpc>
            </a:pPr>
            <a:endParaRPr lang="zh-CN" altLang="en-US"/>
          </a:p>
          <a:p>
            <a:pPr>
              <a:lnSpc>
                <a:spcPct val="120000"/>
              </a:lnSpc>
            </a:pPr>
            <a:r>
              <a:rPr lang="zh-CN" altLang="en-US"/>
              <a:t>画：一簇鲜花，一床破席。</a:t>
            </a:r>
            <a:endParaRPr lang="zh-CN" altLang="en-US"/>
          </a:p>
          <a:p>
            <a:pPr>
              <a:lnSpc>
                <a:spcPct val="120000"/>
              </a:lnSpc>
            </a:pPr>
            <a:endParaRPr lang="zh-CN" altLang="en-US"/>
          </a:p>
          <a:p>
            <a:pPr>
              <a:lnSpc>
                <a:spcPct val="120000"/>
              </a:lnSpc>
            </a:pPr>
            <a:r>
              <a:rPr lang="zh-CN" altLang="en-US"/>
              <a:t>枉自温柔和顺，</a:t>
            </a:r>
            <a:endParaRPr lang="zh-CN" altLang="en-US"/>
          </a:p>
          <a:p>
            <a:pPr>
              <a:lnSpc>
                <a:spcPct val="120000"/>
              </a:lnSpc>
            </a:pPr>
            <a:r>
              <a:rPr lang="zh-CN" altLang="en-US"/>
              <a:t>空云似桂如兰。</a:t>
            </a:r>
            <a:endParaRPr lang="zh-CN" altLang="en-US"/>
          </a:p>
          <a:p>
            <a:pPr>
              <a:lnSpc>
                <a:spcPct val="120000"/>
              </a:lnSpc>
            </a:pPr>
            <a:r>
              <a:rPr lang="zh-CN" altLang="en-US"/>
              <a:t>堪羡优伶有福，</a:t>
            </a:r>
            <a:endParaRPr lang="zh-CN" altLang="en-US"/>
          </a:p>
          <a:p>
            <a:pPr>
              <a:lnSpc>
                <a:spcPct val="120000"/>
              </a:lnSpc>
            </a:pPr>
            <a:r>
              <a:rPr lang="zh-CN" altLang="en-US"/>
              <a:t>谁知公子无缘。</a:t>
            </a:r>
            <a:endParaRPr lang="zh-CN" altLang="en-US"/>
          </a:p>
        </p:txBody>
      </p:sp>
      <p:sp>
        <p:nvSpPr>
          <p:cNvPr id="8" name="文本框 7"/>
          <p:cNvSpPr txBox="1"/>
          <p:nvPr/>
        </p:nvSpPr>
        <p:spPr>
          <a:xfrm>
            <a:off x="4482465" y="344805"/>
            <a:ext cx="2540000" cy="2030095"/>
          </a:xfrm>
          <a:prstGeom prst="rect">
            <a:avLst/>
          </a:prstGeom>
          <a:noFill/>
        </p:spPr>
        <p:txBody>
          <a:bodyPr wrap="square" rtlCol="0" anchor="t">
            <a:spAutoFit/>
          </a:bodyPr>
          <a:p>
            <a:r>
              <a:rPr lang="zh-CN" altLang="en-US"/>
              <a:t>16.王熙凤的女儿巧姐与谁日后有夫妻之缘？</a:t>
            </a:r>
            <a:endParaRPr lang="zh-CN" altLang="en-US"/>
          </a:p>
          <a:p>
            <a:r>
              <a:rPr lang="zh-CN" altLang="en-US">
                <a:solidFill>
                  <a:srgbClr val="FF0000"/>
                </a:solidFill>
              </a:rPr>
              <a:t>A、板儿  </a:t>
            </a:r>
            <a:r>
              <a:rPr lang="zh-CN" altLang="en-US"/>
              <a:t>            </a:t>
            </a:r>
            <a:endParaRPr lang="zh-CN" altLang="en-US"/>
          </a:p>
          <a:p>
            <a:r>
              <a:rPr lang="zh-CN" altLang="en-US"/>
              <a:t>B、青儿</a:t>
            </a:r>
            <a:endParaRPr lang="zh-CN" altLang="en-US"/>
          </a:p>
          <a:p>
            <a:r>
              <a:rPr lang="zh-CN" altLang="en-US"/>
              <a:t>C、卫若兰           </a:t>
            </a:r>
            <a:endParaRPr lang="zh-CN" altLang="en-US"/>
          </a:p>
          <a:p>
            <a:r>
              <a:rPr lang="zh-CN" altLang="en-US"/>
              <a:t>D、甄宝玉</a:t>
            </a:r>
            <a:endParaRPr lang="zh-CN" altLang="en-US"/>
          </a:p>
          <a:p>
            <a:endParaRPr lang="zh-CN" altLang="en-US"/>
          </a:p>
        </p:txBody>
      </p:sp>
      <p:sp>
        <p:nvSpPr>
          <p:cNvPr id="9" name="文本框 8"/>
          <p:cNvSpPr txBox="1"/>
          <p:nvPr/>
        </p:nvSpPr>
        <p:spPr>
          <a:xfrm>
            <a:off x="4090670" y="2547620"/>
            <a:ext cx="3472180" cy="1476375"/>
          </a:xfrm>
          <a:prstGeom prst="rect">
            <a:avLst/>
          </a:prstGeom>
          <a:noFill/>
        </p:spPr>
        <p:txBody>
          <a:bodyPr wrap="none" rtlCol="0">
            <a:spAutoFit/>
          </a:bodyPr>
          <a:p>
            <a:pPr algn="l"/>
            <a:r>
              <a:rPr lang="zh-CN" altLang="en-US">
                <a:sym typeface="+mn-ea"/>
              </a:rPr>
              <a:t>17.通灵宝玉上刻的铭文是什么？</a:t>
            </a:r>
            <a:endParaRPr lang="zh-CN" altLang="en-US"/>
          </a:p>
          <a:p>
            <a:pPr algn="l"/>
            <a:r>
              <a:rPr lang="zh-CN" altLang="en-US">
                <a:solidFill>
                  <a:srgbClr val="FF0000"/>
                </a:solidFill>
                <a:sym typeface="+mn-ea"/>
              </a:rPr>
              <a:t>A、莫失莫忘，仙寿恒昌</a:t>
            </a:r>
            <a:endParaRPr lang="zh-CN" altLang="en-US">
              <a:solidFill>
                <a:srgbClr val="FF0000"/>
              </a:solidFill>
            </a:endParaRPr>
          </a:p>
          <a:p>
            <a:pPr algn="l"/>
            <a:r>
              <a:rPr lang="zh-CN" altLang="en-US">
                <a:sym typeface="+mn-ea"/>
              </a:rPr>
              <a:t>B、不离不弃，芳龄永继</a:t>
            </a:r>
            <a:endParaRPr lang="zh-CN" altLang="en-US"/>
          </a:p>
          <a:p>
            <a:pPr algn="l"/>
            <a:r>
              <a:rPr lang="zh-CN" altLang="en-US">
                <a:sym typeface="+mn-ea"/>
              </a:rPr>
              <a:t>C、你证我证，心证意证</a:t>
            </a:r>
            <a:endParaRPr lang="zh-CN" altLang="en-US"/>
          </a:p>
          <a:p>
            <a:pPr algn="l"/>
            <a:r>
              <a:rPr lang="zh-CN" altLang="en-US">
                <a:sym typeface="+mn-ea"/>
              </a:rPr>
              <a:t>D、无立足境，是方干净</a:t>
            </a:r>
            <a:endParaRPr lang="zh-CN" altLang="en-US"/>
          </a:p>
        </p:txBody>
      </p:sp>
      <p:sp>
        <p:nvSpPr>
          <p:cNvPr id="10" name="文本框 9"/>
          <p:cNvSpPr txBox="1"/>
          <p:nvPr/>
        </p:nvSpPr>
        <p:spPr>
          <a:xfrm>
            <a:off x="4140835" y="4141470"/>
            <a:ext cx="3371850" cy="2306955"/>
          </a:xfrm>
          <a:prstGeom prst="rect">
            <a:avLst/>
          </a:prstGeom>
          <a:noFill/>
        </p:spPr>
        <p:txBody>
          <a:bodyPr wrap="square" rtlCol="0" anchor="t">
            <a:spAutoFit/>
          </a:bodyPr>
          <a:p>
            <a:r>
              <a:rPr lang="zh-CN" altLang="en-US" b="1"/>
              <a:t>形象:大如雀卵，灿若明霞，莹润如酥，五色花纹缠护。</a:t>
            </a:r>
            <a:endParaRPr lang="zh-CN" altLang="en-US" b="1"/>
          </a:p>
          <a:p>
            <a:endParaRPr lang="zh-CN" altLang="en-US" b="1"/>
          </a:p>
          <a:p>
            <a:r>
              <a:rPr lang="zh-CN" altLang="en-US" b="1"/>
              <a:t>正面篆文:通灵宝玉，莫失莫忘，仙寿恒昌</a:t>
            </a:r>
            <a:endParaRPr lang="zh-CN" altLang="en-US" b="1"/>
          </a:p>
          <a:p>
            <a:endParaRPr lang="zh-CN" altLang="en-US" b="1"/>
          </a:p>
          <a:p>
            <a:r>
              <a:rPr lang="zh-CN" altLang="en-US" b="1"/>
              <a:t>背面篆文:一除邪祟，二疗冤疾，三知祸福</a:t>
            </a:r>
            <a:endParaRPr lang="zh-CN" altLang="en-US" b="1"/>
          </a:p>
        </p:txBody>
      </p:sp>
      <p:sp>
        <p:nvSpPr>
          <p:cNvPr id="11" name="文本框 10"/>
          <p:cNvSpPr txBox="1"/>
          <p:nvPr/>
        </p:nvSpPr>
        <p:spPr>
          <a:xfrm>
            <a:off x="4201795" y="4252595"/>
            <a:ext cx="3101975" cy="2084070"/>
          </a:xfrm>
          <a:prstGeom prst="rect">
            <a:avLst/>
          </a:prstGeom>
          <a:solidFill>
            <a:srgbClr val="92D050"/>
          </a:solidFill>
          <a:ln>
            <a:solidFill>
              <a:schemeClr val="accent1"/>
            </a:solidFill>
          </a:ln>
        </p:spPr>
        <p:txBody>
          <a:bodyPr wrap="square" rtlCol="0" anchor="t">
            <a:spAutoFit/>
          </a:bodyPr>
          <a:p>
            <a:pPr>
              <a:lnSpc>
                <a:spcPct val="180000"/>
              </a:lnSpc>
            </a:pPr>
            <a:r>
              <a:rPr lang="zh-CN" altLang="en-US" b="1"/>
              <a:t>通灵宝玉上“莫失莫忘，仙寿恒昌”，金锁璎珞上“不离不弃，芳龄永继”，莺儿说，“倒像一对儿”。</a:t>
            </a:r>
            <a:endParaRPr lang="zh-CN" altLang="en-US" b="1"/>
          </a:p>
        </p:txBody>
      </p:sp>
      <p:sp>
        <p:nvSpPr>
          <p:cNvPr id="12" name="文本框 11"/>
          <p:cNvSpPr txBox="1"/>
          <p:nvPr/>
        </p:nvSpPr>
        <p:spPr>
          <a:xfrm>
            <a:off x="7981315" y="344805"/>
            <a:ext cx="3726180" cy="5631180"/>
          </a:xfrm>
          <a:prstGeom prst="rect">
            <a:avLst/>
          </a:prstGeom>
          <a:noFill/>
        </p:spPr>
        <p:txBody>
          <a:bodyPr wrap="square" rtlCol="0" anchor="t">
            <a:spAutoFit/>
          </a:bodyPr>
          <a:p>
            <a:r>
              <a:rPr lang="zh-CN" altLang="en-US" sz="2400" b="1"/>
              <a:t>18.太虚幻境中，“金陵十二钗”的正册、副册和又副册预示着贾府中各女子的命运，将各个判词对号入座，哪个是错误的？</a:t>
            </a:r>
            <a:endParaRPr lang="zh-CN" altLang="en-US" sz="2400" b="1"/>
          </a:p>
          <a:p>
            <a:r>
              <a:rPr lang="zh-CN" altLang="en-US" sz="2400" b="1"/>
              <a:t>A、堪叹优伶有福，谁知公子无缘。——袭人</a:t>
            </a:r>
            <a:endParaRPr lang="zh-CN" altLang="en-US" sz="2400" b="1"/>
          </a:p>
          <a:p>
            <a:r>
              <a:rPr lang="zh-CN" altLang="en-US" sz="2400" b="1"/>
              <a:t>B、才自精明志自高，生于末世运偏消。——王熙凤</a:t>
            </a:r>
            <a:endParaRPr lang="zh-CN" altLang="en-US" sz="2400" b="1"/>
          </a:p>
          <a:p>
            <a:r>
              <a:rPr lang="zh-CN" altLang="en-US" sz="2400" b="1">
                <a:solidFill>
                  <a:srgbClr val="FF0000"/>
                </a:solidFill>
              </a:rPr>
              <a:t>C、欲洁何曾洁，云空未必空。——史湘云</a:t>
            </a:r>
            <a:endParaRPr lang="zh-CN" altLang="en-US" sz="2400" b="1">
              <a:solidFill>
                <a:srgbClr val="FF0000"/>
              </a:solidFill>
            </a:endParaRPr>
          </a:p>
          <a:p>
            <a:r>
              <a:rPr lang="zh-CN" altLang="en-US" sz="2400" b="1"/>
              <a:t>D、可怜绣户侯门女，独卧青灯古佛旁。——贾惜春</a:t>
            </a:r>
            <a:endParaRPr lang="zh-CN" altLang="en-US" sz="2400" b="1"/>
          </a:p>
        </p:txBody>
      </p:sp>
      <p:sp>
        <p:nvSpPr>
          <p:cNvPr id="13" name="文本框 12"/>
          <p:cNvSpPr txBox="1"/>
          <p:nvPr/>
        </p:nvSpPr>
        <p:spPr>
          <a:xfrm>
            <a:off x="7905115" y="498475"/>
            <a:ext cx="3630295" cy="5323205"/>
          </a:xfrm>
          <a:prstGeom prst="rect">
            <a:avLst/>
          </a:prstGeom>
          <a:solidFill>
            <a:schemeClr val="accent5">
              <a:lumMod val="20000"/>
              <a:lumOff val="80000"/>
            </a:schemeClr>
          </a:solidFill>
        </p:spPr>
        <p:txBody>
          <a:bodyPr wrap="square" rtlCol="0">
            <a:spAutoFit/>
          </a:bodyPr>
          <a:p>
            <a:pPr algn="l"/>
            <a:r>
              <a:rPr lang="zh-CN" altLang="en-US" sz="2000" b="1"/>
              <a:t>史湘云 </a:t>
            </a:r>
            <a:endParaRPr lang="zh-CN" altLang="en-US" sz="2000" b="1"/>
          </a:p>
          <a:p>
            <a:pPr algn="l"/>
            <a:r>
              <a:rPr lang="zh-CN" altLang="en-US" sz="2000" b="1"/>
              <a:t>　　</a:t>
            </a:r>
            <a:endParaRPr lang="zh-CN" altLang="en-US" sz="2000" b="1"/>
          </a:p>
          <a:p>
            <a:pPr algn="l"/>
            <a:r>
              <a:rPr lang="zh-CN" altLang="en-US" sz="2000" b="1"/>
              <a:t>画：几缕飞云，一湾逝水。</a:t>
            </a:r>
            <a:endParaRPr lang="zh-CN" altLang="en-US" sz="2000" b="1"/>
          </a:p>
          <a:p>
            <a:pPr algn="l"/>
            <a:r>
              <a:rPr lang="zh-CN" altLang="en-US" sz="2000" b="1"/>
              <a:t>判词：富贵又何为。</a:t>
            </a:r>
            <a:endParaRPr lang="zh-CN" altLang="en-US" sz="2000" b="1"/>
          </a:p>
          <a:p>
            <a:pPr algn="l"/>
            <a:r>
              <a:rPr lang="zh-CN" altLang="en-US" sz="2000" b="1"/>
              <a:t>          襁褓之间父母违；</a:t>
            </a:r>
            <a:endParaRPr lang="zh-CN" altLang="en-US" sz="2000" b="1"/>
          </a:p>
          <a:p>
            <a:pPr algn="l"/>
            <a:r>
              <a:rPr lang="zh-CN" altLang="en-US" sz="2000" b="1"/>
              <a:t>          转眼吊斜晖，</a:t>
            </a:r>
            <a:endParaRPr lang="zh-CN" altLang="en-US" sz="2000" b="1"/>
          </a:p>
          <a:p>
            <a:pPr algn="l"/>
            <a:r>
              <a:rPr lang="zh-CN" altLang="en-US" sz="2000" b="1"/>
              <a:t>          湘江水逝楚云飞。 </a:t>
            </a:r>
            <a:endParaRPr lang="zh-CN" altLang="en-US" sz="2000" b="1"/>
          </a:p>
          <a:p>
            <a:pPr algn="l"/>
            <a:endParaRPr lang="zh-CN" altLang="en-US" sz="2000" b="1"/>
          </a:p>
          <a:p>
            <a:pPr algn="l"/>
            <a:endParaRPr lang="zh-CN" altLang="en-US" sz="2000" b="1"/>
          </a:p>
          <a:p>
            <a:pPr algn="l"/>
            <a:endParaRPr lang="zh-CN" altLang="en-US" sz="2000" b="1"/>
          </a:p>
          <a:p>
            <a:pPr algn="l"/>
            <a:endParaRPr lang="zh-CN" altLang="en-US" sz="2000" b="1"/>
          </a:p>
          <a:p>
            <a:pPr algn="l"/>
            <a:r>
              <a:rPr lang="zh-CN" altLang="en-US" sz="2000" b="1"/>
              <a:t>妙玉 　　</a:t>
            </a:r>
            <a:endParaRPr lang="zh-CN" altLang="en-US" sz="2000" b="1"/>
          </a:p>
          <a:p>
            <a:pPr algn="l"/>
            <a:r>
              <a:rPr lang="zh-CN" altLang="en-US" sz="2000" b="1"/>
              <a:t>画：一块美玉，落在泥垢之中。 　　</a:t>
            </a:r>
            <a:endParaRPr lang="zh-CN" altLang="en-US" sz="2000" b="1"/>
          </a:p>
          <a:p>
            <a:pPr algn="l"/>
            <a:r>
              <a:rPr lang="zh-CN" altLang="en-US" sz="2000" b="1"/>
              <a:t>判词：</a:t>
            </a:r>
            <a:endParaRPr lang="zh-CN" altLang="en-US" sz="2000" b="1"/>
          </a:p>
          <a:p>
            <a:pPr algn="l"/>
            <a:r>
              <a:rPr lang="zh-CN" altLang="en-US" sz="2000" b="1"/>
              <a:t>欲洁何曾洁，云空未必空！</a:t>
            </a:r>
            <a:endParaRPr lang="zh-CN" altLang="en-US" sz="2000" b="1"/>
          </a:p>
          <a:p>
            <a:pPr algn="l"/>
            <a:r>
              <a:rPr lang="zh-CN" altLang="en-US" sz="2000" b="1"/>
              <a:t>可怜金玉质，终陷淖泥中。</a:t>
            </a:r>
            <a:endParaRPr lang="zh-CN" altLang="en-US" sz="2000" b="1"/>
          </a:p>
          <a:p>
            <a:pPr algn="l"/>
            <a:r>
              <a:rPr lang="zh-CN" altLang="en-US" sz="2000" b="1"/>
              <a:t>　</a:t>
            </a:r>
            <a:endParaRPr lang="zh-CN" altLang="en-US" sz="2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bldLvl="0" animBg="1"/>
      <p:bldP spid="7" grpId="0" bldLvl="0" animBg="1"/>
      <p:bldP spid="8" grpId="0"/>
      <p:bldP spid="9" grpId="0"/>
      <p:bldP spid="10" grpId="0"/>
      <p:bldP spid="11" grpId="0" bldLvl="0" animBg="1"/>
      <p:bldP spid="12" grpId="0"/>
      <p:bldP spid="1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39470" y="635000"/>
            <a:ext cx="2540000" cy="2306955"/>
          </a:xfrm>
          <a:prstGeom prst="rect">
            <a:avLst/>
          </a:prstGeom>
          <a:noFill/>
        </p:spPr>
        <p:txBody>
          <a:bodyPr wrap="square" rtlCol="0" anchor="t">
            <a:spAutoFit/>
          </a:bodyPr>
          <a:p>
            <a:r>
              <a:rPr lang="zh-CN" altLang="en-US"/>
              <a:t>19.《红楼梦》中，有“小宝钗”、“小黛玉”之称的两个人分别是</a:t>
            </a:r>
            <a:endParaRPr lang="zh-CN" altLang="en-US"/>
          </a:p>
          <a:p>
            <a:r>
              <a:rPr lang="zh-CN" altLang="en-US">
                <a:solidFill>
                  <a:srgbClr val="FF0000"/>
                </a:solidFill>
              </a:rPr>
              <a:t>A、袭人晴雯   </a:t>
            </a:r>
            <a:r>
              <a:rPr lang="zh-CN" altLang="en-US"/>
              <a:t>          </a:t>
            </a:r>
            <a:endParaRPr lang="zh-CN" altLang="en-US"/>
          </a:p>
          <a:p>
            <a:r>
              <a:rPr lang="zh-CN" altLang="en-US"/>
              <a:t>B、麝月香菱</a:t>
            </a:r>
            <a:endParaRPr lang="zh-CN" altLang="en-US"/>
          </a:p>
          <a:p>
            <a:r>
              <a:rPr lang="zh-CN" altLang="en-US"/>
              <a:t>C、袭人龄官             </a:t>
            </a:r>
            <a:endParaRPr lang="zh-CN" altLang="en-US"/>
          </a:p>
          <a:p>
            <a:r>
              <a:rPr lang="zh-CN" altLang="en-US"/>
              <a:t> D、平儿晴雯</a:t>
            </a:r>
            <a:endParaRPr lang="zh-CN" altLang="en-US"/>
          </a:p>
          <a:p>
            <a:endParaRPr lang="zh-CN" altLang="en-US"/>
          </a:p>
        </p:txBody>
      </p:sp>
      <p:sp>
        <p:nvSpPr>
          <p:cNvPr id="5" name="文本框 4"/>
          <p:cNvSpPr txBox="1"/>
          <p:nvPr/>
        </p:nvSpPr>
        <p:spPr>
          <a:xfrm>
            <a:off x="839470" y="3205480"/>
            <a:ext cx="3243580" cy="1476375"/>
          </a:xfrm>
          <a:prstGeom prst="rect">
            <a:avLst/>
          </a:prstGeom>
          <a:noFill/>
        </p:spPr>
        <p:txBody>
          <a:bodyPr wrap="none" rtlCol="0">
            <a:spAutoFit/>
          </a:bodyPr>
          <a:p>
            <a:pPr algn="l"/>
            <a:r>
              <a:rPr lang="zh-CN" altLang="en-US">
                <a:sym typeface="+mn-ea"/>
              </a:rPr>
              <a:t>20.薛宝钗初来贾府住在哪里？</a:t>
            </a:r>
            <a:endParaRPr lang="zh-CN" altLang="en-US"/>
          </a:p>
          <a:p>
            <a:pPr algn="l"/>
            <a:r>
              <a:rPr lang="zh-CN" altLang="en-US">
                <a:solidFill>
                  <a:srgbClr val="FF0000"/>
                </a:solidFill>
                <a:sym typeface="+mn-ea"/>
              </a:rPr>
              <a:t>A、梨香院    </a:t>
            </a:r>
            <a:r>
              <a:rPr lang="zh-CN" altLang="en-US">
                <a:sym typeface="+mn-ea"/>
              </a:rPr>
              <a:t>             </a:t>
            </a:r>
            <a:endParaRPr lang="zh-CN" altLang="en-US"/>
          </a:p>
          <a:p>
            <a:pPr algn="l"/>
            <a:r>
              <a:rPr lang="zh-CN" altLang="en-US">
                <a:sym typeface="+mn-ea"/>
              </a:rPr>
              <a:t>B、蘅芜苑</a:t>
            </a:r>
            <a:endParaRPr lang="zh-CN" altLang="en-US"/>
          </a:p>
          <a:p>
            <a:pPr algn="l"/>
            <a:r>
              <a:rPr lang="zh-CN" altLang="en-US">
                <a:sym typeface="+mn-ea"/>
              </a:rPr>
              <a:t>C、暖香坞                 </a:t>
            </a:r>
            <a:endParaRPr lang="zh-CN" altLang="en-US"/>
          </a:p>
          <a:p>
            <a:pPr algn="l"/>
            <a:r>
              <a:rPr lang="zh-CN" altLang="en-US">
                <a:sym typeface="+mn-ea"/>
              </a:rPr>
              <a:t>D、紫菱洲</a:t>
            </a:r>
            <a:endParaRPr lang="zh-CN" altLang="en-US"/>
          </a:p>
        </p:txBody>
      </p:sp>
      <p:sp>
        <p:nvSpPr>
          <p:cNvPr id="6" name="文本框 5"/>
          <p:cNvSpPr txBox="1"/>
          <p:nvPr/>
        </p:nvSpPr>
        <p:spPr>
          <a:xfrm>
            <a:off x="839470" y="4980305"/>
            <a:ext cx="2540000" cy="645160"/>
          </a:xfrm>
          <a:prstGeom prst="rect">
            <a:avLst/>
          </a:prstGeom>
          <a:noFill/>
        </p:spPr>
        <p:txBody>
          <a:bodyPr wrap="square" rtlCol="0" anchor="t">
            <a:spAutoFit/>
          </a:bodyPr>
          <a:p>
            <a:r>
              <a:rPr lang="zh-CN" altLang="en-US"/>
              <a:t>宝钗刚进贾府时住在梨香院,跟着住在衡芜院。</a:t>
            </a:r>
            <a:endParaRPr lang="zh-CN" altLang="en-US"/>
          </a:p>
        </p:txBody>
      </p:sp>
      <p:sp>
        <p:nvSpPr>
          <p:cNvPr id="7" name="文本框 6"/>
          <p:cNvSpPr txBox="1"/>
          <p:nvPr/>
        </p:nvSpPr>
        <p:spPr>
          <a:xfrm>
            <a:off x="839470" y="3205480"/>
            <a:ext cx="2924810" cy="2527935"/>
          </a:xfrm>
          <a:prstGeom prst="rect">
            <a:avLst/>
          </a:prstGeom>
          <a:solidFill>
            <a:schemeClr val="accent6">
              <a:lumMod val="60000"/>
              <a:lumOff val="40000"/>
            </a:schemeClr>
          </a:solidFill>
        </p:spPr>
        <p:txBody>
          <a:bodyPr wrap="square" rtlCol="0" anchor="t">
            <a:spAutoFit/>
          </a:bodyPr>
          <a:p>
            <a:pPr>
              <a:lnSpc>
                <a:spcPct val="110000"/>
              </a:lnSpc>
            </a:pPr>
            <a:r>
              <a:rPr lang="zh-CN" altLang="en-US"/>
              <a:t>大观园各人住处</a:t>
            </a:r>
            <a:endParaRPr lang="zh-CN" altLang="en-US"/>
          </a:p>
          <a:p>
            <a:pPr>
              <a:lnSpc>
                <a:spcPct val="110000"/>
              </a:lnSpc>
            </a:pPr>
            <a:r>
              <a:rPr lang="zh-CN" altLang="en-US"/>
              <a:t>宝玉：怡红院 </a:t>
            </a:r>
            <a:endParaRPr lang="zh-CN" altLang="en-US"/>
          </a:p>
          <a:p>
            <a:pPr>
              <a:lnSpc>
                <a:spcPct val="110000"/>
              </a:lnSpc>
            </a:pPr>
            <a:r>
              <a:rPr lang="zh-CN" altLang="en-US"/>
              <a:t>黛玉：潇湘馆 </a:t>
            </a:r>
            <a:endParaRPr lang="zh-CN" altLang="en-US"/>
          </a:p>
          <a:p>
            <a:pPr>
              <a:lnSpc>
                <a:spcPct val="110000"/>
              </a:lnSpc>
            </a:pPr>
            <a:r>
              <a:rPr lang="zh-CN" altLang="en-US"/>
              <a:t>宝钗：蘅芜苑 </a:t>
            </a:r>
            <a:endParaRPr lang="zh-CN" altLang="en-US"/>
          </a:p>
          <a:p>
            <a:pPr>
              <a:lnSpc>
                <a:spcPct val="110000"/>
              </a:lnSpc>
            </a:pPr>
            <a:r>
              <a:rPr lang="zh-CN" altLang="en-US"/>
              <a:t>李纨：稻香村 </a:t>
            </a:r>
            <a:endParaRPr lang="zh-CN" altLang="en-US"/>
          </a:p>
          <a:p>
            <a:pPr>
              <a:lnSpc>
                <a:spcPct val="110000"/>
              </a:lnSpc>
            </a:pPr>
            <a:r>
              <a:rPr lang="zh-CN" altLang="en-US"/>
              <a:t>迎春：紫菱洲 </a:t>
            </a:r>
            <a:endParaRPr lang="zh-CN" altLang="en-US"/>
          </a:p>
          <a:p>
            <a:pPr>
              <a:lnSpc>
                <a:spcPct val="110000"/>
              </a:lnSpc>
            </a:pPr>
            <a:r>
              <a:rPr lang="zh-CN" altLang="en-US"/>
              <a:t>探春：秋爽斋 </a:t>
            </a:r>
            <a:endParaRPr lang="zh-CN" altLang="en-US"/>
          </a:p>
          <a:p>
            <a:pPr>
              <a:lnSpc>
                <a:spcPct val="110000"/>
              </a:lnSpc>
            </a:pPr>
            <a:r>
              <a:rPr lang="zh-CN" altLang="en-US"/>
              <a:t>惜春：藕香榭 </a:t>
            </a:r>
            <a:endParaRPr lang="zh-CN" altLang="en-US"/>
          </a:p>
        </p:txBody>
      </p:sp>
      <p:sp>
        <p:nvSpPr>
          <p:cNvPr id="8" name="文本框 7"/>
          <p:cNvSpPr txBox="1"/>
          <p:nvPr/>
        </p:nvSpPr>
        <p:spPr>
          <a:xfrm>
            <a:off x="5033645" y="487680"/>
            <a:ext cx="5932805" cy="2584450"/>
          </a:xfrm>
          <a:prstGeom prst="rect">
            <a:avLst/>
          </a:prstGeom>
          <a:noFill/>
        </p:spPr>
        <p:txBody>
          <a:bodyPr wrap="square" rtlCol="0" anchor="t">
            <a:spAutoFit/>
          </a:bodyPr>
          <a:p>
            <a:r>
              <a:rPr lang="zh-CN" altLang="en-US"/>
              <a:t>21.《红楼梦》中，有一个女子，她模样标致，语言爽利，心机极深细，但“机关算尽太聪明，反误了卿卿性命”，这个人是谁？；还有一个女子，她寄人篱下，渴望真挚的爱情，但在森严冷漠的封建大家族中，只能凄婉地唱出“一年三百六十日，风刀霜剑严相逼”，这个人又是谁？</a:t>
            </a:r>
            <a:endParaRPr lang="zh-CN" altLang="en-US"/>
          </a:p>
          <a:p>
            <a:r>
              <a:rPr lang="zh-CN" altLang="en-US">
                <a:solidFill>
                  <a:srgbClr val="FF0000"/>
                </a:solidFill>
              </a:rPr>
              <a:t>A、王熙凤；林黛玉 </a:t>
            </a:r>
            <a:r>
              <a:rPr lang="zh-CN" altLang="en-US"/>
              <a:t>    </a:t>
            </a:r>
            <a:endParaRPr lang="zh-CN" altLang="en-US"/>
          </a:p>
          <a:p>
            <a:r>
              <a:rPr lang="zh-CN" altLang="en-US"/>
              <a:t>B、秦可卿；史湘云</a:t>
            </a:r>
            <a:endParaRPr lang="zh-CN" altLang="en-US"/>
          </a:p>
          <a:p>
            <a:r>
              <a:rPr lang="zh-CN" altLang="en-US"/>
              <a:t>C、贾探春；贾元春     </a:t>
            </a:r>
            <a:endParaRPr lang="zh-CN" altLang="en-US"/>
          </a:p>
          <a:p>
            <a:r>
              <a:rPr lang="zh-CN" altLang="en-US"/>
              <a:t>D、薛宝钗；甄英莲</a:t>
            </a:r>
            <a:endParaRPr lang="zh-CN" altLang="en-US"/>
          </a:p>
        </p:txBody>
      </p:sp>
      <p:sp>
        <p:nvSpPr>
          <p:cNvPr id="9" name="文本框 8"/>
          <p:cNvSpPr txBox="1"/>
          <p:nvPr/>
        </p:nvSpPr>
        <p:spPr>
          <a:xfrm>
            <a:off x="4846955" y="3442970"/>
            <a:ext cx="6224270" cy="1753235"/>
          </a:xfrm>
          <a:prstGeom prst="rect">
            <a:avLst/>
          </a:prstGeom>
          <a:noFill/>
        </p:spPr>
        <p:txBody>
          <a:bodyPr wrap="square" rtlCol="0" anchor="t">
            <a:spAutoFit/>
          </a:bodyPr>
          <a:p>
            <a:r>
              <a:rPr lang="zh-CN" altLang="en-US" b="1"/>
              <a:t>《红楼梦曲</a:t>
            </a:r>
            <a:r>
              <a:rPr lang="en-US" altLang="zh-CN" b="1"/>
              <a:t>·</a:t>
            </a:r>
            <a:r>
              <a:rPr lang="zh-CN" altLang="en-US" b="1"/>
              <a:t>引子</a:t>
            </a:r>
            <a:r>
              <a:rPr lang="zh-CN" altLang="en-US" b="1"/>
              <a:t>》</a:t>
            </a:r>
            <a:endParaRPr lang="zh-CN" altLang="en-US" b="1"/>
          </a:p>
          <a:p>
            <a:r>
              <a:rPr lang="zh-CN" altLang="en-US" b="1"/>
              <a:t>终身误〔薛宝钗〕、枉凝眉〔林黛玉〕、恨无常〔贾元春〕、喜冤家〔贾迎春〕、分骨肉〔贾探春〕、虚花悟〔贾惜春〕、聪明累〔王熙凤〕、乐中悲〔史湘云〕、好事终〔秦可卿〕、世难容〔妙玉〕、留馀庆〔贾巧姐〕、晚韶华〔李纨〕。</a:t>
            </a:r>
            <a:endParaRPr lang="zh-CN" altLang="en-US" b="1"/>
          </a:p>
          <a:p>
            <a:r>
              <a:rPr lang="zh-CN" altLang="en-US" b="1"/>
              <a:t>《收尾·飞鸟各投林》是《红楼梦》十二曲的总结。</a:t>
            </a:r>
            <a:endParaRPr lang="zh-CN" altLang="en-US"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bldLvl="0" animBg="1"/>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75615" y="328295"/>
            <a:ext cx="2917825" cy="2030095"/>
          </a:xfrm>
          <a:prstGeom prst="rect">
            <a:avLst/>
          </a:prstGeom>
          <a:noFill/>
        </p:spPr>
        <p:txBody>
          <a:bodyPr wrap="square" rtlCol="0" anchor="t">
            <a:spAutoFit/>
          </a:bodyPr>
          <a:p>
            <a:r>
              <a:rPr lang="zh-CN" altLang="en-US"/>
              <a:t>22.贾宝玉因什么戏曲而了悟了禅机？</a:t>
            </a:r>
            <a:endParaRPr lang="zh-CN" altLang="en-US"/>
          </a:p>
          <a:p>
            <a:r>
              <a:rPr lang="zh-CN" altLang="en-US">
                <a:solidFill>
                  <a:srgbClr val="FF0000"/>
                </a:solidFill>
              </a:rPr>
              <a:t>A、《鲁智深醉闹五台山》</a:t>
            </a:r>
            <a:endParaRPr lang="zh-CN" altLang="en-US">
              <a:solidFill>
                <a:srgbClr val="FF0000"/>
              </a:solidFill>
            </a:endParaRPr>
          </a:p>
          <a:p>
            <a:r>
              <a:rPr lang="zh-CN" altLang="en-US"/>
              <a:t>B、《牡丹亭》</a:t>
            </a:r>
            <a:endParaRPr lang="zh-CN" altLang="en-US"/>
          </a:p>
          <a:p>
            <a:r>
              <a:rPr lang="zh-CN" altLang="en-US"/>
              <a:t>C、《刘二当农》</a:t>
            </a:r>
            <a:endParaRPr lang="zh-CN" altLang="en-US"/>
          </a:p>
          <a:p>
            <a:r>
              <a:rPr lang="zh-CN" altLang="en-US"/>
              <a:t>D、《姜子牙斩将封神》</a:t>
            </a:r>
            <a:endParaRPr lang="zh-CN" altLang="en-US"/>
          </a:p>
          <a:p>
            <a:endParaRPr lang="zh-CN" altLang="en-US"/>
          </a:p>
        </p:txBody>
      </p:sp>
      <p:sp>
        <p:nvSpPr>
          <p:cNvPr id="5" name="文本框 4"/>
          <p:cNvSpPr txBox="1"/>
          <p:nvPr/>
        </p:nvSpPr>
        <p:spPr>
          <a:xfrm>
            <a:off x="287020" y="2816860"/>
            <a:ext cx="9187180" cy="1476375"/>
          </a:xfrm>
          <a:prstGeom prst="rect">
            <a:avLst/>
          </a:prstGeom>
          <a:noFill/>
        </p:spPr>
        <p:txBody>
          <a:bodyPr wrap="none" rtlCol="0">
            <a:spAutoFit/>
          </a:bodyPr>
          <a:p>
            <a:pPr algn="l"/>
            <a:r>
              <a:rPr lang="zh-CN" altLang="en-US">
                <a:sym typeface="+mn-ea"/>
              </a:rPr>
              <a:t>23.元宵时节，贾府众人做灯谜赏玩，其中有几个预示着贾家小姐的命运，哪些是错误的？</a:t>
            </a:r>
            <a:endParaRPr lang="zh-CN" altLang="en-US"/>
          </a:p>
          <a:p>
            <a:pPr algn="l"/>
            <a:r>
              <a:rPr lang="zh-CN" altLang="en-US">
                <a:sym typeface="+mn-ea"/>
              </a:rPr>
              <a:t>A、游丝一断浑无力，莫向东风怨别离。——探春（谜底：风筝）</a:t>
            </a:r>
            <a:endParaRPr lang="zh-CN" altLang="en-US"/>
          </a:p>
          <a:p>
            <a:pPr algn="l"/>
            <a:r>
              <a:rPr lang="zh-CN" altLang="en-US">
                <a:sym typeface="+mn-ea"/>
              </a:rPr>
              <a:t>B、一声震得人方恐，回首相看已化灰。——元春（谜底：炮竹）</a:t>
            </a:r>
            <a:endParaRPr lang="zh-CN" altLang="en-US"/>
          </a:p>
          <a:p>
            <a:pPr algn="l"/>
            <a:r>
              <a:rPr lang="zh-CN" altLang="en-US">
                <a:sym typeface="+mn-ea"/>
              </a:rPr>
              <a:t>C、莫道此生沉黑海，性中自有大光明。——惜春（谜底：海灯）</a:t>
            </a:r>
            <a:endParaRPr lang="zh-CN" altLang="en-US"/>
          </a:p>
          <a:p>
            <a:pPr algn="l"/>
            <a:r>
              <a:rPr lang="zh-CN" altLang="en-US">
                <a:solidFill>
                  <a:srgbClr val="FF0000"/>
                </a:solidFill>
                <a:sym typeface="+mn-ea"/>
              </a:rPr>
              <a:t>D、因何镇日纷纷乱，只为阴阳数不同。——薛宝钗（谜底：算盘）</a:t>
            </a:r>
            <a:endParaRPr lang="zh-CN" altLang="en-US">
              <a:solidFill>
                <a:srgbClr val="FF0000"/>
              </a:solidFill>
              <a:sym typeface="+mn-ea"/>
            </a:endParaRPr>
          </a:p>
        </p:txBody>
      </p:sp>
      <p:sp>
        <p:nvSpPr>
          <p:cNvPr id="6" name="文本框 5"/>
          <p:cNvSpPr txBox="1"/>
          <p:nvPr/>
        </p:nvSpPr>
        <p:spPr>
          <a:xfrm>
            <a:off x="3558540" y="328295"/>
            <a:ext cx="8633460" cy="398780"/>
          </a:xfrm>
          <a:prstGeom prst="rect">
            <a:avLst/>
          </a:prstGeom>
          <a:solidFill>
            <a:schemeClr val="accent2"/>
          </a:solidFill>
        </p:spPr>
        <p:txBody>
          <a:bodyPr wrap="square" rtlCol="0" anchor="t">
            <a:spAutoFit/>
          </a:bodyPr>
          <a:p>
            <a:r>
              <a:rPr lang="zh-CN" altLang="en-US" sz="2000"/>
              <a:t>《红楼梦》第二十二回　听曲文宝玉悟禅机　制灯迷贾政悲谶语</a:t>
            </a:r>
            <a:endParaRPr lang="zh-CN" altLang="en-US" sz="2000"/>
          </a:p>
        </p:txBody>
      </p:sp>
      <p:sp>
        <p:nvSpPr>
          <p:cNvPr id="7" name="文本框 6"/>
          <p:cNvSpPr txBox="1"/>
          <p:nvPr/>
        </p:nvSpPr>
        <p:spPr>
          <a:xfrm>
            <a:off x="3610610" y="947420"/>
            <a:ext cx="8580755" cy="1476375"/>
          </a:xfrm>
          <a:prstGeom prst="rect">
            <a:avLst/>
          </a:prstGeom>
          <a:solidFill>
            <a:schemeClr val="accent2"/>
          </a:solidFill>
        </p:spPr>
        <p:txBody>
          <a:bodyPr wrap="square" rtlCol="0" anchor="t">
            <a:spAutoFit/>
          </a:bodyPr>
          <a:p>
            <a:r>
              <a:rPr lang="zh-CN" altLang="en-US" b="1"/>
              <a:t>宝钗便念道：</a:t>
            </a:r>
            <a:endParaRPr lang="zh-CN" altLang="en-US" b="1"/>
          </a:p>
          <a:p>
            <a:r>
              <a:rPr lang="zh-CN" altLang="en-US" b="1"/>
              <a:t>　　漫揾英雄泪，相离处士家。谢慈悲剃度在莲台</a:t>
            </a:r>
            <a:endParaRPr lang="zh-CN" altLang="en-US" b="1"/>
          </a:p>
          <a:p>
            <a:r>
              <a:rPr lang="zh-CN" altLang="en-US" b="1"/>
              <a:t>　　下。没缘法转眼分离乍。赤条条来去无牵挂。那里讨</a:t>
            </a:r>
            <a:endParaRPr lang="zh-CN" altLang="en-US" b="1"/>
          </a:p>
          <a:p>
            <a:r>
              <a:rPr lang="zh-CN" altLang="en-US" b="1"/>
              <a:t>　　烟蓑雨笠卷单行？一任俺芒鞋破钵随缘化！宝玉听了，喜的拍膝画圈，称赏不已，又赞宝钗无书不知，</a:t>
            </a:r>
            <a:endParaRPr lang="zh-CN" altLang="en-US" b="1"/>
          </a:p>
        </p:txBody>
      </p:sp>
      <p:sp>
        <p:nvSpPr>
          <p:cNvPr id="8" name="文本框 7"/>
          <p:cNvSpPr txBox="1"/>
          <p:nvPr/>
        </p:nvSpPr>
        <p:spPr>
          <a:xfrm>
            <a:off x="7424420" y="3212465"/>
            <a:ext cx="4766945" cy="3138170"/>
          </a:xfrm>
          <a:prstGeom prst="rect">
            <a:avLst/>
          </a:prstGeom>
          <a:solidFill>
            <a:srgbClr val="FFFF00"/>
          </a:solidFill>
        </p:spPr>
        <p:txBody>
          <a:bodyPr wrap="square" rtlCol="0" anchor="t">
            <a:spAutoFit/>
          </a:bodyPr>
          <a:p>
            <a:r>
              <a:rPr lang="zh-CN" altLang="en-US" b="1"/>
              <a:t> 贾政心内沉思道：“娘娘所作爆竹，此乃一响而散之物。</a:t>
            </a:r>
            <a:r>
              <a:rPr lang="zh-CN" altLang="en-US" b="1">
                <a:solidFill>
                  <a:srgbClr val="FF0000"/>
                </a:solidFill>
              </a:rPr>
              <a:t>迎春所作算盘，是打动乱如麻</a:t>
            </a:r>
            <a:r>
              <a:rPr lang="zh-CN" altLang="en-US" b="1"/>
              <a:t>。探春所作风筝，乃飘飘浮荡之物。惜春所作海灯，一发清净孤独。今乃上元佳节，如何皆作此不祥之物为戏耶？”心内愈思愈闷，因在贾母之前，不敢形于色，只得仍勉强往下看去。贾政看完，心内自忖道：“此物还倒有限。只是小小之人作此词句，更觉不祥，皆非永远福寿之辈。”想到此处，愈觉烦闷，大有悲戚之状，因而将适才的精神减去十分之八九，只垂头沉思。</a:t>
            </a:r>
            <a:endParaRPr lang="zh-CN" altLang="en-US" b="1"/>
          </a:p>
        </p:txBody>
      </p:sp>
      <p:sp>
        <p:nvSpPr>
          <p:cNvPr id="9" name="文本框 8"/>
          <p:cNvSpPr txBox="1"/>
          <p:nvPr/>
        </p:nvSpPr>
        <p:spPr>
          <a:xfrm>
            <a:off x="475615" y="4293235"/>
            <a:ext cx="6781165" cy="2306955"/>
          </a:xfrm>
          <a:prstGeom prst="rect">
            <a:avLst/>
          </a:prstGeom>
          <a:gradFill>
            <a:gsLst>
              <a:gs pos="0">
                <a:srgbClr val="FE4444"/>
              </a:gs>
              <a:gs pos="100000">
                <a:srgbClr val="832B2B"/>
              </a:gs>
            </a:gsLst>
            <a:lin scaled="0"/>
          </a:gradFill>
        </p:spPr>
        <p:txBody>
          <a:bodyPr wrap="square" rtlCol="0" anchor="t">
            <a:spAutoFit/>
          </a:bodyPr>
          <a:p>
            <a:r>
              <a:rPr lang="zh-CN" altLang="en-US" b="1"/>
              <a:t>宝钗的灯谜</a:t>
            </a:r>
            <a:endParaRPr lang="zh-CN" altLang="en-US" b="1"/>
          </a:p>
          <a:p>
            <a:r>
              <a:rPr lang="zh-CN" altLang="en-US" b="1"/>
              <a:t>朝罢谁携两袖烟，琴边衾里总无缘。晓筹不用鸡人报，五夜无烦侍女添。焦首朝朝还暮暮，煎心日日复年年。光阴荏苒须当惜，风雨阴晴任变迁。</a:t>
            </a:r>
            <a:endParaRPr lang="zh-CN" altLang="en-US" b="1"/>
          </a:p>
          <a:p>
            <a:r>
              <a:rPr lang="zh-CN" altLang="en-US" b="1"/>
              <a:t>打一用物</a:t>
            </a:r>
            <a:endParaRPr lang="zh-CN" altLang="en-US" b="1"/>
          </a:p>
          <a:p>
            <a:r>
              <a:rPr lang="zh-CN" altLang="en-US" b="1"/>
              <a:t>谜底：更香</a:t>
            </a:r>
            <a:endParaRPr lang="zh-CN" altLang="en-US" b="1"/>
          </a:p>
          <a:p>
            <a:r>
              <a:rPr lang="zh-CN" altLang="en-US" b="1"/>
              <a:t>解析：所谓“更香”，是古代用于计时而特制的一种香，在香上标出刻度，根据燃点后的香的长短，来计算时间的长短和迟早。</a:t>
            </a:r>
            <a:endParaRPr lang="zh-CN" altLang="en-US" b="1"/>
          </a:p>
        </p:txBody>
      </p:sp>
      <p:sp>
        <p:nvSpPr>
          <p:cNvPr id="10" name="椭圆 9"/>
          <p:cNvSpPr/>
          <p:nvPr/>
        </p:nvSpPr>
        <p:spPr>
          <a:xfrm>
            <a:off x="3413125" y="328295"/>
            <a:ext cx="6976745" cy="6156960"/>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FF0000"/>
                </a:solidFill>
              </a:rPr>
              <a:t>每年农</a:t>
            </a:r>
            <a:r>
              <a:rPr lang="zh-CN" altLang="en-US" b="1">
                <a:solidFill>
                  <a:srgbClr val="FF0000"/>
                </a:solidFill>
              </a:rPr>
              <a:t>历的正月</a:t>
            </a:r>
            <a:r>
              <a:rPr lang="zh-CN" altLang="en-US" b="1">
                <a:solidFill>
                  <a:srgbClr val="FF0000"/>
                </a:solidFill>
              </a:rPr>
              <a:t>十五日，春节刚过，迎来的就是中国的传统节日--元宵节。</a:t>
            </a:r>
            <a:endParaRPr lang="zh-CN" altLang="en-US" b="1">
              <a:solidFill>
                <a:srgbClr val="FF0000"/>
              </a:solidFill>
            </a:endParaRPr>
          </a:p>
          <a:p>
            <a:pPr algn="ctr"/>
            <a:endParaRPr lang="zh-CN" altLang="en-US" b="1">
              <a:solidFill>
                <a:srgbClr val="FF0000"/>
              </a:solidFill>
            </a:endParaRPr>
          </a:p>
          <a:p>
            <a:pPr algn="l"/>
            <a:r>
              <a:rPr lang="zh-CN" altLang="en-US" b="1">
                <a:solidFill>
                  <a:srgbClr val="FF0000"/>
                </a:solidFill>
              </a:rPr>
              <a:t>正月是农历的元月，古人称夜为“宵”，所以称正月十五为元宵节。正月十五日是一年中第一个月圆之夜，也是一元复始，大地回春的夜晚，人们对此加以庆祝，也是庆贺新春的延续。元宵节又称为“上元节”。  </a:t>
            </a:r>
            <a:endParaRPr lang="zh-CN" altLang="en-US" b="1">
              <a:solidFill>
                <a:srgbClr val="FF0000"/>
              </a:solidFill>
            </a:endParaRPr>
          </a:p>
          <a:p>
            <a:pPr algn="ctr"/>
            <a:endParaRPr lang="zh-CN" altLang="en-US" b="1">
              <a:solidFill>
                <a:srgbClr val="FF0000"/>
              </a:solidFill>
            </a:endParaRPr>
          </a:p>
          <a:p>
            <a:pPr algn="l"/>
            <a:r>
              <a:rPr lang="zh-CN" altLang="en-US" b="1">
                <a:solidFill>
                  <a:srgbClr val="FF0000"/>
                </a:solidFill>
              </a:rPr>
              <a:t>按中国民间的传统，在这天上皓月高悬的夜晚，人们要点起彩灯万盏，以示庆贺。出门赏月、燃灯放焰、喜猜灯谜、共吃元宵，合家团聚、同庆佳节，其乐融融。</a:t>
            </a:r>
            <a:endParaRPr lang="zh-CN" altLang="en-US"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bldLvl="0" animBg="1"/>
      <p:bldP spid="7" grpId="0" bldLvl="0" animBg="1"/>
      <p:bldP spid="8" grpId="0" animBg="1"/>
      <p:bldP spid="9" grpId="0" animBg="1"/>
      <p:bldP spid="10" grpId="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REFSHAPE" val="607891796"/>
  <p:tag name="KSO_WM_UNIT_PLACING_PICTURE_USER_VIEWPORT" val="{&quot;height&quot;:4610,&quot;width&quot;:5910}"/>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14659</Words>
  <Application>WPS 演示</Application>
  <PresentationFormat>宽屏</PresentationFormat>
  <Paragraphs>740</Paragraphs>
  <Slides>20</Slides>
  <Notes>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20</vt:i4>
      </vt:variant>
    </vt:vector>
  </HeadingPairs>
  <TitlesOfParts>
    <vt:vector size="26" baseType="lpstr">
      <vt:lpstr>Arial</vt:lpstr>
      <vt:lpstr>宋体</vt:lpstr>
      <vt:lpstr>Wingdings</vt:lpstr>
      <vt:lpstr>微软雅黑</vt:lpstr>
      <vt:lpstr>Arial Unicode MS</vt:lpstr>
      <vt:lpstr>Office 主题​​</vt:lpstr>
      <vt:lpstr>周测四讲评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冰冰</dc:creator>
  <cp:lastModifiedBy>冰冰</cp:lastModifiedBy>
  <cp:revision>128</cp:revision>
  <dcterms:created xsi:type="dcterms:W3CDTF">2019-06-19T02:08:00Z</dcterms:created>
  <dcterms:modified xsi:type="dcterms:W3CDTF">2020-03-17T07:23:58Z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