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947" r:id="rId3"/>
    <p:sldId id="828" r:id="rId4"/>
    <p:sldId id="902" r:id="rId5"/>
    <p:sldId id="829" r:id="rId6"/>
    <p:sldId id="874" r:id="rId7"/>
    <p:sldId id="846" r:id="rId8"/>
    <p:sldId id="875" r:id="rId9"/>
    <p:sldId id="842" r:id="rId10"/>
    <p:sldId id="717" r:id="rId11"/>
    <p:sldId id="831" r:id="rId12"/>
    <p:sldId id="876" r:id="rId13"/>
    <p:sldId id="877" r:id="rId14"/>
    <p:sldId id="878" r:id="rId15"/>
    <p:sldId id="879" r:id="rId16"/>
    <p:sldId id="880" r:id="rId17"/>
    <p:sldId id="881" r:id="rId18"/>
    <p:sldId id="836" r:id="rId19"/>
    <p:sldId id="848" r:id="rId20"/>
    <p:sldId id="852" r:id="rId21"/>
    <p:sldId id="838" r:id="rId22"/>
    <p:sldId id="840" r:id="rId23"/>
    <p:sldId id="882" r:id="rId24"/>
    <p:sldId id="883" r:id="rId25"/>
    <p:sldId id="841" r:id="rId26"/>
    <p:sldId id="903" r:id="rId27"/>
    <p:sldId id="904" r:id="rId28"/>
    <p:sldId id="839" r:id="rId29"/>
    <p:sldId id="885" r:id="rId30"/>
    <p:sldId id="884" r:id="rId31"/>
    <p:sldId id="934" r:id="rId32"/>
    <p:sldId id="935" r:id="rId33"/>
    <p:sldId id="936" r:id="rId34"/>
    <p:sldId id="937" r:id="rId35"/>
    <p:sldId id="938" r:id="rId36"/>
    <p:sldId id="939" r:id="rId37"/>
    <p:sldId id="940" r:id="rId38"/>
    <p:sldId id="941" r:id="rId39"/>
    <p:sldId id="850" r:id="rId40"/>
    <p:sldId id="853" r:id="rId41"/>
    <p:sldId id="854" r:id="rId42"/>
    <p:sldId id="856" r:id="rId43"/>
    <p:sldId id="827" r:id="rId4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0000"/>
    <a:srgbClr val="FF0066"/>
    <a:srgbClr val="FFFF99"/>
    <a:srgbClr val="DBF53D"/>
    <a:srgbClr val="FF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760"/>
  </p:normalViewPr>
  <p:slideViewPr>
    <p:cSldViewPr showGuides="1">
      <p:cViewPr>
        <p:scale>
          <a:sx n="75" d="100"/>
          <a:sy n="75" d="100"/>
        </p:scale>
        <p:origin x="-372" y="-84"/>
      </p:cViewPr>
      <p:guideLst>
        <p:guide orient="horz" pos="2083"/>
        <p:guide pos="292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028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anose="05020102010507070707" pitchFamily="18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endParaRPr kumimoji="0" lang="en-US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1625" y="1600200"/>
            <a:ext cx="8540750" cy="44989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301625" y="1600200"/>
            <a:ext cx="8540750" cy="44989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panose="05020102010507070707" pitchFamily="18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split orient="vert"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¡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 2" panose="05020102010507070707" pitchFamily="18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 2" panose="05020102010507070707" pitchFamily="18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http://www.gkstk.com/article/1422676300122.html" TargetMode="External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39.xml"/><Relationship Id="rId3" Type="http://schemas.openxmlformats.org/officeDocument/2006/relationships/slide" Target="slide40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9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9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E:\PPT\PPT中国风元素\水墨具体图案\竹子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038" y="0"/>
            <a:ext cx="3387725" cy="3962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4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5127" name="Picture 2" descr="C:\Users\admin\Desktop\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TextBox 18"/>
          <p:cNvSpPr txBox="1"/>
          <p:nvPr/>
        </p:nvSpPr>
        <p:spPr>
          <a:xfrm>
            <a:off x="90170" y="208915"/>
            <a:ext cx="7066280" cy="632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水调歌头·沧浪亭</a:t>
            </a:r>
            <a:r>
              <a:rPr lang="en-US" altLang="zh-CN" sz="21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①(宋)苏舜钦</a:t>
            </a:r>
            <a:endParaRPr lang="en-US" altLang="zh-CN" sz="21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29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潇洒太湖岸，淡伫洞庭山。鱼龙隐处，烟雾深锁渺弥间。方念陶朱张翰②，忽有扁舟急桨，撇浪载鲈还。落日暴风雨，归路绕汀湾。</a:t>
            </a:r>
            <a:endParaRPr lang="en-US" altLang="zh-CN" sz="29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29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丈夫志，当景盛，耻疏闲。壮年何事憔悴，华发改朱颜？拟借寒潭垂钓，又恐鸥鸟相猜，不肯傍青纶③。刺棹穿芦荻，无语看波澜。</a:t>
            </a:r>
            <a:endParaRPr lang="en-US" altLang="zh-CN" sz="29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【注】①沧浪亭：苏舜钦得罪免官，隐于苏州，建沧浪亭，自号“沧浪翁”。②陶朱张翰：陶朱，史载越国大夫范蠡辅勾践灭吴后，弃官泛舟五湖，后居于陶，经商致富，天下称陶朱公。张翰，西晋人，在洛阳见秋风起，思念家乡苏州的菰菜羹、鲈鱼脍，遂弃官而归。③青纶：佩系官印的青色绶带，借指官员。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矩形 10"/>
          <p:cNvSpPr/>
          <p:nvPr/>
        </p:nvSpPr>
        <p:spPr>
          <a:xfrm>
            <a:off x="2465388" y="549275"/>
            <a:ext cx="104775" cy="471488"/>
          </a:xfrm>
          <a:prstGeom prst="rect">
            <a:avLst/>
          </a:prstGeom>
          <a:solidFill>
            <a:srgbClr val="595959"/>
          </a:solidFill>
          <a:ln w="9525">
            <a:noFill/>
          </a:ln>
        </p:spPr>
        <p:txBody>
          <a:bodyPr anchor="ctr"/>
          <a:p>
            <a:pPr lvl="0"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16"/>
          <p:cNvSpPr txBox="1">
            <a:spLocks noChangeArrowheads="1"/>
          </p:cNvSpPr>
          <p:nvPr/>
        </p:nvSpPr>
        <p:spPr bwMode="auto">
          <a:xfrm>
            <a:off x="0" y="990600"/>
            <a:ext cx="8915400" cy="6124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永遇乐  京口北固亭怀古   </a:t>
            </a:r>
            <a:endParaRPr lang="en-US" altLang="zh-CN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辛弃疾</a:t>
            </a:r>
            <a:endParaRPr lang="en-US" altLang="zh-CN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千古江山，英雄无觅，孙仲谋处。舞榭歌台，风流总被，雨打风吹去。斜阳草树，寻常巷陌，人道寄奴曾住。想当年，金戈铁马，气吞万里如虎。</a:t>
            </a:r>
            <a:b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元嘉草草，封狼居胥，赢得仓皇北顾。四十三年，望中犹记，烽火扬州路。可堪回首，佛狸祠下，一片神鸦社鼓。凭谁问，廉颇老矣，尚能饭否？</a:t>
            </a:r>
            <a:endParaRPr lang="en-US" altLang="zh-CN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endParaRPr lang="en-US" altLang="zh-CN" sz="32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319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0" y="-609600"/>
            <a:ext cx="3395663" cy="453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页脚占位符 2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eaLnBrk="1" hangingPunct="1"/>
            <a:r>
              <a:rPr lang="zh-CN" altLang="zh-CN" dirty="0"/>
              <a:t>共30页</a:t>
            </a:r>
            <a:endParaRPr lang="zh-CN" altLang="zh-CN" dirty="0"/>
          </a:p>
        </p:txBody>
      </p:sp>
      <p:sp>
        <p:nvSpPr>
          <p:cNvPr id="6147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sp>
        <p:nvSpPr>
          <p:cNvPr id="6148" name="Text Box 2"/>
          <p:cNvSpPr txBox="1"/>
          <p:nvPr/>
        </p:nvSpPr>
        <p:spPr>
          <a:xfrm>
            <a:off x="900113" y="981075"/>
            <a:ext cx="1295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0" y="0"/>
            <a:ext cx="9144000" cy="3688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读什么</a:t>
            </a: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:</a:t>
            </a:r>
            <a:r>
              <a:rPr lang="zh-CN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写什么、为什么写、怎么写</a:t>
            </a:r>
            <a:endParaRPr lang="zh-CN" altLang="zh-CN" sz="4400" b="1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1.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形象：确定类别：即“怀”什么“古”</a:t>
            </a:r>
            <a:endParaRPr lang="zh-CN" altLang="en-US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①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古事、古迹</a:t>
            </a:r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借古讽今、借古伤今</a:t>
            </a:r>
            <a:endParaRPr lang="zh-CN" altLang="en-US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②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古人    借古人自比（相似之处）</a:t>
            </a:r>
            <a:endParaRPr lang="zh-CN" altLang="en-US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               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借古人对比（相反之处）</a:t>
            </a:r>
            <a:endParaRPr lang="zh-CN" altLang="en-US" sz="36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7172" name="AutoShape 4"/>
          <p:cNvSpPr/>
          <p:nvPr/>
        </p:nvSpPr>
        <p:spPr>
          <a:xfrm>
            <a:off x="1447800" y="2286000"/>
            <a:ext cx="360363" cy="1368425"/>
          </a:xfrm>
          <a:prstGeom prst="leftBrace">
            <a:avLst>
              <a:gd name="adj1" fmla="val 316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Rectangle 5"/>
          <p:cNvSpPr/>
          <p:nvPr/>
        </p:nvSpPr>
        <p:spPr>
          <a:xfrm>
            <a:off x="0" y="3841750"/>
            <a:ext cx="9144000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zh-CN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eaLnBrk="1" hangingPunct="1"/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①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与诗人自身有什么联系</a:t>
            </a:r>
            <a:r>
              <a:rPr lang="en-US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:</a:t>
            </a:r>
            <a:r>
              <a:rPr lang="zh-CN" altLang="en-US" sz="2300" b="1" dirty="0">
                <a:ea typeface="华文新魏" panose="02010800040101010101" pitchFamily="2" charset="-122"/>
                <a:sym typeface="+mn-ea"/>
              </a:rPr>
              <a:t>知人论世（把握作者生活背景）</a:t>
            </a:r>
            <a:endParaRPr lang="zh-CN" altLang="en-US" sz="23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eaLnBrk="1" hangingPunct="1"/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②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作者为什么要写这段古人、古事或古迹</a:t>
            </a:r>
            <a:endParaRPr lang="zh-CN" altLang="en-US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eaLnBrk="1" hangingPunct="1"/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③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作者在诗中表现了什么样的态度</a:t>
            </a:r>
            <a:endParaRPr lang="zh-CN" altLang="en-US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eaLnBrk="1" hangingPunct="1"/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3.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手法：是什么、作用</a:t>
            </a:r>
            <a:endParaRPr lang="zh-CN" altLang="en-US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 eaLnBrk="1" hangingPunct="1"/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4.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语言：多以含蓄为特点</a:t>
            </a:r>
            <a:endParaRPr lang="zh-CN" altLang="en-US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152400" y="3886200"/>
            <a:ext cx="37719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zh-CN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2.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情感：类别、特征</a:t>
            </a:r>
            <a:endParaRPr lang="zh-CN" altLang="en-US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页脚占位符 4"/>
          <p:cNvSpPr txBox="1">
            <a:spLocks noGrp="1"/>
          </p:cNvSpPr>
          <p:nvPr>
            <p:ph type="ftr" sz="quarter" idx="11"/>
          </p:nvPr>
        </p:nvSpPr>
        <p:spPr/>
        <p:txBody>
          <a:bodyPr/>
          <a:p>
            <a:pPr eaLnBrk="1" hangingPunct="1"/>
            <a:r>
              <a:rPr lang="zh-CN" altLang="zh-CN" dirty="0"/>
              <a:t>共30页</a:t>
            </a:r>
            <a:endParaRPr lang="zh-CN" altLang="zh-CN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8964613" cy="6742113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endParaRPr lang="zh-CN" altLang="en-US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4800" b="1" dirty="0"/>
              <a:t>            归纳咏史怀古诗特点</a:t>
            </a:r>
            <a:endParaRPr lang="zh-CN" altLang="en-US" sz="4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（1）结构：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临古地—思古人—忆其事—抒己志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（2）内容：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国家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——国运衰微，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统治者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——荒淫奢侈，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名地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——昔盛今衰，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古人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——壮志难酬，忧国伤时，孤寂失意。</a:t>
            </a:r>
            <a:endParaRPr lang="zh-CN" altLang="en-US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（3）手法：运用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典故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,今昔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对比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借景抒情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借古讽今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,即事议论</a:t>
            </a:r>
            <a:endParaRPr lang="zh-CN" altLang="en-US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（4）语言：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含蓄蕴藉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（5）意象：历史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人物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,历史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事件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历史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古迹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（吴钩 乌衣巷 淮水 柳营 后庭花  六朝 金陵）</a:t>
            </a:r>
            <a:endParaRPr lang="zh-CN" altLang="en-US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（7）风格：或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雄浑壮阔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,或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含蓄沉郁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2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charRg st="2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charRg st="2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4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>
                                            <p:txEl>
                                              <p:charRg st="4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charRg st="4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9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2">
                                            <p:txEl>
                                              <p:charRg st="9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2">
                                            <p:txEl>
                                              <p:charRg st="99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13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2">
                                            <p:txEl>
                                              <p:charRg st="13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2">
                                            <p:txEl>
                                              <p:charRg st="13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141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2">
                                            <p:txEl>
                                              <p:charRg st="141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2">
                                            <p:txEl>
                                              <p:charRg st="141" end="1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187" end="2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2">
                                            <p:txEl>
                                              <p:charRg st="187" end="2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2">
                                            <p:txEl>
                                              <p:charRg st="187" end="2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sp>
        <p:nvSpPr>
          <p:cNvPr id="11268" name="Rectangle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9906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000" b="1" dirty="0">
                <a:solidFill>
                  <a:srgbClr val="FF0000"/>
                </a:solidFill>
              </a:rPr>
              <a:t>分类一         怀古人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456565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zh-CN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  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题乌江亭   杜牧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胜败兵家事不期，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包羞忍耻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是男儿。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江东子弟多才俊，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卷土重来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未可知。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        乌江亭  王安石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百战疲劳壮士哀，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中原一败势难回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江东子弟今虽在，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肯为君王卷土来？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        乌 江  李清照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生当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作人杰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，死亦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为鬼雄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至今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思项羽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，不肯过江东。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1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注：</a:t>
            </a:r>
            <a:r>
              <a:rPr lang="en-US" altLang="zh-CN" sz="21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①</a:t>
            </a:r>
            <a:r>
              <a:rPr lang="zh-CN" altLang="en-US" sz="21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乌江亭：故址在今安徽和县乌江镇，为项羽兵败自刎之处。</a:t>
            </a:r>
            <a:r>
              <a:rPr lang="en-US" altLang="zh-CN" sz="21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②</a:t>
            </a:r>
            <a:r>
              <a:rPr lang="zh-CN" altLang="en-US" sz="21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江东：指长江下游芜湖、南京以下的江南地区，是项羽起兵之地。</a:t>
            </a:r>
            <a:endParaRPr lang="zh-CN" altLang="en-US" sz="21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endParaRPr lang="zh-CN" altLang="en-US" sz="21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sp>
        <p:nvSpPr>
          <p:cNvPr id="13314" name="Rectangle 2"/>
          <p:cNvSpPr>
            <a:spLocks noGrp="1"/>
          </p:cNvSpPr>
          <p:nvPr>
            <p:ph idx="1"/>
          </p:nvPr>
        </p:nvSpPr>
        <p:spPr>
          <a:xfrm>
            <a:off x="34925" y="0"/>
            <a:ext cx="9109075" cy="542798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zh-CN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）这三首诗咏的都是西楚霸王项羽，但对项羽评价的角度并不一样，他们的角度分别是什么？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第一首是从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兵家用兵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的角度来评价的。第二首是从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民心向背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的角度来评价的。第三首是从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节操（气节）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角度来评价的。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zh-CN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）这三首诗借对项羽的评价分别表达了什么观点？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杜牧通过这首诗，表达了对胜败得失、历史兴衰的看法，即胜败乃兵家常事，只要忍辱负重、重整旗鼓，定能东山再起。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王安石认为民心和形势决定了战争的胜负，历史的规律不可违背。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李清照认为人要讲求气节，活着要干一番轰轰烈烈的事业，死了也要气壮山河。</a:t>
            </a:r>
            <a:endParaRPr lang="zh-CN" altLang="en-US" b="1" dirty="0">
              <a:solidFill>
                <a:srgbClr val="0000FF"/>
              </a:solidFill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sp>
        <p:nvSpPr>
          <p:cNvPr id="2" name="文本框 1"/>
          <p:cNvSpPr txBox="1"/>
          <p:nvPr/>
        </p:nvSpPr>
        <p:spPr>
          <a:xfrm>
            <a:off x="74930" y="-14605"/>
            <a:ext cx="8994140" cy="62845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80000"/>
              </a:lnSpc>
            </a:pPr>
            <a:r>
              <a:rPr lang="en-US" altLang="zh-CN" sz="25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                  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蜀相  杜甫</a:t>
            </a:r>
            <a:endParaRPr lang="zh-CN" altLang="en-US" sz="25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5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        丞相祠堂何处寻，锦官城外柏森森。</a:t>
            </a:r>
            <a:endParaRPr lang="zh-CN" altLang="en-US" sz="25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5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        映阶碧草自春色，隔叶黄鹂空好音。</a:t>
            </a:r>
            <a:endParaRPr lang="zh-CN" altLang="en-US" sz="25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5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        三顾频烦天下计，两朝开济老臣心。</a:t>
            </a:r>
            <a:endParaRPr lang="zh-CN" altLang="en-US" sz="25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5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        出师未捷身先死，长使英雄泪满襟。</a:t>
            </a:r>
            <a:endParaRPr lang="zh-CN" altLang="en-US" sz="25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注：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①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蜀相：指三国时蜀国丞相诸葛亮。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②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锦官城：古代成都的别称。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③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柏森森：柏树长得高大而茂密。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③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黄鹂：黄莺。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④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三顾：指刘备三顾茅庐见诸葛亮事。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⑤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两朝：指刘备、刘禅父子两朝。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⑥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开济：开创基业，匡济艰危。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⑦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出师未捷：诸葛亮曾五次出兵攻魏，建兴十二年（</a:t>
            </a: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234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），与魏司马懿在渭南相拒百馀日，病死于五丈原军中。</a:t>
            </a:r>
            <a:endParaRPr lang="zh-CN" altLang="en-US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5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（</a:t>
            </a:r>
            <a:r>
              <a:rPr lang="zh-CN" altLang="zh-CN" sz="25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1</a:t>
            </a:r>
            <a:r>
              <a:rPr lang="zh-CN" altLang="en-US" sz="25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）写景总会渗入作者的主观感受，试分析</a:t>
            </a:r>
            <a:r>
              <a:rPr lang="zh-CN" altLang="zh-CN" sz="25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《</a:t>
            </a:r>
            <a:r>
              <a:rPr lang="zh-CN" altLang="en-US" sz="25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蜀相</a:t>
            </a:r>
            <a:r>
              <a:rPr lang="zh-CN" altLang="zh-CN" sz="25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》</a:t>
            </a:r>
            <a:r>
              <a:rPr lang="zh-CN" altLang="en-US" sz="25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诗中“映阶碧草自春色，隔叶黄鹂空好音”一句，并说出跟意境关系最为密切的两个字。</a:t>
            </a:r>
            <a:endParaRPr lang="zh-CN" altLang="en-US" sz="25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zh-CN" sz="25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lang="zh-CN" altLang="en-US" sz="25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这一句是写入祠后所见，意思是：阶前的草一到春天便是一片碧绿，年年如此，可它为谁而绿呢？隔叶的黄鹂叫得那么动听，可有谁听呢？跟意境关系最为密切的两个字是“自”“空”。从“自”“空”二字可以看出祠中的凄凉、冷落气氛，含有感伤的意味。</a:t>
            </a:r>
            <a:endParaRPr lang="zh-CN" altLang="en-US" sz="25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5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（</a:t>
            </a:r>
            <a:r>
              <a:rPr lang="zh-CN" altLang="zh-CN" sz="25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2</a:t>
            </a:r>
            <a:r>
              <a:rPr lang="zh-CN" altLang="en-US" sz="25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）本诗的主旨是咏叹什么？</a:t>
            </a:r>
            <a:endParaRPr lang="zh-CN" altLang="en-US" sz="25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zh-CN" sz="25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lang="zh-CN" altLang="en-US" sz="25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主旨是歌颂</a:t>
            </a:r>
            <a:r>
              <a:rPr lang="zh-CN" altLang="zh-CN" sz="25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cs typeface="+mn-ea"/>
                <a:sym typeface="+mn-ea"/>
              </a:rPr>
              <a:t>仰慕、</a:t>
            </a:r>
            <a:r>
              <a:rPr lang="zh-CN" altLang="zh-CN" sz="25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痛惜、追念</a:t>
            </a:r>
            <a:r>
              <a:rPr lang="zh-CN" altLang="en-US" sz="25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诸葛亮的才智和功业，同时惋惜他的壮志未酬 。以古人自况。</a:t>
            </a:r>
            <a:endParaRPr lang="zh-CN" altLang="en-US" sz="250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sp>
        <p:nvSpPr>
          <p:cNvPr id="18436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4000" b="1" dirty="0">
                <a:solidFill>
                  <a:srgbClr val="FF0000"/>
                </a:solidFill>
              </a:rPr>
              <a:t>分类二             怀古迹</a:t>
            </a:r>
            <a:r>
              <a:rPr lang="zh-CN" altLang="en-US" sz="4000" b="1" dirty="0"/>
              <a:t>        </a:t>
            </a:r>
            <a:endParaRPr lang="zh-CN" altLang="en-US" sz="4000" b="1" dirty="0"/>
          </a:p>
        </p:txBody>
      </p:sp>
      <p:sp>
        <p:nvSpPr>
          <p:cNvPr id="18437" name="Rectangle 3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3886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         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泊秦淮  杜牧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烟笼寒水月笼沙，夜泊秦淮近酒家。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商女不知亡国恨，隔江犹唱</a:t>
            </a:r>
            <a:r>
              <a:rPr lang="zh-CN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后庭花</a:t>
            </a:r>
            <a:r>
              <a:rPr lang="zh-CN" altLang="zh-CN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注：</a:t>
            </a:r>
            <a:r>
              <a:rPr lang="en-US" altLang="zh-CN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①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秦淮</a:t>
            </a:r>
            <a:r>
              <a:rPr lang="zh-CN" altLang="en-US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，是一条河的名称。（江苏省）秦淮河由城中穿过，流入长江，两岸酒家繁多，是当时豪门贵族、官僚士大夫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享乐游宴</a:t>
            </a:r>
            <a:r>
              <a:rPr lang="zh-CN" altLang="en-US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的地方。</a:t>
            </a:r>
            <a:r>
              <a:rPr lang="en-US" altLang="zh-CN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zh-CN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后庭花</a:t>
            </a:r>
            <a:r>
              <a:rPr lang="zh-CN" altLang="zh-CN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据传是南朝陈后主所作，由于陈后主整日寻欢作乐，不理朝政，最终丢失了江山，因此他所作的</a:t>
            </a:r>
            <a:r>
              <a:rPr lang="zh-CN" altLang="zh-CN" sz="21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后庭花</a:t>
            </a:r>
            <a:r>
              <a:rPr lang="zh-CN" altLang="zh-CN" sz="21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也就成为了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亡国之音</a:t>
            </a:r>
            <a:r>
              <a:rPr lang="zh-CN" altLang="en-US" sz="2100" b="1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100" dirty="0"/>
          </a:p>
        </p:txBody>
      </p:sp>
      <p:sp>
        <p:nvSpPr>
          <p:cNvPr id="19460" name="Rectangle 4"/>
          <p:cNvSpPr/>
          <p:nvPr/>
        </p:nvSpPr>
        <p:spPr>
          <a:xfrm>
            <a:off x="0" y="3307080"/>
            <a:ext cx="9144000" cy="1828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）该诗连用两个“笼”字，试谈谈其表达效果。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两个“笼”字，既突出水边夜色的迷蒙冷寂，又寄予了诗人的忧愁和伤感。</a:t>
            </a:r>
            <a:endParaRPr lang="zh-CN" altLang="en-US" sz="36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）谈谈你对三、四两句的理解。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表面上，诗人是谴责歌女不懂亡国之恨，其实，在场听歌的应是达官显贵，所以这句实乃对那些达官显贵不以国事为重而贪图一时享乐的抨击。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lnSpc>
                <a:spcPct val="80000"/>
              </a:lnSpc>
              <a:spcBef>
                <a:spcPct val="20000"/>
              </a:spcBef>
            </a:pP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7410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3" descr="E:\PPT\PPT中国风元素\水墨具体图案\竹子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0"/>
            <a:ext cx="2290763" cy="2362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2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17415" name="Picture 2" descr="C:\Users\admin\Desktop\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6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7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13" name="TextBox 7"/>
          <p:cNvSpPr txBox="1"/>
          <p:nvPr/>
        </p:nvSpPr>
        <p:spPr>
          <a:xfrm>
            <a:off x="0" y="0"/>
            <a:ext cx="8382000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蜀相 </a:t>
            </a: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杜甫 　</a:t>
            </a: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  </a:t>
            </a:r>
            <a:b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丞相祠堂何处寻？锦官城外柏森森。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映阶碧草自春色，隔叶黄鹂空好音。</a:t>
            </a: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b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三顾频烦天下计，两朝开济老臣心。 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出师未捷身先死，长使英雄泪满襟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尾联表达了作者怎样的情感？</a:t>
            </a:r>
            <a:endParaRPr lang="zh-CN" altLang="en-US" sz="28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4114800"/>
            <a:ext cx="88392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尾联不仅表达了对诸葛亮的和敬仰之情，同时也概括了古今英雄（包括作者自己）在国危时艰之际，有才无命、壮志难酬的悲慨。</a:t>
            </a:r>
            <a:endParaRPr lang="zh-CN" altLang="zh-CN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 descr="E:\PPT\PPT中国风元素\水墨具体图案\竹子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0"/>
            <a:ext cx="2290763" cy="2362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6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18440" name="Picture 2" descr="C:\Users\admin\Desktop\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1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42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0" y="0"/>
            <a:ext cx="8382000" cy="4754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桂枝香  金陵怀古</a:t>
            </a: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王安石</a:t>
            </a:r>
            <a:r>
              <a:rPr lang="zh-CN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　</a:t>
            </a: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  </a:t>
            </a:r>
            <a:b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</a:br>
            <a:r>
              <a:rPr lang="en-US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登临送目，正故国晚秋，天气初肃。千里澄江似练，翠峰如簇。征帆去棹斜阳里，背西风，酒旗斜矗。彩舟云淡，星河鹭起，画图难足。</a:t>
            </a:r>
            <a:endParaRPr lang="zh-CN" altLang="en-US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念往昔，繁华竞逐，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叹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门外楼头，悲恨相续。千古凭高，对此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漫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嗟荣辱。六朝旧事如流水，但寒烟衰草凝绿。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至今商女时时犹唱，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后庭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遗曲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438" name="TextBox 10"/>
          <p:cNvSpPr txBox="1"/>
          <p:nvPr/>
        </p:nvSpPr>
        <p:spPr>
          <a:xfrm>
            <a:off x="0" y="5943600"/>
            <a:ext cx="8839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endParaRPr lang="zh-CN" altLang="zh-CN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648200"/>
            <a:ext cx="91440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悲叹六朝统治集团奢侈荒淫导致覆亡的历史；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  <a:hlinkClick r:id="rId4" tooltip="批评"/>
              </a:rPr>
              <a:t>批评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人们忘记六朝亡国的教训（千古以来，人们登高凭吊，不过是空发兴亡的感慨；商女至今犹唱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后庭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遗曲）；③流露了对北宋王朝不能励精图治的不满情绪。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1506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07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1515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6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17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508" name="TextBox 7"/>
          <p:cNvSpPr txBox="1"/>
          <p:nvPr/>
        </p:nvSpPr>
        <p:spPr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240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检查速记结果：</a:t>
            </a:r>
            <a:endParaRPr lang="en-US" altLang="zh-CN" sz="40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437" name="Rectangle 1"/>
          <p:cNvSpPr/>
          <p:nvPr/>
        </p:nvSpPr>
        <p:spPr>
          <a:xfrm>
            <a:off x="152400" y="1219200"/>
            <a:ext cx="2057400" cy="523875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prstShdw prst="shdw11" dir="16200000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p>
            <a:pPr lvl="0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仿宋_GB2312" panose="02010609030101010101" pitchFamily="49" charset="-122"/>
                <a:ea typeface="Times New Roman" panose="02020603050405020304" pitchFamily="18" charset="0"/>
                <a:hlinkClick r:id="rId3" action="ppaction://hlinksldjump"/>
              </a:rPr>
              <a:t>黍离</a:t>
            </a:r>
            <a:r>
              <a:rPr lang="zh-CN" altLang="en-US" sz="2800" b="1" dirty="0">
                <a:solidFill>
                  <a:srgbClr val="0000FF"/>
                </a:solidFill>
                <a:latin typeface="仿宋_GB2312" panose="02010609030101010101" pitchFamily="49" charset="-122"/>
                <a:ea typeface="Times New Roman" panose="02020603050405020304" pitchFamily="18" charset="0"/>
              </a:rPr>
              <a:t>之悲：</a:t>
            </a:r>
            <a:endParaRPr lang="en-US" altLang="zh-CN" sz="2800" b="1" dirty="0">
              <a:solidFill>
                <a:srgbClr val="0000FF"/>
              </a:solidFill>
              <a:latin typeface="仿宋_GB2312" panose="0201060903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5000" y="1219200"/>
            <a:ext cx="5233988" cy="9540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仿宋_GB2312" panose="02010609030101010101" pitchFamily="49" charset="-122"/>
                <a:ea typeface="Times New Roman" panose="02020603050405020304" pitchFamily="18" charset="0"/>
              </a:rPr>
              <a:t>指国家残破，昔盛今衰的哀叹；</a:t>
            </a:r>
            <a:endParaRPr lang="en-US" altLang="zh-CN" sz="2800" b="1" dirty="0">
              <a:solidFill>
                <a:srgbClr val="0000FF"/>
              </a:solidFill>
              <a:latin typeface="仿宋_GB2312" panose="02010609030101010101" pitchFamily="49" charset="-122"/>
              <a:ea typeface="Times New Roman" panose="02020603050405020304" pitchFamily="18" charset="0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仿宋_GB2312" panose="02010609030101010101" pitchFamily="49" charset="-122"/>
                <a:ea typeface="Times New Roman" panose="02020603050405020304" pitchFamily="18" charset="0"/>
              </a:rPr>
              <a:t>也指国破家亡之痛</a:t>
            </a:r>
            <a:endParaRPr lang="zh-CN" altLang="en-US" sz="2800" b="1" dirty="0">
              <a:solidFill>
                <a:srgbClr val="0000FF"/>
              </a:solidFill>
              <a:latin typeface="仿宋_GB2312" panose="0201060903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590800"/>
            <a:ext cx="1295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仿宋_GB2312" panose="02010609030101010101" pitchFamily="49" charset="-122"/>
                <a:ea typeface="Times New Roman" panose="02020603050405020304" pitchFamily="18" charset="0"/>
                <a:hlinkClick r:id="rId4" action="ppaction://hlinksldjump"/>
              </a:rPr>
              <a:t>化碧</a:t>
            </a:r>
            <a:r>
              <a:rPr lang="zh-CN" altLang="en-US" sz="2800" b="1" dirty="0">
                <a:solidFill>
                  <a:srgbClr val="0000FF"/>
                </a:solidFill>
                <a:latin typeface="仿宋_GB2312" panose="02010609030101010101" pitchFamily="49" charset="-122"/>
                <a:ea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rgbClr val="0000FF"/>
              </a:solidFill>
              <a:latin typeface="仿宋_GB2312" panose="0201060903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5000" y="2667000"/>
            <a:ext cx="6705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仿宋_GB2312" panose="02010609030101010101" pitchFamily="49" charset="-122"/>
                <a:ea typeface="Times New Roman" panose="02020603050405020304" pitchFamily="18" charset="0"/>
              </a:rPr>
              <a:t>为正义事业而蒙受冤屈的忠臣志士</a:t>
            </a:r>
            <a:endParaRPr lang="zh-CN" altLang="en-US" sz="2800" b="1" dirty="0">
              <a:solidFill>
                <a:srgbClr val="0000FF"/>
              </a:solidFill>
              <a:latin typeface="仿宋_GB2312" panose="0201060903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4038600"/>
            <a:ext cx="1295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仿宋_GB2312" panose="02010609030101010101" pitchFamily="49" charset="-122"/>
                <a:ea typeface="Times New Roman" panose="02020603050405020304" pitchFamily="18" charset="0"/>
              </a:rPr>
              <a:t>阳关</a:t>
            </a:r>
            <a:endParaRPr lang="zh-CN" altLang="en-US" sz="2800" b="1" dirty="0">
              <a:solidFill>
                <a:srgbClr val="0000FF"/>
              </a:solidFill>
              <a:latin typeface="仿宋_GB2312" panose="02010609030101010101" pitchFamily="49" charset="-122"/>
              <a:ea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33600" y="4038600"/>
            <a:ext cx="5334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仿宋_GB2312" panose="02010609030101010101" pitchFamily="49" charset="-122"/>
                <a:ea typeface="Times New Roman" panose="02020603050405020304" pitchFamily="18" charset="0"/>
              </a:rPr>
              <a:t>送别时唱的歌或者送别的地点</a:t>
            </a:r>
            <a:endParaRPr lang="zh-CN" altLang="en-US" sz="2800" b="1" dirty="0">
              <a:solidFill>
                <a:srgbClr val="0000FF"/>
              </a:solidFill>
              <a:latin typeface="仿宋_GB2312" panose="02010609030101010101" pitchFamily="49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nimBg="1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0" y="-885825"/>
            <a:ext cx="3402013" cy="453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矩形 6"/>
          <p:cNvSpPr/>
          <p:nvPr/>
        </p:nvSpPr>
        <p:spPr>
          <a:xfrm>
            <a:off x="2465388" y="549275"/>
            <a:ext cx="104775" cy="471488"/>
          </a:xfrm>
          <a:prstGeom prst="rect">
            <a:avLst/>
          </a:prstGeom>
          <a:solidFill>
            <a:srgbClr val="595959"/>
          </a:solidFill>
          <a:ln w="9525">
            <a:noFill/>
          </a:ln>
        </p:spPr>
        <p:txBody>
          <a:bodyPr anchor="ctr"/>
          <a:p>
            <a:pPr lvl="0"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华文隶书"/>
              <a:ea typeface="华文隶书"/>
            </a:endParaRPr>
          </a:p>
        </p:txBody>
      </p:sp>
      <p:pic>
        <p:nvPicPr>
          <p:cNvPr id="4102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700" y="1196975"/>
            <a:ext cx="1438275" cy="14398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3" name="Group 51"/>
          <p:cNvGrpSpPr/>
          <p:nvPr/>
        </p:nvGrpSpPr>
        <p:grpSpPr>
          <a:xfrm>
            <a:off x="0" y="1143000"/>
            <a:ext cx="1676400" cy="4754563"/>
            <a:chOff x="-177" y="44"/>
            <a:chExt cx="680" cy="680"/>
          </a:xfrm>
        </p:grpSpPr>
        <p:grpSp>
          <p:nvGrpSpPr>
            <p:cNvPr id="4111" name="Group 52"/>
            <p:cNvGrpSpPr/>
            <p:nvPr/>
          </p:nvGrpSpPr>
          <p:grpSpPr>
            <a:xfrm>
              <a:off x="-177" y="44"/>
              <a:ext cx="680" cy="680"/>
              <a:chOff x="-365" y="90"/>
              <a:chExt cx="1406" cy="1406"/>
            </a:xfrm>
          </p:grpSpPr>
          <p:pic>
            <p:nvPicPr>
              <p:cNvPr id="4113" name="Picture 53" descr="볼01"/>
              <p:cNvPicPr>
                <a:picLocks noChangeAspect="1"/>
              </p:cNvPicPr>
              <p:nvPr/>
            </p:nvPicPr>
            <p:blipFill>
              <a:blip r:embed="rId4">
                <a:lum bright="6000"/>
              </a:blip>
              <a:stretch>
                <a:fillRect/>
              </a:stretch>
            </p:blipFill>
            <p:spPr>
              <a:xfrm>
                <a:off x="-365" y="90"/>
                <a:ext cx="1406" cy="140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14" name="Oval 54"/>
              <p:cNvSpPr/>
              <p:nvPr/>
            </p:nvSpPr>
            <p:spPr>
              <a:xfrm>
                <a:off x="-155" y="202"/>
                <a:ext cx="1067" cy="1067"/>
              </a:xfrm>
              <a:prstGeom prst="ellipse">
                <a:avLst/>
              </a:prstGeom>
              <a:noFill/>
              <a:ln w="285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eaLnBrk="1" hangingPunct="1">
                  <a:buFont typeface="Arial" panose="020B0604020202020204" pitchFamily="34" charset="0"/>
                  <a:buNone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12" name="Rectangle 55"/>
            <p:cNvSpPr/>
            <p:nvPr/>
          </p:nvSpPr>
          <p:spPr>
            <a:xfrm rot="-171733">
              <a:off x="32" y="177"/>
              <a:ext cx="285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latinLnBrk="1" hangingPunct="1">
                <a:lnSpc>
                  <a:spcPct val="9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按题材分类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667" name="AutoShape 59"/>
          <p:cNvSpPr/>
          <p:nvPr/>
        </p:nvSpPr>
        <p:spPr>
          <a:xfrm>
            <a:off x="1905000" y="1600200"/>
            <a:ext cx="3124200" cy="6397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咏史怀古诗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8" name="AutoShape 60"/>
          <p:cNvSpPr/>
          <p:nvPr/>
        </p:nvSpPr>
        <p:spPr>
          <a:xfrm>
            <a:off x="1981200" y="2438400"/>
            <a:ext cx="3124200" cy="7921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咏物言志诗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9" name="AutoShape 61"/>
          <p:cNvSpPr/>
          <p:nvPr/>
        </p:nvSpPr>
        <p:spPr>
          <a:xfrm>
            <a:off x="1981200" y="3352800"/>
            <a:ext cx="3124200" cy="7921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羁旅思乡诗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70" name="AutoShape 62"/>
          <p:cNvSpPr/>
          <p:nvPr/>
        </p:nvSpPr>
        <p:spPr>
          <a:xfrm>
            <a:off x="2057400" y="4267200"/>
            <a:ext cx="3124200" cy="78422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送别怀人诗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AutoShape 59"/>
          <p:cNvSpPr/>
          <p:nvPr/>
        </p:nvSpPr>
        <p:spPr>
          <a:xfrm>
            <a:off x="5562600" y="1600200"/>
            <a:ext cx="3124200" cy="6397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边塞征战诗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AutoShape 59"/>
          <p:cNvSpPr/>
          <p:nvPr/>
        </p:nvSpPr>
        <p:spPr>
          <a:xfrm>
            <a:off x="5562600" y="2590800"/>
            <a:ext cx="3124200" cy="6397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山水田园诗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AutoShape 59"/>
          <p:cNvSpPr/>
          <p:nvPr/>
        </p:nvSpPr>
        <p:spPr>
          <a:xfrm>
            <a:off x="5638800" y="3505200"/>
            <a:ext cx="3124200" cy="639763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爱情闺怨诗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7" grpId="0" animBg="1"/>
      <p:bldP spid="27668" grpId="0" animBg="1"/>
      <p:bldP spid="27669" grpId="0" animBg="1"/>
      <p:bldP spid="27670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2530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1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2536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7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8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532" name="TextBox 7"/>
          <p:cNvSpPr txBox="1"/>
          <p:nvPr/>
        </p:nvSpPr>
        <p:spPr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240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六、鉴赏方法归纳</a:t>
            </a:r>
            <a:endParaRPr lang="en-US" altLang="zh-CN" sz="40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8369" name="Rectangle 1"/>
          <p:cNvSpPr/>
          <p:nvPr/>
        </p:nvSpPr>
        <p:spPr>
          <a:xfrm>
            <a:off x="0" y="1066800"/>
            <a:ext cx="9144000" cy="1077913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prstShdw prst="shdw11" dir="16200000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p>
            <a:pPr lvl="0"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、了解诗中的古人、古事分别是什么，或者与古迹相关的故事。</a:t>
            </a:r>
            <a:endParaRPr lang="en-US" altLang="zh-CN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Rectangle 1"/>
          <p:cNvSpPr/>
          <p:nvPr/>
        </p:nvSpPr>
        <p:spPr>
          <a:xfrm>
            <a:off x="0" y="2209800"/>
            <a:ext cx="9144000" cy="1077913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prstShdw prst="shdw11" dir="16200000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p>
            <a:pPr lvl="0" eaLnBrk="0" hangingPunct="0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、为什么写古？知人论世，找出怀古对象与诗人或者当世的连接点。（在某些方面相似或相反）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Rectangle 1"/>
          <p:cNvSpPr/>
          <p:nvPr/>
        </p:nvSpPr>
        <p:spPr>
          <a:xfrm>
            <a:off x="0" y="3733800"/>
            <a:ext cx="9144000" cy="1076325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prstShdw prst="shdw11" dir="16200000">
              <a:schemeClr val="bg2">
                <a:alpha val="50000"/>
              </a:schemeClr>
            </a:prstShdw>
          </a:effectLst>
        </p:spPr>
        <p:txBody>
          <a:bodyPr anchor="ctr">
            <a:spAutoFit/>
          </a:bodyPr>
          <a:p>
            <a:pPr lvl="0" eaLnBrk="0" hangingPunct="0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、组织语言，整理答案。（答案角度：对古如何，对今如何，对己如何）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5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3557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8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9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56" name="TextBox 7"/>
          <p:cNvSpPr txBox="1"/>
          <p:nvPr/>
        </p:nvSpPr>
        <p:spPr>
          <a:xfrm>
            <a:off x="0" y="0"/>
            <a:ext cx="9144000" cy="5425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240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实战演练</a:t>
            </a:r>
            <a:endParaRPr lang="zh-CN" altLang="en-US" sz="36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题武关</a:t>
            </a:r>
            <a:r>
              <a:rPr lang="zh-CN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杜牧</a:t>
            </a:r>
            <a:endParaRPr lang="zh-CN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碧溪留我武关东，一笑怀王迹自穷。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郑袖</a:t>
            </a:r>
            <a:r>
              <a:rPr lang="zh-CN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娇娆酣似醉，屈原憔悴去如蓬。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山墙谷堑依然在，弱吐强吞尽已空。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今日圣神家四海</a:t>
            </a:r>
            <a:r>
              <a:rPr lang="zh-CN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，戍旗长卷夕阳中。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注释：①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武关，战国时秦置，在今陕西省。楚怀王听信谗言，放逐屈原，绝齐亲秦，入武关为秦伏兵所执，客死秦国。 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郑袖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：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楚怀王宠妃，设计陷害屈原，致使屈原被放逐。 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③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圣神：神圣天子；四海：天下统一。</a:t>
            </a:r>
            <a:endParaRPr lang="zh-CN" altLang="en-US" sz="22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结合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全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诗，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简析颔联运用的表现手法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诗人“笑”怀王什么？作者的写作意图是什么？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5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3557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8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9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56" name="TextBox 7"/>
          <p:cNvSpPr txBox="1"/>
          <p:nvPr/>
        </p:nvSpPr>
        <p:spPr>
          <a:xfrm>
            <a:off x="0" y="0"/>
            <a:ext cx="9144000" cy="5836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240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实战演练       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题武关</a:t>
            </a:r>
            <a:r>
              <a:rPr lang="zh-CN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杜牧</a:t>
            </a:r>
            <a:endParaRPr lang="zh-CN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碧溪留我武关东，一笑怀王迹自穷。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郑袖</a:t>
            </a:r>
            <a:r>
              <a:rPr lang="zh-CN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娇娆酣似醉，屈原憔悴去如蓬。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山墙谷堑依然在，弱吐强吞尽已空。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今日圣神家四海</a:t>
            </a:r>
            <a:r>
              <a:rPr lang="zh-CN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，戍旗长卷夕阳中。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清澈的溪水汩汩地流过要留我在武关之东，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可笑当年的楚怀王入关投秦却是到了尽穷。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郑袖得宠的娇艳妩媚之态就好像喝醉似的，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屈原遭放逐到处流落他的形容就犹如乱蓬。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如桅杆耸立的峰峦似壕沟深长的山谷还在，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而弱肉强食七国争雄却像过眼烟云已成空。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当今天子如此神圣四海为一家天下为统一，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而如今武关上长风浩荡戍旗翻卷于夕阳中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endParaRPr lang="zh-CN" altLang="en-US" sz="21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5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3557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8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9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56" name="TextBox 7"/>
          <p:cNvSpPr txBox="1"/>
          <p:nvPr/>
        </p:nvSpPr>
        <p:spPr>
          <a:xfrm>
            <a:off x="0" y="0"/>
            <a:ext cx="9144000" cy="5425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240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实战演练</a:t>
            </a:r>
            <a:endParaRPr lang="zh-CN" altLang="en-US" sz="36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题武关</a:t>
            </a:r>
            <a:r>
              <a:rPr lang="zh-CN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杜牧</a:t>
            </a:r>
            <a:endParaRPr lang="zh-CN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碧溪留我武关东，一笑怀王迹自穷。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郑袖</a:t>
            </a:r>
            <a:r>
              <a:rPr lang="zh-CN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娇娆酣似醉，屈原憔悴去如蓬。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山墙谷堑依然在，弱吐强吞尽已空。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今日圣神家四海</a:t>
            </a:r>
            <a:r>
              <a:rPr lang="zh-CN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，戍旗长卷夕阳中。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注释：①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武关，战国时秦置，在今陕西省。楚怀王听信谗言，放逐屈原，绝齐亲秦，入武关为秦伏兵所执，客死秦国。 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郑袖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：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楚怀王宠妃，设计陷害屈原，致使屈原被放逐。 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③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圣神：神圣天子；四海：天下统一。</a:t>
            </a:r>
            <a:endParaRPr lang="zh-CN" altLang="en-US" sz="22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结合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全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诗，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简析颔联运用的表现手法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诗人“笑”怀王什么？作者的写作意图是什么？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9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4581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2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3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0" y="228600"/>
            <a:ext cx="8991600" cy="30175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答案示例：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1、借用典故，运用对比。颔联剖析了上文“怀王迹自穷”的原因，借用怀王宠妃郑袖诬告屈原，致使屈原被放逐的典故，通过“娇娆”与“憔悴”、“酣似醉”与“去如蓬”的鲜明对比，揭示楚国覆灭的原因。 </a:t>
            </a:r>
            <a:endParaRPr lang="zh-CN" altLang="zh-CN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5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3557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8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9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56" name="TextBox 7"/>
          <p:cNvSpPr txBox="1"/>
          <p:nvPr/>
        </p:nvSpPr>
        <p:spPr>
          <a:xfrm>
            <a:off x="0" y="0"/>
            <a:ext cx="9144000" cy="5425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240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实战演练</a:t>
            </a:r>
            <a:endParaRPr lang="zh-CN" altLang="en-US" sz="36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题武关</a:t>
            </a:r>
            <a:r>
              <a:rPr lang="zh-CN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杜牧</a:t>
            </a:r>
            <a:endParaRPr lang="zh-CN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碧溪留我武关东，一笑怀王迹自穷。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郑袖</a:t>
            </a:r>
            <a:r>
              <a:rPr lang="zh-CN" altLang="zh-CN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娇娆酣似醉，屈原憔悴去如蓬。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山墙谷堑依然在，弱吐强吞尽已空。</a:t>
            </a:r>
            <a:endParaRPr lang="en-US" altLang="zh-CN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今日圣神家四海</a:t>
            </a:r>
            <a:r>
              <a:rPr lang="zh-CN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，戍旗长卷夕阳中。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注释：①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武关，战国时秦置，在今陕西省。楚怀王听信谗言，放逐屈原，绝齐亲秦，入武关为秦伏兵所执，客死秦国。 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郑袖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：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楚怀王宠妃，设计陷害屈原，致使屈原被放逐。 </a:t>
            </a:r>
            <a:r>
              <a:rPr lang="zh-CN" altLang="zh-CN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③</a:t>
            </a:r>
            <a:r>
              <a:rPr lang="zh-CN" altLang="en-US" sz="2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圣神：神圣天子；四海：天下统一。</a:t>
            </a:r>
            <a:endParaRPr lang="zh-CN" altLang="en-US" sz="22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结合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全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诗，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简析颔联运用的表现手法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诗人“笑”怀王什么？作者的写作意图是什么？</a:t>
            </a:r>
            <a:endParaRPr lang="zh-CN" altLang="en-US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79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4581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2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3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0" y="228600"/>
            <a:ext cx="8991600" cy="545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答案示例：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1、借用典故，运用对比。颔联剖析了上文“怀王迹自穷”的原因，借用怀王宠妃郑袖诬告屈原，致使屈原被放逐的典故，通过“娇娆”与“憔悴”、“酣似醉”与“去如蓬”的鲜明对比，揭示楚国覆灭的原因。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2、诗人“笑”怀王糊涂昏庸，听信小人，放逐屈原，最终造成自己客死秦国，楚国国运衰败的悲剧结局。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诗人“笑”怀王是希望唐王朝统治者居安思危，吸取楚怀王的历史教训，任人唯贤，励精图治。 </a:t>
            </a:r>
            <a:endParaRPr lang="zh-CN" altLang="zh-CN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3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5606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7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8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604" name="TextBox 7"/>
          <p:cNvSpPr txBox="1"/>
          <p:nvPr/>
        </p:nvSpPr>
        <p:spPr>
          <a:xfrm>
            <a:off x="0" y="-106680"/>
            <a:ext cx="9144000" cy="4297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240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2013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北京卷）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古风（其十）李白</a:t>
            </a:r>
            <a:endParaRPr lang="zh-CN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齐有倜傥生，鲁连特高妙。明月出海底，一朝开光曜。却秦振英声，后世仰末照。意轻千金赠，顾向平原笑。吾亦澹荡人，拂衣可同调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注释：①鲁连：鲁仲连，战国齐人，他说服魏与赵合力抗秦。②平原：即平原君，赵国重臣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结合诗句，谈谈李白借鲁仲连表达了自己怎样的人生理想。</a:t>
            </a:r>
            <a:endParaRPr lang="en-US" altLang="zh-CN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3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5606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7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8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604" name="TextBox 7"/>
          <p:cNvSpPr txBox="1"/>
          <p:nvPr/>
        </p:nvSpPr>
        <p:spPr>
          <a:xfrm>
            <a:off x="0" y="-106680"/>
            <a:ext cx="9144000" cy="4297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240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2013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北京卷）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古风（其十）李白</a:t>
            </a:r>
            <a:endParaRPr lang="zh-CN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齐有倜傥生，鲁连特高妙。明月出海底，一朝开光曜。却秦振英声，后世仰末照。意轻千金赠，顾向平原笑。吾亦澹荡人，拂衣可同调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注释：①鲁连：鲁仲连，战国齐人，他说服魏与赵合力抗秦。②平原：即平原君，赵国重臣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结合诗句，谈谈李白借鲁仲连表达了自己怎样的人生理想。</a:t>
            </a:r>
            <a:endParaRPr lang="en-US" altLang="zh-CN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495800"/>
            <a:ext cx="89916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要点一：辅弼天下，建功立业。结合诗句：“却秦振英声，后世仰末照。”</a:t>
            </a:r>
            <a:endParaRPr lang="en-US" altLang="zh-CN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要点二：不慕名利，功成身退。结合诗句：“意轻千金赠，顾向平原笑。”</a:t>
            </a:r>
            <a:endParaRPr lang="zh-CN" altLang="zh-CN" sz="32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3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5606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7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8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604" name="TextBox 7"/>
          <p:cNvSpPr txBox="1"/>
          <p:nvPr/>
        </p:nvSpPr>
        <p:spPr>
          <a:xfrm>
            <a:off x="0" y="-106680"/>
            <a:ext cx="9144000" cy="6050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240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2013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北京卷）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古风（其十）李白</a:t>
            </a:r>
            <a:endParaRPr lang="zh-CN" altLang="zh-CN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齐有倜傥生，鲁连特高妙。明月出海底，一朝开光曜。</a:t>
            </a:r>
            <a:endParaRPr lang="zh-CN" altLang="zh-CN" sz="3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却秦振英声，后世仰末照。意轻千金赠，顾向平原笑。</a:t>
            </a:r>
            <a:endParaRPr lang="zh-CN" altLang="zh-CN" sz="3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吾亦澹荡人，拂衣可同调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sz="3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注释：①鲁连：鲁仲连，战国齐人，他说服魏与赵合力抗秦。②平原：即平原君，赵国重臣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齐国有个倜傥洒脱的士人名叫鲁仲连，他的才气十分高明美妙。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他就像一颗夜明珠从海底升起，散发的光芒一下子照亮了天地。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他用雄辩游说赵、魏联合拒秦，逼退秦军建立莫大功勋。他的英名传遍天下，他的光辉照耀后世，让后人无限景仰。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他看轻那些功名富贵，回头笑着拒绝了平原君的千金馈赠。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我也是和他一样的放达之人啊，事了拂衣去、功成便身退是我们共同的志趣。</a:t>
            </a:r>
            <a:endParaRPr lang="zh-CN" altLang="zh-CN" sz="21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endParaRPr lang="en-US" altLang="zh-CN" sz="3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E:\PPT\PPT中国风元素\水墨具体图案\竹子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038" y="0"/>
            <a:ext cx="3387725" cy="3962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4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5127" name="Picture 2" descr="C:\Users\admin\Desktop\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" name="TextBox 18"/>
          <p:cNvSpPr txBox="1"/>
          <p:nvPr/>
        </p:nvSpPr>
        <p:spPr>
          <a:xfrm>
            <a:off x="90170" y="208915"/>
            <a:ext cx="7066280" cy="632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水调歌头·沧浪亭</a:t>
            </a:r>
            <a:r>
              <a:rPr lang="en-US" altLang="zh-CN" sz="21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①(宋)苏舜钦</a:t>
            </a:r>
            <a:endParaRPr lang="en-US" altLang="zh-CN" sz="21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29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潇洒太湖岸，淡伫洞庭山。鱼龙隐处，烟雾深锁渺弥间。方念陶朱张翰②，忽有扁舟急桨，撇浪载鲈还。落日暴风雨，归路绕汀湾。</a:t>
            </a:r>
            <a:endParaRPr lang="en-US" altLang="zh-CN" sz="29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29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丈夫志，当景盛，耻疏闲。壮年何事憔悴，华发改朱颜？拟借寒潭垂钓，又恐鸥鸟相猜，不肯傍青纶③。刺棹穿芦荻，无语看波澜。</a:t>
            </a:r>
            <a:endParaRPr lang="en-US" altLang="zh-CN" sz="29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【注】①沧浪亭：苏舜钦得罪免官，隐于苏州，建沧浪亭，自号“沧浪翁”。②陶朱张翰：陶朱，史载越国大夫范蠡辅勾践灭吴后，弃官泛舟五湖，后居于陶，经商致富，天下称陶朱公。张翰，西晋人，在洛阳见秋风起，思念家乡苏州的菰菜羹、鲈鱼脍，遂弃官而归。③青纶：佩系官印的青色绶带，借指官员。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白牡丹"/>
          <p:cNvPicPr>
            <a:picLocks noChangeAspect="1"/>
          </p:cNvPicPr>
          <p:nvPr/>
        </p:nvPicPr>
        <p:blipFill>
          <a:blip r:embed="rId1"/>
          <a:srcRect l="7500" t="24454" r="9999"/>
          <a:stretch>
            <a:fillRect/>
          </a:stretch>
        </p:blipFill>
        <p:spPr>
          <a:xfrm>
            <a:off x="3048000" y="2819400"/>
            <a:ext cx="2819400" cy="2182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3074" descr="0232"/>
          <p:cNvPicPr>
            <a:picLocks noChangeAspect="1"/>
          </p:cNvPicPr>
          <p:nvPr/>
        </p:nvPicPr>
        <p:blipFill>
          <a:blip r:embed="rId2"/>
          <a:srcRect t="12000" r="52499" b="49001"/>
          <a:stretch>
            <a:fillRect/>
          </a:stretch>
        </p:blipFill>
        <p:spPr>
          <a:xfrm>
            <a:off x="228600" y="1676400"/>
            <a:ext cx="2598738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075" descr="30118"/>
          <p:cNvPicPr>
            <a:picLocks noChangeAspect="1"/>
          </p:cNvPicPr>
          <p:nvPr/>
        </p:nvPicPr>
        <p:blipFill>
          <a:blip r:embed="rId3"/>
          <a:srcRect t="10963" b="12296"/>
          <a:stretch>
            <a:fillRect/>
          </a:stretch>
        </p:blipFill>
        <p:spPr>
          <a:xfrm>
            <a:off x="6324600" y="3429000"/>
            <a:ext cx="2298700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文本框 3076"/>
          <p:cNvSpPr txBox="1"/>
          <p:nvPr/>
        </p:nvSpPr>
        <p:spPr>
          <a:xfrm>
            <a:off x="1908175" y="260350"/>
            <a:ext cx="6926263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8800" b="1" dirty="0">
                <a:latin typeface="Arial" panose="020B0604020202020204" pitchFamily="34" charset="0"/>
                <a:ea typeface="黑体" panose="02010600030101010101" pitchFamily="2" charset="-122"/>
              </a:rPr>
              <a:t>咏物诗鉴赏</a:t>
            </a:r>
            <a:endParaRPr lang="zh-CN" altLang="en-US" sz="8800" b="1" dirty="0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7" name="Text Box 5"/>
          <p:cNvSpPr txBox="1"/>
          <p:nvPr/>
        </p:nvSpPr>
        <p:spPr>
          <a:xfrm>
            <a:off x="684213" y="1700213"/>
            <a:ext cx="8208962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咏物诗是指内容上以</a:t>
            </a:r>
            <a:r>
              <a:rPr lang="zh-CN" altLang="en-US" sz="4000" b="1" dirty="0">
                <a:solidFill>
                  <a:srgbClr val="CC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某一物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为描写对象，抓住其</a:t>
            </a:r>
            <a:r>
              <a:rPr lang="zh-CN" altLang="en-US" sz="4000" b="1" dirty="0">
                <a:solidFill>
                  <a:srgbClr val="D6009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某些特征</a:t>
            </a:r>
            <a:r>
              <a:rPr lang="zh-CN" altLang="en-US" sz="4000" b="1" dirty="0">
                <a:solidFill>
                  <a:srgbClr val="CC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着意描摹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80008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借以抒发思想感情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的诗歌。 </a:t>
            </a:r>
            <a:endParaRPr lang="zh-CN" altLang="en-US" sz="40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581525"/>
            <a:ext cx="241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形式标志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835150" y="4365625"/>
            <a:ext cx="214313" cy="1214438"/>
          </a:xfrm>
          <a:prstGeom prst="lef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43013" name="TextBox 7"/>
          <p:cNvSpPr txBox="1"/>
          <p:nvPr/>
        </p:nvSpPr>
        <p:spPr>
          <a:xfrm>
            <a:off x="2124075" y="4076700"/>
            <a:ext cx="6786563" cy="2042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以物象为题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，如</a:t>
            </a:r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小松</a:t>
            </a:r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endParaRPr lang="en-US" altLang="zh-CN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endParaRPr lang="en-US" altLang="zh-CN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咏（题、赠、赞）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物象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，如</a:t>
            </a:r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咏梅</a:t>
            </a:r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、</a:t>
            </a:r>
            <a:r>
              <a:rPr lang="en-US" altLang="zh-CN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赏牡丹</a:t>
            </a:r>
            <a:r>
              <a:rPr lang="en-US" altLang="zh-CN" sz="3200" b="1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endParaRPr lang="en-US" altLang="zh-CN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014" name="矩形 43013"/>
          <p:cNvSpPr/>
          <p:nvPr/>
        </p:nvSpPr>
        <p:spPr>
          <a:xfrm>
            <a:off x="539750" y="404813"/>
            <a:ext cx="34290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A50021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定义</a:t>
            </a:r>
            <a:endParaRPr lang="zh-CN" altLang="en-US" sz="5400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A50021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6" grpId="0"/>
      <p:bldP spid="7" grpId="0" bldLvl="0" animBg="1"/>
      <p:bldP spid="4301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7" name="Text Box 5"/>
          <p:cNvSpPr txBox="1"/>
          <p:nvPr/>
        </p:nvSpPr>
        <p:spPr>
          <a:xfrm>
            <a:off x="476568" y="551498"/>
            <a:ext cx="8208962" cy="536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zh-CN" sz="36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情感：</a:t>
            </a:r>
            <a:endParaRPr lang="zh-CN" altLang="zh-CN" sz="3600" b="1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zh-CN" sz="36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寄寓作者的理想抱负或实现个人理想或报效国家。</a:t>
            </a:r>
            <a:endParaRPr lang="zh-CN" altLang="zh-CN" sz="3600" b="1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zh-CN" sz="36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寄寓高尚的节操，或表达怀才不遇与命运多舛的伤感，或抒发年华易逝与理想破灭的哀愁。</a:t>
            </a:r>
            <a:endParaRPr lang="zh-CN" altLang="zh-CN" sz="3600" b="1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zh-CN" sz="36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托物讽今，或忧国忧民，或感时伤世，或愤世嫉俗，或针砭时弊，或冷嘲热讽。</a:t>
            </a: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40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7" name="Text Box 5"/>
          <p:cNvSpPr txBox="1"/>
          <p:nvPr/>
        </p:nvSpPr>
        <p:spPr>
          <a:xfrm>
            <a:off x="476568" y="551498"/>
            <a:ext cx="8208962" cy="3444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手法：</a:t>
            </a:r>
            <a:endParaRPr lang="zh-CN" altLang="en-US" sz="40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正面描写，侧面烘托</a:t>
            </a:r>
            <a:endParaRPr lang="zh-CN" altLang="en-US" sz="40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比喻、象征、拟人、对比</a:t>
            </a:r>
            <a:endParaRPr lang="zh-CN" altLang="en-US" sz="40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托物言志</a:t>
            </a:r>
            <a:endParaRPr lang="zh-CN" altLang="en-US" sz="40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2098" name="图片 132097" descr="杨柳舞春风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099" name="文本框 132098"/>
          <p:cNvSpPr txBox="1"/>
          <p:nvPr/>
        </p:nvSpPr>
        <p:spPr>
          <a:xfrm>
            <a:off x="4859338" y="392113"/>
            <a:ext cx="4105275" cy="6694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30000"/>
              </a:lnSpc>
            </a:pP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           </a:t>
            </a:r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柳</a:t>
            </a:r>
            <a:endParaRPr lang="zh-CN" altLang="en-US" sz="3600" b="1" dirty="0">
              <a:solidFill>
                <a:srgbClr val="0099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曾逐东风拂舞筵，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乐游春苑断肠天。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如何肯到清秋日，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已带斜阳又带蝉！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黑体" panose="02010600030101010101" pitchFamily="2" charset="-122"/>
                <a:ea typeface="黑体" panose="02010600030101010101" pitchFamily="2" charset="-122"/>
              </a:rPr>
              <a:t>注：</a:t>
            </a:r>
            <a:r>
              <a:rPr lang="en-US" altLang="zh-CN" sz="2400" b="1" dirty="0">
                <a:latin typeface="黑体" panose="02010600030101010101" pitchFamily="2" charset="-122"/>
                <a:ea typeface="黑体" panose="02010600030101010101" pitchFamily="2" charset="-122"/>
              </a:rPr>
              <a:t>①</a:t>
            </a:r>
            <a:r>
              <a:rPr lang="zh-CN" altLang="en-US" sz="2400" b="1" dirty="0">
                <a:latin typeface="黑体" panose="02010600030101010101" pitchFamily="2" charset="-122"/>
                <a:ea typeface="黑体" panose="02010600030101010101" pitchFamily="2" charset="-122"/>
              </a:rPr>
              <a:t>断肠，销魂</a:t>
            </a:r>
            <a:r>
              <a:rPr lang="en-US" altLang="zh-CN" sz="2400" b="1" dirty="0"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en-US" sz="2400" b="1" dirty="0">
                <a:latin typeface="黑体" panose="02010600030101010101" pitchFamily="2" charset="-122"/>
                <a:ea typeface="黑体" panose="02010600030101010101" pitchFamily="2" charset="-122"/>
              </a:rPr>
              <a:t>李商隐青年时就考中进士，朝气蓬勃，充满信心，然而由于党争倾轧，使他长期沉沦下僚。诗人写此诗时，妻子刚病故，自己又将只身赴蜀，去过那使人厌倦的幕府生涯。 </a:t>
            </a:r>
            <a:endParaRPr lang="zh-CN" altLang="en-US" sz="24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lnSpc>
                <a:spcPct val="130000"/>
              </a:lnSpc>
            </a:pPr>
            <a:endParaRPr lang="zh-CN" altLang="en-US" sz="24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1" name="文本框 130050"/>
          <p:cNvSpPr txBox="1"/>
          <p:nvPr/>
        </p:nvSpPr>
        <p:spPr>
          <a:xfrm>
            <a:off x="359410" y="46673"/>
            <a:ext cx="8424863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b="1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</a:t>
            </a:r>
            <a:r>
              <a:rPr lang="zh-CN" altLang="en-US" sz="3600" b="1" dirty="0">
                <a:solidFill>
                  <a:srgbClr val="0099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柳李商应</a:t>
            </a:r>
            <a:endParaRPr lang="zh-CN" altLang="en-US" sz="3600" b="1" dirty="0">
              <a:solidFill>
                <a:srgbClr val="0099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曾逐东风拂舞筵，乐游春苑断肠天。</a:t>
            </a:r>
            <a:endParaRPr lang="zh-CN" altLang="en-US" sz="36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如何肯到清秋日，已带斜阳又带蝉！</a:t>
            </a:r>
            <a:endParaRPr lang="zh-CN" altLang="en-US" sz="36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endParaRPr lang="zh-CN" altLang="en-US" sz="36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endParaRPr lang="zh-CN" altLang="en-US" sz="36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0052" name="文本框 130051"/>
          <p:cNvSpPr txBox="1"/>
          <p:nvPr/>
        </p:nvSpPr>
        <p:spPr>
          <a:xfrm>
            <a:off x="5292725" y="620713"/>
            <a:ext cx="25923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0053" name="Text Box 9"/>
          <p:cNvSpPr txBox="1"/>
          <p:nvPr/>
        </p:nvSpPr>
        <p:spPr>
          <a:xfrm>
            <a:off x="359410" y="1748473"/>
            <a:ext cx="8072438" cy="12207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、把握所咏之物的特点。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（声色形味、活动心理、品质特点、所处环境等）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0054" name="Text Box 25"/>
          <p:cNvSpPr txBox="1"/>
          <p:nvPr/>
        </p:nvSpPr>
        <p:spPr>
          <a:xfrm>
            <a:off x="359410" y="3168968"/>
            <a:ext cx="8858250" cy="519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0030101010101" pitchFamily="2" charset="-122"/>
              </a:rPr>
              <a:t>外在特征：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细长低垂的柳枝随风轻扬。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0055" name="Text Box 24"/>
          <p:cNvSpPr txBox="1"/>
          <p:nvPr/>
        </p:nvSpPr>
        <p:spPr>
          <a:xfrm>
            <a:off x="220980" y="3688080"/>
            <a:ext cx="8702040" cy="37795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（环境特点） 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“乐游春苑”、“舞筵”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                  春之柳的繁盛。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“清秋”、“斜阳”、“秋蝉”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，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   一派凄凉，秋之柳的稀疏衰落。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曾经追逐东风，犹如舞女在宴席上翩翩起舞，那时正是繁花似锦的春日，人们在乐游原中游玩。怎么会到深秋的季节，已是夕阳斜照，秋蝉哀鸣的景象了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0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0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3" grpId="0" bldLvl="0" animBg="1"/>
      <p:bldP spid="130054" grpId="0" bldLvl="0" animBg="1"/>
      <p:bldP spid="13005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 Box 9"/>
          <p:cNvSpPr txBox="1"/>
          <p:nvPr/>
        </p:nvSpPr>
        <p:spPr>
          <a:xfrm>
            <a:off x="468313" y="1052513"/>
            <a:ext cx="8675687" cy="1068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、体悟诗人在描摹事物中所寄托的情与志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。（由物及人，知人论世，抓物与情志的契合点 ）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Text Box 2"/>
          <p:cNvSpPr txBox="1"/>
          <p:nvPr/>
        </p:nvSpPr>
        <p:spPr>
          <a:xfrm>
            <a:off x="5435600" y="2133600"/>
            <a:ext cx="3708400" cy="165735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少年得志，老来沉沦失意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的诗人</a:t>
            </a:r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1511300" y="3360738"/>
            <a:ext cx="13668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zh-CN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ext Box 6"/>
          <p:cNvSpPr txBox="1"/>
          <p:nvPr/>
        </p:nvSpPr>
        <p:spPr>
          <a:xfrm>
            <a:off x="250825" y="2349500"/>
            <a:ext cx="2692400" cy="122396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/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2" charset="-122"/>
              </a:rPr>
              <a:t>春柳繁盛</a:t>
            </a:r>
            <a:endParaRPr lang="zh-CN" altLang="en-US" sz="3600" b="1" dirty="0"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2" charset="-122"/>
              </a:rPr>
              <a:t>秋柳枯凋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3" name="AutoShape 7"/>
          <p:cNvSpPr/>
          <p:nvPr/>
        </p:nvSpPr>
        <p:spPr>
          <a:xfrm>
            <a:off x="3059113" y="3068638"/>
            <a:ext cx="2305050" cy="144462"/>
          </a:xfrm>
          <a:prstGeom prst="leftRightArrow">
            <a:avLst>
              <a:gd name="adj1" fmla="val 50000"/>
              <a:gd name="adj2" fmla="val 31912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/>
            <a:endParaRPr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152" name="Text Box 13"/>
          <p:cNvSpPr txBox="1"/>
          <p:nvPr/>
        </p:nvSpPr>
        <p:spPr>
          <a:xfrm>
            <a:off x="179388" y="4005263"/>
            <a:ext cx="8964612" cy="2441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诗人处境：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诗人年轻时怀有远大抱负， 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岁中进士，后在牛李两党争斗的夹缝中求生存，辗转于各藩镇幕僚当幕僚，郁郁不得志，潦倒终身。“一生襟抱未曾开。”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Text Box 14"/>
          <p:cNvSpPr txBox="1"/>
          <p:nvPr/>
        </p:nvSpPr>
        <p:spPr>
          <a:xfrm>
            <a:off x="3276600" y="2349500"/>
            <a:ext cx="1512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契合点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34155" name="Text Box 13"/>
          <p:cNvSpPr txBox="1"/>
          <p:nvPr/>
        </p:nvSpPr>
        <p:spPr>
          <a:xfrm>
            <a:off x="323850" y="5516563"/>
            <a:ext cx="8569325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黑体" panose="02010600030101010101" pitchFamily="2" charset="-122"/>
              </a:rPr>
              <a:t>所言之志：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作者以柳自喻，借春柳之荣，秋柳之衰，构成强烈的反差。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叹己之少年得志，老来沉沦失意。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bldLvl="0" animBg="1"/>
      <p:bldP spid="11" grpId="0"/>
      <p:bldP spid="12" grpId="0" bldLvl="0" animBg="1"/>
      <p:bldP spid="13" grpId="0" bldLvl="0" animBg="1"/>
      <p:bldP spid="134152" grpId="0" bldLvl="0" animBg="1"/>
      <p:bldP spid="16" grpId="0"/>
      <p:bldP spid="13415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5" name="文本框 136194"/>
          <p:cNvSpPr txBox="1"/>
          <p:nvPr/>
        </p:nvSpPr>
        <p:spPr>
          <a:xfrm>
            <a:off x="395288" y="908050"/>
            <a:ext cx="8424862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b="1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</a:t>
            </a:r>
            <a:r>
              <a:rPr lang="zh-CN" altLang="en-US" sz="2800" b="1" dirty="0">
                <a:solidFill>
                  <a:srgbClr val="0099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柳</a:t>
            </a:r>
            <a:endParaRPr lang="zh-CN" altLang="en-US" sz="2800" b="1" dirty="0">
              <a:solidFill>
                <a:srgbClr val="0099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曾逐东风拂舞筵，乐游春苑断肠天。</a:t>
            </a:r>
            <a:endParaRPr lang="zh-CN" altLang="en-US" sz="28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如何肯到清秋日，已带斜阳又带蝉！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6196" name="文本框 136195"/>
          <p:cNvSpPr txBox="1"/>
          <p:nvPr/>
        </p:nvSpPr>
        <p:spPr>
          <a:xfrm>
            <a:off x="5292725" y="620713"/>
            <a:ext cx="25923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395288" y="2492375"/>
            <a:ext cx="80724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、分析诗人运用的艺术手法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 Box 25"/>
          <p:cNvSpPr txBox="1"/>
          <p:nvPr/>
        </p:nvSpPr>
        <p:spPr>
          <a:xfrm>
            <a:off x="468313" y="3213100"/>
            <a:ext cx="7358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托物言志、借物喻人</a:t>
            </a:r>
            <a:endParaRPr lang="zh-CN" altLang="en-US" sz="36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Text Box 24"/>
          <p:cNvSpPr txBox="1"/>
          <p:nvPr/>
        </p:nvSpPr>
        <p:spPr>
          <a:xfrm>
            <a:off x="611188" y="3860800"/>
            <a:ext cx="5857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拟人、对比、拟人</a:t>
            </a:r>
            <a:endParaRPr lang="zh-CN" altLang="en-US" sz="36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Text Box 24"/>
          <p:cNvSpPr txBox="1"/>
          <p:nvPr/>
        </p:nvSpPr>
        <p:spPr>
          <a:xfrm>
            <a:off x="0" y="4630738"/>
            <a:ext cx="9144000" cy="1677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（主旨）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自伤迟暮，自叹身世。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（表达作者壮志难酬、命途多舛的悲凉心境）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这是咏柳寄慨之作，其中隐含诗人身世之感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6626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27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6629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30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31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0" y="228600"/>
            <a:ext cx="8991600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endParaRPr lang="en-US" altLang="zh-CN" sz="36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断壁残垣，记录着朝代的兴亡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历史的沧桑。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词章雅句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，缅怀着古今风流人物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倾诉着世间沧海桑田。人生路上，与诗歌结伴而行，能使我们的心灵充实而富有光辉。让我们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回归传统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，热爱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古典诗词，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热爱传统文化，因为我们是屈原的子孙，我们是李杜的后人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zh-CN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7650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1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7654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5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6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0" y="228600"/>
            <a:ext cx="89916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endParaRPr lang="en-US" altLang="zh-CN" sz="36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endParaRPr lang="zh-CN" altLang="zh-CN" sz="32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653" name="TextBox 8"/>
          <p:cNvSpPr txBox="1"/>
          <p:nvPr/>
        </p:nvSpPr>
        <p:spPr>
          <a:xfrm>
            <a:off x="381000" y="914400"/>
            <a:ext cx="8001000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化碧，典故名，典出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庄子集释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卷九上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〈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杂篇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外物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〉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。“ 故伍员流于江，苌弘死于蜀，藏其血三年而化为碧。”周敬王时刘文公属下的大夫苌弘蒙冤，因忠于刘氏被人杀于蜀地，其血三年化为碧玉。后遂以“化碧”等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  <a:hlinkClick r:id="rId3" action="ppaction://hlinksldjump"/>
              </a:rPr>
              <a:t>称颂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忠臣志士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 descr="萍乡圈_1240101_1376010353g1Ep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标题 1"/>
          <p:cNvSpPr>
            <a:spLocks noGrp="1"/>
          </p:cNvSpPr>
          <p:nvPr>
            <p:ph type="ctrTitle"/>
          </p:nvPr>
        </p:nvSpPr>
        <p:spPr>
          <a:xfrm>
            <a:off x="762000" y="1371600"/>
            <a:ext cx="7772400" cy="1728788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千古兴亡多少事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076" name="副标题 2"/>
          <p:cNvSpPr>
            <a:spLocks noGrp="1"/>
          </p:cNvSpPr>
          <p:nvPr>
            <p:ph type="subTitle" idx="1"/>
          </p:nvPr>
        </p:nvSpPr>
        <p:spPr>
          <a:xfrm>
            <a:off x="1524000" y="3200400"/>
            <a:ext cx="7161213" cy="1143000"/>
          </a:xfrm>
        </p:spPr>
        <p:txBody>
          <a:bodyPr vert="horz" wrap="square" lIns="91440" tIns="45720" rIns="91440" bIns="45720" anchor="t"/>
          <a:p>
            <a:pPr eaLnBrk="1" hangingPunct="1">
              <a:buSzPct val="85000"/>
            </a:pPr>
            <a:r>
              <a:rPr lang="en-US" altLang="zh-CN">
                <a:latin typeface="+mn-lt"/>
                <a:ea typeface="+mn-ea"/>
                <a:cs typeface="+mn-cs"/>
              </a:rPr>
              <a:t>                  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咏史怀古诗鉴赏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867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675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8677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78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79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8676" name="TextBox 8"/>
          <p:cNvSpPr txBox="1"/>
          <p:nvPr/>
        </p:nvSpPr>
        <p:spPr>
          <a:xfrm>
            <a:off x="0" y="0"/>
            <a:ext cx="8991600" cy="720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彼黍离离，彼稷之苗。行迈靡靡，中心摇摇。知我者，谓我心忧；不知我者，谓我何求。悠悠苍天，此何人哉？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彼黍离离，彼稷之穗。行迈靡靡，中心如醉。知我者，谓我心忧；不知我者，谓我何求。悠悠苍天，此何人哉？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彼黍离离，彼稷之实。行迈靡靡，中心如噎。知我者，谓我心忧；不知我者，谓我何求。悠悠苍天，此何人哉？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⑴黍：古代专指一种子实叫黍子的一年生草本植物。子实去皮后叫黄米，有黏性，可以酿酒、做糕等。</a:t>
            </a:r>
            <a:endParaRPr lang="zh-CN" altLang="en-US" sz="24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⑵离离：繁茂。</a:t>
            </a:r>
            <a:endParaRPr lang="zh-CN" altLang="en-US" sz="24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⑶稷：谷子，一说高粱。黍的一个变种，散穗，子实不粘或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hlinkClick r:id="rId3" action="ppaction://hlinksldjump"/>
              </a:rPr>
              <a:t>粘性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不及黍者为稷。</a:t>
            </a:r>
            <a:endParaRPr lang="zh-CN" altLang="en-US" sz="24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⑷行迈：道上走。</a:t>
            </a:r>
            <a:endParaRPr lang="zh-CN" altLang="en-US" sz="24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⑸靡靡：迟迟、缓慢的样子。</a:t>
            </a:r>
            <a:endParaRPr lang="zh-CN" altLang="en-US" sz="24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⑹中心：内心。⑺摇摇：心神不宁。</a:t>
            </a:r>
            <a:endParaRPr lang="zh-CN" altLang="en-US" sz="24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⑽此何人哉：这（指故国沦亡的凄凉景象）是谁造成的呢？</a:t>
            </a:r>
            <a:endParaRPr lang="zh-CN" altLang="en-US" sz="24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⑾实：籽粒。⑿噎：食物塞住咽喉，这里指哽咽</a:t>
            </a:r>
            <a:endParaRPr lang="zh-CN" altLang="en-US" sz="24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9698" name="图片 1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699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29702" name="Picture 2" descr="C:\Users\admin\Desktop\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3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4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9700" name="TextBox 8"/>
          <p:cNvSpPr txBox="1"/>
          <p:nvPr/>
        </p:nvSpPr>
        <p:spPr>
          <a:xfrm>
            <a:off x="152400" y="1066800"/>
            <a:ext cx="8534400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贾谊：西汉初年著名政论家、文学家，世称贾生。贾谊少有才名，十八岁时，以善文为郡人所称。文帝时任博士，迁太中大夫，受大臣周勃、灌婴排挤，谪为长沙王太傅，故后世亦称贾长沙、贾太傅。三年后被召回长安，为梁怀王太傅。梁怀王坠马而死，贾谊深自歉疚，抑郁而亡，时仅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33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岁。司马迁对屈原、贾谊都寄予同情，为二人写了一篇合传，后世因而往往把贾谊与屈原并称为“屈贾”。</a:t>
            </a:r>
            <a:endParaRPr lang="en-US" altLang="zh-CN" sz="28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701" name="左箭头 8">
            <a:hlinkClick r:id="rId1" action="ppaction://hlinksldjump"/>
          </p:cNvPr>
          <p:cNvSpPr/>
          <p:nvPr/>
        </p:nvSpPr>
        <p:spPr>
          <a:xfrm>
            <a:off x="1752600" y="5181600"/>
            <a:ext cx="1371600" cy="304800"/>
          </a:xfrm>
          <a:prstGeom prst="lef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3072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Box 3"/>
          <p:cNvSpPr txBox="1"/>
          <p:nvPr/>
        </p:nvSpPr>
        <p:spPr>
          <a:xfrm>
            <a:off x="3387725" y="2197100"/>
            <a:ext cx="2916238" cy="186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11500" dirty="0">
                <a:solidFill>
                  <a:srgbClr val="C00000"/>
                </a:solidFill>
                <a:latin typeface="华文隶书"/>
                <a:ea typeface="华文隶书"/>
              </a:rPr>
              <a:t>谢谢</a:t>
            </a:r>
            <a:endParaRPr lang="zh-CN" altLang="en-US" sz="11500" dirty="0">
              <a:solidFill>
                <a:srgbClr val="C00000"/>
              </a:solidFill>
              <a:latin typeface="华文隶书"/>
              <a:ea typeface="华文隶书"/>
            </a:endParaRPr>
          </a:p>
        </p:txBody>
      </p:sp>
      <p:pic>
        <p:nvPicPr>
          <p:cNvPr id="30724" name="Picture 2" descr="E:\PPT\PPT中国风元素\水墨具体图案\古人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9575" y="1341438"/>
            <a:ext cx="600075" cy="1331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4" descr="C:\Users\admin\Desktop\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57400"/>
            <a:ext cx="6946900" cy="579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0" y="254953"/>
            <a:ext cx="8820150" cy="3792537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2" charset="-122"/>
              </a:rPr>
              <a:t>咏史诗</a:t>
            </a:r>
            <a:r>
              <a:rPr lang="zh-CN" altLang="en-US" sz="3600" b="1" dirty="0">
                <a:ea typeface="黑体" panose="02010600030101010101" pitchFamily="2" charset="-122"/>
              </a:rPr>
              <a:t>是以吟咏或评论</a:t>
            </a:r>
            <a:r>
              <a:rPr lang="zh-CN" altLang="en-US" sz="3600" b="1" u="sng" dirty="0">
                <a:solidFill>
                  <a:srgbClr val="0000CC"/>
                </a:solidFill>
                <a:ea typeface="黑体" panose="02010600030101010101" pitchFamily="2" charset="-122"/>
              </a:rPr>
              <a:t>历史故事、历史</a:t>
            </a:r>
            <a:endParaRPr lang="zh-CN" altLang="en-US" sz="3600" b="1" u="sng" dirty="0">
              <a:solidFill>
                <a:srgbClr val="0000CC"/>
              </a:solidFill>
              <a:ea typeface="黑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3600" b="1" u="sng" dirty="0">
                <a:solidFill>
                  <a:srgbClr val="0000CC"/>
                </a:solidFill>
                <a:ea typeface="黑体" panose="02010600030101010101" pitchFamily="2" charset="-122"/>
              </a:rPr>
              <a:t>  人物</a:t>
            </a:r>
            <a:r>
              <a:rPr lang="zh-CN" altLang="en-US" sz="3600" b="1" dirty="0">
                <a:ea typeface="黑体" panose="02010600030101010101" pitchFamily="2" charset="-122"/>
              </a:rPr>
              <a:t>为题材，借此</a:t>
            </a:r>
            <a:r>
              <a:rPr lang="zh-CN" altLang="en-US" sz="3600" b="1" u="sng" dirty="0">
                <a:solidFill>
                  <a:srgbClr val="0000CC"/>
                </a:solidFill>
                <a:ea typeface="黑体" panose="02010600030101010101" pitchFamily="2" charset="-122"/>
              </a:rPr>
              <a:t>抒发情怀、讽刺时事</a:t>
            </a:r>
            <a:r>
              <a:rPr lang="zh-CN" altLang="en-US" sz="3600" b="1" dirty="0">
                <a:ea typeface="黑体" panose="02010600030101010101" pitchFamily="2" charset="-122"/>
              </a:rPr>
              <a:t>的诗歌。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2" charset="-122"/>
              </a:rPr>
              <a:t>怀古诗</a:t>
            </a:r>
            <a:r>
              <a:rPr lang="zh-CN" altLang="en-US" sz="3600" b="1" dirty="0">
                <a:ea typeface="黑体" panose="02010600030101010101" pitchFamily="2" charset="-122"/>
              </a:rPr>
              <a:t>是由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2" charset="-122"/>
              </a:rPr>
              <a:t>凭吊古迹</a:t>
            </a:r>
            <a:r>
              <a:rPr lang="zh-CN" altLang="en-US" sz="3600" b="1" dirty="0">
                <a:ea typeface="黑体" panose="02010600030101010101" pitchFamily="2" charset="-122"/>
              </a:rPr>
              <a:t>而产生联想、想象，</a:t>
            </a:r>
            <a:r>
              <a:rPr lang="zh-CN" altLang="en-US" sz="3600" b="1" u="sng" dirty="0">
                <a:solidFill>
                  <a:srgbClr val="0000CC"/>
                </a:solidFill>
                <a:ea typeface="黑体" panose="02010600030101010101" pitchFamily="2" charset="-122"/>
              </a:rPr>
              <a:t>引起感慨而抒发情怀抱负</a:t>
            </a:r>
            <a:r>
              <a:rPr lang="zh-CN" altLang="en-US" sz="3600" b="1" dirty="0">
                <a:ea typeface="黑体" panose="02010600030101010101" pitchFamily="2" charset="-122"/>
              </a:rPr>
              <a:t>的诗。</a:t>
            </a:r>
            <a:endParaRPr lang="zh-CN" altLang="en-US" sz="3600" b="1" dirty="0">
              <a:ea typeface="黑体" panose="02010600030101010101" pitchFamily="2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0" y="4434205"/>
            <a:ext cx="9144000" cy="1611313"/>
          </a:xfrm>
          <a:prstGeom prst="rect">
            <a:avLst/>
          </a:prstGeom>
          <a:noFill/>
          <a:ln w="57150" cap="flat" cmpd="thickThin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由于这类诗歌都以古人、古事、古迹为描写对象，思想大都比较沉重，感情基调一般都比较苍劲悲凉，所以并称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咏史怀古诗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123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123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12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E:\PPT\PPT中国风元素\水墨具体图案\竹子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038" y="0"/>
            <a:ext cx="3387725" cy="3962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4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5127" name="Picture 2" descr="C:\Users\admin\Desktop\1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8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9" name="Picture 2" descr="C:\Users\admin\Desktop\1.png"/>
            <p:cNvPicPr>
              <a:picLocks noChangeAspect="1"/>
            </p:cNvPicPr>
            <p:nvPr/>
          </p:nvPicPr>
          <p:blipFill>
            <a:blip r:embed="rId3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125" name="TextBox 18"/>
          <p:cNvSpPr txBox="1"/>
          <p:nvPr/>
        </p:nvSpPr>
        <p:spPr>
          <a:xfrm>
            <a:off x="533400" y="1066800"/>
            <a:ext cx="6781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我们学过哪些怀古诗？</a:t>
            </a:r>
            <a:endParaRPr lang="zh-CN" altLang="en-US" sz="44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533400" y="2971800"/>
            <a:ext cx="661733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《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念奴娇 赤壁怀古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、</a:t>
            </a:r>
            <a:endParaRPr lang="en-US" altLang="zh-CN" sz="3600" b="1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永遇乐  京口北固亭怀古</a:t>
            </a:r>
            <a:r>
              <a:rPr lang="en-US" altLang="zh-CN" sz="36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endParaRPr lang="zh-CN" altLang="en-US" sz="3600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p>
            <a:pPr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sp>
        <p:nvSpPr>
          <p:cNvPr id="5124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zh-CN" b="1" dirty="0"/>
              <a:t>  </a:t>
            </a:r>
            <a:r>
              <a:rPr lang="zh-CN" altLang="en-US" b="1" dirty="0"/>
              <a:t>咏史怀古诗特点</a:t>
            </a:r>
            <a:endParaRPr lang="zh-CN" altLang="en-US" b="1" dirty="0"/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900" b="1" dirty="0">
                <a:solidFill>
                  <a:srgbClr val="0000FF"/>
                </a:solidFill>
              </a:rPr>
              <a:t>形式标志：</a:t>
            </a:r>
            <a:r>
              <a:rPr lang="zh-CN" altLang="en-US" sz="3900" b="1" dirty="0"/>
              <a:t>标题中有古迹、古人名，或在古迹、古人前冠以“咏”，或在古迹、古人后加“怀古”、“咏怀”等。</a:t>
            </a:r>
            <a:endParaRPr lang="zh-CN" altLang="en-US" sz="3900" b="1" dirty="0"/>
          </a:p>
          <a:p>
            <a:pPr eaLnBrk="1" hangingPunct="1"/>
            <a:r>
              <a:rPr lang="zh-CN" altLang="en-US" sz="3900" b="1" dirty="0">
                <a:solidFill>
                  <a:srgbClr val="FF0000"/>
                </a:solidFill>
              </a:rPr>
              <a:t>内容标志：</a:t>
            </a:r>
            <a:r>
              <a:rPr lang="zh-CN" altLang="en-US" sz="3900" b="1" dirty="0"/>
              <a:t>描写此地眼前的衰败、荒凉、萧条，或描述历史事件的经过，抒发感慨</a:t>
            </a:r>
            <a:endParaRPr lang="zh-CN" altLang="en-US" sz="39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charRg st="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5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charRg st="5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charRg st="5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9" name="组合 9"/>
          <p:cNvGrpSpPr>
            <a:grpSpLocks noChangeAspect="1"/>
          </p:cNvGrpSpPr>
          <p:nvPr/>
        </p:nvGrpSpPr>
        <p:grpSpPr>
          <a:xfrm>
            <a:off x="-17462" y="6473825"/>
            <a:ext cx="9161462" cy="425450"/>
            <a:chOff x="0" y="0"/>
            <a:chExt cx="12224389" cy="424896"/>
          </a:xfrm>
        </p:grpSpPr>
        <p:pic>
          <p:nvPicPr>
            <p:cNvPr id="9254" name="Picture 2" descr="C:\Users\admin\Desktop\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04253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55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/>
            <a:stretch>
              <a:fillRect/>
            </a:stretch>
          </p:blipFill>
          <p:spPr>
            <a:xfrm>
              <a:off x="4894628" y="9625"/>
              <a:ext cx="4677907" cy="4003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56" name="Picture 2" descr="C:\Users\admin\Desktop\1.png"/>
            <p:cNvPicPr>
              <a:picLocks noChangeAspect="1"/>
            </p:cNvPicPr>
            <p:nvPr/>
          </p:nvPicPr>
          <p:blipFill>
            <a:blip r:embed="rId2"/>
            <a:srcRect l="4614" r="41148"/>
            <a:stretch>
              <a:fillRect/>
            </a:stretch>
          </p:blipFill>
          <p:spPr>
            <a:xfrm>
              <a:off x="9564490" y="24518"/>
              <a:ext cx="2659899" cy="4003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21" name="TextBox 18"/>
          <p:cNvSpPr txBox="1"/>
          <p:nvPr/>
        </p:nvSpPr>
        <p:spPr>
          <a:xfrm>
            <a:off x="533400" y="1981200"/>
            <a:ext cx="601980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buFont typeface="Arial" panose="020B0604020202020204" pitchFamily="34" charset="0"/>
              <a:buNone/>
            </a:pPr>
            <a:endParaRPr lang="zh-CN" altLang="en-US" sz="4400" b="1" dirty="0">
              <a:solidFill>
                <a:schemeClr val="tx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                 </a:t>
            </a:r>
            <a:endParaRPr lang="zh-CN" altLang="en-US" sz="44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52400" y="1066800"/>
          <a:ext cx="8763000" cy="5435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35913"/>
                <a:gridCol w="2968023"/>
                <a:gridCol w="2250987"/>
                <a:gridCol w="1607846"/>
              </a:tblGrid>
              <a:tr h="73696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rgbClr val="000000"/>
                          </a:solidFill>
                          <a:latin typeface="黑体" panose="02010600030101010101" pitchFamily="2" charset="-122"/>
                          <a:ea typeface="黑体" panose="02010600030101010101" pitchFamily="2" charset="-122"/>
                          <a:cs typeface="+mn-cs"/>
                        </a:rPr>
                        <a:t>诗歌</a:t>
                      </a:r>
                      <a:endParaRPr lang="zh-CN" altLang="en-US" sz="3200" b="1" kern="1200" dirty="0" smtClean="0">
                        <a:solidFill>
                          <a:srgbClr val="000000"/>
                        </a:solidFill>
                        <a:latin typeface="黑体" panose="02010600030101010101" pitchFamily="2" charset="-122"/>
                        <a:ea typeface="黑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rgbClr val="000000"/>
                          </a:solidFill>
                          <a:latin typeface="黑体" panose="02010600030101010101" pitchFamily="2" charset="-122"/>
                          <a:ea typeface="黑体" panose="02010600030101010101" pitchFamily="2" charset="-122"/>
                          <a:cs typeface="+mn-cs"/>
                        </a:rPr>
                        <a:t>古人、事、迹</a:t>
                      </a:r>
                      <a:endParaRPr lang="zh-CN" altLang="en-US" sz="3200" b="1" kern="1200" dirty="0" smtClean="0">
                        <a:solidFill>
                          <a:srgbClr val="000000"/>
                        </a:solidFill>
                        <a:latin typeface="黑体" panose="02010600030101010101" pitchFamily="2" charset="-122"/>
                        <a:ea typeface="黑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rgbClr val="000000"/>
                          </a:solidFill>
                          <a:latin typeface="黑体" panose="02010600030101010101" pitchFamily="2" charset="-122"/>
                          <a:ea typeface="黑体" panose="02010600030101010101" pitchFamily="2" charset="-122"/>
                        </a:rPr>
                        <a:t>情感</a:t>
                      </a:r>
                      <a:endParaRPr lang="zh-CN" altLang="en-US" sz="3200" dirty="0">
                        <a:solidFill>
                          <a:srgbClr val="000000"/>
                        </a:solidFill>
                        <a:latin typeface="黑体" panose="02010600030101010101" pitchFamily="2" charset="-122"/>
                        <a:ea typeface="黑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rgbClr val="000000"/>
                          </a:solidFill>
                          <a:latin typeface="黑体" panose="02010600030101010101" pitchFamily="2" charset="-122"/>
                          <a:ea typeface="黑体" panose="02010600030101010101" pitchFamily="2" charset="-122"/>
                          <a:cs typeface="+mn-cs"/>
                        </a:rPr>
                        <a:t>手法</a:t>
                      </a:r>
                      <a:endParaRPr lang="zh-CN" altLang="en-US" sz="3200" b="1" kern="1200" dirty="0" smtClean="0">
                        <a:solidFill>
                          <a:srgbClr val="000000"/>
                        </a:solidFill>
                        <a:latin typeface="黑体" panose="02010600030101010101" pitchFamily="2" charset="-122"/>
                        <a:ea typeface="黑体" panose="02010600030101010101" pitchFamily="2" charset="-122"/>
                        <a:cs typeface="+mn-cs"/>
                      </a:endParaRPr>
                    </a:p>
                  </a:txBody>
                  <a:tcPr/>
                </a:tc>
              </a:tr>
              <a:tr h="124418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rgbClr val="000000"/>
                          </a:solidFill>
                          <a:latin typeface="黑体" panose="02010600030101010101" pitchFamily="2" charset="-122"/>
                          <a:ea typeface="黑体" panose="02010600030101010101" pitchFamily="2" charset="-122"/>
                          <a:cs typeface="+mn-cs"/>
                        </a:rPr>
                        <a:t>念奴娇  赤壁怀古</a:t>
                      </a:r>
                      <a:endParaRPr lang="zh-CN" altLang="en-US" sz="3200" b="1" kern="1200" dirty="0" smtClean="0">
                        <a:solidFill>
                          <a:srgbClr val="000000"/>
                        </a:solidFill>
                        <a:latin typeface="黑体" panose="02010600030101010101" pitchFamily="2" charset="-122"/>
                        <a:ea typeface="黑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5374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3200" b="1" kern="1200" dirty="0" smtClean="0">
                          <a:solidFill>
                            <a:srgbClr val="000000"/>
                          </a:solidFill>
                          <a:latin typeface="黑体" panose="02010600030101010101" pitchFamily="2" charset="-122"/>
                          <a:ea typeface="黑体" panose="02010600030101010101" pitchFamily="2" charset="-122"/>
                          <a:cs typeface="+mn-cs"/>
                        </a:rPr>
                        <a:t>永遇乐  京口北固亭怀古</a:t>
                      </a:r>
                      <a:endParaRPr lang="zh-CN" altLang="en-US" sz="3200" b="1" kern="1200" dirty="0" smtClean="0">
                        <a:solidFill>
                          <a:srgbClr val="000000"/>
                        </a:solidFill>
                        <a:latin typeface="黑体" panose="02010600030101010101" pitchFamily="2" charset="-122"/>
                        <a:ea typeface="黑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684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1" kern="1200" dirty="0" smtClean="0">
                        <a:solidFill>
                          <a:srgbClr val="000000"/>
                        </a:solidFill>
                        <a:latin typeface="黑体" panose="02010600030101010101" pitchFamily="2" charset="-122"/>
                        <a:ea typeface="黑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83169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zh-CN" altLang="en-US" sz="3200" b="1" kern="1200" dirty="0" smtClean="0">
                        <a:solidFill>
                          <a:srgbClr val="000000"/>
                        </a:solidFill>
                        <a:latin typeface="黑体" panose="02010600030101010101" pitchFamily="2" charset="-122"/>
                        <a:ea typeface="黑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矩形 10"/>
          <p:cNvSpPr/>
          <p:nvPr/>
        </p:nvSpPr>
        <p:spPr>
          <a:xfrm>
            <a:off x="2465388" y="549275"/>
            <a:ext cx="104775" cy="471488"/>
          </a:xfrm>
          <a:prstGeom prst="rect">
            <a:avLst/>
          </a:prstGeom>
          <a:solidFill>
            <a:srgbClr val="595959"/>
          </a:solidFill>
          <a:ln w="9525">
            <a:noFill/>
          </a:ln>
        </p:spPr>
        <p:txBody>
          <a:bodyPr anchor="ctr"/>
          <a:p>
            <a:pPr lvl="0"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文本框 16"/>
          <p:cNvSpPr txBox="1">
            <a:spLocks noChangeArrowheads="1"/>
          </p:cNvSpPr>
          <p:nvPr/>
        </p:nvSpPr>
        <p:spPr bwMode="auto">
          <a:xfrm>
            <a:off x="228600" y="990600"/>
            <a:ext cx="8915400" cy="692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念奴娇  赤壁怀古   苏轼</a:t>
            </a:r>
            <a:endParaRPr lang="en-US" altLang="zh-CN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大江东去，浪淘尽，千古风流人物。故垒西边，人道是，三国周郎赤壁。乱石穿空，惊涛拍岸，卷起千堆雪。江山如画，一时多少豪杰！</a:t>
            </a:r>
            <a:r>
              <a:rPr lang="en-US" altLang="zh-CN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</a:t>
            </a:r>
            <a:endParaRPr lang="zh-CN" altLang="zh-CN" sz="36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遥想公瑾当年，小乔初嫁了，雄姿英发。羽扇纶巾，谈笑间，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樯橹</a:t>
            </a:r>
            <a:r>
              <a:rPr lang="zh-CN" altLang="zh-CN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灰飞烟灭。故国神游，多情应笑我，早生华发。人</a:t>
            </a:r>
            <a:r>
              <a:rPr lang="zh-CN" altLang="en-US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生</a:t>
            </a:r>
            <a:r>
              <a:rPr lang="zh-CN" altLang="zh-CN" sz="36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如梦，一尊还酹江月。”</a:t>
            </a:r>
            <a:endParaRPr lang="en-US" altLang="zh-CN" sz="36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endParaRPr lang="en-US" altLang="zh-CN" sz="3200" b="1" u="sng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endParaRPr lang="zh-CN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endParaRPr lang="en-US" altLang="zh-CN" sz="2400" b="1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3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2295" name="Picture 3" descr="E:\PPT\PPT中国风元素\梅花PNG免抠图素材\3299168202027027296.png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0" y="-609600"/>
            <a:ext cx="3395663" cy="453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</p:sld>
</file>

<file path=ppt/theme/theme1.xml><?xml version="1.0" encoding="utf-8"?>
<a:theme xmlns:a="http://schemas.openxmlformats.org/drawingml/2006/main" name="砖雕艺术">
  <a:themeElements>
    <a:clrScheme name="砖雕艺术 8">
      <a:dk1>
        <a:srgbClr val="333399"/>
      </a:dk1>
      <a:lt1>
        <a:srgbClr val="FFD9D9"/>
      </a:lt1>
      <a:dk2>
        <a:srgbClr val="00716E"/>
      </a:dk2>
      <a:lt2>
        <a:srgbClr val="C0C0C0"/>
      </a:lt2>
      <a:accent1>
        <a:srgbClr val="AED2BA"/>
      </a:accent1>
      <a:accent2>
        <a:srgbClr val="FF9933"/>
      </a:accent2>
      <a:accent3>
        <a:srgbClr val="FFE9E9"/>
      </a:accent3>
      <a:accent4>
        <a:srgbClr val="2A2A82"/>
      </a:accent4>
      <a:accent5>
        <a:srgbClr val="D3E5D9"/>
      </a:accent5>
      <a:accent6>
        <a:srgbClr val="E78A2D"/>
      </a:accent6>
      <a:hlink>
        <a:srgbClr val="CC3300"/>
      </a:hlink>
      <a:folHlink>
        <a:srgbClr val="0066CC"/>
      </a:folHlink>
    </a:clrScheme>
    <a:fontScheme name="砖雕艺术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CDESIGNJ</Template>
  <TotalTime>0</TotalTime>
  <Words>7144</Words>
  <Application>WPS 演示</Application>
  <PresentationFormat>在屏幕上显示</PresentationFormat>
  <Paragraphs>386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Arial</vt:lpstr>
      <vt:lpstr>宋体</vt:lpstr>
      <vt:lpstr>Wingdings</vt:lpstr>
      <vt:lpstr>Wingdings 2</vt:lpstr>
      <vt:lpstr>华文隶书</vt:lpstr>
      <vt:lpstr>黑体</vt:lpstr>
      <vt:lpstr>微软雅黑</vt:lpstr>
      <vt:lpstr>楷体</vt:lpstr>
      <vt:lpstr>Calibri</vt:lpstr>
      <vt:lpstr>华文新魏</vt:lpstr>
      <vt:lpstr>Arial Rounded MT Bold</vt:lpstr>
      <vt:lpstr>仿宋_GB2312</vt:lpstr>
      <vt:lpstr>Times New Roman</vt:lpstr>
      <vt:lpstr>楷体_GB2312</vt:lpstr>
      <vt:lpstr>砖雕艺术</vt:lpstr>
      <vt:lpstr>PowerPoint 演示文稿</vt:lpstr>
      <vt:lpstr>PowerPoint 演示文稿</vt:lpstr>
      <vt:lpstr>PowerPoint 演示文稿</vt:lpstr>
      <vt:lpstr>千古兴亡多少事</vt:lpstr>
      <vt:lpstr>PowerPoint 演示文稿</vt:lpstr>
      <vt:lpstr>PowerPoint 演示文稿</vt:lpstr>
      <vt:lpstr>  咏史怀古诗特点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分类一         怀古人</vt:lpstr>
      <vt:lpstr>PowerPoint 演示文稿</vt:lpstr>
      <vt:lpstr>PowerPoint 演示文稿</vt:lpstr>
      <vt:lpstr>分类二             怀古迹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773</cp:revision>
  <dcterms:created xsi:type="dcterms:W3CDTF">2014-08-24T13:13:00Z</dcterms:created>
  <dcterms:modified xsi:type="dcterms:W3CDTF">2016-12-20T10:39:26Z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2052-10.1.0.6135</vt:lpwstr>
  </property>
</Properties>
</file>