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5" r:id="rId12"/>
    <p:sldId id="264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61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Lorem ipsum dolor sit amet, consectetur adipisicing elit.</a:t>
            </a:r>
            <a:endParaRPr lang="en-US" altLang="zh-CN" dirty="0"/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0" name="标题 8396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3971" name="文本占位符 83970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3972" name="图片 83971" descr="钱塘湖春行封面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705" y="151765"/>
            <a:ext cx="10504170" cy="6896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3973" name="文本框 83972"/>
          <p:cNvSpPr txBox="1"/>
          <p:nvPr/>
        </p:nvSpPr>
        <p:spPr>
          <a:xfrm>
            <a:off x="1072198" y="365125"/>
            <a:ext cx="8564880" cy="1106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6600" b="1" dirty="0">
                <a:solidFill>
                  <a:srgbClr val="7030A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背一背，积累经典诗作</a:t>
            </a:r>
            <a:endParaRPr lang="zh-CN" altLang="en-US" sz="6600" b="1" dirty="0">
              <a:solidFill>
                <a:srgbClr val="7030A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0" name="标题 8396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3971" name="文本占位符 83970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3972" name="图片 83971" descr="钱塘湖春行封面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705" y="151765"/>
            <a:ext cx="10504170" cy="6896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3973" name="文本框 83972"/>
          <p:cNvSpPr txBox="1"/>
          <p:nvPr/>
        </p:nvSpPr>
        <p:spPr>
          <a:xfrm>
            <a:off x="1919288" y="765175"/>
            <a:ext cx="6474460" cy="23380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80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钱 塘 湖 春 行</a:t>
            </a:r>
            <a:endParaRPr lang="zh-CN" altLang="en-US" sz="8000" b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66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              白居易</a:t>
            </a:r>
            <a:endParaRPr lang="zh-CN" altLang="en-US" sz="6600" b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0" name="标题 8396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3971" name="文本占位符 83970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3972" name="图片 83971" descr="钱塘湖春行封面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7055" y="-19050"/>
            <a:ext cx="10504170" cy="6896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3973" name="文本框 83972"/>
          <p:cNvSpPr txBox="1"/>
          <p:nvPr/>
        </p:nvSpPr>
        <p:spPr>
          <a:xfrm>
            <a:off x="1919288" y="765175"/>
            <a:ext cx="3535680" cy="1106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sz="6600" b="1" dirty="0">
                <a:sym typeface="+mn-ea"/>
              </a:rPr>
              <a:t>学习目标</a:t>
            </a:r>
            <a:endParaRPr lang="zh-CN" altLang="en-US" sz="6600" b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40865" y="2559685"/>
            <a:ext cx="7879080" cy="34150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600">
                <a:sym typeface="+mn-ea"/>
              </a:rPr>
              <a:t>1.</a:t>
            </a:r>
            <a:r>
              <a:rPr lang="zh-CN" altLang="en-US" sz="3600" dirty="0">
                <a:sym typeface="+mn-ea"/>
              </a:rPr>
              <a:t>学会有感情有节奏的朗读诗歌。</a:t>
            </a:r>
            <a:endParaRPr lang="zh-CN" altLang="en-US" sz="3600" dirty="0">
              <a:sym typeface="+mn-ea"/>
            </a:endParaRPr>
          </a:p>
          <a:p>
            <a:pPr algn="l"/>
            <a:r>
              <a:rPr lang="en-US" altLang="zh-CN" sz="3600">
                <a:sym typeface="+mn-ea"/>
              </a:rPr>
              <a:t>2.</a:t>
            </a:r>
            <a:r>
              <a:rPr lang="zh-CN" altLang="en-US" sz="3600" dirty="0">
                <a:sym typeface="+mn-ea"/>
              </a:rPr>
              <a:t>了解诗歌情景交融的特点，培养学生</a:t>
            </a:r>
            <a:endParaRPr lang="zh-CN" altLang="en-US" sz="3600" dirty="0">
              <a:sym typeface="+mn-ea"/>
            </a:endParaRPr>
          </a:p>
          <a:p>
            <a:pPr algn="l"/>
            <a:r>
              <a:rPr lang="zh-CN" altLang="en-US" sz="3600" dirty="0">
                <a:sym typeface="+mn-ea"/>
              </a:rPr>
              <a:t>赏读诗歌的能力。</a:t>
            </a:r>
            <a:endParaRPr lang="zh-CN" altLang="en-US" sz="3600" dirty="0">
              <a:sym typeface="+mn-ea"/>
            </a:endParaRPr>
          </a:p>
          <a:p>
            <a:pPr algn="l"/>
            <a:r>
              <a:rPr lang="en-US" altLang="zh-CN" sz="3600">
                <a:sym typeface="+mn-ea"/>
              </a:rPr>
              <a:t>3.</a:t>
            </a:r>
            <a:r>
              <a:rPr lang="zh-CN" altLang="en-US" sz="3600" dirty="0">
                <a:sym typeface="+mn-ea"/>
              </a:rPr>
              <a:t>了解古代诗歌所表达的思想感情。</a:t>
            </a:r>
            <a:endParaRPr lang="zh-CN" altLang="en-US" sz="3600" dirty="0"/>
          </a:p>
          <a:p>
            <a:pPr algn="l"/>
            <a:endParaRPr lang="en-US" altLang="zh-CN" sz="3600"/>
          </a:p>
          <a:p>
            <a:pPr algn="l"/>
            <a:endParaRPr lang="en-US" altLang="zh-CN" sz="3600" dirty="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3" grpId="0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2340" y="352425"/>
            <a:ext cx="2734945" cy="38493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9" name="Rectangle 17"/>
          <p:cNvSpPr/>
          <p:nvPr/>
        </p:nvSpPr>
        <p:spPr>
          <a:xfrm>
            <a:off x="3886200" y="-243046"/>
            <a:ext cx="6477000" cy="67392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3200" b="1" dirty="0">
                <a:latin typeface="宋体" panose="02010600030101010101" pitchFamily="2" charset="-122"/>
                <a:ea typeface="微软雅黑" panose="020B0503020204020204" pitchFamily="34" charset="-122"/>
              </a:rPr>
              <a:t>白居易（</a:t>
            </a:r>
            <a:r>
              <a:rPr lang="en-US" altLang="zh-CN" sz="3200" b="1" dirty="0">
                <a:latin typeface="宋体" panose="02010600030101010101" pitchFamily="2" charset="-122"/>
                <a:ea typeface="微软雅黑" panose="020B0503020204020204" pitchFamily="34" charset="-122"/>
              </a:rPr>
              <a:t>772</a:t>
            </a:r>
            <a:r>
              <a:rPr lang="zh-CN" altLang="en-US" sz="3200" b="1" dirty="0">
                <a:latin typeface="宋体" panose="02010600030101010101" pitchFamily="2" charset="-122"/>
                <a:ea typeface="微软雅黑" panose="020B0503020204020204" pitchFamily="34" charset="-122"/>
              </a:rPr>
              <a:t>～</a:t>
            </a:r>
            <a:r>
              <a:rPr lang="en-US" altLang="zh-CN" sz="3200" b="1" dirty="0">
                <a:latin typeface="宋体" panose="02010600030101010101" pitchFamily="2" charset="-122"/>
                <a:ea typeface="微软雅黑" panose="020B0503020204020204" pitchFamily="34" charset="-122"/>
              </a:rPr>
              <a:t>846</a:t>
            </a:r>
            <a:r>
              <a:rPr lang="zh-CN" altLang="en-US" sz="3200" b="1" dirty="0">
                <a:latin typeface="宋体" panose="02010600030101010101" pitchFamily="2" charset="-122"/>
                <a:ea typeface="微软雅黑" panose="020B0503020204020204" pitchFamily="34" charset="-122"/>
              </a:rPr>
              <a:t>），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</a:rPr>
              <a:t>字乐天</a:t>
            </a:r>
            <a:r>
              <a:rPr lang="zh-CN" altLang="en-US" sz="3200" b="1" dirty="0">
                <a:latin typeface="宋体" panose="02010600030101010101" pitchFamily="2" charset="-122"/>
                <a:ea typeface="微软雅黑" panose="020B0503020204020204" pitchFamily="34" charset="-122"/>
              </a:rPr>
              <a:t>，晚年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</a:rPr>
              <a:t>号香山居士</a:t>
            </a:r>
            <a:r>
              <a:rPr lang="zh-CN" altLang="en-US" sz="3200" b="1" dirty="0">
                <a:latin typeface="宋体" panose="02010600030101010101" pitchFamily="2" charset="-122"/>
                <a:ea typeface="微软雅黑" panose="020B0503020204020204" pitchFamily="34" charset="-122"/>
              </a:rPr>
              <a:t>。祖籍太原 ，后迁居陕西渭南，曾官左拾遗。著有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</a:rPr>
              <a:t>白氏长庆集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微软雅黑" panose="020B0503020204020204" pitchFamily="34" charset="-122"/>
              </a:rPr>
              <a:t>。白居易一生写了很多诗，是唐代诗人中创作最多的一个。</a:t>
            </a:r>
            <a:r>
              <a:rPr lang="en-US" altLang="zh-CN" sz="3200" b="1" dirty="0">
                <a:latin typeface="宋体" panose="02010600030101010101" pitchFamily="2" charset="-122"/>
                <a:ea typeface="微软雅黑" panose="020B0503020204020204" pitchFamily="34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微软雅黑" panose="020B0503020204020204" pitchFamily="34" charset="-122"/>
              </a:rPr>
              <a:t>新乐府</a:t>
            </a:r>
            <a:r>
              <a:rPr lang="en-US" altLang="zh-CN" sz="3200" b="1" dirty="0">
                <a:latin typeface="宋体" panose="02010600030101010101" pitchFamily="2" charset="-122"/>
                <a:ea typeface="微软雅黑" panose="020B0503020204020204" pitchFamily="34" charset="-122"/>
              </a:rPr>
              <a:t>》50</a:t>
            </a:r>
            <a:r>
              <a:rPr lang="zh-CN" altLang="en-US" sz="3200" b="1" dirty="0">
                <a:latin typeface="宋体" panose="02010600030101010101" pitchFamily="2" charset="-122"/>
                <a:ea typeface="微软雅黑" panose="020B0503020204020204" pitchFamily="34" charset="-122"/>
              </a:rPr>
              <a:t>首和</a:t>
            </a:r>
            <a:r>
              <a:rPr lang="en-US" altLang="zh-CN" sz="3200" b="1" dirty="0">
                <a:latin typeface="宋体" panose="02010600030101010101" pitchFamily="2" charset="-122"/>
                <a:ea typeface="微软雅黑" panose="020B0503020204020204" pitchFamily="34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微软雅黑" panose="020B0503020204020204" pitchFamily="34" charset="-122"/>
              </a:rPr>
              <a:t>秦中吟</a:t>
            </a:r>
            <a:r>
              <a:rPr lang="en-US" altLang="zh-CN" sz="3200" b="1" dirty="0">
                <a:latin typeface="宋体" panose="02010600030101010101" pitchFamily="2" charset="-122"/>
                <a:ea typeface="微软雅黑" panose="020B0503020204020204" pitchFamily="34" charset="-122"/>
              </a:rPr>
              <a:t>》10</a:t>
            </a:r>
            <a:r>
              <a:rPr lang="zh-CN" altLang="en-US" sz="3200" b="1" dirty="0">
                <a:latin typeface="宋体" panose="02010600030101010101" pitchFamily="2" charset="-122"/>
                <a:ea typeface="微软雅黑" panose="020B0503020204020204" pitchFamily="34" charset="-122"/>
              </a:rPr>
              <a:t>首，都很有名，其中以“因事立题”的</a:t>
            </a:r>
            <a:r>
              <a:rPr lang="en-US" altLang="zh-CN" sz="3200" b="1" dirty="0">
                <a:latin typeface="宋体" panose="02010600030101010101" pitchFamily="2" charset="-122"/>
                <a:ea typeface="微软雅黑" panose="020B0503020204020204" pitchFamily="34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微软雅黑" panose="020B0503020204020204" pitchFamily="34" charset="-122"/>
              </a:rPr>
              <a:t>新乐府</a:t>
            </a:r>
            <a:r>
              <a:rPr lang="en-US" altLang="zh-CN" sz="3200" b="1" dirty="0">
                <a:latin typeface="宋体" panose="02010600030101010101" pitchFamily="2" charset="-122"/>
                <a:ea typeface="微软雅黑" panose="020B0503020204020204" pitchFamily="34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微软雅黑" panose="020B0503020204020204" pitchFamily="34" charset="-122"/>
              </a:rPr>
              <a:t>最有名，是中唐新乐府运动的代表作。</a:t>
            </a:r>
            <a:endParaRPr lang="zh-CN" altLang="en-US" sz="3200" b="1" dirty="0">
              <a:latin typeface="宋体" panose="02010600030101010101" pitchFamily="2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1524000" y="304800"/>
            <a:ext cx="2926080" cy="922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5400" kern="1200" cap="none" spc="0" normalizeH="0" baseline="0" noProof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  <a:cs typeface="+mn-cs"/>
              </a:rPr>
              <a:t>写作背景</a:t>
            </a:r>
            <a:endParaRPr kumimoji="1" lang="zh-CN" altLang="en-US" sz="5400" kern="1200" cap="none" spc="0" normalizeH="0" baseline="0" noProof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行楷" pitchFamily="2" charset="-122"/>
              <a:cs typeface="+mn-cs"/>
            </a:endParaRPr>
          </a:p>
        </p:txBody>
      </p:sp>
      <p:sp>
        <p:nvSpPr>
          <p:cNvPr id="24582" name="TextBox 14"/>
          <p:cNvSpPr txBox="1"/>
          <p:nvPr/>
        </p:nvSpPr>
        <p:spPr>
          <a:xfrm>
            <a:off x="1905000" y="1276350"/>
            <a:ext cx="8458200" cy="6000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白居易任杭州刺史时所作。此前诗人曾因得罪权贵而被贬为江州司马，精神上因此受到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严重打击，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思想上也由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“兼济天下”转为“独善其身”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。这时，他为避免在朝为官遭受党争之祸，主动要求到外任杭州刺史。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离开了京师，心情恬静一些，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该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诗描写了西湖早春的明媚风光，抒发了诗人的喜悦之情。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0" name="标题 8396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3971" name="文本占位符 83970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3972" name="图片 83971" descr="钱塘湖春行封面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" y="114300"/>
            <a:ext cx="10504170" cy="6896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3973" name="文本框 83972"/>
          <p:cNvSpPr txBox="1"/>
          <p:nvPr/>
        </p:nvSpPr>
        <p:spPr>
          <a:xfrm>
            <a:off x="1919288" y="765175"/>
            <a:ext cx="7726680" cy="1106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6600" b="1" dirty="0">
                <a:solidFill>
                  <a:srgbClr val="7030A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读一读，领略诗之韵</a:t>
            </a:r>
            <a:endParaRPr lang="zh-CN" altLang="en-US" sz="6600" b="1" dirty="0">
              <a:solidFill>
                <a:srgbClr val="7030A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2365" y="2141855"/>
            <a:ext cx="907478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/>
              <a:t>朗读诗歌的要求，读准字音，读准节奏，读出感情。</a:t>
            </a:r>
            <a:endParaRPr lang="zh-CN" altLang="en-US" sz="3600" b="1"/>
          </a:p>
          <a:p>
            <a:r>
              <a:rPr lang="zh-CN" altLang="en-US" sz="3600" b="1"/>
              <a:t>七言律诗的朗读，可以按照四三节奏或二二三的节奏朗读。</a:t>
            </a:r>
            <a:endParaRPr lang="zh-CN" altLang="en-US" sz="3600" b="1"/>
          </a:p>
          <a:p>
            <a:r>
              <a:rPr lang="zh-CN" altLang="en-US" sz="3600" b="1"/>
              <a:t>选择自己喜欢的节奏朗读诗歌，说说你读出了诗人怎样的感情？</a:t>
            </a:r>
            <a:endParaRPr lang="zh-CN" altLang="en-US" sz="3600" b="1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0" name="标题 8396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3971" name="文本占位符 83970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3972" name="图片 83971" descr="钱塘湖春行封面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705" y="151765"/>
            <a:ext cx="10504170" cy="6896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3973" name="文本框 83972"/>
          <p:cNvSpPr txBox="1"/>
          <p:nvPr/>
        </p:nvSpPr>
        <p:spPr>
          <a:xfrm>
            <a:off x="1919288" y="765175"/>
            <a:ext cx="7726680" cy="1106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6600" b="1" dirty="0">
                <a:solidFill>
                  <a:srgbClr val="7030A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译一译，读懂诗之意</a:t>
            </a:r>
            <a:endParaRPr lang="zh-CN" altLang="en-US" sz="6600" b="1" dirty="0">
              <a:solidFill>
                <a:srgbClr val="7030A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06880" y="1998345"/>
            <a:ext cx="810831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/>
              <a:t>方法：结合注释，连词义完成句意。译读诗歌</a:t>
            </a:r>
            <a:endParaRPr lang="zh-CN" altLang="en-US" sz="3600" b="1"/>
          </a:p>
          <a:p>
            <a:r>
              <a:rPr lang="zh-CN" altLang="en-US" sz="3600" b="1"/>
              <a:t>要求：律诗共八句，分为首联，颔联，颈联，尾联。小组合作，每人一联，相互纠正补充。</a:t>
            </a:r>
            <a:endParaRPr lang="zh-CN" altLang="en-US" sz="3600" b="1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0" name="标题 8396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3971" name="文本占位符 83970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3972" name="图片 83971" descr="钱塘湖春行封面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705" y="151765"/>
            <a:ext cx="10504170" cy="6896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3973" name="文本框 83972"/>
          <p:cNvSpPr txBox="1"/>
          <p:nvPr/>
        </p:nvSpPr>
        <p:spPr>
          <a:xfrm>
            <a:off x="936943" y="474345"/>
            <a:ext cx="7726680" cy="1106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6600" b="1" dirty="0">
                <a:solidFill>
                  <a:srgbClr val="7030A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品一品，探寻诗之妙</a:t>
            </a:r>
            <a:endParaRPr lang="zh-CN" altLang="en-US" sz="6600" b="1" dirty="0">
              <a:solidFill>
                <a:srgbClr val="7030A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7705" y="1691005"/>
            <a:ext cx="1050353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6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1.</a:t>
            </a:r>
            <a:r>
              <a:rPr lang="zh-CN" altLang="en-US" sz="36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统读全诗，从诗中归结出诗人的游踪。</a:t>
            </a:r>
            <a:endParaRPr lang="zh-CN" altLang="en-US" sz="3600" b="1" dirty="0">
              <a:solidFill>
                <a:srgbClr val="FF0000"/>
              </a:solidFill>
              <a:latin typeface="+mj-ea"/>
              <a:ea typeface="+mj-ea"/>
              <a:cs typeface="+mj-ea"/>
              <a:sym typeface="+mn-ea"/>
            </a:endParaRPr>
          </a:p>
          <a:p>
            <a:pPr algn="l"/>
            <a:r>
              <a:rPr lang="en-US" altLang="zh-CN" sz="3600" b="1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2.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ea"/>
                <a:ea typeface="+mj-ea"/>
                <a:cs typeface="+mj-ea"/>
                <a:sym typeface="+mn-ea"/>
              </a:rPr>
              <a:t>诗中哪些地方体现了“行”？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+mj-ea"/>
              <a:ea typeface="+mj-ea"/>
              <a:cs typeface="+mj-ea"/>
              <a:sym typeface="+mn-ea"/>
            </a:endParaRPr>
          </a:p>
          <a:p>
            <a:pPr algn="l"/>
            <a:r>
              <a:rPr lang="en-US" altLang="zh-CN" sz="36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3</a:t>
            </a:r>
            <a:r>
              <a:rPr lang="en-US" altLang="zh-CN" sz="36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.</a:t>
            </a:r>
            <a:r>
              <a:rPr lang="zh-CN" altLang="en-US" sz="36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这首诗写的是什么时候的景象，从哪些地方可以看出来？  写了初春的哪些景物？</a:t>
            </a:r>
            <a:endParaRPr lang="zh-CN" altLang="en-US" sz="3600" b="1" dirty="0">
              <a:solidFill>
                <a:srgbClr val="FF0000"/>
              </a:solidFill>
              <a:latin typeface="+mj-ea"/>
              <a:ea typeface="+mj-ea"/>
              <a:cs typeface="+mj-ea"/>
              <a:sym typeface="+mn-ea"/>
            </a:endParaRPr>
          </a:p>
          <a:p>
            <a:pPr algn="l"/>
            <a:r>
              <a:rPr lang="en-US" altLang="zh-CN" sz="36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4.</a:t>
            </a:r>
            <a:r>
              <a:rPr lang="zh-CN" altLang="en-US" sz="36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可不可以把“几处”和“谁家”换成“处处”，“家家”？为什么写“争暖树”“啄春泥”？</a:t>
            </a:r>
            <a:endParaRPr lang="zh-CN" altLang="en-US" sz="3600" b="1" dirty="0">
              <a:solidFill>
                <a:srgbClr val="FF0000"/>
              </a:solidFill>
              <a:latin typeface="+mj-ea"/>
              <a:ea typeface="+mj-ea"/>
              <a:cs typeface="+mj-ea"/>
              <a:sym typeface="+mn-ea"/>
            </a:endParaRPr>
          </a:p>
          <a:p>
            <a:pPr algn="l"/>
            <a:r>
              <a:rPr lang="en-US" altLang="zh-CN" sz="3600" b="1" dirty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5.“</a:t>
            </a:r>
            <a:r>
              <a:rPr lang="zh-CN" altLang="en-US" sz="3600" b="1" dirty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争</a:t>
            </a:r>
            <a:r>
              <a:rPr lang="en-US" altLang="zh-CN" sz="3600" b="1" dirty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和</a:t>
            </a:r>
            <a:r>
              <a:rPr lang="en-US" altLang="zh-CN" sz="3600" b="1" dirty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啄</a:t>
            </a:r>
            <a:r>
              <a:rPr lang="en-US" altLang="zh-CN" sz="3600" b="1" dirty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两个动词用得好</a:t>
            </a:r>
            <a:r>
              <a:rPr lang="en-US" altLang="zh-CN" sz="3600" b="1" dirty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好在哪？</a:t>
            </a:r>
            <a:endParaRPr lang="zh-CN" altLang="en-US" sz="3600" b="1" dirty="0">
              <a:solidFill>
                <a:srgbClr val="FF0000"/>
              </a:solidFill>
              <a:latin typeface="+mj-ea"/>
              <a:ea typeface="+mj-ea"/>
              <a:cs typeface="+mj-ea"/>
            </a:endParaRPr>
          </a:p>
          <a:p>
            <a:pPr algn="l"/>
            <a:r>
              <a:rPr lang="en-US" altLang="zh-CN" sz="3600" b="1" dirty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6.</a:t>
            </a:r>
            <a:r>
              <a:rPr lang="zh-CN" altLang="en-US" sz="3600" b="1" dirty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颈联中的乱和浅写出了春天花草的哪些特点？</a:t>
            </a:r>
            <a:endParaRPr lang="zh-CN" altLang="en-US" sz="3600" b="1" dirty="0">
              <a:solidFill>
                <a:srgbClr val="FF0000"/>
              </a:solidFill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0" name="标题 8396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3971" name="文本占位符 83970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3972" name="图片 83971" descr="钱塘湖春行封面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705" y="151765"/>
            <a:ext cx="10504170" cy="6896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3973" name="文本框 83972"/>
          <p:cNvSpPr txBox="1"/>
          <p:nvPr/>
        </p:nvSpPr>
        <p:spPr>
          <a:xfrm>
            <a:off x="1919288" y="765175"/>
            <a:ext cx="7726680" cy="1106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6600" b="1" dirty="0">
                <a:solidFill>
                  <a:srgbClr val="7030A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想一想，感受诗之美</a:t>
            </a:r>
            <a:endParaRPr lang="zh-CN" altLang="en-US" sz="6600" b="1" dirty="0">
              <a:solidFill>
                <a:srgbClr val="7030A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79040" y="2846070"/>
            <a:ext cx="735901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要求：</a:t>
            </a:r>
            <a:r>
              <a:rPr lang="zh-CN" altLang="en-US" sz="3600" b="1">
                <a:solidFill>
                  <a:srgbClr val="FF0000"/>
                </a:solidFill>
              </a:rPr>
              <a:t>请同学们插上想象的翅膀，把自己从诗中欣赏到的西湖美景用散文式的语言描绘出来。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5.xml><?xml version="1.0" encoding="utf-8"?>
<p:tagLst xmlns:p="http://schemas.openxmlformats.org/presentationml/2006/main">
  <p:tag name="KSO_WM_TEMPLATE_CATEGORY" val="custom"/>
  <p:tag name="KSO_WM_TEMPLATE_INDEX" val="20184553"/>
  <p:tag name="KSO_WM_UNIT_CLEAR" val="0"/>
  <p:tag name="KSO_WM_UNIT_COMPATIBLE" val="0"/>
  <p:tag name="KSO_WM_UNIT_HIGHLIGHT" val="0"/>
  <p:tag name="KSO_WM_UNIT_ISCONTENTSTITLE" val="0"/>
  <p:tag name="KSO_WM_UNIT_VALUE" val="234"/>
  <p:tag name="KSO_WM_UNIT_LAYERLEVEL" val="1"/>
  <p:tag name="KSO_WM_UNIT_INDEX" val="1"/>
  <p:tag name="KSO_WM_UNIT_ID" val="custom20184553_1*b*1"/>
  <p:tag name="KSO_WM_UNIT_TYPE" val="b"/>
  <p:tag name="KSO_WM_BEAUTIFY_FLAG" val="#wm#"/>
  <p:tag name="KSO_WM_TAG_VERSION" val="1.0"/>
  <p:tag name="KSO_WM_UNIT_PRESET_TEXT" val="Lorem ipsum dolor sit amet, consectetur adipisicing elit."/>
</p:tagLst>
</file>

<file path=ppt/tags/tag6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823</Words>
  <Application>WPS 演示</Application>
  <PresentationFormat>宽屏</PresentationFormat>
  <Paragraphs>49</Paragraphs>
  <Slides>10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</vt:lpstr>
      <vt:lpstr>宋体</vt:lpstr>
      <vt:lpstr>Wingdings</vt:lpstr>
      <vt:lpstr>黑体</vt:lpstr>
      <vt:lpstr>Calibri</vt:lpstr>
      <vt:lpstr>微软雅黑</vt:lpstr>
      <vt:lpstr>Arial Unicode MS</vt:lpstr>
      <vt:lpstr>隶书</vt:lpstr>
      <vt:lpstr>Times New Roman</vt:lpstr>
      <vt:lpstr>华文行楷</vt:lpstr>
      <vt:lpstr>Office 主题</vt:lpstr>
      <vt:lpstr>空白演示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3</cp:revision>
  <dcterms:created xsi:type="dcterms:W3CDTF">2018-03-01T02:03:00Z</dcterms:created>
  <dcterms:modified xsi:type="dcterms:W3CDTF">2018-10-11T03:53:56Z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2052-10.1.0.7401</vt:lpwstr>
  </property>
</Properties>
</file>