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sldIdLst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 autoAdjust="0"/>
    <p:restoredTop sz="94660"/>
  </p:normalViewPr>
  <p:slideViewPr>
    <p:cSldViewPr snapToGrid="0">
      <p:cViewPr varScale="1">
        <p:scale>
          <a:sx n="85" d="100"/>
          <a:sy n="85" d="100"/>
        </p:scale>
        <p:origin x="-77" y="-12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292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image" Target="../media/image2.jpe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image" Target="../media/image3.jpeg" /><Relationship Id="rId7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image" Target="../media/image4.pn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9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50.xml" /><Relationship Id="rId3" Type="http://schemas.openxmlformats.org/officeDocument/2006/relationships/image" Target="../media/image4.png" /><Relationship Id="rId4" Type="http://schemas.openxmlformats.org/officeDocument/2006/relationships/tags" Target="../tags/tag151.xml" /><Relationship Id="rId5" Type="http://schemas.openxmlformats.org/officeDocument/2006/relationships/image" Target="../media/image5.png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tags" Target="../tags/tag165.xml" /><Relationship Id="rId9" Type="http://schemas.openxmlformats.org/officeDocument/2006/relationships/image" Target="../media/image5.png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tags" Target="../tags/tag17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image" Target="../media/image5.png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tags" Target="../tags/tag18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77.xml" /><Relationship Id="rId3" Type="http://schemas.openxmlformats.org/officeDocument/2006/relationships/image" Target="../media/image6.png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Relationship Id="rId7" Type="http://schemas.openxmlformats.org/officeDocument/2006/relationships/tags" Target="../tags/tag190.xml" /><Relationship Id="rId8" Type="http://schemas.openxmlformats.org/officeDocument/2006/relationships/tags" Target="../tags/tag191.xml" /><Relationship Id="rId9" Type="http://schemas.openxmlformats.org/officeDocument/2006/relationships/tags" Target="../tags/tag19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3.xml" /><Relationship Id="rId11" Type="http://schemas.openxmlformats.org/officeDocument/2006/relationships/tags" Target="../tags/tag204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97.xml" /><Relationship Id="rId3" Type="http://schemas.openxmlformats.org/officeDocument/2006/relationships/image" Target="../media/image7.png" /><Relationship Id="rId4" Type="http://schemas.openxmlformats.org/officeDocument/2006/relationships/tags" Target="../tags/tag198.xml" /><Relationship Id="rId5" Type="http://schemas.openxmlformats.org/officeDocument/2006/relationships/image" Target="../media/image8.png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image" Target="../media/image1.jpeg" /><Relationship Id="rId8" Type="http://schemas.openxmlformats.org/officeDocument/2006/relationships/tags" Target="../tags/tag211.xml" /><Relationship Id="rId9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" y="-13335"/>
            <a:ext cx="12174855" cy="68560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612500" y="2404110"/>
            <a:ext cx="6967001" cy="1249344"/>
          </a:xfrm>
        </p:spPr>
        <p:txBody>
          <a:bodyPr lIns="90170" tIns="46990" rIns="90170" bIns="4699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2612500" y="3732166"/>
            <a:ext cx="6967001" cy="950984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493282" y="4174945"/>
            <a:ext cx="720543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493282" y="3066080"/>
            <a:ext cx="7205436" cy="107798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09470" y="2179955"/>
            <a:ext cx="7792720" cy="156845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2109470" y="3785235"/>
            <a:ext cx="7792720" cy="104521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8290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3095"/>
            <a:ext cx="2120900" cy="1144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91135"/>
            <a:ext cx="1281430" cy="20821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0910887" y="-191366"/>
            <a:ext cx="1281113" cy="208191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79100" y="5987155"/>
            <a:ext cx="1612900" cy="8708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85300" y="5342890"/>
            <a:ext cx="2806700" cy="1515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344805"/>
            <a:ext cx="1904365" cy="30949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古诗词课件背景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24130" y="635"/>
            <a:ext cx="12215495" cy="685736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../media/image1.jpeg" /><Relationship Id="rId19" Type="http://schemas.openxmlformats.org/officeDocument/2006/relationships/tags" Target="../tags/tag74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12.xml" /><Relationship Id="rId21" Type="http://schemas.openxmlformats.org/officeDocument/2006/relationships/tags" Target="../tags/tag213.xml" /><Relationship Id="rId22" Type="http://schemas.openxmlformats.org/officeDocument/2006/relationships/tags" Target="../tags/tag214.xml" /><Relationship Id="rId23" Type="http://schemas.openxmlformats.org/officeDocument/2006/relationships/tags" Target="../tags/tag215.xml" /><Relationship Id="rId24" Type="http://schemas.openxmlformats.org/officeDocument/2006/relationships/tags" Target="../tags/tag216.xml" /><Relationship Id="rId25" Type="http://schemas.openxmlformats.org/officeDocument/2006/relationships/tags" Target="../tags/tag217.xml" /><Relationship Id="rId26" Type="http://schemas.openxmlformats.org/officeDocument/2006/relationships/tags" Target="../tags/tag218.xml" /><Relationship Id="rId27" Type="http://schemas.openxmlformats.org/officeDocument/2006/relationships/image" Target="../media/image1.jpeg" /><Relationship Id="rId28" Type="http://schemas.openxmlformats.org/officeDocument/2006/relationships/tags" Target="../tags/tag219.xml" /><Relationship Id="rId29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A3EA24F-3DDB-492E-96E3-936DC3688751}" type="datetimeFigureOut">
              <a:rPr lang="zh-CN" altLang="en-US" smtClean="0"/>
              <a:t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3BE36EE-B558-4AA9-BBF6-C4B18EDE517B}" type="slidenum">
              <a:rPr lang="zh-CN" altLang="en-US" smtClean="0"/>
              <a:t>0</a:t>
            </a:fld>
          </a:p>
        </p:txBody>
      </p:sp>
      <p:pic>
        <p:nvPicPr>
          <p:cNvPr id="7" name="图片 6" descr="古诗词课件背景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-24130" y="635"/>
            <a:ext cx="12215495" cy="68573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FDF1D-37D3-4ED0-93A7-4C4BEAA3C127}" type="datetimeFigureOut">
              <a:rPr lang="zh-CN" altLang="en-US" smtClean="0"/>
              <a:t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BC5C7-9E3B-4D0E-9305-3911CF7AF3CA}" type="slidenum">
              <a:rPr lang="zh-CN" altLang="en-US" smtClean="0"/>
              <a:t>0</a:t>
            </a:fld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古诗词课件背景"/>
          <p:cNvPicPr>
            <a:picLocks noChangeAspect="1"/>
          </p:cNvPicPr>
          <p:nvPr userDrawn="1"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-24130" y="635"/>
            <a:ext cx="12215495" cy="68573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0.xml" /><Relationship Id="rId3" Type="http://schemas.openxmlformats.org/officeDocument/2006/relationships/tags" Target="../tags/tag26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2.xml" /><Relationship Id="rId3" Type="http://schemas.openxmlformats.org/officeDocument/2006/relationships/tags" Target="../tags/tag26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4.xml" /><Relationship Id="rId3" Type="http://schemas.openxmlformats.org/officeDocument/2006/relationships/tags" Target="../tags/tag26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66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tags" Target="../tags/tag27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75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84.xml" /><Relationship Id="rId2" Type="http://schemas.openxmlformats.org/officeDocument/2006/relationships/tags" Target="../tags/tag280.xml" /><Relationship Id="rId3" Type="http://schemas.openxmlformats.org/officeDocument/2006/relationships/image" Target="../media/image12.png" /><Relationship Id="rId4" Type="http://schemas.microsoft.com/office/2007/relationships/hdphoto" Target="../media/image13.wdp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image" Target="../media/image14.png" /><Relationship Id="rId9" Type="http://schemas.microsoft.com/office/2007/relationships/hdphoto" Target="../media/image15.wdp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image" Target="../media/image16.png" /><Relationship Id="rId5" Type="http://schemas.openxmlformats.org/officeDocument/2006/relationships/tags" Target="../tags/tag290.xml" /><Relationship Id="rId6" Type="http://schemas.openxmlformats.org/officeDocument/2006/relationships/tags" Target="../tags/tag29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image" Target="../media/image9.jpeg" /><Relationship Id="rId6" Type="http://schemas.openxmlformats.org/officeDocument/2006/relationships/tags" Target="../tags/tag227.xml" /><Relationship Id="rId7" Type="http://schemas.openxmlformats.org/officeDocument/2006/relationships/tags" Target="../tags/tag22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image" Target="../media/image10.jpeg" /><Relationship Id="rId5" Type="http://schemas.openxmlformats.org/officeDocument/2006/relationships/tags" Target="../tags/tag231.xml" /><Relationship Id="rId6" Type="http://schemas.openxmlformats.org/officeDocument/2006/relationships/image" Target="../media/image11.jpeg" /><Relationship Id="rId7" Type="http://schemas.openxmlformats.org/officeDocument/2006/relationships/tags" Target="../tags/tag232.xml" /><Relationship Id="rId8" Type="http://schemas.openxmlformats.org/officeDocument/2006/relationships/tags" Target="../tags/tag23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34.xml" /><Relationship Id="rId3" Type="http://schemas.openxmlformats.org/officeDocument/2006/relationships/image" Target="../media/image4.png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47.xml" /><Relationship Id="rId3" Type="http://schemas.openxmlformats.org/officeDocument/2006/relationships/image" Target="../media/image4.png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zh-CN">
                <a:latin typeface="Times New Roman" panose="02020603050405020304" charset="0"/>
                <a:ea typeface="汉仪中宋简" panose="02010600000101010101" charset="-122"/>
              </a:rPr>
              <a:t>在民族复兴的历史丰碑上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 sz="3200" b="1">
                <a:latin typeface="Times New Roman" panose="02020603050405020304" charset="0"/>
                <a:ea typeface="汉仪中宋简" panose="02010600000101010101" charset="-122"/>
              </a:rPr>
              <a:t>——2020中国抗疫记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734703"/>
            <a:ext cx="10852237" cy="5388907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2.本文在叙述中运用了许多富有诗意，饱含深情的句子，还使用了一些名言、诗句、格言式的句子，请分组按章节找出这些句子，用批注的形式赏析这些句子的使用效果。</a:t>
            </a:r>
          </a:p>
          <a:p>
            <a:pPr marL="0" indent="0" algn="just"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示例：岁月静好，只因有人负重前行；稳若泰山，源于根基坚实如铁。</a:t>
            </a:r>
          </a:p>
          <a:p>
            <a:pPr marL="0" indent="0" algn="just">
              <a:buNone/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批注：采用对称句式，指出抗疫能取得重大成果的原因在于党带领人民上下一心，奋起战斗；比喻手法的运用写出了作者对中国共产党的高度信任与赞扬，语言富有诗意又饱含作者情感。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606433"/>
            <a:ext cx="10852237" cy="5388907"/>
          </a:xfrm>
        </p:spPr>
        <p:txBody>
          <a:bodyPr/>
          <a:lstStyle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1、“为了进行斗争，我们必须把我们的一切力量拧成一股绳，并使这些量集中在同一个攻击点上。”(恩格斯)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批注：引用恩格斯的话强调团结的力量和作用，高度赞扬中国人民集中量办大事的作风，肯定社会主义制度的优越性，名言的使用使得文章的观点有说服力。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2、从白衣战士冲锋在前的身影里，人们看到了“苟利国家生死以”的英勇无畏；从无数普通人坚守岗位的执着中，人们看到了“天下兴亡，匹夫有责”的责任感；从八方驰援的物资洪流中，人们看到了“岂曰无衣，与子同袍”的血脉深情；从方舱医院里“读书哥”的淡定中，人们看到了“莫听穿林打叶声，何妨吟啸且徐行”的乐观豁达……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批注：采用大量诗句诠释抗疫期间中国人民时代精神的丰富内涵，诗句的使用丰富、充实了文章内容，使得文章更具内涵；一连串的排比增强了语言气势，给人一种荡气回肠、打动人心的力量。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3、反思，是面对灾难的应有态度；改变，是面对问题的最好回答。</a:t>
            </a:r>
          </a:p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批注：采用格言式的句子，对疫情给予中国人的启示进行了总结与提炼，语言简练，富有哲理。</a:t>
            </a:r>
          </a:p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4、“山川异域，风月同天”“青山一道，同担风雨”</a:t>
            </a:r>
          </a:p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批注：引用诗句，增强文章的典雅厚重之感，更表现了全世界人民互帮互助，携手前行带来温暖与力量。</a:t>
            </a:r>
          </a:p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5、“武汉，从来不是一座‘孤岛’；湖北，从来不是孤军作战。”</a:t>
            </a:r>
          </a:p>
          <a:p>
            <a:pPr marL="0" indent="0" algn="just">
              <a:buNone/>
            </a:pPr>
            <a:r>
              <a:rPr sz="2400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批注：对称句式，“从来不是”加强语气，突显了全国一盘棋，集中力量办大事的特点，体现中国特色社会主义制度的显著优势。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81380" y="2513965"/>
            <a:ext cx="10852150" cy="3545840"/>
          </a:xfrm>
        </p:spPr>
        <p:txBody>
          <a:bodyPr>
            <a:normAutofit/>
          </a:bodyPr>
          <a:lstStyle/>
          <a:p>
            <a:pPr algn="just"/>
            <a:r>
              <a:rPr lang="zh-CN" altLang="en-US" sz="2800">
                <a:latin typeface="Times New Roman" panose="02020603050405020304" charset="0"/>
                <a:ea typeface="汉仪全唐诗简繁" panose="00020600040101010101" charset="-122"/>
                <a:cs typeface="楷体" panose="02010609060101010101" charset="-122"/>
              </a:rPr>
              <a:t>全文主体共八个部分，国绕抗疫主题，每部分选取一个方面(国家力量、制度优勢、中国精神、价值取向、抗疫方法、经验教训、大国担当、展望未来)，将从个人到国家，从地方到中央。从湖北武汉到全国各地，从卫生防疫到各行各业，从疫情爆发到抗疫艰难直至取得胜利等方方面面的情况全面、客观地展现出来，层次分明，角度丰富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1380" y="1786890"/>
            <a:ext cx="43827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0"/>
                <a:ea typeface="汉仪中宋简" panose="02010600000101010101" charset="-122"/>
              </a:rPr>
              <a:t>①多角度、分层次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881380" y="347345"/>
            <a:ext cx="10385425" cy="13594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 algn="just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2"/>
                <a:sym typeface="+mn-ea"/>
              </a:rPr>
              <a:t>3.你认为本文有哪些主要写作技巧？请结合具体文段进行分析。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9905" y="2179955"/>
            <a:ext cx="10852150" cy="373253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ea typeface="汉仪全唐诗简繁" panose="00020600040101010101" charset="-122"/>
                <a:cs typeface="楷体" panose="02010609060101010101" charset="-122"/>
              </a:rPr>
              <a:t>从白衣战士冲锋在前的身影里，人们看到了“苟利国家生死以”的英勇无畏；从无数普通人坚守岗位的执着中，人们看到了“天下兴亡，匹夫有责”的责任感；从八方驰援的物资洪流中，人们看到了“岂曰无衣，与子同袍”的血脉深情；从方舱医院里“读书哥”的淡定中，人们看到了“莫听穿林打叶声，何妨吟啸且徐行”的乐观豁达……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47700" y="1272540"/>
            <a:ext cx="2981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Times New Roman" panose="02020603050405020304" charset="0"/>
                <a:ea typeface="汉仪中宋简" panose="02010600000101010101" charset="-122"/>
              </a:rPr>
              <a:t>②排比、引用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84530" y="1786255"/>
            <a:ext cx="10852150" cy="4204970"/>
          </a:xfrm>
        </p:spPr>
        <p:txBody>
          <a:bodyPr/>
          <a:lstStyle/>
          <a:p>
            <a:r>
              <a:rPr sz="2800">
                <a:solidFill>
                  <a:srgbClr val="0070C0"/>
                </a:solidFill>
                <a:latin typeface="Times New Roman" panose="02020603050405020304" charset="0"/>
                <a:ea typeface="汉仪全唐诗简繁" panose="00020600040101010101" charset="-122"/>
                <a:cs typeface="楷体" panose="02010609060101010101" charset="-122"/>
              </a:rPr>
              <a:t>不管是108岁的老人，还是出生仅30个小时的婴儿，医务工作者绝不放弃每一个生命，哪怕只有万分之一的希望，也会倾尽百分之百的努力。为了抢救生命，医务人员冒着被感染的风险采集病毒样本，身患渐冻症的金银潭医院院长张定宇累得迈不开脚，28岁药师宋英杰因过度劳累再也没有醒来……没有生而英勇，只因选择无畏。那一封封按着鲜红手印的请战书，那一道道口罩勒出的深痕，那一个个彻夜照顾患者的身影，正是对医者仁心的最好诠释。</a:t>
            </a:r>
            <a:br>
              <a:rPr sz="2800">
                <a:solidFill>
                  <a:srgbClr val="0070C0"/>
                </a:solidFill>
                <a:latin typeface="Times New Roman" panose="02020603050405020304" charset="0"/>
                <a:ea typeface="汉仪全唐诗简繁" panose="00020600040101010101" charset="-122"/>
                <a:cs typeface="楷体" panose="02010609060101010101" charset="-122"/>
              </a:rPr>
            </a:b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84530" y="1054100"/>
            <a:ext cx="22713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charset="0"/>
                <a:ea typeface="汉仪全唐诗简繁" panose="00020600040101010101" charset="-122"/>
              </a:rPr>
              <a:t>③点面结合</a:t>
            </a:r>
          </a:p>
        </p:txBody>
      </p:sp>
      <p:sp>
        <p:nvSpPr>
          <p:cNvPr id="4" name="TextBox 2"/>
          <p:cNvSpPr txBox="1"/>
          <p:nvPr>
            <p:custDataLst>
              <p:tags r:id="rId5"/>
            </p:custDataLst>
          </p:nvPr>
        </p:nvSpPr>
        <p:spPr>
          <a:xfrm>
            <a:off x="354965" y="5494655"/>
            <a:ext cx="1118171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304800"/>
            <a:r>
              <a:rPr lang="zh-CN" altLang="en-US" sz="2800" b="1">
                <a:latin typeface="Times New Roman" panose="02020603050405020304" charset="0"/>
                <a:ea typeface="汉仪中宋简" panose="02010600000101010101" charset="-122"/>
              </a:rPr>
              <a:t>④记叙、描写、抒情、议论相结合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04165"/>
            <a:ext cx="7099935" cy="112331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-91440" y="542925"/>
            <a:ext cx="68510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汉仪中宋简" panose="02010600000101010101" charset="-122"/>
              </a:rPr>
              <a:t>总结归纳：文本传达的价值理念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72845" y="1697355"/>
            <a:ext cx="5091430" cy="4480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对生命至上的价值追求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对科学抗疫的理性思考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对文化精神的热情礼赞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对命运与共的真诚愿望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对人民品格的歌颂赞美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85211E"/>
                </a:solidFill>
                <a:latin typeface="Times New Roman" panose="02020603050405020304" charset="0"/>
                <a:ea typeface="汉仪全唐诗简繁" panose="00020600040101010101" charset="-122"/>
              </a:rPr>
              <a:t>对体系变革的深入思考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00" b="99800" l="0" r="100000">
                        <a14:foregroundMark x1="85405" y1="8000" x2="85405" y2="8000"/>
                        <a14:foregroundMark x1="82703" y1="30800" x2="82703" y2="30800"/>
                        <a14:foregroundMark x1="78108" y1="53000" x2="78108" y2="53000"/>
                        <a14:foregroundMark x1="77838" y1="49600" x2="77838" y2="49600"/>
                        <a14:foregroundMark x1="85946" y1="52800" x2="85946" y2="52800"/>
                        <a14:foregroundMark x1="90000" y1="61600" x2="90000" y2="61600"/>
                        <a14:foregroundMark x1="88108" y1="71000" x2="88108" y2="71000"/>
                        <a14:foregroundMark x1="77838" y1="81600" x2="77838" y2="81600"/>
                        <a14:foregroundMark x1="81892" y1="83000" x2="81892" y2="83000"/>
                        <a14:foregroundMark x1="89459" y1="79200" x2="89459" y2="79200"/>
                        <a14:foregroundMark x1="83243" y1="86000" x2="83243" y2="86000"/>
                        <a14:foregroundMark x1="84054" y1="87200" x2="84054" y2="87200"/>
                        <a14:foregroundMark x1="83243" y1="91800" x2="83243" y2="91800"/>
                        <a14:foregroundMark x1="88649" y1="86000" x2="88649" y2="86000"/>
                        <a14:foregroundMark x1="85946" y1="87600" x2="85946" y2="87600"/>
                        <a14:foregroundMark x1="83514" y1="89200" x2="83514" y2="90600"/>
                        <a14:foregroundMark x1="88378" y1="91600" x2="88378" y2="94400"/>
                        <a14:foregroundMark x1="90541" y1="94200" x2="90541" y2="94200"/>
                        <a14:foregroundMark x1="79730" y1="88400" x2="79730" y2="88400"/>
                        <a14:foregroundMark x1="80000" y1="88400" x2="80811" y2="88600"/>
                        <a14:foregroundMark x1="65135" y1="7400" x2="65135" y2="7400"/>
                        <a14:foregroundMark x1="62432" y1="14600" x2="62432" y2="14600"/>
                        <a14:foregroundMark x1="66486" y1="20200" x2="66486" y2="20200"/>
                        <a14:foregroundMark x1="65135" y1="33200" x2="65135" y2="33200"/>
                        <a14:foregroundMark x1="63784" y1="38000" x2="63784" y2="38000"/>
                        <a14:foregroundMark x1="61351" y1="59200" x2="61351" y2="59200"/>
                        <a14:foregroundMark x1="63784" y1="61400" x2="63784" y2="61400"/>
                        <a14:foregroundMark x1="62703" y1="65400" x2="62703" y2="65400"/>
                        <a14:foregroundMark x1="67838" y1="64000" x2="67838" y2="64000"/>
                        <a14:foregroundMark x1="57568" y1="77400" x2="57568" y2="77400"/>
                        <a14:foregroundMark x1="69459" y1="74200" x2="69459" y2="74200"/>
                        <a14:foregroundMark x1="58378" y1="75000" x2="58378" y2="75000"/>
                        <a14:foregroundMark x1="68919" y1="80200" x2="68919" y2="80200"/>
                        <a14:foregroundMark x1="63784" y1="76400" x2="63784" y2="76400"/>
                        <a14:foregroundMark x1="44324" y1="22600" x2="44324" y2="22600"/>
                        <a14:foregroundMark x1="40270" y1="39400" x2="40270" y2="39400"/>
                        <a14:foregroundMark x1="48378" y1="40000" x2="48378" y2="40000"/>
                        <a14:foregroundMark x1="46757" y1="40000" x2="36757" y2="49400"/>
                        <a14:foregroundMark x1="44324" y1="67600" x2="44324" y2="67600"/>
                        <a14:foregroundMark x1="43243" y1="71200" x2="43243" y2="71200"/>
                        <a14:foregroundMark x1="41351" y1="81200" x2="41351" y2="81200"/>
                        <a14:foregroundMark x1="41622" y1="85800" x2="41622" y2="85800"/>
                        <a14:foregroundMark x1="47027" y1="83800" x2="47027" y2="83800"/>
                        <a14:foregroundMark x1="41351" y1="82200" x2="41892" y2="85600"/>
                        <a14:foregroundMark x1="38108" y1="85000" x2="38108" y2="85000"/>
                        <a14:foregroundMark x1="29459" y1="20800" x2="29459" y2="20800"/>
                        <a14:foregroundMark x1="17838" y1="30000" x2="17838" y2="30000"/>
                        <a14:foregroundMark x1="21622" y1="35800" x2="21622" y2="35800"/>
                        <a14:foregroundMark x1="28108" y1="24600" x2="23514" y2="33200"/>
                        <a14:foregroundMark x1="28649" y1="43200" x2="28649" y2="43200"/>
                        <a14:foregroundMark x1="25946" y1="56400" x2="25946" y2="56400"/>
                        <a14:foregroundMark x1="12432" y1="67600" x2="12432" y2="67600"/>
                        <a14:foregroundMark x1="27568" y1="69800" x2="27568" y2="69800"/>
                        <a14:foregroundMark x1="14595" y1="81400" x2="14595" y2="81400"/>
                        <a14:foregroundMark x1="23514" y1="74200" x2="23514" y2="74200"/>
                        <a14:backgroundMark x1="79459" y1="84600" x2="79459" y2="84600"/>
                        <a14:backgroundMark x1="85135" y1="85600" x2="85135" y2="85600"/>
                        <a14:backgroundMark x1="42162" y1="48400" x2="42162" y2="48400"/>
                        <a14:backgroundMark x1="45135" y1="41800" x2="45135" y2="41800"/>
                        <a14:backgroundMark x1="45405" y1="42600" x2="45405" y2="42600"/>
                        <a14:backgroundMark x1="45946" y1="41800" x2="45946" y2="41800"/>
                        <a14:backgroundMark x1="41622" y1="44600" x2="41622" y2="44600"/>
                        <a14:backgroundMark x1="40270" y1="46200" x2="40270" y2="46200"/>
                        <a14:backgroundMark x1="40270" y1="46600" x2="40270" y2="46600"/>
                        <a14:backgroundMark x1="41081" y1="46200" x2="41081" y2="46200"/>
                        <a14:backgroundMark x1="41622" y1="45400" x2="41622" y2="45400"/>
                        <a14:backgroundMark x1="44054" y1="34000" x2="44054" y2="34000"/>
                        <a14:backgroundMark x1="25405" y1="32200" x2="25405" y2="3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805" y="542821"/>
            <a:ext cx="4068466" cy="54979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30250" y="1644015"/>
            <a:ext cx="10874375" cy="4246880"/>
          </a:xfrm>
        </p:spPr>
        <p:txBody>
          <a:bodyPr/>
          <a:lstStyle/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cs typeface="+mn-cs"/>
              </a:rPr>
              <a:t>1.比较《县委书记的榜样——焦裕禄》和《在民族复兴的历史丰碑上——2020中国抗疫记》，以这两篇文章为例概括人物通讯与事件通讯的异同。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kern="1200" cap="none" spc="0" normalizeH="0" baseline="0" noProof="1">
              <a:solidFill>
                <a:schemeClr val="tx1"/>
              </a:solidFill>
              <a:latin typeface="Times New Roman" panose="02020603050405020304" charset="0"/>
              <a:ea typeface="汉仪全唐诗简繁" panose="00020600040101010101" charset="-122"/>
              <a:cs typeface="+mn-cs"/>
            </a:endParaRP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cs typeface="+mn-cs"/>
              </a:rPr>
              <a:t>2.2021年，德尔塔病毒席卷全国，感染者数量短时间内急剧攀升，感染范围不断扩大。危急关头，政府紧急采取措施隔离病患，积极救治。在医务人员和基层社区领导干部的日夜高强度工作下，疫情得以控制。正是这些逆行者不顾个人安危，忘我工作，与时间赛跑，才有效控制了疫情的蔓延。请以《2021年     （某地）抗疫记》为题写一篇事件通讯。</a:t>
            </a:r>
          </a:p>
          <a:p>
            <a:pPr marL="0" marR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kern="1200" cap="none" spc="0" normalizeH="0" baseline="0" noProof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cs typeface="+mn-cs"/>
              </a:rPr>
              <a:t> 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36880" y="385445"/>
            <a:ext cx="20116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304800"/>
            <a:r>
              <a:rPr lang="zh-CN" altLang="en-US" sz="4000" b="1">
                <a:solidFill>
                  <a:srgbClr val="C00000"/>
                </a:solidFill>
                <a:latin typeface="Times New Roman" panose="02020603050405020304" charset="0"/>
                <a:ea typeface="汉仪中宋简" panose="02010600000101010101" charset="-122"/>
              </a:rPr>
              <a:t>作业：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zh-CN">
                <a:latin typeface="Times New Roman" panose="02020603050405020304" charset="0"/>
                <a:ea typeface="汉仪中宋简" panose="02010600000101010101" charset="-122"/>
              </a:rPr>
              <a:t>谢 谢 观 赏</a:t>
            </a:r>
          </a:p>
        </p:txBody>
      </p:sp>
      <p:pic>
        <p:nvPicPr>
          <p:cNvPr id="3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287000" y="12357100"/>
            <a:ext cx="3429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200">
                <a:latin typeface="Times New Roman" panose="02020603050405020304" charset="0"/>
                <a:ea typeface="汉仪中宋简" panose="02010600000101010101" charset="-122"/>
              </a:rPr>
              <a:t>情景导入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1233170"/>
            <a:ext cx="4928870" cy="5016500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中华民族一路走来，历经沧桑，历经磨难。可是，我们从来不向困难低头，反而在磨难中不断成长，从磨难中不断奋起。同学们应该不会忘记2020年那场全民参与的中国抗疫斗争，在党的领导下，我们积极抗疫，勇敢对抗病魔，终在短短的4个多月的时间内，将疫情控制住，让全国人民恢复正常的生产生活。这就是中国力量！这就是中国精神！</a:t>
            </a:r>
          </a:p>
          <a:p>
            <a:pPr marL="0" indent="0" algn="just">
              <a:lnSpc>
                <a:spcPct val="90000"/>
              </a:lnSpc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让我们一起走进通讯《在民族复兴的历史丰碑上——2020中国抗疫记》，去重温那一段恢弘壮丽的历史。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00445" y="1656080"/>
            <a:ext cx="5242560" cy="394843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635"/>
            <a:ext cx="5984875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85510" y="635"/>
            <a:ext cx="6206490" cy="68580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2"/>
                <a:sym typeface="+mn-ea"/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101600" tIns="0" rIns="82550" bIns="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1.了解写作背景，以及通讯相关文体知识。</a:t>
            </a:r>
          </a:p>
          <a:p>
            <a:pPr marL="0" lvl="0" indent="0" algn="l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2.概括文章大意，理清文章思路。</a:t>
            </a:r>
          </a:p>
          <a:p>
            <a:pPr marL="0" lvl="0" indent="0" algn="l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2.学习本文写作技巧，赏析文中饱含深情的句子。</a:t>
            </a:r>
          </a:p>
          <a:p>
            <a:pPr marL="0" lvl="0" indent="0" algn="l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2.了解中国抗疫事迹，培养责任担当意识和爱国情怀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654054"/>
            <a:ext cx="10852237" cy="441964"/>
          </a:xfrm>
        </p:spPr>
        <p:txBody>
          <a:bodyPr/>
          <a:lstStyle/>
          <a:p>
            <a:r>
              <a:rPr sz="3200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写作背景</a:t>
            </a:r>
            <a:br>
              <a:rPr sz="3200">
                <a:latin typeface="Times New Roman" panose="02020603050405020304" charset="0"/>
                <a:ea typeface="汉仪中宋简" panose="02010600000101010101" charset="-122"/>
                <a:sym typeface="+mn-ea"/>
              </a:rPr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1292233"/>
            <a:ext cx="10852237" cy="5388907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sz="2400">
                <a:latin typeface="Times New Roman" panose="02020603050405020304" charset="0"/>
                <a:ea typeface="汉仪全唐诗简繁" panose="00020600040101010101" charset="-122"/>
              </a:rPr>
              <a:t>2020年5月,新冠肺炎疫情在以++同志为核心的党中央坚强领导下,取得了阶段性重大胜利。在这场战“疫”中,党中央的坚毅果敢、指路定向的领导力，上下同欲、万众一心的组织动员力,步调一致、令行禁止的执行力彰显得淋漓尽致，把一个个“不可能”变成现实。5月10日,新华社播发了署名“钟华论”的通讯《在民族复兴的历史丰碑上——2020中国抗疫记》,该文言简意赅、简明扼要、内涵丰富,较为全面系统的回顾总结了在以++同志为核心的党中央坚强领导下,团结带领全国人民众志成城、共战疫情的伟大壮举,让我们深刻感受到2020中国抗疫的艰难困苦和辉煌成绩,深刻感悟到中国共产党领导的重要性和中国制度的优越性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>
                <a:latin typeface="Times New Roman" panose="02020603050405020304" charset="0"/>
                <a:ea typeface="汉仪中宋简" panose="02010600000101010101" charset="-122"/>
                <a:sym typeface="+mn-ea"/>
              </a:rPr>
              <a:t>文学(文化)常识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1227463"/>
            <a:ext cx="10852237" cy="5388907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新闻通讯：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新闻通讯,是运用记叙、描写、抒情、议论等多种手法，具体、生动、形象地反映新闻事件或典型人物的一种新闻报道形式。它是记叙文的一种,是报纸、广播电台、通讯社常用的文体。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新闻通讯的基本特点: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(1)严格的真实性。(2)报道的客观性。(3)较强的时间性。(4)描写的形象性。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新闻通讯的种类: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(1)按内容分,可分为人物通讯、事件通讯、风貌通讯、工作通讯。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(2)按形式分,可分为一般记事通讯、访问记(专访、人物专访)、小故事、集纳、巡礼、纪实、见闻、特写、速写、侧记、散记、采访札记。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71100" y="5712875"/>
            <a:ext cx="2120900" cy="11451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中宋简" panose="02010600000101010101" charset="-122"/>
                <a:sym typeface="+mn-ea"/>
              </a:rPr>
              <a:t>合作探究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66750" y="1640840"/>
            <a:ext cx="10455275" cy="4759325"/>
          </a:xfrm>
        </p:spPr>
        <p:txBody>
          <a:bodyPr vert="horz" lIns="101600" tIns="0" rIns="82550" bIns="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1.快速浏览课文，圈画勾画关键词句，概括各部分内容，并给每部分拟一则小标题。</a:t>
            </a:r>
          </a:p>
          <a:p>
            <a:pPr marL="0" lvl="0" indent="0" algn="just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2.赏析文中饱含深情的语句，并分析其中的表达效果。</a:t>
            </a:r>
          </a:p>
          <a:p>
            <a:pPr marL="0" lvl="0" indent="0" algn="just">
              <a:buClrTx/>
              <a:buSzTx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3.你从文中学到哪些写作技巧？请结合具体文段进行分析。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71525" y="446405"/>
            <a:ext cx="10912475" cy="13594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1.快速浏览课文，圈画勾画关键词句，概括各部分内容，并给每部分拟一则小标题。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16535" y="1972945"/>
            <a:ext cx="1170178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04800" fontAlgn="auto">
              <a:lnSpc>
                <a:spcPct val="18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（一）领导力、组织动员力和执行力引领武汉挺过疫情（国家力量，挺过疫情）</a:t>
            </a:r>
          </a:p>
          <a:p>
            <a:pPr indent="304800" fontAlgn="auto">
              <a:lnSpc>
                <a:spcPct val="18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（二）制度优势是我们战胜疫情的重要法宝。（制度优势，八方支援）</a:t>
            </a:r>
          </a:p>
          <a:p>
            <a:pPr indent="304800" fontAlgn="auto">
              <a:lnSpc>
                <a:spcPct val="18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（三）中国精神是中华民族披荆斩棘、奋勇向前的力量之源（中国精神，力量之源）</a:t>
            </a:r>
          </a:p>
          <a:p>
            <a:pPr indent="304800" fontAlgn="auto">
              <a:lnSpc>
                <a:spcPct val="18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（四）生命至上、人民至上是最为深切的抗疫感悟和必须坚守的价值取向。（生命至上，人民至上）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11760" y="1757680"/>
            <a:ext cx="1157224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（五）科学防治贯穿中国抗击疫情实践的始终。（科学防治，贯穿始终）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（六）总结、反思抗疫的经验和教训（总结经验，吸取教训）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（七）中国在全球抗疫中的大国担当及团结合作的中国理念和中国行动（全球抗疫，中国担当）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（八）号召全国人民坚定信念，从深重的苦难与磨砺中汲取力量，向着民族复兴的光明未来前进。（重焕生机，展望未来）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80720" y="226060"/>
            <a:ext cx="11003280" cy="13594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1.快速浏览课文，圈画勾画关键词句，概括各部分内容，并给每部分拟一则小标题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733"/>
</p:tagLst>
</file>

<file path=ppt/tags/tag10.xml><?xml version="1.0" encoding="utf-8"?>
<p:tagLst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1.xml><?xml version="1.0" encoding="utf-8"?>
<p:tagLst xmlns:p="http://schemas.openxmlformats.org/presentationml/2006/main">
  <p:tag name="AS_UNIQUEID" val="750"/>
</p:tagLst>
</file>

<file path=ppt/tags/tag102.xml><?xml version="1.0" encoding="utf-8"?>
<p:tagLst xmlns:p="http://schemas.openxmlformats.org/presentationml/2006/main">
  <p:tag name="AS_UNIQUEID" val="3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AS_UNIQUEID" val="3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3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7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8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9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.xml><?xml version="1.0" encoding="utf-8"?>
<p:tagLst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751"/>
</p:tagLst>
</file>

<file path=ppt/tags/tag111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.xml><?xml version="1.0" encoding="utf-8"?>
<p:tagLst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4.xml><?xml version="1.0" encoding="utf-8"?>
<p:tagLst xmlns:p="http://schemas.openxmlformats.org/presentationml/2006/main">
  <p:tag name="AS_UNIQUEID" val="4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5.xml><?xml version="1.0" encoding="utf-8"?>
<p:tagLst xmlns:p="http://schemas.openxmlformats.org/presentationml/2006/main">
  <p:tag name="AS_UNIQUEID" val="752"/>
</p:tagLst>
</file>

<file path=ppt/tags/tag116.xml><?xml version="1.0" encoding="utf-8"?>
<p:tagLst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7.xml><?xml version="1.0" encoding="utf-8"?>
<p:tagLst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8.xml><?xml version="1.0" encoding="utf-8"?>
<p:tagLst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.xml><?xml version="1.0" encoding="utf-8"?>
<p:tagLst xmlns:p="http://schemas.openxmlformats.org/presentationml/2006/main">
  <p:tag name="AS_UNIQUEID" val="753"/>
</p:tagLst>
</file>

<file path=ppt/tags/tag12.xml><?xml version="1.0" encoding="utf-8"?>
<p:tagLst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AS_UNIQUEID" val="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3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4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5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6.xml><?xml version="1.0" encoding="utf-8"?>
<p:tagLst xmlns:p="http://schemas.openxmlformats.org/presentationml/2006/main">
  <p:tag name="AS_UNIQUEID" val="754"/>
</p:tagLst>
</file>

<file path=ppt/tags/tag127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.xml><?xml version="1.0" encoding="utf-8"?>
<p:tagLst xmlns:p="http://schemas.openxmlformats.org/presentationml/2006/main">
  <p:tag name="AS_UNIQUEID" val="735"/>
</p:tagLst>
</file>

<file path=ppt/tags/tag130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1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2.xml><?xml version="1.0" encoding="utf-8"?>
<p:tagLst xmlns:p="http://schemas.openxmlformats.org/presentationml/2006/main">
  <p:tag name="AS_UNIQUEID" val="755"/>
</p:tagLst>
</file>

<file path=ppt/tags/tag133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6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7.xml><?xml version="1.0" encoding="utf-8"?>
<p:tagLst xmlns:p="http://schemas.openxmlformats.org/presentationml/2006/main">
  <p:tag name="AS_UNIQUEID" val="756"/>
</p:tagLst>
</file>

<file path=ppt/tags/tag138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AS_UNIQUEID" val="757"/>
</p:tagLst>
</file>

<file path=ppt/tags/tag144.xml><?xml version="1.0" encoding="utf-8"?>
<p:tagLst xmlns:p="http://schemas.openxmlformats.org/presentationml/2006/main">
  <p:tag name="AS_UNIQUEID" val="4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AS_UNIQUEID" val="4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6.xml><?xml version="1.0" encoding="utf-8"?>
<p:tagLst xmlns:p="http://schemas.openxmlformats.org/presentationml/2006/main">
  <p:tag name="AS_UNIQUEID" val="43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AS_UNIQUEID" val="4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AS_UNIQUEID" val="758"/>
</p:tagLst>
</file>

<file path=ppt/tags/tag15.xml><?xml version="1.0" encoding="utf-8"?>
<p:tagLst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443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AS_UNIQUEID" val="4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2.xml><?xml version="1.0" encoding="utf-8"?>
<p:tagLst xmlns:p="http://schemas.openxmlformats.org/presentationml/2006/main">
  <p:tag name="AS_UNIQUEID" val="44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AS_UNIQUEID" val="44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AS_UNIQUEID" val="44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AS_UNIQUEID" val="44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AS_UNIQUEID" val="44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AS_UNIQUEID" val="45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8.xml><?xml version="1.0" encoding="utf-8"?>
<p:tagLst xmlns:p="http://schemas.openxmlformats.org/presentationml/2006/main">
  <p:tag name="AS_UNIQUEID" val="759"/>
</p:tagLst>
</file>

<file path=ppt/tags/tag159.xml><?xml version="1.0" encoding="utf-8"?>
<p:tagLst xmlns:p="http://schemas.openxmlformats.org/presentationml/2006/main">
  <p:tag name="AS_UNIQUEID" val="452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AS_UNIQUEID" val="45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AS_UNIQUEID" val="45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AS_UNIQUEID" val="45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AS_UNIQUEID" val="45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AS_UNIQUEID" val="45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AS_UNIQUEID" val="45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AS_UNIQUEID" val="760"/>
</p:tagLst>
</file>

<file path=ppt/tags/tag168.xml><?xml version="1.0" encoding="utf-8"?>
<p:tagLst xmlns:p="http://schemas.openxmlformats.org/presentationml/2006/main">
  <p:tag name="AS_UNIQUEID" val="461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9.xml><?xml version="1.0" encoding="utf-8"?>
<p:tagLst xmlns:p="http://schemas.openxmlformats.org/presentationml/2006/main">
  <p:tag name="AS_UNIQUEID" val="4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6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AS_UNIQUEID" val="46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AS_UNIQUEID" val="46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AS_UNIQUEID" val="46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AS_UNIQUEID" val="46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AS_UNIQUEID" val="46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AS_UNIQUEID" val="761"/>
</p:tagLst>
</file>

<file path=ppt/tags/tag177.xml><?xml version="1.0" encoding="utf-8"?>
<p:tagLst xmlns:p="http://schemas.openxmlformats.org/presentationml/2006/main">
  <p:tag name="AS_UNIQUEID" val="470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78.xml><?xml version="1.0" encoding="utf-8"?>
<p:tagLst xmlns:p="http://schemas.openxmlformats.org/presentationml/2006/main">
  <p:tag name="AS_UNIQUEID" val="4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AS_UNIQUEID" val="4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7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1.xml><?xml version="1.0" encoding="utf-8"?>
<p:tagLst xmlns:p="http://schemas.openxmlformats.org/presentationml/2006/main">
  <p:tag name="AS_UNIQUEID" val="47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AS_UNIQUEID" val="47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AS_UNIQUEID" val="4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AS_UNIQUEID" val="47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AS_UNIQUEID" val="762"/>
</p:tagLst>
</file>

<file path=ppt/tags/tag186.xml><?xml version="1.0" encoding="utf-8"?>
<p:tagLst xmlns:p="http://schemas.openxmlformats.org/presentationml/2006/main">
  <p:tag name="AS_UNIQUEID" val="4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AS_UNIQUEID" val="48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AS_UNIQUEID" val="4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AS_UNIQUEID" val="4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AS_UNIQUEID" val="736"/>
</p:tagLst>
</file>

<file path=ppt/tags/tag190.xml><?xml version="1.0" encoding="utf-8"?>
<p:tagLst xmlns:p="http://schemas.openxmlformats.org/presentationml/2006/main">
  <p:tag name="AS_UNIQUEID" val="4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AS_UNIQUEID" val="4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2.xml><?xml version="1.0" encoding="utf-8"?>
<p:tagLst xmlns:p="http://schemas.openxmlformats.org/presentationml/2006/main">
  <p:tag name="AS_UNIQUEID" val="48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AS_UNIQUEID" val="4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AS_UNIQUEID" val="4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AS_UNIQUEID" val="4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AS_UNIQUEID" val="763"/>
</p:tagLst>
</file>

<file path=ppt/tags/tag197.xml><?xml version="1.0" encoding="utf-8"?>
<p:tagLst xmlns:p="http://schemas.openxmlformats.org/presentationml/2006/main">
  <p:tag name="AS_UNIQUEID" val="49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98.xml><?xml version="1.0" encoding="utf-8"?>
<p:tagLst xmlns:p="http://schemas.openxmlformats.org/presentationml/2006/main">
  <p:tag name="AS_UNIQUEID" val="4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AS_UNIQUEID" val="4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1.xml><?xml version="1.0" encoding="utf-8"?>
<p:tagLst xmlns:p="http://schemas.openxmlformats.org/presentationml/2006/main">
  <p:tag name="AS_UNIQUEID" val="49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2.xml><?xml version="1.0" encoding="utf-8"?>
<p:tagLst xmlns:p="http://schemas.openxmlformats.org/presentationml/2006/main">
  <p:tag name="AS_UNIQUEID" val="49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AS_UNIQUEID" val="49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4.xml><?xml version="1.0" encoding="utf-8"?>
<p:tagLst xmlns:p="http://schemas.openxmlformats.org/presentationml/2006/main">
  <p:tag name="AS_UNIQUEID" val="49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AS_UNIQUEID" val="764"/>
</p:tagLst>
</file>

<file path=ppt/tags/tag206.xml><?xml version="1.0" encoding="utf-8"?>
<p:tagLst xmlns:p="http://schemas.openxmlformats.org/presentationml/2006/main">
  <p:tag name="AS_UNIQUEID" val="147"/>
</p:tagLst>
</file>

<file path=ppt/tags/tag207.xml><?xml version="1.0" encoding="utf-8"?>
<p:tagLst xmlns:p="http://schemas.openxmlformats.org/presentationml/2006/main">
  <p:tag name="AS_UNIQUEID" val="148"/>
</p:tagLst>
</file>

<file path=ppt/tags/tag208.xml><?xml version="1.0" encoding="utf-8"?>
<p:tagLst xmlns:p="http://schemas.openxmlformats.org/presentationml/2006/main">
  <p:tag name="AS_UNIQUEID" val="149"/>
</p:tagLst>
</file>

<file path=ppt/tags/tag209.xml><?xml version="1.0" encoding="utf-8"?>
<p:tagLst xmlns:p="http://schemas.openxmlformats.org/presentationml/2006/main">
  <p:tag name="AS_UNIQUEID" val="150"/>
</p:tagLst>
</file>

<file path=ppt/tags/tag21.xml><?xml version="1.0" encoding="utf-8"?>
<p:tagLst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51"/>
</p:tagLst>
</file>

<file path=ppt/tags/tag211.xml><?xml version="1.0" encoding="utf-8"?>
<p:tagLst xmlns:p="http://schemas.openxmlformats.org/presentationml/2006/main">
  <p:tag name="AS_UNIQUEID" val="765"/>
</p:tagLst>
</file>

<file path=ppt/tags/tag212.xml><?xml version="1.0" encoding="utf-8"?>
<p:tagLst xmlns:p="http://schemas.openxmlformats.org/presentationml/2006/main">
  <p:tag name="AS_UNIQUEID" val="766"/>
</p:tagLst>
</file>

<file path=ppt/tags/tag213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4.xml><?xml version="1.0" encoding="utf-8"?>
<p:tagLst xmlns:p="http://schemas.openxmlformats.org/presentationml/2006/main">
  <p:tag name="AS_UNIQUEID" val="501"/>
  <p:tag name="KSO_WM_BEAUTIFY_FLAG" val="#wm#"/>
  <p:tag name="KSO_WM_TAG_VERSION" val="1.0"/>
  <p:tag name="KSO_WM_TEMPLATE_CATEGORY" val="custom"/>
  <p:tag name="KSO_WM_TEMPLATE_INDEX" val="2020280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8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TEMPLATE_CATEGORY" val="custom"/>
  <p:tag name="KSO_WM_TEMPLATE_COLOR_TYPE" val="1"/>
  <p:tag name="KSO_WM_TEMPLATE_INDEX" val="20202809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219.xml><?xml version="1.0" encoding="utf-8"?>
<p:tagLst xmlns:p="http://schemas.openxmlformats.org/presentationml/2006/main">
  <p:tag name="AS_UNIQUEID" val="767"/>
</p:tagLst>
</file>

<file path=ppt/tags/tag22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768"/>
</p:tagLst>
</file>

<file path=ppt/tags/tag221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22.xml><?xml version="1.0" encoding="utf-8"?>
<p:tagLst xmlns:p="http://schemas.openxmlformats.org/presentationml/2006/main">
  <p:tag name="AS_UNIQUEID" val="77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22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4.xml><?xml version="1.0" encoding="utf-8"?>
<p:tagLst xmlns:p="http://schemas.openxmlformats.org/presentationml/2006/main">
  <p:tag name="AS_UNIQUEID" val="771"/>
</p:tagLst>
</file>

<file path=ppt/tags/tag225.xml><?xml version="1.0" encoding="utf-8"?>
<p:tagLst xmlns:p="http://schemas.openxmlformats.org/presentationml/2006/main">
  <p:tag name="AS_UNIQUEID" val="772"/>
</p:tagLst>
</file>

<file path=ppt/tags/tag226.xml><?xml version="1.0" encoding="utf-8"?>
<p:tagLst xmlns:p="http://schemas.openxmlformats.org/presentationml/2006/main">
  <p:tag name="AS_UNIQUEID" val="773"/>
</p:tagLst>
</file>

<file path=ppt/tags/tag227.xml><?xml version="1.0" encoding="utf-8"?>
<p:tagLst xmlns:p="http://schemas.openxmlformats.org/presentationml/2006/main">
  <p:tag name="AS_UNIQUEID" val="774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9.xml><?xml version="1.0" encoding="utf-8"?>
<p:tagLst xmlns:p="http://schemas.openxmlformats.org/presentationml/2006/main">
  <p:tag name="AS_UNIQUEID" val="775"/>
</p:tagLst>
</file>

<file path=ppt/tags/tag23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776"/>
</p:tagLst>
</file>

<file path=ppt/tags/tag231.xml><?xml version="1.0" encoding="utf-8"?>
<p:tagLst xmlns:p="http://schemas.openxmlformats.org/presentationml/2006/main">
  <p:tag name="AS_UNIQUEID" val="777"/>
</p:tagLst>
</file>

<file path=ppt/tags/tag232.xml><?xml version="1.0" encoding="utf-8"?>
<p:tagLst xmlns:p="http://schemas.openxmlformats.org/presentationml/2006/main">
  <p:tag name="AS_UNIQUEID" val="778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4.xml><?xml version="1.0" encoding="utf-8"?>
<p:tagLst xmlns:p="http://schemas.openxmlformats.org/presentationml/2006/main">
  <p:tag name="AS_UNIQUEID" val="779"/>
</p:tagLst>
</file>

<file path=ppt/tags/tag235.xml><?xml version="1.0" encoding="utf-8"?>
<p:tagLst xmlns:p="http://schemas.openxmlformats.org/presentationml/2006/main">
  <p:tag name="AS_UNIQUEID" val="6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4d24975-d9c0-4196-8834-16cdcc992673}"/>
</p:tagLst>
</file>

<file path=ppt/tags/tag236.xml><?xml version="1.0" encoding="utf-8"?>
<p:tagLst xmlns:p="http://schemas.openxmlformats.org/presentationml/2006/main">
  <p:tag name="AS_UNIQUEID" val="673"/>
</p:tagLst>
</file>

<file path=ppt/tags/tag237.xml><?xml version="1.0" encoding="utf-8"?>
<p:tagLst xmlns:p="http://schemas.openxmlformats.org/presentationml/2006/main">
  <p:tag name="AS_UNIQUEID" val="674"/>
  <p:tag name="KSO_WM_UNIT_TEXT_FILL_FORE_SCHEMECOLOR_INDEX" val="13"/>
  <p:tag name="KSO_WM_UNIT_TEXT_FILL_FORE_SCHEMECOLOR_INDEX_BRIGHTNESS" val="0.15"/>
  <p:tag name="KSO_WM_UNIT_TEXT_FILL_TYPE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081"/>
</p:tagLst>
</file>

<file path=ppt/tags/tag239.xml><?xml version="1.0" encoding="utf-8"?>
<p:tagLst xmlns:p="http://schemas.openxmlformats.org/presentationml/2006/main">
  <p:tag name="AS_UNIQUEID" val="780"/>
</p:tagLst>
</file>

<file path=ppt/tags/tag24.xml><?xml version="1.0" encoding="utf-8"?>
<p:tagLst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781"/>
</p:tagLst>
</file>

<file path=ppt/tags/tag241.xml><?xml version="1.0" encoding="utf-8"?>
<p:tagLst xmlns:p="http://schemas.openxmlformats.org/presentationml/2006/main">
  <p:tag name="AS_UNIQUEID" val="782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3.xml><?xml version="1.0" encoding="utf-8"?>
<p:tagLst xmlns:p="http://schemas.openxmlformats.org/presentationml/2006/main">
  <p:tag name="AS_UNIQUEID" val="783"/>
</p:tagLst>
</file>

<file path=ppt/tags/tag244.xml><?xml version="1.0" encoding="utf-8"?>
<p:tagLst xmlns:p="http://schemas.openxmlformats.org/presentationml/2006/main">
  <p:tag name="AS_UNIQUEID" val="784"/>
</p:tagLst>
</file>

<file path=ppt/tags/tag245.xml><?xml version="1.0" encoding="utf-8"?>
<p:tagLst xmlns:p="http://schemas.openxmlformats.org/presentationml/2006/main">
  <p:tag name="AS_UNIQUEID" val="785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7.xml><?xml version="1.0" encoding="utf-8"?>
<p:tagLst xmlns:p="http://schemas.openxmlformats.org/presentationml/2006/main">
  <p:tag name="AS_UNIQUEID" val="786"/>
</p:tagLst>
</file>

<file path=ppt/tags/tag248.xml><?xml version="1.0" encoding="utf-8"?>
<p:tagLst xmlns:p="http://schemas.openxmlformats.org/presentationml/2006/main">
  <p:tag name="AS_UNIQUEID" val="7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4d24975-d9c0-4196-8834-16cdcc992673}"/>
</p:tagLst>
</file>

<file path=ppt/tags/tag249.xml><?xml version="1.0" encoding="utf-8"?>
<p:tagLst xmlns:p="http://schemas.openxmlformats.org/presentationml/2006/main">
  <p:tag name="AS_UNIQUEID" val="709"/>
</p:tagLst>
</file>

<file path=ppt/tags/tag25.xml><?xml version="1.0" encoding="utf-8"?>
<p:tagLst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710"/>
  <p:tag name="KSO_WM_UNIT_TEXT_FILL_FORE_SCHEMECOLOR_INDEX" val="13"/>
  <p:tag name="KSO_WM_UNIT_TEXT_FILL_FORE_SCHEMECOLOR_INDEX_BRIGHTNESS" val="0.15"/>
  <p:tag name="KSO_WM_UNIT_TEXT_FILL_TYPE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081"/>
</p:tagLst>
</file>

<file path=ppt/tags/tag252.xml><?xml version="1.0" encoding="utf-8"?>
<p:tagLst xmlns:p="http://schemas.openxmlformats.org/presentationml/2006/main">
  <p:tag name="AS_UNIQUEID" val="787"/>
</p:tagLst>
</file>

<file path=ppt/tags/tag253.xml><?xml version="1.0" encoding="utf-8"?>
<p:tagLst xmlns:p="http://schemas.openxmlformats.org/presentationml/2006/main">
  <p:tag name="AS_UNIQUEID" val="712"/>
</p:tagLst>
</file>

<file path=ppt/tags/tag254.xml><?xml version="1.0" encoding="utf-8"?>
<p:tagLst xmlns:p="http://schemas.openxmlformats.org/presentationml/2006/main">
  <p:tag name="AS_UNIQUEID" val="713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6.xml><?xml version="1.0" encoding="utf-8"?>
<p:tagLst xmlns:p="http://schemas.openxmlformats.org/presentationml/2006/main">
  <p:tag name="AS_UNIQUEID" val="788"/>
</p:tagLst>
</file>

<file path=ppt/tags/tag257.xml><?xml version="1.0" encoding="utf-8"?>
<p:tagLst xmlns:p="http://schemas.openxmlformats.org/presentationml/2006/main">
  <p:tag name="AS_UNIQUEID" val="715"/>
</p:tagLst>
</file>

<file path=ppt/tags/tag258.xml><?xml version="1.0" encoding="utf-8"?>
<p:tagLst xmlns:p="http://schemas.openxmlformats.org/presentationml/2006/main">
  <p:tag name="AS_UNIQUEID" val="716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AS_UNIQUEID" val="737"/>
</p:tagLst>
</file>

<file path=ppt/tags/tag260.xml><?xml version="1.0" encoding="utf-8"?>
<p:tagLst xmlns:p="http://schemas.openxmlformats.org/presentationml/2006/main">
  <p:tag name="AS_UNIQUEID" val="789"/>
</p:tagLst>
</file>

<file path=ppt/tags/tag261.xml><?xml version="1.0" encoding="utf-8"?>
<p:tagLst xmlns:p="http://schemas.openxmlformats.org/presentationml/2006/main">
  <p:tag name="AS_UNIQUEID" val="790"/>
</p:tagLst>
</file>

<file path=ppt/tags/tag262.xml><?xml version="1.0" encoding="utf-8"?>
<p:tagLst xmlns:p="http://schemas.openxmlformats.org/presentationml/2006/main">
  <p:tag name="AS_UNIQUEID" val="791"/>
</p:tagLst>
</file>

<file path=ppt/tags/tag263.xml><?xml version="1.0" encoding="utf-8"?>
<p:tagLst xmlns:p="http://schemas.openxmlformats.org/presentationml/2006/main">
  <p:tag name="AS_UNIQUEID" val="792"/>
</p:tagLst>
</file>

<file path=ppt/tags/tag264.xml><?xml version="1.0" encoding="utf-8"?>
<p:tagLst xmlns:p="http://schemas.openxmlformats.org/presentationml/2006/main">
  <p:tag name="AS_UNIQUEID" val="793"/>
</p:tagLst>
</file>

<file path=ppt/tags/tag265.xml><?xml version="1.0" encoding="utf-8"?>
<p:tagLst xmlns:p="http://schemas.openxmlformats.org/presentationml/2006/main">
  <p:tag name="AS_UNIQUEID" val="794"/>
</p:tagLst>
</file>

<file path=ppt/tags/tag266.xml><?xml version="1.0" encoding="utf-8"?>
<p:tagLst xmlns:p="http://schemas.openxmlformats.org/presentationml/2006/main">
  <p:tag name="AS_UNIQUEID" val="795"/>
</p:tagLst>
</file>

<file path=ppt/tags/tag267.xml><?xml version="1.0" encoding="utf-8"?>
<p:tagLst xmlns:p="http://schemas.openxmlformats.org/presentationml/2006/main">
  <p:tag name="AS_UNIQUEID" val="718"/>
</p:tagLst>
</file>

<file path=ppt/tags/tag268.xml><?xml version="1.0" encoding="utf-8"?>
<p:tagLst xmlns:p="http://schemas.openxmlformats.org/presentationml/2006/main">
  <p:tag name="AS_UNIQUEID" val="719"/>
</p:tagLst>
</file>

<file path=ppt/tags/tag269.xml><?xml version="1.0" encoding="utf-8"?>
<p:tagLst xmlns:p="http://schemas.openxmlformats.org/presentationml/2006/main">
  <p:tag name="AS_UNIQUEID" val="720"/>
</p:tagLst>
</file>

<file path=ppt/tags/tag27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1.xml><?xml version="1.0" encoding="utf-8"?>
<p:tagLst xmlns:p="http://schemas.openxmlformats.org/presentationml/2006/main">
  <p:tag name="AS_UNIQUEID" val="796"/>
</p:tagLst>
</file>

<file path=ppt/tags/tag272.xml><?xml version="1.0" encoding="utf-8"?>
<p:tagLst xmlns:p="http://schemas.openxmlformats.org/presentationml/2006/main">
  <p:tag name="AS_UNIQUEID" val="722"/>
</p:tagLst>
</file>

<file path=ppt/tags/tag273.xml><?xml version="1.0" encoding="utf-8"?>
<p:tagLst xmlns:p="http://schemas.openxmlformats.org/presentationml/2006/main">
  <p:tag name="AS_UNIQUEID" val="723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5.xml><?xml version="1.0" encoding="utf-8"?>
<p:tagLst xmlns:p="http://schemas.openxmlformats.org/presentationml/2006/main">
  <p:tag name="AS_UNIQUEID" val="797"/>
</p:tagLst>
</file>

<file path=ppt/tags/tag276.xml><?xml version="1.0" encoding="utf-8"?>
<p:tagLst xmlns:p="http://schemas.openxmlformats.org/presentationml/2006/main">
  <p:tag name="AS_UNIQUEID" val="726"/>
</p:tagLst>
</file>

<file path=ppt/tags/tag277.xml><?xml version="1.0" encoding="utf-8"?>
<p:tagLst xmlns:p="http://schemas.openxmlformats.org/presentationml/2006/main">
  <p:tag name="AS_UNIQUEID" val="727"/>
</p:tagLst>
</file>

<file path=ppt/tags/tag278.xml><?xml version="1.0" encoding="utf-8"?>
<p:tagLst xmlns:p="http://schemas.openxmlformats.org/presentationml/2006/main">
  <p:tag name="AS_UNIQUEID" val="798"/>
</p:tagLst>
</file>

<file path=ppt/tags/tag2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99"/>
</p:tagLst>
</file>

<file path=ppt/tags/tag281.xml><?xml version="1.0" encoding="utf-8"?>
<p:tagLst xmlns:p="http://schemas.openxmlformats.org/presentationml/2006/main">
  <p:tag name="AS_UNIQUEID" val="247"/>
</p:tagLst>
</file>

<file path=ppt/tags/tag282.xml><?xml version="1.0" encoding="utf-8"?>
<p:tagLst xmlns:p="http://schemas.openxmlformats.org/presentationml/2006/main">
  <p:tag name="AS_UNIQUEID" val="248"/>
</p:tagLst>
</file>

<file path=ppt/tags/tag283.xml><?xml version="1.0" encoding="utf-8"?>
<p:tagLst xmlns:p="http://schemas.openxmlformats.org/presentationml/2006/main">
  <p:tag name="AS_UNIQUEID" val="249"/>
</p:tagLst>
</file>

<file path=ppt/tags/tag284.xml><?xml version="1.0" encoding="utf-8"?>
<p:tagLst xmlns:p="http://schemas.openxmlformats.org/presentationml/2006/main">
  <p:tag name="AS_UNIQUEID" val="250"/>
</p:tagLst>
</file>

<file path=ppt/tags/tag285.xml><?xml version="1.0" encoding="utf-8"?>
<p:tagLst xmlns:p="http://schemas.openxmlformats.org/presentationml/2006/main">
  <p:tag name="AS_UNIQUEID" val="800"/>
</p:tagLst>
</file>

<file path=ppt/tags/tag286.xml><?xml version="1.0" encoding="utf-8"?>
<p:tagLst xmlns:p="http://schemas.openxmlformats.org/presentationml/2006/main">
  <p:tag name="AS_UNIQUEID" val="731"/>
</p:tagLst>
</file>

<file path=ppt/tags/tag287.xml><?xml version="1.0" encoding="utf-8"?>
<p:tagLst xmlns:p="http://schemas.openxmlformats.org/presentationml/2006/main">
  <p:tag name="AS_UNIQUEID" val="732"/>
</p:tagLst>
</file>

<file path=ppt/tags/tag288.xml><?xml version="1.0" encoding="utf-8"?>
<p:tagLst xmlns:p="http://schemas.openxmlformats.org/presentationml/2006/main">
  <p:tag name="AS_UNIQUEID" val="801"/>
</p:tagLst>
</file>

<file path=ppt/tags/tag289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29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803"/>
</p:tagLst>
</file>

<file path=ppt/tags/tag29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738"/>
</p:tagLst>
</file>

<file path=ppt/tags/tag36.xml><?xml version="1.0" encoding="utf-8"?>
<p:tagLst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739"/>
</p:tagLst>
</file>

<file path=ppt/tags/tag41.xml><?xml version="1.0" encoding="utf-8"?>
<p:tagLst xmlns:p="http://schemas.openxmlformats.org/presentationml/2006/main">
  <p:tag name="AS_UNIQUEID" val="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3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740"/>
</p:tagLst>
</file>

<file path=ppt/tags/tag45.xml><?xml version="1.0" encoding="utf-8"?>
<p:tagLst xmlns:p="http://schemas.openxmlformats.org/presentationml/2006/main">
  <p:tag name="AS_UNIQUEID" val="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741"/>
</p:tagLst>
</file>

<file path=ppt/tags/tag52.xml><?xml version="1.0" encoding="utf-8"?>
<p:tagLst xmlns:p="http://schemas.openxmlformats.org/presentationml/2006/main">
  <p:tag name="AS_UNIQUEID" val="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742"/>
</p:tagLst>
</file>

<file path=ppt/tags/tag58.xml><?xml version="1.0" encoding="utf-8"?>
<p:tagLst xmlns:p="http://schemas.openxmlformats.org/presentationml/2006/main">
  <p:tag name="AS_UNIQUEID" val="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743"/>
</p:tagLst>
</file>

<file path=ppt/tags/tag63.xml><?xml version="1.0" encoding="utf-8"?>
<p:tagLst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744"/>
</p:tagLst>
</file>

<file path=ppt/tags/tag69.xml><?xml version="1.0" encoding="utf-8"?>
<p:tagLst xmlns:p="http://schemas.openxmlformats.org/presentationml/2006/main">
  <p:tag name="AS_UNIQUEID" val="36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734"/>
</p:tagLst>
</file>

<file path=ppt/tags/tag70.xml><?xml version="1.0" encoding="utf-8"?>
<p:tagLst xmlns:p="http://schemas.openxmlformats.org/presentationml/2006/main">
  <p:tag name="AS_UNIQUEID" val="36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745"/>
</p:tagLst>
</file>

<file path=ppt/tags/tag75.xml><?xml version="1.0" encoding="utf-8"?>
<p:tagLst xmlns:p="http://schemas.openxmlformats.org/presentationml/2006/main">
  <p:tag name="AS_UNIQUEID" val="746"/>
</p:tagLst>
</file>

<file path=ppt/tags/tag76.xml><?xml version="1.0" encoding="utf-8"?>
<p:tagLst xmlns:p="http://schemas.openxmlformats.org/presentationml/2006/main">
  <p:tag name="AS_UNIQUEID" val="36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.xml><?xml version="1.0" encoding="utf-8"?>
<p:tagLst xmlns:p="http://schemas.openxmlformats.org/presentationml/2006/main">
  <p:tag name="AS_UNIQUEID" val="37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AS_UNIQUEID" val="37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37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7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3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747"/>
</p:tagLst>
</file>

<file path=ppt/tags/tag83.xml><?xml version="1.0" encoding="utf-8"?>
<p:tagLst xmlns:p="http://schemas.openxmlformats.org/presentationml/2006/main">
  <p:tag name="AS_UNIQUEID" val="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AS_UNIQUEID" val="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748"/>
</p:tagLst>
</file>

<file path=ppt/tags/tag89.xml><?xml version="1.0" encoding="utf-8"?>
<p:tagLst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3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3.xml><?xml version="1.0" encoding="utf-8"?>
<p:tagLst xmlns:p="http://schemas.openxmlformats.org/presentationml/2006/main">
  <p:tag name="AS_UNIQUEID" val="3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AS_UNIQUEID" val="749"/>
</p:tagLst>
</file>

<file path=ppt/tags/tag95.xml><?xml version="1.0" encoding="utf-8"?>
<p:tagLst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9.xml><?xml version="1.0" encoding="utf-8"?>
<p:tagLst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lang="zh-CN" altLang="en-US" sz="2800" b="1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202809">
      <a:dk1>
        <a:sysClr val="windowText" lastClr="000000"/>
      </a:dk1>
      <a:lt1>
        <a:sysClr val="window" lastClr="FFFFFF"/>
      </a:lt1>
      <a:dk2>
        <a:srgbClr val="EFECEB"/>
      </a:dk2>
      <a:lt2>
        <a:srgbClr val="FFFFFF"/>
      </a:lt2>
      <a:accent1>
        <a:srgbClr val="ACC4B3"/>
      </a:accent1>
      <a:accent2>
        <a:srgbClr val="AFC4AC"/>
      </a:accent2>
      <a:accent3>
        <a:srgbClr val="B8C4AC"/>
      </a:accent3>
      <a:accent4>
        <a:srgbClr val="C2C4AC"/>
      </a:accent4>
      <a:accent5>
        <a:srgbClr val="C4BDAC"/>
      </a:accent5>
      <a:accent6>
        <a:srgbClr val="C4B3AC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indent="304800">
          <a:defRPr lang="zh-CN" sz="2800" b="1">
            <a:ea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67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8">
      <vt:lpstr>Arial</vt:lpstr>
      <vt:lpstr>微软雅黑</vt:lpstr>
      <vt:lpstr>Wingdings</vt:lpstr>
      <vt:lpstr>隶书</vt:lpstr>
      <vt:lpstr>汉仪尚巍手书W</vt:lpstr>
      <vt:lpstr>Times New Roman</vt:lpstr>
      <vt:lpstr>汉仪中宋简</vt:lpstr>
      <vt:lpstr>汉仪全唐诗简繁</vt:lpstr>
      <vt:lpstr>楷体</vt:lpstr>
      <vt:lpstr>Office 主题​​</vt:lpstr>
      <vt:lpstr>在民族复兴的历史丰碑上</vt:lpstr>
      <vt:lpstr>情景导入</vt:lpstr>
      <vt:lpstr>PowerPoint Presentation</vt:lpstr>
      <vt:lpstr>学习目标</vt:lpstr>
      <vt:lpstr>写作背景</vt:lpstr>
      <vt:lpstr>文学(文化)常识</vt:lpstr>
      <vt:lpstr>合作探究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全文主体共八个部分，国绕抗疫主题，每部分选取一个方面(国家力量、制度优勢、中国精神、价值取向、抗疫方法、经验教训、大国担当、展望未来)，将从个人到国家，从地方到中央。从湖北武汉到全国各地，从卫生防疫到各行各业，从疫情爆发到抗疫艰难直至取得胜利等方方面面的情况全面、客观地展现出来，层次分明，角度丰富。</vt:lpstr>
      <vt:lpstr>从白衣战士冲锋在前的身影里，人们看到了“苟利国家生死以”的英勇无畏；从无数普通人坚守岗位的执着中，人们看到了“天下兴亡，匹夫有责”的责任感；从八方驰援的物资洪流中，人们看到了“岂曰无衣，与子同袍”的血脉深情；从方舱医院里“读书哥”的淡定中，人们看到了“莫听穿林打叶声，何妨吟啸且徐行”的乐观豁达……</vt:lpstr>
      <vt:lpstr>不管是108岁的老人，还是出生仅30个小时的婴儿，医务工作者绝不放弃每一个生命，哪怕只有万分之一的希望，也会倾尽百分之百的努力。为了抢救生命，医务人员冒着被感染的风险采集病毒样本，身患渐冻症的金银潭医院院长张定宇累得迈不开脚，28岁药师宋英杰因过度劳累再也没有醒来……没有生而英勇，只因选择无畏。那一封封按着鲜红手印的请战书，那一道道口罩勒出的深痕，那一个个彻夜照顾患者的身影，正是对医者仁心的最好诠释。</vt:lpstr>
      <vt:lpstr>PowerPoint Presentation</vt:lpstr>
      <vt:lpstr>PowerPoint Presentation</vt:lpstr>
      <vt:lpstr>谢 谢 观 赏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2021-09-17T17:42:52.430</cp:lastPrinted>
  <dcterms:created xsi:type="dcterms:W3CDTF">2021-09-17T17:42:52Z</dcterms:created>
  <dcterms:modified xsi:type="dcterms:W3CDTF">2021-09-17T09:42:53Z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