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2"/>
    <p:sldId id="299" r:id="rId3"/>
    <p:sldId id="301" r:id="rId4"/>
    <p:sldId id="473" r:id="rId5"/>
    <p:sldId id="306" r:id="rId6"/>
    <p:sldId id="491" r:id="rId7"/>
    <p:sldId id="309" r:id="rId8"/>
    <p:sldId id="492" r:id="rId9"/>
    <p:sldId id="493" r:id="rId10"/>
    <p:sldId id="494" r:id="rId11"/>
    <p:sldId id="448" r:id="rId12"/>
    <p:sldId id="476" r:id="rId13"/>
    <p:sldId id="457" r:id="rId14"/>
    <p:sldId id="477" r:id="rId15"/>
    <p:sldId id="481" r:id="rId16"/>
    <p:sldId id="460" r:id="rId17"/>
    <p:sldId id="495" r:id="rId18"/>
    <p:sldId id="499" r:id="rId19"/>
    <p:sldId id="498" r:id="rId20"/>
    <p:sldId id="497" r:id="rId21"/>
    <p:sldId id="496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-678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2022/9/25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5488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图片包含 掌握, 网球&#10;&#10;已生成高可信度的说明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9113" y="130175"/>
            <a:ext cx="10983912" cy="6480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795963" y="5805488"/>
            <a:ext cx="4976813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ts val="33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2B32D8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charset="-122"/>
                <a:cs typeface="+mn-cs"/>
                <a:sym typeface="Century Gothic" panose="020B0502020202020204" pitchFamily="34" charset="0"/>
              </a:rPr>
              <a:t>权威专业教育资源门户</a:t>
            </a: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5625" y="247650"/>
            <a:ext cx="1981200" cy="419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1889125"/>
            <a:ext cx="12192000" cy="2962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823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8788" y="247650"/>
            <a:ext cx="1981200" cy="419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 descr="图片包含 掌握, 网球&#10;&#10;已生成高可信度的说明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00063" y="130175"/>
            <a:ext cx="10983912" cy="6480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795963" y="5805488"/>
            <a:ext cx="4976813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ts val="33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3C60D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charset="-122"/>
                <a:cs typeface="+mn-cs"/>
                <a:sym typeface="Century Gothic" panose="020B0502020202020204" pitchFamily="34" charset="0"/>
              </a:rPr>
              <a:t>权威专业教育资源门户</a:t>
            </a:r>
          </a:p>
        </p:txBody>
      </p:sp>
      <p:pic>
        <p:nvPicPr>
          <p:cNvPr id="3076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5625" y="247650"/>
            <a:ext cx="1981200" cy="419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1889125"/>
            <a:ext cx="12192000" cy="2962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2022/9/25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2022/9/25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2022/9/25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file:///D:\qq&#25991;&#20214;\712321467\Image\C2C\Image2\%7b75232B38-A165-1FB7-499C-2E1C792CACB5%7d.png" TargetMode="Externa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AA7FF0-6B4A-4546-BBEE-EC76D62FD432}" type="datetimeFigureOut">
              <a:rPr lang="zh-CN" altLang="en-US" smtClean="0"/>
              <a:t>2022/9/25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6" r:link="rId1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232468" y="1766888"/>
            <a:ext cx="5725795" cy="922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entury Gothic" panose="020B0502020202020204" pitchFamily="34" charset="0"/>
              </a:rPr>
              <a:t>读书：目的和前提</a:t>
            </a:r>
            <a:r>
              <a:rPr lang="zh-CN" altLang="en-US" sz="1600">
                <a:solidFill>
                  <a:srgbClr val="0E1CDC"/>
                </a:solidFill>
                <a:latin typeface="Century Gothic" panose="020B0502020202020204" pitchFamily="34" charset="0"/>
                <a:ea typeface="微软雅黑" panose="020B0503020204020204" charset="-122"/>
                <a:sym typeface="Century Gothic" panose="020B0502020202020204" pitchFamily="34" charset="0"/>
              </a:rPr>
              <a:t>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2748" y="865823"/>
            <a:ext cx="1255395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>
                <a:solidFill>
                  <a:srgbClr val="0E1CDC"/>
                </a:solidFill>
                <a:latin typeface="Century Gothic" panose="020B0502020202020204" pitchFamily="34" charset="0"/>
                <a:ea typeface="微软雅黑" panose="020B0503020204020204" charset="-122"/>
                <a:sym typeface="Century Gothic" panose="020B0502020202020204" pitchFamily="34" charset="0"/>
              </a:rPr>
              <a:t>自读指导</a:t>
            </a:r>
            <a:r>
              <a:rPr lang="zh-CN" altLang="en-US" sz="1600">
                <a:solidFill>
                  <a:srgbClr val="0E1CDC"/>
                </a:solidFill>
                <a:latin typeface="Century Gothic" panose="020B0502020202020204" pitchFamily="34" charset="0"/>
                <a:ea typeface="微软雅黑" panose="020B0503020204020204" charset="-122"/>
                <a:sym typeface="Century Gothic" panose="020B0502020202020204" pitchFamily="34" charset="0"/>
              </a:rPr>
              <a:t>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8520" y="2853055"/>
            <a:ext cx="5393690" cy="358013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49128" y="3014028"/>
            <a:ext cx="384048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2B32D8"/>
                </a:solidFill>
                <a:latin typeface="Century Gothic" panose="020B0502020202020204" pitchFamily="34" charset="0"/>
                <a:ea typeface="微软雅黑" panose="020B0503020204020204" charset="-122"/>
                <a:sym typeface="Century Gothic" panose="020B0502020202020204" pitchFamily="34" charset="0"/>
              </a:rPr>
              <a:t>四、品析鉴赏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 noRot="1"/>
          </p:cNvSpPr>
          <p:nvPr>
            <p:ph idx="1"/>
          </p:nvPr>
        </p:nvSpPr>
        <p:spPr>
          <a:xfrm>
            <a:off x="670560" y="1391920"/>
            <a:ext cx="11430000" cy="857885"/>
          </a:xfrm>
        </p:spPr>
        <p:txBody>
          <a:bodyPr vert="horz" wrap="square" lIns="91440" tIns="45720" rIns="91440" bIns="45720" anchor="t">
            <a:noAutofit/>
          </a:bodyPr>
          <a:lstStyle/>
          <a:p>
            <a:pPr marL="0" indent="0" eaLnBrk="1" hangingPunct="1">
              <a:lnSpc>
                <a:spcPct val="120000"/>
              </a:lnSpc>
              <a:buNone/>
            </a:pPr>
            <a:r>
              <a:rPr 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思考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请结合文本简要分析本文的论证思路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7840" y="2464435"/>
            <a:ext cx="7164705" cy="3106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▲    </a:t>
            </a:r>
          </a:p>
          <a:p>
            <a:pPr algn="l">
              <a:lnSpc>
                <a:spcPct val="120000"/>
              </a:lnSpc>
            </a:pPr>
            <a:r>
              <a: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① </a:t>
            </a:r>
            <a:r>
              <a:rPr 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文章从概念界定与道理阐释入手，点明获得教养最重要的途径是阅读经典作品；</a:t>
            </a:r>
            <a:r>
              <a:rPr lang="zh-CN" sz="2800" b="1">
                <a:solidFill>
                  <a:schemeClr val="tx1"/>
                </a:solidFill>
                <a:latin typeface="Batang" panose="02030600000101010101" charset="-127"/>
                <a:ea typeface="Batang" panose="02030600000101010101" charset="-127"/>
                <a:sym typeface="+mn-ea"/>
              </a:rPr>
              <a:t>②然后从切身体会出发，进一步解释自己对读书的思考；</a:t>
            </a:r>
            <a:r>
              <a:rPr 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③最后结合当下阅读现象，强调阅读杰作的重要意义和途径。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2280" y="2668270"/>
            <a:ext cx="3589655" cy="2393315"/>
          </a:xfrm>
          <a:prstGeom prst="rect">
            <a:avLst/>
          </a:prstGeom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 noRot="1"/>
          </p:cNvSpPr>
          <p:nvPr>
            <p:ph idx="1"/>
          </p:nvPr>
        </p:nvSpPr>
        <p:spPr>
          <a:xfrm>
            <a:off x="664845" y="739140"/>
            <a:ext cx="11123930" cy="1316990"/>
          </a:xfrm>
        </p:spPr>
        <p:txBody>
          <a:bodyPr vert="horz" wrap="square" lIns="91440" tIns="45720" rIns="91440" bIns="45720" anchor="t">
            <a:noAutofit/>
          </a:bodyPr>
          <a:lstStyle/>
          <a:p>
            <a:pPr marL="0" indent="0" eaLnBrk="1" hangingPunct="1">
              <a:lnSpc>
                <a:spcPct val="120000"/>
              </a:lnSpc>
              <a:buNone/>
            </a:pPr>
            <a:r>
              <a:rPr 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思考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作者认为获得真正教养的最重要的途径之一是什么？这条途径有什么特点？这条途径对人生有什么作用？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02285" y="1933575"/>
            <a:ext cx="11448415" cy="48875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▲    </a:t>
            </a:r>
            <a:r>
              <a:rPr sz="2600" b="1">
                <a:ea typeface="宋体" panose="02010600030101010101" pitchFamily="2" charset="-122"/>
                <a:sym typeface="+mn-ea"/>
              </a:rPr>
              <a:t>(1)最重要的途径之一：研读世界文学，逐渐地熟悉掌握各国作家和思想家的作品，尤其是他们在作品中留给我们的思想、</a:t>
            </a:r>
            <a:r>
              <a:rPr lang="zh-CN" sz="2600" b="1">
                <a:ea typeface="宋体" panose="02010600030101010101" pitchFamily="2" charset="-122"/>
                <a:sym typeface="+mn-ea"/>
              </a:rPr>
              <a:t>经</a:t>
            </a:r>
            <a:r>
              <a:rPr sz="2600" b="1">
                <a:ea typeface="宋体" panose="02010600030101010101" pitchFamily="2" charset="-122"/>
                <a:sym typeface="+mn-ea"/>
              </a:rPr>
              <a:t>验和理想的巨大财富。特别要深入理解每一部思想家或作家的杰作，从中挖掘出作品中深刻的生命意义，以期帮助自己树立正确、积极的人生观。</a:t>
            </a:r>
          </a:p>
          <a:p>
            <a:pPr algn="l">
              <a:lnSpc>
                <a:spcPct val="120000"/>
              </a:lnSpc>
            </a:pPr>
            <a:r>
              <a:rPr sz="2600" b="1">
                <a:ea typeface="宋体" panose="02010600030101010101" pitchFamily="2" charset="-122"/>
                <a:sym typeface="+mn-ea"/>
              </a:rPr>
              <a:t>(2)特点：①永无止境。一个文化发达民族的全部文学以及整个人类的文学是广博无边的，研读是永无止境的。②发展性。对文学的解读，会随着读者的经历、思想、经验积累等和文学本身的发展不断地发展变化。</a:t>
            </a:r>
          </a:p>
          <a:p>
            <a:pPr algn="l">
              <a:lnSpc>
                <a:spcPct val="120000"/>
              </a:lnSpc>
            </a:pPr>
            <a:r>
              <a:rPr sz="2600" b="1">
                <a:ea typeface="宋体" panose="02010600030101010101" pitchFamily="2" charset="-122"/>
                <a:sym typeface="+mn-ea"/>
              </a:rPr>
              <a:t>(3)对人生的作用：①领略人类所思、所求的广阔和丰盈。②在自己与整个人类之间，建立起息息相通的联系。③使我们自己的人生越来越充实、高尚、有意义。</a:t>
            </a:r>
            <a:endParaRPr sz="2800" b="1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 noRot="1"/>
          </p:cNvSpPr>
          <p:nvPr>
            <p:ph idx="1"/>
          </p:nvPr>
        </p:nvSpPr>
        <p:spPr>
          <a:xfrm>
            <a:off x="447040" y="1105535"/>
            <a:ext cx="11297920" cy="746125"/>
          </a:xfrm>
        </p:spPr>
        <p:txBody>
          <a:bodyPr vert="horz" wrap="square" lIns="91440" tIns="45720" rIns="91440" bIns="45720" anchor="t">
            <a:noAutofit/>
          </a:bodyPr>
          <a:lstStyle/>
          <a:p>
            <a:pPr marL="0" indent="0" eaLnBrk="1" hangingPunct="1">
              <a:lnSpc>
                <a:spcPct val="120000"/>
              </a:lnSpc>
              <a:buNone/>
            </a:pPr>
            <a:r>
              <a:rPr 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思考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作者倡导的是一种怎样的读书观？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97205" y="2040890"/>
            <a:ext cx="1124775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▲ 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  </a:t>
            </a:r>
          </a:p>
          <a:p>
            <a:r>
              <a:rPr lang="zh-CN" altLang="en-US" sz="2800" b="1"/>
              <a:t>    作者认为“我们先得向杰作表明自己的价值，才会发现杰作的真正价值”，这句话阐述的是阅读的态度。阅读杰作，特别是阅读那些有久远影响、有世界声誉的杰作，要有崇敬之心，如果没有一种敬重之心，是难以体会杰作的伟大的。作者阐明了一个认识，即阅读经典的关键不在于数量的多少，而在于是否能怀着对知识的敬重之心，为获得“心的教养”而进行“爱的阅读”。在具体的阅读方法上，作者主张“凭自己的爱好去开始阅读”“杰作需要我们认真对待，需要我们在读的时候花力气，下功夫”。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 noRot="1"/>
          </p:cNvSpPr>
          <p:nvPr>
            <p:ph idx="1"/>
          </p:nvPr>
        </p:nvSpPr>
        <p:spPr>
          <a:xfrm>
            <a:off x="447040" y="1003300"/>
            <a:ext cx="11297920" cy="1215390"/>
          </a:xfrm>
        </p:spPr>
        <p:txBody>
          <a:bodyPr vert="horz" wrap="square" lIns="91440" tIns="45720" rIns="91440" bIns="45720" anchor="t">
            <a:noAutofit/>
          </a:bodyPr>
          <a:lstStyle/>
          <a:p>
            <a:pPr marL="0" indent="0" eaLnBrk="1" hangingPunct="1">
              <a:lnSpc>
                <a:spcPct val="120000"/>
              </a:lnSpc>
              <a:buNone/>
            </a:pPr>
            <a:r>
              <a:rPr 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思考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黑塞说</a:t>
            </a:r>
            <a:r>
              <a:rPr lang="en-US" altLang="zh-CN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真正的修养不追求任何具体目的</a:t>
            </a:r>
            <a:r>
              <a:rPr lang="en-US" altLang="zh-CN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，又说教养就是对</a:t>
            </a:r>
            <a:r>
              <a:rPr lang="en-US" altLang="zh-CN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精神和心灵完善的追求</a:t>
            </a:r>
            <a:r>
              <a:rPr lang="en-US" altLang="zh-CN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，是否矛盾？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97205" y="2218690"/>
            <a:ext cx="1124775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▲   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2800" b="1"/>
              <a:t>并不矛盾。这里的“修养”和“教养”的内涵是交叉的。真正的修养不存在功利的企图，是为了“自我完善”，而“具体目的”指的是通常所说的有功利企图地提高某种能力和本领。从人的生存来讲，能力和本领固然重要，但它们毕竟只是生存的手段，而修养是人生存的境界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6900" y="4535805"/>
            <a:ext cx="3611880" cy="1972310"/>
          </a:xfrm>
          <a:prstGeom prst="rect">
            <a:avLst/>
          </a:prstGeom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 noRot="1"/>
          </p:cNvSpPr>
          <p:nvPr>
            <p:ph idx="1"/>
          </p:nvPr>
        </p:nvSpPr>
        <p:spPr>
          <a:xfrm>
            <a:off x="534035" y="1003935"/>
            <a:ext cx="11123930" cy="776605"/>
          </a:xfrm>
        </p:spPr>
        <p:txBody>
          <a:bodyPr vert="horz" wrap="square" lIns="91440" tIns="45720" rIns="91440" bIns="45720" anchor="t">
            <a:noAutofit/>
          </a:bodyPr>
          <a:lstStyle/>
          <a:p>
            <a:pPr marL="0" indent="0" eaLnBrk="1" hangingPunct="1">
              <a:lnSpc>
                <a:spcPct val="120000"/>
              </a:lnSpc>
              <a:buNone/>
            </a:pPr>
            <a:r>
              <a:rPr 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思考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你怎样理解“不错，读得太多可能有害，书籍可能成为生活的竞争对手”这句话？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34035" y="2270125"/>
            <a:ext cx="6604000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▲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</a:p>
          <a:p>
            <a:pPr algn="l">
              <a:lnSpc>
                <a:spcPct val="120000"/>
              </a:lnSpc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如果读书时“两耳不闻窗外事，一心只读圣贤书”，只获得了僵死的知识，没有获得鲜活的意识和理解，那么就不能接近真正的生活，反而与读书的目的背道而驰，成了死读书读死书，这样的读书是有害的，例如孔乙己、范进等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7575" y="2905760"/>
            <a:ext cx="4138295" cy="2752090"/>
          </a:xfrm>
          <a:prstGeom prst="rect">
            <a:avLst/>
          </a:prstGeom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 noRot="1"/>
          </p:cNvSpPr>
          <p:nvPr>
            <p:ph idx="1"/>
          </p:nvPr>
        </p:nvSpPr>
        <p:spPr>
          <a:xfrm>
            <a:off x="534035" y="1238885"/>
            <a:ext cx="11123930" cy="776605"/>
          </a:xfrm>
        </p:spPr>
        <p:txBody>
          <a:bodyPr vert="horz" wrap="square" lIns="91440" tIns="45720" rIns="91440" bIns="45720" anchor="t">
            <a:noAutofit/>
          </a:bodyPr>
          <a:lstStyle/>
          <a:p>
            <a:pPr marL="0" indent="0" eaLnBrk="1" hangingPunct="1">
              <a:lnSpc>
                <a:spcPct val="120000"/>
              </a:lnSpc>
              <a:buNone/>
            </a:pPr>
            <a:r>
              <a:rPr 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思考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如何理解最后一句“我们先得向杰作表明自己的价值，才会发现杰作的真正价值”？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34035" y="2525395"/>
            <a:ext cx="603186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▲ </a:t>
            </a:r>
            <a:endParaRPr sz="28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2800" b="1">
                <a:sym typeface="+mn-ea"/>
              </a:rPr>
              <a:t>    </a:t>
            </a:r>
            <a:r>
              <a:rPr lang="en-US" sz="2800" b="1">
                <a:sym typeface="+mn-ea"/>
              </a:rPr>
              <a:t>“</a:t>
            </a:r>
            <a:r>
              <a:rPr lang="zh-CN" altLang="en-US" sz="2800" b="1">
                <a:sym typeface="+mn-ea"/>
              </a:rPr>
              <a:t>自己的价值</a:t>
            </a:r>
            <a:r>
              <a:rPr lang="en-US" sz="2800" b="1">
                <a:sym typeface="+mn-ea"/>
              </a:rPr>
              <a:t>”</a:t>
            </a:r>
            <a:r>
              <a:rPr lang="zh-CN" altLang="en-US" sz="2800" b="1">
                <a:sym typeface="+mn-ea"/>
              </a:rPr>
              <a:t>是指对阅读的喜爱，对知识的敬重。</a:t>
            </a:r>
            <a:r>
              <a:rPr lang="en-US" altLang="zh-CN" sz="2800" b="1">
                <a:sym typeface="+mn-ea"/>
              </a:rPr>
              <a:t>“</a:t>
            </a:r>
            <a:r>
              <a:rPr lang="zh-CN" altLang="en-US" sz="2800" b="1">
                <a:sym typeface="+mn-ea"/>
              </a:rPr>
              <a:t>杰作的真正价值</a:t>
            </a:r>
            <a:r>
              <a:rPr lang="en-US" altLang="zh-CN" sz="2800" b="1">
                <a:sym typeface="+mn-ea"/>
              </a:rPr>
              <a:t>”</a:t>
            </a:r>
            <a:r>
              <a:rPr lang="zh-CN" altLang="en-US" sz="2800" b="1">
                <a:sym typeface="+mn-ea"/>
              </a:rPr>
              <a:t>是指杰作的伟大之处。这句话阐明了阅读的态度：只有怀着对阅读的喜爱，对知识的敬重，对杰作的敬畏之心，才能体会到杰作的真正价值</a:t>
            </a:r>
            <a:r>
              <a:rPr sz="2800" b="1">
                <a:sym typeface="+mn-ea"/>
              </a:rPr>
              <a:t>。 </a:t>
            </a:r>
            <a:endParaRPr lang="zh-CN" sz="2800" b="1">
              <a:solidFill>
                <a:srgbClr val="0E1CDC"/>
              </a:solidFill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3420" y="3131820"/>
            <a:ext cx="4373245" cy="2917190"/>
          </a:xfrm>
          <a:prstGeom prst="rect">
            <a:avLst/>
          </a:prstGeom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 noRot="1"/>
          </p:cNvSpPr>
          <p:nvPr>
            <p:ph idx="1"/>
          </p:nvPr>
        </p:nvSpPr>
        <p:spPr>
          <a:xfrm>
            <a:off x="534035" y="1238885"/>
            <a:ext cx="11123930" cy="776605"/>
          </a:xfrm>
        </p:spPr>
        <p:txBody>
          <a:bodyPr vert="horz" wrap="square" lIns="91440" tIns="45720" rIns="91440" bIns="45720" anchor="t">
            <a:noAutofit/>
          </a:bodyPr>
          <a:lstStyle/>
          <a:p>
            <a:pPr marL="0" indent="0" eaLnBrk="1" hangingPunct="1">
              <a:lnSpc>
                <a:spcPct val="120000"/>
              </a:lnSpc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探讨：</a:t>
            </a:r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作者少年时代的阅读经历（第</a:t>
            </a:r>
            <a:r>
              <a:rPr lang="en-US" altLang="zh-CN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段）给我们什么启示？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34035" y="2228850"/>
            <a:ext cx="603186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▲ </a:t>
            </a:r>
            <a:endParaRPr sz="28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2800" b="1">
                <a:sym typeface="+mn-ea"/>
              </a:rPr>
              <a:t>    </a:t>
            </a:r>
            <a:r>
              <a:rPr sz="2800" b="1">
                <a:latin typeface="Batang" panose="02030600000101010101" charset="-127"/>
                <a:ea typeface="Batang" panose="02030600000101010101" charset="-127"/>
                <a:sym typeface="+mn-ea"/>
              </a:rPr>
              <a:t>①</a:t>
            </a:r>
            <a:r>
              <a:rPr lang="zh-CN" sz="2800" b="1">
                <a:sym typeface="+mn-ea"/>
              </a:rPr>
              <a:t>在图书的海洋中，只要我们去寻找，就一定会发现我们钟爱的作品或吸引我们的内容</a:t>
            </a:r>
            <a:r>
              <a:rPr sz="2800" b="1">
                <a:sym typeface="+mn-ea"/>
              </a:rPr>
              <a:t>。</a:t>
            </a:r>
            <a:r>
              <a:rPr sz="2800" b="1">
                <a:latin typeface="Batang" panose="02030600000101010101" charset="-127"/>
                <a:ea typeface="Batang" panose="02030600000101010101" charset="-127"/>
                <a:sym typeface="+mn-ea"/>
              </a:rPr>
              <a:t>②</a:t>
            </a:r>
            <a:r>
              <a:rPr lang="zh-CN" sz="2800" b="1">
                <a:sym typeface="+mn-ea"/>
              </a:rPr>
              <a:t>面对巨大的</a:t>
            </a:r>
            <a:r>
              <a:rPr lang="en-US" altLang="zh-CN" sz="2800" b="1">
                <a:sym typeface="+mn-ea"/>
              </a:rPr>
              <a:t>“</a:t>
            </a:r>
            <a:r>
              <a:rPr lang="zh-CN" altLang="en-US" sz="2800" b="1">
                <a:sym typeface="+mn-ea"/>
              </a:rPr>
              <a:t>藏书室</a:t>
            </a:r>
            <a:r>
              <a:rPr lang="en-US" altLang="zh-CN" sz="2800" b="1">
                <a:sym typeface="+mn-ea"/>
              </a:rPr>
              <a:t>”</a:t>
            </a:r>
            <a:r>
              <a:rPr lang="zh-CN" altLang="en-US" sz="2800" b="1">
                <a:sym typeface="+mn-ea"/>
              </a:rPr>
              <a:t>，我们根据自己的兴趣去阅读。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③</a:t>
            </a:r>
            <a:r>
              <a:rPr lang="zh-CN" altLang="en-US" sz="2800" b="1">
                <a:sym typeface="+mn-ea"/>
              </a:rPr>
              <a:t>阅读中会有很多意外的发现，这些发现会不断开拓我们的阅读视野，引领我们渐渐痴迷读书。</a:t>
            </a:r>
            <a:r>
              <a:rPr sz="2800" b="1">
                <a:sym typeface="+mn-ea"/>
              </a:rPr>
              <a:t> </a:t>
            </a:r>
            <a:endParaRPr lang="zh-CN" sz="2800" b="1">
              <a:solidFill>
                <a:srgbClr val="0E1CDC"/>
              </a:solidFill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5635" y="3248025"/>
            <a:ext cx="4572000" cy="2186940"/>
          </a:xfrm>
          <a:prstGeom prst="rect">
            <a:avLst/>
          </a:prstGeom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 noRot="1"/>
          </p:cNvSpPr>
          <p:nvPr>
            <p:ph idx="1"/>
          </p:nvPr>
        </p:nvSpPr>
        <p:spPr>
          <a:xfrm>
            <a:off x="534035" y="882015"/>
            <a:ext cx="11123930" cy="776605"/>
          </a:xfrm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ctr" eaLnBrk="1" hangingPunct="1">
              <a:lnSpc>
                <a:spcPct val="120000"/>
              </a:lnSpc>
              <a:buNone/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作品主旨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34035" y="1820545"/>
            <a:ext cx="10810240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2800" b="1">
                <a:sym typeface="+mn-ea"/>
              </a:rPr>
              <a:t>   </a:t>
            </a:r>
            <a:r>
              <a:rPr sz="2800" b="1">
                <a:sym typeface="+mn-ea"/>
              </a:rPr>
              <a:t> 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文章认为读书的目的是获得教养，读书是获得教养的重要途径，并详细地述说了读书的前提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。作者写作此文，意在劝说人们用心研读经典作品，在书籍中发现世界，认识社会，完善自我修养。</a:t>
            </a:r>
            <a:r>
              <a:rPr sz="2800" b="1">
                <a:sym typeface="+mn-ea"/>
              </a:rPr>
              <a:t> </a:t>
            </a:r>
            <a:endParaRPr lang="zh-CN" sz="2800" b="1">
              <a:solidFill>
                <a:srgbClr val="0E1CDC"/>
              </a:solidFill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755" y="3643630"/>
            <a:ext cx="4877435" cy="2746375"/>
          </a:xfrm>
          <a:prstGeom prst="rect">
            <a:avLst/>
          </a:prstGeom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513715" y="876300"/>
            <a:ext cx="9384665" cy="800100"/>
          </a:xfrm>
        </p:spPr>
        <p:txBody>
          <a:bodyPr vert="horz" wrap="square" lIns="91440" tIns="45720" rIns="91440" bIns="45720" anchor="t">
            <a:noAutofit/>
          </a:bodyPr>
          <a:lstStyle/>
          <a:p>
            <a:pPr algn="l" eaLnBrk="1" hangingPunct="1">
              <a:lnSpc>
                <a:spcPct val="110000"/>
              </a:lnSpc>
            </a:pPr>
            <a:r>
              <a:rPr lang="zh-CN" altLang="en-US" sz="3200" b="1">
                <a:solidFill>
                  <a:srgbClr val="0E1CDC"/>
                </a:solidFill>
                <a:latin typeface="微软雅黑" panose="020B0503020204020204" charset="-122"/>
                <a:ea typeface="微软雅黑" panose="020B0503020204020204" charset="-122"/>
              </a:rPr>
              <a:t>结构图示：</a:t>
            </a: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1566545" y="2087880"/>
            <a:ext cx="1806575" cy="1137920"/>
          </a:xfrm>
          <a:prstGeom prst="rect">
            <a:avLst/>
          </a:prstGeom>
        </p:spPr>
        <p:txBody>
          <a:bodyPr vert="horz" wrap="square" lIns="91440" tIns="45720" rIns="91440" bIns="45720" rtlCol="0" anchor="t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lnSpc>
                <a:spcPct val="110000"/>
              </a:lnSpc>
            </a:pPr>
            <a:r>
              <a:rPr 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读书目的</a:t>
            </a:r>
          </a:p>
          <a:p>
            <a:pPr algn="l" eaLnBrk="1" hangingPunct="1">
              <a:lnSpc>
                <a:spcPct val="110000"/>
              </a:lnSpc>
            </a:pPr>
            <a:r>
              <a:rPr 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1-2</a:t>
            </a:r>
            <a:r>
              <a:rPr 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33095" y="1955800"/>
            <a:ext cx="540385" cy="3538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读</a:t>
            </a: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书</a:t>
            </a: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</a:t>
            </a: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目</a:t>
            </a: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</a:t>
            </a: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和</a:t>
            </a: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前</a:t>
            </a: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提</a:t>
            </a:r>
          </a:p>
        </p:txBody>
      </p:sp>
      <p:sp>
        <p:nvSpPr>
          <p:cNvPr id="8" name="左大括号 7"/>
          <p:cNvSpPr/>
          <p:nvPr/>
        </p:nvSpPr>
        <p:spPr>
          <a:xfrm>
            <a:off x="1281430" y="2299335"/>
            <a:ext cx="177800" cy="289941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内容占位符 2"/>
          <p:cNvSpPr>
            <a:spLocks noGrp="1"/>
          </p:cNvSpPr>
          <p:nvPr/>
        </p:nvSpPr>
        <p:spPr>
          <a:xfrm>
            <a:off x="1566545" y="3464560"/>
            <a:ext cx="1622425" cy="1120775"/>
          </a:xfrm>
          <a:prstGeom prst="rect">
            <a:avLst/>
          </a:prstGeom>
        </p:spPr>
        <p:txBody>
          <a:bodyPr vert="horz" wrap="square" lIns="91440" tIns="45720" rIns="91440" bIns="45720" rtlCol="0" anchor="t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lnSpc>
                <a:spcPct val="110000"/>
              </a:lnSpc>
            </a:pPr>
            <a:r>
              <a:rPr 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读书前提</a:t>
            </a:r>
          </a:p>
          <a:p>
            <a:pPr algn="l" eaLnBrk="1" hangingPunct="1">
              <a:lnSpc>
                <a:spcPct val="110000"/>
              </a:lnSpc>
            </a:pPr>
            <a:r>
              <a:rPr 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3-7</a:t>
            </a:r>
            <a:r>
              <a:rPr 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  <p:sp>
        <p:nvSpPr>
          <p:cNvPr id="15" name="内容占位符 2"/>
          <p:cNvSpPr>
            <a:spLocks noGrp="1"/>
          </p:cNvSpPr>
          <p:nvPr/>
        </p:nvSpPr>
        <p:spPr>
          <a:xfrm>
            <a:off x="1532255" y="4885690"/>
            <a:ext cx="4311015" cy="1139825"/>
          </a:xfrm>
          <a:prstGeom prst="rect">
            <a:avLst/>
          </a:prstGeom>
        </p:spPr>
        <p:txBody>
          <a:bodyPr vert="horz" wrap="square" lIns="91440" tIns="45720" rIns="91440" bIns="45720" rtlCol="0" anchor="t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lnSpc>
                <a:spcPct val="110000"/>
              </a:lnSpc>
            </a:pPr>
            <a:r>
              <a:rPr 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针对现实，提出读书建议</a:t>
            </a:r>
          </a:p>
          <a:p>
            <a:pPr algn="l" eaLnBrk="1" hangingPunct="1">
              <a:lnSpc>
                <a:spcPct val="110000"/>
              </a:lnSpc>
            </a:pPr>
            <a:r>
              <a:rPr 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  <p:sp>
        <p:nvSpPr>
          <p:cNvPr id="17" name="内容占位符 2"/>
          <p:cNvSpPr>
            <a:spLocks noGrp="1"/>
          </p:cNvSpPr>
          <p:nvPr/>
        </p:nvSpPr>
        <p:spPr>
          <a:xfrm>
            <a:off x="3421380" y="1788160"/>
            <a:ext cx="3034665" cy="299720"/>
          </a:xfrm>
          <a:prstGeom prst="rect">
            <a:avLst/>
          </a:prstGeom>
        </p:spPr>
        <p:txBody>
          <a:bodyPr vert="horz" wrap="square" lIns="91440" tIns="45720" rIns="91440" bIns="45720" rtlCol="0" anchor="t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lnSpc>
                <a:spcPct val="70000"/>
              </a:lnSpc>
            </a:pPr>
            <a:r>
              <a:rPr lang="zh-CN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什么是</a:t>
            </a:r>
            <a:r>
              <a:rPr lang="en-US" altLang="zh-CN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真正的修养</a:t>
            </a:r>
            <a:r>
              <a:rPr lang="en-US" altLang="zh-CN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</a:p>
        </p:txBody>
      </p:sp>
      <p:sp>
        <p:nvSpPr>
          <p:cNvPr id="18" name="左大括号 17"/>
          <p:cNvSpPr/>
          <p:nvPr/>
        </p:nvSpPr>
        <p:spPr>
          <a:xfrm>
            <a:off x="3296920" y="1946275"/>
            <a:ext cx="76200" cy="79565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内容占位符 2"/>
          <p:cNvSpPr>
            <a:spLocks noGrp="1"/>
          </p:cNvSpPr>
          <p:nvPr/>
        </p:nvSpPr>
        <p:spPr>
          <a:xfrm>
            <a:off x="3373120" y="2299335"/>
            <a:ext cx="5062220" cy="413385"/>
          </a:xfrm>
          <a:prstGeom prst="rect">
            <a:avLst/>
          </a:prstGeom>
        </p:spPr>
        <p:txBody>
          <a:bodyPr vert="horz" wrap="square" lIns="91440" tIns="45720" rIns="91440" bIns="45720" rtlCol="0" anchor="t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lnSpc>
                <a:spcPct val="70000"/>
              </a:lnSpc>
            </a:pP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获得的途径之</a:t>
            </a:r>
            <a:r>
              <a:rPr lang="en-US" altLang="zh-CN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研读世界文学</a:t>
            </a:r>
          </a:p>
        </p:txBody>
      </p:sp>
      <p:sp>
        <p:nvSpPr>
          <p:cNvPr id="26" name="右大括号 25"/>
          <p:cNvSpPr/>
          <p:nvPr/>
        </p:nvSpPr>
        <p:spPr>
          <a:xfrm>
            <a:off x="7870825" y="1946275"/>
            <a:ext cx="219075" cy="354711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内容占位符 2"/>
          <p:cNvSpPr>
            <a:spLocks noGrp="1"/>
          </p:cNvSpPr>
          <p:nvPr/>
        </p:nvSpPr>
        <p:spPr>
          <a:xfrm>
            <a:off x="8343900" y="2684780"/>
            <a:ext cx="2546350" cy="2070100"/>
          </a:xfrm>
          <a:prstGeom prst="rect">
            <a:avLst/>
          </a:prstGeom>
        </p:spPr>
        <p:txBody>
          <a:bodyPr vert="horz" wrap="square" lIns="91440" tIns="45720" rIns="91440" bIns="45720" rtlCol="0" anchor="t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lnSpc>
                <a:spcPct val="110000"/>
              </a:lnSpc>
            </a:pPr>
            <a:r>
              <a:rPr 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目的：获得真正的修养前提：个性或人格的追求。</a:t>
            </a:r>
          </a:p>
        </p:txBody>
      </p:sp>
      <p:sp>
        <p:nvSpPr>
          <p:cNvPr id="2" name="内容占位符 2"/>
          <p:cNvSpPr>
            <a:spLocks noGrp="1"/>
          </p:cNvSpPr>
          <p:nvPr/>
        </p:nvSpPr>
        <p:spPr>
          <a:xfrm>
            <a:off x="3394075" y="3170555"/>
            <a:ext cx="3623945" cy="299720"/>
          </a:xfrm>
          <a:prstGeom prst="rect">
            <a:avLst/>
          </a:prstGeom>
        </p:spPr>
        <p:txBody>
          <a:bodyPr vert="horz" wrap="square" lIns="91440" tIns="45720" rIns="91440" bIns="45720" rtlCol="0" anchor="t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lnSpc>
                <a:spcPct val="70000"/>
              </a:lnSpc>
            </a:pPr>
            <a:r>
              <a:rPr lang="zh-CN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认识自己，凭爱好阅读</a:t>
            </a:r>
          </a:p>
        </p:txBody>
      </p:sp>
      <p:sp>
        <p:nvSpPr>
          <p:cNvPr id="41" name="左大括号 40"/>
          <p:cNvSpPr/>
          <p:nvPr/>
        </p:nvSpPr>
        <p:spPr>
          <a:xfrm>
            <a:off x="3296920" y="3259455"/>
            <a:ext cx="76200" cy="93027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/>
        </p:nvSpPr>
        <p:spPr>
          <a:xfrm>
            <a:off x="3373120" y="3599180"/>
            <a:ext cx="4829175" cy="299720"/>
          </a:xfrm>
          <a:prstGeom prst="rect">
            <a:avLst/>
          </a:prstGeom>
        </p:spPr>
        <p:txBody>
          <a:bodyPr vert="horz" wrap="square" lIns="91440" tIns="45720" rIns="91440" bIns="45720" rtlCol="0" anchor="t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lnSpc>
                <a:spcPct val="70000"/>
              </a:lnSpc>
            </a:pPr>
            <a:r>
              <a:rPr lang="zh-CN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读书前提</a:t>
            </a:r>
            <a:r>
              <a:rPr lang="en-US" altLang="zh-CN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个性或人格的追求</a:t>
            </a:r>
          </a:p>
        </p:txBody>
      </p:sp>
      <p:sp>
        <p:nvSpPr>
          <p:cNvPr id="24" name="内容占位符 2"/>
          <p:cNvSpPr>
            <a:spLocks noGrp="1"/>
          </p:cNvSpPr>
          <p:nvPr/>
        </p:nvSpPr>
        <p:spPr>
          <a:xfrm>
            <a:off x="3373120" y="4028440"/>
            <a:ext cx="4829175" cy="299720"/>
          </a:xfrm>
          <a:prstGeom prst="rect">
            <a:avLst/>
          </a:prstGeom>
        </p:spPr>
        <p:txBody>
          <a:bodyPr vert="horz" wrap="square" lIns="91440" tIns="45720" rIns="91440" bIns="45720" rtlCol="0" anchor="t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lnSpc>
                <a:spcPct val="70000"/>
              </a:lnSpc>
            </a:pP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以自己的读书经历为例证明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/>
      <p:bldP spid="8" grpId="0" animBg="1"/>
      <p:bldP spid="10" grpId="0" uiExpand="1" build="p"/>
      <p:bldP spid="15" grpId="0" uiExpand="1" build="p"/>
      <p:bldP spid="17" grpId="0" build="p"/>
      <p:bldP spid="18" grpId="0" animBg="1"/>
      <p:bldP spid="21" grpId="0" build="p"/>
      <p:bldP spid="26" grpId="0" animBg="1"/>
      <p:bldP spid="27" grpId="0" build="p"/>
      <p:bldP spid="2" grpId="0" build="p"/>
      <p:bldP spid="41" grpId="0" animBg="1"/>
      <p:bldP spid="19" grpId="0" build="p"/>
      <p:bldP spid="2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文本框 21506"/>
          <p:cNvSpPr txBox="1"/>
          <p:nvPr/>
        </p:nvSpPr>
        <p:spPr>
          <a:xfrm>
            <a:off x="520700" y="2403475"/>
            <a:ext cx="11365230" cy="3358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了解作家黑塞及其创作特色</a:t>
            </a:r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领悟文本亲切自然、情景交融的写作风格。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把握作者所述的求学读书的生活与感悟，培养阅读习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惯。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362133" y="854393"/>
            <a:ext cx="3681095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2B32D8"/>
                </a:solidFill>
                <a:latin typeface="宋体" panose="02010600030101010101" pitchFamily="2" charset="-122"/>
                <a:ea typeface="宋体" panose="02010600030101010101" pitchFamily="2" charset="-122"/>
                <a:sym typeface="Century Gothic" panose="020B0502020202020204" pitchFamily="34" charset="0"/>
              </a:rPr>
              <a:t>◆ </a:t>
            </a:r>
            <a:r>
              <a:rPr lang="zh-CN" altLang="en-US" sz="4800" b="1">
                <a:solidFill>
                  <a:srgbClr val="2B32D8"/>
                </a:solidFill>
                <a:latin typeface="微软雅黑" panose="020B0503020204020204" charset="-122"/>
                <a:ea typeface="微软雅黑" panose="020B0503020204020204" charset="-122"/>
                <a:sym typeface="Century Gothic" panose="020B0502020202020204" pitchFamily="34" charset="0"/>
              </a:rPr>
              <a:t>自学</a:t>
            </a:r>
            <a:r>
              <a:rPr lang="zh-CN" altLang="en-US" sz="4800" b="1">
                <a:solidFill>
                  <a:srgbClr val="2B32D8"/>
                </a:solidFill>
                <a:latin typeface="Century Gothic" panose="020B0502020202020204" pitchFamily="34" charset="0"/>
                <a:ea typeface="微软雅黑" panose="020B0503020204020204" charset="-122"/>
                <a:sym typeface="Century Gothic" panose="020B0502020202020204" pitchFamily="34" charset="0"/>
              </a:rPr>
              <a:t>目标</a:t>
            </a:r>
            <a:r>
              <a:rPr lang="zh-CN" altLang="en-US" sz="4000">
                <a:solidFill>
                  <a:srgbClr val="2B32D8"/>
                </a:solidFill>
                <a:latin typeface="Century Gothic" panose="020B0502020202020204" pitchFamily="34" charset="0"/>
                <a:ea typeface="微软雅黑" panose="020B0503020204020204" charset="-122"/>
                <a:sym typeface="Century Gothic" panose="020B0502020202020204" pitchFamily="34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 noRot="1"/>
          </p:cNvSpPr>
          <p:nvPr>
            <p:ph idx="1"/>
          </p:nvPr>
        </p:nvSpPr>
        <p:spPr>
          <a:xfrm>
            <a:off x="534035" y="809625"/>
            <a:ext cx="11123930" cy="776605"/>
          </a:xfrm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ctr" eaLnBrk="1" hangingPunct="1">
              <a:lnSpc>
                <a:spcPct val="120000"/>
              </a:lnSpc>
              <a:buNone/>
            </a:pPr>
            <a:r>
              <a:rPr lang="zh-CN" altLang="en-US" sz="36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▲  文本特色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34035" y="1514475"/>
            <a:ext cx="11255375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2800" b="1">
                <a:solidFill>
                  <a:srgbClr val="0E1CD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sz="2800" b="1">
                <a:solidFill>
                  <a:srgbClr val="0E1CD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(1)运用多种论证方法。</a:t>
            </a:r>
            <a:endParaRPr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①举例论证。文中，作者以自身的阅读经历为例，将论述的道理寓于故事之中，形象易懂。</a:t>
            </a:r>
          </a:p>
          <a:p>
            <a:pPr algn="l">
              <a:lnSpc>
                <a:spcPct val="120000"/>
              </a:lnSpc>
            </a:pP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②对比论证。文章多处运用对比论证。如第2段中的“读书绝不是要使我们‘散心消遣’，倒是要使我们集中心智；不是要用虚假的慰藉来麻痹我们，使我们对无意义的人生视而不见，而是正好相反”作者连续使用两次“不是要</a:t>
            </a: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……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</a:t>
            </a: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……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”来论述读书的作用，增强了语言的严密性和说服力。</a:t>
            </a:r>
          </a:p>
          <a:p>
            <a:pPr algn="l">
              <a:lnSpc>
                <a:spcPct val="120000"/>
              </a:lnSpc>
            </a:pP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③比喻论证。如第1段中的“真正的修养一如真正的体育，既是完成同时又是激励，随处都可到达终点却又从不停歇，永远都在半道上，</a:t>
            </a:r>
            <a:endParaRPr sz="2800" b="1">
              <a:sym typeface="+mn-ea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4035" y="1014730"/>
            <a:ext cx="11255375" cy="57759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与宇宙共振，于永恒中生存”，以“体育”为喻，把抽象的道理阐释得很具体，指出真正的修养的形式是“永远都在半道上”，即获得修养是一个不断完善自我的动态过程，而不是一个短暂的功利性行为。</a:t>
            </a:r>
          </a:p>
          <a:p>
            <a:pPr algn="l">
              <a:lnSpc>
                <a:spcPct val="120000"/>
              </a:lnSpc>
            </a:pP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sz="2800" b="1">
                <a:solidFill>
                  <a:srgbClr val="0E1CD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(2)谈话方式亲切自然，语言富有哲理。</a:t>
            </a:r>
            <a:endParaRPr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随笔抒写的是作者对生活的某种感受，捕捉的是那种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瞬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间的思想火花，抓拍的是那些一闪而过的场景。作者真实地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表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现自己的所思所想，花费大量的笔墨，以自己的亲身经历为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例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娓娓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道来，强调读书需要注意的问题，如“在它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数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以千计的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卷帙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里面，绝大多数我一点不感兴趣，也永远不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会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再感兴趣。可是就在这故书推中，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渐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渐地，我也发现了另一类东西”。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语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言亲切自然、富有哲理。</a:t>
            </a:r>
          </a:p>
          <a:p>
            <a:pPr algn="l">
              <a:lnSpc>
                <a:spcPct val="120000"/>
              </a:lnSpc>
            </a:pPr>
            <a:r>
              <a:rPr sz="2800" b="1">
                <a:sym typeface="+mn-ea"/>
              </a:rPr>
              <a:t> 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63938" y="844868"/>
            <a:ext cx="262128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2B32D8"/>
                </a:solidFill>
                <a:latin typeface="Century Gothic" panose="020B0502020202020204" pitchFamily="34" charset="0"/>
                <a:ea typeface="微软雅黑" panose="020B0503020204020204" charset="-122"/>
                <a:sym typeface="Century Gothic" panose="020B0502020202020204" pitchFamily="34" charset="0"/>
              </a:rPr>
              <a:t>一、黑塞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6110" y="2473325"/>
            <a:ext cx="2276475" cy="31686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67690" y="1835150"/>
            <a:ext cx="8615045" cy="44450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/>
              <a:t>    </a:t>
            </a:r>
            <a:r>
              <a:rPr lang="zh-CN" altLang="en-US" sz="2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赫尔曼·黑塞(1877年7月2日~1962年8月9日)，德国作家，诗人。出生在德国，1919年迁居瑞士，1923年46岁入瑞士籍。黑塞一生曾获多种文学荣誉，比较重要的有：冯泰纳奖、诺贝尔奖、歌德奖。1946年获诺贝尔文学奖。1962年于瑞士家中去世，享寿85岁。爱好音乐与绘画，是一位漂泊、孤独、隐逸的诗人。作品多以小市民生活为题材，表现对过去时代的留恋，也反映了同时期人们的一些绝望心情。主要作品有《彼得·卡门青》、《荒原狼》、《东方之旅》、《玻璃球游戏》等。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70643" y="987743"/>
            <a:ext cx="445008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4800" b="1">
                <a:solidFill>
                  <a:srgbClr val="2B32D8"/>
                </a:solidFill>
                <a:latin typeface="Century Gothic" panose="020B0502020202020204" pitchFamily="34" charset="0"/>
                <a:ea typeface="微软雅黑" panose="020B0503020204020204" charset="-122"/>
                <a:sym typeface="Century Gothic" panose="020B0502020202020204" pitchFamily="34" charset="0"/>
              </a:rPr>
              <a:t>二、背景及解题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63855" y="2012315"/>
            <a:ext cx="6959600" cy="4420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▲   </a:t>
            </a:r>
            <a:r>
              <a:rPr lang="zh-CN" altLang="en-US" sz="32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背景：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黑塞一生喜欢读书，喜欢经典的作品。当时社会上一些人轻视书籍、耽于享乐、不注重精神和心灵追求，对此，作者试图从教育和教养方面来探索人性，提倡通过读书提高教养，达到心灵和个性的自我完善，并写下了一系列具有代表性的作品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6935" y="2675255"/>
            <a:ext cx="4517390" cy="328549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14655" y="1759585"/>
            <a:ext cx="6644005" cy="3338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▲ </a:t>
            </a:r>
            <a:r>
              <a:rPr lang="zh-CN" altLang="en-US" sz="32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解题：</a:t>
            </a:r>
          </a:p>
          <a:p>
            <a:pPr>
              <a:lnSpc>
                <a:spcPct val="11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文章节选自《黑塞说书》，原文是一篇黑塞介绍自己读书经验和推荐世界文学作品的长文，译者主要节选了开场白与结尾部分，对阅读与提升教养的关系作了独特思考。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2340" y="1421130"/>
            <a:ext cx="4299585" cy="432371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87045" y="1657350"/>
            <a:ext cx="11217910" cy="4816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随笔，顾名思义：随笔一记，是散文的一个分支，是议论文的一个变体，兼有议论和抒情两种特性，通常篇幅短小，形式多样，作者惯常用各种修辞手法曲折传达自己的见解和情感，语言灵动，婉而多讽，是过去社会较为流行的一种文体。随笔作为一种文学样式，是由法国散文家蒙田所创的。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随笔的形式可以不受体裁的限制，灵活多样，不拘一格，可以观景抒感情，可以睹物谈看法，可以读书谈感想，可以一事一议，也可以对同类事进行综合议论。随笔也不受字数的限制，短的几十字，长的几百字，篇幅长短皆由内容而定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334000" y="870585"/>
            <a:ext cx="27216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36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▲ 关于随笔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49128" y="3014028"/>
            <a:ext cx="384048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2B32D8"/>
                </a:solidFill>
                <a:latin typeface="Century Gothic" panose="020B0502020202020204" pitchFamily="34" charset="0"/>
                <a:ea typeface="微软雅黑" panose="020B0503020204020204" charset="-122"/>
                <a:sym typeface="Century Gothic" panose="020B0502020202020204" pitchFamily="34" charset="0"/>
              </a:rPr>
              <a:t>三、基础积累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内容占位符 2"/>
          <p:cNvSpPr>
            <a:spLocks noGrp="1"/>
          </p:cNvSpPr>
          <p:nvPr>
            <p:ph idx="1"/>
          </p:nvPr>
        </p:nvSpPr>
        <p:spPr>
          <a:xfrm>
            <a:off x="258445" y="3028950"/>
            <a:ext cx="2759710" cy="800100"/>
          </a:xfrm>
        </p:spPr>
        <p:txBody>
          <a:bodyPr vert="horz" wrap="square" lIns="91440" tIns="45720" rIns="91440" bIns="45720" anchor="t">
            <a:noAutofit/>
          </a:bodyPr>
          <a:lstStyle/>
          <a:p>
            <a:pPr algn="l" eaLnBrk="1" hangingPunct="1">
              <a:lnSpc>
                <a:spcPct val="110000"/>
              </a:lnSpc>
            </a:pPr>
            <a:r>
              <a:rPr lang="zh-CN" altLang="en-US" sz="32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▲ 识记字音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315335" y="1424305"/>
            <a:ext cx="6708140" cy="40525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40000"/>
              </a:lnSpc>
            </a:pPr>
            <a:r>
              <a:rPr lang="zh-CN" sz="2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狭</a:t>
            </a:r>
            <a:r>
              <a:rPr lang="zh-CN" sz="2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隘</a:t>
            </a:r>
            <a:r>
              <a:rPr lang="zh-CN" sz="2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</a:t>
            </a:r>
            <a:r>
              <a:rPr 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sz="2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</a:t>
            </a:r>
            <a:r>
              <a:rPr lang="zh-CN" sz="2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跋</a:t>
            </a:r>
            <a:r>
              <a:rPr lang="zh-CN" sz="2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涉</a:t>
            </a:r>
            <a:r>
              <a:rPr lang="en-US" sz="2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zh-CN" sz="2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　　</a:t>
            </a:r>
          </a:p>
          <a:p>
            <a:pPr indent="0">
              <a:lnSpc>
                <a:spcPct val="140000"/>
              </a:lnSpc>
            </a:pPr>
            <a:r>
              <a:rPr lang="zh-CN" sz="2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闲</a:t>
            </a:r>
            <a:r>
              <a:rPr lang="zh-CN" sz="2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暇</a:t>
            </a:r>
            <a:r>
              <a:rPr lang="zh-CN" sz="2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沉</a:t>
            </a:r>
            <a:r>
              <a:rPr lang="zh-CN" sz="2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浸</a:t>
            </a:r>
            <a:r>
              <a:rPr lang="en-US" sz="2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</a:p>
          <a:p>
            <a:pPr indent="0">
              <a:lnSpc>
                <a:spcPct val="140000"/>
              </a:lnSpc>
            </a:pPr>
            <a:r>
              <a:rPr lang="zh-CN" sz="2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慰</a:t>
            </a:r>
            <a:r>
              <a:rPr lang="zh-CN" sz="2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藉</a:t>
            </a:r>
            <a:r>
              <a:rPr lang="en-US" sz="2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	</a:t>
            </a:r>
            <a:r>
              <a:rPr lang="zh-CN" sz="2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　             麻</a:t>
            </a:r>
            <a:r>
              <a:rPr lang="zh-CN" sz="2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痹强</a:t>
            </a:r>
            <a:r>
              <a:rPr lang="zh-CN" sz="2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迫</a:t>
            </a:r>
            <a:r>
              <a:rPr lang="en-US" sz="2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                       </a:t>
            </a:r>
            <a:r>
              <a:rPr lang="zh-CN" sz="2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孜</a:t>
            </a:r>
            <a:r>
              <a:rPr lang="zh-CN" sz="2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孜不倦</a:t>
            </a:r>
            <a:r>
              <a:rPr lang="en-US" sz="2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zh-CN" sz="2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
</a:t>
            </a:r>
          </a:p>
          <a:p>
            <a:pPr indent="0">
              <a:lnSpc>
                <a:spcPct val="140000"/>
              </a:lnSpc>
            </a:pPr>
            <a:r>
              <a:rPr lang="zh-CN" sz="2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</a:t>
            </a:r>
            <a:r>
              <a:rPr lang="zh-CN" sz="2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摞</a:t>
            </a:r>
            <a:r>
              <a:rPr lang="zh-CN" sz="2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</a:t>
            </a:r>
            <a:r>
              <a:rPr lang="zh-CN" sz="2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论</a:t>
            </a:r>
            <a:r>
              <a:rPr lang="zh-CN" sz="2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</a:t>
            </a:r>
            <a:r>
              <a:rPr lang="en-US" sz="2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</a:p>
          <a:p>
            <a:pPr indent="0">
              <a:lnSpc>
                <a:spcPct val="140000"/>
              </a:lnSpc>
            </a:pPr>
            <a:r>
              <a:rPr lang="zh-CN" sz="2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卷</a:t>
            </a:r>
            <a:r>
              <a:rPr lang="zh-CN" sz="2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帙</a:t>
            </a:r>
            <a:r>
              <a:rPr lang="en-US" sz="2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zh-CN" sz="2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                 </a:t>
            </a:r>
            <a:r>
              <a:rPr lang="zh-CN" sz="2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臻戕</a:t>
            </a:r>
            <a:r>
              <a:rPr lang="zh-CN" sz="2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害
</a:t>
            </a:r>
            <a:endParaRPr lang="zh-CN" altLang="en-US" sz="2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478926" y="1579918"/>
            <a:ext cx="41973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ài</a:t>
            </a:r>
            <a:endParaRPr lang="zh-CN" altLang="en-US" sz="24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778040" y="1579800"/>
            <a:ext cx="5048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bá</a:t>
            </a:r>
            <a:endParaRPr lang="zh-CN" altLang="en-US" sz="24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402647" y="2208616"/>
            <a:ext cx="57213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xiá</a:t>
            </a:r>
            <a:endParaRPr lang="zh-CN" altLang="en-US" sz="24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394122" y="2786654"/>
            <a:ext cx="50419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jiè</a:t>
            </a:r>
            <a:endParaRPr lang="zh-CN" altLang="en-US" sz="24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777970" y="2208673"/>
            <a:ext cx="538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jìn</a:t>
            </a:r>
            <a:endParaRPr lang="zh-CN" altLang="en-US" sz="24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812267" y="2786571"/>
            <a:ext cx="4368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bì</a:t>
            </a:r>
            <a:endParaRPr lang="zh-CN" altLang="en-US" sz="24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402480" y="3307586"/>
            <a:ext cx="9112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qiǎng</a:t>
            </a:r>
            <a:endParaRPr lang="zh-CN" altLang="en-US" sz="24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455969" y="3307634"/>
            <a:ext cx="40259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zī</a:t>
            </a:r>
            <a:endParaRPr lang="zh-CN" altLang="en-US" sz="24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478896" y="3828886"/>
            <a:ext cx="589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luò</a:t>
            </a:r>
            <a:endParaRPr lang="zh-CN" altLang="en-US" sz="24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812606" y="3828825"/>
            <a:ext cx="6064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lún</a:t>
            </a:r>
            <a:endParaRPr lang="zh-CN" altLang="en-US" sz="24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402723" y="4352196"/>
            <a:ext cx="57213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zhì</a:t>
            </a:r>
            <a:endParaRPr lang="zh-CN" altLang="en-US" sz="24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777976" y="4352196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zhēn</a:t>
            </a:r>
            <a:endParaRPr lang="zh-CN" altLang="en-US" sz="24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394418" y="4893755"/>
            <a:ext cx="9112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qiāng</a:t>
            </a:r>
            <a:endParaRPr lang="zh-CN" altLang="en-US" sz="24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409608" y="1317565"/>
            <a:ext cx="8478562" cy="3830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260475" algn="l"/>
                <a:tab pos="2610485" algn="l"/>
                <a:tab pos="3870960" algn="l"/>
              </a:tabLst>
            </a:pP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260475" algn="l"/>
                <a:tab pos="2610485" algn="l"/>
                <a:tab pos="3870960" algn="l"/>
              </a:tabLst>
            </a:pP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b="1" kern="100">
                <a:latin typeface="宋体" panose="02010600030101010101" pitchFamily="2" charset="-122"/>
                <a:cs typeface="Times New Roman" panose="02020603050405020304" charset="0"/>
              </a:rPr>
              <a:t>①</a:t>
            </a:r>
            <a:r>
              <a:rPr lang="zh-CN" altLang="zh-CN" sz="2400" b="1" kern="100">
                <a:latin typeface="Times New Roman" panose="02020603050405020304" charset="0"/>
                <a:cs typeface="Times New Roman" panose="02020603050405020304" charset="0"/>
              </a:rPr>
              <a:t>息息相通：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b="1" kern="100">
                <a:latin typeface="宋体" panose="02010600030101010101" pitchFamily="2" charset="-122"/>
                <a:cs typeface="Times New Roman" panose="02020603050405020304" charset="0"/>
              </a:rPr>
              <a:t>②</a:t>
            </a:r>
            <a:r>
              <a:rPr lang="zh-CN" altLang="zh-CN" sz="2400" b="1" kern="100">
                <a:latin typeface="Times New Roman" panose="02020603050405020304" charset="0"/>
                <a:cs typeface="Times New Roman" panose="02020603050405020304" charset="0"/>
              </a:rPr>
              <a:t>望洋兴叹：</a:t>
            </a:r>
            <a:endParaRPr lang="en-US" altLang="zh-CN" sz="2400" b="1" kern="100">
              <a:latin typeface="Times New Roman" panose="02020603050405020304" charset="0"/>
              <a:cs typeface="Times New Roman" panose="02020603050405020304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260475" algn="l"/>
                <a:tab pos="2610485" algn="l"/>
                <a:tab pos="3870960" algn="l"/>
              </a:tabLst>
            </a:pPr>
            <a:endParaRPr lang="en-US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260475" algn="l"/>
                <a:tab pos="2610485" algn="l"/>
                <a:tab pos="3870960" algn="l"/>
              </a:tabLst>
            </a:pP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b="1" kern="100">
                <a:latin typeface="宋体" panose="02010600030101010101" pitchFamily="2" charset="-122"/>
                <a:cs typeface="Times New Roman" panose="02020603050405020304" charset="0"/>
              </a:rPr>
              <a:t>③</a:t>
            </a:r>
            <a:r>
              <a:rPr lang="zh-CN" altLang="zh-CN" sz="2400" b="1" kern="100">
                <a:latin typeface="Times New Roman" panose="02020603050405020304" charset="0"/>
                <a:cs typeface="Times New Roman" panose="02020603050405020304" charset="0"/>
              </a:rPr>
              <a:t>孜孜不倦：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>
                <a:latin typeface="宋体" panose="02010600030101010101" pitchFamily="2" charset="-122"/>
                <a:cs typeface="Times New Roman" panose="02020603050405020304" charset="0"/>
              </a:rPr>
              <a:t>④</a:t>
            </a:r>
            <a:r>
              <a:rPr lang="zh-CN" altLang="zh-CN" sz="2400" b="1" kern="100">
                <a:latin typeface="Times New Roman" panose="02020603050405020304" charset="0"/>
                <a:cs typeface="Times New Roman" panose="02020603050405020304" charset="0"/>
              </a:rPr>
              <a:t>一劳永逸：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>
                <a:latin typeface="宋体" panose="02010600030101010101" pitchFamily="2" charset="-122"/>
                <a:cs typeface="Times New Roman" panose="02020603050405020304" charset="0"/>
              </a:rPr>
              <a:t>⑤</a:t>
            </a:r>
            <a:r>
              <a:rPr lang="zh-CN" altLang="zh-CN" sz="2400" b="1" kern="100">
                <a:latin typeface="Times New Roman" panose="02020603050405020304" charset="0"/>
                <a:cs typeface="Times New Roman" panose="02020603050405020304" charset="0"/>
              </a:rPr>
              <a:t>心驰神往：</a:t>
            </a:r>
            <a:endParaRPr lang="zh-CN" altLang="zh-CN" sz="1050" kern="10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27955" y="1962313"/>
            <a:ext cx="599821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呼吸相互关联。形容彼此的关系非常密切。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0821" y="2428375"/>
            <a:ext cx="8446770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本义指在伟大的事物面前感叹自己的渺小，今多指要做一件事</a:t>
            </a:r>
            <a:endParaRPr lang="en-US" altLang="zh-CN" sz="2400" b="1" kern="1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而力量不够，感到无可奈何。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18016" y="3594664"/>
            <a:ext cx="385572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工作或学习勤奋不知疲倦。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18016" y="4141473"/>
            <a:ext cx="6304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辛苦一次，把事情办好，以后就不再费事了。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20882" y="4688054"/>
            <a:ext cx="558927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心神飞到</a:t>
            </a:r>
            <a:r>
              <a:rPr lang="en-US" altLang="zh-CN" sz="2400" b="1" kern="100">
                <a:solidFill>
                  <a:srgbClr val="FF0000"/>
                </a:solidFill>
                <a:latin typeface="Times New Roman" panose="02020603050405020304" charset="0"/>
                <a:cs typeface="Courier New" panose="02070309020205020404"/>
              </a:rPr>
              <a:t>(</a:t>
            </a:r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向往的地方</a:t>
            </a:r>
            <a:r>
              <a:rPr lang="en-US" altLang="zh-CN" sz="2400" b="1" kern="100">
                <a:solidFill>
                  <a:srgbClr val="FF0000"/>
                </a:solidFill>
                <a:latin typeface="Times New Roman" panose="02020603050405020304" charset="0"/>
                <a:cs typeface="Courier New" panose="02070309020205020404"/>
              </a:rPr>
              <a:t>)</a:t>
            </a:r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，形容非常向往。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6387" name="内容占位符 2"/>
          <p:cNvSpPr>
            <a:spLocks noGrp="1"/>
          </p:cNvSpPr>
          <p:nvPr>
            <p:ph idx="1"/>
          </p:nvPr>
        </p:nvSpPr>
        <p:spPr>
          <a:xfrm>
            <a:off x="4716145" y="884555"/>
            <a:ext cx="2759710" cy="800100"/>
          </a:xfrm>
        </p:spPr>
        <p:txBody>
          <a:bodyPr vert="horz" wrap="square" lIns="91440" tIns="45720" rIns="91440" bIns="45720" anchor="t">
            <a:noAutofit/>
          </a:bodyPr>
          <a:lstStyle/>
          <a:p>
            <a:pPr algn="l" eaLnBrk="1" hangingPunct="1">
              <a:lnSpc>
                <a:spcPct val="110000"/>
              </a:lnSpc>
            </a:pPr>
            <a:r>
              <a:rPr lang="zh-CN" altLang="en-US" sz="32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▲ 成语积累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1529</Words>
  <Application>Microsoft Office PowerPoint</Application>
  <PresentationFormat>自定义</PresentationFormat>
  <Paragraphs>108</Paragraphs>
  <Slides>21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User</cp:lastModifiedBy>
  <cp:revision>2</cp:revision>
  <cp:lastPrinted>2022-09-05T16:25:51Z</cp:lastPrinted>
  <dcterms:created xsi:type="dcterms:W3CDTF">2022-09-05T16:25:51Z</dcterms:created>
  <dcterms:modified xsi:type="dcterms:W3CDTF">2022-09-25T02:40:54Z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