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5" r:id="rId1"/>
  </p:sldMasterIdLst>
  <p:notesMasterIdLst>
    <p:notesMasterId r:id="rId18"/>
  </p:notesMasterIdLst>
  <p:handoutMasterIdLst>
    <p:handoutMasterId r:id="rId19"/>
  </p:handoutMasterIdLst>
  <p:sldIdLst>
    <p:sldId id="326" r:id="rId2"/>
    <p:sldId id="397" r:id="rId3"/>
    <p:sldId id="321" r:id="rId4"/>
    <p:sldId id="323" r:id="rId5"/>
    <p:sldId id="350" r:id="rId6"/>
    <p:sldId id="418" r:id="rId7"/>
    <p:sldId id="351" r:id="rId8"/>
    <p:sldId id="458" r:id="rId9"/>
    <p:sldId id="313" r:id="rId10"/>
    <p:sldId id="372" r:id="rId11"/>
    <p:sldId id="361" r:id="rId12"/>
    <p:sldId id="362" r:id="rId13"/>
    <p:sldId id="371" r:id="rId14"/>
    <p:sldId id="436" r:id="rId15"/>
    <p:sldId id="433" r:id="rId16"/>
    <p:sldId id="319" r:id="rId17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71">
          <p15:clr>
            <a:srgbClr val="A4A3A4"/>
          </p15:clr>
        </p15:guide>
        <p15:guide id="2" pos="27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494">
          <p15:clr>
            <a:srgbClr val="A4A3A4"/>
          </p15:clr>
        </p15:guide>
        <p15:guide id="2" pos="209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79" d="100"/>
          <a:sy n="79" d="100"/>
        </p:scale>
        <p:origin x="-234" y="-78"/>
      </p:cViewPr>
      <p:guideLst>
        <p:guide orient="horz" pos="1871"/>
        <p:guide pos="2788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494"/>
        <p:guide pos="209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A712EE-1BA9-4A86-9436-D5BFAC9B0C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512FEB-96F8-4441-9696-12FA0DD219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07D4A-265D-4A6A-AF04-6AFE023CF44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0884A3-1DBF-480E-9782-CBFDEBDA48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AC86A9-6FE9-4C2E-BCEA-6613F3E118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F99C7-09D1-4FD7-A21A-E458EF6DCA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054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  <a:t>2021-4-16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332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56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4603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7843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0500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1042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4012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8381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5774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4097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67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1837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4610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0623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68846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4084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328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B4B7F0-8EEB-489D-9B3D-AF431AF70C2A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528F30A-C616-46C8-B80A-A513C5990B7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2C8040-10B4-4605-930A-A39A2F838868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6E7A2DC-B346-4B74-A6CE-C6CDC44DB8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3846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50E749-F4D8-46F7-B83E-8EE651142E72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035C1A-3991-454A-939E-679C869CD35F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DB4C18-227E-4342-A31C-E81D79CBC2BB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49003AD-A1C5-4876-9463-FE935A40D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1255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73360A-D47C-4C7D-B0A9-13C3781F6134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6C352E3-F6F3-4E9F-A422-361A41E62D27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F28FB62-D401-45C7-83B2-1FF5E2484547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3907BF5-5FE5-437C-AFB6-7643046D2F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16467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368939-6120-438A-850F-65D8005C4BDC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244FE5-64FB-41BA-ABD3-7531E74DF72E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01D5DC9-C4A5-45EE-922A-5371A5B4D06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DFDDC8-ABE5-4AB4-94EC-DE16752B2C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1767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D98D660-0A57-4AE7-A120-0E2B85652E4F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43D25D-DB96-4733-9BCA-4734D36C4AC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D13A21B-2C28-495D-BBFC-309916961BC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AB5C852-CB18-43CB-A37C-B5C58119D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973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7B7FE76-FDB4-468C-9979-A8F140D524B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C5D70D-D2F4-4783-AA7D-D1269F3126C4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4200B0-8124-4BAD-A2DB-DE412F2C680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4C0084-F463-4A6B-9DA0-F589523AAD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8815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二级</a:t>
            </a:r>
          </a:p>
          <a:p>
            <a:pPr lvl="2"/>
            <a:r>
              <a:rPr lang="zh-CN" altLang="en-US" noProof="1">
                <a:sym typeface="+mn-ea"/>
              </a:rPr>
              <a:t>三级</a:t>
            </a:r>
          </a:p>
          <a:p>
            <a:pPr lvl="3"/>
            <a:r>
              <a:rPr lang="zh-CN" altLang="en-US" noProof="1">
                <a:sym typeface="+mn-ea"/>
              </a:rPr>
              <a:t>四级</a:t>
            </a: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6C17FE-8D86-4C76-AB9D-6B879ACB75C8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979090-2202-4249-82FE-8DA5B4A5D4B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0E21CF9-049B-4FD7-9F63-F5A99A20713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F53DD57-0F2B-4D1E-8DD4-680299E3B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9282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517C08-4C71-4D61-9D89-7CEC6E6B189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CF56F3-89F9-42C4-A3DD-95B381C8BA23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98F3583-7672-4FD5-95E8-C53ED6ABC91E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A7C24AB-672D-4359-9420-678B5D0E36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4273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281B4AF-55BD-4AC4-ABA6-43BCDED2E407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11889AD-EF53-4E1F-9836-DA08201B083D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520186-75DF-49F5-8172-C5A9BE2A33B6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4817CDC-189E-4650-A311-5B225241BC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16299"/>
      </p:ext>
    </p:extLst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D3A0575-79C9-4859-BCE7-DAF844E46363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6A4AC4-8252-4A1D-AF8F-5089D7CF2851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E48AD1-EDF6-4F85-94CD-A3A5C9BDE462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43190BC-FF77-421B-B8AE-B40552C1A2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1638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5EB65A-76C6-4EAD-956B-11B4152FA796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D800B9-2719-4E97-9AAC-ADD22DF3924F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1415B7C-07AD-45CD-B593-08D8ECC21C2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E6EA6B7-6136-4485-99D2-A624B3F797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908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5C8BCC-3ADE-4990-A7A4-547C88ECA803}"/>
              </a:ext>
            </a:extLst>
          </p:cNvPr>
          <p:cNvSpPr>
            <a:spLocks noGrp="1" noChangeArrowheads="1"/>
          </p:cNvSpPr>
          <p:nvPr>
            <p:ph type="title" idx="4294967295"/>
            <p:custDataLst>
              <p:tags r:id="rId14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672F73-18BB-41AF-8E61-0A0A8B5116DB}"/>
              </a:ext>
            </a:extLst>
          </p:cNvPr>
          <p:cNvSpPr>
            <a:spLocks noGrp="1" noChangeArrowheads="1"/>
          </p:cNvSpPr>
          <p:nvPr>
            <p:ph type="body" idx="5"/>
            <p:custDataLst>
              <p:tags r:id="rId15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B9C55B-F2C6-4619-8631-8154CEA0E237}"/>
              </a:ext>
            </a:extLst>
          </p:cNvPr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172617-A57F-43B8-ADB0-20CFFDB032DC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A9A26C0-2F07-4F0E-83B4-7768726EEC45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703B90BD-7C4B-4469-8983-D84EF2D4D10E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39823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>
    <p:checke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294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294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294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294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53.xml"/><Relationship Id="rId18" Type="http://schemas.openxmlformats.org/officeDocument/2006/relationships/tags" Target="../tags/tag58.xml"/><Relationship Id="rId26" Type="http://schemas.openxmlformats.org/officeDocument/2006/relationships/tags" Target="../tags/tag66.xml"/><Relationship Id="rId39" Type="http://schemas.openxmlformats.org/officeDocument/2006/relationships/tags" Target="../tags/tag79.xml"/><Relationship Id="rId3" Type="http://schemas.openxmlformats.org/officeDocument/2006/relationships/tags" Target="../tags/tag43.xml"/><Relationship Id="rId21" Type="http://schemas.openxmlformats.org/officeDocument/2006/relationships/tags" Target="../tags/tag61.xml"/><Relationship Id="rId34" Type="http://schemas.openxmlformats.org/officeDocument/2006/relationships/tags" Target="../tags/tag74.xml"/><Relationship Id="rId42" Type="http://schemas.openxmlformats.org/officeDocument/2006/relationships/tags" Target="../tags/tag82.xml"/><Relationship Id="rId47" Type="http://schemas.openxmlformats.org/officeDocument/2006/relationships/tags" Target="../tags/tag87.xml"/><Relationship Id="rId50" Type="http://schemas.openxmlformats.org/officeDocument/2006/relationships/notesSlide" Target="../notesSlides/notesSlide7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17" Type="http://schemas.openxmlformats.org/officeDocument/2006/relationships/tags" Target="../tags/tag57.xml"/><Relationship Id="rId25" Type="http://schemas.openxmlformats.org/officeDocument/2006/relationships/tags" Target="../tags/tag65.xml"/><Relationship Id="rId33" Type="http://schemas.openxmlformats.org/officeDocument/2006/relationships/tags" Target="../tags/tag73.xml"/><Relationship Id="rId38" Type="http://schemas.openxmlformats.org/officeDocument/2006/relationships/tags" Target="../tags/tag78.xml"/><Relationship Id="rId46" Type="http://schemas.openxmlformats.org/officeDocument/2006/relationships/tags" Target="../tags/tag86.xml"/><Relationship Id="rId2" Type="http://schemas.openxmlformats.org/officeDocument/2006/relationships/tags" Target="../tags/tag42.xml"/><Relationship Id="rId16" Type="http://schemas.openxmlformats.org/officeDocument/2006/relationships/tags" Target="../tags/tag56.xml"/><Relationship Id="rId20" Type="http://schemas.openxmlformats.org/officeDocument/2006/relationships/tags" Target="../tags/tag60.xml"/><Relationship Id="rId29" Type="http://schemas.openxmlformats.org/officeDocument/2006/relationships/tags" Target="../tags/tag69.xml"/><Relationship Id="rId41" Type="http://schemas.openxmlformats.org/officeDocument/2006/relationships/tags" Target="../tags/tag81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24" Type="http://schemas.openxmlformats.org/officeDocument/2006/relationships/tags" Target="../tags/tag64.xml"/><Relationship Id="rId32" Type="http://schemas.openxmlformats.org/officeDocument/2006/relationships/tags" Target="../tags/tag72.xml"/><Relationship Id="rId37" Type="http://schemas.openxmlformats.org/officeDocument/2006/relationships/tags" Target="../tags/tag77.xml"/><Relationship Id="rId40" Type="http://schemas.openxmlformats.org/officeDocument/2006/relationships/tags" Target="../tags/tag80.xml"/><Relationship Id="rId45" Type="http://schemas.openxmlformats.org/officeDocument/2006/relationships/tags" Target="../tags/tag85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23" Type="http://schemas.openxmlformats.org/officeDocument/2006/relationships/tags" Target="../tags/tag63.xml"/><Relationship Id="rId28" Type="http://schemas.openxmlformats.org/officeDocument/2006/relationships/tags" Target="../tags/tag68.xml"/><Relationship Id="rId36" Type="http://schemas.openxmlformats.org/officeDocument/2006/relationships/tags" Target="../tags/tag76.xml"/><Relationship Id="rId49" Type="http://schemas.openxmlformats.org/officeDocument/2006/relationships/slideLayout" Target="../slideLayouts/slideLayout7.xml"/><Relationship Id="rId10" Type="http://schemas.openxmlformats.org/officeDocument/2006/relationships/tags" Target="../tags/tag50.xml"/><Relationship Id="rId19" Type="http://schemas.openxmlformats.org/officeDocument/2006/relationships/tags" Target="../tags/tag59.xml"/><Relationship Id="rId31" Type="http://schemas.openxmlformats.org/officeDocument/2006/relationships/tags" Target="../tags/tag71.xml"/><Relationship Id="rId44" Type="http://schemas.openxmlformats.org/officeDocument/2006/relationships/tags" Target="../tags/tag84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Relationship Id="rId22" Type="http://schemas.openxmlformats.org/officeDocument/2006/relationships/tags" Target="../tags/tag62.xml"/><Relationship Id="rId27" Type="http://schemas.openxmlformats.org/officeDocument/2006/relationships/tags" Target="../tags/tag67.xml"/><Relationship Id="rId30" Type="http://schemas.openxmlformats.org/officeDocument/2006/relationships/tags" Target="../tags/tag70.xml"/><Relationship Id="rId35" Type="http://schemas.openxmlformats.org/officeDocument/2006/relationships/tags" Target="../tags/tag75.xml"/><Relationship Id="rId43" Type="http://schemas.openxmlformats.org/officeDocument/2006/relationships/tags" Target="../tags/tag83.xml"/><Relationship Id="rId48" Type="http://schemas.openxmlformats.org/officeDocument/2006/relationships/tags" Target="../tags/tag88.xml"/><Relationship Id="rId8" Type="http://schemas.openxmlformats.org/officeDocument/2006/relationships/tags" Target="../tags/tag48.xml"/><Relationship Id="rId5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2305" descr="图片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3568" y="2492896"/>
            <a:ext cx="7740352" cy="32845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330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  <a:t/>
            </a:r>
            <a:br>
              <a:rPr lang="zh-CN" altLang="en-US" sz="330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r>
              <a:rPr lang="zh-CN" altLang="en-US" sz="74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zh-CN" altLang="en-US" sz="74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r>
              <a:rPr lang="zh-CN" altLang="en-US" sz="7400">
                <a:latin typeface="方正姚体" panose="02010601030101010101" pitchFamily="2" charset="-122"/>
                <a:ea typeface="方正姚体" panose="02010601030101010101" pitchFamily="2" charset="-122"/>
              </a:rPr>
              <a:t/>
            </a:r>
            <a:br>
              <a:rPr lang="zh-CN" altLang="en-US" sz="7400">
                <a:latin typeface="方正姚体" panose="02010601030101010101" pitchFamily="2" charset="-122"/>
                <a:ea typeface="方正姚体" panose="02010601030101010101" pitchFamily="2" charset="-122"/>
              </a:rPr>
            </a:br>
            <a:endParaRPr lang="zh-CN" altLang="en-US" sz="33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084" name="矩形 12290"/>
          <p:cNvSpPr>
            <a:spLocks noChangeArrowheads="1" noChangeShapeType="1" noTextEdit="1"/>
          </p:cNvSpPr>
          <p:nvPr/>
        </p:nvSpPr>
        <p:spPr bwMode="auto">
          <a:xfrm>
            <a:off x="1784896" y="813217"/>
            <a:ext cx="4897438" cy="887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000000"/>
                  </a:solidFill>
                  <a:round/>
                </a:ln>
                <a:solidFill>
                  <a:srgbClr val="00008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最苦与最乐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450" y="189230"/>
            <a:ext cx="2959735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7598" y="256585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写法探究析特点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423545" y="1134110"/>
            <a:ext cx="9244330" cy="5338445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23728" y="3071426"/>
            <a:ext cx="6048672" cy="417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73860" y="1622425"/>
            <a:ext cx="673925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b="1">
              <a:solidFill>
                <a:srgbClr val="0000FF"/>
              </a:solidFill>
              <a:ea typeface="楷体_GB2312" pitchFamily="49" charset="-122"/>
            </a:endParaRPr>
          </a:p>
          <a:p>
            <a:pPr algn="l"/>
            <a:r>
              <a:rPr lang="zh-CN" altLang="en-US">
                <a:solidFill>
                  <a:schemeClr val="accent4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本文虽然谈论的的严肃的话题，但是文章语言</a:t>
            </a:r>
            <a:r>
              <a:rPr lang="zh-CN" altLang="en-US" u="sng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既庄重又轻灵，既流畅又简洁。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为什么会这样呢？</a:t>
            </a:r>
          </a:p>
          <a:p>
            <a:pPr algn="l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8180" y="1542415"/>
            <a:ext cx="511175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略读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课文，探寻写法</a:t>
            </a:r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3860" y="3698240"/>
            <a:ext cx="609346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讨论交流并</a:t>
            </a:r>
            <a:r>
              <a:rPr lang="zh-CN" altLang="en-US" b="1">
                <a:solidFill>
                  <a:schemeClr val="tx1"/>
                </a:solidFill>
                <a:sym typeface="+mn-ea"/>
              </a:rPr>
              <a:t>找出相应的句子进行批注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：（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分钟）</a:t>
            </a:r>
          </a:p>
          <a:p>
            <a:pPr algn="l"/>
            <a:r>
              <a:rPr lang="zh-CN" altLang="en-US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角度：</a:t>
            </a:r>
            <a:r>
              <a:rPr lang="zh-CN" altLang="en-US">
                <a:solidFill>
                  <a:schemeClr val="accent4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论证方法、修辞、句式等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217"/>
          <p:cNvSpPr/>
          <p:nvPr/>
        </p:nvSpPr>
        <p:spPr>
          <a:xfrm>
            <a:off x="323850" y="1575753"/>
            <a:ext cx="19288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道理论证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9219" name="矩形 9219"/>
          <p:cNvSpPr/>
          <p:nvPr/>
        </p:nvSpPr>
        <p:spPr>
          <a:xfrm>
            <a:off x="133985" y="3293110"/>
            <a:ext cx="19288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举例论证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9221" name="矩形 9221"/>
          <p:cNvSpPr/>
          <p:nvPr/>
        </p:nvSpPr>
        <p:spPr>
          <a:xfrm>
            <a:off x="25400" y="5141278"/>
            <a:ext cx="19288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对比论证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9223" name="矩形 9222"/>
          <p:cNvSpPr/>
          <p:nvPr/>
        </p:nvSpPr>
        <p:spPr>
          <a:xfrm>
            <a:off x="971550" y="128906"/>
            <a:ext cx="4371975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本文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</a:rPr>
              <a:t>论证方法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的体现 </a:t>
            </a:r>
          </a:p>
        </p:txBody>
      </p:sp>
      <p:sp>
        <p:nvSpPr>
          <p:cNvPr id="9224" name="矩形 9223"/>
          <p:cNvSpPr/>
          <p:nvPr/>
        </p:nvSpPr>
        <p:spPr>
          <a:xfrm>
            <a:off x="2143108" y="1000108"/>
            <a:ext cx="6769100" cy="206210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008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引用了古语、俗语以及孔子、孟子、曾子等名言论证</a:t>
            </a:r>
            <a:r>
              <a:rPr lang="zh-CN" altLang="en-US" b="1">
                <a:solidFill>
                  <a:srgbClr val="008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：</a:t>
            </a:r>
            <a:endParaRPr lang="en-US" altLang="zh-CN" b="1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indent="0"/>
            <a:r>
              <a:rPr lang="zh-CN" altLang="en-US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作用：论证了</a:t>
            </a:r>
            <a:r>
              <a:rPr lang="en-US" altLang="zh-CN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……</a:t>
            </a:r>
            <a:r>
              <a:rPr lang="zh-CN" altLang="en-US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的观点，从而使论证更概括更深入。 </a:t>
            </a:r>
          </a:p>
        </p:txBody>
      </p:sp>
      <p:sp>
        <p:nvSpPr>
          <p:cNvPr id="9225" name="矩形 9224"/>
          <p:cNvSpPr/>
          <p:nvPr/>
        </p:nvSpPr>
        <p:spPr>
          <a:xfrm>
            <a:off x="2214546" y="3214686"/>
            <a:ext cx="6316663" cy="584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2000232" y="5072074"/>
            <a:ext cx="692948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0" defTabSz="0">
              <a:buFont typeface="宋体" panose="02010600030101010101" pitchFamily="2" charset="-122"/>
              <a:buNone/>
              <a:tabLst>
                <a:tab pos="457200" algn="l"/>
              </a:tabLst>
            </a:pPr>
            <a:r>
              <a:rPr lang="zh-CN" altLang="en-US" sz="3200" b="1">
                <a:solidFill>
                  <a:srgbClr val="008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最苦之事与最乐之事进行对比论证</a:t>
            </a:r>
            <a:endParaRPr lang="en-US" altLang="zh-CN" sz="3200" b="1">
              <a:solidFill>
                <a:srgbClr val="008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indent="0" defTabSz="0">
              <a:buFont typeface="宋体" panose="02010600030101010101" pitchFamily="2" charset="-122"/>
              <a:buNone/>
              <a:tabLst>
                <a:tab pos="457200" algn="l"/>
              </a:tabLst>
            </a:pPr>
            <a:r>
              <a:rPr lang="zh-CN" altLang="en-US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作用：是非曲直明确，给人印象深刻。 </a:t>
            </a:r>
            <a:endParaRPr lang="zh-CN" altLang="en-US" b="1">
              <a:solidFill>
                <a:srgbClr val="00B0F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14546" y="3357562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>
                <a:solidFill>
                  <a:srgbClr val="008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举了圣贤豪杰、仁人志士等例子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 </a:t>
            </a:r>
          </a:p>
          <a:p>
            <a:r>
              <a:rPr lang="zh-CN" altLang="en-US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作用：运用具体事例，真实可信，增强文章说服力。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9" grpId="0"/>
      <p:bldP spid="9221" grpId="0"/>
      <p:bldP spid="9224" grpId="0"/>
      <p:bldP spid="922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/>
        </p:nvSpPr>
        <p:spPr>
          <a:xfrm>
            <a:off x="468313" y="213519"/>
            <a:ext cx="23374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lvl="0" indent="0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34" charset="0"/>
                <a:ea typeface="楷体" panose="02010609060101010101" pitchFamily="49" charset="-122"/>
              </a:rPr>
              <a:t>修辞手法： </a:t>
            </a:r>
          </a:p>
        </p:txBody>
      </p:sp>
      <p:sp>
        <p:nvSpPr>
          <p:cNvPr id="11267" name="矩形 11266"/>
          <p:cNvSpPr/>
          <p:nvPr/>
        </p:nvSpPr>
        <p:spPr>
          <a:xfrm>
            <a:off x="468313" y="1605598"/>
            <a:ext cx="15208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设问：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1268" name="矩形 11267"/>
          <p:cNvSpPr/>
          <p:nvPr/>
        </p:nvSpPr>
        <p:spPr>
          <a:xfrm>
            <a:off x="468313" y="792480"/>
            <a:ext cx="1728787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排比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：</a:t>
            </a:r>
          </a:p>
        </p:txBody>
      </p:sp>
      <p:sp>
        <p:nvSpPr>
          <p:cNvPr id="11269" name="矩形 11268"/>
          <p:cNvSpPr/>
          <p:nvPr/>
        </p:nvSpPr>
        <p:spPr>
          <a:xfrm>
            <a:off x="572453" y="2317115"/>
            <a:ext cx="15208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反问：</a:t>
            </a:r>
            <a:r>
              <a:rPr lang="zh-CN" altLang="en-US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89455" y="1555115"/>
            <a:ext cx="58826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/>
            <a:r>
              <a:rPr lang="zh-CN" altLang="en-US" b="1">
                <a:solidFill>
                  <a:srgbClr val="660066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起强调作用，引起</a:t>
            </a:r>
            <a:r>
              <a:rPr lang="zh-CN" altLang="en-US" b="1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读者注意。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93595" y="792480"/>
            <a:ext cx="467423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660066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有增强文章的气势的作用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90065" y="2185035"/>
            <a:ext cx="687387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660066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用疑问的形式表达确定的意思，以加重语气，引起</a:t>
            </a:r>
            <a:r>
              <a:rPr lang="zh-CN" altLang="en-US" b="1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读者深思。</a:t>
            </a:r>
            <a:endParaRPr lang="zh-CN" altLang="en-US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indent="0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1460" y="3676015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句式变化：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1955" y="4357370"/>
            <a:ext cx="7763510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 algn="l"/>
            <a:r>
              <a:rPr lang="zh-CN" altLang="en-US" b="1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开头就运用五个设问句，除此之外还有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陈述句与感叹句，有</a:t>
            </a:r>
            <a:r>
              <a:rPr lang="zh-CN" altLang="en-US" b="1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肯定句与否定句，还有主动句与被动句。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多种句式的变化使得文章不单调，语言生动活泼。</a:t>
            </a:r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indent="0" algn="l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461770" y="1409700"/>
            <a:ext cx="10323830" cy="5338445"/>
          </a:xfrm>
          <a:prstGeom prst="rect">
            <a:avLst/>
          </a:prstGeom>
          <a:noFill/>
        </p:spPr>
      </p:pic>
      <p:sp>
        <p:nvSpPr>
          <p:cNvPr id="8197" name="矩形 8196"/>
          <p:cNvSpPr/>
          <p:nvPr/>
        </p:nvSpPr>
        <p:spPr>
          <a:xfrm>
            <a:off x="1359853" y="2970372"/>
            <a:ext cx="254254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 algn="l"/>
            <a:r>
              <a:rPr lang="en-US" altLang="zh-CN" b="1">
                <a:solidFill>
                  <a:srgbClr val="FF0000"/>
                </a:solidFill>
                <a:latin typeface="Times New Roman" panose="02020603050405020304" charset="-122"/>
                <a:sym typeface="+mn-ea"/>
              </a:rPr>
              <a:t>2、口语化：</a:t>
            </a:r>
            <a:r>
              <a:rPr lang="en-US" altLang="zh-CN" sz="3200">
                <a:latin typeface="Times New Roman" panose="02020603050405020304" pitchFamily="34" charset="0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8200" name="矩形 8199"/>
          <p:cNvSpPr/>
          <p:nvPr/>
        </p:nvSpPr>
        <p:spPr>
          <a:xfrm>
            <a:off x="3402965" y="2878455"/>
            <a:ext cx="4845050" cy="11010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0" defTabSz="0">
              <a:buFont typeface="宋体" panose="02010600030101010101" pitchFamily="2" charset="-122"/>
              <a:buNone/>
              <a:tabLst>
                <a:tab pos="457200" algn="l"/>
              </a:tabLst>
            </a:pP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古语说得好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俗语亦说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曾子还说哩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170" y="3962400"/>
            <a:ext cx="7501890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让严肃的问题亲切化，易于接受，如拉家常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60170" y="1978025"/>
            <a:ext cx="61315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Times New Roman" panose="02020603050405020304" charset="-122"/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charset="-122"/>
                <a:sym typeface="+mn-ea"/>
              </a:rPr>
              <a:t>、既庄重又轻灵，既流畅又简洁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 rot="10800000" flipH="1">
            <a:off x="1187450" y="189230"/>
            <a:ext cx="2959735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194" name="矩形 8193"/>
          <p:cNvSpPr/>
          <p:nvPr/>
        </p:nvSpPr>
        <p:spPr>
          <a:xfrm>
            <a:off x="1360170" y="195739"/>
            <a:ext cx="23374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  <a:scene3d>
              <a:camera prst="orthographicFront"/>
              <a:lightRig rig="threePt" dir="t"/>
            </a:scene3d>
          </a:bodyPr>
          <a:lstStyle/>
          <a:p>
            <a:pPr lvl="0" indent="0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34" charset="0"/>
                <a:ea typeface="楷体" panose="02010609060101010101" pitchFamily="49" charset="-122"/>
              </a:rPr>
              <a:t>语言特色：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450" y="189230"/>
            <a:ext cx="2959735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4908" y="189275"/>
            <a:ext cx="268541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你说我说明责任</a:t>
            </a:r>
            <a:endParaRPr lang="zh-CN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23728" y="3071426"/>
            <a:ext cx="6048672" cy="417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”</a:t>
            </a: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0035" y="1133887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130550" y="1734185"/>
            <a:ext cx="40341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</a:rPr>
              <a:t>责任是什么？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85290" y="2787015"/>
            <a:ext cx="666369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u="sng" dirty="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责任是</a:t>
            </a:r>
            <a:r>
              <a:rPr lang="zh-CN" altLang="en-US" b="1" dirty="0">
                <a:latin typeface="Times New Roman" panose="02020603050405020304" charset="-122"/>
                <a:ea typeface="楷体" panose="02010609060101010101" pitchFamily="49" charset="-122"/>
              </a:rPr>
              <a:t>早晨离开家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时</a:t>
            </a:r>
            <a:r>
              <a:rPr lang="zh-CN" altLang="en-US" b="1" dirty="0">
                <a:latin typeface="Times New Roman" panose="02020603050405020304" charset="-122"/>
                <a:ea typeface="楷体" panose="02010609060101010101" pitchFamily="49" charset="-122"/>
              </a:rPr>
              <a:t>给父母的一个平安的承诺，责任是每天回到家里给父母一个感激的微笑；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责任是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___________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责任是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____________</a:t>
            </a:r>
            <a:r>
              <a:rPr lang="zh-CN" altLang="en-US" b="1" dirty="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450" y="189230"/>
            <a:ext cx="2959735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4908" y="189275"/>
            <a:ext cx="268541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你说我说明责任</a:t>
            </a:r>
            <a:endParaRPr lang="zh-CN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123728" y="3071426"/>
            <a:ext cx="6048672" cy="417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  <a:r>
              <a:rPr kumimoji="0" lang="en-US" altLang="zh-CN" sz="2000" b="0" i="0" u="none" strike="noStrike" cap="none" normalizeH="0" baseline="0">
                <a:ln>
                  <a:noFill/>
                </a:ln>
                <a:solidFill>
                  <a:srgbClr val="FF00FF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”</a:t>
            </a:r>
          </a:p>
        </p:txBody>
      </p:sp>
      <p:sp>
        <p:nvSpPr>
          <p:cNvPr id="55299" name="Text Box 3"/>
          <p:cNvSpPr txBox="1"/>
          <p:nvPr/>
        </p:nvSpPr>
        <p:spPr>
          <a:xfrm>
            <a:off x="827723" y="1257300"/>
            <a:ext cx="7488237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latin typeface="Times New Roman" panose="02020603050405020304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Times New Roman" panose="02020603050405020304" charset="-122"/>
                <a:ea typeface="楷体" panose="02010609060101010101" pitchFamily="49" charset="-122"/>
              </a:rPr>
              <a:t>故今日之责任，不在他人，而全在我少年。少年智则国智，少年富则国富；少年强则国强，少年独立则国独立；少年自由则国自由；少年进步则国进步；少年胜于欧洲，则国胜于欧洲；少年雄于地球，则国雄于地球。</a:t>
            </a:r>
          </a:p>
        </p:txBody>
      </p:sp>
      <p:sp>
        <p:nvSpPr>
          <p:cNvPr id="55300" name="Line 4"/>
          <p:cNvSpPr/>
          <p:nvPr/>
        </p:nvSpPr>
        <p:spPr>
          <a:xfrm>
            <a:off x="4356100" y="5445125"/>
            <a:ext cx="1908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5301" name="Text Box 5"/>
          <p:cNvSpPr txBox="1"/>
          <p:nvPr/>
        </p:nvSpPr>
        <p:spPr>
          <a:xfrm>
            <a:off x="6227763" y="4941888"/>
            <a:ext cx="28813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5400" b="1">
                <a:solidFill>
                  <a:srgbClr val="CC0000"/>
                </a:solidFill>
                <a:latin typeface="Times New Roman" panose="02020603050405020304" pitchFamily="34" charset="0"/>
                <a:ea typeface="楷体" panose="02010609060101010101" pitchFamily="49" charset="-122"/>
              </a:rPr>
              <a:t>梁启超</a:t>
            </a:r>
            <a:endParaRPr lang="zh-CN" altLang="en-US" sz="5400" b="1">
              <a:solidFill>
                <a:srgbClr val="CC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-122"/>
                <a:ea typeface="楷体" panose="02010609060101010101" pitchFamily="49" charset="-122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Picture 1" descr="C:\Users\Administrator\Desktop\QQ截图20161207095758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43013" y="1052513"/>
            <a:ext cx="6657975" cy="4752975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339752" y="2202314"/>
            <a:ext cx="4536504" cy="1737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1.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积累充满哲理的优美警句。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2.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摘抄本文中你喜欢的文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/>
              <a:cs typeface="Times New Roman" panose="020206030504050203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段并背诵。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251520" y="1600353"/>
            <a:ext cx="8640960" cy="367240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rot="10800000" flipH="1">
            <a:off x="1205865" y="130175"/>
            <a:ext cx="2834005" cy="64833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914400" y="-58738"/>
            <a:ext cx="8229600" cy="1143001"/>
          </a:xfrm>
        </p:spPr>
        <p:txBody>
          <a:bodyPr/>
          <a:lstStyle/>
          <a:p>
            <a:pPr algn="l"/>
            <a:r>
              <a:rPr lang="zh-CN" altLang="en-US" sz="4000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  <a:cs typeface="+mn-cs"/>
                <a:sym typeface="+mn-ea"/>
              </a:rPr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2430463"/>
            <a:ext cx="4786313" cy="823912"/>
          </a:xfrm>
        </p:spPr>
        <p:txBody>
          <a:bodyPr/>
          <a:lstStyle/>
          <a:p>
            <a:pPr lvl="0" indent="0">
              <a:buNone/>
            </a:pP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 indent="0">
              <a:buNone/>
            </a:pPr>
            <a:r>
              <a:rPr lang="en-US" altLang="zh-CN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1．理清文章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思路,</a:t>
            </a:r>
            <a:r>
              <a:rPr lang="zh-CN" altLang="zh-CN" b="1" dirty="0">
                <a:solidFill>
                  <a:schemeClr val="tx1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掌握本文的</a:t>
            </a: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论证</a:t>
            </a:r>
            <a:r>
              <a:rPr lang="zh-CN" altLang="zh-CN" b="1" dirty="0">
                <a:solidFill>
                  <a:schemeClr val="tx1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方式</a:t>
            </a:r>
            <a:r>
              <a:rPr lang="en-US" altLang="zh-CN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。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None/>
            </a:pPr>
            <a:r>
              <a:rPr lang="en-US" altLang="zh-CN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2．理解并体会本文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庄重轻灵、流畅简洁</a:t>
            </a:r>
          </a:p>
          <a:p>
            <a:pPr lvl="0" indent="0">
              <a:buNone/>
            </a:pPr>
            <a:r>
              <a:rPr lang="en-US" altLang="zh-CN" b="1" dirty="0" err="1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的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语言风格</a:t>
            </a:r>
            <a:r>
              <a:rPr lang="en-US" altLang="zh-CN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。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buNone/>
            </a:pPr>
            <a:r>
              <a:rPr lang="en-US" altLang="zh-CN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3．</a:t>
            </a:r>
            <a:r>
              <a:rPr lang="zh-CN" altLang="en-US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领悟作者的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苦乐观</a:t>
            </a:r>
            <a:r>
              <a:rPr lang="zh-CN" altLang="en-US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b="1" dirty="0" err="1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树立对他人、对社会、对自己的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责任感</a:t>
            </a:r>
            <a:r>
              <a:rPr lang="zh-CN" altLang="en-US" b="1" dirty="0">
                <a:latin typeface="Times New Roman" panose="02020603050405020304" pitchFamily="34" charset="0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57" name="Picture 1" descr="C:\Users\Administrator\课件图12\人物肖像\9f0e6f599ba7c8d7_副本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817832" y="4190256"/>
            <a:ext cx="1634758" cy="311503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-122"/>
                <a:ea typeface="楷体" panose="02010609060101010101" pitchFamily="49" charset="-122"/>
              </a:rPr>
              <a:t>考一考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875"/>
            <a:ext cx="8842375" cy="39731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椭圆 9"/>
          <p:cNvSpPr/>
          <p:nvPr/>
        </p:nvSpPr>
        <p:spPr>
          <a:xfrm>
            <a:off x="2483768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55976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195736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16216" y="28529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88024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691680" y="1783978"/>
            <a:ext cx="6552728" cy="228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>
              <a:solidFill>
                <a:srgbClr val="FF0000"/>
              </a:solidFill>
              <a:effectLst/>
              <a:latin typeface="微软雅黑" panose="020B0503020204020204" charset="-122"/>
              <a:ea typeface="微软雅黑"/>
              <a:cs typeface="Times New Roman" panose="020206030504050203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恩惠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　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如释重负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　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契约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　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揽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　 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   悲天悯人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　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卸却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　  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监督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　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凡属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 　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     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纵然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(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  　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)</a:t>
            </a:r>
            <a:endParaRPr kumimoji="0" lang="en-US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1800" y="2276872"/>
            <a:ext cx="5328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huì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         shì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  qì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 err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lǎn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          mǐn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xiè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dū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   fán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                 zòng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588224" y="335699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483768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067944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16216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47135" y="799465"/>
            <a:ext cx="2581910" cy="6134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>
                <a:solidFill>
                  <a:srgbClr val="FF0000"/>
                </a:solidFill>
                <a:effectLst/>
                <a:latin typeface="Times New Roman" panose="02020603050405020304" charset="-122"/>
                <a:cs typeface="Times New Roman" panose="02020603050405020304" pitchFamily="34" charset="0"/>
                <a:sym typeface="+mn-ea"/>
              </a:rPr>
              <a:t>　</a:t>
            </a:r>
            <a:r>
              <a:rPr lang="en-US" altLang="zh-CN" b="1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  <a:sym typeface="+mn-ea"/>
              </a:rPr>
              <a:t>1.</a:t>
            </a:r>
            <a:r>
              <a:rPr lang="zh-CN" altLang="en-US" b="1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  <a:sym typeface="+mn-ea"/>
              </a:rPr>
              <a:t>积累字词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1283" y="225470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-122"/>
                <a:ea typeface="楷体" panose="02010609060101010101" pitchFamily="49" charset="-122"/>
              </a:rPr>
              <a:t>考一考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635896" y="616824"/>
            <a:ext cx="2289810" cy="613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  <a:r>
              <a:rPr kumimoji="0" lang="en-US" altLang="zh-CN" b="1" i="0" u="none" strike="noStrike" cap="none" normalizeH="0" baseline="0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2.</a:t>
            </a:r>
            <a:r>
              <a:rPr kumimoji="0" lang="zh-CN" altLang="en-US" b="1" i="0" u="none" strike="noStrike" cap="none" normalizeH="0" baseline="0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走近作者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95605" y="1340485"/>
            <a:ext cx="8136890" cy="445579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60070" y="1788160"/>
            <a:ext cx="5149215" cy="3383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    </a:t>
            </a:r>
            <a:r>
              <a:rPr kumimoji="0" 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梁启超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,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字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________,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号</a:t>
            </a: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，别号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_______________,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近代资产阶级改良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________</a:t>
            </a:r>
            <a:r>
              <a:rPr kumimoji="0" lang="zh-CN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家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、学者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,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广东新会人。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1895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年随康有为发起“公车上书”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,1898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年参与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_________</a:t>
            </a:r>
            <a:r>
              <a:rPr kumimoji="0" lang="zh-CN" alt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变法。著作大多收入</a:t>
            </a:r>
            <a:r>
              <a: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___________</a:t>
            </a: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___</a:t>
            </a: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  <a:sym typeface="+mn-ea"/>
              </a:rPr>
              <a:t>。</a:t>
            </a:r>
            <a:endParaRPr kumimoji="0" lang="zh-CN" alt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/>
              <a:cs typeface="Times New Roman" panose="02020603050405020304" pitchFamily="34" charset="0"/>
              <a:sym typeface="+mn-ea"/>
            </a:endParaRPr>
          </a:p>
        </p:txBody>
      </p:sp>
      <p:pic>
        <p:nvPicPr>
          <p:cNvPr id="11" name="图片 13313" descr="梁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42025" y="1915795"/>
            <a:ext cx="2418715" cy="352996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2566670" y="1899285"/>
            <a:ext cx="12573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卓如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86225" y="1899285"/>
            <a:ext cx="13893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任公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5695" y="2456815"/>
            <a:ext cx="19392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饮冰室主人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8830" y="2977515"/>
            <a:ext cx="13074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思想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97355" y="4023360"/>
            <a:ext cx="11823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戊戌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8830" y="4646930"/>
            <a:ext cx="20135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饮冰室合集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2" grpId="0"/>
      <p:bldP spid="3" grpId="0"/>
      <p:bldP spid="4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97149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Times New Roman" panose="02020603050405020304" charset="-122"/>
                <a:ea typeface="楷体" panose="02010609060101010101" pitchFamily="49" charset="-122"/>
              </a:rPr>
              <a:t>考一考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390" y="1442085"/>
            <a:ext cx="9175750" cy="39731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54395" y="1561093"/>
            <a:ext cx="6552728" cy="640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</a:rPr>
              <a:t>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71755" y="1785620"/>
            <a:ext cx="950341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）议论文的三要素：</a:t>
            </a:r>
            <a:r>
              <a:rPr lang="en-US" altLang="zh-CN">
                <a:sym typeface="+mn-ea"/>
              </a:rPr>
              <a:t>____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_____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_____</a:t>
            </a:r>
            <a:r>
              <a:rPr lang="zh-CN" altLang="en-US">
                <a:sym typeface="+mn-ea"/>
              </a:rPr>
              <a:t>。</a:t>
            </a:r>
          </a:p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）典型的议论文结构</a:t>
            </a:r>
            <a:r>
              <a:rPr lang="en-US" altLang="zh-CN">
                <a:sym typeface="+mn-ea"/>
              </a:rPr>
              <a:t>:________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→</a:t>
            </a:r>
            <a:r>
              <a:rPr lang="en-US" altLang="zh-CN">
                <a:sym typeface="+mn-ea"/>
              </a:rPr>
              <a:t>_________</a:t>
            </a:r>
            <a:r>
              <a:rPr lang="en-US" altLang="zh-CN">
                <a:cs typeface="Arial" panose="020B0604020202020204" pitchFamily="34" charset="0"/>
                <a:sym typeface="+mn-ea"/>
              </a:rPr>
              <a:t>→</a:t>
            </a:r>
          </a:p>
          <a:p>
            <a:pPr algn="l"/>
            <a:r>
              <a:rPr lang="en-US" altLang="zh-CN">
                <a:sym typeface="+mn-ea"/>
              </a:rPr>
              <a:t>________</a:t>
            </a:r>
            <a:r>
              <a:rPr lang="zh-CN" altLang="en-US">
                <a:sym typeface="+mn-ea"/>
              </a:rPr>
              <a:t>。</a:t>
            </a:r>
          </a:p>
          <a:p>
            <a:pPr algn="l"/>
            <a:endParaRPr lang="zh-CN" altLang="en-US">
              <a:sym typeface="+mn-ea"/>
            </a:endParaRPr>
          </a:p>
          <a:p>
            <a:pPr algn="l"/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）常用的论证方法：</a:t>
            </a:r>
            <a:r>
              <a:rPr lang="en-US" altLang="zh-CN">
                <a:sym typeface="+mn-ea"/>
              </a:rPr>
              <a:t>________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_______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_________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_________</a:t>
            </a:r>
            <a:r>
              <a:rPr lang="zh-CN" altLang="en-US">
                <a:sym typeface="+mn-ea"/>
              </a:rPr>
              <a:t>。</a:t>
            </a:r>
          </a:p>
          <a:p>
            <a:pPr algn="l"/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5385" y="619125"/>
            <a:ext cx="3801110" cy="8229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>
                <a:solidFill>
                  <a:srgbClr val="FF0000"/>
                </a:solidFill>
                <a:effectLst/>
                <a:latin typeface="Times New Roman" panose="02020603050405020304" charset="-122"/>
                <a:cs typeface="Times New Roman" panose="02020603050405020304" pitchFamily="34" charset="0"/>
                <a:sym typeface="+mn-ea"/>
              </a:rPr>
              <a:t>　</a:t>
            </a:r>
            <a:r>
              <a:rPr lang="en-US" altLang="zh-CN" b="1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  <a:sym typeface="+mn-ea"/>
              </a:rPr>
              <a:t>3.</a:t>
            </a:r>
            <a:r>
              <a:rPr lang="zh-CN" altLang="en-US" b="1">
                <a:solidFill>
                  <a:srgbClr val="0070C0"/>
                </a:solidFill>
                <a:effectLst/>
                <a:latin typeface="Times New Roman" panose="02020603050405020304" charset="-122"/>
                <a:ea typeface="楷体" panose="02010609060101010101" pitchFamily="49" charset="-122"/>
                <a:cs typeface="Times New Roman" panose="02020603050405020304" pitchFamily="34" charset="0"/>
                <a:sym typeface="+mn-ea"/>
              </a:rPr>
              <a:t>议论文小知识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96410" y="1785620"/>
            <a:ext cx="11766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论点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84850" y="1785620"/>
            <a:ext cx="11277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论据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60895" y="1785620"/>
            <a:ext cx="10166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论证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403090" y="2708275"/>
            <a:ext cx="17011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提出问题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01790" y="2708275"/>
            <a:ext cx="19348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分析问题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025" y="3226435"/>
            <a:ext cx="2439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解决问题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17390" y="4140200"/>
            <a:ext cx="21844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举例论证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530340" y="4140200"/>
            <a:ext cx="18776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道理论证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025" y="4658360"/>
            <a:ext cx="23450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-122"/>
                <a:sym typeface="+mn-ea"/>
              </a:rPr>
              <a:t>对比论证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12695" y="4658360"/>
            <a:ext cx="31927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-122"/>
                <a:sym typeface="+mn-ea"/>
              </a:rPr>
              <a:t>比喻论证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36195" y="478155"/>
            <a:ext cx="9343390" cy="654431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99592" y="3118099"/>
            <a:ext cx="7344816" cy="548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6395" y="274320"/>
            <a:ext cx="7235190" cy="112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自读</a:t>
            </a:r>
            <a:r>
              <a:rPr lang="zh-CN" altLang="en-US" b="1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课文，整体感知（</a:t>
            </a:r>
            <a:r>
              <a:rPr lang="en-US" altLang="zh-CN" b="1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分钟）</a:t>
            </a:r>
            <a:endParaRPr lang="en-US" altLang="zh-CN" b="1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b="1">
              <a:solidFill>
                <a:schemeClr val="tx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795" y="1066800"/>
            <a:ext cx="797179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1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_______________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是人生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最苦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的事。</a:t>
            </a:r>
          </a:p>
          <a:p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__________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是人生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最快乐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的事。</a:t>
            </a: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1690" y="2241550"/>
            <a:ext cx="8049895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3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___________,________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，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，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，这都是我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没责任的表现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4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、凡属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___________________________</a:t>
            </a:r>
          </a:p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，我对于这件事便有了责任。</a:t>
            </a:r>
            <a:r>
              <a:rPr lang="zh-CN" altLang="en-US">
                <a:sym typeface="+mn-ea"/>
              </a:rPr>
              <a:t>凡属</a:t>
            </a:r>
            <a:r>
              <a:rPr lang="en-US" altLang="zh-CN">
                <a:sym typeface="+mn-ea"/>
              </a:rPr>
              <a:t>_______</a:t>
            </a:r>
          </a:p>
          <a:p>
            <a:r>
              <a:rPr lang="en-US" altLang="zh-CN">
                <a:sym typeface="+mn-ea"/>
              </a:rPr>
              <a:t>_____________________________________</a:t>
            </a:r>
            <a:r>
              <a:rPr lang="zh-CN" altLang="en-US">
                <a:sym typeface="+mn-ea"/>
              </a:rPr>
              <a:t>，便是对自己对于自己加一层责任。</a:t>
            </a:r>
          </a:p>
          <a:p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未尽责任的感觉</a:t>
            </a:r>
            <a:r>
              <a:rPr lang="zh-CN" altLang="en-US">
                <a:sym typeface="+mn-ea"/>
              </a:rPr>
              <a:t>:</a:t>
            </a:r>
            <a:r>
              <a:rPr lang="en-US" altLang="zh-CN">
                <a:sym typeface="+mn-ea"/>
              </a:rPr>
              <a:t>__________________</a:t>
            </a:r>
          </a:p>
          <a:p>
            <a:r>
              <a:rPr lang="en-US" altLang="zh-CN">
                <a:sym typeface="+mn-ea"/>
              </a:rPr>
              <a:t>6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尽责任的感觉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:_</a:t>
            </a:r>
            <a:r>
              <a:rPr lang="en-US" altLang="zh-CN">
                <a:sym typeface="+mn-ea"/>
              </a:rPr>
              <a:t>_________________</a:t>
            </a:r>
          </a:p>
          <a:p>
            <a:endParaRPr lang="en-US" altLang="zh-CN">
              <a:sym typeface="+mn-ea"/>
            </a:endParaRPr>
          </a:p>
          <a:p>
            <a:endParaRPr lang="zh-CN" altLang="en-US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70070" y="2241550"/>
            <a:ext cx="15182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欠钱没还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78905" y="2164080"/>
            <a:ext cx="16700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受恩没报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99795" y="2773045"/>
            <a:ext cx="33083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得罪人没赔礼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36370" y="1066800"/>
            <a:ext cx="38747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身上背着一种未来的责任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07515" y="1524000"/>
            <a:ext cx="22269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尽责任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512695" y="3230245"/>
            <a:ext cx="61290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我应该做的事，而且力量能够做到的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068820" y="3759200"/>
            <a:ext cx="102692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我自己打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8690" y="4673600"/>
            <a:ext cx="1054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契约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5960" y="4216400"/>
            <a:ext cx="78790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主意做一件事，便是现在的自己和将来的自己立了一种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6370" y="2241550"/>
            <a:ext cx="31584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答应人的事情没有办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81830" y="5196205"/>
            <a:ext cx="51968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有如千斤重担压在肩头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8145" y="5709285"/>
            <a:ext cx="43237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心上一块石头落了地,轻松愉快。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任意多边形 91"/>
          <p:cNvSpPr/>
          <p:nvPr/>
        </p:nvSpPr>
        <p:spPr>
          <a:xfrm rot="10800000" flipH="1">
            <a:off x="1208579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430463"/>
            <a:ext cx="1477963" cy="82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>
            <p:custDataLst>
              <p:tags r:id="rId1"/>
            </p:custDataLst>
          </p:nvPr>
        </p:nvGrpSpPr>
        <p:grpSpPr>
          <a:xfrm>
            <a:off x="1465580" y="1860550"/>
            <a:ext cx="3822065" cy="1330325"/>
            <a:chOff x="462518" y="1666927"/>
            <a:chExt cx="3782552" cy="1330273"/>
          </a:xfrm>
        </p:grpSpPr>
        <p:sp>
          <p:nvSpPr>
            <p:cNvPr id="25" name="椭圆 24"/>
            <p:cNvSpPr/>
            <p:nvPr>
              <p:custDataLst>
                <p:tags r:id="rId38"/>
              </p:custDataLst>
            </p:nvPr>
          </p:nvSpPr>
          <p:spPr>
            <a:xfrm>
              <a:off x="815256" y="2401125"/>
              <a:ext cx="595168" cy="59516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39"/>
              </p:custDataLst>
            </p:nvPr>
          </p:nvSpPr>
          <p:spPr>
            <a:xfrm>
              <a:off x="1458358" y="1764766"/>
              <a:ext cx="351341" cy="35134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5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40"/>
              </p:custDataLst>
            </p:nvPr>
          </p:nvSpPr>
          <p:spPr>
            <a:xfrm>
              <a:off x="462518" y="2173432"/>
              <a:ext cx="604724" cy="60472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41"/>
              </p:custDataLst>
            </p:nvPr>
          </p:nvSpPr>
          <p:spPr>
            <a:xfrm>
              <a:off x="1125212" y="2515708"/>
              <a:ext cx="481492" cy="4814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7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42"/>
              </p:custDataLst>
            </p:nvPr>
          </p:nvSpPr>
          <p:spPr>
            <a:xfrm>
              <a:off x="672137" y="1975891"/>
              <a:ext cx="390588" cy="3905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43"/>
              </p:custDataLst>
            </p:nvPr>
          </p:nvSpPr>
          <p:spPr>
            <a:xfrm>
              <a:off x="1426808" y="1666927"/>
              <a:ext cx="93511" cy="935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44"/>
              </p:custDataLst>
            </p:nvPr>
          </p:nvSpPr>
          <p:spPr>
            <a:xfrm>
              <a:off x="921488" y="1827107"/>
              <a:ext cx="130815" cy="1308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45"/>
              </p:custDataLst>
            </p:nvPr>
          </p:nvSpPr>
          <p:spPr>
            <a:xfrm>
              <a:off x="628984" y="2835803"/>
              <a:ext cx="86532" cy="8653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>
              <p:custDataLst>
                <p:tags r:id="rId46"/>
              </p:custDataLst>
            </p:nvPr>
          </p:nvSpPr>
          <p:spPr>
            <a:xfrm>
              <a:off x="819319" y="1760438"/>
              <a:ext cx="861445" cy="861445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5" name="圆角矩形 34"/>
            <p:cNvSpPr/>
            <p:nvPr>
              <p:custDataLst>
                <p:tags r:id="rId47"/>
              </p:custDataLst>
            </p:nvPr>
          </p:nvSpPr>
          <p:spPr>
            <a:xfrm>
              <a:off x="886134" y="2115840"/>
              <a:ext cx="3358936" cy="5669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  <a:noAutofit/>
            </a:bodyPr>
            <a:lstStyle/>
            <a:p>
              <a:pPr marL="0" lvl="0" algn="just">
                <a:lnSpc>
                  <a:spcPct val="130000"/>
                </a:lnSpc>
              </a:pPr>
              <a:r>
                <a:rPr lang="zh-CN" altLang="zh-CN" sz="25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课题释疑析内容</a:t>
              </a:r>
            </a:p>
          </p:txBody>
        </p:sp>
        <p:sp>
          <p:nvSpPr>
            <p:cNvPr id="36" name="椭圆 35"/>
            <p:cNvSpPr/>
            <p:nvPr>
              <p:custDataLst>
                <p:tags r:id="rId48"/>
              </p:custDataLst>
            </p:nvPr>
          </p:nvSpPr>
          <p:spPr>
            <a:xfrm>
              <a:off x="628747" y="2026795"/>
              <a:ext cx="751360" cy="75136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</a:rPr>
                <a:t>01</a:t>
              </a:r>
              <a:endParaRPr lang="zh-CN" altLang="en-US" sz="2400" b="1" err="1">
                <a:solidFill>
                  <a:schemeClr val="accent1"/>
                </a:solidFill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2"/>
            </p:custDataLst>
          </p:nvPr>
        </p:nvGrpSpPr>
        <p:grpSpPr>
          <a:xfrm>
            <a:off x="749300" y="3664585"/>
            <a:ext cx="3959225" cy="1330325"/>
            <a:chOff x="721841" y="3516475"/>
            <a:chExt cx="3959142" cy="1330273"/>
          </a:xfrm>
        </p:grpSpPr>
        <p:sp>
          <p:nvSpPr>
            <p:cNvPr id="38" name="椭圆 37"/>
            <p:cNvSpPr/>
            <p:nvPr>
              <p:custDataLst>
                <p:tags r:id="rId27"/>
              </p:custDataLst>
            </p:nvPr>
          </p:nvSpPr>
          <p:spPr>
            <a:xfrm>
              <a:off x="1074579" y="4250673"/>
              <a:ext cx="595168" cy="59516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39" name="椭圆 38"/>
            <p:cNvSpPr/>
            <p:nvPr>
              <p:custDataLst>
                <p:tags r:id="rId28"/>
              </p:custDataLst>
            </p:nvPr>
          </p:nvSpPr>
          <p:spPr>
            <a:xfrm>
              <a:off x="1717681" y="3614314"/>
              <a:ext cx="351341" cy="35134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5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0" name="椭圆 39"/>
            <p:cNvSpPr/>
            <p:nvPr>
              <p:custDataLst>
                <p:tags r:id="rId29"/>
              </p:custDataLst>
            </p:nvPr>
          </p:nvSpPr>
          <p:spPr>
            <a:xfrm>
              <a:off x="721841" y="4022980"/>
              <a:ext cx="604724" cy="60472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1" name="椭圆 40"/>
            <p:cNvSpPr/>
            <p:nvPr>
              <p:custDataLst>
                <p:tags r:id="rId30"/>
              </p:custDataLst>
            </p:nvPr>
          </p:nvSpPr>
          <p:spPr>
            <a:xfrm>
              <a:off x="1384535" y="4365256"/>
              <a:ext cx="481492" cy="4814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7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2" name="椭圆 41"/>
            <p:cNvSpPr/>
            <p:nvPr>
              <p:custDataLst>
                <p:tags r:id="rId31"/>
              </p:custDataLst>
            </p:nvPr>
          </p:nvSpPr>
          <p:spPr>
            <a:xfrm>
              <a:off x="931460" y="3825439"/>
              <a:ext cx="390588" cy="3905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3" name="椭圆 42"/>
            <p:cNvSpPr/>
            <p:nvPr>
              <p:custDataLst>
                <p:tags r:id="rId32"/>
              </p:custDataLst>
            </p:nvPr>
          </p:nvSpPr>
          <p:spPr>
            <a:xfrm>
              <a:off x="1686131" y="3516475"/>
              <a:ext cx="93511" cy="935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4" name="椭圆 43"/>
            <p:cNvSpPr/>
            <p:nvPr>
              <p:custDataLst>
                <p:tags r:id="rId33"/>
              </p:custDataLst>
            </p:nvPr>
          </p:nvSpPr>
          <p:spPr>
            <a:xfrm>
              <a:off x="1180811" y="3676655"/>
              <a:ext cx="130815" cy="1308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5" name="椭圆 44"/>
            <p:cNvSpPr/>
            <p:nvPr>
              <p:custDataLst>
                <p:tags r:id="rId34"/>
              </p:custDataLst>
            </p:nvPr>
          </p:nvSpPr>
          <p:spPr>
            <a:xfrm>
              <a:off x="888307" y="4685351"/>
              <a:ext cx="86532" cy="8653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35"/>
              </p:custDataLst>
            </p:nvPr>
          </p:nvSpPr>
          <p:spPr>
            <a:xfrm>
              <a:off x="1078642" y="3609986"/>
              <a:ext cx="861445" cy="861445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47" name="圆角矩形 46"/>
            <p:cNvSpPr/>
            <p:nvPr>
              <p:custDataLst>
                <p:tags r:id="rId36"/>
              </p:custDataLst>
            </p:nvPr>
          </p:nvSpPr>
          <p:spPr>
            <a:xfrm>
              <a:off x="1321903" y="3968577"/>
              <a:ext cx="3359080" cy="72768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  <a:normAutofit/>
            </a:bodyPr>
            <a:lstStyle/>
            <a:p>
              <a:pPr marL="0" lvl="0" algn="just">
                <a:lnSpc>
                  <a:spcPct val="130000"/>
                </a:lnSpc>
              </a:pPr>
              <a:r>
                <a:rPr lang="zh-CN" altLang="zh-CN" sz="25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写法探究析特点</a:t>
              </a:r>
            </a:p>
          </p:txBody>
        </p:sp>
        <p:sp>
          <p:nvSpPr>
            <p:cNvPr id="48" name="椭圆 47"/>
            <p:cNvSpPr/>
            <p:nvPr>
              <p:custDataLst>
                <p:tags r:id="rId37"/>
              </p:custDataLst>
            </p:nvPr>
          </p:nvSpPr>
          <p:spPr>
            <a:xfrm>
              <a:off x="1122476" y="3876343"/>
              <a:ext cx="751360" cy="751361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</a:rPr>
                <a:t>03</a:t>
              </a:r>
              <a:endParaRPr lang="zh-CN" altLang="en-US" sz="2400" b="1" err="1">
                <a:solidFill>
                  <a:schemeClr val="accent1"/>
                </a:solidFill>
              </a:endParaRPr>
            </a:p>
          </p:txBody>
        </p:sp>
      </p:grpSp>
      <p:grpSp>
        <p:nvGrpSpPr>
          <p:cNvPr id="49" name="组合 48"/>
          <p:cNvGrpSpPr/>
          <p:nvPr>
            <p:custDataLst>
              <p:tags r:id="rId3"/>
            </p:custDataLst>
          </p:nvPr>
        </p:nvGrpSpPr>
        <p:grpSpPr>
          <a:xfrm>
            <a:off x="4187190" y="2971800"/>
            <a:ext cx="3597910" cy="1330325"/>
            <a:chOff x="4463018" y="2591701"/>
            <a:chExt cx="3959142" cy="1330273"/>
          </a:xfrm>
        </p:grpSpPr>
        <p:sp>
          <p:nvSpPr>
            <p:cNvPr id="50" name="椭圆 49"/>
            <p:cNvSpPr/>
            <p:nvPr>
              <p:custDataLst>
                <p:tags r:id="rId16"/>
              </p:custDataLst>
            </p:nvPr>
          </p:nvSpPr>
          <p:spPr>
            <a:xfrm>
              <a:off x="4815756" y="3325899"/>
              <a:ext cx="595168" cy="59516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1" name="椭圆 50"/>
            <p:cNvSpPr/>
            <p:nvPr>
              <p:custDataLst>
                <p:tags r:id="rId17"/>
              </p:custDataLst>
            </p:nvPr>
          </p:nvSpPr>
          <p:spPr>
            <a:xfrm>
              <a:off x="5458858" y="2689540"/>
              <a:ext cx="351341" cy="35134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5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18"/>
              </p:custDataLst>
            </p:nvPr>
          </p:nvSpPr>
          <p:spPr>
            <a:xfrm>
              <a:off x="4463018" y="3098206"/>
              <a:ext cx="604724" cy="60472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4" name="椭圆 53"/>
            <p:cNvSpPr/>
            <p:nvPr>
              <p:custDataLst>
                <p:tags r:id="rId19"/>
              </p:custDataLst>
            </p:nvPr>
          </p:nvSpPr>
          <p:spPr>
            <a:xfrm>
              <a:off x="5125712" y="3440482"/>
              <a:ext cx="481492" cy="4814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7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20"/>
              </p:custDataLst>
            </p:nvPr>
          </p:nvSpPr>
          <p:spPr>
            <a:xfrm>
              <a:off x="4672637" y="2900665"/>
              <a:ext cx="390588" cy="3905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7" name="椭圆 56"/>
            <p:cNvSpPr/>
            <p:nvPr>
              <p:custDataLst>
                <p:tags r:id="rId21"/>
              </p:custDataLst>
            </p:nvPr>
          </p:nvSpPr>
          <p:spPr>
            <a:xfrm>
              <a:off x="5427308" y="2591701"/>
              <a:ext cx="93511" cy="935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58" name="椭圆 57"/>
            <p:cNvSpPr/>
            <p:nvPr>
              <p:custDataLst>
                <p:tags r:id="rId22"/>
              </p:custDataLst>
            </p:nvPr>
          </p:nvSpPr>
          <p:spPr>
            <a:xfrm>
              <a:off x="4921988" y="2751881"/>
              <a:ext cx="130815" cy="1308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60" name="椭圆 59"/>
            <p:cNvSpPr/>
            <p:nvPr>
              <p:custDataLst>
                <p:tags r:id="rId23"/>
              </p:custDataLst>
            </p:nvPr>
          </p:nvSpPr>
          <p:spPr>
            <a:xfrm>
              <a:off x="4629484" y="3760577"/>
              <a:ext cx="86532" cy="8653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24"/>
              </p:custDataLst>
            </p:nvPr>
          </p:nvSpPr>
          <p:spPr>
            <a:xfrm>
              <a:off x="4819819" y="2685212"/>
              <a:ext cx="861445" cy="861445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66" name="圆角矩形 65"/>
            <p:cNvSpPr/>
            <p:nvPr>
              <p:custDataLst>
                <p:tags r:id="rId25"/>
              </p:custDataLst>
            </p:nvPr>
          </p:nvSpPr>
          <p:spPr>
            <a:xfrm>
              <a:off x="5063224" y="3043789"/>
              <a:ext cx="3358936" cy="5669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  <a:noAutofit/>
            </a:bodyPr>
            <a:lstStyle/>
            <a:p>
              <a:pPr marL="0" lvl="0" algn="just">
                <a:lnSpc>
                  <a:spcPct val="130000"/>
                </a:lnSpc>
              </a:pPr>
              <a:r>
                <a:rPr lang="zh-CN" altLang="zh-CN" sz="25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文本解读触人心</a:t>
              </a:r>
            </a:p>
          </p:txBody>
        </p:sp>
        <p:sp>
          <p:nvSpPr>
            <p:cNvPr id="70" name="椭圆 69"/>
            <p:cNvSpPr/>
            <p:nvPr>
              <p:custDataLst>
                <p:tags r:id="rId26"/>
              </p:custDataLst>
            </p:nvPr>
          </p:nvSpPr>
          <p:spPr>
            <a:xfrm>
              <a:off x="4863653" y="2951569"/>
              <a:ext cx="751360" cy="751361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</a:rPr>
                <a:t>02</a:t>
              </a:r>
              <a:endParaRPr lang="zh-CN" altLang="en-US" sz="2400" b="1" err="1">
                <a:solidFill>
                  <a:schemeClr val="accent1"/>
                </a:solidFill>
              </a:endParaRPr>
            </a:p>
          </p:txBody>
        </p:sp>
      </p:grpSp>
      <p:grpSp>
        <p:nvGrpSpPr>
          <p:cNvPr id="74" name="组合 73"/>
          <p:cNvGrpSpPr/>
          <p:nvPr>
            <p:custDataLst>
              <p:tags r:id="rId4"/>
            </p:custDataLst>
          </p:nvPr>
        </p:nvGrpSpPr>
        <p:grpSpPr>
          <a:xfrm>
            <a:off x="4187190" y="4833620"/>
            <a:ext cx="3687445" cy="1330325"/>
            <a:chOff x="4722341" y="4441248"/>
            <a:chExt cx="4460756" cy="1330273"/>
          </a:xfrm>
        </p:grpSpPr>
        <p:sp>
          <p:nvSpPr>
            <p:cNvPr id="75" name="椭圆 74"/>
            <p:cNvSpPr/>
            <p:nvPr>
              <p:custDataLst>
                <p:tags r:id="rId5"/>
              </p:custDataLst>
            </p:nvPr>
          </p:nvSpPr>
          <p:spPr>
            <a:xfrm>
              <a:off x="5075079" y="5175446"/>
              <a:ext cx="595168" cy="59516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76" name="椭圆 75"/>
            <p:cNvSpPr/>
            <p:nvPr>
              <p:custDataLst>
                <p:tags r:id="rId6"/>
              </p:custDataLst>
            </p:nvPr>
          </p:nvSpPr>
          <p:spPr>
            <a:xfrm>
              <a:off x="5718181" y="4539087"/>
              <a:ext cx="351341" cy="35134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50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77" name="椭圆 76"/>
            <p:cNvSpPr/>
            <p:nvPr>
              <p:custDataLst>
                <p:tags r:id="rId7"/>
              </p:custDataLst>
            </p:nvPr>
          </p:nvSpPr>
          <p:spPr>
            <a:xfrm>
              <a:off x="4722341" y="4947753"/>
              <a:ext cx="604724" cy="60472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5000" lnSpcReduction="1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78" name="椭圆 77"/>
            <p:cNvSpPr/>
            <p:nvPr>
              <p:custDataLst>
                <p:tags r:id="rId8"/>
              </p:custDataLst>
            </p:nvPr>
          </p:nvSpPr>
          <p:spPr>
            <a:xfrm>
              <a:off x="5385035" y="5290029"/>
              <a:ext cx="481492" cy="48149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7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79" name="椭圆 78"/>
            <p:cNvSpPr/>
            <p:nvPr>
              <p:custDataLst>
                <p:tags r:id="rId9"/>
              </p:custDataLst>
            </p:nvPr>
          </p:nvSpPr>
          <p:spPr>
            <a:xfrm>
              <a:off x="4931960" y="4750212"/>
              <a:ext cx="390588" cy="3905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625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80" name="椭圆 79"/>
            <p:cNvSpPr/>
            <p:nvPr>
              <p:custDataLst>
                <p:tags r:id="rId10"/>
              </p:custDataLst>
            </p:nvPr>
          </p:nvSpPr>
          <p:spPr>
            <a:xfrm>
              <a:off x="5686631" y="4441248"/>
              <a:ext cx="93511" cy="9351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81" name="椭圆 80"/>
            <p:cNvSpPr/>
            <p:nvPr>
              <p:custDataLst>
                <p:tags r:id="rId11"/>
              </p:custDataLst>
            </p:nvPr>
          </p:nvSpPr>
          <p:spPr>
            <a:xfrm>
              <a:off x="5181311" y="4601428"/>
              <a:ext cx="130815" cy="13081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82" name="椭圆 81"/>
            <p:cNvSpPr/>
            <p:nvPr>
              <p:custDataLst>
                <p:tags r:id="rId12"/>
              </p:custDataLst>
            </p:nvPr>
          </p:nvSpPr>
          <p:spPr>
            <a:xfrm>
              <a:off x="4888807" y="5610124"/>
              <a:ext cx="86532" cy="8653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83" name="椭圆 82"/>
            <p:cNvSpPr/>
            <p:nvPr>
              <p:custDataLst>
                <p:tags r:id="rId13"/>
              </p:custDataLst>
            </p:nvPr>
          </p:nvSpPr>
          <p:spPr>
            <a:xfrm>
              <a:off x="5079142" y="4534759"/>
              <a:ext cx="861445" cy="861445"/>
            </a:xfrm>
            <a:prstGeom prst="ellipse">
              <a:avLst/>
            </a:prstGeom>
            <a:noFill/>
            <a:ln>
              <a:solidFill>
                <a:srgbClr val="979A9C"/>
              </a:solidFill>
              <a:prstDash val="sysDot"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97500"/>
            </a:bodyPr>
            <a:lstStyle/>
            <a:p>
              <a:pPr algn="just">
                <a:lnSpc>
                  <a:spcPct val="130000"/>
                </a:lnSpc>
              </a:pPr>
              <a:endParaRPr lang="zh-CN" altLang="en-US" err="1">
                <a:solidFill>
                  <a:srgbClr val="FFFFFF"/>
                </a:solidFill>
              </a:endParaRPr>
            </a:p>
          </p:txBody>
        </p:sp>
        <p:sp>
          <p:nvSpPr>
            <p:cNvPr id="84" name="圆角矩形 83"/>
            <p:cNvSpPr/>
            <p:nvPr>
              <p:custDataLst>
                <p:tags r:id="rId14"/>
              </p:custDataLst>
            </p:nvPr>
          </p:nvSpPr>
          <p:spPr>
            <a:xfrm>
              <a:off x="5322281" y="4893350"/>
              <a:ext cx="3860816" cy="7168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rot="0" spcFirstLastPara="0" vertOverflow="overflow" horzOverflow="overflow" vert="horz" wrap="square" lIns="504000" tIns="0" rIns="0" bIns="0" numCol="1" spcCol="0" rtlCol="0" fromWordArt="0" anchor="ctr" anchorCtr="0" forceAA="0" compatLnSpc="1">
              <a:normAutofit fontScale="97500" lnSpcReduction="10000"/>
            </a:bodyPr>
            <a:lstStyle/>
            <a:p>
              <a:pPr marL="0" lvl="0" algn="just">
                <a:lnSpc>
                  <a:spcPct val="130000"/>
                </a:lnSpc>
              </a:pPr>
              <a:r>
                <a:rPr lang="zh-CN" altLang="zh-CN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你说我说明责任</a:t>
              </a:r>
            </a:p>
          </p:txBody>
        </p:sp>
        <p:sp>
          <p:nvSpPr>
            <p:cNvPr id="85" name="椭圆 84"/>
            <p:cNvSpPr/>
            <p:nvPr>
              <p:custDataLst>
                <p:tags r:id="rId15"/>
              </p:custDataLst>
            </p:nvPr>
          </p:nvSpPr>
          <p:spPr>
            <a:xfrm>
              <a:off x="5122976" y="4801116"/>
              <a:ext cx="751360" cy="751361"/>
            </a:xfrm>
            <a:prstGeom prst="ellipse">
              <a:avLst/>
            </a:prstGeom>
            <a:solidFill>
              <a:schemeClr val="bg1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b="1">
                  <a:solidFill>
                    <a:schemeClr val="accent1"/>
                  </a:solidFill>
                </a:rPr>
                <a:t>04</a:t>
              </a:r>
              <a:endParaRPr lang="zh-CN" altLang="en-US" sz="2400" b="1" err="1">
                <a:solidFill>
                  <a:schemeClr val="accent1"/>
                </a:solidFill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1214755" y="194945"/>
            <a:ext cx="2328545" cy="548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学习提纲</a:t>
            </a:r>
          </a:p>
        </p:txBody>
      </p:sp>
      <p:cxnSp>
        <p:nvCxnSpPr>
          <p:cNvPr id="90" name="直接连接符 89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rot="10800000" flipH="1">
            <a:off x="1187450" y="189230"/>
            <a:ext cx="2806700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0200" y="3757930"/>
            <a:ext cx="17399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7185" y="2240280"/>
            <a:ext cx="1902460" cy="6527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405" y="2154555"/>
            <a:ext cx="648335" cy="22828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5180" y="2277110"/>
            <a:ext cx="670560" cy="2304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最苦与最乐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42515" y="2336165"/>
            <a:ext cx="12039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最苦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42515" y="3830320"/>
            <a:ext cx="12039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最乐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47185" y="2277110"/>
            <a:ext cx="1903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未尽责任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83075" y="3830320"/>
            <a:ext cx="16319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尽责任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57315" y="2691130"/>
            <a:ext cx="27178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苦中作乐</a:t>
            </a:r>
          </a:p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（勇担责任）</a:t>
            </a:r>
          </a:p>
        </p:txBody>
      </p:sp>
      <p:sp>
        <p:nvSpPr>
          <p:cNvPr id="14" name="椭圆 13"/>
          <p:cNvSpPr/>
          <p:nvPr/>
        </p:nvSpPr>
        <p:spPr>
          <a:xfrm>
            <a:off x="2124075" y="2277110"/>
            <a:ext cx="1440180" cy="72009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23440" y="3717290"/>
            <a:ext cx="1440815" cy="79184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5" idx="3"/>
          </p:cNvCxnSpPr>
          <p:nvPr/>
        </p:nvCxnSpPr>
        <p:spPr>
          <a:xfrm flipV="1">
            <a:off x="1475740" y="2781300"/>
            <a:ext cx="720090" cy="64833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75740" y="3429000"/>
            <a:ext cx="720090" cy="57658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4" idx="6"/>
          </p:cNvCxnSpPr>
          <p:nvPr/>
        </p:nvCxnSpPr>
        <p:spPr>
          <a:xfrm>
            <a:off x="3564255" y="2637155"/>
            <a:ext cx="57594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71240" y="4119880"/>
            <a:ext cx="575945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457315" y="2691130"/>
            <a:ext cx="2304415" cy="1080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>
          <a:xfrm>
            <a:off x="6272530" y="2557145"/>
            <a:ext cx="27940" cy="159194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827202" y="743367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7"/>
          <p:cNvSpPr txBox="1"/>
          <p:nvPr/>
        </p:nvSpPr>
        <p:spPr>
          <a:xfrm>
            <a:off x="1187748" y="222930"/>
            <a:ext cx="268541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课题释疑析内容</a:t>
            </a:r>
            <a:endParaRPr lang="en-US" altLang="zh-CN" sz="2800" b="1"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40305" y="3037205"/>
            <a:ext cx="27654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2</a:t>
            </a:r>
            <a:r>
              <a:rPr lang="zh-CN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-122"/>
                <a:ea typeface="楷体" panose="02010609060101010101" pitchFamily="49" charset="-122"/>
              </a:rPr>
              <a:t>段</a:t>
            </a:r>
            <a:endParaRPr lang="en-US" altLang="zh-CN" sz="280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27680" y="4581525"/>
            <a:ext cx="18091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段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60210" y="3891280"/>
            <a:ext cx="26663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第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5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、</a:t>
            </a:r>
            <a:r>
              <a:rPr lang="en-US" altLang="zh-CN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6</a:t>
            </a:r>
            <a:r>
              <a:rPr lang="zh-CN" altLang="en-US" sz="2800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段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652645" y="2976245"/>
            <a:ext cx="1530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分论点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283075" y="4509135"/>
            <a:ext cx="176657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分论点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017385" y="4409440"/>
            <a:ext cx="25273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总论点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27430" y="1242695"/>
            <a:ext cx="28454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♦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文章结构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82675" y="1272540"/>
            <a:ext cx="3098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994150" y="1364615"/>
            <a:ext cx="3333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（议论文思路</a:t>
            </a:r>
            <a:r>
              <a:rPr lang="en-US" altLang="zh-CN" b="1">
                <a:solidFill>
                  <a:srgbClr val="00B0F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450" y="189230"/>
            <a:ext cx="3058795" cy="585470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4438" y="189275"/>
            <a:ext cx="268541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文本解读触人心</a:t>
            </a:r>
            <a:endParaRPr lang="zh-CN" altLang="zh-CN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836712"/>
            <a:ext cx="8964488" cy="5256584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99592" y="3118099"/>
            <a:ext cx="7344816" cy="548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0860" y="1587500"/>
            <a:ext cx="608330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再读</a:t>
            </a:r>
            <a:r>
              <a:rPr lang="zh-CN" altLang="en-US" b="1">
                <a:solidFill>
                  <a:srgbClr val="0070C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课文，读出感悟</a:t>
            </a:r>
            <a:endParaRPr lang="zh-CN" altLang="en-US"/>
          </a:p>
          <a:p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找出</a:t>
            </a:r>
            <a:r>
              <a:rPr lang="zh-CN" altLang="en-US" u="sng">
                <a:solidFill>
                  <a:srgbClr val="FF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感受最深的语段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有感情地朗读出来，看是否能读出自己的影子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  <a:sym typeface="+mn-ea"/>
              </a:rPr>
              <a:t>？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谈谈你的理解。（时间：</a:t>
            </a:r>
            <a:r>
              <a:rPr lang="en-US" altLang="zh-CN">
                <a:latin typeface="Times New Roman" panose="02020603050405020304" charset="-122"/>
                <a:ea typeface="楷体" panose="02010609060101010101" pitchFamily="49" charset="-122"/>
              </a:rPr>
              <a:t>2</a:t>
            </a:r>
            <a:r>
              <a:rPr lang="zh-CN" altLang="en-US">
                <a:latin typeface="Times New Roman" panose="02020603050405020304" charset="-122"/>
                <a:ea typeface="楷体" panose="02010609060101010101" pitchFamily="49" charset="-122"/>
              </a:rPr>
              <a:t>分钟）</a:t>
            </a:r>
          </a:p>
          <a:p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句式：读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_________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这段话，我深有</a:t>
            </a:r>
            <a:r>
              <a:rPr lang="zh-CN" altLang="en-US" b="1">
                <a:solidFill>
                  <a:srgbClr val="C00000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感触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：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______________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checker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15"/>
  <p:tag name="KSO_WM_UNIT_ID" val="diagram215_3*i*1"/>
  <p:tag name="KSO_WM_UNIT_INDEX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15"/>
  <p:tag name="KSO_WM_UNIT_ID" val="diagram215_3*i*24"/>
  <p:tag name="KSO_WM_UNIT_INDEX" val="24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15"/>
  <p:tag name="KSO_WM_UNIT_ID" val="diagram215_3*i*47"/>
  <p:tag name="KSO_WM_UNIT_INDEX" val="47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15"/>
  <p:tag name="KSO_WM_UNIT_ID" val="diagram215_3*i*70"/>
  <p:tag name="KSO_WM_UNIT_INDEX" val="70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31"/>
  <p:tag name="KSO_WM_UNIT_INDEX" val="1_31"/>
  <p:tag name="KSO_WM_UNIT_LAYERLEVEL" val="1_1"/>
  <p:tag name="KSO_WM_UNIT_TYPE" val="l_i"/>
  <p:tag name="KSO_WM_UNIT_USESOURCEFORMAT_APPLY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32"/>
  <p:tag name="KSO_WM_UNIT_INDEX" val="1_32"/>
  <p:tag name="KSO_WM_UNIT_LAYERLEVEL" val="1_1"/>
  <p:tag name="KSO_WM_UNIT_TYPE" val="l_i"/>
  <p:tag name="KSO_WM_UNIT_USESOURCEFORMAT_APPLY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33"/>
  <p:tag name="KSO_WM_UNIT_INDEX" val="1_33"/>
  <p:tag name="KSO_WM_UNIT_LAYERLEVEL" val="1_1"/>
  <p:tag name="KSO_WM_UNIT_TYPE" val="l_i"/>
  <p:tag name="KSO_WM_UNIT_USESOURCEFORMAT_APPLY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34"/>
  <p:tag name="KSO_WM_UNIT_INDEX" val="1_34"/>
  <p:tag name="KSO_WM_UNIT_LAYERLEVEL" val="1_1"/>
  <p:tag name="KSO_WM_UNIT_TYPE" val="l_i"/>
  <p:tag name="KSO_WM_UNIT_USESOURCEFORMAT_APPLY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35"/>
  <p:tag name="KSO_WM_UNIT_INDEX" val="1_35"/>
  <p:tag name="KSO_WM_UNIT_LAYERLEVEL" val="1_1"/>
  <p:tag name="KSO_WM_UNIT_TYPE" val="l_i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36"/>
  <p:tag name="KSO_WM_UNIT_INDEX" val="1_36"/>
  <p:tag name="KSO_WM_UNIT_LAYERLEVEL" val="1_1"/>
  <p:tag name="KSO_WM_UNIT_TYPE" val="l_i"/>
  <p:tag name="KSO_WM_UNIT_USESOURCEFORMAT_APPLY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37"/>
  <p:tag name="KSO_WM_UNIT_INDEX" val="1_37"/>
  <p:tag name="KSO_WM_UNIT_LAYERLEVEL" val="1_1"/>
  <p:tag name="KSO_WM_UNIT_TYPE" val="l_i"/>
  <p:tag name="KSO_WM_UNIT_USESOURCEFORMAT_APPLY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38"/>
  <p:tag name="KSO_WM_UNIT_INDEX" val="1_38"/>
  <p:tag name="KSO_WM_UNIT_LAYERLEVEL" val="1_1"/>
  <p:tag name="KSO_WM_UNIT_TYPE" val="l_i"/>
  <p:tag name="KSO_WM_UNIT_USESOURCEFORMAT_APPLY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ID" val="258*l_i*1_39"/>
  <p:tag name="KSO_WM_UNIT_INDEX" val="1_39"/>
  <p:tag name="KSO_WM_UNIT_LAYERLEVEL" val="1_1"/>
  <p:tag name="KSO_WM_UNIT_TYPE" val="l_i"/>
  <p:tag name="KSO_WM_UNIT_USESOURCEFORMAT_APPLY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258*l_h_f*1_4_1"/>
  <p:tag name="KSO_WM_UNIT_INDEX" val="1_4_1"/>
  <p:tag name="KSO_WM_UNIT_LAYERLEVEL" val="1_1_1"/>
  <p:tag name="KSO_WM_UNIT_PRESET_TEXT_INDEX" val="4"/>
  <p:tag name="KSO_WM_UNIT_PRESET_TEXT_LEN" val="26"/>
  <p:tag name="KSO_WM_UNIT_TEXT_FILL_FORE_SCHEMECOLOR_INDEX" val="14"/>
  <p:tag name="KSO_WM_UNIT_TEXT_FILL_TYPE" val="1"/>
  <p:tag name="KSO_WM_UNIT_TYPE" val="l_h_f"/>
  <p:tag name="KSO_WM_UNIT_USESOURCEFORMAT_APPLY" val="0"/>
  <p:tag name="KSO_WM_UNIT_VALUE" val="1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14"/>
  <p:tag name="KSO_WM_UNIT_FILL_TYPE" val="1"/>
  <p:tag name="KSO_WM_UNIT_ID" val="258*l_i*1_40"/>
  <p:tag name="KSO_WM_UNIT_INDEX" val="1_40"/>
  <p:tag name="KSO_WM_UNIT_LAYERLEVEL" val="1_1"/>
  <p:tag name="KSO_WM_UNIT_TEXT_FILL_FORE_SCHEMECOLOR_INDEX" val="5"/>
  <p:tag name="KSO_WM_UNIT_TEXT_FILL_TYPE" val="1"/>
  <p:tag name="KSO_WM_UNIT_TYPE" val="l_i"/>
  <p:tag name="KSO_WM_UNIT_USESOURCEFORMAT_APPLY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21"/>
  <p:tag name="KSO_WM_UNIT_INDEX" val="1_21"/>
  <p:tag name="KSO_WM_UNIT_LAYERLEVEL" val="1_1"/>
  <p:tag name="KSO_WM_UNIT_TYPE" val="l_i"/>
  <p:tag name="KSO_WM_UNIT_USESOURCEFORMAT_APPLY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22"/>
  <p:tag name="KSO_WM_UNIT_INDEX" val="1_22"/>
  <p:tag name="KSO_WM_UNIT_LAYERLEVEL" val="1_1"/>
  <p:tag name="KSO_WM_UNIT_TYPE" val="l_i"/>
  <p:tag name="KSO_WM_UNIT_USESOURCEFORMAT_APPLY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23"/>
  <p:tag name="KSO_WM_UNIT_INDEX" val="1_23"/>
  <p:tag name="KSO_WM_UNIT_LAYERLEVEL" val="1_1"/>
  <p:tag name="KSO_WM_UNIT_TYPE" val="l_i"/>
  <p:tag name="KSO_WM_UNIT_USESOURCEFORMAT_APPLY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24"/>
  <p:tag name="KSO_WM_UNIT_INDEX" val="1_24"/>
  <p:tag name="KSO_WM_UNIT_LAYERLEVEL" val="1_1"/>
  <p:tag name="KSO_WM_UNIT_TYPE" val="l_i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25"/>
  <p:tag name="KSO_WM_UNIT_INDEX" val="1_25"/>
  <p:tag name="KSO_WM_UNIT_LAYERLEVEL" val="1_1"/>
  <p:tag name="KSO_WM_UNIT_TYPE" val="l_i"/>
  <p:tag name="KSO_WM_UNIT_USESOURCEFORMAT_APPLY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26"/>
  <p:tag name="KSO_WM_UNIT_INDEX" val="1_26"/>
  <p:tag name="KSO_WM_UNIT_LAYERLEVEL" val="1_1"/>
  <p:tag name="KSO_WM_UNIT_TYPE" val="l_i"/>
  <p:tag name="KSO_WM_UNIT_USESOURCEFORMAT_APPLY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27"/>
  <p:tag name="KSO_WM_UNIT_INDEX" val="1_27"/>
  <p:tag name="KSO_WM_UNIT_LAYERLEVEL" val="1_1"/>
  <p:tag name="KSO_WM_UNIT_TYPE" val="l_i"/>
  <p:tag name="KSO_WM_UNIT_USESOURCEFORMAT_APPLY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28"/>
  <p:tag name="KSO_WM_UNIT_INDEX" val="1_28"/>
  <p:tag name="KSO_WM_UNIT_LAYERLEVEL" val="1_1"/>
  <p:tag name="KSO_WM_UNIT_TYPE" val="l_i"/>
  <p:tag name="KSO_WM_UNIT_USESOURCEFORMAT_APPLY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ID" val="258*l_i*1_29"/>
  <p:tag name="KSO_WM_UNIT_INDEX" val="1_29"/>
  <p:tag name="KSO_WM_UNIT_LAYERLEVEL" val="1_1"/>
  <p:tag name="KSO_WM_UNIT_TYPE" val="l_i"/>
  <p:tag name="KSO_WM_UNIT_USESOURCEFORMAT_APPLY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258*l_h_f*1_2_1"/>
  <p:tag name="KSO_WM_UNIT_INDEX" val="1_2_1"/>
  <p:tag name="KSO_WM_UNIT_LAYERLEVEL" val="1_1_1"/>
  <p:tag name="KSO_WM_UNIT_PRESET_TEXT_INDEX" val="4"/>
  <p:tag name="KSO_WM_UNIT_PRESET_TEXT_LEN" val="26"/>
  <p:tag name="KSO_WM_UNIT_TEXT_FILL_FORE_SCHEMECOLOR_INDEX" val="14"/>
  <p:tag name="KSO_WM_UNIT_TEXT_FILL_TYPE" val="1"/>
  <p:tag name="KSO_WM_UNIT_TYPE" val="l_h_f"/>
  <p:tag name="KSO_WM_UNIT_USESOURCEFORMAT_APPLY" val="0"/>
  <p:tag name="KSO_WM_UNIT_VALUE" val="1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14"/>
  <p:tag name="KSO_WM_UNIT_FILL_TYPE" val="1"/>
  <p:tag name="KSO_WM_UNIT_ID" val="258*l_i*1_30"/>
  <p:tag name="KSO_WM_UNIT_INDEX" val="1_30"/>
  <p:tag name="KSO_WM_UNIT_LAYERLEVEL" val="1_1"/>
  <p:tag name="KSO_WM_UNIT_TEXT_FILL_FORE_SCHEMECOLOR_INDEX" val="5"/>
  <p:tag name="KSO_WM_UNIT_TEXT_FILL_TYPE" val="1"/>
  <p:tag name="KSO_WM_UNIT_TYPE" val="l_i"/>
  <p:tag name="KSO_WM_UNIT_USESOURCEFORMAT_APPLY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11"/>
  <p:tag name="KSO_WM_UNIT_INDEX" val="1_11"/>
  <p:tag name="KSO_WM_UNIT_LAYERLEVEL" val="1_1"/>
  <p:tag name="KSO_WM_UNIT_TYPE" val="l_i"/>
  <p:tag name="KSO_WM_UNIT_USESOURCEFORMAT_APPLY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12"/>
  <p:tag name="KSO_WM_UNIT_INDEX" val="1_12"/>
  <p:tag name="KSO_WM_UNIT_LAYERLEVEL" val="1_1"/>
  <p:tag name="KSO_WM_UNIT_TYPE" val="l_i"/>
  <p:tag name="KSO_WM_UNIT_USESOURCEFORMAT_APPLY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13"/>
  <p:tag name="KSO_WM_UNIT_INDEX" val="1_13"/>
  <p:tag name="KSO_WM_UNIT_LAYERLEVEL" val="1_1"/>
  <p:tag name="KSO_WM_UNIT_TYPE" val="l_i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14"/>
  <p:tag name="KSO_WM_UNIT_INDEX" val="1_14"/>
  <p:tag name="KSO_WM_UNIT_LAYERLEVEL" val="1_1"/>
  <p:tag name="KSO_WM_UNIT_TYPE" val="l_i"/>
  <p:tag name="KSO_WM_UNIT_USESOURCEFORMAT_APPLY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15"/>
  <p:tag name="KSO_WM_UNIT_INDEX" val="1_15"/>
  <p:tag name="KSO_WM_UNIT_LAYERLEVEL" val="1_1"/>
  <p:tag name="KSO_WM_UNIT_TYPE" val="l_i"/>
  <p:tag name="KSO_WM_UNIT_USESOURCEFORMAT_APPLY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16"/>
  <p:tag name="KSO_WM_UNIT_INDEX" val="1_16"/>
  <p:tag name="KSO_WM_UNIT_LAYERLEVEL" val="1_1"/>
  <p:tag name="KSO_WM_UNIT_TYPE" val="l_i"/>
  <p:tag name="KSO_WM_UNIT_USESOURCEFORMAT_APPLY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17"/>
  <p:tag name="KSO_WM_UNIT_INDEX" val="1_17"/>
  <p:tag name="KSO_WM_UNIT_LAYERLEVEL" val="1_1"/>
  <p:tag name="KSO_WM_UNIT_TYPE" val="l_i"/>
  <p:tag name="KSO_WM_UNIT_USESOURCEFORMAT_APPLY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18"/>
  <p:tag name="KSO_WM_UNIT_INDEX" val="1_18"/>
  <p:tag name="KSO_WM_UNIT_LAYERLEVEL" val="1_1"/>
  <p:tag name="KSO_WM_UNIT_TYPE" val="l_i"/>
  <p:tag name="KSO_WM_UNIT_USESOURCEFORMAT_APPLY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ID" val="258*l_i*1_19"/>
  <p:tag name="KSO_WM_UNIT_INDEX" val="1_19"/>
  <p:tag name="KSO_WM_UNIT_LAYERLEVEL" val="1_1"/>
  <p:tag name="KSO_WM_UNIT_TYPE" val="l_i"/>
  <p:tag name="KSO_WM_UNIT_USESOURCEFORMAT_APPLY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258*l_h_f*1_3_1"/>
  <p:tag name="KSO_WM_UNIT_INDEX" val="1_3_1"/>
  <p:tag name="KSO_WM_UNIT_LAYERLEVEL" val="1_1_1"/>
  <p:tag name="KSO_WM_UNIT_PRESET_TEXT_INDEX" val="4"/>
  <p:tag name="KSO_WM_UNIT_PRESET_TEXT_LEN" val="26"/>
  <p:tag name="KSO_WM_UNIT_TEXT_FILL_FORE_SCHEMECOLOR_INDEX" val="14"/>
  <p:tag name="KSO_WM_UNIT_TEXT_FILL_TYPE" val="1"/>
  <p:tag name="KSO_WM_UNIT_TYPE" val="l_h_f"/>
  <p:tag name="KSO_WM_UNIT_USESOURCEFORMAT_APPLY" val="0"/>
  <p:tag name="KSO_WM_UNIT_VALUE" val="1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14"/>
  <p:tag name="KSO_WM_UNIT_FILL_TYPE" val="1"/>
  <p:tag name="KSO_WM_UNIT_ID" val="258*l_i*1_20"/>
  <p:tag name="KSO_WM_UNIT_INDEX" val="1_20"/>
  <p:tag name="KSO_WM_UNIT_LAYERLEVEL" val="1_1"/>
  <p:tag name="KSO_WM_UNIT_TEXT_FILL_FORE_SCHEMECOLOR_INDEX" val="5"/>
  <p:tag name="KSO_WM_UNIT_TEXT_FILL_TYPE" val="1"/>
  <p:tag name="KSO_WM_UNIT_TYPE" val="l_i"/>
  <p:tag name="KSO_WM_UNIT_USESOURCEFORMAT_APPLY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1"/>
  <p:tag name="KSO_WM_UNIT_INDEX" val="1_1"/>
  <p:tag name="KSO_WM_UNIT_LAYERLEVEL" val="1_1"/>
  <p:tag name="KSO_WM_UNIT_TYPE" val="l_i"/>
  <p:tag name="KSO_WM_UNIT_USESOURCEFORMAT_APPLY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7"/>
  <p:tag name="KSO_WM_UNIT_FILL_TYPE" val="1"/>
  <p:tag name="KSO_WM_UNIT_ID" val="258*l_i*1_2"/>
  <p:tag name="KSO_WM_UNIT_INDEX" val="1_2"/>
  <p:tag name="KSO_WM_UNIT_LAYERLEVEL" val="1_1"/>
  <p:tag name="KSO_WM_UNIT_TYPE" val="l_i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3"/>
  <p:tag name="KSO_WM_UNIT_INDEX" val="1_3"/>
  <p:tag name="KSO_WM_UNIT_LAYERLEVEL" val="1_1"/>
  <p:tag name="KSO_WM_UNIT_TYPE" val="l_i"/>
  <p:tag name="KSO_WM_UNIT_USESOURCEFORMAT_APPLY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4"/>
  <p:tag name="KSO_WM_UNIT_INDEX" val="1_4"/>
  <p:tag name="KSO_WM_UNIT_LAYERLEVEL" val="1_1"/>
  <p:tag name="KSO_WM_UNIT_TYPE" val="l_i"/>
  <p:tag name="KSO_WM_UNIT_USESOURCEFORMAT_APPLY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5"/>
  <p:tag name="KSO_WM_UNIT_INDEX" val="1_5"/>
  <p:tag name="KSO_WM_UNIT_LAYERLEVEL" val="1_1"/>
  <p:tag name="KSO_WM_UNIT_TYPE" val="l_i"/>
  <p:tag name="KSO_WM_UNIT_USESOURCEFORMAT_APPLY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6"/>
  <p:tag name="KSO_WM_UNIT_INDEX" val="1_6"/>
  <p:tag name="KSO_WM_UNIT_LAYERLEVEL" val="1_1"/>
  <p:tag name="KSO_WM_UNIT_TYPE" val="l_i"/>
  <p:tag name="KSO_WM_UNIT_USESOURCEFORMAT_APPLY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6"/>
  <p:tag name="KSO_WM_UNIT_FILL_TYPE" val="1"/>
  <p:tag name="KSO_WM_UNIT_ID" val="258*l_i*1_7"/>
  <p:tag name="KSO_WM_UNIT_INDEX" val="1_7"/>
  <p:tag name="KSO_WM_UNIT_LAYERLEVEL" val="1_1"/>
  <p:tag name="KSO_WM_UNIT_TYPE" val="l_i"/>
  <p:tag name="KSO_WM_UNIT_USESOURCEFORMAT_APPLY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5"/>
  <p:tag name="KSO_WM_UNIT_FILL_TYPE" val="1"/>
  <p:tag name="KSO_WM_UNIT_ID" val="258*l_i*1_8"/>
  <p:tag name="KSO_WM_UNIT_INDEX" val="1_8"/>
  <p:tag name="KSO_WM_UNIT_LAYERLEVEL" val="1_1"/>
  <p:tag name="KSO_WM_UNIT_TYPE" val="l_i"/>
  <p:tag name="KSO_WM_UNIT_USESOURCEFORMAT_APPLY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ID" val="258*l_i*1_9"/>
  <p:tag name="KSO_WM_UNIT_INDEX" val="1_9"/>
  <p:tag name="KSO_WM_UNIT_LAYERLEVEL" val="1_1"/>
  <p:tag name="KSO_WM_UNIT_TYPE" val="l_i"/>
  <p:tag name="KSO_WM_UNIT_USESOURCEFORMAT_APPLY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258*l_h_f*1_1_1"/>
  <p:tag name="KSO_WM_UNIT_INDEX" val="1_1_1"/>
  <p:tag name="KSO_WM_UNIT_LAYERLEVEL" val="1_1_1"/>
  <p:tag name="KSO_WM_UNIT_PRESET_TEXT_INDEX" val="4"/>
  <p:tag name="KSO_WM_UNIT_PRESET_TEXT_LEN" val="26"/>
  <p:tag name="KSO_WM_UNIT_TEXT_FILL_FORE_SCHEMECOLOR_INDEX" val="14"/>
  <p:tag name="KSO_WM_UNIT_TEXT_FILL_TYPE" val="1"/>
  <p:tag name="KSO_WM_UNIT_TYPE" val="l_h_f"/>
  <p:tag name="KSO_WM_UNIT_USESOURCEFORMAT_APPLY" val="0"/>
  <p:tag name="KSO_WM_UNIT_VALUE" val="1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15"/>
  <p:tag name="KSO_WM_UNIT_CLEAR" val="1"/>
  <p:tag name="KSO_WM_UNIT_FILL_FORE_SCHEMECOLOR_INDEX" val="14"/>
  <p:tag name="KSO_WM_UNIT_FILL_TYPE" val="1"/>
  <p:tag name="KSO_WM_UNIT_ID" val="258*l_i*1_10"/>
  <p:tag name="KSO_WM_UNIT_INDEX" val="1_10"/>
  <p:tag name="KSO_WM_UNIT_LAYERLEVEL" val="1_1"/>
  <p:tag name="KSO_WM_UNIT_TEXT_FILL_FORE_SCHEMECOLOR_INDEX" val="5"/>
  <p:tag name="KSO_WM_UNIT_TEXT_FILL_TYPE" val="1"/>
  <p:tag name="KSO_WM_UNIT_TYPE" val="l_i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ppt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846</Words>
  <Application>Microsoft Office PowerPoint</Application>
  <PresentationFormat>全屏显示(4:3)</PresentationFormat>
  <Paragraphs>138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ppt</vt:lpstr>
      <vt:lpstr>   </vt:lpstr>
      <vt:lpstr>学习目标：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rbm.xkw.com</dc:creator>
  <cp:lastModifiedBy>hj</cp:lastModifiedBy>
  <cp:revision>2</cp:revision>
  <cp:lastPrinted>2021-04-09T14:31:12Z</cp:lastPrinted>
  <dcterms:created xsi:type="dcterms:W3CDTF">2021-04-09T14:31:12Z</dcterms:created>
  <dcterms:modified xsi:type="dcterms:W3CDTF">2021-04-16T00:56:06Z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