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18" r:id="rId4"/>
    <p:sldId id="320" r:id="rId5"/>
    <p:sldId id="321" r:id="rId6"/>
    <p:sldId id="322" r:id="rId7"/>
    <p:sldId id="323" r:id="rId8"/>
    <p:sldId id="324" r:id="rId9"/>
    <p:sldId id="325" r:id="rId10"/>
    <p:sldId id="326" r:id="rId11"/>
    <p:sldId id="327" r:id="rId12"/>
    <p:sldId id="328" r:id="rId13"/>
    <p:sldId id="329" r:id="rId14"/>
    <p:sldId id="330" r:id="rId15"/>
    <p:sldId id="331" r:id="rId16"/>
    <p:sldId id="332" r:id="rId17"/>
    <p:sldId id="333" r:id="rId18"/>
    <p:sldId id="334" r:id="rId19"/>
    <p:sldId id="335" r:id="rId20"/>
    <p:sldId id="336" r:id="rId21"/>
    <p:sldId id="337" r:id="rId22"/>
    <p:sldId id="338" r:id="rId23"/>
    <p:sldId id="339" r:id="rId24"/>
    <p:sldId id="340" r:id="rId25"/>
    <p:sldId id="341" r:id="rId26"/>
    <p:sldId id="342" r:id="rId27"/>
    <p:sldId id="343" r:id="rId28"/>
    <p:sldId id="344" r:id="rId29"/>
    <p:sldId id="345" r:id="rId30"/>
    <p:sldId id="346" r:id="rId31"/>
    <p:sldId id="347" r:id="rId32"/>
    <p:sldId id="348" r:id="rId33"/>
    <p:sldId id="349" r:id="rId34"/>
    <p:sldId id="350"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54">
          <p15:clr>
            <a:srgbClr val="A4A3A4"/>
          </p15:clr>
        </p15:guide>
        <p15:guide id="2" orient="horz" pos="550">
          <p15:clr>
            <a:srgbClr val="A4A3A4"/>
          </p15:clr>
        </p15:guide>
        <p15:guide id="3" pos="682">
          <p15:clr>
            <a:srgbClr val="A4A3A4"/>
          </p15:clr>
        </p15:guide>
        <p15:guide id="4" pos="701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64171" autoAdjust="0"/>
  </p:normalViewPr>
  <p:slideViewPr>
    <p:cSldViewPr snapToGrid="0">
      <p:cViewPr varScale="1">
        <p:scale>
          <a:sx n="69" d="100"/>
          <a:sy n="69" d="100"/>
        </p:scale>
        <p:origin x="72" y="258"/>
      </p:cViewPr>
      <p:guideLst>
        <p:guide orient="horz" pos="3754"/>
        <p:guide orient="horz" pos="550"/>
        <p:guide pos="682"/>
        <p:guide pos="7015"/>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2.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2021/6/9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2081297502"/>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2021/6/9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2155513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65740768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t>请注意：</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正文标题为：黑体，</a:t>
            </a:r>
            <a:r>
              <a:rPr lang="en-US" altLang="zh-CN"/>
              <a:t>30</a:t>
            </a:r>
            <a:r>
              <a:rPr lang="zh-CN" altLang="en-US"/>
              <a:t>号字；</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2.</a:t>
            </a:r>
            <a:r>
              <a:rPr lang="zh-CN" altLang="en-US"/>
              <a:t>正文内容为：华文楷体（加粗），尽量不小于</a:t>
            </a:r>
            <a:r>
              <a:rPr lang="en-US" altLang="zh-CN"/>
              <a:t>24</a:t>
            </a:r>
            <a:r>
              <a:rPr lang="zh-CN" altLang="en-US"/>
              <a:t>号，</a:t>
            </a:r>
            <a:r>
              <a:rPr lang="zh-CN" altLang="zh-CN" sz="1200" kern="1200">
                <a:solidFill>
                  <a:schemeClr val="tx1"/>
                </a:solidFill>
                <a:effectLst/>
                <a:latin typeface="+mn-lt"/>
                <a:ea typeface="+mn-ea"/>
                <a:cs typeface="+mn-cs"/>
              </a:rPr>
              <a:t>特殊辅助性文字不低于</a:t>
            </a:r>
            <a:r>
              <a:rPr lang="en-US" altLang="zh-CN" sz="1200" kern="1200">
                <a:solidFill>
                  <a:schemeClr val="tx1"/>
                </a:solidFill>
                <a:effectLst/>
                <a:latin typeface="+mn-lt"/>
                <a:ea typeface="+mn-ea"/>
                <a:cs typeface="+mn-cs"/>
              </a:rPr>
              <a:t>18</a:t>
            </a:r>
            <a:r>
              <a:rPr lang="zh-CN" altLang="zh-CN" sz="1200" kern="1200">
                <a:solidFill>
                  <a:schemeClr val="tx1"/>
                </a:solidFill>
                <a:effectLst/>
                <a:latin typeface="+mn-lt"/>
                <a:ea typeface="+mn-ea"/>
                <a:cs typeface="+mn-cs"/>
              </a:rPr>
              <a:t>；</a:t>
            </a:r>
            <a:r>
              <a:rPr lang="zh-CN" altLang="en-US"/>
              <a:t>根据文字量可适当调整。</a:t>
            </a:r>
            <a:r>
              <a:rPr lang="zh-CN" altLang="zh-CN" sz="1200" kern="1200">
                <a:solidFill>
                  <a:schemeClr val="tx1"/>
                </a:solidFill>
                <a:effectLst/>
                <a:latin typeface="+mn-lt"/>
                <a:ea typeface="+mn-ea"/>
                <a:cs typeface="+mn-cs"/>
              </a:rPr>
              <a:t>内容文字一行一般</a:t>
            </a:r>
            <a:r>
              <a:rPr lang="zh-CN" altLang="zh-CN" sz="1200" b="1" kern="1200">
                <a:solidFill>
                  <a:schemeClr val="tx1"/>
                </a:solidFill>
                <a:effectLst/>
                <a:latin typeface="+mn-lt"/>
                <a:ea typeface="+mn-ea"/>
                <a:cs typeface="+mn-cs"/>
              </a:rPr>
              <a:t>不能</a:t>
            </a:r>
            <a:r>
              <a:rPr lang="zh-CN" altLang="zh-CN" sz="1200" kern="1200">
                <a:solidFill>
                  <a:schemeClr val="tx1"/>
                </a:solidFill>
                <a:effectLst/>
                <a:latin typeface="+mn-lt"/>
                <a:ea typeface="+mn-ea"/>
                <a:cs typeface="+mn-cs"/>
              </a:rPr>
              <a:t>超过</a:t>
            </a:r>
            <a:r>
              <a:rPr lang="en-US" altLang="zh-CN" sz="1200" kern="1200">
                <a:solidFill>
                  <a:schemeClr val="tx1"/>
                </a:solidFill>
                <a:effectLst/>
                <a:latin typeface="+mn-lt"/>
                <a:ea typeface="+mn-ea"/>
                <a:cs typeface="+mn-cs"/>
              </a:rPr>
              <a:t>28</a:t>
            </a:r>
            <a:r>
              <a:rPr lang="zh-CN" altLang="zh-CN" sz="1200" kern="1200">
                <a:solidFill>
                  <a:schemeClr val="tx1"/>
                </a:solidFill>
                <a:effectLst/>
                <a:latin typeface="+mn-lt"/>
                <a:ea typeface="+mn-ea"/>
                <a:cs typeface="+mn-cs"/>
              </a:rPr>
              <a:t>个字</a:t>
            </a:r>
            <a:r>
              <a:rPr lang="zh-CN" altLang="en-US" sz="1200" kern="1200">
                <a:solidFill>
                  <a:schemeClr val="tx1"/>
                </a:solidFill>
                <a:effectLst/>
                <a:latin typeface="+mn-lt"/>
                <a:ea typeface="+mn-ea"/>
                <a:cs typeface="+mn-cs"/>
              </a:rPr>
              <a:t>，单页文字</a:t>
            </a:r>
            <a:r>
              <a:rPr lang="zh-CN" altLang="zh-CN" sz="1200" kern="1200">
                <a:solidFill>
                  <a:schemeClr val="tx1"/>
                </a:solidFill>
                <a:effectLst/>
                <a:latin typeface="+mn-lt"/>
                <a:ea typeface="+mn-ea"/>
                <a:cs typeface="+mn-cs"/>
              </a:rPr>
              <a:t>一般不能超过</a:t>
            </a:r>
            <a:r>
              <a:rPr lang="en-US" altLang="zh-CN" sz="1200" kern="1200">
                <a:solidFill>
                  <a:schemeClr val="tx1"/>
                </a:solidFill>
                <a:effectLst/>
                <a:latin typeface="+mn-lt"/>
                <a:ea typeface="+mn-ea"/>
                <a:cs typeface="+mn-cs"/>
              </a:rPr>
              <a:t>8</a:t>
            </a:r>
            <a:r>
              <a:rPr lang="zh-CN" altLang="zh-CN" sz="1200" kern="1200">
                <a:solidFill>
                  <a:schemeClr val="tx1"/>
                </a:solidFill>
                <a:effectLst/>
                <a:latin typeface="+mn-lt"/>
                <a:ea typeface="+mn-ea"/>
                <a:cs typeface="+mn-cs"/>
              </a:rPr>
              <a:t>行</a:t>
            </a:r>
            <a:r>
              <a:rPr lang="zh-CN" altLang="en-US" sz="1200" kern="1200">
                <a:solidFill>
                  <a:schemeClr val="tx1"/>
                </a:solidFill>
                <a:effectLst/>
                <a:latin typeface="+mn-lt"/>
                <a:ea typeface="+mn-ea"/>
                <a:cs typeface="+mn-cs"/>
              </a:rPr>
              <a:t>。</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3.</a:t>
            </a:r>
            <a:r>
              <a:rPr lang="zh-CN" altLang="en-US"/>
              <a:t>左、右、底部：页边距不少于</a:t>
            </a:r>
            <a:r>
              <a:rPr lang="en-US" altLang="zh-CN"/>
              <a:t>1</a:t>
            </a:r>
            <a:r>
              <a:rPr lang="zh-CN" altLang="en-US"/>
              <a:t>英尺（</a:t>
            </a:r>
            <a:r>
              <a:rPr lang="en-US" altLang="zh-CN"/>
              <a:t>PPT</a:t>
            </a:r>
            <a:r>
              <a:rPr lang="zh-CN" altLang="en-US"/>
              <a:t>参考标尺的默认单位）。</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zh-CN" altLang="en-US"/>
              <a:t>英文</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正文标题为：以</a:t>
            </a:r>
            <a:r>
              <a:rPr lang="en-US" altLang="zh-CN"/>
              <a:t>Times New Roman</a:t>
            </a:r>
            <a:r>
              <a:rPr lang="zh-CN" altLang="en-US"/>
              <a:t>为主</a:t>
            </a:r>
            <a:r>
              <a:rPr lang="en-US" altLang="zh-CN"/>
              <a:t>,</a:t>
            </a:r>
            <a:r>
              <a:rPr lang="zh-CN" altLang="en-US"/>
              <a:t>可搭配使用</a:t>
            </a:r>
            <a:r>
              <a:rPr lang="en-US" altLang="zh-CN"/>
              <a:t>Arial</a:t>
            </a:r>
            <a:r>
              <a:rPr lang="zh-CN" altLang="en-US"/>
              <a:t>。字号为</a:t>
            </a:r>
            <a:r>
              <a:rPr lang="en-US" altLang="zh-CN"/>
              <a:t>32—36</a:t>
            </a:r>
            <a:r>
              <a:rPr lang="zh-CN" altLang="en-US"/>
              <a:t>号，特别强调可以用</a:t>
            </a:r>
            <a:r>
              <a:rPr lang="en-US" altLang="zh-CN"/>
              <a:t>40</a:t>
            </a:r>
            <a:r>
              <a:rPr lang="zh-CN" altLang="en-US"/>
              <a:t>号。</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2.</a:t>
            </a:r>
            <a:r>
              <a:rPr lang="zh-CN" altLang="en-US"/>
              <a:t>正文内容为：以</a:t>
            </a:r>
            <a:r>
              <a:rPr lang="en-US" altLang="zh-CN"/>
              <a:t>Times New Roman</a:t>
            </a:r>
            <a:r>
              <a:rPr lang="zh-CN" altLang="en-US"/>
              <a:t>为主</a:t>
            </a:r>
            <a:r>
              <a:rPr lang="en-US" altLang="zh-CN"/>
              <a:t>,</a:t>
            </a:r>
            <a:r>
              <a:rPr lang="zh-CN" altLang="en-US"/>
              <a:t>可搭配使用</a:t>
            </a:r>
            <a:r>
              <a:rPr lang="en-US" altLang="zh-CN"/>
              <a:t>Arial</a:t>
            </a:r>
            <a:r>
              <a:rPr lang="zh-CN" altLang="en-US"/>
              <a:t>。字号为</a:t>
            </a:r>
            <a:r>
              <a:rPr lang="en-US" altLang="zh-CN"/>
              <a:t>24—28</a:t>
            </a:r>
            <a:r>
              <a:rPr lang="zh-CN" altLang="en-US"/>
              <a:t>号，特别强调可用</a:t>
            </a:r>
            <a:r>
              <a:rPr lang="en-US" altLang="zh-CN"/>
              <a:t>32</a:t>
            </a:r>
            <a:r>
              <a:rPr lang="zh-CN" altLang="en-US"/>
              <a:t>号。</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1200" kern="1200">
                <a:solidFill>
                  <a:schemeClr val="tx1"/>
                </a:solidFill>
                <a:effectLst/>
                <a:latin typeface="+mn-lt"/>
                <a:ea typeface="+mn-ea"/>
                <a:cs typeface="+mn-cs"/>
              </a:rPr>
              <a:t>3.</a:t>
            </a:r>
            <a:r>
              <a:rPr lang="zh-CN" altLang="zh-CN" sz="1200" kern="1200">
                <a:solidFill>
                  <a:schemeClr val="tx1"/>
                </a:solidFill>
                <a:effectLst/>
                <a:latin typeface="+mn-lt"/>
                <a:ea typeface="+mn-ea"/>
                <a:cs typeface="+mn-cs"/>
              </a:rPr>
              <a:t>英文每行一般</a:t>
            </a:r>
            <a:r>
              <a:rPr lang="zh-CN" altLang="zh-CN" sz="1200" b="0" kern="1200">
                <a:solidFill>
                  <a:schemeClr val="tx1"/>
                </a:solidFill>
                <a:effectLst/>
                <a:latin typeface="+mn-lt"/>
                <a:ea typeface="+mn-ea"/>
                <a:cs typeface="+mn-cs"/>
              </a:rPr>
              <a:t>不能超过</a:t>
            </a:r>
            <a:r>
              <a:rPr lang="en-US" altLang="zh-CN" sz="1200" b="0" kern="1200">
                <a:solidFill>
                  <a:schemeClr val="tx1"/>
                </a:solidFill>
                <a:effectLst/>
                <a:latin typeface="+mn-lt"/>
                <a:ea typeface="+mn-ea"/>
                <a:cs typeface="+mn-cs"/>
              </a:rPr>
              <a:t>15</a:t>
            </a:r>
            <a:r>
              <a:rPr lang="zh-CN" altLang="zh-CN" sz="1200" b="0" kern="1200">
                <a:solidFill>
                  <a:schemeClr val="tx1"/>
                </a:solidFill>
                <a:effectLst/>
                <a:latin typeface="+mn-lt"/>
                <a:ea typeface="+mn-ea"/>
                <a:cs typeface="+mn-cs"/>
              </a:rPr>
              <a:t>个单词</a:t>
            </a:r>
            <a:r>
              <a:rPr lang="zh-CN" altLang="zh-CN" sz="1200" kern="1200">
                <a:solidFill>
                  <a:schemeClr val="tx1"/>
                </a:solidFill>
                <a:effectLst/>
                <a:latin typeface="+mn-lt"/>
                <a:ea typeface="+mn-ea"/>
                <a:cs typeface="+mn-cs"/>
              </a:rPr>
              <a:t>；</a:t>
            </a:r>
            <a:r>
              <a:rPr lang="zh-CN" altLang="en-US" sz="1200" kern="1200">
                <a:solidFill>
                  <a:schemeClr val="tx1"/>
                </a:solidFill>
                <a:effectLst/>
                <a:latin typeface="+mn-lt"/>
                <a:ea typeface="+mn-ea"/>
                <a:cs typeface="+mn-cs"/>
              </a:rPr>
              <a:t>单页文字</a:t>
            </a:r>
            <a:r>
              <a:rPr lang="zh-CN" altLang="zh-CN" sz="1200" kern="1200">
                <a:solidFill>
                  <a:schemeClr val="tx1"/>
                </a:solidFill>
                <a:effectLst/>
                <a:latin typeface="+mn-lt"/>
                <a:ea typeface="+mn-ea"/>
                <a:cs typeface="+mn-cs"/>
              </a:rPr>
              <a:t>一般不能超过</a:t>
            </a:r>
            <a:r>
              <a:rPr lang="en-US" altLang="zh-CN" sz="1200" kern="1200">
                <a:solidFill>
                  <a:schemeClr val="tx1"/>
                </a:solidFill>
                <a:effectLst/>
                <a:latin typeface="+mn-lt"/>
                <a:ea typeface="+mn-ea"/>
                <a:cs typeface="+mn-cs"/>
              </a:rPr>
              <a:t>8</a:t>
            </a:r>
            <a:r>
              <a:rPr lang="zh-CN" altLang="zh-CN" sz="1200" kern="1200">
                <a:solidFill>
                  <a:schemeClr val="tx1"/>
                </a:solidFill>
                <a:effectLst/>
                <a:latin typeface="+mn-lt"/>
                <a:ea typeface="+mn-ea"/>
                <a:cs typeface="+mn-cs"/>
              </a:rPr>
              <a:t>行。</a:t>
            </a:r>
            <a:endParaRPr lang="en-US" altLang="zh-CN"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4.</a:t>
            </a:r>
            <a:r>
              <a:rPr lang="zh-CN" altLang="en-US"/>
              <a:t>左、右、底部：页边距不少于</a:t>
            </a:r>
            <a:r>
              <a:rPr lang="en-US" altLang="zh-CN"/>
              <a:t>2</a:t>
            </a:r>
            <a:r>
              <a:rPr lang="zh-CN" altLang="en-US"/>
              <a:t>英寸（</a:t>
            </a:r>
            <a:r>
              <a:rPr lang="en-US" altLang="zh-CN"/>
              <a:t>PPT</a:t>
            </a:r>
            <a:r>
              <a:rPr lang="zh-CN" altLang="en-US"/>
              <a:t>参考标尺的默认单位）。</a:t>
            </a:r>
            <a:endParaRPr lang="en-US" altLang="zh-CN"/>
          </a:p>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2</a:t>
            </a:fld>
            <a:endParaRPr lang="zh-CN" altLang="en-US"/>
          </a:p>
        </p:txBody>
      </p:sp>
    </p:spTree>
    <p:extLst>
      <p:ext uri="{BB962C8B-B14F-4D97-AF65-F5344CB8AC3E}">
        <p14:creationId xmlns:p14="http://schemas.microsoft.com/office/powerpoint/2010/main" val="40055083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t>请注意：</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正文标题为：黑体，</a:t>
            </a:r>
            <a:r>
              <a:rPr lang="en-US" altLang="zh-CN"/>
              <a:t>30</a:t>
            </a:r>
            <a:r>
              <a:rPr lang="zh-CN" altLang="en-US"/>
              <a:t>号字；</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2.</a:t>
            </a:r>
            <a:r>
              <a:rPr lang="zh-CN" altLang="en-US"/>
              <a:t>正文内容为：华文楷体（加粗），尽量不小于</a:t>
            </a:r>
            <a:r>
              <a:rPr lang="en-US" altLang="zh-CN"/>
              <a:t>24</a:t>
            </a:r>
            <a:r>
              <a:rPr lang="zh-CN" altLang="en-US"/>
              <a:t>号，</a:t>
            </a:r>
            <a:r>
              <a:rPr lang="zh-CN" altLang="zh-CN" sz="1200" kern="1200">
                <a:solidFill>
                  <a:schemeClr val="tx1"/>
                </a:solidFill>
                <a:effectLst/>
                <a:latin typeface="+mn-lt"/>
                <a:ea typeface="+mn-ea"/>
                <a:cs typeface="+mn-cs"/>
              </a:rPr>
              <a:t>特殊辅助性文字不低于</a:t>
            </a:r>
            <a:r>
              <a:rPr lang="en-US" altLang="zh-CN" sz="1200" kern="1200">
                <a:solidFill>
                  <a:schemeClr val="tx1"/>
                </a:solidFill>
                <a:effectLst/>
                <a:latin typeface="+mn-lt"/>
                <a:ea typeface="+mn-ea"/>
                <a:cs typeface="+mn-cs"/>
              </a:rPr>
              <a:t>18</a:t>
            </a:r>
            <a:r>
              <a:rPr lang="zh-CN" altLang="zh-CN" sz="1200" kern="1200">
                <a:solidFill>
                  <a:schemeClr val="tx1"/>
                </a:solidFill>
                <a:effectLst/>
                <a:latin typeface="+mn-lt"/>
                <a:ea typeface="+mn-ea"/>
                <a:cs typeface="+mn-cs"/>
              </a:rPr>
              <a:t>；</a:t>
            </a:r>
            <a:r>
              <a:rPr lang="zh-CN" altLang="en-US"/>
              <a:t>根据文字量可适当调整。</a:t>
            </a:r>
            <a:r>
              <a:rPr lang="zh-CN" altLang="zh-CN" sz="1200" kern="1200">
                <a:solidFill>
                  <a:schemeClr val="tx1"/>
                </a:solidFill>
                <a:effectLst/>
                <a:latin typeface="+mn-lt"/>
                <a:ea typeface="+mn-ea"/>
                <a:cs typeface="+mn-cs"/>
              </a:rPr>
              <a:t>内容文字一行一般</a:t>
            </a:r>
            <a:r>
              <a:rPr lang="zh-CN" altLang="zh-CN" sz="1200" b="1" kern="1200">
                <a:solidFill>
                  <a:schemeClr val="tx1"/>
                </a:solidFill>
                <a:effectLst/>
                <a:latin typeface="+mn-lt"/>
                <a:ea typeface="+mn-ea"/>
                <a:cs typeface="+mn-cs"/>
              </a:rPr>
              <a:t>不能</a:t>
            </a:r>
            <a:r>
              <a:rPr lang="zh-CN" altLang="zh-CN" sz="1200" kern="1200">
                <a:solidFill>
                  <a:schemeClr val="tx1"/>
                </a:solidFill>
                <a:effectLst/>
                <a:latin typeface="+mn-lt"/>
                <a:ea typeface="+mn-ea"/>
                <a:cs typeface="+mn-cs"/>
              </a:rPr>
              <a:t>超过</a:t>
            </a:r>
            <a:r>
              <a:rPr lang="en-US" altLang="zh-CN" sz="1200" kern="1200">
                <a:solidFill>
                  <a:schemeClr val="tx1"/>
                </a:solidFill>
                <a:effectLst/>
                <a:latin typeface="+mn-lt"/>
                <a:ea typeface="+mn-ea"/>
                <a:cs typeface="+mn-cs"/>
              </a:rPr>
              <a:t>28</a:t>
            </a:r>
            <a:r>
              <a:rPr lang="zh-CN" altLang="zh-CN" sz="1200" kern="1200">
                <a:solidFill>
                  <a:schemeClr val="tx1"/>
                </a:solidFill>
                <a:effectLst/>
                <a:latin typeface="+mn-lt"/>
                <a:ea typeface="+mn-ea"/>
                <a:cs typeface="+mn-cs"/>
              </a:rPr>
              <a:t>个字</a:t>
            </a:r>
            <a:r>
              <a:rPr lang="zh-CN" altLang="en-US" sz="1200" kern="1200">
                <a:solidFill>
                  <a:schemeClr val="tx1"/>
                </a:solidFill>
                <a:effectLst/>
                <a:latin typeface="+mn-lt"/>
                <a:ea typeface="+mn-ea"/>
                <a:cs typeface="+mn-cs"/>
              </a:rPr>
              <a:t>，单页文字</a:t>
            </a:r>
            <a:r>
              <a:rPr lang="zh-CN" altLang="zh-CN" sz="1200" kern="1200">
                <a:solidFill>
                  <a:schemeClr val="tx1"/>
                </a:solidFill>
                <a:effectLst/>
                <a:latin typeface="+mn-lt"/>
                <a:ea typeface="+mn-ea"/>
                <a:cs typeface="+mn-cs"/>
              </a:rPr>
              <a:t>一般不能超过</a:t>
            </a:r>
            <a:r>
              <a:rPr lang="en-US" altLang="zh-CN" sz="1200" kern="1200">
                <a:solidFill>
                  <a:schemeClr val="tx1"/>
                </a:solidFill>
                <a:effectLst/>
                <a:latin typeface="+mn-lt"/>
                <a:ea typeface="+mn-ea"/>
                <a:cs typeface="+mn-cs"/>
              </a:rPr>
              <a:t>8</a:t>
            </a:r>
            <a:r>
              <a:rPr lang="zh-CN" altLang="zh-CN" sz="1200" kern="1200">
                <a:solidFill>
                  <a:schemeClr val="tx1"/>
                </a:solidFill>
                <a:effectLst/>
                <a:latin typeface="+mn-lt"/>
                <a:ea typeface="+mn-ea"/>
                <a:cs typeface="+mn-cs"/>
              </a:rPr>
              <a:t>行</a:t>
            </a:r>
            <a:r>
              <a:rPr lang="zh-CN" altLang="en-US" sz="1200" kern="1200">
                <a:solidFill>
                  <a:schemeClr val="tx1"/>
                </a:solidFill>
                <a:effectLst/>
                <a:latin typeface="+mn-lt"/>
                <a:ea typeface="+mn-ea"/>
                <a:cs typeface="+mn-cs"/>
              </a:rPr>
              <a:t>。</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3.</a:t>
            </a:r>
            <a:r>
              <a:rPr lang="zh-CN" altLang="en-US"/>
              <a:t>左、右、底部：页边距不少于</a:t>
            </a:r>
            <a:r>
              <a:rPr lang="en-US" altLang="zh-CN"/>
              <a:t>1</a:t>
            </a:r>
            <a:r>
              <a:rPr lang="zh-CN" altLang="en-US"/>
              <a:t>英尺（</a:t>
            </a:r>
            <a:r>
              <a:rPr lang="en-US" altLang="zh-CN"/>
              <a:t>PPT</a:t>
            </a:r>
            <a:r>
              <a:rPr lang="zh-CN" altLang="en-US"/>
              <a:t>参考标尺的默认单位）。</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zh-CN" altLang="en-US"/>
              <a:t>英文</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正文标题为：以</a:t>
            </a:r>
            <a:r>
              <a:rPr lang="en-US" altLang="zh-CN"/>
              <a:t>Times New Roman</a:t>
            </a:r>
            <a:r>
              <a:rPr lang="zh-CN" altLang="en-US"/>
              <a:t>为主</a:t>
            </a:r>
            <a:r>
              <a:rPr lang="en-US" altLang="zh-CN"/>
              <a:t>,</a:t>
            </a:r>
            <a:r>
              <a:rPr lang="zh-CN" altLang="en-US"/>
              <a:t>可搭配使用</a:t>
            </a:r>
            <a:r>
              <a:rPr lang="en-US" altLang="zh-CN"/>
              <a:t>Arial</a:t>
            </a:r>
            <a:r>
              <a:rPr lang="zh-CN" altLang="en-US"/>
              <a:t>。字号为</a:t>
            </a:r>
            <a:r>
              <a:rPr lang="en-US" altLang="zh-CN"/>
              <a:t>32—36</a:t>
            </a:r>
            <a:r>
              <a:rPr lang="zh-CN" altLang="en-US"/>
              <a:t>号，特别强调可以用</a:t>
            </a:r>
            <a:r>
              <a:rPr lang="en-US" altLang="zh-CN"/>
              <a:t>40</a:t>
            </a:r>
            <a:r>
              <a:rPr lang="zh-CN" altLang="en-US"/>
              <a:t>号。</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2.</a:t>
            </a:r>
            <a:r>
              <a:rPr lang="zh-CN" altLang="en-US"/>
              <a:t>正文内容为：以</a:t>
            </a:r>
            <a:r>
              <a:rPr lang="en-US" altLang="zh-CN"/>
              <a:t>Times New Roman</a:t>
            </a:r>
            <a:r>
              <a:rPr lang="zh-CN" altLang="en-US"/>
              <a:t>为主</a:t>
            </a:r>
            <a:r>
              <a:rPr lang="en-US" altLang="zh-CN"/>
              <a:t>,</a:t>
            </a:r>
            <a:r>
              <a:rPr lang="zh-CN" altLang="en-US"/>
              <a:t>可搭配使用</a:t>
            </a:r>
            <a:r>
              <a:rPr lang="en-US" altLang="zh-CN"/>
              <a:t>Arial</a:t>
            </a:r>
            <a:r>
              <a:rPr lang="zh-CN" altLang="en-US"/>
              <a:t>。字号为</a:t>
            </a:r>
            <a:r>
              <a:rPr lang="en-US" altLang="zh-CN"/>
              <a:t>24—28</a:t>
            </a:r>
            <a:r>
              <a:rPr lang="zh-CN" altLang="en-US"/>
              <a:t>号，特别强调可用</a:t>
            </a:r>
            <a:r>
              <a:rPr lang="en-US" altLang="zh-CN"/>
              <a:t>32</a:t>
            </a:r>
            <a:r>
              <a:rPr lang="zh-CN" altLang="en-US"/>
              <a:t>号。</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1200" kern="1200">
                <a:solidFill>
                  <a:schemeClr val="tx1"/>
                </a:solidFill>
                <a:effectLst/>
                <a:latin typeface="+mn-lt"/>
                <a:ea typeface="+mn-ea"/>
                <a:cs typeface="+mn-cs"/>
              </a:rPr>
              <a:t>3.</a:t>
            </a:r>
            <a:r>
              <a:rPr lang="zh-CN" altLang="zh-CN" sz="1200" kern="1200">
                <a:solidFill>
                  <a:schemeClr val="tx1"/>
                </a:solidFill>
                <a:effectLst/>
                <a:latin typeface="+mn-lt"/>
                <a:ea typeface="+mn-ea"/>
                <a:cs typeface="+mn-cs"/>
              </a:rPr>
              <a:t>英文每行一般</a:t>
            </a:r>
            <a:r>
              <a:rPr lang="zh-CN" altLang="zh-CN" sz="1200" b="0" kern="1200">
                <a:solidFill>
                  <a:schemeClr val="tx1"/>
                </a:solidFill>
                <a:effectLst/>
                <a:latin typeface="+mn-lt"/>
                <a:ea typeface="+mn-ea"/>
                <a:cs typeface="+mn-cs"/>
              </a:rPr>
              <a:t>不能超过</a:t>
            </a:r>
            <a:r>
              <a:rPr lang="en-US" altLang="zh-CN" sz="1200" b="0" kern="1200">
                <a:solidFill>
                  <a:schemeClr val="tx1"/>
                </a:solidFill>
                <a:effectLst/>
                <a:latin typeface="+mn-lt"/>
                <a:ea typeface="+mn-ea"/>
                <a:cs typeface="+mn-cs"/>
              </a:rPr>
              <a:t>15</a:t>
            </a:r>
            <a:r>
              <a:rPr lang="zh-CN" altLang="zh-CN" sz="1200" b="0" kern="1200">
                <a:solidFill>
                  <a:schemeClr val="tx1"/>
                </a:solidFill>
                <a:effectLst/>
                <a:latin typeface="+mn-lt"/>
                <a:ea typeface="+mn-ea"/>
                <a:cs typeface="+mn-cs"/>
              </a:rPr>
              <a:t>个单词</a:t>
            </a:r>
            <a:r>
              <a:rPr lang="zh-CN" altLang="zh-CN" sz="1200" kern="1200">
                <a:solidFill>
                  <a:schemeClr val="tx1"/>
                </a:solidFill>
                <a:effectLst/>
                <a:latin typeface="+mn-lt"/>
                <a:ea typeface="+mn-ea"/>
                <a:cs typeface="+mn-cs"/>
              </a:rPr>
              <a:t>；</a:t>
            </a:r>
            <a:r>
              <a:rPr lang="zh-CN" altLang="en-US" sz="1200" kern="1200">
                <a:solidFill>
                  <a:schemeClr val="tx1"/>
                </a:solidFill>
                <a:effectLst/>
                <a:latin typeface="+mn-lt"/>
                <a:ea typeface="+mn-ea"/>
                <a:cs typeface="+mn-cs"/>
              </a:rPr>
              <a:t>单页文字</a:t>
            </a:r>
            <a:r>
              <a:rPr lang="zh-CN" altLang="zh-CN" sz="1200" kern="1200">
                <a:solidFill>
                  <a:schemeClr val="tx1"/>
                </a:solidFill>
                <a:effectLst/>
                <a:latin typeface="+mn-lt"/>
                <a:ea typeface="+mn-ea"/>
                <a:cs typeface="+mn-cs"/>
              </a:rPr>
              <a:t>一般不能超过</a:t>
            </a:r>
            <a:r>
              <a:rPr lang="en-US" altLang="zh-CN" sz="1200" kern="1200">
                <a:solidFill>
                  <a:schemeClr val="tx1"/>
                </a:solidFill>
                <a:effectLst/>
                <a:latin typeface="+mn-lt"/>
                <a:ea typeface="+mn-ea"/>
                <a:cs typeface="+mn-cs"/>
              </a:rPr>
              <a:t>8</a:t>
            </a:r>
            <a:r>
              <a:rPr lang="zh-CN" altLang="zh-CN" sz="1200" kern="1200">
                <a:solidFill>
                  <a:schemeClr val="tx1"/>
                </a:solidFill>
                <a:effectLst/>
                <a:latin typeface="+mn-lt"/>
                <a:ea typeface="+mn-ea"/>
                <a:cs typeface="+mn-cs"/>
              </a:rPr>
              <a:t>行。</a:t>
            </a:r>
            <a:endParaRPr lang="en-US" altLang="zh-CN"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4.</a:t>
            </a:r>
            <a:r>
              <a:rPr lang="zh-CN" altLang="en-US"/>
              <a:t>左、右、底部：页边距不少于</a:t>
            </a:r>
            <a:r>
              <a:rPr lang="en-US" altLang="zh-CN"/>
              <a:t>2</a:t>
            </a:r>
            <a:r>
              <a:rPr lang="zh-CN" altLang="en-US"/>
              <a:t>英寸（</a:t>
            </a:r>
            <a:r>
              <a:rPr lang="en-US" altLang="zh-CN"/>
              <a:t>PPT</a:t>
            </a:r>
            <a:r>
              <a:rPr lang="zh-CN" altLang="en-US"/>
              <a:t>参考标尺的默认单位）。</a:t>
            </a:r>
            <a:endParaRPr lang="en-US" altLang="zh-CN"/>
          </a:p>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44319436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t>请注意：</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正文标题为：黑体，</a:t>
            </a:r>
            <a:r>
              <a:rPr lang="en-US" altLang="zh-CN"/>
              <a:t>30</a:t>
            </a:r>
            <a:r>
              <a:rPr lang="zh-CN" altLang="en-US"/>
              <a:t>号字；</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2.</a:t>
            </a:r>
            <a:r>
              <a:rPr lang="zh-CN" altLang="en-US"/>
              <a:t>正文内容为：华文楷体（加粗），尽量不小于</a:t>
            </a:r>
            <a:r>
              <a:rPr lang="en-US" altLang="zh-CN"/>
              <a:t>24</a:t>
            </a:r>
            <a:r>
              <a:rPr lang="zh-CN" altLang="en-US"/>
              <a:t>号，</a:t>
            </a:r>
            <a:r>
              <a:rPr lang="zh-CN" altLang="zh-CN" sz="1200" kern="1200">
                <a:solidFill>
                  <a:schemeClr val="tx1"/>
                </a:solidFill>
                <a:effectLst/>
                <a:latin typeface="+mn-lt"/>
                <a:ea typeface="+mn-ea"/>
                <a:cs typeface="+mn-cs"/>
              </a:rPr>
              <a:t>特殊辅助性文字不低于</a:t>
            </a:r>
            <a:r>
              <a:rPr lang="en-US" altLang="zh-CN" sz="1200" kern="1200">
                <a:solidFill>
                  <a:schemeClr val="tx1"/>
                </a:solidFill>
                <a:effectLst/>
                <a:latin typeface="+mn-lt"/>
                <a:ea typeface="+mn-ea"/>
                <a:cs typeface="+mn-cs"/>
              </a:rPr>
              <a:t>18</a:t>
            </a:r>
            <a:r>
              <a:rPr lang="zh-CN" altLang="zh-CN" sz="1200" kern="1200">
                <a:solidFill>
                  <a:schemeClr val="tx1"/>
                </a:solidFill>
                <a:effectLst/>
                <a:latin typeface="+mn-lt"/>
                <a:ea typeface="+mn-ea"/>
                <a:cs typeface="+mn-cs"/>
              </a:rPr>
              <a:t>；</a:t>
            </a:r>
            <a:r>
              <a:rPr lang="zh-CN" altLang="en-US"/>
              <a:t>根据文字量可适当调整。</a:t>
            </a:r>
            <a:r>
              <a:rPr lang="zh-CN" altLang="zh-CN" sz="1200" kern="1200">
                <a:solidFill>
                  <a:schemeClr val="tx1"/>
                </a:solidFill>
                <a:effectLst/>
                <a:latin typeface="+mn-lt"/>
                <a:ea typeface="+mn-ea"/>
                <a:cs typeface="+mn-cs"/>
              </a:rPr>
              <a:t>内容文字一行一般</a:t>
            </a:r>
            <a:r>
              <a:rPr lang="zh-CN" altLang="zh-CN" sz="1200" b="1" kern="1200">
                <a:solidFill>
                  <a:schemeClr val="tx1"/>
                </a:solidFill>
                <a:effectLst/>
                <a:latin typeface="+mn-lt"/>
                <a:ea typeface="+mn-ea"/>
                <a:cs typeface="+mn-cs"/>
              </a:rPr>
              <a:t>不能</a:t>
            </a:r>
            <a:r>
              <a:rPr lang="zh-CN" altLang="zh-CN" sz="1200" kern="1200">
                <a:solidFill>
                  <a:schemeClr val="tx1"/>
                </a:solidFill>
                <a:effectLst/>
                <a:latin typeface="+mn-lt"/>
                <a:ea typeface="+mn-ea"/>
                <a:cs typeface="+mn-cs"/>
              </a:rPr>
              <a:t>超过</a:t>
            </a:r>
            <a:r>
              <a:rPr lang="en-US" altLang="zh-CN" sz="1200" kern="1200">
                <a:solidFill>
                  <a:schemeClr val="tx1"/>
                </a:solidFill>
                <a:effectLst/>
                <a:latin typeface="+mn-lt"/>
                <a:ea typeface="+mn-ea"/>
                <a:cs typeface="+mn-cs"/>
              </a:rPr>
              <a:t>28</a:t>
            </a:r>
            <a:r>
              <a:rPr lang="zh-CN" altLang="zh-CN" sz="1200" kern="1200">
                <a:solidFill>
                  <a:schemeClr val="tx1"/>
                </a:solidFill>
                <a:effectLst/>
                <a:latin typeface="+mn-lt"/>
                <a:ea typeface="+mn-ea"/>
                <a:cs typeface="+mn-cs"/>
              </a:rPr>
              <a:t>个字</a:t>
            </a:r>
            <a:r>
              <a:rPr lang="zh-CN" altLang="en-US" sz="1200" kern="1200">
                <a:solidFill>
                  <a:schemeClr val="tx1"/>
                </a:solidFill>
                <a:effectLst/>
                <a:latin typeface="+mn-lt"/>
                <a:ea typeface="+mn-ea"/>
                <a:cs typeface="+mn-cs"/>
              </a:rPr>
              <a:t>，单页文字</a:t>
            </a:r>
            <a:r>
              <a:rPr lang="zh-CN" altLang="zh-CN" sz="1200" kern="1200">
                <a:solidFill>
                  <a:schemeClr val="tx1"/>
                </a:solidFill>
                <a:effectLst/>
                <a:latin typeface="+mn-lt"/>
                <a:ea typeface="+mn-ea"/>
                <a:cs typeface="+mn-cs"/>
              </a:rPr>
              <a:t>一般不能超过</a:t>
            </a:r>
            <a:r>
              <a:rPr lang="en-US" altLang="zh-CN" sz="1200" kern="1200">
                <a:solidFill>
                  <a:schemeClr val="tx1"/>
                </a:solidFill>
                <a:effectLst/>
                <a:latin typeface="+mn-lt"/>
                <a:ea typeface="+mn-ea"/>
                <a:cs typeface="+mn-cs"/>
              </a:rPr>
              <a:t>8</a:t>
            </a:r>
            <a:r>
              <a:rPr lang="zh-CN" altLang="zh-CN" sz="1200" kern="1200">
                <a:solidFill>
                  <a:schemeClr val="tx1"/>
                </a:solidFill>
                <a:effectLst/>
                <a:latin typeface="+mn-lt"/>
                <a:ea typeface="+mn-ea"/>
                <a:cs typeface="+mn-cs"/>
              </a:rPr>
              <a:t>行</a:t>
            </a:r>
            <a:r>
              <a:rPr lang="zh-CN" altLang="en-US" sz="1200" kern="1200">
                <a:solidFill>
                  <a:schemeClr val="tx1"/>
                </a:solidFill>
                <a:effectLst/>
                <a:latin typeface="+mn-lt"/>
                <a:ea typeface="+mn-ea"/>
                <a:cs typeface="+mn-cs"/>
              </a:rPr>
              <a:t>。</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3.</a:t>
            </a:r>
            <a:r>
              <a:rPr lang="zh-CN" altLang="en-US"/>
              <a:t>左、右、底部：页边距不少于</a:t>
            </a:r>
            <a:r>
              <a:rPr lang="en-US" altLang="zh-CN"/>
              <a:t>1</a:t>
            </a:r>
            <a:r>
              <a:rPr lang="zh-CN" altLang="en-US"/>
              <a:t>英尺（</a:t>
            </a:r>
            <a:r>
              <a:rPr lang="en-US" altLang="zh-CN"/>
              <a:t>PPT</a:t>
            </a:r>
            <a:r>
              <a:rPr lang="zh-CN" altLang="en-US"/>
              <a:t>参考标尺的默认单位）。</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zh-CN" altLang="en-US"/>
              <a:t>英文</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正文标题为：以</a:t>
            </a:r>
            <a:r>
              <a:rPr lang="en-US" altLang="zh-CN"/>
              <a:t>Times New Roman</a:t>
            </a:r>
            <a:r>
              <a:rPr lang="zh-CN" altLang="en-US"/>
              <a:t>为主</a:t>
            </a:r>
            <a:r>
              <a:rPr lang="en-US" altLang="zh-CN"/>
              <a:t>,</a:t>
            </a:r>
            <a:r>
              <a:rPr lang="zh-CN" altLang="en-US"/>
              <a:t>可搭配使用</a:t>
            </a:r>
            <a:r>
              <a:rPr lang="en-US" altLang="zh-CN"/>
              <a:t>Arial</a:t>
            </a:r>
            <a:r>
              <a:rPr lang="zh-CN" altLang="en-US"/>
              <a:t>。字号为</a:t>
            </a:r>
            <a:r>
              <a:rPr lang="en-US" altLang="zh-CN"/>
              <a:t>32—36</a:t>
            </a:r>
            <a:r>
              <a:rPr lang="zh-CN" altLang="en-US"/>
              <a:t>号，特别强调可以用</a:t>
            </a:r>
            <a:r>
              <a:rPr lang="en-US" altLang="zh-CN"/>
              <a:t>40</a:t>
            </a:r>
            <a:r>
              <a:rPr lang="zh-CN" altLang="en-US"/>
              <a:t>号。</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2.</a:t>
            </a:r>
            <a:r>
              <a:rPr lang="zh-CN" altLang="en-US"/>
              <a:t>正文内容为：以</a:t>
            </a:r>
            <a:r>
              <a:rPr lang="en-US" altLang="zh-CN"/>
              <a:t>Times New Roman</a:t>
            </a:r>
            <a:r>
              <a:rPr lang="zh-CN" altLang="en-US"/>
              <a:t>为主</a:t>
            </a:r>
            <a:r>
              <a:rPr lang="en-US" altLang="zh-CN"/>
              <a:t>,</a:t>
            </a:r>
            <a:r>
              <a:rPr lang="zh-CN" altLang="en-US"/>
              <a:t>可搭配使用</a:t>
            </a:r>
            <a:r>
              <a:rPr lang="en-US" altLang="zh-CN"/>
              <a:t>Arial</a:t>
            </a:r>
            <a:r>
              <a:rPr lang="zh-CN" altLang="en-US"/>
              <a:t>。字号为</a:t>
            </a:r>
            <a:r>
              <a:rPr lang="en-US" altLang="zh-CN"/>
              <a:t>24—28</a:t>
            </a:r>
            <a:r>
              <a:rPr lang="zh-CN" altLang="en-US"/>
              <a:t>号，特别强调可用</a:t>
            </a:r>
            <a:r>
              <a:rPr lang="en-US" altLang="zh-CN"/>
              <a:t>32</a:t>
            </a:r>
            <a:r>
              <a:rPr lang="zh-CN" altLang="en-US"/>
              <a:t>号。</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1200" kern="1200">
                <a:solidFill>
                  <a:schemeClr val="tx1"/>
                </a:solidFill>
                <a:effectLst/>
                <a:latin typeface="+mn-lt"/>
                <a:ea typeface="+mn-ea"/>
                <a:cs typeface="+mn-cs"/>
              </a:rPr>
              <a:t>3.</a:t>
            </a:r>
            <a:r>
              <a:rPr lang="zh-CN" altLang="zh-CN" sz="1200" kern="1200">
                <a:solidFill>
                  <a:schemeClr val="tx1"/>
                </a:solidFill>
                <a:effectLst/>
                <a:latin typeface="+mn-lt"/>
                <a:ea typeface="+mn-ea"/>
                <a:cs typeface="+mn-cs"/>
              </a:rPr>
              <a:t>英文每行一般</a:t>
            </a:r>
            <a:r>
              <a:rPr lang="zh-CN" altLang="zh-CN" sz="1200" b="0" kern="1200">
                <a:solidFill>
                  <a:schemeClr val="tx1"/>
                </a:solidFill>
                <a:effectLst/>
                <a:latin typeface="+mn-lt"/>
                <a:ea typeface="+mn-ea"/>
                <a:cs typeface="+mn-cs"/>
              </a:rPr>
              <a:t>不能超过</a:t>
            </a:r>
            <a:r>
              <a:rPr lang="en-US" altLang="zh-CN" sz="1200" b="0" kern="1200">
                <a:solidFill>
                  <a:schemeClr val="tx1"/>
                </a:solidFill>
                <a:effectLst/>
                <a:latin typeface="+mn-lt"/>
                <a:ea typeface="+mn-ea"/>
                <a:cs typeface="+mn-cs"/>
              </a:rPr>
              <a:t>15</a:t>
            </a:r>
            <a:r>
              <a:rPr lang="zh-CN" altLang="zh-CN" sz="1200" b="0" kern="1200">
                <a:solidFill>
                  <a:schemeClr val="tx1"/>
                </a:solidFill>
                <a:effectLst/>
                <a:latin typeface="+mn-lt"/>
                <a:ea typeface="+mn-ea"/>
                <a:cs typeface="+mn-cs"/>
              </a:rPr>
              <a:t>个单词</a:t>
            </a:r>
            <a:r>
              <a:rPr lang="zh-CN" altLang="zh-CN" sz="1200" kern="1200">
                <a:solidFill>
                  <a:schemeClr val="tx1"/>
                </a:solidFill>
                <a:effectLst/>
                <a:latin typeface="+mn-lt"/>
                <a:ea typeface="+mn-ea"/>
                <a:cs typeface="+mn-cs"/>
              </a:rPr>
              <a:t>；</a:t>
            </a:r>
            <a:r>
              <a:rPr lang="zh-CN" altLang="en-US" sz="1200" kern="1200">
                <a:solidFill>
                  <a:schemeClr val="tx1"/>
                </a:solidFill>
                <a:effectLst/>
                <a:latin typeface="+mn-lt"/>
                <a:ea typeface="+mn-ea"/>
                <a:cs typeface="+mn-cs"/>
              </a:rPr>
              <a:t>单页文字</a:t>
            </a:r>
            <a:r>
              <a:rPr lang="zh-CN" altLang="zh-CN" sz="1200" kern="1200">
                <a:solidFill>
                  <a:schemeClr val="tx1"/>
                </a:solidFill>
                <a:effectLst/>
                <a:latin typeface="+mn-lt"/>
                <a:ea typeface="+mn-ea"/>
                <a:cs typeface="+mn-cs"/>
              </a:rPr>
              <a:t>一般不能超过</a:t>
            </a:r>
            <a:r>
              <a:rPr lang="en-US" altLang="zh-CN" sz="1200" kern="1200">
                <a:solidFill>
                  <a:schemeClr val="tx1"/>
                </a:solidFill>
                <a:effectLst/>
                <a:latin typeface="+mn-lt"/>
                <a:ea typeface="+mn-ea"/>
                <a:cs typeface="+mn-cs"/>
              </a:rPr>
              <a:t>8</a:t>
            </a:r>
            <a:r>
              <a:rPr lang="zh-CN" altLang="zh-CN" sz="1200" kern="1200">
                <a:solidFill>
                  <a:schemeClr val="tx1"/>
                </a:solidFill>
                <a:effectLst/>
                <a:latin typeface="+mn-lt"/>
                <a:ea typeface="+mn-ea"/>
                <a:cs typeface="+mn-cs"/>
              </a:rPr>
              <a:t>行。</a:t>
            </a:r>
            <a:endParaRPr lang="en-US" altLang="zh-CN"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a:t>4.</a:t>
            </a:r>
            <a:r>
              <a:rPr lang="zh-CN" altLang="en-US"/>
              <a:t>左、右、底部：页边距不少于</a:t>
            </a:r>
            <a:r>
              <a:rPr lang="en-US" altLang="zh-CN"/>
              <a:t>2</a:t>
            </a:r>
            <a:r>
              <a:rPr lang="zh-CN" altLang="en-US"/>
              <a:t>英寸（</a:t>
            </a:r>
            <a:r>
              <a:rPr lang="en-US" altLang="zh-CN"/>
              <a:t>PPT</a:t>
            </a:r>
            <a:r>
              <a:rPr lang="zh-CN" altLang="en-US"/>
              <a:t>参考标尺的默认单位）。</a:t>
            </a:r>
            <a:endParaRPr lang="en-US" altLang="zh-CN"/>
          </a:p>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32</a:t>
            </a:fld>
            <a:endParaRPr lang="zh-CN" altLang="en-US"/>
          </a:p>
        </p:txBody>
      </p:sp>
    </p:spTree>
    <p:extLst>
      <p:ext uri="{BB962C8B-B14F-4D97-AF65-F5344CB8AC3E}">
        <p14:creationId xmlns:p14="http://schemas.microsoft.com/office/powerpoint/2010/main" val="35975798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1_标题和内容">
    <p:spTree>
      <p:nvGrpSpPr>
        <p:cNvPr id="1" name=""/>
        <p:cNvGrpSpPr/>
        <p:nvPr/>
      </p:nvGrpSpPr>
      <p:grpSpPr>
        <a:xfrm>
          <a:off x="0" y="0"/>
          <a: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a:p>
        </p:txBody>
      </p:sp>
      <p:sp>
        <p:nvSpPr>
          <p:cNvPr id="13" name="标题 1"/>
          <p:cNvSpPr txBox="1"/>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初中语文</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3_仅标题">
    <p:spTree>
      <p:nvGrpSpPr>
        <p:cNvPr id="1" name=""/>
        <p:cNvGrpSpPr/>
        <p:nvPr/>
      </p:nvGrpSpPr>
      <p:grpSpPr>
        <a:xfrm>
          <a:off x="0" y="0"/>
          <a:ext cx="0" cy="0"/>
        </a:xfrm>
      </p:grpSpPr>
      <p:sp>
        <p:nvSpPr>
          <p:cNvPr id="2" name="标题 1"/>
          <p:cNvSpPr>
            <a:spLocks noGrp="1"/>
          </p:cNvSpPr>
          <p:nvPr>
            <p:ph type="title"/>
          </p:nvPr>
        </p:nvSpPr>
        <p:spPr>
          <a:xfrm>
            <a:off x="846666" y="573617"/>
            <a:ext cx="10515600" cy="1325563"/>
          </a:xfrm>
        </p:spPr>
        <p:txBody>
          <a:bodyPr/>
          <a:lstStyle/>
          <a:p>
            <a:r>
              <a:rPr lang="zh-CN" altLang="en-US"/>
              <a:t>单击此处编辑母版标题样式</a:t>
            </a:r>
          </a:p>
        </p:txBody>
      </p:sp>
      <p:sp>
        <p:nvSpPr>
          <p:cNvPr id="8" name="标题 1"/>
          <p:cNvSpPr txBox="1"/>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初中语文</a:t>
            </a: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2">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2021/6/9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microsoft.com/office/2007/relationships/hdphoto" Target="../media/image4.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jpeg" /><Relationship Id="rId4"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8.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idx="4294967295"/>
          </p:nvPr>
        </p:nvSpPr>
        <p:spPr>
          <a:xfrm>
            <a:off x="1622960" y="1744175"/>
            <a:ext cx="10080625" cy="1006475"/>
          </a:xfrm>
        </p:spPr>
        <p:txBody>
          <a:bodyPr/>
          <a:lstStyle/>
          <a:p>
            <a:r>
              <a:rPr lang="zh-CN" altLang="en-US" sz="4800" b="1">
                <a:solidFill>
                  <a:srgbClr val="FF0000"/>
                </a:solidFill>
                <a:latin typeface="微软雅黑" panose="020b0503020204020204" pitchFamily="34" charset="-122"/>
                <a:ea typeface="微软雅黑" panose="020b0503020204020204" pitchFamily="34" charset="-122"/>
              </a:rPr>
              <a:t>少年正是读书时</a:t>
            </a:r>
            <a:endParaRPr lang="zh-CN" altLang="en-US"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437890" y="2106295"/>
            <a:ext cx="5396865" cy="3114675"/>
          </a:xfrm>
        </p:spPr>
        <p:txBody>
          <a:bodyPr>
            <a:noAutofit/>
          </a:bodyPr>
          <a:lstStyle/>
          <a:p>
            <a:pPr marL="0" indent="0">
              <a:lnSpc>
                <a:spcPct val="150000"/>
              </a:lnSpc>
              <a:buNone/>
            </a:pPr>
            <a:r>
              <a:rPr lang="en-US" altLang="zh-CN" sz="2200" b="1">
                <a:sym typeface="+mn-ea"/>
              </a:rPr>
              <a:t> </a:t>
            </a:r>
            <a:r>
              <a:rPr lang="en-US" altLang="zh-CN" sz="2700" b="1">
                <a:sym typeface="+mn-ea"/>
              </a:rPr>
              <a:t>       </a:t>
            </a:r>
            <a:r>
              <a:rPr sz="2700" b="1">
                <a:sym typeface="+mn-ea"/>
              </a:rPr>
              <a:t>参考自己课前</a:t>
            </a:r>
            <a:r>
              <a:rPr lang="zh-CN" sz="2700" b="1">
                <a:sym typeface="+mn-ea"/>
              </a:rPr>
              <a:t>查阅</a:t>
            </a:r>
            <a:r>
              <a:rPr sz="2700" b="1">
                <a:sym typeface="+mn-ea"/>
              </a:rPr>
              <a:t>的调查问卷填写方法与注意事项，</a:t>
            </a:r>
            <a:r>
              <a:rPr lang="zh-CN" sz="2700" b="1">
                <a:sym typeface="+mn-ea"/>
              </a:rPr>
              <a:t>填写</a:t>
            </a:r>
            <a:r>
              <a:rPr sz="2700" b="1">
                <a:sym typeface="+mn-ea"/>
              </a:rPr>
              <a:t>语文书</a:t>
            </a:r>
            <a:r>
              <a:rPr lang="en-US" sz="2700" b="1">
                <a:sym typeface="+mn-ea"/>
              </a:rPr>
              <a:t>88-89</a:t>
            </a:r>
            <a:r>
              <a:rPr lang="zh-CN" altLang="en-US" sz="2700" b="1">
                <a:sym typeface="+mn-ea"/>
              </a:rPr>
              <a:t>页</a:t>
            </a:r>
            <a:r>
              <a:rPr sz="2700" b="1">
                <a:sym typeface="+mn-ea"/>
              </a:rPr>
              <a:t> 【资料二】</a:t>
            </a:r>
            <a:r>
              <a:rPr lang="en-US" sz="2700" b="1">
                <a:sym typeface="+mn-ea"/>
              </a:rPr>
              <a:t>“</a:t>
            </a:r>
            <a:r>
              <a:rPr lang="zh-CN" altLang="en-US" sz="2700" b="1">
                <a:sym typeface="+mn-ea"/>
              </a:rPr>
              <a:t>个人阅读状况调查</a:t>
            </a:r>
            <a:r>
              <a:rPr sz="2700" b="1">
                <a:sym typeface="+mn-ea"/>
              </a:rPr>
              <a:t>问卷</a:t>
            </a:r>
            <a:r>
              <a:rPr lang="en-US" sz="2700" b="1">
                <a:sym typeface="+mn-ea"/>
              </a:rPr>
              <a:t>”</a:t>
            </a:r>
            <a:r>
              <a:rPr sz="2700" b="1">
                <a:sym typeface="+mn-ea"/>
              </a:rPr>
              <a:t>，获得自身阅读状况的调查结果。</a:t>
            </a:r>
          </a:p>
        </p:txBody>
      </p:sp>
      <p:cxnSp>
        <p:nvCxnSpPr>
          <p:cNvPr id="4" name="直接连接符 3"/>
          <p:cNvCxnSpPr/>
          <p:nvPr/>
        </p:nvCxnSpPr>
        <p:spPr>
          <a:xfrm flipV="1">
            <a:off x="3277767" y="191374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991916" y="1883111"/>
            <a:ext cx="44548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437890" y="1330325"/>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阅读现状我知道”</a:t>
            </a:r>
            <a:endParaRPr lang="zh-CN" altLang="en-US" sz="3000" b="1">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57020" y="1624965"/>
            <a:ext cx="7967980" cy="4274185"/>
          </a:xfrm>
        </p:spPr>
        <p:txBody>
          <a:bodyPr>
            <a:normAutofit fontScale="90000" lnSpcReduction="20000"/>
          </a:bodyPr>
          <a:lstStyle/>
          <a:p>
            <a:pPr marL="0" indent="0">
              <a:lnSpc>
                <a:spcPct val="100000"/>
              </a:lnSpc>
              <a:buNone/>
            </a:pPr>
            <a:r>
              <a:rPr lang="zh-CN" altLang="en-US" b="1">
                <a:solidFill>
                  <a:srgbClr val="0070C0"/>
                </a:solidFill>
                <a:latin typeface="楷体" panose="02010609060101010101" charset="-122"/>
                <a:ea typeface="楷体" panose="02010609060101010101" charset="-122"/>
                <a:cs typeface="楷体" panose="02010609060101010101" charset="-122"/>
              </a:rPr>
              <a:t>初一</a:t>
            </a:r>
            <a:r>
              <a:rPr lang="en-US" altLang="zh-CN" b="1">
                <a:solidFill>
                  <a:srgbClr val="0070C0"/>
                </a:solidFill>
                <a:latin typeface="楷体" panose="02010609060101010101" charset="-122"/>
                <a:ea typeface="楷体" panose="02010609060101010101" charset="-122"/>
                <a:cs typeface="楷体" panose="02010609060101010101" charset="-122"/>
              </a:rPr>
              <a:t>10</a:t>
            </a:r>
            <a:r>
              <a:rPr lang="zh-CN" altLang="en-US" b="1">
                <a:solidFill>
                  <a:srgbClr val="0070C0"/>
                </a:solidFill>
                <a:latin typeface="楷体" panose="02010609060101010101" charset="-122"/>
                <a:ea typeface="楷体" panose="02010609060101010101" charset="-122"/>
                <a:cs typeface="楷体" panose="02010609060101010101" charset="-122"/>
              </a:rPr>
              <a:t>班小周的调查结果：</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①</a:t>
            </a:r>
            <a:r>
              <a:rPr lang="zh-CN" altLang="en-US" sz="2400" b="1">
                <a:solidFill>
                  <a:srgbClr val="0070C0"/>
                </a:solidFill>
                <a:latin typeface="楷体" panose="02010609060101010101" charset="-122"/>
                <a:ea typeface="楷体" panose="02010609060101010101" charset="-122"/>
                <a:cs typeface="楷体" panose="02010609060101010101" charset="-122"/>
              </a:rPr>
              <a:t>我平均每天花在课外阅读上的时间是</a:t>
            </a:r>
            <a:r>
              <a:rPr lang="en-US" altLang="zh-CN" sz="2400" b="1">
                <a:solidFill>
                  <a:srgbClr val="0070C0"/>
                </a:solidFill>
                <a:latin typeface="楷体" panose="02010609060101010101" charset="-122"/>
                <a:ea typeface="楷体" panose="02010609060101010101" charset="-122"/>
                <a:cs typeface="楷体" panose="02010609060101010101" charset="-122"/>
              </a:rPr>
              <a:t>30</a:t>
            </a:r>
            <a:r>
              <a:rPr lang="zh-CN" altLang="en-US" sz="2400" b="1">
                <a:solidFill>
                  <a:srgbClr val="0070C0"/>
                </a:solidFill>
                <a:latin typeface="楷体" panose="02010609060101010101" charset="-122"/>
                <a:ea typeface="楷体" panose="02010609060101010101" charset="-122"/>
                <a:cs typeface="楷体" panose="02010609060101010101" charset="-122"/>
              </a:rPr>
              <a:t>分钟左右；</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②</a:t>
            </a:r>
            <a:r>
              <a:rPr lang="zh-CN" altLang="en-US" sz="2400" b="1">
                <a:solidFill>
                  <a:srgbClr val="0070C0"/>
                </a:solidFill>
                <a:latin typeface="楷体" panose="02010609060101010101" charset="-122"/>
                <a:ea typeface="楷体" panose="02010609060101010101" charset="-122"/>
                <a:cs typeface="楷体" panose="02010609060101010101" charset="-122"/>
              </a:rPr>
              <a:t>我平均每天花在趣味性阅读上的时间差不多是</a:t>
            </a:r>
            <a:r>
              <a:rPr lang="en-US" altLang="zh-CN" sz="2400" b="1">
                <a:solidFill>
                  <a:srgbClr val="0070C0"/>
                </a:solidFill>
                <a:latin typeface="楷体" panose="02010609060101010101" charset="-122"/>
                <a:ea typeface="楷体" panose="02010609060101010101" charset="-122"/>
                <a:cs typeface="楷体" panose="02010609060101010101" charset="-122"/>
              </a:rPr>
              <a:t>30</a:t>
            </a:r>
            <a:r>
              <a:rPr lang="zh-CN" altLang="en-US" sz="2400" b="1">
                <a:solidFill>
                  <a:srgbClr val="0070C0"/>
                </a:solidFill>
                <a:latin typeface="楷体" panose="02010609060101010101" charset="-122"/>
                <a:ea typeface="楷体" panose="02010609060101010101" charset="-122"/>
                <a:cs typeface="楷体" panose="02010609060101010101" charset="-122"/>
              </a:rPr>
              <a:t>分钟；</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③</a:t>
            </a:r>
            <a:r>
              <a:rPr lang="zh-CN" altLang="en-US" sz="2400" b="1">
                <a:solidFill>
                  <a:srgbClr val="0070C0"/>
                </a:solidFill>
                <a:latin typeface="楷体" panose="02010609060101010101" charset="-122"/>
                <a:ea typeface="楷体" panose="02010609060101010101" charset="-122"/>
                <a:cs typeface="楷体" panose="02010609060101010101" charset="-122"/>
              </a:rPr>
              <a:t>我每年的阅读量是</a:t>
            </a:r>
            <a:r>
              <a:rPr lang="en-US" altLang="zh-CN" sz="2400" b="1">
                <a:solidFill>
                  <a:srgbClr val="0070C0"/>
                </a:solidFill>
                <a:latin typeface="楷体" panose="02010609060101010101" charset="-122"/>
                <a:ea typeface="楷体" panose="02010609060101010101" charset="-122"/>
                <a:cs typeface="楷体" panose="02010609060101010101" charset="-122"/>
              </a:rPr>
              <a:t>6-8</a:t>
            </a:r>
            <a:r>
              <a:rPr lang="zh-CN" altLang="en-US" sz="2400" b="1">
                <a:solidFill>
                  <a:srgbClr val="0070C0"/>
                </a:solidFill>
                <a:latin typeface="楷体" panose="02010609060101010101" charset="-122"/>
                <a:ea typeface="楷体" panose="02010609060101010101" charset="-122"/>
                <a:cs typeface="楷体" panose="02010609060101010101" charset="-122"/>
              </a:rPr>
              <a:t>本书；</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④</a:t>
            </a:r>
            <a:r>
              <a:rPr lang="zh-CN" altLang="en-US" sz="2400" b="1">
                <a:solidFill>
                  <a:srgbClr val="0070C0"/>
                </a:solidFill>
                <a:latin typeface="楷体" panose="02010609060101010101" charset="-122"/>
                <a:ea typeface="楷体" panose="02010609060101010101" charset="-122"/>
                <a:cs typeface="楷体" panose="02010609060101010101" charset="-122"/>
              </a:rPr>
              <a:t>我喜欢与别人谈论读书的话题；</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⑤</a:t>
            </a:r>
            <a:r>
              <a:rPr lang="zh-CN" altLang="en-US" sz="2400" b="1">
                <a:solidFill>
                  <a:srgbClr val="0070C0"/>
                </a:solidFill>
                <a:latin typeface="楷体" panose="02010609060101010101" charset="-122"/>
                <a:ea typeface="楷体" panose="02010609060101010101" charset="-122"/>
                <a:cs typeface="楷体" panose="02010609060101010101" charset="-122"/>
              </a:rPr>
              <a:t>传记、漫画、诗词和小说是我自己想要看的图书；</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⑥</a:t>
            </a:r>
            <a:r>
              <a:rPr lang="zh-CN" altLang="en-US" sz="2400" b="1">
                <a:solidFill>
                  <a:srgbClr val="0070C0"/>
                </a:solidFill>
                <a:latin typeface="楷体" panose="02010609060101010101" charset="-122"/>
                <a:ea typeface="楷体" panose="02010609060101010101" charset="-122"/>
                <a:cs typeface="楷体" panose="02010609060101010101" charset="-122"/>
              </a:rPr>
              <a:t>我有这些阅读习惯：会联系自身经验来更好地理解书中内容，会发挥联想想象在脑海中再现书中情境，会在读后和朋友分享阅读经验；</a:t>
            </a:r>
          </a:p>
          <a:p>
            <a:pPr marL="0" indent="0">
              <a:lnSpc>
                <a:spcPct val="100000"/>
              </a:lnSpc>
              <a:buNone/>
            </a:pPr>
            <a:r>
              <a:rPr lang="zh-CN" altLang="en-US" sz="2400" b="1">
                <a:solidFill>
                  <a:srgbClr val="0070C0"/>
                </a:solidFill>
                <a:latin typeface="宋体" panose="02010600030101010101" pitchFamily="2" charset="-122"/>
                <a:ea typeface="宋体" panose="02010600030101010101" pitchFamily="2" charset="-122"/>
                <a:cs typeface="楷体" panose="02010609060101010101" charset="-122"/>
              </a:rPr>
              <a:t>⑦</a:t>
            </a:r>
            <a:r>
              <a:rPr lang="zh-CN" altLang="en-US" sz="2400" b="1">
                <a:solidFill>
                  <a:srgbClr val="0070C0"/>
                </a:solidFill>
                <a:latin typeface="楷体" panose="02010609060101010101" charset="-122"/>
                <a:ea typeface="楷体" panose="02010609060101010101" charset="-122"/>
                <a:cs typeface="楷体" panose="02010609060101010101" charset="-122"/>
              </a:rPr>
              <a:t>我最喜欢的五本图书是《荒野求生》《神秘岛》《查理九世》     </a:t>
            </a:r>
          </a:p>
          <a:p>
            <a:pPr marL="0" indent="0">
              <a:lnSpc>
                <a:spcPct val="100000"/>
              </a:lnSpc>
              <a:buNone/>
            </a:pPr>
            <a:r>
              <a:rPr lang="zh-CN" altLang="en-US" sz="2400" b="1">
                <a:solidFill>
                  <a:srgbClr val="0070C0"/>
                </a:solidFill>
                <a:latin typeface="楷体" panose="02010609060101010101" charset="-122"/>
                <a:ea typeface="楷体" panose="02010609060101010101" charset="-122"/>
                <a:cs typeface="楷体" panose="02010609060101010101" charset="-122"/>
              </a:rPr>
              <a:t>       《西游记》和《海底两万里》。</a:t>
            </a:r>
          </a:p>
        </p:txBody>
      </p:sp>
      <p:cxnSp>
        <p:nvCxnSpPr>
          <p:cNvPr id="4" name="直接连接符 3"/>
          <p:cNvCxnSpPr/>
          <p:nvPr/>
        </p:nvCxnSpPr>
        <p:spPr>
          <a:xfrm flipV="1">
            <a:off x="1798852" y="160132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798853" y="1041612"/>
            <a:ext cx="5556738" cy="553085"/>
          </a:xfrm>
          <a:prstGeom prst="rect">
            <a:avLst/>
          </a:prstGeom>
          <a:solidFill>
            <a:schemeClr val="accent4">
              <a:lumMod val="60000"/>
              <a:lumOff val="40000"/>
            </a:schemeClr>
          </a:solidFill>
        </p:spPr>
        <p:txBody>
          <a:bodyPr wrap="square" rtlCol="0">
            <a:spAutoFit/>
          </a:bodyPr>
          <a:lstStyle/>
          <a:p>
            <a:pPr algn="ctr"/>
            <a:r>
              <a:rPr lang="zh-CN" sz="3000">
                <a:solidFill>
                  <a:prstClr val="black"/>
                </a:solidFill>
                <a:latin typeface="黑体" panose="02010609060101010101" pitchFamily="49" charset="-122"/>
                <a:ea typeface="黑体" panose="02010609060101010101" pitchFamily="49" charset="-122"/>
                <a:sym typeface="+mn-ea"/>
              </a:rPr>
              <a:t>填写问卷，获得调查结果</a:t>
            </a:r>
            <a:endParaRPr lang="zh-CN" sz="3000">
              <a:solidFill>
                <a:prstClr val="black"/>
              </a:solidFill>
              <a:latin typeface="黑体" panose="02010609060101010101" pitchFamily="49" charset="-122"/>
              <a:ea typeface="黑体" panose="02010609060101010101" pitchFamily="49" charset="-122"/>
            </a:endParaRPr>
          </a:p>
        </p:txBody>
      </p:sp>
      <p:sp>
        <p:nvSpPr>
          <p:cNvPr id="7" name="内容占位符 2"/>
          <p:cNvSpPr>
            <a:spLocks noGrp="1"/>
          </p:cNvSpPr>
          <p:nvPr/>
        </p:nvSpPr>
        <p:spPr>
          <a:xfrm>
            <a:off x="1721485" y="1674495"/>
            <a:ext cx="7430135" cy="4351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b="1">
                <a:sym typeface="+mn-ea"/>
              </a:rPr>
              <a:t>    </a:t>
            </a:r>
            <a:endParaRPr lang="zh-CN" altLang="en-US"/>
          </a:p>
        </p:txBody>
      </p:sp>
      <p:sp>
        <p:nvSpPr>
          <p:cNvPr id="14" name="文本框 13"/>
          <p:cNvSpPr txBox="1"/>
          <p:nvPr/>
        </p:nvSpPr>
        <p:spPr>
          <a:xfrm>
            <a:off x="6099175" y="1594485"/>
            <a:ext cx="3183255" cy="429895"/>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你的调查结果是怎样的？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69160" y="1692275"/>
            <a:ext cx="6581140" cy="3060700"/>
          </a:xfrm>
        </p:spPr>
        <p:txBody>
          <a:bodyPr>
            <a:normAutofit/>
          </a:bodyPr>
          <a:lstStyle/>
          <a:p>
            <a:pPr marL="0" indent="0">
              <a:lnSpc>
                <a:spcPct val="150000"/>
              </a:lnSpc>
              <a:buNone/>
            </a:pPr>
            <a:r>
              <a:rPr lang="en-US" sz="2700" b="1">
                <a:solidFill>
                  <a:schemeClr val="tx1"/>
                </a:solidFill>
              </a:rPr>
              <a:t>        </a:t>
            </a:r>
            <a:r>
              <a:rPr sz="2700" b="1" err="1">
                <a:solidFill>
                  <a:schemeClr val="tx1"/>
                </a:solidFill>
              </a:rPr>
              <a:t>将自己</a:t>
            </a:r>
            <a:r>
              <a:rPr lang="zh-CN" altLang="en-US" sz="2700" b="1">
                <a:solidFill>
                  <a:schemeClr val="tx1"/>
                </a:solidFill>
              </a:rPr>
              <a:t>的调查结果发布到班级群中</a:t>
            </a:r>
            <a:r>
              <a:rPr sz="2700" b="1">
                <a:solidFill>
                  <a:schemeClr val="tx1"/>
                </a:solidFill>
              </a:rPr>
              <a:t>，和同伴比对调查结果，发现自己在</a:t>
            </a:r>
            <a:r>
              <a:rPr lang="zh-CN" altLang="en-US" sz="2700" b="1">
                <a:solidFill>
                  <a:schemeClr val="tx1"/>
                </a:solidFill>
              </a:rPr>
              <a:t>阅读上</a:t>
            </a:r>
            <a:r>
              <a:rPr sz="2700" b="1">
                <a:solidFill>
                  <a:schemeClr val="tx1"/>
                </a:solidFill>
              </a:rPr>
              <a:t>的长处与不足，在</a:t>
            </a:r>
            <a:r>
              <a:rPr lang="zh-CN" altLang="en-US" sz="2700" b="1">
                <a:solidFill>
                  <a:schemeClr val="tx1"/>
                </a:solidFill>
              </a:rPr>
              <a:t>班里</a:t>
            </a:r>
            <a:r>
              <a:rPr sz="2700" b="1" err="1">
                <a:solidFill>
                  <a:schemeClr val="tx1"/>
                </a:solidFill>
              </a:rPr>
              <a:t>说一说。</a:t>
            </a:r>
          </a:p>
        </p:txBody>
      </p:sp>
      <p:cxnSp>
        <p:nvCxnSpPr>
          <p:cNvPr id="4" name="直接连接符 3"/>
          <p:cNvCxnSpPr/>
          <p:nvPr/>
        </p:nvCxnSpPr>
        <p:spPr>
          <a:xfrm flipV="1">
            <a:off x="2169057" y="1566398"/>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169058" y="1006687"/>
            <a:ext cx="5556738" cy="553085"/>
          </a:xfrm>
          <a:prstGeom prst="rect">
            <a:avLst/>
          </a:prstGeom>
          <a:solidFill>
            <a:schemeClr val="accent4">
              <a:lumMod val="60000"/>
              <a:lumOff val="40000"/>
            </a:schemeClr>
          </a:solidFill>
        </p:spPr>
        <p:txBody>
          <a:bodyPr wrap="square" rtlCol="0">
            <a:spAutoFit/>
          </a:bodyPr>
          <a:lstStyle/>
          <a:p>
            <a:pPr algn="ctr"/>
            <a:r>
              <a:rPr lang="zh-CN" sz="3000">
                <a:solidFill>
                  <a:prstClr val="black"/>
                </a:solidFill>
                <a:latin typeface="黑体" panose="02010609060101010101" pitchFamily="49" charset="-122"/>
                <a:ea typeface="黑体" panose="02010609060101010101" pitchFamily="49" charset="-122"/>
                <a:sym typeface="+mn-ea"/>
              </a:rPr>
              <a:t>同伴比较后，我发现：</a:t>
            </a:r>
            <a:endParaRPr lang="zh-CN" sz="3000">
              <a:solidFill>
                <a:prstClr val="black"/>
              </a:solidFill>
              <a:latin typeface="黑体" panose="02010609060101010101" pitchFamily="49" charset="-122"/>
              <a:ea typeface="黑体" panose="02010609060101010101" pitchFamily="49" charset="-122"/>
            </a:endParaRPr>
          </a:p>
        </p:txBody>
      </p:sp>
      <p:sp>
        <p:nvSpPr>
          <p:cNvPr id="7" name="内容占位符 2"/>
          <p:cNvSpPr>
            <a:spLocks noGrp="1"/>
          </p:cNvSpPr>
          <p:nvPr/>
        </p:nvSpPr>
        <p:spPr>
          <a:xfrm>
            <a:off x="2091690" y="1639570"/>
            <a:ext cx="7430135" cy="4351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b="1">
                <a:sym typeface="+mn-ea"/>
              </a:rPr>
              <a:t>    </a:t>
            </a:r>
            <a:endParaRPr lang="zh-CN" altLang="en-US"/>
          </a:p>
        </p:txBody>
      </p:sp>
      <p:pic>
        <p:nvPicPr>
          <p:cNvPr id="5" name="图片 4" descr="timg"/>
          <p:cNvPicPr>
            <a:picLocks noChangeAspect="1"/>
          </p:cNvPicPr>
          <p:nvPr/>
        </p:nvPicPr>
        <p:blipFill>
          <a:blip r:embed="rId2"/>
          <a:srcRect t="31698"/>
          <a:stretch>
            <a:fillRect/>
          </a:stretch>
        </p:blipFill>
        <p:spPr>
          <a:xfrm>
            <a:off x="3128010" y="3618230"/>
            <a:ext cx="5358130" cy="2033270"/>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369185" y="2174875"/>
            <a:ext cx="7452995" cy="2507615"/>
          </a:xfrm>
        </p:spPr>
        <p:txBody>
          <a:bodyPr>
            <a:normAutofit fontScale="85000" lnSpcReduction="20000"/>
          </a:bodyPr>
          <a:lstStyle/>
          <a:p>
            <a:pPr marL="0" indent="0">
              <a:lnSpc>
                <a:spcPct val="150000"/>
              </a:lnSpc>
              <a:buNone/>
            </a:pPr>
            <a:r>
              <a:rPr lang="en-US" altLang="zh-CN" b="1"/>
              <a:t>          </a:t>
            </a:r>
            <a:r>
              <a:rPr sz="3430" b="1">
                <a:sym typeface="+mn-ea"/>
              </a:rPr>
              <a:t>通过比对调查结果，我发现自己在阅读上可供同伴参考的经验是</a:t>
            </a:r>
            <a:r>
              <a:rPr sz="3430" b="1" u="sng">
                <a:sym typeface="+mn-ea"/>
              </a:rPr>
              <a:t>      </a:t>
            </a:r>
            <a:r>
              <a:rPr sz="3430" b="1">
                <a:sym typeface="+mn-ea"/>
              </a:rPr>
              <a:t>，在阅读上的不足是</a:t>
            </a:r>
            <a:r>
              <a:rPr sz="3430" b="1" u="sng">
                <a:sym typeface="+mn-ea"/>
              </a:rPr>
              <a:t>      </a:t>
            </a:r>
            <a:r>
              <a:rPr sz="3430" b="1">
                <a:sym typeface="+mn-ea"/>
              </a:rPr>
              <a:t>。我想通过努力学习，改善我的阅读状况。同学的这条经验可以帮助我：</a:t>
            </a:r>
            <a:r>
              <a:rPr sz="3430" b="1" u="sng">
                <a:sym typeface="+mn-ea"/>
              </a:rPr>
              <a:t>        </a:t>
            </a:r>
            <a:r>
              <a:rPr sz="3430" b="1">
                <a:sym typeface="+mn-ea"/>
              </a:rPr>
              <a:t> 。</a:t>
            </a:r>
            <a:endParaRPr lang="zh-CN" altLang="en-US" sz="3430" b="1"/>
          </a:p>
          <a:p>
            <a:endParaRPr lang="zh-CN" altLang="en-US" sz="343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4144010" y="1480185"/>
            <a:ext cx="4067810" cy="583565"/>
          </a:xfrm>
          <a:prstGeom prst="rect">
            <a:avLst/>
          </a:prstGeom>
          <a:noFill/>
        </p:spPr>
        <p:txBody>
          <a:bodyPr wrap="square" rtlCol="0">
            <a:spAutoFit/>
          </a:bodyPr>
          <a:lstStyle/>
          <a:p>
            <a:pPr algn="ctr"/>
            <a:r>
              <a:rPr lang="zh-CN" altLang="en-US" sz="3200" b="1">
                <a:latin typeface="微软雅黑" panose="020b0503020204020204" pitchFamily="34" charset="-122"/>
                <a:ea typeface="微软雅黑" panose="020b0503020204020204" pitchFamily="34" charset="-122"/>
              </a:rPr>
              <a:t>交流</a:t>
            </a:r>
            <a:r>
              <a:rPr lang="zh-CN" altLang="en-US" sz="3200" b="1">
                <a:latin typeface="微软雅黑" panose="020b0503020204020204" pitchFamily="34" charset="-122"/>
                <a:ea typeface="微软雅黑" panose="020b0503020204020204" pitchFamily="34" charset="-122"/>
                <a:sym typeface="+mn-ea"/>
              </a:rPr>
              <a:t>表达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00555" y="1409065"/>
            <a:ext cx="8030845" cy="4039870"/>
          </a:xfrm>
        </p:spPr>
        <p:txBody>
          <a:bodyPr>
            <a:normAutofit fontScale="92500"/>
          </a:bodyPr>
          <a:lstStyle/>
          <a:p>
            <a:pPr marL="0" indent="0">
              <a:lnSpc>
                <a:spcPct val="100000"/>
              </a:lnSpc>
              <a:buNone/>
            </a:pPr>
            <a:r>
              <a:rPr lang="en-US" sz="2600" b="1">
                <a:sym typeface="+mn-ea"/>
              </a:rPr>
              <a:t>        </a:t>
            </a:r>
            <a:r>
              <a:rPr sz="2600" b="1">
                <a:sym typeface="+mn-ea"/>
              </a:rPr>
              <a:t>通过比对调查结果，</a:t>
            </a:r>
            <a:r>
              <a:rPr sz="2600" b="1">
                <a:solidFill>
                  <a:srgbClr val="C00000"/>
                </a:solidFill>
                <a:sym typeface="+mn-ea"/>
              </a:rPr>
              <a:t>我发现自己在阅读上的可供同伴参考的是</a:t>
            </a:r>
            <a:r>
              <a:rPr sz="2600" b="1">
                <a:sym typeface="+mn-ea"/>
              </a:rPr>
              <a:t>阅读兴趣广泛、阅读种类较多，</a:t>
            </a:r>
            <a:r>
              <a:rPr sz="2600" b="1">
                <a:solidFill>
                  <a:srgbClr val="C00000"/>
                </a:solidFill>
                <a:sym typeface="+mn-ea"/>
              </a:rPr>
              <a:t>在阅读上的不足是</a:t>
            </a:r>
            <a:r>
              <a:rPr lang="zh-CN" sz="2600" b="1">
                <a:sym typeface="+mn-ea"/>
              </a:rPr>
              <a:t>课外阅读时间短，</a:t>
            </a:r>
            <a:r>
              <a:rPr sz="2600" b="1">
                <a:sym typeface="+mn-ea"/>
              </a:rPr>
              <a:t>只看自己觉得好玩儿的书，阅读的时候也不做读书笔记。</a:t>
            </a:r>
          </a:p>
          <a:p>
            <a:pPr marL="0" indent="0">
              <a:lnSpc>
                <a:spcPct val="100000"/>
              </a:lnSpc>
              <a:buNone/>
            </a:pPr>
            <a:r>
              <a:rPr sz="2600" b="1">
                <a:sym typeface="+mn-ea"/>
              </a:rPr>
              <a:t>    </a:t>
            </a:r>
            <a:r>
              <a:rPr lang="en-US" sz="2600" b="1">
                <a:sym typeface="+mn-ea"/>
              </a:rPr>
              <a:t>    </a:t>
            </a:r>
            <a:r>
              <a:rPr sz="2600" b="1">
                <a:sym typeface="+mn-ea"/>
              </a:rPr>
              <a:t>我想</a:t>
            </a:r>
            <a:r>
              <a:rPr lang="zh-CN" sz="2600" b="1">
                <a:sym typeface="+mn-ea"/>
              </a:rPr>
              <a:t>向更有阅读经验的同伴看齐</a:t>
            </a:r>
            <a:r>
              <a:rPr sz="2600" b="1">
                <a:sym typeface="+mn-ea"/>
              </a:rPr>
              <a:t>，改善我的阅读状况。</a:t>
            </a:r>
            <a:r>
              <a:rPr sz="2600" b="1">
                <a:solidFill>
                  <a:srgbClr val="0070C0"/>
                </a:solidFill>
                <a:sym typeface="+mn-ea"/>
              </a:rPr>
              <a:t>同伴的这条经验可以帮助我：</a:t>
            </a:r>
            <a:r>
              <a:rPr sz="2600" b="1">
                <a:sym typeface="+mn-ea"/>
              </a:rPr>
              <a:t>每天预留出一段专门的阅读时间，积少成多；</a:t>
            </a:r>
            <a:r>
              <a:rPr lang="zh-CN" sz="2600" b="1">
                <a:sym typeface="+mn-ea"/>
              </a:rPr>
              <a:t>有意识地读一些需要思考动脑的书；</a:t>
            </a:r>
            <a:r>
              <a:rPr sz="2600" b="1">
                <a:sym typeface="+mn-ea"/>
              </a:rPr>
              <a:t>阅读时可以先在书上随着每天的阅读做些标记和批注，读完之后再快速翻一遍自己批注的地方，把自己格外有收获或有感触的地方整理在笔记本上。</a:t>
            </a:r>
            <a:endParaRPr lang="zh-CN" altLang="en-US" sz="2600" b="1">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76145" y="1656715"/>
            <a:ext cx="6581140" cy="1409065"/>
          </a:xfrm>
        </p:spPr>
        <p:txBody>
          <a:bodyPr>
            <a:normAutofit/>
          </a:bodyPr>
          <a:lstStyle/>
          <a:p>
            <a:pPr marL="0" indent="0">
              <a:lnSpc>
                <a:spcPct val="150000"/>
              </a:lnSpc>
              <a:buNone/>
            </a:pPr>
            <a:r>
              <a:rPr lang="en-US" sz="2700" b="1">
                <a:solidFill>
                  <a:schemeClr val="tx1"/>
                </a:solidFill>
              </a:rPr>
              <a:t>  </a:t>
            </a:r>
            <a:r>
              <a:rPr lang="en-US" sz="2400" b="1">
                <a:solidFill>
                  <a:schemeClr val="tx1"/>
                </a:solidFill>
              </a:rPr>
              <a:t>      </a:t>
            </a:r>
            <a:r>
              <a:rPr sz="2400" b="1">
                <a:solidFill>
                  <a:schemeClr val="tx1"/>
                </a:solidFill>
              </a:rPr>
              <a:t>阅读下面</a:t>
            </a:r>
            <a:r>
              <a:rPr lang="zh-CN" sz="2400" b="1">
                <a:solidFill>
                  <a:schemeClr val="tx1"/>
                </a:solidFill>
              </a:rPr>
              <a:t>三</a:t>
            </a:r>
            <a:r>
              <a:rPr sz="2400" b="1">
                <a:solidFill>
                  <a:schemeClr val="tx1"/>
                </a:solidFill>
              </a:rPr>
              <a:t>组非连文本材料，结合自身阅读状况，说一说你的发现与思考。</a:t>
            </a:r>
          </a:p>
        </p:txBody>
      </p:sp>
      <p:cxnSp>
        <p:nvCxnSpPr>
          <p:cNvPr id="4" name="直接连接符 3"/>
          <p:cNvCxnSpPr/>
          <p:nvPr/>
        </p:nvCxnSpPr>
        <p:spPr>
          <a:xfrm flipV="1">
            <a:off x="2327807" y="179817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327808" y="1238462"/>
            <a:ext cx="5556738" cy="553085"/>
          </a:xfrm>
          <a:prstGeom prst="rect">
            <a:avLst/>
          </a:prstGeom>
          <a:solidFill>
            <a:schemeClr val="accent4">
              <a:lumMod val="60000"/>
              <a:lumOff val="40000"/>
            </a:schemeClr>
          </a:solidFill>
        </p:spPr>
        <p:txBody>
          <a:bodyPr wrap="square" rtlCol="0">
            <a:spAutoFit/>
          </a:bodyPr>
          <a:lstStyle/>
          <a:p>
            <a:pPr algn="ctr"/>
            <a:r>
              <a:rPr lang="zh-CN" sz="3000">
                <a:solidFill>
                  <a:prstClr val="black"/>
                </a:solidFill>
                <a:latin typeface="黑体" panose="02010609060101010101" pitchFamily="49" charset="-122"/>
                <a:ea typeface="黑体" panose="02010609060101010101" pitchFamily="49" charset="-122"/>
                <a:sym typeface="+mn-ea"/>
              </a:rPr>
              <a:t>阅读非连文本后，我发现：</a:t>
            </a:r>
            <a:endParaRPr lang="zh-CN" sz="3000">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2327910" y="2882900"/>
            <a:ext cx="6122670" cy="583565"/>
          </a:xfrm>
          <a:prstGeom prst="rect">
            <a:avLst/>
          </a:prstGeom>
          <a:solidFill>
            <a:srgbClr val="CBB4C8"/>
          </a:solidFill>
        </p:spPr>
        <p:txBody>
          <a:bodyPr wrap="square" rtlCol="0">
            <a:spAutoFit/>
          </a:bodyPr>
          <a:lstStyle/>
          <a:p>
            <a:pPr algn="ctr"/>
            <a:r>
              <a:rPr lang="zh-CN" sz="3200">
                <a:solidFill>
                  <a:prstClr val="black"/>
                </a:solidFill>
                <a:latin typeface="黑体" panose="02010609060101010101" pitchFamily="49" charset="-122"/>
                <a:ea typeface="黑体" panose="02010609060101010101" pitchFamily="49" charset="-122"/>
              </a:rPr>
              <a:t>提取图表信息，得出结论</a:t>
            </a:r>
          </a:p>
        </p:txBody>
      </p:sp>
      <p:sp>
        <p:nvSpPr>
          <p:cNvPr id="8" name="内容占位符 2"/>
          <p:cNvSpPr>
            <a:spLocks noGrp="1"/>
          </p:cNvSpPr>
          <p:nvPr/>
        </p:nvSpPr>
        <p:spPr>
          <a:xfrm>
            <a:off x="2327910" y="3466465"/>
            <a:ext cx="7536815" cy="21501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sz="2200" b="1">
                <a:solidFill>
                  <a:schemeClr val="tx1"/>
                </a:solidFill>
              </a:rPr>
              <a:t>小贴士：</a:t>
            </a:r>
          </a:p>
          <a:p>
            <a:pPr marL="0" indent="0">
              <a:lnSpc>
                <a:spcPct val="100000"/>
              </a:lnSpc>
              <a:buNone/>
            </a:pPr>
            <a:r>
              <a:rPr lang="zh-CN" sz="2200" b="1">
                <a:solidFill>
                  <a:schemeClr val="tx1"/>
                </a:solidFill>
              </a:rPr>
              <a:t>   </a:t>
            </a:r>
            <a:r>
              <a:rPr lang="en-US" altLang="zh-CN" sz="2200" b="1">
                <a:solidFill>
                  <a:schemeClr val="tx1"/>
                </a:solidFill>
              </a:rPr>
              <a:t>    </a:t>
            </a:r>
            <a:r>
              <a:rPr lang="zh-CN" sz="2200" b="1">
                <a:solidFill>
                  <a:schemeClr val="tx1"/>
                </a:solidFill>
              </a:rPr>
              <a:t> ①非连文本通常指由多种材料组合而成、同一主题不同内容的非连续性文本。</a:t>
            </a:r>
          </a:p>
          <a:p>
            <a:pPr marL="0" indent="0">
              <a:lnSpc>
                <a:spcPct val="100000"/>
              </a:lnSpc>
              <a:buNone/>
            </a:pPr>
            <a:r>
              <a:rPr lang="zh-CN" sz="2200" b="1">
                <a:solidFill>
                  <a:schemeClr val="tx1"/>
                </a:solidFill>
              </a:rPr>
              <a:t>   </a:t>
            </a:r>
            <a:r>
              <a:rPr lang="en-US" altLang="zh-CN" sz="2200" b="1">
                <a:solidFill>
                  <a:schemeClr val="tx1"/>
                </a:solidFill>
              </a:rPr>
              <a:t>    </a:t>
            </a:r>
            <a:r>
              <a:rPr lang="zh-CN" sz="2200" b="1">
                <a:solidFill>
                  <a:schemeClr val="tx1"/>
                </a:solidFill>
              </a:rPr>
              <a:t> ②建议同学们按顺序一组一组地阅读，有条理地表达你的发现。</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a:spLocks noGrp="1"/>
          </p:cNvSpPr>
          <p:nvPr/>
        </p:nvSpPr>
        <p:spPr>
          <a:xfrm>
            <a:off x="1940560" y="1164590"/>
            <a:ext cx="7760335" cy="14090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sz="2400" b="1">
                <a:solidFill>
                  <a:schemeClr val="tx1"/>
                </a:solidFill>
              </a:rPr>
              <a:t>第一组：语文书87</a:t>
            </a:r>
            <a:r>
              <a:rPr lang="en-US" sz="2400" b="1">
                <a:solidFill>
                  <a:schemeClr val="tx1"/>
                </a:solidFill>
              </a:rPr>
              <a:t>-88</a:t>
            </a:r>
            <a:r>
              <a:rPr lang="zh-CN" sz="2400" b="1">
                <a:solidFill>
                  <a:schemeClr val="tx1"/>
                </a:solidFill>
              </a:rPr>
              <a:t>页</a:t>
            </a:r>
            <a:r>
              <a:rPr sz="2400" b="1">
                <a:solidFill>
                  <a:schemeClr val="tx1"/>
                </a:solidFill>
              </a:rPr>
              <a:t>“国民阅读率指标”与“国民阅读量指标”柱形图。</a:t>
            </a:r>
          </a:p>
        </p:txBody>
      </p:sp>
      <p:pic>
        <p:nvPicPr>
          <p:cNvPr id="5" name="图片 4" descr="资料1&amp;pfm133&amp;"/>
          <p:cNvPicPr>
            <a:picLocks noChangeAspect="1"/>
          </p:cNvPicPr>
          <p:nvPr/>
        </p:nvPicPr>
        <p:blipFill>
          <a:blip r:embed="rId2">
            <a:extLst>
              <a:ext uri="{BEBA8EAE-BF5A-486C-A8C5-ECC9F3942E4B}">
                <a14:imgProps xmlns:a14="http://schemas.microsoft.com/office/drawing/2010/main">
                  <a14:imgLayer r:embed="rId3"/>
                </a14:imgProps>
              </a:ext>
            </a:extLst>
          </a:blip>
          <a:stretch>
            <a:fillRect/>
          </a:stretch>
        </p:blipFill>
        <p:spPr>
          <a:xfrm>
            <a:off x="3261995" y="2573655"/>
            <a:ext cx="5668010" cy="3188970"/>
          </a:xfrm>
          <a:prstGeom prst="rect">
            <a:avLst/>
          </a:prstGeom>
        </p:spPr>
      </p:pic>
      <p:sp>
        <p:nvSpPr>
          <p:cNvPr id="6" name="文本框 5"/>
          <p:cNvSpPr txBox="1"/>
          <p:nvPr/>
        </p:nvSpPr>
        <p:spPr>
          <a:xfrm>
            <a:off x="2039620" y="2573655"/>
            <a:ext cx="1150620" cy="583565"/>
          </a:xfrm>
          <a:prstGeom prst="rect">
            <a:avLst/>
          </a:prstGeom>
          <a:solidFill>
            <a:schemeClr val="tx2">
              <a:lumMod val="40000"/>
              <a:lumOff val="60000"/>
            </a:schemeClr>
          </a:solidFill>
        </p:spPr>
        <p:txBody>
          <a:bodyPr wrap="square" rtlCol="0">
            <a:spAutoFit/>
          </a:bodyPr>
          <a:lstStyle/>
          <a:p>
            <a:pPr algn="ctr"/>
            <a:r>
              <a:rPr lang="zh-CN" sz="3200">
                <a:solidFill>
                  <a:prstClr val="black"/>
                </a:solidFill>
                <a:latin typeface="黑体" panose="02010609060101010101" pitchFamily="49" charset="-122"/>
                <a:ea typeface="黑体" panose="02010609060101010101" pitchFamily="49" charset="-122"/>
              </a:rPr>
              <a:t>图一</a:t>
            </a:r>
          </a:p>
        </p:txBody>
      </p:sp>
      <p:cxnSp>
        <p:nvCxnSpPr>
          <p:cNvPr id="7" name="直接连接符 6"/>
          <p:cNvCxnSpPr/>
          <p:nvPr/>
        </p:nvCxnSpPr>
        <p:spPr>
          <a:xfrm flipV="1">
            <a:off x="3813810" y="3249295"/>
            <a:ext cx="1350010" cy="28575"/>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文本框 7"/>
          <p:cNvSpPr txBox="1"/>
          <p:nvPr/>
        </p:nvSpPr>
        <p:spPr>
          <a:xfrm>
            <a:off x="2039620" y="3249295"/>
            <a:ext cx="1150620" cy="1198880"/>
          </a:xfrm>
          <a:prstGeom prst="rect">
            <a:avLst/>
          </a:prstGeom>
          <a:solidFill>
            <a:schemeClr val="tx2">
              <a:lumMod val="40000"/>
              <a:lumOff val="60000"/>
            </a:schemeClr>
          </a:solidFill>
        </p:spPr>
        <p:txBody>
          <a:bodyPr wrap="square" rtlCol="0">
            <a:spAutoFit/>
          </a:bodyPr>
          <a:lstStyle/>
          <a:p>
            <a:pPr algn="ctr"/>
            <a:r>
              <a:rPr lang="zh-CN" sz="2400">
                <a:solidFill>
                  <a:prstClr val="black"/>
                </a:solidFill>
                <a:latin typeface="黑体" panose="02010609060101010101" pitchFamily="49" charset="-122"/>
                <a:ea typeface="黑体" panose="02010609060101010101" pitchFamily="49" charset="-122"/>
              </a:rPr>
              <a:t>读标题</a:t>
            </a:r>
          </a:p>
          <a:p>
            <a:pPr algn="ctr"/>
            <a:r>
              <a:rPr lang="zh-CN" sz="2400">
                <a:solidFill>
                  <a:prstClr val="black"/>
                </a:solidFill>
                <a:latin typeface="黑体" panose="02010609060101010101" pitchFamily="49" charset="-122"/>
                <a:ea typeface="黑体" panose="02010609060101010101" pitchFamily="49" charset="-122"/>
              </a:rPr>
              <a:t>读趋势</a:t>
            </a:r>
          </a:p>
          <a:p>
            <a:pPr algn="ctr"/>
            <a:r>
              <a:rPr lang="zh-CN" sz="2400">
                <a:solidFill>
                  <a:prstClr val="black"/>
                </a:solidFill>
                <a:latin typeface="黑体" panose="02010609060101010101" pitchFamily="49" charset="-122"/>
                <a:ea typeface="黑体" panose="02010609060101010101" pitchFamily="49" charset="-122"/>
              </a:rPr>
              <a:t>作比较</a:t>
            </a:r>
          </a:p>
        </p:txBody>
      </p:sp>
      <p:cxnSp>
        <p:nvCxnSpPr>
          <p:cNvPr id="15" name="直接箭头连接符 14"/>
          <p:cNvCxnSpPr/>
          <p:nvPr/>
        </p:nvCxnSpPr>
        <p:spPr>
          <a:xfrm flipV="1">
            <a:off x="4215130" y="3760470"/>
            <a:ext cx="2482215" cy="18986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965950" y="3249295"/>
            <a:ext cx="1822450" cy="768350"/>
          </a:xfrm>
          <a:prstGeom prst="rect">
            <a:avLst/>
          </a:prstGeom>
          <a:solidFill>
            <a:schemeClr val="tx2">
              <a:lumMod val="40000"/>
              <a:lumOff val="60000"/>
            </a:schemeClr>
          </a:solidFill>
        </p:spPr>
        <p:txBody>
          <a:bodyPr wrap="square" rtlCol="0">
            <a:spAutoFit/>
          </a:bodyPr>
          <a:lstStyle/>
          <a:p>
            <a:pPr algn="ctr"/>
            <a:r>
              <a:rPr lang="zh-CN" sz="2200">
                <a:solidFill>
                  <a:prstClr val="black"/>
                </a:solidFill>
                <a:latin typeface="楷体" panose="02010609060101010101" charset="-122"/>
                <a:ea typeface="楷体" panose="02010609060101010101" charset="-122"/>
              </a:rPr>
              <a:t>趋势</a:t>
            </a:r>
          </a:p>
          <a:p>
            <a:pPr algn="ctr"/>
            <a:r>
              <a:rPr lang="zh-CN" sz="2200">
                <a:solidFill>
                  <a:prstClr val="black"/>
                </a:solidFill>
                <a:latin typeface="楷体" panose="02010609060101010101" charset="-122"/>
                <a:ea typeface="楷体" panose="02010609060101010101" charset="-122"/>
              </a:rPr>
              <a:t>无明显变化</a:t>
            </a:r>
          </a:p>
        </p:txBody>
      </p:sp>
      <p:sp>
        <p:nvSpPr>
          <p:cNvPr id="10" name="文本框 9"/>
          <p:cNvSpPr txBox="1"/>
          <p:nvPr/>
        </p:nvSpPr>
        <p:spPr>
          <a:xfrm>
            <a:off x="6965950" y="4085590"/>
            <a:ext cx="1822450" cy="768350"/>
          </a:xfrm>
          <a:prstGeom prst="rect">
            <a:avLst/>
          </a:prstGeom>
          <a:solidFill>
            <a:schemeClr val="tx2">
              <a:lumMod val="40000"/>
              <a:lumOff val="60000"/>
            </a:schemeClr>
          </a:solidFill>
        </p:spPr>
        <p:txBody>
          <a:bodyPr wrap="square" rtlCol="0">
            <a:spAutoFit/>
          </a:bodyPr>
          <a:lstStyle/>
          <a:p>
            <a:pPr algn="ctr"/>
            <a:r>
              <a:rPr lang="zh-CN" sz="2200">
                <a:solidFill>
                  <a:prstClr val="black"/>
                </a:solidFill>
                <a:latin typeface="楷体" panose="02010609060101010101" charset="-122"/>
                <a:ea typeface="楷体" panose="02010609060101010101" charset="-122"/>
              </a:rPr>
              <a:t>两类人群  对比明显</a:t>
            </a:r>
          </a:p>
        </p:txBody>
      </p:sp>
      <p:sp>
        <p:nvSpPr>
          <p:cNvPr id="11" name="文本框 10"/>
          <p:cNvSpPr txBox="1"/>
          <p:nvPr/>
        </p:nvSpPr>
        <p:spPr>
          <a:xfrm>
            <a:off x="5163820" y="1805305"/>
            <a:ext cx="3765550" cy="768350"/>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发现</a:t>
            </a:r>
            <a:r>
              <a:rPr lang="en-US" altLang="zh-CN" sz="2200">
                <a:solidFill>
                  <a:prstClr val="black"/>
                </a:solidFill>
                <a:latin typeface="楷体" panose="02010609060101010101" charset="-122"/>
                <a:ea typeface="楷体" panose="02010609060101010101" charset="-122"/>
              </a:rPr>
              <a:t>1</a:t>
            </a:r>
            <a:r>
              <a:rPr lang="zh-CN" sz="2200">
                <a:solidFill>
                  <a:prstClr val="black"/>
                </a:solidFill>
                <a:latin typeface="楷体" panose="02010609060101010101" charset="-122"/>
                <a:ea typeface="楷体" panose="02010609060101010101" charset="-122"/>
              </a:rPr>
              <a:t>：未成年人国民阅读率指标远高于成年人。</a:t>
            </a:r>
          </a:p>
        </p:txBody>
      </p:sp>
      <p:sp>
        <p:nvSpPr>
          <p:cNvPr id="13" name="圆角矩形 12"/>
          <p:cNvSpPr/>
          <p:nvPr/>
        </p:nvSpPr>
        <p:spPr>
          <a:xfrm>
            <a:off x="7406640" y="4939665"/>
            <a:ext cx="1270000" cy="59372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p:cNvCxnSpPr/>
          <p:nvPr/>
        </p:nvCxnSpPr>
        <p:spPr>
          <a:xfrm flipV="1">
            <a:off x="4375150" y="4853940"/>
            <a:ext cx="2482215" cy="18986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a:spLocks noGrp="1"/>
          </p:cNvSpPr>
          <p:nvPr/>
        </p:nvSpPr>
        <p:spPr>
          <a:xfrm>
            <a:off x="2075180" y="1130300"/>
            <a:ext cx="7760335" cy="14090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sz="2400" b="1">
                <a:solidFill>
                  <a:schemeClr val="tx1"/>
                </a:solidFill>
              </a:rPr>
              <a:t>第一组：语文书87</a:t>
            </a:r>
            <a:r>
              <a:rPr lang="en-US" sz="2400" b="1">
                <a:solidFill>
                  <a:schemeClr val="tx1"/>
                </a:solidFill>
              </a:rPr>
              <a:t>-88</a:t>
            </a:r>
            <a:r>
              <a:rPr lang="zh-CN" sz="2400" b="1">
                <a:solidFill>
                  <a:schemeClr val="tx1"/>
                </a:solidFill>
              </a:rPr>
              <a:t>页</a:t>
            </a:r>
            <a:r>
              <a:rPr sz="2400" b="1">
                <a:solidFill>
                  <a:schemeClr val="tx1"/>
                </a:solidFill>
              </a:rPr>
              <a:t>“国民阅读率指标”与“国民阅读量指标”柱形图。</a:t>
            </a:r>
          </a:p>
        </p:txBody>
      </p:sp>
      <p:sp>
        <p:nvSpPr>
          <p:cNvPr id="6" name="文本框 5"/>
          <p:cNvSpPr txBox="1"/>
          <p:nvPr/>
        </p:nvSpPr>
        <p:spPr>
          <a:xfrm>
            <a:off x="2174240" y="2539365"/>
            <a:ext cx="1150620" cy="583565"/>
          </a:xfrm>
          <a:prstGeom prst="rect">
            <a:avLst/>
          </a:prstGeom>
          <a:solidFill>
            <a:schemeClr val="tx2">
              <a:lumMod val="40000"/>
              <a:lumOff val="60000"/>
            </a:schemeClr>
          </a:solidFill>
        </p:spPr>
        <p:txBody>
          <a:bodyPr wrap="square" rtlCol="0">
            <a:spAutoFit/>
          </a:bodyPr>
          <a:lstStyle/>
          <a:p>
            <a:pPr algn="ctr"/>
            <a:r>
              <a:rPr lang="zh-CN" sz="3200">
                <a:solidFill>
                  <a:prstClr val="black"/>
                </a:solidFill>
                <a:latin typeface="黑体" panose="02010609060101010101" pitchFamily="49" charset="-122"/>
                <a:ea typeface="黑体" panose="02010609060101010101" pitchFamily="49" charset="-122"/>
              </a:rPr>
              <a:t>图二</a:t>
            </a:r>
          </a:p>
        </p:txBody>
      </p:sp>
      <p:pic>
        <p:nvPicPr>
          <p:cNvPr id="2" name="图片 1" descr="资料2"/>
          <p:cNvPicPr>
            <a:picLocks noChangeAspect="1"/>
          </p:cNvPicPr>
          <p:nvPr/>
        </p:nvPicPr>
        <p:blipFill>
          <a:blip r:embed="rId2"/>
          <a:stretch>
            <a:fillRect/>
          </a:stretch>
        </p:blipFill>
        <p:spPr>
          <a:xfrm>
            <a:off x="3521710" y="2539365"/>
            <a:ext cx="5528945" cy="3227705"/>
          </a:xfrm>
          <a:prstGeom prst="rect">
            <a:avLst/>
          </a:prstGeom>
        </p:spPr>
      </p:pic>
      <p:cxnSp>
        <p:nvCxnSpPr>
          <p:cNvPr id="7" name="直接连接符 6"/>
          <p:cNvCxnSpPr/>
          <p:nvPr/>
        </p:nvCxnSpPr>
        <p:spPr>
          <a:xfrm>
            <a:off x="4061460" y="2819400"/>
            <a:ext cx="1764665" cy="1651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文本框 7"/>
          <p:cNvSpPr txBox="1"/>
          <p:nvPr/>
        </p:nvSpPr>
        <p:spPr>
          <a:xfrm>
            <a:off x="2174240" y="3215005"/>
            <a:ext cx="1150620" cy="1198880"/>
          </a:xfrm>
          <a:prstGeom prst="rect">
            <a:avLst/>
          </a:prstGeom>
          <a:solidFill>
            <a:schemeClr val="tx2">
              <a:lumMod val="40000"/>
              <a:lumOff val="60000"/>
            </a:schemeClr>
          </a:solidFill>
        </p:spPr>
        <p:txBody>
          <a:bodyPr wrap="square" rtlCol="0">
            <a:spAutoFit/>
          </a:bodyPr>
          <a:lstStyle/>
          <a:p>
            <a:pPr algn="ctr"/>
            <a:r>
              <a:rPr lang="zh-CN" sz="2400">
                <a:solidFill>
                  <a:prstClr val="black"/>
                </a:solidFill>
                <a:latin typeface="黑体" panose="02010609060101010101" pitchFamily="49" charset="-122"/>
                <a:ea typeface="黑体" panose="02010609060101010101" pitchFamily="49" charset="-122"/>
              </a:rPr>
              <a:t>读标题</a:t>
            </a:r>
          </a:p>
          <a:p>
            <a:pPr algn="ctr"/>
            <a:r>
              <a:rPr lang="zh-CN" sz="2400">
                <a:solidFill>
                  <a:prstClr val="black"/>
                </a:solidFill>
                <a:latin typeface="黑体" panose="02010609060101010101" pitchFamily="49" charset="-122"/>
                <a:ea typeface="黑体" panose="02010609060101010101" pitchFamily="49" charset="-122"/>
              </a:rPr>
              <a:t>读趋势</a:t>
            </a:r>
          </a:p>
          <a:p>
            <a:pPr algn="ctr"/>
            <a:r>
              <a:rPr lang="zh-CN" sz="2400">
                <a:solidFill>
                  <a:prstClr val="black"/>
                </a:solidFill>
                <a:latin typeface="黑体" panose="02010609060101010101" pitchFamily="49" charset="-122"/>
                <a:ea typeface="黑体" panose="02010609060101010101" pitchFamily="49" charset="-122"/>
              </a:rPr>
              <a:t>作比较</a:t>
            </a:r>
          </a:p>
        </p:txBody>
      </p:sp>
      <p:sp>
        <p:nvSpPr>
          <p:cNvPr id="12" name="文本框 11"/>
          <p:cNvSpPr txBox="1"/>
          <p:nvPr/>
        </p:nvSpPr>
        <p:spPr>
          <a:xfrm>
            <a:off x="7153910" y="2990850"/>
            <a:ext cx="1822450" cy="768350"/>
          </a:xfrm>
          <a:prstGeom prst="rect">
            <a:avLst/>
          </a:prstGeom>
          <a:solidFill>
            <a:schemeClr val="tx2">
              <a:lumMod val="40000"/>
              <a:lumOff val="60000"/>
            </a:schemeClr>
          </a:solidFill>
        </p:spPr>
        <p:txBody>
          <a:bodyPr wrap="square" rtlCol="0">
            <a:spAutoFit/>
          </a:bodyPr>
          <a:lstStyle/>
          <a:p>
            <a:pPr algn="ctr"/>
            <a:r>
              <a:rPr lang="zh-CN" sz="2200">
                <a:solidFill>
                  <a:prstClr val="black"/>
                </a:solidFill>
                <a:latin typeface="楷体" panose="02010609060101010101" charset="-122"/>
                <a:ea typeface="楷体" panose="02010609060101010101" charset="-122"/>
                <a:sym typeface="+mn-ea"/>
              </a:rPr>
              <a:t>两类人群  对比明显</a:t>
            </a:r>
            <a:endParaRPr lang="zh-CN" sz="2200">
              <a:solidFill>
                <a:prstClr val="black"/>
              </a:solidFill>
              <a:latin typeface="楷体" panose="02010609060101010101" charset="-122"/>
              <a:ea typeface="楷体" panose="02010609060101010101" charset="-122"/>
            </a:endParaRPr>
          </a:p>
        </p:txBody>
      </p:sp>
      <p:sp>
        <p:nvSpPr>
          <p:cNvPr id="13" name="圆角矩形 12"/>
          <p:cNvSpPr/>
          <p:nvPr/>
        </p:nvSpPr>
        <p:spPr>
          <a:xfrm>
            <a:off x="7549515" y="4064635"/>
            <a:ext cx="1270000" cy="59372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298440" y="1771015"/>
            <a:ext cx="3765550" cy="768350"/>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发现</a:t>
            </a:r>
            <a:r>
              <a:rPr lang="en-US" altLang="zh-CN" sz="2200">
                <a:solidFill>
                  <a:prstClr val="black"/>
                </a:solidFill>
                <a:latin typeface="楷体" panose="02010609060101010101" charset="-122"/>
                <a:ea typeface="楷体" panose="02010609060101010101" charset="-122"/>
              </a:rPr>
              <a:t>2</a:t>
            </a:r>
            <a:r>
              <a:rPr lang="zh-CN" sz="2200">
                <a:solidFill>
                  <a:prstClr val="black"/>
                </a:solidFill>
                <a:latin typeface="楷体" panose="02010609060101010101" charset="-122"/>
                <a:ea typeface="楷体" panose="02010609060101010101" charset="-122"/>
              </a:rPr>
              <a:t>：未成年人国民阅读量高于成年人。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a:spLocks noGrp="1"/>
          </p:cNvSpPr>
          <p:nvPr/>
        </p:nvSpPr>
        <p:spPr>
          <a:xfrm>
            <a:off x="1798320" y="1118870"/>
            <a:ext cx="7924165" cy="88201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sz="2400" b="1">
                <a:solidFill>
                  <a:schemeClr val="tx1"/>
                </a:solidFill>
              </a:rPr>
              <a:t>第二组：0-17周岁未成年人图书阅读率、阅读量情况调查</a:t>
            </a:r>
            <a:r>
              <a:rPr sz="2400" b="1">
                <a:sym typeface="+mn-ea"/>
              </a:rPr>
              <a:t>。</a:t>
            </a:r>
            <a:endParaRPr sz="2400" b="1">
              <a:solidFill>
                <a:schemeClr val="tx1"/>
              </a:solidFill>
            </a:endParaRPr>
          </a:p>
          <a:p>
            <a:pPr marL="0" indent="0">
              <a:lnSpc>
                <a:spcPct val="100000"/>
              </a:lnSpc>
              <a:buNone/>
            </a:pPr>
            <a:r>
              <a:rPr sz="2100" b="1">
                <a:solidFill>
                  <a:schemeClr val="tx1"/>
                </a:solidFill>
              </a:rPr>
              <a:t>（数据来源：中国新闻出版研究院《2019年国民阅读调查报告》）</a:t>
            </a:r>
          </a:p>
        </p:txBody>
      </p:sp>
      <p:pic>
        <p:nvPicPr>
          <p:cNvPr id="5" name="图片 4"/>
          <p:cNvPicPr>
            <a:picLocks noChangeAspect="1"/>
          </p:cNvPicPr>
          <p:nvPr/>
        </p:nvPicPr>
        <p:blipFill>
          <a:blip r:embed="rId2"/>
          <a:srcRect l="14866" t="16717" r="31927" b="8315"/>
          <a:stretch>
            <a:fillRect/>
          </a:stretch>
        </p:blipFill>
        <p:spPr>
          <a:xfrm>
            <a:off x="3292475" y="2000885"/>
            <a:ext cx="4802505" cy="3806825"/>
          </a:xfrm>
          <a:prstGeom prst="rect">
            <a:avLst/>
          </a:prstGeom>
          <a:noFill/>
          <a:ln>
            <a:noFill/>
          </a:ln>
        </p:spPr>
      </p:pic>
      <p:sp>
        <p:nvSpPr>
          <p:cNvPr id="3" name="文本框 2"/>
          <p:cNvSpPr txBox="1"/>
          <p:nvPr/>
        </p:nvSpPr>
        <p:spPr>
          <a:xfrm>
            <a:off x="1955165" y="2000885"/>
            <a:ext cx="1150620" cy="1198880"/>
          </a:xfrm>
          <a:prstGeom prst="rect">
            <a:avLst/>
          </a:prstGeom>
          <a:solidFill>
            <a:schemeClr val="tx2">
              <a:lumMod val="40000"/>
              <a:lumOff val="60000"/>
            </a:schemeClr>
          </a:solidFill>
        </p:spPr>
        <p:txBody>
          <a:bodyPr wrap="square" rtlCol="0">
            <a:spAutoFit/>
          </a:bodyPr>
          <a:lstStyle/>
          <a:p>
            <a:pPr algn="ctr"/>
            <a:r>
              <a:rPr lang="zh-CN" sz="2400">
                <a:solidFill>
                  <a:prstClr val="black"/>
                </a:solidFill>
                <a:latin typeface="黑体" panose="02010609060101010101" pitchFamily="49" charset="-122"/>
                <a:ea typeface="黑体" panose="02010609060101010101" pitchFamily="49" charset="-122"/>
              </a:rPr>
              <a:t>读标题</a:t>
            </a:r>
          </a:p>
          <a:p>
            <a:pPr algn="ctr"/>
            <a:r>
              <a:rPr lang="zh-CN" sz="2400">
                <a:solidFill>
                  <a:prstClr val="black"/>
                </a:solidFill>
                <a:latin typeface="黑体" panose="02010609060101010101" pitchFamily="49" charset="-122"/>
                <a:ea typeface="黑体" panose="02010609060101010101" pitchFamily="49" charset="-122"/>
              </a:rPr>
              <a:t>读趋势</a:t>
            </a:r>
          </a:p>
          <a:p>
            <a:pPr algn="ctr"/>
            <a:r>
              <a:rPr lang="zh-CN" sz="2400">
                <a:solidFill>
                  <a:prstClr val="black"/>
                </a:solidFill>
                <a:latin typeface="黑体" panose="02010609060101010101" pitchFamily="49" charset="-122"/>
                <a:ea typeface="黑体" panose="02010609060101010101" pitchFamily="49" charset="-122"/>
              </a:rPr>
              <a:t>作比较</a:t>
            </a:r>
          </a:p>
        </p:txBody>
      </p:sp>
      <p:cxnSp>
        <p:nvCxnSpPr>
          <p:cNvPr id="9" name="直接连接符 8"/>
          <p:cNvCxnSpPr/>
          <p:nvPr/>
        </p:nvCxnSpPr>
        <p:spPr>
          <a:xfrm>
            <a:off x="3042285" y="1551305"/>
            <a:ext cx="6531610" cy="36195"/>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11" name="文本框 10"/>
          <p:cNvSpPr txBox="1"/>
          <p:nvPr/>
        </p:nvSpPr>
        <p:spPr>
          <a:xfrm>
            <a:off x="7998460" y="2047240"/>
            <a:ext cx="1724660" cy="2461260"/>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发现：</a:t>
            </a:r>
            <a:r>
              <a:rPr lang="zh-CN" sz="2200">
                <a:solidFill>
                  <a:prstClr val="black"/>
                </a:solidFill>
                <a:latin typeface="楷体" panose="02010609060101010101" charset="-122"/>
                <a:ea typeface="楷体" panose="02010609060101010101" charset="-122"/>
                <a:sym typeface="+mn-ea"/>
              </a:rPr>
              <a:t>相比前一年，</a:t>
            </a:r>
            <a:r>
              <a:rPr lang="zh-CN" sz="2200">
                <a:solidFill>
                  <a:prstClr val="black"/>
                </a:solidFill>
                <a:latin typeface="楷体" panose="02010609060101010101" charset="-122"/>
                <a:ea typeface="楷体" panose="02010609060101010101" charset="-122"/>
              </a:rPr>
              <a:t>各个年龄段的未成年人在阅读率与阅读量方面均有所提高</a:t>
            </a:r>
          </a:p>
        </p:txBody>
      </p:sp>
      <p:sp>
        <p:nvSpPr>
          <p:cNvPr id="15" name="圆角矩形 14"/>
          <p:cNvSpPr/>
          <p:nvPr/>
        </p:nvSpPr>
        <p:spPr>
          <a:xfrm>
            <a:off x="4988560" y="2000885"/>
            <a:ext cx="1270000" cy="32067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a:spLocks noGrp="1"/>
          </p:cNvSpPr>
          <p:nvPr/>
        </p:nvSpPr>
        <p:spPr>
          <a:xfrm>
            <a:off x="1751965" y="1176655"/>
            <a:ext cx="7924165" cy="8820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sz="2400" b="1"/>
              <a:t>第三组：2020年4月亚马逊中国发布“全民阅读报告”相关内容节选。</a:t>
            </a:r>
          </a:p>
        </p:txBody>
      </p:sp>
      <p:sp>
        <p:nvSpPr>
          <p:cNvPr id="2" name="内容占位符 1"/>
          <p:cNvSpPr>
            <a:spLocks noGrp="1"/>
          </p:cNvSpPr>
          <p:nvPr>
            <p:ph idx="1"/>
          </p:nvPr>
        </p:nvSpPr>
        <p:spPr>
          <a:xfrm>
            <a:off x="1882775" y="2168525"/>
            <a:ext cx="7621952" cy="3809365"/>
          </a:xfrm>
        </p:spPr>
        <p:txBody>
          <a:bodyPr>
            <a:normAutofit/>
          </a:bodyPr>
          <a:lstStyle/>
          <a:p>
            <a:pPr marL="0" indent="0">
              <a:lnSpc>
                <a:spcPct val="150000"/>
              </a:lnSpc>
              <a:buNone/>
            </a:pPr>
            <a:r>
              <a:rPr lang="en-US" sz="2600" b="1">
                <a:sym typeface="+mn-ea"/>
              </a:rPr>
              <a:t>  </a:t>
            </a:r>
            <a:r>
              <a:rPr lang="en-US" sz="2400" b="1">
                <a:sym typeface="+mn-ea"/>
              </a:rPr>
              <a:t>      </a:t>
            </a:r>
            <a:r>
              <a:rPr lang="en-US" sz="2200" b="1">
                <a:latin typeface="仿宋" panose="02010609060101010101" charset="-122"/>
                <a:ea typeface="仿宋" panose="02010609060101010101" charset="-122"/>
                <a:cs typeface="仿宋" panose="02010609060101010101" charset="-122"/>
                <a:sym typeface="+mn-ea"/>
              </a:rPr>
              <a:t>①</a:t>
            </a:r>
            <a:r>
              <a:rPr sz="2200" b="1">
                <a:latin typeface="仿宋" panose="02010609060101010101" charset="-122"/>
                <a:ea typeface="仿宋" panose="02010609060101010101" charset="-122"/>
                <a:cs typeface="仿宋" panose="02010609060101010101" charset="-122"/>
                <a:sym typeface="+mn-ea"/>
              </a:rPr>
              <a:t>过去一年，大众对阅读的热情持续攀升，六成读者将阅读列入了自己的年度计划，更有25%的读者认为阅读已经成为他们日常生活的重要组成部分。从阅读量看，近五成读者的年度阅读总量达10本以上，年阅读量超过3本的读者占比达94%。阅读时长方面，46%的读者每天都会利用30分钟至1小时进行阅读，逾三成读者的日均阅读时长超过1个小时。</a:t>
            </a:r>
          </a:p>
        </p:txBody>
      </p:sp>
      <p:cxnSp>
        <p:nvCxnSpPr>
          <p:cNvPr id="6" name="直接连接符 5"/>
          <p:cNvCxnSpPr/>
          <p:nvPr/>
        </p:nvCxnSpPr>
        <p:spPr>
          <a:xfrm flipV="1">
            <a:off x="2828925" y="2708910"/>
            <a:ext cx="4834255" cy="5461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 name="直接连接符 6"/>
          <p:cNvCxnSpPr/>
          <p:nvPr/>
        </p:nvCxnSpPr>
        <p:spPr>
          <a:xfrm>
            <a:off x="6471041" y="3801285"/>
            <a:ext cx="1377315" cy="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flipV="1">
            <a:off x="3342332" y="4783566"/>
            <a:ext cx="1678305" cy="381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14" name="文本框 13"/>
          <p:cNvSpPr txBox="1"/>
          <p:nvPr/>
        </p:nvSpPr>
        <p:spPr>
          <a:xfrm>
            <a:off x="4835525" y="1594485"/>
            <a:ext cx="3765550" cy="768350"/>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发现：阅读热情、阅读量与阅读时长的参考数据。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530497" y="209662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530498" y="1452457"/>
            <a:ext cx="5556738" cy="583565"/>
          </a:xfrm>
          <a:prstGeom prst="rect">
            <a:avLst/>
          </a:prstGeom>
          <a:noFill/>
        </p:spPr>
        <p:txBody>
          <a:bodyPr wrap="square" rtlCol="0">
            <a:spAutoFit/>
          </a:bodyPr>
          <a:lstStyle/>
          <a:p>
            <a:pPr algn="ctr"/>
            <a:r>
              <a:rPr lang="zh-CN" altLang="en-US" sz="3200">
                <a:solidFill>
                  <a:prstClr val="black"/>
                </a:solidFill>
                <a:latin typeface="黑体" panose="02010609060101010101" pitchFamily="49" charset="-122"/>
                <a:ea typeface="黑体" panose="02010609060101010101" pitchFamily="49" charset="-122"/>
              </a:rPr>
              <a:t>少年正是读书时</a:t>
            </a:r>
          </a:p>
        </p:txBody>
      </p:sp>
      <p:grpSp>
        <p:nvGrpSpPr>
          <p:cNvPr id="6" name="组合 5"/>
          <p:cNvGrpSpPr/>
          <p:nvPr/>
        </p:nvGrpSpPr>
        <p:grpSpPr>
          <a:xfrm>
            <a:off x="2967786" y="1838026"/>
            <a:ext cx="445481" cy="469613"/>
            <a:chOff x="2121873" y="1511588"/>
            <a:chExt cx="445481" cy="469613"/>
          </a:xfrm>
        </p:grpSpPr>
        <p:sp>
          <p:nvSpPr>
            <p:cNvPr id="7" name="矩形 6"/>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2849245" y="2390775"/>
            <a:ext cx="5165725" cy="3415030"/>
          </a:xfrm>
          <a:prstGeom prst="rect">
            <a:avLst/>
          </a:prstGeom>
          <a:noFill/>
        </p:spPr>
        <p:txBody>
          <a:bodyPr wrap="square" rtlCol="0">
            <a:spAutoFit/>
          </a:bodyPr>
          <a:lstStyle/>
          <a:p>
            <a:r>
              <a:rPr lang="en-US" altLang="zh-CN" sz="2400" b="1">
                <a:solidFill>
                  <a:prstClr val="black"/>
                </a:solidFill>
                <a:latin typeface="华文楷体" panose="02010600040101010101" pitchFamily="2" charset="-122"/>
                <a:ea typeface="华文楷体" panose="02010600040101010101" pitchFamily="2" charset="-122"/>
              </a:rPr>
              <a:t>        </a:t>
            </a:r>
            <a:r>
              <a:rPr lang="zh-CN" altLang="en-US" sz="2400" b="1">
                <a:solidFill>
                  <a:prstClr val="black"/>
                </a:solidFill>
                <a:latin typeface="华文楷体" panose="02010600040101010101" pitchFamily="2" charset="-122"/>
                <a:ea typeface="华文楷体" panose="02010600040101010101" pitchFamily="2" charset="-122"/>
              </a:rPr>
              <a:t>读书可以让人保持思想活力，让人得到智慧启发，让人滋养浩然之气。“读书”，应该成为每个人的生活方式。</a:t>
            </a:r>
          </a:p>
          <a:p>
            <a:r>
              <a:rPr lang="zh-CN" altLang="en-US" sz="2400" b="1">
                <a:solidFill>
                  <a:prstClr val="black"/>
                </a:solidFill>
                <a:latin typeface="华文楷体" panose="02010600040101010101" pitchFamily="2" charset="-122"/>
                <a:ea typeface="华文楷体" panose="02010600040101010101" pitchFamily="2" charset="-122"/>
              </a:rPr>
              <a:t>        少年正是读书时！让我们制定一份专属于自己的《阅读改进方案》，来改善自己的阅读状况，培养良好的阅读习惯。</a:t>
            </a:r>
          </a:p>
          <a:p>
            <a:endParaRPr lang="zh-CN" altLang="en-US" sz="2400" b="1">
              <a:solidFill>
                <a:prstClr val="black"/>
              </a:solidFill>
              <a:latin typeface="华文楷体" panose="02010600040101010101" pitchFamily="2" charset="-122"/>
              <a:ea typeface="华文楷体" panose="02010600040101010101" pitchFamily="2" charset="-122"/>
            </a:endParaRPr>
          </a:p>
        </p:txBody>
      </p:sp>
      <p:pic>
        <p:nvPicPr>
          <p:cNvPr id="3" name="图片 2" descr="timg"/>
          <p:cNvPicPr>
            <a:picLocks noChangeAspect="1"/>
          </p:cNvPicPr>
          <p:nvPr>
            <p:custDataLst>
              <p:tags r:id="rId4"/>
            </p:custDataLst>
          </p:nvPr>
        </p:nvPicPr>
        <p:blipFill>
          <a:blip r:embed="rId3"/>
          <a:srcRect l="14187" t="1621" r="12494" b="-9967"/>
          <a:stretch>
            <a:fillRect/>
          </a:stretch>
        </p:blipFill>
        <p:spPr>
          <a:xfrm>
            <a:off x="8146415" y="2475230"/>
            <a:ext cx="1952625" cy="2885440"/>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1951990" y="1124585"/>
            <a:ext cx="7527290" cy="4608830"/>
          </a:xfrm>
        </p:spPr>
        <p:txBody>
          <a:bodyPr>
            <a:normAutofit fontScale="90000" lnSpcReduction="10000"/>
          </a:bodyPr>
          <a:lstStyle/>
          <a:p>
            <a:pPr marL="0" indent="0">
              <a:lnSpc>
                <a:spcPct val="150000"/>
              </a:lnSpc>
              <a:buNone/>
            </a:pPr>
            <a:r>
              <a:rPr lang="en-US" sz="2600" b="1">
                <a:sym typeface="+mn-ea"/>
              </a:rPr>
              <a:t>  </a:t>
            </a:r>
            <a:r>
              <a:rPr lang="en-US" sz="2400" b="1">
                <a:sym typeface="+mn-ea"/>
              </a:rPr>
              <a:t>      </a:t>
            </a:r>
            <a:r>
              <a:rPr lang="en-US" sz="2400" b="1">
                <a:latin typeface="宋体" panose="02010600030101010101" pitchFamily="2" charset="-122"/>
                <a:ea typeface="宋体" panose="02010600030101010101" pitchFamily="2" charset="-122"/>
                <a:sym typeface="+mn-ea"/>
              </a:rPr>
              <a:t>②</a:t>
            </a:r>
            <a:r>
              <a:rPr sz="2200" b="1">
                <a:latin typeface="仿宋" panose="02010609060101010101" charset="-122"/>
                <a:ea typeface="仿宋" panose="02010609060101010101" charset="-122"/>
                <a:cs typeface="仿宋" panose="02010609060101010101" charset="-122"/>
                <a:sym typeface="+mn-ea"/>
              </a:rPr>
              <a:t>此外，本次调查还考察了家长对于亲子阅读的重视程度。近八成家长平时会陪伴孩子进行阅读，有六成家长反馈自己的孩子在过去一年中阅读量达10本以上，阅读超过20本的孩子占比达到33%。在大多数家长看来，孩子的梦想大致形成于童年期和青春期。多达95%的家长认为，阅读对于孩子实现梦想具有十分积极的意义。</a:t>
            </a:r>
          </a:p>
          <a:p>
            <a:pPr marL="0" indent="0">
              <a:lnSpc>
                <a:spcPct val="150000"/>
              </a:lnSpc>
              <a:buNone/>
            </a:pPr>
            <a:r>
              <a:rPr sz="2200" b="1">
                <a:latin typeface="宋体" panose="02010600030101010101" pitchFamily="2" charset="-122"/>
                <a:ea typeface="宋体" panose="02010600030101010101" pitchFamily="2" charset="-122"/>
                <a:cs typeface="仿宋" panose="02010609060101010101" charset="-122"/>
                <a:sym typeface="+mn-ea"/>
              </a:rPr>
              <a:t>    ③</a:t>
            </a:r>
            <a:r>
              <a:rPr sz="2200" b="1">
                <a:latin typeface="仿宋" panose="02010609060101010101" charset="-122"/>
                <a:ea typeface="仿宋" panose="02010609060101010101" charset="-122"/>
                <a:cs typeface="仿宋" panose="02010609060101010101" charset="-122"/>
                <a:sym typeface="+mn-ea"/>
              </a:rPr>
              <a:t>这个春天，许多人在积极配合疫情防控工作的同时，也纷纷利用 “宅家”时光，在书海中尽情遨游，从阅读中获得精神慰藉和自我提升。在本次调查中，有超过七成读者反馈自己在疫情防控期间的阅读量相较平日有所增加。</a:t>
            </a:r>
          </a:p>
        </p:txBody>
      </p:sp>
      <p:cxnSp>
        <p:nvCxnSpPr>
          <p:cNvPr id="6" name="直接连接符 5"/>
          <p:cNvCxnSpPr/>
          <p:nvPr/>
        </p:nvCxnSpPr>
        <p:spPr>
          <a:xfrm flipV="1">
            <a:off x="5786755" y="1631950"/>
            <a:ext cx="3430905" cy="1651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圆角矩形 12"/>
          <p:cNvSpPr/>
          <p:nvPr/>
        </p:nvSpPr>
        <p:spPr>
          <a:xfrm>
            <a:off x="3808602" y="1730608"/>
            <a:ext cx="2374084" cy="31369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866945" y="2176914"/>
            <a:ext cx="2047293" cy="31369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79104" y="2986539"/>
            <a:ext cx="2621322" cy="37973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4210225" y="4286582"/>
            <a:ext cx="4516120" cy="36195"/>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直接连接符 7"/>
          <p:cNvCxnSpPr/>
          <p:nvPr/>
        </p:nvCxnSpPr>
        <p:spPr>
          <a:xfrm flipV="1">
            <a:off x="4818316" y="4765139"/>
            <a:ext cx="4664710" cy="19685"/>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 name="直接连接符 8"/>
          <p:cNvCxnSpPr/>
          <p:nvPr/>
        </p:nvCxnSpPr>
        <p:spPr>
          <a:xfrm flipV="1">
            <a:off x="2021205" y="5202555"/>
            <a:ext cx="1728470" cy="36195"/>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14" name="文本框 13"/>
          <p:cNvSpPr txBox="1"/>
          <p:nvPr/>
        </p:nvSpPr>
        <p:spPr>
          <a:xfrm>
            <a:off x="3044825" y="3495040"/>
            <a:ext cx="6094730" cy="429895"/>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发现：亲子阅读与疫情</a:t>
            </a:r>
            <a:r>
              <a:rPr lang="en-US" altLang="zh-CN" sz="2200">
                <a:solidFill>
                  <a:prstClr val="black"/>
                </a:solidFill>
                <a:latin typeface="楷体" panose="02010609060101010101" charset="-122"/>
                <a:ea typeface="楷体" panose="02010609060101010101" charset="-122"/>
              </a:rPr>
              <a:t>“</a:t>
            </a:r>
            <a:r>
              <a:rPr lang="zh-CN" altLang="en-US" sz="2200">
                <a:solidFill>
                  <a:prstClr val="black"/>
                </a:solidFill>
                <a:latin typeface="楷体" panose="02010609060101010101" charset="-122"/>
                <a:ea typeface="楷体" panose="02010609060101010101" charset="-122"/>
              </a:rPr>
              <a:t>宅家</a:t>
            </a:r>
            <a:r>
              <a:rPr lang="en-US" altLang="zh-CN" sz="2200">
                <a:solidFill>
                  <a:prstClr val="black"/>
                </a:solidFill>
                <a:latin typeface="楷体" panose="02010609060101010101" charset="-122"/>
                <a:ea typeface="楷体" panose="02010609060101010101" charset="-122"/>
              </a:rPr>
              <a:t>”</a:t>
            </a:r>
            <a:r>
              <a:rPr lang="zh-CN" altLang="en-US" sz="2200">
                <a:solidFill>
                  <a:prstClr val="black"/>
                </a:solidFill>
                <a:latin typeface="楷体" panose="02010609060101010101" charset="-122"/>
                <a:ea typeface="楷体" panose="02010609060101010101" charset="-122"/>
              </a:rPr>
              <a:t>期间</a:t>
            </a:r>
            <a:r>
              <a:rPr lang="zh-CN" sz="2200">
                <a:solidFill>
                  <a:prstClr val="black"/>
                </a:solidFill>
                <a:latin typeface="楷体" panose="02010609060101010101" charset="-122"/>
                <a:ea typeface="楷体" panose="02010609060101010101" charset="-122"/>
              </a:rPr>
              <a:t>的参考数据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5"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067810" y="1417320"/>
            <a:ext cx="4067810" cy="583565"/>
          </a:xfrm>
          <a:prstGeom prst="rect">
            <a:avLst/>
          </a:prstGeom>
          <a:noFill/>
        </p:spPr>
        <p:txBody>
          <a:bodyPr wrap="square" rtlCol="0">
            <a:spAutoFit/>
          </a:bodyPr>
          <a:lstStyle/>
          <a:p>
            <a:pPr algn="ctr"/>
            <a:r>
              <a:rPr lang="zh-CN" altLang="en-US" sz="3200" b="1">
                <a:latin typeface="微软雅黑" panose="020b0503020204020204" pitchFamily="34" charset="-122"/>
                <a:ea typeface="微软雅黑" panose="020b0503020204020204" pitchFamily="34" charset="-122"/>
              </a:rPr>
              <a:t>交流</a:t>
            </a:r>
            <a:r>
              <a:rPr lang="zh-CN" altLang="en-US" sz="3200" b="1">
                <a:latin typeface="微软雅黑" panose="020b0503020204020204" pitchFamily="34" charset="-122"/>
                <a:ea typeface="微软雅黑" panose="020b0503020204020204" pitchFamily="34" charset="-122"/>
                <a:sym typeface="+mn-ea"/>
              </a:rPr>
              <a:t>表达</a:t>
            </a:r>
          </a:p>
        </p:txBody>
      </p:sp>
      <p:sp>
        <p:nvSpPr>
          <p:cNvPr id="5" name="内容占位符 2"/>
          <p:cNvSpPr>
            <a:spLocks noGrp="1"/>
          </p:cNvSpPr>
          <p:nvPr>
            <p:ph idx="1"/>
          </p:nvPr>
        </p:nvSpPr>
        <p:spPr>
          <a:xfrm>
            <a:off x="2741894" y="2419105"/>
            <a:ext cx="7812452" cy="2507615"/>
          </a:xfrm>
        </p:spPr>
        <p:txBody>
          <a:bodyPr>
            <a:normAutofit fontScale="92500"/>
          </a:bodyPr>
          <a:lstStyle/>
          <a:p>
            <a:pPr marL="0" indent="0">
              <a:lnSpc>
                <a:spcPct val="150000"/>
              </a:lnSpc>
              <a:buNone/>
            </a:pPr>
            <a:r>
              <a:rPr lang="en-US" sz="3430" b="1">
                <a:sym typeface="+mn-ea"/>
              </a:rPr>
              <a:t>      </a:t>
            </a:r>
            <a:r>
              <a:rPr sz="3500" b="1">
                <a:sym typeface="+mn-ea"/>
              </a:rPr>
              <a:t>“阅读第一/二/三组非连文本信息后，我的发现有</a:t>
            </a:r>
            <a:r>
              <a:rPr sz="3500" b="1" u="sng">
                <a:sym typeface="+mn-ea"/>
              </a:rPr>
              <a:t>          </a:t>
            </a:r>
            <a:r>
              <a:rPr sz="3500" b="1">
                <a:sym typeface="+mn-ea"/>
              </a:rPr>
              <a:t>。对应自身阅读状况，我由此产生的感受和思考是</a:t>
            </a:r>
            <a:r>
              <a:rPr sz="3500" b="1" u="sng">
                <a:sym typeface="+mn-ea"/>
              </a:rPr>
              <a:t>         </a:t>
            </a:r>
            <a:r>
              <a:rPr sz="3500" b="1">
                <a:sym typeface="+mn-ea"/>
              </a:rPr>
              <a:t>。”</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643380" y="1169670"/>
            <a:ext cx="8030845" cy="4518660"/>
          </a:xfrm>
        </p:spPr>
        <p:txBody>
          <a:bodyPr>
            <a:normAutofit fontScale="67500" lnSpcReduction="20000"/>
          </a:bodyPr>
          <a:lstStyle/>
          <a:p>
            <a:pPr marL="0" indent="0">
              <a:lnSpc>
                <a:spcPct val="150000"/>
              </a:lnSpc>
              <a:buNone/>
            </a:pPr>
            <a:r>
              <a:rPr lang="en-US" sz="2600" b="1">
                <a:sym typeface="+mn-ea"/>
              </a:rPr>
              <a:t>   </a:t>
            </a:r>
            <a:r>
              <a:rPr lang="en-US" sz="3430" b="1">
                <a:sym typeface="+mn-ea"/>
              </a:rPr>
              <a:t>      </a:t>
            </a:r>
            <a:r>
              <a:rPr sz="3430" b="1">
                <a:sym typeface="+mn-ea"/>
              </a:rPr>
              <a:t>阅读第一组非连文本信息后，</a:t>
            </a:r>
            <a:r>
              <a:rPr sz="3430" b="1">
                <a:solidFill>
                  <a:srgbClr val="0070C0"/>
                </a:solidFill>
                <a:sym typeface="+mn-ea"/>
              </a:rPr>
              <a:t>我发现自2010-2015年，9-13岁未成年人的阅读率指标与阅读量指标均远高于18-70岁成年人</a:t>
            </a:r>
            <a:r>
              <a:rPr sz="3430" b="1">
                <a:sym typeface="+mn-ea"/>
              </a:rPr>
              <a:t>。</a:t>
            </a:r>
            <a:r>
              <a:rPr sz="3430" b="1">
                <a:solidFill>
                  <a:srgbClr val="C00000"/>
                </a:solidFill>
                <a:sym typeface="+mn-ea"/>
              </a:rPr>
              <a:t>我认为未成年人普遍阅读量更大，而我的阅读量却很少，应该努力改进。</a:t>
            </a:r>
            <a:endParaRPr sz="3430" b="1">
              <a:sym typeface="+mn-ea"/>
            </a:endParaRPr>
          </a:p>
          <a:p>
            <a:pPr marL="0" indent="0">
              <a:lnSpc>
                <a:spcPct val="150000"/>
              </a:lnSpc>
              <a:buNone/>
            </a:pPr>
            <a:r>
              <a:rPr sz="3430" b="1">
                <a:sym typeface="+mn-ea"/>
              </a:rPr>
              <a:t>    </a:t>
            </a:r>
            <a:r>
              <a:rPr lang="en-US" sz="3430" b="1">
                <a:sym typeface="+mn-ea"/>
              </a:rPr>
              <a:t>    </a:t>
            </a:r>
            <a:r>
              <a:rPr sz="3430" b="1">
                <a:sym typeface="+mn-ea"/>
              </a:rPr>
              <a:t>阅读第二组文本后，</a:t>
            </a:r>
            <a:r>
              <a:rPr sz="3430" b="1">
                <a:solidFill>
                  <a:srgbClr val="0070C0"/>
                </a:solidFill>
                <a:sym typeface="+mn-ea"/>
              </a:rPr>
              <a:t>我发现0-17周岁未成年人图书阅读率、阅读量相比前一年又增长了，</a:t>
            </a:r>
            <a:r>
              <a:rPr sz="3430" b="1">
                <a:solidFill>
                  <a:srgbClr val="C00000"/>
                </a:solidFill>
                <a:sym typeface="+mn-ea"/>
              </a:rPr>
              <a:t>我觉得我的同龄人都在努力阅读，我也不甘落后。</a:t>
            </a:r>
          </a:p>
          <a:p>
            <a:pPr marL="0" indent="0">
              <a:lnSpc>
                <a:spcPct val="150000"/>
              </a:lnSpc>
              <a:buNone/>
            </a:pPr>
            <a:r>
              <a:rPr sz="3430" b="1">
                <a:sym typeface="+mn-ea"/>
              </a:rPr>
              <a:t>    </a:t>
            </a:r>
            <a:r>
              <a:rPr lang="en-US" sz="3430" b="1">
                <a:sym typeface="+mn-ea"/>
              </a:rPr>
              <a:t>    </a:t>
            </a:r>
            <a:r>
              <a:rPr sz="3430" b="1">
                <a:sym typeface="+mn-ea"/>
              </a:rPr>
              <a:t>阅读第三组文本后，</a:t>
            </a:r>
            <a:r>
              <a:rPr sz="3430" b="1">
                <a:solidFill>
                  <a:srgbClr val="0070C0"/>
                </a:solidFill>
                <a:sym typeface="+mn-ea"/>
              </a:rPr>
              <a:t>我发现94%的人至少一年读三本书，</a:t>
            </a:r>
            <a:r>
              <a:rPr sz="3430" b="1">
                <a:solidFill>
                  <a:srgbClr val="C00000"/>
                </a:solidFill>
                <a:sym typeface="+mn-ea"/>
              </a:rPr>
              <a:t>我认为自己应该努力超过这个数量，多读书。</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836035" y="1885950"/>
            <a:ext cx="4044950" cy="2286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29105" y="1043940"/>
            <a:ext cx="8237220" cy="583565"/>
          </a:xfrm>
          <a:prstGeom prst="rect">
            <a:avLst/>
          </a:prstGeom>
          <a:solidFill>
            <a:srgbClr val="DCE797"/>
          </a:solidFill>
          <a:ln>
            <a:solidFill>
              <a:srgbClr val="00B050"/>
            </a:solidFill>
          </a:ln>
        </p:spPr>
        <p:txBody>
          <a:bodyPr wrap="square" rtlCol="0">
            <a:spAutoFit/>
          </a:bodyPr>
          <a:lstStyle/>
          <a:p>
            <a:pPr lvl="0" algn="ctr">
              <a:buClrTx/>
              <a:buSzTx/>
              <a:buFontTx/>
            </a:pPr>
            <a:r>
              <a:rPr lang="zh-CN" altLang="en-US" sz="3200" b="1">
                <a:latin typeface="华文楷体" panose="02010600040101010101" pitchFamily="2" charset="-122"/>
                <a:ea typeface="华文楷体" panose="02010600040101010101" pitchFamily="2" charset="-122"/>
                <a:sym typeface="+mn-ea"/>
              </a:rPr>
              <a:t>我的读书方法</a:t>
            </a:r>
          </a:p>
        </p:txBody>
      </p:sp>
      <p:sp>
        <p:nvSpPr>
          <p:cNvPr id="2" name="文本框 1"/>
          <p:cNvSpPr txBox="1"/>
          <p:nvPr/>
        </p:nvSpPr>
        <p:spPr>
          <a:xfrm>
            <a:off x="2211705" y="2193290"/>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读书方法知多少”</a:t>
            </a:r>
            <a:endParaRPr lang="zh-CN" altLang="en-US" sz="3000" b="1">
              <a:latin typeface="华文楷体" panose="02010600040101010101" pitchFamily="2" charset="-122"/>
              <a:ea typeface="华文楷体" panose="02010600040101010101" pitchFamily="2" charset="-122"/>
            </a:endParaRPr>
          </a:p>
        </p:txBody>
      </p:sp>
      <p:sp>
        <p:nvSpPr>
          <p:cNvPr id="9" name="文本框 8"/>
          <p:cNvSpPr txBox="1"/>
          <p:nvPr/>
        </p:nvSpPr>
        <p:spPr>
          <a:xfrm>
            <a:off x="2956560" y="4641850"/>
            <a:ext cx="6096635" cy="1076325"/>
          </a:xfrm>
          <a:prstGeom prst="rect">
            <a:avLst/>
          </a:prstGeom>
          <a:solidFill>
            <a:schemeClr val="accent4">
              <a:lumMod val="40000"/>
              <a:lumOff val="60000"/>
            </a:schemeClr>
          </a:solid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查找资料，分类整合</a:t>
            </a:r>
          </a:p>
          <a:p>
            <a:pPr algn="ctr"/>
            <a:r>
              <a:rPr lang="zh-CN" altLang="en-US"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结合自身需求实践运用</a:t>
            </a:r>
          </a:p>
        </p:txBody>
      </p:sp>
      <p:sp>
        <p:nvSpPr>
          <p:cNvPr id="10" name="文本框 9"/>
          <p:cNvSpPr txBox="1"/>
          <p:nvPr/>
        </p:nvSpPr>
        <p:spPr>
          <a:xfrm>
            <a:off x="6116955" y="2193290"/>
            <a:ext cx="3467100" cy="553085"/>
          </a:xfrm>
          <a:prstGeom prst="rect">
            <a:avLst/>
          </a:prstGeom>
          <a:solidFill>
            <a:srgbClr val="92D050"/>
          </a:solidFill>
        </p:spPr>
        <p:txBody>
          <a:bodyPr wrap="square" rtlCol="0">
            <a:spAutoFit/>
          </a:bodyPr>
          <a:lstStyle/>
          <a:p>
            <a:pPr algn="ctr"/>
            <a:r>
              <a:rPr lang="en-US" altLang="zh-CN" sz="3000" b="1">
                <a:latin typeface="华文楷体" panose="02010600040101010101" pitchFamily="2" charset="-122"/>
                <a:ea typeface="华文楷体" panose="02010600040101010101" pitchFamily="2" charset="-122"/>
                <a:sym typeface="+mn-ea"/>
              </a:rPr>
              <a:t>“</a:t>
            </a:r>
            <a:r>
              <a:rPr lang="zh-CN" altLang="en-US" sz="3000" b="1">
                <a:latin typeface="华文楷体" panose="02010600040101010101" pitchFamily="2" charset="-122"/>
                <a:ea typeface="华文楷体" panose="02010600040101010101" pitchFamily="2" charset="-122"/>
                <a:sym typeface="+mn-ea"/>
              </a:rPr>
              <a:t>读书方法我来学</a:t>
            </a:r>
            <a:r>
              <a:rPr lang="en-US" altLang="zh-CN" sz="3000" b="1">
                <a:latin typeface="华文楷体" panose="02010600040101010101" pitchFamily="2" charset="-122"/>
                <a:ea typeface="华文楷体" panose="02010600040101010101" pitchFamily="2" charset="-122"/>
                <a:sym typeface="+mn-ea"/>
              </a:rPr>
              <a:t>”</a:t>
            </a:r>
          </a:p>
        </p:txBody>
      </p:sp>
      <p:sp>
        <p:nvSpPr>
          <p:cNvPr id="22" name="文本框 21"/>
          <p:cNvSpPr txBox="1"/>
          <p:nvPr/>
        </p:nvSpPr>
        <p:spPr>
          <a:xfrm>
            <a:off x="2211705" y="3265805"/>
            <a:ext cx="3293745" cy="1198880"/>
          </a:xfrm>
          <a:prstGeom prst="rect">
            <a:avLst/>
          </a:prstGeom>
          <a:noFill/>
          <a:ln>
            <a:solidFill>
              <a:srgbClr val="00B050"/>
            </a:solidFill>
          </a:ln>
        </p:spPr>
        <p:txBody>
          <a:bodyPr wrap="square" rtlCol="0">
            <a:spAutoFit/>
          </a:bodyPr>
          <a:lstStyle/>
          <a:p>
            <a:pPr algn="l"/>
            <a:r>
              <a:rPr lang="zh-CN" altLang="en-US" sz="2400" b="1">
                <a:latin typeface="华文楷体" panose="02010600040101010101" pitchFamily="2" charset="-122"/>
                <a:ea typeface="华文楷体" panose="02010600040101010101" pitchFamily="2" charset="-122"/>
                <a:sym typeface="+mn-ea"/>
              </a:rPr>
              <a:t>查阅中国古今文化名人的读书方法，整理在自己的文化积累本上。</a:t>
            </a:r>
          </a:p>
        </p:txBody>
      </p:sp>
      <p:cxnSp>
        <p:nvCxnSpPr>
          <p:cNvPr id="18" name="直接连接符 17"/>
          <p:cNvCxnSpPr/>
          <p:nvPr/>
        </p:nvCxnSpPr>
        <p:spPr>
          <a:xfrm flipH="1">
            <a:off x="5858510" y="1627505"/>
            <a:ext cx="1270" cy="30416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3858895" y="1931670"/>
            <a:ext cx="1270" cy="30416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849870" y="1889125"/>
            <a:ext cx="1270" cy="30416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3870325" y="2746375"/>
            <a:ext cx="635" cy="53784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7851140" y="2746375"/>
            <a:ext cx="635" cy="53784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116955" y="3265805"/>
            <a:ext cx="3467100" cy="1198880"/>
          </a:xfrm>
          <a:prstGeom prst="rect">
            <a:avLst/>
          </a:prstGeom>
          <a:noFill/>
          <a:ln>
            <a:solidFill>
              <a:srgbClr val="00B050"/>
            </a:solidFill>
          </a:ln>
        </p:spPr>
        <p:txBody>
          <a:bodyPr wrap="square" rtlCol="0">
            <a:spAutoFit/>
          </a:bodyPr>
          <a:lstStyle/>
          <a:p>
            <a:pPr algn="l"/>
            <a:r>
              <a:rPr sz="2400" b="1">
                <a:latin typeface="华文楷体" panose="02010600040101010101" pitchFamily="2" charset="-122"/>
                <a:ea typeface="华文楷体" panose="02010600040101010101" pitchFamily="2" charset="-122"/>
                <a:sym typeface="+mn-ea"/>
              </a:rPr>
              <a:t>根据自身情况与需要阅读的书目特点，选择一种读书方法来实践。</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828822" y="162037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542971" y="1589741"/>
            <a:ext cx="44548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988945" y="1036955"/>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读书方法知多少”</a:t>
            </a:r>
            <a:endParaRPr lang="zh-CN" altLang="en-US" sz="3000" b="1">
              <a:latin typeface="华文楷体" panose="02010600040101010101" pitchFamily="2" charset="-122"/>
              <a:ea typeface="华文楷体" panose="02010600040101010101" pitchFamily="2" charset="-122"/>
            </a:endParaRPr>
          </a:p>
        </p:txBody>
      </p:sp>
      <p:sp>
        <p:nvSpPr>
          <p:cNvPr id="6" name="文本框 5"/>
          <p:cNvSpPr txBox="1"/>
          <p:nvPr/>
        </p:nvSpPr>
        <p:spPr>
          <a:xfrm>
            <a:off x="2828925" y="1708785"/>
            <a:ext cx="4501515" cy="3969385"/>
          </a:xfrm>
          <a:prstGeom prst="rect">
            <a:avLst/>
          </a:prstGeom>
          <a:noFill/>
          <a:extLst>
            <a:ext uri="{909E8E84-426E-40DD-AFC4-6F175D3DCCD1}">
              <a14:hiddenFill xmlns:a14="http://schemas.microsoft.com/office/drawing/2010/main">
                <a:solidFill>
                  <a:srgbClr val="DCE797"/>
                </a:solidFill>
              </a14:hiddenFill>
            </a:ext>
          </a:extLst>
        </p:spPr>
        <p:txBody>
          <a:bodyPr wrap="square" rtlCol="0">
            <a:spAutoFit/>
          </a:bodyPr>
          <a:lstStyle/>
          <a:p>
            <a:pPr algn="ctr">
              <a:lnSpc>
                <a:spcPct val="150000"/>
              </a:lnSpc>
            </a:pPr>
            <a:r>
              <a:rPr lang="zh-CN" altLang="en-US" sz="2400">
                <a:latin typeface="微软雅黑" panose="020b0503020204020204" pitchFamily="34" charset="-122"/>
                <a:ea typeface="微软雅黑" panose="020b0503020204020204" pitchFamily="34" charset="-122"/>
                <a:sym typeface="+mn-ea"/>
              </a:rPr>
              <a:t>搜索关键词（参考）</a:t>
            </a:r>
            <a:endParaRPr lang="zh-CN" altLang="en-US" sz="2400" b="1">
              <a:latin typeface="华文楷体" panose="02010600040101010101" pitchFamily="2" charset="-122"/>
              <a:ea typeface="华文楷体" panose="02010600040101010101" pitchFamily="2" charset="-122"/>
              <a:sym typeface="+mn-ea"/>
            </a:endParaRPr>
          </a:p>
          <a:p>
            <a:pPr marL="0" indent="0">
              <a:lnSpc>
                <a:spcPct val="150000"/>
              </a:lnSpc>
              <a:buNone/>
            </a:pPr>
            <a:r>
              <a:rPr lang="zh-CN" altLang="en-US" sz="2400" b="1">
                <a:latin typeface="华文楷体" panose="02010600040101010101" pitchFamily="2" charset="-122"/>
                <a:ea typeface="华文楷体" panose="02010600040101010101" pitchFamily="2" charset="-122"/>
                <a:sym typeface="+mn-ea"/>
              </a:rPr>
              <a:t>孔子的“学思结合法”</a:t>
            </a:r>
          </a:p>
          <a:p>
            <a:pPr marL="0" indent="0">
              <a:lnSpc>
                <a:spcPct val="150000"/>
              </a:lnSpc>
              <a:buNone/>
            </a:pPr>
            <a:r>
              <a:rPr lang="zh-CN" altLang="en-US" sz="2400" b="1">
                <a:latin typeface="华文楷体" panose="02010600040101010101" pitchFamily="2" charset="-122"/>
                <a:ea typeface="华文楷体" panose="02010600040101010101" pitchFamily="2" charset="-122"/>
                <a:sym typeface="+mn-ea"/>
              </a:rPr>
              <a:t>韩愈的“提要钩玄法”</a:t>
            </a:r>
          </a:p>
          <a:p>
            <a:pPr marL="0" indent="0">
              <a:lnSpc>
                <a:spcPct val="150000"/>
              </a:lnSpc>
              <a:buNone/>
            </a:pPr>
            <a:r>
              <a:rPr lang="zh-CN" altLang="en-US" sz="2400" b="1">
                <a:latin typeface="华文楷体" panose="02010600040101010101" pitchFamily="2" charset="-122"/>
                <a:ea typeface="华文楷体" panose="02010600040101010101" pitchFamily="2" charset="-122"/>
                <a:sym typeface="+mn-ea"/>
              </a:rPr>
              <a:t>苏轼的“八面受敌法”</a:t>
            </a:r>
          </a:p>
          <a:p>
            <a:pPr marL="0" indent="0">
              <a:lnSpc>
                <a:spcPct val="150000"/>
              </a:lnSpc>
              <a:buNone/>
            </a:pPr>
            <a:r>
              <a:rPr lang="zh-CN" altLang="en-US" sz="2400" b="1">
                <a:latin typeface="华文楷体" panose="02010600040101010101" pitchFamily="2" charset="-122"/>
                <a:ea typeface="华文楷体" panose="02010600040101010101" pitchFamily="2" charset="-122"/>
                <a:sym typeface="+mn-ea"/>
              </a:rPr>
              <a:t>陆游的“有的放矢法”</a:t>
            </a:r>
          </a:p>
          <a:p>
            <a:pPr marL="0" indent="0">
              <a:lnSpc>
                <a:spcPct val="150000"/>
              </a:lnSpc>
              <a:buNone/>
            </a:pPr>
            <a:r>
              <a:rPr lang="zh-CN" altLang="en-US" sz="2400" b="1">
                <a:latin typeface="华文楷体" panose="02010600040101010101" pitchFamily="2" charset="-122"/>
                <a:ea typeface="华文楷体" panose="02010600040101010101" pitchFamily="2" charset="-122"/>
                <a:sym typeface="+mn-ea"/>
              </a:rPr>
              <a:t>毛泽东的“四多法”</a:t>
            </a:r>
          </a:p>
          <a:p>
            <a:pPr marL="0" indent="0">
              <a:lnSpc>
                <a:spcPct val="150000"/>
              </a:lnSpc>
              <a:buNone/>
            </a:pPr>
            <a:r>
              <a:rPr lang="zh-CN" altLang="en-US" sz="2400" b="1">
                <a:latin typeface="华文楷体" panose="02010600040101010101" pitchFamily="2" charset="-122"/>
                <a:ea typeface="华文楷体" panose="02010600040101010101" pitchFamily="2" charset="-122"/>
                <a:sym typeface="+mn-ea"/>
              </a:rPr>
              <a:t>……</a:t>
            </a:r>
          </a:p>
        </p:txBody>
      </p:sp>
      <p:sp>
        <p:nvSpPr>
          <p:cNvPr id="14" name="文本框 13"/>
          <p:cNvSpPr txBox="1"/>
          <p:nvPr/>
        </p:nvSpPr>
        <p:spPr>
          <a:xfrm>
            <a:off x="6364605" y="2679065"/>
            <a:ext cx="2900045" cy="1783715"/>
          </a:xfrm>
          <a:prstGeom prst="rect">
            <a:avLst/>
          </a:prstGeom>
          <a:solidFill>
            <a:schemeClr val="tx2">
              <a:lumMod val="40000"/>
              <a:lumOff val="60000"/>
            </a:schemeClr>
          </a:solidFill>
        </p:spPr>
        <p:txBody>
          <a:bodyPr wrap="square" rtlCol="0">
            <a:spAutoFit/>
          </a:bodyPr>
          <a:lstStyle/>
          <a:p>
            <a:pPr algn="l"/>
            <a:r>
              <a:rPr lang="zh-CN" sz="2200">
                <a:solidFill>
                  <a:prstClr val="black"/>
                </a:solidFill>
                <a:latin typeface="楷体" panose="02010609060101010101" charset="-122"/>
                <a:ea typeface="楷体" panose="02010609060101010101" charset="-122"/>
              </a:rPr>
              <a:t>查阅并思考：</a:t>
            </a:r>
          </a:p>
          <a:p>
            <a:pPr algn="l"/>
            <a:r>
              <a:rPr lang="zh-CN" sz="2200">
                <a:solidFill>
                  <a:prstClr val="black"/>
                </a:solidFill>
                <a:latin typeface="楷体" panose="02010609060101010101" charset="-122"/>
                <a:ea typeface="楷体" panose="02010609060101010101" charset="-122"/>
              </a:rPr>
              <a:t>    这些读书方法共同强调的要点是什么？各自的特点又是什么？</a:t>
            </a:r>
          </a:p>
          <a:p>
            <a:pPr algn="l"/>
            <a:endParaRPr lang="zh-CN" sz="2200">
              <a:solidFill>
                <a:prstClr val="black"/>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73885" y="1169670"/>
            <a:ext cx="7882255" cy="4518660"/>
          </a:xfrm>
        </p:spPr>
        <p:txBody>
          <a:bodyPr>
            <a:noAutofit/>
          </a:bodyPr>
          <a:lstStyle/>
          <a:p>
            <a:pPr marL="0" indent="0">
              <a:lnSpc>
                <a:spcPct val="150000"/>
              </a:lnSpc>
              <a:buNone/>
            </a:pPr>
            <a:r>
              <a:rPr lang="en-US" altLang="zh-CN" sz="2100" b="1">
                <a:sym typeface="+mn-ea"/>
              </a:rPr>
              <a:t>       </a:t>
            </a:r>
            <a:r>
              <a:rPr lang="zh-CN" altLang="en-US" sz="2100" b="1">
                <a:sym typeface="+mn-ea"/>
              </a:rPr>
              <a:t>孔子的“学思结合法”：学而不思则罔，思而不学则殆。</a:t>
            </a:r>
            <a:endParaRPr lang="zh-CN" altLang="en-US" sz="2100" b="1">
              <a:latin typeface="华文楷体" panose="02010600040101010101" pitchFamily="2" charset="-122"/>
              <a:ea typeface="华文楷体" panose="02010600040101010101" pitchFamily="2" charset="-122"/>
              <a:sym typeface="+mn-ea"/>
            </a:endParaRPr>
          </a:p>
          <a:p>
            <a:pPr marL="0" indent="0">
              <a:lnSpc>
                <a:spcPct val="150000"/>
              </a:lnSpc>
              <a:buNone/>
            </a:pPr>
            <a:r>
              <a:rPr lang="zh-CN" altLang="en-US" sz="2100" b="1">
                <a:sym typeface="+mn-ea"/>
              </a:rPr>
              <a:t>       韩愈的“提要钩玄法”：记事者必提其要，纂言者必勾其玄。</a:t>
            </a:r>
            <a:endParaRPr lang="zh-CN" altLang="en-US" sz="2100" b="1">
              <a:latin typeface="华文楷体" panose="02010600040101010101" pitchFamily="2" charset="-122"/>
              <a:ea typeface="华文楷体" panose="02010600040101010101" pitchFamily="2" charset="-122"/>
              <a:sym typeface="+mn-ea"/>
            </a:endParaRPr>
          </a:p>
          <a:p>
            <a:pPr marL="0" indent="0">
              <a:lnSpc>
                <a:spcPct val="150000"/>
              </a:lnSpc>
              <a:buNone/>
            </a:pPr>
            <a:r>
              <a:rPr lang="zh-CN" altLang="en-US" sz="2100" b="1">
                <a:sym typeface="+mn-ea"/>
              </a:rPr>
              <a:t>       苏轼的“八面受敌法”：每次读书都要有明确的目的；不要分散精力，一次只专注于阅读一个方面。</a:t>
            </a:r>
            <a:endParaRPr lang="zh-CN" altLang="en-US" sz="2100" b="1">
              <a:latin typeface="华文楷体" panose="02010600040101010101" pitchFamily="2" charset="-122"/>
              <a:ea typeface="华文楷体" panose="02010600040101010101" pitchFamily="2" charset="-122"/>
              <a:sym typeface="+mn-ea"/>
            </a:endParaRPr>
          </a:p>
          <a:p>
            <a:pPr marL="0" indent="0">
              <a:lnSpc>
                <a:spcPct val="150000"/>
              </a:lnSpc>
              <a:buNone/>
            </a:pPr>
            <a:r>
              <a:rPr lang="zh-CN" altLang="en-US" sz="2100" b="1">
                <a:sym typeface="+mn-ea"/>
              </a:rPr>
              <a:t>        陆游的“有的放矢法”：有系统地读书；注意结合研究专题来读书。</a:t>
            </a:r>
            <a:endParaRPr lang="zh-CN" altLang="en-US" sz="2100" b="1">
              <a:latin typeface="华文楷体" panose="02010600040101010101" pitchFamily="2" charset="-122"/>
              <a:ea typeface="华文楷体" panose="02010600040101010101" pitchFamily="2" charset="-122"/>
              <a:sym typeface="+mn-ea"/>
            </a:endParaRPr>
          </a:p>
          <a:p>
            <a:pPr marL="0" indent="0">
              <a:lnSpc>
                <a:spcPct val="150000"/>
              </a:lnSpc>
              <a:buNone/>
            </a:pPr>
            <a:r>
              <a:rPr lang="zh-CN" altLang="en-US" sz="2100" b="1">
                <a:sym typeface="+mn-ea"/>
              </a:rPr>
              <a:t>        毛泽东的“四多法”：读得多，想得多，写得多，问得多。</a:t>
            </a:r>
          </a:p>
          <a:p>
            <a:pPr marL="0" indent="0">
              <a:lnSpc>
                <a:spcPct val="150000"/>
              </a:lnSpc>
              <a:buNone/>
            </a:pPr>
            <a:r>
              <a:rPr lang="en-US" altLang="zh-CN" sz="2100" b="1">
                <a:latin typeface="仿宋" panose="02010609060101010101" charset="-122"/>
                <a:ea typeface="仿宋" panose="02010609060101010101" charset="-122"/>
                <a:cs typeface="仿宋" panose="02010609060101010101" charset="-122"/>
                <a:sym typeface="+mn-ea"/>
              </a:rPr>
              <a:t>     ……</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719602" y="1654028"/>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433751" y="1623396"/>
            <a:ext cx="44548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879725" y="1070610"/>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读书方法我来学”</a:t>
            </a:r>
            <a:endParaRPr lang="zh-CN" altLang="en-US" sz="3000" b="1">
              <a:latin typeface="华文楷体" panose="02010600040101010101" pitchFamily="2" charset="-122"/>
              <a:ea typeface="华文楷体" panose="02010600040101010101" pitchFamily="2" charset="-122"/>
            </a:endParaRPr>
          </a:p>
        </p:txBody>
      </p:sp>
      <p:sp>
        <p:nvSpPr>
          <p:cNvPr id="6" name="文本框 5"/>
          <p:cNvSpPr txBox="1"/>
          <p:nvPr/>
        </p:nvSpPr>
        <p:spPr>
          <a:xfrm>
            <a:off x="2719705" y="1537335"/>
            <a:ext cx="6438265" cy="3969385"/>
          </a:xfrm>
          <a:prstGeom prst="rect">
            <a:avLst/>
          </a:prstGeom>
          <a:noFill/>
          <a:extLst>
            <a:ext uri="{909E8E84-426E-40DD-AFC4-6F175D3DCCD1}">
              <a14:hiddenFill xmlns:a14="http://schemas.microsoft.com/office/drawing/2010/main">
                <a:solidFill>
                  <a:srgbClr val="DCE797"/>
                </a:solidFill>
              </a14:hiddenFill>
            </a:ext>
          </a:extLst>
        </p:spPr>
        <p:txBody>
          <a:bodyPr wrap="square" rtlCol="0">
            <a:spAutoFit/>
          </a:bodyPr>
          <a:lstStyle/>
          <a:p>
            <a:pPr algn="l">
              <a:lnSpc>
                <a:spcPct val="150000"/>
              </a:lnSpc>
            </a:pPr>
            <a:r>
              <a:rPr lang="en-US" altLang="zh-CN" sz="2400" b="1">
                <a:latin typeface="华文楷体" panose="02010600040101010101" pitchFamily="2" charset="-122"/>
                <a:ea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sym typeface="+mn-ea"/>
              </a:rPr>
              <a:t>根据自身情况与需要阅读的书目特点，选择一种读书方法来实践。</a:t>
            </a:r>
          </a:p>
          <a:p>
            <a:pPr algn="l">
              <a:lnSpc>
                <a:spcPct val="150000"/>
              </a:lnSpc>
            </a:pPr>
            <a:r>
              <a:rPr lang="zh-CN" altLang="en-US" sz="2400" b="1">
                <a:latin typeface="华文楷体" panose="02010600040101010101" pitchFamily="2" charset="-122"/>
                <a:ea typeface="华文楷体" panose="02010600040101010101" pitchFamily="2" charset="-122"/>
                <a:sym typeface="+mn-ea"/>
              </a:rPr>
              <a:t>       </a:t>
            </a:r>
            <a:r>
              <a:rPr lang="zh-CN" altLang="en-US" sz="2400" b="1">
                <a:latin typeface="仿宋" panose="02010609060101010101" charset="-122"/>
                <a:ea typeface="仿宋" panose="02010609060101010101" charset="-122"/>
                <a:cs typeface="仿宋" panose="02010609060101010101" charset="-122"/>
                <a:sym typeface="+mn-ea"/>
              </a:rPr>
              <a:t>【问题解决】小周同学向大家求助：“我在阅读上的困惑是读后留不下什么印象，总觉得自己读得不够深入，也不知道该怎么做读书笔记。我该借鉴哪种读书方法来改善自己的阅读状况呢？”</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226945" y="1169670"/>
            <a:ext cx="7099935" cy="4518660"/>
          </a:xfrm>
        </p:spPr>
        <p:txBody>
          <a:bodyPr>
            <a:normAutofit/>
          </a:bodyPr>
          <a:lstStyle/>
          <a:p>
            <a:pPr marL="0" indent="0">
              <a:lnSpc>
                <a:spcPct val="150000"/>
              </a:lnSpc>
              <a:buNone/>
            </a:pPr>
            <a:r>
              <a:rPr lang="en-US" sz="2600" b="1">
                <a:sym typeface="+mn-ea"/>
              </a:rPr>
              <a:t>      </a:t>
            </a:r>
            <a:r>
              <a:rPr lang="zh-CN" altLang="en-US" sz="2400" b="1">
                <a:latin typeface="仿宋" panose="02010609060101010101" charset="-122"/>
                <a:ea typeface="仿宋" panose="02010609060101010101" charset="-122"/>
                <a:cs typeface="仿宋" panose="02010609060101010101" charset="-122"/>
                <a:sym typeface="+mn-ea"/>
              </a:rPr>
              <a:t>【给出建议】我觉得小周可以试试苏轼的“八面受敌法”，每次读书都有一个明确的目的，集中注意力去专注这一点。比如阅读《朝花夕拾》的时候，第一遍读人物形象，第二遍读作者的求学过程，第三遍读作者对社会现象的看法……再结合韩愈的“提要钩玄法”，将关键处圈批记录下来。这样读书就能够读得深入，留下印象了。</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24075" y="1256030"/>
            <a:ext cx="7371715" cy="1384935"/>
          </a:xfrm>
        </p:spPr>
        <p:txBody>
          <a:bodyPr>
            <a:normAutofit/>
          </a:bodyPr>
          <a:lstStyle/>
          <a:p>
            <a:pPr marL="0" indent="0">
              <a:lnSpc>
                <a:spcPct val="150000"/>
              </a:lnSpc>
              <a:buNone/>
            </a:pPr>
            <a:r>
              <a:rPr lang="en-US" altLang="zh-CN" sz="2400" b="1">
                <a:latin typeface="仿宋" panose="02010609060101010101" charset="-122"/>
                <a:ea typeface="仿宋" panose="02010609060101010101" charset="-122"/>
                <a:cs typeface="仿宋" panose="02010609060101010101" charset="-122"/>
                <a:sym typeface="+mn-ea"/>
              </a:rPr>
              <a:t>    </a:t>
            </a:r>
            <a:r>
              <a:rPr lang="zh-CN" altLang="en-US" sz="2400" b="1">
                <a:sym typeface="+mn-ea"/>
              </a:rPr>
              <a:t>同学们，你的个人阅读问题是什么？你又将借鉴何种方法来改进自己的阅读状况呢？写下你的思考。</a:t>
            </a:r>
          </a:p>
        </p:txBody>
      </p:sp>
      <p:pic>
        <p:nvPicPr>
          <p:cNvPr id="2" name="图片 1" descr="timg"/>
          <p:cNvPicPr>
            <a:picLocks noChangeAspect="1"/>
          </p:cNvPicPr>
          <p:nvPr/>
        </p:nvPicPr>
        <p:blipFill>
          <a:blip r:embed="rId2"/>
          <a:stretch>
            <a:fillRect/>
          </a:stretch>
        </p:blipFill>
        <p:spPr>
          <a:xfrm>
            <a:off x="4483735" y="2573020"/>
            <a:ext cx="2435225" cy="2435225"/>
          </a:xfrm>
          <a:prstGeom prst="rect">
            <a:avLst/>
          </a:prstGeom>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890395" y="1205865"/>
            <a:ext cx="8237220" cy="583565"/>
          </a:xfrm>
          <a:prstGeom prst="rect">
            <a:avLst/>
          </a:prstGeom>
          <a:solidFill>
            <a:srgbClr val="DCE797"/>
          </a:solidFill>
          <a:ln>
            <a:solidFill>
              <a:srgbClr val="00B050"/>
            </a:solidFill>
          </a:ln>
        </p:spPr>
        <p:txBody>
          <a:bodyPr wrap="square" rtlCol="0">
            <a:spAutoFit/>
          </a:bodyPr>
          <a:lstStyle/>
          <a:p>
            <a:pPr lvl="0" algn="ctr">
              <a:buClrTx/>
              <a:buSzTx/>
              <a:buFontTx/>
            </a:pPr>
            <a:r>
              <a:rPr lang="zh-CN" altLang="en-US" sz="3200" b="1">
                <a:latin typeface="华文楷体" panose="02010600040101010101" pitchFamily="2" charset="-122"/>
                <a:ea typeface="华文楷体" panose="02010600040101010101" pitchFamily="2" charset="-122"/>
                <a:sym typeface="+mn-ea"/>
              </a:rPr>
              <a:t>我的改进措施</a:t>
            </a:r>
          </a:p>
        </p:txBody>
      </p:sp>
      <p:sp>
        <p:nvSpPr>
          <p:cNvPr id="9" name="文本框 8"/>
          <p:cNvSpPr txBox="1"/>
          <p:nvPr/>
        </p:nvSpPr>
        <p:spPr>
          <a:xfrm>
            <a:off x="3117850" y="4803775"/>
            <a:ext cx="6096635" cy="583565"/>
          </a:xfrm>
          <a:prstGeom prst="rect">
            <a:avLst/>
          </a:prstGeom>
          <a:solidFill>
            <a:schemeClr val="accent4">
              <a:lumMod val="40000"/>
              <a:lumOff val="60000"/>
            </a:schemeClr>
          </a:solid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反思提升</a:t>
            </a:r>
          </a:p>
        </p:txBody>
      </p:sp>
      <p:sp>
        <p:nvSpPr>
          <p:cNvPr id="10" name="文本框 9"/>
          <p:cNvSpPr txBox="1"/>
          <p:nvPr/>
        </p:nvSpPr>
        <p:spPr>
          <a:xfrm>
            <a:off x="4286885" y="2301240"/>
            <a:ext cx="3467100" cy="553085"/>
          </a:xfrm>
          <a:prstGeom prst="rect">
            <a:avLst/>
          </a:prstGeom>
          <a:solidFill>
            <a:srgbClr val="92D050"/>
          </a:solidFill>
        </p:spPr>
        <p:txBody>
          <a:bodyPr wrap="square" rtlCol="0">
            <a:spAutoFit/>
          </a:bodyPr>
          <a:lstStyle/>
          <a:p>
            <a:pPr algn="ctr"/>
            <a:r>
              <a:rPr lang="en-US" altLang="zh-CN" sz="3000" b="1">
                <a:latin typeface="华文楷体" panose="02010600040101010101" pitchFamily="2" charset="-122"/>
                <a:ea typeface="华文楷体" panose="02010600040101010101" pitchFamily="2" charset="-122"/>
                <a:sym typeface="+mn-ea"/>
              </a:rPr>
              <a:t>“</a:t>
            </a:r>
            <a:r>
              <a:rPr lang="zh-CN" altLang="en-US" sz="3000" b="1">
                <a:latin typeface="华文楷体" panose="02010600040101010101" pitchFamily="2" charset="-122"/>
                <a:ea typeface="华文楷体" panose="02010600040101010101" pitchFamily="2" charset="-122"/>
                <a:sym typeface="+mn-ea"/>
              </a:rPr>
              <a:t>改进措施助善读</a:t>
            </a:r>
            <a:r>
              <a:rPr lang="en-US" altLang="zh-CN" sz="3000" b="1">
                <a:latin typeface="华文楷体" panose="02010600040101010101" pitchFamily="2" charset="-122"/>
                <a:ea typeface="华文楷体" panose="02010600040101010101" pitchFamily="2" charset="-122"/>
                <a:sym typeface="+mn-ea"/>
              </a:rPr>
              <a:t>”</a:t>
            </a:r>
          </a:p>
        </p:txBody>
      </p:sp>
      <p:sp>
        <p:nvSpPr>
          <p:cNvPr id="22" name="文本框 21"/>
          <p:cNvSpPr txBox="1"/>
          <p:nvPr/>
        </p:nvSpPr>
        <p:spPr>
          <a:xfrm>
            <a:off x="4286885" y="3427730"/>
            <a:ext cx="3467100" cy="1198880"/>
          </a:xfrm>
          <a:prstGeom prst="rect">
            <a:avLst/>
          </a:prstGeom>
          <a:noFill/>
          <a:ln>
            <a:solidFill>
              <a:srgbClr val="00B050"/>
            </a:solidFill>
          </a:ln>
        </p:spPr>
        <p:txBody>
          <a:bodyPr wrap="square" rtlCol="0">
            <a:spAutoFit/>
          </a:bodyPr>
          <a:lstStyle/>
          <a:p>
            <a:pPr algn="l"/>
            <a:r>
              <a:rPr lang="zh-CN" altLang="en-US" sz="2400" b="1">
                <a:latin typeface="华文楷体" panose="02010600040101010101" pitchFamily="2" charset="-122"/>
                <a:ea typeface="华文楷体" panose="02010600040101010101" pitchFamily="2" charset="-122"/>
                <a:sym typeface="+mn-ea"/>
              </a:rPr>
              <a:t>针对自己与他人比较后发现的差距和不足，提出改进措施。</a:t>
            </a:r>
          </a:p>
        </p:txBody>
      </p:sp>
      <p:cxnSp>
        <p:nvCxnSpPr>
          <p:cNvPr id="18" name="直接连接符 17"/>
          <p:cNvCxnSpPr/>
          <p:nvPr/>
        </p:nvCxnSpPr>
        <p:spPr>
          <a:xfrm flipH="1">
            <a:off x="6019800" y="1789430"/>
            <a:ext cx="1270" cy="51181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6021070" y="2889885"/>
            <a:ext cx="635" cy="53784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a:off x="2876550" y="2047240"/>
            <a:ext cx="46355" cy="302831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199640" y="1899285"/>
            <a:ext cx="613410" cy="4163060"/>
          </a:xfrm>
          <a:prstGeom prst="rect">
            <a:avLst/>
          </a:prstGeom>
          <a:noFill/>
        </p:spPr>
        <p:txBody>
          <a:bodyPr vert="eaVert" wrap="square" rtlCol="0">
            <a:spAutoFit/>
          </a:bodyPr>
          <a:lstStyle/>
          <a:p>
            <a:r>
              <a:rPr lang="zh-CN" altLang="en-US" sz="2800" b="1">
                <a:latin typeface="微软雅黑" panose="020b0503020204020204" pitchFamily="34" charset="-122"/>
                <a:ea typeface="微软雅黑" panose="020b0503020204020204" pitchFamily="34" charset="-122"/>
              </a:rPr>
              <a:t>制定《阅读改进方案》</a:t>
            </a:r>
          </a:p>
        </p:txBody>
      </p:sp>
      <p:cxnSp>
        <p:nvCxnSpPr>
          <p:cNvPr id="11" name="直接连接符 10"/>
          <p:cNvCxnSpPr/>
          <p:nvPr/>
        </p:nvCxnSpPr>
        <p:spPr>
          <a:xfrm>
            <a:off x="2868295" y="2028825"/>
            <a:ext cx="450850" cy="1143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22905" y="3542665"/>
            <a:ext cx="396240" cy="1397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344545" y="1804670"/>
            <a:ext cx="3288665" cy="491490"/>
          </a:xfrm>
          <a:prstGeom prst="rect">
            <a:avLst/>
          </a:prstGeom>
          <a:solidFill>
            <a:srgbClr val="DCE797"/>
          </a:solidFill>
          <a:ln>
            <a:solidFill>
              <a:srgbClr val="00B050"/>
            </a:solidFill>
          </a:ln>
        </p:spPr>
        <p:txBody>
          <a:bodyPr wrap="square" rtlCol="0">
            <a:spAutoFit/>
          </a:bodyPr>
          <a:lstStyle/>
          <a:p>
            <a:pPr algn="ctr"/>
            <a:r>
              <a:rPr lang="zh-CN" altLang="en-US" sz="2600" b="1">
                <a:latin typeface="华文楷体" panose="02010600040101010101" pitchFamily="2" charset="-122"/>
                <a:ea typeface="华文楷体" panose="02010600040101010101" pitchFamily="2" charset="-122"/>
              </a:rPr>
              <a:t>我的阅读现状</a:t>
            </a:r>
          </a:p>
        </p:txBody>
      </p:sp>
      <p:cxnSp>
        <p:nvCxnSpPr>
          <p:cNvPr id="18" name="直接连接符 17"/>
          <p:cNvCxnSpPr/>
          <p:nvPr/>
        </p:nvCxnSpPr>
        <p:spPr>
          <a:xfrm>
            <a:off x="6633210" y="2047240"/>
            <a:ext cx="600075" cy="37020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339965" y="1540510"/>
            <a:ext cx="2640330" cy="460375"/>
          </a:xfrm>
          <a:prstGeom prst="rect">
            <a:avLst/>
          </a:prstGeom>
          <a:solidFill>
            <a:srgbClr val="92D050"/>
          </a:solidFill>
          <a:ln>
            <a:solidFill>
              <a:srgbClr val="00B050"/>
            </a:solidFill>
          </a:ln>
        </p:spPr>
        <p:txBody>
          <a:bodyPr wrap="square" rtlCol="0">
            <a:spAutoFit/>
          </a:bodyPr>
          <a:lstStyle/>
          <a:p>
            <a:pPr algn="ctr">
              <a:buClrTx/>
              <a:buSzTx/>
              <a:buFontTx/>
            </a:pPr>
            <a:r>
              <a:rPr lang="zh-CN" altLang="en-US" sz="2400" b="1">
                <a:latin typeface="华文楷体" panose="02010600040101010101" pitchFamily="2" charset="-122"/>
                <a:ea typeface="华文楷体" panose="02010600040101010101" pitchFamily="2" charset="-122"/>
                <a:sym typeface="Times New Roman" panose="02020603050405020304"/>
              </a:rPr>
              <a:t>“读书意义之我见”</a:t>
            </a:r>
            <a:endParaRPr lang="zh-CN" altLang="en-US" sz="2400" b="1">
              <a:latin typeface="华文楷体" panose="02010600040101010101" pitchFamily="2" charset="-122"/>
              <a:ea typeface="华文楷体" panose="02010600040101010101" pitchFamily="2" charset="-122"/>
            </a:endParaRPr>
          </a:p>
        </p:txBody>
      </p:sp>
      <p:cxnSp>
        <p:nvCxnSpPr>
          <p:cNvPr id="31" name="直接连接符 30"/>
          <p:cNvCxnSpPr/>
          <p:nvPr/>
        </p:nvCxnSpPr>
        <p:spPr>
          <a:xfrm flipV="1">
            <a:off x="6667500" y="1724025"/>
            <a:ext cx="589280" cy="31623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8305" y="5041900"/>
            <a:ext cx="396240" cy="1397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319145" y="3267710"/>
            <a:ext cx="3288665" cy="491490"/>
          </a:xfrm>
          <a:prstGeom prst="rect">
            <a:avLst/>
          </a:prstGeom>
          <a:solidFill>
            <a:srgbClr val="DCE797"/>
          </a:solidFill>
          <a:ln>
            <a:solidFill>
              <a:srgbClr val="00B050"/>
            </a:solidFill>
          </a:ln>
        </p:spPr>
        <p:txBody>
          <a:bodyPr wrap="square" rtlCol="0">
            <a:spAutoFit/>
          </a:bodyPr>
          <a:lstStyle/>
          <a:p>
            <a:pPr algn="ctr"/>
            <a:r>
              <a:rPr lang="zh-CN" altLang="en-US" sz="2600" b="1">
                <a:latin typeface="华文楷体" panose="02010600040101010101" pitchFamily="2" charset="-122"/>
                <a:ea typeface="华文楷体" panose="02010600040101010101" pitchFamily="2" charset="-122"/>
              </a:rPr>
              <a:t>我的读书方法</a:t>
            </a:r>
          </a:p>
        </p:txBody>
      </p:sp>
      <p:sp>
        <p:nvSpPr>
          <p:cNvPr id="30" name="文本框 29"/>
          <p:cNvSpPr txBox="1"/>
          <p:nvPr/>
        </p:nvSpPr>
        <p:spPr>
          <a:xfrm>
            <a:off x="3344545" y="4803140"/>
            <a:ext cx="3288665" cy="491490"/>
          </a:xfrm>
          <a:prstGeom prst="rect">
            <a:avLst/>
          </a:prstGeom>
          <a:solidFill>
            <a:srgbClr val="DCE797"/>
          </a:solidFill>
          <a:ln>
            <a:solidFill>
              <a:srgbClr val="00B050"/>
            </a:solidFill>
          </a:ln>
        </p:spPr>
        <p:txBody>
          <a:bodyPr wrap="square" rtlCol="0">
            <a:spAutoFit/>
          </a:bodyPr>
          <a:lstStyle/>
          <a:p>
            <a:pPr algn="ctr"/>
            <a:r>
              <a:rPr lang="zh-CN" altLang="en-US" sz="2600" b="1">
                <a:latin typeface="华文楷体" panose="02010600040101010101" pitchFamily="2" charset="-122"/>
                <a:ea typeface="华文楷体" panose="02010600040101010101" pitchFamily="2" charset="-122"/>
              </a:rPr>
              <a:t>我的改进措施</a:t>
            </a:r>
          </a:p>
        </p:txBody>
      </p:sp>
      <p:sp>
        <p:nvSpPr>
          <p:cNvPr id="35" name="文本框 34"/>
          <p:cNvSpPr txBox="1"/>
          <p:nvPr/>
        </p:nvSpPr>
        <p:spPr>
          <a:xfrm>
            <a:off x="7339965" y="2214880"/>
            <a:ext cx="2640330" cy="460375"/>
          </a:xfrm>
          <a:prstGeom prst="rect">
            <a:avLst/>
          </a:prstGeom>
          <a:solidFill>
            <a:srgbClr val="92D050"/>
          </a:solidFill>
          <a:ln>
            <a:solidFill>
              <a:srgbClr val="00B050"/>
            </a:solidFill>
          </a:ln>
        </p:spPr>
        <p:txBody>
          <a:bodyPr wrap="square" rtlCol="0">
            <a:spAutoFit/>
          </a:bodyPr>
          <a:lstStyle/>
          <a:p>
            <a:pPr algn="ctr">
              <a:buClrTx/>
              <a:buSzTx/>
              <a:buFontTx/>
            </a:pPr>
            <a:r>
              <a:rPr lang="zh-CN" altLang="en-US" sz="2400" b="1">
                <a:latin typeface="华文楷体" panose="02010600040101010101" pitchFamily="2" charset="-122"/>
                <a:ea typeface="华文楷体" panose="02010600040101010101" pitchFamily="2" charset="-122"/>
                <a:sym typeface="Times New Roman" panose="02020603050405020304"/>
              </a:rPr>
              <a:t>“阅读现状我知道”</a:t>
            </a:r>
            <a:endParaRPr lang="zh-CN" altLang="en-US" sz="2400" b="1">
              <a:latin typeface="华文楷体" panose="02010600040101010101" pitchFamily="2" charset="-122"/>
              <a:ea typeface="华文楷体" panose="02010600040101010101" pitchFamily="2" charset="-122"/>
            </a:endParaRPr>
          </a:p>
        </p:txBody>
      </p:sp>
      <p:cxnSp>
        <p:nvCxnSpPr>
          <p:cNvPr id="36" name="直接连接符 35"/>
          <p:cNvCxnSpPr/>
          <p:nvPr/>
        </p:nvCxnSpPr>
        <p:spPr>
          <a:xfrm>
            <a:off x="6668135" y="3542665"/>
            <a:ext cx="600075" cy="37020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6667500" y="3178175"/>
            <a:ext cx="589280" cy="31623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6667500" y="5005705"/>
            <a:ext cx="600710" cy="2349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7339965" y="2929890"/>
            <a:ext cx="2640330" cy="460375"/>
          </a:xfrm>
          <a:prstGeom prst="rect">
            <a:avLst/>
          </a:prstGeom>
          <a:solidFill>
            <a:srgbClr val="92D050"/>
          </a:solidFill>
          <a:ln>
            <a:solidFill>
              <a:srgbClr val="00B050"/>
            </a:solidFill>
          </a:ln>
        </p:spPr>
        <p:txBody>
          <a:bodyPr wrap="square" rtlCol="0">
            <a:spAutoFit/>
          </a:bodyPr>
          <a:lstStyle/>
          <a:p>
            <a:pPr algn="ctr">
              <a:buClrTx/>
              <a:buSzTx/>
              <a:buFontTx/>
            </a:pPr>
            <a:r>
              <a:rPr lang="zh-CN" altLang="en-US" sz="2400" b="1">
                <a:latin typeface="华文楷体" panose="02010600040101010101" pitchFamily="2" charset="-122"/>
                <a:ea typeface="华文楷体" panose="02010600040101010101" pitchFamily="2" charset="-122"/>
                <a:sym typeface="Times New Roman" panose="02020603050405020304"/>
              </a:rPr>
              <a:t>“读书方法知多少”</a:t>
            </a:r>
            <a:endParaRPr lang="zh-CN" altLang="en-US" sz="2400" b="1">
              <a:latin typeface="华文楷体" panose="02010600040101010101" pitchFamily="2" charset="-122"/>
              <a:ea typeface="华文楷体" panose="02010600040101010101" pitchFamily="2" charset="-122"/>
            </a:endParaRPr>
          </a:p>
        </p:txBody>
      </p:sp>
      <p:sp>
        <p:nvSpPr>
          <p:cNvPr id="41" name="文本框 40"/>
          <p:cNvSpPr txBox="1"/>
          <p:nvPr/>
        </p:nvSpPr>
        <p:spPr>
          <a:xfrm>
            <a:off x="7339965" y="3647440"/>
            <a:ext cx="2640330" cy="460375"/>
          </a:xfrm>
          <a:prstGeom prst="rect">
            <a:avLst/>
          </a:prstGeom>
          <a:solidFill>
            <a:srgbClr val="92D050"/>
          </a:solidFill>
          <a:ln>
            <a:solidFill>
              <a:srgbClr val="00B050"/>
            </a:solidFill>
          </a:ln>
        </p:spPr>
        <p:txBody>
          <a:bodyPr wrap="square" rtlCol="0">
            <a:spAutoFit/>
          </a:bodyPr>
          <a:lstStyle/>
          <a:p>
            <a:pPr algn="ctr">
              <a:buClrTx/>
              <a:buSzTx/>
              <a:buFontTx/>
            </a:pPr>
            <a:r>
              <a:rPr lang="zh-CN" altLang="en-US" sz="2400" b="1">
                <a:latin typeface="华文楷体" panose="02010600040101010101" pitchFamily="2" charset="-122"/>
                <a:ea typeface="华文楷体" panose="02010600040101010101" pitchFamily="2" charset="-122"/>
                <a:sym typeface="Times New Roman" panose="02020603050405020304"/>
              </a:rPr>
              <a:t>“读书方法我来学”</a:t>
            </a:r>
            <a:endParaRPr lang="zh-CN" altLang="en-US" sz="2400" b="1">
              <a:latin typeface="华文楷体" panose="02010600040101010101" pitchFamily="2" charset="-122"/>
              <a:ea typeface="华文楷体" panose="02010600040101010101" pitchFamily="2" charset="-122"/>
            </a:endParaRPr>
          </a:p>
        </p:txBody>
      </p:sp>
      <p:sp>
        <p:nvSpPr>
          <p:cNvPr id="42" name="文本框 41"/>
          <p:cNvSpPr txBox="1"/>
          <p:nvPr/>
        </p:nvSpPr>
        <p:spPr>
          <a:xfrm>
            <a:off x="7339965" y="4787265"/>
            <a:ext cx="2640330" cy="460375"/>
          </a:xfrm>
          <a:prstGeom prst="rect">
            <a:avLst/>
          </a:prstGeom>
          <a:solidFill>
            <a:srgbClr val="92D050"/>
          </a:solidFill>
          <a:ln>
            <a:solidFill>
              <a:srgbClr val="00B050"/>
            </a:solidFill>
          </a:ln>
        </p:spPr>
        <p:txBody>
          <a:bodyPr wrap="square" rtlCol="0">
            <a:spAutoFit/>
          </a:bodyPr>
          <a:lstStyle/>
          <a:p>
            <a:pPr algn="ctr">
              <a:buClrTx/>
              <a:buSzTx/>
              <a:buFontTx/>
            </a:pPr>
            <a:r>
              <a:rPr lang="zh-CN" altLang="en-US" sz="2400" b="1">
                <a:latin typeface="华文楷体" panose="02010600040101010101" pitchFamily="2" charset="-122"/>
                <a:ea typeface="华文楷体" panose="02010600040101010101" pitchFamily="2" charset="-122"/>
                <a:sym typeface="Times New Roman" panose="02020603050405020304"/>
              </a:rPr>
              <a:t>“改进措施助善读”</a:t>
            </a:r>
            <a:endParaRPr lang="zh-CN" altLang="en-US" sz="2400" b="1">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285897" y="181722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000046" y="1786591"/>
            <a:ext cx="44548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2446020" y="1233805"/>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改进措施助善读”</a:t>
            </a:r>
            <a:endParaRPr lang="zh-CN" altLang="en-US" sz="3000" b="1">
              <a:latin typeface="华文楷体" panose="02010600040101010101" pitchFamily="2" charset="-122"/>
              <a:ea typeface="华文楷体" panose="02010600040101010101" pitchFamily="2" charset="-122"/>
            </a:endParaRPr>
          </a:p>
        </p:txBody>
      </p:sp>
      <p:sp>
        <p:nvSpPr>
          <p:cNvPr id="6" name="文本框 5"/>
          <p:cNvSpPr txBox="1"/>
          <p:nvPr/>
        </p:nvSpPr>
        <p:spPr>
          <a:xfrm>
            <a:off x="2286000" y="1678940"/>
            <a:ext cx="7293610" cy="1753235"/>
          </a:xfrm>
          <a:prstGeom prst="rect">
            <a:avLst/>
          </a:prstGeom>
          <a:noFill/>
          <a:extLst>
            <a:ext uri="{909E8E84-426E-40DD-AFC4-6F175D3DCCD1}">
              <a14:hiddenFill xmlns:a14="http://schemas.microsoft.com/office/drawing/2010/main">
                <a:solidFill>
                  <a:srgbClr val="DCE797"/>
                </a:solidFill>
              </a14:hiddenFill>
            </a:ext>
          </a:extLst>
        </p:spPr>
        <p:txBody>
          <a:bodyPr wrap="square" rtlCol="0">
            <a:spAutoFit/>
          </a:bodyPr>
          <a:lstStyle/>
          <a:p>
            <a:pPr algn="l">
              <a:lnSpc>
                <a:spcPct val="150000"/>
              </a:lnSpc>
            </a:pPr>
            <a:r>
              <a:rPr lang="en-US" altLang="zh-CN" sz="2400" b="1">
                <a:latin typeface="华文楷体" panose="02010600040101010101" pitchFamily="2" charset="-122"/>
                <a:ea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sym typeface="+mn-ea"/>
              </a:rPr>
              <a:t>回顾自己的阅读情况调查结果，并结合你了解国民阅读状况后的发现与思考，针对自己与他人比较后发现的差距和不足，提出改进措施。</a:t>
            </a:r>
          </a:p>
        </p:txBody>
      </p:sp>
      <p:sp>
        <p:nvSpPr>
          <p:cNvPr id="2" name="文本框 1"/>
          <p:cNvSpPr txBox="1"/>
          <p:nvPr/>
        </p:nvSpPr>
        <p:spPr>
          <a:xfrm>
            <a:off x="2446020" y="3363595"/>
            <a:ext cx="6419215" cy="2306955"/>
          </a:xfrm>
          <a:prstGeom prst="rect">
            <a:avLst/>
          </a:prstGeom>
          <a:solidFill>
            <a:srgbClr val="CBB4C8"/>
          </a:solidFill>
        </p:spPr>
        <p:txBody>
          <a:bodyPr wrap="square" rtlCol="0">
            <a:spAutoFit/>
          </a:bodyPr>
          <a:lstStyle/>
          <a:p>
            <a:pPr algn="l">
              <a:lnSpc>
                <a:spcPct val="150000"/>
              </a:lnSpc>
            </a:pPr>
            <a:r>
              <a:rPr lang="en-US" altLang="zh-CN" sz="2400" b="1">
                <a:latin typeface="华文楷体" panose="02010600040101010101" pitchFamily="2" charset="-122"/>
                <a:ea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sym typeface="+mn-ea"/>
              </a:rPr>
              <a:t>我的阅读改进措施：</a:t>
            </a:r>
          </a:p>
          <a:p>
            <a:pPr algn="l">
              <a:lnSpc>
                <a:spcPct val="150000"/>
              </a:lnSpc>
            </a:pPr>
            <a:r>
              <a:rPr lang="zh-CN" altLang="en-US" sz="2400" b="1">
                <a:latin typeface="华文楷体" panose="02010600040101010101" pitchFamily="2" charset="-122"/>
                <a:ea typeface="华文楷体" panose="02010600040101010101" pitchFamily="2" charset="-122"/>
                <a:sym typeface="+mn-ea"/>
              </a:rPr>
              <a:t>① </a:t>
            </a:r>
            <a:r>
              <a:rPr lang="zh-CN" altLang="en-US" sz="2400" b="1" u="sng">
                <a:latin typeface="华文楷体" panose="02010600040101010101" pitchFamily="2" charset="-122"/>
                <a:ea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sym typeface="+mn-ea"/>
              </a:rPr>
              <a:t>。</a:t>
            </a:r>
            <a:r>
              <a:rPr lang="zh-CN" altLang="en-US" sz="2400" b="1" u="sng">
                <a:latin typeface="华文楷体" panose="02010600040101010101" pitchFamily="2" charset="-122"/>
                <a:ea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sym typeface="+mn-ea"/>
              </a:rPr>
              <a:t>                                                      </a:t>
            </a:r>
          </a:p>
          <a:p>
            <a:pPr algn="l">
              <a:lnSpc>
                <a:spcPct val="150000"/>
              </a:lnSpc>
            </a:pPr>
            <a:r>
              <a:rPr lang="zh-CN" altLang="en-US" sz="2400" b="1">
                <a:latin typeface="华文楷体" panose="02010600040101010101" pitchFamily="2" charset="-122"/>
                <a:ea typeface="华文楷体" panose="02010600040101010101" pitchFamily="2" charset="-122"/>
                <a:sym typeface="+mn-ea"/>
              </a:rPr>
              <a:t>② </a:t>
            </a:r>
            <a:r>
              <a:rPr lang="zh-CN" altLang="en-US" sz="2400" b="1" u="sng">
                <a:latin typeface="华文楷体" panose="02010600040101010101" pitchFamily="2" charset="-122"/>
                <a:ea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sym typeface="+mn-ea"/>
              </a:rPr>
              <a:t>。       </a:t>
            </a:r>
          </a:p>
          <a:p>
            <a:pPr algn="l">
              <a:lnSpc>
                <a:spcPct val="150000"/>
              </a:lnSpc>
            </a:pPr>
            <a:r>
              <a:rPr lang="zh-CN" altLang="en-US" sz="2400" b="1">
                <a:latin typeface="华文楷体" panose="02010600040101010101" pitchFamily="2" charset="-122"/>
                <a:ea typeface="华文楷体" panose="02010600040101010101" pitchFamily="2" charset="-122"/>
                <a:sym typeface="+mn-ea"/>
              </a:rPr>
              <a:t> ……         </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756432" y="175499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756433" y="1110827"/>
            <a:ext cx="5556738" cy="583565"/>
          </a:xfrm>
          <a:prstGeom prst="rect">
            <a:avLst/>
          </a:prstGeom>
          <a:noFill/>
        </p:spPr>
        <p:txBody>
          <a:bodyPr wrap="square" rtlCol="0">
            <a:spAutoFit/>
          </a:bodyPr>
          <a:lstStyle/>
          <a:p>
            <a:pPr algn="ctr"/>
            <a:r>
              <a:rPr lang="zh-CN" altLang="en-US" sz="3200">
                <a:solidFill>
                  <a:prstClr val="black"/>
                </a:solidFill>
                <a:latin typeface="黑体" panose="02010609060101010101" pitchFamily="49" charset="-122"/>
                <a:ea typeface="黑体" panose="02010609060101010101" pitchFamily="49" charset="-122"/>
              </a:rPr>
              <a:t>少年正是读书时</a:t>
            </a:r>
          </a:p>
        </p:txBody>
      </p:sp>
      <p:grpSp>
        <p:nvGrpSpPr>
          <p:cNvPr id="6" name="组合 5"/>
          <p:cNvGrpSpPr/>
          <p:nvPr/>
        </p:nvGrpSpPr>
        <p:grpSpPr>
          <a:xfrm>
            <a:off x="2193721" y="1496396"/>
            <a:ext cx="445481" cy="469613"/>
            <a:chOff x="2121873" y="1511588"/>
            <a:chExt cx="445481" cy="469613"/>
          </a:xfrm>
        </p:grpSpPr>
        <p:sp>
          <p:nvSpPr>
            <p:cNvPr id="7" name="矩形 6"/>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2098040" y="1859915"/>
            <a:ext cx="6677660" cy="2306955"/>
          </a:xfrm>
          <a:prstGeom prst="rect">
            <a:avLst/>
          </a:prstGeom>
          <a:noFill/>
        </p:spPr>
        <p:txBody>
          <a:bodyPr wrap="square" rtlCol="0">
            <a:spAutoFit/>
          </a:bodyPr>
          <a:lstStyle/>
          <a:p>
            <a:r>
              <a:rPr lang="en-US" altLang="zh-CN" sz="2400" b="1">
                <a:solidFill>
                  <a:prstClr val="black"/>
                </a:solidFill>
                <a:latin typeface="华文楷体" panose="02010600040101010101" pitchFamily="2" charset="-122"/>
                <a:ea typeface="华文楷体" panose="02010600040101010101" pitchFamily="2" charset="-122"/>
              </a:rPr>
              <a:t>       </a:t>
            </a:r>
            <a:r>
              <a:rPr lang="zh-CN" altLang="en-US" sz="2400" b="1">
                <a:solidFill>
                  <a:prstClr val="black"/>
                </a:solidFill>
                <a:latin typeface="华文楷体" panose="02010600040101010101" pitchFamily="2" charset="-122"/>
                <a:ea typeface="华文楷体" panose="02010600040101010101" pitchFamily="2" charset="-122"/>
              </a:rPr>
              <a:t>综合以上学习成果，完成自己的《阅读改进方案》，在班级专题讨论会上展示交流。</a:t>
            </a:r>
          </a:p>
          <a:p>
            <a:r>
              <a:rPr lang="zh-CN" altLang="en-US" sz="2400" b="1">
                <a:solidFill>
                  <a:prstClr val="black"/>
                </a:solidFill>
                <a:latin typeface="华文楷体" panose="02010600040101010101" pitchFamily="2" charset="-122"/>
                <a:ea typeface="华文楷体" panose="02010600040101010101" pitchFamily="2" charset="-122"/>
              </a:rPr>
              <a:t>     </a:t>
            </a:r>
            <a:r>
              <a:rPr lang="zh-CN" altLang="en-US" sz="2400" b="1">
                <a:solidFill>
                  <a:prstClr val="black"/>
                </a:solidFill>
                <a:latin typeface="仿宋" panose="02010609060101010101" charset="-122"/>
                <a:ea typeface="仿宋" panose="02010609060101010101" charset="-122"/>
              </a:rPr>
              <a:t>《阅读改进方案》中应包括：</a:t>
            </a:r>
          </a:p>
          <a:p>
            <a:r>
              <a:rPr lang="zh-CN" altLang="en-US" sz="2400" b="1">
                <a:solidFill>
                  <a:prstClr val="black"/>
                </a:solidFill>
                <a:latin typeface="仿宋" panose="02010609060101010101" charset="-122"/>
                <a:ea typeface="仿宋" panose="02010609060101010101" charset="-122"/>
              </a:rPr>
              <a:t>①对阅读意义的理解与个人阅读状况简述。</a:t>
            </a:r>
          </a:p>
          <a:p>
            <a:r>
              <a:rPr lang="zh-CN" altLang="en-US" sz="2400" b="1">
                <a:solidFill>
                  <a:prstClr val="black"/>
                </a:solidFill>
                <a:latin typeface="仿宋" panose="02010609060101010101" charset="-122"/>
                <a:ea typeface="仿宋" panose="02010609060101010101" charset="-122"/>
              </a:rPr>
              <a:t>②针对个人阅读状况采用的阅读方法介绍。</a:t>
            </a:r>
          </a:p>
          <a:p>
            <a:r>
              <a:rPr lang="zh-CN" altLang="en-US" sz="2400" b="1">
                <a:solidFill>
                  <a:prstClr val="black"/>
                </a:solidFill>
                <a:latin typeface="仿宋" panose="02010609060101010101" charset="-122"/>
                <a:ea typeface="仿宋" panose="02010609060101010101" charset="-122"/>
              </a:rPr>
              <a:t>③具体的阅读改进措施。</a:t>
            </a:r>
          </a:p>
        </p:txBody>
      </p:sp>
      <p:pic>
        <p:nvPicPr>
          <p:cNvPr id="2" name="图片 1" descr="timg4F2BIYVS"/>
          <p:cNvPicPr>
            <a:picLocks noChangeAspect="1"/>
          </p:cNvPicPr>
          <p:nvPr/>
        </p:nvPicPr>
        <p:blipFill>
          <a:blip r:embed="rId3"/>
          <a:srcRect l="-490" t="14888" r="490" b="13402"/>
          <a:stretch>
            <a:fillRect/>
          </a:stretch>
        </p:blipFill>
        <p:spPr>
          <a:xfrm>
            <a:off x="3522980" y="4305935"/>
            <a:ext cx="3501390" cy="1318260"/>
          </a:xfrm>
          <a:prstGeom prst="rect">
            <a:avLst/>
          </a:prstGeom>
        </p:spPr>
      </p:pic>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2939312" y="1965178"/>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939313" y="1346412"/>
            <a:ext cx="5556738" cy="583565"/>
          </a:xfrm>
          <a:prstGeom prst="rect">
            <a:avLst/>
          </a:prstGeom>
          <a:noFill/>
        </p:spPr>
        <p:txBody>
          <a:bodyPr wrap="square" rtlCol="0">
            <a:spAutoFit/>
          </a:bodyPr>
          <a:lstStyle/>
          <a:p>
            <a:pPr algn="ctr"/>
            <a:r>
              <a:rPr sz="3200" b="1">
                <a:solidFill>
                  <a:prstClr val="black"/>
                </a:solidFill>
                <a:latin typeface="华文楷体" panose="02010600040101010101" pitchFamily="2" charset="-122"/>
                <a:ea typeface="华文楷体" panose="02010600040101010101" pitchFamily="2" charset="-122"/>
                <a:sym typeface="+mn-ea"/>
              </a:rPr>
              <a:t>评价标准</a:t>
            </a:r>
            <a:endParaRPr lang="zh-CN" altLang="en-US" sz="3200">
              <a:solidFill>
                <a:prstClr val="black"/>
              </a:solidFill>
              <a:latin typeface="黑体" panose="02010609060101010101" pitchFamily="49" charset="-122"/>
              <a:ea typeface="黑体" panose="02010609060101010101" pitchFamily="49" charset="-122"/>
            </a:endParaRPr>
          </a:p>
        </p:txBody>
      </p:sp>
      <p:grpSp>
        <p:nvGrpSpPr>
          <p:cNvPr id="6" name="组合 5"/>
          <p:cNvGrpSpPr/>
          <p:nvPr/>
        </p:nvGrpSpPr>
        <p:grpSpPr>
          <a:xfrm>
            <a:off x="2376601" y="1706581"/>
            <a:ext cx="445481" cy="469613"/>
            <a:chOff x="2121873" y="1511588"/>
            <a:chExt cx="445481" cy="469613"/>
          </a:xfrm>
        </p:grpSpPr>
        <p:sp>
          <p:nvSpPr>
            <p:cNvPr id="7" name="矩形 6"/>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8"/>
          <p:cNvSpPr txBox="1"/>
          <p:nvPr/>
        </p:nvSpPr>
        <p:spPr>
          <a:xfrm>
            <a:off x="2235873" y="2146359"/>
            <a:ext cx="6933292" cy="2677656"/>
          </a:xfrm>
          <a:prstGeom prst="rect">
            <a:avLst/>
          </a:prstGeom>
          <a:noFill/>
        </p:spPr>
        <p:txBody>
          <a:bodyPr wrap="square" rtlCol="0">
            <a:spAutoFit/>
          </a:bodyPr>
          <a:lstStyle/>
          <a:p>
            <a:r>
              <a:rPr lang="en-US" altLang="zh-CN" sz="2400" b="1">
                <a:solidFill>
                  <a:prstClr val="black"/>
                </a:solidFill>
                <a:latin typeface="华文楷体" panose="02010600040101010101" pitchFamily="2" charset="-122"/>
                <a:ea typeface="华文楷体" panose="02010600040101010101" pitchFamily="2" charset="-122"/>
              </a:rPr>
              <a:t>   </a:t>
            </a:r>
            <a:endParaRPr sz="2400" b="1">
              <a:solidFill>
                <a:prstClr val="black"/>
              </a:solidFill>
              <a:latin typeface="华文楷体" panose="02010600040101010101" pitchFamily="2" charset="-122"/>
              <a:ea typeface="华文楷体" panose="02010600040101010101" pitchFamily="2" charset="-122"/>
            </a:endParaRPr>
          </a:p>
          <a:p>
            <a:r>
              <a:rPr sz="2400" b="1">
                <a:solidFill>
                  <a:prstClr val="black"/>
                </a:solidFill>
                <a:latin typeface="华文楷体" panose="02010600040101010101" pitchFamily="2" charset="-122"/>
                <a:ea typeface="华文楷体" panose="02010600040101010101" pitchFamily="2" charset="-122"/>
              </a:rPr>
              <a:t>1.能比较真实地反映报告人的阅读现状。（30分）</a:t>
            </a:r>
          </a:p>
          <a:p>
            <a:r>
              <a:rPr sz="2400" b="1">
                <a:solidFill>
                  <a:prstClr val="black"/>
                </a:solidFill>
                <a:latin typeface="华文楷体" panose="02010600040101010101" pitchFamily="2" charset="-122"/>
                <a:ea typeface="华文楷体" panose="02010600040101010101" pitchFamily="2" charset="-122"/>
              </a:rPr>
              <a:t>2.能选用或借鉴适合自己的阅读方法来学习。（30分）</a:t>
            </a:r>
          </a:p>
          <a:p>
            <a:r>
              <a:rPr sz="2400" b="1">
                <a:solidFill>
                  <a:prstClr val="black"/>
                </a:solidFill>
                <a:latin typeface="华文楷体" panose="02010600040101010101" pitchFamily="2" charset="-122"/>
                <a:ea typeface="华文楷体" panose="02010600040101010101" pitchFamily="2" charset="-122"/>
              </a:rPr>
              <a:t>3.能发现自己在阅读上与他人的差距，针对不足处提出改进措施。（30分）</a:t>
            </a:r>
          </a:p>
          <a:p>
            <a:r>
              <a:rPr sz="2400" b="1">
                <a:solidFill>
                  <a:prstClr val="black"/>
                </a:solidFill>
                <a:latin typeface="华文楷体" panose="02010600040101010101" pitchFamily="2" charset="-122"/>
                <a:ea typeface="华文楷体" panose="02010600040101010101" pitchFamily="2" charset="-122"/>
              </a:rPr>
              <a:t>4.语言通顺，条理清晰。（10分）</a:t>
            </a:r>
          </a:p>
        </p:txBody>
      </p:sp>
      <p:pic>
        <p:nvPicPr>
          <p:cNvPr id="11" name="New picture"/>
          <p:cNvPicPr/>
          <p:nvPr/>
        </p:nvPicPr>
        <p:blipFill>
          <a:blip r:embed="rId3"/>
          <a:stretch>
            <a:fillRect/>
          </a:stretch>
        </p:blipFill>
        <p:spPr>
          <a:xfrm>
            <a:off x="12357100" y="10985500"/>
            <a:ext cx="3175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951605" y="2001520"/>
            <a:ext cx="4044950" cy="2286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844675" y="1159510"/>
            <a:ext cx="8237220" cy="583565"/>
          </a:xfrm>
          <a:prstGeom prst="rect">
            <a:avLst/>
          </a:prstGeom>
          <a:solidFill>
            <a:srgbClr val="DCE797"/>
          </a:solidFill>
          <a:ln>
            <a:solidFill>
              <a:srgbClr val="00B050"/>
            </a:solidFill>
          </a:ln>
        </p:spPr>
        <p:txBody>
          <a:bodyPr wrap="square" rtlCol="0">
            <a:spAutoFit/>
          </a:bodyPr>
          <a:lstStyle/>
          <a:p>
            <a:pPr lvl="0" algn="ctr">
              <a:buClrTx/>
              <a:buSzTx/>
              <a:buFontTx/>
            </a:pPr>
            <a:r>
              <a:rPr lang="zh-CN" altLang="en-US" sz="3200" b="1">
                <a:latin typeface="华文楷体" panose="02010600040101010101" pitchFamily="2" charset="-122"/>
                <a:ea typeface="华文楷体" panose="02010600040101010101" pitchFamily="2" charset="-122"/>
                <a:sym typeface="+mn-ea"/>
              </a:rPr>
              <a:t>我的阅读现状</a:t>
            </a:r>
          </a:p>
        </p:txBody>
      </p:sp>
      <p:sp>
        <p:nvSpPr>
          <p:cNvPr id="2" name="文本框 1"/>
          <p:cNvSpPr txBox="1"/>
          <p:nvPr/>
        </p:nvSpPr>
        <p:spPr>
          <a:xfrm>
            <a:off x="2327275" y="2308860"/>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读书意义之我见”</a:t>
            </a:r>
            <a:endParaRPr lang="zh-CN" altLang="en-US" sz="3000" b="1">
              <a:latin typeface="华文楷体" panose="02010600040101010101" pitchFamily="2" charset="-122"/>
              <a:ea typeface="华文楷体" panose="02010600040101010101" pitchFamily="2" charset="-122"/>
            </a:endParaRPr>
          </a:p>
        </p:txBody>
      </p:sp>
      <p:sp>
        <p:nvSpPr>
          <p:cNvPr id="9" name="文本框 8"/>
          <p:cNvSpPr txBox="1"/>
          <p:nvPr/>
        </p:nvSpPr>
        <p:spPr>
          <a:xfrm>
            <a:off x="3121660" y="5227320"/>
            <a:ext cx="6096635" cy="583565"/>
          </a:xfrm>
          <a:prstGeom prst="rect">
            <a:avLst/>
          </a:prstGeom>
          <a:solidFill>
            <a:schemeClr val="accent4">
              <a:lumMod val="40000"/>
              <a:lumOff val="60000"/>
            </a:schemeClr>
          </a:solid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提取信息 分析数据 得出结论</a:t>
            </a:r>
          </a:p>
        </p:txBody>
      </p:sp>
      <p:sp>
        <p:nvSpPr>
          <p:cNvPr id="10" name="文本框 9"/>
          <p:cNvSpPr txBox="1"/>
          <p:nvPr/>
        </p:nvSpPr>
        <p:spPr>
          <a:xfrm>
            <a:off x="6232525" y="2308860"/>
            <a:ext cx="3467100" cy="553085"/>
          </a:xfrm>
          <a:prstGeom prst="rect">
            <a:avLst/>
          </a:prstGeom>
          <a:solidFill>
            <a:srgbClr val="92D050"/>
          </a:solidFill>
        </p:spPr>
        <p:txBody>
          <a:bodyPr wrap="square" rtlCol="0">
            <a:spAutoFit/>
          </a:bodyPr>
          <a:lstStyle/>
          <a:p>
            <a:pPr algn="ctr"/>
            <a:r>
              <a:rPr lang="en-US" altLang="zh-CN" sz="3000" b="1">
                <a:latin typeface="华文楷体" panose="02010600040101010101" pitchFamily="2" charset="-122"/>
                <a:ea typeface="华文楷体" panose="02010600040101010101" pitchFamily="2" charset="-122"/>
                <a:sym typeface="+mn-ea"/>
              </a:rPr>
              <a:t>“</a:t>
            </a:r>
            <a:r>
              <a:rPr lang="zh-CN" altLang="en-US" sz="3000" b="1">
                <a:latin typeface="华文楷体" panose="02010600040101010101" pitchFamily="2" charset="-122"/>
                <a:ea typeface="华文楷体" panose="02010600040101010101" pitchFamily="2" charset="-122"/>
                <a:sym typeface="+mn-ea"/>
              </a:rPr>
              <a:t>阅读现状我知道</a:t>
            </a:r>
            <a:r>
              <a:rPr lang="en-US" altLang="zh-CN" sz="3000" b="1">
                <a:latin typeface="华文楷体" panose="02010600040101010101" pitchFamily="2" charset="-122"/>
                <a:ea typeface="华文楷体" panose="02010600040101010101" pitchFamily="2" charset="-122"/>
                <a:sym typeface="+mn-ea"/>
              </a:rPr>
              <a:t>”</a:t>
            </a:r>
          </a:p>
        </p:txBody>
      </p:sp>
      <p:sp>
        <p:nvSpPr>
          <p:cNvPr id="22" name="文本框 21"/>
          <p:cNvSpPr txBox="1"/>
          <p:nvPr/>
        </p:nvSpPr>
        <p:spPr>
          <a:xfrm>
            <a:off x="2327275" y="3381375"/>
            <a:ext cx="3293745" cy="829945"/>
          </a:xfrm>
          <a:prstGeom prst="rect">
            <a:avLst/>
          </a:prstGeom>
          <a:noFill/>
          <a:ln>
            <a:solidFill>
              <a:srgbClr val="00B050"/>
            </a:solidFill>
          </a:ln>
        </p:spPr>
        <p:txBody>
          <a:bodyPr wrap="square" rtlCol="0">
            <a:spAutoFit/>
          </a:bodyPr>
          <a:lstStyle/>
          <a:p>
            <a:pPr algn="ctr"/>
            <a:r>
              <a:rPr lang="zh-CN" altLang="en-US" sz="2400" b="1">
                <a:latin typeface="华文楷体" panose="02010600040101010101" pitchFamily="2" charset="-122"/>
                <a:ea typeface="华文楷体" panose="02010600040101010101" pitchFamily="2" charset="-122"/>
                <a:sym typeface="+mn-ea"/>
              </a:rPr>
              <a:t>阅读文段，</a:t>
            </a:r>
            <a:endParaRPr lang="zh-CN" altLang="en-US" sz="2400" b="1">
              <a:latin typeface="华文楷体" panose="02010600040101010101" pitchFamily="2" charset="-122"/>
              <a:ea typeface="华文楷体" panose="02010600040101010101" pitchFamily="2" charset="-122"/>
            </a:endParaRPr>
          </a:p>
          <a:p>
            <a:pPr algn="ctr"/>
            <a:r>
              <a:rPr lang="zh-CN" altLang="en-US" sz="2400" b="1">
                <a:latin typeface="华文楷体" panose="02010600040101010101" pitchFamily="2" charset="-122"/>
                <a:ea typeface="华文楷体" panose="02010600040101010101" pitchFamily="2" charset="-122"/>
                <a:sym typeface="+mn-ea"/>
              </a:rPr>
              <a:t>发现读书的意义。</a:t>
            </a:r>
            <a:endParaRPr lang="zh-CN" altLang="en-US" sz="2400" b="1">
              <a:latin typeface="华文楷体" panose="02010600040101010101" pitchFamily="2" charset="-122"/>
              <a:ea typeface="华文楷体" panose="02010600040101010101" pitchFamily="2" charset="-122"/>
            </a:endParaRPr>
          </a:p>
        </p:txBody>
      </p:sp>
      <p:sp>
        <p:nvSpPr>
          <p:cNvPr id="3" name="文本框 2"/>
          <p:cNvSpPr txBox="1"/>
          <p:nvPr/>
        </p:nvSpPr>
        <p:spPr>
          <a:xfrm>
            <a:off x="6232525" y="3381375"/>
            <a:ext cx="1456690" cy="1568450"/>
          </a:xfrm>
          <a:prstGeom prst="rect">
            <a:avLst/>
          </a:prstGeom>
          <a:noFill/>
          <a:ln>
            <a:solidFill>
              <a:srgbClr val="00B050"/>
            </a:solidFill>
          </a:ln>
        </p:spPr>
        <p:txBody>
          <a:bodyPr wrap="square" rtlCol="0">
            <a:spAutoFit/>
          </a:bodyPr>
          <a:lstStyle/>
          <a:p>
            <a:pPr algn="l"/>
            <a:r>
              <a:rPr lang="zh-CN" altLang="en-US" sz="2400" b="1">
                <a:latin typeface="华文楷体" panose="02010600040101010101" pitchFamily="2" charset="-122"/>
                <a:ea typeface="华文楷体" panose="02010600040101010101" pitchFamily="2" charset="-122"/>
              </a:rPr>
              <a:t>填写问卷，了解自己的阅读状况。</a:t>
            </a:r>
          </a:p>
        </p:txBody>
      </p:sp>
      <p:sp>
        <p:nvSpPr>
          <p:cNvPr id="6" name="文本框 5"/>
          <p:cNvSpPr txBox="1"/>
          <p:nvPr/>
        </p:nvSpPr>
        <p:spPr>
          <a:xfrm>
            <a:off x="8242935" y="3381375"/>
            <a:ext cx="1456690" cy="1568450"/>
          </a:xfrm>
          <a:prstGeom prst="rect">
            <a:avLst/>
          </a:prstGeom>
          <a:noFill/>
          <a:ln>
            <a:solidFill>
              <a:srgbClr val="00B050"/>
            </a:solidFill>
          </a:ln>
        </p:spPr>
        <p:txBody>
          <a:bodyPr wrap="square" rtlCol="0">
            <a:spAutoFit/>
          </a:bodyPr>
          <a:lstStyle/>
          <a:p>
            <a:pPr algn="l"/>
            <a:r>
              <a:rPr lang="zh-CN" altLang="en-US" sz="2400" b="1">
                <a:latin typeface="华文楷体" panose="02010600040101010101" pitchFamily="2" charset="-122"/>
                <a:ea typeface="华文楷体" panose="02010600040101010101" pitchFamily="2" charset="-122"/>
              </a:rPr>
              <a:t>与他人比较，发现自己的长处与不足。</a:t>
            </a:r>
          </a:p>
        </p:txBody>
      </p:sp>
      <p:cxnSp>
        <p:nvCxnSpPr>
          <p:cNvPr id="18" name="直接连接符 17"/>
          <p:cNvCxnSpPr/>
          <p:nvPr/>
        </p:nvCxnSpPr>
        <p:spPr>
          <a:xfrm flipH="1">
            <a:off x="5974080" y="1743075"/>
            <a:ext cx="1270" cy="30416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3974465" y="2047240"/>
            <a:ext cx="1270" cy="30416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5440" y="2004695"/>
            <a:ext cx="1270" cy="304165"/>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3985895" y="2861945"/>
            <a:ext cx="635" cy="53784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flipV="1">
            <a:off x="6960870" y="2843530"/>
            <a:ext cx="635" cy="53784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8970645" y="2843530"/>
            <a:ext cx="635" cy="53784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97250" y="2337435"/>
            <a:ext cx="5396865" cy="3114675"/>
          </a:xfrm>
        </p:spPr>
        <p:txBody>
          <a:bodyPr>
            <a:noAutofit/>
          </a:bodyPr>
          <a:lstStyle/>
          <a:p>
            <a:pPr marL="0" indent="0">
              <a:lnSpc>
                <a:spcPct val="150000"/>
              </a:lnSpc>
              <a:buNone/>
            </a:pPr>
            <a:r>
              <a:rPr lang="en-US" altLang="zh-CN" sz="2200" b="1">
                <a:sym typeface="+mn-ea"/>
              </a:rPr>
              <a:t> </a:t>
            </a:r>
            <a:r>
              <a:rPr lang="en-US" altLang="zh-CN" sz="2700" b="1">
                <a:sym typeface="+mn-ea"/>
              </a:rPr>
              <a:t>       </a:t>
            </a:r>
            <a:r>
              <a:rPr lang="zh-CN" altLang="en-US" sz="2700" b="1">
                <a:sym typeface="+mn-ea"/>
              </a:rPr>
              <a:t>阅读语文书90页 【资料三】中的文段二，通过圈点批注细读内容，说说关于</a:t>
            </a:r>
            <a:r>
              <a:rPr lang="en-US" altLang="zh-CN" sz="2700" b="1">
                <a:sym typeface="+mn-ea"/>
              </a:rPr>
              <a:t>“</a:t>
            </a:r>
            <a:r>
              <a:rPr lang="zh-CN" altLang="en-US" sz="2700" b="1">
                <a:sym typeface="+mn-ea"/>
              </a:rPr>
              <a:t>读书的意义</a:t>
            </a:r>
            <a:r>
              <a:rPr lang="en-US" altLang="zh-CN" sz="2700" b="1">
                <a:sym typeface="+mn-ea"/>
              </a:rPr>
              <a:t>”</a:t>
            </a:r>
            <a:r>
              <a:rPr lang="zh-CN" altLang="en-US" sz="2700" b="1">
                <a:sym typeface="+mn-ea"/>
              </a:rPr>
              <a:t>你有什么发现，然后选择其中一个意义联系自身谈谈感受。</a:t>
            </a:r>
          </a:p>
        </p:txBody>
      </p:sp>
      <p:cxnSp>
        <p:nvCxnSpPr>
          <p:cNvPr id="4" name="直接连接符 3"/>
          <p:cNvCxnSpPr/>
          <p:nvPr/>
        </p:nvCxnSpPr>
        <p:spPr>
          <a:xfrm flipV="1">
            <a:off x="3237127" y="214488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951276" y="2114251"/>
            <a:ext cx="44548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397250" y="1561465"/>
            <a:ext cx="3293110" cy="553085"/>
          </a:xfrm>
          <a:prstGeom prst="rect">
            <a:avLst/>
          </a:prstGeom>
          <a:solidFill>
            <a:srgbClr val="92D050"/>
          </a:solidFill>
        </p:spPr>
        <p:txBody>
          <a:bodyPr wrap="square" rtlCol="0">
            <a:spAutoFit/>
          </a:bodyPr>
          <a:lstStyle/>
          <a:p>
            <a:pPr algn="ctr"/>
            <a:r>
              <a:rPr lang="zh-CN" altLang="en-US" sz="3000" b="1">
                <a:sym typeface="+mn-ea"/>
              </a:rPr>
              <a:t>“</a:t>
            </a:r>
            <a:r>
              <a:rPr lang="zh-CN" altLang="en-US" sz="3000" b="1">
                <a:latin typeface="华文楷体" panose="02010600040101010101" pitchFamily="2" charset="-122"/>
                <a:ea typeface="华文楷体" panose="02010600040101010101" pitchFamily="2" charset="-122"/>
                <a:sym typeface="+mn-ea"/>
              </a:rPr>
              <a:t>读书意义之我见”</a:t>
            </a:r>
            <a:endParaRPr lang="zh-CN" altLang="en-US" sz="3000" b="1">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内容占位符 2"/>
          <p:cNvSpPr>
            <a:spLocks noGrp="1"/>
          </p:cNvSpPr>
          <p:nvPr>
            <p:ph idx="1"/>
          </p:nvPr>
        </p:nvSpPr>
        <p:spPr>
          <a:xfrm>
            <a:off x="2359444" y="1922169"/>
            <a:ext cx="7216140" cy="3807460"/>
          </a:xfrm>
        </p:spPr>
        <p:txBody>
          <a:bodyPr>
            <a:noAutofit/>
          </a:bodyPr>
          <a:lstStyle/>
          <a:p>
            <a:pPr marL="0" indent="0">
              <a:lnSpc>
                <a:spcPct val="100000"/>
              </a:lnSpc>
              <a:buNone/>
            </a:pPr>
            <a:r>
              <a:rPr lang="en-US" altLang="zh-CN" sz="2200" b="1">
                <a:sym typeface="+mn-ea"/>
              </a:rPr>
              <a:t>      “</a:t>
            </a:r>
            <a:r>
              <a:rPr lang="zh-CN" altLang="en-US" sz="2200" b="1">
                <a:sym typeface="+mn-ea"/>
              </a:rPr>
              <a:t>中小学时期，我读了很多有趣的书，并且对每一本书，或多或少做了一些笔记。书本要我学做一个正直诚实的孩子，不要撒谎，不要阿谀奉承，不要人云亦云，要脚踏实地，要独立思考；书本开阔了我的眼界，它告诉我，除了自小看到的马路、电车、外滩，除了我熟悉的上海，这个世界上还有无数壮丽的河山，还有很多闻所未闻的事物；书本也陶冶了我的精神，我在书上读到</a:t>
            </a:r>
            <a:r>
              <a:rPr lang="en-US" altLang="zh-CN" sz="2200" b="1">
                <a:sym typeface="+mn-ea"/>
              </a:rPr>
              <a:t>‘</a:t>
            </a:r>
            <a:r>
              <a:rPr lang="zh-CN" altLang="en-US" sz="2200" b="1">
                <a:sym typeface="+mn-ea"/>
              </a:rPr>
              <a:t>人只有献身社会，才能找出那实际上是短暂而有风险的生命的意义</a:t>
            </a:r>
            <a:r>
              <a:rPr lang="en-US" altLang="zh-CN" sz="2200" b="1">
                <a:sym typeface="+mn-ea"/>
              </a:rPr>
              <a:t>’</a:t>
            </a:r>
            <a:r>
              <a:rPr lang="zh-CN" altLang="en-US" sz="2200" b="1">
                <a:sym typeface="+mn-ea"/>
              </a:rPr>
              <a:t>等格言警句。当然啰，书本使得我从小就向往丰富多彩的生活，向往有山有水的大自然。</a:t>
            </a:r>
            <a:r>
              <a:rPr lang="en-US" altLang="zh-CN" sz="2200" b="1">
                <a:sym typeface="+mn-ea"/>
              </a:rPr>
              <a:t>”</a:t>
            </a:r>
          </a:p>
          <a:p>
            <a:pPr marL="0" indent="0" algn="r">
              <a:lnSpc>
                <a:spcPct val="100000"/>
              </a:lnSpc>
              <a:buNone/>
            </a:pPr>
            <a:r>
              <a:rPr lang="en-US" altLang="zh-CN" sz="2200" b="1">
                <a:sym typeface="+mn-ea"/>
              </a:rPr>
              <a:t>——</a:t>
            </a:r>
            <a:r>
              <a:rPr lang="zh-CN" altLang="en-US" sz="2200" b="1">
                <a:sym typeface="+mn-ea"/>
              </a:rPr>
              <a:t>叶辛《书将伴我走向未来》</a:t>
            </a:r>
          </a:p>
        </p:txBody>
      </p:sp>
      <p:cxnSp>
        <p:nvCxnSpPr>
          <p:cNvPr id="16" name="直接连接符 15"/>
          <p:cNvCxnSpPr/>
          <p:nvPr/>
        </p:nvCxnSpPr>
        <p:spPr>
          <a:xfrm flipV="1">
            <a:off x="2199424" y="1701189"/>
            <a:ext cx="7376160" cy="52070"/>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913470" y="1698985"/>
            <a:ext cx="445481" cy="469613"/>
            <a:chOff x="2121873" y="1511588"/>
            <a:chExt cx="445481" cy="469613"/>
          </a:xfrm>
        </p:grpSpPr>
        <p:sp>
          <p:nvSpPr>
            <p:cNvPr id="18" name="矩形 1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文本框 9"/>
          <p:cNvSpPr txBox="1"/>
          <p:nvPr/>
        </p:nvSpPr>
        <p:spPr>
          <a:xfrm>
            <a:off x="2359444" y="1146199"/>
            <a:ext cx="3293110" cy="553085"/>
          </a:xfrm>
          <a:prstGeom prst="rect">
            <a:avLst/>
          </a:prstGeom>
          <a:solidFill>
            <a:schemeClr val="accent4">
              <a:lumMod val="60000"/>
              <a:lumOff val="40000"/>
            </a:schemeClr>
          </a:solidFill>
        </p:spPr>
        <p:txBody>
          <a:bodyPr wrap="square" rtlCol="0">
            <a:spAutoFit/>
          </a:bodyPr>
          <a:lstStyle/>
          <a:p>
            <a:pPr algn="ctr"/>
            <a:r>
              <a:rPr lang="zh-CN" altLang="en-US" sz="3000" b="1">
                <a:sym typeface="+mn-ea"/>
              </a:rPr>
              <a:t>提取信息</a:t>
            </a:r>
            <a:endParaRPr lang="zh-CN" altLang="en-US" sz="3000" b="1">
              <a:latin typeface="华文楷体" panose="02010600040101010101" pitchFamily="2" charset="-122"/>
              <a:ea typeface="华文楷体" panose="02010600040101010101" pitchFamily="2" charset="-122"/>
            </a:endParaRPr>
          </a:p>
        </p:txBody>
      </p:sp>
      <p:cxnSp>
        <p:nvCxnSpPr>
          <p:cNvPr id="21" name="直接连接符 20"/>
          <p:cNvCxnSpPr/>
          <p:nvPr/>
        </p:nvCxnSpPr>
        <p:spPr>
          <a:xfrm flipV="1">
            <a:off x="5633684" y="2642533"/>
            <a:ext cx="3854264" cy="40902"/>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直接连接符 21"/>
          <p:cNvCxnSpPr/>
          <p:nvPr/>
        </p:nvCxnSpPr>
        <p:spPr>
          <a:xfrm flipV="1">
            <a:off x="2443334" y="2969703"/>
            <a:ext cx="459256" cy="17862"/>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直接连接符 22"/>
          <p:cNvCxnSpPr/>
          <p:nvPr/>
        </p:nvCxnSpPr>
        <p:spPr>
          <a:xfrm flipV="1">
            <a:off x="4708694" y="3288485"/>
            <a:ext cx="2782674" cy="30585"/>
          </a:xfrm>
          <a:prstGeom prst="line">
            <a:avLst/>
          </a:prstGeom>
        </p:spPr>
        <p:style>
          <a:lnRef idx="3">
            <a:schemeClr val="accent2"/>
          </a:lnRef>
          <a:fillRef idx="0">
            <a:schemeClr val="accent2"/>
          </a:fillRef>
          <a:effectRef idx="2">
            <a:schemeClr val="accent2"/>
          </a:effectRef>
          <a:fontRef idx="minor">
            <a:schemeClr val="tx1"/>
          </a:fontRef>
        </p:style>
      </p:cxnSp>
      <p:cxnSp>
        <p:nvCxnSpPr>
          <p:cNvPr id="24" name="直接连接符 23"/>
          <p:cNvCxnSpPr/>
          <p:nvPr/>
        </p:nvCxnSpPr>
        <p:spPr>
          <a:xfrm flipV="1">
            <a:off x="2511827" y="4287777"/>
            <a:ext cx="2922270" cy="127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2448542" y="5291007"/>
            <a:ext cx="3071414" cy="2447"/>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直接连接符 25"/>
          <p:cNvCxnSpPr/>
          <p:nvPr/>
        </p:nvCxnSpPr>
        <p:spPr>
          <a:xfrm flipV="1">
            <a:off x="4530649" y="4949505"/>
            <a:ext cx="4739185" cy="44060"/>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53105" y="1857375"/>
            <a:ext cx="5396865" cy="3114675"/>
          </a:xfrm>
        </p:spPr>
        <p:txBody>
          <a:bodyPr>
            <a:noAutofit/>
          </a:bodyPr>
          <a:lstStyle/>
          <a:p>
            <a:pPr marL="0" indent="0">
              <a:lnSpc>
                <a:spcPct val="100000"/>
              </a:lnSpc>
              <a:buNone/>
            </a:pPr>
            <a:r>
              <a:rPr lang="zh-CN" altLang="en-US" sz="2700" b="1">
                <a:sym typeface="+mn-ea"/>
              </a:rPr>
              <a:t>学习小结：</a:t>
            </a:r>
          </a:p>
          <a:p>
            <a:pPr marL="0" indent="0">
              <a:lnSpc>
                <a:spcPct val="100000"/>
              </a:lnSpc>
              <a:buNone/>
            </a:pPr>
            <a:r>
              <a:rPr lang="en-US" altLang="zh-CN" sz="2700" b="1">
                <a:sym typeface="+mn-ea"/>
              </a:rPr>
              <a:t>1.</a:t>
            </a:r>
            <a:r>
              <a:rPr lang="zh-CN" altLang="en-US" sz="2700" b="1">
                <a:sym typeface="+mn-ea"/>
              </a:rPr>
              <a:t>区分观点句与支撑句。</a:t>
            </a:r>
          </a:p>
          <a:p>
            <a:pPr marL="0" indent="0">
              <a:lnSpc>
                <a:spcPct val="100000"/>
              </a:lnSpc>
              <a:buNone/>
            </a:pPr>
            <a:r>
              <a:rPr lang="en-US" altLang="zh-CN" sz="2700" b="1">
                <a:sym typeface="+mn-ea"/>
              </a:rPr>
              <a:t>2.</a:t>
            </a:r>
            <a:r>
              <a:rPr lang="zh-CN" altLang="en-US" sz="2700" b="1">
                <a:sym typeface="+mn-ea"/>
              </a:rPr>
              <a:t>关注句间标点与句式结构。</a:t>
            </a:r>
          </a:p>
          <a:p>
            <a:pPr marL="0" indent="0">
              <a:lnSpc>
                <a:spcPct val="100000"/>
              </a:lnSpc>
              <a:buNone/>
            </a:pPr>
            <a:r>
              <a:rPr lang="en-US" altLang="zh-CN" sz="2700" b="1">
                <a:sym typeface="+mn-ea"/>
              </a:rPr>
              <a:t>3.</a:t>
            </a:r>
            <a:r>
              <a:rPr lang="zh-CN" altLang="en-US" sz="2700" b="1">
                <a:sym typeface="+mn-ea"/>
              </a:rPr>
              <a:t>关注提示出现新信息的关键词，如</a:t>
            </a:r>
            <a:r>
              <a:rPr lang="en-US" altLang="zh-CN" sz="2700" b="1">
                <a:sym typeface="+mn-ea"/>
              </a:rPr>
              <a:t>“</a:t>
            </a:r>
            <a:r>
              <a:rPr lang="zh-CN" altLang="en-US" sz="2700" b="1">
                <a:sym typeface="+mn-ea"/>
              </a:rPr>
              <a:t>也、还、并且</a:t>
            </a:r>
            <a:r>
              <a:rPr lang="en-US" altLang="zh-CN" sz="2700" b="1">
                <a:sym typeface="+mn-ea"/>
              </a:rPr>
              <a:t>……”</a:t>
            </a:r>
            <a:r>
              <a:rPr lang="zh-CN" altLang="en-US" sz="2700" b="1">
                <a:sym typeface="+mn-ea"/>
              </a:rPr>
              <a:t>等。</a:t>
            </a:r>
            <a:endParaRPr lang="en-US" altLang="zh-CN" sz="2700" b="1">
              <a:sym typeface="+mn-ea"/>
            </a:endParaRPr>
          </a:p>
        </p:txBody>
      </p:sp>
      <p:cxnSp>
        <p:nvCxnSpPr>
          <p:cNvPr id="4" name="直接连接符 3"/>
          <p:cNvCxnSpPr/>
          <p:nvPr/>
        </p:nvCxnSpPr>
        <p:spPr>
          <a:xfrm flipV="1">
            <a:off x="3092982" y="1833733"/>
            <a:ext cx="5556738" cy="23447"/>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807131" y="1803101"/>
            <a:ext cx="44548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3253105" y="1250315"/>
            <a:ext cx="3293110" cy="553085"/>
          </a:xfrm>
          <a:prstGeom prst="rect">
            <a:avLst/>
          </a:prstGeom>
          <a:solidFill>
            <a:schemeClr val="accent4">
              <a:lumMod val="60000"/>
              <a:lumOff val="40000"/>
            </a:schemeClr>
          </a:solidFill>
        </p:spPr>
        <p:txBody>
          <a:bodyPr wrap="square" rtlCol="0">
            <a:spAutoFit/>
          </a:bodyPr>
          <a:lstStyle/>
          <a:p>
            <a:pPr algn="ctr"/>
            <a:r>
              <a:rPr lang="zh-CN" altLang="en-US" sz="3000" b="1">
                <a:latin typeface="华文楷体" panose="02010600040101010101" pitchFamily="2" charset="-122"/>
                <a:ea typeface="华文楷体" panose="02010600040101010101" pitchFamily="2" charset="-122"/>
              </a:rPr>
              <a:t>从文字中提取信息</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096770" y="2291080"/>
            <a:ext cx="7452995" cy="2219325"/>
          </a:xfrm>
        </p:spPr>
        <p:txBody>
          <a:bodyPr>
            <a:normAutofit/>
          </a:bodyPr>
          <a:lstStyle/>
          <a:p>
            <a:pPr marL="0" indent="0">
              <a:lnSpc>
                <a:spcPct val="150000"/>
              </a:lnSpc>
              <a:buNone/>
            </a:pPr>
            <a:r>
              <a:rPr lang="en-US" altLang="zh-CN" b="1"/>
              <a:t>        </a:t>
            </a:r>
            <a:r>
              <a:rPr b="1" err="1"/>
              <a:t>通过学习，我发现</a:t>
            </a:r>
            <a:r>
              <a:rPr lang="en-US" b="1" err="1"/>
              <a:t>“</a:t>
            </a:r>
            <a:r>
              <a:rPr b="1" err="1"/>
              <a:t>读书的意义与价值</a:t>
            </a:r>
            <a:r>
              <a:rPr lang="en-US" b="1" err="1">
                <a:sym typeface="+mn-ea"/>
              </a:rPr>
              <a:t>”</a:t>
            </a:r>
            <a:r>
              <a:rPr b="1" err="1"/>
              <a:t>是</a:t>
            </a:r>
            <a:r>
              <a:rPr b="1" u="sng"/>
              <a:t>      </a:t>
            </a:r>
            <a:r>
              <a:rPr b="1"/>
              <a:t>。比如阅读《</a:t>
            </a:r>
            <a:r>
              <a:rPr b="1" u="sng"/>
              <a:t>      </a:t>
            </a:r>
            <a:r>
              <a:rPr b="1"/>
              <a:t>》时，我就感受到</a:t>
            </a:r>
            <a:r>
              <a:rPr b="1" u="sng"/>
              <a:t>          </a:t>
            </a:r>
            <a:r>
              <a:rPr b="1"/>
              <a:t>（体会与收获）。</a:t>
            </a:r>
          </a:p>
          <a:p>
            <a:endParaRPr lang="zh-CN" altLang="en-US" b="1"/>
          </a:p>
          <a:p>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3871595" y="1308100"/>
            <a:ext cx="4067810" cy="583565"/>
          </a:xfrm>
          <a:prstGeom prst="rect">
            <a:avLst/>
          </a:prstGeom>
          <a:noFill/>
        </p:spPr>
        <p:txBody>
          <a:bodyPr wrap="square" rtlCol="0">
            <a:spAutoFit/>
          </a:bodyPr>
          <a:lstStyle/>
          <a:p>
            <a:pPr algn="ctr"/>
            <a:r>
              <a:rPr lang="zh-CN" altLang="en-US" sz="3200" b="1">
                <a:latin typeface="微软雅黑" panose="020b0503020204020204" pitchFamily="34" charset="-122"/>
                <a:ea typeface="微软雅黑" panose="020b0503020204020204" pitchFamily="34" charset="-122"/>
              </a:rPr>
              <a:t>交流</a:t>
            </a:r>
            <a:r>
              <a:rPr lang="zh-CN" altLang="en-US" sz="3200" b="1">
                <a:latin typeface="微软雅黑" panose="020b0503020204020204" pitchFamily="34" charset="-122"/>
                <a:ea typeface="微软雅黑" panose="020b0503020204020204" pitchFamily="34" charset="-122"/>
                <a:sym typeface="+mn-ea"/>
              </a:rPr>
              <a:t>表达</a:t>
            </a:r>
          </a:p>
        </p:txBody>
      </p:sp>
      <p:sp>
        <p:nvSpPr>
          <p:cNvPr id="6" name="文本框 5"/>
          <p:cNvSpPr txBox="1"/>
          <p:nvPr/>
        </p:nvSpPr>
        <p:spPr>
          <a:xfrm>
            <a:off x="2677693" y="4358217"/>
            <a:ext cx="5556738" cy="553085"/>
          </a:xfrm>
          <a:prstGeom prst="rect">
            <a:avLst/>
          </a:prstGeom>
          <a:solidFill>
            <a:schemeClr val="accent4">
              <a:lumMod val="40000"/>
              <a:lumOff val="60000"/>
            </a:schemeClr>
          </a:solidFill>
        </p:spPr>
        <p:txBody>
          <a:bodyPr wrap="square" rtlCol="0">
            <a:spAutoFit/>
          </a:bodyPr>
          <a:lstStyle/>
          <a:p>
            <a:pPr algn="ctr"/>
            <a:r>
              <a:rPr lang="zh-CN" sz="3000">
                <a:solidFill>
                  <a:prstClr val="black"/>
                </a:solidFill>
                <a:latin typeface="黑体" panose="02010609060101010101" pitchFamily="49" charset="-122"/>
                <a:ea typeface="黑体" panose="02010609060101010101" pitchFamily="49" charset="-122"/>
                <a:sym typeface="+mn-ea"/>
              </a:rPr>
              <a:t>联系自身谈谈感受</a:t>
            </a:r>
            <a:endParaRPr lang="zh-CN" sz="300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282190" y="1252855"/>
            <a:ext cx="7430135" cy="4351655"/>
          </a:xfrm>
        </p:spPr>
        <p:txBody>
          <a:bodyPr>
            <a:normAutofit lnSpcReduction="10000"/>
          </a:bodyPr>
          <a:lstStyle/>
          <a:p>
            <a:pPr marL="0" indent="0">
              <a:lnSpc>
                <a:spcPct val="150000"/>
              </a:lnSpc>
              <a:buNone/>
            </a:pPr>
            <a:r>
              <a:rPr lang="en-US" altLang="zh-CN" b="1">
                <a:sym typeface="+mn-ea"/>
              </a:rPr>
              <a:t>        </a:t>
            </a:r>
            <a:r>
              <a:rPr b="1">
                <a:sym typeface="+mn-ea"/>
              </a:rPr>
              <a:t>通过学习，我发现</a:t>
            </a:r>
            <a:r>
              <a:rPr lang="en-US" b="1">
                <a:sym typeface="+mn-ea"/>
              </a:rPr>
              <a:t>“</a:t>
            </a:r>
            <a:r>
              <a:rPr b="1">
                <a:sym typeface="+mn-ea"/>
              </a:rPr>
              <a:t>读书的意义与价值</a:t>
            </a:r>
            <a:r>
              <a:rPr lang="en-US" b="1">
                <a:sym typeface="+mn-ea"/>
              </a:rPr>
              <a:t>”</a:t>
            </a:r>
            <a:r>
              <a:rPr b="1">
                <a:sym typeface="+mn-ea"/>
              </a:rPr>
              <a:t>是既可以锤炼我们的品德，锻炼我们独立思考的能力；</a:t>
            </a:r>
            <a:r>
              <a:rPr lang="zh-CN" b="1">
                <a:sym typeface="+mn-ea"/>
              </a:rPr>
              <a:t>又</a:t>
            </a:r>
            <a:r>
              <a:rPr b="1">
                <a:sym typeface="+mn-ea"/>
              </a:rPr>
              <a:t>可以开阔我们的眼界，陶冶我们的精神。读书能带给我们更加丰富多彩的生活。比如阅读《朝花夕拾》中《藤野先生》这一篇时，我就感受到学习应该严谨认真，对待他人不能抱有偏见。</a:t>
            </a:r>
          </a:p>
          <a:p>
            <a:endParaRPr lang="zh-CN" altLang="en-US"/>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12200,&quot;width&quot;:1220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145</Paragraphs>
  <Slides>32</Slides>
  <Notes>4</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32</vt:i4>
      </vt:variant>
    </vt:vector>
  </HeadingPairs>
  <TitlesOfParts>
    <vt:vector baseType="lpstr" size="43">
      <vt:lpstr>Arial</vt:lpstr>
      <vt:lpstr>Calibri Light</vt:lpstr>
      <vt:lpstr>Calibri</vt:lpstr>
      <vt:lpstr>黑体</vt:lpstr>
      <vt:lpstr>华文楷体</vt:lpstr>
      <vt:lpstr>微软雅黑</vt:lpstr>
      <vt:lpstr>Times New Roman</vt:lpstr>
      <vt:lpstr>楷体</vt:lpstr>
      <vt:lpstr>宋体</vt:lpstr>
      <vt:lpstr>仿宋</vt:lpstr>
      <vt:lpstr>Office 主题</vt:lpstr>
      <vt:lpstr>少年正是读书时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2021-06-09T08:57:58.448</cp:lastPrinted>
  <dcterms:created xsi:type="dcterms:W3CDTF">2021-06-09T08:57:58Z</dcterms:created>
  <dcterms:modified xsi:type="dcterms:W3CDTF">2021-06-09T00:57:59Z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