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3" r:id="rId6"/>
    <p:sldId id="264" r:id="rId7"/>
    <p:sldId id="265" r:id="rId8"/>
    <p:sldId id="259" r:id="rId9"/>
    <p:sldId id="260" r:id="rId10"/>
    <p:sldId id="261" r:id="rId11"/>
    <p:sldId id="262" r:id="rId12"/>
    <p:sldId id="266" r:id="rId13"/>
    <p:sldId id="267" r:id="rId14"/>
    <p:sldId id="269" r:id="rId15"/>
    <p:sldId id="270" r:id="rId16"/>
    <p:sldId id="271" r:id="rId17"/>
    <p:sldId id="272" r:id="rId18"/>
    <p:sldId id="273" r:id="rId19"/>
    <p:sldId id="275" r:id="rId20"/>
    <p:sldId id="274" r:id="rId21"/>
    <p:sldId id="276" r:id="rId22"/>
    <p:sldId id="277" r:id="rId23"/>
    <p:sldId id="278" r:id="rId24"/>
    <p:sldId id="279" r:id="rId25"/>
    <p:sldId id="284" r:id="rId26"/>
    <p:sldId id="280" r:id="rId27"/>
    <p:sldId id="289" r:id="rId28"/>
    <p:sldId id="290" r:id="rId29"/>
    <p:sldId id="283" r:id="rId30"/>
    <p:sldId id="291" r:id="rId31"/>
    <p:sldId id="281" r:id="rId32"/>
    <p:sldId id="292" r:id="rId33"/>
    <p:sldId id="293" r:id="rId34"/>
    <p:sldId id="282"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pic>
        <p:nvPicPr>
          <p:cNvPr id="101" name="图片 100"/>
          <p:cNvPicPr/>
          <p:nvPr/>
        </p:nvPicPr>
        <p:blipFill>
          <a:blip r:embed="rId1"/>
          <a:stretch>
            <a:fillRect/>
          </a:stretch>
        </p:blipFill>
        <p:spPr>
          <a:xfrm>
            <a:off x="0" y="0"/>
            <a:ext cx="12191365" cy="6858000"/>
          </a:xfrm>
          <a:prstGeom prst="rect">
            <a:avLst/>
          </a:prstGeom>
          <a:noFill/>
          <a:ln w="9525">
            <a:noFill/>
          </a:ln>
        </p:spPr>
      </p:pic>
      <p:sp>
        <p:nvSpPr>
          <p:cNvPr id="2" name="标题 1"/>
          <p:cNvSpPr>
            <a:spLocks noGrp="1"/>
          </p:cNvSpPr>
          <p:nvPr>
            <p:ph type="ctrTitle"/>
          </p:nvPr>
        </p:nvSpPr>
        <p:spPr>
          <a:xfrm>
            <a:off x="1524000" y="1122680"/>
            <a:ext cx="9737090" cy="2387600"/>
          </a:xfrm>
        </p:spPr>
        <p:txBody>
          <a:bodyPr>
            <a:normAutofit/>
          </a:bodyPr>
          <a:p>
            <a:r>
              <a:rPr lang="en-US" altLang="zh-CN" sz="8000"/>
              <a:t>                           </a:t>
            </a:r>
            <a:r>
              <a:rPr lang="zh-CN" altLang="en-US" sz="8000"/>
              <a:t>百合花</a:t>
            </a:r>
            <a:endParaRPr lang="zh-CN" altLang="en-US" sz="8000"/>
          </a:p>
        </p:txBody>
      </p:sp>
      <p:sp>
        <p:nvSpPr>
          <p:cNvPr id="3" name="副标题 2"/>
          <p:cNvSpPr>
            <a:spLocks noGrp="1"/>
          </p:cNvSpPr>
          <p:nvPr>
            <p:ph type="subTitle" idx="1"/>
          </p:nvPr>
        </p:nvSpPr>
        <p:spPr>
          <a:xfrm>
            <a:off x="3673475" y="3983990"/>
            <a:ext cx="9144000" cy="1294130"/>
          </a:xfrm>
        </p:spPr>
        <p:txBody>
          <a:bodyPr/>
          <a:p>
            <a:r>
              <a:rPr lang="en-US" altLang="zh-CN"/>
              <a:t>                </a:t>
            </a:r>
            <a:r>
              <a:rPr lang="zh-CN" altLang="en-US"/>
              <a:t>茹志鹃</a:t>
            </a: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0" y="0"/>
            <a:ext cx="12192635" cy="6856730"/>
          </a:xfrm>
          <a:prstGeom prst="rect">
            <a:avLst/>
          </a:prstGeom>
          <a:noFill/>
          <a:ln w="9525">
            <a:noFill/>
          </a:ln>
        </p:spPr>
      </p:pic>
      <p:sp>
        <p:nvSpPr>
          <p:cNvPr id="2" name="标题 1"/>
          <p:cNvSpPr>
            <a:spLocks noGrp="1"/>
          </p:cNvSpPr>
          <p:nvPr>
            <p:ph type="title"/>
          </p:nvPr>
        </p:nvSpPr>
        <p:spPr/>
        <p:txBody>
          <a:bodyPr/>
          <a:p>
            <a:r>
              <a:rPr lang="zh-CN" altLang="en-US"/>
              <a:t>战争作为背景</a:t>
            </a:r>
            <a:endParaRPr lang="zh-CN" altLang="en-US"/>
          </a:p>
        </p:txBody>
      </p:sp>
      <p:sp>
        <p:nvSpPr>
          <p:cNvPr id="3" name="内容占位符 2"/>
          <p:cNvSpPr>
            <a:spLocks noGrp="1"/>
          </p:cNvSpPr>
          <p:nvPr>
            <p:ph idx="1"/>
          </p:nvPr>
        </p:nvSpPr>
        <p:spPr>
          <a:xfrm>
            <a:off x="3738245" y="1825625"/>
            <a:ext cx="7615555" cy="4351655"/>
          </a:xfrm>
        </p:spPr>
        <p:txBody>
          <a:bodyPr>
            <a:normAutofit lnSpcReduction="20000"/>
          </a:bodyPr>
          <a:p>
            <a:pPr>
              <a:lnSpc>
                <a:spcPct val="120000"/>
              </a:lnSpc>
            </a:pPr>
            <a:r>
              <a:rPr lang="zh-CN" altLang="en-US"/>
              <a:t>第</a:t>
            </a:r>
            <a:r>
              <a:rPr lang="en-US" altLang="zh-CN"/>
              <a:t>1</a:t>
            </a:r>
            <a:r>
              <a:rPr lang="zh-CN" altLang="en-US"/>
              <a:t>段</a:t>
            </a:r>
            <a:r>
              <a:rPr lang="en-US" altLang="zh-CN"/>
              <a:t>——</a:t>
            </a:r>
            <a:r>
              <a:rPr lang="zh-CN" altLang="en-US"/>
              <a:t>第</a:t>
            </a:r>
            <a:r>
              <a:rPr lang="en-US" altLang="zh-CN"/>
              <a:t>23</a:t>
            </a:r>
            <a:r>
              <a:rPr lang="zh-CN" altLang="en-US"/>
              <a:t>段</a:t>
            </a:r>
            <a:endParaRPr lang="zh-CN" altLang="en-US"/>
          </a:p>
          <a:p>
            <a:pPr>
              <a:lnSpc>
                <a:spcPct val="120000"/>
              </a:lnSpc>
            </a:pPr>
            <a:r>
              <a:rPr lang="zh-CN" altLang="en-US"/>
              <a:t>开头：</a:t>
            </a:r>
            <a:r>
              <a:rPr lang="en-US" altLang="zh-CN"/>
              <a:t>1946</a:t>
            </a:r>
            <a:r>
              <a:rPr lang="zh-CN" altLang="en-US"/>
              <a:t>年的中秋。</a:t>
            </a:r>
            <a:r>
              <a:rPr lang="en-US" altLang="zh-CN"/>
              <a:t>  </a:t>
            </a:r>
            <a:r>
              <a:rPr lang="zh-CN" altLang="en-US"/>
              <a:t>这天打海岸的部队决定晚上总攻。</a:t>
            </a:r>
            <a:endParaRPr lang="zh-CN" altLang="en-US"/>
          </a:p>
          <a:p>
            <a:pPr>
              <a:lnSpc>
                <a:spcPct val="120000"/>
              </a:lnSpc>
            </a:pPr>
            <a:r>
              <a:rPr lang="zh-CN" altLang="en-US"/>
              <a:t>精确的日期，使得小说带上一种报告文学的色彩，仿佛要讲述一件严肃的宏大的事情。而</a:t>
            </a:r>
            <a:r>
              <a:rPr lang="en-US" altLang="zh-CN"/>
              <a:t>“</a:t>
            </a:r>
            <a:r>
              <a:rPr lang="zh-CN" altLang="en-US"/>
              <a:t>总攻</a:t>
            </a:r>
            <a:r>
              <a:rPr lang="en-US" altLang="zh-CN"/>
              <a:t>”</a:t>
            </a:r>
            <a:r>
              <a:rPr lang="zh-CN" altLang="en-US"/>
              <a:t>二字无疑体现出这件事情的重要性。战争、解放、一开篇作者就提到</a:t>
            </a:r>
            <a:r>
              <a:rPr lang="en-US" altLang="zh-CN"/>
              <a:t>“</a:t>
            </a:r>
            <a:r>
              <a:rPr lang="zh-CN" altLang="en-US"/>
              <a:t>大事件</a:t>
            </a:r>
            <a:r>
              <a:rPr lang="en-US" altLang="zh-CN"/>
              <a:t>”</a:t>
            </a:r>
            <a:r>
              <a:rPr lang="zh-CN" altLang="en-US"/>
              <a:t>，营造出一种紧张的氛围。</a:t>
            </a:r>
            <a:endParaRPr lang="zh-CN" altLang="en-US"/>
          </a:p>
          <a:p>
            <a:pPr>
              <a:lnSpc>
                <a:spcPct val="120000"/>
              </a:lnSpc>
            </a:pPr>
            <a:r>
              <a:rPr lang="zh-CN" altLang="en-US"/>
              <a:t>主角的出现：女同志</a:t>
            </a:r>
            <a:endParaRPr lang="zh-CN" altLang="en-US"/>
          </a:p>
          <a:p>
            <a:pPr>
              <a:lnSpc>
                <a:spcPct val="100000"/>
              </a:lnSpc>
            </a:pP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a:xfrm>
            <a:off x="798195" y="365125"/>
            <a:ext cx="10555605" cy="281305"/>
          </a:xfrm>
        </p:spPr>
        <p:txBody>
          <a:bodyPr>
            <a:normAutofit fontScale="90000"/>
          </a:bodyPr>
          <a:p>
            <a:endParaRPr lang="zh-CN" altLang="en-US"/>
          </a:p>
        </p:txBody>
      </p:sp>
      <p:sp>
        <p:nvSpPr>
          <p:cNvPr id="3" name="内容占位符 2"/>
          <p:cNvSpPr>
            <a:spLocks noGrp="1"/>
          </p:cNvSpPr>
          <p:nvPr>
            <p:ph idx="1"/>
          </p:nvPr>
        </p:nvSpPr>
        <p:spPr>
          <a:xfrm>
            <a:off x="2522220" y="1034415"/>
            <a:ext cx="8831580" cy="5142865"/>
          </a:xfrm>
        </p:spPr>
        <p:txBody>
          <a:bodyPr>
            <a:normAutofit fontScale="90000"/>
          </a:bodyPr>
          <a:p>
            <a:pPr>
              <a:lnSpc>
                <a:spcPct val="130000"/>
              </a:lnSpc>
            </a:pPr>
            <a:r>
              <a:rPr lang="zh-CN" altLang="en-US"/>
              <a:t>请赏析第</a:t>
            </a:r>
            <a:r>
              <a:rPr lang="en-US" altLang="zh-CN"/>
              <a:t>4</a:t>
            </a:r>
            <a:r>
              <a:rPr lang="zh-CN" altLang="en-US"/>
              <a:t>段的环境描写：</a:t>
            </a:r>
            <a:endParaRPr lang="zh-CN" altLang="en-US"/>
          </a:p>
          <a:p>
            <a:pPr>
              <a:lnSpc>
                <a:spcPct val="130000"/>
              </a:lnSpc>
            </a:pPr>
            <a:r>
              <a:rPr lang="zh-CN" altLang="en-US"/>
              <a:t>手法：调动</a:t>
            </a:r>
            <a:r>
              <a:rPr lang="zh-CN" altLang="en-US">
                <a:solidFill>
                  <a:srgbClr val="FF0000"/>
                </a:solidFill>
              </a:rPr>
              <a:t>多感官</a:t>
            </a:r>
            <a:r>
              <a:rPr lang="zh-CN" altLang="en-US"/>
              <a:t>，视觉与嗅觉相结合</a:t>
            </a:r>
            <a:endParaRPr lang="zh-CN" altLang="en-US"/>
          </a:p>
          <a:p>
            <a:pPr>
              <a:lnSpc>
                <a:spcPct val="130000"/>
              </a:lnSpc>
            </a:pPr>
            <a:r>
              <a:rPr lang="zh-CN" altLang="en-US">
                <a:solidFill>
                  <a:srgbClr val="FF0000"/>
                </a:solidFill>
              </a:rPr>
              <a:t>生动形象地写出雨过天晴后庄稼地的清新畅然。</a:t>
            </a:r>
            <a:r>
              <a:rPr lang="zh-CN" altLang="en-US"/>
              <a:t>表达了</a:t>
            </a:r>
            <a:r>
              <a:rPr lang="en-US" altLang="zh-CN"/>
              <a:t>“</a:t>
            </a:r>
            <a:r>
              <a:rPr lang="zh-CN" altLang="en-US"/>
              <a:t>我</a:t>
            </a:r>
            <a:r>
              <a:rPr lang="en-US" altLang="zh-CN"/>
              <a:t>”</a:t>
            </a:r>
            <a:r>
              <a:rPr lang="zh-CN" altLang="en-US"/>
              <a:t>在赴任途中</a:t>
            </a:r>
            <a:r>
              <a:rPr lang="zh-CN" altLang="en-US">
                <a:solidFill>
                  <a:srgbClr val="FF0000"/>
                </a:solidFill>
              </a:rPr>
              <a:t>欣喜欢悦</a:t>
            </a:r>
            <a:r>
              <a:rPr lang="zh-CN" altLang="en-US"/>
              <a:t>的心情，展现出女文工团员</a:t>
            </a:r>
            <a:r>
              <a:rPr lang="zh-CN" altLang="en-US">
                <a:solidFill>
                  <a:srgbClr val="FF0000"/>
                </a:solidFill>
              </a:rPr>
              <a:t>积极的工作热情</a:t>
            </a:r>
            <a:r>
              <a:rPr lang="zh-CN" altLang="en-US"/>
              <a:t>。而紧接着写到的敌人的冷炮将读者从清新自然的乡野中拉回危险紧张的战场，以这样的反差表现出大战之下个体的心理活动：</a:t>
            </a:r>
            <a:r>
              <a:rPr lang="en-US" altLang="zh-CN"/>
              <a:t>“</a:t>
            </a:r>
            <a:r>
              <a:rPr lang="zh-CN" altLang="en-US"/>
              <a:t>我真以为我们是去赶集的呢！</a:t>
            </a:r>
            <a:r>
              <a:rPr lang="en-US" altLang="zh-CN"/>
              <a:t>”</a:t>
            </a:r>
            <a:r>
              <a:rPr lang="zh-CN" altLang="en-US"/>
              <a:t>，既显得有些俏皮，又不免流出一丝遗憾和担忧。这充分地表现了年轻人在战场之中的细腻的性格。</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p:txBody>
          <a:bodyPr/>
          <a:p>
            <a:r>
              <a:rPr lang="zh-CN" altLang="en-US"/>
              <a:t>细节中的小通讯员</a:t>
            </a:r>
            <a:endParaRPr lang="zh-CN" altLang="en-US"/>
          </a:p>
        </p:txBody>
      </p:sp>
      <p:sp>
        <p:nvSpPr>
          <p:cNvPr id="3" name="内容占位符 2"/>
          <p:cNvSpPr>
            <a:spLocks noGrp="1"/>
          </p:cNvSpPr>
          <p:nvPr>
            <p:ph idx="1"/>
          </p:nvPr>
        </p:nvSpPr>
        <p:spPr>
          <a:xfrm>
            <a:off x="5158740" y="1825625"/>
            <a:ext cx="6195060" cy="4351655"/>
          </a:xfrm>
        </p:spPr>
        <p:txBody>
          <a:bodyPr/>
          <a:p>
            <a:pPr>
              <a:lnSpc>
                <a:spcPct val="150000"/>
              </a:lnSpc>
            </a:pPr>
            <a:r>
              <a:rPr lang="zh-CN" altLang="en-US"/>
              <a:t>请找出小通讯员的细节描写，揣摩小通讯员是一个什么样的年轻人。</a:t>
            </a:r>
            <a:endParaRPr lang="zh-CN" altLang="en-US"/>
          </a:p>
          <a:p>
            <a:pPr>
              <a:lnSpc>
                <a:spcPct val="150000"/>
              </a:lnSpc>
            </a:pPr>
            <a:r>
              <a:rPr lang="zh-CN" altLang="en-US"/>
              <a:t>请关注作者的心理活动，结组讨论，在去包扎所的路上，</a:t>
            </a:r>
            <a:r>
              <a:rPr lang="en-US" altLang="zh-CN"/>
              <a:t>“</a:t>
            </a:r>
            <a:r>
              <a:rPr lang="zh-CN" altLang="en-US"/>
              <a:t>我</a:t>
            </a:r>
            <a:r>
              <a:rPr lang="en-US" altLang="zh-CN"/>
              <a:t>”</a:t>
            </a:r>
            <a:r>
              <a:rPr lang="zh-CN" altLang="en-US"/>
              <a:t>对小通讯员的认识发生了哪些变化，</a:t>
            </a:r>
            <a:r>
              <a:rPr lang="en-US" altLang="zh-CN"/>
              <a:t>“</a:t>
            </a:r>
            <a:r>
              <a:rPr lang="zh-CN" altLang="en-US"/>
              <a:t>我</a:t>
            </a:r>
            <a:r>
              <a:rPr lang="en-US" altLang="zh-CN"/>
              <a:t>”</a:t>
            </a:r>
            <a:r>
              <a:rPr lang="zh-CN" altLang="en-US"/>
              <a:t>对他的感情又经历了怎样的历程。</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a:xfrm>
            <a:off x="838200" y="365125"/>
            <a:ext cx="10515600" cy="281305"/>
          </a:xfrm>
        </p:spPr>
        <p:txBody>
          <a:bodyPr>
            <a:normAutofit fontScale="90000"/>
          </a:bodyPr>
          <a:p>
            <a:endParaRPr lang="zh-CN" altLang="en-US"/>
          </a:p>
        </p:txBody>
      </p:sp>
      <p:graphicFrame>
        <p:nvGraphicFramePr>
          <p:cNvPr id="6" name="内容占位符 5"/>
          <p:cNvGraphicFramePr/>
          <p:nvPr>
            <p:ph idx="1"/>
            <p:custDataLst>
              <p:tags r:id="rId2"/>
            </p:custDataLst>
          </p:nvPr>
        </p:nvGraphicFramePr>
        <p:xfrm>
          <a:off x="1088390" y="829945"/>
          <a:ext cx="10015220" cy="5403850"/>
        </p:xfrm>
        <a:graphic>
          <a:graphicData uri="http://schemas.openxmlformats.org/drawingml/2006/table">
            <a:tbl>
              <a:tblPr firstRow="1" bandRow="1">
                <a:tableStyleId>{5C22544A-7EE6-4342-B048-85BDC9FD1C3A}</a:tableStyleId>
              </a:tblPr>
              <a:tblGrid>
                <a:gridCol w="5007610"/>
                <a:gridCol w="5007610"/>
              </a:tblGrid>
              <a:tr h="584835">
                <a:tc>
                  <a:txBody>
                    <a:bodyPr/>
                    <a:p>
                      <a:pPr>
                        <a:buNone/>
                      </a:pPr>
                      <a:r>
                        <a:rPr lang="zh-CN" altLang="en-US"/>
                        <a:t>小通讯员</a:t>
                      </a:r>
                      <a:endParaRPr lang="zh-CN" altLang="en-US"/>
                    </a:p>
                  </a:txBody>
                  <a:tcPr/>
                </a:tc>
                <a:tc>
                  <a:txBody>
                    <a:bodyPr/>
                    <a:p>
                      <a:pPr>
                        <a:buNone/>
                      </a:pPr>
                      <a:r>
                        <a:rPr lang="zh-CN" altLang="en-US"/>
                        <a:t>我的心理</a:t>
                      </a:r>
                      <a:endParaRPr lang="zh-CN" altLang="en-US"/>
                    </a:p>
                  </a:txBody>
                  <a:tcPr/>
                </a:tc>
              </a:tr>
              <a:tr h="1158240">
                <a:tc>
                  <a:txBody>
                    <a:bodyPr/>
                    <a:p>
                      <a:pPr>
                        <a:buNone/>
                      </a:pPr>
                      <a:r>
                        <a:rPr lang="zh-CN" altLang="en-US"/>
                        <a:t>通讯员撒开大步，一直走在我前面</a:t>
                      </a:r>
                      <a:r>
                        <a:rPr lang="en-US" altLang="zh-CN"/>
                        <a:t>……</a:t>
                      </a:r>
                      <a:r>
                        <a:rPr lang="zh-CN" altLang="en-US"/>
                        <a:t>怎么努力也赶不上他</a:t>
                      </a:r>
                      <a:endParaRPr lang="zh-CN" altLang="en-US"/>
                    </a:p>
                  </a:txBody>
                  <a:tcPr/>
                </a:tc>
                <a:tc>
                  <a:txBody>
                    <a:bodyPr/>
                    <a:p>
                      <a:pPr>
                        <a:buNone/>
                      </a:pPr>
                      <a:r>
                        <a:rPr lang="zh-CN" altLang="en-US"/>
                        <a:t>开始对这个通讯员生起气来</a:t>
                      </a:r>
                      <a:endParaRPr lang="zh-CN" altLang="en-US"/>
                    </a:p>
                  </a:txBody>
                  <a:tcPr/>
                </a:tc>
              </a:tr>
              <a:tr h="1082675">
                <a:tc>
                  <a:txBody>
                    <a:bodyPr/>
                    <a:p>
                      <a:pPr>
                        <a:buNone/>
                      </a:pPr>
                      <a:r>
                        <a:rPr lang="zh-CN" altLang="en-US"/>
                        <a:t>没让我撂的太远，但也不让我走近</a:t>
                      </a:r>
                      <a:endParaRPr lang="zh-CN" altLang="en-US"/>
                    </a:p>
                  </a:txBody>
                  <a:tcPr/>
                </a:tc>
                <a:tc>
                  <a:txBody>
                    <a:bodyPr/>
                    <a:p>
                      <a:pPr>
                        <a:buNone/>
                      </a:pPr>
                      <a:r>
                        <a:rPr lang="zh-CN" altLang="en-US"/>
                        <a:t>我不禁对这通讯员发生了兴趣</a:t>
                      </a:r>
                      <a:endParaRPr lang="zh-CN" altLang="en-US"/>
                    </a:p>
                  </a:txBody>
                  <a:tcPr/>
                </a:tc>
              </a:tr>
              <a:tr h="859155">
                <a:tc>
                  <a:txBody>
                    <a:bodyPr/>
                    <a:p>
                      <a:pPr>
                        <a:buNone/>
                      </a:pPr>
                      <a:r>
                        <a:rPr lang="zh-CN" altLang="en-US"/>
                        <a:t>厚实实的肩膀、洗淡的黄军装、绑腿打到膝盖上、步枪筒里的花</a:t>
                      </a:r>
                      <a:endParaRPr lang="zh-CN" altLang="en-US"/>
                    </a:p>
                  </a:txBody>
                  <a:tcPr/>
                </a:tc>
                <a:tc>
                  <a:txBody>
                    <a:bodyPr/>
                    <a:p>
                      <a:pPr>
                        <a:buNone/>
                      </a:pPr>
                      <a:r>
                        <a:rPr lang="zh-CN" altLang="en-US"/>
                        <a:t>是个挺棒的小伙儿</a:t>
                      </a:r>
                      <a:endParaRPr lang="zh-CN" altLang="en-US"/>
                    </a:p>
                  </a:txBody>
                  <a:tcPr/>
                </a:tc>
              </a:tr>
              <a:tr h="859790">
                <a:tc>
                  <a:txBody>
                    <a:bodyPr/>
                    <a:p>
                      <a:pPr>
                        <a:buNone/>
                      </a:pPr>
                      <a:r>
                        <a:rPr lang="zh-CN" altLang="en-US"/>
                        <a:t>休息时背向着我，好像没我这个人似的</a:t>
                      </a:r>
                      <a:endParaRPr lang="zh-CN" altLang="en-US"/>
                    </a:p>
                  </a:txBody>
                  <a:tcPr/>
                </a:tc>
                <a:tc>
                  <a:txBody>
                    <a:bodyPr/>
                    <a:p>
                      <a:pPr>
                        <a:buNone/>
                      </a:pPr>
                      <a:r>
                        <a:rPr lang="zh-CN" altLang="en-US"/>
                        <a:t>我着恼地带着一种反抗情绪走过去</a:t>
                      </a:r>
                      <a:endParaRPr lang="zh-CN" altLang="en-US"/>
                    </a:p>
                  </a:txBody>
                  <a:tcPr/>
                </a:tc>
              </a:tr>
              <a:tr h="859155">
                <a:tc>
                  <a:txBody>
                    <a:bodyPr/>
                    <a:p>
                      <a:pPr>
                        <a:buNone/>
                      </a:pPr>
                      <a:r>
                        <a:rPr lang="zh-CN" altLang="en-US"/>
                        <a:t>年轻稚气，张皇局促，是我同乡，飞红了脸，憨憨地笑，害了一大头汗</a:t>
                      </a:r>
                      <a:endParaRPr lang="zh-CN" altLang="en-US"/>
                    </a:p>
                  </a:txBody>
                  <a:tcPr/>
                </a:tc>
                <a:tc>
                  <a:txBody>
                    <a:bodyPr/>
                    <a:p>
                      <a:pPr>
                        <a:buNone/>
                      </a:pPr>
                      <a:r>
                        <a:rPr lang="zh-CN" altLang="en-US"/>
                        <a:t>拼命忍住笑，惊喜亲切，仿佛看到故乡的毛竹小伙儿，越加亲热起来</a:t>
                      </a:r>
                      <a:endParaRPr lang="zh-CN" altLang="en-US"/>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p:txBody>
          <a:bodyPr/>
          <a:p>
            <a:r>
              <a:rPr lang="zh-CN" altLang="en-US"/>
              <a:t>小通讯员是个什么样的人？</a:t>
            </a:r>
            <a:endParaRPr lang="zh-CN" altLang="en-US"/>
          </a:p>
        </p:txBody>
      </p:sp>
      <p:sp>
        <p:nvSpPr>
          <p:cNvPr id="3" name="内容占位符 2"/>
          <p:cNvSpPr>
            <a:spLocks noGrp="1"/>
          </p:cNvSpPr>
          <p:nvPr>
            <p:ph idx="1"/>
          </p:nvPr>
        </p:nvSpPr>
        <p:spPr>
          <a:xfrm>
            <a:off x="7350125" y="2586355"/>
            <a:ext cx="4003675" cy="3590925"/>
          </a:xfrm>
        </p:spPr>
        <p:txBody>
          <a:bodyPr/>
          <a:p>
            <a:r>
              <a:rPr lang="zh-CN" altLang="en-US"/>
              <a:t>有责任心、机灵细致、热爱自然、腼腆憨厚、热爱革命的质朴的农家小伙儿</a:t>
            </a:r>
            <a:endParaRPr lang="zh-CN" altLang="en-US"/>
          </a:p>
        </p:txBody>
      </p:sp>
      <p:pic>
        <p:nvPicPr>
          <p:cNvPr id="7" name="图片 6"/>
          <p:cNvPicPr>
            <a:picLocks noChangeAspect="1"/>
          </p:cNvPicPr>
          <p:nvPr/>
        </p:nvPicPr>
        <p:blipFill>
          <a:blip r:embed="rId2"/>
          <a:stretch>
            <a:fillRect/>
          </a:stretch>
        </p:blipFill>
        <p:spPr>
          <a:xfrm>
            <a:off x="999490" y="1691005"/>
            <a:ext cx="5242560" cy="4244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81915" y="0"/>
            <a:ext cx="12192635" cy="6856730"/>
          </a:xfrm>
          <a:prstGeom prst="rect">
            <a:avLst/>
          </a:prstGeom>
          <a:noFill/>
          <a:ln w="9525">
            <a:noFill/>
          </a:ln>
        </p:spPr>
      </p:pic>
      <p:sp>
        <p:nvSpPr>
          <p:cNvPr id="2" name="标题 1"/>
          <p:cNvSpPr>
            <a:spLocks noGrp="1"/>
          </p:cNvSpPr>
          <p:nvPr>
            <p:ph type="title"/>
          </p:nvPr>
        </p:nvSpPr>
        <p:spPr/>
        <p:txBody>
          <a:bodyPr/>
          <a:p>
            <a:r>
              <a:rPr lang="zh-CN" altLang="en-US"/>
              <a:t>包扎所内，一同借被</a:t>
            </a:r>
            <a:endParaRPr lang="zh-CN" altLang="en-US"/>
          </a:p>
        </p:txBody>
      </p:sp>
      <p:sp>
        <p:nvSpPr>
          <p:cNvPr id="3" name="内容占位符 2"/>
          <p:cNvSpPr>
            <a:spLocks noGrp="1"/>
          </p:cNvSpPr>
          <p:nvPr>
            <p:ph idx="1"/>
          </p:nvPr>
        </p:nvSpPr>
        <p:spPr>
          <a:xfrm>
            <a:off x="4469130" y="1691640"/>
            <a:ext cx="6884670" cy="4485640"/>
          </a:xfrm>
        </p:spPr>
        <p:txBody>
          <a:bodyPr/>
          <a:p>
            <a:pPr>
              <a:lnSpc>
                <a:spcPct val="110000"/>
              </a:lnSpc>
            </a:pPr>
            <a:r>
              <a:rPr lang="zh-CN" altLang="en-US"/>
              <a:t>请赏析作者对乡干部的描写</a:t>
            </a:r>
            <a:endParaRPr lang="zh-CN" altLang="en-US"/>
          </a:p>
          <a:p>
            <a:pPr>
              <a:lnSpc>
                <a:spcPct val="110000"/>
              </a:lnSpc>
            </a:pPr>
            <a:r>
              <a:rPr lang="zh-CN" altLang="en-US"/>
              <a:t>一肩背枪，一肩挂秤，左手挎篮、右手提锅，紧接着是三个</a:t>
            </a:r>
            <a:r>
              <a:rPr lang="en-US" altLang="zh-CN"/>
              <a:t>“</a:t>
            </a:r>
            <a:r>
              <a:rPr lang="zh-CN" altLang="en-US"/>
              <a:t>一边</a:t>
            </a:r>
            <a:r>
              <a:rPr lang="en-US" altLang="zh-CN"/>
              <a:t>”</a:t>
            </a:r>
            <a:r>
              <a:rPr lang="zh-CN" altLang="en-US"/>
              <a:t>，还有一个</a:t>
            </a:r>
            <a:r>
              <a:rPr lang="en-US" altLang="zh-CN"/>
              <a:t>“</a:t>
            </a:r>
            <a:r>
              <a:rPr lang="zh-CN" altLang="en-US"/>
              <a:t>同时</a:t>
            </a:r>
            <a:r>
              <a:rPr lang="en-US" altLang="zh-CN"/>
              <a:t>”</a:t>
            </a:r>
            <a:r>
              <a:rPr lang="zh-CN" altLang="en-US"/>
              <a:t>，作者</a:t>
            </a:r>
            <a:r>
              <a:rPr lang="zh-CN" altLang="en-US">
                <a:solidFill>
                  <a:srgbClr val="FF0000"/>
                </a:solidFill>
              </a:rPr>
              <a:t>连用一系列动词</a:t>
            </a:r>
            <a:r>
              <a:rPr lang="zh-CN" altLang="en-US"/>
              <a:t>，以</a:t>
            </a:r>
            <a:r>
              <a:rPr lang="zh-CN" altLang="en-US">
                <a:solidFill>
                  <a:srgbClr val="FF0000"/>
                </a:solidFill>
              </a:rPr>
              <a:t>紧凑的句式，急促的节拍</a:t>
            </a:r>
            <a:r>
              <a:rPr lang="zh-CN" altLang="en-US"/>
              <a:t>生动地写出了乡干部</a:t>
            </a:r>
            <a:r>
              <a:rPr lang="zh-CN" altLang="en-US">
                <a:solidFill>
                  <a:srgbClr val="FF0000"/>
                </a:solidFill>
              </a:rPr>
              <a:t>紧张繁忙而又劳累</a:t>
            </a:r>
            <a:r>
              <a:rPr lang="zh-CN" altLang="en-US"/>
              <a:t>的工作状态。从</a:t>
            </a:r>
            <a:r>
              <a:rPr lang="zh-CN" altLang="en-US">
                <a:solidFill>
                  <a:srgbClr val="FF0000"/>
                </a:solidFill>
              </a:rPr>
              <a:t>侧面</a:t>
            </a:r>
            <a:r>
              <a:rPr lang="zh-CN" altLang="en-US"/>
              <a:t>反映出战争的紧张焦灼。再次</a:t>
            </a:r>
            <a:r>
              <a:rPr lang="zh-CN" altLang="en-US">
                <a:solidFill>
                  <a:srgbClr val="FF0000"/>
                </a:solidFill>
              </a:rPr>
              <a:t>拉动叙事节奏</a:t>
            </a:r>
            <a:r>
              <a:rPr lang="zh-CN" altLang="en-US"/>
              <a:t>，调动读者神经。使得平淡的</a:t>
            </a:r>
            <a:r>
              <a:rPr lang="zh-CN" altLang="en-US">
                <a:solidFill>
                  <a:srgbClr val="FF0000"/>
                </a:solidFill>
              </a:rPr>
              <a:t>情节富有波折</a:t>
            </a:r>
            <a:r>
              <a:rPr lang="zh-CN" altLang="en-US"/>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edge">
                                      <p:cBhvr>
                                        <p:cTn id="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p:txBody>
          <a:bodyPr/>
          <a:p>
            <a:r>
              <a:rPr lang="zh-CN" altLang="en-US"/>
              <a:t>新媳妇的登场</a:t>
            </a:r>
            <a:endParaRPr lang="zh-CN" altLang="en-US"/>
          </a:p>
        </p:txBody>
      </p:sp>
      <p:sp>
        <p:nvSpPr>
          <p:cNvPr id="3" name="内容占位符 2"/>
          <p:cNvSpPr>
            <a:spLocks noGrp="1"/>
          </p:cNvSpPr>
          <p:nvPr>
            <p:ph idx="1"/>
          </p:nvPr>
        </p:nvSpPr>
        <p:spPr>
          <a:xfrm>
            <a:off x="4438650" y="1825625"/>
            <a:ext cx="4537710" cy="4351655"/>
          </a:xfrm>
        </p:spPr>
        <p:txBody>
          <a:bodyPr>
            <a:normAutofit fontScale="90000"/>
          </a:bodyPr>
          <a:p>
            <a:r>
              <a:rPr lang="zh-CN" altLang="en-US"/>
              <a:t>先声：</a:t>
            </a:r>
            <a:r>
              <a:rPr lang="en-US" altLang="zh-CN"/>
              <a:t>……</a:t>
            </a:r>
            <a:r>
              <a:rPr lang="zh-CN" altLang="en-US"/>
              <a:t>老百姓死封建</a:t>
            </a:r>
            <a:r>
              <a:rPr lang="en-US" altLang="zh-CN"/>
              <a:t>……</a:t>
            </a:r>
            <a:endParaRPr lang="en-US" altLang="zh-CN"/>
          </a:p>
          <a:p>
            <a:r>
              <a:rPr lang="zh-CN" altLang="en-US"/>
              <a:t>出场：这媳妇长得很好看，高高的鼻梁，弯弯的眉，额前一溜蓬松松的刘海。穿的虽是粗布，倒都是新的。</a:t>
            </a:r>
            <a:endParaRPr lang="zh-CN" altLang="en-US"/>
          </a:p>
          <a:p>
            <a:r>
              <a:rPr lang="zh-CN" altLang="en-US"/>
              <a:t>借被过程：新媳妇</a:t>
            </a:r>
            <a:r>
              <a:rPr lang="en-US" altLang="zh-CN"/>
              <a:t>——</a:t>
            </a:r>
            <a:r>
              <a:rPr lang="zh-CN" altLang="en-US"/>
              <a:t>脸扭向里面，尽咬着嘴唇笑。</a:t>
            </a:r>
            <a:endParaRPr lang="zh-CN" altLang="en-US"/>
          </a:p>
          <a:p>
            <a:r>
              <a:rPr lang="zh-CN" altLang="en-US"/>
              <a:t> </a:t>
            </a:r>
            <a:r>
              <a:rPr lang="en-US" altLang="zh-CN"/>
              <a:t>                     </a:t>
            </a:r>
            <a:r>
              <a:rPr lang="zh-CN" altLang="en-US"/>
              <a:t>通讯员</a:t>
            </a:r>
            <a:r>
              <a:rPr lang="en-US" altLang="zh-CN"/>
              <a:t>——</a:t>
            </a:r>
            <a:r>
              <a:rPr lang="zh-CN" altLang="en-US"/>
              <a:t>眼睛一眨不眨地看着我，好像在看连长做示范动作似的。</a:t>
            </a:r>
            <a:endParaRPr lang="zh-CN" altLang="en-US"/>
          </a:p>
          <a:p>
            <a:endParaRPr lang="zh-CN" altLang="en-US"/>
          </a:p>
        </p:txBody>
      </p:sp>
      <p:pic>
        <p:nvPicPr>
          <p:cNvPr id="4" name="图片 3"/>
          <p:cNvPicPr>
            <a:picLocks noChangeAspect="1"/>
          </p:cNvPicPr>
          <p:nvPr/>
        </p:nvPicPr>
        <p:blipFill>
          <a:blip r:embed="rId2"/>
          <a:stretch>
            <a:fillRect/>
          </a:stretch>
        </p:blipFill>
        <p:spPr>
          <a:xfrm>
            <a:off x="476250" y="1691005"/>
            <a:ext cx="3836035" cy="3573145"/>
          </a:xfrm>
          <a:prstGeom prst="rect">
            <a:avLst/>
          </a:prstGeom>
        </p:spPr>
      </p:pic>
      <p:pic>
        <p:nvPicPr>
          <p:cNvPr id="5" name="图片 4"/>
          <p:cNvPicPr>
            <a:picLocks noChangeAspect="1"/>
          </p:cNvPicPr>
          <p:nvPr/>
        </p:nvPicPr>
        <p:blipFill>
          <a:blip r:embed="rId3"/>
          <a:stretch>
            <a:fillRect/>
          </a:stretch>
        </p:blipFill>
        <p:spPr>
          <a:xfrm>
            <a:off x="9102725" y="1933575"/>
            <a:ext cx="2838450" cy="299148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a:xfrm>
            <a:off x="838200" y="365125"/>
            <a:ext cx="10515600" cy="76200"/>
          </a:xfrm>
        </p:spPr>
        <p:txBody>
          <a:bodyPr/>
          <a:p>
            <a:endParaRPr lang="zh-CN" altLang="en-US"/>
          </a:p>
        </p:txBody>
      </p:sp>
      <p:sp>
        <p:nvSpPr>
          <p:cNvPr id="3" name="内容占位符 2"/>
          <p:cNvSpPr>
            <a:spLocks noGrp="1"/>
          </p:cNvSpPr>
          <p:nvPr>
            <p:ph idx="1"/>
          </p:nvPr>
        </p:nvSpPr>
        <p:spPr>
          <a:xfrm>
            <a:off x="624840" y="441960"/>
            <a:ext cx="10728960" cy="5735320"/>
          </a:xfrm>
        </p:spPr>
        <p:txBody>
          <a:bodyPr/>
          <a:p>
            <a:r>
              <a:rPr lang="zh-CN" altLang="en-US"/>
              <a:t>我只好硬了头皮，讪讪地向她开口借被子了，接着还对她说了一遍共产党的部队打仗是为了老百姓的道理。这一次，她不笑了，一边听着，一边不断向房里瞅着。我说完了，她看看我，看看通讯员，好像在掂量我刚才那些话的斤两。半晌，她转身进去抱被子了。</a:t>
            </a:r>
            <a:endParaRPr lang="zh-CN" altLang="en-US"/>
          </a:p>
          <a:p>
            <a:endParaRPr lang="zh-CN" altLang="en-US"/>
          </a:p>
        </p:txBody>
      </p:sp>
      <p:pic>
        <p:nvPicPr>
          <p:cNvPr id="4" name="图片 3"/>
          <p:cNvPicPr>
            <a:picLocks noChangeAspect="1"/>
          </p:cNvPicPr>
          <p:nvPr/>
        </p:nvPicPr>
        <p:blipFill>
          <a:blip r:embed="rId2"/>
          <a:stretch>
            <a:fillRect/>
          </a:stretch>
        </p:blipFill>
        <p:spPr>
          <a:xfrm>
            <a:off x="838200" y="2385695"/>
            <a:ext cx="4916170" cy="3879215"/>
          </a:xfrm>
          <a:prstGeom prst="rect">
            <a:avLst/>
          </a:prstGeom>
        </p:spPr>
      </p:pic>
      <p:pic>
        <p:nvPicPr>
          <p:cNvPr id="5" name="图片 4"/>
          <p:cNvPicPr>
            <a:picLocks noChangeAspect="1"/>
          </p:cNvPicPr>
          <p:nvPr/>
        </p:nvPicPr>
        <p:blipFill>
          <a:blip r:embed="rId3"/>
          <a:stretch>
            <a:fillRect/>
          </a:stretch>
        </p:blipFill>
        <p:spPr>
          <a:xfrm>
            <a:off x="6078855" y="2385695"/>
            <a:ext cx="4869180" cy="38792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81915" y="0"/>
            <a:ext cx="12192635" cy="6856730"/>
          </a:xfrm>
          <a:prstGeom prst="rect">
            <a:avLst/>
          </a:prstGeom>
          <a:noFill/>
          <a:ln w="9525">
            <a:noFill/>
          </a:ln>
        </p:spPr>
      </p:pic>
      <p:sp>
        <p:nvSpPr>
          <p:cNvPr id="3" name="内容占位符 2"/>
          <p:cNvSpPr>
            <a:spLocks noGrp="1"/>
          </p:cNvSpPr>
          <p:nvPr>
            <p:ph idx="1"/>
          </p:nvPr>
        </p:nvSpPr>
        <p:spPr>
          <a:xfrm>
            <a:off x="493395" y="567690"/>
            <a:ext cx="10515600" cy="4838700"/>
          </a:xfrm>
        </p:spPr>
        <p:txBody>
          <a:bodyPr/>
          <a:p>
            <a:r>
              <a:rPr lang="zh-CN" altLang="en-US"/>
              <a:t>没想到他竟扬起脸，装作没看见。我只好开口叫他，他这才绷了脸，垂着眼皮，上去接过被子，慌慌张张地转身就走。不想他一步还没走出去，就听见</a:t>
            </a:r>
            <a:r>
              <a:rPr lang="en-US" altLang="zh-CN"/>
              <a:t>“</a:t>
            </a:r>
            <a:r>
              <a:rPr lang="zh-CN" altLang="en-US"/>
              <a:t>嘶</a:t>
            </a:r>
            <a:r>
              <a:rPr lang="en-US" altLang="zh-CN"/>
              <a:t>”</a:t>
            </a:r>
            <a:r>
              <a:rPr lang="zh-CN" altLang="en-US"/>
              <a:t>的一声，衣服挂住了门钩，在肩膀处，挂下一片布来，口子撕得不小。那媳妇一面笑着，一面赶忙找针拿线，要给他缝上。通讯员却高低不肯，挟了被子就走。</a:t>
            </a:r>
            <a:endParaRPr lang="zh-CN" altLang="en-US"/>
          </a:p>
          <a:p>
            <a:endParaRPr lang="zh-CN" altLang="en-US"/>
          </a:p>
        </p:txBody>
      </p:sp>
      <p:pic>
        <p:nvPicPr>
          <p:cNvPr id="4" name="图片 3"/>
          <p:cNvPicPr>
            <a:picLocks noChangeAspect="1"/>
          </p:cNvPicPr>
          <p:nvPr/>
        </p:nvPicPr>
        <p:blipFill>
          <a:blip r:embed="rId2"/>
          <a:stretch>
            <a:fillRect/>
          </a:stretch>
        </p:blipFill>
        <p:spPr>
          <a:xfrm>
            <a:off x="493395" y="2819400"/>
            <a:ext cx="3945890" cy="3524250"/>
          </a:xfrm>
          <a:prstGeom prst="rect">
            <a:avLst/>
          </a:prstGeom>
        </p:spPr>
      </p:pic>
      <p:pic>
        <p:nvPicPr>
          <p:cNvPr id="5" name="图片 4"/>
          <p:cNvPicPr>
            <a:picLocks noChangeAspect="1"/>
          </p:cNvPicPr>
          <p:nvPr/>
        </p:nvPicPr>
        <p:blipFill>
          <a:blip r:embed="rId3"/>
          <a:stretch>
            <a:fillRect/>
          </a:stretch>
        </p:blipFill>
        <p:spPr>
          <a:xfrm>
            <a:off x="4684395" y="2817495"/>
            <a:ext cx="3511550" cy="3526155"/>
          </a:xfrm>
          <a:prstGeom prst="rect">
            <a:avLst/>
          </a:prstGeom>
        </p:spPr>
      </p:pic>
      <p:pic>
        <p:nvPicPr>
          <p:cNvPr id="6" name="图片 5"/>
          <p:cNvPicPr>
            <a:picLocks noChangeAspect="1"/>
          </p:cNvPicPr>
          <p:nvPr/>
        </p:nvPicPr>
        <p:blipFill>
          <a:blip r:embed="rId4"/>
          <a:stretch>
            <a:fillRect/>
          </a:stretch>
        </p:blipFill>
        <p:spPr>
          <a:xfrm>
            <a:off x="8441055" y="2819400"/>
            <a:ext cx="3340100" cy="352679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274955" y="1270"/>
            <a:ext cx="12192635" cy="6856730"/>
          </a:xfrm>
          <a:prstGeom prst="rect">
            <a:avLst/>
          </a:prstGeom>
          <a:noFill/>
          <a:ln w="9525">
            <a:noFill/>
          </a:ln>
        </p:spPr>
      </p:pic>
      <p:sp>
        <p:nvSpPr>
          <p:cNvPr id="2" name="标题 1"/>
          <p:cNvSpPr>
            <a:spLocks noGrp="1"/>
          </p:cNvSpPr>
          <p:nvPr>
            <p:ph type="title"/>
          </p:nvPr>
        </p:nvSpPr>
        <p:spPr>
          <a:xfrm flipV="1">
            <a:off x="97790" y="332105"/>
            <a:ext cx="11256010" cy="76200"/>
          </a:xfrm>
        </p:spPr>
        <p:txBody>
          <a:bodyPr/>
          <a:p>
            <a:endParaRPr lang="zh-CN" altLang="en-US"/>
          </a:p>
        </p:txBody>
      </p:sp>
      <p:sp>
        <p:nvSpPr>
          <p:cNvPr id="3" name="内容占位符 2"/>
          <p:cNvSpPr>
            <a:spLocks noGrp="1"/>
          </p:cNvSpPr>
          <p:nvPr>
            <p:ph idx="1"/>
          </p:nvPr>
        </p:nvSpPr>
        <p:spPr>
          <a:xfrm>
            <a:off x="199390" y="709930"/>
            <a:ext cx="11154410" cy="5467350"/>
          </a:xfrm>
        </p:spPr>
        <p:txBody>
          <a:bodyPr/>
          <a:p>
            <a:r>
              <a:rPr lang="zh-CN" altLang="en-US"/>
              <a:t>发现借来的是新媳妇精心缝制的百合花被，是她唯一的嫁妆，通讯员</a:t>
            </a:r>
            <a:r>
              <a:rPr lang="en-US" altLang="zh-CN"/>
              <a:t>“</a:t>
            </a:r>
            <a:r>
              <a:rPr lang="zh-CN" altLang="en-US"/>
              <a:t>呆了一会儿</a:t>
            </a:r>
            <a:r>
              <a:rPr lang="en-US" altLang="zh-CN"/>
              <a:t>”</a:t>
            </a:r>
            <a:r>
              <a:rPr lang="zh-CN" altLang="en-US"/>
              <a:t>，又想要把被子送回去。这时</a:t>
            </a:r>
            <a:r>
              <a:rPr lang="en-US" altLang="zh-CN"/>
              <a:t>“</a:t>
            </a:r>
            <a:r>
              <a:rPr lang="zh-CN" altLang="en-US"/>
              <a:t>我看他那副认真、为难的样子，又好笑，又觉得可爱。不知怎么的，我已从心底</a:t>
            </a:r>
            <a:r>
              <a:rPr lang="zh-CN" altLang="en-US">
                <a:solidFill>
                  <a:srgbClr val="FF0000"/>
                </a:solidFill>
              </a:rPr>
              <a:t>爱上了</a:t>
            </a:r>
            <a:r>
              <a:rPr lang="zh-CN" altLang="en-US"/>
              <a:t>这个傻乎乎的小同乡。</a:t>
            </a:r>
            <a:r>
              <a:rPr lang="en-US" altLang="zh-CN"/>
              <a:t>                                </a:t>
            </a:r>
            <a:endParaRPr lang="en-US" altLang="zh-CN"/>
          </a:p>
          <a:p>
            <a:r>
              <a:rPr lang="en-US" altLang="zh-CN"/>
              <a:t>                                                                 </a:t>
            </a:r>
            <a:r>
              <a:rPr lang="zh-CN" altLang="en-US"/>
              <a:t>送馒头、再插花</a:t>
            </a:r>
            <a:r>
              <a:rPr lang="en-US" altLang="zh-CN"/>
              <a:t>——</a:t>
            </a:r>
            <a:r>
              <a:rPr lang="zh-CN" altLang="en-US"/>
              <a:t>通讯员退场</a:t>
            </a:r>
            <a:endParaRPr lang="zh-CN" altLang="en-US"/>
          </a:p>
          <a:p>
            <a:r>
              <a:rPr lang="zh-CN" altLang="en-US"/>
              <a:t> </a:t>
            </a:r>
            <a:r>
              <a:rPr lang="en-US" altLang="zh-CN"/>
              <a:t>                                                                </a:t>
            </a:r>
            <a:endParaRPr lang="en-US" altLang="zh-CN"/>
          </a:p>
          <a:p>
            <a:r>
              <a:rPr lang="en-US" altLang="zh-CN"/>
              <a:t>                                                                 </a:t>
            </a:r>
            <a:r>
              <a:rPr lang="zh-CN" altLang="en-US"/>
              <a:t>请同学揣摩此时新媳妇对通讯员</a:t>
            </a:r>
            <a:endParaRPr lang="zh-CN" altLang="en-US"/>
          </a:p>
          <a:p>
            <a:r>
              <a:rPr lang="zh-CN" altLang="en-US"/>
              <a:t> </a:t>
            </a:r>
            <a:r>
              <a:rPr lang="en-US" altLang="zh-CN"/>
              <a:t>                                                                </a:t>
            </a:r>
            <a:r>
              <a:rPr lang="zh-CN" altLang="en-US"/>
              <a:t>会是什么样的情感呢？</a:t>
            </a:r>
            <a:endParaRPr lang="zh-CN" altLang="en-US"/>
          </a:p>
          <a:p>
            <a:endParaRPr lang="en-US" altLang="zh-CN"/>
          </a:p>
        </p:txBody>
      </p:sp>
      <p:pic>
        <p:nvPicPr>
          <p:cNvPr id="4" name="图片 3"/>
          <p:cNvPicPr>
            <a:picLocks noChangeAspect="1"/>
          </p:cNvPicPr>
          <p:nvPr/>
        </p:nvPicPr>
        <p:blipFill>
          <a:blip r:embed="rId2"/>
          <a:stretch>
            <a:fillRect/>
          </a:stretch>
        </p:blipFill>
        <p:spPr>
          <a:xfrm>
            <a:off x="436880" y="2566035"/>
            <a:ext cx="4359910" cy="361124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0" y="0"/>
            <a:ext cx="12192635" cy="6856730"/>
          </a:xfrm>
          <a:prstGeom prst="rect">
            <a:avLst/>
          </a:prstGeom>
          <a:noFill/>
          <a:ln w="9525">
            <a:noFill/>
          </a:ln>
        </p:spPr>
      </p:pic>
      <p:sp>
        <p:nvSpPr>
          <p:cNvPr id="2" name="标题 1"/>
          <p:cNvSpPr>
            <a:spLocks noGrp="1"/>
          </p:cNvSpPr>
          <p:nvPr>
            <p:ph type="title"/>
          </p:nvPr>
        </p:nvSpPr>
        <p:spPr/>
        <p:txBody>
          <a:bodyPr/>
          <a:p>
            <a:r>
              <a:rPr lang="zh-CN" altLang="en-US"/>
              <a:t>百合花</a:t>
            </a:r>
            <a:r>
              <a:rPr lang="en-US" altLang="zh-CN"/>
              <a:t>——</a:t>
            </a:r>
            <a:r>
              <a:rPr lang="zh-CN" altLang="en-US"/>
              <a:t>纯洁庄严</a:t>
            </a:r>
            <a:r>
              <a:rPr lang="en-US" altLang="zh-CN"/>
              <a:t> </a:t>
            </a:r>
            <a:r>
              <a:rPr lang="zh-CN" altLang="en-US"/>
              <a:t>百年好合</a:t>
            </a:r>
            <a:endParaRPr lang="zh-CN" altLang="en-US"/>
          </a:p>
        </p:txBody>
      </p:sp>
      <p:sp>
        <p:nvSpPr>
          <p:cNvPr id="3" name="内容占位符 2"/>
          <p:cNvSpPr>
            <a:spLocks noGrp="1"/>
          </p:cNvSpPr>
          <p:nvPr>
            <p:ph idx="1"/>
          </p:nvPr>
        </p:nvSpPr>
        <p:spPr/>
        <p:txBody>
          <a:bodyPr/>
          <a:p>
            <a:endParaRPr lang="zh-CN" altLang="en-US"/>
          </a:p>
        </p:txBody>
      </p:sp>
      <p:pic>
        <p:nvPicPr>
          <p:cNvPr id="102" name="图片 101"/>
          <p:cNvPicPr/>
          <p:nvPr/>
        </p:nvPicPr>
        <p:blipFill>
          <a:blip r:embed="rId2"/>
          <a:stretch>
            <a:fillRect/>
          </a:stretch>
        </p:blipFill>
        <p:spPr>
          <a:xfrm>
            <a:off x="838200" y="1825625"/>
            <a:ext cx="4351020" cy="4020820"/>
          </a:xfrm>
          <a:prstGeom prst="rect">
            <a:avLst/>
          </a:prstGeom>
          <a:noFill/>
          <a:ln w="9525">
            <a:noFill/>
          </a:ln>
        </p:spPr>
      </p:pic>
      <p:pic>
        <p:nvPicPr>
          <p:cNvPr id="104" name="图片 103"/>
          <p:cNvPicPr/>
          <p:nvPr/>
        </p:nvPicPr>
        <p:blipFill>
          <a:blip r:embed="rId3"/>
          <a:srcRect l="18406" t="5925"/>
          <a:stretch>
            <a:fillRect/>
          </a:stretch>
        </p:blipFill>
        <p:spPr>
          <a:xfrm>
            <a:off x="5415280" y="1825625"/>
            <a:ext cx="5849620" cy="403733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p:txBody>
          <a:bodyPr/>
          <a:p>
            <a:r>
              <a:rPr lang="zh-CN" altLang="en-US"/>
              <a:t>新媳妇的成长</a:t>
            </a:r>
            <a:endParaRPr lang="zh-CN" altLang="en-US"/>
          </a:p>
        </p:txBody>
      </p:sp>
      <p:sp>
        <p:nvSpPr>
          <p:cNvPr id="5" name="内容占位符 4"/>
          <p:cNvSpPr/>
          <p:nvPr>
            <p:ph idx="1"/>
          </p:nvPr>
        </p:nvSpPr>
        <p:spPr>
          <a:xfrm>
            <a:off x="837565" y="1460500"/>
            <a:ext cx="10515600" cy="4706620"/>
          </a:xfrm>
        </p:spPr>
        <p:txBody>
          <a:bodyPr>
            <a:normAutofit fontScale="50000"/>
          </a:bodyPr>
          <a:p>
            <a:pPr marL="0" indent="0">
              <a:lnSpc>
                <a:spcPct val="120000"/>
              </a:lnSpc>
              <a:buNone/>
            </a:pPr>
            <a:r>
              <a:rPr lang="zh-CN" altLang="en-US" sz="5145"/>
              <a:t>成长过程</a:t>
            </a:r>
            <a:r>
              <a:rPr lang="en-US" altLang="zh-CN" sz="5145"/>
              <a:t>                                           </a:t>
            </a:r>
            <a:r>
              <a:rPr lang="zh-CN" altLang="en-US" sz="5145"/>
              <a:t>成长心理</a:t>
            </a:r>
            <a:endParaRPr lang="zh-CN" altLang="en-US" sz="5145"/>
          </a:p>
          <a:p>
            <a:pPr marL="0" indent="0">
              <a:lnSpc>
                <a:spcPct val="120000"/>
              </a:lnSpc>
              <a:buNone/>
            </a:pPr>
            <a:r>
              <a:rPr lang="zh-CN" altLang="en-US" sz="5145"/>
              <a:t>半晌才进取抱被子</a:t>
            </a:r>
            <a:r>
              <a:rPr lang="en-US" altLang="zh-CN" sz="5145"/>
              <a:t>                         </a:t>
            </a:r>
            <a:r>
              <a:rPr lang="zh-CN" altLang="en-US" sz="5145"/>
              <a:t>犹豫不舍</a:t>
            </a:r>
            <a:endParaRPr lang="zh-CN" altLang="en-US" sz="5145"/>
          </a:p>
          <a:p>
            <a:pPr marL="0" indent="0">
              <a:lnSpc>
                <a:spcPct val="120000"/>
              </a:lnSpc>
              <a:buNone/>
            </a:pPr>
            <a:r>
              <a:rPr lang="zh-CN" altLang="en-US" sz="5145"/>
              <a:t>把被子铺在外面的门板上</a:t>
            </a:r>
            <a:r>
              <a:rPr lang="en-US" altLang="zh-CN" sz="5145"/>
              <a:t>            </a:t>
            </a:r>
            <a:r>
              <a:rPr lang="zh-CN" altLang="en-US" sz="5145"/>
              <a:t>仍然有些自私</a:t>
            </a:r>
            <a:endParaRPr lang="zh-CN" altLang="en-US" sz="5145"/>
          </a:p>
          <a:p>
            <a:pPr marL="0" indent="0">
              <a:lnSpc>
                <a:spcPct val="120000"/>
              </a:lnSpc>
              <a:buNone/>
            </a:pPr>
            <a:r>
              <a:rPr lang="zh-CN" altLang="en-US" sz="5145"/>
              <a:t>红着脸只答应做我的下手</a:t>
            </a:r>
            <a:r>
              <a:rPr lang="en-US" altLang="zh-CN" sz="5145"/>
              <a:t>            </a:t>
            </a:r>
            <a:r>
              <a:rPr lang="zh-CN" altLang="en-US" sz="5145"/>
              <a:t>又羞又怕</a:t>
            </a:r>
            <a:endParaRPr lang="zh-CN" altLang="en-US" sz="5145"/>
          </a:p>
          <a:p>
            <a:pPr marL="0" indent="0">
              <a:lnSpc>
                <a:spcPct val="120000"/>
              </a:lnSpc>
              <a:buNone/>
            </a:pPr>
            <a:r>
              <a:rPr lang="zh-CN" altLang="en-US" sz="5145"/>
              <a:t>通讯员牺牲</a:t>
            </a:r>
            <a:r>
              <a:rPr lang="en-US" altLang="zh-CN" sz="5145"/>
              <a:t>                                       </a:t>
            </a:r>
            <a:r>
              <a:rPr lang="zh-CN" altLang="en-US" sz="5145"/>
              <a:t>吃惊，悲痛</a:t>
            </a:r>
            <a:endParaRPr lang="zh-CN" altLang="en-US" sz="5145"/>
          </a:p>
          <a:p>
            <a:pPr marL="0" indent="0">
              <a:lnSpc>
                <a:spcPct val="120000"/>
              </a:lnSpc>
              <a:buNone/>
            </a:pPr>
            <a:r>
              <a:rPr lang="zh-CN" altLang="en-US" sz="5145"/>
              <a:t>忸怩羞涩已经完全消失</a:t>
            </a:r>
            <a:r>
              <a:rPr lang="en-US" altLang="zh-CN" sz="5145"/>
              <a:t>                 </a:t>
            </a:r>
            <a:r>
              <a:rPr lang="zh-CN" altLang="en-US" sz="5145"/>
              <a:t>崇敬、痛惜、悼念、歉疚庄严虔诚，</a:t>
            </a:r>
            <a:endParaRPr lang="zh-CN" altLang="en-US" sz="5145"/>
          </a:p>
          <a:p>
            <a:pPr marL="0" indent="0">
              <a:lnSpc>
                <a:spcPct val="120000"/>
              </a:lnSpc>
              <a:buNone/>
            </a:pPr>
            <a:r>
              <a:rPr lang="zh-CN" altLang="en-US" sz="5145"/>
              <a:t>缝补衣服</a:t>
            </a:r>
            <a:r>
              <a:rPr lang="en-US" altLang="zh-CN" sz="5145"/>
              <a:t> </a:t>
            </a:r>
            <a:r>
              <a:rPr lang="zh-CN" altLang="en-US" sz="5145"/>
              <a:t>、献被</a:t>
            </a:r>
            <a:r>
              <a:rPr lang="en-US" altLang="zh-CN" sz="5145"/>
              <a:t>                             </a:t>
            </a:r>
            <a:r>
              <a:rPr lang="zh-CN" altLang="en-US" sz="5145"/>
              <a:t>夫妻、姐弟、</a:t>
            </a:r>
            <a:r>
              <a:rPr lang="zh-CN" altLang="en-US" sz="5145">
                <a:sym typeface="+mn-ea"/>
              </a:rPr>
              <a:t>母性的爱</a:t>
            </a:r>
            <a:r>
              <a:rPr lang="en-US" altLang="zh-CN" sz="5145">
                <a:sym typeface="+mn-ea"/>
              </a:rPr>
              <a:t>——</a:t>
            </a:r>
            <a:r>
              <a:rPr lang="zh-CN" altLang="en-US" sz="5145">
                <a:sym typeface="+mn-ea"/>
              </a:rPr>
              <a:t>女性与男性</a:t>
            </a:r>
            <a:endParaRPr lang="zh-CN" altLang="en-US" sz="5145"/>
          </a:p>
          <a:p>
            <a:pPr marL="0" indent="0">
              <a:lnSpc>
                <a:spcPct val="120000"/>
              </a:lnSpc>
              <a:buNone/>
            </a:pPr>
            <a:endParaRPr lang="zh-CN" altLang="en-US"/>
          </a:p>
          <a:p>
            <a:pPr marL="0" indent="0">
              <a:lnSpc>
                <a:spcPct val="120000"/>
              </a:lnSpc>
              <a:buNone/>
            </a:pPr>
            <a:endParaRPr lang="en-US" altLang="zh-CN"/>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405765" y="0"/>
            <a:ext cx="12192635" cy="6856730"/>
          </a:xfrm>
          <a:prstGeom prst="rect">
            <a:avLst/>
          </a:prstGeom>
          <a:noFill/>
          <a:ln w="9525">
            <a:noFill/>
          </a:ln>
        </p:spPr>
      </p:pic>
      <p:sp>
        <p:nvSpPr>
          <p:cNvPr id="2" name="标题 1"/>
          <p:cNvSpPr>
            <a:spLocks noGrp="1"/>
          </p:cNvSpPr>
          <p:nvPr>
            <p:ph type="title"/>
          </p:nvPr>
        </p:nvSpPr>
        <p:spPr/>
        <p:txBody>
          <a:bodyPr/>
          <a:p>
            <a:r>
              <a:rPr lang="zh-CN" altLang="en-US"/>
              <a:t>新媳妇和通讯员之间是一种什么样的感情</a:t>
            </a:r>
            <a:endParaRPr lang="zh-CN" altLang="en-US"/>
          </a:p>
        </p:txBody>
      </p:sp>
      <p:pic>
        <p:nvPicPr>
          <p:cNvPr id="4" name="内容占位符 3"/>
          <p:cNvPicPr>
            <a:picLocks noChangeAspect="1"/>
          </p:cNvPicPr>
          <p:nvPr>
            <p:ph idx="1"/>
          </p:nvPr>
        </p:nvPicPr>
        <p:blipFill>
          <a:blip r:embed="rId2"/>
          <a:stretch>
            <a:fillRect/>
          </a:stretch>
        </p:blipFill>
        <p:spPr>
          <a:xfrm>
            <a:off x="353060" y="1761490"/>
            <a:ext cx="5034915" cy="4263390"/>
          </a:xfrm>
          <a:prstGeom prst="rect">
            <a:avLst/>
          </a:prstGeom>
        </p:spPr>
      </p:pic>
      <p:pic>
        <p:nvPicPr>
          <p:cNvPr id="5" name="图片 4"/>
          <p:cNvPicPr>
            <a:picLocks noChangeAspect="1"/>
          </p:cNvPicPr>
          <p:nvPr/>
        </p:nvPicPr>
        <p:blipFill>
          <a:blip r:embed="rId3"/>
          <a:stretch>
            <a:fillRect/>
          </a:stretch>
        </p:blipFill>
        <p:spPr>
          <a:xfrm>
            <a:off x="6265545" y="1761490"/>
            <a:ext cx="4816475" cy="426466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0" y="0"/>
            <a:ext cx="12192635" cy="6856730"/>
          </a:xfrm>
          <a:prstGeom prst="rect">
            <a:avLst/>
          </a:prstGeom>
          <a:noFill/>
          <a:ln w="9525">
            <a:noFill/>
          </a:ln>
        </p:spPr>
      </p:pic>
      <p:sp>
        <p:nvSpPr>
          <p:cNvPr id="2" name="标题 1"/>
          <p:cNvSpPr>
            <a:spLocks noGrp="1"/>
          </p:cNvSpPr>
          <p:nvPr>
            <p:ph type="title"/>
          </p:nvPr>
        </p:nvSpPr>
        <p:spPr/>
        <p:txBody>
          <a:bodyPr/>
          <a:p>
            <a:endParaRPr lang="zh-CN" altLang="en-US"/>
          </a:p>
        </p:txBody>
      </p:sp>
      <p:pic>
        <p:nvPicPr>
          <p:cNvPr id="6" name="内容占位符 5"/>
          <p:cNvPicPr>
            <a:picLocks noChangeAspect="1"/>
          </p:cNvPicPr>
          <p:nvPr>
            <p:ph idx="1"/>
          </p:nvPr>
        </p:nvPicPr>
        <p:blipFill>
          <a:blip r:embed="rId2"/>
          <a:stretch>
            <a:fillRect/>
          </a:stretch>
        </p:blipFill>
        <p:spPr>
          <a:xfrm>
            <a:off x="838200" y="1855470"/>
            <a:ext cx="5364480" cy="3581400"/>
          </a:xfrm>
          <a:prstGeom prst="rect">
            <a:avLst/>
          </a:prstGeom>
        </p:spPr>
      </p:pic>
      <p:pic>
        <p:nvPicPr>
          <p:cNvPr id="7" name="图片 6"/>
          <p:cNvPicPr>
            <a:picLocks noChangeAspect="1"/>
          </p:cNvPicPr>
          <p:nvPr/>
        </p:nvPicPr>
        <p:blipFill>
          <a:blip r:embed="rId3"/>
          <a:stretch>
            <a:fillRect/>
          </a:stretch>
        </p:blipFill>
        <p:spPr>
          <a:xfrm>
            <a:off x="6530340" y="1855470"/>
            <a:ext cx="5186045" cy="355917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0" y="0"/>
            <a:ext cx="12192635" cy="6856730"/>
          </a:xfrm>
          <a:prstGeom prst="rect">
            <a:avLst/>
          </a:prstGeom>
          <a:noFill/>
          <a:ln w="9525">
            <a:noFill/>
          </a:ln>
        </p:spPr>
      </p:pic>
      <p:sp>
        <p:nvSpPr>
          <p:cNvPr id="2" name="标题 1"/>
          <p:cNvSpPr>
            <a:spLocks noGrp="1"/>
          </p:cNvSpPr>
          <p:nvPr>
            <p:ph type="title"/>
          </p:nvPr>
        </p:nvSpPr>
        <p:spPr>
          <a:xfrm>
            <a:off x="838200" y="935355"/>
            <a:ext cx="10515600" cy="4519930"/>
          </a:xfrm>
        </p:spPr>
        <p:txBody>
          <a:bodyPr>
            <a:normAutofit fontScale="90000"/>
          </a:bodyPr>
          <a:p>
            <a:r>
              <a:rPr lang="zh-CN" altLang="en-US" sz="3555"/>
              <a:t>军民鱼水情</a:t>
            </a:r>
            <a:br>
              <a:rPr lang="zh-CN" altLang="en-US" sz="3555"/>
            </a:br>
            <a:r>
              <a:rPr lang="zh-CN" altLang="en-US" sz="3555"/>
              <a:t>这种感情不仅</a:t>
            </a:r>
            <a:br>
              <a:rPr lang="zh-CN" altLang="en-US" sz="3555"/>
            </a:br>
            <a:r>
              <a:rPr lang="zh-CN" altLang="en-US" sz="3555"/>
              <a:t>是</a:t>
            </a:r>
            <a:r>
              <a:rPr lang="zh-CN" altLang="en-US" sz="3555">
                <a:solidFill>
                  <a:srgbClr val="FF0000"/>
                </a:solidFill>
              </a:rPr>
              <a:t>人民与军人</a:t>
            </a:r>
            <a:br>
              <a:rPr lang="zh-CN" altLang="en-US" sz="3555">
                <a:solidFill>
                  <a:srgbClr val="FF0000"/>
                </a:solidFill>
              </a:rPr>
            </a:br>
            <a:r>
              <a:rPr lang="zh-CN" altLang="en-US" sz="3555"/>
              <a:t>之间的互助</a:t>
            </a:r>
            <a:br>
              <a:rPr lang="zh-CN" altLang="en-US" sz="3555"/>
            </a:br>
            <a:r>
              <a:rPr lang="zh-CN" altLang="en-US" sz="3555"/>
              <a:t>更是两个个性鲜明</a:t>
            </a:r>
            <a:br>
              <a:rPr lang="zh-CN" altLang="en-US" sz="3555"/>
            </a:br>
            <a:r>
              <a:rPr lang="zh-CN" altLang="en-US" sz="3555"/>
              <a:t>、情感充沛的</a:t>
            </a:r>
            <a:r>
              <a:rPr lang="zh-CN" altLang="en-US" sz="3555">
                <a:solidFill>
                  <a:srgbClr val="FF0000"/>
                </a:solidFill>
              </a:rPr>
              <a:t>年轻</a:t>
            </a:r>
            <a:br>
              <a:rPr lang="zh-CN" altLang="en-US" sz="3555">
                <a:solidFill>
                  <a:srgbClr val="FF0000"/>
                </a:solidFill>
              </a:rPr>
            </a:br>
            <a:r>
              <a:rPr lang="zh-CN" altLang="en-US" sz="3555">
                <a:solidFill>
                  <a:srgbClr val="FF0000"/>
                </a:solidFill>
              </a:rPr>
              <a:t>人</a:t>
            </a:r>
            <a:r>
              <a:rPr lang="zh-CN" altLang="en-US" sz="3555"/>
              <a:t>之间，是</a:t>
            </a:r>
            <a:r>
              <a:rPr lang="zh-CN" altLang="en-US" sz="3555">
                <a:solidFill>
                  <a:srgbClr val="FF0000"/>
                </a:solidFill>
              </a:rPr>
              <a:t>男性与</a:t>
            </a:r>
            <a:br>
              <a:rPr lang="zh-CN" altLang="en-US" sz="3555">
                <a:solidFill>
                  <a:srgbClr val="FF0000"/>
                </a:solidFill>
              </a:rPr>
            </a:br>
            <a:r>
              <a:rPr lang="zh-CN" altLang="en-US" sz="3555">
                <a:solidFill>
                  <a:srgbClr val="FF0000"/>
                </a:solidFill>
              </a:rPr>
              <a:t>女性</a:t>
            </a:r>
            <a:r>
              <a:rPr lang="zh-CN" altLang="en-US" sz="3555"/>
              <a:t>之间相处相依</a:t>
            </a:r>
            <a:br>
              <a:rPr lang="zh-CN" altLang="en-US" sz="3555"/>
            </a:br>
            <a:r>
              <a:rPr lang="zh-CN" altLang="en-US" sz="3555"/>
              <a:t>的美好情感。因为</a:t>
            </a:r>
            <a:br>
              <a:rPr lang="zh-CN" altLang="en-US" sz="3555"/>
            </a:br>
            <a:r>
              <a:rPr lang="zh-CN" altLang="en-US" sz="3555"/>
              <a:t>相识，有着美好的回</a:t>
            </a:r>
            <a:br>
              <a:rPr lang="zh-CN" altLang="en-US" sz="3555"/>
            </a:br>
            <a:r>
              <a:rPr lang="zh-CN" altLang="en-US" sz="3555"/>
              <a:t>忆，所以情感格外真</a:t>
            </a:r>
            <a:br>
              <a:rPr lang="zh-CN" altLang="en-US" sz="3555"/>
            </a:br>
            <a:r>
              <a:rPr lang="zh-CN" altLang="en-US" sz="3555"/>
              <a:t>挚，而免于概念化。</a:t>
            </a:r>
            <a:br>
              <a:rPr lang="zh-CN" altLang="en-US" sz="3555"/>
            </a:br>
            <a:endParaRPr lang="zh-CN" altLang="en-US" sz="3555"/>
          </a:p>
        </p:txBody>
      </p:sp>
      <p:pic>
        <p:nvPicPr>
          <p:cNvPr id="4" name="内容占位符 3"/>
          <p:cNvPicPr>
            <a:picLocks noChangeAspect="1"/>
          </p:cNvPicPr>
          <p:nvPr>
            <p:ph idx="1"/>
          </p:nvPr>
        </p:nvPicPr>
        <p:blipFill>
          <a:blip r:embed="rId2"/>
          <a:stretch>
            <a:fillRect/>
          </a:stretch>
        </p:blipFill>
        <p:spPr>
          <a:xfrm>
            <a:off x="5556250" y="551180"/>
            <a:ext cx="5989320" cy="490410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0" y="0"/>
            <a:ext cx="12192635" cy="6856730"/>
          </a:xfrm>
          <a:prstGeom prst="rect">
            <a:avLst/>
          </a:prstGeom>
          <a:noFill/>
          <a:ln w="9525">
            <a:noFill/>
          </a:ln>
        </p:spPr>
      </p:pic>
      <p:sp>
        <p:nvSpPr>
          <p:cNvPr id="2" name="标题 1"/>
          <p:cNvSpPr>
            <a:spLocks noGrp="1"/>
          </p:cNvSpPr>
          <p:nvPr>
            <p:ph type="title"/>
          </p:nvPr>
        </p:nvSpPr>
        <p:spPr/>
        <p:txBody>
          <a:bodyPr/>
          <a:p>
            <a:r>
              <a:rPr lang="zh-CN" altLang="en-US"/>
              <a:t>小说主题</a:t>
            </a:r>
            <a:endParaRPr lang="zh-CN" altLang="en-US"/>
          </a:p>
        </p:txBody>
      </p:sp>
      <p:sp>
        <p:nvSpPr>
          <p:cNvPr id="3" name="内容占位符 2"/>
          <p:cNvSpPr>
            <a:spLocks noGrp="1"/>
          </p:cNvSpPr>
          <p:nvPr>
            <p:ph idx="1"/>
          </p:nvPr>
        </p:nvSpPr>
        <p:spPr>
          <a:xfrm>
            <a:off x="5280660" y="1825625"/>
            <a:ext cx="6073140" cy="4351655"/>
          </a:xfrm>
        </p:spPr>
        <p:txBody>
          <a:bodyPr/>
          <a:p>
            <a:pPr>
              <a:lnSpc>
                <a:spcPct val="110000"/>
              </a:lnSpc>
            </a:pPr>
            <a:r>
              <a:rPr lang="zh-CN" altLang="en-US" sz="3200"/>
              <a:t>小说撷取了革命战争时期人民斗争生活中的一朵小小的浪花，刻画了有着百合花一样纯洁高尚美好心灵的小通讯员和新媳妇的形象，表现了纯洁深厚的军民之情和战友之情，传达了高尚的人情美和人性美。</a:t>
            </a:r>
            <a:endParaRPr lang="zh-CN" altLang="en-US" sz="3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635"/>
            <a:ext cx="12192635" cy="6856730"/>
          </a:xfrm>
          <a:prstGeom prst="rect">
            <a:avLst/>
          </a:prstGeom>
          <a:noFill/>
          <a:ln w="9525">
            <a:noFill/>
          </a:ln>
        </p:spPr>
      </p:pic>
      <p:sp>
        <p:nvSpPr>
          <p:cNvPr id="2" name="标题 1"/>
          <p:cNvSpPr>
            <a:spLocks noGrp="1"/>
          </p:cNvSpPr>
          <p:nvPr>
            <p:ph type="title"/>
          </p:nvPr>
        </p:nvSpPr>
        <p:spPr/>
        <p:txBody>
          <a:bodyPr/>
          <a:p>
            <a:r>
              <a:rPr lang="zh-CN" altLang="en-US"/>
              <a:t>小说为什么以百合花为标题</a:t>
            </a:r>
            <a:endParaRPr lang="zh-CN" altLang="en-US"/>
          </a:p>
        </p:txBody>
      </p:sp>
      <p:sp>
        <p:nvSpPr>
          <p:cNvPr id="3" name="内容占位符 2"/>
          <p:cNvSpPr>
            <a:spLocks noGrp="1"/>
          </p:cNvSpPr>
          <p:nvPr>
            <p:ph idx="1"/>
          </p:nvPr>
        </p:nvSpPr>
        <p:spPr>
          <a:xfrm>
            <a:off x="838200" y="1440180"/>
            <a:ext cx="10515600" cy="4737100"/>
          </a:xfrm>
        </p:spPr>
        <p:txBody>
          <a:bodyPr>
            <a:normAutofit/>
          </a:bodyPr>
          <a:p>
            <a:pPr>
              <a:lnSpc>
                <a:spcPct val="110000"/>
              </a:lnSpc>
            </a:pPr>
            <a:r>
              <a:rPr lang="zh-CN" altLang="en-US"/>
              <a:t>答题思路</a:t>
            </a:r>
            <a:endParaRPr lang="zh-CN" altLang="en-US"/>
          </a:p>
          <a:p>
            <a:pPr>
              <a:lnSpc>
                <a:spcPct val="110000"/>
              </a:lnSpc>
            </a:pPr>
            <a:r>
              <a:rPr lang="en-US" altLang="zh-CN" sz="4000">
                <a:solidFill>
                  <a:srgbClr val="FF0000"/>
                </a:solidFill>
              </a:rPr>
              <a:t>1</a:t>
            </a:r>
            <a:r>
              <a:rPr lang="zh-CN" altLang="en-US" sz="4000">
                <a:solidFill>
                  <a:srgbClr val="FF0000"/>
                </a:solidFill>
              </a:rPr>
              <a:t>，解释题目内涵：</a:t>
            </a:r>
            <a:endParaRPr lang="zh-CN" altLang="en-US"/>
          </a:p>
          <a:p>
            <a:pPr>
              <a:lnSpc>
                <a:spcPct val="110000"/>
              </a:lnSpc>
            </a:pPr>
            <a:endParaRPr lang="zh-CN" altLang="en-US"/>
          </a:p>
          <a:p>
            <a:pPr>
              <a:lnSpc>
                <a:spcPct val="110000"/>
              </a:lnSpc>
            </a:pPr>
            <a:r>
              <a:rPr lang="zh-CN" altLang="en-US" sz="4000"/>
              <a:t>百合花，色泽文雅，香气清幽，白净纯洁，</a:t>
            </a:r>
            <a:r>
              <a:rPr lang="zh-CN" altLang="en-US" sz="4000">
                <a:solidFill>
                  <a:srgbClr val="FF0000"/>
                </a:solidFill>
              </a:rPr>
              <a:t>象征</a:t>
            </a:r>
            <a:r>
              <a:rPr lang="zh-CN" altLang="en-US" sz="4000"/>
              <a:t>着</a:t>
            </a:r>
            <a:r>
              <a:rPr lang="zh-CN" altLang="en-US" sz="4000">
                <a:solidFill>
                  <a:srgbClr val="FF0000"/>
                </a:solidFill>
              </a:rPr>
              <a:t>纯洁庄严</a:t>
            </a:r>
            <a:r>
              <a:rPr lang="zh-CN" altLang="en-US" sz="4000"/>
              <a:t>的美好情感。</a:t>
            </a:r>
            <a:endParaRPr lang="zh-CN" altLang="en-US" sz="4000"/>
          </a:p>
          <a:p>
            <a:pPr>
              <a:lnSpc>
                <a:spcPct val="110000"/>
              </a:lnSpc>
            </a:pP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635"/>
            <a:ext cx="12192635" cy="6856730"/>
          </a:xfrm>
          <a:prstGeom prst="rect">
            <a:avLst/>
          </a:prstGeom>
          <a:noFill/>
          <a:ln w="9525">
            <a:noFill/>
          </a:ln>
        </p:spPr>
      </p:pic>
      <p:sp>
        <p:nvSpPr>
          <p:cNvPr id="2" name="标题 1"/>
          <p:cNvSpPr>
            <a:spLocks noGrp="1"/>
          </p:cNvSpPr>
          <p:nvPr>
            <p:ph type="title"/>
          </p:nvPr>
        </p:nvSpPr>
        <p:spPr/>
        <p:txBody>
          <a:bodyPr/>
          <a:p>
            <a:r>
              <a:rPr lang="zh-CN" altLang="en-US"/>
              <a:t>小说为什么以百合花为标题</a:t>
            </a:r>
            <a:endParaRPr lang="zh-CN" altLang="en-US"/>
          </a:p>
        </p:txBody>
      </p:sp>
      <p:sp>
        <p:nvSpPr>
          <p:cNvPr id="3" name="内容占位符 2"/>
          <p:cNvSpPr>
            <a:spLocks noGrp="1"/>
          </p:cNvSpPr>
          <p:nvPr>
            <p:ph idx="1"/>
          </p:nvPr>
        </p:nvSpPr>
        <p:spPr/>
        <p:txBody>
          <a:bodyPr/>
          <a:p>
            <a:r>
              <a:rPr lang="zh-CN" altLang="en-US" sz="4400">
                <a:solidFill>
                  <a:srgbClr val="FF0000"/>
                </a:solidFill>
              </a:rPr>
              <a:t>2，联系文章指出题目出处：</a:t>
            </a:r>
            <a:endParaRPr lang="zh-CN" altLang="en-US" sz="4400">
              <a:solidFill>
                <a:srgbClr val="FF0000"/>
              </a:solidFill>
            </a:endParaRPr>
          </a:p>
          <a:p>
            <a:endParaRPr lang="zh-CN" altLang="en-US"/>
          </a:p>
          <a:p>
            <a:r>
              <a:rPr lang="zh-CN" altLang="en-US" sz="3600"/>
              <a:t>百合花</a:t>
            </a:r>
            <a:r>
              <a:rPr lang="en-US" altLang="zh-CN" sz="3600"/>
              <a:t>——</a:t>
            </a:r>
            <a:r>
              <a:rPr lang="zh-CN" altLang="en-US" sz="3600">
                <a:solidFill>
                  <a:srgbClr val="FF0000"/>
                </a:solidFill>
              </a:rPr>
              <a:t>借代</a:t>
            </a:r>
            <a:r>
              <a:rPr lang="en-US" altLang="zh-CN" sz="3600"/>
              <a:t>——</a:t>
            </a:r>
            <a:r>
              <a:rPr lang="zh-CN" altLang="en-US" sz="3600">
                <a:solidFill>
                  <a:srgbClr val="FF0000"/>
                </a:solidFill>
              </a:rPr>
              <a:t>百合花被</a:t>
            </a:r>
            <a:r>
              <a:rPr lang="en-US" altLang="zh-CN" sz="3600">
                <a:solidFill>
                  <a:schemeClr val="tx1"/>
                </a:solidFill>
              </a:rPr>
              <a:t>——</a:t>
            </a:r>
            <a:r>
              <a:rPr lang="zh-CN" altLang="en-US" sz="3600">
                <a:solidFill>
                  <a:schemeClr val="tx1"/>
                </a:solidFill>
              </a:rPr>
              <a:t>军民互助一家亲</a:t>
            </a:r>
            <a:endParaRPr lang="zh-CN" altLang="en-US" sz="3600">
              <a:solidFill>
                <a:schemeClr val="tx1"/>
              </a:solidFill>
            </a:endParaRPr>
          </a:p>
          <a:p>
            <a:endParaRPr lang="zh-CN" altLang="en-US" sz="3600">
              <a:solidFill>
                <a:srgbClr val="FF0000"/>
              </a:solidFill>
            </a:endParaRPr>
          </a:p>
          <a:p>
            <a:r>
              <a:rPr lang="zh-CN" altLang="en-US" sz="3600">
                <a:solidFill>
                  <a:srgbClr val="FF0000"/>
                </a:solidFill>
              </a:rPr>
              <a:t>线索</a:t>
            </a:r>
            <a:r>
              <a:rPr lang="en-US" altLang="zh-CN" sz="3600"/>
              <a:t>——</a:t>
            </a:r>
            <a:r>
              <a:rPr lang="zh-CN" altLang="en-US" sz="3600"/>
              <a:t>推动情节发展。</a:t>
            </a:r>
            <a:endParaRPr lang="zh-CN" altLang="en-US" sz="3600"/>
          </a:p>
          <a:p>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635"/>
            <a:ext cx="12192635" cy="6856730"/>
          </a:xfrm>
          <a:prstGeom prst="rect">
            <a:avLst/>
          </a:prstGeom>
          <a:noFill/>
          <a:ln w="9525">
            <a:noFill/>
          </a:ln>
        </p:spPr>
      </p:pic>
      <p:sp>
        <p:nvSpPr>
          <p:cNvPr id="2" name="标题 1"/>
          <p:cNvSpPr>
            <a:spLocks noGrp="1"/>
          </p:cNvSpPr>
          <p:nvPr>
            <p:ph type="title"/>
          </p:nvPr>
        </p:nvSpPr>
        <p:spPr/>
        <p:txBody>
          <a:bodyPr/>
          <a:p>
            <a:r>
              <a:rPr lang="zh-CN" altLang="en-US"/>
              <a:t>小说为什么以百合花为标题</a:t>
            </a:r>
            <a:endParaRPr lang="zh-CN" altLang="en-US"/>
          </a:p>
        </p:txBody>
      </p:sp>
      <p:sp>
        <p:nvSpPr>
          <p:cNvPr id="3" name="内容占位符 2"/>
          <p:cNvSpPr>
            <a:spLocks noGrp="1"/>
          </p:cNvSpPr>
          <p:nvPr>
            <p:ph idx="1"/>
          </p:nvPr>
        </p:nvSpPr>
        <p:spPr/>
        <p:txBody>
          <a:bodyPr/>
          <a:p>
            <a:r>
              <a:rPr lang="zh-CN" altLang="en-US" sz="4000">
                <a:solidFill>
                  <a:srgbClr val="FF0000"/>
                </a:solidFill>
              </a:rPr>
              <a:t>3，结合人物探讨：</a:t>
            </a:r>
            <a:endParaRPr lang="zh-CN" altLang="en-US" sz="4000">
              <a:solidFill>
                <a:srgbClr val="FF0000"/>
              </a:solidFill>
            </a:endParaRPr>
          </a:p>
          <a:p>
            <a:endParaRPr lang="zh-CN" altLang="en-US" sz="3600"/>
          </a:p>
          <a:p>
            <a:r>
              <a:rPr lang="zh-CN" altLang="en-US" sz="3600"/>
              <a:t>百合花</a:t>
            </a:r>
            <a:r>
              <a:rPr lang="en-US" altLang="zh-CN" sz="3600"/>
              <a:t>——</a:t>
            </a:r>
            <a:r>
              <a:rPr lang="zh-CN" altLang="en-US" sz="3600"/>
              <a:t>高尚纯洁美好的人性</a:t>
            </a:r>
            <a:r>
              <a:rPr lang="en-US" altLang="zh-CN" sz="3600"/>
              <a:t>——</a:t>
            </a:r>
            <a:r>
              <a:rPr lang="zh-CN" altLang="en-US" sz="3600"/>
              <a:t>通讯员、新媳妇、</a:t>
            </a:r>
            <a:r>
              <a:rPr lang="en-US" altLang="zh-CN" sz="3600"/>
              <a:t>“</a:t>
            </a:r>
            <a:r>
              <a:rPr lang="zh-CN" altLang="en-US" sz="3600"/>
              <a:t>我</a:t>
            </a:r>
            <a:r>
              <a:rPr lang="en-US" altLang="zh-CN" sz="3600"/>
              <a:t>”</a:t>
            </a:r>
            <a:endParaRPr lang="en-US" altLang="zh-CN" sz="3600"/>
          </a:p>
          <a:p>
            <a:endParaRPr lang="zh-CN" altLang="en-US" sz="3600"/>
          </a:p>
          <a:p>
            <a:r>
              <a:rPr lang="zh-CN" altLang="en-US" sz="3600">
                <a:solidFill>
                  <a:srgbClr val="FF0000"/>
                </a:solidFill>
              </a:rPr>
              <a:t>升华主旨</a:t>
            </a:r>
            <a:endParaRPr lang="zh-CN" altLang="en-US" sz="36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p:txBody>
          <a:bodyPr/>
          <a:p>
            <a:r>
              <a:rPr lang="zh-CN" altLang="en-US"/>
              <a:t>叙述的艺术</a:t>
            </a:r>
            <a:endParaRPr lang="zh-CN" altLang="en-US"/>
          </a:p>
        </p:txBody>
      </p:sp>
      <p:sp>
        <p:nvSpPr>
          <p:cNvPr id="3" name="内容占位符 2"/>
          <p:cNvSpPr>
            <a:spLocks noGrp="1"/>
          </p:cNvSpPr>
          <p:nvPr>
            <p:ph idx="1"/>
          </p:nvPr>
        </p:nvSpPr>
        <p:spPr/>
        <p:txBody>
          <a:bodyPr>
            <a:normAutofit fontScale="70000"/>
          </a:bodyPr>
          <a:p>
            <a:r>
              <a:rPr lang="zh-CN" altLang="en-US" sz="4445"/>
              <a:t>文章中埋下了大量的</a:t>
            </a:r>
            <a:r>
              <a:rPr lang="zh-CN" altLang="en-US" sz="4445">
                <a:solidFill>
                  <a:srgbClr val="FF0000"/>
                </a:solidFill>
              </a:rPr>
              <a:t>伏笔</a:t>
            </a:r>
            <a:r>
              <a:rPr lang="zh-CN" altLang="en-US" sz="4445"/>
              <a:t>，请找出它们并分析其效果。</a:t>
            </a:r>
            <a:endParaRPr lang="zh-CN" altLang="en-US" sz="4445"/>
          </a:p>
          <a:p>
            <a:pPr>
              <a:lnSpc>
                <a:spcPct val="130000"/>
              </a:lnSpc>
            </a:pPr>
            <a:r>
              <a:rPr lang="en-US" altLang="zh-CN" sz="4570" b="1">
                <a:latin typeface="楷体" panose="02010609060101010101" charset="-122"/>
                <a:ea typeface="楷体" panose="02010609060101010101" charset="-122"/>
                <a:sym typeface="+mn-ea"/>
              </a:rPr>
              <a:t>a.</a:t>
            </a:r>
            <a:r>
              <a:rPr lang="zh-CN" altLang="zh-CN" sz="4570" b="1">
                <a:latin typeface="楷体" panose="02010609060101010101" charset="-122"/>
                <a:ea typeface="楷体" panose="02010609060101010101" charset="-122"/>
                <a:sym typeface="+mn-ea"/>
              </a:rPr>
              <a:t>衣服的破洞以及新媳妇欲缝补破洞。</a:t>
            </a:r>
            <a:endParaRPr lang="en-US" altLang="zh-CN" sz="4570" b="1">
              <a:latin typeface="楷体" panose="02010609060101010101" charset="-122"/>
              <a:ea typeface="楷体" panose="02010609060101010101" charset="-122"/>
            </a:endParaRPr>
          </a:p>
          <a:p>
            <a:pPr>
              <a:lnSpc>
                <a:spcPct val="130000"/>
              </a:lnSpc>
            </a:pPr>
            <a:r>
              <a:rPr lang="en-US" altLang="zh-CN" sz="4570" b="1">
                <a:latin typeface="楷体" panose="02010609060101010101" charset="-122"/>
                <a:ea typeface="楷体" panose="02010609060101010101" charset="-122"/>
                <a:sym typeface="+mn-ea"/>
              </a:rPr>
              <a:t>b.</a:t>
            </a:r>
            <a:r>
              <a:rPr lang="zh-CN" altLang="zh-CN" sz="4570" b="1">
                <a:latin typeface="楷体" panose="02010609060101010101" charset="-122"/>
                <a:ea typeface="楷体" panose="02010609060101010101" charset="-122"/>
                <a:sym typeface="+mn-ea"/>
              </a:rPr>
              <a:t>馒头。</a:t>
            </a:r>
            <a:endParaRPr lang="en-US" altLang="zh-CN" sz="4570" b="1">
              <a:latin typeface="楷体" panose="02010609060101010101" charset="-122"/>
              <a:ea typeface="楷体" panose="02010609060101010101" charset="-122"/>
            </a:endParaRPr>
          </a:p>
          <a:p>
            <a:pPr>
              <a:lnSpc>
                <a:spcPct val="130000"/>
              </a:lnSpc>
            </a:pPr>
            <a:r>
              <a:rPr lang="en-US" altLang="zh-CN" sz="4570" b="1">
                <a:latin typeface="楷体" panose="02010609060101010101" charset="-122"/>
                <a:ea typeface="楷体" panose="02010609060101010101" charset="-122"/>
                <a:sym typeface="+mn-ea"/>
              </a:rPr>
              <a:t>c.</a:t>
            </a:r>
            <a:r>
              <a:rPr lang="zh-CN" altLang="zh-CN" sz="4570" b="1">
                <a:latin typeface="楷体" panose="02010609060101010101" charset="-122"/>
                <a:ea typeface="楷体" panose="02010609060101010101" charset="-122"/>
                <a:sym typeface="+mn-ea"/>
              </a:rPr>
              <a:t>新被子铺在外面屋下的门板上。</a:t>
            </a:r>
            <a:endParaRPr lang="en-US" altLang="zh-CN" sz="4570" b="1">
              <a:latin typeface="楷体" panose="02010609060101010101" charset="-122"/>
              <a:ea typeface="楷体" panose="02010609060101010101" charset="-122"/>
            </a:endParaRPr>
          </a:p>
          <a:p>
            <a:pPr>
              <a:lnSpc>
                <a:spcPct val="130000"/>
              </a:lnSpc>
            </a:pPr>
            <a:r>
              <a:rPr lang="en-US" altLang="zh-CN" sz="4570" b="1">
                <a:latin typeface="楷体" panose="02010609060101010101" charset="-122"/>
                <a:ea typeface="楷体" panose="02010609060101010101" charset="-122"/>
                <a:sym typeface="+mn-ea"/>
              </a:rPr>
              <a:t>d.</a:t>
            </a:r>
            <a:r>
              <a:rPr lang="zh-CN" altLang="zh-CN" sz="4570" b="1">
                <a:latin typeface="楷体" panose="02010609060101010101" charset="-122"/>
                <a:ea typeface="楷体" panose="02010609060101010101" charset="-122"/>
                <a:sym typeface="+mn-ea"/>
              </a:rPr>
              <a:t>新媳妇尤其害怕近身护理男伤员。</a:t>
            </a:r>
            <a:endParaRPr lang="en-US" altLang="zh-CN" sz="4570" b="1">
              <a:latin typeface="楷体" panose="02010609060101010101" charset="-122"/>
              <a:ea typeface="楷体" panose="02010609060101010101" charset="-122"/>
            </a:endParaRPr>
          </a:p>
          <a:p>
            <a:pPr>
              <a:lnSpc>
                <a:spcPct val="130000"/>
              </a:lnSpc>
              <a:buNone/>
            </a:pPr>
            <a:r>
              <a:rPr lang="zh-CN" altLang="en-US" b="1">
                <a:latin typeface="楷体" panose="02010609060101010101" charset="-122"/>
                <a:ea typeface="楷体" panose="02010609060101010101" charset="-122"/>
                <a:sym typeface="+mn-ea"/>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p:txBody>
          <a:bodyPr/>
          <a:p>
            <a:r>
              <a:rPr lang="zh-CN" altLang="en-US"/>
              <a:t>叙述的艺术</a:t>
            </a:r>
            <a:endParaRPr lang="zh-CN" altLang="en-US"/>
          </a:p>
        </p:txBody>
      </p:sp>
      <p:sp>
        <p:nvSpPr>
          <p:cNvPr id="3" name="内容占位符 2"/>
          <p:cNvSpPr>
            <a:spLocks noGrp="1"/>
          </p:cNvSpPr>
          <p:nvPr>
            <p:ph idx="1"/>
          </p:nvPr>
        </p:nvSpPr>
        <p:spPr/>
        <p:txBody>
          <a:bodyPr/>
          <a:p>
            <a:pPr>
              <a:lnSpc>
                <a:spcPct val="150000"/>
              </a:lnSpc>
            </a:pPr>
            <a:r>
              <a:rPr lang="zh-CN" altLang="en-US" sz="3600"/>
              <a:t> 以上这些伏笔、呼应的好处,就是使小说里故事</a:t>
            </a:r>
            <a:r>
              <a:rPr lang="zh-CN" altLang="en-US" sz="3600">
                <a:solidFill>
                  <a:srgbClr val="FF0000"/>
                </a:solidFill>
              </a:rPr>
              <a:t>情节</a:t>
            </a:r>
            <a:r>
              <a:rPr lang="zh-CN" altLang="en-US" sz="3600"/>
              <a:t>、</a:t>
            </a:r>
            <a:r>
              <a:rPr lang="zh-CN" altLang="en-US" sz="3600">
                <a:solidFill>
                  <a:srgbClr val="FF0000"/>
                </a:solidFill>
              </a:rPr>
              <a:t>人物</a:t>
            </a:r>
            <a:r>
              <a:rPr lang="zh-CN" altLang="en-US" sz="3600"/>
              <a:t>行动、人物情感前后更为</a:t>
            </a:r>
            <a:r>
              <a:rPr lang="zh-CN" altLang="en-US" sz="3600">
                <a:solidFill>
                  <a:srgbClr val="FF0000"/>
                </a:solidFill>
              </a:rPr>
              <a:t>紧密地联系</a:t>
            </a:r>
            <a:r>
              <a:rPr lang="zh-CN" altLang="en-US" sz="3600"/>
              <a:t>起来,贯通起来,</a:t>
            </a:r>
            <a:r>
              <a:rPr lang="zh-CN" altLang="en-US" sz="3600">
                <a:solidFill>
                  <a:srgbClr val="FF0000"/>
                </a:solidFill>
              </a:rPr>
              <a:t>结构更为紧凑</a:t>
            </a:r>
            <a:r>
              <a:rPr lang="zh-CN" altLang="en-US" sz="3600"/>
              <a:t>,文字更少闲笔。</a:t>
            </a:r>
            <a:endParaRPr lang="zh-CN" altLang="en-US" sz="3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0" y="0"/>
            <a:ext cx="12192635" cy="6856730"/>
          </a:xfrm>
          <a:prstGeom prst="rect">
            <a:avLst/>
          </a:prstGeom>
          <a:noFill/>
          <a:ln w="9525">
            <a:noFill/>
          </a:ln>
        </p:spPr>
      </p:pic>
      <p:sp>
        <p:nvSpPr>
          <p:cNvPr id="2" name="标题 1"/>
          <p:cNvSpPr>
            <a:spLocks noGrp="1"/>
          </p:cNvSpPr>
          <p:nvPr>
            <p:ph type="title"/>
          </p:nvPr>
        </p:nvSpPr>
        <p:spPr/>
        <p:txBody>
          <a:bodyPr/>
          <a:p>
            <a:r>
              <a:rPr lang="zh-CN" altLang="en-US">
                <a:latin typeface="宋体" panose="02010600030101010101" pitchFamily="2" charset="-122"/>
                <a:ea typeface="宋体" panose="02010600030101010101" pitchFamily="2" charset="-122"/>
                <a:cs typeface="宋体" panose="02010600030101010101" pitchFamily="2" charset="-122"/>
              </a:rPr>
              <a:t>走进作者</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茹志鹃</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3" name="内容占位符 2"/>
          <p:cNvSpPr>
            <a:spLocks noGrp="1"/>
          </p:cNvSpPr>
          <p:nvPr>
            <p:ph idx="1"/>
          </p:nvPr>
        </p:nvSpPr>
        <p:spPr>
          <a:xfrm>
            <a:off x="838200" y="1825625"/>
            <a:ext cx="7292340" cy="4351655"/>
          </a:xfrm>
        </p:spPr>
        <p:txBody>
          <a:bodyPr>
            <a:normAutofit fontScale="80000"/>
          </a:bodyPr>
          <a:p>
            <a:r>
              <a:rPr lang="zh-CN" altLang="en-US">
                <a:latin typeface="宋体" panose="02010600030101010101" pitchFamily="2" charset="-122"/>
                <a:ea typeface="宋体" panose="02010600030101010101" pitchFamily="2" charset="-122"/>
                <a:cs typeface="宋体" panose="02010600030101010101" pitchFamily="2" charset="-122"/>
              </a:rPr>
              <a:t>茹志鹃（1925年9月13日——1998年10月7日），浙江杭州人。 当代著名女作家，王安忆的母亲。</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rPr>
              <a:t>她的创作以短篇小说见长。笔调清新、俊逸，情节单纯明快，细节丰富传神。善于从较小的角度去反映时代本质。曾用笔名阿如、初旭。祖籍浙江杭州。1925年9月生于上海。家庭贫困，幼年丧母失父，靠祖母做手工换钱过活。11岁以后才断断续续在一些教会学校、补习学校念书，初中毕业于浙江武康县武康中学。1943年随兄参加新四军，先在苏中公学读书，以后一直在部队文工团工作，任过演员、组长、分队长、创作组组长。1947年加入中国共产党。1955年从南京军区转业到上海，在《文艺月报》做编辑。1998年10月7日逝世。其代表作有</a:t>
            </a:r>
            <a:r>
              <a:rPr lang="en-US" altLang="zh-CN">
                <a:solidFill>
                  <a:srgbClr val="FF0000"/>
                </a:solidFill>
                <a:latin typeface="宋体" panose="02010600030101010101" pitchFamily="2" charset="-122"/>
                <a:ea typeface="宋体" panose="02010600030101010101" pitchFamily="2" charset="-122"/>
                <a:cs typeface="宋体" panose="02010600030101010101" pitchFamily="2" charset="-122"/>
              </a:rPr>
              <a:t>1958</a:t>
            </a:r>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年发表的《百合花》</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05" name="图片 104"/>
          <p:cNvPicPr/>
          <p:nvPr/>
        </p:nvPicPr>
        <p:blipFill>
          <a:blip r:embed="rId2"/>
          <a:stretch>
            <a:fillRect/>
          </a:stretch>
        </p:blipFill>
        <p:spPr>
          <a:xfrm>
            <a:off x="9378315" y="565785"/>
            <a:ext cx="2514600" cy="3657600"/>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a:xfrm>
            <a:off x="837565" y="82550"/>
            <a:ext cx="10516235" cy="1608455"/>
          </a:xfrm>
        </p:spPr>
        <p:txBody>
          <a:bodyPr/>
          <a:p>
            <a:r>
              <a:rPr lang="zh-CN" altLang="en-US"/>
              <a:t>作者是如何描写战争的？</a:t>
            </a:r>
            <a:endParaRPr lang="zh-CN" altLang="en-US"/>
          </a:p>
        </p:txBody>
      </p:sp>
      <p:sp>
        <p:nvSpPr>
          <p:cNvPr id="3" name="内容占位符 2"/>
          <p:cNvSpPr>
            <a:spLocks noGrp="1"/>
          </p:cNvSpPr>
          <p:nvPr>
            <p:ph idx="1"/>
          </p:nvPr>
        </p:nvSpPr>
        <p:spPr>
          <a:xfrm>
            <a:off x="3860800" y="1369060"/>
            <a:ext cx="7493000" cy="4808220"/>
          </a:xfrm>
        </p:spPr>
        <p:txBody>
          <a:bodyPr>
            <a:normAutofit fontScale="90000"/>
          </a:bodyPr>
          <a:p>
            <a:pPr>
              <a:lnSpc>
                <a:spcPct val="160000"/>
              </a:lnSpc>
            </a:pPr>
            <a:r>
              <a:rPr lang="en-US" altLang="zh-CN"/>
              <a:t>1</a:t>
            </a:r>
            <a:r>
              <a:rPr lang="zh-CN" altLang="en-US"/>
              <a:t>，</a:t>
            </a:r>
            <a:r>
              <a:rPr lang="zh-CN" altLang="en-US" sz="4000">
                <a:solidFill>
                  <a:srgbClr val="FF0000"/>
                </a:solidFill>
              </a:rPr>
              <a:t>侧面描写</a:t>
            </a:r>
            <a:r>
              <a:rPr lang="zh-CN" altLang="en-US" sz="4000"/>
              <a:t>：</a:t>
            </a:r>
            <a:endParaRPr lang="zh-CN" altLang="en-US" sz="4000"/>
          </a:p>
          <a:p>
            <a:pPr>
              <a:lnSpc>
                <a:spcPct val="160000"/>
              </a:lnSpc>
            </a:pPr>
            <a:r>
              <a:rPr lang="zh-CN" altLang="en-US" sz="4000"/>
              <a:t>作者回避战场上血腥残酷的场面，而以</a:t>
            </a:r>
            <a:r>
              <a:rPr lang="zh-CN" altLang="en-US" sz="4000">
                <a:solidFill>
                  <a:srgbClr val="FF0000"/>
                </a:solidFill>
              </a:rPr>
              <a:t>后方包扎所</a:t>
            </a:r>
            <a:r>
              <a:rPr lang="zh-CN" altLang="en-US" sz="4000"/>
              <a:t>作为叙述空间，以后方人们的紧张与通讯员的牺牲反映战局的紧张焦灼与战争的无情。</a:t>
            </a:r>
            <a:endParaRPr lang="zh-CN" altLang="en-US" sz="4000"/>
          </a:p>
          <a:p>
            <a:pPr>
              <a:lnSpc>
                <a:spcPct val="100000"/>
              </a:lnSpc>
            </a:pPr>
            <a:endParaRPr lang="zh-CN" altLang="en-US" sz="4000"/>
          </a:p>
          <a:p>
            <a:pPr>
              <a:lnSpc>
                <a:spcPct val="100000"/>
              </a:lnSpc>
            </a:pP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225290" y="1825625"/>
            <a:ext cx="7128510" cy="4351655"/>
          </a:xfrm>
        </p:spPr>
        <p:txBody>
          <a:bodyPr>
            <a:normAutofit lnSpcReduction="10000"/>
          </a:bodyPr>
          <a:p>
            <a:pPr>
              <a:lnSpc>
                <a:spcPct val="130000"/>
              </a:lnSpc>
            </a:pPr>
            <a:r>
              <a:rPr lang="zh-CN" altLang="en-US" sz="3600"/>
              <a:t>2，</a:t>
            </a:r>
            <a:r>
              <a:rPr lang="zh-CN" altLang="en-US" sz="3600">
                <a:solidFill>
                  <a:srgbClr val="FF0000"/>
                </a:solidFill>
              </a:rPr>
              <a:t>以小见大</a:t>
            </a:r>
            <a:r>
              <a:rPr lang="zh-CN" altLang="en-US" sz="3600"/>
              <a:t>：</a:t>
            </a:r>
            <a:endParaRPr lang="zh-CN" altLang="en-US" sz="3600"/>
          </a:p>
          <a:p>
            <a:pPr>
              <a:lnSpc>
                <a:spcPct val="130000"/>
              </a:lnSpc>
            </a:pPr>
            <a:r>
              <a:rPr lang="zh-CN" altLang="en-US" sz="3600">
                <a:solidFill>
                  <a:srgbClr val="FF0000"/>
                </a:solidFill>
              </a:rPr>
              <a:t>以女性作为视点</a:t>
            </a:r>
            <a:endParaRPr lang="zh-CN" altLang="en-US" sz="3600">
              <a:solidFill>
                <a:srgbClr val="FF0000"/>
              </a:solidFill>
            </a:endParaRPr>
          </a:p>
          <a:p>
            <a:pPr>
              <a:lnSpc>
                <a:spcPct val="130000"/>
              </a:lnSpc>
            </a:pPr>
            <a:r>
              <a:rPr lang="zh-CN" altLang="en-US" sz="3600"/>
              <a:t>描写几个</a:t>
            </a:r>
            <a:r>
              <a:rPr lang="zh-CN" altLang="en-US" sz="3600">
                <a:solidFill>
                  <a:srgbClr val="FF0000"/>
                </a:solidFill>
              </a:rPr>
              <a:t>平凡的小人物</a:t>
            </a:r>
            <a:endParaRPr lang="zh-CN" altLang="en-US" sz="3600">
              <a:solidFill>
                <a:srgbClr val="FF0000"/>
              </a:solidFill>
            </a:endParaRPr>
          </a:p>
          <a:p>
            <a:pPr>
              <a:lnSpc>
                <a:spcPct val="130000"/>
              </a:lnSpc>
            </a:pPr>
            <a:r>
              <a:rPr lang="zh-CN" altLang="en-US" sz="3600">
                <a:solidFill>
                  <a:srgbClr val="FF0000"/>
                </a:solidFill>
              </a:rPr>
              <a:t>军民鱼水情。</a:t>
            </a:r>
            <a:endParaRPr lang="zh-CN" altLang="en-US" sz="36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469130" y="1825625"/>
            <a:ext cx="6884670" cy="4351655"/>
          </a:xfrm>
        </p:spPr>
        <p:txBody>
          <a:bodyPr/>
          <a:p>
            <a:r>
              <a:rPr lang="zh-CN" altLang="en-US" sz="3600"/>
              <a:t>3，</a:t>
            </a:r>
            <a:r>
              <a:rPr lang="zh-CN" altLang="en-US" sz="3600">
                <a:solidFill>
                  <a:srgbClr val="FF0000"/>
                </a:solidFill>
              </a:rPr>
              <a:t>以生托死</a:t>
            </a:r>
            <a:r>
              <a:rPr lang="zh-CN" altLang="en-US" sz="3600"/>
              <a:t>：</a:t>
            </a:r>
            <a:endParaRPr lang="zh-CN" altLang="en-US" sz="3600"/>
          </a:p>
          <a:p>
            <a:pPr>
              <a:lnSpc>
                <a:spcPct val="150000"/>
              </a:lnSpc>
            </a:pPr>
            <a:r>
              <a:rPr lang="zh-CN" altLang="en-US" sz="3600"/>
              <a:t>大量的</a:t>
            </a:r>
            <a:r>
              <a:rPr lang="zh-CN" altLang="en-US" sz="3600">
                <a:solidFill>
                  <a:srgbClr val="FF0000"/>
                </a:solidFill>
              </a:rPr>
              <a:t>细节描写</a:t>
            </a:r>
            <a:r>
              <a:rPr lang="en-US" altLang="zh-CN" sz="3600"/>
              <a:t>——</a:t>
            </a:r>
            <a:r>
              <a:rPr lang="zh-CN" altLang="en-US" sz="3600"/>
              <a:t>人物形象更立体可感</a:t>
            </a:r>
            <a:endParaRPr lang="zh-CN" altLang="en-US" sz="3600"/>
          </a:p>
          <a:p>
            <a:pPr>
              <a:lnSpc>
                <a:spcPct val="150000"/>
              </a:lnSpc>
            </a:pPr>
            <a:r>
              <a:rPr lang="zh-CN" altLang="en-US" sz="3600"/>
              <a:t>以</a:t>
            </a:r>
            <a:r>
              <a:rPr lang="zh-CN" altLang="en-US" sz="3600">
                <a:solidFill>
                  <a:srgbClr val="FF0000"/>
                </a:solidFill>
              </a:rPr>
              <a:t>第一人称叙述</a:t>
            </a:r>
            <a:r>
              <a:rPr lang="zh-CN" altLang="en-US" sz="3600"/>
              <a:t>，更加亲切生动</a:t>
            </a:r>
            <a:endParaRPr lang="zh-CN" altLang="en-US" sz="3600"/>
          </a:p>
          <a:p>
            <a:pPr>
              <a:lnSpc>
                <a:spcPct val="150000"/>
              </a:lnSpc>
            </a:pPr>
            <a:r>
              <a:rPr lang="zh-CN" altLang="en-US" sz="3600"/>
              <a:t>死亡的崇高与苦难。</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a:xfrm>
            <a:off x="705485" y="283845"/>
            <a:ext cx="10515600" cy="1325563"/>
          </a:xfrm>
        </p:spPr>
        <p:txBody>
          <a:bodyPr/>
          <a:p>
            <a:r>
              <a:rPr lang="zh-CN" altLang="en-US"/>
              <a:t>青春的选择</a:t>
            </a:r>
            <a:endParaRPr lang="zh-CN" altLang="en-US"/>
          </a:p>
        </p:txBody>
      </p:sp>
      <p:pic>
        <p:nvPicPr>
          <p:cNvPr id="4" name="内容占位符 3"/>
          <p:cNvPicPr>
            <a:picLocks noChangeAspect="1"/>
          </p:cNvPicPr>
          <p:nvPr>
            <p:ph idx="1"/>
          </p:nvPr>
        </p:nvPicPr>
        <p:blipFill>
          <a:blip r:embed="rId2"/>
          <a:stretch>
            <a:fillRect/>
          </a:stretch>
        </p:blipFill>
        <p:spPr>
          <a:xfrm>
            <a:off x="3923665" y="1909445"/>
            <a:ext cx="4343400" cy="41833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1270"/>
            <a:ext cx="12192635" cy="6856730"/>
          </a:xfrm>
          <a:prstGeom prst="rect">
            <a:avLst/>
          </a:prstGeom>
          <a:noFill/>
          <a:ln w="9525">
            <a:noFill/>
          </a:ln>
        </p:spPr>
      </p:pic>
      <p:sp>
        <p:nvSpPr>
          <p:cNvPr id="2" name="标题 1"/>
          <p:cNvSpPr>
            <a:spLocks noGrp="1"/>
          </p:cNvSpPr>
          <p:nvPr>
            <p:ph type="title"/>
          </p:nvPr>
        </p:nvSpPr>
        <p:spPr/>
        <p:txBody>
          <a:bodyPr/>
          <a:p>
            <a:r>
              <a:rPr lang="zh-CN" altLang="en-US" b="1">
                <a:latin typeface="宋体" panose="02010600030101010101" pitchFamily="2" charset="-122"/>
                <a:ea typeface="宋体" panose="02010600030101010101" pitchFamily="2" charset="-122"/>
              </a:rPr>
              <a:t>写作背景</a:t>
            </a:r>
            <a:endParaRPr lang="zh-CN" altLang="en-US" b="1">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4286250" y="1450340"/>
            <a:ext cx="7067550" cy="4726940"/>
          </a:xfrm>
        </p:spPr>
        <p:txBody>
          <a:bodyPr>
            <a:normAutofit fontScale="90000"/>
          </a:bodyPr>
          <a:p>
            <a:pPr>
              <a:lnSpc>
                <a:spcPct val="120000"/>
              </a:lnSpc>
            </a:pPr>
            <a:r>
              <a:rPr lang="zh-CN" altLang="en-US" b="1">
                <a:latin typeface="宋体" panose="02010600030101010101" pitchFamily="2" charset="-122"/>
                <a:ea typeface="宋体" panose="02010600030101010101" pitchFamily="2" charset="-122"/>
                <a:cs typeface="宋体" panose="02010600030101010101" pitchFamily="2" charset="-122"/>
              </a:rPr>
              <a:t>《百合花》是茹志鹃前期的代表作。她写这篇小说时，正是反右斗争后不久，她的家庭成员是这场扩大化运动的受害者。冷峻的现实生活使她“不无悲凉地思念起战时的生活，那时的同志关系”。她说：“战争使人不能有长谈的机会，但战争却能使人深交，有时仅几十分钟，甚至只来得及瞥一眼，便一闪而过，然而人与人之间，就在这一刹那里，便能胆肝相照，生死与共。”所以，《百合花》是她“在匝匝忧虑之中，缅怀追念时得来的产物”。 </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1270"/>
            <a:ext cx="12192635" cy="6856730"/>
          </a:xfrm>
          <a:prstGeom prst="rect">
            <a:avLst/>
          </a:prstGeom>
          <a:noFill/>
          <a:ln w="9525">
            <a:noFill/>
          </a:ln>
        </p:spPr>
      </p:pic>
      <p:sp>
        <p:nvSpPr>
          <p:cNvPr id="2" name="标题 1"/>
          <p:cNvSpPr>
            <a:spLocks noGrp="1"/>
          </p:cNvSpPr>
          <p:nvPr>
            <p:ph type="title"/>
          </p:nvPr>
        </p:nvSpPr>
        <p:spPr>
          <a:xfrm>
            <a:off x="564515" y="203200"/>
            <a:ext cx="10789285" cy="1487805"/>
          </a:xfrm>
        </p:spPr>
        <p:txBody>
          <a:bodyPr/>
          <a:p>
            <a:r>
              <a:rPr lang="zh-CN" altLang="en-US"/>
              <a:t>基础巩固</a:t>
            </a:r>
            <a:endParaRPr lang="zh-CN" altLang="en-US"/>
          </a:p>
        </p:txBody>
      </p:sp>
      <p:sp>
        <p:nvSpPr>
          <p:cNvPr id="3" name="内容占位符 2"/>
          <p:cNvSpPr>
            <a:spLocks noGrp="1"/>
          </p:cNvSpPr>
          <p:nvPr>
            <p:ph idx="1"/>
          </p:nvPr>
        </p:nvSpPr>
        <p:spPr>
          <a:xfrm>
            <a:off x="2999105" y="1325245"/>
            <a:ext cx="8354695" cy="4848225"/>
          </a:xfrm>
        </p:spPr>
        <p:txBody>
          <a:bodyPr wrap="square">
            <a:spAutoFit/>
          </a:bodyPr>
          <a:p>
            <a:pPr>
              <a:lnSpc>
                <a:spcPct val="100000"/>
              </a:lnSpc>
              <a:spcBef>
                <a:spcPct val="50000"/>
              </a:spcBef>
            </a:pPr>
            <a:r>
              <a:rPr lang="zh-CN" altLang="en-US" sz="3200" b="1">
                <a:latin typeface="黑体" panose="02010609060101010101" pitchFamily="49" charset="-122"/>
                <a:ea typeface="黑体" panose="02010609060101010101" pitchFamily="49" charset="-122"/>
                <a:sym typeface="+mn-ea"/>
              </a:rPr>
              <a:t>一、读准加点字的音。</a:t>
            </a:r>
            <a:endParaRPr lang="zh-CN" altLang="en-US" sz="3200" b="1">
              <a:latin typeface="黑体" panose="02010609060101010101" pitchFamily="49" charset="-122"/>
              <a:ea typeface="黑体" panose="02010609060101010101" pitchFamily="49" charset="-122"/>
            </a:endParaRPr>
          </a:p>
          <a:p>
            <a:pPr marL="0" indent="0">
              <a:lnSpc>
                <a:spcPct val="100000"/>
              </a:lnSpc>
              <a:spcBef>
                <a:spcPct val="50000"/>
              </a:spcBef>
              <a:buNone/>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撂（liào）</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讷（nè）</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缎（duàn）</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marL="0" indent="0">
              <a:lnSpc>
                <a:spcPct val="100000"/>
              </a:lnSpc>
              <a:spcBef>
                <a:spcPct val="50000"/>
              </a:spcBef>
              <a:buNone/>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讪（shàn）</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嬷（mó）</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毡</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（zhān ）</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00000"/>
              </a:lnSpc>
              <a:spcBef>
                <a:spcPct val="50000"/>
              </a:spcBef>
              <a:buNone/>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磕（kē）</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瞅（chǒu）</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拗（niù）</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marL="0" indent="0">
              <a:lnSpc>
                <a:spcPct val="100000"/>
              </a:lnSpc>
              <a:spcBef>
                <a:spcPct val="50000"/>
              </a:spcBef>
              <a:buNone/>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虔（qián）</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髻 （jì ）   忸怩</a:t>
            </a:r>
            <a:r>
              <a:rPr lang="zh-CN" altLang="en-US" sz="3200">
                <a:latin typeface="宋体" panose="02010600030101010101" pitchFamily="2" charset="-122"/>
                <a:ea typeface="宋体" panose="02010600030101010101" pitchFamily="2" charset="-122"/>
                <a:cs typeface="宋体" panose="02010600030101010101" pitchFamily="2" charset="-122"/>
                <a:sym typeface="+mn-ea"/>
              </a:rPr>
              <a:t>（niǔ ní ）</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a:lnSpc>
                <a:spcPct val="100000"/>
              </a:lnSpc>
              <a:spcBef>
                <a:spcPct val="50000"/>
              </a:spcBef>
            </a:pPr>
            <a:endParaRPr lang="zh-CN" altLang="en-US" sz="3200" b="1">
              <a:latin typeface="黑体" panose="02010609060101010101" pitchFamily="49" charset="-122"/>
              <a:ea typeface="黑体" panose="02010609060101010101" pitchFamily="49" charset="-122"/>
            </a:endParaRPr>
          </a:p>
          <a:p>
            <a:endParaRPr lang="zh-CN" altLang="en-US" sz="32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p:nvPr/>
        </p:nvPicPr>
        <p:blipFill>
          <a:blip r:embed="rId1"/>
          <a:stretch>
            <a:fillRect/>
          </a:stretch>
        </p:blipFill>
        <p:spPr>
          <a:xfrm>
            <a:off x="0" y="1270"/>
            <a:ext cx="12192635" cy="6856730"/>
          </a:xfrm>
          <a:prstGeom prst="rect">
            <a:avLst/>
          </a:prstGeom>
          <a:noFill/>
          <a:ln w="9525">
            <a:noFill/>
          </a:ln>
        </p:spPr>
      </p:pic>
      <p:sp>
        <p:nvSpPr>
          <p:cNvPr id="2" name="标题 1"/>
          <p:cNvSpPr>
            <a:spLocks noGrp="1"/>
          </p:cNvSpPr>
          <p:nvPr>
            <p:ph type="title"/>
          </p:nvPr>
        </p:nvSpPr>
        <p:spPr>
          <a:xfrm flipV="1">
            <a:off x="8415655" y="342900"/>
            <a:ext cx="2938145" cy="550545"/>
          </a:xfrm>
        </p:spPr>
        <p:txBody>
          <a:bodyPr>
            <a:normAutofit fontScale="90000"/>
          </a:bodyPr>
          <a:p>
            <a:endParaRPr lang="zh-CN" altLang="en-US"/>
          </a:p>
        </p:txBody>
      </p:sp>
      <p:sp>
        <p:nvSpPr>
          <p:cNvPr id="3" name="内容占位符 2"/>
          <p:cNvSpPr>
            <a:spLocks noGrp="1"/>
          </p:cNvSpPr>
          <p:nvPr>
            <p:ph idx="1"/>
          </p:nvPr>
        </p:nvSpPr>
        <p:spPr>
          <a:xfrm>
            <a:off x="4620895" y="893445"/>
            <a:ext cx="6732905" cy="5283835"/>
          </a:xfrm>
        </p:spPr>
        <p:txBody>
          <a:bodyPr/>
          <a:p>
            <a:pPr>
              <a:lnSpc>
                <a:spcPct val="120000"/>
              </a:lnSpc>
            </a:pPr>
            <a:r>
              <a:rPr lang="zh-CN" altLang="en-US" b="1">
                <a:latin typeface="宋体" panose="02010600030101010101" pitchFamily="2" charset="-122"/>
                <a:ea typeface="宋体" panose="02010600030101010101" pitchFamily="2" charset="-122"/>
              </a:rPr>
              <a:t>二，掌握下列字词</a:t>
            </a:r>
            <a:endParaRPr lang="zh-CN" altLang="en-US" b="1">
              <a:latin typeface="宋体" panose="02010600030101010101" pitchFamily="2" charset="-122"/>
              <a:ea typeface="宋体" panose="02010600030101010101" pitchFamily="2" charset="-122"/>
            </a:endParaRPr>
          </a:p>
          <a:p>
            <a:pPr>
              <a:lnSpc>
                <a:spcPct val="120000"/>
              </a:lnSpc>
            </a:pPr>
            <a:r>
              <a:rPr lang="zh-CN" altLang="en-US" b="1">
                <a:latin typeface="宋体" panose="02010600030101010101" pitchFamily="2" charset="-122"/>
                <a:ea typeface="宋体" panose="02010600030101010101" pitchFamily="2" charset="-122"/>
              </a:rPr>
              <a:t>张皇：恐慌、慌张</a:t>
            </a:r>
            <a:endParaRPr lang="zh-CN" altLang="en-US" b="1">
              <a:latin typeface="宋体" panose="02010600030101010101" pitchFamily="2" charset="-122"/>
              <a:ea typeface="宋体" panose="02010600030101010101" pitchFamily="2" charset="-122"/>
            </a:endParaRPr>
          </a:p>
          <a:p>
            <a:pPr>
              <a:lnSpc>
                <a:spcPct val="120000"/>
              </a:lnSpc>
            </a:pPr>
            <a:r>
              <a:rPr lang="zh-CN" altLang="en-US" b="1">
                <a:latin typeface="宋体" panose="02010600030101010101" pitchFamily="2" charset="-122"/>
                <a:ea typeface="宋体" panose="02010600030101010101" pitchFamily="2" charset="-122"/>
              </a:rPr>
              <a:t>忸怩：形容不好意思或不大方的样子</a:t>
            </a:r>
            <a:endParaRPr lang="zh-CN" altLang="en-US" b="1">
              <a:latin typeface="宋体" panose="02010600030101010101" pitchFamily="2" charset="-122"/>
              <a:ea typeface="宋体" panose="02010600030101010101" pitchFamily="2" charset="-122"/>
            </a:endParaRPr>
          </a:p>
          <a:p>
            <a:pPr>
              <a:lnSpc>
                <a:spcPct val="120000"/>
              </a:lnSpc>
            </a:pPr>
            <a:r>
              <a:rPr lang="zh-CN" altLang="en-US" b="1">
                <a:latin typeface="宋体" panose="02010600030101010101" pitchFamily="2" charset="-122"/>
                <a:ea typeface="宋体" panose="02010600030101010101" pitchFamily="2" charset="-122"/>
              </a:rPr>
              <a:t>憨憨：傻气，难为情</a:t>
            </a:r>
            <a:endParaRPr lang="zh-CN" altLang="en-US" b="1">
              <a:latin typeface="宋体" panose="02010600030101010101" pitchFamily="2" charset="-122"/>
              <a:ea typeface="宋体" panose="02010600030101010101" pitchFamily="2" charset="-122"/>
            </a:endParaRPr>
          </a:p>
          <a:p>
            <a:pPr>
              <a:lnSpc>
                <a:spcPct val="120000"/>
              </a:lnSpc>
            </a:pPr>
            <a:r>
              <a:rPr lang="zh-CN" altLang="en-US" b="1">
                <a:latin typeface="宋体" panose="02010600030101010101" pitchFamily="2" charset="-122"/>
                <a:ea typeface="宋体" panose="02010600030101010101" pitchFamily="2" charset="-122"/>
              </a:rPr>
              <a:t>执拗：固执任性，不听从别人的意见</a:t>
            </a:r>
            <a:endParaRPr lang="zh-CN" altLang="en-US" b="1">
              <a:latin typeface="宋体" panose="02010600030101010101" pitchFamily="2" charset="-122"/>
              <a:ea typeface="宋体" panose="02010600030101010101" pitchFamily="2" charset="-122"/>
            </a:endParaRPr>
          </a:p>
          <a:p>
            <a:pPr>
              <a:lnSpc>
                <a:spcPct val="120000"/>
              </a:lnSpc>
            </a:pPr>
            <a:r>
              <a:rPr lang="zh-CN" altLang="en-US" b="1">
                <a:latin typeface="宋体" panose="02010600030101010101" pitchFamily="2" charset="-122"/>
                <a:ea typeface="宋体" panose="02010600030101010101" pitchFamily="2" charset="-122"/>
              </a:rPr>
              <a:t>尴尬：（神色、态度）不自然</a:t>
            </a:r>
            <a:endParaRPr lang="zh-CN" altLang="en-US" b="1">
              <a:latin typeface="宋体" panose="02010600030101010101" pitchFamily="2" charset="-122"/>
              <a:ea typeface="宋体" panose="02010600030101010101" pitchFamily="2" charset="-122"/>
            </a:endParaRPr>
          </a:p>
          <a:p>
            <a:pPr>
              <a:lnSpc>
                <a:spcPct val="120000"/>
              </a:lnSpc>
            </a:pPr>
            <a:r>
              <a:rPr lang="zh-CN" altLang="en-US" b="1">
                <a:latin typeface="宋体" panose="02010600030101010101" pitchFamily="2" charset="-122"/>
                <a:ea typeface="宋体" panose="02010600030101010101" pitchFamily="2" charset="-122"/>
              </a:rPr>
              <a:t>讪讪：难为情的样子</a:t>
            </a:r>
            <a:endParaRPr lang="zh-CN" altLang="en-US" b="1">
              <a:latin typeface="宋体" panose="02010600030101010101" pitchFamily="2" charset="-122"/>
              <a:ea typeface="宋体" panose="02010600030101010101" pitchFamily="2" charset="-122"/>
            </a:endParaRPr>
          </a:p>
          <a:p>
            <a:pPr>
              <a:lnSpc>
                <a:spcPct val="120000"/>
              </a:lnSpc>
            </a:pPr>
            <a:r>
              <a:rPr lang="zh-CN" altLang="en-US" b="1">
                <a:latin typeface="宋体" panose="02010600030101010101" pitchFamily="2" charset="-122"/>
                <a:ea typeface="宋体" panose="02010600030101010101" pitchFamily="2" charset="-122"/>
              </a:rPr>
              <a:t>虔诚：恭敬有诚意</a:t>
            </a:r>
            <a:endParaRPr lang="zh-CN" altLang="en-US" b="1">
              <a:latin typeface="宋体" panose="02010600030101010101" pitchFamily="2" charset="-122"/>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0" y="0"/>
            <a:ext cx="12192635" cy="6856730"/>
          </a:xfrm>
          <a:prstGeom prst="rect">
            <a:avLst/>
          </a:prstGeom>
          <a:noFill/>
          <a:ln w="9525">
            <a:noFill/>
          </a:ln>
        </p:spPr>
      </p:pic>
      <p:sp>
        <p:nvSpPr>
          <p:cNvPr id="2" name="标题 1"/>
          <p:cNvSpPr>
            <a:spLocks noGrp="1"/>
          </p:cNvSpPr>
          <p:nvPr>
            <p:ph type="title"/>
          </p:nvPr>
        </p:nvSpPr>
        <p:spPr/>
        <p:txBody>
          <a:bodyPr/>
          <a:p>
            <a:r>
              <a:rPr lang="zh-CN" altLang="en-US" b="1">
                <a:latin typeface="宋体" panose="02010600030101010101" pitchFamily="2" charset="-122"/>
                <a:ea typeface="宋体" panose="02010600030101010101" pitchFamily="2" charset="-122"/>
              </a:rPr>
              <a:t>小说六要素</a:t>
            </a:r>
            <a:endParaRPr lang="zh-CN" altLang="en-US" b="1">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5226685" y="1431290"/>
            <a:ext cx="6127115" cy="4745990"/>
          </a:xfrm>
        </p:spPr>
        <p:txBody>
          <a:bodyPr>
            <a:normAutofit fontScale="90000" lnSpcReduction="10000"/>
          </a:bodyPr>
          <a:p>
            <a:pPr>
              <a:lnSpc>
                <a:spcPct val="110000"/>
              </a:lnSpc>
            </a:pPr>
            <a:r>
              <a:rPr lang="zh-CN" altLang="en-US" b="1">
                <a:latin typeface="宋体" panose="02010600030101010101" pitchFamily="2" charset="-122"/>
                <a:ea typeface="宋体" panose="02010600030101010101" pitchFamily="2" charset="-122"/>
                <a:cs typeface="宋体" panose="02010600030101010101" pitchFamily="2" charset="-122"/>
              </a:rPr>
              <a:t>时间：</a:t>
            </a:r>
            <a:r>
              <a:rPr lang="en-US" altLang="zh-CN" b="1">
                <a:latin typeface="宋体" panose="02010600030101010101" pitchFamily="2" charset="-122"/>
                <a:ea typeface="宋体" panose="02010600030101010101" pitchFamily="2" charset="-122"/>
                <a:cs typeface="宋体" panose="02010600030101010101" pitchFamily="2" charset="-122"/>
              </a:rPr>
              <a:t>1946</a:t>
            </a:r>
            <a:r>
              <a:rPr lang="zh-CN" altLang="en-US" b="1">
                <a:latin typeface="宋体" panose="02010600030101010101" pitchFamily="2" charset="-122"/>
                <a:ea typeface="宋体" panose="02010600030101010101" pitchFamily="2" charset="-122"/>
                <a:cs typeface="宋体" panose="02010600030101010101" pitchFamily="2" charset="-122"/>
              </a:rPr>
              <a:t>年的中秋</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b="1">
                <a:latin typeface="宋体" panose="02010600030101010101" pitchFamily="2" charset="-122"/>
                <a:ea typeface="宋体" panose="02010600030101010101" pitchFamily="2" charset="-122"/>
                <a:cs typeface="宋体" panose="02010600030101010101" pitchFamily="2" charset="-122"/>
              </a:rPr>
              <a:t>地点：去包扎所的路上、新媳妇的门口、战地的包扎所</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b="1">
                <a:latin typeface="宋体" panose="02010600030101010101" pitchFamily="2" charset="-122"/>
                <a:ea typeface="宋体" panose="02010600030101010101" pitchFamily="2" charset="-122"/>
                <a:cs typeface="宋体" panose="02010600030101010101" pitchFamily="2" charset="-122"/>
              </a:rPr>
              <a:t>人物：</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我</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（文工团女兵）、通讯员、新媳妇</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b="1">
                <a:latin typeface="宋体" panose="02010600030101010101" pitchFamily="2" charset="-122"/>
                <a:ea typeface="宋体" panose="02010600030101010101" pitchFamily="2" charset="-122"/>
                <a:cs typeface="宋体" panose="02010600030101010101" pitchFamily="2" charset="-122"/>
              </a:rPr>
              <a:t>起因：通讯员送我到前沿包扎所。</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b="1">
                <a:latin typeface="宋体" panose="02010600030101010101" pitchFamily="2" charset="-122"/>
                <a:ea typeface="宋体" panose="02010600030101010101" pitchFamily="2" charset="-122"/>
                <a:cs typeface="宋体" panose="02010600030101010101" pitchFamily="2" charset="-122"/>
              </a:rPr>
              <a:t>经过：我与通讯员借被子，新媳妇献被子</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zh-CN" altLang="en-US" b="1">
                <a:latin typeface="宋体" panose="02010600030101010101" pitchFamily="2" charset="-122"/>
                <a:ea typeface="宋体" panose="02010600030101010101" pitchFamily="2" charset="-122"/>
                <a:cs typeface="宋体" panose="02010600030101010101" pitchFamily="2" charset="-122"/>
              </a:rPr>
              <a:t>结果：包扎所送别通讯员，新媳妇盖被子</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635" y="0"/>
            <a:ext cx="12192635" cy="6856730"/>
          </a:xfrm>
          <a:prstGeom prst="rect">
            <a:avLst/>
          </a:prstGeom>
          <a:noFill/>
          <a:ln w="9525">
            <a:noFill/>
          </a:ln>
        </p:spPr>
      </p:pic>
      <p:sp>
        <p:nvSpPr>
          <p:cNvPr id="2" name="标题 1"/>
          <p:cNvSpPr>
            <a:spLocks noGrp="1"/>
          </p:cNvSpPr>
          <p:nvPr>
            <p:ph type="title"/>
          </p:nvPr>
        </p:nvSpPr>
        <p:spPr/>
        <p:txBody>
          <a:bodyPr/>
          <a:p>
            <a:r>
              <a:rPr lang="zh-CN" altLang="en-US" b="1">
                <a:latin typeface="宋体" panose="02010600030101010101" pitchFamily="2" charset="-122"/>
                <a:ea typeface="宋体" panose="02010600030101010101" pitchFamily="2" charset="-122"/>
              </a:rPr>
              <a:t>请用简练的话语概括小说情节</a:t>
            </a:r>
            <a:endParaRPr lang="zh-CN" altLang="en-US" b="1">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4352925" y="1825625"/>
            <a:ext cx="7000875" cy="4351655"/>
          </a:xfrm>
        </p:spPr>
        <p:txBody>
          <a:bodyPr/>
          <a:p>
            <a:pPr>
              <a:lnSpc>
                <a:spcPct val="120000"/>
              </a:lnSpc>
            </a:pPr>
            <a:r>
              <a:rPr lang="zh-CN" altLang="en-US" b="1">
                <a:latin typeface="宋体" panose="02010600030101010101" pitchFamily="2" charset="-122"/>
                <a:ea typeface="宋体" panose="02010600030101010101" pitchFamily="2" charset="-122"/>
                <a:cs typeface="宋体" panose="02010600030101010101" pitchFamily="2" charset="-122"/>
              </a:rPr>
              <a:t>在</a:t>
            </a:r>
            <a:r>
              <a:rPr lang="en-US" altLang="zh-CN" b="1">
                <a:latin typeface="宋体" panose="02010600030101010101" pitchFamily="2" charset="-122"/>
                <a:ea typeface="宋体" panose="02010600030101010101" pitchFamily="2" charset="-122"/>
                <a:cs typeface="宋体" panose="02010600030101010101" pitchFamily="2" charset="-122"/>
              </a:rPr>
              <a:t>1946</a:t>
            </a:r>
            <a:r>
              <a:rPr lang="zh-CN" altLang="en-US" b="1">
                <a:latin typeface="宋体" panose="02010600030101010101" pitchFamily="2" charset="-122"/>
                <a:ea typeface="宋体" panose="02010600030101010101" pitchFamily="2" charset="-122"/>
                <a:cs typeface="宋体" panose="02010600030101010101" pitchFamily="2" charset="-122"/>
              </a:rPr>
              <a:t>年中秋，一名通讯员送我去前沿包扎所。我们在那里一起完成了借被子的任务，一位新媳妇还献出自己新婚用的百合花被。而在战争打响后，通讯员为救担架队牺牲，最终新媳妇将百合花被盖在通讯员身上，沉痛送别。</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1270" y="0"/>
            <a:ext cx="12192635" cy="6856730"/>
          </a:xfrm>
          <a:prstGeom prst="rect">
            <a:avLst/>
          </a:prstGeom>
          <a:noFill/>
          <a:ln w="9525">
            <a:noFill/>
          </a:ln>
        </p:spPr>
      </p:pic>
      <p:sp>
        <p:nvSpPr>
          <p:cNvPr id="2" name="标题 1"/>
          <p:cNvSpPr>
            <a:spLocks noGrp="1"/>
          </p:cNvSpPr>
          <p:nvPr>
            <p:ph type="title"/>
          </p:nvPr>
        </p:nvSpPr>
        <p:spPr>
          <a:xfrm>
            <a:off x="837565" y="365125"/>
            <a:ext cx="10515600" cy="1325563"/>
          </a:xfrm>
        </p:spPr>
        <p:txBody>
          <a:bodyPr/>
          <a:p>
            <a:r>
              <a:rPr lang="zh-CN" altLang="en-US" b="1">
                <a:latin typeface="宋体" panose="02010600030101010101" pitchFamily="2" charset="-122"/>
                <a:ea typeface="宋体" panose="02010600030101010101" pitchFamily="2" charset="-122"/>
              </a:rPr>
              <a:t>细读文本，还原现场</a:t>
            </a:r>
            <a:endParaRPr lang="zh-CN" altLang="en-US" b="1">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5351780" y="2221230"/>
            <a:ext cx="6002020" cy="3956050"/>
          </a:xfrm>
        </p:spPr>
        <p:txBody>
          <a:bodyPr/>
          <a:p>
            <a:r>
              <a:rPr lang="zh-CN" altLang="en-US" b="1">
                <a:latin typeface="宋体" panose="02010600030101010101" pitchFamily="2" charset="-122"/>
                <a:ea typeface="宋体" panose="02010600030101010101" pitchFamily="2" charset="-122"/>
                <a:cs typeface="宋体" panose="02010600030101010101" pitchFamily="2" charset="-122"/>
              </a:rPr>
              <a:t>请同学们在细读过程中时刻注意三类细节：</a:t>
            </a:r>
            <a:endParaRPr lang="zh-CN" altLang="en-US" b="1">
              <a:latin typeface="宋体" panose="02010600030101010101" pitchFamily="2" charset="-122"/>
              <a:ea typeface="宋体" panose="02010600030101010101" pitchFamily="2" charset="-122"/>
              <a:cs typeface="宋体" panose="02010600030101010101" pitchFamily="2" charset="-122"/>
            </a:endParaRPr>
          </a:p>
          <a:p>
            <a:r>
              <a:rPr lang="en-US" altLang="zh-CN" b="1">
                <a:latin typeface="宋体" panose="02010600030101010101" pitchFamily="2" charset="-122"/>
                <a:ea typeface="宋体" panose="02010600030101010101" pitchFamily="2" charset="-122"/>
                <a:cs typeface="宋体" panose="02010600030101010101" pitchFamily="2" charset="-122"/>
              </a:rPr>
              <a:t>1</a:t>
            </a:r>
            <a:r>
              <a:rPr lang="zh-CN" altLang="en-US" b="1">
                <a:latin typeface="宋体" panose="02010600030101010101" pitchFamily="2" charset="-122"/>
                <a:ea typeface="宋体" panose="02010600030101010101" pitchFamily="2" charset="-122"/>
                <a:cs typeface="宋体" panose="02010600030101010101" pitchFamily="2" charset="-122"/>
              </a:rPr>
              <a:t>，描写战争的细节；</a:t>
            </a:r>
            <a:endParaRPr lang="zh-CN" altLang="en-US" b="1">
              <a:latin typeface="宋体" panose="02010600030101010101" pitchFamily="2" charset="-122"/>
              <a:ea typeface="宋体" panose="02010600030101010101" pitchFamily="2" charset="-122"/>
              <a:cs typeface="宋体" panose="02010600030101010101" pitchFamily="2" charset="-122"/>
            </a:endParaRPr>
          </a:p>
          <a:p>
            <a:r>
              <a:rPr lang="en-US" altLang="zh-CN" b="1">
                <a:latin typeface="宋体" panose="02010600030101010101" pitchFamily="2" charset="-122"/>
                <a:ea typeface="宋体" panose="02010600030101010101" pitchFamily="2" charset="-122"/>
                <a:cs typeface="宋体" panose="02010600030101010101" pitchFamily="2" charset="-122"/>
              </a:rPr>
              <a:t>2</a:t>
            </a:r>
            <a:r>
              <a:rPr lang="zh-CN" altLang="en-US" b="1">
                <a:latin typeface="宋体" panose="02010600030101010101" pitchFamily="2" charset="-122"/>
                <a:ea typeface="宋体" panose="02010600030101010101" pitchFamily="2" charset="-122"/>
                <a:cs typeface="宋体" panose="02010600030101010101" pitchFamily="2" charset="-122"/>
              </a:rPr>
              <a:t>，描写通讯员的细节；</a:t>
            </a:r>
            <a:endParaRPr lang="zh-CN" altLang="en-US" b="1">
              <a:latin typeface="宋体" panose="02010600030101010101" pitchFamily="2" charset="-122"/>
              <a:ea typeface="宋体" panose="02010600030101010101" pitchFamily="2" charset="-122"/>
              <a:cs typeface="宋体" panose="02010600030101010101" pitchFamily="2" charset="-122"/>
            </a:endParaRPr>
          </a:p>
          <a:p>
            <a:r>
              <a:rPr lang="en-US" altLang="zh-CN" b="1">
                <a:latin typeface="宋体" panose="02010600030101010101" pitchFamily="2" charset="-122"/>
                <a:ea typeface="宋体" panose="02010600030101010101" pitchFamily="2" charset="-122"/>
                <a:cs typeface="宋体" panose="02010600030101010101" pitchFamily="2" charset="-122"/>
              </a:rPr>
              <a:t>3</a:t>
            </a:r>
            <a:r>
              <a:rPr lang="zh-CN" altLang="en-US" b="1">
                <a:latin typeface="宋体" panose="02010600030101010101" pitchFamily="2" charset="-122"/>
                <a:ea typeface="宋体" panose="02010600030101010101" pitchFamily="2" charset="-122"/>
                <a:cs typeface="宋体" panose="02010600030101010101" pitchFamily="2" charset="-122"/>
              </a:rPr>
              <a:t>，描写新媳妇的细节；</a:t>
            </a:r>
            <a:endParaRPr lang="zh-CN" altLang="en-US" b="1">
              <a:latin typeface="宋体" panose="02010600030101010101" pitchFamily="2" charset="-122"/>
              <a:ea typeface="宋体" panose="02010600030101010101" pitchFamily="2" charset="-122"/>
              <a:cs typeface="宋体" panose="02010600030101010101" pitchFamily="2" charset="-122"/>
            </a:endParaRPr>
          </a:p>
          <a:p>
            <a:r>
              <a:rPr lang="en-US" altLang="zh-CN" b="1">
                <a:latin typeface="宋体" panose="02010600030101010101" pitchFamily="2" charset="-122"/>
                <a:ea typeface="宋体" panose="02010600030101010101" pitchFamily="2" charset="-122"/>
                <a:cs typeface="宋体" panose="02010600030101010101" pitchFamily="2" charset="-122"/>
              </a:rPr>
              <a:t>4</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我</a:t>
            </a:r>
            <a:r>
              <a:rPr lang="en-US" altLang="zh-CN" b="1">
                <a:latin typeface="宋体" panose="02010600030101010101" pitchFamily="2" charset="-122"/>
                <a:ea typeface="宋体" panose="02010600030101010101" pitchFamily="2" charset="-122"/>
                <a:cs typeface="宋体" panose="02010600030101010101" pitchFamily="2" charset="-122"/>
              </a:rPr>
              <a:t>” </a:t>
            </a:r>
            <a:r>
              <a:rPr lang="zh-CN" altLang="en-US" b="1">
                <a:latin typeface="宋体" panose="02010600030101010101" pitchFamily="2" charset="-122"/>
                <a:ea typeface="宋体" panose="02010600030101010101" pitchFamily="2" charset="-122"/>
                <a:cs typeface="宋体" panose="02010600030101010101" pitchFamily="2" charset="-122"/>
              </a:rPr>
              <a:t>的心理活动</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UNIT_TABLE_BEAUTIFY" val="smartTable{8bf302b6-ee74-4d9f-8953-ee6ab780eda3}"/>
  <p:tag name="TABLE_ENDDRAG_ORIGIN_RECT" val="788*425"/>
  <p:tag name="TABLE_ENDDRAG_RECT" val="85*65*788*4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3757</Words>
  <Application>WPS 演示</Application>
  <PresentationFormat>宽屏</PresentationFormat>
  <Paragraphs>203</Paragraphs>
  <Slides>33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Arial</vt:lpstr>
      <vt:lpstr>宋体</vt:lpstr>
      <vt:lpstr>Wingdings</vt:lpstr>
      <vt:lpstr>黑体</vt:lpstr>
      <vt:lpstr>Calibri</vt:lpstr>
      <vt:lpstr>微软雅黑</vt:lpstr>
      <vt:lpstr>Arial Unicode MS</vt:lpstr>
      <vt:lpstr>楷体</vt:lpstr>
      <vt:lpstr>Office 主题</vt:lpstr>
      <vt:lpstr>                           百合花</vt:lpstr>
      <vt:lpstr>百合花——纯洁庄严 百年好合</vt:lpstr>
      <vt:lpstr>走进作者——茹志鹃</vt:lpstr>
      <vt:lpstr>写作背景</vt:lpstr>
      <vt:lpstr>基础巩固</vt:lpstr>
      <vt:lpstr>PowerPoint 演示文稿</vt:lpstr>
      <vt:lpstr>小说六要素</vt:lpstr>
      <vt:lpstr>请用简练的话语概括小说情节</vt:lpstr>
      <vt:lpstr>细读文本，还原现场</vt:lpstr>
      <vt:lpstr>战争作为背景</vt:lpstr>
      <vt:lpstr>PowerPoint 演示文稿</vt:lpstr>
      <vt:lpstr>细节中的小通讯员</vt:lpstr>
      <vt:lpstr>PowerPoint 演示文稿</vt:lpstr>
      <vt:lpstr>小通讯员是个什么样的人？</vt:lpstr>
      <vt:lpstr>包扎所内，一同借被</vt:lpstr>
      <vt:lpstr>新媳妇的登场</vt:lpstr>
      <vt:lpstr>PowerPoint 演示文稿</vt:lpstr>
      <vt:lpstr>PowerPoint 演示文稿</vt:lpstr>
      <vt:lpstr>PowerPoint 演示文稿</vt:lpstr>
      <vt:lpstr>新媳妇的成长</vt:lpstr>
      <vt:lpstr>新媳妇和通讯员之间是一种什么样的感情</vt:lpstr>
      <vt:lpstr>PowerPoint 演示文稿</vt:lpstr>
      <vt:lpstr>军民鱼水情 这种感情不仅 是人民与军人 之间的互助 更是两个个性鲜明 、情感充沛的年轻 人之间，是男性与 女性之间相处相依 的美好情感。因为 相识，有着美好的回 忆，所以情感格外真 挚，而免于概念化。 </vt:lpstr>
      <vt:lpstr>小说主题</vt:lpstr>
      <vt:lpstr>小说为什么以百合花为标题</vt:lpstr>
      <vt:lpstr>小说为什么以百合花为标题</vt:lpstr>
      <vt:lpstr>小说为什么以百合花为标题</vt:lpstr>
      <vt:lpstr>叙述的艺术</vt:lpstr>
      <vt:lpstr>叙述的艺术</vt:lpstr>
      <vt:lpstr>作者是如何描写战争的？</vt:lpstr>
      <vt:lpstr>PowerPoint 演示文稿</vt:lpstr>
      <vt:lpstr>PowerPoint 演示文稿</vt:lpstr>
      <vt:lpstr>青春的选择</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梦碑</cp:lastModifiedBy>
  <cp:revision>22</cp:revision>
  <dcterms:created xsi:type="dcterms:W3CDTF">2021-09-28T06:53:00Z</dcterms:created>
  <dcterms:modified xsi:type="dcterms:W3CDTF">2021-10-11T02:33:37Z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A1BAE68B24FA47C3983F67F5FAD6410F</vt:lpwstr>
  </property>
  <property fmtid="{D5CDD505-2E9C-101B-9397-08002B2CF9AE}" pid="3" name="KSOProductBuildVer">
    <vt:lpwstr>2052-11.1.0.10700</vt:lpwstr>
  </property>
</Properties>
</file>