
<file path=[Content_Types].xml><?xml version="1.0" encoding="utf-8"?>
<Types xmlns="http://schemas.openxmlformats.org/package/2006/content-types">
  <Default Extension="jpeg" ContentType="image/jpeg"/>
  <Default Extension="png" ContentType="image/png"/>
  <Default Extension="tiff" ContentType="image/tiff"/>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256" r:id="rId3"/>
    <p:sldId id="258" r:id="rId4"/>
    <p:sldId id="259" r:id="rId6"/>
    <p:sldId id="261" r:id="rId7"/>
    <p:sldId id="262" r:id="rId8"/>
    <p:sldId id="263" r:id="rId9"/>
    <p:sldId id="264" r:id="rId10"/>
    <p:sldId id="265" r:id="rId11"/>
    <p:sldId id="266" r:id="rId12"/>
    <p:sldId id="267" r:id="rId13"/>
    <p:sldId id="283"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69"/>
    <p:restoredTop sz="94674"/>
  </p:normalViewPr>
  <p:slideViewPr>
    <p:cSldViewPr snapToGrid="0" snapToObjects="1">
      <p:cViewPr varScale="1">
        <p:scale>
          <a:sx n="107" d="100"/>
          <a:sy n="107" d="100"/>
        </p:scale>
        <p:origin x="200" y="528"/>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2E710AE-3092-CF45-98C1-FFF4610A341A}"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zh-CN" altLang="en-US" smtClean="0"/>
              <a:t>单击此处编辑母版文本样式</a:t>
            </a:r>
            <a:endParaRPr kumimoji="1" lang="zh-CN" altLang="en-US" smtClean="0"/>
          </a:p>
          <a:p>
            <a:pPr lvl="1"/>
            <a:r>
              <a:rPr kumimoji="1" lang="zh-CN" altLang="en-US" smtClean="0"/>
              <a:t>二级</a:t>
            </a:r>
            <a:endParaRPr kumimoji="1" lang="zh-CN" altLang="en-US" smtClean="0"/>
          </a:p>
          <a:p>
            <a:pPr lvl="2"/>
            <a:r>
              <a:rPr kumimoji="1" lang="zh-CN" altLang="en-US" smtClean="0"/>
              <a:t>三级</a:t>
            </a:r>
            <a:endParaRPr kumimoji="1" lang="zh-CN" altLang="en-US" smtClean="0"/>
          </a:p>
          <a:p>
            <a:pPr lvl="3"/>
            <a:r>
              <a:rPr kumimoji="1" lang="zh-CN" altLang="en-US" smtClean="0"/>
              <a:t>四级</a:t>
            </a:r>
            <a:endParaRPr kumimoji="1" lang="zh-CN" altLang="en-US" smtClean="0"/>
          </a:p>
          <a:p>
            <a:pPr lvl="4"/>
            <a:r>
              <a:rPr kumimoji="1" lang="zh-CN" altLang="en-US" smtClean="0"/>
              <a:t>五级</a:t>
            </a:r>
            <a:endParaRPr kumimoji="1"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zh-CN" altLang="en-US"/>
          </a:p>
        </p:txBody>
      </p:sp>
      <p:sp>
        <p:nvSpPr>
          <p:cNvPr id="7" name="幻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8467CCD-ACBA-BD4D-8BB7-A8298987D07B}"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1.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4" Type="http://schemas.openxmlformats.org/officeDocument/2006/relationships/hyperlink" Target="https://www.baidu.com/s?wd=%E8%8D%A3%E5%9B%BD%E5%BA%9C&amp;tn=SE_PcZhidaonwhc_ngpagmjz&amp;rsv_dl=gh_pc_zhidao" TargetMode="External"/><Relationship Id="rId3" Type="http://schemas.openxmlformats.org/officeDocument/2006/relationships/hyperlink" Target="https://www.baidu.com/s?wd=%E7%8E%8B%E7%8B%97%E5%84%BF&amp;tn=SE_PcZhidaonwhc_ngpagmjz&amp;rsv_dl=gh_pc_zhidao" TargetMode="External"/><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9</a:t>
            </a:r>
            <a:r>
              <a:rPr kumimoji="1" lang="zh-CN" altLang="en-US" dirty="0" smtClean="0"/>
              <a:t>月</a:t>
            </a:r>
            <a:r>
              <a:rPr kumimoji="1" lang="en-US" altLang="zh-CN" dirty="0" smtClean="0"/>
              <a:t>29</a:t>
            </a:r>
            <a:r>
              <a:rPr kumimoji="1" lang="zh-CN" altLang="en-US" dirty="0" smtClean="0"/>
              <a:t>日的张家口</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en-US" altLang="zh-CN" dirty="0" smtClean="0"/>
              <a:t>1</a:t>
            </a:r>
            <a:r>
              <a:rPr kumimoji="1" lang="zh-CN" altLang="en-US" dirty="0" smtClean="0"/>
              <a:t>、乡土性：离不开乡土，流动性差 </a:t>
            </a:r>
            <a:r>
              <a:rPr kumimoji="1" lang="en-US" altLang="zh-CN" dirty="0" smtClean="0"/>
              <a:t>2—3</a:t>
            </a:r>
            <a:r>
              <a:rPr kumimoji="1" lang="zh-CN" altLang="en-US" dirty="0" smtClean="0"/>
              <a:t>文字下乡：</a:t>
            </a:r>
            <a:r>
              <a:rPr lang="zh-CN" altLang="en-US" sz="1200" b="0" i="0" u="none" strike="noStrike" kern="1200" dirty="0" smtClean="0">
                <a:solidFill>
                  <a:schemeClr val="tx1"/>
                </a:solidFill>
                <a:effectLst/>
                <a:latin typeface="+mn-lt"/>
                <a:ea typeface="+mn-ea"/>
                <a:cs typeface="+mn-cs"/>
              </a:rPr>
              <a:t>乡土社会不用文字绝不能说是“愚”的表现 </a:t>
            </a:r>
            <a:r>
              <a:rPr lang="en-US" altLang="zh-CN" sz="1200" b="0" i="0" u="none" strike="noStrike" kern="1200" dirty="0" smtClean="0">
                <a:solidFill>
                  <a:schemeClr val="tx1"/>
                </a:solidFill>
                <a:effectLst/>
                <a:latin typeface="+mn-lt"/>
                <a:ea typeface="+mn-ea"/>
                <a:cs typeface="+mn-cs"/>
              </a:rPr>
              <a:t>4——7</a:t>
            </a:r>
            <a:r>
              <a:rPr lang="zh-CN" altLang="en-US" sz="1200" b="0" i="0" u="none" strike="noStrike" kern="1200" dirty="0" smtClean="0">
                <a:solidFill>
                  <a:schemeClr val="tx1"/>
                </a:solidFill>
                <a:effectLst/>
                <a:latin typeface="+mn-lt"/>
                <a:ea typeface="+mn-ea"/>
                <a:cs typeface="+mn-cs"/>
              </a:rPr>
              <a:t>：中国传统感情与家庭结构关系 </a:t>
            </a:r>
            <a:r>
              <a:rPr lang="en-US" altLang="zh-CN" sz="1200" b="0" i="0" u="none" strike="noStrike" kern="1200" dirty="0" smtClean="0">
                <a:solidFill>
                  <a:schemeClr val="tx1"/>
                </a:solidFill>
                <a:effectLst/>
                <a:latin typeface="+mn-lt"/>
                <a:ea typeface="+mn-ea"/>
                <a:cs typeface="+mn-cs"/>
              </a:rPr>
              <a:t>8</a:t>
            </a:r>
            <a:r>
              <a:rPr lang="zh-CN" altLang="en-US" sz="1200" b="0" i="0" u="none" strike="noStrike" kern="1200" dirty="0" smtClean="0">
                <a:solidFill>
                  <a:schemeClr val="tx1"/>
                </a:solidFill>
                <a:effectLst/>
                <a:latin typeface="+mn-lt"/>
                <a:ea typeface="+mn-ea"/>
                <a:cs typeface="+mn-cs"/>
              </a:rPr>
              <a:t>、</a:t>
            </a:r>
            <a:r>
              <a:rPr lang="en-US" altLang="zh-CN" sz="1200" b="0" i="0" u="none" strike="noStrike" kern="1200" dirty="0" smtClean="0">
                <a:solidFill>
                  <a:schemeClr val="tx1"/>
                </a:solidFill>
                <a:effectLst/>
                <a:latin typeface="+mn-lt"/>
                <a:ea typeface="+mn-ea"/>
                <a:cs typeface="+mn-cs"/>
              </a:rPr>
              <a:t>9</a:t>
            </a:r>
            <a:r>
              <a:rPr lang="zh-CN" altLang="en-US" sz="1200" b="0" i="0" u="none" strike="noStrike" kern="1200" dirty="0" smtClean="0">
                <a:solidFill>
                  <a:schemeClr val="tx1"/>
                </a:solidFill>
                <a:effectLst/>
                <a:latin typeface="+mn-lt"/>
                <a:ea typeface="+mn-ea"/>
                <a:cs typeface="+mn-cs"/>
              </a:rPr>
              <a:t>讨论乡村社会中人们如何基于宗法制家庭的感情进行道德判断和约束</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有这样的地方，也有这样的地方，而且两个之间并不遥远，可是我们都叫中国人，在广袤疆域的背后，我们的精神血脉中是否有某些相似的东西呢？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美国犹他州家谱协会博物馆</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你能算一下你认识的属于你亲戚范畴的人有多少个么？</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kumimoji="1" lang="zh-CN" altLang="en-US" dirty="0" smtClean="0"/>
              <a:t>所以我们到了一个地方不适应，会说是水土不服，更有甚至，离开故乡要带一包土。安土重迁的特点也造就了中国传统社会中重视安稳的属性，这也反映在我们生活中的方方面面，如</a:t>
            </a:r>
            <a:r>
              <a:rPr kumimoji="1" lang="en-US" altLang="zh-CN" dirty="0" smtClean="0"/>
              <a:t>《</a:t>
            </a:r>
            <a:r>
              <a:rPr kumimoji="1" lang="zh-CN" altLang="en-US" dirty="0" smtClean="0"/>
              <a:t>西游记</a:t>
            </a:r>
            <a:r>
              <a:rPr kumimoji="1" lang="en-US" altLang="zh-CN" dirty="0" smtClean="0"/>
              <a:t>》</a:t>
            </a:r>
            <a:r>
              <a:rPr kumimoji="1" lang="zh-CN" altLang="en-US" dirty="0" smtClean="0"/>
              <a:t>中，当孙悟空不知道妖怪是谁的时候，会先去找谁呢？</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刚刚我们的同学们展示了自己的家庭关系图，如果我们学习过英语的话，就会发现一个有意思的现象，我们中国人对亲戚的称谓远比西方要复杂，我们称呼父亲的姐妹为姑姑，称呼母亲的姐妹为姨妈，而在英语中这两者都统称为</a:t>
            </a:r>
            <a:r>
              <a:rPr lang="en-US" altLang="zh-CN" sz="1200" kern="1200" dirty="0" smtClean="0">
                <a:solidFill>
                  <a:schemeClr val="tx1"/>
                </a:solidFill>
                <a:effectLst/>
                <a:latin typeface="+mn-lt"/>
                <a:ea typeface="+mn-ea"/>
                <a:cs typeface="+mn-cs"/>
              </a:rPr>
              <a:t>aunt</a:t>
            </a:r>
            <a:r>
              <a:rPr lang="zh-CN" altLang="zh-CN" sz="1200" kern="1200" dirty="0" smtClean="0">
                <a:solidFill>
                  <a:schemeClr val="tx1"/>
                </a:solidFill>
                <a:effectLst/>
                <a:latin typeface="+mn-lt"/>
                <a:ea typeface="+mn-ea"/>
                <a:cs typeface="+mn-cs"/>
              </a:rPr>
              <a:t>。划分更细致的是父亲的兄弟辈，一般来说我们称呼父亲的哥哥为伯父，他的配偶我们一般称为伯母，称呼父亲的弟弟为叔叔，他的配偶我们一般称呼为婶娘，而在英语中则统一用</a:t>
            </a:r>
            <a:r>
              <a:rPr lang="en-US" altLang="zh-CN" sz="1200" kern="1200" dirty="0" smtClean="0">
                <a:solidFill>
                  <a:schemeClr val="tx1"/>
                </a:solidFill>
                <a:effectLst/>
                <a:latin typeface="+mn-lt"/>
                <a:ea typeface="+mn-ea"/>
                <a:cs typeface="+mn-cs"/>
              </a:rPr>
              <a:t>uncle</a:t>
            </a:r>
            <a:r>
              <a:rPr lang="zh-CN" altLang="zh-CN" sz="1200" kern="1200" dirty="0" smtClean="0">
                <a:solidFill>
                  <a:schemeClr val="tx1"/>
                </a:solidFill>
                <a:effectLst/>
                <a:latin typeface="+mn-lt"/>
                <a:ea typeface="+mn-ea"/>
                <a:cs typeface="+mn-cs"/>
              </a:rPr>
              <a:t>代表。称谓的简单或是复杂从一个侧面反映出了中西方对于家庭格局与家庭成员间关系的理解不同。而我们中国家庭的关系格局在《乡土中国》中是这样阐释，请大家对照自己所画出的家庭关系图，看下面的观点，是否符合你所画出的图片。</a:t>
            </a:r>
            <a:endParaRPr lang="zh-CN" altLang="zh-CN" sz="1200" kern="1200" dirty="0" smtClean="0">
              <a:solidFill>
                <a:schemeClr val="tx1"/>
              </a:solidFill>
              <a:effectLst/>
              <a:latin typeface="+mn-lt"/>
              <a:ea typeface="+mn-ea"/>
              <a:cs typeface="+mn-cs"/>
            </a:endParaRPr>
          </a:p>
          <a:p>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细心的同学可能注意到了，这些问题都是我们生活中很有趣的现象，似乎大家都习以为常了，但是要真的解释其中的原理，又无法使用精准的语言对这种现象进行解释，这就需要我们通过阅读专业的学术著作来学习如何将一个问题通过理性、专业同时又富有趣味的表达出来，如今，现代社会覆盖了中国的大多数地方，传统的乡土社会虽然已经基本解体，但是在传统乡土社会中所生长出来的中国精神的灵魂缺依然根植在我们的社会生活中，那么今天就让我们走进整本书阅读的第一册——费孝通的《乡土中国》，去认识、理解中国人之所以成为中国人的“魂”。</a:t>
            </a:r>
            <a:endParaRPr lang="zh-CN" altLang="zh-CN" sz="1200" kern="1200" dirty="0" smtClean="0">
              <a:solidFill>
                <a:schemeClr val="tx1"/>
              </a:solidFill>
              <a:effectLst/>
              <a:latin typeface="+mn-lt"/>
              <a:ea typeface="+mn-ea"/>
              <a:cs typeface="+mn-cs"/>
            </a:endParaRPr>
          </a:p>
          <a:p>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zh-CN" altLang="en-US" sz="1200" b="0" i="0" u="none" strike="noStrike" kern="1200" dirty="0" smtClean="0">
                <a:solidFill>
                  <a:schemeClr val="tx1"/>
                </a:solidFill>
                <a:effectLst/>
                <a:latin typeface="+mn-lt"/>
                <a:ea typeface="+mn-ea"/>
                <a:cs typeface="+mn-cs"/>
              </a:rPr>
              <a:t>。刘姥姥的女儿嫁给了</a:t>
            </a:r>
            <a:r>
              <a:rPr lang="zh-CN" altLang="en-US" sz="1200" b="0" i="0" u="none" strike="noStrike" kern="1200" dirty="0" smtClean="0">
                <a:solidFill>
                  <a:schemeClr val="tx1"/>
                </a:solidFill>
                <a:effectLst/>
                <a:latin typeface="+mn-lt"/>
                <a:ea typeface="+mn-ea"/>
                <a:cs typeface="+mn-cs"/>
                <a:hlinkClick r:id="rId3"/>
              </a:rPr>
              <a:t>王狗儿</a:t>
            </a:r>
            <a:r>
              <a:rPr lang="zh-CN" altLang="en-US" sz="1200" b="0" i="0" u="none" strike="noStrike" kern="1200" dirty="0" smtClean="0">
                <a:solidFill>
                  <a:schemeClr val="tx1"/>
                </a:solidFill>
                <a:effectLst/>
                <a:latin typeface="+mn-lt"/>
                <a:ea typeface="+mn-ea"/>
                <a:cs typeface="+mn-cs"/>
              </a:rPr>
              <a:t>，狗儿的祖父原来在朝中作官时，曾和王夫人之父连宗，认作侄儿。后来</a:t>
            </a:r>
            <a:r>
              <a:rPr lang="zh-CN" altLang="en-US" sz="1200" b="0" i="0" u="none" strike="noStrike" kern="1200" dirty="0" smtClean="0">
                <a:solidFill>
                  <a:schemeClr val="tx1"/>
                </a:solidFill>
                <a:effectLst/>
                <a:latin typeface="+mn-lt"/>
                <a:ea typeface="+mn-ea"/>
                <a:cs typeface="+mn-cs"/>
                <a:hlinkClick r:id="rId3"/>
              </a:rPr>
              <a:t>王狗儿</a:t>
            </a:r>
            <a:r>
              <a:rPr lang="zh-CN" altLang="en-US" sz="1200" b="0" i="0" u="none" strike="noStrike" kern="1200" dirty="0" smtClean="0">
                <a:solidFill>
                  <a:schemeClr val="tx1"/>
                </a:solidFill>
                <a:effectLst/>
                <a:latin typeface="+mn-lt"/>
                <a:ea typeface="+mn-ea"/>
                <a:cs typeface="+mn-cs"/>
              </a:rPr>
              <a:t>家衰败后，再也没有和金陵王家有过联系。后来</a:t>
            </a:r>
            <a:r>
              <a:rPr lang="zh-CN" altLang="en-US" sz="1200" b="0" i="0" u="none" strike="noStrike" kern="1200" dirty="0" smtClean="0">
                <a:solidFill>
                  <a:schemeClr val="tx1"/>
                </a:solidFill>
                <a:effectLst/>
                <a:latin typeface="+mn-lt"/>
                <a:ea typeface="+mn-ea"/>
                <a:cs typeface="+mn-cs"/>
                <a:hlinkClick r:id="rId3"/>
              </a:rPr>
              <a:t>王狗儿</a:t>
            </a:r>
            <a:r>
              <a:rPr lang="zh-CN" altLang="en-US" sz="1200" b="0" i="0" u="none" strike="noStrike" kern="1200" dirty="0" smtClean="0">
                <a:solidFill>
                  <a:schemeClr val="tx1"/>
                </a:solidFill>
                <a:effectLst/>
                <a:latin typeface="+mn-lt"/>
                <a:ea typeface="+mn-ea"/>
                <a:cs typeface="+mn-cs"/>
              </a:rPr>
              <a:t>生活非常艰难，听说王夫人嫁入</a:t>
            </a:r>
            <a:r>
              <a:rPr lang="zh-CN" altLang="en-US" sz="1200" b="0" i="0" u="none" strike="noStrike" kern="1200" dirty="0" smtClean="0">
                <a:solidFill>
                  <a:schemeClr val="tx1"/>
                </a:solidFill>
                <a:effectLst/>
                <a:latin typeface="+mn-lt"/>
                <a:ea typeface="+mn-ea"/>
                <a:cs typeface="+mn-cs"/>
                <a:hlinkClick r:id="rId4"/>
              </a:rPr>
              <a:t>荣国府</a:t>
            </a:r>
            <a:r>
              <a:rPr lang="zh-CN" altLang="en-US" sz="1200" b="0" i="0" u="none" strike="noStrike" kern="1200" dirty="0" smtClean="0">
                <a:solidFill>
                  <a:schemeClr val="tx1"/>
                </a:solidFill>
                <a:effectLst/>
                <a:latin typeface="+mn-lt"/>
                <a:ea typeface="+mn-ea"/>
                <a:cs typeface="+mn-cs"/>
              </a:rPr>
              <a:t>作了太太，所以怂恿自己的岳母刘姥姥去</a:t>
            </a:r>
            <a:r>
              <a:rPr lang="zh-CN" altLang="en-US" sz="1200" b="0" i="0" u="none" strike="noStrike" kern="1200" dirty="0" smtClean="0">
                <a:solidFill>
                  <a:schemeClr val="tx1"/>
                </a:solidFill>
                <a:effectLst/>
                <a:latin typeface="+mn-lt"/>
                <a:ea typeface="+mn-ea"/>
                <a:cs typeface="+mn-cs"/>
                <a:hlinkClick r:id="rId4"/>
              </a:rPr>
              <a:t>荣国府</a:t>
            </a:r>
            <a:r>
              <a:rPr lang="zh-CN" altLang="en-US" sz="1200" b="0" i="0" u="none" strike="noStrike" kern="1200" dirty="0" smtClean="0">
                <a:solidFill>
                  <a:schemeClr val="tx1"/>
                </a:solidFill>
                <a:effectLst/>
                <a:latin typeface="+mn-lt"/>
                <a:ea typeface="+mn-ea"/>
                <a:cs typeface="+mn-cs"/>
              </a:rPr>
              <a:t>向王夫人打秋丰，才开始来往起来。</a:t>
            </a:r>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defRPr/>
            </a:pPr>
            <a:r>
              <a:rPr lang="zh-CN" altLang="zh-CN" sz="1200" kern="1200" dirty="0" smtClean="0">
                <a:solidFill>
                  <a:schemeClr val="tx1"/>
                </a:solidFill>
                <a:effectLst/>
                <a:latin typeface="+mn-lt"/>
                <a:ea typeface="+mn-ea"/>
                <a:cs typeface="+mn-cs"/>
              </a:rPr>
              <a:t>因此我们在进行整本书的学术著作的阅读时，就要采取和阅读单篇文章或是诗歌散文小说等文学性著作不同的方法，在这里老师推荐一种“五步阅读法”，可以帮助同学们更有效地阅读《乡土中国》。</a:t>
            </a:r>
            <a:endParaRPr lang="zh-CN" altLang="zh-CN" sz="1200" kern="1200" dirty="0" smtClean="0">
              <a:solidFill>
                <a:schemeClr val="tx1"/>
              </a:solidFill>
              <a:effectLst/>
              <a:latin typeface="+mn-lt"/>
              <a:ea typeface="+mn-ea"/>
              <a:cs typeface="+mn-cs"/>
            </a:endParaRPr>
          </a:p>
          <a:p>
            <a:endParaRPr kumimoji="1" lang="zh-CN" altLang="en-US" dirty="0"/>
          </a:p>
        </p:txBody>
      </p:sp>
      <p:sp>
        <p:nvSpPr>
          <p:cNvPr id="4" name="幻灯片编号占位符 3"/>
          <p:cNvSpPr>
            <a:spLocks noGrp="1"/>
          </p:cNvSpPr>
          <p:nvPr>
            <p:ph type="sldNum" sz="quarter" idx="10"/>
          </p:nvPr>
        </p:nvSpPr>
        <p:spPr/>
        <p:txBody>
          <a:bodyPr/>
          <a:lstStyle/>
          <a:p>
            <a:fld id="{D8467CCD-ACBA-BD4D-8BB7-A8298987D07B}"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3.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5" Type="http://schemas.microsoft.com/office/2007/relationships/hdphoto" Target="../media/image4.wdp"/><Relationship Id="rId4" Type="http://schemas.openxmlformats.org/officeDocument/2006/relationships/image" Target="../media/image5.png"/><Relationship Id="rId3" Type="http://schemas.microsoft.com/office/2007/relationships/hdphoto" Target="../media/image2.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showMasterSp="0">
  <p:cSld name="标题幻灯片">
    <p:spTree>
      <p:nvGrpSpPr>
        <p:cNvPr id="1" name=""/>
        <p:cNvGrpSpPr/>
        <p:nvPr/>
      </p:nvGrpSpPr>
      <p:grpSpPr>
        <a:xfrm>
          <a:off x="0" y="0"/>
          <a:ext cx="0" cy="0"/>
          <a:chOff x="0" y="0"/>
          <a:chExt cx="0" cy="0"/>
        </a:xfrm>
      </p:grpSpPr>
      <p:sp>
        <p:nvSpPr>
          <p:cNvPr id="7" name="Rectangle 6"/>
          <p:cNvSpPr/>
          <p:nvPr/>
        </p:nvSpPr>
        <p:spPr>
          <a:xfrm>
            <a:off x="920834" y="134694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6200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ectangle 7"/>
          <p:cNvSpPr/>
          <p:nvPr/>
        </p:nvSpPr>
        <p:spPr>
          <a:xfrm>
            <a:off x="920834" y="4299696"/>
            <a:ext cx="10222992" cy="80683"/>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175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920834" y="1484779"/>
            <a:ext cx="10222992" cy="274320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p:cNvGrpSpPr/>
          <p:nvPr/>
        </p:nvGrpSpPr>
        <p:grpSpPr>
          <a:xfrm>
            <a:off x="9649215" y="4068923"/>
            <a:ext cx="1080904" cy="1080902"/>
            <a:chOff x="9685338" y="4460675"/>
            <a:chExt cx="1080904" cy="1080902"/>
          </a:xfrm>
        </p:grpSpPr>
        <p:sp>
          <p:nvSpPr>
            <p:cNvPr id="11" name="Oval 10"/>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2" name="Oval 11"/>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2" name="Title 1"/>
          <p:cNvSpPr>
            <a:spLocks noGrp="1"/>
          </p:cNvSpPr>
          <p:nvPr>
            <p:ph type="ctrTitle"/>
          </p:nvPr>
        </p:nvSpPr>
        <p:spPr>
          <a:xfrm>
            <a:off x="1051560" y="1432223"/>
            <a:ext cx="9966960" cy="3035808"/>
          </a:xfrm>
        </p:spPr>
        <p:txBody>
          <a:bodyPr anchor="ctr">
            <a:noAutofit/>
          </a:bodyPr>
          <a:lstStyle>
            <a:lvl1pPr algn="l">
              <a:lnSpc>
                <a:spcPct val="80000"/>
              </a:lnSpc>
              <a:defRPr sz="9600" cap="all" baseline="0">
                <a:blipFill dpi="0" rotWithShape="1">
                  <a:blip r:embed="rId4"/>
                  <a:srcRect/>
                  <a:tile tx="6350" ty="-127000" sx="65000" sy="64000" flip="none" algn="tl"/>
                </a:blipFill>
              </a:defRPr>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069848" y="4389120"/>
            <a:ext cx="7891272" cy="1069848"/>
          </a:xfrm>
        </p:spPr>
        <p:txBody>
          <a:bodyPr>
            <a:normAutofit/>
          </a:bodyPr>
          <a:lstStyle>
            <a:lvl1pPr marL="0" indent="0" algn="l">
              <a:buNone/>
              <a:defRPr sz="2200">
                <a:solidFill>
                  <a:schemeClr val="tx1"/>
                </a:solidFill>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83284890-85D2-4D7B-8EF5-15A9C1DB8F4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a:xfrm>
            <a:off x="9592733" y="4289334"/>
            <a:ext cx="1193868" cy="640080"/>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本">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a:p>
        </p:txBody>
      </p:sp>
      <p:sp>
        <p:nvSpPr>
          <p:cNvPr id="4" name="Date Placeholder 3"/>
          <p:cNvSpPr>
            <a:spLocks noGrp="1"/>
          </p:cNvSpPr>
          <p:nvPr>
            <p:ph type="dt" sz="half" idx="10"/>
          </p:nvPr>
        </p:nvSpPr>
        <p:spPr/>
        <p:txBody>
          <a:bodyPr/>
          <a:lstStyle/>
          <a:p>
            <a:fld id="{87157CC2-0FC8-4686-B024-99790E0F5162}"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和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533400"/>
            <a:ext cx="2552700" cy="5638800"/>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1066800" y="533400"/>
            <a:ext cx="7505700" cy="5638800"/>
          </a:xfrm>
        </p:spPr>
        <p:txBody>
          <a:bodyPr vert="eaVert"/>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F6764DA5-CD3D-4590-A511-FCD3BC7A793E}"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10"/>
          </p:nvPr>
        </p:nvSpPr>
        <p:spPr/>
        <p:txBody>
          <a:bodyPr/>
          <a:lstStyle/>
          <a:p>
            <a:fld id="{82F5661D-6934-4B32-B92C-470368BF1EC6}"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7" name="Rectangle 6"/>
          <p:cNvSpPr/>
          <p:nvPr/>
        </p:nvSpPr>
        <p:spPr>
          <a:xfrm>
            <a:off x="0" y="4917989"/>
            <a:ext cx="12192000" cy="1940010"/>
          </a:xfrm>
          <a:prstGeom prst="rect">
            <a:avLst/>
          </a:prstGeom>
          <a:blipFill dpi="0" rotWithShape="1">
            <a:blip r:embed="rId2">
              <a:alphaModFix amt="85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2167128" y="1225296"/>
            <a:ext cx="9281160" cy="3520440"/>
          </a:xfrm>
        </p:spPr>
        <p:txBody>
          <a:bodyPr anchor="ctr">
            <a:normAutofit/>
          </a:bodyPr>
          <a:lstStyle>
            <a:lvl1pPr>
              <a:lnSpc>
                <a:spcPct val="80000"/>
              </a:lnSpc>
              <a:defRPr sz="8000" b="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2165774" y="5020056"/>
            <a:ext cx="9052560" cy="1066800"/>
          </a:xfrm>
        </p:spPr>
        <p:txBody>
          <a:bodyPr anchor="t">
            <a:normAutofit/>
          </a:bodyPr>
          <a:lstStyle>
            <a:lvl1pPr marL="0" indent="0">
              <a:buNone/>
              <a:defRPr sz="2000">
                <a:solidFill>
                  <a:schemeClr val="tx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endParaRPr lang="zh-CN" altLang="en-US" smtClean="0"/>
          </a:p>
        </p:txBody>
      </p:sp>
      <p:sp>
        <p:nvSpPr>
          <p:cNvPr id="4" name="Date Placeholder 3"/>
          <p:cNvSpPr>
            <a:spLocks noGrp="1"/>
          </p:cNvSpPr>
          <p:nvPr>
            <p:ph type="dt" sz="half" idx="10"/>
          </p:nvPr>
        </p:nvSpPr>
        <p:spPr>
          <a:xfrm>
            <a:off x="8593667" y="6272784"/>
            <a:ext cx="2644309" cy="365125"/>
          </a:xfrm>
        </p:spPr>
        <p:txBody>
          <a:bodyPr/>
          <a:lstStyle/>
          <a:p>
            <a:fld id="{C6F822A4-8DA6-4447-9B1F-C5DB58435268}" type="datetimeFigureOut">
              <a:rPr lang="en-US" smtClean="0"/>
            </a:fld>
            <a:endParaRPr lang="en-US" dirty="0"/>
          </a:p>
        </p:txBody>
      </p:sp>
      <p:sp>
        <p:nvSpPr>
          <p:cNvPr id="5" name="Footer Placeholder 4"/>
          <p:cNvSpPr>
            <a:spLocks noGrp="1"/>
          </p:cNvSpPr>
          <p:nvPr>
            <p:ph type="ftr" sz="quarter" idx="11"/>
          </p:nvPr>
        </p:nvSpPr>
        <p:spPr>
          <a:xfrm>
            <a:off x="2182708" y="6272784"/>
            <a:ext cx="6327648" cy="365125"/>
          </a:xfrm>
        </p:spPr>
        <p:txBody>
          <a:bodyPr/>
          <a:lstStyle/>
          <a:p>
            <a:endParaRPr lang="en-US" dirty="0"/>
          </a:p>
        </p:txBody>
      </p:sp>
      <p:grpSp>
        <p:nvGrpSpPr>
          <p:cNvPr id="8" name="Group 7"/>
          <p:cNvGrpSpPr/>
          <p:nvPr/>
        </p:nvGrpSpPr>
        <p:grpSpPr>
          <a:xfrm>
            <a:off x="897399" y="2325848"/>
            <a:ext cx="1080904" cy="1080902"/>
            <a:chOff x="9685338" y="4460675"/>
            <a:chExt cx="1080904" cy="1080902"/>
          </a:xfrm>
        </p:grpSpPr>
        <p:sp>
          <p:nvSpPr>
            <p:cNvPr id="9" name="Oval 8"/>
            <p:cNvSpPr/>
            <p:nvPr/>
          </p:nvSpPr>
          <p:spPr>
            <a:xfrm>
              <a:off x="9685338" y="4460675"/>
              <a:ext cx="1080904" cy="1080902"/>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saturation sat="95000"/>
                        </a14:imgEffect>
                      </a14:imgLayer>
                    </a14:imgProps>
                  </a:ext>
                </a:extLst>
              </a:blip>
              <a:srcRect/>
              <a:tile tx="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0" name="Oval 9"/>
            <p:cNvSpPr/>
            <p:nvPr/>
          </p:nvSpPr>
          <p:spPr>
            <a:xfrm>
              <a:off x="9793429" y="4568765"/>
              <a:ext cx="864723" cy="864722"/>
            </a:xfrm>
            <a:prstGeom prst="ellipse">
              <a:avLst/>
            </a:prstGeom>
            <a:noFill/>
            <a:ln w="254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12"/>
          </p:nvPr>
        </p:nvSpPr>
        <p:spPr>
          <a:xfrm>
            <a:off x="843702" y="2506133"/>
            <a:ext cx="1188298" cy="720332"/>
          </a:xfrm>
        </p:spPr>
        <p:txBody>
          <a:bodyPr/>
          <a:lstStyle>
            <a:lvl1pPr>
              <a:defRPr sz="2800"/>
            </a:lvl1pPr>
          </a:lstStyle>
          <a:p>
            <a:fld id="{4FAB73BC-B049-4115-A692-8D63A059BFB8}" type="slidenum">
              <a:rPr lang="en-US" smtClean="0"/>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项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1069848"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Content Placeholder 3"/>
          <p:cNvSpPr>
            <a:spLocks noGrp="1"/>
          </p:cNvSpPr>
          <p:nvPr>
            <p:ph sz="half" idx="2"/>
          </p:nvPr>
        </p:nvSpPr>
        <p:spPr>
          <a:xfrm>
            <a:off x="6364224" y="2194560"/>
            <a:ext cx="4754880" cy="3977640"/>
          </a:xfrm>
        </p:spPr>
        <p:txBody>
          <a:bodyPr/>
          <a:lstStyle>
            <a:lvl1pPr>
              <a:defRPr sz="2000"/>
            </a:lvl1pPr>
            <a:lvl2pPr>
              <a:defRPr sz="1800"/>
            </a:lvl2pPr>
            <a:lvl3pPr>
              <a:defRPr sz="1600"/>
            </a:lvl3pPr>
            <a:lvl4pPr>
              <a:defRPr sz="1600"/>
            </a:lvl4pPr>
            <a:lvl5pPr>
              <a:defRPr sz="1600"/>
            </a:lvl5pPr>
            <a:lvl6pPr>
              <a:defRPr sz="1800"/>
            </a:lvl6pPr>
            <a:lvl7pPr>
              <a:defRPr sz="1800"/>
            </a:lvl7pPr>
            <a:lvl8pPr>
              <a:defRPr sz="1800"/>
            </a:lvl8pPr>
            <a:lvl9pPr>
              <a:defRPr sz="18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Date Placeholder 4"/>
          <p:cNvSpPr>
            <a:spLocks noGrp="1"/>
          </p:cNvSpPr>
          <p:nvPr>
            <p:ph type="dt" sz="half" idx="10"/>
          </p:nvPr>
        </p:nvSpPr>
        <p:spPr/>
        <p:txBody>
          <a:bodyPr/>
          <a:lstStyle/>
          <a:p>
            <a:fld id="{E548D31E-DCDA-41A7-9C67-C4B11B94D21D}"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比较">
    <p:spTree>
      <p:nvGrpSpPr>
        <p:cNvPr id="1" name=""/>
        <p:cNvGrpSpPr/>
        <p:nvPr/>
      </p:nvGrpSpPr>
      <p:grpSpPr>
        <a:xfrm>
          <a:off x="0" y="0"/>
          <a:ext cx="0" cy="0"/>
          <a:chOff x="0" y="0"/>
          <a:chExt cx="0" cy="0"/>
        </a:xfrm>
      </p:grpSpPr>
      <p:sp>
        <p:nvSpPr>
          <p:cNvPr id="3" name="Text Placeholder 2"/>
          <p:cNvSpPr>
            <a:spLocks noGrp="1"/>
          </p:cNvSpPr>
          <p:nvPr>
            <p:ph type="body" idx="1"/>
          </p:nvPr>
        </p:nvSpPr>
        <p:spPr>
          <a:xfrm>
            <a:off x="1066800"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Content Placeholder 3"/>
          <p:cNvSpPr>
            <a:spLocks noGrp="1"/>
          </p:cNvSpPr>
          <p:nvPr>
            <p:ph sz="half" idx="2"/>
          </p:nvPr>
        </p:nvSpPr>
        <p:spPr>
          <a:xfrm>
            <a:off x="1069848"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5" name="Text Placeholder 4"/>
          <p:cNvSpPr>
            <a:spLocks noGrp="1"/>
          </p:cNvSpPr>
          <p:nvPr>
            <p:ph type="body" sz="quarter" idx="3"/>
          </p:nvPr>
        </p:nvSpPr>
        <p:spPr>
          <a:xfrm>
            <a:off x="6364224" y="2048256"/>
            <a:ext cx="4754880" cy="640080"/>
          </a:xfrm>
        </p:spPr>
        <p:txBody>
          <a:bodyPr anchor="ctr">
            <a:normAutofit/>
          </a:bodyPr>
          <a:lstStyle>
            <a:lvl1pPr marL="0" indent="0">
              <a:buNone/>
              <a:defRPr sz="2000" b="1">
                <a:solidFill>
                  <a:schemeClr val="accent1">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Content Placeholder 5"/>
          <p:cNvSpPr>
            <a:spLocks noGrp="1"/>
          </p:cNvSpPr>
          <p:nvPr>
            <p:ph sz="quarter" idx="4"/>
          </p:nvPr>
        </p:nvSpPr>
        <p:spPr>
          <a:xfrm>
            <a:off x="6364224" y="2743200"/>
            <a:ext cx="4754880" cy="3291840"/>
          </a:xfrm>
        </p:spPr>
        <p:txBody>
          <a:bodyPr/>
          <a:lstStyle>
            <a:lvl1pPr>
              <a:defRPr sz="2000"/>
            </a:lvl1pPr>
            <a:lvl2pPr>
              <a:defRPr sz="1800"/>
            </a:lvl2pPr>
            <a:lvl3pPr>
              <a:defRPr sz="16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7" name="Date Placeholder 6"/>
          <p:cNvSpPr>
            <a:spLocks noGrp="1"/>
          </p:cNvSpPr>
          <p:nvPr>
            <p:ph type="dt" sz="half" idx="10"/>
          </p:nvPr>
        </p:nvSpPr>
        <p:spPr/>
        <p:txBody>
          <a:bodyPr/>
          <a:lstStyle/>
          <a:p>
            <a:fld id="{9B3762C0-B258-48F1-ADE6-176B4174CCDD}"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FAB73BC-B049-4115-A692-8D63A059BFB8}" type="slidenum">
              <a:rPr lang="en-US" smtClean="0"/>
            </a:fld>
            <a:endParaRPr lang="en-US"/>
          </a:p>
        </p:txBody>
      </p:sp>
      <p:sp>
        <p:nvSpPr>
          <p:cNvPr id="10" name="Title 9"/>
          <p:cNvSpPr>
            <a:spLocks noGrp="1"/>
          </p:cNvSpPr>
          <p:nvPr>
            <p:ph type="title"/>
          </p:nvPr>
        </p:nvSpPr>
        <p:spPr/>
        <p:txBody>
          <a:bodyPr/>
          <a:lstStyle/>
          <a:p>
            <a:r>
              <a:rPr lang="zh-CN" altLang="en-US" smtClean="0"/>
              <a:t>单击此处编辑母版标题样式</a:t>
            </a:r>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仅标题">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677919A6-33EB-49BD-A62F-1FA56B9F9712}"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FAB73BC-B049-4115-A692-8D63A059BFB8}" type="slidenum">
              <a:rPr lang="en-US" smtClean="0"/>
            </a:fld>
            <a:endParaRPr lang="en-US"/>
          </a:p>
        </p:txBody>
      </p:sp>
      <p:sp>
        <p:nvSpPr>
          <p:cNvPr id="6" name="Title 5"/>
          <p:cNvSpPr>
            <a:spLocks noGrp="1"/>
          </p:cNvSpPr>
          <p:nvPr>
            <p:ph type="title"/>
          </p:nvPr>
        </p:nvSpPr>
        <p:spPr/>
        <p:txBody>
          <a:bodyPr/>
          <a:lstStyle/>
          <a:p>
            <a:r>
              <a:rPr lang="zh-CN" altLang="en-US" smtClean="0"/>
              <a:t>单击此处编辑母版标题样式</a:t>
            </a:r>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CA4E7D1B-D673-4CF6-8672-009D42ABD2A0}"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showMasterSp="0">
  <p:cSld name="内容与标题">
    <p:spTree>
      <p:nvGrpSpPr>
        <p:cNvPr id="1" name=""/>
        <p:cNvGrpSpPr/>
        <p:nvPr/>
      </p:nvGrpSpPr>
      <p:grpSpPr>
        <a:xfrm>
          <a:off x="0" y="0"/>
          <a:ext cx="0" cy="0"/>
          <a:chOff x="0" y="0"/>
          <a:chExt cx="0" cy="0"/>
        </a:xfrm>
      </p:grpSpPr>
      <p:sp>
        <p:nvSpPr>
          <p:cNvPr id="8" name="Rectangle 7"/>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Content Placeholder 2"/>
          <p:cNvSpPr>
            <a:spLocks noGrp="1"/>
          </p:cNvSpPr>
          <p:nvPr>
            <p:ph idx="1"/>
          </p:nvPr>
        </p:nvSpPr>
        <p:spPr>
          <a:xfrm>
            <a:off x="838200" y="685800"/>
            <a:ext cx="6711696" cy="5020056"/>
          </a:xfrm>
        </p:spPr>
        <p:txBody>
          <a:bodyPr/>
          <a:lstStyle>
            <a:lvl1pPr>
              <a:defRPr sz="2000"/>
            </a:lvl1pPr>
            <a:lvl2pPr>
              <a:defRPr sz="1800"/>
            </a:lvl2pPr>
            <a:lvl3pPr>
              <a:defRPr sz="1600"/>
            </a:lvl3pPr>
            <a:lvl4pPr>
              <a:defRPr sz="1600"/>
            </a:lvl4pPr>
            <a:lvl5pPr>
              <a:defRPr sz="16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DA16AA21-1863-4931-97CB-99D0A168701B}"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grpSp>
        <p:nvGrpSpPr>
          <p:cNvPr id="9" name="Group 8"/>
          <p:cNvGrpSpPr>
            <a:grpSpLocks noChangeAspect="1"/>
          </p:cNvGrpSpPr>
          <p:nvPr/>
        </p:nvGrpSpPr>
        <p:grpSpPr>
          <a:xfrm>
            <a:off x="11401725" y="6229681"/>
            <a:ext cx="457200" cy="457200"/>
            <a:chOff x="11361456" y="6195813"/>
            <a:chExt cx="548640" cy="548640"/>
          </a:xfrm>
        </p:grpSpPr>
        <p:sp>
          <p:nvSpPr>
            <p:cNvPr id="10" name="Oval 9"/>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1" name="Oval 10"/>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showMasterSp="0">
  <p:cSld name="图片与标题">
    <p:spTree>
      <p:nvGrpSpPr>
        <p:cNvPr id="1" name=""/>
        <p:cNvGrpSpPr/>
        <p:nvPr/>
      </p:nvGrpSpPr>
      <p:grpSpPr>
        <a:xfrm>
          <a:off x="0" y="0"/>
          <a:ext cx="0" cy="0"/>
          <a:chOff x="0" y="0"/>
          <a:chExt cx="0" cy="0"/>
        </a:xfrm>
      </p:grpSpPr>
      <p:sp>
        <p:nvSpPr>
          <p:cNvPr id="11" name="Rectangle 10"/>
          <p:cNvSpPr/>
          <p:nvPr/>
        </p:nvSpPr>
        <p:spPr>
          <a:xfrm>
            <a:off x="8303740" y="0"/>
            <a:ext cx="3888259" cy="6857999"/>
          </a:xfrm>
          <a:prstGeom prst="rect">
            <a:avLst/>
          </a:prstGeom>
          <a:blipFill dpi="0" rotWithShape="1">
            <a:blip r:embed="rId2">
              <a:alphaModFix amt="60000"/>
              <a:lum bright="70000" contrast="-70000"/>
              <a:extLst>
                <a:ext uri="{BEBA8EAE-BF5A-486C-A8C5-ECC9F3942E4B}">
                  <a14:imgProps xmlns:a14="http://schemas.microsoft.com/office/drawing/2010/main">
                    <a14:imgLayer r:embed="rId3">
                      <a14:imgEffect>
                        <a14:sharpenSoften amount="61000"/>
                      </a14:imgEffect>
                    </a14:imgLayer>
                  </a14:imgProps>
                </a:ext>
                <a:ext uri="{28A0092B-C50C-407E-A947-70E740481C1C}">
                  <a14:useLocalDpi xmlns:a14="http://schemas.microsoft.com/office/drawing/2010/main" val="0"/>
                </a:ext>
              </a:extLst>
            </a:blip>
            <a:srcRect/>
            <a:tile tx="0" ty="-704850" sx="92000" sy="89000" flip="xy" algn="ctr"/>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549640" y="685800"/>
            <a:ext cx="3200400" cy="1737360"/>
          </a:xfrm>
        </p:spPr>
        <p:txBody>
          <a:bodyPr anchor="b">
            <a:normAutofit/>
          </a:bodyPr>
          <a:lstStyle>
            <a:lvl1pPr>
              <a:defRPr sz="3200" b="1"/>
            </a:lvl1pPr>
          </a:lstStyle>
          <a:p>
            <a:r>
              <a:rPr lang="zh-CN" altLang="en-US" smtClean="0"/>
              <a:t>单击此处编辑母版标题样式</a:t>
            </a:r>
            <a:endParaRPr lang="en-US" dirty="0"/>
          </a:p>
        </p:txBody>
      </p:sp>
      <p:sp>
        <p:nvSpPr>
          <p:cNvPr id="3" name="Picture Placeholder 2"/>
          <p:cNvSpPr>
            <a:spLocks noGrp="1"/>
          </p:cNvSpPr>
          <p:nvPr>
            <p:ph type="pic" idx="1" hasCustomPrompt="1"/>
          </p:nvPr>
        </p:nvSpPr>
        <p:spPr>
          <a:xfrm>
            <a:off x="0" y="0"/>
            <a:ext cx="8303740" cy="6858000"/>
          </a:xfrm>
          <a:solidFill>
            <a:schemeClr val="tx2">
              <a:lumMod val="20000"/>
              <a:lumOff val="80000"/>
            </a:schemeClr>
          </a:solidFill>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将图片拖动到占位符，或单击添加图标</a:t>
            </a:r>
            <a:endParaRPr lang="en-US" dirty="0"/>
          </a:p>
        </p:txBody>
      </p:sp>
      <p:sp>
        <p:nvSpPr>
          <p:cNvPr id="4" name="Text Placeholder 3"/>
          <p:cNvSpPr>
            <a:spLocks noGrp="1"/>
          </p:cNvSpPr>
          <p:nvPr>
            <p:ph type="body" sz="half" idx="2"/>
          </p:nvPr>
        </p:nvSpPr>
        <p:spPr>
          <a:xfrm>
            <a:off x="8549640" y="2423160"/>
            <a:ext cx="3200400" cy="3291840"/>
          </a:xfrm>
        </p:spPr>
        <p:txBody>
          <a:bodyPr>
            <a:normAutofit/>
          </a:bodyPr>
          <a:lstStyle>
            <a:lvl1pPr marL="0" indent="0">
              <a:lnSpc>
                <a:spcPct val="100000"/>
              </a:lnSpc>
              <a:spcBef>
                <a:spcPts val="1000"/>
              </a:spcBef>
              <a:buNone/>
              <a:defRPr sz="1400">
                <a:solidFill>
                  <a:schemeClr val="accent1">
                    <a:lumMod val="7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endParaRPr lang="zh-CN" altLang="en-US" smtClean="0"/>
          </a:p>
        </p:txBody>
      </p:sp>
      <p:sp>
        <p:nvSpPr>
          <p:cNvPr id="5" name="Date Placeholder 4"/>
          <p:cNvSpPr>
            <a:spLocks noGrp="1"/>
          </p:cNvSpPr>
          <p:nvPr>
            <p:ph type="dt" sz="half" idx="10"/>
          </p:nvPr>
        </p:nvSpPr>
        <p:spPr/>
        <p:txBody>
          <a:bodyPr/>
          <a:lstStyle/>
          <a:p>
            <a:fld id="{3772C379-9A7C-4C87-A116-CBE9F58B04C5}" type="datetimeFigureOut">
              <a:rPr lang="en-US" smtClean="0"/>
            </a:fld>
            <a:endParaRPr lang="en-US"/>
          </a:p>
        </p:txBody>
      </p:sp>
      <p:grpSp>
        <p:nvGrpSpPr>
          <p:cNvPr id="8" name="Group 7"/>
          <p:cNvGrpSpPr>
            <a:grpSpLocks noChangeAspect="1"/>
          </p:cNvGrpSpPr>
          <p:nvPr/>
        </p:nvGrpSpPr>
        <p:grpSpPr>
          <a:xfrm>
            <a:off x="11401725" y="6229681"/>
            <a:ext cx="457200" cy="457200"/>
            <a:chOff x="11361456" y="6195813"/>
            <a:chExt cx="548640" cy="548640"/>
          </a:xfrm>
        </p:grpSpPr>
        <p:sp>
          <p:nvSpPr>
            <p:cNvPr id="9" name="Oval 8"/>
            <p:cNvSpPr/>
            <p:nvPr/>
          </p:nvSpPr>
          <p:spPr>
            <a:xfrm>
              <a:off x="11361456" y="6195813"/>
              <a:ext cx="548640" cy="548640"/>
            </a:xfrm>
            <a:prstGeom prst="ellipse">
              <a:avLst/>
            </a:prstGeom>
            <a:blipFill dpi="0" rotWithShape="1">
              <a:blip r:embed="rId4">
                <a:duotone>
                  <a:schemeClr val="accent1">
                    <a:shade val="45000"/>
                    <a:satMod val="135000"/>
                  </a:schemeClr>
                  <a:prstClr val="white"/>
                </a:duotone>
                <a:extLst>
                  <a:ext uri="{BEBA8EAE-BF5A-486C-A8C5-ECC9F3942E4B}">
                    <a14:imgProps xmlns:a14="http://schemas.microsoft.com/office/drawing/2010/main">
                      <a14:imgLayer r:embed="rId5">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10" name="Oval 9"/>
            <p:cNvSpPr/>
            <p:nvPr/>
          </p:nvSpPr>
          <p:spPr>
            <a:xfrm>
              <a:off x="11396488" y="6230844"/>
              <a:ext cx="478576" cy="478578"/>
            </a:xfrm>
            <a:prstGeom prst="ellipse">
              <a:avLst/>
            </a:prstGeom>
            <a:noFill/>
            <a:ln w="12700" cap="flat" cmpd="sng" algn="ctr">
              <a:solidFill>
                <a:sysClr val="window" lastClr="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7" name="Slide Number Placeholder 6"/>
          <p:cNvSpPr>
            <a:spLocks noGrp="1"/>
          </p:cNvSpPr>
          <p:nvPr>
            <p:ph type="sldNum" sz="quarter" idx="12"/>
          </p:nvPr>
        </p:nvSpPr>
        <p:spPr/>
        <p:txBody>
          <a:bodyPr/>
          <a:lstStyle/>
          <a:p>
            <a:fld id="{4FAB73BC-B049-4115-A692-8D63A059BFB8}"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5" Type="http://schemas.openxmlformats.org/officeDocument/2006/relationships/theme" Target="../theme/theme1.xml"/><Relationship Id="rId14" Type="http://schemas.openxmlformats.org/officeDocument/2006/relationships/image" Target="../media/image3.png"/><Relationship Id="rId13" Type="http://schemas.microsoft.com/office/2007/relationships/hdphoto" Target="../media/image4.wdp"/><Relationship Id="rId12" Type="http://schemas.openxmlformats.org/officeDocument/2006/relationships/image" Target="../media/image5.pn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069848" y="484632"/>
            <a:ext cx="10058400" cy="1609344"/>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1069848" y="2121408"/>
            <a:ext cx="10058400" cy="4050792"/>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二级</a:t>
            </a:r>
            <a:endParaRPr lang="zh-CN" altLang="en-US" smtClean="0"/>
          </a:p>
          <a:p>
            <a:pPr lvl="2"/>
            <a:r>
              <a:rPr lang="zh-CN" altLang="en-US" smtClean="0"/>
              <a:t>三级</a:t>
            </a:r>
            <a:endParaRPr lang="zh-CN" altLang="en-US" smtClean="0"/>
          </a:p>
          <a:p>
            <a:pPr lvl="3"/>
            <a:r>
              <a:rPr lang="zh-CN" altLang="en-US" smtClean="0"/>
              <a:t>四级</a:t>
            </a:r>
            <a:endParaRPr lang="zh-CN" altLang="en-US" smtClean="0"/>
          </a:p>
          <a:p>
            <a:pPr lvl="4"/>
            <a:r>
              <a:rPr lang="zh-CN" altLang="en-US" smtClean="0"/>
              <a:t>五级</a:t>
            </a:r>
            <a:endParaRPr lang="en-US" dirty="0"/>
          </a:p>
        </p:txBody>
      </p:sp>
      <p:sp>
        <p:nvSpPr>
          <p:cNvPr id="4" name="Date Placeholder 3"/>
          <p:cNvSpPr>
            <a:spLocks noGrp="1"/>
          </p:cNvSpPr>
          <p:nvPr>
            <p:ph type="dt" sz="half" idx="2"/>
          </p:nvPr>
        </p:nvSpPr>
        <p:spPr>
          <a:xfrm>
            <a:off x="7964424" y="6272784"/>
            <a:ext cx="3273552" cy="365125"/>
          </a:xfrm>
          <a:prstGeom prst="rect">
            <a:avLst/>
          </a:prstGeom>
        </p:spPr>
        <p:txBody>
          <a:bodyPr vert="horz" lIns="91440" tIns="45720" rIns="91440" bIns="45720" rtlCol="0" anchor="ctr"/>
          <a:lstStyle>
            <a:lvl1pPr algn="r">
              <a:defRPr sz="1100">
                <a:solidFill>
                  <a:schemeClr val="tx2"/>
                </a:solidFill>
              </a:defRPr>
            </a:lvl1pPr>
          </a:lstStyle>
          <a:p>
            <a:fld id="{8664C608-40B1-4030-A28D-5B74BC98ADCE}" type="datetimeFigureOut">
              <a:rPr lang="en-US" smtClean="0"/>
            </a:fld>
            <a:endParaRPr lang="en-US" dirty="0"/>
          </a:p>
        </p:txBody>
      </p:sp>
      <p:sp>
        <p:nvSpPr>
          <p:cNvPr id="5" name="Footer Placeholder 4"/>
          <p:cNvSpPr>
            <a:spLocks noGrp="1"/>
          </p:cNvSpPr>
          <p:nvPr>
            <p:ph type="ftr" sz="quarter" idx="3"/>
          </p:nvPr>
        </p:nvSpPr>
        <p:spPr>
          <a:xfrm>
            <a:off x="1088136" y="6272784"/>
            <a:ext cx="6327648" cy="365125"/>
          </a:xfrm>
          <a:prstGeom prst="rect">
            <a:avLst/>
          </a:prstGeom>
        </p:spPr>
        <p:txBody>
          <a:bodyPr vert="horz" lIns="91440" tIns="45720" rIns="91440" bIns="45720" rtlCol="0" anchor="ctr"/>
          <a:lstStyle>
            <a:lvl1pPr algn="l">
              <a:defRPr sz="1100">
                <a:solidFill>
                  <a:schemeClr val="tx2"/>
                </a:solidFill>
              </a:defRPr>
            </a:lvl1pPr>
          </a:lstStyle>
          <a:p>
            <a:endParaRPr lang="en-US" dirty="0"/>
          </a:p>
        </p:txBody>
      </p:sp>
      <p:grpSp>
        <p:nvGrpSpPr>
          <p:cNvPr id="7" name="Group 6"/>
          <p:cNvGrpSpPr>
            <a:grpSpLocks noChangeAspect="1"/>
          </p:cNvGrpSpPr>
          <p:nvPr/>
        </p:nvGrpSpPr>
        <p:grpSpPr>
          <a:xfrm>
            <a:off x="11401725" y="6229681"/>
            <a:ext cx="457200" cy="457200"/>
            <a:chOff x="11361456" y="6195813"/>
            <a:chExt cx="548640" cy="548640"/>
          </a:xfrm>
        </p:grpSpPr>
        <p:sp>
          <p:nvSpPr>
            <p:cNvPr id="8" name="Oval 7"/>
            <p:cNvSpPr/>
            <p:nvPr/>
          </p:nvSpPr>
          <p:spPr>
            <a:xfrm>
              <a:off x="11361456" y="6195813"/>
              <a:ext cx="548640" cy="548640"/>
            </a:xfrm>
            <a:prstGeom prst="ellipse">
              <a:avLst/>
            </a:prstGeom>
            <a:blipFill dpi="0" rotWithShape="1">
              <a:blip r:embed="rId12">
                <a:duotone>
                  <a:schemeClr val="accent1">
                    <a:shade val="45000"/>
                    <a:satMod val="135000"/>
                  </a:schemeClr>
                  <a:prstClr val="white"/>
                </a:duotone>
                <a:extLst>
                  <a:ext uri="{BEBA8EAE-BF5A-486C-A8C5-ECC9F3942E4B}">
                    <a14:imgProps xmlns:a14="http://schemas.microsoft.com/office/drawing/2010/main">
                      <a14:imgLayer r:embed="rId13">
                        <a14:imgEffect>
                          <a14:brightnessContrast bright="-40000" contrast="20000"/>
                        </a14:imgEffect>
                        <a14:imgEffect>
                          <a14:saturation sat="95000"/>
                        </a14:imgEffect>
                      </a14:imgLayer>
                    </a14:imgProps>
                  </a:ext>
                </a:extLst>
              </a:blip>
              <a:srcRect/>
              <a:tile tx="50800" ty="0" sx="85000" sy="85000" flip="none" algn="tl"/>
            </a:blipFill>
            <a:ln w="25400" cap="flat" cmpd="sng" algn="ctr">
              <a:noFill/>
              <a:prstDash val="solid"/>
            </a:ln>
            <a:effectLst/>
          </p:spPr>
          <p:txBody>
            <a:bodyPr lIns="0" tIns="0" rIns="0" bIns="0"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2000" b="0" i="0" u="none" strike="noStrike" kern="0" cap="none" spc="0" normalizeH="0" baseline="0" noProof="0" dirty="0">
                <a:ln>
                  <a:noFill/>
                </a:ln>
                <a:solidFill>
                  <a:prstClr val="white"/>
                </a:solidFill>
                <a:effectLst/>
                <a:uLnTx/>
                <a:uFillTx/>
                <a:latin typeface="Rockwell Extra Bold" panose="02060903040505020403" pitchFamily="18" charset="0"/>
                <a:ea typeface="+mn-ea"/>
                <a:cs typeface="+mn-cs"/>
              </a:endParaRPr>
            </a:p>
          </p:txBody>
        </p:sp>
        <p:sp>
          <p:nvSpPr>
            <p:cNvPr id="9" name="Oval 8"/>
            <p:cNvSpPr/>
            <p:nvPr/>
          </p:nvSpPr>
          <p:spPr>
            <a:xfrm>
              <a:off x="11396488" y="6230844"/>
              <a:ext cx="478576" cy="478578"/>
            </a:xfrm>
            <a:prstGeom prst="ellipse">
              <a:avLst/>
            </a:prstGeom>
            <a:noFill/>
            <a:ln w="12700" cap="flat" cmpd="sng" algn="ctr">
              <a:solidFill>
                <a:srgbClr val="FFFFFF"/>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defRPr/>
              </a:pPr>
              <a:endParaRPr kumimoji="0" lang="en-US" sz="1800" b="0" i="0" u="none" strike="noStrike" kern="0" cap="none" spc="0" normalizeH="0" baseline="0" noProof="0" dirty="0">
                <a:ln>
                  <a:noFill/>
                </a:ln>
                <a:solidFill>
                  <a:prstClr val="white"/>
                </a:solidFill>
                <a:effectLst/>
                <a:uLnTx/>
                <a:uFillTx/>
                <a:latin typeface="Calibri" panose="020F0502020204030204"/>
                <a:ea typeface="+mn-ea"/>
                <a:cs typeface="+mn-cs"/>
              </a:endParaRPr>
            </a:p>
          </p:txBody>
        </p:sp>
      </p:grpSp>
      <p:sp>
        <p:nvSpPr>
          <p:cNvPr id="6" name="Slide Number Placeholder 5"/>
          <p:cNvSpPr>
            <a:spLocks noGrp="1"/>
          </p:cNvSpPr>
          <p:nvPr>
            <p:ph type="sldNum" sz="quarter" idx="4"/>
          </p:nvPr>
        </p:nvSpPr>
        <p:spPr>
          <a:xfrm>
            <a:off x="11311128" y="6272784"/>
            <a:ext cx="640080" cy="365125"/>
          </a:xfrm>
          <a:prstGeom prst="rect">
            <a:avLst/>
          </a:prstGeom>
        </p:spPr>
        <p:txBody>
          <a:bodyPr vert="horz" lIns="91440" tIns="45720" rIns="91440" bIns="45720" rtlCol="0" anchor="ctr"/>
          <a:lstStyle>
            <a:lvl1pPr algn="ctr">
              <a:defRPr sz="1400" b="1">
                <a:solidFill>
                  <a:srgbClr val="FFFFFF"/>
                </a:solidFill>
                <a:latin typeface="+mj-lt"/>
              </a:defRPr>
            </a:lvl1pPr>
          </a:lstStyle>
          <a:p>
            <a:fld id="{4FAB73BC-B049-4115-A692-8D63A059BFB8}" type="slidenum">
              <a:rPr lang="en-US" smtClean="0"/>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defTabSz="914400" rtl="0" eaLnBrk="1" latinLnBrk="0" hangingPunct="1">
        <a:lnSpc>
          <a:spcPct val="90000"/>
        </a:lnSpc>
        <a:spcBef>
          <a:spcPct val="0"/>
        </a:spcBef>
        <a:buNone/>
        <a:defRPr sz="5400" kern="1200" cap="all" baseline="0">
          <a:blipFill>
            <a:blip r:embed="rId14">
              <a:extLst>
                <a:ext uri="{28A0092B-C50C-407E-A947-70E740481C1C}">
                  <a14:useLocalDpi xmlns:a14="http://schemas.microsoft.com/office/drawing/2010/main" val="0"/>
                </a:ext>
              </a:extLst>
            </a:blip>
            <a:tile tx="6350" ty="-127000" sx="65000" sy="64000" flip="none" algn="tl"/>
          </a:blipFill>
          <a:latin typeface="+mj-lt"/>
          <a:ea typeface="+mj-ea"/>
          <a:cs typeface="+mj-cs"/>
        </a:defRPr>
      </a:lvl1pPr>
    </p:titleStyle>
    <p:bodyStyle>
      <a:lvl1pPr marL="182880" indent="-182880" algn="l" defTabSz="914400" rtl="0" eaLnBrk="1" latinLnBrk="0" hangingPunct="1">
        <a:lnSpc>
          <a:spcPct val="90000"/>
        </a:lnSpc>
        <a:spcBef>
          <a:spcPts val="1200"/>
        </a:spcBef>
        <a:buClr>
          <a:schemeClr val="accent1">
            <a:lumMod val="75000"/>
          </a:schemeClr>
        </a:buClr>
        <a:buSzPct val="85000"/>
        <a:buFont typeface="Wingdings" panose="05000000000000000000" pitchFamily="2" charset="2"/>
        <a:buChar char="§"/>
        <a:defRPr sz="2000" kern="1200">
          <a:solidFill>
            <a:schemeClr val="tx1"/>
          </a:solidFill>
          <a:latin typeface="+mn-lt"/>
          <a:ea typeface="+mn-ea"/>
          <a:cs typeface="+mn-cs"/>
        </a:defRPr>
      </a:lvl1pPr>
      <a:lvl2pPr marL="45720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800" kern="1200">
          <a:solidFill>
            <a:schemeClr val="tx1"/>
          </a:solidFill>
          <a:latin typeface="+mn-lt"/>
          <a:ea typeface="+mn-ea"/>
          <a:cs typeface="+mn-cs"/>
        </a:defRPr>
      </a:lvl2pPr>
      <a:lvl3pPr marL="73152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3pPr>
      <a:lvl4pPr marL="100584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4pPr>
      <a:lvl5pPr marL="1280160" indent="-18288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5pPr>
      <a:lvl6pPr marL="160020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6pPr>
      <a:lvl7pPr marL="1899920"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7pPr>
      <a:lvl8pPr marL="220027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8pPr>
      <a:lvl9pPr marL="2499995" indent="-228600" algn="l" defTabSz="914400" rtl="0" eaLnBrk="1" latinLnBrk="0" hangingPunct="1">
        <a:lnSpc>
          <a:spcPct val="90000"/>
        </a:lnSpc>
        <a:spcBef>
          <a:spcPts val="400"/>
        </a:spcBef>
        <a:spcAft>
          <a:spcPts val="200"/>
        </a:spcAft>
        <a:buClr>
          <a:schemeClr val="accent1">
            <a:lumMod val="75000"/>
          </a:schemeClr>
        </a:buClr>
        <a:buSzPct val="85000"/>
        <a:buFont typeface="Wingdings" panose="05000000000000000000" pitchFamily="2" charset="2"/>
        <a:buChar char="§"/>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tif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2.xml"/><Relationship Id="rId1" Type="http://schemas.openxmlformats.org/officeDocument/2006/relationships/image" Target="../media/image8.tiff"/></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xml"/><Relationship Id="rId1" Type="http://schemas.openxmlformats.org/officeDocument/2006/relationships/image" Target="../media/image9.tiff"/></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10.tiff"/></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4" Type="http://schemas.openxmlformats.org/officeDocument/2006/relationships/notesSlide" Target="../notesSlides/notesSlide2.xml"/><Relationship Id="rId3" Type="http://schemas.openxmlformats.org/officeDocument/2006/relationships/slideLayout" Target="../slideLayouts/slideLayout2.xml"/><Relationship Id="rId2" Type="http://schemas.openxmlformats.org/officeDocument/2006/relationships/image" Target="../media/image2.tiff"/><Relationship Id="rId1" Type="http://schemas.openxmlformats.org/officeDocument/2006/relationships/image" Target="../media/image1.tif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3.tiff"/><Relationship Id="rId1" Type="http://schemas.openxmlformats.org/officeDocument/2006/relationships/image" Target="../media/image8.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4" Type="http://schemas.openxmlformats.org/officeDocument/2006/relationships/notesSlide" Target="../notesSlides/notesSlide3.xml"/><Relationship Id="rId3" Type="http://schemas.openxmlformats.org/officeDocument/2006/relationships/slideLayout" Target="../slideLayouts/slideLayout2.xml"/><Relationship Id="rId2" Type="http://schemas.openxmlformats.org/officeDocument/2006/relationships/image" Target="../media/image5.tiff"/><Relationship Id="rId1" Type="http://schemas.openxmlformats.org/officeDocument/2006/relationships/image" Target="../media/image4.tiff"/></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2.xml"/><Relationship Id="rId1" Type="http://schemas.openxmlformats.org/officeDocument/2006/relationships/image" Target="../media/image6.tiff"/></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pPr algn="ctr"/>
            <a:r>
              <a:rPr kumimoji="1" lang="zh-CN" altLang="en-US" dirty="0" smtClean="0"/>
              <a:t>乡土</a:t>
            </a:r>
            <a:r>
              <a:rPr kumimoji="1" lang="en-US" altLang="zh-CN" dirty="0" smtClean="0"/>
              <a:t>·</a:t>
            </a:r>
            <a:r>
              <a:rPr kumimoji="1" lang="zh-CN" altLang="en-US" dirty="0" smtClean="0"/>
              <a:t>中国</a:t>
            </a:r>
            <a:endParaRPr kumimoji="1" lang="zh-CN" altLang="en-US" dirty="0"/>
          </a:p>
        </p:txBody>
      </p:sp>
      <p:sp>
        <p:nvSpPr>
          <p:cNvPr id="3" name="副标题 2"/>
          <p:cNvSpPr>
            <a:spLocks noGrp="1"/>
          </p:cNvSpPr>
          <p:nvPr>
            <p:ph type="subTitle" idx="1"/>
          </p:nvPr>
        </p:nvSpPr>
        <p:spPr>
          <a:xfrm>
            <a:off x="1426108" y="4745380"/>
            <a:ext cx="7891272" cy="1069848"/>
          </a:xfrm>
        </p:spPr>
        <p:txBody>
          <a:bodyPr>
            <a:normAutofit/>
          </a:bodyPr>
          <a:lstStyle/>
          <a:p>
            <a:pPr algn="ctr"/>
            <a:r>
              <a:rPr kumimoji="1" lang="zh-CN" altLang="en-US" sz="2800" dirty="0" smtClean="0"/>
              <a:t>重庆市第八中学 付泽新</a:t>
            </a:r>
            <a:endParaRPr kumimoji="1" lang="zh-CN" altLang="en-US" sz="2800" dirty="0"/>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活动四：中美妈妈对比</a:t>
            </a:r>
            <a:endParaRPr kumimoji="1" lang="zh-CN" altLang="en-US" dirty="0"/>
          </a:p>
        </p:txBody>
      </p:sp>
      <p:pic>
        <p:nvPicPr>
          <p:cNvPr id="4" name="图片 3"/>
          <p:cNvPicPr>
            <a:picLocks noChangeAspect="1"/>
          </p:cNvPicPr>
          <p:nvPr/>
        </p:nvPicPr>
        <p:blipFill>
          <a:blip r:embed="rId1"/>
          <a:srcRect b="12348"/>
          <a:stretch>
            <a:fillRect/>
          </a:stretch>
        </p:blipFill>
        <p:spPr>
          <a:xfrm>
            <a:off x="1738630" y="1750695"/>
            <a:ext cx="6871970" cy="4246245"/>
          </a:xfrm>
          <a:prstGeom prst="rect">
            <a:avLst/>
          </a:prstGeom>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活动四</a:t>
            </a:r>
            <a:endParaRPr kumimoji="1" lang="zh-CN" altLang="en-US" dirty="0"/>
          </a:p>
        </p:txBody>
      </p:sp>
      <p:sp>
        <p:nvSpPr>
          <p:cNvPr id="3" name="内容占位符 2"/>
          <p:cNvSpPr>
            <a:spLocks noGrp="1"/>
          </p:cNvSpPr>
          <p:nvPr>
            <p:ph idx="1"/>
          </p:nvPr>
        </p:nvSpPr>
        <p:spPr>
          <a:xfrm>
            <a:off x="684366" y="2093976"/>
            <a:ext cx="9607116" cy="4050792"/>
          </a:xfrm>
        </p:spPr>
        <p:txBody>
          <a:bodyPr>
            <a:normAutofit/>
          </a:bodyPr>
          <a:lstStyle/>
          <a:p>
            <a:r>
              <a:rPr kumimoji="1" lang="zh-CN" altLang="en-US" sz="3600" dirty="0" smtClean="0">
                <a:latin typeface="华文楷体" panose="02010600040101010101" charset="-122"/>
                <a:ea typeface="华文楷体" panose="02010600040101010101" charset="-122"/>
                <a:cs typeface="华文楷体" panose="02010600040101010101" charset="-122"/>
              </a:rPr>
              <a:t>中国妈妈和美国妈妈有什么不同？为什么会产生这样的不同，你能解释么？</a:t>
            </a:r>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内容占位符 2"/>
          <p:cNvSpPr>
            <a:spLocks noGrp="1"/>
          </p:cNvSpPr>
          <p:nvPr>
            <p:ph idx="1"/>
          </p:nvPr>
        </p:nvSpPr>
        <p:spPr>
          <a:xfrm>
            <a:off x="1035981" y="1613408"/>
            <a:ext cx="10058400" cy="4050792"/>
          </a:xfrm>
        </p:spPr>
        <p:txBody>
          <a:bodyPr>
            <a:normAutofit/>
          </a:bodyPr>
          <a:lstStyle/>
          <a:p>
            <a:r>
              <a:rPr lang="zh-CN" altLang="en-US" sz="4000" dirty="0" smtClean="0">
                <a:latin typeface="华文楷体" panose="02010600040101010101" charset="-122"/>
                <a:ea typeface="华文楷体" panose="02010600040101010101" charset="-122"/>
                <a:cs typeface="华文楷体" panose="02010600040101010101" charset="-122"/>
              </a:rPr>
              <a:t>      </a:t>
            </a:r>
            <a:r>
              <a:rPr lang="zh-CN" altLang="zh-CN" sz="4000" dirty="0" smtClean="0">
                <a:latin typeface="华文楷体" panose="02010600040101010101" charset="-122"/>
                <a:ea typeface="华文楷体" panose="02010600040101010101" charset="-122"/>
                <a:cs typeface="华文楷体" panose="02010600040101010101" charset="-122"/>
              </a:rPr>
              <a:t>这些</a:t>
            </a:r>
            <a:r>
              <a:rPr lang="zh-CN" altLang="zh-CN" sz="4000" dirty="0">
                <a:latin typeface="华文楷体" panose="02010600040101010101" charset="-122"/>
                <a:ea typeface="华文楷体" panose="02010600040101010101" charset="-122"/>
                <a:cs typeface="华文楷体" panose="02010600040101010101" charset="-122"/>
              </a:rPr>
              <a:t>问题和我们的生活息息相关，但是探究它们产生的原因似乎也并不容易，这需要对中国社会进行</a:t>
            </a:r>
            <a:r>
              <a:rPr lang="zh-CN" altLang="zh-CN" sz="4000" dirty="0">
                <a:solidFill>
                  <a:srgbClr val="FF0000"/>
                </a:solidFill>
                <a:latin typeface="华文楷体" panose="02010600040101010101" charset="-122"/>
                <a:ea typeface="华文楷体" panose="02010600040101010101" charset="-122"/>
                <a:cs typeface="华文楷体" panose="02010600040101010101" charset="-122"/>
              </a:rPr>
              <a:t>广泛而深入的考察</a:t>
            </a:r>
            <a:r>
              <a:rPr lang="zh-CN" altLang="zh-CN" sz="4000" dirty="0">
                <a:latin typeface="华文楷体" panose="02010600040101010101" charset="-122"/>
                <a:ea typeface="华文楷体" panose="02010600040101010101" charset="-122"/>
                <a:cs typeface="华文楷体" panose="02010600040101010101" charset="-122"/>
              </a:rPr>
              <a:t>，进行</a:t>
            </a:r>
            <a:r>
              <a:rPr lang="zh-CN" altLang="zh-CN" sz="4000" dirty="0">
                <a:solidFill>
                  <a:srgbClr val="FF0000"/>
                </a:solidFill>
                <a:latin typeface="华文楷体" panose="02010600040101010101" charset="-122"/>
                <a:ea typeface="华文楷体" panose="02010600040101010101" charset="-122"/>
                <a:cs typeface="华文楷体" panose="02010600040101010101" charset="-122"/>
              </a:rPr>
              <a:t>精当理性的概括</a:t>
            </a:r>
            <a:r>
              <a:rPr lang="zh-CN" altLang="zh-CN" sz="4000" dirty="0">
                <a:latin typeface="华文楷体" panose="02010600040101010101" charset="-122"/>
                <a:ea typeface="华文楷体" panose="02010600040101010101" charset="-122"/>
                <a:cs typeface="华文楷体" panose="02010600040101010101" charset="-122"/>
              </a:rPr>
              <a:t>，</a:t>
            </a:r>
            <a:r>
              <a:rPr lang="en-US" altLang="zh-CN" sz="4000" dirty="0">
                <a:latin typeface="华文楷体" panose="02010600040101010101" charset="-122"/>
                <a:ea typeface="华文楷体" panose="02010600040101010101" charset="-122"/>
                <a:cs typeface="华文楷体" panose="02010600040101010101" charset="-122"/>
              </a:rPr>
              <a:t>1940</a:t>
            </a:r>
            <a:r>
              <a:rPr lang="zh-CN" altLang="zh-CN" sz="4000" dirty="0">
                <a:latin typeface="华文楷体" panose="02010600040101010101" charset="-122"/>
                <a:ea typeface="华文楷体" panose="02010600040101010101" charset="-122"/>
                <a:cs typeface="华文楷体" panose="02010600040101010101" charset="-122"/>
              </a:rPr>
              <a:t>年，有这样一位社会学家从这些问题出发，具有时代眼光的解读过我们刚刚发现的问题。</a:t>
            </a:r>
            <a:endParaRPr lang="zh-CN" altLang="zh-CN" sz="4000" dirty="0">
              <a:latin typeface="华文楷体" panose="02010600040101010101" charset="-122"/>
              <a:ea typeface="华文楷体" panose="02010600040101010101" charset="-122"/>
              <a:cs typeface="华文楷体" panose="02010600040101010101" charset="-122"/>
            </a:endParaRPr>
          </a:p>
          <a:p>
            <a:endParaRPr kumimoji="1" lang="zh-CN" altLang="en-US" sz="40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34381" y="0"/>
            <a:ext cx="10058400" cy="1609344"/>
          </a:xfrm>
        </p:spPr>
        <p:txBody>
          <a:bodyPr/>
          <a:lstStyle/>
          <a:p>
            <a:r>
              <a:rPr kumimoji="1" lang="zh-CN" altLang="en-US" dirty="0" smtClean="0"/>
              <a:t>中国人为什么喜欢种菜</a:t>
            </a:r>
            <a:endParaRPr kumimoji="1" lang="zh-CN" altLang="en-US" dirty="0"/>
          </a:p>
        </p:txBody>
      </p:sp>
      <p:sp>
        <p:nvSpPr>
          <p:cNvPr id="3" name="内容占位符 2"/>
          <p:cNvSpPr>
            <a:spLocks noGrp="1"/>
          </p:cNvSpPr>
          <p:nvPr>
            <p:ph idx="1"/>
          </p:nvPr>
        </p:nvSpPr>
        <p:spPr>
          <a:xfrm>
            <a:off x="729657" y="1609344"/>
            <a:ext cx="10467848" cy="4050792"/>
          </a:xfrm>
        </p:spPr>
        <p:txBody>
          <a:bodyPr>
            <a:noAutofit/>
          </a:bodyPr>
          <a:lstStyle/>
          <a:p>
            <a:r>
              <a:rPr lang="zh-CN" altLang="en-US" sz="3600" dirty="0" smtClean="0">
                <a:latin typeface="华文楷体" panose="02010600040101010101" charset="-122"/>
                <a:ea typeface="华文楷体" panose="02010600040101010101" charset="-122"/>
                <a:cs typeface="华文楷体" panose="02010600040101010101" charset="-122"/>
              </a:rPr>
              <a:t>       “</a:t>
            </a:r>
            <a:r>
              <a:rPr lang="zh-CN" altLang="zh-CN" sz="3200" dirty="0" smtClean="0">
                <a:latin typeface="华文楷体" panose="02010600040101010101" charset="-122"/>
                <a:ea typeface="华文楷体" panose="02010600040101010101" charset="-122"/>
                <a:cs typeface="华文楷体" panose="02010600040101010101" charset="-122"/>
              </a:rPr>
              <a:t>从</a:t>
            </a:r>
            <a:r>
              <a:rPr lang="zh-CN" altLang="zh-CN" sz="3200" dirty="0">
                <a:latin typeface="华文楷体" panose="02010600040101010101" charset="-122"/>
                <a:ea typeface="华文楷体" panose="02010600040101010101" charset="-122"/>
                <a:cs typeface="华文楷体" panose="02010600040101010101" charset="-122"/>
              </a:rPr>
              <a:t>基层上看去，中国社会是乡土性的……种地是最普通的谋生办法。在我们这片远东大陆上，可能在很古的时候住过些还不知道种地的原始人，那些人的生活怎样，对于我们至多只有一些好奇的兴趣罢了。</a:t>
            </a:r>
            <a:r>
              <a:rPr lang="zh-CN" altLang="zh-CN" sz="3200" b="1" dirty="0">
                <a:solidFill>
                  <a:srgbClr val="FF0000"/>
                </a:solidFill>
                <a:latin typeface="华文楷体" panose="02010600040101010101" charset="-122"/>
                <a:ea typeface="华文楷体" panose="02010600040101010101" charset="-122"/>
                <a:cs typeface="华文楷体" panose="02010600040101010101" charset="-122"/>
              </a:rPr>
              <a:t>以现在的情形来说，这片大陆上最大多数的人是拖泥带水下田村生活的了。我们不妨缩小一些范围来看，三条大河的流域已经全是农业区。</a:t>
            </a:r>
            <a:r>
              <a:rPr lang="zh-CN" altLang="zh-CN" sz="3200" dirty="0">
                <a:latin typeface="华文楷体" panose="02010600040101010101" charset="-122"/>
                <a:ea typeface="华文楷体" panose="02010600040101010101" charset="-122"/>
                <a:cs typeface="华文楷体" panose="02010600040101010101" charset="-122"/>
              </a:rPr>
              <a:t>而且，据说凡是从这个农业老家里迁移到四围边地上去的子弟，也老是很忠实地守着这直接向土里去讨生活的传统。 </a:t>
            </a:r>
            <a:r>
              <a:rPr lang="zh-CN" altLang="en-US" sz="3200" dirty="0" smtClean="0">
                <a:latin typeface="华文楷体" panose="02010600040101010101" charset="-122"/>
                <a:ea typeface="华文楷体" panose="02010600040101010101" charset="-122"/>
                <a:cs typeface="华文楷体" panose="02010600040101010101" charset="-122"/>
              </a:rPr>
              <a:t>”</a:t>
            </a:r>
            <a:endParaRPr lang="en-US" altLang="zh-CN" sz="3200" dirty="0">
              <a:latin typeface="华文楷体" panose="02010600040101010101" charset="-122"/>
              <a:ea typeface="华文楷体" panose="02010600040101010101" charset="-122"/>
              <a:cs typeface="华文楷体" panose="02010600040101010101" charset="-122"/>
            </a:endParaRPr>
          </a:p>
          <a:p>
            <a:pPr algn="r"/>
            <a:r>
              <a:rPr kumimoji="1" lang="en-US" altLang="zh-CN" sz="3200" dirty="0" smtClean="0">
                <a:latin typeface="华文楷体" panose="02010600040101010101" charset="-122"/>
                <a:ea typeface="华文楷体" panose="02010600040101010101" charset="-122"/>
                <a:cs typeface="华文楷体" panose="02010600040101010101" charset="-122"/>
              </a:rPr>
              <a:t>——《</a:t>
            </a:r>
            <a:r>
              <a:rPr kumimoji="1" lang="zh-CN" altLang="en-US" sz="3200" dirty="0">
                <a:latin typeface="华文楷体" panose="02010600040101010101" charset="-122"/>
                <a:ea typeface="华文楷体" panose="02010600040101010101" charset="-122"/>
                <a:cs typeface="华文楷体" panose="02010600040101010101" charset="-122"/>
              </a:rPr>
              <a:t>乡土中国</a:t>
            </a:r>
            <a:r>
              <a:rPr kumimoji="1" lang="en-US" altLang="zh-CN" sz="3200" dirty="0">
                <a:latin typeface="华文楷体" panose="02010600040101010101" charset="-122"/>
                <a:ea typeface="华文楷体" panose="02010600040101010101" charset="-122"/>
                <a:cs typeface="华文楷体" panose="02010600040101010101" charset="-122"/>
              </a:rPr>
              <a:t>》</a:t>
            </a:r>
            <a:r>
              <a:rPr kumimoji="1" lang="zh-CN" altLang="en-US" sz="3200" dirty="0">
                <a:latin typeface="华文楷体" panose="02010600040101010101" charset="-122"/>
                <a:ea typeface="华文楷体" panose="02010600040101010101" charset="-122"/>
                <a:cs typeface="华文楷体" panose="02010600040101010101" charset="-122"/>
              </a:rPr>
              <a:t>整本书阅读任务书</a:t>
            </a:r>
            <a:r>
              <a:rPr kumimoji="1" lang="en-US" altLang="zh-CN" sz="3200" dirty="0">
                <a:latin typeface="华文楷体" panose="02010600040101010101" charset="-122"/>
                <a:ea typeface="华文楷体" panose="02010600040101010101" charset="-122"/>
                <a:cs typeface="华文楷体" panose="02010600040101010101" charset="-122"/>
              </a:rPr>
              <a:t>24</a:t>
            </a:r>
            <a:r>
              <a:rPr kumimoji="1" lang="zh-CN" altLang="en-US" sz="3200" dirty="0" smtClean="0">
                <a:latin typeface="华文楷体" panose="02010600040101010101" charset="-122"/>
                <a:ea typeface="华文楷体" panose="02010600040101010101" charset="-122"/>
                <a:cs typeface="华文楷体" panose="02010600040101010101" charset="-122"/>
              </a:rPr>
              <a:t>页</a:t>
            </a:r>
            <a:endParaRPr kumimoji="1" lang="zh-CN" altLang="en-US" sz="32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对乡土的迷恋</a:t>
            </a:r>
            <a:endParaRPr kumimoji="1" lang="zh-CN" altLang="en-US" dirty="0"/>
          </a:p>
        </p:txBody>
      </p:sp>
      <p:pic>
        <p:nvPicPr>
          <p:cNvPr id="4" name="图片 3"/>
          <p:cNvPicPr>
            <a:picLocks noChangeAspect="1"/>
          </p:cNvPicPr>
          <p:nvPr/>
        </p:nvPicPr>
        <p:blipFill>
          <a:blip r:embed="rId1"/>
          <a:stretch>
            <a:fillRect/>
          </a:stretch>
        </p:blipFill>
        <p:spPr>
          <a:xfrm>
            <a:off x="1888064" y="1856909"/>
            <a:ext cx="7137401" cy="4468013"/>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我们的家庭关系图</a:t>
            </a:r>
            <a:endParaRPr kumimoji="1" lang="zh-CN" altLang="en-US" dirty="0"/>
          </a:p>
        </p:txBody>
      </p:sp>
      <p:sp>
        <p:nvSpPr>
          <p:cNvPr id="3" name="内容占位符 2"/>
          <p:cNvSpPr>
            <a:spLocks noGrp="1"/>
          </p:cNvSpPr>
          <p:nvPr>
            <p:ph idx="1"/>
          </p:nvPr>
        </p:nvSpPr>
        <p:spPr/>
        <p:txBody>
          <a:bodyPr>
            <a:normAutofit/>
          </a:bodyPr>
          <a:lstStyle/>
          <a:p>
            <a:r>
              <a:rPr lang="zh-CN" altLang="zh-CN" sz="3200" dirty="0">
                <a:latin typeface="华文楷体" panose="02010600040101010101" charset="-122"/>
                <a:ea typeface="华文楷体" panose="02010600040101010101" charset="-122"/>
                <a:cs typeface="华文楷体" panose="02010600040101010101" charset="-122"/>
              </a:rPr>
              <a:t>“</a:t>
            </a:r>
            <a:r>
              <a:rPr lang="zh-CN" altLang="zh-CN" sz="3200" b="1" dirty="0">
                <a:solidFill>
                  <a:srgbClr val="FF0000"/>
                </a:solidFill>
                <a:latin typeface="华文楷体" panose="02010600040101010101" charset="-122"/>
                <a:ea typeface="华文楷体" panose="02010600040101010101" charset="-122"/>
                <a:cs typeface="华文楷体" panose="02010600040101010101" charset="-122"/>
              </a:rPr>
              <a:t>我们社会中最重要的亲属关系就是这种丢石头形成同心圆波纹的性质。</a:t>
            </a:r>
            <a:r>
              <a:rPr lang="zh-CN" altLang="zh-CN" sz="3200" dirty="0">
                <a:latin typeface="华文楷体" panose="02010600040101010101" charset="-122"/>
                <a:ea typeface="华文楷体" panose="02010600040101010101" charset="-122"/>
                <a:cs typeface="华文楷体" panose="02010600040101010101" charset="-122"/>
              </a:rPr>
              <a:t>亲属关系是根据生育和婚姻事实所发生的社会关系。从生育和婚姻所结成的网络，可以一直推出去包括无穷的人，过去的、现在的、和未来的人物。我们俗语里有“一表三千里”，就是这个意思，其实三千里者也不过指其广亵的意思而且。这个网络象个蜘蛛的网，有一个中心，就是自己。”</a:t>
            </a:r>
            <a:endParaRPr lang="zh-CN" altLang="zh-CN" sz="3200" dirty="0">
              <a:latin typeface="华文楷体" panose="02010600040101010101" charset="-122"/>
              <a:ea typeface="华文楷体" panose="02010600040101010101" charset="-122"/>
              <a:cs typeface="华文楷体" panose="02010600040101010101" charset="-122"/>
            </a:endParaRPr>
          </a:p>
          <a:p>
            <a:pPr algn="r"/>
            <a:r>
              <a:rPr lang="zh-CN" altLang="zh-CN" sz="3200" dirty="0">
                <a:latin typeface="华文楷体" panose="02010600040101010101" charset="-122"/>
                <a:ea typeface="华文楷体" panose="02010600040101010101" charset="-122"/>
                <a:cs typeface="华文楷体" panose="02010600040101010101" charset="-122"/>
              </a:rPr>
              <a:t>——《乡土中国》整本书阅读任务书</a:t>
            </a:r>
            <a:r>
              <a:rPr lang="en-US" altLang="zh-CN" sz="3200" dirty="0">
                <a:latin typeface="华文楷体" panose="02010600040101010101" charset="-122"/>
                <a:ea typeface="华文楷体" panose="02010600040101010101" charset="-122"/>
                <a:cs typeface="华文楷体" panose="02010600040101010101" charset="-122"/>
              </a:rPr>
              <a:t>54</a:t>
            </a:r>
            <a:r>
              <a:rPr lang="zh-CN" altLang="zh-CN" sz="3200" dirty="0">
                <a:latin typeface="华文楷体" panose="02010600040101010101" charset="-122"/>
                <a:ea typeface="华文楷体" panose="02010600040101010101" charset="-122"/>
                <a:cs typeface="华文楷体" panose="02010600040101010101" charset="-122"/>
              </a:rPr>
              <a:t>页 </a:t>
            </a:r>
            <a:endParaRPr kumimoji="1" lang="zh-CN" altLang="en-US" sz="32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94115" y="789432"/>
            <a:ext cx="10058400" cy="1609344"/>
          </a:xfrm>
        </p:spPr>
        <p:txBody>
          <a:bodyPr/>
          <a:lstStyle/>
          <a:p>
            <a:pPr lvl="0"/>
            <a:r>
              <a:rPr kumimoji="1" lang="zh-CN" altLang="en-US"/>
              <a:t>为什么中国妈妈与美国妈妈不同</a:t>
            </a:r>
            <a:br>
              <a:rPr kumimoji="1" lang="zh-CN" altLang="en-US"/>
            </a:br>
            <a:endParaRPr kumimoji="1" lang="zh-CN" altLang="en-US"/>
          </a:p>
        </p:txBody>
      </p:sp>
      <p:sp>
        <p:nvSpPr>
          <p:cNvPr id="3" name="内容占位符 2"/>
          <p:cNvSpPr>
            <a:spLocks noGrp="1"/>
          </p:cNvSpPr>
          <p:nvPr>
            <p:ph idx="1"/>
          </p:nvPr>
        </p:nvSpPr>
        <p:spPr>
          <a:xfrm>
            <a:off x="663448" y="2036741"/>
            <a:ext cx="10207752" cy="4050792"/>
          </a:xfrm>
        </p:spPr>
        <p:txBody>
          <a:bodyPr>
            <a:noAutofit/>
          </a:bodyPr>
          <a:lstStyle/>
          <a:p>
            <a:r>
              <a:rPr lang="zh-CN" altLang="zh-CN" sz="3200" dirty="0">
                <a:latin typeface="华文楷体" panose="02010600040101010101" charset="-122"/>
                <a:ea typeface="华文楷体" panose="02010600040101010101" charset="-122"/>
                <a:cs typeface="华文楷体" panose="02010600040101010101" charset="-122"/>
              </a:rPr>
              <a:t>“中国传统结构中的差序格局具有这种伸缩能力。在乡下，家庭可以很小，而一到有钱的地主和官僚阶层，可以大到象个小国</a:t>
            </a:r>
            <a:r>
              <a:rPr lang="zh-CN" altLang="zh-CN" sz="3200" dirty="0" smtClean="0">
                <a:latin typeface="华文楷体" panose="02010600040101010101" charset="-122"/>
                <a:ea typeface="华文楷体" panose="02010600040101010101" charset="-122"/>
                <a:cs typeface="华文楷体" panose="02010600040101010101" charset="-122"/>
              </a:rPr>
              <a:t>。</a:t>
            </a:r>
            <a:r>
              <a:rPr lang="zh-CN" altLang="en-US" sz="3200" dirty="0" smtClean="0">
                <a:latin typeface="华文楷体" panose="02010600040101010101" charset="-122"/>
                <a:ea typeface="华文楷体" panose="02010600040101010101" charset="-122"/>
                <a:cs typeface="华文楷体" panose="02010600040101010101" charset="-122"/>
              </a:rPr>
              <a:t>而</a:t>
            </a:r>
            <a:r>
              <a:rPr lang="zh-CN" altLang="zh-CN" sz="3200" dirty="0" smtClean="0">
                <a:latin typeface="华文楷体" panose="02010600040101010101" charset="-122"/>
                <a:ea typeface="华文楷体" panose="02010600040101010101" charset="-122"/>
                <a:cs typeface="华文楷体" panose="02010600040101010101" charset="-122"/>
              </a:rPr>
              <a:t>在</a:t>
            </a:r>
            <a:r>
              <a:rPr lang="zh-CN" altLang="zh-CN" sz="3200" dirty="0">
                <a:latin typeface="华文楷体" panose="02010600040101010101" charset="-122"/>
                <a:ea typeface="华文楷体" panose="02010600040101010101" charset="-122"/>
                <a:cs typeface="华文楷体" panose="02010600040101010101" charset="-122"/>
              </a:rPr>
              <a:t>孩子成年了住在家里都得给父母膳宿费的西洋社会里，大家承认团体的界限。在团体里的有一定的资格。资格取消了就得走出这个团体。</a:t>
            </a:r>
            <a:r>
              <a:rPr lang="zh-CN" altLang="zh-CN" sz="3200" b="1" dirty="0">
                <a:solidFill>
                  <a:srgbClr val="FF0000"/>
                </a:solidFill>
                <a:latin typeface="华文楷体" panose="02010600040101010101" charset="-122"/>
                <a:ea typeface="华文楷体" panose="02010600040101010101" charset="-122"/>
                <a:cs typeface="华文楷体" panose="02010600040101010101" charset="-122"/>
              </a:rPr>
              <a:t>在他们不是人情冷热的问题，而是权利问题。在西洋社会里争的是权利，而在我们却是攀关系、讲交情。”</a:t>
            </a:r>
            <a:endParaRPr lang="zh-CN" altLang="zh-CN" sz="3200" b="1" dirty="0">
              <a:solidFill>
                <a:srgbClr val="FF0000"/>
              </a:solidFill>
              <a:latin typeface="华文楷体" panose="02010600040101010101" charset="-122"/>
              <a:ea typeface="华文楷体" panose="02010600040101010101" charset="-122"/>
              <a:cs typeface="华文楷体" panose="02010600040101010101" charset="-122"/>
            </a:endParaRPr>
          </a:p>
          <a:p>
            <a:pPr algn="r"/>
            <a:r>
              <a:rPr lang="zh-CN" altLang="zh-CN" sz="3200" dirty="0">
                <a:latin typeface="华文楷体" panose="02010600040101010101" charset="-122"/>
                <a:ea typeface="华文楷体" panose="02010600040101010101" charset="-122"/>
                <a:cs typeface="华文楷体" panose="02010600040101010101" charset="-122"/>
              </a:rPr>
              <a:t>——《乡土中国》整</a:t>
            </a:r>
            <a:r>
              <a:rPr lang="zh-CN" altLang="zh-CN" sz="3200" dirty="0" smtClean="0">
                <a:latin typeface="华文楷体" panose="02010600040101010101" charset="-122"/>
                <a:ea typeface="华文楷体" panose="02010600040101010101" charset="-122"/>
                <a:cs typeface="华文楷体" panose="02010600040101010101" charset="-122"/>
              </a:rPr>
              <a:t>本书</a:t>
            </a:r>
            <a:r>
              <a:rPr lang="zh-CN" altLang="en-US" sz="3200" dirty="0" smtClean="0">
                <a:latin typeface="华文楷体" panose="02010600040101010101" charset="-122"/>
                <a:ea typeface="华文楷体" panose="02010600040101010101" charset="-122"/>
                <a:cs typeface="华文楷体" panose="02010600040101010101" charset="-122"/>
              </a:rPr>
              <a:t>阅读</a:t>
            </a:r>
            <a:r>
              <a:rPr lang="zh-CN" altLang="zh-CN" sz="3200" dirty="0" smtClean="0">
                <a:latin typeface="华文楷体" panose="02010600040101010101" charset="-122"/>
                <a:ea typeface="华文楷体" panose="02010600040101010101" charset="-122"/>
                <a:cs typeface="华文楷体" panose="02010600040101010101" charset="-122"/>
              </a:rPr>
              <a:t>任务书</a:t>
            </a:r>
            <a:r>
              <a:rPr lang="en-US" altLang="zh-CN" sz="3200" dirty="0">
                <a:latin typeface="华文楷体" panose="02010600040101010101" charset="-122"/>
                <a:ea typeface="华文楷体" panose="02010600040101010101" charset="-122"/>
                <a:cs typeface="华文楷体" panose="02010600040101010101" charset="-122"/>
              </a:rPr>
              <a:t>53</a:t>
            </a:r>
            <a:r>
              <a:rPr lang="zh-CN" altLang="zh-CN" sz="3200" dirty="0">
                <a:latin typeface="华文楷体" panose="02010600040101010101" charset="-122"/>
                <a:ea typeface="华文楷体" panose="02010600040101010101" charset="-122"/>
                <a:cs typeface="华文楷体" panose="02010600040101010101" charset="-122"/>
              </a:rPr>
              <a:t>页</a:t>
            </a:r>
            <a:endParaRPr lang="zh-CN" altLang="zh-CN" sz="3200" dirty="0">
              <a:latin typeface="华文楷体" panose="02010600040101010101" charset="-122"/>
              <a:ea typeface="华文楷体" panose="02010600040101010101" charset="-122"/>
              <a:cs typeface="华文楷体" panose="02010600040101010101" charset="-122"/>
            </a:endParaRPr>
          </a:p>
          <a:p>
            <a:endParaRPr kumimoji="1" lang="zh-CN" altLang="en-US" sz="32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stretch>
            <a:fillRect/>
          </a:stretch>
        </p:blipFill>
        <p:spPr>
          <a:xfrm>
            <a:off x="736600" y="723900"/>
            <a:ext cx="7509934" cy="5196874"/>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205314" y="290915"/>
            <a:ext cx="10058400" cy="1609344"/>
          </a:xfrm>
        </p:spPr>
        <p:txBody>
          <a:bodyPr/>
          <a:lstStyle/>
          <a:p>
            <a:r>
              <a:rPr kumimoji="1" lang="en-US" altLang="zh-CN" dirty="0" smtClean="0"/>
              <a:t>《</a:t>
            </a:r>
            <a:r>
              <a:rPr kumimoji="1" lang="zh-CN" altLang="en-US" dirty="0" smtClean="0"/>
              <a:t>乡土中国</a:t>
            </a:r>
            <a:r>
              <a:rPr kumimoji="1" lang="en-US" altLang="zh-CN" dirty="0" smtClean="0"/>
              <a:t>》</a:t>
            </a:r>
            <a:endParaRPr kumimoji="1" lang="zh-CN" altLang="en-US" dirty="0"/>
          </a:p>
        </p:txBody>
      </p:sp>
      <p:sp>
        <p:nvSpPr>
          <p:cNvPr id="3" name="内容占位符 2"/>
          <p:cNvSpPr>
            <a:spLocks noGrp="1"/>
          </p:cNvSpPr>
          <p:nvPr>
            <p:ph idx="1"/>
          </p:nvPr>
        </p:nvSpPr>
        <p:spPr>
          <a:xfrm>
            <a:off x="628057" y="1900259"/>
            <a:ext cx="6685619" cy="4050792"/>
          </a:xfrm>
        </p:spPr>
        <p:txBody>
          <a:bodyPr>
            <a:normAutofit lnSpcReduction="10000"/>
          </a:bodyPr>
          <a:lstStyle/>
          <a:p>
            <a:r>
              <a:rPr lang="zh-CN" altLang="zh-CN" sz="3600" dirty="0">
                <a:latin typeface="华文楷体" panose="02010600040101010101" charset="-122"/>
                <a:ea typeface="华文楷体" panose="02010600040101010101" charset="-122"/>
                <a:cs typeface="华文楷体" panose="02010600040101010101" charset="-122"/>
              </a:rPr>
              <a:t>《乡土中国》取自费孝通</a:t>
            </a:r>
            <a:r>
              <a:rPr lang="en-US" altLang="zh-CN" sz="3600" dirty="0">
                <a:latin typeface="华文楷体" panose="02010600040101010101" charset="-122"/>
                <a:ea typeface="华文楷体" panose="02010600040101010101" charset="-122"/>
                <a:cs typeface="华文楷体" panose="02010600040101010101" charset="-122"/>
              </a:rPr>
              <a:t>20</a:t>
            </a:r>
            <a:r>
              <a:rPr lang="zh-CN" altLang="zh-CN" sz="3600" dirty="0">
                <a:latin typeface="华文楷体" panose="02010600040101010101" charset="-122"/>
                <a:ea typeface="华文楷体" panose="02010600040101010101" charset="-122"/>
                <a:cs typeface="华文楷体" panose="02010600040101010101" charset="-122"/>
              </a:rPr>
              <a:t>世纪</a:t>
            </a:r>
            <a:r>
              <a:rPr lang="en-US" altLang="zh-CN" sz="3600" dirty="0">
                <a:latin typeface="华文楷体" panose="02010600040101010101" charset="-122"/>
                <a:ea typeface="华文楷体" panose="02010600040101010101" charset="-122"/>
                <a:cs typeface="华文楷体" panose="02010600040101010101" charset="-122"/>
              </a:rPr>
              <a:t>40</a:t>
            </a:r>
            <a:r>
              <a:rPr lang="zh-CN" altLang="zh-CN" sz="3600" dirty="0">
                <a:latin typeface="华文楷体" panose="02010600040101010101" charset="-122"/>
                <a:ea typeface="华文楷体" panose="02010600040101010101" charset="-122"/>
                <a:cs typeface="华文楷体" panose="02010600040101010101" charset="-122"/>
              </a:rPr>
              <a:t>年代后期在西南联大和云南大学所讲的“乡村社会学”一课的内容，而应当时《世纪评论之约》分期连载的</a:t>
            </a:r>
            <a:r>
              <a:rPr lang="en-US" altLang="zh-CN" sz="3600" dirty="0">
                <a:latin typeface="华文楷体" panose="02010600040101010101" charset="-122"/>
                <a:ea typeface="华文楷体" panose="02010600040101010101" charset="-122"/>
                <a:cs typeface="华文楷体" panose="02010600040101010101" charset="-122"/>
              </a:rPr>
              <a:t>14</a:t>
            </a:r>
            <a:r>
              <a:rPr lang="zh-CN" altLang="zh-CN" sz="3600" dirty="0">
                <a:latin typeface="华文楷体" panose="02010600040101010101" charset="-122"/>
                <a:ea typeface="华文楷体" panose="02010600040101010101" charset="-122"/>
                <a:cs typeface="华文楷体" panose="02010600040101010101" charset="-122"/>
              </a:rPr>
              <a:t>篇文章</a:t>
            </a:r>
            <a:r>
              <a:rPr lang="zh-CN" altLang="zh-CN" sz="3600" dirty="0" smtClean="0">
                <a:latin typeface="华文楷体" panose="02010600040101010101" charset="-122"/>
                <a:ea typeface="华文楷体" panose="02010600040101010101" charset="-122"/>
                <a:cs typeface="华文楷体" panose="02010600040101010101" charset="-122"/>
              </a:rPr>
              <a:t>。</a:t>
            </a:r>
            <a:r>
              <a:rPr lang="zh-CN" altLang="en-US" sz="3600" dirty="0" smtClean="0">
                <a:latin typeface="华文楷体" panose="02010600040101010101" charset="-122"/>
                <a:ea typeface="华文楷体" panose="02010600040101010101" charset="-122"/>
                <a:cs typeface="华文楷体" panose="02010600040101010101" charset="-122"/>
              </a:rPr>
              <a:t>费孝通，</a:t>
            </a:r>
            <a:r>
              <a:rPr lang="zh-CN" altLang="zh-CN" sz="3600" dirty="0" smtClean="0">
                <a:latin typeface="华文楷体" panose="02010600040101010101" charset="-122"/>
                <a:ea typeface="华文楷体" panose="02010600040101010101" charset="-122"/>
                <a:cs typeface="华文楷体" panose="02010600040101010101" charset="-122"/>
              </a:rPr>
              <a:t>著名</a:t>
            </a:r>
            <a:r>
              <a:rPr lang="zh-CN" altLang="zh-CN" sz="3600" dirty="0">
                <a:latin typeface="华文楷体" panose="02010600040101010101" charset="-122"/>
                <a:ea typeface="华文楷体" panose="02010600040101010101" charset="-122"/>
                <a:cs typeface="华文楷体" panose="02010600040101010101" charset="-122"/>
              </a:rPr>
              <a:t>社会学家、人类学家、民族学家、社会活动家，中国社会学和人类学的奠基人之一 </a:t>
            </a:r>
            <a:r>
              <a:rPr lang="zh-CN" altLang="en-US" sz="3600" dirty="0" smtClean="0">
                <a:latin typeface="华文楷体" panose="02010600040101010101" charset="-122"/>
                <a:ea typeface="华文楷体" panose="02010600040101010101" charset="-122"/>
                <a:cs typeface="华文楷体" panose="02010600040101010101" charset="-122"/>
              </a:rPr>
              <a:t>。</a:t>
            </a:r>
            <a:endParaRPr kumimoji="1" lang="zh-CN" altLang="en-US" sz="3600" dirty="0">
              <a:latin typeface="华文楷体" panose="02010600040101010101" charset="-122"/>
              <a:ea typeface="华文楷体" panose="02010600040101010101" charset="-122"/>
              <a:cs typeface="华文楷体" panose="02010600040101010101" charset="-122"/>
            </a:endParaRPr>
          </a:p>
        </p:txBody>
      </p:sp>
      <p:pic>
        <p:nvPicPr>
          <p:cNvPr id="4" name="图片 3"/>
          <p:cNvPicPr>
            <a:picLocks noChangeAspect="1"/>
          </p:cNvPicPr>
          <p:nvPr/>
        </p:nvPicPr>
        <p:blipFill>
          <a:blip r:embed="rId1"/>
          <a:stretch>
            <a:fillRect/>
          </a:stretch>
        </p:blipFill>
        <p:spPr>
          <a:xfrm>
            <a:off x="7543301" y="1727200"/>
            <a:ext cx="4026738" cy="4223851"/>
          </a:xfrm>
          <a:prstGeom prst="rect">
            <a:avLst/>
          </a:prstGeom>
          <a:ln>
            <a:noFill/>
          </a:ln>
          <a:effectLst>
            <a:softEdge rad="112500"/>
          </a:effectLst>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a:t>
            </a:r>
            <a:r>
              <a:rPr kumimoji="1" lang="zh-CN" altLang="en-US" dirty="0" smtClean="0"/>
              <a:t>乡土中国</a:t>
            </a:r>
            <a:r>
              <a:rPr kumimoji="1" lang="en-US" altLang="zh-CN" dirty="0" smtClean="0"/>
              <a:t>》</a:t>
            </a:r>
            <a:r>
              <a:rPr kumimoji="1" lang="zh-CN" altLang="en-US" dirty="0" smtClean="0"/>
              <a:t>序言</a:t>
            </a:r>
            <a:endParaRPr kumimoji="1" lang="zh-CN" altLang="en-US" dirty="0"/>
          </a:p>
        </p:txBody>
      </p:sp>
      <p:sp>
        <p:nvSpPr>
          <p:cNvPr id="3" name="内容占位符 2"/>
          <p:cNvSpPr>
            <a:spLocks noGrp="1"/>
          </p:cNvSpPr>
          <p:nvPr>
            <p:ph idx="1"/>
          </p:nvPr>
        </p:nvSpPr>
        <p:spPr>
          <a:xfrm>
            <a:off x="666495" y="2093976"/>
            <a:ext cx="10461753" cy="4050792"/>
          </a:xfrm>
        </p:spPr>
        <p:txBody>
          <a:bodyPr>
            <a:normAutofit/>
          </a:bodyPr>
          <a:lstStyle/>
          <a:p>
            <a:r>
              <a:rPr lang="zh-CN" altLang="en-US" sz="3600" smtClean="0">
                <a:latin typeface="华文楷体" panose="02010600040101010101" charset="-122"/>
                <a:ea typeface="华文楷体" panose="02010600040101010101" charset="-122"/>
                <a:cs typeface="华文楷体" panose="02010600040101010101" charset="-122"/>
              </a:rPr>
              <a:t>       “</a:t>
            </a:r>
            <a:r>
              <a:rPr lang="zh-CN" altLang="zh-CN" sz="3600" smtClean="0">
                <a:latin typeface="华文楷体" panose="02010600040101010101" charset="-122"/>
                <a:ea typeface="华文楷体" panose="02010600040101010101" charset="-122"/>
                <a:cs typeface="华文楷体" panose="02010600040101010101" charset="-122"/>
              </a:rPr>
              <a:t>我</a:t>
            </a:r>
            <a:r>
              <a:rPr lang="zh-CN" altLang="zh-CN" sz="3600" dirty="0">
                <a:latin typeface="华文楷体" panose="02010600040101010101" charset="-122"/>
                <a:ea typeface="华文楷体" panose="02010600040101010101" charset="-122"/>
                <a:cs typeface="华文楷体" panose="02010600040101010101" charset="-122"/>
              </a:rPr>
              <a:t>敢于在讲台上把自己知道不成熟的想法，和盘托出在青年人的面前，那是因为我认为这是一个比较好的教育方法。</a:t>
            </a:r>
            <a:r>
              <a:rPr lang="zh-CN" altLang="zh-CN" sz="3600" b="1" dirty="0">
                <a:solidFill>
                  <a:srgbClr val="FF0000"/>
                </a:solidFill>
                <a:latin typeface="华文楷体" panose="02010600040101010101" charset="-122"/>
                <a:ea typeface="华文楷体" panose="02010600040101010101" charset="-122"/>
                <a:cs typeface="华文楷体" panose="02010600040101010101" charset="-122"/>
              </a:rPr>
              <a:t>我并不认为教师的任务是在传授已有的知识，这些学生们自己可以从书本上去学习，而主要是在引导学生敢于向未知的领域进军。</a:t>
            </a:r>
            <a:r>
              <a:rPr lang="zh-CN" altLang="zh-CN" sz="3600" dirty="0">
                <a:latin typeface="华文楷体" panose="02010600040101010101" charset="-122"/>
                <a:ea typeface="华文楷体" panose="02010600040101010101" charset="-122"/>
                <a:cs typeface="华文楷体" panose="02010600040101010101" charset="-122"/>
              </a:rPr>
              <a:t>作为教师的人就得带个头。至于攻关的结果是否获得了可靠的知识，那是另一个</a:t>
            </a:r>
            <a:r>
              <a:rPr lang="zh-CN" altLang="zh-CN" sz="3600" smtClean="0">
                <a:latin typeface="华文楷体" panose="02010600040101010101" charset="-122"/>
                <a:ea typeface="华文楷体" panose="02010600040101010101" charset="-122"/>
                <a:cs typeface="华文楷体" panose="02010600040101010101" charset="-122"/>
              </a:rPr>
              <a:t>问题。</a:t>
            </a:r>
            <a:r>
              <a:rPr lang="zh-CN" altLang="en-US" sz="3600" smtClean="0">
                <a:latin typeface="华文楷体" panose="02010600040101010101" charset="-122"/>
                <a:ea typeface="华文楷体" panose="02010600040101010101" charset="-122"/>
                <a:cs typeface="华文楷体" panose="02010600040101010101" charset="-122"/>
              </a:rPr>
              <a:t>”</a:t>
            </a:r>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985181" y="281432"/>
            <a:ext cx="10058400" cy="1609344"/>
          </a:xfrm>
        </p:spPr>
        <p:txBody>
          <a:bodyPr/>
          <a:lstStyle/>
          <a:p>
            <a:r>
              <a:rPr kumimoji="1" lang="zh-CN" altLang="en-US" dirty="0" smtClean="0"/>
              <a:t>中国之大</a:t>
            </a:r>
            <a:endParaRPr kumimoji="1" lang="zh-CN" altLang="en-US" dirty="0"/>
          </a:p>
        </p:txBody>
      </p:sp>
      <p:pic>
        <p:nvPicPr>
          <p:cNvPr id="4" name="图片 3"/>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07067" y="1557868"/>
            <a:ext cx="6587067" cy="4940300"/>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9848" y="584539"/>
            <a:ext cx="10058400" cy="1609344"/>
          </a:xfrm>
        </p:spPr>
        <p:txBody>
          <a:bodyPr/>
          <a:lstStyle/>
          <a:p>
            <a:r>
              <a:rPr kumimoji="1" lang="zh-CN" altLang="en-US" smtClean="0"/>
              <a:t>第一步：</a:t>
            </a:r>
            <a:r>
              <a:rPr lang="zh-CN" altLang="zh-CN"/>
              <a:t>浏览</a:t>
            </a:r>
            <a:br>
              <a:rPr lang="zh-CN" altLang="zh-CN"/>
            </a:br>
            <a:endParaRPr kumimoji="1" lang="zh-CN" altLang="en-US"/>
          </a:p>
        </p:txBody>
      </p:sp>
      <p:sp>
        <p:nvSpPr>
          <p:cNvPr id="3" name="内容占位符 2"/>
          <p:cNvSpPr>
            <a:spLocks noGrp="1"/>
          </p:cNvSpPr>
          <p:nvPr>
            <p:ph idx="1"/>
          </p:nvPr>
        </p:nvSpPr>
        <p:spPr/>
        <p:txBody>
          <a:bodyPr>
            <a:normAutofit/>
          </a:bodyPr>
          <a:lstStyle/>
          <a:p>
            <a:r>
              <a:rPr lang="zh-CN" altLang="zh-CN" sz="3600" b="1" dirty="0">
                <a:solidFill>
                  <a:srgbClr val="FF0000"/>
                </a:solidFill>
                <a:latin typeface="华文楷体" panose="02010600040101010101" charset="-122"/>
                <a:ea typeface="华文楷体" panose="02010600040101010101" charset="-122"/>
                <a:cs typeface="华文楷体" panose="02010600040101010101" charset="-122"/>
              </a:rPr>
              <a:t>浏览目录</a:t>
            </a:r>
            <a:r>
              <a:rPr lang="zh-CN" altLang="zh-CN" sz="3600" dirty="0">
                <a:latin typeface="华文楷体" panose="02010600040101010101" charset="-122"/>
                <a:ea typeface="华文楷体" panose="02010600040101010101" charset="-122"/>
                <a:cs typeface="华文楷体" panose="02010600040101010101" charset="-122"/>
              </a:rPr>
              <a:t>，大致了解整本书的体例、主要内容、篇章格局。</a:t>
            </a:r>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en-US" altLang="zh-CN" dirty="0" smtClean="0"/>
              <a:t>《</a:t>
            </a:r>
            <a:r>
              <a:rPr kumimoji="1" lang="zh-CN" altLang="en-US" dirty="0" smtClean="0"/>
              <a:t>乡土中国</a:t>
            </a:r>
            <a:r>
              <a:rPr kumimoji="1" lang="en-US" altLang="zh-CN" dirty="0" smtClean="0"/>
              <a:t>》</a:t>
            </a:r>
            <a:r>
              <a:rPr kumimoji="1" lang="zh-CN" altLang="en-US" dirty="0" smtClean="0"/>
              <a:t>目录</a:t>
            </a:r>
            <a:endParaRPr kumimoji="1" lang="zh-CN" altLang="en-US" dirty="0"/>
          </a:p>
        </p:txBody>
      </p:sp>
      <p:sp>
        <p:nvSpPr>
          <p:cNvPr id="3" name="内容占位符 2"/>
          <p:cNvSpPr>
            <a:spLocks noGrp="1"/>
          </p:cNvSpPr>
          <p:nvPr>
            <p:ph idx="1"/>
          </p:nvPr>
        </p:nvSpPr>
        <p:spPr>
          <a:xfrm>
            <a:off x="1069848" y="2223007"/>
            <a:ext cx="4501219" cy="4296325"/>
          </a:xfrm>
        </p:spPr>
        <p:txBody>
          <a:bodyPr>
            <a:normAutofit/>
          </a:bodyPr>
          <a:lstStyle/>
          <a:p>
            <a:r>
              <a:rPr lang="en-US" altLang="zh-CN" sz="3200" b="1" dirty="0" smtClean="0">
                <a:latin typeface="华文楷体" panose="02010600040101010101" charset="-122"/>
                <a:ea typeface="华文楷体" panose="02010600040101010101" charset="-122"/>
                <a:cs typeface="华文楷体" panose="02010600040101010101" charset="-122"/>
              </a:rPr>
              <a:t>1</a:t>
            </a:r>
            <a:r>
              <a:rPr lang="zh-CN" altLang="en-US" sz="3200" b="1" dirty="0" smtClean="0">
                <a:latin typeface="华文楷体" panose="02010600040101010101" charset="-122"/>
                <a:ea typeface="华文楷体" panose="02010600040101010101" charset="-122"/>
                <a:cs typeface="华文楷体" panose="02010600040101010101" charset="-122"/>
              </a:rPr>
              <a:t>、乡土本色</a:t>
            </a:r>
            <a:endParaRPr lang="en-US" altLang="zh-CN" sz="3200" b="1" dirty="0" smtClean="0">
              <a:latin typeface="华文楷体" panose="02010600040101010101" charset="-122"/>
              <a:ea typeface="华文楷体" panose="02010600040101010101" charset="-122"/>
              <a:cs typeface="华文楷体" panose="02010600040101010101" charset="-122"/>
            </a:endParaRPr>
          </a:p>
          <a:p>
            <a:r>
              <a:rPr lang="en-US" altLang="zh-CN" sz="3200" b="1" dirty="0" smtClean="0">
                <a:latin typeface="华文楷体" panose="02010600040101010101" charset="-122"/>
                <a:ea typeface="华文楷体" panose="02010600040101010101" charset="-122"/>
                <a:cs typeface="华文楷体" panose="02010600040101010101" charset="-122"/>
              </a:rPr>
              <a:t>2</a:t>
            </a:r>
            <a:r>
              <a:rPr lang="zh-CN" altLang="en-US" sz="3200" b="1" dirty="0" smtClean="0">
                <a:latin typeface="华文楷体" panose="02010600040101010101" charset="-122"/>
                <a:ea typeface="华文楷体" panose="02010600040101010101" charset="-122"/>
                <a:cs typeface="华文楷体" panose="02010600040101010101" charset="-122"/>
              </a:rPr>
              <a:t>、文字下乡</a:t>
            </a:r>
            <a:endParaRPr lang="en-US" altLang="zh-CN" sz="3200" b="1" dirty="0" smtClean="0">
              <a:latin typeface="华文楷体" panose="02010600040101010101" charset="-122"/>
              <a:ea typeface="华文楷体" panose="02010600040101010101" charset="-122"/>
              <a:cs typeface="华文楷体" panose="02010600040101010101" charset="-122"/>
            </a:endParaRPr>
          </a:p>
          <a:p>
            <a:r>
              <a:rPr lang="en-US" altLang="zh-CN" sz="3200" b="1" dirty="0" smtClean="0">
                <a:latin typeface="华文楷体" panose="02010600040101010101" charset="-122"/>
                <a:ea typeface="华文楷体" panose="02010600040101010101" charset="-122"/>
                <a:cs typeface="华文楷体" panose="02010600040101010101" charset="-122"/>
              </a:rPr>
              <a:t>3</a:t>
            </a:r>
            <a:r>
              <a:rPr lang="zh-CN" altLang="en-US" sz="3200" b="1" dirty="0" smtClean="0">
                <a:latin typeface="华文楷体" panose="02010600040101010101" charset="-122"/>
                <a:ea typeface="华文楷体" panose="02010600040101010101" charset="-122"/>
                <a:cs typeface="华文楷体" panose="02010600040101010101" charset="-122"/>
              </a:rPr>
              <a:t>、再</a:t>
            </a:r>
            <a:r>
              <a:rPr lang="zh-CN" altLang="en-US" sz="3200" b="1" dirty="0">
                <a:latin typeface="华文楷体" panose="02010600040101010101" charset="-122"/>
                <a:ea typeface="华文楷体" panose="02010600040101010101" charset="-122"/>
                <a:cs typeface="华文楷体" panose="02010600040101010101" charset="-122"/>
              </a:rPr>
              <a:t>论文字</a:t>
            </a:r>
            <a:r>
              <a:rPr lang="zh-CN" altLang="en-US" sz="3200" b="1" dirty="0" smtClean="0">
                <a:latin typeface="华文楷体" panose="02010600040101010101" charset="-122"/>
                <a:ea typeface="华文楷体" panose="02010600040101010101" charset="-122"/>
                <a:cs typeface="华文楷体" panose="02010600040101010101" charset="-122"/>
              </a:rPr>
              <a:t>下乡</a:t>
            </a:r>
            <a:endParaRPr lang="en-US" altLang="zh-CN" sz="3200" b="1" dirty="0" smtClean="0">
              <a:latin typeface="华文楷体" panose="02010600040101010101" charset="-122"/>
              <a:ea typeface="华文楷体" panose="02010600040101010101" charset="-122"/>
              <a:cs typeface="华文楷体" panose="02010600040101010101" charset="-122"/>
            </a:endParaRPr>
          </a:p>
          <a:p>
            <a:r>
              <a:rPr lang="en-US" altLang="zh-CN" sz="3200" b="1" dirty="0" smtClean="0">
                <a:latin typeface="华文楷体" panose="02010600040101010101" charset="-122"/>
                <a:ea typeface="华文楷体" panose="02010600040101010101" charset="-122"/>
                <a:cs typeface="华文楷体" panose="02010600040101010101" charset="-122"/>
              </a:rPr>
              <a:t>4</a:t>
            </a:r>
            <a:r>
              <a:rPr lang="zh-CN" altLang="en-US" sz="3200" b="1" dirty="0" smtClean="0">
                <a:latin typeface="华文楷体" panose="02010600040101010101" charset="-122"/>
                <a:ea typeface="华文楷体" panose="02010600040101010101" charset="-122"/>
                <a:cs typeface="华文楷体" panose="02010600040101010101" charset="-122"/>
              </a:rPr>
              <a:t>、差</a:t>
            </a:r>
            <a:r>
              <a:rPr lang="zh-CN" altLang="en-US" sz="3200" b="1" dirty="0">
                <a:latin typeface="华文楷体" panose="02010600040101010101" charset="-122"/>
                <a:ea typeface="华文楷体" panose="02010600040101010101" charset="-122"/>
                <a:cs typeface="华文楷体" panose="02010600040101010101" charset="-122"/>
              </a:rPr>
              <a:t>序</a:t>
            </a:r>
            <a:r>
              <a:rPr lang="zh-CN" altLang="en-US" sz="3200" b="1" dirty="0" smtClean="0">
                <a:latin typeface="华文楷体" panose="02010600040101010101" charset="-122"/>
                <a:ea typeface="华文楷体" panose="02010600040101010101" charset="-122"/>
                <a:cs typeface="华文楷体" panose="02010600040101010101" charset="-122"/>
              </a:rPr>
              <a:t>格局</a:t>
            </a:r>
            <a:endParaRPr lang="en-US" altLang="zh-CN" sz="3200" b="1" dirty="0" smtClean="0">
              <a:latin typeface="华文楷体" panose="02010600040101010101" charset="-122"/>
              <a:ea typeface="华文楷体" panose="02010600040101010101" charset="-122"/>
              <a:cs typeface="华文楷体" panose="02010600040101010101" charset="-122"/>
            </a:endParaRPr>
          </a:p>
          <a:p>
            <a:r>
              <a:rPr lang="en-US" altLang="zh-CN" sz="3200" b="1" dirty="0" smtClean="0">
                <a:latin typeface="华文楷体" panose="02010600040101010101" charset="-122"/>
                <a:ea typeface="华文楷体" panose="02010600040101010101" charset="-122"/>
                <a:cs typeface="华文楷体" panose="02010600040101010101" charset="-122"/>
              </a:rPr>
              <a:t>5</a:t>
            </a:r>
            <a:r>
              <a:rPr lang="zh-CN" altLang="en-US" sz="3200" b="1" dirty="0" smtClean="0">
                <a:latin typeface="华文楷体" panose="02010600040101010101" charset="-122"/>
                <a:ea typeface="华文楷体" panose="02010600040101010101" charset="-122"/>
                <a:cs typeface="华文楷体" panose="02010600040101010101" charset="-122"/>
              </a:rPr>
              <a:t>、系</a:t>
            </a:r>
            <a:r>
              <a:rPr lang="zh-CN" altLang="en-US" sz="3200" b="1" dirty="0">
                <a:latin typeface="华文楷体" panose="02010600040101010101" charset="-122"/>
                <a:ea typeface="华文楷体" panose="02010600040101010101" charset="-122"/>
                <a:cs typeface="华文楷体" panose="02010600040101010101" charset="-122"/>
              </a:rPr>
              <a:t>维着私人的</a:t>
            </a:r>
            <a:r>
              <a:rPr lang="zh-CN" altLang="en-US" sz="3200" b="1" dirty="0" smtClean="0">
                <a:latin typeface="华文楷体" panose="02010600040101010101" charset="-122"/>
                <a:ea typeface="华文楷体" panose="02010600040101010101" charset="-122"/>
                <a:cs typeface="华文楷体" panose="02010600040101010101" charset="-122"/>
              </a:rPr>
              <a:t>道德</a:t>
            </a:r>
            <a:endParaRPr lang="en-US" altLang="zh-CN" sz="3200" b="1" dirty="0" smtClean="0">
              <a:latin typeface="华文楷体" panose="02010600040101010101" charset="-122"/>
              <a:ea typeface="华文楷体" panose="02010600040101010101" charset="-122"/>
              <a:cs typeface="华文楷体" panose="02010600040101010101" charset="-122"/>
            </a:endParaRPr>
          </a:p>
          <a:p>
            <a:r>
              <a:rPr lang="en-US" altLang="zh-CN" sz="3200" b="1" dirty="0" smtClean="0">
                <a:latin typeface="华文楷体" panose="02010600040101010101" charset="-122"/>
                <a:ea typeface="华文楷体" panose="02010600040101010101" charset="-122"/>
                <a:cs typeface="华文楷体" panose="02010600040101010101" charset="-122"/>
              </a:rPr>
              <a:t>6</a:t>
            </a:r>
            <a:r>
              <a:rPr lang="zh-CN" altLang="en-US" sz="3200" b="1" dirty="0" smtClean="0">
                <a:latin typeface="华文楷体" panose="02010600040101010101" charset="-122"/>
                <a:ea typeface="华文楷体" panose="02010600040101010101" charset="-122"/>
                <a:cs typeface="华文楷体" panose="02010600040101010101" charset="-122"/>
              </a:rPr>
              <a:t>、家族</a:t>
            </a:r>
            <a:endParaRPr lang="en-US" altLang="zh-CN" sz="3200" b="1" dirty="0" smtClean="0">
              <a:latin typeface="华文楷体" panose="02010600040101010101" charset="-122"/>
              <a:ea typeface="华文楷体" panose="02010600040101010101" charset="-122"/>
              <a:cs typeface="华文楷体" panose="02010600040101010101" charset="-122"/>
            </a:endParaRPr>
          </a:p>
          <a:p>
            <a:r>
              <a:rPr lang="en-US" altLang="zh-CN" sz="3200" b="1" dirty="0" smtClean="0">
                <a:latin typeface="华文楷体" panose="02010600040101010101" charset="-122"/>
                <a:ea typeface="华文楷体" panose="02010600040101010101" charset="-122"/>
                <a:cs typeface="华文楷体" panose="02010600040101010101" charset="-122"/>
              </a:rPr>
              <a:t>7</a:t>
            </a:r>
            <a:r>
              <a:rPr lang="zh-CN" altLang="en-US" sz="3200" b="1" dirty="0" smtClean="0">
                <a:latin typeface="华文楷体" panose="02010600040101010101" charset="-122"/>
                <a:ea typeface="华文楷体" panose="02010600040101010101" charset="-122"/>
                <a:cs typeface="华文楷体" panose="02010600040101010101" charset="-122"/>
              </a:rPr>
              <a:t>、男女有别</a:t>
            </a:r>
            <a:endParaRPr lang="en-US" altLang="zh-CN" sz="3200" b="1" dirty="0" smtClean="0">
              <a:latin typeface="华文楷体" panose="02010600040101010101" charset="-122"/>
              <a:ea typeface="华文楷体" panose="02010600040101010101" charset="-122"/>
              <a:cs typeface="华文楷体" panose="02010600040101010101" charset="-122"/>
            </a:endParaRPr>
          </a:p>
        </p:txBody>
      </p:sp>
      <p:sp>
        <p:nvSpPr>
          <p:cNvPr id="4" name="矩形 3"/>
          <p:cNvSpPr/>
          <p:nvPr/>
        </p:nvSpPr>
        <p:spPr>
          <a:xfrm>
            <a:off x="5706533" y="2223007"/>
            <a:ext cx="6129867" cy="4110060"/>
          </a:xfrm>
          <a:prstGeom prst="rect">
            <a:avLst/>
          </a:prstGeom>
        </p:spPr>
        <p:txBody>
          <a:bodyPr wrap="square">
            <a:spAutoFit/>
          </a:bodyPr>
          <a:lstStyle/>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a:solidFill>
                  <a:prstClr val="black"/>
                </a:solidFill>
                <a:latin typeface="华文楷体" panose="02010600040101010101" charset="-122"/>
                <a:ea typeface="华文楷体" panose="02010600040101010101" charset="-122"/>
                <a:cs typeface="华文楷体" panose="02010600040101010101" charset="-122"/>
              </a:rPr>
              <a:t>8</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、礼治</a:t>
            </a:r>
            <a:r>
              <a:rPr lang="zh-CN" altLang="en-US" sz="3200" b="1" dirty="0" smtClean="0">
                <a:solidFill>
                  <a:prstClr val="black"/>
                </a:solidFill>
                <a:latin typeface="华文楷体" panose="02010600040101010101" charset="-122"/>
                <a:ea typeface="华文楷体" panose="02010600040101010101" charset="-122"/>
                <a:cs typeface="华文楷体" panose="02010600040101010101" charset="-122"/>
              </a:rPr>
              <a:t>秩序</a:t>
            </a:r>
            <a:endPar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endParaRPr>
          </a:p>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rPr>
              <a:t>9</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、无</a:t>
            </a:r>
            <a:r>
              <a:rPr lang="zh-CN" altLang="en-US" sz="3200" b="1" dirty="0" smtClean="0">
                <a:solidFill>
                  <a:prstClr val="black"/>
                </a:solidFill>
                <a:latin typeface="华文楷体" panose="02010600040101010101" charset="-122"/>
                <a:ea typeface="华文楷体" panose="02010600040101010101" charset="-122"/>
                <a:cs typeface="华文楷体" panose="02010600040101010101" charset="-122"/>
              </a:rPr>
              <a:t>讼</a:t>
            </a:r>
            <a:endPar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endParaRPr>
          </a:p>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rPr>
              <a:t>10</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、无为</a:t>
            </a:r>
            <a:r>
              <a:rPr lang="zh-CN" altLang="en-US" sz="3200" b="1" dirty="0" smtClean="0">
                <a:solidFill>
                  <a:prstClr val="black"/>
                </a:solidFill>
                <a:latin typeface="华文楷体" panose="02010600040101010101" charset="-122"/>
                <a:ea typeface="华文楷体" panose="02010600040101010101" charset="-122"/>
                <a:cs typeface="华文楷体" panose="02010600040101010101" charset="-122"/>
              </a:rPr>
              <a:t>政治</a:t>
            </a:r>
            <a:endPar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endParaRPr>
          </a:p>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rPr>
              <a:t>11</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、长老</a:t>
            </a:r>
            <a:r>
              <a:rPr lang="zh-CN" altLang="en-US" sz="3200" b="1" dirty="0" smtClean="0">
                <a:solidFill>
                  <a:prstClr val="black"/>
                </a:solidFill>
                <a:latin typeface="华文楷体" panose="02010600040101010101" charset="-122"/>
                <a:ea typeface="华文楷体" panose="02010600040101010101" charset="-122"/>
                <a:cs typeface="华文楷体" panose="02010600040101010101" charset="-122"/>
              </a:rPr>
              <a:t>统治</a:t>
            </a:r>
            <a:endPar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endParaRPr>
          </a:p>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rPr>
              <a:t>12</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、血缘和</a:t>
            </a:r>
            <a:r>
              <a:rPr lang="zh-CN" altLang="en-US" sz="3200" b="1" dirty="0" smtClean="0">
                <a:solidFill>
                  <a:prstClr val="black"/>
                </a:solidFill>
                <a:latin typeface="华文楷体" panose="02010600040101010101" charset="-122"/>
                <a:ea typeface="华文楷体" panose="02010600040101010101" charset="-122"/>
                <a:cs typeface="华文楷体" panose="02010600040101010101" charset="-122"/>
              </a:rPr>
              <a:t>地缘</a:t>
            </a:r>
            <a:endPar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endParaRPr>
          </a:p>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rPr>
              <a:t>13</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、名实的</a:t>
            </a:r>
            <a:r>
              <a:rPr lang="zh-CN" altLang="en-US" sz="3200" b="1" dirty="0" smtClean="0">
                <a:solidFill>
                  <a:prstClr val="black"/>
                </a:solidFill>
                <a:latin typeface="华文楷体" panose="02010600040101010101" charset="-122"/>
                <a:ea typeface="华文楷体" panose="02010600040101010101" charset="-122"/>
                <a:cs typeface="华文楷体" panose="02010600040101010101" charset="-122"/>
              </a:rPr>
              <a:t>分离</a:t>
            </a:r>
            <a:endPar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endParaRPr>
          </a:p>
          <a:p>
            <a:pPr marL="182880" lvl="0" indent="-182880">
              <a:lnSpc>
                <a:spcPct val="90000"/>
              </a:lnSpc>
              <a:spcBef>
                <a:spcPts val="1200"/>
              </a:spcBef>
              <a:buClr>
                <a:srgbClr val="D34817">
                  <a:lumMod val="75000"/>
                </a:srgbClr>
              </a:buClr>
              <a:buSzPct val="85000"/>
              <a:buFont typeface="Wingdings" panose="05000000000000000000" pitchFamily="2" charset="2"/>
              <a:buChar char="§"/>
            </a:pPr>
            <a:r>
              <a:rPr lang="en-US" altLang="zh-CN" sz="3200" b="1" dirty="0" smtClean="0">
                <a:solidFill>
                  <a:prstClr val="black"/>
                </a:solidFill>
                <a:latin typeface="华文楷体" panose="02010600040101010101" charset="-122"/>
                <a:ea typeface="华文楷体" panose="02010600040101010101" charset="-122"/>
                <a:cs typeface="华文楷体" panose="02010600040101010101" charset="-122"/>
              </a:rPr>
              <a:t>14</a:t>
            </a:r>
            <a:r>
              <a:rPr lang="zh-CN" altLang="en-US" sz="3200" b="1" dirty="0">
                <a:solidFill>
                  <a:prstClr val="black"/>
                </a:solidFill>
                <a:latin typeface="华文楷体" panose="02010600040101010101" charset="-122"/>
                <a:ea typeface="华文楷体" panose="02010600040101010101" charset="-122"/>
                <a:cs typeface="华文楷体" panose="02010600040101010101" charset="-122"/>
              </a:rPr>
              <a:t>、欲望到需要</a:t>
            </a:r>
            <a:endParaRPr kumimoji="1" lang="zh-CN" altLang="en-US" sz="3200" b="1" dirty="0">
              <a:solidFill>
                <a:prstClr val="black"/>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第二步：略读</a:t>
            </a:r>
            <a:endParaRPr kumimoji="1" lang="zh-CN" altLang="en-US" dirty="0"/>
          </a:p>
        </p:txBody>
      </p:sp>
      <p:sp>
        <p:nvSpPr>
          <p:cNvPr id="3" name="内容占位符 2"/>
          <p:cNvSpPr>
            <a:spLocks noGrp="1"/>
          </p:cNvSpPr>
          <p:nvPr>
            <p:ph idx="1"/>
          </p:nvPr>
        </p:nvSpPr>
        <p:spPr/>
        <p:txBody>
          <a:bodyPr>
            <a:normAutofit/>
          </a:bodyPr>
          <a:lstStyle/>
          <a:p>
            <a:r>
              <a:rPr lang="zh-CN" altLang="en-US" sz="3600" dirty="0" smtClean="0">
                <a:latin typeface="华文楷体" panose="02010600040101010101" charset="-122"/>
                <a:ea typeface="华文楷体" panose="02010600040101010101" charset="-122"/>
                <a:cs typeface="华文楷体" panose="02010600040101010101" charset="-122"/>
              </a:rPr>
              <a:t>      </a:t>
            </a:r>
            <a:r>
              <a:rPr lang="zh-CN" altLang="zh-CN" sz="3600" dirty="0" smtClean="0">
                <a:latin typeface="华文楷体" panose="02010600040101010101" charset="-122"/>
                <a:ea typeface="华文楷体" panose="02010600040101010101" charset="-122"/>
                <a:cs typeface="华文楷体" panose="02010600040101010101" charset="-122"/>
              </a:rPr>
              <a:t>略</a:t>
            </a:r>
            <a:r>
              <a:rPr lang="zh-CN" altLang="zh-CN" sz="3600" dirty="0">
                <a:latin typeface="华文楷体" panose="02010600040101010101" charset="-122"/>
                <a:ea typeface="华文楷体" panose="02010600040101010101" charset="-122"/>
                <a:cs typeface="华文楷体" panose="02010600040101010101" charset="-122"/>
              </a:rPr>
              <a:t>读就是快速阅读，了解每一章的内容大意，</a:t>
            </a:r>
            <a:r>
              <a:rPr lang="zh-CN" altLang="zh-CN" sz="3600" b="1" dirty="0">
                <a:solidFill>
                  <a:srgbClr val="FF0000"/>
                </a:solidFill>
                <a:latin typeface="华文楷体" panose="02010600040101010101" charset="-122"/>
                <a:ea typeface="华文楷体" panose="02010600040101010101" charset="-122"/>
                <a:cs typeface="华文楷体" panose="02010600040101010101" charset="-122"/>
              </a:rPr>
              <a:t>略读每一章的核心概念与主要观点</a:t>
            </a:r>
            <a:r>
              <a:rPr lang="zh-CN" altLang="zh-CN" sz="3600" dirty="0">
                <a:latin typeface="华文楷体" panose="02010600040101010101" charset="-122"/>
                <a:ea typeface="华文楷体" panose="02010600040101010101" charset="-122"/>
                <a:cs typeface="华文楷体" panose="02010600040101010101" charset="-122"/>
              </a:rPr>
              <a:t>，大致理解书中重要观点。 </a:t>
            </a:r>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9848" y="789432"/>
            <a:ext cx="10058400" cy="1609344"/>
          </a:xfrm>
        </p:spPr>
        <p:txBody>
          <a:bodyPr/>
          <a:lstStyle/>
          <a:p>
            <a:pPr lvl="0"/>
            <a:r>
              <a:rPr kumimoji="1" lang="zh-CN" altLang="en-US" dirty="0" smtClean="0"/>
              <a:t>第三</a:t>
            </a:r>
            <a:r>
              <a:rPr kumimoji="1" lang="zh-CN" altLang="en-US" smtClean="0"/>
              <a:t>步：</a:t>
            </a:r>
            <a:r>
              <a:rPr lang="zh-CN" altLang="zh-CN"/>
              <a:t>精读</a:t>
            </a:r>
            <a:br>
              <a:rPr lang="zh-CN" altLang="zh-CN"/>
            </a:br>
            <a:endParaRPr kumimoji="1" lang="zh-CN" altLang="en-US" dirty="0"/>
          </a:p>
        </p:txBody>
      </p:sp>
      <p:sp>
        <p:nvSpPr>
          <p:cNvPr id="3" name="内容占位符 2"/>
          <p:cNvSpPr>
            <a:spLocks noGrp="1"/>
          </p:cNvSpPr>
          <p:nvPr>
            <p:ph idx="1"/>
          </p:nvPr>
        </p:nvSpPr>
        <p:spPr/>
        <p:txBody>
          <a:bodyPr>
            <a:normAutofit/>
          </a:bodyPr>
          <a:lstStyle/>
          <a:p>
            <a:r>
              <a:rPr lang="zh-CN" altLang="en-US" sz="3600" dirty="0" smtClean="0">
                <a:latin typeface="华文楷体" panose="02010600040101010101" charset="-122"/>
                <a:ea typeface="华文楷体" panose="02010600040101010101" charset="-122"/>
                <a:cs typeface="华文楷体" panose="02010600040101010101" charset="-122"/>
              </a:rPr>
              <a:t>       </a:t>
            </a:r>
            <a:r>
              <a:rPr lang="zh-CN" altLang="zh-CN" sz="3600" dirty="0" smtClean="0">
                <a:latin typeface="华文楷体" panose="02010600040101010101" charset="-122"/>
                <a:ea typeface="华文楷体" panose="02010600040101010101" charset="-122"/>
                <a:cs typeface="华文楷体" panose="02010600040101010101" charset="-122"/>
              </a:rPr>
              <a:t>精读</a:t>
            </a:r>
            <a:r>
              <a:rPr lang="zh-CN" altLang="zh-CN" sz="3600" dirty="0">
                <a:latin typeface="华文楷体" panose="02010600040101010101" charset="-122"/>
                <a:ea typeface="华文楷体" panose="02010600040101010101" charset="-122"/>
                <a:cs typeface="华文楷体" panose="02010600040101010101" charset="-122"/>
              </a:rPr>
              <a:t>就是认真反复阅读，逐字逐句地进行深入钻研，</a:t>
            </a:r>
            <a:r>
              <a:rPr lang="zh-CN" altLang="zh-CN" sz="3600" b="1" dirty="0">
                <a:solidFill>
                  <a:srgbClr val="FF0000"/>
                </a:solidFill>
                <a:latin typeface="华文楷体" panose="02010600040101010101" charset="-122"/>
                <a:ea typeface="华文楷体" panose="02010600040101010101" charset="-122"/>
                <a:cs typeface="华文楷体" panose="02010600040101010101" charset="-122"/>
              </a:rPr>
              <a:t>借助批注</a:t>
            </a:r>
            <a:r>
              <a:rPr lang="zh-CN" altLang="zh-CN" sz="3600" dirty="0">
                <a:latin typeface="华文楷体" panose="02010600040101010101" charset="-122"/>
                <a:ea typeface="华文楷体" panose="02010600040101010101" charset="-122"/>
                <a:cs typeface="华文楷体" panose="02010600040101010101" charset="-122"/>
              </a:rPr>
              <a:t>的方式记录下自己的心得体悟，可以借助回答教材中的阅读导引来检测对相关概念的理解是否到位。借助书本每一章前的文本梳理勾连章节与章节之间的关系。</a:t>
            </a:r>
            <a:endParaRPr lang="zh-CN" altLang="zh-CN" sz="3600" dirty="0">
              <a:latin typeface="华文楷体" panose="02010600040101010101" charset="-122"/>
              <a:ea typeface="华文楷体" panose="02010600040101010101" charset="-122"/>
              <a:cs typeface="华文楷体" panose="02010600040101010101" charset="-122"/>
            </a:endParaRPr>
          </a:p>
          <a:p>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第四步：研读</a:t>
            </a:r>
            <a:endParaRPr kumimoji="1" lang="zh-CN" altLang="en-US" dirty="0"/>
          </a:p>
        </p:txBody>
      </p:sp>
      <p:sp>
        <p:nvSpPr>
          <p:cNvPr id="3" name="内容占位符 2"/>
          <p:cNvSpPr>
            <a:spLocks noGrp="1"/>
          </p:cNvSpPr>
          <p:nvPr>
            <p:ph idx="1"/>
          </p:nvPr>
        </p:nvSpPr>
        <p:spPr/>
        <p:txBody>
          <a:bodyPr>
            <a:normAutofit/>
          </a:bodyPr>
          <a:lstStyle/>
          <a:p>
            <a:r>
              <a:rPr lang="zh-CN" altLang="en-US" sz="3600" dirty="0" smtClean="0">
                <a:latin typeface="华文楷体" panose="02010600040101010101" charset="-122"/>
                <a:ea typeface="华文楷体" panose="02010600040101010101" charset="-122"/>
                <a:cs typeface="华文楷体" panose="02010600040101010101" charset="-122"/>
              </a:rPr>
              <a:t>     </a:t>
            </a:r>
            <a:r>
              <a:rPr lang="zh-CN" altLang="zh-CN" sz="3600" dirty="0" smtClean="0">
                <a:latin typeface="华文楷体" panose="02010600040101010101" charset="-122"/>
                <a:ea typeface="华文楷体" panose="02010600040101010101" charset="-122"/>
                <a:cs typeface="华文楷体" panose="02010600040101010101" charset="-122"/>
              </a:rPr>
              <a:t>研读</a:t>
            </a:r>
            <a:r>
              <a:rPr lang="zh-CN" altLang="zh-CN" sz="3600" dirty="0">
                <a:latin typeface="华文楷体" panose="02010600040101010101" charset="-122"/>
                <a:ea typeface="华文楷体" panose="02010600040101010101" charset="-122"/>
                <a:cs typeface="华文楷体" panose="02010600040101010101" charset="-122"/>
              </a:rPr>
              <a:t>就是在通读完全书，并精读过部分章节后，</a:t>
            </a:r>
            <a:r>
              <a:rPr lang="zh-CN" altLang="zh-CN" sz="3600" b="1" dirty="0">
                <a:solidFill>
                  <a:srgbClr val="FF0000"/>
                </a:solidFill>
                <a:latin typeface="华文楷体" panose="02010600040101010101" charset="-122"/>
                <a:ea typeface="华文楷体" panose="02010600040101010101" charset="-122"/>
                <a:cs typeface="华文楷体" panose="02010600040101010101" charset="-122"/>
              </a:rPr>
              <a:t>对在阅读中发现的问题进行反复阅读和思考</a:t>
            </a:r>
            <a:r>
              <a:rPr lang="zh-CN" altLang="zh-CN" sz="3600" dirty="0">
                <a:latin typeface="华文楷体" panose="02010600040101010101" charset="-122"/>
                <a:ea typeface="华文楷体" panose="02010600040101010101" charset="-122"/>
                <a:cs typeface="华文楷体" panose="02010600040101010101" charset="-122"/>
              </a:rPr>
              <a:t>，这些问题可以是结合自己的阅读经验和生活经验提出的专题，也可以是参考教材后面附加的问题，以小组合作的方式进行搜集资料、讨论展示。</a:t>
            </a:r>
            <a:endParaRPr lang="zh-CN" altLang="zh-CN" sz="3600" dirty="0">
              <a:latin typeface="华文楷体" panose="02010600040101010101" charset="-122"/>
              <a:ea typeface="华文楷体" panose="02010600040101010101" charset="-122"/>
              <a:cs typeface="华文楷体" panose="02010600040101010101" charset="-122"/>
            </a:endParaRPr>
          </a:p>
          <a:p>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第五步：重读</a:t>
            </a:r>
            <a:endParaRPr kumimoji="1" lang="zh-CN" altLang="en-US" dirty="0"/>
          </a:p>
        </p:txBody>
      </p:sp>
      <p:sp>
        <p:nvSpPr>
          <p:cNvPr id="3" name="内容占位符 2"/>
          <p:cNvSpPr>
            <a:spLocks noGrp="1"/>
          </p:cNvSpPr>
          <p:nvPr>
            <p:ph idx="1"/>
          </p:nvPr>
        </p:nvSpPr>
        <p:spPr>
          <a:xfrm>
            <a:off x="1069848" y="2273808"/>
            <a:ext cx="10058400" cy="4050792"/>
          </a:xfrm>
        </p:spPr>
        <p:txBody>
          <a:bodyPr>
            <a:normAutofit/>
          </a:bodyPr>
          <a:lstStyle/>
          <a:p>
            <a:r>
              <a:rPr lang="zh-CN" altLang="zh-CN" sz="3600" dirty="0">
                <a:latin typeface="华文楷体" panose="02010600040101010101" charset="-122"/>
                <a:ea typeface="华文楷体" panose="02010600040101010101" charset="-122"/>
                <a:cs typeface="华文楷体" panose="02010600040101010101" charset="-122"/>
              </a:rPr>
              <a:t>重读不是再读一遍，而是一遍一遍反复阅读，甚至终生阅读。对于同一本书，我们在不同的年龄，在不同的境遇下读所获得的感受与认知是不同的。</a:t>
            </a:r>
            <a:endParaRPr lang="zh-CN" altLang="zh-CN" sz="3600" dirty="0">
              <a:latin typeface="华文楷体" panose="02010600040101010101" charset="-122"/>
              <a:ea typeface="华文楷体" panose="02010600040101010101" charset="-122"/>
              <a:cs typeface="华文楷体" panose="02010600040101010101" charset="-122"/>
            </a:endParaRPr>
          </a:p>
          <a:p>
            <a:endParaRPr kumimoji="1" lang="zh-CN" altLang="en-US" sz="36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069848" y="179832"/>
            <a:ext cx="10058400" cy="1609344"/>
          </a:xfrm>
        </p:spPr>
        <p:txBody>
          <a:bodyPr/>
          <a:lstStyle/>
          <a:p>
            <a:r>
              <a:rPr kumimoji="1" lang="zh-CN" altLang="en-US" dirty="0" smtClean="0"/>
              <a:t>阅读计划单</a:t>
            </a:r>
            <a:endParaRPr kumimoji="1" lang="zh-CN" altLang="en-US" dirty="0"/>
          </a:p>
        </p:txBody>
      </p:sp>
      <p:sp>
        <p:nvSpPr>
          <p:cNvPr id="3" name="内容占位符 2"/>
          <p:cNvSpPr>
            <a:spLocks noGrp="1"/>
          </p:cNvSpPr>
          <p:nvPr>
            <p:ph idx="1"/>
          </p:nvPr>
        </p:nvSpPr>
        <p:spPr>
          <a:xfrm>
            <a:off x="791942" y="1458020"/>
            <a:ext cx="10058400" cy="4050792"/>
          </a:xfrm>
        </p:spPr>
        <p:txBody>
          <a:bodyPr>
            <a:noAutofit/>
          </a:bodyPr>
          <a:lstStyle/>
          <a:p>
            <a:pPr lvl="0"/>
            <a:r>
              <a:rPr lang="zh-CN" altLang="zh-CN" sz="2800" dirty="0">
                <a:latin typeface="华文楷体" panose="02010600040101010101" charset="-122"/>
                <a:ea typeface="华文楷体" panose="02010600040101010101" charset="-122"/>
                <a:cs typeface="华文楷体" panose="02010600040101010101" charset="-122"/>
              </a:rPr>
              <a:t>第</a:t>
            </a:r>
            <a:r>
              <a:rPr lang="en-US" altLang="zh-CN" sz="2800" dirty="0">
                <a:latin typeface="华文楷体" panose="02010600040101010101" charset="-122"/>
                <a:ea typeface="华文楷体" panose="02010600040101010101" charset="-122"/>
                <a:cs typeface="华文楷体" panose="02010600040101010101" charset="-122"/>
              </a:rPr>
              <a:t>1</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latin typeface="华文楷体" panose="02010600040101010101" charset="-122"/>
                <a:ea typeface="华文楷体" panose="02010600040101010101" charset="-122"/>
                <a:cs typeface="华文楷体" panose="02010600040101010101" charset="-122"/>
              </a:rPr>
              <a:t>：</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导读课</a:t>
            </a:r>
            <a:r>
              <a:rPr lang="zh-CN" altLang="zh-CN" sz="2800" dirty="0">
                <a:latin typeface="华文楷体" panose="02010600040101010101" charset="-122"/>
                <a:ea typeface="华文楷体" panose="02010600040101010101" charset="-122"/>
                <a:cs typeface="华文楷体" panose="02010600040101010101" charset="-122"/>
              </a:rPr>
              <a:t>——任务：初步了解《乡土中国》</a:t>
            </a:r>
            <a:endParaRPr lang="zh-CN" altLang="zh-CN" sz="2800" dirty="0">
              <a:latin typeface="华文楷体" panose="02010600040101010101" charset="-122"/>
              <a:ea typeface="华文楷体" panose="02010600040101010101" charset="-122"/>
              <a:cs typeface="华文楷体" panose="02010600040101010101" charset="-122"/>
            </a:endParaRPr>
          </a:p>
          <a:p>
            <a:pPr lvl="0"/>
            <a:r>
              <a:rPr lang="zh-CN" altLang="zh-CN" sz="2800" dirty="0">
                <a:latin typeface="华文楷体" panose="02010600040101010101" charset="-122"/>
                <a:ea typeface="华文楷体" panose="02010600040101010101" charset="-122"/>
                <a:cs typeface="华文楷体" panose="02010600040101010101" charset="-122"/>
              </a:rPr>
              <a:t>第</a:t>
            </a:r>
            <a:r>
              <a:rPr lang="en-US" altLang="zh-CN" sz="2800" dirty="0">
                <a:latin typeface="华文楷体" panose="02010600040101010101" charset="-122"/>
                <a:ea typeface="华文楷体" panose="02010600040101010101" charset="-122"/>
                <a:cs typeface="华文楷体" panose="02010600040101010101" charset="-122"/>
              </a:rPr>
              <a:t>2</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阅读第一章</a:t>
            </a:r>
            <a:r>
              <a:rPr lang="zh-CN" altLang="zh-CN" sz="2800" dirty="0">
                <a:latin typeface="华文楷体" panose="02010600040101010101" charset="-122"/>
                <a:ea typeface="华文楷体" panose="02010600040101010101" charset="-122"/>
                <a:cs typeface="华文楷体" panose="02010600040101010101" charset="-122"/>
              </a:rPr>
              <a:t>——任务：为批注指导课做准备</a:t>
            </a:r>
            <a:endParaRPr lang="zh-CN" altLang="zh-CN" sz="2800" dirty="0">
              <a:latin typeface="华文楷体" panose="02010600040101010101" charset="-122"/>
              <a:ea typeface="华文楷体" panose="02010600040101010101" charset="-122"/>
              <a:cs typeface="华文楷体" panose="02010600040101010101" charset="-122"/>
            </a:endParaRPr>
          </a:p>
          <a:p>
            <a:pPr lvl="0"/>
            <a:r>
              <a:rPr lang="zh-CN" altLang="zh-CN" sz="2800" dirty="0">
                <a:latin typeface="华文楷体" panose="02010600040101010101" charset="-122"/>
                <a:ea typeface="华文楷体" panose="02010600040101010101" charset="-122"/>
                <a:cs typeface="华文楷体" panose="02010600040101010101" charset="-122"/>
              </a:rPr>
              <a:t>第</a:t>
            </a:r>
            <a:r>
              <a:rPr lang="en-US" altLang="zh-CN" sz="2800" dirty="0">
                <a:latin typeface="华文楷体" panose="02010600040101010101" charset="-122"/>
                <a:ea typeface="华文楷体" panose="02010600040101010101" charset="-122"/>
                <a:cs typeface="华文楷体" panose="02010600040101010101" charset="-122"/>
              </a:rPr>
              <a:t>3</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批注指导课</a:t>
            </a:r>
            <a:r>
              <a:rPr lang="zh-CN" altLang="zh-CN" sz="2800" dirty="0">
                <a:latin typeface="华文楷体" panose="02010600040101010101" charset="-122"/>
                <a:ea typeface="华文楷体" panose="02010600040101010101" charset="-122"/>
                <a:cs typeface="华文楷体" panose="02010600040101010101" charset="-122"/>
              </a:rPr>
              <a:t>——任务：教师指导学生如何进行批注</a:t>
            </a:r>
            <a:endParaRPr lang="zh-CN" altLang="zh-CN" sz="2800" dirty="0">
              <a:latin typeface="华文楷体" panose="02010600040101010101" charset="-122"/>
              <a:ea typeface="华文楷体" panose="02010600040101010101" charset="-122"/>
              <a:cs typeface="华文楷体" panose="02010600040101010101" charset="-122"/>
            </a:endParaRPr>
          </a:p>
          <a:p>
            <a:pPr lvl="0"/>
            <a:r>
              <a:rPr lang="zh-CN" altLang="zh-CN" sz="2800" dirty="0">
                <a:latin typeface="华文楷体" panose="02010600040101010101" charset="-122"/>
                <a:ea typeface="华文楷体" panose="02010600040101010101" charset="-122"/>
                <a:cs typeface="华文楷体" panose="02010600040101010101" charset="-122"/>
              </a:rPr>
              <a:t>第</a:t>
            </a:r>
            <a:r>
              <a:rPr lang="en-US" altLang="zh-CN" sz="2800" dirty="0">
                <a:latin typeface="华文楷体" panose="02010600040101010101" charset="-122"/>
                <a:ea typeface="华文楷体" panose="02010600040101010101" charset="-122"/>
                <a:cs typeface="华文楷体" panose="02010600040101010101" charset="-122"/>
              </a:rPr>
              <a:t>4</a:t>
            </a:r>
            <a:r>
              <a:rPr lang="zh-CN" altLang="zh-CN" sz="2800" dirty="0">
                <a:latin typeface="华文楷体" panose="02010600040101010101" charset="-122"/>
                <a:ea typeface="华文楷体" panose="02010600040101010101" charset="-122"/>
                <a:cs typeface="华文楷体" panose="02010600040101010101" charset="-122"/>
              </a:rPr>
              <a:t>—</a:t>
            </a:r>
            <a:r>
              <a:rPr lang="en-US" altLang="zh-CN" sz="2800" dirty="0">
                <a:latin typeface="华文楷体" panose="02010600040101010101" charset="-122"/>
                <a:ea typeface="华文楷体" panose="02010600040101010101" charset="-122"/>
                <a:cs typeface="华文楷体" panose="02010600040101010101" charset="-122"/>
              </a:rPr>
              <a:t>10</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学生阅读全书</a:t>
            </a:r>
            <a:r>
              <a:rPr lang="zh-CN" altLang="zh-CN" sz="2800" dirty="0">
                <a:latin typeface="华文楷体" panose="02010600040101010101" charset="-122"/>
                <a:ea typeface="华文楷体" panose="02010600040101010101" charset="-122"/>
                <a:cs typeface="华文楷体" panose="02010600040101010101" charset="-122"/>
              </a:rPr>
              <a:t>——任务：按教师指导的方法进行阅读、批注</a:t>
            </a:r>
            <a:endParaRPr lang="zh-CN" altLang="zh-CN" sz="2800" dirty="0">
              <a:latin typeface="华文楷体" panose="02010600040101010101" charset="-122"/>
              <a:ea typeface="华文楷体" panose="02010600040101010101" charset="-122"/>
              <a:cs typeface="华文楷体" panose="02010600040101010101" charset="-122"/>
            </a:endParaRPr>
          </a:p>
          <a:p>
            <a:pPr lvl="0"/>
            <a:r>
              <a:rPr lang="zh-CN" altLang="zh-CN" sz="2800" dirty="0">
                <a:latin typeface="华文楷体" panose="02010600040101010101" charset="-122"/>
                <a:ea typeface="华文楷体" panose="02010600040101010101" charset="-122"/>
                <a:cs typeface="华文楷体" panose="02010600040101010101" charset="-122"/>
              </a:rPr>
              <a:t>第</a:t>
            </a:r>
            <a:r>
              <a:rPr lang="en-US" altLang="zh-CN" sz="2800" dirty="0">
                <a:latin typeface="华文楷体" panose="02010600040101010101" charset="-122"/>
                <a:ea typeface="华文楷体" panose="02010600040101010101" charset="-122"/>
                <a:cs typeface="华文楷体" panose="02010600040101010101" charset="-122"/>
              </a:rPr>
              <a:t>11</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研读指导课</a:t>
            </a:r>
            <a:r>
              <a:rPr lang="zh-CN" altLang="zh-CN" sz="2800" dirty="0">
                <a:latin typeface="华文楷体" panose="02010600040101010101" charset="-122"/>
                <a:ea typeface="华文楷体" panose="02010600040101010101" charset="-122"/>
                <a:cs typeface="华文楷体" panose="02010600040101010101" charset="-122"/>
              </a:rPr>
              <a:t>——任务：教师示范指导如何进行研究性问题的探讨研究</a:t>
            </a:r>
            <a:endParaRPr lang="zh-CN" altLang="zh-CN" sz="2800" dirty="0">
              <a:latin typeface="华文楷体" panose="02010600040101010101" charset="-122"/>
              <a:ea typeface="华文楷体" panose="02010600040101010101" charset="-122"/>
              <a:cs typeface="华文楷体" panose="02010600040101010101" charset="-122"/>
            </a:endParaRPr>
          </a:p>
          <a:p>
            <a:pPr lvl="0"/>
            <a:r>
              <a:rPr lang="zh-CN" altLang="zh-CN" sz="2800" dirty="0">
                <a:latin typeface="华文楷体" panose="02010600040101010101" charset="-122"/>
                <a:ea typeface="华文楷体" panose="02010600040101010101" charset="-122"/>
                <a:cs typeface="华文楷体" panose="02010600040101010101" charset="-122"/>
              </a:rPr>
              <a:t>第</a:t>
            </a:r>
            <a:r>
              <a:rPr lang="en-US" altLang="zh-CN" sz="2800" dirty="0">
                <a:latin typeface="华文楷体" panose="02010600040101010101" charset="-122"/>
                <a:ea typeface="华文楷体" panose="02010600040101010101" charset="-122"/>
                <a:cs typeface="华文楷体" panose="02010600040101010101" charset="-122"/>
              </a:rPr>
              <a:t>12</a:t>
            </a:r>
            <a:r>
              <a:rPr lang="zh-CN" altLang="zh-CN" sz="2800" dirty="0">
                <a:latin typeface="华文楷体" panose="02010600040101010101" charset="-122"/>
                <a:ea typeface="华文楷体" panose="02010600040101010101" charset="-122"/>
                <a:cs typeface="华文楷体" panose="02010600040101010101" charset="-122"/>
              </a:rPr>
              <a:t>—</a:t>
            </a:r>
            <a:r>
              <a:rPr lang="en-US" altLang="zh-CN" sz="2800" dirty="0">
                <a:latin typeface="华文楷体" panose="02010600040101010101" charset="-122"/>
                <a:ea typeface="华文楷体" panose="02010600040101010101" charset="-122"/>
                <a:cs typeface="华文楷体" panose="02010600040101010101" charset="-122"/>
              </a:rPr>
              <a:t>17</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小组进行研读</a:t>
            </a:r>
            <a:endParaRPr lang="zh-CN" altLang="zh-CN" sz="2800" b="1" dirty="0">
              <a:solidFill>
                <a:srgbClr val="C00000"/>
              </a:solidFill>
              <a:latin typeface="华文楷体" panose="02010600040101010101" charset="-122"/>
              <a:ea typeface="华文楷体" panose="02010600040101010101" charset="-122"/>
              <a:cs typeface="华文楷体" panose="02010600040101010101" charset="-122"/>
            </a:endParaRPr>
          </a:p>
          <a:p>
            <a:pPr lvl="0"/>
            <a:r>
              <a:rPr lang="zh-CN" altLang="en-US" sz="2800" dirty="0" smtClean="0">
                <a:latin typeface="华文楷体" panose="02010600040101010101" charset="-122"/>
                <a:ea typeface="华文楷体" panose="02010600040101010101" charset="-122"/>
                <a:cs typeface="华文楷体" panose="02010600040101010101" charset="-122"/>
              </a:rPr>
              <a:t>第</a:t>
            </a:r>
            <a:r>
              <a:rPr lang="en-US" altLang="zh-CN" sz="2800" dirty="0" smtClean="0">
                <a:latin typeface="华文楷体" panose="02010600040101010101" charset="-122"/>
                <a:ea typeface="华文楷体" panose="02010600040101010101" charset="-122"/>
                <a:cs typeface="华文楷体" panose="02010600040101010101" charset="-122"/>
              </a:rPr>
              <a:t>18</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学生分小组研究性课题展示</a:t>
            </a:r>
            <a:endParaRPr lang="zh-CN" altLang="zh-CN" sz="2800" b="1" dirty="0">
              <a:solidFill>
                <a:srgbClr val="C00000"/>
              </a:solidFill>
              <a:latin typeface="华文楷体" panose="02010600040101010101" charset="-122"/>
              <a:ea typeface="华文楷体" panose="02010600040101010101" charset="-122"/>
              <a:cs typeface="华文楷体" panose="02010600040101010101" charset="-122"/>
            </a:endParaRPr>
          </a:p>
          <a:p>
            <a:r>
              <a:rPr lang="zh-CN" altLang="en-US" sz="2800" dirty="0" smtClean="0">
                <a:latin typeface="华文楷体" panose="02010600040101010101" charset="-122"/>
                <a:ea typeface="华文楷体" panose="02010600040101010101" charset="-122"/>
                <a:cs typeface="华文楷体" panose="02010600040101010101" charset="-122"/>
              </a:rPr>
              <a:t>第</a:t>
            </a:r>
            <a:r>
              <a:rPr lang="en-US" altLang="zh-CN" sz="2800" dirty="0" smtClean="0">
                <a:latin typeface="华文楷体" panose="02010600040101010101" charset="-122"/>
                <a:ea typeface="华文楷体" panose="02010600040101010101" charset="-122"/>
                <a:cs typeface="华文楷体" panose="02010600040101010101" charset="-122"/>
              </a:rPr>
              <a:t>19</a:t>
            </a:r>
            <a:r>
              <a:rPr lang="zh-CN" altLang="zh-CN" sz="2800" dirty="0">
                <a:latin typeface="华文楷体" panose="02010600040101010101" charset="-122"/>
                <a:ea typeface="华文楷体" panose="02010600040101010101" charset="-122"/>
                <a:cs typeface="华文楷体" panose="02010600040101010101" charset="-122"/>
              </a:rPr>
              <a:t>天：</a:t>
            </a:r>
            <a:r>
              <a:rPr lang="zh-CN" altLang="zh-CN" sz="2800" b="1" dirty="0">
                <a:solidFill>
                  <a:srgbClr val="C00000"/>
                </a:solidFill>
                <a:latin typeface="华文楷体" panose="02010600040101010101" charset="-122"/>
                <a:ea typeface="华文楷体" panose="02010600040101010101" charset="-122"/>
                <a:cs typeface="华文楷体" panose="02010600040101010101" charset="-122"/>
              </a:rPr>
              <a:t>阅读评价与考核 </a:t>
            </a:r>
            <a:endParaRPr kumimoji="1" lang="zh-CN" altLang="en-US" sz="2800" b="1" dirty="0">
              <a:solidFill>
                <a:srgbClr val="C00000"/>
              </a:solidFill>
              <a:latin typeface="华文楷体" panose="02010600040101010101" charset="-122"/>
              <a:ea typeface="华文楷体" panose="02010600040101010101" charset="-122"/>
              <a:cs typeface="华文楷体" panose="02010600040101010101" charset="-122"/>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中国之复杂</a:t>
            </a:r>
            <a:endParaRPr kumimoji="1" lang="zh-CN" altLang="en-US" dirty="0"/>
          </a:p>
        </p:txBody>
      </p:sp>
      <p:pic>
        <p:nvPicPr>
          <p:cNvPr id="4" name="图片 3"/>
          <p:cNvPicPr>
            <a:picLocks noChangeAspect="1"/>
          </p:cNvPicPr>
          <p:nvPr/>
        </p:nvPicPr>
        <p:blipFill>
          <a:blip r:embed="rId1"/>
          <a:stretch>
            <a:fillRect/>
          </a:stretch>
        </p:blipFill>
        <p:spPr>
          <a:xfrm>
            <a:off x="355600" y="2387600"/>
            <a:ext cx="6739467" cy="3790950"/>
          </a:xfrm>
          <a:prstGeom prst="rect">
            <a:avLst/>
          </a:prstGeom>
          <a:ln>
            <a:noFill/>
          </a:ln>
          <a:effectLst>
            <a:softEdge rad="112500"/>
          </a:effectLst>
        </p:spPr>
      </p:pic>
      <p:pic>
        <p:nvPicPr>
          <p:cNvPr id="5" name="图片 4"/>
          <p:cNvPicPr>
            <a:picLocks noChangeAspect="1"/>
          </p:cNvPicPr>
          <p:nvPr/>
        </p:nvPicPr>
        <p:blipFill rotWithShape="1">
          <a:blip r:embed="rId2"/>
          <a:srcRect l="1141" b="3210"/>
          <a:stretch>
            <a:fillRect/>
          </a:stretch>
        </p:blipFill>
        <p:spPr>
          <a:xfrm>
            <a:off x="5103030" y="1293167"/>
            <a:ext cx="6208437" cy="405232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zh-CN" sz="4400" dirty="0"/>
              <a:t>中国人的种菜天赋，把外国人都惊呆了 </a:t>
            </a:r>
            <a:endParaRPr kumimoji="1" lang="zh-CN" altLang="en-US" sz="4400" dirty="0"/>
          </a:p>
        </p:txBody>
      </p:sp>
      <p:sp>
        <p:nvSpPr>
          <p:cNvPr id="3" name="内容占位符 2"/>
          <p:cNvSpPr>
            <a:spLocks noGrp="1"/>
          </p:cNvSpPr>
          <p:nvPr>
            <p:ph idx="1"/>
          </p:nvPr>
        </p:nvSpPr>
        <p:spPr>
          <a:xfrm>
            <a:off x="917449" y="1918886"/>
            <a:ext cx="10058400" cy="4736592"/>
          </a:xfrm>
        </p:spPr>
        <p:txBody>
          <a:bodyPr>
            <a:normAutofit/>
          </a:bodyPr>
          <a:lstStyle/>
          <a:p>
            <a:r>
              <a:rPr lang="zh-CN" altLang="en-US" sz="3600" kern="0" dirty="0" smtClean="0">
                <a:solidFill>
                  <a:srgbClr val="333333"/>
                </a:solidFill>
                <a:latin typeface="Times New Roman" panose="02020603050405020304" charset="0"/>
                <a:ea typeface="华文楷体" panose="02010600040101010101" charset="-122"/>
                <a:cs typeface="宋体" panose="02010600030101010101" pitchFamily="2" charset="-122"/>
              </a:rPr>
              <a:t>     “</a:t>
            </a:r>
            <a:r>
              <a:rPr lang="zh-CN" altLang="zh-CN" sz="3600" kern="0" dirty="0" smtClean="0">
                <a:solidFill>
                  <a:srgbClr val="333333"/>
                </a:solidFill>
                <a:latin typeface="Times New Roman" panose="02020603050405020304" charset="0"/>
                <a:ea typeface="华文楷体" panose="02010600040101010101" charset="-122"/>
                <a:cs typeface="宋体" panose="02010600030101010101" pitchFamily="2" charset="-122"/>
              </a:rPr>
              <a:t>中国</a:t>
            </a:r>
            <a:r>
              <a:rPr lang="zh-CN" altLang="zh-CN" sz="3600" kern="0" dirty="0">
                <a:solidFill>
                  <a:srgbClr val="333333"/>
                </a:solidFill>
                <a:latin typeface="Times New Roman" panose="02020603050405020304" charset="0"/>
                <a:ea typeface="华文楷体" panose="02010600040101010101" charset="-122"/>
                <a:cs typeface="宋体" panose="02010600030101010101" pitchFamily="2" charset="-122"/>
              </a:rPr>
              <a:t>人现在种菜已经不仅仅局限于中国，在世界各地只要有中国人，</a:t>
            </a:r>
            <a:r>
              <a:rPr lang="zh-CN" altLang="zh-CN" sz="3600" b="1" kern="0" dirty="0">
                <a:solidFill>
                  <a:srgbClr val="FF0000"/>
                </a:solidFill>
                <a:latin typeface="Times New Roman" panose="02020603050405020304" charset="0"/>
                <a:ea typeface="华文楷体" panose="02010600040101010101" charset="-122"/>
                <a:cs typeface="宋体" panose="02010600030101010101" pitchFamily="2" charset="-122"/>
              </a:rPr>
              <a:t>在他家里终会发现一些种植出来的绿色植物，如果有条件还会开垦出来一片土地，自己种菜吃。</a:t>
            </a:r>
            <a:r>
              <a:rPr lang="zh-CN" altLang="zh-CN" sz="3600" kern="0" dirty="0">
                <a:solidFill>
                  <a:srgbClr val="333333"/>
                </a:solidFill>
                <a:latin typeface="Times New Roman" panose="02020603050405020304" charset="0"/>
                <a:ea typeface="华文楷体" panose="02010600040101010101" charset="-122"/>
                <a:cs typeface="宋体" panose="02010600030101010101" pitchFamily="2" charset="-122"/>
              </a:rPr>
              <a:t>在种菜技艺上，中国人和外国人也有很大不同，在欧美一些国家，种菜的农民一生也只会重复种植一些蔬菜，</a:t>
            </a:r>
            <a:r>
              <a:rPr lang="zh-CN" altLang="zh-CN" sz="3600" b="1" kern="0" dirty="0">
                <a:solidFill>
                  <a:srgbClr val="FF0000"/>
                </a:solidFill>
                <a:latin typeface="Times New Roman" panose="02020603050405020304" charset="0"/>
                <a:ea typeface="华文楷体" panose="02010600040101010101" charset="-122"/>
                <a:cs typeface="宋体" panose="02010600030101010101" pitchFamily="2" charset="-122"/>
              </a:rPr>
              <a:t>而我们中国人种菜似乎是一种与生俱来的能力，只要给一把锄头一包种子总能种出一片菜地出来</a:t>
            </a:r>
            <a:r>
              <a:rPr lang="zh-CN" altLang="zh-CN" sz="3600" b="1" kern="0" dirty="0" smtClean="0">
                <a:solidFill>
                  <a:srgbClr val="FF0000"/>
                </a:solidFill>
                <a:latin typeface="Times New Roman" panose="02020603050405020304" charset="0"/>
                <a:ea typeface="华文楷体" panose="02010600040101010101" charset="-122"/>
                <a:cs typeface="宋体" panose="02010600030101010101" pitchFamily="2" charset="-122"/>
              </a:rPr>
              <a:t>。</a:t>
            </a:r>
            <a:r>
              <a:rPr lang="zh-CN" altLang="en-US" sz="3600" kern="0" dirty="0" smtClean="0">
                <a:solidFill>
                  <a:srgbClr val="333333"/>
                </a:solidFill>
                <a:latin typeface="Times New Roman" panose="02020603050405020304" charset="0"/>
                <a:ea typeface="华文楷体" panose="02010600040101010101" charset="-122"/>
                <a:cs typeface="宋体" panose="02010600030101010101" pitchFamily="2" charset="-122"/>
              </a:rPr>
              <a:t>”</a:t>
            </a:r>
            <a:endParaRPr lang="zh-CN" altLang="zh-CN" sz="3600" kern="100" dirty="0">
              <a:latin typeface="Times New Roman" panose="02020603050405020304" charset="0"/>
              <a:ea typeface="宋体" panose="02010600030101010101" pitchFamily="2" charset="-122"/>
            </a:endParaRPr>
          </a:p>
          <a:p>
            <a:endParaRPr kumimoji="1" lang="zh-CN" altLang="en-US" sz="36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795866" y="486833"/>
            <a:ext cx="6794500" cy="4394200"/>
          </a:xfrm>
          <a:prstGeom prst="rect">
            <a:avLst/>
          </a:prstGeom>
          <a:ln>
            <a:noFill/>
          </a:ln>
          <a:effectLst>
            <a:softEdge rad="112500"/>
          </a:effectLst>
        </p:spPr>
      </p:pic>
      <p:pic>
        <p:nvPicPr>
          <p:cNvPr id="3" name="图片 2"/>
          <p:cNvPicPr>
            <a:picLocks noChangeAspect="1"/>
          </p:cNvPicPr>
          <p:nvPr/>
        </p:nvPicPr>
        <p:blipFill>
          <a:blip r:embed="rId2"/>
          <a:stretch>
            <a:fillRect/>
          </a:stretch>
        </p:blipFill>
        <p:spPr>
          <a:xfrm>
            <a:off x="4193116" y="1511300"/>
            <a:ext cx="6762751" cy="487626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dissolv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活动二：</a:t>
            </a:r>
            <a:endParaRPr kumimoji="1" lang="zh-CN" altLang="en-US" dirty="0"/>
          </a:p>
        </p:txBody>
      </p:sp>
      <p:sp>
        <p:nvSpPr>
          <p:cNvPr id="3" name="内容占位符 2"/>
          <p:cNvSpPr>
            <a:spLocks noGrp="1"/>
          </p:cNvSpPr>
          <p:nvPr>
            <p:ph idx="1"/>
          </p:nvPr>
        </p:nvSpPr>
        <p:spPr>
          <a:xfrm>
            <a:off x="1069848" y="2093976"/>
            <a:ext cx="10058400" cy="4050792"/>
          </a:xfrm>
        </p:spPr>
        <p:txBody>
          <a:bodyPr>
            <a:normAutofit/>
          </a:bodyPr>
          <a:lstStyle/>
          <a:p>
            <a:r>
              <a:rPr lang="zh-CN" altLang="zh-CN" sz="4000" dirty="0">
                <a:latin typeface="华文楷体" panose="02010600040101010101" charset="-122"/>
                <a:ea typeface="华文楷体" panose="02010600040101010101" charset="-122"/>
                <a:cs typeface="华文楷体" panose="02010600040101010101" charset="-122"/>
              </a:rPr>
              <a:t>请同学们进行小组讨论，</a:t>
            </a:r>
            <a:r>
              <a:rPr lang="zh-CN" altLang="zh-CN" sz="4000" dirty="0">
                <a:solidFill>
                  <a:srgbClr val="FF0000"/>
                </a:solidFill>
                <a:latin typeface="华文楷体" panose="02010600040101010101" charset="-122"/>
                <a:ea typeface="华文楷体" panose="02010600040101010101" charset="-122"/>
                <a:cs typeface="华文楷体" panose="02010600040101010101" charset="-122"/>
              </a:rPr>
              <a:t>中国人为什么那么喜欢种菜</a:t>
            </a:r>
            <a:r>
              <a:rPr lang="zh-CN" altLang="zh-CN" sz="4000" dirty="0">
                <a:latin typeface="华文楷体" panose="02010600040101010101" charset="-122"/>
                <a:ea typeface="华文楷体" panose="02010600040101010101" charset="-122"/>
                <a:cs typeface="华文楷体" panose="02010600040101010101" charset="-122"/>
              </a:rPr>
              <a:t>，你能用你的理解来解释么？ </a:t>
            </a:r>
            <a:endParaRPr kumimoji="1" lang="zh-CN" altLang="en-US" sz="4000" dirty="0">
              <a:latin typeface="华文楷体" panose="02010600040101010101" charset="-122"/>
              <a:ea typeface="华文楷体" panose="02010600040101010101" charset="-122"/>
              <a:cs typeface="华文楷体" panose="02010600040101010101"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一次难忘的旅行</a:t>
            </a:r>
            <a:endParaRPr kumimoji="1" lang="zh-CN" altLang="en-US" dirty="0"/>
          </a:p>
        </p:txBody>
      </p:sp>
      <p:pic>
        <p:nvPicPr>
          <p:cNvPr id="4" name="图片 3"/>
          <p:cNvPicPr>
            <a:picLocks noChangeAspect="1"/>
          </p:cNvPicPr>
          <p:nvPr/>
        </p:nvPicPr>
        <p:blipFill rotWithShape="1">
          <a:blip r:embed="rId1"/>
          <a:srcRect l="-1" r="667" b="5648"/>
          <a:stretch>
            <a:fillRect/>
          </a:stretch>
        </p:blipFill>
        <p:spPr>
          <a:xfrm>
            <a:off x="484834" y="2177709"/>
            <a:ext cx="5908128" cy="3975100"/>
          </a:xfrm>
          <a:prstGeom prst="rect">
            <a:avLst/>
          </a:prstGeom>
          <a:ln>
            <a:noFill/>
          </a:ln>
          <a:effectLst>
            <a:softEdge rad="112500"/>
          </a:effectLst>
        </p:spPr>
      </p:pic>
      <p:pic>
        <p:nvPicPr>
          <p:cNvPr id="5" name="图片 4"/>
          <p:cNvPicPr>
            <a:picLocks noChangeAspect="1"/>
          </p:cNvPicPr>
          <p:nvPr/>
        </p:nvPicPr>
        <p:blipFill rotWithShape="1">
          <a:blip r:embed="rId2"/>
          <a:srcRect b="5403"/>
          <a:stretch>
            <a:fillRect/>
          </a:stretch>
        </p:blipFill>
        <p:spPr>
          <a:xfrm>
            <a:off x="4888315" y="658804"/>
            <a:ext cx="6011333" cy="4151159"/>
          </a:xfrm>
          <a:prstGeom prst="rect">
            <a:avLst/>
          </a:prstGeom>
          <a:ln>
            <a:noFill/>
          </a:ln>
          <a:effectLst>
            <a:softEdge rad="112500"/>
          </a:effec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dissolv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dirty="0" smtClean="0"/>
              <a:t>家谱</a:t>
            </a:r>
            <a:r>
              <a:rPr kumimoji="1" lang="zh-CN" altLang="en-US" dirty="0" smtClean="0"/>
              <a:t>情结</a:t>
            </a:r>
            <a:endParaRPr kumimoji="1" lang="zh-CN" altLang="en-US" dirty="0"/>
          </a:p>
        </p:txBody>
      </p:sp>
      <p:pic>
        <p:nvPicPr>
          <p:cNvPr id="4" name="图片 3"/>
          <p:cNvPicPr>
            <a:picLocks noChangeAspect="1"/>
          </p:cNvPicPr>
          <p:nvPr/>
        </p:nvPicPr>
        <p:blipFill rotWithShape="1">
          <a:blip r:embed="rId1"/>
          <a:srcRect r="444" b="7719"/>
          <a:stretch>
            <a:fillRect/>
          </a:stretch>
        </p:blipFill>
        <p:spPr>
          <a:xfrm>
            <a:off x="498323" y="1887148"/>
            <a:ext cx="7586133" cy="4453467"/>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kumimoji="1" lang="zh-CN" altLang="en-US" smtClean="0"/>
              <a:t>活动三</a:t>
            </a:r>
            <a:endParaRPr kumimoji="1" lang="zh-CN" altLang="en-US"/>
          </a:p>
        </p:txBody>
      </p:sp>
      <p:sp>
        <p:nvSpPr>
          <p:cNvPr id="3" name="内容占位符 2"/>
          <p:cNvSpPr>
            <a:spLocks noGrp="1"/>
          </p:cNvSpPr>
          <p:nvPr>
            <p:ph idx="1"/>
          </p:nvPr>
        </p:nvSpPr>
        <p:spPr/>
        <p:txBody>
          <a:bodyPr/>
          <a:lstStyle/>
          <a:p>
            <a:r>
              <a:rPr lang="zh-CN" altLang="zh-CN" sz="4000" dirty="0">
                <a:latin typeface="华文楷体" panose="02010600040101010101" charset="-122"/>
                <a:ea typeface="华文楷体" panose="02010600040101010101" charset="-122"/>
                <a:cs typeface="华文楷体" panose="02010600040101010101" charset="-122"/>
              </a:rPr>
              <a:t>用画图的形式把你所有知道的亲戚画出来，</a:t>
            </a:r>
            <a:r>
              <a:rPr lang="zh-CN" altLang="zh-CN" sz="4000" b="1" dirty="0">
                <a:solidFill>
                  <a:srgbClr val="FF0000"/>
                </a:solidFill>
                <a:latin typeface="华文楷体" panose="02010600040101010101" charset="-122"/>
                <a:ea typeface="华文楷体" panose="02010600040101010101" charset="-122"/>
                <a:cs typeface="华文楷体" panose="02010600040101010101" charset="-122"/>
              </a:rPr>
              <a:t>能够表现你们的相互的亲疏关系，</a:t>
            </a:r>
            <a:r>
              <a:rPr lang="zh-CN" altLang="zh-CN" sz="4000" dirty="0">
                <a:latin typeface="华文楷体" panose="02010600040101010101" charset="-122"/>
                <a:ea typeface="华文楷体" panose="02010600040101010101" charset="-122"/>
                <a:cs typeface="华文楷体" panose="02010600040101010101" charset="-122"/>
              </a:rPr>
              <a:t>并向你的小组成员进行展示。</a:t>
            </a:r>
            <a:endParaRPr lang="zh-CN" altLang="zh-CN" sz="4000" dirty="0">
              <a:latin typeface="华文楷体" panose="02010600040101010101" charset="-122"/>
              <a:ea typeface="华文楷体" panose="02010600040101010101" charset="-122"/>
              <a:cs typeface="华文楷体" panose="02010600040101010101" charset="-122"/>
            </a:endParaRPr>
          </a:p>
          <a:p>
            <a:endParaRPr kumimoji="1" lang="zh-CN" altLang="en-US" dirty="0"/>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6.jpeg"/></Relationships>
</file>

<file path=ppt/theme/theme1.xml><?xml version="1.0" encoding="utf-8"?>
<a:theme xmlns:a="http://schemas.openxmlformats.org/drawingml/2006/main" name="木活字">
  <a:themeElements>
    <a:clrScheme name="Wood Type">
      <a:dk1>
        <a:sysClr val="windowText" lastClr="000000"/>
      </a:dk1>
      <a:lt1>
        <a:sysClr val="window" lastClr="FFFFFF"/>
      </a:lt1>
      <a:dk2>
        <a:srgbClr val="696464"/>
      </a:dk2>
      <a:lt2>
        <a:srgbClr val="E9E5DC"/>
      </a:lt2>
      <a:accent1>
        <a:srgbClr val="D34817"/>
      </a:accent1>
      <a:accent2>
        <a:srgbClr val="9B2D1F"/>
      </a:accent2>
      <a:accent3>
        <a:srgbClr val="A28E6A"/>
      </a:accent3>
      <a:accent4>
        <a:srgbClr val="956251"/>
      </a:accent4>
      <a:accent5>
        <a:srgbClr val="918485"/>
      </a:accent5>
      <a:accent6>
        <a:srgbClr val="855D5D"/>
      </a:accent6>
      <a:hlink>
        <a:srgbClr val="CC9900"/>
      </a:hlink>
      <a:folHlink>
        <a:srgbClr val="96A9A9"/>
      </a:folHlink>
    </a:clrScheme>
    <a:fontScheme name="Wood Type">
      <a:majorFont>
        <a:latin typeface="Rockwell Condensed"/>
        <a:ea typeface=""/>
        <a:cs typeface=""/>
        <a:font script="Grek" typeface="Cambria"/>
        <a:font script="Cyrl" typeface="Cambria"/>
        <a:font script="Jpan" typeface="HG明朝B"/>
        <a:font script="Hang" typeface="바탕"/>
        <a:font script="Hans" typeface="方正姚体"/>
        <a:font script="Hant" typeface="微軟正黑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Rockwell"/>
        <a:ea typeface=""/>
        <a:cs typeface=""/>
        <a:font script="Grek" typeface="Cambria"/>
        <a:font script="Cyrl" typeface="Cambria"/>
        <a:font script="Jpan" typeface="HG明朝B"/>
        <a:font script="Hang" typeface="바탕"/>
        <a:font script="Hans" typeface="方正姚体"/>
        <a:font script="Hant" typeface="標楷體"/>
        <a:font script="Arab" typeface="Times New Roman"/>
        <a:font script="Hebr" typeface="David"/>
        <a:font script="Thai" typeface="Jasmine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Wood Type">
      <a:fillStyleLst>
        <a:solidFill>
          <a:schemeClr val="phClr"/>
        </a:solidFill>
        <a:blipFill rotWithShape="1">
          <a:blip xmlns:r="http://schemas.openxmlformats.org/officeDocument/2006/relationships" r:embed="rId1">
            <a:duotone>
              <a:schemeClr val="phClr">
                <a:tint val="70000"/>
                <a:shade val="63000"/>
              </a:schemeClr>
              <a:schemeClr val="phClr">
                <a:tint val="10000"/>
                <a:satMod val="150000"/>
              </a:schemeClr>
            </a:duotone>
          </a:blip>
          <a:tile tx="0" ty="0" sx="60000" sy="59000" flip="none" algn="tl"/>
        </a:blipFill>
        <a:blipFill rotWithShape="1">
          <a:blip xmlns:r="http://schemas.openxmlformats.org/officeDocument/2006/relationships" r:embed="rId1">
            <a:duotone>
              <a:schemeClr val="phClr">
                <a:shade val="36000"/>
                <a:satMod val="120000"/>
              </a:schemeClr>
              <a:schemeClr val="phClr">
                <a:tint val="40000"/>
              </a:schemeClr>
            </a:duotone>
          </a:blip>
          <a:tile tx="0" ty="0" sx="60000" sy="59000" flip="none" algn="tl"/>
        </a:blipFill>
      </a:fillStyleLst>
      <a:lnStyleLst>
        <a:ln w="6350"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softEdge rad="12700"/>
          </a:effectLst>
        </a:effectStyle>
        <a:effectStyle>
          <a:effectLst>
            <a:outerShdw blurRad="50800" dist="19050" dir="5400000" algn="tl" rotWithShape="0">
              <a:srgbClr val="000000">
                <a:alpha val="60000"/>
              </a:srgbClr>
            </a:outerShdw>
            <a:softEdge rad="12700"/>
          </a:effectLst>
        </a:effectStyle>
      </a:effectStyleLst>
      <a:bgFillStyleLst>
        <a:solidFill>
          <a:schemeClr val="phClr"/>
        </a:solidFill>
        <a:solidFill>
          <a:schemeClr val="phClr">
            <a:shade val="97000"/>
            <a:satMod val="150000"/>
          </a:schemeClr>
        </a:solidFill>
        <a:blipFill rotWithShape="1">
          <a:blip xmlns:r="http://schemas.openxmlformats.org/officeDocument/2006/relationships" r:embed="rId1">
            <a:duotone>
              <a:schemeClr val="phClr">
                <a:tint val="75000"/>
                <a:shade val="58000"/>
                <a:satMod val="120000"/>
              </a:schemeClr>
              <a:schemeClr val="phClr">
                <a:tint val="50000"/>
                <a:shade val="96000"/>
              </a:schemeClr>
            </a:duotone>
          </a:blip>
          <a:tile tx="0" ty="0" sx="100000" sy="100000" flip="none" algn="tl"/>
        </a:blip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DengXian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DengXian"/>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木头类型</Template>
  <TotalTime>0</TotalTime>
  <Words>2070</Words>
  <Application>WPS 演示</Application>
  <PresentationFormat>宽屏</PresentationFormat>
  <Paragraphs>113</Paragraphs>
  <Slides>26</Slides>
  <Notes>10</Notes>
  <HiddenSlides>0</HiddenSlides>
  <MMClips>0</MMClips>
  <ScaleCrop>false</ScaleCrop>
  <HeadingPairs>
    <vt:vector size="6" baseType="variant">
      <vt:variant>
        <vt:lpstr>已用的字体</vt:lpstr>
      </vt:variant>
      <vt:variant>
        <vt:i4>14</vt:i4>
      </vt:variant>
      <vt:variant>
        <vt:lpstr>主题</vt:lpstr>
      </vt:variant>
      <vt:variant>
        <vt:i4>1</vt:i4>
      </vt:variant>
      <vt:variant>
        <vt:lpstr>幻灯片标题</vt:lpstr>
      </vt:variant>
      <vt:variant>
        <vt:i4>26</vt:i4>
      </vt:variant>
    </vt:vector>
  </HeadingPairs>
  <TitlesOfParts>
    <vt:vector size="41" baseType="lpstr">
      <vt:lpstr>Arial</vt:lpstr>
      <vt:lpstr>宋体</vt:lpstr>
      <vt:lpstr>Wingdings</vt:lpstr>
      <vt:lpstr>Rockwell Extra Bold</vt:lpstr>
      <vt:lpstr>Calibri</vt:lpstr>
      <vt:lpstr>Times New Roman</vt:lpstr>
      <vt:lpstr>华文楷体</vt:lpstr>
      <vt:lpstr>Rockwell</vt:lpstr>
      <vt:lpstr>方正姚体</vt:lpstr>
      <vt:lpstr>Rockwell Condensed</vt:lpstr>
      <vt:lpstr>微软雅黑</vt:lpstr>
      <vt:lpstr>Arial Unicode MS</vt:lpstr>
      <vt:lpstr>DengXian</vt:lpstr>
      <vt:lpstr>Segoe Print</vt:lpstr>
      <vt:lpstr>木活字</vt:lpstr>
      <vt:lpstr>乡土·中国</vt:lpstr>
      <vt:lpstr>中国之大</vt:lpstr>
      <vt:lpstr>中国之复杂</vt:lpstr>
      <vt:lpstr>中国人的种菜天赋，把外国人都惊呆了 </vt:lpstr>
      <vt:lpstr>PowerPoint 演示文稿</vt:lpstr>
      <vt:lpstr>活动二：</vt:lpstr>
      <vt:lpstr>一次难忘的旅行</vt:lpstr>
      <vt:lpstr>家谱情结</vt:lpstr>
      <vt:lpstr>活动三</vt:lpstr>
      <vt:lpstr>活动四：中美妈妈对比</vt:lpstr>
      <vt:lpstr>活动四</vt:lpstr>
      <vt:lpstr>PowerPoint 演示文稿</vt:lpstr>
      <vt:lpstr>中国人为什么喜欢种菜</vt:lpstr>
      <vt:lpstr>对乡土的迷恋</vt:lpstr>
      <vt:lpstr>我们的家庭关系图</vt:lpstr>
      <vt:lpstr>为什么中国妈妈与美国妈妈不同 </vt:lpstr>
      <vt:lpstr>PowerPoint 演示文稿</vt:lpstr>
      <vt:lpstr>《乡土中国》</vt:lpstr>
      <vt:lpstr>《乡土中国》序言</vt:lpstr>
      <vt:lpstr>第一步：浏览 </vt:lpstr>
      <vt:lpstr>《乡土中国》目录</vt:lpstr>
      <vt:lpstr>第二步：略读</vt:lpstr>
      <vt:lpstr>第三步：精读 </vt:lpstr>
      <vt:lpstr>第四步：研读</vt:lpstr>
      <vt:lpstr>第五步：重读</vt:lpstr>
      <vt:lpstr>阅读计划单</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乡土·中国</dc:title>
  <dc:creator>Microsoft Office 用户</dc:creator>
  <cp:lastModifiedBy>志在超脱</cp:lastModifiedBy>
  <cp:revision>27</cp:revision>
  <dcterms:created xsi:type="dcterms:W3CDTF">2018-10-07T02:04:00Z</dcterms:created>
  <dcterms:modified xsi:type="dcterms:W3CDTF">2019-09-20T12:07:38Z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2052-11.1.0.8976</vt:lpwstr>
  </property>
</Properties>
</file>