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1283" r:id="rId5"/>
    <p:sldId id="1284" r:id="rId6"/>
    <p:sldId id="1298" r:id="rId7"/>
    <p:sldId id="1299" r:id="rId8"/>
    <p:sldId id="1287" r:id="rId9"/>
    <p:sldId id="1288" r:id="rId10"/>
    <p:sldId id="1289" r:id="rId11"/>
    <p:sldId id="1290" r:id="rId12"/>
    <p:sldId id="444" r:id="rId13"/>
    <p:sldId id="695" r:id="rId14"/>
    <p:sldId id="1448" r:id="rId15"/>
    <p:sldId id="1045" r:id="rId16"/>
    <p:sldId id="1449" r:id="rId17"/>
    <p:sldId id="1450" r:id="rId18"/>
    <p:sldId id="1447" r:id="rId19"/>
    <p:sldId id="1451" r:id="rId20"/>
    <p:sldId id="1452" r:id="rId21"/>
    <p:sldId id="1129" r:id="rId22"/>
    <p:sldId id="1302" r:id="rId23"/>
    <p:sldId id="1453" r:id="rId24"/>
    <p:sldId id="1454" r:id="rId25"/>
    <p:sldId id="1455" r:id="rId26"/>
    <p:sldId id="1456" r:id="rId27"/>
    <p:sldId id="1457" r:id="rId28"/>
    <p:sldId id="1303" r:id="rId29"/>
    <p:sldId id="1304" r:id="rId30"/>
    <p:sldId id="1458" r:id="rId31"/>
    <p:sldId id="1459" r:id="rId32"/>
    <p:sldId id="1460" r:id="rId33"/>
    <p:sldId id="1461" r:id="rId34"/>
    <p:sldId id="1462" r:id="rId35"/>
    <p:sldId id="1464" r:id="rId36"/>
    <p:sldId id="1463" r:id="rId37"/>
    <p:sldId id="1465" r:id="rId38"/>
    <p:sldId id="1466" r:id="rId39"/>
    <p:sldId id="1467" r:id="rId40"/>
    <p:sldId id="1468" r:id="rId41"/>
    <p:sldId id="1469" r:id="rId42"/>
    <p:sldId id="1305" r:id="rId43"/>
    <p:sldId id="1470" r:id="rId44"/>
    <p:sldId id="1471" r:id="rId45"/>
    <p:sldId id="1472" r:id="rId46"/>
    <p:sldId id="1306" r:id="rId47"/>
    <p:sldId id="1307" r:id="rId48"/>
    <p:sldId id="1308" r:id="rId49"/>
    <p:sldId id="1473" r:id="rId50"/>
    <p:sldId id="1474" r:id="rId51"/>
    <p:sldId id="1475" r:id="rId52"/>
    <p:sldId id="1476" r:id="rId53"/>
    <p:sldId id="1477" r:id="rId54"/>
    <p:sldId id="1478" r:id="rId55"/>
    <p:sldId id="1479" r:id="rId56"/>
    <p:sldId id="1310" r:id="rId57"/>
    <p:sldId id="1480" r:id="rId58"/>
    <p:sldId id="1309" r:id="rId59"/>
    <p:sldId id="456" r:id="rId60"/>
    <p:sldId id="458" r:id="rId61"/>
    <p:sldId id="1584" r:id="rId62"/>
    <p:sldId id="1585" r:id="rId63"/>
    <p:sldId id="1428" r:id="rId64"/>
    <p:sldId id="700" r:id="rId65"/>
    <p:sldId id="1599" r:id="rId66"/>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23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tags" Target="tags/tag1.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slide" Target="slides/slide5.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97487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2021/12/20</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2021/12/20</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322580" y="2284730"/>
            <a:ext cx="11661140" cy="2306955"/>
          </a:xfrm>
          <a:prstGeom prst="rect">
            <a:avLst/>
          </a:prstGeom>
          <a:noFill/>
          <a:ln w="9525">
            <a:noFill/>
            <a:miter lim="800000"/>
          </a:ln>
          <a:effectLst/>
        </p:spPr>
        <p:txBody>
          <a:bodyPr wrap="square">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endParaRPr kumimoji="0" lang="zh-CN" altLang="en-US" sz="6000" b="1" kern="1200" cap="none" spc="-800" normalizeH="0" baseline="0" noProof="0">
              <a:solidFill>
                <a:schemeClr val="accent2"/>
              </a:solidFill>
              <a:latin typeface="+mn-ea"/>
              <a:cs typeface="+mn-ea"/>
            </a:endParaRPr>
          </a:p>
          <a:p>
            <a:pPr marR="0" algn="ctr" defTabSz="914400">
              <a:buClrTx/>
              <a:buSzTx/>
              <a:buFontTx/>
              <a:defRPr/>
            </a:pPr>
            <a:r>
              <a:rPr kumimoji="0" lang="zh-CN" altLang="en-US" sz="4800" b="1" kern="1200" cap="none" spc="-800" normalizeH="0" baseline="0" noProof="0">
                <a:solidFill>
                  <a:srgbClr val="FF0000"/>
                </a:solidFill>
                <a:latin typeface="黑体" panose="02010609060101010101" pitchFamily="49" charset="-122"/>
                <a:ea typeface="黑体" panose="02010609060101010101" pitchFamily="49" charset="-122"/>
                <a:cs typeface="+mn-cs"/>
              </a:rPr>
              <a:t>理 解 与 现 代 汉 语 不 同 的 句 式 和 用 法</a:t>
            </a:r>
          </a:p>
          <a:p>
            <a:pPr marR="0" algn="ctr" defTabSz="914400">
              <a:buClrTx/>
              <a:buSzTx/>
              <a:buFontTx/>
              <a:defRPr/>
            </a:pPr>
            <a:r>
              <a:rPr kumimoji="0" lang="zh-CN" altLang="en-US" sz="4800" b="1" kern="1200" cap="none" spc="-800" normalizeH="0" baseline="0" noProof="0">
                <a:solidFill>
                  <a:srgbClr val="0C17F0"/>
                </a:solidFill>
                <a:latin typeface="黑体" panose="02010609060101010101" pitchFamily="49" charset="-122"/>
                <a:ea typeface="黑体" panose="02010609060101010101" pitchFamily="49" charset="-122"/>
                <a:cs typeface="+mn-cs"/>
              </a:rPr>
              <a:t>（ 上 ）</a:t>
            </a: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6215" y="788670"/>
            <a:ext cx="11657965"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然言语诚恳反复告诫，并不是想要求得胜过景山，只不过是陈述我自己所坚守的道义；又不知道景山认为不是这样的。如果你真的认为不正确，幸亏我也已经说给你听了，我不敢再多次烦扰你了。不公开说出这些。蔡襄顿首上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5623"/>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二、考点知识解读</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C00000"/>
                </a:solidFill>
                <a:uFillTx/>
                <a:latin typeface="微软雅黑" panose="020b0503020204020204" charset="-122"/>
                <a:ea typeface="微软雅黑" panose="020b0503020204020204" charset="-122"/>
                <a:cs typeface="+mn-cs"/>
              </a:rPr>
              <a:t>（一）判断句</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693545"/>
            <a:ext cx="11745595" cy="3192145"/>
          </a:xfrm>
          <a:prstGeom prst="rect">
            <a:avLst/>
          </a:prstGeom>
          <a:noFill/>
          <a:ln w="9525">
            <a:noFill/>
          </a:ln>
        </p:spPr>
        <p:txBody>
          <a:bodyPr wrap="square">
            <a:spAutoFit/>
          </a:bodyPr>
          <a:lstStyle/>
          <a:p>
            <a:pPr indent="0">
              <a:lnSpc>
                <a:spcPct val="120000"/>
              </a:lnSpc>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判断句是对事物的性质、情况、事物之间的关系作出肯定或否定判断的句子。文言文中的判断句与现代汉语不同。现代汉语表判断时，经常用“x是x”的格式，而且“是”这个词已经成了专门表判断的一个判断动词，文言中表判断时却几乎不用“x是x” 格式，“是”这个词在文言中的常用义不是表判断的动词，而是指示代词，相当于现代汉语的“这”“那”等。文言中的判断句都有哪些形式呢？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020" y="682625"/>
            <a:ext cx="11745595" cy="5262245"/>
          </a:xfrm>
          <a:prstGeom prst="rect">
            <a:avLst/>
          </a:prstGeom>
          <a:noFill/>
          <a:ln w="9525">
            <a:noFill/>
          </a:ln>
        </p:spPr>
        <p:txBody>
          <a:bodyPr wrap="square">
            <a:spAutoFit/>
          </a:bodyPr>
          <a:lstStyle/>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一、借肋虚词“者”“也”表判断</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这是文言中最常见、最典型的判断形式。又分为以下几种情况：</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1、“……者，……也。”式的</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例如：</a:t>
            </a:r>
            <a:r>
              <a:rPr sz="2800" err="1">
                <a:latin typeface="楷体" panose="02010609060101010101" charset="-122"/>
                <a:ea typeface="楷体" panose="02010609060101010101" charset="-122"/>
                <a:cs typeface="宋体" panose="02010600030101010101" pitchFamily="2" charset="-122"/>
              </a:rPr>
              <a:t>廉颇者，赵之良将也。</a:t>
            </a:r>
            <a:r>
              <a:rPr sz="28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2、“……者也。”式的</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例如：</a:t>
            </a:r>
            <a:r>
              <a:rPr sz="2800">
                <a:latin typeface="楷体" panose="02010609060101010101" charset="-122"/>
                <a:ea typeface="楷体" panose="02010609060101010101" charset="-122"/>
                <a:cs typeface="楷体" panose="02010609060101010101" charset="-122"/>
              </a:rPr>
              <a:t>“城北徐公，齐国之美丽者也。”</a:t>
            </a:r>
            <a:r>
              <a:rPr sz="2800">
                <a:latin typeface="宋体" panose="02010600030101010101" pitchFamily="2" charset="-122"/>
                <a:ea typeface="宋体" panose="02010600030101010101" pitchFamily="2" charset="-122"/>
                <a:cs typeface="宋体" panose="02010600030101010101" pitchFamily="2" charset="-122"/>
              </a:rPr>
              <a:t>（《邹忌讽齐王纳谏》）</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3、“……者，……。”式的（只用“者”）</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例如：</a:t>
            </a:r>
            <a:r>
              <a:rPr sz="2800">
                <a:latin typeface="楷体" panose="02010609060101010101" charset="-122"/>
                <a:ea typeface="楷体" panose="02010609060101010101" charset="-122"/>
                <a:cs typeface="楷体" panose="02010609060101010101" charset="-122"/>
              </a:rPr>
              <a:t>“四人者，庐陵萧君圭君玉。”</a:t>
            </a:r>
            <a:r>
              <a:rPr sz="2800">
                <a:latin typeface="宋体" panose="02010600030101010101" pitchFamily="2" charset="-122"/>
                <a:ea typeface="宋体" panose="02010600030101010101" pitchFamily="2" charset="-122"/>
                <a:cs typeface="宋体" panose="02010600030101010101" pitchFamily="2" charset="-122"/>
              </a:rPr>
              <a:t>（《游褒禅山记》）</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4、“……也。”式的（只用“也”）</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例如：</a:t>
            </a:r>
            <a:r>
              <a:rPr sz="2800">
                <a:latin typeface="楷体" panose="02010609060101010101" charset="-122"/>
                <a:ea typeface="楷体" panose="02010609060101010101" charset="-122"/>
                <a:cs typeface="楷体" panose="02010609060101010101" charset="-122"/>
              </a:rPr>
              <a:t>“和氏璧，天下所共传宝也。”</a:t>
            </a:r>
            <a:r>
              <a:rPr sz="28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需要说明的是，这种形式的判断句中，一般认为，“者”表停顿，“也”表判断。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1295400"/>
            <a:ext cx="11745595" cy="3969385"/>
          </a:xfrm>
          <a:prstGeom prst="rect">
            <a:avLst/>
          </a:prstGeom>
          <a:noFill/>
          <a:ln w="9525">
            <a:noFill/>
          </a:ln>
        </p:spPr>
        <p:txBody>
          <a:bodyPr wrap="square">
            <a:spAutoFit/>
          </a:bodyPr>
          <a:lstStyle/>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二、用副词“乃”“皆”“即”“则”“诚”“素”“谓”等表判断这种形式也较为多见。例如：</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1</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当立者乃公子扶苏</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（《陈涉世家》）</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2</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石之铿然有声者</a:t>
            </a:r>
            <a:r>
              <a:rPr sz="2800">
                <a:latin typeface="楷体" panose="02010609060101010101" charset="-122"/>
                <a:ea typeface="楷体" panose="02010609060101010101" charset="-122"/>
                <a:cs typeface="宋体" panose="02010600030101010101" pitchFamily="2" charset="-122"/>
              </a:rPr>
              <a:t>，所在皆是也。</a:t>
            </a:r>
            <a:r>
              <a:rPr sz="2800">
                <a:latin typeface="宋体" panose="02010600030101010101" pitchFamily="2" charset="-122"/>
                <a:ea typeface="宋体" panose="02010600030101010101" pitchFamily="2" charset="-122"/>
                <a:cs typeface="宋体" panose="02010600030101010101" pitchFamily="2" charset="-122"/>
              </a:rPr>
              <a:t>（《石钟山记》）</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3</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梁父即楚将项燕</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（《史记·项羽本纪》）</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4</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此则岳阳楼之大观也</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（《岳阳楼记》）</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5</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战败而亡</a:t>
            </a:r>
            <a:r>
              <a:rPr sz="2800">
                <a:latin typeface="楷体" panose="02010609060101010101" charset="-122"/>
                <a:ea typeface="楷体" panose="02010609060101010101" charset="-122"/>
                <a:cs typeface="宋体" panose="02010600030101010101" pitchFamily="2" charset="-122"/>
              </a:rPr>
              <a:t>，诚不得已。</a:t>
            </a:r>
            <a:r>
              <a:rPr sz="2800">
                <a:latin typeface="宋体" panose="02010600030101010101" pitchFamily="2" charset="-122"/>
                <a:ea typeface="宋体" panose="02010600030101010101" pitchFamily="2" charset="-122"/>
                <a:cs typeface="宋体" panose="02010600030101010101" pitchFamily="2" charset="-122"/>
              </a:rPr>
              <a:t>（《六国论》）</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6</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且相如素贱人</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7</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其意气之盛</a:t>
            </a:r>
            <a:r>
              <a:rPr sz="2800">
                <a:latin typeface="楷体" panose="02010609060101010101" charset="-122"/>
                <a:ea typeface="楷体" panose="02010609060101010101" charset="-122"/>
                <a:cs typeface="宋体" panose="02010600030101010101" pitchFamily="2" charset="-122"/>
              </a:rPr>
              <a:t>，可谓壮哉！</a:t>
            </a:r>
            <a:r>
              <a:rPr sz="2800">
                <a:latin typeface="宋体" panose="02010600030101010101" pitchFamily="2" charset="-122"/>
                <a:ea typeface="宋体" panose="02010600030101010101" pitchFamily="2" charset="-122"/>
                <a:cs typeface="宋体" panose="02010600030101010101" pitchFamily="2" charset="-122"/>
              </a:rPr>
              <a:t>（《伶官传序》）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1602105"/>
            <a:ext cx="11745595" cy="2676525"/>
          </a:xfrm>
          <a:prstGeom prst="rect">
            <a:avLst/>
          </a:prstGeom>
          <a:noFill/>
          <a:ln w="9525">
            <a:noFill/>
          </a:ln>
        </p:spPr>
        <p:txBody>
          <a:bodyPr wrap="square">
            <a:spAutoFit/>
          </a:bodyPr>
          <a:lstStyle/>
          <a:p>
            <a:pPr indent="0">
              <a:lnSpc>
                <a:spcPct val="100000"/>
              </a:lnSpc>
            </a:pPr>
            <a:r>
              <a:rPr sz="2800" err="1">
                <a:latin typeface="宋体" panose="02010600030101010101" pitchFamily="2" charset="-122"/>
                <a:ea typeface="宋体" panose="02010600030101010101" pitchFamily="2" charset="-122"/>
                <a:cs typeface="宋体" panose="02010600030101010101" pitchFamily="2" charset="-122"/>
              </a:rPr>
              <a:t>三、用动词“为”表判断</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这种形式的判断句在文言中较为少见。例如：</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1</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中峨冠而多髯者为东坡</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（《核舟记》）</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2</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楷体" panose="02010609060101010101" charset="-122"/>
              </a:rPr>
              <a:t>“</a:t>
            </a:r>
            <a:r>
              <a:rPr sz="2800">
                <a:latin typeface="楷体" panose="02010609060101010101" charset="-122"/>
                <a:ea typeface="楷体" panose="02010609060101010101" charset="-122"/>
                <a:cs typeface="楷体" panose="02010609060101010101" charset="-122"/>
              </a:rPr>
              <a:t>如今人方为刀俎，我为鱼肉。”</a:t>
            </a:r>
            <a:r>
              <a:rPr sz="2800">
                <a:latin typeface="宋体" panose="02010600030101010101" pitchFamily="2" charset="-122"/>
                <a:ea typeface="宋体" panose="02010600030101010101" pitchFamily="2" charset="-122"/>
                <a:cs typeface="宋体" panose="02010600030101010101" pitchFamily="2" charset="-122"/>
              </a:rPr>
              <a:t>（《鸿门宴》）</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3</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为赵宦者令缪贤舍人</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4</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我为赵将</a:t>
            </a:r>
            <a:r>
              <a:rPr sz="2800">
                <a:latin typeface="楷体" panose="02010609060101010101" charset="-122"/>
                <a:ea typeface="楷体" panose="02010609060101010101" charset="-122"/>
                <a:cs typeface="宋体" panose="02010600030101010101" pitchFamily="2" charset="-122"/>
              </a:rPr>
              <a:t>，有攻城野战之大功。</a:t>
            </a:r>
            <a:r>
              <a:rPr sz="2800">
                <a:latin typeface="宋体" panose="02010600030101010101" pitchFamily="2" charset="-122"/>
                <a:ea typeface="宋体" panose="02010600030101010101" pitchFamily="2" charset="-122"/>
                <a:cs typeface="宋体" panose="02010600030101010101" pitchFamily="2" charset="-122"/>
              </a:rPr>
              <a:t>（《廉颇、蔺相如列传》）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304800"/>
            <a:ext cx="11745595" cy="6123940"/>
          </a:xfrm>
          <a:prstGeom prst="rect">
            <a:avLst/>
          </a:prstGeom>
          <a:noFill/>
          <a:ln w="9525">
            <a:noFill/>
          </a:ln>
        </p:spPr>
        <p:txBody>
          <a:bodyPr wrap="square">
            <a:spAutoFit/>
          </a:bodyPr>
          <a:lstStyle/>
          <a:p>
            <a:pPr indent="0">
              <a:lnSpc>
                <a:spcPct val="100000"/>
              </a:lnSpc>
            </a:pPr>
            <a:r>
              <a:rPr sz="2800" err="1">
                <a:latin typeface="宋体" panose="02010600030101010101" pitchFamily="2" charset="-122"/>
                <a:ea typeface="宋体" panose="02010600030101010101" pitchFamily="2" charset="-122"/>
                <a:cs typeface="宋体" panose="02010600030101010101" pitchFamily="2" charset="-122"/>
              </a:rPr>
              <a:t>四、用“是”表判断</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文言中很少用“是”表判断，不是说绝对不用。下面是课本中出现过的几个例句。</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1</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问今是何世</a:t>
            </a:r>
            <a:r>
              <a:rPr sz="2800">
                <a:latin typeface="楷体" panose="02010609060101010101" charset="-122"/>
                <a:ea typeface="楷体" panose="02010609060101010101" charset="-122"/>
                <a:cs typeface="宋体" panose="02010600030101010101" pitchFamily="2" charset="-122"/>
              </a:rPr>
              <a:t>，乃不知有汉，无论魏晋。</a:t>
            </a:r>
            <a:r>
              <a:rPr sz="2800">
                <a:latin typeface="宋体" panose="02010600030101010101" pitchFamily="2" charset="-122"/>
                <a:ea typeface="宋体" panose="02010600030101010101" pitchFamily="2" charset="-122"/>
                <a:cs typeface="宋体" panose="02010600030101010101" pitchFamily="2" charset="-122"/>
              </a:rPr>
              <a:t>（《桃花源记》）</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2</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同行十二年</a:t>
            </a:r>
            <a:r>
              <a:rPr sz="2800">
                <a:latin typeface="楷体" panose="02010609060101010101" charset="-122"/>
                <a:ea typeface="楷体" panose="02010609060101010101" charset="-122"/>
                <a:cs typeface="宋体" panose="02010600030101010101" pitchFamily="2" charset="-122"/>
              </a:rPr>
              <a:t>，不知木兰是女郎。</a:t>
            </a:r>
            <a:r>
              <a:rPr sz="2800">
                <a:latin typeface="宋体" panose="02010600030101010101" pitchFamily="2" charset="-122"/>
                <a:ea typeface="宋体" panose="02010600030101010101" pitchFamily="2" charset="-122"/>
                <a:cs typeface="宋体" panose="02010600030101010101" pitchFamily="2" charset="-122"/>
              </a:rPr>
              <a:t>（《木兰辞》）</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3</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汝是大家子</a:t>
            </a:r>
            <a:r>
              <a:rPr sz="2800">
                <a:latin typeface="楷体" panose="02010609060101010101" charset="-122"/>
                <a:ea typeface="楷体" panose="02010609060101010101" charset="-122"/>
                <a:cs typeface="宋体" panose="02010600030101010101" pitchFamily="2" charset="-122"/>
              </a:rPr>
              <a:t>，仕宦于台阁。</a:t>
            </a:r>
            <a:r>
              <a:rPr sz="2800">
                <a:latin typeface="宋体" panose="02010600030101010101" pitchFamily="2" charset="-122"/>
                <a:ea typeface="宋体" panose="02010600030101010101" pitchFamily="2" charset="-122"/>
                <a:cs typeface="宋体" panose="02010600030101010101" pitchFamily="2" charset="-122"/>
              </a:rPr>
              <a:t>（《孔雀东南飞》）</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4</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sym typeface="+mn-ea"/>
              </a:rPr>
              <a:t>自言本是京城女</a:t>
            </a:r>
            <a:r>
              <a:rPr sz="2800">
                <a:latin typeface="楷体" panose="02010609060101010101" charset="-122"/>
                <a:ea typeface="楷体" panose="02010609060101010101"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（《琵琶行》）</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宋体" panose="02010600030101010101" pitchFamily="2" charset="-122"/>
                <a:ea typeface="宋体" panose="02010600030101010101" pitchFamily="2" charset="-122"/>
                <a:cs typeface="宋体" panose="02010600030101010101" pitchFamily="2" charset="-122"/>
              </a:rPr>
              <a:t>5</a:t>
            </a:r>
            <a:r>
              <a:rPr lang="en-US" sz="2800" smtClean="0">
                <a:latin typeface="宋体" panose="02010600030101010101" pitchFamily="2" charset="-122"/>
                <a:ea typeface="宋体" panose="02010600030101010101" pitchFamily="2" charset="-122"/>
                <a:cs typeface="宋体" panose="02010600030101010101" pitchFamily="2" charset="-122"/>
              </a:rPr>
              <a:t>.</a:t>
            </a:r>
            <a:r>
              <a:rPr sz="2800" smtClean="0">
                <a:latin typeface="楷体" panose="02010609060101010101" charset="-122"/>
                <a:ea typeface="楷体" panose="02010609060101010101" charset="-122"/>
                <a:cs typeface="宋体" panose="02010600030101010101" pitchFamily="2" charset="-122"/>
              </a:rPr>
              <a:t>萍水相逢</a:t>
            </a:r>
            <a:r>
              <a:rPr sz="2800">
                <a:latin typeface="楷体" panose="02010609060101010101" charset="-122"/>
                <a:ea typeface="楷体" panose="02010609060101010101" charset="-122"/>
                <a:cs typeface="宋体" panose="02010600030101010101" pitchFamily="2" charset="-122"/>
              </a:rPr>
              <a:t>，尽是他乡之客。</a:t>
            </a:r>
            <a:r>
              <a:rPr sz="2800">
                <a:latin typeface="宋体" panose="02010600030101010101" pitchFamily="2" charset="-122"/>
                <a:ea typeface="宋体" panose="02010600030101010101" pitchFamily="2" charset="-122"/>
                <a:cs typeface="宋体" panose="02010600030101010101" pitchFamily="2" charset="-122"/>
              </a:rPr>
              <a:t>（《滕王阁序》）</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lang="en-US" sz="2800" smtClean="0">
                <a:latin typeface="宋体" panose="02010600030101010101" pitchFamily="2" charset="-122"/>
                <a:ea typeface="宋体" panose="02010600030101010101" pitchFamily="2" charset="-122"/>
                <a:cs typeface="宋体" panose="02010600030101010101" pitchFamily="2" charset="-122"/>
              </a:rPr>
              <a:t>6.</a:t>
            </a:r>
            <a:r>
              <a:rPr sz="2800" smtClean="0">
                <a:latin typeface="楷体" panose="02010609060101010101" charset="-122"/>
                <a:ea typeface="楷体" panose="02010609060101010101" charset="-122"/>
                <a:cs typeface="宋体" panose="02010600030101010101" pitchFamily="2" charset="-122"/>
              </a:rPr>
              <a:t>此山当是其一也</a:t>
            </a:r>
            <a:r>
              <a:rPr sz="2800">
                <a:latin typeface="楷体" panose="02010609060101010101" charset="-122"/>
                <a:ea typeface="楷体" panose="02010609060101010101"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（《过小孤山大孤山》）</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需要注意的是，“是”这个词在文言中的常用义是指示代词，相当于现代汉语的“这”“那”等。在阅读理解中要注意区分作指示代词的“是”和表判断的“是”。例如：“石之铿然有声者，所在皆是也。” 这是一个“……者，……也。”结构的判断句，“是”在句中是指示代词，译为“这样”，而不表判断。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570230"/>
            <a:ext cx="11745595" cy="5262245"/>
          </a:xfrm>
          <a:prstGeom prst="rect">
            <a:avLst/>
          </a:prstGeom>
          <a:noFill/>
          <a:ln w="9525">
            <a:noFill/>
          </a:ln>
        </p:spPr>
        <p:txBody>
          <a:bodyPr wrap="square">
            <a:spAutoFit/>
          </a:bodyPr>
          <a:lstStyle/>
          <a:p>
            <a:pPr indent="0">
              <a:lnSpc>
                <a:spcPct val="100000"/>
              </a:lnSpc>
            </a:pPr>
            <a:r>
              <a:rPr sz="2800" err="1">
                <a:latin typeface="宋体" panose="02010600030101010101" pitchFamily="2" charset="-122"/>
                <a:ea typeface="宋体" panose="02010600030101010101" pitchFamily="2" charset="-122"/>
                <a:cs typeface="宋体" panose="02010600030101010101" pitchFamily="2" charset="-122"/>
              </a:rPr>
              <a:t>五、用“非”或“匪”表否定判断</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文言中用“非”表否定判断是最常见的否定判断形式。例如：</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1</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六国破灭</a:t>
            </a:r>
            <a:r>
              <a:rPr sz="2800">
                <a:latin typeface="楷体" panose="02010609060101010101" charset="-122"/>
                <a:ea typeface="楷体" panose="02010609060101010101" charset="-122"/>
                <a:cs typeface="楷体" panose="02010609060101010101" charset="-122"/>
              </a:rPr>
              <a:t>，非兵不利，战不善。</a:t>
            </a:r>
            <a:r>
              <a:rPr sz="2800">
                <a:latin typeface="宋体" panose="02010600030101010101" pitchFamily="2" charset="-122"/>
                <a:ea typeface="宋体" panose="02010600030101010101" pitchFamily="2" charset="-122"/>
                <a:cs typeface="宋体" panose="02010600030101010101" pitchFamily="2" charset="-122"/>
              </a:rPr>
              <a:t>（《六国论》）</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2</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盛衰之理</a:t>
            </a:r>
            <a:r>
              <a:rPr sz="2800">
                <a:latin typeface="楷体" panose="02010609060101010101" charset="-122"/>
                <a:ea typeface="楷体" panose="02010609060101010101" charset="-122"/>
                <a:cs typeface="楷体" panose="02010609060101010101" charset="-122"/>
              </a:rPr>
              <a:t>，虽曰天命，岂非人事哉！</a:t>
            </a:r>
            <a:r>
              <a:rPr sz="2800">
                <a:latin typeface="宋体" panose="02010600030101010101" pitchFamily="2" charset="-122"/>
                <a:ea typeface="宋体" panose="02010600030101010101" pitchFamily="2" charset="-122"/>
                <a:cs typeface="宋体" panose="02010600030101010101" pitchFamily="2" charset="-122"/>
              </a:rPr>
              <a:t>（《伶官传序》）</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3</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且天下非小弱也</a:t>
            </a:r>
            <a:r>
              <a:rPr sz="2800">
                <a:latin typeface="楷体" panose="02010609060101010101" charset="-122"/>
                <a:ea typeface="楷体" panose="02010609060101010101" charset="-122"/>
                <a:cs typeface="楷体" panose="02010609060101010101" charset="-122"/>
              </a:rPr>
              <a:t>。</a:t>
            </a:r>
            <a:r>
              <a:rPr sz="2800">
                <a:latin typeface="宋体" panose="02010600030101010101" pitchFamily="2" charset="-122"/>
                <a:ea typeface="宋体" panose="02010600030101010101" pitchFamily="2" charset="-122"/>
                <a:cs typeface="宋体" panose="02010600030101010101" pitchFamily="2" charset="-122"/>
              </a:rPr>
              <a:t>（《过秦论》）</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4</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人非生而知之者</a:t>
            </a:r>
            <a:r>
              <a:rPr sz="2800">
                <a:latin typeface="楷体" panose="02010609060101010101" charset="-122"/>
                <a:ea typeface="楷体" panose="02010609060101010101" charset="-122"/>
                <a:cs typeface="楷体" panose="02010609060101010101" charset="-122"/>
              </a:rPr>
              <a:t>，孰能无惑？</a:t>
            </a:r>
            <a:r>
              <a:rPr sz="2800">
                <a:latin typeface="宋体" panose="02010600030101010101" pitchFamily="2" charset="-122"/>
                <a:ea typeface="宋体" panose="02010600030101010101" pitchFamily="2" charset="-122"/>
                <a:cs typeface="宋体" panose="02010600030101010101" pitchFamily="2" charset="-122"/>
              </a:rPr>
              <a:t>（《师说》）</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5</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我知种树而已</a:t>
            </a:r>
            <a:r>
              <a:rPr sz="2800">
                <a:latin typeface="楷体" panose="02010609060101010101" charset="-122"/>
                <a:ea typeface="楷体" panose="02010609060101010101" charset="-122"/>
                <a:cs typeface="楷体" panose="02010609060101010101" charset="-122"/>
              </a:rPr>
              <a:t>，理，非吾业也。</a:t>
            </a:r>
            <a:r>
              <a:rPr sz="2800">
                <a:latin typeface="宋体" panose="02010600030101010101" pitchFamily="2" charset="-122"/>
                <a:ea typeface="宋体" panose="02010600030101010101" pitchFamily="2" charset="-122"/>
                <a:cs typeface="宋体" panose="02010600030101010101" pitchFamily="2" charset="-122"/>
              </a:rPr>
              <a:t>（《种树郭橐驼传》）</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6</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此非曹孟德之诗乎</a:t>
            </a:r>
            <a:r>
              <a:rPr sz="2800">
                <a:latin typeface="楷体" panose="02010609060101010101" charset="-122"/>
                <a:ea typeface="楷体" panose="02010609060101010101" charset="-122"/>
                <a:cs typeface="楷体" panose="02010609060101010101" charset="-122"/>
              </a:rPr>
              <a:t>？</a:t>
            </a:r>
            <a:r>
              <a:rPr sz="2800">
                <a:latin typeface="宋体" panose="02010600030101010101" pitchFamily="2" charset="-122"/>
                <a:ea typeface="宋体" panose="02010600030101010101" pitchFamily="2" charset="-122"/>
                <a:cs typeface="宋体" panose="02010600030101010101" pitchFamily="2" charset="-122"/>
              </a:rPr>
              <a:t>（《赤壁赋》）</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7</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所守或匪亲</a:t>
            </a:r>
            <a:r>
              <a:rPr sz="2800">
                <a:latin typeface="楷体" panose="02010609060101010101" charset="-122"/>
                <a:ea typeface="楷体" panose="02010609060101010101" charset="-122"/>
                <a:cs typeface="楷体" panose="02010609060101010101" charset="-122"/>
              </a:rPr>
              <a:t>，化为狼与豺。</a:t>
            </a:r>
            <a:r>
              <a:rPr sz="2800">
                <a:latin typeface="宋体" panose="02010600030101010101" pitchFamily="2" charset="-122"/>
                <a:ea typeface="宋体" panose="02010600030101010101" pitchFamily="2" charset="-122"/>
                <a:cs typeface="宋体" panose="02010600030101010101" pitchFamily="2" charset="-122"/>
              </a:rPr>
              <a:t>（《蜀道难》）</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8</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匪夷所思</a:t>
            </a:r>
            <a:r>
              <a:rPr lang="zh-CN" sz="2800">
                <a:latin typeface="楷体" panose="02010609060101010101" charset="-122"/>
                <a:ea typeface="楷体" panose="02010609060101010101" charset="-122"/>
                <a:cs typeface="楷体" panose="02010609060101010101" charset="-122"/>
              </a:rPr>
              <a:t>。</a:t>
            </a:r>
            <a:r>
              <a:rPr sz="2800">
                <a:latin typeface="宋体" panose="02010600030101010101" pitchFamily="2" charset="-122"/>
                <a:ea typeface="宋体" panose="02010600030101010101" pitchFamily="2" charset="-122"/>
                <a:cs typeface="宋体" panose="02010600030101010101" pitchFamily="2" charset="-122"/>
              </a:rPr>
              <a:t>（《易·涣卦》）</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9</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我心匪石</a:t>
            </a:r>
            <a:r>
              <a:rPr sz="2800">
                <a:latin typeface="楷体" panose="02010609060101010101" charset="-122"/>
                <a:ea typeface="楷体" panose="02010609060101010101" charset="-122"/>
                <a:cs typeface="楷体" panose="02010609060101010101" charset="-122"/>
              </a:rPr>
              <a:t>，不可转也。</a:t>
            </a:r>
            <a:r>
              <a:rPr sz="2800">
                <a:latin typeface="宋体" panose="02010600030101010101" pitchFamily="2" charset="-122"/>
                <a:ea typeface="宋体" panose="02010600030101010101" pitchFamily="2" charset="-122"/>
                <a:cs typeface="宋体" panose="02010600030101010101" pitchFamily="2" charset="-122"/>
              </a:rPr>
              <a:t>（《诗·邶风·柏舟》</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10</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匪女之为美</a:t>
            </a:r>
            <a:r>
              <a:rPr sz="2800">
                <a:latin typeface="楷体" panose="02010609060101010101" charset="-122"/>
                <a:ea typeface="楷体" panose="02010609060101010101" charset="-122"/>
                <a:cs typeface="楷体" panose="02010609060101010101" charset="-122"/>
              </a:rPr>
              <a:t>，美人之贻。</a:t>
            </a:r>
            <a:r>
              <a:rPr sz="2800">
                <a:latin typeface="宋体" panose="02010600030101010101" pitchFamily="2" charset="-122"/>
                <a:ea typeface="宋体" panose="02010600030101010101" pitchFamily="2" charset="-122"/>
                <a:cs typeface="宋体" panose="02010600030101010101" pitchFamily="2" charset="-122"/>
              </a:rPr>
              <a:t>（《诗·邶风·静女》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397635"/>
            <a:ext cx="11745595" cy="3538220"/>
          </a:xfrm>
          <a:prstGeom prst="rect">
            <a:avLst/>
          </a:prstGeom>
          <a:noFill/>
          <a:ln w="9525">
            <a:noFill/>
          </a:ln>
        </p:spPr>
        <p:txBody>
          <a:bodyPr wrap="square">
            <a:spAutoFit/>
          </a:bodyPr>
          <a:lstStyle/>
          <a:p>
            <a:pPr indent="0">
              <a:lnSpc>
                <a:spcPct val="100000"/>
              </a:lnSpc>
            </a:pPr>
            <a:r>
              <a:rPr sz="2800" err="1">
                <a:latin typeface="宋体" panose="02010600030101010101" pitchFamily="2" charset="-122"/>
                <a:ea typeface="宋体" panose="02010600030101010101" pitchFamily="2" charset="-122"/>
                <a:cs typeface="宋体" panose="02010600030101010101" pitchFamily="2" charset="-122"/>
              </a:rPr>
              <a:t>六、通过语意直接表判断（没有标志的判断句）</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这类判断句不用判断词，也不用语气词。例：</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1</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刘备天下枭雄</a:t>
            </a:r>
            <a:r>
              <a:rPr sz="2800">
                <a:latin typeface="楷体" panose="02010609060101010101" charset="-122"/>
                <a:ea typeface="楷体" panose="02010609060101010101" charset="-122"/>
                <a:cs typeface="楷体" panose="02010609060101010101" charset="-122"/>
              </a:rPr>
              <a:t>。</a:t>
            </a:r>
            <a:r>
              <a:rPr sz="2800">
                <a:latin typeface="宋体" panose="02010600030101010101" pitchFamily="2" charset="-122"/>
                <a:ea typeface="宋体" panose="02010600030101010101" pitchFamily="2" charset="-122"/>
                <a:cs typeface="宋体" panose="02010600030101010101" pitchFamily="2" charset="-122"/>
              </a:rPr>
              <a:t>（《赤壁之战》）</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2</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秦</a:t>
            </a:r>
            <a:r>
              <a:rPr sz="2800">
                <a:latin typeface="楷体" panose="02010609060101010101" charset="-122"/>
                <a:ea typeface="楷体" panose="02010609060101010101" charset="-122"/>
                <a:cs typeface="楷体" panose="02010609060101010101" charset="-122"/>
              </a:rPr>
              <a:t>，虎狼之国。</a:t>
            </a:r>
            <a:r>
              <a:rPr lang="zh-CN" sz="2800">
                <a:latin typeface="宋体" panose="02010600030101010101" pitchFamily="2" charset="-122"/>
                <a:ea typeface="宋体" panose="02010600030101010101" pitchFamily="2" charset="-122"/>
                <a:cs typeface="楷体" panose="02010609060101010101" charset="-122"/>
              </a:rPr>
              <a:t>（《屈原列传》）</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3</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今臣亡国贱俘</a:t>
            </a:r>
            <a:r>
              <a:rPr sz="2800">
                <a:latin typeface="楷体" panose="02010609060101010101" charset="-122"/>
                <a:ea typeface="楷体" panose="02010609060101010101" charset="-122"/>
                <a:cs typeface="楷体" panose="02010609060101010101" charset="-122"/>
              </a:rPr>
              <a:t>。</a:t>
            </a:r>
            <a:r>
              <a:rPr sz="2800">
                <a:latin typeface="宋体" panose="02010600030101010101" pitchFamily="2" charset="-122"/>
                <a:ea typeface="宋体" panose="02010600030101010101" pitchFamily="2" charset="-122"/>
                <a:cs typeface="宋体" panose="02010600030101010101" pitchFamily="2" charset="-122"/>
              </a:rPr>
              <a:t>（《陈情表》）</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4</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a:t>
            </a:r>
            <a:r>
              <a:rPr sz="2800">
                <a:latin typeface="楷体" panose="02010609060101010101" charset="-122"/>
                <a:ea typeface="楷体" panose="02010609060101010101" charset="-122"/>
                <a:cs typeface="楷体" panose="02010609060101010101" charset="-122"/>
              </a:rPr>
              <a:t>燕王，吾所立。</a:t>
            </a:r>
            <a:r>
              <a:rPr sz="2800">
                <a:latin typeface="宋体" panose="02010600030101010101" pitchFamily="2" charset="-122"/>
                <a:ea typeface="宋体" panose="02010600030101010101" pitchFamily="2" charset="-122"/>
                <a:cs typeface="宋体" panose="02010600030101010101" pitchFamily="2" charset="-122"/>
              </a:rPr>
              <a:t>（《伶官传序》）</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5</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青</a:t>
            </a:r>
            <a:r>
              <a:rPr sz="2800">
                <a:latin typeface="楷体" panose="02010609060101010101" charset="-122"/>
                <a:ea typeface="楷体" panose="02010609060101010101" charset="-122"/>
                <a:cs typeface="楷体" panose="02010609060101010101" charset="-122"/>
              </a:rPr>
              <a:t>，取之于蓝，而青于蓝；冰，水为之，而寒于水。</a:t>
            </a:r>
            <a:r>
              <a:rPr sz="2800">
                <a:latin typeface="宋体" panose="02010600030101010101" pitchFamily="2" charset="-122"/>
                <a:ea typeface="宋体" panose="02010600030101010101" pitchFamily="2" charset="-122"/>
                <a:cs typeface="宋体" panose="02010600030101010101" pitchFamily="2" charset="-122"/>
              </a:rPr>
              <a:t>（《劝学》）</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800" smtClean="0">
                <a:latin typeface="楷体" panose="02010609060101010101" charset="-122"/>
                <a:ea typeface="楷体" panose="02010609060101010101" charset="-122"/>
                <a:cs typeface="楷体" panose="02010609060101010101" charset="-122"/>
              </a:rPr>
              <a:t>6</a:t>
            </a:r>
            <a:r>
              <a:rPr lang="en-US" sz="2800" smtClean="0">
                <a:latin typeface="楷体" panose="02010609060101010101" charset="-122"/>
                <a:ea typeface="楷体" panose="02010609060101010101" charset="-122"/>
                <a:cs typeface="楷体" panose="02010609060101010101" charset="-122"/>
              </a:rPr>
              <a:t>.</a:t>
            </a:r>
            <a:r>
              <a:rPr sz="2800" smtClean="0">
                <a:latin typeface="楷体" panose="02010609060101010101" charset="-122"/>
                <a:ea typeface="楷体" panose="02010609060101010101" charset="-122"/>
                <a:cs typeface="楷体" panose="02010609060101010101" charset="-122"/>
              </a:rPr>
              <a:t>勃</a:t>
            </a:r>
            <a:r>
              <a:rPr sz="2800">
                <a:latin typeface="楷体" panose="02010609060101010101" charset="-122"/>
                <a:ea typeface="楷体" panose="02010609060101010101" charset="-122"/>
                <a:cs typeface="楷体" panose="02010609060101010101" charset="-122"/>
              </a:rPr>
              <a:t>，三心微命，一介书生。</a:t>
            </a:r>
            <a:r>
              <a:rPr sz="2800">
                <a:latin typeface="宋体" panose="02010600030101010101" pitchFamily="2" charset="-122"/>
                <a:ea typeface="宋体" panose="02010600030101010101" pitchFamily="2" charset="-122"/>
                <a:cs typeface="宋体" panose="02010600030101010101" pitchFamily="2" charset="-122"/>
              </a:rPr>
              <a:t>（《滕王阁序》）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4988"/>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一、高考原题回放</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37845" y="1029335"/>
            <a:ext cx="11329035" cy="4892675"/>
          </a:xfrm>
          <a:prstGeom prst="rect">
            <a:avLst/>
          </a:prstGeom>
          <a:noFill/>
        </p:spPr>
        <p:txBody>
          <a:bodyPr wrap="square">
            <a:spAutoFit/>
          </a:bodyPr>
          <a:lstStyle/>
          <a:p>
            <a:pPr indent="660400" algn="l">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1</a:t>
            </a:r>
            <a:r>
              <a:rPr lang="zh-CN" altLang="zh-CN" sz="2600" kern="100">
                <a:effectLst/>
                <a:latin typeface="宋体" panose="02010600030101010101" pitchFamily="2" charset="-122"/>
                <a:ea typeface="微软雅黑" panose="020b0503020204020204" charset="-122"/>
                <a:cs typeface="宋体" panose="02010600030101010101" pitchFamily="2" charset="-122"/>
              </a:rPr>
              <a:t>．下列句子中，不是判断句的一项是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A</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．廉颇者，赵之良将也</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B</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．刘备，天下枭雄</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C</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．然而不王者，未之有也</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D</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．汝是大家子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者，</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也</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表判断的判断句；</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B</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项，无标志判断句；</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C</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项，宾语前置句；</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D</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表判断的判断句。</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C</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文本框 1"/>
          <p:cNvSpPr txBox="1"/>
          <p:nvPr/>
        </p:nvSpPr>
        <p:spPr>
          <a:xfrm>
            <a:off x="702945" y="445770"/>
            <a:ext cx="1968500" cy="521970"/>
          </a:xfrm>
          <a:prstGeom prst="rect">
            <a:avLst/>
          </a:prstGeom>
          <a:noFill/>
        </p:spPr>
        <p:txBody>
          <a:bodyPr wrap="none" rtlCol="0" anchor="t">
            <a:spAutoFit/>
          </a:bodyPr>
          <a:lstStyle/>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7" dur="500"/>
                                        <p:tgtEl>
                                          <p:spTgt spid="5">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randombar(horizontal)">
                                      <p:cBhvr>
                                        <p:cTn id="12" dur="500"/>
                                        <p:tgtEl>
                                          <p:spTgt spid="5">
                                            <p:txEl>
                                              <p:pRg st="6" end="6"/>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wedge">
                                      <p:cBhvr>
                                        <p:cTn id="17" dur="2000"/>
                                        <p:tgtEl>
                                          <p:spTgt spid="5">
                                            <p:txEl>
                                              <p:pRg st="5" end="5"/>
                                            </p:txEl>
                                          </p:spTgt>
                                        </p:tgtEl>
                                      </p:cBhvr>
                                    </p:animEffect>
                                  </p:childTnLst>
                                </p:cTn>
                              </p:par>
                              <p:par>
                                <p:cTn id="18" presetID="20" presetClass="entr" presetSubtype="0" fill="hold" nodeType="withEffect">
                                  <p:stCondLst>
                                    <p:cond delay="0"/>
                                  </p:stCondLst>
                                  <p:childTnLst>
                                    <p:set>
                                      <p:cBhvr>
                                        <p:cTn id="19" dur="1" fill="hold">
                                          <p:stCondLst>
                                            <p:cond delay="0"/>
                                          </p:stCondLst>
                                        </p:cTn>
                                        <p:tgtEl>
                                          <p:spTgt spid="5">
                                            <p:txEl>
                                              <p:pRg st="6" end="6"/>
                                            </p:txEl>
                                          </p:spTgt>
                                        </p:tgtEl>
                                        <p:attrNameLst>
                                          <p:attrName>style.visibility</p:attrName>
                                        </p:attrNameLst>
                                      </p:cBhvr>
                                      <p:to>
                                        <p:strVal val="visible"/>
                                      </p:to>
                                    </p:set>
                                    <p:animEffect transition="in" filter="wedge">
                                      <p:cBhvr>
                                        <p:cTn id="20"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9850" y="307520"/>
            <a:ext cx="11329035" cy="4211320"/>
          </a:xfrm>
          <a:prstGeom prst="rect">
            <a:avLst/>
          </a:prstGeom>
          <a:noFill/>
        </p:spPr>
        <p:txBody>
          <a:bodyPr wrap="square">
            <a:spAutoFit/>
          </a:bodyPr>
          <a:lstStyle/>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rPr>
              <a:t>2</a:t>
            </a:r>
            <a:r>
              <a:rPr lang="zh-CN" altLang="zh-CN" sz="2800" kern="100">
                <a:effectLst/>
                <a:latin typeface="宋体" panose="02010600030101010101" pitchFamily="2" charset="-122"/>
                <a:ea typeface="微软雅黑" panose="020b0503020204020204" charset="-122"/>
                <a:cs typeface="宋体" panose="02010600030101010101" pitchFamily="2" charset="-122"/>
              </a:rPr>
              <a:t>．翻译下列句子。</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800" kern="100">
                <a:effectLst/>
                <a:latin typeface="宋体" panose="02010600030101010101" pitchFamily="2" charset="-122"/>
                <a:ea typeface="宋体" panose="02010600030101010101" pitchFamily="2" charset="-122"/>
                <a:cs typeface="宋体" panose="02010600030101010101" pitchFamily="2" charset="-122"/>
              </a:rPr>
              <a:t>君者，舟也；庶人者，水也。</a:t>
            </a: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800" kern="100">
                <a:effectLst/>
                <a:latin typeface="宋体" panose="02010600030101010101" pitchFamily="2" charset="-122"/>
                <a:ea typeface="宋体" panose="02010600030101010101" pitchFamily="2" charset="-122"/>
                <a:cs typeface="宋体" panose="02010600030101010101" pitchFamily="2" charset="-122"/>
              </a:rPr>
              <a:t>富与贵，是人之所欲也。</a:t>
            </a: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800" kern="100">
                <a:effectLst/>
                <a:latin typeface="宋体" panose="02010600030101010101" pitchFamily="2" charset="-122"/>
                <a:ea typeface="宋体" panose="02010600030101010101" pitchFamily="2" charset="-122"/>
                <a:cs typeface="宋体" panose="02010600030101010101" pitchFamily="2" charset="-122"/>
              </a:rPr>
              <a:t>天下者，高祖天下。</a:t>
            </a: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800" kern="100">
                <a:effectLst/>
                <a:latin typeface="宋体" panose="02010600030101010101" pitchFamily="2" charset="-122"/>
                <a:ea typeface="宋体" panose="02010600030101010101" pitchFamily="2" charset="-122"/>
                <a:cs typeface="宋体" panose="02010600030101010101" pitchFamily="2" charset="-122"/>
              </a:rPr>
              <a:t>孙膑亦孙武之后世子孙也。</a:t>
            </a:r>
          </a:p>
          <a:p>
            <a:pPr indent="660400" algn="just">
              <a:lnSpc>
                <a:spcPct val="150000"/>
              </a:lnSpc>
            </a:pPr>
            <a:r>
              <a:rPr lang="en-US" altLang="zh-CN" sz="28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800" kern="100">
                <a:effectLst/>
                <a:latin typeface="宋体" panose="02010600030101010101" pitchFamily="2" charset="-122"/>
                <a:ea typeface="宋体" panose="02010600030101010101" pitchFamily="2" charset="-122"/>
                <a:cs typeface="宋体" panose="02010600030101010101" pitchFamily="2" charset="-122"/>
              </a:rPr>
              <a:t>子非鱼，安知鱼之乐乎？</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37540" y="4384675"/>
            <a:ext cx="10916920" cy="2030095"/>
          </a:xfrm>
          <a:prstGeom prst="rect">
            <a:avLst/>
          </a:prstGeom>
          <a:noFill/>
        </p:spPr>
        <p:txBody>
          <a:bodyPr wrap="square" rtlCol="0" anchor="t">
            <a:spAutoFit/>
          </a:bodyPr>
          <a:lstStyle/>
          <a:p>
            <a:pPr indent="662940" algn="l">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国君，是舟；百姓，是水。</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富和贵，这是人想要的。</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天下是高祖的天下。</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(4)</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孙膑也是孙武的后世子孙。</a:t>
            </a:r>
            <a:r>
              <a:rPr lang="en-US" altLang="zh-CN" sz="2800" kern="100">
                <a:effectLst/>
                <a:latin typeface="宋体" panose="02010600030101010101" pitchFamily="2" charset="-122"/>
                <a:ea typeface="宋体" panose="02010600030101010101" pitchFamily="2" charset="-122"/>
                <a:cs typeface="宋体" panose="02010600030101010101" pitchFamily="2" charset="-122"/>
                <a:sym typeface="+mn-ea"/>
              </a:rPr>
              <a:t>(5)</a:t>
            </a:r>
            <a:r>
              <a:rPr lang="zh-CN" altLang="zh-CN" sz="2800" kern="100">
                <a:effectLst/>
                <a:latin typeface="宋体" panose="02010600030101010101" pitchFamily="2" charset="-122"/>
                <a:ea typeface="宋体" panose="02010600030101010101" pitchFamily="2" charset="-122"/>
                <a:cs typeface="宋体" panose="02010600030101010101" pitchFamily="2" charset="-122"/>
                <a:sym typeface="+mn-ea"/>
              </a:rPr>
              <a:t>你不是鱼，怎么知道鱼的快乐呢？</a:t>
            </a:r>
            <a:endParaRPr lang="zh-CN" altLang="zh-CN" sz="28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73050" y="807720"/>
            <a:ext cx="11625580" cy="5746750"/>
          </a:xfrm>
          <a:prstGeom prst="rect">
            <a:avLst/>
          </a:prstGeom>
          <a:noFill/>
        </p:spPr>
        <p:txBody>
          <a:bodyPr wrap="square">
            <a:spAutoFit/>
          </a:bodyPr>
          <a:lstStyle/>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3</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宋陈谏议家有劣马，性暴，不可驭，蹄啮伤人多矣。一日，谏议入厩，不见是马，因诘仆：</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彼马何以不见？</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仆言为陈尧咨售之贾人矣。尧咨者，陈谏议之子也。</a:t>
            </a:r>
            <a:r>
              <a:rPr lang="zh-CN" altLang="zh-CN" sz="2800" kern="100">
                <a:effectLst/>
                <a:latin typeface="楷体" panose="02010609060101010101" charset="-122"/>
                <a:ea typeface="楷体" panose="02010609060101010101" charset="-122"/>
                <a:cs typeface="楷体" panose="02010609060101010101" charset="-122"/>
                <a:sym typeface="+mn-ea"/>
              </a:rPr>
              <a:t>谏议遽召子，曰：</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汝为贵臣，家中左右尚不能制，贾人安能蓄之？是移祸于人也！</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急命人追贾人取马，而偿其直。戒仆养之终老。时人称陈谏议有古仁人之风。</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《陈谏议教子》</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仆言为陈尧咨售之贾人矣。尧咨者，陈谏议之子也。</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汝为贵臣，家中左右尚不能制，贾人安能蓄之？是移祸于人也！</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83210" y="1277620"/>
            <a:ext cx="11625580" cy="2919095"/>
          </a:xfrm>
          <a:prstGeom prst="rect">
            <a:avLst/>
          </a:prstGeom>
          <a:noFill/>
        </p:spPr>
        <p:txBody>
          <a:bodyPr wrap="square">
            <a:spAutoFit/>
          </a:bodyPr>
          <a:lstStyle/>
          <a:p>
            <a:pPr indent="662940" algn="just">
              <a:lnSpc>
                <a:spcPct val="150000"/>
              </a:lnSpc>
            </a:pPr>
            <a:r>
              <a:rPr lang="zh-CN" altLang="zh-CN" sz="28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sym typeface="+mn-ea"/>
              </a:rPr>
              <a:t>解析</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第</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(1)</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句</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者，</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也</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表判断，是判断句。第</a:t>
            </a:r>
            <a:r>
              <a:rPr lang="en-US"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(2)</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句</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为</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也</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表判断，是判断句；</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制</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后面省略了宾语</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之</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安能蓄之</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b="1" kern="100">
                <a:effectLst/>
                <a:latin typeface="宋体" panose="02010600030101010101" pitchFamily="2" charset="-122"/>
                <a:ea typeface="仿宋_GB2312" panose="02010609030101010101" pitchFamily="49" charset="-122"/>
                <a:cs typeface="宋体" panose="02010600030101010101" pitchFamily="2" charset="-122"/>
                <a:sym typeface="+mn-ea"/>
              </a:rPr>
              <a:t>是反问句。</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见</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参考译文</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中画横线的句子。</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538162" y="794385"/>
            <a:ext cx="11329035" cy="5492750"/>
          </a:xfrm>
          <a:prstGeom prst="rect">
            <a:avLst/>
          </a:prstGeom>
          <a:noFill/>
        </p:spPr>
        <p:txBody>
          <a:bodyPr wrap="square">
            <a:spAutoFit/>
          </a:bodyPr>
          <a:lstStyle/>
          <a:p>
            <a:pPr indent="662940" algn="just">
              <a:lnSpc>
                <a:spcPct val="150000"/>
              </a:lnSpc>
            </a:pP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【参考译文】</a:t>
            </a: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宋朝陈谏议</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谏议</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为官职名</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家里有一匹劣马，性情暴躁，不能被人驾驭，踢伤咬伤人很多次了。一天，陈谏议进入马厩，没看到这匹马，于是责问仆人：</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那匹马为什么不见了？</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仆人说马被陈尧咨卖给商人了。陈尧咨是陈谏议的儿子。</a:t>
            </a:r>
            <a:r>
              <a:rPr lang="zh-CN" altLang="zh-CN" sz="2600" kern="100">
                <a:effectLst/>
                <a:latin typeface="楷体" panose="02010609060101010101" charset="-122"/>
                <a:ea typeface="楷体" panose="02010609060101010101" charset="-122"/>
                <a:cs typeface="楷体" panose="02010609060101010101" charset="-122"/>
              </a:rPr>
              <a:t>陈谏议马上叫来儿子，说：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你是朝中重臣，家里尚且没有一个人能制服这匹马，商人又怎么能养它呢？这是把祸害转嫁给别人啊</a:t>
            </a:r>
            <a:r>
              <a:rPr lang="zh-CN" altLang="zh-CN" sz="2600" kern="100">
                <a:effectLst/>
                <a:latin typeface="楷体" panose="02010609060101010101" charset="-122"/>
                <a:ea typeface="楷体" panose="02010609060101010101" charset="-122"/>
                <a:cs typeface="楷体" panose="02010609060101010101" charset="-122"/>
              </a:rPr>
              <a:t>！</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陈谏议</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赶紧命人去追赶商人，牵回马，并把买马的钱退给商人。</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他</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告诫仆人要把那匹马养到老死。</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因此</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当时的人们称赞陈谏议有古代仁人的品质。</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1165" y="264160"/>
            <a:ext cx="11329035" cy="5492750"/>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4</a:t>
            </a:r>
            <a:r>
              <a:rPr lang="zh-CN" altLang="zh-CN" sz="2600" kern="100">
                <a:effectLst/>
                <a:latin typeface="宋体" panose="02010600030101010101" pitchFamily="2" charset="-122"/>
                <a:ea typeface="微软雅黑" panose="020b0503020204020204" charset="-122"/>
                <a:cs typeface="宋体" panose="02010600030101010101" pitchFamily="2" charset="-122"/>
              </a:rPr>
              <a:t>．翻译下面文段中画线的句子。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晏子至，楚王赐晏子酒，酒酣，吏二缚一人诣王。</a:t>
            </a:r>
            <a:r>
              <a:rPr lang="zh-CN" altLang="zh-CN" sz="2600" u="sng" kern="100">
                <a:effectLst/>
                <a:latin typeface="楷体" panose="02010609060101010101" charset="-122"/>
                <a:ea typeface="楷体" panose="02010609060101010101" charset="-122"/>
                <a:cs typeface="楷体" panose="02010609060101010101" charset="-122"/>
              </a:rPr>
              <a:t>王曰：“缚者曷为者也？”对曰：“齐人也，坐盗。”</a:t>
            </a:r>
            <a:r>
              <a:rPr lang="zh-CN" altLang="zh-CN" sz="2600" kern="100">
                <a:effectLst/>
                <a:latin typeface="楷体" panose="02010609060101010101" charset="-122"/>
                <a:ea typeface="楷体" panose="02010609060101010101" charset="-122"/>
                <a:cs typeface="楷体" panose="02010609060101010101" charset="-122"/>
              </a:rPr>
              <a:t>王视晏子曰：“齐人固善盗乎？”晏子避席对曰：“婴闻之，</a:t>
            </a:r>
            <a:r>
              <a:rPr lang="zh-CN" altLang="zh-CN" sz="2600" u="sng" kern="100">
                <a:effectLst/>
                <a:latin typeface="楷体" panose="02010609060101010101" charset="-122"/>
                <a:ea typeface="楷体" panose="02010609060101010101" charset="-122"/>
                <a:cs typeface="楷体" panose="02010609060101010101" charset="-122"/>
              </a:rPr>
              <a:t>橘生淮南则为橘，生于淮北则为枳，叶徒相似，其实味不同。所以然者何？水土异也。</a:t>
            </a:r>
            <a:r>
              <a:rPr lang="zh-CN" altLang="zh-CN" sz="2600" kern="100">
                <a:effectLst/>
                <a:latin typeface="楷体" panose="02010609060101010101" charset="-122"/>
                <a:ea typeface="楷体" panose="02010609060101010101" charset="-122"/>
                <a:cs typeface="楷体" panose="02010609060101010101" charset="-122"/>
              </a:rPr>
              <a:t>今民生长于齐不盗，入楚则盗，得无楚之水土使民善盗耶？”</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节选自《晏子春秋》</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(1)</a:t>
            </a:r>
            <a:r>
              <a:rPr lang="zh-CN" altLang="zh-CN" sz="2600" kern="100">
                <a:effectLst/>
                <a:latin typeface="宋体" panose="02010600030101010101" pitchFamily="2" charset="-122"/>
                <a:ea typeface="微软雅黑" panose="020b0503020204020204" charset="-122"/>
                <a:cs typeface="宋体" panose="02010600030101010101" pitchFamily="2" charset="-122"/>
              </a:rPr>
              <a:t>王曰：</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缚者曷为者也？</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对曰：</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齐人也，坐盗。</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(2)</a:t>
            </a:r>
            <a:r>
              <a:rPr lang="zh-CN" altLang="zh-CN" sz="2600" kern="100">
                <a:effectLst/>
                <a:latin typeface="宋体" panose="02010600030101010101" pitchFamily="2" charset="-122"/>
                <a:ea typeface="微软雅黑" panose="020b0503020204020204" charset="-122"/>
                <a:cs typeface="宋体" panose="02010600030101010101" pitchFamily="2" charset="-122"/>
              </a:rPr>
              <a:t>橘生淮南则为橘，生于淮北则为枳，叶徒相似，其实味不同。所以然者何？水土异也。</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文本框 4"/>
          <p:cNvSpPr txBox="1"/>
          <p:nvPr/>
        </p:nvSpPr>
        <p:spPr>
          <a:xfrm>
            <a:off x="431165" y="5890260"/>
            <a:ext cx="7304405" cy="521970"/>
          </a:xfrm>
          <a:prstGeom prst="rect">
            <a:avLst/>
          </a:prstGeom>
          <a:noFill/>
        </p:spPr>
        <p:txBody>
          <a:bodyPr wrap="none" rtlCol="0" anchor="t">
            <a:spAutoFit/>
          </a:bodyPr>
          <a:lstStyle/>
          <a:p>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zh-CN" altLang="zh-CN" sz="2800" b="1" kern="100">
                <a:effectLst/>
                <a:latin typeface="宋体" panose="02010600030101010101" pitchFamily="2" charset="-122"/>
                <a:ea typeface="黑体" panose="02010609060101010101" pitchFamily="49" charset="-122"/>
                <a:cs typeface="宋体" panose="02010600030101010101" pitchFamily="2" charset="-122"/>
                <a:sym typeface="+mn-ea"/>
              </a:rPr>
              <a:t>　</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见</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参考译文</a:t>
            </a:r>
            <a:r>
              <a:rPr lang="en-US" altLang="zh-CN" sz="28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800" kern="100">
                <a:effectLst/>
                <a:latin typeface="宋体" panose="02010600030101010101" pitchFamily="2" charset="-122"/>
                <a:ea typeface="微软雅黑" panose="020b0503020204020204" charset="-122"/>
                <a:cs typeface="宋体" panose="02010600030101010101" pitchFamily="2" charset="-122"/>
                <a:sym typeface="+mn-ea"/>
              </a:rPr>
              <a:t>中画横线的句子。</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431800" y="478155"/>
            <a:ext cx="11329035" cy="4892675"/>
          </a:xfrm>
          <a:prstGeom prst="rect">
            <a:avLst/>
          </a:prstGeom>
          <a:noFill/>
        </p:spPr>
        <p:txBody>
          <a:bodyPr wrap="square">
            <a:spAutoFit/>
          </a:bodyPr>
          <a:lstStyle/>
          <a:p>
            <a:pPr indent="66294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【参考译文】</a:t>
            </a:r>
            <a:endParaRPr lang="zh-CN" altLang="zh-CN" sz="2600" b="1" kern="100">
              <a:effectLst/>
              <a:latin typeface="宋体" panose="02010600030101010101" pitchFamily="2" charset="-122"/>
              <a:ea typeface="楷体_GB2312" panose="02010609030101010101" pitchFamily="49" charset="-122"/>
              <a:cs typeface="宋体" panose="02010600030101010101" pitchFamily="2" charset="-122"/>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rPr>
              <a:t>晏子到了，楚王赏赐给晏子酒，酒喝得正高兴的时候，两个官吏绑着一个人走到楚王面前。</a:t>
            </a:r>
            <a:r>
              <a:rPr lang="zh-CN" altLang="zh-CN" sz="2600" u="sng" kern="100">
                <a:effectLst/>
                <a:latin typeface="楷体" panose="02010609060101010101" charset="-122"/>
                <a:ea typeface="楷体" panose="02010609060101010101" charset="-122"/>
                <a:cs typeface="楷体" panose="02010609060101010101" charset="-122"/>
              </a:rPr>
              <a:t>楚王问：</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绑着的人是什么人？</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近侍</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回答说：</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他</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是齐国人，犯了偷窃罪。</a:t>
            </a:r>
            <a:r>
              <a:rPr lang="en-US" altLang="zh-CN" sz="2600" u="sng"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楚王瞟着晏子说：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齐国人本来就善于偷窃吗？</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晏子离开座席回答说：</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我听说这样的事，</a:t>
            </a:r>
            <a:r>
              <a:rPr lang="zh-CN" altLang="zh-CN" sz="2600" u="sng" kern="100">
                <a:effectLst/>
                <a:latin typeface="楷体" panose="02010609060101010101" charset="-122"/>
                <a:ea typeface="楷体" panose="02010609060101010101" charset="-122"/>
                <a:cs typeface="楷体" panose="02010609060101010101" charset="-122"/>
              </a:rPr>
              <a:t>橘子生长在淮河以南就是橘子，生长在淮河以北就变成枳了，只是叶子的形状相像，它们果实的味道不同。这样的原因是什么呢？是水土不同。</a:t>
            </a:r>
            <a:r>
              <a:rPr lang="zh-CN" altLang="zh-CN" sz="2600" kern="100">
                <a:effectLst/>
                <a:latin typeface="楷体" panose="02010609060101010101" charset="-122"/>
                <a:ea typeface="楷体" panose="02010609060101010101" charset="-122"/>
                <a:cs typeface="楷体" panose="02010609060101010101" charset="-122"/>
              </a:rPr>
              <a:t>现在老百姓生活在齐国不偷窃，到了楚国就偷窃，莫非楚国的水土使得老百姓善于偷窃吗？”</a:t>
            </a:r>
            <a:endParaRPr lang="zh-CN" altLang="zh-CN" sz="1050" kern="1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algn="ctr" defTabSz="914400">
              <a:buClrTx/>
              <a:buSzTx/>
              <a:buFontTx/>
              <a:defRPr/>
            </a:pPr>
            <a:r>
              <a:rPr kumimoji="0" lang="zh-CN" altLang="en-US" sz="3600" b="1" baseline="0" noProof="0">
                <a:solidFill>
                  <a:srgbClr val="C00000"/>
                </a:solidFill>
                <a:uFillTx/>
                <a:latin typeface="微软雅黑" panose="020b0503020204020204" charset="-122"/>
                <a:ea typeface="微软雅黑" panose="020b0503020204020204" charset="-122"/>
                <a:cs typeface="+mn-cs"/>
              </a:rPr>
              <a:t>（二）</a:t>
            </a:r>
            <a:r>
              <a:rPr kumimoji="0" lang="en-US" sz="3600" b="1" baseline="0" noProof="0">
                <a:solidFill>
                  <a:srgbClr val="C00000"/>
                </a:solidFill>
                <a:uFillTx/>
                <a:latin typeface="微软雅黑" panose="020b0503020204020204" charset="-122"/>
                <a:ea typeface="微软雅黑" panose="020b0503020204020204" charset="-122"/>
                <a:cs typeface="+mn-cs"/>
              </a:rPr>
              <a:t> </a:t>
            </a:r>
            <a:r>
              <a:rPr kumimoji="0" lang="zh-CN" altLang="en-US" sz="3600" b="1" baseline="0" noProof="0">
                <a:solidFill>
                  <a:srgbClr val="C00000"/>
                </a:solidFill>
                <a:uFillTx/>
                <a:latin typeface="微软雅黑" panose="020b0503020204020204" charset="-122"/>
                <a:ea typeface="微软雅黑" panose="020b0503020204020204" charset="-122"/>
                <a:cs typeface="+mn-cs"/>
              </a:rPr>
              <a:t>被动句</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08940" y="478155"/>
            <a:ext cx="11745595" cy="6523990"/>
          </a:xfrm>
          <a:prstGeom prst="rect">
            <a:avLst/>
          </a:prstGeom>
          <a:noFill/>
          <a:ln w="9525">
            <a:noFill/>
          </a:ln>
        </p:spPr>
        <p:txBody>
          <a:bodyPr wrap="square">
            <a:spAutoFit/>
          </a:bodyPr>
          <a:lstStyle/>
          <a:p>
            <a:pPr indent="0">
              <a:lnSpc>
                <a:spcPct val="100000"/>
              </a:lnSpc>
            </a:pPr>
            <a:r>
              <a:rPr sz="2600" b="1" err="1" smtClean="0">
                <a:latin typeface="微软雅黑" panose="020b0503020204020204" charset="-122"/>
                <a:ea typeface="微软雅黑" panose="020b0503020204020204" charset="-122"/>
                <a:cs typeface="宋体" panose="02010600030101010101" pitchFamily="2" charset="-122"/>
              </a:rPr>
              <a:t>Ⅰ</a:t>
            </a:r>
            <a:r>
              <a:rPr lang="en-US" sz="2600" b="1" err="1" smtClean="0">
                <a:latin typeface="宋体" panose="02010600030101010101" pitchFamily="2" charset="-122"/>
                <a:ea typeface="宋体" panose="02010600030101010101" pitchFamily="2" charset="-122"/>
                <a:cs typeface="宋体" panose="02010600030101010101" pitchFamily="2" charset="-122"/>
              </a:rPr>
              <a:t>.</a:t>
            </a:r>
            <a:r>
              <a:rPr sz="2600" b="1" err="1" smtClean="0">
                <a:latin typeface="宋体" panose="02010600030101010101" pitchFamily="2" charset="-122"/>
                <a:ea typeface="宋体" panose="02010600030101010101" pitchFamily="2" charset="-122"/>
                <a:cs typeface="宋体" panose="02010600030101010101" pitchFamily="2" charset="-122"/>
              </a:rPr>
              <a:t>用介词</a:t>
            </a:r>
            <a:r>
              <a:rPr sz="2600" b="1" err="1">
                <a:latin typeface="宋体" panose="02010600030101010101" pitchFamily="2" charset="-122"/>
                <a:ea typeface="宋体" panose="02010600030101010101" pitchFamily="2" charset="-122"/>
                <a:cs typeface="宋体" panose="02010600030101010101" pitchFamily="2" charset="-122"/>
              </a:rPr>
              <a:t>“于”引进动作行为的施动者，表示被动的句意。</a:t>
            </a:r>
            <a:endParaRPr sz="26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a:t>
            </a:r>
            <a:r>
              <a:rPr sz="2600">
                <a:latin typeface="楷体" panose="02010609060101010101" charset="-122"/>
                <a:ea typeface="楷体" panose="02010609060101010101" charset="-122"/>
                <a:cs typeface="楷体" panose="02010609060101010101" charset="-122"/>
              </a:rPr>
              <a:t>“此非孟德之困于周郎者乎？”</a:t>
            </a:r>
            <a:r>
              <a:rPr sz="2600">
                <a:latin typeface="宋体" panose="02010600030101010101" pitchFamily="2" charset="-122"/>
                <a:ea typeface="宋体" panose="02010600030101010101" pitchFamily="2" charset="-122"/>
                <a:cs typeface="宋体" panose="02010600030101010101" pitchFamily="2" charset="-122"/>
              </a:rPr>
              <a:t>《赤壁赋》</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此句中“周郎”是“困”曹操（孟德）动作的施动者，用“于”引进，组成“于＋宾语”的结构，表明“困”这一动作行为是“周郎”发出的。</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如何理解呢？</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一看动词性谓语的动作行为是谁发出的，是主语发出的，就是一般的陈述句，是“于”的宾语发出的，就是被动句。这一点和使动用法的特点相似。</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二看动词性谓语的动作行为是怎么发出的，是不是符合情理。比如，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a:t>
            </a:r>
            <a:r>
              <a:rPr sz="2600">
                <a:latin typeface="楷体" panose="02010609060101010101" charset="-122"/>
                <a:ea typeface="楷体" panose="02010609060101010101" charset="-122"/>
                <a:cs typeface="楷体" panose="02010609060101010101" charset="-122"/>
              </a:rPr>
              <a:t>“使不辱于诸侯，拜相如为上大夫。”</a:t>
            </a:r>
            <a:r>
              <a:rPr sz="26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此句主语是省掉了定语“相如”的“使”。是理解为“相如的出使没有侮辱诸侯”恰当呢，还是理解为“相如的出使没有被诸侯侮辱”恰当呢？那就要看看施动者发出“侮辱”这一动作行为是不是合乎情理。作为一国的使者，肩负王命出使他国，是为了解决国家之间的问题或是为了友好，不可能出使是去侮辱人家的；再说了相如升官是因为出使的时候没有侮辱其他诸侯就不合情理了。显然第二种理解恰当。那就是“辱”的动作行为是诸侯发出的，例句是被动句。</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8460" y="294005"/>
            <a:ext cx="11745595" cy="6123940"/>
          </a:xfrm>
          <a:prstGeom prst="rect">
            <a:avLst/>
          </a:prstGeom>
          <a:noFill/>
          <a:ln w="9525">
            <a:noFill/>
          </a:ln>
        </p:spPr>
        <p:txBody>
          <a:bodyPr wrap="square">
            <a:spAutoFit/>
          </a:bodyPr>
          <a:lstStyle/>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sz="2600" b="1">
                <a:latin typeface="宋体" panose="02010600030101010101" pitchFamily="2" charset="-122"/>
                <a:ea typeface="宋体" panose="02010600030101010101" pitchFamily="2" charset="-122"/>
                <a:cs typeface="宋体" panose="02010600030101010101" pitchFamily="2" charset="-122"/>
              </a:rPr>
              <a:t>判断理解这种形式的被动句要注意以下几点。</a:t>
            </a:r>
            <a:endParaRPr sz="26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1．“于”字本身不表示被动的意思，而是动词有被动的意义，由于用“于”引进了动作行为的主动者，被动的意义就更加明显了。比较下面两个例子：</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a:t>
            </a:r>
            <a:r>
              <a:rPr sz="2600">
                <a:latin typeface="楷体" panose="02010609060101010101" charset="-122"/>
                <a:ea typeface="楷体" panose="02010609060101010101" charset="-122"/>
                <a:cs typeface="楷体" panose="02010609060101010101" charset="-122"/>
              </a:rPr>
              <a:t>“激昂大义，蹈死不顾。”</a:t>
            </a:r>
            <a:r>
              <a:rPr sz="2600">
                <a:latin typeface="宋体" panose="02010600030101010101" pitchFamily="2" charset="-122"/>
                <a:ea typeface="宋体" panose="02010600030101010101" pitchFamily="2" charset="-122"/>
                <a:cs typeface="宋体" panose="02010600030101010101" pitchFamily="2" charset="-122"/>
              </a:rPr>
              <a:t>《五人墓碑记》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例4：</a:t>
            </a:r>
            <a:r>
              <a:rPr sz="2600">
                <a:latin typeface="楷体" panose="02010609060101010101" charset="-122"/>
                <a:ea typeface="楷体" panose="02010609060101010101" charset="-122"/>
                <a:cs typeface="楷体" panose="02010609060101010101" charset="-122"/>
              </a:rPr>
              <a:t>“激于义而死焉者也。”</a:t>
            </a:r>
            <a:r>
              <a:rPr sz="2600">
                <a:latin typeface="宋体" panose="02010600030101010101" pitchFamily="2" charset="-122"/>
                <a:ea typeface="宋体" panose="02010600030101010101" pitchFamily="2" charset="-122"/>
                <a:cs typeface="宋体" panose="02010600030101010101" pitchFamily="2" charset="-122"/>
              </a:rPr>
              <a:t>《五人墓碑记》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例3没有用“于”字，仍是被动句，是动词性谓语“激昂”含有被动的意义，和“于”字没关系。</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例4句意和例3一样，只是因为多了个“于”字，被动的意义更明显了。</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2．这种用“于”字的被动句的词序和现代汉语不同。</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现代汉语表被动的介宾短语是在动词性谓语的前面。比如，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“敌人被我们打败了。”“被我们”在谓语“打败”的前面。</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而古汉语里，和引进动作行为主动者的“于”字组成的介宾短语放在动词谓语后面。比如，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a:t>
            </a:r>
            <a:r>
              <a:rPr sz="2600">
                <a:latin typeface="楷体" panose="02010609060101010101" charset="-122"/>
                <a:ea typeface="楷体" panose="02010609060101010101" charset="-122"/>
                <a:cs typeface="楷体" panose="02010609060101010101" charset="-122"/>
              </a:rPr>
              <a:t>“李氏子蟠……不拘于时，学于余。”</a:t>
            </a:r>
            <a:r>
              <a:rPr sz="2600">
                <a:latin typeface="宋体" panose="02010600030101010101" pitchFamily="2" charset="-122"/>
                <a:ea typeface="宋体" panose="02010600030101010101" pitchFamily="2" charset="-122"/>
                <a:cs typeface="宋体" panose="02010600030101010101" pitchFamily="2" charset="-122"/>
              </a:rPr>
              <a:t>（《师说》）“于时”在谓语“拘”的后面。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430530"/>
            <a:ext cx="11389995" cy="6590907"/>
          </a:xfrm>
          <a:prstGeom prst="rect">
            <a:avLst/>
          </a:prstGeom>
          <a:noFill/>
          <a:ln w="9525">
            <a:noFill/>
          </a:ln>
        </p:spPr>
        <p:txBody>
          <a:bodyPr wrap="square">
            <a:spAutoFit/>
          </a:bodyPr>
          <a:lstStyle/>
          <a:p>
            <a:pPr indent="0"/>
            <a:r>
              <a:rPr lang="zh-CN" sz="2800" b="1">
                <a:solidFill>
                  <a:srgbClr val="0C17F0"/>
                </a:solidFill>
                <a:latin typeface="Calibri"/>
                <a:ea typeface="宋体" panose="02010600030101010101" pitchFamily="2" charset="-122"/>
              </a:rPr>
              <a:t>来源：</a:t>
            </a:r>
            <a:r>
              <a:rPr sz="2800" b="1">
                <a:solidFill>
                  <a:srgbClr val="0C17F0"/>
                </a:solidFill>
                <a:latin typeface="Calibri"/>
                <a:ea typeface="宋体" panose="02010600030101010101" pitchFamily="2" charset="-122"/>
              </a:rPr>
              <a:t>（</a:t>
            </a:r>
            <a:r>
              <a:rPr sz="2800" b="1" smtClean="0">
                <a:solidFill>
                  <a:srgbClr val="0C17F0"/>
                </a:solidFill>
                <a:latin typeface="Calibri"/>
                <a:ea typeface="宋体" panose="02010600030101010101" pitchFamily="2" charset="-122"/>
              </a:rPr>
              <a:t>2021</a:t>
            </a:r>
            <a:r>
              <a:rPr lang="en-US" altLang="zh-CN" sz="2800" b="1" smtClean="0">
                <a:solidFill>
                  <a:srgbClr val="0C17F0"/>
                </a:solidFill>
                <a:latin typeface="Calibri"/>
                <a:ea typeface="宋体" panose="02010600030101010101" pitchFamily="2" charset="-122"/>
              </a:rPr>
              <a:t>·</a:t>
            </a:r>
            <a:r>
              <a:rPr sz="2800" b="1" smtClean="0">
                <a:solidFill>
                  <a:srgbClr val="0C17F0"/>
                </a:solidFill>
                <a:latin typeface="Calibri"/>
                <a:ea typeface="宋体" panose="02010600030101010101" pitchFamily="2" charset="-122"/>
              </a:rPr>
              <a:t>浙江卷</a:t>
            </a:r>
            <a:r>
              <a:rPr sz="2800" b="1">
                <a:solidFill>
                  <a:srgbClr val="0C17F0"/>
                </a:solidFill>
                <a:latin typeface="Calibri"/>
                <a:ea typeface="宋体" panose="02010600030101010101" pitchFamily="2" charset="-122"/>
              </a:rPr>
              <a:t>）</a:t>
            </a:r>
            <a:endParaRPr sz="2800">
              <a:latin typeface="Calibri"/>
              <a:ea typeface="宋体" panose="02010600030101010101" pitchFamily="2" charset="-122"/>
            </a:endParaRPr>
          </a:p>
          <a:p>
            <a:pPr indent="0" algn="ctr">
              <a:lnSpc>
                <a:spcPct val="110000"/>
              </a:lnSpc>
            </a:pPr>
            <a:r>
              <a:rPr sz="2400" err="1">
                <a:latin typeface="Calibri"/>
                <a:ea typeface="宋体" panose="02010600030101010101" pitchFamily="2" charset="-122"/>
              </a:rPr>
              <a:t>答谢景山①书</a:t>
            </a:r>
            <a:endParaRPr sz="2400">
              <a:latin typeface="Calibri"/>
              <a:ea typeface="宋体" panose="02010600030101010101" pitchFamily="2" charset="-122"/>
            </a:endParaRPr>
          </a:p>
          <a:p>
            <a:pPr indent="0" algn="ctr">
              <a:lnSpc>
                <a:spcPct val="110000"/>
              </a:lnSpc>
            </a:pPr>
            <a:r>
              <a:rPr sz="2400">
                <a:latin typeface="Calibri"/>
                <a:ea typeface="宋体" panose="02010600030101010101" pitchFamily="2" charset="-122"/>
              </a:rPr>
              <a:t>[宋]蔡襄</a:t>
            </a:r>
            <a:endParaRPr sz="2400">
              <a:latin typeface="Calibri"/>
              <a:ea typeface="宋体" panose="02010600030101010101" pitchFamily="2" charset="-122"/>
            </a:endParaRPr>
          </a:p>
          <a:p>
            <a:pPr indent="0">
              <a:lnSpc>
                <a:spcPct val="110000"/>
              </a:lnSpc>
            </a:pPr>
            <a:r>
              <a:rPr sz="2400">
                <a:latin typeface="楷体" panose="02010609060101010101" charset="-122"/>
                <a:ea typeface="楷体" panose="02010609060101010101" charset="-122"/>
                <a:cs typeface="楷体" panose="02010609060101010101" charset="-122"/>
              </a:rPr>
              <a:t>    襄顿首景山足下：夏中辱示新文数十篇，其间景山所称道而仆所不愿为者，因事往问，幸而时中，欲景山思而从之，不敢陈于文辞也。近蒙示书，盈千百言，引喻称类，若固守而不移者。某欲终不言，然使景山固而不移，特唱于人，亦某过之大者也。</a:t>
            </a:r>
          </a:p>
          <a:p>
            <a:pPr indent="0">
              <a:lnSpc>
                <a:spcPct val="110000"/>
              </a:lnSpc>
            </a:pPr>
            <a:r>
              <a:rPr sz="2400">
                <a:latin typeface="楷体" panose="02010609060101010101" charset="-122"/>
                <a:ea typeface="楷体" panose="02010609060101010101" charset="-122"/>
                <a:cs typeface="楷体" panose="02010609060101010101" charset="-122"/>
              </a:rPr>
              <a:t>    某尝病景山好称学韩杜笔，语于人，今而曰：“既师其意，又师其辞，何患？且嗜退之文辞，欲诱人同所乐也。”某谓由道而学文，道至焉，文亦至焉；由文而之道，困于道者多矣，是故道为文之本，文为道之用。与其诱人于文，孰若诱人于道之先也？景山前书主文辞而言，故有是云，襄岂敢鄙文词哉？顾事有先后耳。襄之为文，无能过人，其句读高下，时亦类乎古人，无足怪也。</a:t>
            </a:r>
          </a:p>
          <a:p>
            <a:pPr indent="0">
              <a:lnSpc>
                <a:spcPct val="110000"/>
              </a:lnSpc>
            </a:pPr>
            <a:r>
              <a:rPr sz="2400">
                <a:latin typeface="楷体" panose="02010609060101010101" charset="-122"/>
                <a:ea typeface="楷体" panose="02010609060101010101" charset="-122"/>
                <a:cs typeface="楷体" panose="02010609060101010101" charset="-122"/>
              </a:rPr>
              <a:t>    又病景山嗟世人之不知己，务以文词求于有位，今而曰：“吾以文求正于有位，于道为无枉。古之人重其自进，我仕且困坠，求知于人无愧。”又云：“在数顷田，必归耕海上。”景山何乐于自进，而勇于自退乎？是未离乎躁也。妄者易进而难退，</a:t>
            </a:r>
            <a:endParaRPr sz="2400">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8460" y="294005"/>
            <a:ext cx="11745595" cy="6092825"/>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3．要注意和其他用“于”字而又结构相似的文言句式的区别。</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于”字是文言文里使用最广泛的介词，表示的意义关系也最为繁多。和其他介词比如“以”用于动词之前不同，“于”字多数用于动词性谓语之后。同样的结构关系，如何判断哪是被动句呢？那要了解“于”字的几种常见意义。</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于”字最常见的意义是作“在”讲，一般组成表示处所和时间的介宾短语，所表示的是一种静态的关系，这样的宾语一般不是施动者，它们更多的是表示动作行为的处所和时间作为状语后置而已，不表被动关系。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“设九宾于廷，臣乃敢上璧。”《廉颇蔺相如列传》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“于”还表示“给”、“到”、“自”、“从”、“因为”、“对于”、“比”等动态关系，它们都不表示被动。这样的例子比比皆是。动态关系里只有当主语处于被动地位时，才是被动句。</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“于”也有用在动词前面的，“子于是则哭，则不歌。”这种用在动词前面的“于”都不表被动。</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所以，判断是不是被动句，不在有没有用“于”字，关键看主语是不是被动地接受谓语的动作行为。比较下列的例子，真正的被动句意思是比较明确的。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8460" y="1254125"/>
            <a:ext cx="11745595" cy="2091690"/>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例5：“或脱身以逃，不能容于远近。”《五人墓碑记》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例6：“会于西河外渑池。”《廉颇蔺相如列传》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例7：“赵岂敢留璧而得罪于大王乎？”《廉颇蔺相如列传》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例8：“良曰：‘长于臣。’”《鸿门宴》</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这上例子里，只有例5是被动句，其余都不是。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67665" y="814705"/>
            <a:ext cx="11745595" cy="4892675"/>
          </a:xfrm>
          <a:prstGeom prst="rect">
            <a:avLst/>
          </a:prstGeom>
          <a:noFill/>
          <a:ln w="9525">
            <a:noFill/>
          </a:ln>
        </p:spPr>
        <p:txBody>
          <a:bodyPr wrap="square">
            <a:spAutoFit/>
          </a:bodyPr>
          <a:lstStyle/>
          <a:p>
            <a:pPr indent="0">
              <a:lnSpc>
                <a:spcPct val="100000"/>
              </a:lnSpc>
            </a:pPr>
            <a:r>
              <a:rPr sz="2600" b="1" smtClean="0">
                <a:latin typeface="微软雅黑" panose="020b0503020204020204" charset="-122"/>
                <a:ea typeface="微软雅黑" panose="020b0503020204020204" charset="-122"/>
                <a:cs typeface="宋体" panose="02010600030101010101" pitchFamily="2" charset="-122"/>
              </a:rPr>
              <a:t>Ⅱ</a:t>
            </a:r>
            <a:r>
              <a:rPr lang="en-US" sz="2600" smtClean="0">
                <a:latin typeface="宋体" panose="02010600030101010101" pitchFamily="2" charset="-122"/>
                <a:ea typeface="宋体" panose="02010600030101010101" pitchFamily="2" charset="-122"/>
                <a:cs typeface="宋体" panose="02010600030101010101" pitchFamily="2" charset="-122"/>
              </a:rPr>
              <a:t>.</a:t>
            </a:r>
            <a:r>
              <a:rPr sz="2600" b="1" smtClean="0">
                <a:latin typeface="宋体" panose="02010600030101010101" pitchFamily="2" charset="-122"/>
                <a:ea typeface="宋体" panose="02010600030101010101" pitchFamily="2" charset="-122"/>
                <a:cs typeface="宋体" panose="02010600030101010101" pitchFamily="2" charset="-122"/>
              </a:rPr>
              <a:t>用</a:t>
            </a:r>
            <a:r>
              <a:rPr sz="2600" b="1">
                <a:latin typeface="宋体" panose="02010600030101010101" pitchFamily="2" charset="-122"/>
                <a:ea typeface="宋体" panose="02010600030101010101" pitchFamily="2" charset="-122"/>
                <a:cs typeface="宋体" panose="02010600030101010101" pitchFamily="2" charset="-122"/>
              </a:rPr>
              <a:t>“为”（wéi）表示被动。</a:t>
            </a:r>
            <a:endParaRPr sz="26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用“为”字的被动句有两种形式。</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一是在动词性谓语前加“为”，组成“为＋动词”的形式。“为”字可以直接用在动词前，也可以引进动作行为的主动者，即在后面带上宾语——名词或代词，用在动词前面。比如，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例9：</a:t>
            </a:r>
            <a:r>
              <a:rPr sz="2600">
                <a:latin typeface="楷体" panose="02010609060101010101" charset="-122"/>
                <a:ea typeface="楷体" panose="02010609060101010101" charset="-122"/>
                <a:cs typeface="楷体" panose="02010609060101010101" charset="-122"/>
              </a:rPr>
              <a:t>“吾属今为之虏矣！”</a:t>
            </a:r>
            <a:r>
              <a:rPr sz="2600">
                <a:latin typeface="宋体" panose="02010600030101010101" pitchFamily="2" charset="-122"/>
                <a:ea typeface="宋体" panose="02010600030101010101" pitchFamily="2" charset="-122"/>
                <a:cs typeface="宋体" panose="02010600030101010101" pitchFamily="2" charset="-122"/>
              </a:rPr>
              <a:t>《鸿门宴》</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“为”带上了宾语“之”。</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例10：</a:t>
            </a:r>
            <a:r>
              <a:rPr sz="2600">
                <a:latin typeface="楷体" panose="02010609060101010101" charset="-122"/>
                <a:ea typeface="楷体" panose="02010609060101010101" charset="-122"/>
                <a:cs typeface="楷体" panose="02010609060101010101" charset="-122"/>
              </a:rPr>
              <a:t>“幸勿为过。”</a:t>
            </a:r>
            <a:r>
              <a:rPr sz="2600">
                <a:latin typeface="宋体" panose="02010600030101010101" pitchFamily="2" charset="-122"/>
                <a:ea typeface="宋体" panose="02010600030101010101" pitchFamily="2" charset="-122"/>
                <a:cs typeface="宋体" panose="02010600030101010101" pitchFamily="2" charset="-122"/>
              </a:rPr>
              <a:t>《报任安书》</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例11：</a:t>
            </a:r>
            <a:r>
              <a:rPr sz="2600">
                <a:latin typeface="楷体" panose="02010609060101010101" charset="-122"/>
                <a:ea typeface="楷体" panose="02010609060101010101" charset="-122"/>
                <a:cs typeface="楷体" panose="02010609060101010101" charset="-122"/>
              </a:rPr>
              <a:t>“父母宗族皆为戮没。”</a:t>
            </a:r>
            <a:r>
              <a:rPr sz="2600">
                <a:latin typeface="宋体" panose="02010600030101010101" pitchFamily="2" charset="-122"/>
                <a:ea typeface="宋体" panose="02010600030101010101" pitchFamily="2" charset="-122"/>
                <a:cs typeface="宋体" panose="02010600030101010101" pitchFamily="2" charset="-122"/>
              </a:rPr>
              <a:t>《史记·刺客列传》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“为”没带宾语，直接用在动词“过”和“戮”的前面。</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这种用“为”的被动句，其语法作用和现代汉语的“被”的用法一样，“为”的意义就是“被”。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98780" y="1192530"/>
            <a:ext cx="11623040" cy="4092575"/>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二是用“为”引进动作行为的主动者后，再在动词前面加“所”字，组成“为……所……”的形式。这种被动的句式，在文言文中最多见。比如，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例12：</a:t>
            </a:r>
            <a:r>
              <a:rPr sz="2600">
                <a:latin typeface="楷体" panose="02010609060101010101" charset="-122"/>
                <a:ea typeface="楷体" panose="02010609060101010101" charset="-122"/>
                <a:cs typeface="楷体" panose="02010609060101010101" charset="-122"/>
              </a:rPr>
              <a:t>“有如此之势，而为秦人积威之所劫。”</a:t>
            </a:r>
            <a:r>
              <a:rPr sz="2600">
                <a:latin typeface="宋体" panose="02010600030101010101" pitchFamily="2" charset="-122"/>
                <a:ea typeface="宋体" panose="02010600030101010101" pitchFamily="2" charset="-122"/>
                <a:cs typeface="宋体" panose="02010600030101010101" pitchFamily="2" charset="-122"/>
              </a:rPr>
              <a:t>《六国论》</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例13：</a:t>
            </a:r>
            <a:r>
              <a:rPr sz="2600">
                <a:latin typeface="楷体" panose="02010609060101010101" charset="-122"/>
                <a:ea typeface="楷体" panose="02010609060101010101" charset="-122"/>
                <a:cs typeface="楷体" panose="02010609060101010101" charset="-122"/>
              </a:rPr>
              <a:t>“贾家庄几为巡徼所陵迫死。”</a:t>
            </a:r>
            <a:r>
              <a:rPr sz="2600">
                <a:latin typeface="宋体" panose="02010600030101010101" pitchFamily="2" charset="-122"/>
                <a:ea typeface="宋体" panose="02010600030101010101" pitchFamily="2" charset="-122"/>
                <a:cs typeface="宋体" panose="02010600030101010101" pitchFamily="2" charset="-122"/>
              </a:rPr>
              <a:t>《指南录后序》</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这种用法里的“为”的后面，也可以不带宾语，比如，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例14：</a:t>
            </a:r>
            <a:r>
              <a:rPr sz="2600">
                <a:latin typeface="楷体" panose="02010609060101010101" charset="-122"/>
                <a:ea typeface="楷体" panose="02010609060101010101" charset="-122"/>
                <a:cs typeface="楷体" panose="02010609060101010101" charset="-122"/>
              </a:rPr>
              <a:t>“若属皆且为所虏。”</a:t>
            </a:r>
            <a:r>
              <a:rPr sz="2600">
                <a:latin typeface="宋体" panose="02010600030101010101" pitchFamily="2" charset="-122"/>
                <a:ea typeface="宋体" panose="02010600030101010101" pitchFamily="2" charset="-122"/>
                <a:cs typeface="宋体" panose="02010600030101010101" pitchFamily="2" charset="-122"/>
              </a:rPr>
              <a:t>《史记·项羽本记》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这个例子里的“为”的后面省掉了宾语“之”。</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值得注意的是，这种形式的被动句里的“所”字已没有具体的意义，而且，在现代汉语的书面语里，这种形式还在使用着。比如，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“这种艺术形式为广大人民群众所喜闻乐见。”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7825" y="621030"/>
            <a:ext cx="11460480" cy="5693866"/>
          </a:xfrm>
          <a:prstGeom prst="rect">
            <a:avLst/>
          </a:prstGeom>
          <a:noFill/>
          <a:ln w="9525">
            <a:noFill/>
          </a:ln>
        </p:spPr>
        <p:txBody>
          <a:bodyPr wrap="square">
            <a:spAutoFit/>
          </a:bodyPr>
          <a:lstStyle/>
          <a:p>
            <a:pPr indent="0">
              <a:lnSpc>
                <a:spcPct val="100000"/>
              </a:lnSpc>
            </a:pPr>
            <a:r>
              <a:rPr sz="2600" b="1" err="1" smtClean="0">
                <a:latin typeface="宋体" panose="02010600030101010101" pitchFamily="2" charset="-122"/>
                <a:ea typeface="宋体" panose="02010600030101010101" pitchFamily="2" charset="-122"/>
                <a:cs typeface="宋体" panose="02010600030101010101" pitchFamily="2" charset="-122"/>
              </a:rPr>
              <a:t>Ⅲ</a:t>
            </a:r>
            <a:r>
              <a:rPr lang="en-US" sz="2600" err="1" smtClean="0">
                <a:latin typeface="宋体" panose="02010600030101010101" pitchFamily="2" charset="-122"/>
                <a:ea typeface="宋体" panose="02010600030101010101" pitchFamily="2" charset="-122"/>
                <a:cs typeface="宋体" panose="02010600030101010101" pitchFamily="2" charset="-122"/>
              </a:rPr>
              <a:t>.</a:t>
            </a:r>
            <a:r>
              <a:rPr sz="2600" b="1" err="1" smtClean="0">
                <a:latin typeface="宋体" panose="02010600030101010101" pitchFamily="2" charset="-122"/>
                <a:ea typeface="宋体" panose="02010600030101010101" pitchFamily="2" charset="-122"/>
                <a:cs typeface="宋体" panose="02010600030101010101" pitchFamily="2" charset="-122"/>
              </a:rPr>
              <a:t>用</a:t>
            </a:r>
            <a:r>
              <a:rPr sz="2600" b="1" err="1">
                <a:latin typeface="宋体" panose="02010600030101010101" pitchFamily="2" charset="-122"/>
                <a:ea typeface="宋体" panose="02010600030101010101" pitchFamily="2" charset="-122"/>
                <a:cs typeface="宋体" panose="02010600030101010101" pitchFamily="2" charset="-122"/>
              </a:rPr>
              <a:t>“见”表示被动。</a:t>
            </a:r>
          </a:p>
          <a:p>
            <a:pPr indent="0">
              <a:lnSpc>
                <a:spcPct val="100000"/>
              </a:lnSpc>
            </a:pPr>
            <a:r>
              <a:rPr sz="2600" b="1">
                <a:latin typeface="宋体" panose="02010600030101010101" pitchFamily="2" charset="-122"/>
                <a:ea typeface="宋体" panose="02010600030101010101" pitchFamily="2" charset="-122"/>
                <a:cs typeface="宋体" panose="02010600030101010101" pitchFamily="2" charset="-122"/>
              </a:rPr>
              <a:t>　</a:t>
            </a:r>
            <a:r>
              <a:rPr sz="2600" smtClean="0">
                <a:latin typeface="宋体" panose="02010600030101010101" pitchFamily="2" charset="-122"/>
                <a:ea typeface="宋体" panose="02010600030101010101" pitchFamily="2" charset="-122"/>
                <a:cs typeface="宋体" panose="02010600030101010101" pitchFamily="2" charset="-122"/>
              </a:rPr>
              <a:t>“</a:t>
            </a:r>
            <a:r>
              <a:rPr sz="2600" err="1">
                <a:latin typeface="宋体" panose="02010600030101010101" pitchFamily="2" charset="-122"/>
                <a:ea typeface="宋体" panose="02010600030101010101" pitchFamily="2" charset="-122"/>
                <a:cs typeface="宋体" panose="02010600030101010101" pitchFamily="2" charset="-122"/>
              </a:rPr>
              <a:t>见”是个及物动词，用作被动句时，是有条件的。请比较下面两个例子：</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例15：</a:t>
            </a:r>
            <a:r>
              <a:rPr sz="2600">
                <a:latin typeface="楷体" panose="02010609060101010101" charset="-122"/>
                <a:ea typeface="楷体" panose="02010609060101010101" charset="-122"/>
                <a:cs typeface="楷体" panose="02010609060101010101" charset="-122"/>
              </a:rPr>
              <a:t>“见藐小微物，必细察其纹理。”</a:t>
            </a:r>
            <a:r>
              <a:rPr sz="2600">
                <a:latin typeface="宋体" panose="02010600030101010101" pitchFamily="2" charset="-122"/>
                <a:ea typeface="宋体" panose="02010600030101010101" pitchFamily="2" charset="-122"/>
                <a:cs typeface="宋体" panose="02010600030101010101" pitchFamily="2" charset="-122"/>
              </a:rPr>
              <a:t>《幼时记趣》</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例16：</a:t>
            </a:r>
            <a:r>
              <a:rPr sz="2600">
                <a:latin typeface="楷体" panose="02010609060101010101" charset="-122"/>
                <a:ea typeface="楷体" panose="02010609060101010101" charset="-122"/>
                <a:cs typeface="楷体" panose="02010609060101010101" charset="-122"/>
              </a:rPr>
              <a:t>“众人皆醉我独醒，是以见放。”</a:t>
            </a:r>
            <a:r>
              <a:rPr sz="2600">
                <a:latin typeface="宋体" panose="02010600030101010101" pitchFamily="2" charset="-122"/>
                <a:ea typeface="宋体" panose="02010600030101010101" pitchFamily="2" charset="-122"/>
                <a:cs typeface="宋体" panose="02010600030101010101" pitchFamily="2" charset="-122"/>
              </a:rPr>
              <a:t>《渔父》</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比较这两个例子不难发现，当“见”带了宾语（名词或代词）时，只是一般的陈述句，不表被动。只有“见”字后面是动词时，也就是“见＋动词”的格式时，才可能是被动句。而且“见”一定是紧靠动词，“见”和动词之间没有其他词语。</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例16是被动句，“见放”——被流放。</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“见”可以和“于”字连用，引进动作行为的施动者，组成“见＋动词（谓语）＋于”的格式，“见”和“于”都紧靠动词。比如，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例17：</a:t>
            </a:r>
            <a:r>
              <a:rPr sz="2600">
                <a:latin typeface="楷体" panose="02010609060101010101" charset="-122"/>
                <a:ea typeface="楷体" panose="02010609060101010101" charset="-122"/>
                <a:cs typeface="楷体" panose="02010609060101010101" charset="-122"/>
              </a:rPr>
              <a:t>“臣诚恐见欺于王而负赵。”</a:t>
            </a:r>
            <a:r>
              <a:rPr sz="26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例18：</a:t>
            </a:r>
            <a:r>
              <a:rPr sz="2600">
                <a:latin typeface="楷体" panose="02010609060101010101" charset="-122"/>
                <a:ea typeface="楷体" panose="02010609060101010101" charset="-122"/>
                <a:cs typeface="楷体" panose="02010609060101010101" charset="-122"/>
              </a:rPr>
              <a:t>“吾长见笑于大方之家。”</a:t>
            </a:r>
            <a:r>
              <a:rPr sz="2600">
                <a:latin typeface="宋体" panose="02010600030101010101" pitchFamily="2" charset="-122"/>
                <a:ea typeface="宋体" panose="02010600030101010101" pitchFamily="2" charset="-122"/>
                <a:cs typeface="宋体" panose="02010600030101010101" pitchFamily="2" charset="-122"/>
              </a:rPr>
              <a:t>《秋水》</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两个例子都通过“于”引进了施动者“王”和“大方之家”。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8465" y="1478915"/>
            <a:ext cx="11398250" cy="2891790"/>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a:t>
            </a:r>
            <a:r>
              <a:rPr sz="2600" smtClean="0">
                <a:latin typeface="宋体" panose="02010600030101010101" pitchFamily="2" charset="-122"/>
                <a:ea typeface="宋体" panose="02010600030101010101" pitchFamily="2" charset="-122"/>
                <a:cs typeface="宋体" panose="02010600030101010101" pitchFamily="2" charset="-122"/>
              </a:rPr>
              <a:t>“</a:t>
            </a:r>
            <a:r>
              <a:rPr sz="2600" err="1">
                <a:latin typeface="宋体" panose="02010600030101010101" pitchFamily="2" charset="-122"/>
                <a:ea typeface="宋体" panose="02010600030101010101" pitchFamily="2" charset="-122"/>
                <a:cs typeface="宋体" panose="02010600030101010101" pitchFamily="2" charset="-122"/>
              </a:rPr>
              <a:t>见”字用在动词前表示对他人动作行为的承受的时候（类似宾语前置），译为“我”或“自己”，不表示被动。这是要和表被动的“见”区别开的。比如，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例19：</a:t>
            </a:r>
            <a:r>
              <a:rPr sz="2600">
                <a:latin typeface="楷体" panose="02010609060101010101" charset="-122"/>
                <a:ea typeface="楷体" panose="02010609060101010101" charset="-122"/>
                <a:cs typeface="楷体" panose="02010609060101010101" charset="-122"/>
              </a:rPr>
              <a:t>“生孩六月，慈父见背。”</a:t>
            </a:r>
            <a:r>
              <a:rPr sz="2600">
                <a:latin typeface="宋体" panose="02010600030101010101" pitchFamily="2" charset="-122"/>
                <a:ea typeface="宋体" panose="02010600030101010101" pitchFamily="2" charset="-122"/>
                <a:cs typeface="宋体" panose="02010600030101010101" pitchFamily="2" charset="-122"/>
              </a:rPr>
              <a:t>《陈情表》</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例句不是被动句。“见”可理解为“背”的动作行为的承受者而前置，相当于“我”。全句是“……慈父背弃了我。”</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这样的例子在日常生活中也有使用的。比如“见谅”——“谅解我”。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65760" y="488315"/>
            <a:ext cx="11460480" cy="6092825"/>
          </a:xfrm>
          <a:prstGeom prst="rect">
            <a:avLst/>
          </a:prstGeom>
          <a:noFill/>
          <a:ln w="9525">
            <a:noFill/>
          </a:ln>
        </p:spPr>
        <p:txBody>
          <a:bodyPr wrap="square">
            <a:spAutoFit/>
          </a:bodyPr>
          <a:lstStyle/>
          <a:p>
            <a:pPr indent="0">
              <a:lnSpc>
                <a:spcPct val="100000"/>
              </a:lnSpc>
            </a:pPr>
            <a:r>
              <a:rPr sz="2600" b="1" err="1" smtClean="0">
                <a:latin typeface="宋体" panose="02010600030101010101" pitchFamily="2" charset="-122"/>
                <a:ea typeface="宋体" panose="02010600030101010101" pitchFamily="2" charset="-122"/>
                <a:cs typeface="宋体" panose="02010600030101010101" pitchFamily="2" charset="-122"/>
              </a:rPr>
              <a:t>Ⅳ</a:t>
            </a:r>
            <a:r>
              <a:rPr lang="en-US" sz="2600" err="1" smtClean="0">
                <a:latin typeface="宋体" panose="02010600030101010101" pitchFamily="2" charset="-122"/>
                <a:ea typeface="宋体" panose="02010600030101010101" pitchFamily="2" charset="-122"/>
                <a:cs typeface="宋体" panose="02010600030101010101" pitchFamily="2" charset="-122"/>
              </a:rPr>
              <a:t>.</a:t>
            </a:r>
            <a:r>
              <a:rPr sz="2600" b="1" err="1" smtClean="0">
                <a:latin typeface="宋体" panose="02010600030101010101" pitchFamily="2" charset="-122"/>
                <a:ea typeface="宋体" panose="02010600030101010101" pitchFamily="2" charset="-122"/>
                <a:cs typeface="宋体" panose="02010600030101010101" pitchFamily="2" charset="-122"/>
              </a:rPr>
              <a:t>用</a:t>
            </a:r>
            <a:r>
              <a:rPr sz="2600" b="1" err="1">
                <a:latin typeface="宋体" panose="02010600030101010101" pitchFamily="2" charset="-122"/>
                <a:ea typeface="宋体" panose="02010600030101010101" pitchFamily="2" charset="-122"/>
                <a:cs typeface="宋体" panose="02010600030101010101" pitchFamily="2" charset="-122"/>
              </a:rPr>
              <a:t>“被”表示被动。</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文言文中也有直接用“被”字表示被动的，但不多见。其形式和现代汉语相似，可以引进动作行为的施动者，也可以不引进，以不引进居多。比如，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例20：</a:t>
            </a:r>
            <a:r>
              <a:rPr sz="2600">
                <a:latin typeface="楷体" panose="02010609060101010101" charset="-122"/>
                <a:ea typeface="楷体" panose="02010609060101010101" charset="-122"/>
                <a:cs typeface="楷体" panose="02010609060101010101" charset="-122"/>
              </a:rPr>
              <a:t>“风流总被雨打风吹去。”</a:t>
            </a:r>
            <a:r>
              <a:rPr sz="2600">
                <a:latin typeface="宋体" panose="02010600030101010101" pitchFamily="2" charset="-122"/>
                <a:ea typeface="宋体" panose="02010600030101010101" pitchFamily="2" charset="-122"/>
                <a:cs typeface="宋体" panose="02010600030101010101" pitchFamily="2" charset="-122"/>
              </a:rPr>
              <a:t>《永遇乐京口北固亭怀古》</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例21：</a:t>
            </a:r>
            <a:r>
              <a:rPr sz="2600">
                <a:latin typeface="楷体" panose="02010609060101010101" charset="-122"/>
                <a:ea typeface="楷体" panose="02010609060101010101" charset="-122"/>
                <a:cs typeface="楷体" panose="02010609060101010101" charset="-122"/>
              </a:rPr>
              <a:t>“信而见疑，忠而被谤，能无怨乎？”</a:t>
            </a:r>
            <a:r>
              <a:rPr sz="2600">
                <a:latin typeface="宋体" panose="02010600030101010101" pitchFamily="2" charset="-122"/>
                <a:ea typeface="宋体" panose="02010600030101010101" pitchFamily="2" charset="-122"/>
                <a:cs typeface="宋体" panose="02010600030101010101" pitchFamily="2" charset="-122"/>
              </a:rPr>
              <a:t>《史记·屈原列传》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例20引进施动者“风雨”，例21没有引进。</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判断这种用法之前要区别“被”的词性，因为“被”常作名词或动词用，有时也和“披”相通，只有“被”字直接带了宾语，组成“被＋名（代词）”的格式；或者直接用于动词前组成“被＋谓语”的格式时，才表示被动。比较下列句子中的“被”字的用法：</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例22：</a:t>
            </a:r>
            <a:r>
              <a:rPr sz="2600">
                <a:latin typeface="楷体" panose="02010609060101010101" charset="-122"/>
                <a:ea typeface="楷体" panose="02010609060101010101" charset="-122"/>
                <a:cs typeface="楷体" panose="02010609060101010101" charset="-122"/>
              </a:rPr>
              <a:t>“盖当蓼洲周公之被逮。”</a:t>
            </a:r>
            <a:r>
              <a:rPr sz="2600">
                <a:latin typeface="宋体" panose="02010600030101010101" pitchFamily="2" charset="-122"/>
                <a:ea typeface="宋体" panose="02010600030101010101" pitchFamily="2" charset="-122"/>
                <a:cs typeface="宋体" panose="02010600030101010101" pitchFamily="2" charset="-122"/>
              </a:rPr>
              <a:t>《五人墓碑记》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例23：</a:t>
            </a:r>
            <a:r>
              <a:rPr sz="2600">
                <a:latin typeface="楷体" panose="02010609060101010101" charset="-122"/>
                <a:ea typeface="楷体" panose="02010609060101010101" charset="-122"/>
                <a:cs typeface="楷体" panose="02010609060101010101" charset="-122"/>
              </a:rPr>
              <a:t>“将军身被坚执锐。”</a:t>
            </a:r>
            <a:r>
              <a:rPr sz="2600">
                <a:latin typeface="宋体" panose="02010600030101010101" pitchFamily="2" charset="-122"/>
                <a:ea typeface="宋体" panose="02010600030101010101" pitchFamily="2" charset="-122"/>
                <a:cs typeface="宋体" panose="02010600030101010101" pitchFamily="2" charset="-122"/>
              </a:rPr>
              <a:t>《陈涉世家》</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例24：</a:t>
            </a:r>
            <a:r>
              <a:rPr sz="2600">
                <a:latin typeface="楷体" panose="02010609060101010101" charset="-122"/>
                <a:ea typeface="楷体" panose="02010609060101010101" charset="-122"/>
                <a:cs typeface="楷体" panose="02010609060101010101" charset="-122"/>
              </a:rPr>
              <a:t>“在位恭俭，妻子不入官舍，布被瓦器。”</a:t>
            </a:r>
            <a:r>
              <a:rPr sz="2600">
                <a:latin typeface="宋体" panose="02010600030101010101" pitchFamily="2" charset="-122"/>
                <a:ea typeface="宋体" panose="02010600030101010101" pitchFamily="2" charset="-122"/>
                <a:cs typeface="宋体" panose="02010600030101010101" pitchFamily="2" charset="-122"/>
              </a:rPr>
              <a:t>《后汉书·王良传》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例25：</a:t>
            </a:r>
            <a:r>
              <a:rPr sz="2600">
                <a:latin typeface="楷体" panose="02010609060101010101" charset="-122"/>
                <a:ea typeface="楷体" panose="02010609060101010101" charset="-122"/>
                <a:cs typeface="楷体" panose="02010609060101010101" charset="-122"/>
              </a:rPr>
              <a:t>“况仁人庄士之遗风余思，被于来世者何如哉！”</a:t>
            </a:r>
            <a:r>
              <a:rPr sz="2600">
                <a:latin typeface="宋体" panose="02010600030101010101" pitchFamily="2" charset="-122"/>
                <a:ea typeface="宋体" panose="02010600030101010101" pitchFamily="2" charset="-122"/>
                <a:cs typeface="宋体" panose="02010600030101010101" pitchFamily="2" charset="-122"/>
              </a:rPr>
              <a:t>《墨池记》</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以上四例，只有例22是被动句。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65760" y="345440"/>
            <a:ext cx="11460480" cy="6894195"/>
          </a:xfrm>
          <a:prstGeom prst="rect">
            <a:avLst/>
          </a:prstGeom>
          <a:noFill/>
          <a:ln w="9525">
            <a:noFill/>
          </a:ln>
        </p:spPr>
        <p:txBody>
          <a:bodyPr wrap="square">
            <a:spAutoFit/>
          </a:bodyPr>
          <a:lstStyle/>
          <a:p>
            <a:pPr indent="0">
              <a:lnSpc>
                <a:spcPct val="100000"/>
              </a:lnSpc>
            </a:pPr>
            <a:r>
              <a:rPr sz="2600" b="1" err="1" smtClean="0">
                <a:latin typeface="宋体" panose="02010600030101010101" pitchFamily="2" charset="-122"/>
                <a:ea typeface="宋体" panose="02010600030101010101" pitchFamily="2" charset="-122"/>
                <a:cs typeface="宋体" panose="02010600030101010101" pitchFamily="2" charset="-122"/>
              </a:rPr>
              <a:t>Ⅴ</a:t>
            </a:r>
            <a:r>
              <a:rPr lang="en-US" sz="2600" err="1" smtClean="0">
                <a:latin typeface="宋体" panose="02010600030101010101" pitchFamily="2" charset="-122"/>
                <a:ea typeface="宋体" panose="02010600030101010101" pitchFamily="2" charset="-122"/>
                <a:cs typeface="宋体" panose="02010600030101010101" pitchFamily="2" charset="-122"/>
              </a:rPr>
              <a:t>.</a:t>
            </a:r>
            <a:r>
              <a:rPr sz="2600" b="1" err="1" smtClean="0">
                <a:latin typeface="宋体" panose="02010600030101010101" pitchFamily="2" charset="-122"/>
                <a:ea typeface="宋体" panose="02010600030101010101" pitchFamily="2" charset="-122"/>
                <a:cs typeface="宋体" panose="02010600030101010101" pitchFamily="2" charset="-122"/>
              </a:rPr>
              <a:t>不用标志性词语的被动句</a:t>
            </a:r>
            <a:r>
              <a:rPr sz="2600" b="1">
                <a:latin typeface="宋体" panose="02010600030101010101" pitchFamily="2" charset="-122"/>
                <a:ea typeface="宋体" panose="02010600030101010101" pitchFamily="2" charset="-122"/>
                <a:cs typeface="宋体" panose="02010600030101010101" pitchFamily="2" charset="-122"/>
              </a:rPr>
              <a:t>。</a:t>
            </a:r>
          </a:p>
          <a:p>
            <a:pPr indent="0">
              <a:lnSpc>
                <a:spcPct val="100000"/>
              </a:lnSpc>
            </a:pPr>
            <a:r>
              <a:rPr sz="2600" b="1">
                <a:latin typeface="宋体" panose="02010600030101010101" pitchFamily="2" charset="-122"/>
                <a:ea typeface="宋体" panose="02010600030101010101" pitchFamily="2" charset="-122"/>
                <a:cs typeface="宋体" panose="02010600030101010101" pitchFamily="2" charset="-122"/>
              </a:rPr>
              <a:t>　　</a:t>
            </a:r>
            <a:r>
              <a:rPr sz="2600" err="1">
                <a:latin typeface="宋体" panose="02010600030101010101" pitchFamily="2" charset="-122"/>
                <a:ea typeface="宋体" panose="02010600030101010101" pitchFamily="2" charset="-122"/>
                <a:cs typeface="宋体" panose="02010600030101010101" pitchFamily="2" charset="-122"/>
              </a:rPr>
              <a:t>这种被动句，虽然没用任何的表示被动关系的词语，但是依据被动句的基本原理，完全可以从上下文表达的意思上理解。大致有两类情况。</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一是可以补上表被动的词语。</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例26：</a:t>
            </a:r>
            <a:r>
              <a:rPr sz="2600">
                <a:latin typeface="楷体" panose="02010609060101010101" charset="-122"/>
                <a:ea typeface="楷体" panose="02010609060101010101" charset="-122"/>
                <a:cs typeface="楷体" panose="02010609060101010101" charset="-122"/>
              </a:rPr>
              <a:t>“戍卒叫，函谷举。”</a:t>
            </a:r>
            <a:r>
              <a:rPr sz="2600">
                <a:latin typeface="宋体" panose="02010600030101010101" pitchFamily="2" charset="-122"/>
                <a:ea typeface="宋体" panose="02010600030101010101" pitchFamily="2" charset="-122"/>
                <a:cs typeface="宋体" panose="02010600030101010101" pitchFamily="2" charset="-122"/>
              </a:rPr>
              <a:t>《阿房宫赋》</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“举”的前可加“被”，函谷关不能发出动作行为，它只能是“被攻克”。</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二是不需要也不好补出，上下文义就是被动的关系。</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例27：</a:t>
            </a:r>
            <a:r>
              <a:rPr sz="2600">
                <a:latin typeface="楷体" panose="02010609060101010101" charset="-122"/>
                <a:ea typeface="楷体" panose="02010609060101010101" charset="-122"/>
                <a:cs typeface="楷体" panose="02010609060101010101" charset="-122"/>
              </a:rPr>
              <a:t>“拜为上卿，以勇气闻于诸侯。”</a:t>
            </a:r>
            <a:r>
              <a:rPr sz="2600">
                <a:latin typeface="宋体" panose="02010600030101010101" pitchFamily="2" charset="-122"/>
                <a:ea typeface="宋体" panose="02010600030101010101" pitchFamily="2" charset="-122"/>
                <a:cs typeface="宋体" panose="02010600030101010101" pitchFamily="2" charset="-122"/>
              </a:rPr>
              <a:t>《廉颇蔺相如列传》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这个句子的主语是廉颇，“拜”作为授予官职的一个词语，此动作行为的施行只能来自于君王，廉颇只是受动的一方，“拜”应理解为“被拜”。这种用于官职升迁的词语，常常表被动。这样例子还有，</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例28：</a:t>
            </a:r>
            <a:r>
              <a:rPr sz="2600">
                <a:latin typeface="楷体" panose="02010609060101010101" charset="-122"/>
                <a:ea typeface="楷体" panose="02010609060101010101" charset="-122"/>
                <a:cs typeface="楷体" panose="02010609060101010101" charset="-122"/>
              </a:rPr>
              <a:t>“用荐，以善书供事文渊阁。”</a:t>
            </a:r>
            <a:r>
              <a:rPr sz="2600">
                <a:latin typeface="宋体" panose="02010600030101010101" pitchFamily="2" charset="-122"/>
                <a:ea typeface="宋体" panose="02010600030101010101" pitchFamily="2" charset="-122"/>
                <a:cs typeface="宋体" panose="02010600030101010101" pitchFamily="2" charset="-122"/>
              </a:rPr>
              <a:t>《明史·王绂夏昶传》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“荐”就要理解为“被推荐”。再如，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例29：</a:t>
            </a:r>
            <a:r>
              <a:rPr sz="2600">
                <a:latin typeface="楷体" panose="02010609060101010101" charset="-122"/>
                <a:ea typeface="楷体" panose="02010609060101010101" charset="-122"/>
                <a:cs typeface="宋体" panose="02010600030101010101" pitchFamily="2" charset="-122"/>
              </a:rPr>
              <a:t>固（辕固生）之征也，薛人公孙弘亦征，侧目而视固。</a:t>
            </a:r>
            <a:r>
              <a:rPr sz="2600">
                <a:latin typeface="宋体" panose="02010600030101010101" pitchFamily="2" charset="-122"/>
                <a:ea typeface="宋体" panose="02010600030101010101" pitchFamily="2" charset="-122"/>
                <a:cs typeface="宋体" panose="02010600030101010101" pitchFamily="2" charset="-122"/>
              </a:rPr>
              <a:t>《史记·儒林列传》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此句里的“征”是“被朝廷征招做官”的意思。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65760" y="1151255"/>
            <a:ext cx="11460480" cy="2091690"/>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以下例子从文意来看都是被动句。</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例30：</a:t>
            </a:r>
            <a:r>
              <a:rPr sz="2600">
                <a:latin typeface="楷体" panose="02010609060101010101" charset="-122"/>
                <a:ea typeface="楷体" panose="02010609060101010101" charset="-122"/>
                <a:cs typeface="楷体" panose="02010609060101010101" charset="-122"/>
              </a:rPr>
              <a:t>“血色罗裙翻酒污。”“感我此言良久立。”</a:t>
            </a:r>
            <a:r>
              <a:rPr sz="2600">
                <a:latin typeface="宋体" panose="02010600030101010101" pitchFamily="2" charset="-122"/>
                <a:ea typeface="宋体" panose="02010600030101010101" pitchFamily="2" charset="-122"/>
                <a:cs typeface="宋体" panose="02010600030101010101" pitchFamily="2" charset="-122"/>
              </a:rPr>
              <a:t>《琵琶行》</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例31：</a:t>
            </a:r>
            <a:r>
              <a:rPr sz="2600">
                <a:latin typeface="楷体" panose="02010609060101010101" charset="-122"/>
                <a:ea typeface="楷体" panose="02010609060101010101" charset="-122"/>
                <a:cs typeface="楷体" panose="02010609060101010101" charset="-122"/>
              </a:rPr>
              <a:t>“盖文王拘而演《周易》。”</a:t>
            </a:r>
            <a:r>
              <a:rPr sz="2600">
                <a:latin typeface="宋体" panose="02010600030101010101" pitchFamily="2" charset="-122"/>
                <a:ea typeface="宋体" panose="02010600030101010101" pitchFamily="2" charset="-122"/>
                <a:cs typeface="宋体" panose="02010600030101010101" pitchFamily="2" charset="-122"/>
              </a:rPr>
              <a:t>《报任安书》</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例32：</a:t>
            </a:r>
            <a:r>
              <a:rPr sz="2600">
                <a:latin typeface="楷体" panose="02010609060101010101" charset="-122"/>
                <a:ea typeface="楷体" panose="02010609060101010101" charset="-122"/>
                <a:cs typeface="楷体" panose="02010609060101010101" charset="-122"/>
              </a:rPr>
              <a:t>“……其次诎体受辱，其次易服受辱，其次关木索……”</a:t>
            </a:r>
            <a:r>
              <a:rPr sz="2600">
                <a:latin typeface="宋体" panose="02010600030101010101" pitchFamily="2" charset="-122"/>
                <a:ea typeface="宋体" panose="02010600030101010101" pitchFamily="2" charset="-122"/>
                <a:cs typeface="宋体" panose="02010600030101010101" pitchFamily="2" charset="-122"/>
              </a:rPr>
              <a:t>《报任安书》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43840" y="406400"/>
            <a:ext cx="11684000" cy="6494085"/>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  掌握了以上被动句的几种形式，在具体运用时还要注意几点。</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1．弄清楚句子的主语，因为只有主语是处于受动地位时，句子才是被动句。</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例33：</a:t>
            </a:r>
            <a:r>
              <a:rPr sz="2600">
                <a:latin typeface="楷体" panose="02010609060101010101" charset="-122"/>
                <a:ea typeface="楷体" panose="02010609060101010101" charset="-122"/>
                <a:cs typeface="楷体" panose="02010609060101010101" charset="-122"/>
              </a:rPr>
              <a:t>“</a:t>
            </a:r>
            <a:r>
              <a:rPr sz="2600" smtClean="0">
                <a:latin typeface="楷体" panose="02010609060101010101" charset="-122"/>
                <a:ea typeface="楷体" panose="02010609060101010101" charset="-122"/>
                <a:cs typeface="楷体" panose="02010609060101010101" charset="-122"/>
              </a:rPr>
              <a:t>虎兕</a:t>
            </a:r>
            <a:r>
              <a:rPr lang="zh-CN" altLang="en-US" sz="2600" smtClean="0">
                <a:latin typeface="楷体" panose="02010609060101010101" charset="-122"/>
                <a:ea typeface="楷体" panose="02010609060101010101" charset="-122"/>
                <a:cs typeface="楷体" panose="02010609060101010101" charset="-122"/>
              </a:rPr>
              <a:t>（</a:t>
            </a:r>
            <a:r>
              <a:rPr sz="2600" err="1" smtClean="0">
                <a:latin typeface="楷体" panose="02010609060101010101" charset="-122"/>
                <a:ea typeface="楷体" panose="02010609060101010101" charset="-122"/>
                <a:cs typeface="楷体" panose="02010609060101010101" charset="-122"/>
              </a:rPr>
              <a:t>sì</a:t>
            </a:r>
            <a:r>
              <a:rPr lang="zh-CN" altLang="en-US" sz="2600" smtClean="0">
                <a:latin typeface="楷体" panose="02010609060101010101" charset="-122"/>
                <a:ea typeface="楷体" panose="02010609060101010101" charset="-122"/>
                <a:cs typeface="楷体" panose="02010609060101010101" charset="-122"/>
              </a:rPr>
              <a:t>）</a:t>
            </a:r>
            <a:r>
              <a:rPr sz="2600" err="1" smtClean="0">
                <a:latin typeface="楷体" panose="02010609060101010101" charset="-122"/>
                <a:ea typeface="楷体" panose="02010609060101010101" charset="-122"/>
                <a:cs typeface="楷体" panose="02010609060101010101" charset="-122"/>
              </a:rPr>
              <a:t>出于柙</a:t>
            </a:r>
            <a:r>
              <a:rPr sz="2600" err="1">
                <a:latin typeface="楷体" panose="02010609060101010101" charset="-122"/>
                <a:ea typeface="楷体" panose="02010609060101010101" charset="-122"/>
                <a:cs typeface="楷体" panose="02010609060101010101" charset="-122"/>
              </a:rPr>
              <a:t>，龟玉毁于椟中。”</a:t>
            </a:r>
            <a:r>
              <a:rPr sz="2600">
                <a:latin typeface="宋体" panose="02010600030101010101" pitchFamily="2" charset="-122"/>
                <a:ea typeface="宋体" panose="02010600030101010101" pitchFamily="2" charset="-122"/>
                <a:cs typeface="宋体" panose="02010600030101010101" pitchFamily="2" charset="-122"/>
              </a:rPr>
              <a:t>《季氏将伐颛臾》</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这一例子中的两句话，第一句不是被动句，“出”的动作行为出于主语“虎兕（sì:雌性犀牛）”，“于柙xiá （关兽的木笼)”只是状语后置而已，表明“出”的处所；第二句是被动句，作为静物的“龟玉”虽处于主语的地位，却不能施行动作行为，虽然作为“毁”的施动者的宾语——“人”没有出现，却是存在的。所以主语“龟玉”只是处于受动地位，因而句子是被动句。</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2．有些用了使动用法的句子，在意思上有时可理解为被动句。</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我们先要明确两个概念。使动用法属于词类的活用，“活用”是就句子中的某个词语而言，被动句属于句式，是针对整个句子。两者不是一回事。怎么确定？那要看句子表达的侧重点是什么。比如，</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例34：</a:t>
            </a:r>
            <a:r>
              <a:rPr sz="2600">
                <a:latin typeface="楷体" panose="02010609060101010101" charset="-122"/>
                <a:ea typeface="楷体" panose="02010609060101010101" charset="-122"/>
                <a:cs typeface="楷体" panose="02010609060101010101" charset="-122"/>
              </a:rPr>
              <a:t>“太上不辱先，其次不辱身。”</a:t>
            </a:r>
            <a:r>
              <a:rPr sz="2600">
                <a:latin typeface="宋体" panose="02010600030101010101" pitchFamily="2" charset="-122"/>
                <a:ea typeface="宋体" panose="02010600030101010101" pitchFamily="2" charset="-122"/>
                <a:cs typeface="宋体" panose="02010600030101010101" pitchFamily="2" charset="-122"/>
              </a:rPr>
              <a:t>《报任安书》</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此例中的“辱”可理解为使动用法，“使……辱”。按照主动句翻译则句意为：“最上是不使祖先受辱，其次是不使自身受辱。”主语省略。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68605" y="308610"/>
            <a:ext cx="11675110" cy="6838410"/>
          </a:xfrm>
          <a:prstGeom prst="rect">
            <a:avLst/>
          </a:prstGeom>
          <a:noFill/>
          <a:ln w="9525">
            <a:noFill/>
          </a:ln>
        </p:spPr>
        <p:txBody>
          <a:bodyPr wrap="square">
            <a:spAutoFit/>
          </a:bodyPr>
          <a:lstStyle/>
          <a:p>
            <a:pPr indent="0"/>
            <a:r>
              <a:rPr sz="2400">
                <a:latin typeface="楷体" panose="02010609060101010101" charset="-122"/>
                <a:ea typeface="楷体" panose="02010609060101010101" charset="-122"/>
                <a:cs typeface="楷体" panose="02010609060101010101" charset="-122"/>
              </a:rPr>
              <a:t>狷者难进而易退，妄与狷，君子皆不由也。君子之于进退，唯其道而已矣。景山又多取前世重人自进为比，苛有异于襄之说，虽前世重人，襄不从矣，其称仲尼、佛肸②召而欲往，孟子不遇于鲁侯，斯二者何求哉？委乎天而待用者也。</a:t>
            </a:r>
          </a:p>
          <a:p>
            <a:pPr indent="0">
              <a:lnSpc>
                <a:spcPct val="110000"/>
              </a:lnSpc>
            </a:pPr>
            <a:r>
              <a:rPr sz="2400">
                <a:latin typeface="楷体" panose="02010609060101010101" charset="-122"/>
                <a:ea typeface="楷体" panose="02010609060101010101" charset="-122"/>
                <a:cs typeface="楷体" panose="02010609060101010101" charset="-122"/>
              </a:rPr>
              <a:t>    又病景山恤仕宦之颠踬，今而曰：“非恤美仕之未得，愤意外之横辱。”斯亦景山未之思与？夫圣人之言，吾畏之；贤者之规，吾愧之。有人加言于我，吾置其喜怒而辨其枉直。使其言蹈乎圣人贤者之说，吾畏而且愧焉；其言异于是，吾将悯之，岂暇受而为辱乎？小人之辱，君子不辱也。景山取之哉，取之哉，抑愤之心日益损矣！景山又云：若使襄年四十而卑辱，未必能如己之恬然不苟也。襄又复而读之，益悲，岂行己之谬与？如景山且不能见信，尚何望于众人？虽然，襄无求信于人，自信甚明。身之穷泰，不得而知之，为学远近，力穷则已，其所自信者，不却行而利动也。今日视前日，犹能乐其所是，而恨其所不至；使年益加而虑益广，岂肯舍所乐而从所恨哉！</a:t>
            </a:r>
          </a:p>
          <a:p>
            <a:pPr indent="0">
              <a:lnSpc>
                <a:spcPct val="110000"/>
              </a:lnSpc>
            </a:pPr>
            <a:r>
              <a:rPr sz="2400">
                <a:latin typeface="楷体" panose="02010609060101010101" charset="-122"/>
                <a:ea typeface="楷体" panose="02010609060101010101" charset="-122"/>
                <a:cs typeface="楷体" panose="02010609060101010101" charset="-122"/>
              </a:rPr>
              <a:t>与景山别久，思一相见，以道所怀，今虽谆谆其词非求胜于景山盖陈己之所守抑未知景山以为非是也诚以为非是幸亦语焉襄不敢惮烦于屡告也。不宣。襄顿首上。</a:t>
            </a:r>
            <a:endParaRPr sz="2400">
              <a:latin typeface="Calibri"/>
              <a:ea typeface="宋体" panose="02010600030101010101" pitchFamily="2" charset="-122"/>
            </a:endParaRPr>
          </a:p>
          <a:p>
            <a:pPr indent="0" algn="r">
              <a:lnSpc>
                <a:spcPct val="110000"/>
              </a:lnSpc>
            </a:pPr>
            <a:r>
              <a:rPr sz="2400">
                <a:latin typeface="Calibri"/>
                <a:ea typeface="宋体" panose="02010600030101010101" pitchFamily="2" charset="-122"/>
              </a:rPr>
              <a:t>（选自《全宋文》）</a:t>
            </a:r>
          </a:p>
          <a:p>
            <a:pPr indent="0">
              <a:lnSpc>
                <a:spcPct val="110000"/>
              </a:lnSpc>
            </a:pPr>
            <a:r>
              <a:rPr sz="1600">
                <a:latin typeface="Calibri"/>
                <a:ea typeface="宋体" panose="02010600030101010101" pitchFamily="2" charset="-122"/>
              </a:rPr>
              <a:t>【注】</a:t>
            </a:r>
            <a:r>
              <a:rPr sz="1600">
                <a:latin typeface="仿宋" pitchFamily="49" charset="-122"/>
                <a:ea typeface="仿宋" pitchFamily="49" charset="-122"/>
              </a:rPr>
              <a:t>①谢景山：谢伯初，字景山，晋江（今福建泉州）人，天圣二年（1024）进士，官许州法曹，有《谢景山诗集》。②佛肸（xǐ）：人名，与孔子同时。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43840" y="406400"/>
            <a:ext cx="11684000" cy="5692775"/>
          </a:xfrm>
          <a:prstGeom prst="rect">
            <a:avLst/>
          </a:prstGeom>
          <a:noFill/>
          <a:ln w="9525">
            <a:noFill/>
          </a:ln>
        </p:spPr>
        <p:txBody>
          <a:bodyPr wrap="square">
            <a:spAutoFit/>
          </a:bodyPr>
          <a:lstStyle/>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如果按照被动句的要求翻译，就要突出“辱”的宾语“祖先”，让“祖先”处于主语的地位。句意为：“最上是祖先不被侮辱，其次是自身不被侮辱。”句意一样。</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两句比较，显然被动句更好，比主动句语气重，更能突出“祖先”的地位。</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遇到这种情况，我们可依据上下文意是否贯通，风格是否一致，是否更符合作者的意图而定。</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3．判断被动句的时候，要注意主语产生动作行为的原因是否来自于外界。主语要有“被迫”的情形。</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例35：</a:t>
            </a:r>
            <a:r>
              <a:rPr sz="2600">
                <a:latin typeface="楷体" panose="02010609060101010101" charset="-122"/>
                <a:ea typeface="楷体" panose="02010609060101010101" charset="-122"/>
                <a:cs typeface="楷体" panose="02010609060101010101" charset="-122"/>
              </a:rPr>
              <a:t>“彭越、张敖，南面称孤，系狱抵罪。”</a:t>
            </a:r>
            <a:r>
              <a:rPr sz="2600">
                <a:latin typeface="宋体" panose="02010600030101010101" pitchFamily="2" charset="-122"/>
                <a:ea typeface="宋体" panose="02010600030101010101" pitchFamily="2" charset="-122"/>
                <a:cs typeface="宋体" panose="02010600030101010101" pitchFamily="2" charset="-122"/>
              </a:rPr>
              <a:t>《报任安书》</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主语的“系狱”（关在牢里）只能是“被迫”而为。有些虽不是“被迫”，但其情形，仍是来自外界的原因。</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例36：</a:t>
            </a:r>
            <a:r>
              <a:rPr sz="2600">
                <a:latin typeface="楷体" panose="02010609060101010101" charset="-122"/>
                <a:ea typeface="楷体" panose="02010609060101010101" charset="-122"/>
                <a:cs typeface="楷体" panose="02010609060101010101" charset="-122"/>
              </a:rPr>
              <a:t>“帝感其诚……”</a:t>
            </a:r>
            <a:r>
              <a:rPr sz="2600">
                <a:latin typeface="宋体" panose="02010600030101010101" pitchFamily="2" charset="-122"/>
                <a:ea typeface="宋体" panose="02010600030101010101" pitchFamily="2" charset="-122"/>
                <a:cs typeface="宋体" panose="02010600030101010101" pitchFamily="2" charset="-122"/>
              </a:rPr>
              <a:t>《愚公移山》</a:t>
            </a:r>
          </a:p>
          <a:p>
            <a:pPr indent="0">
              <a:lnSpc>
                <a:spcPct val="100000"/>
              </a:lnSpc>
            </a:pPr>
            <a:r>
              <a:rPr sz="2600">
                <a:latin typeface="宋体" panose="02010600030101010101" pitchFamily="2" charset="-122"/>
                <a:ea typeface="宋体" panose="02010600030101010101" pitchFamily="2" charset="-122"/>
                <a:cs typeface="宋体" panose="02010600030101010101" pitchFamily="2" charset="-122"/>
              </a:rPr>
              <a:t>　　一般情况下，“感动”的原因更多的是来自外界，受外界的影响而感动是人的正常的心理活动，这样的句子往往就是被动句。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18135" y="121285"/>
            <a:ext cx="11745595" cy="586105"/>
          </a:xfrm>
          <a:prstGeom prst="rect">
            <a:avLst/>
          </a:prstGeom>
          <a:noFill/>
          <a:ln w="9525">
            <a:noFill/>
          </a:ln>
        </p:spPr>
        <p:txBody>
          <a:bodyPr wrap="square">
            <a:spAutoFit/>
          </a:bodyPr>
          <a:lstStyle/>
          <a:p>
            <a:pPr indent="0">
              <a:lnSpc>
                <a:spcPct val="115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31165" y="836930"/>
            <a:ext cx="11329035" cy="4892675"/>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1</a:t>
            </a:r>
            <a:r>
              <a:rPr lang="zh-CN" altLang="zh-CN" sz="2600" kern="100">
                <a:effectLst/>
                <a:latin typeface="宋体" panose="02010600030101010101" pitchFamily="2" charset="-122"/>
                <a:ea typeface="微软雅黑" panose="020b0503020204020204" charset="-122"/>
                <a:cs typeface="宋体" panose="02010600030101010101" pitchFamily="2" charset="-122"/>
              </a:rPr>
              <a:t>．下列句子中，不是被动句的一项是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楷体" panose="02010609060101010101" charset="-122"/>
                <a:ea typeface="楷体" panose="02010609060101010101" charset="-122"/>
                <a:cs typeface="楷体" panose="02010609060101010101" charset="-122"/>
              </a:rPr>
              <a:t>A</a:t>
            </a:r>
            <a:r>
              <a:rPr lang="zh-CN" altLang="zh-CN" sz="2600" kern="100">
                <a:effectLst/>
                <a:latin typeface="楷体" panose="02010609060101010101" charset="-122"/>
                <a:ea typeface="楷体" panose="02010609060101010101" charset="-122"/>
                <a:cs typeface="楷体" panose="02010609060101010101" charset="-122"/>
              </a:rPr>
              <a:t>．曲罢曾教善才服，妆成每被秋娘妒</a:t>
            </a:r>
            <a:endParaRPr lang="zh-CN" altLang="zh-CN" sz="1050" kern="100">
              <a:effectLst/>
              <a:latin typeface="楷体" panose="02010609060101010101" charset="-122"/>
              <a:ea typeface="楷体" panose="02010609060101010101" charset="-122"/>
              <a:cs typeface="楷体" panose="02010609060101010101" charset="-122"/>
            </a:endParaRPr>
          </a:p>
          <a:p>
            <a:pPr indent="660400" algn="just">
              <a:lnSpc>
                <a:spcPct val="150000"/>
              </a:lnSpc>
            </a:pPr>
            <a:r>
              <a:rPr lang="en-US" altLang="zh-CN" sz="2600" kern="100">
                <a:effectLst/>
                <a:latin typeface="楷体" panose="02010609060101010101" charset="-122"/>
                <a:ea typeface="楷体" panose="02010609060101010101" charset="-122"/>
                <a:cs typeface="楷体" panose="02010609060101010101" charset="-122"/>
              </a:rPr>
              <a:t>B</a:t>
            </a:r>
            <a:r>
              <a:rPr lang="zh-CN" altLang="zh-CN" sz="2600" kern="100">
                <a:effectLst/>
                <a:latin typeface="楷体" panose="02010609060101010101" charset="-122"/>
                <a:ea typeface="楷体" panose="02010609060101010101" charset="-122"/>
                <a:cs typeface="楷体" panose="02010609060101010101" charset="-122"/>
              </a:rPr>
              <a:t>．帝感其诚</a:t>
            </a:r>
            <a:endParaRPr lang="zh-CN" altLang="zh-CN" sz="1050" kern="100">
              <a:effectLst/>
              <a:latin typeface="楷体" panose="02010609060101010101" charset="-122"/>
              <a:ea typeface="楷体" panose="02010609060101010101" charset="-122"/>
              <a:cs typeface="楷体" panose="02010609060101010101" charset="-122"/>
            </a:endParaRPr>
          </a:p>
          <a:p>
            <a:pPr indent="660400" algn="just">
              <a:lnSpc>
                <a:spcPct val="150000"/>
              </a:lnSpc>
            </a:pPr>
            <a:r>
              <a:rPr lang="en-US" altLang="zh-CN" sz="2600" kern="100">
                <a:effectLst/>
                <a:latin typeface="楷体" panose="02010609060101010101" charset="-122"/>
                <a:ea typeface="楷体" panose="02010609060101010101" charset="-122"/>
                <a:cs typeface="楷体" panose="02010609060101010101" charset="-122"/>
              </a:rPr>
              <a:t>C</a:t>
            </a:r>
            <a:r>
              <a:rPr lang="zh-CN" altLang="zh-CN" sz="2600" kern="100">
                <a:effectLst/>
                <a:latin typeface="楷体" panose="02010609060101010101" charset="-122"/>
                <a:ea typeface="楷体" panose="02010609060101010101" charset="-122"/>
                <a:cs typeface="楷体" panose="02010609060101010101" charset="-122"/>
              </a:rPr>
              <a:t>．焦仲卿妻刘氏，为仲卿母所遣</a:t>
            </a:r>
            <a:endParaRPr lang="zh-CN" altLang="zh-CN" sz="1050" kern="100">
              <a:effectLst/>
              <a:latin typeface="楷体" panose="02010609060101010101" charset="-122"/>
              <a:ea typeface="楷体" panose="02010609060101010101" charset="-122"/>
              <a:cs typeface="楷体" panose="02010609060101010101" charset="-122"/>
            </a:endParaRPr>
          </a:p>
          <a:p>
            <a:pPr indent="660400" algn="just">
              <a:lnSpc>
                <a:spcPct val="150000"/>
              </a:lnSpc>
            </a:pPr>
            <a:r>
              <a:rPr lang="en-US" altLang="zh-CN" sz="2600" kern="100">
                <a:effectLst/>
                <a:latin typeface="楷体" panose="02010609060101010101" charset="-122"/>
                <a:ea typeface="楷体" panose="02010609060101010101" charset="-122"/>
                <a:cs typeface="楷体" panose="02010609060101010101" charset="-122"/>
              </a:rPr>
              <a:t>D</a:t>
            </a:r>
            <a:r>
              <a:rPr lang="zh-CN" altLang="zh-CN" sz="2600" kern="100">
                <a:effectLst/>
                <a:latin typeface="楷体" panose="02010609060101010101" charset="-122"/>
                <a:ea typeface="楷体" panose="02010609060101010101" charset="-122"/>
                <a:cs typeface="楷体" panose="02010609060101010101" charset="-122"/>
              </a:rPr>
              <a:t>．赵岂敢留璧而得罪于大王乎？</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被</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表被动；</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B</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项，无标志被动句；</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C</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所</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表被动；</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D</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项，</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于</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为介词，引进动作的对象，可不译，不表被动。</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D</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1482" y="252730"/>
            <a:ext cx="11329035" cy="3692525"/>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2</a:t>
            </a:r>
            <a:r>
              <a:rPr lang="zh-CN" altLang="zh-CN" sz="2600" kern="100">
                <a:effectLst/>
                <a:latin typeface="宋体" panose="02010600030101010101" pitchFamily="2" charset="-122"/>
                <a:ea typeface="微软雅黑" panose="020b0503020204020204" charset="-122"/>
                <a:cs typeface="宋体" panose="02010600030101010101" pitchFamily="2" charset="-122"/>
              </a:rPr>
              <a:t>．翻译下面的句子。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(1)</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君子寡欲则不役于物。</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(2)</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身死人手，为天下笑。</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(3)</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故有备则制人，无备则制于人。</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(4)</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信而见疑，忠而被谤。</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(5)</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彼窃钩者诛，窃国者为诸侯。</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31165" y="3945255"/>
            <a:ext cx="11337290" cy="2538095"/>
          </a:xfrm>
          <a:prstGeom prst="rect">
            <a:avLst/>
          </a:prstGeom>
          <a:noFill/>
        </p:spPr>
        <p:txBody>
          <a:bodyPr wrap="square" rtlCol="0" anchor="t">
            <a:spAutoFit/>
          </a:bodyPr>
          <a:lstStyle/>
          <a:p>
            <a:pPr indent="662940" algn="just">
              <a:lnSpc>
                <a:spcPct val="150000"/>
              </a:lnSpc>
            </a:pPr>
            <a:r>
              <a:rPr lang="zh-CN" altLang="zh-CN" sz="28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sym typeface="+mn-ea"/>
              </a:rPr>
              <a:t>【答案】</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人</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如果</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没有欲望就不会被外物奴役。</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自己死在别人手里，被天下人耻笑。</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(3)</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所以有准备就能制服别人，没有准备就要被别人制服。</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(4)</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诚信却被怀疑，忠诚却被毁谤。</a:t>
            </a:r>
            <a:r>
              <a:rPr lang="en-US" altLang="zh-CN" sz="2600" kern="100">
                <a:effectLst/>
                <a:latin typeface="宋体" panose="02010600030101010101" pitchFamily="2" charset="-122"/>
                <a:ea typeface="宋体" panose="02010600030101010101" pitchFamily="2" charset="-122"/>
                <a:cs typeface="宋体" panose="02010600030101010101" pitchFamily="2" charset="-122"/>
                <a:sym typeface="+mn-ea"/>
              </a:rPr>
              <a:t>(5)</a:t>
            </a:r>
            <a:r>
              <a:rPr lang="zh-CN" altLang="zh-CN" sz="2600" kern="100">
                <a:effectLst/>
                <a:latin typeface="宋体" panose="02010600030101010101" pitchFamily="2" charset="-122"/>
                <a:ea typeface="宋体" panose="02010600030101010101" pitchFamily="2" charset="-122"/>
                <a:cs typeface="宋体" panose="02010600030101010101" pitchFamily="2" charset="-122"/>
                <a:sym typeface="+mn-ea"/>
              </a:rPr>
              <a:t>那偷盗了衣带钩的人被杀，偷盗了政权的人反倒成为诸侯。</a:t>
            </a:r>
            <a:endParaRPr lang="zh-CN" altLang="zh-CN" sz="2600" b="1" kern="10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1482" y="252730"/>
            <a:ext cx="11329035" cy="6092825"/>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3</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阅读下面的文言短文，把文中画横线的句子翻译成现代汉语。</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kern="100">
                <a:effectLst/>
                <a:latin typeface="楷体" panose="02010609060101010101" charset="-122"/>
                <a:ea typeface="楷体" panose="02010609060101010101" charset="-122"/>
                <a:cs typeface="楷体" panose="02010609060101010101" charset="-122"/>
                <a:sym typeface="+mn-ea"/>
              </a:rPr>
              <a:t>郭劝，字仲褒，郓州须城人。举进士，累迁太常博士，特迁尚书屯田员外郎，以母老固辞，复为通判莱州。州民霍亮为仇人诬罪死，吏受赇傅致之，劝为辨理得免。时宋绶出知应天府，杜衍在荆南，劝言：</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绶有辞学，衍清直，不宜处外。</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又言：</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kern="100">
                <a:effectLst/>
                <a:latin typeface="楷体" panose="02010609060101010101" charset="-122"/>
                <a:ea typeface="楷体" panose="02010609060101010101" charset="-122"/>
                <a:cs typeface="楷体" panose="02010609060101010101" charset="-122"/>
                <a:sym typeface="+mn-ea"/>
              </a:rPr>
              <a:t>武胜军节度使钱惟演迁延不赴陈州，觊望相位；弟惟济任定州总管，自请就迁留后；</a:t>
            </a:r>
            <a:r>
              <a:rPr lang="zh-CN" altLang="zh-CN" sz="2600" u="sng" kern="100">
                <a:effectLst/>
                <a:latin typeface="楷体" panose="02010609060101010101" charset="-122"/>
                <a:ea typeface="楷体" panose="02010609060101010101" charset="-122"/>
                <a:cs typeface="楷体" panose="02010609060101010101" charset="-122"/>
                <a:sym typeface="+mn-ea"/>
              </a:rPr>
              <a:t>胡则以罪罢三司使，乃迁工部侍郎。</a:t>
            </a:r>
            <a:r>
              <a:rPr lang="zh-CN" altLang="zh-CN" sz="2600" kern="100">
                <a:effectLst/>
                <a:latin typeface="楷体" panose="02010609060101010101" charset="-122"/>
                <a:ea typeface="楷体" panose="02010609060101010101" charset="-122"/>
                <a:cs typeface="楷体" panose="02010609060101010101" charset="-122"/>
                <a:sym typeface="+mn-ea"/>
              </a:rPr>
              <a:t>请趣惟演上道，罢惟济兵权，追则除命。</a:t>
            </a:r>
            <a:r>
              <a:rPr lang="en-US" altLang="zh-CN" sz="2600" kern="100">
                <a:effectLst/>
                <a:latin typeface="楷体" panose="02010609060101010101" charset="-122"/>
                <a:ea typeface="楷体" panose="02010609060101010101" charset="-122"/>
                <a:cs typeface="楷体" panose="02010609060101010101" charset="-122"/>
                <a:sym typeface="+mn-ea"/>
              </a:rPr>
              <a:t>”</a:t>
            </a:r>
            <a:r>
              <a:rPr lang="zh-CN" altLang="zh-CN" sz="2600" u="sng" kern="100">
                <a:effectLst/>
                <a:latin typeface="楷体" panose="02010609060101010101" charset="-122"/>
                <a:ea typeface="楷体" panose="02010609060101010101" charset="-122"/>
                <a:cs typeface="楷体" panose="02010609060101010101" charset="-122"/>
                <a:sym typeface="+mn-ea"/>
              </a:rPr>
              <a:t>又论刘从德遗奏恩滥，贬太常博士、监潍州税。</a:t>
            </a:r>
            <a:r>
              <a:rPr lang="zh-CN" altLang="zh-CN" sz="2600" kern="100">
                <a:effectLst/>
                <a:latin typeface="楷体" panose="02010609060101010101" charset="-122"/>
                <a:ea typeface="楷体" panose="02010609060101010101" charset="-122"/>
                <a:cs typeface="楷体" panose="02010609060101010101" charset="-122"/>
                <a:sym typeface="+mn-ea"/>
              </a:rPr>
              <a:t>改祠部员外郎、知莱州。</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节选自《宋史</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郭劝传》</a:t>
            </a: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(1)</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胡则以罪罢三司使，乃迁工部侍郎。</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sym typeface="+mn-ea"/>
              </a:rPr>
              <a:t>(2)</a:t>
            </a:r>
            <a:r>
              <a:rPr lang="zh-CN" altLang="zh-CN" sz="2600" kern="100">
                <a:effectLst/>
                <a:latin typeface="宋体" panose="02010600030101010101" pitchFamily="2" charset="-122"/>
                <a:ea typeface="微软雅黑" panose="020b0503020204020204" charset="-122"/>
                <a:cs typeface="宋体" panose="02010600030101010101" pitchFamily="2" charset="-122"/>
                <a:sym typeface="+mn-ea"/>
              </a:rPr>
              <a:t>又论刘从德遗奏恩滥，贬太常博士、监潍州税。</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31482" y="1957705"/>
            <a:ext cx="11329035" cy="2491740"/>
          </a:xfrm>
          <a:prstGeom prst="rect">
            <a:avLst/>
          </a:prstGeom>
          <a:noFill/>
        </p:spPr>
        <p:txBody>
          <a:bodyPr wrap="square">
            <a:spAutoFit/>
          </a:bodyPr>
          <a:lstStyle/>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(1)</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胡则以罪罢三司使</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为无被动标志词的被动句，句中的</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罢</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要译为</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被免除</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(2)</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贬太常博士、监潍州税</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为无被动标志词的被动句，句中的</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贬</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要译为</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被贬为</a:t>
            </a:r>
            <a:r>
              <a:rPr lang="zh-CN"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FF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参考译文</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38455" y="672465"/>
            <a:ext cx="11745595" cy="5775960"/>
          </a:xfrm>
          <a:prstGeom prst="rect">
            <a:avLst/>
          </a:prstGeom>
          <a:noFill/>
          <a:ln w="9525">
            <a:noFill/>
          </a:ln>
        </p:spPr>
        <p:txBody>
          <a:bodyPr wrap="square">
            <a:spAutoFit/>
          </a:bodyPr>
          <a:lstStyle/>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【参考译文】</a:t>
            </a:r>
          </a:p>
          <a:p>
            <a:pPr indent="0">
              <a:lnSpc>
                <a:spcPct val="120000"/>
              </a:lnSpc>
            </a:pPr>
            <a:r>
              <a:rPr lang="zh-CN" altLang="en-US" sz="2800">
                <a:latin typeface="楷体" panose="02010609060101010101" charset="-122"/>
                <a:ea typeface="楷体" panose="02010609060101010101" charset="-122"/>
                <a:cs typeface="楷体" panose="02010609060101010101" charset="-122"/>
              </a:rPr>
              <a:t>    </a:t>
            </a:r>
            <a:r>
              <a:rPr lang="zh-CN" altLang="zh-CN" sz="2800" kern="100">
                <a:effectLst/>
                <a:latin typeface="楷体" panose="02010609060101010101" charset="-122"/>
                <a:ea typeface="楷体" panose="02010609060101010101" charset="-122"/>
                <a:cs typeface="楷体" panose="02010609060101010101" charset="-122"/>
                <a:sym typeface="+mn-ea"/>
              </a:rPr>
              <a:t>郭劝，字仲褒，是郓州须城人。考中进士，屡经升迁至太常博士，特旨升职为尚书屯田员外郎，因为母亲年老而坚决推辞，又改任莱州通判。州民霍亮被仇人诬陷而被判处死罪，是官吏们从中收受财物造成的，郭劝替他昭雪免罪。当时宋绶出朝为应天府知府，杜衍在荆南任职，郭劝说：</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宋绶有文才学问，杜衍清廉正直，不应派在地方。</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又说：“武胜军节度使钱惟演在京拖延不去陈州，觊觎宰相之位；其弟钱惟济现任定州总管，自己申请改派为留后；</a:t>
            </a:r>
            <a:r>
              <a:rPr lang="zh-CN" altLang="zh-CN" sz="2800" u="sng" kern="100">
                <a:effectLst/>
                <a:latin typeface="楷体" panose="02010609060101010101" charset="-122"/>
                <a:ea typeface="楷体" panose="02010609060101010101" charset="-122"/>
                <a:cs typeface="楷体" panose="02010609060101010101" charset="-122"/>
                <a:sym typeface="+mn-ea"/>
              </a:rPr>
              <a:t>胡则因罪被免除三司使，却又升任工部侍郎。</a:t>
            </a:r>
            <a:r>
              <a:rPr lang="zh-CN" altLang="zh-CN" sz="2800" kern="100">
                <a:effectLst/>
                <a:latin typeface="楷体" panose="02010609060101010101" charset="-122"/>
                <a:ea typeface="楷体" panose="02010609060101010101" charset="-122"/>
                <a:cs typeface="楷体" panose="02010609060101010101" charset="-122"/>
                <a:sym typeface="+mn-ea"/>
              </a:rPr>
              <a:t>请催促钱惟演立即前往任所，罢免钱惟济的兵权，追回对胡则的任命。</a:t>
            </a:r>
            <a:r>
              <a:rPr lang="en-US" altLang="zh-CN" sz="2800" kern="100">
                <a:effectLst/>
                <a:latin typeface="楷体" panose="02010609060101010101" charset="-122"/>
                <a:ea typeface="楷体" panose="02010609060101010101" charset="-122"/>
                <a:cs typeface="楷体" panose="02010609060101010101" charset="-122"/>
                <a:sym typeface="+mn-ea"/>
              </a:rPr>
              <a:t>”</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郭劝</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又对刘从德遗奏中的恩典太过进行批评，被贬为太常博士、监潍州税。</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郭劝</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改任祠部员外郎、莱州知州。</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algn="ctr" defTabSz="914400">
              <a:buClrTx/>
              <a:buSzTx/>
              <a:buFontTx/>
              <a:defRPr/>
            </a:pPr>
            <a:r>
              <a:rPr kumimoji="0" lang="zh-CN" sz="3600" b="1" baseline="0" noProof="0">
                <a:solidFill>
                  <a:srgbClr val="C00000"/>
                </a:solidFill>
                <a:uFillTx/>
                <a:latin typeface="微软雅黑" panose="020b0503020204020204" charset="-122"/>
                <a:ea typeface="微软雅黑" panose="020b0503020204020204" charset="-122"/>
                <a:cs typeface="+mn-cs"/>
              </a:rPr>
              <a:t>（三）省略句</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04520" y="1898015"/>
            <a:ext cx="11357610" cy="3061335"/>
          </a:xfrm>
          <a:prstGeom prst="rect">
            <a:avLst/>
          </a:prstGeom>
          <a:noFill/>
          <a:ln w="9525">
            <a:noFill/>
          </a:ln>
        </p:spPr>
        <p:txBody>
          <a:bodyPr wrap="square">
            <a:spAutoFit/>
          </a:bodyPr>
          <a:lstStyle/>
          <a:p>
            <a:pPr indent="0">
              <a:lnSpc>
                <a:spcPct val="115000"/>
              </a:lnSpc>
              <a:spcBef>
                <a:spcPct val="0"/>
              </a:spcBef>
              <a:spcAft>
                <a:spcPct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在具体的语言环境中，只要不发生歧义，就可以省去句子的某些成分。这些省去了某些成分的句子就叫省略句。</a:t>
            </a:r>
          </a:p>
          <a:p>
            <a:pPr indent="0">
              <a:lnSpc>
                <a:spcPct val="115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   文言文某些词或某些成分经常省略，古汉语省略句的省略方式和现代汉语相同，都是承前省、蒙后省、对话省，但省略的成分却要广得多，如主语省略、谓语省略、宾语省略、兼语省略、介词省略、分句省略等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42925" y="223520"/>
            <a:ext cx="11357610" cy="6534096"/>
          </a:xfrm>
          <a:prstGeom prst="rect">
            <a:avLst/>
          </a:prstGeom>
          <a:noFill/>
          <a:ln w="9525">
            <a:noFill/>
          </a:ln>
        </p:spPr>
        <p:txBody>
          <a:bodyPr wrap="square">
            <a:spAutoFit/>
          </a:bodyPr>
          <a:lstStyle/>
          <a:p>
            <a:pPr indent="0">
              <a:lnSpc>
                <a:spcPct val="115000"/>
              </a:lnSpc>
              <a:spcBef>
                <a:spcPct val="0"/>
              </a:spcBef>
              <a:spcAft>
                <a:spcPct val="0"/>
              </a:spcAft>
            </a:pPr>
            <a:r>
              <a:rPr lang="en-US" sz="2800" b="1" err="1">
                <a:latin typeface="微软雅黑" panose="020b0503020204020204" charset="-122"/>
                <a:ea typeface="微软雅黑" panose="020b0503020204020204" charset="-122"/>
                <a:cs typeface="宋体" panose="02010600030101010101" pitchFamily="2" charset="-122"/>
              </a:rPr>
              <a:t>Ⅰ.</a:t>
            </a:r>
            <a:r>
              <a:rPr sz="2800" b="1" err="1">
                <a:latin typeface="宋体" panose="02010600030101010101" pitchFamily="2" charset="-122"/>
                <a:ea typeface="宋体" panose="02010600030101010101" pitchFamily="2" charset="-122"/>
                <a:cs typeface="宋体" panose="02010600030101010101" pitchFamily="2" charset="-122"/>
              </a:rPr>
              <a:t>省主语 </a:t>
            </a:r>
          </a:p>
          <a:p>
            <a:pPr indent="0">
              <a:lnSpc>
                <a:spcPct val="115000"/>
              </a:lnSpc>
              <a:spcBef>
                <a:spcPct val="0"/>
              </a:spcBef>
              <a:spcAft>
                <a:spcPct val="0"/>
              </a:spcAft>
            </a:pPr>
            <a:r>
              <a:rPr sz="2800">
                <a:latin typeface="宋体" panose="02010600030101010101" pitchFamily="2" charset="-122"/>
                <a:ea typeface="宋体" panose="02010600030101010101" pitchFamily="2" charset="-122"/>
                <a:cs typeface="宋体" panose="02010600030101010101" pitchFamily="2" charset="-122"/>
              </a:rPr>
              <a:t>1．承前省</a:t>
            </a:r>
          </a:p>
          <a:p>
            <a:pPr indent="0">
              <a:lnSpc>
                <a:spcPct val="115000"/>
              </a:lnSpc>
              <a:spcBef>
                <a:spcPct val="0"/>
              </a:spcBef>
              <a:spcAft>
                <a:spcPct val="0"/>
              </a:spcAft>
            </a:pPr>
            <a:r>
              <a:rPr lang="en-US" sz="2800" smtClean="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①</a:t>
            </a:r>
            <a:r>
              <a:rPr sz="2800" err="1">
                <a:latin typeface="楷体" panose="02010609060101010101" charset="-122"/>
                <a:ea typeface="楷体" panose="02010609060101010101" charset="-122"/>
                <a:cs typeface="楷体" panose="02010609060101010101" charset="-122"/>
              </a:rPr>
              <a:t>疾在腠理，汤熨之所及也；（疾）在肌肤，针石之所及也；（疾）在肠胃，火齐之所及也；（疾）在骨髓，司命之所属，无奈何也。今（疾）在骨髓，臣是以无请也。</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②</a:t>
            </a:r>
            <a:r>
              <a:rPr sz="2800" err="1">
                <a:latin typeface="楷体" panose="02010609060101010101" charset="-122"/>
                <a:ea typeface="楷体" panose="02010609060101010101" charset="-122"/>
                <a:cs typeface="楷体" panose="02010609060101010101" charset="-122"/>
              </a:rPr>
              <a:t>永州之野产异蛇，（蛇）黑质而白章。(蛇)触草木，(草木)尽死。</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③</a:t>
            </a:r>
            <a:r>
              <a:rPr sz="2800" err="1">
                <a:latin typeface="楷体" panose="02010609060101010101" charset="-122"/>
                <a:ea typeface="楷体" panose="02010609060101010101" charset="-122"/>
                <a:cs typeface="楷体" panose="02010609060101010101" charset="-122"/>
              </a:rPr>
              <a:t>余幼时即嗜学。家贫，（余）无从致书以观，每假借于藏书之家，（余）手自笔录，（余）计日以还。天大寒，砚冰坚，手指不可屈伸，（余）弗之怠。（余）录毕，走送之，不敢稍逾约。</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④</a:t>
            </a:r>
            <a:r>
              <a:rPr sz="2800" err="1">
                <a:latin typeface="楷体" panose="02010609060101010101" charset="-122"/>
                <a:ea typeface="楷体" panose="02010609060101010101" charset="-122"/>
                <a:cs typeface="楷体" panose="02010609060101010101" charset="-122"/>
              </a:rPr>
              <a:t>余扄牖而居，久之，</a:t>
            </a:r>
            <a:r>
              <a:rPr lang="zh-CN" sz="2800">
                <a:latin typeface="楷体" panose="02010609060101010101" charset="-122"/>
                <a:ea typeface="楷体" panose="02010609060101010101" charset="-122"/>
                <a:cs typeface="楷体" panose="02010609060101010101" charset="-122"/>
              </a:rPr>
              <a:t>（</a:t>
            </a:r>
            <a:r>
              <a:rPr sz="2800">
                <a:latin typeface="楷体" panose="02010609060101010101" charset="-122"/>
                <a:ea typeface="楷体" panose="02010609060101010101" charset="-122"/>
                <a:cs typeface="楷体" panose="02010609060101010101" charset="-122"/>
              </a:rPr>
              <a:t>余</a:t>
            </a:r>
            <a:r>
              <a:rPr lang="zh-CN" sz="2800">
                <a:latin typeface="楷体" panose="02010609060101010101" charset="-122"/>
                <a:ea typeface="楷体" panose="02010609060101010101" charset="-122"/>
                <a:cs typeface="楷体" panose="02010609060101010101" charset="-122"/>
              </a:rPr>
              <a:t>）</a:t>
            </a:r>
            <a:r>
              <a:rPr sz="2800" err="1">
                <a:latin typeface="楷体" panose="02010609060101010101" charset="-122"/>
                <a:ea typeface="楷体" panose="02010609060101010101" charset="-122"/>
                <a:cs typeface="楷体" panose="02010609060101010101" charset="-122"/>
              </a:rPr>
              <a:t>能以足音辨人</a:t>
            </a:r>
            <a:endParaRPr sz="2800">
              <a:latin typeface="楷体" panose="02010609060101010101" charset="-122"/>
              <a:ea typeface="楷体" panose="02010609060101010101" charset="-122"/>
              <a:cs typeface="楷体" panose="02010609060101010101" charset="-122"/>
            </a:endParaRP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⑤</a:t>
            </a:r>
            <a:r>
              <a:rPr sz="2800">
                <a:latin typeface="楷体" panose="02010609060101010101" charset="-122"/>
                <a:ea typeface="楷体" panose="02010609060101010101" charset="-122"/>
                <a:cs typeface="楷体" panose="02010609060101010101" charset="-122"/>
              </a:rPr>
              <a:t>（村人）见渔人，乃大惊，（村人）问（渔人）所从来。（渔人）具答之。（村人）便要还家，（村人）设酒杀鸡作食” 。</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a:t>
            </a:r>
            <a:r>
              <a:rPr sz="2800" smtClean="0">
                <a:latin typeface="楷体" panose="02010609060101010101" charset="-122"/>
                <a:ea typeface="楷体" panose="02010609060101010101" charset="-122"/>
                <a:cs typeface="楷体" panose="02010609060101010101" charset="-122"/>
              </a:rPr>
              <a:t>⑥</a:t>
            </a:r>
            <a:r>
              <a:rPr sz="2800" err="1">
                <a:latin typeface="楷体" panose="02010609060101010101" charset="-122"/>
                <a:ea typeface="楷体" panose="02010609060101010101" charset="-122"/>
                <a:cs typeface="楷体" panose="02010609060101010101" charset="-122"/>
              </a:rPr>
              <a:t>楚人为食，吴人及之。（楚人 ）奔，（ 吴人）食而从之</a:t>
            </a:r>
            <a:r>
              <a:rPr sz="280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7195" y="162560"/>
            <a:ext cx="11357610" cy="6494085"/>
          </a:xfrm>
          <a:prstGeom prst="rect">
            <a:avLst/>
          </a:prstGeom>
          <a:noFill/>
          <a:ln w="9525">
            <a:noFill/>
          </a:ln>
        </p:spPr>
        <p:txBody>
          <a:bodyPr wrap="square">
            <a:spAutoFit/>
          </a:bodyPr>
          <a:lstStyle/>
          <a:p>
            <a:pPr indent="0">
              <a:lnSpc>
                <a:spcPct val="100000"/>
              </a:lnSpc>
              <a:spcBef>
                <a:spcPct val="0"/>
              </a:spcBef>
              <a:spcAft>
                <a:spcPct val="0"/>
              </a:spcAft>
            </a:pPr>
            <a:r>
              <a:rPr sz="2600" b="1">
                <a:latin typeface="宋体" panose="02010600030101010101" pitchFamily="2" charset="-122"/>
                <a:ea typeface="宋体" panose="02010600030101010101" pitchFamily="2" charset="-122"/>
                <a:cs typeface="宋体" panose="02010600030101010101" pitchFamily="2" charset="-122"/>
              </a:rPr>
              <a:t>2．蒙后省</a:t>
            </a:r>
            <a:endParaRPr sz="26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lang="en-US" sz="2600" smtClean="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① </a:t>
            </a:r>
            <a:r>
              <a:rPr sz="2600" err="1">
                <a:latin typeface="楷体" panose="02010609060101010101" charset="-122"/>
                <a:ea typeface="楷体" panose="02010609060101010101" charset="-122"/>
                <a:cs typeface="楷体" panose="02010609060101010101" charset="-122"/>
              </a:rPr>
              <a:t>沛公谓张良曰：“（公）度我至军中，公乃入。</a:t>
            </a:r>
          </a:p>
          <a:p>
            <a:pPr indent="0">
              <a:lnSpc>
                <a:spcPct val="100000"/>
              </a:lnSpc>
              <a:spcBef>
                <a:spcPct val="0"/>
              </a:spcBef>
              <a:spcAft>
                <a:spcPct val="0"/>
              </a:spcAft>
            </a:pPr>
            <a:r>
              <a:rPr lang="en-US" sz="2600" smtClean="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②</a:t>
            </a:r>
            <a:r>
              <a:rPr sz="2600">
                <a:latin typeface="楷体" panose="02010609060101010101" charset="-122"/>
                <a:ea typeface="楷体" panose="02010609060101010101" charset="-122"/>
                <a:cs typeface="楷体" panose="02010609060101010101" charset="-122"/>
              </a:rPr>
              <a:t>问：“（公）何以战？”公曰：“衣食所安，弗敢专也，必以分人。”</a:t>
            </a:r>
          </a:p>
          <a:p>
            <a:pPr indent="0">
              <a:lnSpc>
                <a:spcPct val="100000"/>
              </a:lnSpc>
              <a:spcBef>
                <a:spcPct val="0"/>
              </a:spcBef>
              <a:spcAft>
                <a:spcPct val="0"/>
              </a:spcAft>
            </a:pPr>
            <a:r>
              <a:rPr sz="2600" b="1">
                <a:latin typeface="宋体" panose="02010600030101010101" pitchFamily="2" charset="-122"/>
                <a:ea typeface="宋体" panose="02010600030101010101" pitchFamily="2" charset="-122"/>
                <a:cs typeface="宋体" panose="02010600030101010101" pitchFamily="2" charset="-122"/>
              </a:rPr>
              <a:t>3．对话省</a:t>
            </a:r>
            <a:endParaRPr sz="26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①</a:t>
            </a:r>
            <a:r>
              <a:rPr sz="2600" err="1">
                <a:latin typeface="楷体" panose="02010609060101010101" charset="-122"/>
                <a:ea typeface="楷体" panose="02010609060101010101" charset="-122"/>
                <a:cs typeface="楷体" panose="02010609060101010101" charset="-122"/>
              </a:rPr>
              <a:t>蔺相如固止之，（蔺相如）曰：“公之视廉将军孰与秦王（厉害）？”（公）曰：“（廉将军）不若（秦王）也。”</a:t>
            </a:r>
          </a:p>
          <a:p>
            <a:pPr indent="0">
              <a:lnSpc>
                <a:spcPct val="100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②</a:t>
            </a:r>
            <a:r>
              <a:rPr sz="2600" err="1">
                <a:latin typeface="楷体" panose="02010609060101010101" charset="-122"/>
                <a:ea typeface="楷体" panose="02010609060101010101" charset="-122"/>
                <a:cs typeface="楷体" panose="02010609060101010101" charset="-122"/>
              </a:rPr>
              <a:t>十年春，齐师伐我。公将战。曹刿（guì）请见。其乡人曰：“肉食者谋之，又何间焉？”刿曰：“肉食者鄙，未能远谋。”（刿）乃入见。（刿）问：“（公）何以战？”公曰：“衣食所安，（吾）弗敢专也，必以分人。”（刿）对曰：“小惠未遍，民弗从也。”公曰：“牺牲玉帛，弗敢加也，必以信。”（岁）对曰：“小信未孚（读音fú信服)，神弗福也。”公曰：“小大之狱，（吾）虽不能察，必以情。”（刿）对曰：“忠之属也。可以一战。战则请从。”</a:t>
            </a:r>
          </a:p>
          <a:p>
            <a:pPr indent="0">
              <a:lnSpc>
                <a:spcPct val="100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③</a:t>
            </a:r>
            <a:r>
              <a:rPr sz="2600" err="1">
                <a:latin typeface="楷体" panose="02010609060101010101" charset="-122"/>
                <a:ea typeface="楷体" panose="02010609060101010101" charset="-122"/>
                <a:cs typeface="楷体" panose="02010609060101010101" charset="-122"/>
              </a:rPr>
              <a:t>樊哙曰：“今日之事何如？”良曰：“</a:t>
            </a:r>
            <a:r>
              <a:rPr lang="en-US" sz="2600">
                <a:latin typeface="楷体" panose="02010609060101010101" charset="-122"/>
                <a:ea typeface="楷体" panose="02010609060101010101" charset="-122"/>
                <a:cs typeface="楷体" panose="02010609060101010101" charset="-122"/>
              </a:rPr>
              <a:t>(</a:t>
            </a:r>
            <a:r>
              <a:rPr sz="2600">
                <a:latin typeface="楷体" panose="02010609060101010101" charset="-122"/>
                <a:ea typeface="楷体" panose="02010609060101010101" charset="-122"/>
                <a:cs typeface="楷体" panose="02010609060101010101" charset="-122"/>
              </a:rPr>
              <a:t>事</a:t>
            </a:r>
            <a:r>
              <a:rPr lang="en-US" sz="2600">
                <a:latin typeface="楷体" panose="02010609060101010101" charset="-122"/>
                <a:ea typeface="楷体" panose="02010609060101010101" charset="-122"/>
                <a:cs typeface="楷体" panose="02010609060101010101" charset="-122"/>
              </a:rPr>
              <a:t>)</a:t>
            </a:r>
            <a:r>
              <a:rPr sz="2600" err="1">
                <a:latin typeface="楷体" panose="02010609060101010101" charset="-122"/>
                <a:ea typeface="楷体" panose="02010609060101010101" charset="-122"/>
                <a:cs typeface="楷体" panose="02010609060101010101" charset="-122"/>
              </a:rPr>
              <a:t>甚急”</a:t>
            </a:r>
          </a:p>
          <a:p>
            <a:pPr indent="0">
              <a:lnSpc>
                <a:spcPct val="100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sz="2600" smtClean="0">
                <a:latin typeface="楷体" panose="02010609060101010101" charset="-122"/>
                <a:ea typeface="楷体" panose="02010609060101010101" charset="-122"/>
                <a:cs typeface="楷体" panose="02010609060101010101" charset="-122"/>
              </a:rPr>
              <a:t>④</a:t>
            </a:r>
            <a:r>
              <a:rPr sz="2600">
                <a:latin typeface="楷体" panose="02010609060101010101" charset="-122"/>
                <a:ea typeface="楷体" panose="02010609060101010101" charset="-122"/>
                <a:cs typeface="楷体" panose="02010609060101010101" charset="-122"/>
              </a:rPr>
              <a:t>（孟子）曰：“独乐乐，与人乐乐，孰乐？”（王）曰：“（独乐乐）不若与人</a:t>
            </a:r>
            <a:r>
              <a:rPr lang="zh-CN" sz="2600">
                <a:latin typeface="楷体" panose="02010609060101010101" charset="-122"/>
                <a:ea typeface="楷体" panose="02010609060101010101" charset="-122"/>
                <a:cs typeface="楷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350010"/>
            <a:ext cx="11675110" cy="3709035"/>
          </a:xfrm>
          <a:prstGeom prst="rect">
            <a:avLst/>
          </a:prstGeom>
          <a:noFill/>
          <a:ln w="9525">
            <a:noFill/>
          </a:ln>
        </p:spPr>
        <p:txBody>
          <a:bodyPr wrap="square">
            <a:spAutoFit/>
          </a:bodyPr>
          <a:lstStyle/>
          <a:p>
            <a:pPr indent="0">
              <a:lnSpc>
                <a:spcPct val="120000"/>
              </a:lnSpc>
            </a:pPr>
            <a:r>
              <a:rPr sz="2800" b="1">
                <a:latin typeface="+mj-ea"/>
                <a:ea typeface="+mj-ea"/>
                <a:cs typeface="+mj-ea"/>
              </a:rPr>
              <a:t>18.把文中画线的句子译成现代汉语话。</a:t>
            </a:r>
            <a:endParaRPr sz="2800">
              <a:latin typeface="+mj-ea"/>
              <a:ea typeface="+mj-ea"/>
              <a:cs typeface="+mj-ea"/>
            </a:endParaRPr>
          </a:p>
          <a:p>
            <a:pPr indent="0">
              <a:lnSpc>
                <a:spcPct val="120000"/>
              </a:lnSpc>
            </a:pPr>
            <a:r>
              <a:rPr sz="2800">
                <a:solidFill>
                  <a:schemeClr val="tx1"/>
                </a:solidFill>
                <a:latin typeface="+mj-ea"/>
                <a:ea typeface="+mj-ea"/>
                <a:cs typeface="+mj-ea"/>
              </a:rPr>
              <a:t>（1）既师其意，又师其辞，何患？且嗜退之文辞，欲诱人同所乐也。</a:t>
            </a:r>
          </a:p>
          <a:p>
            <a:pPr indent="0">
              <a:lnSpc>
                <a:spcPct val="120000"/>
              </a:lnSpc>
            </a:pPr>
            <a:r>
              <a:rPr sz="2800">
                <a:solidFill>
                  <a:schemeClr val="tx1"/>
                </a:solidFill>
                <a:latin typeface="+mj-ea"/>
                <a:ea typeface="+mj-ea"/>
                <a:cs typeface="+mj-ea"/>
              </a:rPr>
              <a:t>（2）襄又复而读之，益悲，岂行己之谬与？</a:t>
            </a:r>
          </a:p>
          <a:p>
            <a:pPr indent="0">
              <a:lnSpc>
                <a:spcPct val="120000"/>
              </a:lnSpc>
            </a:pPr>
            <a:endParaRPr sz="2800">
              <a:latin typeface="+mj-ea"/>
              <a:ea typeface="+mj-ea"/>
              <a:cs typeface="+mj-ea"/>
            </a:endParaRPr>
          </a:p>
          <a:p>
            <a:pPr indent="0">
              <a:lnSpc>
                <a:spcPct val="120000"/>
              </a:lnSpc>
            </a:pPr>
            <a:r>
              <a:rPr lang="zh-CN" sz="2800">
                <a:latin typeface="+mj-ea"/>
                <a:ea typeface="+mj-ea"/>
                <a:cs typeface="+mj-ea"/>
                <a:sym typeface="+mn-ea"/>
              </a:rPr>
              <a:t>【</a:t>
            </a:r>
            <a:r>
              <a:rPr lang="zh-CN" sz="2800">
                <a:solidFill>
                  <a:srgbClr val="FF0000"/>
                </a:solidFill>
                <a:latin typeface="+mj-ea"/>
                <a:ea typeface="+mj-ea"/>
                <a:cs typeface="+mj-ea"/>
                <a:sym typeface="+mn-ea"/>
              </a:rPr>
              <a:t>答案</a:t>
            </a:r>
            <a:r>
              <a:rPr lang="zh-CN" sz="2800">
                <a:latin typeface="+mj-ea"/>
                <a:ea typeface="+mj-ea"/>
                <a:cs typeface="+mj-ea"/>
                <a:sym typeface="+mn-ea"/>
              </a:rPr>
              <a:t>】（1）（我）学习他们的精神，又学习他们的文词，还担心什么呢？并且（我）爱好韩愈的文章。想诱导他人与自己一样喜爱。</a:t>
            </a:r>
          </a:p>
          <a:p>
            <a:pPr indent="0">
              <a:lnSpc>
                <a:spcPct val="120000"/>
              </a:lnSpc>
            </a:pPr>
            <a:r>
              <a:rPr lang="zh-CN" sz="2800">
                <a:latin typeface="+mj-ea"/>
                <a:ea typeface="+mj-ea"/>
                <a:cs typeface="+mj-ea"/>
                <a:sym typeface="+mn-ea"/>
              </a:rPr>
              <a:t>（2）我又再次读信，更加感慨，难道是我立身行事的差错吗？</a:t>
            </a:r>
            <a:endParaRPr lang="zh-CN" altLang="en-US" sz="2800">
              <a:latin typeface="+mj-ea"/>
              <a:ea typeface="+mj-ea"/>
              <a:cs typeface="+mj-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edge">
                                      <p:cBhvr>
                                        <p:cTn id="1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7195" y="560705"/>
            <a:ext cx="11357610" cy="5536565"/>
          </a:xfrm>
          <a:prstGeom prst="rect">
            <a:avLst/>
          </a:prstGeom>
          <a:noFill/>
          <a:ln w="9525">
            <a:noFill/>
          </a:ln>
        </p:spPr>
        <p:txBody>
          <a:bodyPr wrap="square">
            <a:spAutoFit/>
          </a:bodyPr>
          <a:lstStyle/>
          <a:p>
            <a:pPr indent="0">
              <a:lnSpc>
                <a:spcPct val="115000"/>
              </a:lnSpc>
              <a:spcBef>
                <a:spcPct val="0"/>
              </a:spcBef>
              <a:spcAft>
                <a:spcPct val="0"/>
              </a:spcAft>
            </a:pPr>
            <a:r>
              <a:rPr lang="en-US" sz="2800" err="1">
                <a:latin typeface="微软雅黑" panose="020b0503020204020204" charset="-122"/>
                <a:ea typeface="微软雅黑" panose="020b0503020204020204" charset="-122"/>
                <a:cs typeface="宋体" panose="02010600030101010101" pitchFamily="2" charset="-122"/>
              </a:rPr>
              <a:t>Ⅱ</a:t>
            </a:r>
            <a:r>
              <a:rPr lang="en-US" sz="2800" b="1" err="1">
                <a:latin typeface="微软雅黑" panose="020b0503020204020204" charset="-122"/>
                <a:ea typeface="微软雅黑" panose="020b0503020204020204" charset="-122"/>
                <a:cs typeface="宋体" panose="02010600030101010101" pitchFamily="2" charset="-122"/>
              </a:rPr>
              <a:t>.</a:t>
            </a:r>
            <a:r>
              <a:rPr sz="2800" b="1" err="1">
                <a:latin typeface="宋体" panose="02010600030101010101" pitchFamily="2" charset="-122"/>
                <a:ea typeface="宋体" panose="02010600030101010101" pitchFamily="2" charset="-122"/>
                <a:cs typeface="宋体" panose="02010600030101010101" pitchFamily="2" charset="-122"/>
              </a:rPr>
              <a:t>省谓语 </a:t>
            </a:r>
          </a:p>
          <a:p>
            <a:pPr indent="0">
              <a:lnSpc>
                <a:spcPct val="115000"/>
              </a:lnSpc>
              <a:spcBef>
                <a:spcPct val="0"/>
              </a:spcBef>
              <a:spcAft>
                <a:spcPct val="0"/>
              </a:spcAft>
            </a:pPr>
            <a:r>
              <a:rPr sz="2800" b="1">
                <a:latin typeface="宋体" panose="02010600030101010101" pitchFamily="2" charset="-122"/>
                <a:ea typeface="宋体" panose="02010600030101010101" pitchFamily="2" charset="-122"/>
                <a:cs typeface="宋体" panose="02010600030101010101" pitchFamily="2" charset="-122"/>
              </a:rPr>
              <a:t>   </a:t>
            </a:r>
            <a:r>
              <a:rPr sz="2800">
                <a:latin typeface="楷体" panose="02010609060101010101" charset="-122"/>
                <a:ea typeface="楷体" panose="02010609060101010101" charset="-122"/>
                <a:cs typeface="楷体" panose="02010609060101010101" charset="-122"/>
              </a:rPr>
              <a:t>①一鼓作气，再(鼓)而衰，三(鼓)而竭。</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②择其善者而从之，（择）其不善者改之。</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③军中无以为乐，请以剑舞（为乐）。</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④杨子之邻人亡羊，既率其党（追之），又请杨子之坚追之。</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⑤及左公下厂狱，史朝夕（俟）狱门外。</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⑥平原君与楚（商议）和从，言其利害。</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⑦公之视廉将军孰与秦王（威）？</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⑧陈胜自立为将军，（封）吴广为都尉。</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⑨杀人如（恐）不能举，刑人如恐不胜。</a:t>
            </a:r>
          </a:p>
          <a:p>
            <a:pPr indent="0">
              <a:lnSpc>
                <a:spcPct val="115000"/>
              </a:lnSpc>
              <a:spcBef>
                <a:spcPct val="0"/>
              </a:spcBef>
              <a:spcAft>
                <a:spcPct val="0"/>
              </a:spcAft>
            </a:pPr>
            <a:r>
              <a:rPr sz="2800">
                <a:latin typeface="楷体" panose="02010609060101010101" charset="-122"/>
                <a:ea typeface="楷体" panose="02010609060101010101" charset="-122"/>
                <a:cs typeface="楷体" panose="02010609060101010101" charset="-122"/>
              </a:rPr>
              <a:t>   ⑩齐威王欲将孙膑，孙膑谢曰：“刑余之人不可（将）。”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7195" y="469265"/>
            <a:ext cx="11357610" cy="6102985"/>
          </a:xfrm>
          <a:prstGeom prst="rect">
            <a:avLst/>
          </a:prstGeom>
          <a:noFill/>
          <a:ln w="9525">
            <a:noFill/>
          </a:ln>
        </p:spPr>
        <p:txBody>
          <a:bodyPr wrap="square">
            <a:spAutoFit/>
          </a:bodyPr>
          <a:lstStyle/>
          <a:p>
            <a:pPr indent="0">
              <a:lnSpc>
                <a:spcPct val="115000"/>
              </a:lnSpc>
              <a:spcBef>
                <a:spcPct val="0"/>
              </a:spcBef>
              <a:spcAft>
                <a:spcPct val="0"/>
              </a:spcAft>
            </a:pPr>
            <a:r>
              <a:rPr lang="en-US" sz="2600" b="1" err="1">
                <a:latin typeface="宋体" panose="02010600030101010101" pitchFamily="2" charset="-122"/>
                <a:ea typeface="宋体" panose="02010600030101010101" pitchFamily="2" charset="-122"/>
                <a:cs typeface="宋体" panose="02010600030101010101" pitchFamily="2" charset="-122"/>
              </a:rPr>
              <a:t>Ⅲ</a:t>
            </a:r>
            <a:r>
              <a:rPr lang="en-US" sz="2600" b="1" err="1">
                <a:latin typeface="微软雅黑" panose="020b0503020204020204" charset="-122"/>
                <a:ea typeface="微软雅黑" panose="020b0503020204020204" charset="-122"/>
                <a:cs typeface="宋体" panose="02010600030101010101" pitchFamily="2" charset="-122"/>
              </a:rPr>
              <a:t>.</a:t>
            </a:r>
            <a:r>
              <a:rPr sz="2600" err="1">
                <a:latin typeface="宋体" panose="02010600030101010101" pitchFamily="2" charset="-122"/>
                <a:ea typeface="宋体" panose="02010600030101010101" pitchFamily="2" charset="-122"/>
                <a:cs typeface="宋体" panose="02010600030101010101" pitchFamily="2" charset="-122"/>
              </a:rPr>
              <a:t>省宾语（包含介词宾语省略）</a:t>
            </a:r>
            <a:r>
              <a:rPr sz="2800">
                <a:latin typeface="宋体" panose="02010600030101010101" pitchFamily="2" charset="-122"/>
                <a:ea typeface="宋体" panose="02010600030101010101" pitchFamily="2" charset="-122"/>
                <a:cs typeface="宋体" panose="02010600030101010101" pitchFamily="2" charset="-122"/>
              </a:rPr>
              <a:t> </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a:t>
            </a:r>
            <a:r>
              <a:rPr sz="2600">
                <a:latin typeface="楷体" panose="02010609060101010101" charset="-122"/>
                <a:ea typeface="楷体" panose="02010609060101010101" charset="-122"/>
                <a:cs typeface="楷体" panose="02010609060101010101" charset="-122"/>
              </a:rPr>
              <a:t> 权起更衣，肃追(之)于宇下。</a:t>
            </a:r>
            <a:r>
              <a:rPr lang="en-US" sz="2600">
                <a:latin typeface="楷体" panose="02010609060101010101" charset="-122"/>
                <a:ea typeface="楷体" panose="02010609060101010101" charset="-122"/>
                <a:cs typeface="楷体" panose="02010609060101010101" charset="-122"/>
              </a:rPr>
              <a:t>(2)</a:t>
            </a:r>
            <a:r>
              <a:rPr sz="2600" err="1">
                <a:latin typeface="楷体" panose="02010609060101010101" charset="-122"/>
                <a:ea typeface="楷体" panose="02010609060101010101" charset="-122"/>
                <a:cs typeface="楷体" panose="02010609060101010101" charset="-122"/>
              </a:rPr>
              <a:t>秦王不怿，为</a:t>
            </a:r>
            <a:r>
              <a:rPr lang="zh-CN" sz="2600">
                <a:latin typeface="楷体" panose="02010609060101010101" charset="-122"/>
                <a:ea typeface="楷体" panose="02010609060101010101" charset="-122"/>
                <a:cs typeface="楷体" panose="02010609060101010101" charset="-122"/>
              </a:rPr>
              <a:t>（之）</a:t>
            </a:r>
            <a:r>
              <a:rPr sz="2600" err="1">
                <a:latin typeface="楷体" panose="02010609060101010101" charset="-122"/>
                <a:ea typeface="楷体" panose="02010609060101010101" charset="-122"/>
                <a:cs typeface="楷体" panose="02010609060101010101" charset="-122"/>
              </a:rPr>
              <a:t>一击缶。</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(3)</a:t>
            </a:r>
            <a:r>
              <a:rPr sz="2600" err="1">
                <a:latin typeface="楷体" panose="02010609060101010101" charset="-122"/>
                <a:ea typeface="楷体" panose="02010609060101010101" charset="-122"/>
                <a:cs typeface="楷体" panose="02010609060101010101" charset="-122"/>
              </a:rPr>
              <a:t>投（之）以骨。             </a:t>
            </a:r>
            <a:r>
              <a:rPr lang="en-US" sz="2600">
                <a:latin typeface="楷体" panose="02010609060101010101" charset="-122"/>
                <a:ea typeface="楷体" panose="02010609060101010101" charset="-122"/>
                <a:cs typeface="楷体" panose="02010609060101010101" charset="-122"/>
              </a:rPr>
              <a:t>(4)</a:t>
            </a:r>
            <a:r>
              <a:rPr sz="2600" err="1">
                <a:latin typeface="楷体" panose="02010609060101010101" charset="-122"/>
                <a:ea typeface="楷体" panose="02010609060101010101" charset="-122"/>
                <a:cs typeface="楷体" panose="02010609060101010101" charset="-122"/>
              </a:rPr>
              <a:t>君与（之）俱来。</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(5)</a:t>
            </a:r>
            <a:r>
              <a:rPr sz="2600" err="1">
                <a:latin typeface="楷体" panose="02010609060101010101" charset="-122"/>
                <a:ea typeface="楷体" panose="02010609060101010101" charset="-122"/>
                <a:cs typeface="楷体" panose="02010609060101010101" charset="-122"/>
              </a:rPr>
              <a:t>以相如功大，拜（之）为上卿。</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(6)</a:t>
            </a:r>
            <a:r>
              <a:rPr sz="2600" err="1">
                <a:latin typeface="楷体" panose="02010609060101010101" charset="-122"/>
                <a:ea typeface="楷体" panose="02010609060101010101" charset="-122"/>
                <a:cs typeface="楷体" panose="02010609060101010101" charset="-122"/>
              </a:rPr>
              <a:t>项伯乃夜驰之沛公军，私见和良，具告（之）以事。</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(7)</a:t>
            </a:r>
            <a:r>
              <a:rPr sz="2600" err="1">
                <a:latin typeface="楷体" panose="02010609060101010101" charset="-122"/>
                <a:ea typeface="楷体" panose="02010609060101010101" charset="-122"/>
                <a:cs typeface="楷体" panose="02010609060101010101" charset="-122"/>
              </a:rPr>
              <a:t>成视，庞然修伟，自增惭怍，不敢与（之）较。</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(8)</a:t>
            </a:r>
            <a:r>
              <a:rPr sz="2600" err="1">
                <a:latin typeface="楷体" panose="02010609060101010101" charset="-122"/>
                <a:ea typeface="楷体" panose="02010609060101010101" charset="-122"/>
                <a:cs typeface="楷体" panose="02010609060101010101" charset="-122"/>
              </a:rPr>
              <a:t>不如因而厚遇之，使（之）归赵。</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⑼ 叶公见之，弃（之）而还走。 </a:t>
            </a:r>
            <a:r>
              <a:rPr lang="en-US" sz="2600">
                <a:latin typeface="楷体" panose="02010609060101010101" charset="-122"/>
                <a:ea typeface="楷体" panose="02010609060101010101" charset="-122"/>
                <a:cs typeface="楷体" panose="02010609060101010101" charset="-122"/>
              </a:rPr>
              <a:t>(10)</a:t>
            </a:r>
            <a:r>
              <a:rPr sz="2600" err="1">
                <a:latin typeface="楷体" panose="02010609060101010101" charset="-122"/>
                <a:ea typeface="楷体" panose="02010609060101010101" charset="-122"/>
                <a:cs typeface="楷体" panose="02010609060101010101" charset="-122"/>
              </a:rPr>
              <a:t>扬州城下，进退不由（己）。</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(11)</a:t>
            </a:r>
            <a:r>
              <a:rPr sz="2600" err="1">
                <a:latin typeface="楷体" panose="02010609060101010101" charset="-122"/>
                <a:ea typeface="楷体" panose="02010609060101010101" charset="-122"/>
                <a:cs typeface="楷体" panose="02010609060101010101" charset="-122"/>
              </a:rPr>
              <a:t>齐使以（之）为奇，窃载与（之）之齐。</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(12)</a:t>
            </a:r>
            <a:r>
              <a:rPr sz="2600" err="1">
                <a:latin typeface="楷体" panose="02010609060101010101" charset="-122"/>
                <a:ea typeface="楷体" panose="02010609060101010101" charset="-122"/>
                <a:cs typeface="楷体" panose="02010609060101010101" charset="-122"/>
              </a:rPr>
              <a:t>公阅毕，即解貂覆生，为（之）掩户。</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(13)</a:t>
            </a:r>
            <a:r>
              <a:rPr sz="2600" err="1">
                <a:latin typeface="楷体" panose="02010609060101010101" charset="-122"/>
                <a:ea typeface="楷体" panose="02010609060101010101" charset="-122"/>
                <a:cs typeface="楷体" panose="02010609060101010101" charset="-122"/>
              </a:rPr>
              <a:t>尉剑挺，广起，夺(之 )而杀尉。</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(14)</a:t>
            </a:r>
            <a:r>
              <a:rPr sz="2600" err="1">
                <a:latin typeface="楷体" panose="02010609060101010101" charset="-122"/>
                <a:ea typeface="楷体" panose="02010609060101010101" charset="-122"/>
                <a:cs typeface="楷体" panose="02010609060101010101" charset="-122"/>
              </a:rPr>
              <a:t>若舍郑以（之）为东道主。</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(15)</a:t>
            </a:r>
            <a:r>
              <a:rPr sz="2600" err="1">
                <a:latin typeface="楷体" panose="02010609060101010101" charset="-122"/>
                <a:ea typeface="楷体" panose="02010609060101010101" charset="-122"/>
                <a:cs typeface="楷体" panose="02010609060101010101" charset="-122"/>
              </a:rPr>
              <a:t>扶苏以数谏故，上使（之）外将兵。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7195" y="394970"/>
            <a:ext cx="11357610" cy="6068060"/>
          </a:xfrm>
          <a:prstGeom prst="rect">
            <a:avLst/>
          </a:prstGeom>
          <a:noFill/>
          <a:ln w="9525">
            <a:noFill/>
          </a:ln>
        </p:spPr>
        <p:txBody>
          <a:bodyPr wrap="square">
            <a:spAutoFit/>
          </a:bodyPr>
          <a:lstStyle/>
          <a:p>
            <a:pPr indent="0">
              <a:lnSpc>
                <a:spcPct val="115000"/>
              </a:lnSpc>
              <a:spcBef>
                <a:spcPct val="0"/>
              </a:spcBef>
              <a:spcAft>
                <a:spcPct val="0"/>
              </a:spcAft>
            </a:pPr>
            <a:r>
              <a:rPr lang="en-US" sz="2600" b="1">
                <a:latin typeface="宋体" panose="02010600030101010101" pitchFamily="2" charset="-122"/>
                <a:ea typeface="宋体" panose="02010600030101010101" pitchFamily="2" charset="-122"/>
                <a:cs typeface="宋体" panose="02010600030101010101" pitchFamily="2" charset="-122"/>
              </a:rPr>
              <a:t>Ⅳ</a:t>
            </a:r>
            <a:r>
              <a:rPr lang="en-US" sz="2600" b="1">
                <a:latin typeface="微软雅黑" panose="020b0503020204020204" charset="-122"/>
                <a:ea typeface="微软雅黑" panose="020b0503020204020204" charset="-122"/>
                <a:cs typeface="宋体" panose="02010600030101010101" pitchFamily="2" charset="-122"/>
              </a:rPr>
              <a:t>.</a:t>
            </a:r>
            <a:r>
              <a:rPr sz="2600">
                <a:latin typeface="宋体" panose="02010600030101010101" pitchFamily="2" charset="-122"/>
                <a:ea typeface="宋体" panose="02010600030101010101" pitchFamily="2" charset="-122"/>
                <a:cs typeface="宋体" panose="02010600030101010101" pitchFamily="2" charset="-122"/>
              </a:rPr>
              <a:t>省介词 </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a:t>
            </a:r>
            <a:r>
              <a:rPr sz="2600">
                <a:latin typeface="楷体" panose="02010609060101010101" charset="-122"/>
                <a:ea typeface="楷体" panose="02010609060101010101" charset="-122"/>
                <a:cs typeface="楷体" panose="02010609060101010101" charset="-122"/>
              </a:rPr>
              <a:t>将军战(于)河北，臣战(于)河南。 </a:t>
            </a:r>
            <a:r>
              <a:rPr lang="en-US" sz="2600">
                <a:latin typeface="楷体" panose="02010609060101010101" charset="-122"/>
                <a:ea typeface="楷体" panose="02010609060101010101" charset="-122"/>
                <a:cs typeface="楷体" panose="02010609060101010101" charset="-122"/>
              </a:rPr>
              <a:t>(2)</a:t>
            </a:r>
            <a:r>
              <a:rPr sz="2600">
                <a:latin typeface="楷体" panose="02010609060101010101" charset="-122"/>
                <a:ea typeface="楷体" panose="02010609060101010101" charset="-122"/>
                <a:cs typeface="楷体" panose="02010609060101010101" charset="-122"/>
              </a:rPr>
              <a:t>今以钟磬置(于)水中。</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(3)</a:t>
            </a:r>
            <a:r>
              <a:rPr sz="2600">
                <a:latin typeface="楷体" panose="02010609060101010101" charset="-122"/>
                <a:ea typeface="楷体" panose="02010609060101010101" charset="-122"/>
                <a:cs typeface="楷体" panose="02010609060101010101" charset="-122"/>
              </a:rPr>
              <a:t>林尽（于）水源。     </a:t>
            </a:r>
            <a:r>
              <a:rPr lang="en-US" sz="2600">
                <a:latin typeface="楷体" panose="02010609060101010101" charset="-122"/>
                <a:ea typeface="楷体" panose="02010609060101010101" charset="-122"/>
                <a:cs typeface="楷体" panose="02010609060101010101" charset="-122"/>
              </a:rPr>
              <a:t>(4)</a:t>
            </a:r>
            <a:r>
              <a:rPr sz="2600">
                <a:latin typeface="楷体" panose="02010609060101010101" charset="-122"/>
                <a:ea typeface="楷体" panose="02010609060101010101" charset="-122"/>
                <a:cs typeface="楷体" panose="02010609060101010101" charset="-122"/>
              </a:rPr>
              <a:t>后数日驿至，果地震（于）陇西。</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(5)</a:t>
            </a:r>
            <a:r>
              <a:rPr sz="2600">
                <a:latin typeface="楷体" panose="02010609060101010101" charset="-122"/>
                <a:ea typeface="楷体" panose="02010609060101010101" charset="-122"/>
                <a:cs typeface="楷体" panose="02010609060101010101" charset="-122"/>
              </a:rPr>
              <a:t>赐之（以）彘肩。</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(6)</a:t>
            </a:r>
            <a:r>
              <a:rPr sz="2600">
                <a:latin typeface="楷体" panose="02010609060101010101" charset="-122"/>
                <a:ea typeface="楷体" panose="02010609060101010101" charset="-122"/>
                <a:cs typeface="楷体" panose="02010609060101010101" charset="-122"/>
              </a:rPr>
              <a:t>试与他虫斗，虫尺靡；又试之（以）鸡，果如成言。</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(7)</a:t>
            </a:r>
            <a:r>
              <a:rPr sz="2600">
                <a:latin typeface="楷体" panose="02010609060101010101" charset="-122"/>
                <a:ea typeface="楷体" panose="02010609060101010101" charset="-122"/>
                <a:cs typeface="楷体" panose="02010609060101010101" charset="-122"/>
              </a:rPr>
              <a:t>成妻纳钱（于）案上。</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(8)</a:t>
            </a:r>
            <a:r>
              <a:rPr sz="2600">
                <a:latin typeface="楷体" panose="02010609060101010101" charset="-122"/>
                <a:ea typeface="楷体" panose="02010609060101010101" charset="-122"/>
                <a:cs typeface="楷体" panose="02010609060101010101" charset="-122"/>
              </a:rPr>
              <a:t>晋太原中，武陵人（以）捕鱼为业。</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(9)</a:t>
            </a:r>
            <a:r>
              <a:rPr sz="2600">
                <a:latin typeface="楷体" panose="02010609060101010101" charset="-122"/>
                <a:ea typeface="楷体" panose="02010609060101010101" charset="-122"/>
                <a:cs typeface="楷体" panose="02010609060101010101" charset="-122"/>
              </a:rPr>
              <a:t>胜相士，多者千人，寡者（以）百数。</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a:t>
            </a:r>
            <a:r>
              <a:rPr lang="en-US" sz="2600">
                <a:latin typeface="楷体" panose="02010609060101010101" charset="-122"/>
                <a:ea typeface="楷体" panose="02010609060101010101" charset="-122"/>
                <a:cs typeface="楷体" panose="02010609060101010101" charset="-122"/>
              </a:rPr>
              <a:t>(10)</a:t>
            </a:r>
            <a:r>
              <a:rPr sz="2600">
                <a:latin typeface="楷体" panose="02010609060101010101" charset="-122"/>
                <a:ea typeface="楷体" panose="02010609060101010101" charset="-122"/>
                <a:cs typeface="楷体" panose="02010609060101010101" charset="-122"/>
              </a:rPr>
              <a:t>激昂(于 )大义，蹈死不顾。</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⑾晋军（于）函陵，秦军（于）汜南。</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⑿屈原至于江滨，被发行吟（于）泽畔</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⒀死马且买之（以）五百金，况生马乎？</a:t>
            </a:r>
          </a:p>
          <a:p>
            <a:pPr indent="0">
              <a:lnSpc>
                <a:spcPct val="115000"/>
              </a:lnSpc>
              <a:spcBef>
                <a:spcPct val="0"/>
              </a:spcBef>
              <a:spcAft>
                <a:spcPct val="0"/>
              </a:spcAft>
            </a:pPr>
            <a:r>
              <a:rPr sz="2600">
                <a:latin typeface="楷体" panose="02010609060101010101" charset="-122"/>
                <a:ea typeface="楷体" panose="02010609060101010101" charset="-122"/>
                <a:cs typeface="楷体" panose="02010609060101010101" charset="-122"/>
              </a:rPr>
              <a:t>   ⒁今君乃亡（于）赵走（于）燕。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63525" y="2519680"/>
            <a:ext cx="11329035" cy="1891665"/>
          </a:xfrm>
          <a:prstGeom prst="rect">
            <a:avLst/>
          </a:prstGeom>
          <a:noFill/>
        </p:spPr>
        <p:txBody>
          <a:bodyPr wrap="square">
            <a:spAutoFit/>
          </a:bodyPr>
          <a:lstStyle/>
          <a:p>
            <a:pPr indent="660400" algn="just">
              <a:lnSpc>
                <a:spcPct val="150000"/>
              </a:lnSpc>
            </a:pPr>
            <a:r>
              <a:rPr lang="zh-CN" altLang="zh-CN" sz="2600" kern="100">
                <a:effectLst/>
                <a:latin typeface="宋体" panose="02010600030101010101" pitchFamily="2" charset="-122"/>
                <a:ea typeface="宋体" panose="02010600030101010101" pitchFamily="2" charset="-122"/>
                <a:cs typeface="宋体" panose="02010600030101010101" pitchFamily="2" charset="-122"/>
              </a:rPr>
              <a:t>在古代汉语中，省略现象较为普遍。考生要想使翻译后的句子通顺协调，就必须对省略的成分进行必要的补充，这样才能使答案完整。那么如何补充省略的成分呢？</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98450" y="456565"/>
            <a:ext cx="5662295" cy="5809615"/>
          </a:xfrm>
          <a:prstGeom prst="rect">
            <a:avLst/>
          </a:prstGeom>
          <a:noFill/>
        </p:spPr>
        <p:txBody>
          <a:bodyPr wrap="square">
            <a:spAutoFit/>
          </a:bodyPr>
          <a:lstStyle/>
          <a:p>
            <a:pPr indent="660400" algn="just">
              <a:lnSpc>
                <a:spcPct val="110000"/>
              </a:lnSpc>
              <a:spcBef>
                <a:spcPct val="0"/>
              </a:spcBef>
              <a:spcAft>
                <a:spcPct val="0"/>
              </a:spcAft>
            </a:pPr>
            <a:r>
              <a:rPr lang="zh-CN" altLang="zh-CN" sz="2600" kern="100">
                <a:effectLst/>
                <a:latin typeface="宋体" panose="02010600030101010101" pitchFamily="2" charset="-122"/>
                <a:ea typeface="微软雅黑" panose="020b0503020204020204" charset="-122"/>
                <a:cs typeface="宋体" panose="02010600030101010101" pitchFamily="2" charset="-122"/>
              </a:rPr>
              <a:t>例如：</a:t>
            </a:r>
            <a:r>
              <a:rPr lang="zh-CN" altLang="zh-CN" sz="2600" kern="100">
                <a:effectLst/>
                <a:latin typeface="楷体" panose="02010609060101010101" charset="-122"/>
                <a:ea typeface="楷体" panose="02010609060101010101" charset="-122"/>
                <a:cs typeface="宋体" panose="02010600030101010101" pitchFamily="2" charset="-122"/>
              </a:rPr>
              <a:t>英宗即位，进尚书。正统二年五月命整饬大同、宣府诸边，许便宜行事。源遣都督佥事李谦守独石，按行天城、朔州诸险要，令将吏分守。设威远卫，增修开平、龙门城，自独石抵宣府，增置墩堠。免屯军租一年，储火器为边备，诸依权贵避役者悉括归伍。寻以宣、大军务久弛，请召还巡抚佥都御史卢睿，而荐兵部侍郎于谦为镇守参赞。于是言官以临边擅易置大臣为源罪，合疏劾之。帝以源有劳，置不问。</a:t>
            </a:r>
            <a:r>
              <a:rPr lang="zh-CN" altLang="zh-CN" sz="2600" u="sng" kern="100">
                <a:effectLst/>
                <a:latin typeface="楷体" panose="02010609060101010101" charset="-122"/>
                <a:ea typeface="楷体" panose="02010609060101010101" charset="-122"/>
                <a:cs typeface="宋体" panose="02010600030101010101" pitchFamily="2" charset="-122"/>
              </a:rPr>
              <a:t>事竣还朝，与都御史陈智相詈于直庐。智以闻，诏两责之。</a:t>
            </a:r>
            <a:endParaRPr lang="zh-CN" altLang="zh-CN" sz="1050" kern="100">
              <a:effectLst/>
              <a:latin typeface="楷体" panose="02010609060101010101" charset="-122"/>
              <a:ea typeface="楷体" panose="02010609060101010101" charset="-122"/>
              <a:cs typeface="Courier New" panose="02070309020205020404" pitchFamily="49"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19215" y="274320"/>
            <a:ext cx="5492680" cy="630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303530"/>
            <a:ext cx="11745595" cy="565150"/>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31482" y="1329055"/>
            <a:ext cx="11329035" cy="4292600"/>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1</a:t>
            </a:r>
            <a:r>
              <a:rPr lang="zh-CN" altLang="zh-CN" sz="2600" kern="100">
                <a:effectLst/>
                <a:latin typeface="宋体" panose="02010600030101010101" pitchFamily="2" charset="-122"/>
                <a:ea typeface="微软雅黑" panose="020b0503020204020204" charset="-122"/>
                <a:cs typeface="宋体" panose="02010600030101010101" pitchFamily="2" charset="-122"/>
              </a:rPr>
              <a:t>．下列各句补写出的省略成分，不正确的一项是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　　</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A</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．骐骥一跃，不能</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跃</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十步</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《劝学》</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B</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．今以钟磬置</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于</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水中，虽大风浪不能鸣</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之</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也</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《石钟山记》</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C</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．常惠请其守者与</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之</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俱</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去</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，得夜见汉使</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《苏武传》</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0400" algn="just">
              <a:lnSpc>
                <a:spcPct val="150000"/>
              </a:lnSpc>
            </a:pPr>
            <a:r>
              <a:rPr lang="en-US" altLang="zh-CN" sz="2600" kern="100">
                <a:effectLst/>
                <a:latin typeface="宋体" panose="02010600030101010101" pitchFamily="2" charset="-122"/>
                <a:ea typeface="宋体" panose="02010600030101010101" pitchFamily="2" charset="-122"/>
                <a:cs typeface="宋体" panose="02010600030101010101" pitchFamily="2" charset="-122"/>
              </a:rPr>
              <a:t>D</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异蛇</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黑质而白章；</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蛇</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触草木，</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蛇</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尽死</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r>
              <a:rPr lang="zh-CN" altLang="zh-CN" sz="2600" kern="100">
                <a:effectLst/>
                <a:latin typeface="宋体" panose="02010600030101010101" pitchFamily="2" charset="-122"/>
                <a:ea typeface="宋体" panose="02010600030101010101" pitchFamily="2" charset="-122"/>
                <a:cs typeface="宋体" panose="02010600030101010101" pitchFamily="2" charset="-122"/>
              </a:rPr>
              <a:t>《捕蛇者说》</a:t>
            </a:r>
            <a:r>
              <a:rPr lang="en-US" altLang="zh-CN" sz="2600" kern="100">
                <a:effectLst/>
                <a:latin typeface="宋体" panose="02010600030101010101" pitchFamily="2" charset="-122"/>
                <a:ea typeface="宋体" panose="02010600030101010101" pitchFamily="2"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宋体" panose="02010600030101010101" pitchFamily="2" charset="-122"/>
            </a:endParaRPr>
          </a:p>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应该是</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草木</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尽死</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C00000"/>
                </a:solidFill>
                <a:effectLst/>
                <a:latin typeface="宋体" panose="02010600030101010101" pitchFamily="2" charset="-122"/>
                <a:ea typeface="黑体" panose="02010609060101010101" pitchFamily="49" charset="-122"/>
                <a:cs typeface="宋体" panose="02010600030101010101" pitchFamily="2" charset="-122"/>
              </a:rPr>
              <a:t>【答案】　</a:t>
            </a:r>
            <a:r>
              <a:rPr lang="en-US" altLang="zh-CN" sz="2600" kern="100">
                <a:effectLst/>
                <a:latin typeface="宋体" panose="02010600030101010101" pitchFamily="2" charset="-122"/>
                <a:ea typeface="微软雅黑" panose="020b0503020204020204" charset="-122"/>
                <a:cs typeface="宋体" panose="02010600030101010101" pitchFamily="2" charset="-122"/>
              </a:rPr>
              <a:t>D</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7" dur="500"/>
                                        <p:tgtEl>
                                          <p:spTgt spid="3">
                                            <p:txEl>
                                              <p:pRg st="5" end="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303530"/>
            <a:ext cx="11745595" cy="565150"/>
          </a:xfrm>
          <a:prstGeom prst="rect">
            <a:avLst/>
          </a:prstGeom>
          <a:noFill/>
          <a:ln w="9525">
            <a:noFill/>
          </a:ln>
        </p:spPr>
        <p:txBody>
          <a:bodyPr wrap="square">
            <a:spAutoFit/>
          </a:bodyPr>
          <a:lstStyle/>
          <a:p>
            <a:pPr indent="0">
              <a:lnSpc>
                <a:spcPct val="110000"/>
              </a:lnSpc>
              <a:spcBef>
                <a:spcPct val="0"/>
              </a:spcBef>
              <a:spcAft>
                <a:spcPct val="0"/>
              </a:spcAft>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97815" y="1439968"/>
            <a:ext cx="11329035" cy="3692525"/>
          </a:xfrm>
          <a:prstGeom prst="rect">
            <a:avLst/>
          </a:prstGeom>
          <a:noFill/>
        </p:spPr>
        <p:txBody>
          <a:bodyPr wrap="square">
            <a:spAutoFit/>
          </a:bodyPr>
          <a:lstStyle/>
          <a:p>
            <a:pPr indent="660400" algn="just">
              <a:lnSpc>
                <a:spcPct val="150000"/>
              </a:lnSpc>
            </a:pPr>
            <a:r>
              <a:rPr lang="en-US" altLang="zh-CN" sz="2600" kern="100">
                <a:effectLst/>
                <a:latin typeface="宋体" panose="02010600030101010101" pitchFamily="2" charset="-122"/>
                <a:ea typeface="微软雅黑" panose="020b0503020204020204" charset="-122"/>
                <a:cs typeface="宋体" panose="02010600030101010101" pitchFamily="2" charset="-122"/>
              </a:rPr>
              <a:t>2</a:t>
            </a:r>
            <a:r>
              <a:rPr lang="zh-CN" altLang="zh-CN" sz="2600" kern="100">
                <a:effectLst/>
                <a:latin typeface="宋体" panose="02010600030101010101" pitchFamily="2" charset="-122"/>
                <a:ea typeface="微软雅黑" panose="020b0503020204020204" charset="-122"/>
                <a:cs typeface="宋体" panose="02010600030101010101" pitchFamily="2" charset="-122"/>
              </a:rPr>
              <a:t>．阅读下面的文言短文，把文中画横线的句子翻译成现代汉语。</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周</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厉王虐，国人谤王。邵公告曰：</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kern="100">
                <a:effectLst/>
                <a:latin typeface="楷体" panose="02010609060101010101" charset="-122"/>
                <a:ea typeface="楷体" panose="02010609060101010101" charset="-122"/>
                <a:cs typeface="楷体" panose="02010609060101010101" charset="-122"/>
              </a:rPr>
              <a:t>民不堪命矣！</a:t>
            </a:r>
            <a:r>
              <a:rPr lang="en-US" altLang="zh-CN" sz="2600" kern="100">
                <a:effectLst/>
                <a:latin typeface="楷体" panose="02010609060101010101" charset="-122"/>
                <a:ea typeface="楷体" panose="02010609060101010101" charset="-122"/>
                <a:cs typeface="楷体" panose="02010609060101010101" charset="-122"/>
              </a:rPr>
              <a:t>”</a:t>
            </a:r>
            <a:r>
              <a:rPr lang="zh-CN" altLang="zh-CN" sz="2600" u="sng" kern="100">
                <a:effectLst/>
                <a:latin typeface="楷体" panose="02010609060101010101" charset="-122"/>
                <a:ea typeface="楷体" panose="02010609060101010101" charset="-122"/>
                <a:cs typeface="楷体" panose="02010609060101010101" charset="-122"/>
              </a:rPr>
              <a:t>王怒，得卫巫，使监谤者，以告，则杀之。</a:t>
            </a:r>
            <a:r>
              <a:rPr lang="zh-CN" altLang="zh-CN" sz="2600" kern="100">
                <a:effectLst/>
                <a:latin typeface="楷体" panose="02010609060101010101" charset="-122"/>
                <a:ea typeface="楷体" panose="02010609060101010101" charset="-122"/>
                <a:cs typeface="楷体" panose="02010609060101010101" charset="-122"/>
              </a:rPr>
              <a:t>国人莫敢言，道路以目。</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《国语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kern="100">
                <a:effectLst/>
                <a:latin typeface="宋体" panose="02010600030101010101" pitchFamily="2" charset="-122"/>
                <a:ea typeface="微软雅黑" panose="020b0503020204020204" charset="-122"/>
                <a:cs typeface="宋体" panose="02010600030101010101" pitchFamily="2" charset="-122"/>
              </a:rPr>
              <a:t>周语》</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0000FF"/>
                </a:solidFill>
                <a:effectLst/>
                <a:latin typeface="宋体" panose="02010600030101010101" pitchFamily="2" charset="-122"/>
                <a:ea typeface="黑体" panose="02010609060101010101" pitchFamily="49" charset="-122"/>
                <a:cs typeface="宋体" panose="02010600030101010101" pitchFamily="2" charset="-122"/>
              </a:rPr>
              <a:t>解析</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省略句</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王怒，</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王</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得卫巫，</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王</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使</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卫巫</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监谤者，</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卫巫</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以</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之</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告</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王</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王</a:t>
            </a:r>
            <a:r>
              <a:rPr lang="en-US" altLang="zh-CN" sz="2600" b="1" kern="100">
                <a:effectLst/>
                <a:latin typeface="宋体" panose="02010600030101010101" pitchFamily="2" charset="-122"/>
                <a:ea typeface="仿宋_GB2312" panose="02010609030101010101" pitchFamily="49"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则杀之</a:t>
            </a:r>
            <a:r>
              <a:rPr lang="en-US" altLang="zh-CN" sz="2600" kern="100">
                <a:effectLst/>
                <a:latin typeface="宋体" panose="02010600030101010101" pitchFamily="2" charset="-122"/>
                <a:ea typeface="微软雅黑" panose="020b0503020204020204" charset="-122"/>
                <a:cs typeface="宋体" panose="02010600030101010101" pitchFamily="2" charset="-122"/>
              </a:rPr>
              <a:t>”</a:t>
            </a:r>
            <a:r>
              <a:rPr lang="zh-CN" altLang="zh-CN" sz="2600" b="1" kern="100">
                <a:effectLst/>
                <a:latin typeface="宋体" panose="02010600030101010101" pitchFamily="2" charset="-122"/>
                <a:ea typeface="仿宋_GB2312" panose="02010609030101010101" pitchFamily="49" charset="-122"/>
                <a:cs typeface="宋体" panose="02010600030101010101" pitchFamily="2" charset="-122"/>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a:p>
            <a:pPr indent="662940" algn="just">
              <a:lnSpc>
                <a:spcPct val="150000"/>
              </a:lnSpc>
            </a:pPr>
            <a:r>
              <a:rPr lang="zh-CN" altLang="zh-CN" sz="2600" b="1" kern="100">
                <a:solidFill>
                  <a:srgbClr val="C00000"/>
                </a:solidFill>
                <a:effectLst/>
                <a:latin typeface="宋体" panose="02010600030101010101" pitchFamily="2" charset="-122"/>
                <a:ea typeface="黑体" panose="02010609060101010101" pitchFamily="49" charset="-122"/>
                <a:cs typeface="宋体" panose="02010600030101010101" pitchFamily="2" charset="-122"/>
              </a:rPr>
              <a:t>答案</a:t>
            </a:r>
            <a:r>
              <a:rPr lang="zh-CN" altLang="zh-CN" sz="2600" b="1" kern="100">
                <a:effectLst/>
                <a:latin typeface="宋体" panose="02010600030101010101" pitchFamily="2" charset="-122"/>
                <a:ea typeface="黑体" panose="02010609060101010101" pitchFamily="49" charset="-122"/>
                <a:cs typeface="宋体" panose="02010600030101010101" pitchFamily="2" charset="-122"/>
              </a:rPr>
              <a:t>　</a:t>
            </a:r>
            <a:r>
              <a:rPr lang="zh-CN" altLang="zh-CN" sz="2600" kern="100">
                <a:effectLst/>
                <a:latin typeface="宋体" panose="02010600030101010101" pitchFamily="2" charset="-122"/>
                <a:ea typeface="微软雅黑" panose="020b0503020204020204" charset="-122"/>
                <a:cs typeface="宋体" panose="02010600030101010101" pitchFamily="2" charset="-122"/>
              </a:rPr>
              <a:t>见参考译文中画横线的句子。</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1090295"/>
            <a:ext cx="11745595" cy="3817620"/>
          </a:xfrm>
          <a:prstGeom prst="rect">
            <a:avLst/>
          </a:prstGeom>
          <a:noFill/>
          <a:ln w="9525">
            <a:noFill/>
          </a:ln>
        </p:spPr>
        <p:txBody>
          <a:bodyPr wrap="square">
            <a:spAutoFit/>
          </a:bodyPr>
          <a:lstStyle/>
          <a:p>
            <a:pPr indent="0">
              <a:lnSpc>
                <a:spcPct val="115000"/>
              </a:lnSpc>
              <a:spcBef>
                <a:spcPct val="0"/>
              </a:spcBef>
              <a:spcAft>
                <a:spcPct val="0"/>
              </a:spcAft>
            </a:pPr>
            <a:r>
              <a:rPr lang="zh-CN" altLang="en-US" sz="2800"/>
              <a:t>【参考译文】</a:t>
            </a:r>
          </a:p>
          <a:p>
            <a:pPr indent="662940" algn="just">
              <a:lnSpc>
                <a:spcPct val="150000"/>
              </a:lnSpc>
            </a:pPr>
            <a:r>
              <a:rPr lang="zh-CN" altLang="zh-CN" sz="2800" kern="100">
                <a:effectLst/>
                <a:latin typeface="楷体" panose="02010609060101010101" charset="-122"/>
                <a:ea typeface="楷体" panose="02010609060101010101" charset="-122"/>
                <a:cs typeface="楷体" panose="02010609060101010101" charset="-122"/>
                <a:sym typeface="+mn-ea"/>
              </a:rPr>
              <a:t>周厉王残暴无道，老百姓纷纷指责他。邵公对</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周厉王</a:t>
            </a:r>
            <a:r>
              <a:rPr lang="en-US" altLang="zh-CN" sz="2800" kern="100">
                <a:effectLst/>
                <a:latin typeface="楷体" panose="02010609060101010101" charset="-122"/>
                <a:ea typeface="楷体" panose="02010609060101010101" charset="-122"/>
                <a:cs typeface="楷体" panose="02010609060101010101" charset="-122"/>
                <a:sym typeface="+mn-ea"/>
              </a:rPr>
              <a:t>)</a:t>
            </a:r>
            <a:r>
              <a:rPr lang="zh-CN" altLang="zh-CN" sz="2800" kern="100">
                <a:effectLst/>
                <a:latin typeface="楷体" panose="02010609060101010101" charset="-122"/>
                <a:ea typeface="楷体" panose="02010609060101010101" charset="-122"/>
                <a:cs typeface="楷体" panose="02010609060101010101" charset="-122"/>
                <a:sym typeface="+mn-ea"/>
              </a:rPr>
              <a:t>说：“老百姓已经不能忍受您的政令了！”</a:t>
            </a:r>
            <a:r>
              <a:rPr lang="zh-CN" altLang="zh-CN" sz="2800" u="sng" kern="100">
                <a:effectLst/>
                <a:latin typeface="楷体" panose="02010609060101010101" charset="-122"/>
                <a:ea typeface="楷体" panose="02010609060101010101" charset="-122"/>
                <a:cs typeface="楷体" panose="02010609060101010101" charset="-122"/>
                <a:sym typeface="+mn-ea"/>
              </a:rPr>
              <a:t>周厉王勃然大怒，找到卫国的巫者，派他暗中监视指责、批评自己的人。</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巫者</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向</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周厉王</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举报</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指责、批评周厉王的人</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周厉王</a:t>
            </a:r>
            <a:r>
              <a:rPr lang="en-US" altLang="zh-CN" sz="2800" u="sng" kern="100">
                <a:effectLst/>
                <a:latin typeface="楷体" panose="02010609060101010101" charset="-122"/>
                <a:ea typeface="楷体" panose="02010609060101010101" charset="-122"/>
                <a:cs typeface="楷体" panose="02010609060101010101" charset="-122"/>
                <a:sym typeface="+mn-ea"/>
              </a:rPr>
              <a:t>)</a:t>
            </a:r>
            <a:r>
              <a:rPr lang="zh-CN" altLang="zh-CN" sz="2800" u="sng" kern="100">
                <a:effectLst/>
                <a:latin typeface="楷体" panose="02010609060101010101" charset="-122"/>
                <a:ea typeface="楷体" panose="02010609060101010101" charset="-122"/>
                <a:cs typeface="楷体" panose="02010609060101010101" charset="-122"/>
                <a:sym typeface="+mn-ea"/>
              </a:rPr>
              <a:t>就杀掉那些人。</a:t>
            </a:r>
            <a:r>
              <a:rPr lang="zh-CN" altLang="zh-CN" sz="2800" kern="100">
                <a:effectLst/>
                <a:latin typeface="楷体" panose="02010609060101010101" charset="-122"/>
                <a:ea typeface="楷体" panose="02010609060101010101" charset="-122"/>
                <a:cs typeface="楷体" panose="02010609060101010101" charset="-122"/>
                <a:sym typeface="+mn-ea"/>
              </a:rPr>
              <a:t>于是人们都不敢随便说话，在路上相遇，也只能以眼神示意。</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587240" y="3075623"/>
            <a:ext cx="301752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三、考点训练</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latin typeface="+mn-ea"/>
                <a:cs typeface="+mn-ea"/>
                <a:sym typeface="+mn-ea"/>
              </a:rPr>
              <a:t>湖北省会武汉2022届高三11月教学质量测评语文试题</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贞观十一年十月，安州都督吴王恪数出畋猎，颇损居人，侍御史柳范奏弹之。丁丑，恪坐免官，削户三百。上曰：“长史权万纪事吾儿，不能匡正，罪当死。"柳范曰：“房玄龄事陛下，犹不能止畋猎，岂得独罪万纪！"上大怒，拂衣而入。久之，独引范谓曰：“何面折我？”对曰：“陛下仁明，臣不敢不尽愚直。”上悦。十二年三月，辛亥，著作佐郎邓世隆表请集上文章。上曰：“朕之辞令，有益于民者，史皆书之，足为不朽。若为无益，集之何用！梁武帝父子、陈后主、隋炀帝皆有文集行于世，何救于亡！为人主患无德政，文章何为！”遂不许。丙子，以皇孙生，宴五品以上于东宫。上曰：“贞观之前，从朕经营天下，玄龄之功也。贞观以来，绳愆纠缪，魏征之功也。"皆赐之佩刀。上谓征曰：“朕政事何如往年？”对曰：“威德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554480"/>
            <a:ext cx="11675110" cy="2675255"/>
          </a:xfrm>
          <a:prstGeom prst="rect">
            <a:avLst/>
          </a:prstGeom>
          <a:noFill/>
          <a:ln w="9525">
            <a:noFill/>
          </a:ln>
        </p:spPr>
        <p:txBody>
          <a:bodyPr wrap="square">
            <a:spAutoFit/>
          </a:bodyPr>
          <a:lstStyle/>
          <a:p>
            <a:pPr indent="0">
              <a:lnSpc>
                <a:spcPct val="120000"/>
              </a:lnSpc>
            </a:pPr>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】本题考查学生理解并翻译文言句子的能力。</a:t>
            </a:r>
          </a:p>
          <a:p>
            <a:pPr indent="0">
              <a:lnSpc>
                <a:spcPct val="120000"/>
              </a:lnSpc>
            </a:pPr>
            <a:r>
              <a:rPr lang="zh-CN" sz="2800">
                <a:latin typeface="+mj-ea"/>
                <a:ea typeface="+mj-ea"/>
                <a:cs typeface="+mj-ea"/>
              </a:rPr>
              <a:t>关键词：（1）师：学习。意：精神。词：文词。</a:t>
            </a:r>
            <a:r>
              <a:rPr lang="zh-CN" sz="2800">
                <a:solidFill>
                  <a:srgbClr val="0C17F0"/>
                </a:solidFill>
                <a:latin typeface="+mj-ea"/>
                <a:ea typeface="+mj-ea"/>
                <a:cs typeface="+mj-ea"/>
              </a:rPr>
              <a:t>何患：患何，担心什么；</a:t>
            </a:r>
            <a:r>
              <a:rPr lang="zh-CN" altLang="en-US" sz="2800">
                <a:solidFill>
                  <a:srgbClr val="0C17F0"/>
                </a:solidFill>
                <a:latin typeface="+mj-ea"/>
                <a:ea typeface="+mj-ea"/>
                <a:cs typeface="+mj-ea"/>
                <a:sym typeface="+mn-ea"/>
              </a:rPr>
              <a:t>疑问句</a:t>
            </a:r>
            <a:r>
              <a:rPr lang="en-US" altLang="zh-CN" sz="2800">
                <a:solidFill>
                  <a:srgbClr val="0C17F0"/>
                </a:solidFill>
                <a:latin typeface="+mj-ea"/>
                <a:ea typeface="+mj-ea"/>
                <a:cs typeface="+mj-ea"/>
                <a:sym typeface="+mn-ea"/>
              </a:rPr>
              <a:t>“</a:t>
            </a:r>
            <a:r>
              <a:rPr lang="zh-CN" altLang="en-US" sz="2800">
                <a:solidFill>
                  <a:srgbClr val="0C17F0"/>
                </a:solidFill>
                <a:latin typeface="+mj-ea"/>
                <a:ea typeface="+mj-ea"/>
                <a:cs typeface="+mj-ea"/>
                <a:sym typeface="+mn-ea"/>
              </a:rPr>
              <a:t>何</a:t>
            </a:r>
            <a:r>
              <a:rPr lang="en-US" altLang="zh-CN" sz="2800">
                <a:solidFill>
                  <a:srgbClr val="0C17F0"/>
                </a:solidFill>
                <a:latin typeface="+mj-ea"/>
                <a:ea typeface="+mj-ea"/>
                <a:cs typeface="+mj-ea"/>
                <a:sym typeface="+mn-ea"/>
              </a:rPr>
              <a:t>”</a:t>
            </a:r>
            <a:r>
              <a:rPr lang="zh-CN" altLang="en-US" sz="2800">
                <a:solidFill>
                  <a:srgbClr val="0C17F0"/>
                </a:solidFill>
                <a:latin typeface="+mj-ea"/>
                <a:ea typeface="+mj-ea"/>
                <a:cs typeface="+mj-ea"/>
                <a:sym typeface="+mn-ea"/>
              </a:rPr>
              <a:t>作宾语前置。</a:t>
            </a:r>
            <a:r>
              <a:rPr lang="zh-CN" sz="2800">
                <a:latin typeface="+mj-ea"/>
                <a:ea typeface="+mj-ea"/>
                <a:cs typeface="+mj-ea"/>
              </a:rPr>
              <a:t>嗜：爱好。同：与……一样。所乐：所喜爱的。</a:t>
            </a:r>
          </a:p>
          <a:p>
            <a:pPr indent="0">
              <a:lnSpc>
                <a:spcPct val="120000"/>
              </a:lnSpc>
            </a:pPr>
            <a:r>
              <a:rPr lang="zh-CN" sz="2800">
                <a:latin typeface="+mj-ea"/>
                <a:ea typeface="+mj-ea"/>
                <a:cs typeface="+mj-ea"/>
              </a:rPr>
              <a:t>（2）复：再次，又。益：更加。悲：感慨。岂：难道。行己：自己立身行事。谬：错误。与：通“欤”，句末语气助词，可译为“吗”。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1810" y="703580"/>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加，比贞观之初则远矣；人悦服则不逮也。”上曰：“远方畏威慕德，故来服；若其不逮，何以致之？”对曰：“陛下往以未治为忧，故德义日新；今以既治为安，故不逮。”上曰：“今所为，犹往年也，何以异？”对曰：“陛下贞观之初，恐人不谏，常导之使言，中间悦而从之。今则不然，虽勉从之，犹有难色。所以异也。”上曰其事可闻欤对曰陛下昔欲杀元律师孙伏伽以为法不当死陛下赐以兰陵公主园直百万。或云：‘赏太厚。’陛下云：‘朕即位以来，未有谏者，故赏之。’此导之使言也。司户柳雄妄诉隋资，陛下欲诛之，纳戴胄之谏而止。是悦而从之也。近皇甫德参上书谏修洛阳宫，陛下恚之，虽以臣言而罢，勉从之也。”上曰：“非公不能及此，人苦不自知耳！”（节选自《资治通鉴唐纪十一》，有删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971550"/>
            <a:ext cx="11167745"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13.把文中画横线的句子翻译成现代汉语。（8分）</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（1)远方畏威慕德，故来服；若其不逮，何以致之？</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（2）非公不能及此，人苦不自知耳！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1005" y="21590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【参考答案】</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远方的人畏服威严仰慕仁德，所以前来归顺；如果说不如从前，为什么会到达这一步呢？（“逮”“何以”“致”各1分，句意1分）（2）如果不是你，没人能说到这么深刻的地步（或译为：我达不到这一步），人苦于不能了解自己啊。（补出“不能及此”的主语，1分，“苦” “自知”各1分，句意1分）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【命题意图】</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本题考查理解并翻译文中句子的能力。</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【解析】</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文言翻译重视对使动、意动、活用、一词多义等词汇和文言特殊句式的考查。第（1)句，“威”属于形容词用作名词，“何以致之”可根据后文魏征的回答推测，此处太宗是在询问比不上从前的原因。第（2）句，“不能及此”是省略句式，省略了主语，此处主语不明，因此两种翻译均可。“苦”是形容词用作动词， “自知”也属于倒装结构。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4450"/>
            <a:ext cx="11800840" cy="69138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贞观十一年十月，安州都督吴王李恪多次外出打猎，严重损害居民的利益，侍御史柳范上书弹劾他。丁丑（二十六日），李恪因此被免官，削减食封三百户。太宗说：“长史权万纪侍奉我的儿子，不能匡扶修正过失，按罪应该判处死刑。"柳范说：“房玄龄侍奉陛下，尚且不能制止陛下打猎，怎么能单单处罚权万纪！”太宗大怒，拂衣而起到宫中去。过了很久，太宗独自请来柳范对他说：“为什么要当面冒犯我呢？”柳范回答说：“陛下仁慈圣明，我不敢不竭尽我的愚鲁憨直建言”太宗听了很高兴。十二年三月辛亥（初二），著作佐郎邓世隆上表请求编集太宗文章。太宗说：“我的文辞号令，对百姓有益处的，史书都会记录下来，足以成为不朽的言辞。如果没有益处，编集出来又有什么用呢！梁武帝父子、陈后主、隋炀帝都有文集在世间流传，对于他们的灭亡又有什么补救呢！作为君主担心的是没有德政，文章有什么用！”于是不答应。丙子（二十七日），因为皇孙出生，在东宫宴请五品以上的官员。太宗说：“贞观之前，跟从我谋划天下大事，是房玄龄的功劳啊。贞观以来，修正过失，是魏征的功劳啊。”于是都赏给他们佩刀。太宗对魏征说：“我这些年的政事和往年相比怎么样？”魏征回答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4450"/>
            <a:ext cx="11800840" cy="69138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威严与明德所影响到的，比贞观初年要深远得多，臣民心悦诚服则不如以前。”太宗说：“远方的人畏服威严仰慕仁德，所以前来归顺；如果说不如从前，为什么会到达这一步呢？”魏征回答说：“陛下以前忧虑天下未治，所以你的仁德道义每天都有进益；如今你安于天下大治，所以就比不上以前了。”太宗说：“现在做的事，跟往年没什么区别，凭什么说不同了呢？”魏征回答说：“陛下在贞观初年，担心别人不进谏，常常引导他们让他们说，听的时候就高兴地接受了意见。如今却不是这样的，你即使勉强听从进谏，脸上还是有为难的神色。所以不同了。”太宗说：“这些事可以说给我听听吗？”魏征回答说：“陛下当年想要杀元律师，孙伏伽认为按法律不宜判处死刑。陛下把价值百万的兰陵公主园赏赐给孙伏伽。有人说：‘赏赐太丰厚。’陛下说：‘自从登基以来，没有进谏的人，所以赏赐他。’这是引导大家让他们进谏啊。司户柳雄虚报在隋朝的资历，陛下想要杀了他，后来接受了戴胄的谏言而没有杀他。这是乐于听从劝谏啊。近来皇甫德参上奏谏言修建洛阳宫的事，陛下非常愤怒，虽然因为我的进言而作罢，但只是勉强听从意见啊。”太宗说：“如果不是你，没人能说到这么深刻的地步（或译为：我达不到这一步），人苦于不能了解自己啊。”</a:t>
            </a:r>
          </a:p>
        </p:txBody>
      </p:sp>
      <p:pic>
        <p:nvPicPr>
          <p:cNvPr id="3" name="New picture"/>
          <p:cNvPicPr/>
          <p:nvPr/>
        </p:nvPicPr>
        <p:blipFill>
          <a:blip r:embed="rId3"/>
          <a:stretch>
            <a:fillRect/>
          </a:stretch>
        </p:blipFill>
        <p:spPr>
          <a:xfrm>
            <a:off x="10680700" y="102743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黑体" panose="02010609060101010101" pitchFamily="49" charset="-122"/>
                <a:ea typeface="黑体" panose="02010609060101010101" pitchFamily="49" charset="-122"/>
                <a:cs typeface="楷体" panose="02010609060101010101" charset="-122"/>
                <a:sym typeface="+mn-ea"/>
              </a:rPr>
              <a:t>答谢景山书</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蔡襄顿首景山足下：夏季有辱您向我展示几十篇新文章，这中间景山你所称赞而我不愿意做的，通过一些事情而前往问询，幸而不时切中，想让景山你思考并听从我的想法，不敢在文辞中陈述。最近蒙受您给我写信，满满千百字，引喻称类，犹如固守信念而绝不动摇的样子。我想要始终不说出来，然而如果景山您顽固而不改变，只是你能倡导他人，这也是我的大过错。</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我曾经担心景山你喜欢称自己学习韩愈杜甫的笔法，对人说，如今说：“（我）学习他们的精神，又学习他们的文词，还担心什么呢？并且（我）爱好韩愈的文章，想诱导他人与自己一样喜爱。”我认为由学道而学文，只要道理通达了，文章也就写得好了；由学写文章而到学道，被道理困惑的人则很多。因此，“道”是文章之本，文章是“道”的外在形式。与其用文章诱导人，不如先用道理诱导人吧？景山上一次书信中主张文辞而说，因此我才说这些话。我哪里敢轻视您的文词呢？只是事情有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有后。我写文章，没有能超过他人的，句读的高下，有时也类似于古人，没有什么值得奇怪的。</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又担心景山嗟叹世上的人不理解自己，一定要凭借文词来求得自己有地位，如今说：“我凭借文章向皇帝寻求正道，对于寻求正道来说也不受屈。古代的人看重自谋仕进，我仕途将要困顿跌落，向他人寻求了解并没有什么值得愧疚的。”又说：“如果我有几顷田地，一定回到湖海之上归耕田园。”景山为什么乐于自谋仕进，而又勇于自我退隐呢？这是还没有脱离浮躁心态啊。狂妄的人容易仕进却难以退隐，狷介的人难以仕进却容易退隐，狂妄与狷介，君子都不遵从。君子对于进退，只看重道义罢了。景山又多拿前代掌权之人的自我仕进来类比，如果他们的说法跟我不同，即使是前代掌权之人，我也不会听从的。他们称孔子、佛肸被召见就想要前去映照，孟子不被鲁侯重视，那么这二者追求的是什么呢？把自己的命运委托给上天而等着发挥才能罢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又担心景山忧虑仕途的下降，如今竟然说：“并不是忧虑没有得到好的官职，而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是愤怒遭受到意外的羞辱。”这也是景山没有考虑过的事吗？圣人的话，我敬畏它；贤人的约束，我惭愧自己没做到。有人对我评价，我把他的喜怒情绪放到一边而分辨他话语中的歪曲或真实。如果他的言语符合圣人贤者的言论，我敬畏而且感到愧怍；如果他的言语和圣人贤者不同，我将会同情他，怎么有空闲接受他的言论而感到受辱呢？小人受辱，而君子不受辱，景山你听取这个劝告吧，听取这个劝告吧，悲愤抑郁的心一天比一天损害你啊！景山又说：如果让我蔡襄也年已四十而地位卑微，未必就能像现在这样恬然自得而不苟且。我又再次读信，更加感慨，难道是我立身行事的差错吗？如果景山尚且不能相信我，尚且还指望普通人中的哪一个呢？虽然这样，我不打算向他人求得信任，我相信自己，十分明确。身处窘迫或泰达的境地，我不能知道，做学问的远近，只需要尽力就罢了，我所自信的，是不倒退而行，趋利而动。如今看看从前的日子，尚且能够为自己认为正确的高兴，而遗憾自己不能到的地方；如果年龄越增加而思虑得越广泛，怎么肯舍弃自己所喜爱的而遵从自己所遗憾的呢！</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noProof="0">
                <a:ln>
                  <a:noFill/>
                </a:ln>
                <a:effectLst/>
                <a:uLnTx/>
                <a:uFillTx/>
                <a:latin typeface="楷体" panose="02010609060101010101" charset="-122"/>
                <a:ea typeface="楷体" panose="02010609060101010101" charset="-122"/>
                <a:cs typeface="楷体" panose="02010609060101010101" charset="-122"/>
                <a:sym typeface="+mn-ea"/>
              </a:rPr>
              <a:t>    和景山离别太久了，想着和你相见一次，来说清自己心中所怀着的想法。如今虽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338</Paragraphs>
  <Slides>64</Slides>
  <Notes>5</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64</vt:i4>
      </vt:variant>
    </vt:vector>
  </HeadingPairs>
  <TitlesOfParts>
    <vt:vector baseType="lpstr" size="76">
      <vt:lpstr>Arial</vt:lpstr>
      <vt:lpstr>宋体</vt:lpstr>
      <vt:lpstr>Calibri Light</vt:lpstr>
      <vt:lpstr>Calibri</vt:lpstr>
      <vt:lpstr>黑体</vt:lpstr>
      <vt:lpstr>楷体</vt:lpstr>
      <vt:lpstr>仿宋</vt:lpstr>
      <vt:lpstr>微软雅黑</vt:lpstr>
      <vt:lpstr>Courier New</vt:lpstr>
      <vt:lpstr>仿宋_GB2312</vt:lpstr>
      <vt:lpstr>楷体_GB2312</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2021-12-20T11:59:56.094</cp:lastPrinted>
  <dcterms:created xsi:type="dcterms:W3CDTF">2021-12-20T11:59:56Z</dcterms:created>
  <dcterms:modified xsi:type="dcterms:W3CDTF">2021-12-20T03:59:56Z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