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8" r:id="rId10"/>
    <p:sldId id="263" r:id="rId11"/>
    <p:sldId id="264" r:id="rId12"/>
    <p:sldId id="265" r:id="rId13"/>
    <p:sldId id="266" r:id="rId14"/>
    <p:sldId id="267" r:id="rId15"/>
    <p:sldId id="269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5CEC4-EAB8-46C2-8633-A54C348EA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A23E0-995F-45B2-8EF0-0069D6BEEA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5CEC4-EAB8-46C2-8633-A54C348EA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A23E0-995F-45B2-8EF0-0069D6BEEA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5CEC4-EAB8-46C2-8633-A54C348EA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A23E0-995F-45B2-8EF0-0069D6BEEA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5CEC4-EAB8-46C2-8633-A54C348EA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A23E0-995F-45B2-8EF0-0069D6BEEA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5CEC4-EAB8-46C2-8633-A54C348EA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A23E0-995F-45B2-8EF0-0069D6BEEA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5CEC4-EAB8-46C2-8633-A54C348EA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A23E0-995F-45B2-8EF0-0069D6BEEA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5CEC4-EAB8-46C2-8633-A54C348EA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A23E0-995F-45B2-8EF0-0069D6BEEA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5CEC4-EAB8-46C2-8633-A54C348EA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A23E0-995F-45B2-8EF0-0069D6BEEA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5CEC4-EAB8-46C2-8633-A54C348EA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A23E0-995F-45B2-8EF0-0069D6BEEA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5CEC4-EAB8-46C2-8633-A54C348EA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A23E0-995F-45B2-8EF0-0069D6BEEA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5CEC4-EAB8-46C2-8633-A54C348EA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A23E0-995F-45B2-8EF0-0069D6BEEA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5CEC4-EAB8-46C2-8633-A54C348EA6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6A23E0-995F-45B2-8EF0-0069D6BEEA0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https://baike.baidu.com/item/%E6%AD%A3%E5%8F%B2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谁</a:t>
            </a:r>
            <a:r>
              <a:rPr lang="zh-CN" altLang="en-US" b="1" dirty="0" smtClean="0">
                <a:solidFill>
                  <a:srgbClr val="FF0000"/>
                </a:solidFill>
              </a:rPr>
              <a:t>是中国的脊梁？</a:t>
            </a:r>
            <a:br>
              <a:rPr lang="en-US" altLang="zh-CN" b="1" dirty="0" smtClean="0">
                <a:solidFill>
                  <a:srgbClr val="FF0000"/>
                </a:solidFill>
              </a:rPr>
            </a:br>
            <a:r>
              <a:rPr lang="en-US" altLang="zh-CN" b="1" dirty="0">
                <a:solidFill>
                  <a:srgbClr val="FF0000"/>
                </a:solidFill>
              </a:rPr>
              <a:t> </a:t>
            </a:r>
            <a:r>
              <a:rPr lang="en-US" altLang="zh-CN" b="1" dirty="0" smtClean="0">
                <a:solidFill>
                  <a:srgbClr val="FF0000"/>
                </a:solidFill>
              </a:rPr>
              <a:t>           </a:t>
            </a:r>
            <a:endParaRPr lang="zh-CN" altLang="en-US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比如：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 smtClean="0">
                <a:solidFill>
                  <a:srgbClr val="002060"/>
                </a:solidFill>
              </a:rPr>
              <a:t>大爱无疆  众志成城   国泰民安   </a:t>
            </a:r>
            <a:endParaRPr lang="en-US" altLang="zh-CN" sz="3600" dirty="0" smtClean="0">
              <a:solidFill>
                <a:srgbClr val="002060"/>
              </a:solidFill>
            </a:endParaRPr>
          </a:p>
          <a:p>
            <a:r>
              <a:rPr lang="zh-CN" altLang="en-US" sz="3600" dirty="0" smtClean="0">
                <a:solidFill>
                  <a:srgbClr val="002060"/>
                </a:solidFill>
              </a:rPr>
              <a:t>万众一心  其利断金    风雨同舟             </a:t>
            </a:r>
            <a:endParaRPr lang="en-US" altLang="zh-CN" sz="3600" dirty="0" smtClean="0">
              <a:solidFill>
                <a:srgbClr val="002060"/>
              </a:solidFill>
            </a:endParaRPr>
          </a:p>
          <a:p>
            <a:r>
              <a:rPr lang="zh-CN" altLang="en-US" sz="3600" dirty="0" smtClean="0">
                <a:solidFill>
                  <a:srgbClr val="002060"/>
                </a:solidFill>
              </a:rPr>
              <a:t> 众人拾柴火焰高    </a:t>
            </a:r>
            <a:endParaRPr lang="en-US" altLang="zh-CN" sz="3600" dirty="0" smtClean="0">
              <a:solidFill>
                <a:srgbClr val="002060"/>
              </a:solidFill>
            </a:endParaRPr>
          </a:p>
          <a:p>
            <a:r>
              <a:rPr lang="zh-CN" altLang="en-US" sz="3600" dirty="0" smtClean="0">
                <a:solidFill>
                  <a:srgbClr val="002060"/>
                </a:solidFill>
              </a:rPr>
              <a:t>人心齐泰山移</a:t>
            </a:r>
            <a:r>
              <a:rPr lang="en-US" altLang="zh-CN" sz="3600" dirty="0" smtClean="0">
                <a:solidFill>
                  <a:srgbClr val="002060"/>
                </a:solidFill>
              </a:rPr>
              <a:t>……</a:t>
            </a:r>
            <a:endParaRPr lang="en-US" altLang="zh-CN" sz="3600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6098" y="1"/>
            <a:ext cx="10917702" cy="1690688"/>
          </a:xfrm>
        </p:spPr>
        <p:txBody>
          <a:bodyPr/>
          <a:lstStyle/>
          <a:p>
            <a:r>
              <a:rPr lang="zh-CN" altLang="en-US" dirty="0"/>
              <a:t>本</a:t>
            </a:r>
            <a:r>
              <a:rPr lang="zh-CN" altLang="en-US" dirty="0" smtClean="0"/>
              <a:t>次疫情严重，许多小区街道纷纷拉出</a:t>
            </a:r>
            <a:r>
              <a:rPr lang="zh-CN" altLang="en-US" dirty="0"/>
              <a:t>标语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8474" y="1434904"/>
            <a:ext cx="12093526" cy="1608551"/>
          </a:xfrm>
          <a:solidFill>
            <a:schemeClr val="lt1"/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74" y="3043456"/>
            <a:ext cx="12093526" cy="1800664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74" y="4844120"/>
            <a:ext cx="12093526" cy="2154116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0" y="5894362"/>
            <a:ext cx="12070079" cy="9636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思考：</a:t>
            </a:r>
            <a:r>
              <a:rPr lang="zh-CN" altLang="en-US" b="1" dirty="0" smtClean="0">
                <a:solidFill>
                  <a:srgbClr val="0070C0"/>
                </a:solidFill>
              </a:rPr>
              <a:t>有人</a:t>
            </a:r>
            <a:r>
              <a:rPr lang="zh-CN" altLang="en-US" b="1" dirty="0">
                <a:solidFill>
                  <a:srgbClr val="0070C0"/>
                </a:solidFill>
              </a:rPr>
              <a:t>说这些标语太雷人，但也有人说，只有放狠话才有效果</a:t>
            </a:r>
            <a:r>
              <a:rPr lang="zh-CN" altLang="en-US" b="1" dirty="0" smtClean="0">
                <a:solidFill>
                  <a:srgbClr val="0070C0"/>
                </a:solidFill>
              </a:rPr>
              <a:t>。作为一名中学生你</a:t>
            </a:r>
            <a:r>
              <a:rPr lang="zh-CN" altLang="en-US" b="1" dirty="0">
                <a:solidFill>
                  <a:srgbClr val="0070C0"/>
                </a:solidFill>
              </a:rPr>
              <a:t>如何评价这些标语？</a:t>
            </a:r>
            <a:endParaRPr lang="zh-CN" altLang="en-US" dirty="0">
              <a:solidFill>
                <a:srgbClr val="0070C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1009"/>
            <a:ext cx="12070080" cy="1784616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25625"/>
            <a:ext cx="12070081" cy="1933575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45132"/>
            <a:ext cx="12070080" cy="2080772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29103"/>
          </a:xfrm>
        </p:spPr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如何写好标语？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19311"/>
            <a:ext cx="10515600" cy="4657652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1.</a:t>
            </a:r>
            <a:r>
              <a:rPr lang="zh-CN" altLang="en-US" b="1" dirty="0" smtClean="0">
                <a:solidFill>
                  <a:srgbClr val="FF0000"/>
                </a:solidFill>
              </a:rPr>
              <a:t>运用修辞。</a:t>
            </a:r>
            <a:r>
              <a:rPr lang="zh-CN" altLang="en-US" b="1" dirty="0" smtClean="0">
                <a:solidFill>
                  <a:srgbClr val="0070C0"/>
                </a:solidFill>
              </a:rPr>
              <a:t>修辞的运用可以把文字变得生动、优美，富有感染力。</a:t>
            </a:r>
            <a:endParaRPr lang="en-US" altLang="zh-CN" b="1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altLang="zh-CN" b="1" dirty="0" smtClean="0">
                <a:solidFill>
                  <a:srgbClr val="0070C0"/>
                </a:solidFill>
              </a:rPr>
              <a:t>A.</a:t>
            </a:r>
            <a:r>
              <a:rPr lang="zh-CN" altLang="en-US" b="1" dirty="0" smtClean="0">
                <a:solidFill>
                  <a:srgbClr val="0070C0"/>
                </a:solidFill>
              </a:rPr>
              <a:t>对比：献出的血有限，挽救的生命无限。</a:t>
            </a:r>
            <a:r>
              <a:rPr lang="en-US" altLang="zh-CN" b="1" dirty="0" smtClean="0">
                <a:solidFill>
                  <a:srgbClr val="0070C0"/>
                </a:solidFill>
              </a:rPr>
              <a:t>(</a:t>
            </a:r>
            <a:r>
              <a:rPr lang="zh-CN" altLang="en-US" b="1" dirty="0" smtClean="0">
                <a:solidFill>
                  <a:srgbClr val="0070C0"/>
                </a:solidFill>
              </a:rPr>
              <a:t>献血车标语</a:t>
            </a:r>
            <a:r>
              <a:rPr lang="en-US" altLang="zh-CN" b="1" dirty="0" smtClean="0">
                <a:solidFill>
                  <a:srgbClr val="0070C0"/>
                </a:solidFill>
              </a:rPr>
              <a:t>)</a:t>
            </a:r>
            <a:endParaRPr lang="en-US" altLang="zh-CN" b="1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altLang="zh-CN" b="1" dirty="0" smtClean="0">
                <a:solidFill>
                  <a:srgbClr val="0070C0"/>
                </a:solidFill>
              </a:rPr>
              <a:t>B.</a:t>
            </a:r>
            <a:r>
              <a:rPr lang="zh-CN" altLang="en-US" b="1" dirty="0" smtClean="0">
                <a:solidFill>
                  <a:srgbClr val="0070C0"/>
                </a:solidFill>
              </a:rPr>
              <a:t>对偶：真情流淌，血脉相通。（公益献血标语）</a:t>
            </a:r>
            <a:endParaRPr lang="en-US" altLang="zh-CN" b="1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altLang="zh-CN" b="1" dirty="0" smtClean="0">
                <a:solidFill>
                  <a:srgbClr val="0070C0"/>
                </a:solidFill>
              </a:rPr>
              <a:t>C.</a:t>
            </a:r>
            <a:r>
              <a:rPr lang="zh-CN" altLang="en-US" b="1" dirty="0" smtClean="0">
                <a:solidFill>
                  <a:srgbClr val="0070C0"/>
                </a:solidFill>
              </a:rPr>
              <a:t>仿拟：鲜血诚可贵，献血价更高。（公益献血标语）</a:t>
            </a:r>
            <a:endParaRPr lang="en-US" altLang="zh-CN" b="1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altLang="zh-CN" b="1" dirty="0" smtClean="0">
                <a:solidFill>
                  <a:srgbClr val="0070C0"/>
                </a:solidFill>
              </a:rPr>
              <a:t>D.</a:t>
            </a:r>
            <a:r>
              <a:rPr lang="zh-CN" altLang="en-US" b="1" dirty="0" smtClean="0">
                <a:solidFill>
                  <a:srgbClr val="0070C0"/>
                </a:solidFill>
              </a:rPr>
              <a:t>比喻：牛奶香浓，丝般感受。（德芙广告标语）</a:t>
            </a:r>
            <a:endParaRPr lang="en-US" altLang="zh-CN" b="1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altLang="zh-CN" b="1" dirty="0" smtClean="0">
                <a:solidFill>
                  <a:srgbClr val="0070C0"/>
                </a:solidFill>
              </a:rPr>
              <a:t>E.</a:t>
            </a:r>
            <a:r>
              <a:rPr lang="zh-CN" altLang="en-US" b="1" dirty="0" smtClean="0">
                <a:solidFill>
                  <a:srgbClr val="0070C0"/>
                </a:solidFill>
              </a:rPr>
              <a:t>排比：我健康，我献血，我自豪。（公益献血标语）</a:t>
            </a:r>
            <a:endParaRPr lang="en-US" altLang="zh-CN" b="1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altLang="zh-CN" b="1" dirty="0" smtClean="0">
                <a:solidFill>
                  <a:srgbClr val="0070C0"/>
                </a:solidFill>
              </a:rPr>
              <a:t>  </a:t>
            </a:r>
            <a:r>
              <a:rPr lang="en-US" altLang="zh-CN" b="1" dirty="0" smtClean="0">
                <a:solidFill>
                  <a:srgbClr val="FF0000"/>
                </a:solidFill>
              </a:rPr>
              <a:t>2.</a:t>
            </a:r>
            <a:r>
              <a:rPr lang="zh-CN" altLang="en-US" b="1" dirty="0" smtClean="0">
                <a:solidFill>
                  <a:srgbClr val="FF0000"/>
                </a:solidFill>
              </a:rPr>
              <a:t>押韵，朗朗上口，容易记诵。</a:t>
            </a:r>
            <a:r>
              <a:rPr lang="zh-CN" altLang="en-US" b="1" dirty="0" smtClean="0">
                <a:solidFill>
                  <a:srgbClr val="0070C0"/>
                </a:solidFill>
              </a:rPr>
              <a:t>康师傅方便面，好吃看得见。（康师傅方便面标语）</a:t>
            </a:r>
            <a:endParaRPr lang="en-US" altLang="zh-CN" b="1" dirty="0" smtClean="0">
              <a:solidFill>
                <a:srgbClr val="0070C0"/>
              </a:solidFill>
            </a:endParaRPr>
          </a:p>
          <a:p>
            <a:r>
              <a:rPr lang="en-US" altLang="zh-CN" b="1" dirty="0" smtClean="0">
                <a:solidFill>
                  <a:srgbClr val="FF0000"/>
                </a:solidFill>
              </a:rPr>
              <a:t>3.</a:t>
            </a:r>
            <a:r>
              <a:rPr lang="zh-CN" altLang="en-US" b="1" dirty="0" smtClean="0">
                <a:solidFill>
                  <a:srgbClr val="FF0000"/>
                </a:solidFill>
              </a:rPr>
              <a:t>简洁，简单醒目。</a:t>
            </a:r>
            <a:r>
              <a:rPr lang="zh-CN" altLang="en-US" b="1" dirty="0" smtClean="0">
                <a:solidFill>
                  <a:srgbClr val="0070C0"/>
                </a:solidFill>
              </a:rPr>
              <a:t>没有蛀牙。（佳洁士广告标语）</a:t>
            </a:r>
            <a:endParaRPr lang="en-US" altLang="zh-CN" b="1" dirty="0" smtClean="0">
              <a:solidFill>
                <a:srgbClr val="0070C0"/>
              </a:solidFill>
            </a:endParaRPr>
          </a:p>
          <a:p>
            <a:r>
              <a:rPr lang="en-US" altLang="zh-CN" b="1" dirty="0" smtClean="0">
                <a:solidFill>
                  <a:srgbClr val="FF0000"/>
                </a:solidFill>
              </a:rPr>
              <a:t>4.</a:t>
            </a:r>
            <a:r>
              <a:rPr lang="zh-CN" altLang="en-US" b="1" dirty="0" smtClean="0">
                <a:solidFill>
                  <a:srgbClr val="FF0000"/>
                </a:solidFill>
              </a:rPr>
              <a:t>句式多样，创新有个性。</a:t>
            </a:r>
            <a:r>
              <a:rPr lang="zh-CN" altLang="en-US" b="1" dirty="0" smtClean="0">
                <a:solidFill>
                  <a:srgbClr val="0070C0"/>
                </a:solidFill>
              </a:rPr>
              <a:t>太平洋保险，保太平。（太平洋保险公司）</a:t>
            </a:r>
            <a:endParaRPr lang="en-US" altLang="zh-CN" b="1" dirty="0" smtClean="0">
              <a:solidFill>
                <a:srgbClr val="0070C0"/>
              </a:solidFill>
            </a:endParaRPr>
          </a:p>
          <a:p>
            <a:r>
              <a:rPr lang="zh-CN" altLang="en-US" sz="3800" b="1" dirty="0">
                <a:solidFill>
                  <a:srgbClr val="FF0000"/>
                </a:solidFill>
              </a:rPr>
              <a:t>任务</a:t>
            </a:r>
            <a:r>
              <a:rPr lang="zh-CN" altLang="en-US" sz="3800" b="1" dirty="0" smtClean="0">
                <a:solidFill>
                  <a:srgbClr val="FF0000"/>
                </a:solidFill>
              </a:rPr>
              <a:t>二：</a:t>
            </a:r>
            <a:r>
              <a:rPr lang="en-US" altLang="zh-CN" sz="3800" b="1" dirty="0" smtClean="0">
                <a:solidFill>
                  <a:srgbClr val="FF0000"/>
                </a:solidFill>
              </a:rPr>
              <a:t> </a:t>
            </a:r>
            <a:r>
              <a:rPr lang="zh-CN" altLang="en-US" sz="3800" b="1" dirty="0" smtClean="0">
                <a:solidFill>
                  <a:srgbClr val="FF0000"/>
                </a:solidFill>
              </a:rPr>
              <a:t>请你拟至少一条标语（必须原创哦），适合悬挂在我们的校园里。</a:t>
            </a:r>
            <a:endParaRPr lang="zh-CN" altLang="en-US" sz="3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疫情当前，我们更要重视学习，大家加油！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002060"/>
                </a:solidFill>
              </a:rPr>
              <a:t>明天我们学习</a:t>
            </a:r>
            <a:r>
              <a:rPr lang="en-US" altLang="zh-CN" b="1" dirty="0" smtClean="0">
                <a:solidFill>
                  <a:srgbClr val="002060"/>
                </a:solidFill>
              </a:rPr>
              <a:t>《</a:t>
            </a:r>
            <a:r>
              <a:rPr lang="zh-CN" altLang="en-US" b="1" dirty="0" smtClean="0">
                <a:solidFill>
                  <a:srgbClr val="002060"/>
                </a:solidFill>
              </a:rPr>
              <a:t>送东阳马生序</a:t>
            </a:r>
            <a:r>
              <a:rPr lang="en-US" altLang="zh-CN" b="1" dirty="0" smtClean="0">
                <a:solidFill>
                  <a:srgbClr val="002060"/>
                </a:solidFill>
              </a:rPr>
              <a:t>》</a:t>
            </a:r>
            <a:r>
              <a:rPr lang="zh-CN" altLang="en-US" b="1" dirty="0" smtClean="0">
                <a:solidFill>
                  <a:srgbClr val="002060"/>
                </a:solidFill>
              </a:rPr>
              <a:t>，我把文章的录音发在群里，大家提前听录音预习，没带书的同学</a:t>
            </a:r>
            <a:r>
              <a:rPr lang="zh-CN" altLang="en-US" b="1" dirty="0">
                <a:solidFill>
                  <a:srgbClr val="002060"/>
                </a:solidFill>
              </a:rPr>
              <a:t>群</a:t>
            </a:r>
            <a:r>
              <a:rPr lang="zh-CN" altLang="en-US" b="1" dirty="0" smtClean="0">
                <a:solidFill>
                  <a:srgbClr val="002060"/>
                </a:solidFill>
              </a:rPr>
              <a:t>共享下载，并打印。</a:t>
            </a:r>
            <a:endParaRPr lang="zh-CN" altLang="en-US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原文：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我们从古以来，就有</a:t>
            </a:r>
            <a:r>
              <a:rPr lang="zh-CN" altLang="en-US" dirty="0">
                <a:solidFill>
                  <a:srgbClr val="FF0000"/>
                </a:solidFill>
              </a:rPr>
              <a:t>埋头苦干的人</a:t>
            </a:r>
            <a:r>
              <a:rPr lang="zh-CN" altLang="en-US" dirty="0"/>
              <a:t>，有</a:t>
            </a:r>
            <a:r>
              <a:rPr lang="zh-CN" altLang="en-US" dirty="0">
                <a:solidFill>
                  <a:srgbClr val="FF0000"/>
                </a:solidFill>
              </a:rPr>
              <a:t>拼命硬干的人</a:t>
            </a:r>
            <a:r>
              <a:rPr lang="zh-CN" altLang="en-US" dirty="0"/>
              <a:t>，有</a:t>
            </a:r>
            <a:r>
              <a:rPr lang="zh-CN" altLang="en-US" dirty="0">
                <a:solidFill>
                  <a:srgbClr val="FF0000"/>
                </a:solidFill>
              </a:rPr>
              <a:t>为民请命的人</a:t>
            </a:r>
            <a:r>
              <a:rPr lang="zh-CN" altLang="en-US" dirty="0"/>
              <a:t>，有</a:t>
            </a:r>
            <a:r>
              <a:rPr lang="zh-CN" altLang="en-US" dirty="0">
                <a:solidFill>
                  <a:srgbClr val="FF0000"/>
                </a:solidFill>
              </a:rPr>
              <a:t>舍身求法</a:t>
            </a:r>
            <a:r>
              <a:rPr lang="zh-CN" altLang="en-US" dirty="0"/>
              <a:t>的人，</a:t>
            </a:r>
            <a:r>
              <a:rPr lang="en-US" altLang="zh-CN" dirty="0"/>
              <a:t>……</a:t>
            </a:r>
            <a:r>
              <a:rPr lang="zh-CN" altLang="en-US" dirty="0"/>
              <a:t>虽是等于为帝王将相作家谱的所谓“</a:t>
            </a:r>
            <a:r>
              <a:rPr lang="zh-CN" altLang="en-US" dirty="0">
                <a:hlinkClick r:id="rId1"/>
              </a:rPr>
              <a:t>正史</a:t>
            </a:r>
            <a:r>
              <a:rPr lang="zh-CN" altLang="en-US" dirty="0"/>
              <a:t>”，也往往掩不住他们的光耀，这就是</a:t>
            </a:r>
            <a:r>
              <a:rPr lang="zh-CN" altLang="en-US" dirty="0">
                <a:solidFill>
                  <a:srgbClr val="FF0000"/>
                </a:solidFill>
              </a:rPr>
              <a:t>中国的脊梁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                                                    ---《</a:t>
            </a:r>
            <a:r>
              <a:rPr lang="zh-CN" altLang="en-US" dirty="0" smtClean="0"/>
              <a:t>中国人失掉自信力了吗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鲁迅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他们是“为民请命”的院士钟南山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US" altLang="zh-CN" sz="3200" b="1" dirty="0" smtClean="0">
                <a:solidFill>
                  <a:srgbClr val="002060"/>
                </a:solidFill>
              </a:rPr>
              <a:t>17</a:t>
            </a:r>
            <a:r>
              <a:rPr lang="zh-CN" altLang="en-US" sz="3200" b="1" dirty="0">
                <a:solidFill>
                  <a:srgbClr val="002060"/>
                </a:solidFill>
              </a:rPr>
              <a:t>年前，非典肆虐中国，那一年，他</a:t>
            </a:r>
            <a:r>
              <a:rPr lang="en-US" altLang="zh-CN" sz="3200" b="1" dirty="0">
                <a:solidFill>
                  <a:srgbClr val="002060"/>
                </a:solidFill>
              </a:rPr>
              <a:t>67</a:t>
            </a:r>
            <a:r>
              <a:rPr lang="zh-CN" altLang="en-US" sz="3200" b="1" dirty="0">
                <a:solidFill>
                  <a:srgbClr val="002060"/>
                </a:solidFill>
              </a:rPr>
              <a:t>岁，他说：“把病情最重的人送到我这里来”；</a:t>
            </a:r>
            <a:r>
              <a:rPr lang="en-US" altLang="zh-CN" sz="3200" b="1" dirty="0">
                <a:solidFill>
                  <a:srgbClr val="002060"/>
                </a:solidFill>
              </a:rPr>
              <a:t>17</a:t>
            </a:r>
            <a:r>
              <a:rPr lang="zh-CN" altLang="en-US" sz="3200" b="1" dirty="0">
                <a:solidFill>
                  <a:srgbClr val="002060"/>
                </a:solidFill>
              </a:rPr>
              <a:t>年后，新型冠状疫情从武汉开始蔓延，这一年，他</a:t>
            </a:r>
            <a:r>
              <a:rPr lang="en-US" altLang="zh-CN" sz="3200" b="1" dirty="0">
                <a:solidFill>
                  <a:srgbClr val="002060"/>
                </a:solidFill>
              </a:rPr>
              <a:t>84</a:t>
            </a:r>
            <a:r>
              <a:rPr lang="zh-CN" altLang="en-US" sz="3200" b="1" dirty="0">
                <a:solidFill>
                  <a:srgbClr val="002060"/>
                </a:solidFill>
              </a:rPr>
              <a:t>岁，他一边稳定民心，不要慌，“尽量不去武汉”、“尽量宅在家”、示范大家戴</a:t>
            </a:r>
            <a:r>
              <a:rPr lang="zh-CN" altLang="en-US" sz="3200" b="1" dirty="0" smtClean="0">
                <a:solidFill>
                  <a:srgbClr val="002060"/>
                </a:solidFill>
              </a:rPr>
              <a:t>口罩，而他却一路“逆行”亲</a:t>
            </a:r>
            <a:r>
              <a:rPr lang="zh-CN" altLang="en-US" sz="3200" b="1" dirty="0">
                <a:solidFill>
                  <a:srgbClr val="002060"/>
                </a:solidFill>
              </a:rPr>
              <a:t>赴武汉一线。</a:t>
            </a:r>
            <a:endParaRPr lang="zh-CN" altLang="en-US" sz="3200" b="1" dirty="0">
              <a:solidFill>
                <a:srgbClr val="002060"/>
              </a:solidFill>
            </a:endParaRP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3200" b="1" dirty="0">
                <a:solidFill>
                  <a:srgbClr val="002060"/>
                </a:solidFill>
              </a:rPr>
              <a:t>他是中国工程院院士、医学专家，在这次疫情面前，简直就是充当了“定海神针”的角色，民间一度出现了，“钟南山不让动别动，钟南山让动再动”的顺口溜，这才是国</a:t>
            </a:r>
            <a:r>
              <a:rPr lang="zh-CN" altLang="en-US" sz="3200" b="1" dirty="0" smtClean="0">
                <a:solidFill>
                  <a:srgbClr val="002060"/>
                </a:solidFill>
              </a:rPr>
              <a:t>之脊梁</a:t>
            </a:r>
            <a:r>
              <a:rPr lang="zh-CN" altLang="en-US" sz="3200" b="1" dirty="0">
                <a:solidFill>
                  <a:srgbClr val="002060"/>
                </a:solidFill>
              </a:rPr>
              <a:t>，灾难面前，</a:t>
            </a:r>
            <a:r>
              <a:rPr lang="zh-CN" altLang="en-US" sz="3200" b="1" dirty="0" smtClean="0">
                <a:solidFill>
                  <a:srgbClr val="002060"/>
                </a:solidFill>
              </a:rPr>
              <a:t>“钟南山”</a:t>
            </a:r>
            <a:r>
              <a:rPr lang="zh-CN" altLang="en-US" sz="3200" b="1" dirty="0">
                <a:solidFill>
                  <a:srgbClr val="002060"/>
                </a:solidFill>
              </a:rPr>
              <a:t>才是当之无愧的英雄。</a:t>
            </a:r>
            <a:endParaRPr lang="zh-CN" altLang="en-US" sz="3200" b="1" dirty="0">
              <a:solidFill>
                <a:srgbClr val="00206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14339" y="48468"/>
            <a:ext cx="2977661" cy="2554055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9050" y="500062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他是“拼命硬干”的人</a:t>
            </a:r>
            <a:r>
              <a:rPr lang="en-US" altLang="zh-CN" b="1" dirty="0" smtClean="0">
                <a:solidFill>
                  <a:srgbClr val="FF0000"/>
                </a:solidFill>
              </a:rPr>
              <a:t>---</a:t>
            </a:r>
            <a:r>
              <a:rPr lang="zh-CN" altLang="en-US" b="1" dirty="0" smtClean="0">
                <a:solidFill>
                  <a:srgbClr val="FF0000"/>
                </a:solidFill>
              </a:rPr>
              <a:t>张定宇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25625"/>
            <a:ext cx="11353800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400" b="1" dirty="0" smtClean="0">
                <a:solidFill>
                  <a:srgbClr val="FF0000"/>
                </a:solidFill>
              </a:rPr>
              <a:t>武汉金银谭院长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---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张定宇，身患绝症，争分夺秒</a:t>
            </a:r>
            <a:r>
              <a:rPr lang="zh-CN" altLang="en-US" sz="2700" b="1" dirty="0" smtClean="0">
                <a:solidFill>
                  <a:srgbClr val="002060"/>
                </a:solidFill>
              </a:rPr>
              <a:t>他</a:t>
            </a:r>
            <a:r>
              <a:rPr lang="zh-CN" altLang="en-US" sz="2700" b="1" dirty="0">
                <a:solidFill>
                  <a:srgbClr val="002060"/>
                </a:solidFill>
              </a:rPr>
              <a:t>是一个渐冻症患者，双腿已经开始萎缩，全身慢慢都会失去知觉。他说：“我必须跑得更快，才能跑赢时间，把重要的事情做完；我必须跑得更快，才能从病毒手里，抢回更多的病人。</a:t>
            </a:r>
            <a:r>
              <a:rPr lang="zh-CN" altLang="en-US" sz="2700" b="1" dirty="0" smtClean="0">
                <a:solidFill>
                  <a:srgbClr val="002060"/>
                </a:solidFill>
              </a:rPr>
              <a:t>” 在</a:t>
            </a:r>
            <a:r>
              <a:rPr lang="zh-CN" altLang="en-US" sz="2700" b="1" dirty="0">
                <a:solidFill>
                  <a:srgbClr val="002060"/>
                </a:solidFill>
              </a:rPr>
              <a:t>疫情中“逆行”的</a:t>
            </a:r>
            <a:r>
              <a:rPr lang="en-US" altLang="zh-CN" sz="2700" b="1" dirty="0">
                <a:solidFill>
                  <a:srgbClr val="002060"/>
                </a:solidFill>
              </a:rPr>
              <a:t>29</a:t>
            </a:r>
            <a:r>
              <a:rPr lang="zh-CN" altLang="en-US" sz="2700" b="1" dirty="0">
                <a:solidFill>
                  <a:srgbClr val="002060"/>
                </a:solidFill>
              </a:rPr>
              <a:t>天里，张定宇往往凌晨</a:t>
            </a:r>
            <a:r>
              <a:rPr lang="en-US" altLang="zh-CN" sz="2700" b="1" dirty="0">
                <a:solidFill>
                  <a:srgbClr val="002060"/>
                </a:solidFill>
              </a:rPr>
              <a:t>2</a:t>
            </a:r>
            <a:r>
              <a:rPr lang="zh-CN" altLang="en-US" sz="2700" b="1" dirty="0">
                <a:solidFill>
                  <a:srgbClr val="002060"/>
                </a:solidFill>
              </a:rPr>
              <a:t>点刚躺下，</a:t>
            </a:r>
            <a:r>
              <a:rPr lang="en-US" altLang="zh-CN" sz="2700" b="1" dirty="0">
                <a:solidFill>
                  <a:srgbClr val="002060"/>
                </a:solidFill>
              </a:rPr>
              <a:t>4</a:t>
            </a:r>
            <a:r>
              <a:rPr lang="zh-CN" altLang="en-US" sz="2700" b="1" dirty="0">
                <a:solidFill>
                  <a:srgbClr val="002060"/>
                </a:solidFill>
              </a:rPr>
              <a:t>点就得爬起来，接无数电话，处理各种突发事件。</a:t>
            </a:r>
            <a:endParaRPr lang="zh-CN" altLang="en-US" sz="2700" b="1" dirty="0">
              <a:solidFill>
                <a:srgbClr val="002060"/>
              </a:solidFill>
            </a:endParaRP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700" b="1" dirty="0">
                <a:solidFill>
                  <a:srgbClr val="002060"/>
                </a:solidFill>
              </a:rPr>
              <a:t>就在他日夜扑在一线，为重症患者抢出生命通道时，同为医务人员的妻子，却因新型冠状病毒感染，在十几公里外的另一家医院接受隔离治疗</a:t>
            </a:r>
            <a:r>
              <a:rPr lang="zh-CN" altLang="en-US" sz="2700" b="1" dirty="0" smtClean="0">
                <a:solidFill>
                  <a:srgbClr val="002060"/>
                </a:solidFill>
              </a:rPr>
              <a:t>。舍大家为小家，他就是中国的脊梁。</a:t>
            </a:r>
            <a:endParaRPr lang="zh-CN" altLang="en-US" sz="2700" b="1" dirty="0">
              <a:solidFill>
                <a:srgbClr val="00206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28904" y="0"/>
            <a:ext cx="3563096" cy="2616591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他们是</a:t>
            </a:r>
            <a:r>
              <a:rPr lang="en-US" altLang="zh-CN" dirty="0" smtClean="0"/>
              <a:t>……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530202"/>
            <a:ext cx="3995225" cy="5327797"/>
          </a:xfrm>
          <a:solidFill>
            <a:schemeClr val="lt1"/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5225" y="1530202"/>
            <a:ext cx="4029587" cy="5327798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4812" y="1530202"/>
            <a:ext cx="3857625" cy="5327798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-56269"/>
            <a:ext cx="10515600" cy="1690688"/>
          </a:xfrm>
        </p:spPr>
        <p:txBody>
          <a:bodyPr/>
          <a:lstStyle/>
          <a:p>
            <a:r>
              <a:rPr lang="zh-CN" altLang="en-US" dirty="0" smtClean="0"/>
              <a:t>他们很平凡，但绝不平庸。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308296"/>
            <a:ext cx="4081206" cy="5549703"/>
          </a:xfrm>
          <a:solidFill>
            <a:schemeClr val="lt1"/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4812" y="1308296"/>
            <a:ext cx="4167188" cy="5549704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1206" y="1308296"/>
            <a:ext cx="3943606" cy="5549704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690688"/>
          </a:xfrm>
        </p:spPr>
        <p:txBody>
          <a:bodyPr/>
          <a:lstStyle/>
          <a:p>
            <a:r>
              <a:rPr lang="zh-CN" altLang="en-US" dirty="0" smtClean="0"/>
              <a:t>疫情无情，人有情。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852849" y="1613314"/>
            <a:ext cx="4339151" cy="5244686"/>
          </a:xfrm>
          <a:solidFill>
            <a:schemeClr val="lt1"/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5224" y="1613314"/>
            <a:ext cx="3857625" cy="5223584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4363" y="1641450"/>
            <a:ext cx="4029587" cy="5216550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altLang="zh-CN" b="1" dirty="0" smtClean="0">
                <a:solidFill>
                  <a:srgbClr val="FF0000"/>
                </a:solidFill>
              </a:rPr>
            </a:br>
            <a:r>
              <a:rPr lang="zh-CN" altLang="en-US" sz="4000" b="1" dirty="0" smtClean="0">
                <a:solidFill>
                  <a:srgbClr val="FF0000"/>
                </a:solidFill>
              </a:rPr>
              <a:t>任务一：想一想在抗击本次疫情中你身边有没有平凡而伟大的人或者群体，或者有没有让你感动的新闻人物，请用以下句式写一段话。（不少于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30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字）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 smtClean="0">
                <a:solidFill>
                  <a:srgbClr val="002060"/>
                </a:solidFill>
              </a:rPr>
              <a:t>       </a:t>
            </a:r>
            <a:endParaRPr lang="en-US" altLang="zh-CN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002060"/>
                </a:solidFill>
              </a:rPr>
              <a:t>     </a:t>
            </a:r>
            <a:endParaRPr lang="en-US" altLang="zh-CN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002060"/>
                </a:solidFill>
              </a:rPr>
              <a:t>      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166424"/>
            <a:ext cx="11788726" cy="4515729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这是我们国泰人，你又会想到哪些四字词语或句子？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96948" y="1690688"/>
            <a:ext cx="11535507" cy="5307988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1313</Words>
  <Application>WPS 演示</Application>
  <PresentationFormat>宽屏</PresentationFormat>
  <Paragraphs>61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等线 Light</vt:lpstr>
      <vt:lpstr>微软雅黑</vt:lpstr>
      <vt:lpstr>Arial Unicode MS</vt:lpstr>
      <vt:lpstr>等线</vt:lpstr>
      <vt:lpstr>Calibri</vt:lpstr>
      <vt:lpstr>Office 主题​​</vt:lpstr>
      <vt:lpstr>谁是中国的脊梁？              国泰  语文教师：汪老师</vt:lpstr>
      <vt:lpstr>原文：</vt:lpstr>
      <vt:lpstr>他们是“为民请命”的院士钟南山</vt:lpstr>
      <vt:lpstr>他是“拼命硬干”的人---张定宇</vt:lpstr>
      <vt:lpstr>他们是……</vt:lpstr>
      <vt:lpstr>他们很平凡，但绝不平庸。</vt:lpstr>
      <vt:lpstr>疫情无情，人有情。</vt:lpstr>
      <vt:lpstr> 任务一：想一想在抗击本次疫情中你身边有没有平凡而伟大的人或者群体，或者有没有让你感动的新闻人物，请用以下句式写一段话。（不少于30字）</vt:lpstr>
      <vt:lpstr>这是我们国泰人，你又会想到哪些四字词语或句子？</vt:lpstr>
      <vt:lpstr>比如：</vt:lpstr>
      <vt:lpstr>本次疫情严重，许多小区街道纷纷拉出标语。</vt:lpstr>
      <vt:lpstr>PowerPoint 演示文稿</vt:lpstr>
      <vt:lpstr>如何写好标语？</vt:lpstr>
      <vt:lpstr>疫情当前，我们更要重视学习，大家加油！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中国人失掉自信力了吗？</dc:title>
  <dc:creator>死豆浆</dc:creator>
  <cp:lastModifiedBy>Administrator</cp:lastModifiedBy>
  <cp:revision>58</cp:revision>
  <dcterms:created xsi:type="dcterms:W3CDTF">2020-02-02T03:18:00Z</dcterms:created>
  <dcterms:modified xsi:type="dcterms:W3CDTF">2020-02-05T04:39:23Z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