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368" r:id="rId2"/>
    <p:sldId id="369" r:id="rId3"/>
    <p:sldId id="370" r:id="rId4"/>
    <p:sldId id="371" r:id="rId5"/>
    <p:sldId id="372" r:id="rId6"/>
    <p:sldId id="373" r:id="rId7"/>
    <p:sldId id="260" r:id="rId8"/>
    <p:sldId id="374" r:id="rId9"/>
    <p:sldId id="375" r:id="rId10"/>
    <p:sldId id="376" r:id="rId11"/>
    <p:sldId id="377" r:id="rId12"/>
    <p:sldId id="378" r:id="rId13"/>
    <p:sldId id="265" r:id="rId14"/>
    <p:sldId id="266" r:id="rId15"/>
    <p:sldId id="323" r:id="rId16"/>
    <p:sldId id="331" r:id="rId17"/>
    <p:sldId id="325" r:id="rId18"/>
    <p:sldId id="326" r:id="rId19"/>
    <p:sldId id="327" r:id="rId20"/>
    <p:sldId id="332" r:id="rId21"/>
    <p:sldId id="349" r:id="rId22"/>
    <p:sldId id="267" r:id="rId23"/>
    <p:sldId id="350" r:id="rId24"/>
    <p:sldId id="269" r:id="rId25"/>
    <p:sldId id="271" r:id="rId26"/>
    <p:sldId id="313" r:id="rId27"/>
    <p:sldId id="272" r:id="rId28"/>
    <p:sldId id="379" r:id="rId29"/>
    <p:sldId id="380" r:id="rId30"/>
    <p:sldId id="381" r:id="rId31"/>
    <p:sldId id="382" r:id="rId32"/>
    <p:sldId id="383" r:id="rId33"/>
    <p:sldId id="384" r:id="rId34"/>
    <p:sldId id="385" r:id="rId35"/>
    <p:sldId id="386" r:id="rId36"/>
  </p:sldIdLst>
  <p:sldSz cx="12192000" cy="6858000"/>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1">
          <p15:clr>
            <a:srgbClr val="A4A3A4"/>
          </p15:clr>
        </p15:guide>
        <p15:guide id="2" pos="3864">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82"/>
      </p:cViewPr>
      <p:guideLst>
        <p:guide orient="horz" pos="2151"/>
        <p:guide pos="3864"/>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tags" Target="tags/tag7.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3.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BC93357-342D-4D79-BC0E-B34FDFBD32AB}" type="datetimeFigureOut">
              <a:rPr lang="zh-CN" altLang="en-US"/>
              <a:t>2021/7/29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1508EE-E7B8-4D2A-A03F-BB5B17B53C7B}" type="slidenum">
              <a:rPr lang="zh-CN" altLang="en-US"/>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6B2906A-169F-402A-A812-CBD14FEFEB97}" type="datetimeFigureOut">
              <a:rPr lang="zh-CN" altLang="en-US"/>
              <a:t>2021/7/29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A93012-77C7-41BE-A8D9-A4E37716373A}" type="slidenum">
              <a:rPr lang="zh-CN" altLang="en-US"/>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A20C101-F0FE-4292-9C96-3003AC9C8148}" type="datetimeFigureOut">
              <a:rPr lang="zh-CN" altLang="en-US"/>
              <a:t>2021/7/29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AEDEBB-C232-4906-BA82-AE258FC8CF31}" type="slidenum">
              <a:rPr lang="zh-CN"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D400F79-BE8D-4C49-8109-7341F571D3EB}" type="datetimeFigureOut">
              <a:rPr lang="zh-CN" altLang="en-US"/>
              <a:t>2021/7/29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8954798-A25B-42BE-9669-BEB6E159ACC3}" type="slidenum">
              <a:rPr lang="zh-CN"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E901FE4-25AC-462E-889A-C49F9771A28F}" type="datetimeFigureOut">
              <a:rPr lang="zh-CN" altLang="en-US"/>
              <a:t>2021/7/29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774ED8A-FD2F-4863-9CA4-E3F5BF860F3E}" type="slidenum">
              <a:rPr lang="zh-CN" altLang="en-US"/>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0B74D56-9301-4560-818D-140D3DA1809B}" type="datetimeFigureOut">
              <a:rPr lang="zh-CN" altLang="en-US"/>
              <a:t>2021/7/29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02758FF-0C4F-4EBE-B8AE-02AB3ACB0994}" type="slidenum">
              <a:rPr lang="zh-CN" altLang="en-US"/>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B969034-193C-4CC5-AAEE-BEA3CC853B60}" type="datetimeFigureOut">
              <a:rPr lang="zh-CN" altLang="en-US"/>
              <a:t>2021/7/29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316B7-1C45-420C-BBAC-DDACF2506B76}" type="slidenum">
              <a:rPr lang="zh-CN" altLang="en-US"/>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77EC80D-330D-40F3-B73F-176CE5007263}" type="datetimeFigureOut">
              <a:rPr lang="zh-CN" altLang="en-US"/>
              <a:t>2021/7/29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3DF7FAB-F758-4C76-921F-D1ED13AB0B9E}" type="slidenum">
              <a:rPr lang="zh-CN" altLang="en-US"/>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E3E9DAEE-1824-48C1-98A9-8777CABA4C7D}" type="datetimeFigureOut">
              <a:rPr lang="zh-CN" altLang="en-US"/>
              <a:t>2021/7/29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D117462-772D-4D45-A429-85E184AF98C8}" type="slidenum">
              <a:rPr lang="zh-CN" altLang="en-US"/>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867F893-9553-41ED-8FA9-C0EC8AC82285}" type="datetimeFigureOut">
              <a:rPr lang="zh-CN" altLang="en-US"/>
              <a:t>2021/7/29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79BC5F6-C007-4AFE-BCF3-80A2636214D5}" type="slidenum">
              <a:rPr lang="zh-CN" altLang="en-US"/>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6889BF1-ECF3-4224-9756-B4E1AC70BE9B}" type="datetimeFigureOut">
              <a:rPr lang="zh-CN" altLang="en-US"/>
              <a:t>2021/7/29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61BF2E-4087-40FA-8C1A-CCFD2A9FCA75}" type="slidenum">
              <a:rPr lang="zh-CN" altLang="en-US"/>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65657DEE-D22A-447B-A78D-DCD51AA82FB9}" type="datetimeFigureOut">
              <a:rPr lang="zh-CN" altLang="en-US"/>
              <a:t>2021/7/29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098FD4BF-D22E-4EDA-9261-72335D8F5C2A}"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 Id="rId3" Type="http://schemas.openxmlformats.org/officeDocument/2006/relationships/tags" Target="../tags/tag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 Id="rId3" Type="http://schemas.openxmlformats.org/officeDocument/2006/relationships/tags" Target="../tags/tag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tags" Target="../tags/tag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tags" Target="../tags/tag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 Id="rId3"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标题 1048594"/>
          <p:cNvSpPr>
            <a:spLocks noGrp="1"/>
          </p:cNvSpPr>
          <p:nvPr/>
        </p:nvSpPr>
        <p:spPr>
          <a:xfrm>
            <a:off x="2105025" y="2720975"/>
            <a:ext cx="8229600" cy="1143000"/>
          </a:xfrm>
          <a:prstGeom prst="rect">
            <a:avLst/>
          </a:prstGeom>
          <a:noFill/>
          <a:ln>
            <a:noFill/>
          </a:ln>
        </p:spPr>
        <p:txBody>
          <a:bodyPr/>
          <a:lst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a:noFill/>
                </a:ln>
                <a:solidFill>
                  <a:srgbClr val="007F7F"/>
                </a:solidFill>
                <a:effectLst>
                  <a:outerShdw blurRad="38100" dist="38100" dir="2700000" algn="tl">
                    <a:srgbClr val="000000">
                      <a:alpha val="43137"/>
                    </a:srgbClr>
                  </a:outerShdw>
                </a:effectLst>
                <a:uLnTx/>
                <a:uFillTx/>
                <a:latin typeface="+mj-lt"/>
                <a:ea typeface="+mj-ea"/>
                <a:cs typeface="+mj-cs"/>
              </a:rPr>
              <a:t>情景导入  生成问题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wipe(down)">
                                      <p:cBhvr>
                                        <p:cTn id="7" dur="500"/>
                                        <p:tgtEl>
                                          <p:spTgt spid="1536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15361"/>
                                        </p:tgtEl>
                                        <p:attrNameLst>
                                          <p:attrName>style.visibility</p:attrName>
                                        </p:attrNameLst>
                                      </p:cBhvr>
                                      <p:to>
                                        <p:strVal val="visible"/>
                                      </p:to>
                                    </p:set>
                                    <p:anim calcmode="lin" valueType="num">
                                      <p:cBhvr additive="base">
                                        <p:cTn id="12" dur="500" fill="hold"/>
                                        <p:tgtEl>
                                          <p:spTgt spid="15361"/>
                                        </p:tgtEl>
                                        <p:attrNameLst>
                                          <p:attrName>ppt_x</p:attrName>
                                        </p:attrNameLst>
                                      </p:cBhvr>
                                      <p:tavLst>
                                        <p:tav tm="0">
                                          <p:val>
                                            <p:strVal val="#ppt_x"/>
                                          </p:val>
                                        </p:tav>
                                        <p:tav tm="100000">
                                          <p:val>
                                            <p:strVal val="#ppt_x"/>
                                          </p:val>
                                        </p:tav>
                                      </p:tavLst>
                                    </p:anim>
                                    <p:anim calcmode="lin" valueType="num">
                                      <p:cBhvr additive="base">
                                        <p:cTn id="13"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P spid="15361"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3" name="图片 2"/>
          <p:cNvPicPr>
            <a:picLocks noChangeAspect="1"/>
          </p:cNvPicPr>
          <p:nvPr/>
        </p:nvPicPr>
        <p:blipFill>
          <a:blip r:embed="rId2"/>
          <a:stretch>
            <a:fillRect/>
          </a:stretch>
        </p:blipFill>
        <p:spPr>
          <a:xfrm>
            <a:off x="1654175" y="736600"/>
            <a:ext cx="8788400" cy="5756275"/>
          </a:xfrm>
          <a:prstGeom prst="rect">
            <a:avLst/>
          </a:prstGeom>
          <a:noFill/>
          <a:ln w="9525">
            <a:noFill/>
          </a:ln>
        </p:spPr>
      </p:pic>
      <p:sp>
        <p:nvSpPr>
          <p:cNvPr id="23554" name="文本框 3"/>
          <p:cNvSpPr txBox="1"/>
          <p:nvPr/>
        </p:nvSpPr>
        <p:spPr>
          <a:xfrm>
            <a:off x="4397375" y="568325"/>
            <a:ext cx="3041015" cy="583565"/>
          </a:xfrm>
          <a:prstGeom prst="rect">
            <a:avLst/>
          </a:prstGeom>
          <a:noFill/>
          <a:ln w="9525">
            <a:noFill/>
          </a:ln>
        </p:spPr>
        <p:txBody>
          <a:bodyPr wrap="none">
            <a:spAutoFit/>
          </a:bodyPr>
          <a:lstStyle/>
          <a:p>
            <a:r>
              <a:rPr lang="zh-CN" altLang="en-US" sz="3200" b="1">
                <a:solidFill>
                  <a:srgbClr val="007F7F"/>
                </a:solidFill>
                <a:latin typeface="Comic Sans MS" panose="030f0702030302020204" pitchFamily="66" charset="0"/>
              </a:rPr>
              <a:t>清明上河图全景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anim calcmode="lin" valueType="num">
                                      <p:cBhvr>
                                        <p:cTn id="7" dur="2000" fill="hold"/>
                                        <p:tgtEl>
                                          <p:spTgt spid="23553"/>
                                        </p:tgtEl>
                                        <p:attrNameLst>
                                          <p:attrName>ppt_x</p:attrName>
                                        </p:attrNameLst>
                                      </p:cBhvr>
                                      <p:tavLst>
                                        <p:tav tm="0">
                                          <p:val>
                                            <p:strVal val="#ppt_x-.2"/>
                                          </p:val>
                                        </p:tav>
                                        <p:tav tm="100000">
                                          <p:val>
                                            <p:strVal val="#ppt_x"/>
                                          </p:val>
                                        </p:tav>
                                      </p:tavLst>
                                    </p:anim>
                                    <p:anim calcmode="lin" valueType="num">
                                      <p:cBhvr>
                                        <p:cTn id="8" dur="2000" fill="hold"/>
                                        <p:tgtEl>
                                          <p:spTgt spid="23553"/>
                                        </p:tgtEl>
                                        <p:attrNameLst>
                                          <p:attrName>ppt_y</p:attrName>
                                        </p:attrNameLst>
                                      </p:cBhvr>
                                      <p:tavLst>
                                        <p:tav tm="0">
                                          <p:val>
                                            <p:strVal val="#ppt_y"/>
                                          </p:val>
                                        </p:tav>
                                        <p:tav tm="100000">
                                          <p:val>
                                            <p:strVal val="#ppt_y"/>
                                          </p:val>
                                        </p:tav>
                                      </p:tavLst>
                                    </p:anim>
                                    <p:animEffect transition="in" filter="wipe(right)" prLst="gradientSize: 0.1">
                                      <p:cBhvr>
                                        <p:cTn id="9" dur="2000"/>
                                        <p:tgtEl>
                                          <p:spTgt spid="2355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3554"/>
                                        </p:tgtEl>
                                        <p:attrNameLst>
                                          <p:attrName>style.visibility</p:attrName>
                                        </p:attrNameLst>
                                      </p:cBhvr>
                                      <p:to>
                                        <p:strVal val="visible"/>
                                      </p:to>
                                    </p:set>
                                    <p:anim calcmode="lin" valueType="num">
                                      <p:cBhvr>
                                        <p:cTn id="12" dur="1000" fill="hold"/>
                                        <p:tgtEl>
                                          <p:spTgt spid="23554"/>
                                        </p:tgtEl>
                                        <p:attrNameLst>
                                          <p:attrName>ppt_x</p:attrName>
                                        </p:attrNameLst>
                                      </p:cBhvr>
                                      <p:tavLst>
                                        <p:tav tm="0">
                                          <p:val>
                                            <p:strVal val="#ppt_x-.2"/>
                                          </p:val>
                                        </p:tav>
                                        <p:tav tm="100000">
                                          <p:val>
                                            <p:strVal val="#ppt_x"/>
                                          </p:val>
                                        </p:tav>
                                      </p:tavLst>
                                    </p:anim>
                                    <p:anim calcmode="lin" valueType="num">
                                      <p:cBhvr>
                                        <p:cTn id="13" dur="1000" fill="hold"/>
                                        <p:tgtEl>
                                          <p:spTgt spid="2355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文本框 1"/>
          <p:cNvSpPr txBox="1"/>
          <p:nvPr/>
        </p:nvSpPr>
        <p:spPr>
          <a:xfrm>
            <a:off x="1962150" y="1287463"/>
            <a:ext cx="8116888" cy="4831080"/>
          </a:xfrm>
          <a:prstGeom prst="rect">
            <a:avLst/>
          </a:prstGeom>
          <a:noFill/>
          <a:ln w="9525">
            <a:noFill/>
          </a:ln>
        </p:spPr>
        <p:txBody>
          <a:bodyPr>
            <a:spAutoFit/>
          </a:bodyPr>
          <a:lstStyle/>
          <a:p>
            <a:r>
              <a:rPr lang="en-US" altLang="zh-CN" sz="2800" b="1">
                <a:latin typeface="Comic Sans MS" panose="030f0702030302020204" pitchFamily="66" charset="0"/>
              </a:rPr>
              <a:t>《</a:t>
            </a:r>
            <a:r>
              <a:rPr lang="zh-CN" altLang="en-US" sz="2800" b="1">
                <a:latin typeface="Comic Sans MS" panose="030f0702030302020204" pitchFamily="66" charset="0"/>
              </a:rPr>
              <a:t>清明上河图</a:t>
            </a:r>
            <a:r>
              <a:rPr lang="en-US" altLang="zh-CN" sz="2800" b="1">
                <a:latin typeface="Comic Sans MS" panose="030f0702030302020204" pitchFamily="66" charset="0"/>
              </a:rPr>
              <a:t>》 </a:t>
            </a:r>
            <a:r>
              <a:rPr lang="zh-CN" altLang="en-US" sz="2800" b="1">
                <a:latin typeface="Comic Sans MS" panose="030f0702030302020204" pitchFamily="66" charset="0"/>
              </a:rPr>
              <a:t>本是进献给宋徽宗的贡品，流传至今已有</a:t>
            </a:r>
            <a:r>
              <a:rPr lang="en-US" altLang="zh-CN" sz="2800" b="1">
                <a:latin typeface="Comic Sans MS" panose="030f0702030302020204" pitchFamily="66" charset="0"/>
              </a:rPr>
              <a:t>800</a:t>
            </a:r>
            <a:r>
              <a:rPr lang="zh-CN" altLang="en-US" sz="2800" b="1">
                <a:latin typeface="Comic Sans MS" panose="030f0702030302020204" pitchFamily="66" charset="0"/>
              </a:rPr>
              <a:t>多年的历史。其主题主要是描写北宋都城东京市民的生活状况和汴河上店铺林立、市民熙来攘往的热闹场面，描绘了运载东南粮米财货的漕船通过汴河桥涵紧张繁忙的景象。作品气势恢弘，长</a:t>
            </a:r>
            <a:r>
              <a:rPr lang="en-US" altLang="zh-CN" sz="2800" b="1">
                <a:latin typeface="Comic Sans MS" panose="030f0702030302020204" pitchFamily="66" charset="0"/>
              </a:rPr>
              <a:t>528.7</a:t>
            </a:r>
            <a:r>
              <a:rPr lang="zh-CN" altLang="en-US" sz="2800" b="1">
                <a:latin typeface="Comic Sans MS" panose="030f0702030302020204" pitchFamily="66" charset="0"/>
              </a:rPr>
              <a:t>厘米、宽</a:t>
            </a:r>
            <a:r>
              <a:rPr lang="en-US" altLang="zh-CN" sz="2800" b="1">
                <a:latin typeface="Comic Sans MS" panose="030f0702030302020204" pitchFamily="66" charset="0"/>
              </a:rPr>
              <a:t>24.8</a:t>
            </a:r>
            <a:r>
              <a:rPr lang="zh-CN" altLang="en-US" sz="2800" b="1">
                <a:latin typeface="Comic Sans MS" panose="030f0702030302020204" pitchFamily="66" charset="0"/>
              </a:rPr>
              <a:t>厘米，画有</a:t>
            </a:r>
            <a:r>
              <a:rPr lang="en-US" altLang="zh-CN" sz="2800" b="1">
                <a:latin typeface="Comic Sans MS" panose="030f0702030302020204" pitchFamily="66" charset="0"/>
              </a:rPr>
              <a:t>587</a:t>
            </a:r>
            <a:r>
              <a:rPr lang="zh-CN" altLang="en-US" sz="2800" b="1">
                <a:latin typeface="Comic Sans MS" panose="030f0702030302020204" pitchFamily="66" charset="0"/>
              </a:rPr>
              <a:t>个不同身份的人物，个个形神兼备，并画有</a:t>
            </a:r>
            <a:r>
              <a:rPr lang="en-US" altLang="zh-CN" sz="2800" b="1">
                <a:latin typeface="Comic Sans MS" panose="030f0702030302020204" pitchFamily="66" charset="0"/>
              </a:rPr>
              <a:t>13</a:t>
            </a:r>
            <a:r>
              <a:rPr lang="zh-CN" altLang="en-US" sz="2800" b="1">
                <a:latin typeface="Comic Sans MS" panose="030f0702030302020204" pitchFamily="66" charset="0"/>
              </a:rPr>
              <a:t>种动物、</a:t>
            </a:r>
            <a:r>
              <a:rPr lang="en-US" altLang="zh-CN" sz="2800" b="1">
                <a:latin typeface="Comic Sans MS" panose="030f0702030302020204" pitchFamily="66" charset="0"/>
              </a:rPr>
              <a:t>9</a:t>
            </a:r>
            <a:r>
              <a:rPr lang="zh-CN" altLang="en-US" sz="2800" b="1">
                <a:latin typeface="Comic Sans MS" panose="030f0702030302020204" pitchFamily="66" charset="0"/>
              </a:rPr>
              <a:t>种植物，其态无不惟妙惟肖，各种牲畜共</a:t>
            </a:r>
            <a:r>
              <a:rPr lang="en-US" altLang="zh-CN" sz="2800" b="1">
                <a:latin typeface="Comic Sans MS" panose="030f0702030302020204" pitchFamily="66" charset="0"/>
              </a:rPr>
              <a:t>56</a:t>
            </a:r>
            <a:r>
              <a:rPr lang="zh-CN" altLang="en-US" sz="2800" b="1">
                <a:latin typeface="Comic Sans MS" panose="030f0702030302020204" pitchFamily="66" charset="0"/>
              </a:rPr>
              <a:t>匹，不同车轿二十余辆，大小船只二十余艘。这件现实主义的杰作，是研究北宋东京城市经济及社会生活的宝贵历史资料。</a:t>
            </a:r>
          </a:p>
        </p:txBody>
      </p:sp>
      <p:sp>
        <p:nvSpPr>
          <p:cNvPr id="24578" name="文本框 2"/>
          <p:cNvSpPr txBox="1"/>
          <p:nvPr/>
        </p:nvSpPr>
        <p:spPr>
          <a:xfrm>
            <a:off x="4225925" y="647700"/>
            <a:ext cx="3396615" cy="645160"/>
          </a:xfrm>
          <a:prstGeom prst="rect">
            <a:avLst/>
          </a:prstGeom>
          <a:noFill/>
          <a:ln w="9525">
            <a:noFill/>
          </a:ln>
        </p:spPr>
        <p:txBody>
          <a:bodyPr wrap="none">
            <a:spAutoFit/>
          </a:bodyPr>
          <a:lstStyle/>
          <a:p>
            <a:r>
              <a:rPr lang="zh-CN" altLang="en-US" sz="3600" b="1">
                <a:solidFill>
                  <a:srgbClr val="007F7F"/>
                </a:solidFill>
                <a:latin typeface="Comic Sans MS" panose="030f0702030302020204" pitchFamily="66" charset="0"/>
              </a:rPr>
              <a:t>清明上河图简介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577"/>
                                        </p:tgtEl>
                                        <p:attrNameLst>
                                          <p:attrName>style.visibility</p:attrName>
                                        </p:attrNameLst>
                                      </p:cBhvr>
                                      <p:to>
                                        <p:strVal val="visible"/>
                                      </p:to>
                                    </p:set>
                                    <p:anim calcmode="discrete" valueType="clr">
                                      <p:cBhvr override="childStyle">
                                        <p:cTn id="7" dur="80"/>
                                        <p:tgtEl>
                                          <p:spTgt spid="2457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77"/>
                                        </p:tgtEl>
                                        <p:attrNameLst>
                                          <p:attrName>fillcolor</p:attrName>
                                        </p:attrNameLst>
                                      </p:cBhvr>
                                      <p:tavLst>
                                        <p:tav tm="0">
                                          <p:val>
                                            <p:clrVal>
                                              <a:schemeClr val="accent2"/>
                                            </p:clrVal>
                                          </p:val>
                                        </p:tav>
                                        <p:tav tm="50000">
                                          <p:val>
                                            <p:clrVal>
                                              <a:schemeClr val="hlink"/>
                                            </p:clrVal>
                                          </p:val>
                                        </p:tav>
                                      </p:tavLst>
                                    </p:anim>
                                    <p:set>
                                      <p:cBhvr>
                                        <p:cTn id="9" dur="80"/>
                                        <p:tgtEl>
                                          <p:spTgt spid="2457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4578"/>
                                        </p:tgtEl>
                                        <p:attrNameLst>
                                          <p:attrName>style.visibility</p:attrName>
                                        </p:attrNameLst>
                                      </p:cBhvr>
                                      <p:to>
                                        <p:strVal val="visible"/>
                                      </p:to>
                                    </p:set>
                                    <p:anim calcmode="lin" valueType="num">
                                      <p:cBhvr>
                                        <p:cTn id="14" dur="1000" fill="hold"/>
                                        <p:tgtEl>
                                          <p:spTgt spid="24578"/>
                                        </p:tgtEl>
                                        <p:attrNameLst>
                                          <p:attrName>ppt_x</p:attrName>
                                        </p:attrNameLst>
                                      </p:cBhvr>
                                      <p:tavLst>
                                        <p:tav tm="0">
                                          <p:val>
                                            <p:strVal val="#ppt_x-.2"/>
                                          </p:val>
                                        </p:tav>
                                        <p:tav tm="100000">
                                          <p:val>
                                            <p:strVal val="#ppt_x"/>
                                          </p:val>
                                        </p:tav>
                                      </p:tavLst>
                                    </p:anim>
                                    <p:anim calcmode="lin" valueType="num">
                                      <p:cBhvr>
                                        <p:cTn id="15" dur="1000" fill="hold"/>
                                        <p:tgtEl>
                                          <p:spTgt spid="2457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2457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6" name="文本框 1"/>
          <p:cNvSpPr txBox="1"/>
          <p:nvPr/>
        </p:nvSpPr>
        <p:spPr>
          <a:xfrm>
            <a:off x="1660525" y="654050"/>
            <a:ext cx="2019300" cy="645160"/>
          </a:xfrm>
          <a:prstGeom prst="rect">
            <a:avLst/>
          </a:prstGeom>
          <a:noFill/>
          <a:ln w="9525">
            <a:noFill/>
          </a:ln>
        </p:spPr>
        <p:txBody>
          <a:bodyPr wrap="none">
            <a:spAutoFit/>
          </a:bodyPr>
          <a:lstStyle/>
          <a:p>
            <a:r>
              <a:rPr lang="zh-CN" altLang="en-US" sz="3600" b="1">
                <a:solidFill>
                  <a:srgbClr val="007F7F"/>
                </a:solidFill>
                <a:latin typeface="Comic Sans MS" panose="030f0702030302020204" pitchFamily="66" charset="0"/>
              </a:rPr>
              <a:t>预习检测</a:t>
            </a:r>
          </a:p>
        </p:txBody>
      </p:sp>
      <p:sp>
        <p:nvSpPr>
          <p:cNvPr id="3" name="文本框 2"/>
          <p:cNvSpPr txBox="1"/>
          <p:nvPr/>
        </p:nvSpPr>
        <p:spPr>
          <a:xfrm>
            <a:off x="2054225" y="1781175"/>
            <a:ext cx="8259763" cy="1198880"/>
          </a:xfrm>
          <a:prstGeom prst="rect">
            <a:avLst/>
          </a:prstGeom>
          <a:noFill/>
          <a:ln w="9525">
            <a:noFill/>
          </a:ln>
        </p:spPr>
        <p:txBody>
          <a:bodyPr>
            <a:spAutoFit/>
          </a:bodyPr>
          <a:lstStyle/>
          <a:p>
            <a:r>
              <a:rPr lang="zh-CN" altLang="en-US" sz="2400" b="1">
                <a:latin typeface="Comic Sans MS" panose="030f0702030302020204" pitchFamily="66" charset="0"/>
              </a:rPr>
              <a:t>坊（    ）汴梁（   ）题跋（   ）绢本（   ）田畴（   ）</a:t>
            </a:r>
          </a:p>
          <a:p>
            <a:r>
              <a:rPr lang="zh-CN" altLang="en-US" sz="2400" b="1">
                <a:latin typeface="Comic Sans MS" panose="030f0702030302020204" pitchFamily="66" charset="0"/>
              </a:rPr>
              <a:t>料峭（   ）驮队（   ）跋涉（   ）漕运（    ）</a:t>
            </a:r>
          </a:p>
          <a:p>
            <a:r>
              <a:rPr lang="zh-CN" altLang="en-US" sz="2400" b="1">
                <a:latin typeface="Comic Sans MS" panose="030f0702030302020204" pitchFamily="66" charset="0"/>
              </a:rPr>
              <a:t>舳舻（       ）纤夫（   ）摩肩接踵（    ）</a:t>
            </a:r>
          </a:p>
        </p:txBody>
      </p:sp>
      <p:sp>
        <p:nvSpPr>
          <p:cNvPr id="108548" name="文本框 3"/>
          <p:cNvSpPr txBox="1"/>
          <p:nvPr/>
        </p:nvSpPr>
        <p:spPr>
          <a:xfrm>
            <a:off x="1955800" y="1293813"/>
            <a:ext cx="1725295" cy="460375"/>
          </a:xfrm>
          <a:prstGeom prst="rect">
            <a:avLst/>
          </a:prstGeom>
          <a:noFill/>
          <a:ln w="9525">
            <a:noFill/>
          </a:ln>
        </p:spPr>
        <p:txBody>
          <a:bodyPr wrap="none">
            <a:spAutoFit/>
          </a:bodyPr>
          <a:lstStyle/>
          <a:p>
            <a:r>
              <a:rPr lang="en-US" altLang="zh-CN" sz="2400" b="1">
                <a:solidFill>
                  <a:schemeClr val="accent2"/>
                </a:solidFill>
                <a:latin typeface="Comic Sans MS" panose="030f0702030302020204" pitchFamily="66" charset="0"/>
              </a:rPr>
              <a:t>1.</a:t>
            </a:r>
            <a:r>
              <a:rPr lang="zh-CN" altLang="en-US" sz="2400" b="1">
                <a:solidFill>
                  <a:schemeClr val="accent2"/>
                </a:solidFill>
                <a:latin typeface="Comic Sans MS" panose="030f0702030302020204" pitchFamily="66" charset="0"/>
              </a:rPr>
              <a:t>读准字音</a:t>
            </a:r>
          </a:p>
        </p:txBody>
      </p:sp>
      <p:sp>
        <p:nvSpPr>
          <p:cNvPr id="5" name="文本框 4"/>
          <p:cNvSpPr txBox="1"/>
          <p:nvPr/>
        </p:nvSpPr>
        <p:spPr>
          <a:xfrm>
            <a:off x="2679700" y="1781175"/>
            <a:ext cx="877888" cy="398780"/>
          </a:xfrm>
          <a:prstGeom prst="rect">
            <a:avLst/>
          </a:prstGeom>
          <a:noFill/>
          <a:ln w="9525">
            <a:noFill/>
          </a:ln>
        </p:spPr>
        <p:txBody>
          <a:bodyPr>
            <a:spAutoFit/>
          </a:bodyPr>
          <a:lstStyle/>
          <a:p>
            <a:r>
              <a:rPr lang="en-US" altLang="zh-CN" sz="2000" b="1">
                <a:solidFill>
                  <a:srgbClr val="C00000"/>
                </a:solidFill>
                <a:latin typeface="Comic Sans MS" panose="030f0702030302020204" pitchFamily="66" charset="0"/>
              </a:rPr>
              <a:t>fāng</a:t>
            </a:r>
          </a:p>
        </p:txBody>
      </p:sp>
      <p:sp>
        <p:nvSpPr>
          <p:cNvPr id="6" name="文本框 5"/>
          <p:cNvSpPr txBox="1"/>
          <p:nvPr/>
        </p:nvSpPr>
        <p:spPr>
          <a:xfrm>
            <a:off x="4356100" y="1781175"/>
            <a:ext cx="678180"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biàn</a:t>
            </a:r>
          </a:p>
        </p:txBody>
      </p:sp>
      <p:sp>
        <p:nvSpPr>
          <p:cNvPr id="7" name="文本框 6"/>
          <p:cNvSpPr txBox="1"/>
          <p:nvPr/>
        </p:nvSpPr>
        <p:spPr>
          <a:xfrm>
            <a:off x="6084888" y="1781175"/>
            <a:ext cx="630237" cy="398780"/>
          </a:xfrm>
          <a:prstGeom prst="rect">
            <a:avLst/>
          </a:prstGeom>
          <a:noFill/>
          <a:ln w="9525">
            <a:noFill/>
          </a:ln>
        </p:spPr>
        <p:txBody>
          <a:bodyPr>
            <a:spAutoFit/>
          </a:bodyPr>
          <a:lstStyle/>
          <a:p>
            <a:r>
              <a:rPr lang="en-US" altLang="zh-CN" sz="2000">
                <a:solidFill>
                  <a:srgbClr val="C00000"/>
                </a:solidFill>
                <a:latin typeface="Comic Sans MS" panose="030f0702030302020204" pitchFamily="66" charset="0"/>
              </a:rPr>
              <a:t>bá</a:t>
            </a:r>
          </a:p>
        </p:txBody>
      </p:sp>
      <p:sp>
        <p:nvSpPr>
          <p:cNvPr id="8" name="文本框 7"/>
          <p:cNvSpPr txBox="1"/>
          <p:nvPr/>
        </p:nvSpPr>
        <p:spPr>
          <a:xfrm>
            <a:off x="7580313" y="1781175"/>
            <a:ext cx="690880"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jüān</a:t>
            </a:r>
          </a:p>
        </p:txBody>
      </p:sp>
      <p:sp>
        <p:nvSpPr>
          <p:cNvPr id="9" name="文本框 8"/>
          <p:cNvSpPr txBox="1"/>
          <p:nvPr/>
        </p:nvSpPr>
        <p:spPr>
          <a:xfrm>
            <a:off x="9277350" y="1781175"/>
            <a:ext cx="725170"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chóu</a:t>
            </a:r>
          </a:p>
        </p:txBody>
      </p:sp>
      <p:sp>
        <p:nvSpPr>
          <p:cNvPr id="25609" name="文本框 9"/>
          <p:cNvSpPr txBox="1"/>
          <p:nvPr/>
        </p:nvSpPr>
        <p:spPr>
          <a:xfrm>
            <a:off x="2897188" y="2179638"/>
            <a:ext cx="896937" cy="398780"/>
          </a:xfrm>
          <a:prstGeom prst="rect">
            <a:avLst/>
          </a:prstGeom>
          <a:noFill/>
          <a:ln w="9525">
            <a:noFill/>
          </a:ln>
        </p:spPr>
        <p:txBody>
          <a:bodyPr>
            <a:spAutoFit/>
          </a:bodyPr>
          <a:lstStyle/>
          <a:p>
            <a:r>
              <a:rPr lang="en-US" altLang="zh-CN" sz="2000" b="1">
                <a:solidFill>
                  <a:srgbClr val="C00000"/>
                </a:solidFill>
                <a:latin typeface="Comic Sans MS" panose="030f0702030302020204" pitchFamily="66" charset="0"/>
              </a:rPr>
              <a:t>qiào</a:t>
            </a:r>
          </a:p>
        </p:txBody>
      </p:sp>
      <p:sp>
        <p:nvSpPr>
          <p:cNvPr id="11" name="文本框 10"/>
          <p:cNvSpPr txBox="1"/>
          <p:nvPr/>
        </p:nvSpPr>
        <p:spPr>
          <a:xfrm>
            <a:off x="4598988" y="2201863"/>
            <a:ext cx="567690"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tuó</a:t>
            </a:r>
          </a:p>
        </p:txBody>
      </p:sp>
      <p:sp>
        <p:nvSpPr>
          <p:cNvPr id="12" name="文本框 11"/>
          <p:cNvSpPr txBox="1"/>
          <p:nvPr/>
        </p:nvSpPr>
        <p:spPr>
          <a:xfrm>
            <a:off x="6211888" y="2179638"/>
            <a:ext cx="630237" cy="398780"/>
          </a:xfrm>
          <a:prstGeom prst="rect">
            <a:avLst/>
          </a:prstGeom>
          <a:noFill/>
          <a:ln w="9525">
            <a:noFill/>
          </a:ln>
        </p:spPr>
        <p:txBody>
          <a:bodyPr>
            <a:spAutoFit/>
          </a:bodyPr>
          <a:lstStyle/>
          <a:p>
            <a:r>
              <a:rPr lang="en-US" altLang="zh-CN" sz="2000">
                <a:solidFill>
                  <a:srgbClr val="C00000"/>
                </a:solidFill>
                <a:latin typeface="Comic Sans MS" panose="030f0702030302020204" pitchFamily="66" charset="0"/>
              </a:rPr>
              <a:t>bá</a:t>
            </a:r>
          </a:p>
        </p:txBody>
      </p:sp>
      <p:sp>
        <p:nvSpPr>
          <p:cNvPr id="13" name="文本框 12"/>
          <p:cNvSpPr txBox="1"/>
          <p:nvPr/>
        </p:nvSpPr>
        <p:spPr>
          <a:xfrm>
            <a:off x="7866063" y="2179638"/>
            <a:ext cx="587375"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cáo</a:t>
            </a:r>
          </a:p>
        </p:txBody>
      </p:sp>
      <p:sp>
        <p:nvSpPr>
          <p:cNvPr id="14" name="文本框 13"/>
          <p:cNvSpPr txBox="1"/>
          <p:nvPr/>
        </p:nvSpPr>
        <p:spPr>
          <a:xfrm>
            <a:off x="3028950" y="2503488"/>
            <a:ext cx="969963" cy="398780"/>
          </a:xfrm>
          <a:prstGeom prst="rect">
            <a:avLst/>
          </a:prstGeom>
          <a:noFill/>
          <a:ln w="9525">
            <a:noFill/>
          </a:ln>
        </p:spPr>
        <p:txBody>
          <a:bodyPr>
            <a:spAutoFit/>
          </a:bodyPr>
          <a:lstStyle/>
          <a:p>
            <a:r>
              <a:rPr lang="en-US" altLang="zh-CN" sz="2000" b="1">
                <a:solidFill>
                  <a:srgbClr val="C00000"/>
                </a:solidFill>
                <a:latin typeface="Comic Sans MS" panose="030f0702030302020204" pitchFamily="66" charset="0"/>
              </a:rPr>
              <a:t>zhú lú</a:t>
            </a:r>
          </a:p>
        </p:txBody>
      </p:sp>
      <p:sp>
        <p:nvSpPr>
          <p:cNvPr id="15" name="文本框 14"/>
          <p:cNvSpPr txBox="1"/>
          <p:nvPr/>
        </p:nvSpPr>
        <p:spPr>
          <a:xfrm>
            <a:off x="5033963" y="2503488"/>
            <a:ext cx="671512" cy="398780"/>
          </a:xfrm>
          <a:prstGeom prst="rect">
            <a:avLst/>
          </a:prstGeom>
          <a:noFill/>
          <a:ln w="9525">
            <a:noFill/>
          </a:ln>
        </p:spPr>
        <p:txBody>
          <a:bodyPr>
            <a:spAutoFit/>
          </a:bodyPr>
          <a:lstStyle/>
          <a:p>
            <a:r>
              <a:rPr lang="en-US" altLang="zh-CN" sz="2000" b="1">
                <a:solidFill>
                  <a:srgbClr val="C00000"/>
                </a:solidFill>
                <a:latin typeface="Comic Sans MS" panose="030f0702030302020204" pitchFamily="66" charset="0"/>
              </a:rPr>
              <a:t>qiàn</a:t>
            </a:r>
          </a:p>
        </p:txBody>
      </p:sp>
      <p:sp>
        <p:nvSpPr>
          <p:cNvPr id="16" name="文本框 15"/>
          <p:cNvSpPr txBox="1"/>
          <p:nvPr/>
        </p:nvSpPr>
        <p:spPr>
          <a:xfrm>
            <a:off x="7283450" y="2536825"/>
            <a:ext cx="888365" cy="398780"/>
          </a:xfrm>
          <a:prstGeom prst="rect">
            <a:avLst/>
          </a:prstGeom>
          <a:noFill/>
          <a:ln w="9525">
            <a:noFill/>
          </a:ln>
        </p:spPr>
        <p:txBody>
          <a:bodyPr wrap="none">
            <a:spAutoFit/>
          </a:bodyPr>
          <a:lstStyle/>
          <a:p>
            <a:r>
              <a:rPr lang="en-US" altLang="zh-CN" sz="2000" b="1">
                <a:solidFill>
                  <a:srgbClr val="C00000"/>
                </a:solidFill>
                <a:latin typeface="Comic Sans MS" panose="030f0702030302020204" pitchFamily="66" charset="0"/>
              </a:rPr>
              <a:t>zhǒng</a:t>
            </a:r>
          </a:p>
        </p:txBody>
      </p:sp>
      <p:sp>
        <p:nvSpPr>
          <p:cNvPr id="108561" name="文本框 16"/>
          <p:cNvSpPr txBox="1"/>
          <p:nvPr/>
        </p:nvSpPr>
        <p:spPr>
          <a:xfrm>
            <a:off x="1955800" y="2998788"/>
            <a:ext cx="1714500" cy="460375"/>
          </a:xfrm>
          <a:prstGeom prst="rect">
            <a:avLst/>
          </a:prstGeom>
          <a:noFill/>
          <a:ln w="9525">
            <a:noFill/>
          </a:ln>
        </p:spPr>
        <p:txBody>
          <a:bodyPr wrap="none">
            <a:spAutoFit/>
          </a:bodyPr>
          <a:lstStyle/>
          <a:p>
            <a:r>
              <a:rPr lang="en-US" altLang="zh-CN" sz="2400" b="1">
                <a:solidFill>
                  <a:schemeClr val="accent2"/>
                </a:solidFill>
                <a:latin typeface="宋体" panose="02010600030101010101" pitchFamily="2" charset="-122"/>
              </a:rPr>
              <a:t>2.</a:t>
            </a:r>
            <a:r>
              <a:rPr lang="zh-CN" altLang="en-US" sz="2400" b="1">
                <a:solidFill>
                  <a:schemeClr val="accent2"/>
                </a:solidFill>
                <a:latin typeface="宋体" panose="02010600030101010101" pitchFamily="2" charset="-122"/>
              </a:rPr>
              <a:t>理解词语</a:t>
            </a:r>
          </a:p>
        </p:txBody>
      </p:sp>
      <p:sp>
        <p:nvSpPr>
          <p:cNvPr id="18" name="文本框 17"/>
          <p:cNvSpPr txBox="1"/>
          <p:nvPr/>
        </p:nvSpPr>
        <p:spPr>
          <a:xfrm>
            <a:off x="2054225" y="3549650"/>
            <a:ext cx="1407160" cy="2676525"/>
          </a:xfrm>
          <a:prstGeom prst="rect">
            <a:avLst/>
          </a:prstGeom>
          <a:noFill/>
          <a:ln w="9525">
            <a:noFill/>
          </a:ln>
        </p:spPr>
        <p:txBody>
          <a:bodyPr wrap="none">
            <a:spAutoFit/>
          </a:bodyPr>
          <a:lstStyle/>
          <a:p>
            <a:r>
              <a:rPr lang="zh-CN" altLang="en-US" sz="2400" b="1">
                <a:latin typeface="Comic Sans MS" panose="030f0702030302020204" pitchFamily="66" charset="0"/>
              </a:rPr>
              <a:t>坊</a:t>
            </a:r>
          </a:p>
          <a:p>
            <a:r>
              <a:rPr lang="zh-CN" altLang="en-US" sz="2400" b="1">
                <a:latin typeface="Comic Sans MS" panose="030f0702030302020204" pitchFamily="66" charset="0"/>
              </a:rPr>
              <a:t>界画</a:t>
            </a:r>
          </a:p>
          <a:p>
            <a:r>
              <a:rPr lang="zh-CN" altLang="en-US" sz="2400" b="1">
                <a:latin typeface="Comic Sans MS" panose="030f0702030302020204" pitchFamily="66" charset="0"/>
              </a:rPr>
              <a:t>慢板</a:t>
            </a:r>
          </a:p>
          <a:p>
            <a:r>
              <a:rPr lang="zh-CN" altLang="en-US" sz="2400" b="1">
                <a:latin typeface="Comic Sans MS" panose="030f0702030302020204" pitchFamily="66" charset="0"/>
              </a:rPr>
              <a:t>设色</a:t>
            </a:r>
          </a:p>
          <a:p>
            <a:r>
              <a:rPr lang="zh-CN" altLang="en-US" sz="2400" b="1">
                <a:latin typeface="Comic Sans MS" panose="030f0702030302020204" pitchFamily="66" charset="0"/>
              </a:rPr>
              <a:t>孔道</a:t>
            </a:r>
          </a:p>
          <a:p>
            <a:r>
              <a:rPr lang="zh-CN" altLang="en-US" sz="2400" b="1">
                <a:latin typeface="Comic Sans MS" panose="030f0702030302020204" pitchFamily="66" charset="0"/>
              </a:rPr>
              <a:t>摩肩接踵</a:t>
            </a:r>
          </a:p>
          <a:p>
            <a:r>
              <a:rPr lang="zh-CN" altLang="en-US" sz="2400" b="1">
                <a:latin typeface="Comic Sans MS" panose="030f0702030302020204" pitchFamily="66" charset="0"/>
              </a:rPr>
              <a:t>络绎不绝</a:t>
            </a:r>
          </a:p>
        </p:txBody>
      </p:sp>
      <p:sp>
        <p:nvSpPr>
          <p:cNvPr id="19" name="文本框 18"/>
          <p:cNvSpPr txBox="1"/>
          <p:nvPr/>
        </p:nvSpPr>
        <p:spPr>
          <a:xfrm>
            <a:off x="3554413" y="3549650"/>
            <a:ext cx="5692140" cy="3046095"/>
          </a:xfrm>
          <a:prstGeom prst="rect">
            <a:avLst/>
          </a:prstGeom>
          <a:noFill/>
          <a:ln w="9525">
            <a:noFill/>
          </a:ln>
        </p:spPr>
        <p:txBody>
          <a:bodyPr wrap="none">
            <a:spAutoFit/>
          </a:bodyPr>
          <a:lstStyle/>
          <a:p>
            <a:r>
              <a:rPr lang="zh-CN" altLang="en-US" sz="2400" b="1">
                <a:solidFill>
                  <a:srgbClr val="4198CF"/>
                </a:solidFill>
                <a:latin typeface="Comic Sans MS" panose="030f0702030302020204" pitchFamily="66" charset="0"/>
              </a:rPr>
              <a:t>城市居民聚居的名称</a:t>
            </a:r>
          </a:p>
          <a:p>
            <a:r>
              <a:rPr lang="zh-CN" altLang="en-US" sz="2400" b="1">
                <a:solidFill>
                  <a:srgbClr val="4198CF"/>
                </a:solidFill>
                <a:latin typeface="Comic Sans MS" panose="030f0702030302020204" pitchFamily="66" charset="0"/>
              </a:rPr>
              <a:t>中国画的一种。</a:t>
            </a:r>
          </a:p>
          <a:p>
            <a:r>
              <a:rPr lang="zh-CN" altLang="en-US" sz="2400" b="1">
                <a:solidFill>
                  <a:srgbClr val="4198CF"/>
                </a:solidFill>
                <a:latin typeface="Comic Sans MS" panose="030f0702030302020204" pitchFamily="66" charset="0"/>
              </a:rPr>
              <a:t>音乐术语，表示音乐的节奏</a:t>
            </a:r>
          </a:p>
          <a:p>
            <a:r>
              <a:rPr lang="zh-CN" altLang="en-US" sz="2400" b="1">
                <a:solidFill>
                  <a:srgbClr val="4198CF"/>
                </a:solidFill>
                <a:latin typeface="Comic Sans MS" panose="030f0702030302020204" pitchFamily="66" charset="0"/>
              </a:rPr>
              <a:t>绘画着色、涂色</a:t>
            </a:r>
          </a:p>
          <a:p>
            <a:r>
              <a:rPr lang="zh-CN" altLang="en-US" sz="2400" b="1">
                <a:solidFill>
                  <a:srgbClr val="4198CF"/>
                </a:solidFill>
                <a:latin typeface="Comic Sans MS" panose="030f0702030302020204" pitchFamily="66" charset="0"/>
              </a:rPr>
              <a:t>必经之道</a:t>
            </a:r>
          </a:p>
          <a:p>
            <a:r>
              <a:rPr lang="zh-CN" altLang="en-US" sz="2400" b="1">
                <a:solidFill>
                  <a:srgbClr val="4198CF"/>
                </a:solidFill>
                <a:latin typeface="Comic Sans MS" panose="030f0702030302020204" pitchFamily="66" charset="0"/>
              </a:rPr>
              <a:t>肩并肩，脚碰脚。形容人很多，很拥挤。</a:t>
            </a:r>
          </a:p>
          <a:p>
            <a:r>
              <a:rPr lang="zh-CN" altLang="en-US" sz="2400" b="1">
                <a:solidFill>
                  <a:srgbClr val="4198CF"/>
                </a:solidFill>
                <a:latin typeface="Comic Sans MS" panose="030f0702030302020204" pitchFamily="66" charset="0"/>
              </a:rPr>
              <a:t>形容行人很多，往来不断</a:t>
            </a:r>
          </a:p>
          <a:p>
            <a:endParaRPr lang="zh-CN" altLang="en-US" sz="2400" b="1">
              <a:solidFill>
                <a:srgbClr val="4198CF"/>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5609"/>
                                        </p:tgtEl>
                                        <p:attrNameLst>
                                          <p:attrName>style.visibility</p:attrName>
                                        </p:attrNameLst>
                                      </p:cBhvr>
                                      <p:to>
                                        <p:strVal val="visible"/>
                                      </p:to>
                                    </p:set>
                                    <p:anim calcmode="lin" valueType="num">
                                      <p:cBhvr additive="base">
                                        <p:cTn id="44" dur="500" fill="hold"/>
                                        <p:tgtEl>
                                          <p:spTgt spid="25609"/>
                                        </p:tgtEl>
                                        <p:attrNameLst>
                                          <p:attrName>ppt_x</p:attrName>
                                        </p:attrNameLst>
                                      </p:cBhvr>
                                      <p:tavLst>
                                        <p:tav tm="0">
                                          <p:val>
                                            <p:strVal val="#ppt_x"/>
                                          </p:val>
                                        </p:tav>
                                        <p:tav tm="100000">
                                          <p:val>
                                            <p:strVal val="#ppt_x"/>
                                          </p:val>
                                        </p:tav>
                                      </p:tavLst>
                                    </p:anim>
                                    <p:anim calcmode="lin" valueType="num">
                                      <p:cBhvr additive="base">
                                        <p:cTn id="45"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ppt_x"/>
                                          </p:val>
                                        </p:tav>
                                        <p:tav tm="100000">
                                          <p:val>
                                            <p:strVal val="#ppt_x"/>
                                          </p:val>
                                        </p:tav>
                                      </p:tavLst>
                                    </p:anim>
                                    <p:anim calcmode="lin" valueType="num">
                                      <p:cBhvr additive="base">
                                        <p:cTn id="7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6" fill="hold" nodeType="clickPar">
                      <p:stCondLst>
                        <p:cond delay="indefinite"/>
                      </p:stCondLst>
                      <p:childTnLst>
                        <p:par>
                          <p:cTn id="77" fill="hold" nodeType="afterGroup">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ppt_x"/>
                                          </p:val>
                                        </p:tav>
                                        <p:tav tm="100000">
                                          <p:val>
                                            <p:strVal val="#ppt_x"/>
                                          </p:val>
                                        </p:tav>
                                      </p:tavLst>
                                    </p:anim>
                                    <p:anim calcmode="lin" valueType="num">
                                      <p:cBhvr additive="base">
                                        <p:cTn id="8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4" presetClass="entr" presetSubtype="16"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box(in)">
                                      <p:cBhvr>
                                        <p:cTn id="86" dur="2000"/>
                                        <p:tgtEl>
                                          <p:spTgt spid="18"/>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8" presetClass="entr" presetSubtype="16"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diamond(in)">
                                      <p:cBhvr>
                                        <p:cTn id="9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5609" grpId="0"/>
      <p:bldP spid="11" grpId="0"/>
      <p:bldP spid="12" grpId="0"/>
      <p:bldP spid="13" grpId="0"/>
      <p:bldP spid="14" grpId="0"/>
      <p:bldP spid="15" grpId="0"/>
      <p:bldP spid="16" grpId="0"/>
      <p:bldP spid="18" grpId="0"/>
      <p:bldP spid="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a:spLocks noChangeArrowheads="1"/>
          </p:cNvSpPr>
          <p:nvPr/>
        </p:nvSpPr>
        <p:spPr bwMode="auto">
          <a:xfrm>
            <a:off x="335915" y="616585"/>
            <a:ext cx="11112500" cy="5139055"/>
          </a:xfrm>
          <a:prstGeom prst="rect">
            <a:avLst/>
          </a:prstGeom>
          <a:noFill/>
          <a:ln w="9525">
            <a:noFill/>
            <a:miter lim="800000"/>
          </a:ln>
        </p:spPr>
        <p:txBody>
          <a:bodyPr wrap="square">
            <a:spAutoFit/>
          </a:bodyPr>
          <a:lstStyle/>
          <a:p>
            <a:r>
              <a:rPr lang="zh-CN" altLang="en-US" sz="4000" b="1">
                <a:solidFill>
                  <a:srgbClr val="FF0000"/>
                </a:solidFill>
                <a:latin typeface="Calibri" panose="020f0502020204030204" pitchFamily="34" charset="0"/>
              </a:rPr>
              <a:t>初读课文，理清层次结构</a:t>
            </a:r>
          </a:p>
          <a:p>
            <a:endParaRPr lang="zh-CN" altLang="en-US" sz="3600" b="1">
              <a:latin typeface="Calibri" panose="020f0502020204030204" pitchFamily="34" charset="0"/>
            </a:endParaRPr>
          </a:p>
          <a:p>
            <a:r>
              <a:rPr lang="zh-CN" altLang="en-US" sz="3600" b="1">
                <a:latin typeface="Calibri" panose="020f0502020204030204" pitchFamily="34" charset="0"/>
              </a:rPr>
              <a:t>课文可分三层：</a:t>
            </a:r>
          </a:p>
          <a:p>
            <a:r>
              <a:rPr lang="zh-CN" altLang="en-US" sz="3600" b="1">
                <a:latin typeface="Calibri" panose="020f0502020204030204" pitchFamily="34" charset="0"/>
              </a:rPr>
              <a:t>第一层（第</a:t>
            </a:r>
            <a:r>
              <a:rPr lang="en-US" altLang="zh-CN" sz="3600" b="1">
                <a:latin typeface="Calibri" panose="020f0502020204030204" pitchFamily="34" charset="0"/>
              </a:rPr>
              <a:t>1</a:t>
            </a:r>
            <a:r>
              <a:rPr lang="zh-CN" altLang="en-US" sz="3600" b="1">
                <a:latin typeface="Calibri" panose="020f0502020204030204" pitchFamily="34" charset="0"/>
              </a:rPr>
              <a:t>自然段）由宋朝城市的发展繁荣，引出说明对象《清明上河图》。</a:t>
            </a:r>
          </a:p>
          <a:p>
            <a:r>
              <a:rPr lang="zh-CN" altLang="en-US" sz="3600" b="1">
                <a:latin typeface="Calibri" panose="020f0502020204030204" pitchFamily="34" charset="0"/>
              </a:rPr>
              <a:t>第二层（第</a:t>
            </a:r>
            <a:r>
              <a:rPr lang="en-US" altLang="zh-CN" sz="3600" b="1">
                <a:latin typeface="Calibri" panose="020f0502020204030204" pitchFamily="34" charset="0"/>
              </a:rPr>
              <a:t>2</a:t>
            </a:r>
            <a:r>
              <a:rPr lang="zh-CN" altLang="en-US" sz="3600" b="1">
                <a:latin typeface="Calibri" panose="020f0502020204030204" pitchFamily="34" charset="0"/>
              </a:rPr>
              <a:t>自然段）</a:t>
            </a:r>
            <a:r>
              <a:rPr lang="en-US" altLang="zh-CN" sz="3600" b="1">
                <a:latin typeface="Calibri" panose="020f0502020204030204" pitchFamily="34" charset="0"/>
              </a:rPr>
              <a:t>.</a:t>
            </a:r>
            <a:r>
              <a:rPr lang="zh-CN" altLang="en-US" sz="3600" b="1">
                <a:latin typeface="Calibri" panose="020f0502020204030204" pitchFamily="34" charset="0"/>
              </a:rPr>
              <a:t>介绍张择端生平，并引出画作的背景，呼应题目</a:t>
            </a:r>
            <a:r>
              <a:rPr lang="en-US" altLang="zh-CN" sz="3600" b="1">
                <a:latin typeface="Calibri" panose="020f0502020204030204" pitchFamily="34" charset="0"/>
              </a:rPr>
              <a:t>——</a:t>
            </a:r>
            <a:r>
              <a:rPr lang="zh-CN" altLang="en-US" sz="3600" b="1">
                <a:latin typeface="Calibri" panose="020f0502020204030204" pitchFamily="34" charset="0"/>
              </a:rPr>
              <a:t>梦回繁华。</a:t>
            </a:r>
          </a:p>
          <a:p>
            <a:r>
              <a:rPr lang="zh-CN" altLang="en-US" sz="3600" b="1">
                <a:latin typeface="Calibri" panose="020f0502020204030204" pitchFamily="34" charset="0"/>
              </a:rPr>
              <a:t>第三层（</a:t>
            </a:r>
            <a:r>
              <a:rPr lang="en-US" altLang="zh-CN" sz="3600" b="1">
                <a:latin typeface="Calibri" panose="020f0502020204030204" pitchFamily="34" charset="0"/>
              </a:rPr>
              <a:t>3--5</a:t>
            </a:r>
            <a:r>
              <a:rPr lang="zh-CN" altLang="en-US" sz="3600" b="1">
                <a:latin typeface="Calibri" panose="020f0502020204030204" pitchFamily="34" charset="0"/>
              </a:rPr>
              <a:t>自然段）</a:t>
            </a:r>
            <a:r>
              <a:rPr lang="en-US" altLang="zh-CN" sz="3600" b="1">
                <a:latin typeface="Calibri" panose="020f0502020204030204" pitchFamily="34" charset="0"/>
              </a:rPr>
              <a:t>.</a:t>
            </a:r>
            <a:r>
              <a:rPr lang="zh-CN" altLang="en-US" sz="3600" b="1">
                <a:latin typeface="Calibri" panose="020f0502020204030204" pitchFamily="34" charset="0"/>
              </a:rPr>
              <a:t>具体介绍说明《清明上河图》的特点、内容、艺术特色和地位。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a:spLocks noChangeArrowheads="1"/>
          </p:cNvSpPr>
          <p:nvPr/>
        </p:nvSpPr>
        <p:spPr bwMode="auto">
          <a:xfrm>
            <a:off x="426085" y="1287780"/>
            <a:ext cx="11303000" cy="4646295"/>
          </a:xfrm>
          <a:prstGeom prst="rect">
            <a:avLst/>
          </a:prstGeom>
          <a:noFill/>
          <a:ln w="9525">
            <a:noFill/>
            <a:miter lim="800000"/>
          </a:ln>
        </p:spPr>
        <p:txBody>
          <a:bodyPr wrap="square">
            <a:spAutoFit/>
          </a:bodyPr>
          <a:lstStyle/>
          <a:p>
            <a:r>
              <a:rPr lang="zh-CN" altLang="en-US" sz="4800" b="1">
                <a:solidFill>
                  <a:srgbClr val="FF0000"/>
                </a:solidFill>
                <a:latin typeface="Calibri" panose="020f0502020204030204" pitchFamily="34" charset="0"/>
              </a:rPr>
              <a:t>课文详写了哪些内容，略写了哪些？为什么这样安排？</a:t>
            </a:r>
          </a:p>
          <a:p>
            <a:r>
              <a:rPr lang="zh-CN" altLang="en-US" sz="4000" b="1">
                <a:latin typeface="Calibri" panose="020f0502020204030204" pitchFamily="34" charset="0"/>
              </a:rPr>
              <a:t>        详写的有画的内容，画的艺术特色及地位。略写了张择端的生平，画的整体特点。</a:t>
            </a:r>
          </a:p>
          <a:p>
            <a:r>
              <a:rPr lang="zh-CN" altLang="en-US" sz="4000" b="1">
                <a:latin typeface="Calibri" panose="020f0502020204030204" pitchFamily="34" charset="0"/>
              </a:rPr>
              <a:t>        介绍画的内容里详写了汴河拱桥，略写了其它内容。</a:t>
            </a:r>
          </a:p>
          <a:p>
            <a:endParaRPr lang="zh-CN" altLang="en-US" sz="4000" b="1">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822960" y="329565"/>
            <a:ext cx="9144000" cy="1229995"/>
          </a:xfrm>
        </p:spPr>
        <p:txBody>
          <a:bodyPr/>
          <a:lstStyle/>
          <a:p>
            <a:r>
              <a:rPr lang="zh-CN" altLang="en-US" b="1">
                <a:solidFill>
                  <a:srgbClr val="FF0000"/>
                </a:solidFill>
              </a:rPr>
              <a:t>画作内容</a:t>
            </a:r>
          </a:p>
        </p:txBody>
      </p:sp>
      <p:sp>
        <p:nvSpPr>
          <p:cNvPr id="3" name="副标题 2"/>
          <p:cNvSpPr>
            <a:spLocks noGrp="1"/>
          </p:cNvSpPr>
          <p:nvPr>
            <p:ph type="subTitle" idx="1"/>
          </p:nvPr>
        </p:nvSpPr>
        <p:spPr>
          <a:xfrm>
            <a:off x="1158240" y="1572895"/>
            <a:ext cx="9677400" cy="3712845"/>
          </a:xfrm>
        </p:spPr>
        <p:txBody>
          <a:bodyPr/>
          <a:lstStyle/>
          <a:p>
            <a:pPr algn="l"/>
            <a:r>
              <a:rPr lang="zh-CN" altLang="en-US" sz="6000" b="1"/>
              <a:t>开卷处       汴京近郊</a:t>
            </a:r>
          </a:p>
          <a:p>
            <a:pPr algn="l"/>
            <a:r>
              <a:rPr lang="zh-CN" altLang="en-US" sz="6000" b="1"/>
              <a:t>画面中段   汴河两岸  拱桥</a:t>
            </a:r>
          </a:p>
          <a:p>
            <a:pPr algn="l"/>
            <a:r>
              <a:rPr lang="zh-CN" altLang="en-US" sz="6000" b="1"/>
              <a:t>画面后段   汴梁市区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5" name="图片 8195" descr="02"/>
          <p:cNvPicPr>
            <a:picLocks noChangeAspect="1"/>
          </p:cNvPicPr>
          <p:nvPr/>
        </p:nvPicPr>
        <p:blipFill>
          <a:blip r:embed="rId2"/>
          <a:stretch>
            <a:fillRect/>
          </a:stretch>
        </p:blipFill>
        <p:spPr bwMode="auto">
          <a:xfrm>
            <a:off x="94615" y="60960"/>
            <a:ext cx="9650730" cy="6736715"/>
          </a:xfrm>
          <a:prstGeom prst="rect">
            <a:avLst/>
          </a:prstGeom>
          <a:noFill/>
          <a:ln w="9525">
            <a:noFill/>
            <a:miter lim="800000"/>
          </a:ln>
        </p:spPr>
      </p:pic>
      <p:sp>
        <p:nvSpPr>
          <p:cNvPr id="2" name="文本框 1"/>
          <p:cNvSpPr txBox="1"/>
          <p:nvPr/>
        </p:nvSpPr>
        <p:spPr>
          <a:xfrm>
            <a:off x="10279380" y="1516380"/>
            <a:ext cx="1013460" cy="4160520"/>
          </a:xfrm>
          <a:prstGeom prst="rect">
            <a:avLst/>
          </a:prstGeom>
          <a:noFill/>
        </p:spPr>
        <p:txBody>
          <a:bodyPr vert="eaVert" wrap="square" rtlCol="0">
            <a:spAutoFit/>
          </a:bodyPr>
          <a:lstStyle/>
          <a:p>
            <a:r>
              <a:rPr lang="zh-CN" altLang="en-US" sz="5400" b="1"/>
              <a:t>汴京近郊</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6" name="图片 8196" descr="03"/>
          <p:cNvPicPr>
            <a:picLocks noChangeAspect="1"/>
          </p:cNvPicPr>
          <p:nvPr/>
        </p:nvPicPr>
        <p:blipFill>
          <a:blip r:embed="rId2"/>
          <a:stretch>
            <a:fillRect/>
          </a:stretch>
        </p:blipFill>
        <p:spPr bwMode="auto">
          <a:xfrm>
            <a:off x="127635" y="30480"/>
            <a:ext cx="9742170" cy="6702425"/>
          </a:xfrm>
          <a:prstGeom prst="rect">
            <a:avLst/>
          </a:prstGeom>
          <a:noFill/>
          <a:ln w="9525">
            <a:noFill/>
            <a:miter lim="800000"/>
          </a:ln>
        </p:spPr>
      </p:pic>
      <p:sp>
        <p:nvSpPr>
          <p:cNvPr id="2" name="文本框 1"/>
          <p:cNvSpPr txBox="1"/>
          <p:nvPr/>
        </p:nvSpPr>
        <p:spPr>
          <a:xfrm>
            <a:off x="10279380" y="1516380"/>
            <a:ext cx="1013460" cy="4160520"/>
          </a:xfrm>
          <a:prstGeom prst="rect">
            <a:avLst/>
          </a:prstGeom>
          <a:noFill/>
        </p:spPr>
        <p:txBody>
          <a:bodyPr vert="eaVert" wrap="square" rtlCol="0">
            <a:spAutoFit/>
          </a:bodyPr>
          <a:lstStyle/>
          <a:p>
            <a:r>
              <a:rPr lang="zh-CN" altLang="en-US" sz="5400" b="1"/>
              <a:t>汴京近郊</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1" name="图片 1"/>
          <p:cNvPicPr>
            <a:picLocks noChangeAspect="1"/>
          </p:cNvPicPr>
          <p:nvPr/>
        </p:nvPicPr>
        <p:blipFill>
          <a:blip r:embed="rId2"/>
          <a:stretch>
            <a:fillRect/>
          </a:stretch>
        </p:blipFill>
        <p:spPr>
          <a:xfrm>
            <a:off x="45720" y="116205"/>
            <a:ext cx="10241915" cy="6624955"/>
          </a:xfrm>
          <a:prstGeom prst="rect">
            <a:avLst/>
          </a:prstGeom>
          <a:noFill/>
          <a:ln w="9525">
            <a:noFill/>
          </a:ln>
        </p:spPr>
      </p:pic>
      <p:sp>
        <p:nvSpPr>
          <p:cNvPr id="15363" name="文本框 3"/>
          <p:cNvSpPr txBox="1"/>
          <p:nvPr/>
        </p:nvSpPr>
        <p:spPr>
          <a:xfrm>
            <a:off x="10864850" y="2152015"/>
            <a:ext cx="1033780" cy="2553335"/>
          </a:xfrm>
          <a:prstGeom prst="rect">
            <a:avLst/>
          </a:prstGeom>
          <a:noFill/>
          <a:ln w="9525">
            <a:noFill/>
          </a:ln>
        </p:spPr>
        <p:txBody>
          <a:bodyPr wrap="square">
            <a:spAutoFit/>
          </a:bodyPr>
          <a:lstStyle/>
          <a:p>
            <a:pPr algn="ctr"/>
            <a:r>
              <a:rPr lang="zh-CN" altLang="en-US" sz="4000" b="1">
                <a:latin typeface="Comic Sans MS" panose="030f0702030302020204" pitchFamily="66" charset="0"/>
              </a:rPr>
              <a:t>汴河拱桥</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8681" name="图片 8201" descr="08"/>
          <p:cNvPicPr>
            <a:picLocks noGrp="1" noChangeAspect="1"/>
          </p:cNvPicPr>
          <p:nvPr>
            <p:ph idx="1"/>
          </p:nvPr>
        </p:nvPicPr>
        <p:blipFill>
          <a:blip r:embed="rId2"/>
          <a:stretch>
            <a:fillRect/>
          </a:stretch>
        </p:blipFill>
        <p:spPr bwMode="auto">
          <a:xfrm>
            <a:off x="78740" y="55245"/>
            <a:ext cx="10384155" cy="6746875"/>
          </a:xfrm>
          <a:prstGeom prst="rect">
            <a:avLst/>
          </a:prstGeom>
          <a:noFill/>
          <a:ln w="9525">
            <a:noFill/>
            <a:miter lim="800000"/>
          </a:ln>
        </p:spPr>
      </p:pic>
      <p:sp>
        <p:nvSpPr>
          <p:cNvPr id="3" name="文本框 2"/>
          <p:cNvSpPr txBox="1"/>
          <p:nvPr/>
        </p:nvSpPr>
        <p:spPr>
          <a:xfrm>
            <a:off x="10568940" y="1485900"/>
            <a:ext cx="1013460" cy="4160520"/>
          </a:xfrm>
          <a:prstGeom prst="rect">
            <a:avLst/>
          </a:prstGeom>
          <a:noFill/>
        </p:spPr>
        <p:txBody>
          <a:bodyPr vert="eaVert" wrap="square" rtlCol="0">
            <a:spAutoFit/>
          </a:bodyPr>
          <a:lstStyle/>
          <a:p>
            <a:r>
              <a:rPr lang="zh-CN" altLang="en-US" sz="5400" b="1"/>
              <a:t>汴梁市区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1" name="图片 1"/>
          <p:cNvPicPr>
            <a:picLocks noChangeAspect="1"/>
          </p:cNvPicPr>
          <p:nvPr/>
        </p:nvPicPr>
        <p:blipFill>
          <a:blip r:embed="rId2"/>
          <a:stretch>
            <a:fillRect/>
          </a:stretch>
        </p:blipFill>
        <p:spPr>
          <a:xfrm>
            <a:off x="2597150" y="1554163"/>
            <a:ext cx="7104063" cy="3375025"/>
          </a:xfrm>
          <a:prstGeom prst="rect">
            <a:avLst/>
          </a:prstGeom>
          <a:noFill/>
          <a:ln w="9525">
            <a:noFill/>
          </a:ln>
        </p:spPr>
      </p:pic>
      <p:sp>
        <p:nvSpPr>
          <p:cNvPr id="98307" name="文本框 2"/>
          <p:cNvSpPr txBox="1"/>
          <p:nvPr/>
        </p:nvSpPr>
        <p:spPr>
          <a:xfrm>
            <a:off x="1819275" y="771525"/>
            <a:ext cx="2019300" cy="645160"/>
          </a:xfrm>
          <a:prstGeom prst="rect">
            <a:avLst/>
          </a:prstGeom>
          <a:noFill/>
          <a:ln w="9525">
            <a:noFill/>
          </a:ln>
        </p:spPr>
        <p:txBody>
          <a:bodyPr wrap="none">
            <a:spAutoFit/>
          </a:bodyPr>
          <a:lstStyle/>
          <a:p>
            <a:pPr algn="ctr"/>
            <a:r>
              <a:rPr lang="zh-CN" altLang="en-US" sz="3600" b="1">
                <a:solidFill>
                  <a:srgbClr val="007F7F"/>
                </a:solidFill>
                <a:latin typeface="Comic Sans MS" panose="030f0702030302020204" pitchFamily="66" charset="0"/>
              </a:rPr>
              <a:t>导入新课</a:t>
            </a:r>
          </a:p>
        </p:txBody>
      </p:sp>
      <p:sp>
        <p:nvSpPr>
          <p:cNvPr id="15363" name="文本框 3"/>
          <p:cNvSpPr txBox="1"/>
          <p:nvPr/>
        </p:nvSpPr>
        <p:spPr>
          <a:xfrm>
            <a:off x="5957888" y="5033963"/>
            <a:ext cx="3578225" cy="583565"/>
          </a:xfrm>
          <a:prstGeom prst="rect">
            <a:avLst/>
          </a:prstGeom>
          <a:noFill/>
          <a:ln w="9525">
            <a:noFill/>
          </a:ln>
        </p:spPr>
        <p:txBody>
          <a:bodyPr>
            <a:spAutoFit/>
          </a:bodyPr>
          <a:lstStyle/>
          <a:p>
            <a:pPr algn="ctr"/>
            <a:r>
              <a:rPr lang="zh-CN" altLang="en-US" sz="3200" b="1">
                <a:latin typeface="Comic Sans MS" panose="030f0702030302020204" pitchFamily="66" charset="0"/>
              </a:rPr>
              <a:t>清明上河图片段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1000" fill="hold"/>
                                        <p:tgtEl>
                                          <p:spTgt spid="15361"/>
                                        </p:tgtEl>
                                        <p:attrNameLst>
                                          <p:attrName>ppt_w</p:attrName>
                                        </p:attrNameLst>
                                      </p:cBhvr>
                                      <p:tavLst>
                                        <p:tav tm="0">
                                          <p:val>
                                            <p:fltVal val="0"/>
                                          </p:val>
                                        </p:tav>
                                        <p:tav tm="100000">
                                          <p:val>
                                            <p:strVal val="#ppt_w"/>
                                          </p:val>
                                        </p:tav>
                                      </p:tavLst>
                                    </p:anim>
                                    <p:anim calcmode="lin" valueType="num">
                                      <p:cBhvr>
                                        <p:cTn id="8" dur="1000" fill="hold"/>
                                        <p:tgtEl>
                                          <p:spTgt spid="15361"/>
                                        </p:tgtEl>
                                        <p:attrNameLst>
                                          <p:attrName>ppt_h</p:attrName>
                                        </p:attrNameLst>
                                      </p:cBhvr>
                                      <p:tavLst>
                                        <p:tav tm="0">
                                          <p:val>
                                            <p:fltVal val="0"/>
                                          </p:val>
                                        </p:tav>
                                        <p:tav tm="100000">
                                          <p:val>
                                            <p:strVal val="#ppt_h"/>
                                          </p:val>
                                        </p:tav>
                                      </p:tavLst>
                                    </p:anim>
                                    <p:anim calcmode="lin" valueType="num">
                                      <p:cBhvr>
                                        <p:cTn id="9" dur="1000" fill="hold"/>
                                        <p:tgtEl>
                                          <p:spTgt spid="15361"/>
                                        </p:tgtEl>
                                        <p:attrNameLst>
                                          <p:attrName>style.rotation</p:attrName>
                                        </p:attrNameLst>
                                      </p:cBhvr>
                                      <p:tavLst>
                                        <p:tav tm="0">
                                          <p:val>
                                            <p:fltVal val="90"/>
                                          </p:val>
                                        </p:tav>
                                        <p:tav tm="100000">
                                          <p:val>
                                            <p:fltVal val="0"/>
                                          </p:val>
                                        </p:tav>
                                      </p:tavLst>
                                    </p:anim>
                                    <p:animEffect transition="in" filter="fade">
                                      <p:cBhvr>
                                        <p:cTn id="10" dur="1000"/>
                                        <p:tgtEl>
                                          <p:spTgt spid="15361"/>
                                        </p:tgtEl>
                                      </p:cBhvr>
                                    </p:animEffect>
                                  </p:childTnLst>
                                </p:cTn>
                              </p:par>
                            </p:childTnLst>
                          </p:cTn>
                        </p:par>
                        <p:par>
                          <p:cTn id="11" fill="hold" nodeType="afterGroup">
                            <p:stCondLst>
                              <p:cond delay="1000"/>
                            </p:stCondLst>
                            <p:childTnLst>
                              <p:par>
                                <p:cTn id="12" presetID="4" presetClass="entr" presetSubtype="16" fill="hold" grpId="0" nodeType="afterEffect">
                                  <p:stCondLst>
                                    <p:cond delay="0"/>
                                  </p:stCondLst>
                                  <p:childTnLst>
                                    <p:set>
                                      <p:cBhvr>
                                        <p:cTn id="13" dur="1" fill="hold">
                                          <p:stCondLst>
                                            <p:cond delay="0"/>
                                          </p:stCondLst>
                                        </p:cTn>
                                        <p:tgtEl>
                                          <p:spTgt spid="15363"/>
                                        </p:tgtEl>
                                        <p:attrNameLst>
                                          <p:attrName>style.visibility</p:attrName>
                                        </p:attrNameLst>
                                      </p:cBhvr>
                                      <p:to>
                                        <p:strVal val="visible"/>
                                      </p:to>
                                    </p:set>
                                    <p:animEffect transition="in" filter="box(in)">
                                      <p:cBhvr>
                                        <p:cTn id="14" dur="2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82" name="图片 8202" descr="09"/>
          <p:cNvPicPr>
            <a:picLocks noChangeAspect="1"/>
          </p:cNvPicPr>
          <p:nvPr/>
        </p:nvPicPr>
        <p:blipFill>
          <a:blip r:embed="rId2"/>
          <a:stretch>
            <a:fillRect/>
          </a:stretch>
        </p:blipFill>
        <p:spPr bwMode="auto">
          <a:xfrm>
            <a:off x="41910" y="45085"/>
            <a:ext cx="9832340" cy="6767830"/>
          </a:xfrm>
          <a:prstGeom prst="rect">
            <a:avLst/>
          </a:prstGeom>
          <a:noFill/>
          <a:ln w="9525">
            <a:noFill/>
            <a:miter lim="800000"/>
          </a:ln>
        </p:spPr>
      </p:pic>
      <p:sp>
        <p:nvSpPr>
          <p:cNvPr id="3" name="文本框 2"/>
          <p:cNvSpPr txBox="1"/>
          <p:nvPr/>
        </p:nvSpPr>
        <p:spPr>
          <a:xfrm>
            <a:off x="10279380" y="1516380"/>
            <a:ext cx="1013460" cy="4160520"/>
          </a:xfrm>
          <a:prstGeom prst="rect">
            <a:avLst/>
          </a:prstGeom>
          <a:noFill/>
        </p:spPr>
        <p:txBody>
          <a:bodyPr vert="eaVert" wrap="square" rtlCol="0">
            <a:spAutoFit/>
          </a:bodyPr>
          <a:lstStyle/>
          <a:p>
            <a:r>
              <a:rPr lang="zh-CN" altLang="en-US" sz="5400" b="1"/>
              <a:t>汴梁市区</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a:xfrm>
            <a:off x="6156960" y="365125"/>
            <a:ext cx="4129405" cy="1325880"/>
          </a:xfrm>
        </p:spPr>
        <p:txBody>
          <a:bodyPr/>
          <a:lstStyle/>
          <a:p>
            <a:r>
              <a:rPr lang="zh-CN" altLang="en-US" sz="6000" b="1">
                <a:solidFill>
                  <a:srgbClr val="FF0000"/>
                </a:solidFill>
              </a:rPr>
              <a:t>社会价值</a:t>
            </a:r>
          </a:p>
        </p:txBody>
      </p:sp>
      <p:sp>
        <p:nvSpPr>
          <p:cNvPr id="7" name="内容占位符 6"/>
          <p:cNvSpPr>
            <a:spLocks noGrp="1"/>
          </p:cNvSpPr>
          <p:nvPr>
            <p:ph idx="1"/>
          </p:nvPr>
        </p:nvSpPr>
        <p:spPr>
          <a:xfrm>
            <a:off x="838200" y="1825625"/>
            <a:ext cx="4130040" cy="4351655"/>
          </a:xfrm>
        </p:spPr>
        <p:txBody>
          <a:bodyPr/>
          <a:lstStyle/>
          <a:p>
            <a:r>
              <a:rPr lang="zh-CN" altLang="en-US" sz="4000" b="1"/>
              <a:t>手卷</a:t>
            </a:r>
          </a:p>
          <a:p>
            <a:r>
              <a:rPr lang="zh-CN" altLang="en-US" sz="4000" b="1"/>
              <a:t>移动视点</a:t>
            </a:r>
          </a:p>
          <a:p>
            <a:r>
              <a:rPr lang="zh-CN" altLang="en-US" sz="4000" b="1"/>
              <a:t>段落清晰，结构严谨</a:t>
            </a:r>
          </a:p>
          <a:p>
            <a:r>
              <a:rPr lang="zh-CN" altLang="en-US" sz="4000" b="1"/>
              <a:t>人物多</a:t>
            </a:r>
          </a:p>
          <a:p>
            <a:r>
              <a:rPr lang="zh-CN" altLang="en-US" sz="4000" b="1"/>
              <a:t>兼工带写</a:t>
            </a:r>
          </a:p>
          <a:p>
            <a:r>
              <a:rPr lang="zh-CN" altLang="en-US" sz="4000" b="1"/>
              <a:t>写实性强</a:t>
            </a:r>
          </a:p>
        </p:txBody>
      </p:sp>
      <p:sp>
        <p:nvSpPr>
          <p:cNvPr id="8" name="标题 5"/>
          <p:cNvSpPr>
            <a:spLocks noGrp="1"/>
          </p:cNvSpPr>
          <p:nvPr/>
        </p:nvSpPr>
        <p:spPr>
          <a:xfrm>
            <a:off x="965200" y="492125"/>
            <a:ext cx="4129405" cy="1325880"/>
          </a:xfrm>
          <a:prstGeom prst="rect">
            <a:avLst/>
          </a:prstGeom>
          <a:noFill/>
          <a:ln w="9525">
            <a:noFill/>
            <a:miter lim="800000"/>
          </a:ln>
        </p:spPr>
        <p:txBody>
          <a:bodyPr vert="horz" wrap="square" lIns="91440" tIns="45720" rIns="91440" bIns="45720" numCol="1" anchor="ctr" anchorCtr="0" compatLnSpc="1"/>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9pPr>
          </a:lstStyle>
          <a:p>
            <a:r>
              <a:rPr lang="zh-CN" altLang="en-US" sz="6000" b="1">
                <a:solidFill>
                  <a:srgbClr val="FF0000"/>
                </a:solidFill>
              </a:rPr>
              <a:t>艺术特色</a:t>
            </a:r>
          </a:p>
        </p:txBody>
      </p:sp>
      <p:sp>
        <p:nvSpPr>
          <p:cNvPr id="9" name="内容占位符 6"/>
          <p:cNvSpPr>
            <a:spLocks noGrp="1"/>
          </p:cNvSpPr>
          <p:nvPr/>
        </p:nvSpPr>
        <p:spPr>
          <a:xfrm>
            <a:off x="6156960" y="1983105"/>
            <a:ext cx="4830445" cy="4351655"/>
          </a:xfrm>
          <a:prstGeom prst="rect">
            <a:avLst/>
          </a:prstGeom>
          <a:noFill/>
          <a:ln w="9525">
            <a:noFill/>
            <a:miter lim="800000"/>
          </a:ln>
        </p:spPr>
        <p:txBody>
          <a:bodyPr vert="horz" wrap="square" lIns="91440" tIns="45720" rIns="91440" bIns="45720" numCol="1" anchor="t" anchorCtr="0" compatLnSpc="1"/>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a:t>揭示社会生活状况</a:t>
            </a:r>
          </a:p>
          <a:p>
            <a:r>
              <a:rPr lang="zh-CN" altLang="en-US" sz="4000" b="1"/>
              <a:t>历史价值</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文本框 1"/>
          <p:cNvSpPr txBox="1">
            <a:spLocks noChangeArrowheads="1"/>
          </p:cNvSpPr>
          <p:nvPr/>
        </p:nvSpPr>
        <p:spPr bwMode="auto">
          <a:xfrm>
            <a:off x="4194175" y="328613"/>
            <a:ext cx="4878388" cy="830262"/>
          </a:xfrm>
          <a:prstGeom prst="rect">
            <a:avLst/>
          </a:prstGeom>
          <a:noFill/>
          <a:ln w="9525">
            <a:noFill/>
            <a:miter lim="800000"/>
          </a:ln>
        </p:spPr>
        <p:txBody>
          <a:bodyPr>
            <a:spAutoFit/>
          </a:bodyPr>
          <a:lstStyle/>
          <a:p>
            <a:r>
              <a:rPr lang="zh-CN" altLang="en-US" sz="4800" b="1">
                <a:solidFill>
                  <a:srgbClr val="FF0000"/>
                </a:solidFill>
                <a:latin typeface="Calibri" panose="020f0502020204030204" pitchFamily="34" charset="0"/>
              </a:rPr>
              <a:t>精读品析</a:t>
            </a:r>
          </a:p>
        </p:txBody>
      </p:sp>
      <p:sp>
        <p:nvSpPr>
          <p:cNvPr id="4" name="文本框 3"/>
          <p:cNvSpPr txBox="1"/>
          <p:nvPr/>
        </p:nvSpPr>
        <p:spPr>
          <a:xfrm>
            <a:off x="104140" y="1158875"/>
            <a:ext cx="12037060" cy="5077460"/>
          </a:xfrm>
          <a:prstGeom prst="rect">
            <a:avLst/>
          </a:prstGeom>
          <a:noFill/>
          <a:ln w="9525">
            <a:noFill/>
          </a:ln>
        </p:spPr>
        <p:txBody>
          <a:bodyPr wrap="square">
            <a:spAutoFit/>
          </a:bodyPr>
          <a:lstStyle/>
          <a:p>
            <a:pPr fontAlgn="auto">
              <a:spcBef>
                <a:spcPct val="0"/>
              </a:spcBef>
              <a:spcAft>
                <a:spcPct val="0"/>
              </a:spcAft>
              <a:defRPr/>
            </a:pPr>
            <a:r>
              <a:rPr lang="zh-CN" altLang="en-US" sz="3600" b="1">
                <a:solidFill>
                  <a:srgbClr val="FF0000"/>
                </a:solidFill>
                <a:latin typeface="Calibri" panose="020f0502020204030204" pitchFamily="34" charset="0"/>
                <a:ea typeface="+mn-ea"/>
              </a:rPr>
              <a:t>再读课文找出文中用了哪些说明方法，并找出相应的例句。</a:t>
            </a:r>
          </a:p>
          <a:p>
            <a:pPr fontAlgn="auto">
              <a:spcBef>
                <a:spcPct val="0"/>
              </a:spcBef>
              <a:spcAft>
                <a:spcPct val="0"/>
              </a:spcAft>
              <a:defRPr/>
            </a:pPr>
            <a:endParaRPr lang="zh-CN" altLang="en-US" sz="3600" b="1">
              <a:solidFill>
                <a:srgbClr val="FF0000"/>
              </a:solidFill>
              <a:effectLst>
                <a:outerShdw blurRad="38100" dist="25400" dir="5400000" algn="ctr" rotWithShape="0">
                  <a:srgbClr val="6E747A">
                    <a:alpha val="43000"/>
                  </a:srgbClr>
                </a:outerShdw>
              </a:effectLst>
              <a:latin typeface="Calibri" panose="020f0502020204030204" pitchFamily="34" charset="0"/>
              <a:ea typeface="+mn-ea"/>
            </a:endParaRPr>
          </a:p>
          <a:p>
            <a:pPr fontAlgn="auto">
              <a:spcBef>
                <a:spcPct val="0"/>
              </a:spcBef>
              <a:spcAft>
                <a:spcPct val="0"/>
              </a:spcAft>
              <a:defRPr/>
            </a:pPr>
            <a:r>
              <a:rPr lang="zh-CN" altLang="en-US" sz="3600" b="1">
                <a:latin typeface="Calibri" panose="020f0502020204030204" pitchFamily="34" charset="0"/>
                <a:ea typeface="+mn-ea"/>
              </a:rPr>
              <a:t>张择端的《清明上河图》便是北宋风俗画作品中最具有代表性的一幅。</a:t>
            </a:r>
          </a:p>
          <a:p>
            <a:pPr fontAlgn="auto">
              <a:spcBef>
                <a:spcPct val="0"/>
              </a:spcBef>
              <a:spcAft>
                <a:spcPct val="0"/>
              </a:spcAft>
              <a:defRPr/>
            </a:pPr>
            <a:r>
              <a:rPr lang="zh-CN" altLang="en-US" sz="3600" b="1">
                <a:latin typeface="Calibri" panose="020f0502020204030204" pitchFamily="34" charset="0"/>
                <a:ea typeface="+mn-ea"/>
              </a:rPr>
              <a:t>纵</a:t>
            </a:r>
            <a:r>
              <a:rPr lang="en-US" altLang="zh-CN" sz="3600" b="1">
                <a:latin typeface="Calibri" panose="020f0502020204030204" pitchFamily="34" charset="0"/>
                <a:ea typeface="+mn-ea"/>
              </a:rPr>
              <a:t>24.8</a:t>
            </a:r>
            <a:r>
              <a:rPr lang="zh-CN" altLang="en-US" sz="3600" b="1">
                <a:latin typeface="Calibri" panose="020f0502020204030204" pitchFamily="34" charset="0"/>
                <a:ea typeface="+mn-ea"/>
              </a:rPr>
              <a:t>厘米</a:t>
            </a: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横</a:t>
            </a:r>
            <a:r>
              <a:rPr lang="en-US" altLang="zh-CN" sz="3600" b="1">
                <a:latin typeface="Calibri" panose="020f0502020204030204" pitchFamily="34" charset="0"/>
                <a:ea typeface="+mn-ea"/>
              </a:rPr>
              <a:t>528.7</a:t>
            </a:r>
            <a:r>
              <a:rPr lang="zh-CN" altLang="en-US" sz="3600" b="1">
                <a:latin typeface="Calibri" panose="020f0502020204030204" pitchFamily="34" charset="0"/>
                <a:ea typeface="+mn-ea"/>
              </a:rPr>
              <a:t>厘米。</a:t>
            </a:r>
          </a:p>
          <a:p>
            <a:pPr fontAlgn="auto">
              <a:spcBef>
                <a:spcPct val="0"/>
              </a:spcBef>
              <a:spcAft>
                <a:spcPct val="0"/>
              </a:spcAft>
              <a:defRPr/>
            </a:pP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后习绘画</a:t>
            </a: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a:t>
            </a: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天晓诸人入市</a:t>
            </a: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a:t>
            </a:r>
            <a:r>
              <a:rPr lang="en-US" altLang="zh-CN" sz="3600" b="1">
                <a:latin typeface="Calibri" panose="020f0502020204030204" pitchFamily="34" charset="0"/>
                <a:ea typeface="+mn-ea"/>
              </a:rPr>
              <a:t>“</a:t>
            </a:r>
            <a:r>
              <a:rPr lang="zh-CN" altLang="en-US" sz="3600" b="1">
                <a:latin typeface="Calibri" panose="020f0502020204030204" pitchFamily="34" charset="0"/>
                <a:ea typeface="+mn-ea"/>
              </a:rPr>
              <a:t>诸色杂卖</a:t>
            </a:r>
            <a:r>
              <a:rPr lang="en-US" altLang="zh-CN" sz="3600" b="1">
                <a:latin typeface="Calibri" panose="020f0502020204030204" pitchFamily="34" charset="0"/>
                <a:ea typeface="+mn-ea"/>
              </a:rPr>
              <a:t>”</a:t>
            </a:r>
          </a:p>
          <a:p>
            <a:pPr fontAlgn="auto">
              <a:spcBef>
                <a:spcPct val="0"/>
              </a:spcBef>
              <a:spcAft>
                <a:spcPct val="0"/>
              </a:spcAft>
              <a:defRPr/>
            </a:pPr>
            <a:r>
              <a:rPr lang="zh-CN" altLang="en-US" sz="3600" b="1">
                <a:latin typeface="Calibri" panose="020f0502020204030204" pitchFamily="34" charset="0"/>
                <a:ea typeface="+mn-ea"/>
              </a:rPr>
              <a:t>船正在放倒桅杆准备过桥，船夫们呼唤叫喊，握篙盘索。桥上呼应相接，岸边挥臂助阵。</a:t>
            </a:r>
          </a:p>
          <a:p>
            <a:pPr fontAlgn="auto">
              <a:spcBef>
                <a:spcPct val="0"/>
              </a:spcBef>
              <a:spcAft>
                <a:spcPct val="0"/>
              </a:spcAft>
              <a:defRPr/>
            </a:pPr>
            <a:r>
              <a:rPr lang="zh-CN" altLang="en-US" sz="3600" b="1">
                <a:latin typeface="Calibri" panose="020f0502020204030204" pitchFamily="34" charset="0"/>
                <a:ea typeface="+mn-ea"/>
              </a:rPr>
              <a:t>结构精美，宛如飞虹。</a:t>
            </a:r>
          </a:p>
        </p:txBody>
      </p:sp>
      <p:sp>
        <p:nvSpPr>
          <p:cNvPr id="2" name="文本框 1"/>
          <p:cNvSpPr txBox="1">
            <a:spLocks noChangeArrowheads="1"/>
          </p:cNvSpPr>
          <p:nvPr/>
        </p:nvSpPr>
        <p:spPr bwMode="auto">
          <a:xfrm>
            <a:off x="3763645" y="2680653"/>
            <a:ext cx="4878388" cy="706755"/>
          </a:xfrm>
          <a:prstGeom prst="rect">
            <a:avLst/>
          </a:prstGeom>
          <a:noFill/>
          <a:ln w="9525">
            <a:noFill/>
            <a:miter lim="800000"/>
          </a:ln>
        </p:spPr>
        <p:txBody>
          <a:bodyPr>
            <a:spAutoFit/>
          </a:bodyPr>
          <a:lstStyle/>
          <a:p>
            <a:r>
              <a:rPr lang="zh-CN" altLang="en-US" sz="4000" b="1">
                <a:solidFill>
                  <a:srgbClr val="FF0000"/>
                </a:solidFill>
                <a:latin typeface="Calibri" panose="020f0502020204030204" pitchFamily="34" charset="0"/>
              </a:rPr>
              <a:t>举例子</a:t>
            </a:r>
          </a:p>
        </p:txBody>
      </p:sp>
      <p:sp>
        <p:nvSpPr>
          <p:cNvPr id="3" name="文本框 2"/>
          <p:cNvSpPr txBox="1">
            <a:spLocks noChangeArrowheads="1"/>
          </p:cNvSpPr>
          <p:nvPr/>
        </p:nvSpPr>
        <p:spPr bwMode="auto">
          <a:xfrm>
            <a:off x="5460365" y="3313113"/>
            <a:ext cx="4878388" cy="706755"/>
          </a:xfrm>
          <a:prstGeom prst="rect">
            <a:avLst/>
          </a:prstGeom>
          <a:noFill/>
          <a:ln w="9525">
            <a:noFill/>
            <a:miter lim="800000"/>
          </a:ln>
        </p:spPr>
        <p:txBody>
          <a:bodyPr>
            <a:spAutoFit/>
          </a:bodyPr>
          <a:lstStyle/>
          <a:p>
            <a:r>
              <a:rPr lang="zh-CN" altLang="en-US" sz="4000" b="1">
                <a:solidFill>
                  <a:srgbClr val="FF0000"/>
                </a:solidFill>
                <a:latin typeface="Calibri" panose="020f0502020204030204" pitchFamily="34" charset="0"/>
              </a:rPr>
              <a:t>列数字</a:t>
            </a:r>
          </a:p>
        </p:txBody>
      </p:sp>
      <p:sp>
        <p:nvSpPr>
          <p:cNvPr id="5" name="文本框 4"/>
          <p:cNvSpPr txBox="1">
            <a:spLocks noChangeArrowheads="1"/>
          </p:cNvSpPr>
          <p:nvPr/>
        </p:nvSpPr>
        <p:spPr bwMode="auto">
          <a:xfrm>
            <a:off x="9072880" y="3768090"/>
            <a:ext cx="2212340" cy="706755"/>
          </a:xfrm>
          <a:prstGeom prst="rect">
            <a:avLst/>
          </a:prstGeom>
          <a:noFill/>
          <a:ln w="9525">
            <a:noFill/>
            <a:miter lim="800000"/>
          </a:ln>
        </p:spPr>
        <p:txBody>
          <a:bodyPr wrap="square">
            <a:spAutoFit/>
          </a:bodyPr>
          <a:lstStyle/>
          <a:p>
            <a:r>
              <a:rPr lang="zh-CN" altLang="en-US" sz="4000" b="1">
                <a:solidFill>
                  <a:srgbClr val="FF0000"/>
                </a:solidFill>
                <a:latin typeface="Calibri" panose="020f0502020204030204" pitchFamily="34" charset="0"/>
              </a:rPr>
              <a:t>引用</a:t>
            </a:r>
          </a:p>
        </p:txBody>
      </p:sp>
      <p:sp>
        <p:nvSpPr>
          <p:cNvPr id="6" name="文本框 5"/>
          <p:cNvSpPr txBox="1">
            <a:spLocks noChangeArrowheads="1"/>
          </p:cNvSpPr>
          <p:nvPr/>
        </p:nvSpPr>
        <p:spPr bwMode="auto">
          <a:xfrm>
            <a:off x="7051040" y="4931410"/>
            <a:ext cx="2212340" cy="706755"/>
          </a:xfrm>
          <a:prstGeom prst="rect">
            <a:avLst/>
          </a:prstGeom>
          <a:noFill/>
          <a:ln w="9525">
            <a:noFill/>
            <a:miter lim="800000"/>
          </a:ln>
        </p:spPr>
        <p:txBody>
          <a:bodyPr wrap="square">
            <a:spAutoFit/>
          </a:bodyPr>
          <a:lstStyle/>
          <a:p>
            <a:r>
              <a:rPr lang="zh-CN" altLang="en-US" sz="4000" b="1">
                <a:solidFill>
                  <a:srgbClr val="FF0000"/>
                </a:solidFill>
                <a:latin typeface="Calibri" panose="020f0502020204030204" pitchFamily="34" charset="0"/>
              </a:rPr>
              <a:t>摹状貌</a:t>
            </a:r>
          </a:p>
        </p:txBody>
      </p:sp>
      <p:sp>
        <p:nvSpPr>
          <p:cNvPr id="7" name="文本框 6"/>
          <p:cNvSpPr txBox="1">
            <a:spLocks noChangeArrowheads="1"/>
          </p:cNvSpPr>
          <p:nvPr/>
        </p:nvSpPr>
        <p:spPr bwMode="auto">
          <a:xfrm>
            <a:off x="5016500" y="5529580"/>
            <a:ext cx="2212340" cy="706755"/>
          </a:xfrm>
          <a:prstGeom prst="rect">
            <a:avLst/>
          </a:prstGeom>
          <a:noFill/>
          <a:ln w="9525">
            <a:noFill/>
            <a:miter lim="800000"/>
          </a:ln>
        </p:spPr>
        <p:txBody>
          <a:bodyPr wrap="square">
            <a:spAutoFit/>
          </a:bodyPr>
          <a:lstStyle/>
          <a:p>
            <a:r>
              <a:rPr lang="zh-CN" altLang="en-US" sz="4000" b="1">
                <a:solidFill>
                  <a:srgbClr val="FF0000"/>
                </a:solidFill>
                <a:latin typeface="Calibri" panose="020f0502020204030204" pitchFamily="34" charset="0"/>
              </a:rPr>
              <a:t>打比方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4" name="文本框 2"/>
          <p:cNvSpPr txBox="1">
            <a:spLocks noChangeArrowheads="1"/>
          </p:cNvSpPr>
          <p:nvPr/>
        </p:nvSpPr>
        <p:spPr bwMode="auto">
          <a:xfrm>
            <a:off x="370205" y="358775"/>
            <a:ext cx="11511915" cy="4700270"/>
          </a:xfrm>
          <a:prstGeom prst="rect">
            <a:avLst/>
          </a:prstGeom>
          <a:noFill/>
          <a:ln w="9525">
            <a:noFill/>
            <a:miter lim="800000"/>
          </a:ln>
        </p:spPr>
        <p:txBody>
          <a:bodyPr wrap="square">
            <a:spAutoFit/>
          </a:bodyPr>
          <a:lstStyle/>
          <a:p>
            <a:r>
              <a:rPr lang="zh-CN" altLang="en-US" sz="4400" b="1">
                <a:solidFill>
                  <a:srgbClr val="FF0000"/>
                </a:solidFill>
                <a:latin typeface="Calibri" panose="020f0502020204030204" pitchFamily="34" charset="0"/>
              </a:rPr>
              <a:t>通过划线词语体会说明文语言的特点</a:t>
            </a:r>
          </a:p>
          <a:p>
            <a:r>
              <a:rPr lang="en-US" altLang="zh-CN" sz="3600" b="1">
                <a:latin typeface="Calibri" panose="020f0502020204030204" pitchFamily="34" charset="0"/>
              </a:rPr>
              <a:t>1</a:t>
            </a:r>
            <a:r>
              <a:rPr lang="zh-CN" altLang="en-US" sz="3600" b="1">
                <a:latin typeface="Calibri" panose="020f0502020204030204" pitchFamily="34" charset="0"/>
              </a:rPr>
              <a:t>、画中所描绘的景物，与文献中有关汴梁的记载</a:t>
            </a:r>
            <a:r>
              <a:rPr lang="zh-CN" altLang="en-US" sz="3600" b="1" u="sng">
                <a:solidFill>
                  <a:srgbClr val="FF0000"/>
                </a:solidFill>
                <a:latin typeface="Calibri" panose="020f0502020204030204" pitchFamily="34" charset="0"/>
              </a:rPr>
              <a:t>基本</a:t>
            </a:r>
            <a:r>
              <a:rPr lang="zh-CN" altLang="en-US" sz="3600" b="1">
                <a:latin typeface="Calibri" panose="020f0502020204030204" pitchFamily="34" charset="0"/>
              </a:rPr>
              <a:t>一致。</a:t>
            </a:r>
          </a:p>
          <a:p>
            <a:pPr>
              <a:lnSpc>
                <a:spcPct val="170000"/>
              </a:lnSpc>
            </a:pPr>
            <a:r>
              <a:rPr lang="en-US" altLang="zh-CN" sz="3600" b="1">
                <a:latin typeface="Calibri" panose="020f0502020204030204" pitchFamily="34" charset="0"/>
              </a:rPr>
              <a:t>2</a:t>
            </a:r>
            <a:r>
              <a:rPr lang="zh-CN" altLang="en-US" sz="3600" b="1">
                <a:latin typeface="Calibri" panose="020f0502020204030204" pitchFamily="34" charset="0"/>
              </a:rPr>
              <a:t>、画面细节的刻画也</a:t>
            </a:r>
            <a:r>
              <a:rPr lang="zh-CN" altLang="en-US" sz="3600" b="1" u="sng">
                <a:latin typeface="Calibri" panose="020f0502020204030204" pitchFamily="34" charset="0"/>
              </a:rPr>
              <a:t>十分</a:t>
            </a:r>
            <a:r>
              <a:rPr lang="zh-CN" altLang="en-US" sz="3600" b="1">
                <a:latin typeface="Calibri" panose="020f0502020204030204" pitchFamily="34" charset="0"/>
              </a:rPr>
              <a:t>真实。</a:t>
            </a:r>
          </a:p>
          <a:p>
            <a:pPr>
              <a:lnSpc>
                <a:spcPct val="170000"/>
              </a:lnSpc>
            </a:pPr>
            <a:r>
              <a:rPr lang="en-US" altLang="zh-CN" sz="3600" b="1">
                <a:latin typeface="Calibri" panose="020f0502020204030204" pitchFamily="34" charset="0"/>
              </a:rPr>
              <a:t>3</a:t>
            </a:r>
            <a:r>
              <a:rPr lang="zh-CN" altLang="en-US" sz="3600" b="1">
                <a:latin typeface="Calibri" panose="020f0502020204030204" pitchFamily="34" charset="0"/>
              </a:rPr>
              <a:t>、画面开卷处描绘的是汴京近郊的风光，</a:t>
            </a:r>
            <a:r>
              <a:rPr lang="zh-CN" altLang="en-US" sz="3600" b="1" u="sng">
                <a:solidFill>
                  <a:srgbClr val="FF0000"/>
                </a:solidFill>
                <a:latin typeface="Calibri" panose="020f0502020204030204" pitchFamily="34" charset="0"/>
              </a:rPr>
              <a:t>疏林薄雾，农舍田畴，春寒料峭</a:t>
            </a:r>
            <a:r>
              <a:rPr lang="zh-CN" altLang="en-US" sz="3600" b="1">
                <a:latin typeface="Calibri" panose="020f0502020204030204" pitchFamily="34" charset="0"/>
              </a:rPr>
              <a:t>。</a:t>
            </a:r>
            <a:endParaRPr lang="zh-CN" altLang="en-US" sz="2800">
              <a:latin typeface="Calibri" panose="020f0502020204030204" pitchFamily="34" charset="0"/>
            </a:endParaRPr>
          </a:p>
        </p:txBody>
      </p:sp>
      <p:sp>
        <p:nvSpPr>
          <p:cNvPr id="27649" name="文本框 1"/>
          <p:cNvSpPr txBox="1">
            <a:spLocks noChangeArrowheads="1"/>
          </p:cNvSpPr>
          <p:nvPr/>
        </p:nvSpPr>
        <p:spPr bwMode="auto">
          <a:xfrm>
            <a:off x="1176020" y="5059045"/>
            <a:ext cx="11092180" cy="1568450"/>
          </a:xfrm>
          <a:prstGeom prst="rect">
            <a:avLst/>
          </a:prstGeom>
          <a:noFill/>
          <a:ln w="9525">
            <a:noFill/>
            <a:miter lim="800000"/>
          </a:ln>
        </p:spPr>
        <p:txBody>
          <a:bodyPr wrap="square">
            <a:spAutoFit/>
          </a:bodyPr>
          <a:lstStyle/>
          <a:p>
            <a:r>
              <a:rPr lang="en-US" altLang="zh-CN" sz="4800" b="1">
                <a:solidFill>
                  <a:srgbClr val="C00000"/>
                </a:solidFill>
                <a:latin typeface="Calibri" panose="020f0502020204030204" pitchFamily="34" charset="0"/>
                <a:sym typeface="宋体" panose="02010600030101010101" pitchFamily="2" charset="-122"/>
              </a:rPr>
              <a:t>        </a:t>
            </a:r>
            <a:r>
              <a:rPr lang="zh-CN" altLang="en-US" sz="4800" b="1">
                <a:solidFill>
                  <a:srgbClr val="C00000"/>
                </a:solidFill>
                <a:latin typeface="Calibri" panose="020f0502020204030204" pitchFamily="34" charset="0"/>
                <a:sym typeface="宋体" panose="02010600030101010101" pitchFamily="2" charset="-122"/>
              </a:rPr>
              <a:t>准确、严谨，同时又颇具文学色彩，典雅而有韵味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a:spLocks noChangeArrowheads="1"/>
          </p:cNvSpPr>
          <p:nvPr/>
        </p:nvSpPr>
        <p:spPr bwMode="auto">
          <a:xfrm>
            <a:off x="821690" y="784225"/>
            <a:ext cx="10741660" cy="3414395"/>
          </a:xfrm>
          <a:prstGeom prst="rect">
            <a:avLst/>
          </a:prstGeom>
          <a:noFill/>
          <a:ln w="9525">
            <a:noFill/>
            <a:miter lim="800000"/>
          </a:ln>
        </p:spPr>
        <p:txBody>
          <a:bodyPr wrap="square">
            <a:spAutoFit/>
          </a:bodyPr>
          <a:lstStyle/>
          <a:p>
            <a:pPr>
              <a:lnSpc>
                <a:spcPct val="120000"/>
              </a:lnSpc>
            </a:pPr>
            <a:r>
              <a:rPr lang="zh-CN" altLang="en-US" sz="4800" b="1">
                <a:solidFill>
                  <a:srgbClr val="FF0000"/>
                </a:solidFill>
                <a:latin typeface="Calibri" panose="020f0502020204030204" pitchFamily="34" charset="0"/>
              </a:rPr>
              <a:t>说明顺序的使用</a:t>
            </a:r>
          </a:p>
          <a:p>
            <a:pPr>
              <a:lnSpc>
                <a:spcPct val="120000"/>
              </a:lnSpc>
            </a:pPr>
            <a:r>
              <a:rPr lang="zh-CN" altLang="en-US" sz="4400" b="1">
                <a:latin typeface="Calibri" panose="020f0502020204030204" pitchFamily="34" charset="0"/>
              </a:rPr>
              <a:t>就全文而言，使用了</a:t>
            </a:r>
            <a:r>
              <a:rPr lang="zh-CN" altLang="en-US" sz="4400" b="1">
                <a:solidFill>
                  <a:srgbClr val="FF0000"/>
                </a:solidFill>
                <a:latin typeface="Calibri" panose="020f0502020204030204" pitchFamily="34" charset="0"/>
              </a:rPr>
              <a:t>逻辑顺序</a:t>
            </a:r>
            <a:r>
              <a:rPr lang="zh-CN" altLang="en-US" sz="4400" b="1">
                <a:latin typeface="Calibri" panose="020f0502020204030204" pitchFamily="34" charset="0"/>
              </a:rPr>
              <a:t>。</a:t>
            </a:r>
          </a:p>
          <a:p>
            <a:pPr>
              <a:lnSpc>
                <a:spcPct val="120000"/>
              </a:lnSpc>
            </a:pPr>
            <a:r>
              <a:rPr lang="zh-CN" altLang="en-US" sz="4400" b="1">
                <a:latin typeface="Calibri" panose="020f0502020204030204" pitchFamily="34" charset="0"/>
              </a:rPr>
              <a:t>第四段重点介绍说明画作内容时既使用了从前到后的画面</a:t>
            </a:r>
            <a:r>
              <a:rPr lang="zh-CN" altLang="en-US" sz="4400" b="1">
                <a:solidFill>
                  <a:srgbClr val="FF0000"/>
                </a:solidFill>
                <a:latin typeface="Calibri" panose="020f0502020204030204" pitchFamily="34" charset="0"/>
              </a:rPr>
              <a:t>空间顺序</a:t>
            </a:r>
            <a:r>
              <a:rPr lang="zh-CN" altLang="en-US" sz="4400" b="1">
                <a:latin typeface="Calibri" panose="020f0502020204030204"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文本框 1"/>
          <p:cNvSpPr txBox="1">
            <a:spLocks noChangeArrowheads="1"/>
          </p:cNvSpPr>
          <p:nvPr/>
        </p:nvSpPr>
        <p:spPr bwMode="auto">
          <a:xfrm>
            <a:off x="4178935" y="359093"/>
            <a:ext cx="5418138" cy="829945"/>
          </a:xfrm>
          <a:prstGeom prst="rect">
            <a:avLst/>
          </a:prstGeom>
          <a:noFill/>
          <a:ln w="9525">
            <a:noFill/>
            <a:miter lim="800000"/>
          </a:ln>
        </p:spPr>
        <p:txBody>
          <a:bodyPr>
            <a:spAutoFit/>
          </a:bodyPr>
          <a:lstStyle/>
          <a:p>
            <a:r>
              <a:rPr lang="zh-CN" altLang="en-US" sz="4800" b="1">
                <a:solidFill>
                  <a:srgbClr val="FF0000"/>
                </a:solidFill>
                <a:latin typeface="Calibri" panose="020f0502020204030204" pitchFamily="34" charset="0"/>
                <a:sym typeface="宋体" panose="02010600030101010101" pitchFamily="2" charset="-122"/>
              </a:rPr>
              <a:t>感悟升华</a:t>
            </a:r>
          </a:p>
        </p:txBody>
      </p:sp>
      <p:sp>
        <p:nvSpPr>
          <p:cNvPr id="4" name="文本框 3"/>
          <p:cNvSpPr txBox="1">
            <a:spLocks noChangeArrowheads="1"/>
          </p:cNvSpPr>
          <p:nvPr/>
        </p:nvSpPr>
        <p:spPr bwMode="auto">
          <a:xfrm>
            <a:off x="591820" y="1470025"/>
            <a:ext cx="10923905" cy="4815840"/>
          </a:xfrm>
          <a:prstGeom prst="rect">
            <a:avLst/>
          </a:prstGeom>
          <a:noFill/>
          <a:ln w="9525">
            <a:noFill/>
            <a:miter lim="800000"/>
          </a:ln>
        </p:spPr>
        <p:txBody>
          <a:bodyPr wrap="square">
            <a:spAutoFit/>
          </a:bodyPr>
          <a:lstStyle/>
          <a:p>
            <a:pPr>
              <a:lnSpc>
                <a:spcPct val="120000"/>
              </a:lnSpc>
            </a:pPr>
            <a:r>
              <a:rPr lang="zh-CN" altLang="en-US" sz="4000" b="1">
                <a:solidFill>
                  <a:srgbClr val="FF0000"/>
                </a:solidFill>
                <a:latin typeface="Calibri" panose="020f0502020204030204" pitchFamily="34" charset="0"/>
                <a:sym typeface="宋体" panose="02010600030101010101" pitchFamily="2" charset="-122"/>
              </a:rPr>
              <a:t>课题</a:t>
            </a:r>
            <a:r>
              <a:rPr lang="zh-CN" altLang="en-US" sz="4000" b="1">
                <a:solidFill>
                  <a:srgbClr val="FF0000"/>
                </a:solidFill>
                <a:latin typeface="Calibri" panose="020f0502020204030204" pitchFamily="34" charset="0"/>
              </a:rPr>
              <a:t>梦回繁华有哪些深意</a:t>
            </a:r>
            <a:r>
              <a:rPr lang="zh-CN" altLang="en-US" sz="4000" b="1">
                <a:solidFill>
                  <a:srgbClr val="FF0000"/>
                </a:solidFill>
                <a:latin typeface="Calibri" panose="020f0502020204030204" pitchFamily="34" charset="0"/>
                <a:sym typeface="宋体" panose="02010600030101010101" pitchFamily="2" charset="-122"/>
              </a:rPr>
              <a:t>？</a:t>
            </a:r>
          </a:p>
          <a:p>
            <a:pPr>
              <a:lnSpc>
                <a:spcPct val="120000"/>
              </a:lnSpc>
            </a:pPr>
            <a:r>
              <a:rPr lang="en-US" altLang="zh-CN" sz="3600" b="1">
                <a:latin typeface="Calibri" panose="020f0502020204030204" pitchFamily="34" charset="0"/>
              </a:rPr>
              <a:t>1.</a:t>
            </a:r>
            <a:r>
              <a:rPr lang="zh-CN" altLang="en-US" sz="3600" b="1">
                <a:latin typeface="Calibri" panose="020f0502020204030204" pitchFamily="34" charset="0"/>
              </a:rPr>
              <a:t>清明上河图让我们回忆古代文明的灿烂，希望能继承并弘扬这种繁华。</a:t>
            </a:r>
          </a:p>
          <a:p>
            <a:pPr>
              <a:lnSpc>
                <a:spcPct val="120000"/>
              </a:lnSpc>
            </a:pPr>
            <a:r>
              <a:rPr lang="en-US" altLang="zh-CN" sz="3600" b="1">
                <a:latin typeface="Calibri" panose="020f0502020204030204" pitchFamily="34" charset="0"/>
              </a:rPr>
              <a:t>2.</a:t>
            </a:r>
            <a:r>
              <a:rPr lang="zh-CN" altLang="en-US" sz="3600" b="1">
                <a:latin typeface="Calibri" panose="020f0502020204030204" pitchFamily="34" charset="0"/>
              </a:rPr>
              <a:t>清明上河图反映了南宋人民渴望国家统一，回到当年繁华太平年代的强烈愿望。</a:t>
            </a:r>
          </a:p>
          <a:p>
            <a:pPr>
              <a:lnSpc>
                <a:spcPct val="120000"/>
              </a:lnSpc>
            </a:pPr>
            <a:r>
              <a:rPr lang="en-US" altLang="zh-CN" sz="3600" b="1">
                <a:latin typeface="Calibri" panose="020f0502020204030204" pitchFamily="34" charset="0"/>
              </a:rPr>
              <a:t>3.</a:t>
            </a:r>
            <a:r>
              <a:rPr lang="zh-CN" altLang="en-US" sz="3600" b="1">
                <a:latin typeface="Calibri" panose="020f0502020204030204" pitchFamily="34" charset="0"/>
              </a:rPr>
              <a:t>梦回繁华既有对宋朝科技文化繁荣的骄傲，又有对近代丢失中华文明先进性的遗憾。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31215" y="2470785"/>
            <a:ext cx="921385" cy="3329940"/>
          </a:xfrm>
          <a:prstGeom prst="rect">
            <a:avLst/>
          </a:prstGeom>
          <a:noFill/>
          <a:ln w="9525">
            <a:noFill/>
          </a:ln>
        </p:spPr>
        <p:txBody>
          <a:bodyPr vert="eaVert" wrap="square">
            <a:spAutoFit/>
          </a:bodyPr>
          <a:lstStyle/>
          <a:p>
            <a:r>
              <a:rPr lang="zh-CN" altLang="en-US" sz="4800" b="1">
                <a:solidFill>
                  <a:srgbClr val="FF0000"/>
                </a:solidFill>
                <a:latin typeface="Comic Sans MS" panose="030f0702030302020204" pitchFamily="66" charset="0"/>
              </a:rPr>
              <a:t>梦回繁华</a:t>
            </a:r>
          </a:p>
        </p:txBody>
      </p:sp>
      <p:sp>
        <p:nvSpPr>
          <p:cNvPr id="3" name="文本框 2"/>
          <p:cNvSpPr txBox="1"/>
          <p:nvPr/>
        </p:nvSpPr>
        <p:spPr>
          <a:xfrm>
            <a:off x="2590800" y="1295400"/>
            <a:ext cx="7315200" cy="583565"/>
          </a:xfrm>
          <a:prstGeom prst="rect">
            <a:avLst/>
          </a:prstGeom>
          <a:noFill/>
          <a:ln w="9525">
            <a:noFill/>
          </a:ln>
        </p:spPr>
        <p:txBody>
          <a:bodyPr wrap="square">
            <a:spAutoFit/>
          </a:bodyPr>
          <a:lstStyle/>
          <a:p>
            <a:r>
              <a:rPr lang="zh-CN" altLang="en-US" sz="3200" b="1">
                <a:latin typeface="Comic Sans MS" panose="030f0702030302020204" pitchFamily="66" charset="0"/>
              </a:rPr>
              <a:t>引出说明对象</a:t>
            </a:r>
            <a:r>
              <a:rPr lang="en-US" altLang="zh-CN" sz="3200" b="1">
                <a:latin typeface="Comic Sans MS" panose="030f0702030302020204" pitchFamily="66" charset="0"/>
              </a:rPr>
              <a:t>《</a:t>
            </a:r>
            <a:r>
              <a:rPr lang="zh-CN" altLang="en-US" sz="3200" b="1">
                <a:latin typeface="Comic Sans MS" panose="030f0702030302020204" pitchFamily="66" charset="0"/>
              </a:rPr>
              <a:t>清明上河图</a:t>
            </a:r>
            <a:r>
              <a:rPr lang="en-US" altLang="zh-CN" sz="3200" b="1">
                <a:latin typeface="Comic Sans MS" panose="030f0702030302020204" pitchFamily="66" charset="0"/>
              </a:rPr>
              <a:t>》</a:t>
            </a:r>
            <a:r>
              <a:rPr lang="zh-CN" altLang="en-US" sz="3200" b="1">
                <a:solidFill>
                  <a:srgbClr val="FF0000"/>
                </a:solidFill>
                <a:latin typeface="Comic Sans MS" panose="030f0702030302020204" pitchFamily="66" charset="0"/>
              </a:rPr>
              <a:t>（略写）</a:t>
            </a:r>
          </a:p>
        </p:txBody>
      </p:sp>
      <p:sp>
        <p:nvSpPr>
          <p:cNvPr id="4" name="文本框 3"/>
          <p:cNvSpPr txBox="1"/>
          <p:nvPr/>
        </p:nvSpPr>
        <p:spPr>
          <a:xfrm>
            <a:off x="2552700" y="1990725"/>
            <a:ext cx="7086600" cy="583565"/>
          </a:xfrm>
          <a:prstGeom prst="rect">
            <a:avLst/>
          </a:prstGeom>
          <a:noFill/>
          <a:ln w="9525">
            <a:noFill/>
          </a:ln>
        </p:spPr>
        <p:txBody>
          <a:bodyPr>
            <a:spAutoFit/>
          </a:bodyPr>
          <a:lstStyle/>
          <a:p>
            <a:r>
              <a:rPr lang="zh-CN" altLang="en-US" sz="3200" b="1">
                <a:latin typeface="Comic Sans MS" panose="030f0702030302020204" pitchFamily="66" charset="0"/>
              </a:rPr>
              <a:t>介绍作者张择端生平及代表作</a:t>
            </a:r>
            <a:r>
              <a:rPr lang="zh-CN" altLang="en-US" sz="3200" b="1">
                <a:solidFill>
                  <a:srgbClr val="FF0000"/>
                </a:solidFill>
                <a:latin typeface="Comic Sans MS" panose="030f0702030302020204" pitchFamily="66" charset="0"/>
              </a:rPr>
              <a:t>（略写）</a:t>
            </a:r>
          </a:p>
        </p:txBody>
      </p:sp>
      <p:sp>
        <p:nvSpPr>
          <p:cNvPr id="119814" name="左中括号 5"/>
          <p:cNvSpPr/>
          <p:nvPr/>
        </p:nvSpPr>
        <p:spPr>
          <a:xfrm>
            <a:off x="2955925" y="1990725"/>
            <a:ext cx="203200" cy="2906713"/>
          </a:xfrm>
          <a:prstGeom prst="leftBracket">
            <a:avLst>
              <a:gd name="adj" fmla="val 8278"/>
            </a:avLst>
          </a:prstGeom>
          <a:noFill/>
          <a:ln w="38100">
            <a:noFill/>
          </a:ln>
        </p:spPr>
        <p:txBody>
          <a:bodyPr anchor="ctr"/>
          <a:lstStyle/>
          <a:p>
            <a:pPr algn="ctr"/>
            <a:endParaRPr lang="en-US" altLang="en-US">
              <a:latin typeface="Calibri" panose="020f0502020204030204" pitchFamily="34" charset="0"/>
            </a:endParaRPr>
          </a:p>
        </p:txBody>
      </p:sp>
      <p:sp>
        <p:nvSpPr>
          <p:cNvPr id="119815" name="左中括号 6"/>
          <p:cNvSpPr/>
          <p:nvPr/>
        </p:nvSpPr>
        <p:spPr>
          <a:xfrm>
            <a:off x="5043488" y="3709988"/>
            <a:ext cx="190500" cy="1919287"/>
          </a:xfrm>
          <a:prstGeom prst="leftBracket">
            <a:avLst>
              <a:gd name="adj" fmla="val 8349"/>
            </a:avLst>
          </a:prstGeom>
          <a:noFill/>
          <a:ln w="6350">
            <a:noFill/>
          </a:ln>
        </p:spPr>
        <p:txBody>
          <a:bodyPr anchor="ctr"/>
          <a:lstStyle/>
          <a:p>
            <a:pPr algn="ctr"/>
            <a:endParaRPr lang="en-US" altLang="en-US">
              <a:latin typeface="Calibri" panose="020f0502020204030204" pitchFamily="34" charset="0"/>
            </a:endParaRPr>
          </a:p>
        </p:txBody>
      </p:sp>
      <p:sp>
        <p:nvSpPr>
          <p:cNvPr id="8" name="文本框 7"/>
          <p:cNvSpPr txBox="1"/>
          <p:nvPr/>
        </p:nvSpPr>
        <p:spPr>
          <a:xfrm>
            <a:off x="2590800" y="2769235"/>
            <a:ext cx="4953000" cy="583565"/>
          </a:xfrm>
          <a:prstGeom prst="rect">
            <a:avLst/>
          </a:prstGeom>
          <a:noFill/>
          <a:ln w="9525">
            <a:noFill/>
          </a:ln>
        </p:spPr>
        <p:txBody>
          <a:bodyPr>
            <a:spAutoFit/>
          </a:bodyPr>
          <a:lstStyle/>
          <a:p>
            <a:r>
              <a:rPr lang="zh-CN" altLang="en-US" sz="3200" b="1">
                <a:latin typeface="Comic Sans MS" panose="030f0702030302020204" pitchFamily="66" charset="0"/>
              </a:rPr>
              <a:t>总括</a:t>
            </a:r>
            <a:r>
              <a:rPr lang="en-US" altLang="zh-CN" sz="3200" b="1">
                <a:latin typeface="Comic Sans MS" panose="030f0702030302020204" pitchFamily="66" charset="0"/>
              </a:rPr>
              <a:t>《</a:t>
            </a:r>
            <a:r>
              <a:rPr lang="zh-CN" altLang="en-US" sz="3200" b="1">
                <a:latin typeface="Comic Sans MS" panose="030f0702030302020204" pitchFamily="66" charset="0"/>
              </a:rPr>
              <a:t>清明上河图</a:t>
            </a:r>
            <a:r>
              <a:rPr lang="en-US" altLang="zh-CN" sz="3200" b="1">
                <a:latin typeface="Comic Sans MS" panose="030f0702030302020204" pitchFamily="66" charset="0"/>
              </a:rPr>
              <a:t>》</a:t>
            </a:r>
            <a:r>
              <a:rPr lang="zh-CN" altLang="en-US" sz="3200" b="1">
                <a:latin typeface="Comic Sans MS" panose="030f0702030302020204" pitchFamily="66" charset="0"/>
              </a:rPr>
              <a:t>概况</a:t>
            </a:r>
          </a:p>
        </p:txBody>
      </p:sp>
      <p:sp>
        <p:nvSpPr>
          <p:cNvPr id="9" name="文本框 8"/>
          <p:cNvSpPr txBox="1"/>
          <p:nvPr/>
        </p:nvSpPr>
        <p:spPr>
          <a:xfrm>
            <a:off x="2667000" y="3710305"/>
            <a:ext cx="4800600" cy="583565"/>
          </a:xfrm>
          <a:prstGeom prst="rect">
            <a:avLst/>
          </a:prstGeom>
          <a:noFill/>
          <a:ln w="9525">
            <a:noFill/>
          </a:ln>
        </p:spPr>
        <p:txBody>
          <a:bodyPr>
            <a:spAutoFit/>
          </a:bodyPr>
          <a:lstStyle/>
          <a:p>
            <a:r>
              <a:rPr lang="en-US" altLang="zh-CN" sz="3200" b="1">
                <a:latin typeface="Comic Sans MS" panose="030f0702030302020204" pitchFamily="66" charset="0"/>
              </a:rPr>
              <a:t>《</a:t>
            </a:r>
            <a:r>
              <a:rPr lang="zh-CN" altLang="en-US" sz="3200" b="1">
                <a:latin typeface="Comic Sans MS" panose="030f0702030302020204" pitchFamily="66" charset="0"/>
              </a:rPr>
              <a:t>清明上河图</a:t>
            </a:r>
            <a:r>
              <a:rPr lang="en-US" altLang="zh-CN" sz="3200" b="1">
                <a:latin typeface="Comic Sans MS" panose="030f0702030302020204" pitchFamily="66" charset="0"/>
              </a:rPr>
              <a:t>》</a:t>
            </a:r>
            <a:r>
              <a:rPr lang="zh-CN" altLang="en-US" sz="3200" b="1">
                <a:latin typeface="Comic Sans MS" panose="030f0702030302020204" pitchFamily="66" charset="0"/>
              </a:rPr>
              <a:t>内容</a:t>
            </a:r>
          </a:p>
        </p:txBody>
      </p:sp>
      <p:sp>
        <p:nvSpPr>
          <p:cNvPr id="10" name="文本框 9"/>
          <p:cNvSpPr txBox="1"/>
          <p:nvPr/>
        </p:nvSpPr>
        <p:spPr>
          <a:xfrm>
            <a:off x="2667000" y="4552950"/>
            <a:ext cx="5486400" cy="1076325"/>
          </a:xfrm>
          <a:prstGeom prst="rect">
            <a:avLst/>
          </a:prstGeom>
          <a:noFill/>
          <a:ln w="9525">
            <a:noFill/>
          </a:ln>
        </p:spPr>
        <p:txBody>
          <a:bodyPr wrap="square">
            <a:spAutoFit/>
          </a:bodyPr>
          <a:lstStyle/>
          <a:p>
            <a:r>
              <a:rPr lang="zh-CN" altLang="en-US" sz="3200" b="1">
                <a:latin typeface="Comic Sans MS" panose="030f0702030302020204" pitchFamily="66" charset="0"/>
              </a:rPr>
              <a:t>评述</a:t>
            </a:r>
            <a:r>
              <a:rPr lang="en-US" altLang="zh-CN" sz="3200" b="1">
                <a:latin typeface="Comic Sans MS" panose="030f0702030302020204" pitchFamily="66" charset="0"/>
              </a:rPr>
              <a:t>《</a:t>
            </a:r>
            <a:r>
              <a:rPr lang="zh-CN" altLang="en-US" sz="3200" b="1">
                <a:latin typeface="Comic Sans MS" panose="030f0702030302020204" pitchFamily="66" charset="0"/>
              </a:rPr>
              <a:t>清明上河图</a:t>
            </a:r>
            <a:r>
              <a:rPr lang="en-US" altLang="zh-CN" sz="3200" b="1">
                <a:latin typeface="Comic Sans MS" panose="030f0702030302020204" pitchFamily="66" charset="0"/>
              </a:rPr>
              <a:t>》</a:t>
            </a:r>
            <a:r>
              <a:rPr lang="zh-CN" altLang="en-US" sz="3200" b="1">
                <a:latin typeface="Comic Sans MS" panose="030f0702030302020204" pitchFamily="66" charset="0"/>
              </a:rPr>
              <a:t>的艺术特色和历史价值</a:t>
            </a:r>
          </a:p>
        </p:txBody>
      </p:sp>
      <p:sp>
        <p:nvSpPr>
          <p:cNvPr id="119819" name="右中括号 10"/>
          <p:cNvSpPr/>
          <p:nvPr/>
        </p:nvSpPr>
        <p:spPr>
          <a:xfrm>
            <a:off x="8947150" y="1990725"/>
            <a:ext cx="222250" cy="3670300"/>
          </a:xfrm>
          <a:prstGeom prst="rightBracket">
            <a:avLst>
              <a:gd name="adj" fmla="val 8333"/>
            </a:avLst>
          </a:prstGeom>
          <a:noFill/>
          <a:ln w="38100">
            <a:noFill/>
          </a:ln>
        </p:spPr>
        <p:txBody>
          <a:bodyPr anchor="ctr"/>
          <a:lstStyle/>
          <a:p>
            <a:pPr algn="ctr"/>
            <a:endParaRPr lang="en-US" altLang="en-US">
              <a:latin typeface="Calibri" panose="020f0502020204030204" pitchFamily="34" charset="0"/>
            </a:endParaRPr>
          </a:p>
        </p:txBody>
      </p:sp>
      <p:sp>
        <p:nvSpPr>
          <p:cNvPr id="14" name="文本框 13"/>
          <p:cNvSpPr txBox="1"/>
          <p:nvPr/>
        </p:nvSpPr>
        <p:spPr>
          <a:xfrm>
            <a:off x="7985760" y="2743200"/>
            <a:ext cx="1524000" cy="583565"/>
          </a:xfrm>
          <a:prstGeom prst="rect">
            <a:avLst/>
          </a:prstGeom>
          <a:noFill/>
          <a:ln w="9525">
            <a:noFill/>
          </a:ln>
        </p:spPr>
        <p:txBody>
          <a:bodyPr>
            <a:spAutoFit/>
          </a:bodyPr>
          <a:lstStyle/>
          <a:p>
            <a:r>
              <a:rPr lang="zh-CN" altLang="en-US" sz="3200" b="1">
                <a:solidFill>
                  <a:srgbClr val="FF0000"/>
                </a:solidFill>
                <a:latin typeface="Comic Sans MS" panose="030f0702030302020204" pitchFamily="66" charset="0"/>
              </a:rPr>
              <a:t>（略写）</a:t>
            </a:r>
          </a:p>
        </p:txBody>
      </p:sp>
      <p:sp>
        <p:nvSpPr>
          <p:cNvPr id="26639" name="文本框 14"/>
          <p:cNvSpPr txBox="1"/>
          <p:nvPr/>
        </p:nvSpPr>
        <p:spPr>
          <a:xfrm>
            <a:off x="381000" y="213360"/>
            <a:ext cx="3733800" cy="768350"/>
          </a:xfrm>
          <a:prstGeom prst="rect">
            <a:avLst/>
          </a:prstGeom>
          <a:noFill/>
          <a:ln w="9525">
            <a:noFill/>
          </a:ln>
        </p:spPr>
        <p:txBody>
          <a:bodyPr wrap="square">
            <a:spAutoFit/>
          </a:bodyPr>
          <a:lstStyle/>
          <a:p>
            <a:r>
              <a:rPr lang="zh-CN" altLang="en-US" sz="4400" b="1">
                <a:solidFill>
                  <a:srgbClr val="FF0000"/>
                </a:solidFill>
                <a:latin typeface="Comic Sans MS" panose="030f0702030302020204" pitchFamily="66" charset="0"/>
              </a:rPr>
              <a:t>课堂小结</a:t>
            </a:r>
          </a:p>
        </p:txBody>
      </p:sp>
      <p:sp>
        <p:nvSpPr>
          <p:cNvPr id="6" name="文本框 5"/>
          <p:cNvSpPr txBox="1"/>
          <p:nvPr/>
        </p:nvSpPr>
        <p:spPr>
          <a:xfrm>
            <a:off x="7985760" y="3710305"/>
            <a:ext cx="1524000" cy="583565"/>
          </a:xfrm>
          <a:prstGeom prst="rect">
            <a:avLst/>
          </a:prstGeom>
          <a:noFill/>
          <a:ln w="9525">
            <a:noFill/>
          </a:ln>
        </p:spPr>
        <p:txBody>
          <a:bodyPr>
            <a:spAutoFit/>
          </a:bodyPr>
          <a:lstStyle/>
          <a:p>
            <a:r>
              <a:rPr lang="zh-CN" altLang="en-US" sz="3200" b="1">
                <a:solidFill>
                  <a:srgbClr val="FF0000"/>
                </a:solidFill>
                <a:latin typeface="Comic Sans MS" panose="030f0702030302020204" pitchFamily="66" charset="0"/>
              </a:rPr>
              <a:t>（详写）</a:t>
            </a:r>
          </a:p>
        </p:txBody>
      </p:sp>
      <p:sp>
        <p:nvSpPr>
          <p:cNvPr id="7" name="文本框 6"/>
          <p:cNvSpPr txBox="1"/>
          <p:nvPr/>
        </p:nvSpPr>
        <p:spPr>
          <a:xfrm>
            <a:off x="7985760" y="4897755"/>
            <a:ext cx="1524000" cy="583565"/>
          </a:xfrm>
          <a:prstGeom prst="rect">
            <a:avLst/>
          </a:prstGeom>
          <a:noFill/>
          <a:ln w="9525">
            <a:noFill/>
          </a:ln>
        </p:spPr>
        <p:txBody>
          <a:bodyPr>
            <a:spAutoFit/>
          </a:bodyPr>
          <a:lstStyle/>
          <a:p>
            <a:r>
              <a:rPr lang="zh-CN" altLang="en-US" sz="3200" b="1">
                <a:solidFill>
                  <a:srgbClr val="FF0000"/>
                </a:solidFill>
                <a:latin typeface="Comic Sans MS" panose="030f0702030302020204" pitchFamily="66" charset="0"/>
              </a:rPr>
              <a:t>（详写）</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a:spLocks noChangeArrowheads="1"/>
          </p:cNvSpPr>
          <p:nvPr/>
        </p:nvSpPr>
        <p:spPr bwMode="auto">
          <a:xfrm>
            <a:off x="1158875" y="1717675"/>
            <a:ext cx="10834688" cy="7539355"/>
          </a:xfrm>
          <a:prstGeom prst="rect">
            <a:avLst/>
          </a:prstGeom>
          <a:noFill/>
          <a:ln w="9525">
            <a:noFill/>
            <a:miter lim="800000"/>
          </a:ln>
        </p:spPr>
        <p:txBody>
          <a:bodyPr>
            <a:spAutoFit/>
          </a:bodyPr>
          <a:lstStyle/>
          <a:p>
            <a:r>
              <a:rPr lang="en-US" altLang="zh-CN" sz="4400" b="1">
                <a:solidFill>
                  <a:srgbClr val="FF0000"/>
                </a:solidFill>
                <a:latin typeface="Calibri" panose="020f0502020204030204" pitchFamily="34" charset="0"/>
              </a:rPr>
              <a:t>   </a:t>
            </a:r>
            <a:r>
              <a:rPr lang="zh-CN" altLang="en-US" sz="4400" b="1" smtClean="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一</a:t>
            </a:r>
            <a:r>
              <a:rPr lang="zh-CN" altLang="en-US" sz="4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幅人物繁多、场景复杂的</a:t>
            </a:r>
            <a:r>
              <a:rPr lang="en-US" altLang="zh-CN" sz="4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清明上河图</a:t>
            </a:r>
            <a:r>
              <a:rPr lang="en-US" altLang="zh-CN" sz="4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作者介绍得条理清晰、细腻具体，给人以美的感受。它反映了南宋人民梦想回到当年繁华盛世的强烈愿望，它让我们为中华五千年文化的博大精深而骄傲。梦回繁华，一眼千年，与文化长谈；铺陈的是传奇，激荡的是国魂。同学们，老师希望你们不负青春韶华，在今天这个繁华盛世，再创辉煌！</a:t>
            </a:r>
            <a:endParaRPr lang="zh-CN" altLang="en-US" sz="4400" b="1">
              <a:solidFill>
                <a:srgbClr val="000000"/>
              </a:solidFill>
              <a:latin typeface="楷体" panose="02010609060101010101" pitchFamily="49" charset="-122"/>
              <a:ea typeface="楷体" panose="02010609060101010101" pitchFamily="49" charset="-122"/>
              <a:cs typeface="楷体" panose="02010609060101010101" pitchFamily="49" charset="-122"/>
            </a:endParaRPr>
          </a:p>
          <a:p>
            <a:r>
              <a:rPr lang="en-US" altLang="zh-CN" sz="4400" b="1">
                <a:solidFill>
                  <a:srgbClr val="FF0000"/>
                </a:solidFill>
                <a:latin typeface="Calibri" panose="020f0502020204030204" pitchFamily="34" charset="0"/>
              </a:rPr>
              <a:t>      </a:t>
            </a:r>
          </a:p>
          <a:p>
            <a:endParaRPr lang="zh-CN" altLang="en-US" sz="4400" b="1">
              <a:solidFill>
                <a:schemeClr val="tx1"/>
              </a:solidFill>
              <a:latin typeface="Calibri" panose="020f0502020204030204" pitchFamily="34" charset="0"/>
            </a:endParaRPr>
          </a:p>
        </p:txBody>
      </p:sp>
      <p:sp>
        <p:nvSpPr>
          <p:cNvPr id="28674" name="文本框 1"/>
          <p:cNvSpPr txBox="1">
            <a:spLocks noChangeArrowheads="1"/>
          </p:cNvSpPr>
          <p:nvPr/>
        </p:nvSpPr>
        <p:spPr bwMode="auto">
          <a:xfrm>
            <a:off x="898525" y="625475"/>
            <a:ext cx="2322513" cy="920750"/>
          </a:xfrm>
          <a:prstGeom prst="rect">
            <a:avLst/>
          </a:prstGeom>
          <a:noFill/>
          <a:ln w="9525">
            <a:noFill/>
            <a:miter lim="800000"/>
          </a:ln>
        </p:spPr>
        <p:txBody>
          <a:bodyPr>
            <a:spAutoFit/>
          </a:bodyPr>
          <a:lstStyle/>
          <a:p>
            <a:r>
              <a:rPr lang="zh-CN" altLang="en-US" sz="5400" b="1">
                <a:solidFill>
                  <a:srgbClr val="FF0000"/>
                </a:solidFill>
                <a:latin typeface="Calibri" panose="020f0502020204030204" pitchFamily="34" charset="0"/>
              </a:rPr>
              <a:t>小结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文本框 1"/>
          <p:cNvSpPr txBox="1"/>
          <p:nvPr/>
        </p:nvSpPr>
        <p:spPr>
          <a:xfrm>
            <a:off x="4224338" y="404813"/>
            <a:ext cx="4841875" cy="645160"/>
          </a:xfrm>
          <a:prstGeom prst="rect">
            <a:avLst/>
          </a:prstGeom>
          <a:noFill/>
          <a:ln w="9525">
            <a:noFill/>
          </a:ln>
        </p:spPr>
        <p:txBody>
          <a:bodyPr anchor="t" anchorCtr="0">
            <a:spAutoFit/>
          </a:bodyPr>
          <a:lstStyle/>
          <a:p>
            <a:r>
              <a:rPr lang="zh-CN" altLang="en-US" sz="3600" b="1">
                <a:latin typeface="Calibri" panose="020f0502020204030204" pitchFamily="34" charset="0"/>
                <a:ea typeface="迷你繁赵楷" panose="02010604000101010101" pitchFamily="2" charset="-122"/>
              </a:rPr>
              <a:t>反馈检测</a:t>
            </a:r>
            <a:endParaRPr lang="zh-CN" altLang="en-US" sz="3600" b="1">
              <a:latin typeface="Calibri" panose="020f0502020204030204" pitchFamily="34" charset="0"/>
              <a:ea typeface="迷你繁赵楷" panose="02010604000101010101" pitchFamily="2" charset="-122"/>
            </a:endParaRPr>
          </a:p>
        </p:txBody>
      </p:sp>
      <p:sp>
        <p:nvSpPr>
          <p:cNvPr id="47107" name="文本框 2"/>
          <p:cNvSpPr txBox="1"/>
          <p:nvPr/>
        </p:nvSpPr>
        <p:spPr>
          <a:xfrm>
            <a:off x="1774825" y="1052513"/>
            <a:ext cx="8570913" cy="4718050"/>
          </a:xfrm>
          <a:prstGeom prst="rect">
            <a:avLst/>
          </a:prstGeom>
          <a:noFill/>
          <a:ln w="9525">
            <a:noFill/>
          </a:ln>
        </p:spPr>
        <p:txBody>
          <a:bodyPr anchor="t" anchorCtr="0">
            <a:spAutoFit/>
          </a:bodyPr>
          <a:lstStyle/>
          <a:p>
            <a:r>
              <a:rPr lang="en-US" altLang="zh-CN" sz="3200" b="1">
                <a:latin typeface="黑体" panose="02010609060101010101" charset="-122"/>
                <a:ea typeface="黑体" panose="02010609060101010101" charset="-122"/>
              </a:rPr>
              <a:t>1.</a:t>
            </a:r>
            <a:r>
              <a:rPr lang="zh-CN" altLang="en-US" sz="3200" b="1">
                <a:latin typeface="黑体" panose="02010609060101010101" charset="-122"/>
                <a:ea typeface="黑体" panose="02010609060101010101" charset="-122"/>
              </a:rPr>
              <a:t>下列红色字注音完全正确的一项是（    ）</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A.</a:t>
            </a:r>
            <a:r>
              <a:rPr lang="zh-CN" altLang="en-US" sz="3200" b="1">
                <a:solidFill>
                  <a:srgbClr val="FF0000"/>
                </a:solidFill>
                <a:latin typeface="黑体" panose="02010609060101010101" charset="-122"/>
                <a:ea typeface="黑体" panose="02010609060101010101" charset="-122"/>
              </a:rPr>
              <a:t>遒</a:t>
            </a:r>
            <a:r>
              <a:rPr lang="zh-CN" altLang="en-US" sz="3200" b="1">
                <a:latin typeface="黑体" panose="02010609060101010101" charset="-122"/>
                <a:ea typeface="黑体" panose="02010609060101010101" charset="-122"/>
              </a:rPr>
              <a:t>劲</a:t>
            </a:r>
            <a:r>
              <a:rPr lang="en-US" altLang="zh-CN" sz="3200" b="1">
                <a:latin typeface="黑体" panose="02010609060101010101" charset="-122"/>
                <a:ea typeface="黑体" panose="02010609060101010101" charset="-122"/>
              </a:rPr>
              <a:t>(qi</a:t>
            </a:r>
            <a:r>
              <a:rPr lang="en-US" altLang="zh-CN" sz="3200" b="1">
                <a:latin typeface="黑体" panose="02010609060101010101" charset="-122"/>
                <a:ea typeface="黑体" panose="02010609060101010101" charset="-122"/>
                <a:sym typeface="宋体" panose="02010600030101010101" pitchFamily="2" charset="-122"/>
              </a:rPr>
              <a:t>ú</a:t>
            </a:r>
            <a:r>
              <a:rPr lang="en-US" altLang="zh-CN" sz="3200" b="1">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  </a:t>
            </a:r>
            <a:r>
              <a:rPr lang="zh-CN" altLang="en-US" sz="3200" b="1">
                <a:solidFill>
                  <a:srgbClr val="FF0000"/>
                </a:solidFill>
                <a:latin typeface="黑体" panose="02010609060101010101" charset="-122"/>
                <a:ea typeface="黑体" panose="02010609060101010101" charset="-122"/>
              </a:rPr>
              <a:t>绢</a:t>
            </a:r>
            <a:r>
              <a:rPr lang="zh-CN" altLang="en-US" sz="3200" b="1">
                <a:latin typeface="黑体" panose="02010609060101010101" charset="-122"/>
                <a:ea typeface="黑体" panose="02010609060101010101" charset="-122"/>
              </a:rPr>
              <a:t>本</a:t>
            </a:r>
            <a:r>
              <a:rPr lang="en-US" altLang="zh-CN" sz="3200" b="1">
                <a:latin typeface="黑体" panose="02010609060101010101" charset="-122"/>
                <a:ea typeface="黑体" panose="02010609060101010101" charset="-122"/>
              </a:rPr>
              <a:t>(juàn)</a:t>
            </a:r>
            <a:r>
              <a:rPr lang="zh-CN" altLang="en-US" sz="3200" b="1">
                <a:latin typeface="黑体" panose="02010609060101010101" charset="-122"/>
                <a:ea typeface="黑体" panose="02010609060101010101" charset="-122"/>
              </a:rPr>
              <a:t>   春寒料</a:t>
            </a:r>
            <a:r>
              <a:rPr lang="zh-CN" altLang="en-US" sz="3200" b="1">
                <a:solidFill>
                  <a:srgbClr val="FF0000"/>
                </a:solidFill>
                <a:latin typeface="黑体" panose="02010609060101010101" charset="-122"/>
                <a:ea typeface="黑体" panose="02010609060101010101" charset="-122"/>
              </a:rPr>
              <a:t>峭</a:t>
            </a:r>
            <a:r>
              <a:rPr lang="en-US" altLang="zh-CN" sz="3200" b="1">
                <a:latin typeface="黑体" panose="02010609060101010101" charset="-122"/>
                <a:ea typeface="黑体" panose="02010609060101010101" charset="-122"/>
              </a:rPr>
              <a:t>(qiào)</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B.</a:t>
            </a:r>
            <a:r>
              <a:rPr lang="zh-CN" altLang="en-US" sz="3200" b="1">
                <a:latin typeface="黑体" panose="02010609060101010101" charset="-122"/>
                <a:ea typeface="黑体" panose="02010609060101010101" charset="-122"/>
              </a:rPr>
              <a:t>田</a:t>
            </a:r>
            <a:r>
              <a:rPr lang="zh-CN" altLang="en-US" sz="3200" b="1">
                <a:solidFill>
                  <a:srgbClr val="FF0000"/>
                </a:solidFill>
                <a:latin typeface="黑体" panose="02010609060101010101" charset="-122"/>
                <a:ea typeface="黑体" panose="02010609060101010101" charset="-122"/>
              </a:rPr>
              <a:t>畴</a:t>
            </a:r>
            <a:r>
              <a:rPr lang="en-US" altLang="zh-CN" sz="3200" b="1">
                <a:latin typeface="黑体" panose="02010609060101010101" charset="-122"/>
                <a:ea typeface="黑体" panose="02010609060101010101" charset="-122"/>
              </a:rPr>
              <a:t>(chóu)</a:t>
            </a:r>
            <a:r>
              <a:rPr lang="zh-CN" altLang="en-US" sz="3200" b="1">
                <a:latin typeface="黑体" panose="02010609060101010101" charset="-122"/>
                <a:ea typeface="黑体" panose="02010609060101010101" charset="-122"/>
              </a:rPr>
              <a:t>   </a:t>
            </a:r>
            <a:r>
              <a:rPr lang="zh-CN" altLang="en-US" sz="3200" b="1">
                <a:solidFill>
                  <a:srgbClr val="FF0000"/>
                </a:solidFill>
                <a:latin typeface="黑体" panose="02010609060101010101" charset="-122"/>
                <a:ea typeface="黑体" panose="02010609060101010101" charset="-122"/>
              </a:rPr>
              <a:t>覆</a:t>
            </a:r>
            <a:r>
              <a:rPr lang="zh-CN" altLang="en-US" sz="3200" b="1">
                <a:latin typeface="黑体" panose="02010609060101010101" charset="-122"/>
                <a:ea typeface="黑体" panose="02010609060101010101" charset="-122"/>
              </a:rPr>
              <a:t>灭</a:t>
            </a:r>
            <a:r>
              <a:rPr lang="en-US" altLang="zh-CN" sz="3200" b="1">
                <a:latin typeface="黑体" panose="02010609060101010101" charset="-122"/>
                <a:ea typeface="黑体" panose="02010609060101010101" charset="-122"/>
              </a:rPr>
              <a:t>(fǔ)</a:t>
            </a:r>
            <a:r>
              <a:rPr lang="zh-CN" altLang="en-US" sz="3200" b="1">
                <a:latin typeface="黑体" panose="02010609060101010101" charset="-122"/>
                <a:ea typeface="黑体" panose="02010609060101010101" charset="-122"/>
              </a:rPr>
              <a:t>   摩肩接</a:t>
            </a:r>
            <a:r>
              <a:rPr lang="zh-CN" altLang="en-US" sz="3200" b="1">
                <a:solidFill>
                  <a:srgbClr val="FF0000"/>
                </a:solidFill>
                <a:latin typeface="黑体" panose="02010609060101010101" charset="-122"/>
                <a:ea typeface="黑体" panose="02010609060101010101" charset="-122"/>
              </a:rPr>
              <a:t>踵</a:t>
            </a:r>
            <a:r>
              <a:rPr lang="en-US" altLang="zh-CN" sz="3200" b="1">
                <a:latin typeface="黑体" panose="02010609060101010101" charset="-122"/>
                <a:ea typeface="黑体" panose="02010609060101010101" charset="-122"/>
              </a:rPr>
              <a:t>(chǒng)</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C.</a:t>
            </a:r>
            <a:r>
              <a:rPr lang="zh-CN" altLang="en-US" sz="3200" b="1">
                <a:solidFill>
                  <a:srgbClr val="FF0000"/>
                </a:solidFill>
                <a:latin typeface="黑体" panose="02010609060101010101" charset="-122"/>
                <a:ea typeface="黑体" panose="02010609060101010101" charset="-122"/>
              </a:rPr>
              <a:t>汴</a:t>
            </a:r>
            <a:r>
              <a:rPr lang="zh-CN" altLang="en-US" sz="3200" b="1">
                <a:latin typeface="黑体" panose="02010609060101010101" charset="-122"/>
                <a:ea typeface="黑体" panose="02010609060101010101" charset="-122"/>
              </a:rPr>
              <a:t>梁</a:t>
            </a:r>
            <a:r>
              <a:rPr lang="en-US" altLang="zh-CN" sz="3200" b="1">
                <a:latin typeface="黑体" panose="02010609060101010101" charset="-122"/>
                <a:ea typeface="黑体" panose="02010609060101010101" charset="-122"/>
              </a:rPr>
              <a:t>(bi</a:t>
            </a:r>
            <a:r>
              <a:rPr lang="en-US" altLang="zh-CN" sz="3200" b="1">
                <a:latin typeface="黑体" panose="02010609060101010101" charset="-122"/>
                <a:ea typeface="黑体" panose="02010609060101010101" charset="-122"/>
                <a:sym typeface="宋体" panose="02010600030101010101" pitchFamily="2" charset="-122"/>
              </a:rPr>
              <a:t>à</a:t>
            </a:r>
            <a:r>
              <a:rPr lang="en-US" altLang="zh-CN" sz="3200" b="1">
                <a:latin typeface="黑体" panose="02010609060101010101" charset="-122"/>
                <a:ea typeface="黑体" panose="02010609060101010101" charset="-122"/>
              </a:rPr>
              <a:t>n)</a:t>
            </a:r>
            <a:r>
              <a:rPr lang="zh-CN" altLang="en-US" sz="3200" b="1">
                <a:latin typeface="黑体" panose="02010609060101010101" charset="-122"/>
                <a:ea typeface="黑体" panose="02010609060101010101" charset="-122"/>
              </a:rPr>
              <a:t>   </a:t>
            </a:r>
            <a:r>
              <a:rPr lang="zh-CN" altLang="en-US" sz="3200" b="1">
                <a:solidFill>
                  <a:srgbClr val="FF0000"/>
                </a:solidFill>
                <a:latin typeface="黑体" panose="02010609060101010101" charset="-122"/>
                <a:ea typeface="黑体" panose="02010609060101010101" charset="-122"/>
              </a:rPr>
              <a:t>舳</a:t>
            </a:r>
            <a:r>
              <a:rPr lang="zh-CN" altLang="en-US" sz="3200" b="1">
                <a:latin typeface="黑体" panose="02010609060101010101" charset="-122"/>
                <a:ea typeface="黑体" panose="02010609060101010101" charset="-122"/>
              </a:rPr>
              <a:t>舻</a:t>
            </a:r>
            <a:r>
              <a:rPr lang="en-US" altLang="zh-CN" sz="3200" b="1">
                <a:latin typeface="黑体" panose="02010609060101010101" charset="-122"/>
                <a:ea typeface="黑体" panose="02010609060101010101" charset="-122"/>
              </a:rPr>
              <a:t>(zh</a:t>
            </a:r>
            <a:r>
              <a:rPr lang="en-US" altLang="zh-CN" sz="3200" b="1">
                <a:latin typeface="黑体" panose="02010609060101010101" charset="-122"/>
                <a:ea typeface="黑体" panose="02010609060101010101" charset="-122"/>
                <a:sym typeface="宋体" panose="02010600030101010101" pitchFamily="2" charset="-122"/>
              </a:rPr>
              <a:t>ó</a:t>
            </a:r>
            <a:r>
              <a:rPr lang="en-US" altLang="zh-CN" sz="3200" b="1">
                <a:latin typeface="黑体" panose="02010609060101010101" charset="-122"/>
                <a:ea typeface="黑体" panose="02010609060101010101" charset="-122"/>
              </a:rPr>
              <a:t>u)</a:t>
            </a:r>
            <a:r>
              <a:rPr lang="zh-CN" altLang="en-US" sz="3200" b="1">
                <a:latin typeface="黑体" panose="02010609060101010101" charset="-122"/>
                <a:ea typeface="黑体" panose="02010609060101010101" charset="-122"/>
              </a:rPr>
              <a:t>   长途跋涉</a:t>
            </a:r>
            <a:r>
              <a:rPr lang="en-US" altLang="zh-CN" sz="3200" b="1">
                <a:latin typeface="黑体" panose="02010609060101010101" charset="-122"/>
                <a:ea typeface="黑体" panose="02010609060101010101" charset="-122"/>
              </a:rPr>
              <a:t>(sè)</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D.</a:t>
            </a:r>
            <a:r>
              <a:rPr lang="zh-CN" altLang="en-US" sz="3200" b="1">
                <a:solidFill>
                  <a:srgbClr val="FF0000"/>
                </a:solidFill>
                <a:latin typeface="黑体" panose="02010609060101010101" charset="-122"/>
                <a:ea typeface="黑体" panose="02010609060101010101" charset="-122"/>
              </a:rPr>
              <a:t>纤</a:t>
            </a:r>
            <a:r>
              <a:rPr lang="zh-CN" altLang="en-US" sz="3200" b="1">
                <a:latin typeface="黑体" panose="02010609060101010101" charset="-122"/>
                <a:ea typeface="黑体" panose="02010609060101010101" charset="-122"/>
              </a:rPr>
              <a:t>夫</a:t>
            </a:r>
            <a:r>
              <a:rPr lang="en-US" altLang="zh-CN" sz="3200" b="1">
                <a:latin typeface="黑体" panose="02010609060101010101" charset="-122"/>
                <a:ea typeface="黑体" panose="02010609060101010101" charset="-122"/>
              </a:rPr>
              <a:t>(xiān)</a:t>
            </a:r>
            <a:r>
              <a:rPr lang="zh-CN" altLang="en-US" sz="3200" b="1">
                <a:latin typeface="黑体" panose="02010609060101010101" charset="-122"/>
                <a:ea typeface="黑体" panose="02010609060101010101" charset="-122"/>
              </a:rPr>
              <a:t>    握</a:t>
            </a:r>
            <a:r>
              <a:rPr lang="zh-CN" altLang="en-US" sz="3200" b="1">
                <a:solidFill>
                  <a:srgbClr val="FF0000"/>
                </a:solidFill>
                <a:latin typeface="黑体" panose="02010609060101010101" charset="-122"/>
                <a:ea typeface="黑体" panose="02010609060101010101" charset="-122"/>
              </a:rPr>
              <a:t>篙</a:t>
            </a:r>
            <a:r>
              <a:rPr lang="en-US" altLang="zh-CN" sz="3200" b="1">
                <a:latin typeface="黑体" panose="02010609060101010101" charset="-122"/>
                <a:ea typeface="黑体" panose="02010609060101010101" charset="-122"/>
              </a:rPr>
              <a:t>(hāo)</a:t>
            </a:r>
            <a:r>
              <a:rPr lang="zh-CN" altLang="en-US" sz="3200" b="1">
                <a:latin typeface="黑体" panose="02010609060101010101" charset="-122"/>
                <a:ea typeface="黑体" panose="02010609060101010101" charset="-122"/>
              </a:rPr>
              <a:t>   络</a:t>
            </a:r>
            <a:r>
              <a:rPr lang="zh-CN" altLang="en-US" sz="3200" b="1">
                <a:solidFill>
                  <a:srgbClr val="FF0000"/>
                </a:solidFill>
                <a:latin typeface="黑体" panose="02010609060101010101" charset="-122"/>
                <a:ea typeface="黑体" panose="02010609060101010101" charset="-122"/>
              </a:rPr>
              <a:t>绎</a:t>
            </a:r>
            <a:r>
              <a:rPr lang="zh-CN" altLang="en-US" sz="3200" b="1">
                <a:latin typeface="黑体" panose="02010609060101010101" charset="-122"/>
                <a:ea typeface="黑体" panose="02010609060101010101" charset="-122"/>
              </a:rPr>
              <a:t>不绝</a:t>
            </a:r>
            <a:r>
              <a:rPr lang="en-US" altLang="zh-CN" sz="3200" b="1">
                <a:latin typeface="黑体" panose="02010609060101010101" charset="-122"/>
                <a:ea typeface="黑体" panose="02010609060101010101" charset="-122"/>
              </a:rPr>
              <a:t>(yì)</a:t>
            </a:r>
            <a:endParaRPr lang="zh-CN" altLang="en-US" sz="3200" b="1">
              <a:latin typeface="黑体" panose="02010609060101010101" charset="-122"/>
              <a:ea typeface="黑体" panose="02010609060101010101" charset="-122"/>
            </a:endParaRPr>
          </a:p>
        </p:txBody>
      </p:sp>
      <p:sp>
        <p:nvSpPr>
          <p:cNvPr id="4" name="文本框 3"/>
          <p:cNvSpPr txBox="1"/>
          <p:nvPr/>
        </p:nvSpPr>
        <p:spPr>
          <a:xfrm>
            <a:off x="8904288" y="1058863"/>
            <a:ext cx="695325" cy="645160"/>
          </a:xfrm>
          <a:prstGeom prst="rect">
            <a:avLst/>
          </a:prstGeom>
          <a:noFill/>
          <a:ln w="9525">
            <a:noFill/>
          </a:ln>
        </p:spPr>
        <p:txBody>
          <a:bodyPr anchor="t" anchorCtr="0">
            <a:spAutoFit/>
          </a:bodyPr>
          <a:lstStyle/>
          <a:p>
            <a:pPr algn="ctr"/>
            <a:r>
              <a:rPr lang="en-US" altLang="zh-CN" sz="3600">
                <a:latin typeface="迷你繁赵楷" panose="02010604000101010101" pitchFamily="2" charset="-122"/>
                <a:ea typeface="迷你繁赵楷" panose="0201060400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30" name="Picture 2" descr="C:\Users\Soloman\Desktop\荷叶.png"/>
          <p:cNvPicPr>
            <a:picLocks noChangeAspect="1"/>
          </p:cNvPicPr>
          <p:nvPr/>
        </p:nvPicPr>
        <p:blipFill>
          <a:blip r:embed="rId2"/>
          <a:srcRect l="83331" t="36375" r="2292" b="40009"/>
          <a:stretch>
            <a:fillRect/>
          </a:stretch>
        </p:blipFill>
        <p:spPr>
          <a:xfrm>
            <a:off x="9551988" y="5514975"/>
            <a:ext cx="1116012" cy="1374775"/>
          </a:xfrm>
          <a:prstGeom prst="rect">
            <a:avLst/>
          </a:prstGeom>
          <a:noFill/>
          <a:ln w="9525">
            <a:noFill/>
          </a:ln>
        </p:spPr>
      </p:pic>
      <p:sp>
        <p:nvSpPr>
          <p:cNvPr id="48131" name="文本框 2"/>
          <p:cNvSpPr txBox="1"/>
          <p:nvPr/>
        </p:nvSpPr>
        <p:spPr>
          <a:xfrm>
            <a:off x="2308225" y="1393825"/>
            <a:ext cx="8108950" cy="4718050"/>
          </a:xfrm>
          <a:prstGeom prst="rect">
            <a:avLst/>
          </a:prstGeom>
          <a:solidFill>
            <a:schemeClr val="bg1"/>
          </a:solidFill>
          <a:ln w="9525">
            <a:noFill/>
          </a:ln>
        </p:spPr>
        <p:txBody>
          <a:bodyPr anchor="t" anchorCtr="0">
            <a:spAutoFit/>
          </a:bodyPr>
          <a:lstStyle/>
          <a:p>
            <a:r>
              <a:rPr lang="en-US" altLang="zh-CN" sz="3200" b="1">
                <a:latin typeface="黑体" panose="02010609060101010101" charset="-122"/>
                <a:ea typeface="黑体" panose="02010609060101010101" charset="-122"/>
              </a:rPr>
              <a:t>2.</a:t>
            </a:r>
            <a:r>
              <a:rPr lang="zh-CN" altLang="en-US" sz="3200" b="1">
                <a:latin typeface="黑体" panose="02010609060101010101" charset="-122"/>
                <a:ea typeface="黑体" panose="02010609060101010101" charset="-122"/>
              </a:rPr>
              <a:t>下列成语书写完全正确的一项是（   ）</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A.</a:t>
            </a:r>
            <a:r>
              <a:rPr lang="zh-CN" altLang="en-US" sz="3200" b="1">
                <a:latin typeface="黑体" panose="02010609060101010101" charset="-122"/>
                <a:ea typeface="黑体" panose="02010609060101010101" charset="-122"/>
              </a:rPr>
              <a:t>自出心栽            内忧外患</a:t>
            </a:r>
          </a:p>
          <a:p>
            <a:pPr>
              <a:lnSpc>
                <a:spcPct val="210000"/>
              </a:lnSpc>
            </a:pPr>
            <a:r>
              <a:rPr lang="en-US" altLang="zh-CN" sz="3200" b="1">
                <a:latin typeface="黑体" panose="02010609060101010101" charset="-122"/>
                <a:ea typeface="黑体" panose="02010609060101010101" charset="-122"/>
              </a:rPr>
              <a:t>B.</a:t>
            </a:r>
            <a:r>
              <a:rPr lang="zh-CN" altLang="en-US" sz="3200" b="1">
                <a:latin typeface="黑体" panose="02010609060101010101" charset="-122"/>
                <a:ea typeface="黑体" panose="02010609060101010101" charset="-122"/>
              </a:rPr>
              <a:t>俯仰生恣            眼花瞭乱</a:t>
            </a:r>
            <a:endParaRPr lang="zh-CN" altLang="en-US" sz="3200" b="1">
              <a:latin typeface="黑体" panose="02010609060101010101" charset="-122"/>
              <a:ea typeface="黑体" panose="02010609060101010101" charset="-122"/>
            </a:endParaRPr>
          </a:p>
          <a:p>
            <a:pPr>
              <a:lnSpc>
                <a:spcPct val="210000"/>
              </a:lnSpc>
            </a:pPr>
            <a:r>
              <a:rPr lang="en-US" altLang="zh-CN" sz="3200" b="1">
                <a:latin typeface="黑体" panose="02010609060101010101" charset="-122"/>
                <a:ea typeface="黑体" panose="02010609060101010101" charset="-122"/>
              </a:rPr>
              <a:t>C.</a:t>
            </a:r>
            <a:r>
              <a:rPr lang="zh-CN" altLang="en-US" sz="3200" b="1">
                <a:latin typeface="黑体" panose="02010609060101010101" charset="-122"/>
                <a:ea typeface="黑体" panose="02010609060101010101" charset="-122"/>
              </a:rPr>
              <a:t>一应具全            舳舻相接</a:t>
            </a:r>
          </a:p>
          <a:p>
            <a:pPr>
              <a:lnSpc>
                <a:spcPct val="210000"/>
              </a:lnSpc>
            </a:pPr>
            <a:r>
              <a:rPr lang="en-US" altLang="zh-CN" sz="3200" b="1">
                <a:latin typeface="黑体" panose="02010609060101010101" charset="-122"/>
                <a:ea typeface="黑体" panose="02010609060101010101" charset="-122"/>
              </a:rPr>
              <a:t>D.</a:t>
            </a:r>
            <a:r>
              <a:rPr lang="zh-CN" altLang="en-US" sz="3200" b="1">
                <a:latin typeface="黑体" panose="02010609060101010101" charset="-122"/>
                <a:ea typeface="黑体" panose="02010609060101010101" charset="-122"/>
              </a:rPr>
              <a:t>持之以恒            孜孜不倦</a:t>
            </a:r>
          </a:p>
        </p:txBody>
      </p:sp>
      <p:sp>
        <p:nvSpPr>
          <p:cNvPr id="4" name="文本框 3"/>
          <p:cNvSpPr txBox="1"/>
          <p:nvPr/>
        </p:nvSpPr>
        <p:spPr>
          <a:xfrm>
            <a:off x="8904288" y="1341438"/>
            <a:ext cx="695325" cy="645160"/>
          </a:xfrm>
          <a:prstGeom prst="rect">
            <a:avLst/>
          </a:prstGeom>
          <a:noFill/>
          <a:ln w="9525">
            <a:noFill/>
          </a:ln>
        </p:spPr>
        <p:txBody>
          <a:bodyPr anchor="t" anchorCtr="0">
            <a:spAutoFit/>
          </a:bodyPr>
          <a:lstStyle/>
          <a:p>
            <a:pPr algn="ctr"/>
            <a:r>
              <a:rPr lang="en-US" altLang="zh-CN" sz="3600">
                <a:latin typeface="迷你繁赵楷" panose="02010604000101010101" pitchFamily="2" charset="-122"/>
                <a:ea typeface="迷你繁赵楷" panose="02010604000101010101" pitchFamily="2" charset="-122"/>
              </a:rPr>
              <a:t>D</a:t>
            </a:r>
          </a:p>
        </p:txBody>
      </p:sp>
      <p:sp>
        <p:nvSpPr>
          <p:cNvPr id="48133" name="文本框 1"/>
          <p:cNvSpPr txBox="1"/>
          <p:nvPr/>
        </p:nvSpPr>
        <p:spPr>
          <a:xfrm>
            <a:off x="4440238" y="620713"/>
            <a:ext cx="4841875" cy="645160"/>
          </a:xfrm>
          <a:prstGeom prst="rect">
            <a:avLst/>
          </a:prstGeom>
          <a:noFill/>
          <a:ln w="9525">
            <a:noFill/>
          </a:ln>
        </p:spPr>
        <p:txBody>
          <a:bodyPr anchor="t" anchorCtr="0">
            <a:spAutoFit/>
          </a:bodyPr>
          <a:lstStyle/>
          <a:p>
            <a:r>
              <a:rPr lang="zh-CN" altLang="en-US" sz="3600" b="1">
                <a:latin typeface="Calibri" panose="020f0502020204030204" pitchFamily="34" charset="0"/>
                <a:ea typeface="迷你繁赵楷" panose="02010604000101010101" pitchFamily="2" charset="-122"/>
              </a:rPr>
              <a:t>反馈检测</a:t>
            </a:r>
            <a:endParaRPr lang="zh-CN" altLang="en-US" sz="3600" b="1">
              <a:latin typeface="Calibri" panose="020f0502020204030204" pitchFamily="34" charset="0"/>
              <a:ea typeface="迷你繁赵楷" panose="0201060400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图片 1"/>
          <p:cNvPicPr>
            <a:picLocks noChangeAspect="1"/>
          </p:cNvPicPr>
          <p:nvPr/>
        </p:nvPicPr>
        <p:blipFill>
          <a:blip r:embed="rId2"/>
          <a:stretch>
            <a:fillRect/>
          </a:stretch>
        </p:blipFill>
        <p:spPr>
          <a:xfrm>
            <a:off x="1716088" y="744538"/>
            <a:ext cx="8482012" cy="56546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wedge">
                                      <p:cBhvr>
                                        <p:cTn id="7" dur="2000"/>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4" name="Picture 2" descr="C:\Users\Soloman\Desktop\荷叶.png"/>
          <p:cNvPicPr>
            <a:picLocks noChangeAspect="1"/>
          </p:cNvPicPr>
          <p:nvPr/>
        </p:nvPicPr>
        <p:blipFill>
          <a:blip r:embed="rId2"/>
          <a:srcRect l="83331" t="36375" r="2292" b="40009"/>
          <a:stretch>
            <a:fillRect/>
          </a:stretch>
        </p:blipFill>
        <p:spPr>
          <a:xfrm>
            <a:off x="9688513" y="5583238"/>
            <a:ext cx="1160462" cy="1374775"/>
          </a:xfrm>
          <a:prstGeom prst="rect">
            <a:avLst/>
          </a:prstGeom>
          <a:noFill/>
          <a:ln w="9525">
            <a:noFill/>
          </a:ln>
        </p:spPr>
      </p:pic>
      <p:sp>
        <p:nvSpPr>
          <p:cNvPr id="49155" name="文本框 2"/>
          <p:cNvSpPr txBox="1"/>
          <p:nvPr/>
        </p:nvSpPr>
        <p:spPr>
          <a:xfrm>
            <a:off x="1992313" y="1196975"/>
            <a:ext cx="8470900" cy="5015865"/>
          </a:xfrm>
          <a:prstGeom prst="rect">
            <a:avLst/>
          </a:prstGeom>
          <a:solidFill>
            <a:schemeClr val="bg1"/>
          </a:solidFill>
          <a:ln w="9525">
            <a:noFill/>
          </a:ln>
        </p:spPr>
        <p:txBody>
          <a:bodyPr anchor="t" anchorCtr="0">
            <a:spAutoFit/>
          </a:bodyPr>
          <a:lstStyle/>
          <a:p>
            <a:r>
              <a:rPr lang="en-US" altLang="zh-CN" sz="3200">
                <a:solidFill>
                  <a:srgbClr val="3333CC"/>
                </a:solidFill>
                <a:latin typeface="黑体" panose="02010609060101010101" charset="-122"/>
                <a:ea typeface="黑体" panose="02010609060101010101" charset="-122"/>
              </a:rPr>
              <a:t>3.</a:t>
            </a:r>
            <a:r>
              <a:rPr lang="zh-CN" altLang="en-US" sz="3200">
                <a:solidFill>
                  <a:srgbClr val="3333CC"/>
                </a:solidFill>
                <a:latin typeface="黑体" panose="02010609060101010101" charset="-122"/>
                <a:ea typeface="黑体" panose="02010609060101010101" charset="-122"/>
              </a:rPr>
              <a:t>下列句子加点词语使用不恰当的一项是（  ）</a:t>
            </a:r>
            <a:endParaRPr lang="zh-CN" altLang="en-US" sz="3200">
              <a:solidFill>
                <a:srgbClr val="3333CC"/>
              </a:solidFill>
              <a:latin typeface="黑体" panose="02010609060101010101" charset="-122"/>
              <a:ea typeface="黑体" panose="02010609060101010101" charset="-122"/>
            </a:endParaRPr>
          </a:p>
          <a:p>
            <a:endParaRPr lang="en-US" altLang="zh-CN" sz="3200" b="1">
              <a:latin typeface="黑体" panose="02010609060101010101" charset="-122"/>
              <a:ea typeface="黑体" panose="02010609060101010101" charset="-122"/>
            </a:endParaRPr>
          </a:p>
          <a:p>
            <a:r>
              <a:rPr lang="en-US" altLang="zh-CN" sz="3200" b="1">
                <a:latin typeface="黑体" panose="02010609060101010101" charset="-122"/>
                <a:ea typeface="黑体" panose="02010609060101010101" charset="-122"/>
              </a:rPr>
              <a:t>A.</a:t>
            </a:r>
            <a:r>
              <a:rPr lang="zh-CN" altLang="en-US" sz="3200" b="1">
                <a:latin typeface="黑体" panose="02010609060101010101" charset="-122"/>
                <a:ea typeface="黑体" panose="02010609060101010101" charset="-122"/>
              </a:rPr>
              <a:t>星期天，街上行人</a:t>
            </a:r>
            <a:r>
              <a:rPr lang="zh-CN" altLang="en-US" sz="3200" b="1" u="sng">
                <a:latin typeface="黑体" panose="02010609060101010101" charset="-122"/>
                <a:ea typeface="黑体" panose="02010609060101010101" charset="-122"/>
              </a:rPr>
              <a:t>摩肩接踵</a:t>
            </a:r>
            <a:r>
              <a:rPr lang="zh-CN" altLang="en-US" sz="3200" b="1">
                <a:latin typeface="黑体" panose="02010609060101010101" charset="-122"/>
                <a:ea typeface="黑体" panose="02010609060101010101" charset="-122"/>
              </a:rPr>
              <a:t>，热闹极了。</a:t>
            </a:r>
          </a:p>
          <a:p>
            <a:r>
              <a:rPr lang="en-US" altLang="zh-CN" sz="3200" b="1">
                <a:latin typeface="黑体" panose="02010609060101010101" charset="-122"/>
                <a:ea typeface="黑体" panose="02010609060101010101" charset="-122"/>
              </a:rPr>
              <a:t>B.</a:t>
            </a:r>
            <a:r>
              <a:rPr lang="zh-CN" altLang="en-US" sz="3200" b="1">
                <a:latin typeface="黑体" panose="02010609060101010101" charset="-122"/>
                <a:ea typeface="黑体" panose="02010609060101010101" charset="-122"/>
              </a:rPr>
              <a:t>经过半个小时的</a:t>
            </a:r>
            <a:r>
              <a:rPr lang="zh-CN" altLang="en-US" sz="3200" b="1" u="sng">
                <a:latin typeface="黑体" panose="02010609060101010101" charset="-122"/>
                <a:ea typeface="黑体" panose="02010609060101010101" charset="-122"/>
              </a:rPr>
              <a:t>长途跋涉</a:t>
            </a:r>
            <a:r>
              <a:rPr lang="zh-CN" altLang="en-US" sz="3200" b="1">
                <a:latin typeface="黑体" panose="02010609060101010101" charset="-122"/>
                <a:ea typeface="黑体" panose="02010609060101010101" charset="-122"/>
              </a:rPr>
              <a:t>，我们终于到达了目的地</a:t>
            </a:r>
            <a:r>
              <a:rPr lang="en-US" altLang="zh-CN" sz="3200" b="1">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习家池。</a:t>
            </a:r>
          </a:p>
          <a:p>
            <a:r>
              <a:rPr lang="en-US" altLang="zh-CN" sz="3200" b="1">
                <a:latin typeface="黑体" panose="02010609060101010101" charset="-122"/>
                <a:ea typeface="黑体" panose="02010609060101010101" charset="-122"/>
              </a:rPr>
              <a:t>C.</a:t>
            </a:r>
            <a:r>
              <a:rPr lang="zh-CN" altLang="en-US" sz="3200" b="1">
                <a:latin typeface="黑体" panose="02010609060101010101" charset="-122"/>
                <a:ea typeface="黑体" panose="02010609060101010101" charset="-122"/>
              </a:rPr>
              <a:t>那是一个阴冷的漆黑之夜。</a:t>
            </a:r>
            <a:r>
              <a:rPr lang="zh-CN" altLang="en-US" sz="3200" b="1" u="sng">
                <a:latin typeface="黑体" panose="02010609060101010101" charset="-122"/>
                <a:ea typeface="黑体" panose="02010609060101010101" charset="-122"/>
              </a:rPr>
              <a:t>春寒料峭</a:t>
            </a:r>
            <a:r>
              <a:rPr lang="zh-CN" altLang="en-US" sz="3200" b="1">
                <a:latin typeface="黑体" panose="02010609060101010101" charset="-122"/>
                <a:ea typeface="黑体" panose="02010609060101010101" charset="-122"/>
              </a:rPr>
              <a:t>，风雨凄凄。</a:t>
            </a:r>
          </a:p>
          <a:p>
            <a:r>
              <a:rPr lang="en-US" altLang="zh-CN" sz="3200" b="1">
                <a:latin typeface="黑体" panose="02010609060101010101" charset="-122"/>
                <a:ea typeface="黑体" panose="02010609060101010101" charset="-122"/>
              </a:rPr>
              <a:t>D.</a:t>
            </a:r>
            <a:r>
              <a:rPr lang="zh-CN" altLang="en-US" sz="3200" b="1">
                <a:latin typeface="黑体" panose="02010609060101010101" charset="-122"/>
                <a:ea typeface="黑体" panose="02010609060101010101" charset="-122"/>
              </a:rPr>
              <a:t>在展出的各幅画前无不人头攒动，尤其是张择端的《清明上河图》前，观看的人更是</a:t>
            </a:r>
            <a:r>
              <a:rPr lang="zh-CN" altLang="en-US" sz="3200" b="1" u="sng">
                <a:latin typeface="黑体" panose="02010609060101010101" charset="-122"/>
                <a:ea typeface="黑体" panose="02010609060101010101" charset="-122"/>
              </a:rPr>
              <a:t>络绎不绝</a:t>
            </a:r>
            <a:r>
              <a:rPr lang="zh-CN" altLang="en-US" sz="3200" b="1">
                <a:latin typeface="黑体" panose="02010609060101010101" charset="-122"/>
                <a:ea typeface="黑体" panose="02010609060101010101" charset="-122"/>
              </a:rPr>
              <a:t>。</a:t>
            </a:r>
          </a:p>
        </p:txBody>
      </p:sp>
      <p:sp>
        <p:nvSpPr>
          <p:cNvPr id="4" name="文本框 3"/>
          <p:cNvSpPr txBox="1"/>
          <p:nvPr/>
        </p:nvSpPr>
        <p:spPr>
          <a:xfrm>
            <a:off x="9764713" y="1203325"/>
            <a:ext cx="723900" cy="645160"/>
          </a:xfrm>
          <a:prstGeom prst="rect">
            <a:avLst/>
          </a:prstGeom>
          <a:noFill/>
          <a:ln w="9525">
            <a:noFill/>
          </a:ln>
        </p:spPr>
        <p:txBody>
          <a:bodyPr anchor="t" anchorCtr="0">
            <a:spAutoFit/>
          </a:bodyPr>
          <a:lstStyle/>
          <a:p>
            <a:pPr algn="ctr"/>
            <a:r>
              <a:rPr lang="en-US" altLang="zh-CN" sz="3600">
                <a:latin typeface="迷你繁赵楷" panose="02010604000101010101" pitchFamily="2" charset="-122"/>
                <a:ea typeface="迷你繁赵楷" panose="02010604000101010101" pitchFamily="2" charset="-122"/>
              </a:rPr>
              <a:t>B</a:t>
            </a:r>
          </a:p>
        </p:txBody>
      </p:sp>
      <p:sp>
        <p:nvSpPr>
          <p:cNvPr id="49157" name="文本框 1"/>
          <p:cNvSpPr txBox="1"/>
          <p:nvPr/>
        </p:nvSpPr>
        <p:spPr>
          <a:xfrm>
            <a:off x="4224338" y="404813"/>
            <a:ext cx="4841875" cy="645160"/>
          </a:xfrm>
          <a:prstGeom prst="rect">
            <a:avLst/>
          </a:prstGeom>
          <a:noFill/>
          <a:ln w="9525">
            <a:noFill/>
          </a:ln>
        </p:spPr>
        <p:txBody>
          <a:bodyPr anchor="t" anchorCtr="0">
            <a:spAutoFit/>
          </a:bodyPr>
          <a:lstStyle/>
          <a:p>
            <a:r>
              <a:rPr lang="zh-CN" altLang="en-US" sz="3600" b="1">
                <a:latin typeface="Calibri" panose="020f0502020204030204" pitchFamily="34" charset="0"/>
                <a:ea typeface="迷你繁赵楷" panose="02010604000101010101" pitchFamily="2" charset="-122"/>
              </a:rPr>
              <a:t>反馈检测</a:t>
            </a:r>
            <a:endParaRPr lang="zh-CN" altLang="en-US" sz="3600" b="1">
              <a:latin typeface="Calibri" panose="020f0502020204030204" pitchFamily="34" charset="0"/>
              <a:ea typeface="迷你繁赵楷" panose="0201060400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8" name="Picture 2" descr="C:\Users\Soloman\Desktop\荷叶.png"/>
          <p:cNvPicPr>
            <a:picLocks noChangeAspect="1"/>
          </p:cNvPicPr>
          <p:nvPr/>
        </p:nvPicPr>
        <p:blipFill>
          <a:blip r:embed="rId2"/>
          <a:srcRect l="83331" t="36375" r="2292" b="40009"/>
          <a:stretch>
            <a:fillRect/>
          </a:stretch>
        </p:blipFill>
        <p:spPr>
          <a:xfrm>
            <a:off x="9551988" y="5514975"/>
            <a:ext cx="1116012" cy="1374775"/>
          </a:xfrm>
          <a:prstGeom prst="rect">
            <a:avLst/>
          </a:prstGeom>
          <a:noFill/>
          <a:ln w="9525">
            <a:noFill/>
          </a:ln>
        </p:spPr>
      </p:pic>
      <p:sp>
        <p:nvSpPr>
          <p:cNvPr id="50179" name="文本框 2"/>
          <p:cNvSpPr txBox="1"/>
          <p:nvPr/>
        </p:nvSpPr>
        <p:spPr>
          <a:xfrm>
            <a:off x="1919288" y="1052513"/>
            <a:ext cx="8208962" cy="5591810"/>
          </a:xfrm>
          <a:prstGeom prst="rect">
            <a:avLst/>
          </a:prstGeom>
          <a:solidFill>
            <a:schemeClr val="bg1"/>
          </a:solidFill>
          <a:ln w="9525">
            <a:noFill/>
          </a:ln>
        </p:spPr>
        <p:txBody>
          <a:bodyPr anchor="t" anchorCtr="0">
            <a:spAutoFit/>
          </a:bodyPr>
          <a:lstStyle/>
          <a:p>
            <a:r>
              <a:rPr lang="en-US" altLang="zh-CN" sz="3200" b="1">
                <a:latin typeface="黑体" panose="02010609060101010101" charset="-122"/>
                <a:ea typeface="黑体" panose="02010609060101010101" charset="-122"/>
              </a:rPr>
              <a:t>4.</a:t>
            </a:r>
            <a:r>
              <a:rPr lang="zh-CN" altLang="en-US" sz="3200" b="1">
                <a:latin typeface="黑体" panose="02010609060101010101" charset="-122"/>
                <a:ea typeface="黑体" panose="02010609060101010101" charset="-122"/>
              </a:rPr>
              <a:t>根据语境选词填空，最恰当的一项是（   ）</a:t>
            </a:r>
            <a:endParaRPr lang="zh-CN" altLang="en-US" sz="3200" b="1">
              <a:latin typeface="黑体" panose="02010609060101010101" charset="-122"/>
              <a:ea typeface="黑体" panose="02010609060101010101" charset="-122"/>
            </a:endParaRPr>
          </a:p>
          <a:p>
            <a:pPr>
              <a:lnSpc>
                <a:spcPct val="110000"/>
              </a:lnSpc>
            </a:pPr>
            <a:r>
              <a:rPr lang="zh-CN" altLang="en-US" sz="2800" b="1">
                <a:latin typeface="黑体" panose="02010609060101010101" charset="-122"/>
                <a:ea typeface="黑体" panose="02010609060101010101" charset="-122"/>
              </a:rPr>
              <a:t>北宋汴梁商业</a:t>
            </a:r>
            <a:r>
              <a:rPr lang="zh-CN" altLang="en-US" sz="2800" b="1" u="sng">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，除贵族</a:t>
            </a:r>
            <a:r>
              <a:rPr lang="zh-CN" altLang="en-US" sz="2800" b="1" u="sng">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外，还有大量的商人、手工业者和市民，城市的文化生活也十分</a:t>
            </a:r>
            <a:r>
              <a:rPr lang="zh-CN" altLang="en-US" sz="2800" b="1" u="sng">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a:t>
            </a:r>
            <a:r>
              <a:rPr lang="zh-CN" altLang="en-US" sz="2800" b="1" u="sng">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，绘画的题材范围在反映现实生活方面得到了极大地拓展，从唐代以描绘重大历史事件和贵族生活为主，扩展到描绘城乡市井平民生活的各个方面。</a:t>
            </a:r>
          </a:p>
          <a:p>
            <a:pPr>
              <a:lnSpc>
                <a:spcPct val="110000"/>
              </a:lnSpc>
            </a:pPr>
            <a:r>
              <a:rPr lang="en-US" altLang="zh-CN" sz="3200" b="1">
                <a:latin typeface="黑体" panose="02010609060101010101" charset="-122"/>
                <a:ea typeface="黑体" panose="02010609060101010101" charset="-122"/>
              </a:rPr>
              <a:t>A.</a:t>
            </a:r>
            <a:r>
              <a:rPr lang="zh-CN" altLang="en-US" sz="3200" b="1">
                <a:latin typeface="黑体" panose="02010609060101010101" charset="-122"/>
                <a:ea typeface="黑体" panose="02010609060101010101" charset="-122"/>
              </a:rPr>
              <a:t>密集    聚集    活跃    由此</a:t>
            </a:r>
          </a:p>
          <a:p>
            <a:pPr>
              <a:lnSpc>
                <a:spcPct val="110000"/>
              </a:lnSpc>
            </a:pPr>
            <a:r>
              <a:rPr lang="en-US" altLang="zh-CN" sz="3200" b="1">
                <a:latin typeface="黑体" panose="02010609060101010101" charset="-122"/>
                <a:ea typeface="黑体" panose="02010609060101010101" charset="-122"/>
              </a:rPr>
              <a:t>B.</a:t>
            </a:r>
            <a:r>
              <a:rPr lang="zh-CN" altLang="en-US" sz="3200" b="1">
                <a:latin typeface="黑体" panose="02010609060101010101" charset="-122"/>
                <a:ea typeface="黑体" panose="02010609060101010101" charset="-122"/>
              </a:rPr>
              <a:t>繁盛    聚集    活跃    由此</a:t>
            </a:r>
          </a:p>
          <a:p>
            <a:pPr>
              <a:lnSpc>
                <a:spcPct val="110000"/>
              </a:lnSpc>
            </a:pPr>
            <a:r>
              <a:rPr lang="en-US" altLang="zh-CN" sz="3200" b="1">
                <a:latin typeface="黑体" panose="02010609060101010101" charset="-122"/>
                <a:ea typeface="黑体" panose="02010609060101010101" charset="-122"/>
              </a:rPr>
              <a:t>C.</a:t>
            </a:r>
            <a:r>
              <a:rPr lang="zh-CN" altLang="en-US" sz="3200" b="1">
                <a:latin typeface="黑体" panose="02010609060101010101" charset="-122"/>
                <a:ea typeface="黑体" panose="02010609060101010101" charset="-122"/>
              </a:rPr>
              <a:t>繁盛    居住    丰富    因此</a:t>
            </a:r>
          </a:p>
          <a:p>
            <a:pPr>
              <a:lnSpc>
                <a:spcPct val="110000"/>
              </a:lnSpc>
            </a:pPr>
            <a:r>
              <a:rPr lang="en-US" altLang="zh-CN" sz="3200" b="1">
                <a:latin typeface="黑体" panose="02010609060101010101" charset="-122"/>
                <a:ea typeface="黑体" panose="02010609060101010101" charset="-122"/>
              </a:rPr>
              <a:t>D.</a:t>
            </a:r>
            <a:r>
              <a:rPr lang="zh-CN" altLang="en-US" sz="3200" b="1">
                <a:latin typeface="黑体" panose="02010609060101010101" charset="-122"/>
                <a:ea typeface="黑体" panose="02010609060101010101" charset="-122"/>
              </a:rPr>
              <a:t>密集    居住    丰富    因此</a:t>
            </a:r>
          </a:p>
        </p:txBody>
      </p:sp>
      <p:sp>
        <p:nvSpPr>
          <p:cNvPr id="4" name="文本框 3"/>
          <p:cNvSpPr txBox="1"/>
          <p:nvPr/>
        </p:nvSpPr>
        <p:spPr>
          <a:xfrm>
            <a:off x="9480550" y="998538"/>
            <a:ext cx="695325" cy="706755"/>
          </a:xfrm>
          <a:prstGeom prst="rect">
            <a:avLst/>
          </a:prstGeom>
          <a:noFill/>
          <a:ln w="9525">
            <a:noFill/>
          </a:ln>
        </p:spPr>
        <p:txBody>
          <a:bodyPr anchor="t" anchorCtr="0">
            <a:spAutoFit/>
          </a:bodyPr>
          <a:lstStyle/>
          <a:p>
            <a:pPr algn="ctr"/>
            <a:r>
              <a:rPr lang="en-US" altLang="zh-CN" sz="4000">
                <a:latin typeface="迷你繁赵楷" panose="02010604000101010101" pitchFamily="2" charset="-122"/>
                <a:ea typeface="迷你繁赵楷" panose="02010604000101010101" pitchFamily="2" charset="-122"/>
              </a:rPr>
              <a:t>B</a:t>
            </a:r>
          </a:p>
        </p:txBody>
      </p:sp>
      <p:sp>
        <p:nvSpPr>
          <p:cNvPr id="50181" name="文本框 1"/>
          <p:cNvSpPr txBox="1"/>
          <p:nvPr/>
        </p:nvSpPr>
        <p:spPr>
          <a:xfrm>
            <a:off x="4224338" y="260350"/>
            <a:ext cx="4841875" cy="645160"/>
          </a:xfrm>
          <a:prstGeom prst="rect">
            <a:avLst/>
          </a:prstGeom>
          <a:noFill/>
          <a:ln w="9525">
            <a:noFill/>
          </a:ln>
        </p:spPr>
        <p:txBody>
          <a:bodyPr anchor="t" anchorCtr="0">
            <a:spAutoFit/>
          </a:bodyPr>
          <a:lstStyle/>
          <a:p>
            <a:r>
              <a:rPr lang="zh-CN" altLang="en-US" sz="3600" b="1">
                <a:latin typeface="Calibri" panose="020f0502020204030204" pitchFamily="34" charset="0"/>
                <a:ea typeface="迷你繁赵楷" panose="02010604000101010101" pitchFamily="2" charset="-122"/>
              </a:rPr>
              <a:t>反馈检测</a:t>
            </a:r>
            <a:endParaRPr lang="zh-CN" altLang="en-US" sz="3600" b="1">
              <a:latin typeface="Calibri" panose="020f0502020204030204" pitchFamily="34" charset="0"/>
              <a:ea typeface="迷你繁赵楷" panose="0201060400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02" name="Picture 2" descr="C:\Users\Soloman\Desktop\荷叶.png"/>
          <p:cNvPicPr>
            <a:picLocks noChangeAspect="1"/>
          </p:cNvPicPr>
          <p:nvPr/>
        </p:nvPicPr>
        <p:blipFill>
          <a:blip r:embed="rId2"/>
          <a:srcRect l="83331" t="36375" r="2292" b="40009"/>
          <a:stretch>
            <a:fillRect/>
          </a:stretch>
        </p:blipFill>
        <p:spPr>
          <a:xfrm>
            <a:off x="9551988" y="5514975"/>
            <a:ext cx="1116012" cy="1374775"/>
          </a:xfrm>
          <a:prstGeom prst="rect">
            <a:avLst/>
          </a:prstGeom>
          <a:noFill/>
          <a:ln w="9525">
            <a:noFill/>
          </a:ln>
        </p:spPr>
      </p:pic>
      <p:sp>
        <p:nvSpPr>
          <p:cNvPr id="51203" name="文本框 2"/>
          <p:cNvSpPr txBox="1"/>
          <p:nvPr/>
        </p:nvSpPr>
        <p:spPr>
          <a:xfrm>
            <a:off x="2135188" y="1412875"/>
            <a:ext cx="8175625" cy="4823460"/>
          </a:xfrm>
          <a:prstGeom prst="rect">
            <a:avLst/>
          </a:prstGeom>
          <a:noFill/>
          <a:ln w="9525">
            <a:noFill/>
          </a:ln>
        </p:spPr>
        <p:txBody>
          <a:bodyPr anchor="t" anchorCtr="0">
            <a:spAutoFit/>
          </a:bodyPr>
          <a:lstStyle/>
          <a:p>
            <a:pPr>
              <a:lnSpc>
                <a:spcPct val="95000"/>
              </a:lnSpc>
            </a:pPr>
            <a:r>
              <a:rPr lang="en-US" altLang="zh-CN" sz="3600" b="1">
                <a:latin typeface="黑体" panose="02010609060101010101" charset="-122"/>
                <a:ea typeface="黑体" panose="02010609060101010101" charset="-122"/>
              </a:rPr>
              <a:t>5.</a:t>
            </a:r>
            <a:r>
              <a:rPr lang="zh-CN" altLang="en-US" sz="3600" b="1">
                <a:latin typeface="黑体" panose="02010609060101010101" charset="-122"/>
                <a:ea typeface="黑体" panose="02010609060101010101" charset="-122"/>
              </a:rPr>
              <a:t>写出下列句子的说明方法。</a:t>
            </a:r>
          </a:p>
          <a:p>
            <a:pPr>
              <a:lnSpc>
                <a:spcPct val="95000"/>
              </a:lnSpc>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1</a:t>
            </a:r>
            <a:r>
              <a:rPr lang="zh-CN" altLang="en-US" sz="3600" b="1">
                <a:latin typeface="黑体" panose="02010609060101010101" charset="-122"/>
                <a:ea typeface="黑体" panose="02010609060101010101" charset="-122"/>
              </a:rPr>
              <a:t>）张择端画的《清明上河图》绢本、设色，纵</a:t>
            </a:r>
            <a:r>
              <a:rPr lang="en-US" altLang="zh-CN" sz="3600" b="1">
                <a:latin typeface="黑体" panose="02010609060101010101" charset="-122"/>
                <a:ea typeface="黑体" panose="02010609060101010101" charset="-122"/>
              </a:rPr>
              <a:t>25.5</a:t>
            </a:r>
            <a:r>
              <a:rPr lang="zh-CN" altLang="en-US" sz="3600" b="1">
                <a:latin typeface="黑体" panose="02010609060101010101" charset="-122"/>
                <a:ea typeface="黑体" panose="02010609060101010101" charset="-122"/>
              </a:rPr>
              <a:t>厘米，横</a:t>
            </a:r>
            <a:r>
              <a:rPr lang="en-US" altLang="zh-CN" sz="3600" b="1">
                <a:latin typeface="黑体" panose="02010609060101010101" charset="-122"/>
                <a:ea typeface="黑体" panose="02010609060101010101" charset="-122"/>
              </a:rPr>
              <a:t>525</a:t>
            </a:r>
            <a:r>
              <a:rPr lang="zh-CN" altLang="en-US" sz="3600" b="1">
                <a:latin typeface="黑体" panose="02010609060101010101" charset="-122"/>
                <a:ea typeface="黑体" panose="02010609060101010101" charset="-122"/>
              </a:rPr>
              <a:t>厘米。      （       ）</a:t>
            </a:r>
            <a:endParaRPr lang="en-US" altLang="zh-CN" sz="3600" b="1">
              <a:latin typeface="黑体" panose="02010609060101010101" charset="-122"/>
              <a:ea typeface="黑体" panose="02010609060101010101" charset="-122"/>
            </a:endParaRPr>
          </a:p>
          <a:p>
            <a:pPr>
              <a:lnSpc>
                <a:spcPct val="95000"/>
              </a:lnSpc>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2</a:t>
            </a:r>
            <a:r>
              <a:rPr lang="zh-CN" altLang="en-US" sz="3600" b="1">
                <a:latin typeface="黑体" panose="02010609060101010101" charset="-122"/>
                <a:ea typeface="黑体" panose="02010609060101010101" charset="-122"/>
              </a:rPr>
              <a:t>）整个长卷犹如一部乐章。   （       ）</a:t>
            </a:r>
            <a:endParaRPr lang="zh-CN" altLang="en-US" sz="3600" b="1">
              <a:latin typeface="黑体" panose="02010609060101010101" charset="-122"/>
              <a:ea typeface="黑体" panose="02010609060101010101" charset="-122"/>
            </a:endParaRPr>
          </a:p>
          <a:p>
            <a:pPr>
              <a:lnSpc>
                <a:spcPct val="95000"/>
              </a:lnSpc>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3</a:t>
            </a:r>
            <a:r>
              <a:rPr lang="zh-CN" altLang="en-US" sz="3600" b="1">
                <a:latin typeface="黑体" panose="02010609060101010101" charset="-122"/>
                <a:ea typeface="黑体" panose="02010609060101010101" charset="-122"/>
              </a:rPr>
              <a:t>）画面细节的刻画也十分真实，如桥梁的结构，车马的样式</a:t>
            </a:r>
            <a:r>
              <a:rPr lang="en-US" altLang="zh-CN" sz="3600" b="1">
                <a:latin typeface="黑体" panose="02010609060101010101" charset="-122"/>
                <a:ea typeface="黑体" panose="02010609060101010101" charset="-122"/>
              </a:rPr>
              <a:t>……            </a:t>
            </a:r>
            <a:r>
              <a:rPr lang="zh-CN" altLang="en-US" sz="3600" b="1">
                <a:latin typeface="黑体" panose="02010609060101010101" charset="-122"/>
                <a:ea typeface="黑体" panose="02010609060101010101" charset="-122"/>
              </a:rPr>
              <a:t>（        ）</a:t>
            </a:r>
            <a:endParaRPr lang="zh-CN" altLang="en-US" sz="3600" b="1">
              <a:latin typeface="黑体" panose="02010609060101010101" charset="-122"/>
              <a:ea typeface="黑体" panose="02010609060101010101" charset="-122"/>
            </a:endParaRPr>
          </a:p>
        </p:txBody>
      </p:sp>
      <p:sp>
        <p:nvSpPr>
          <p:cNvPr id="5" name="文本框 4"/>
          <p:cNvSpPr txBox="1"/>
          <p:nvPr/>
        </p:nvSpPr>
        <p:spPr>
          <a:xfrm>
            <a:off x="1524000" y="5589588"/>
            <a:ext cx="4319588" cy="583565"/>
          </a:xfrm>
          <a:prstGeom prst="rect">
            <a:avLst/>
          </a:prstGeom>
          <a:noFill/>
          <a:ln w="9525">
            <a:noFill/>
          </a:ln>
        </p:spPr>
        <p:txBody>
          <a:bodyPr anchor="t" anchorCtr="0">
            <a:spAutoFit/>
          </a:bodyPr>
          <a:lstStyle/>
          <a:p>
            <a:pPr algn="ctr"/>
            <a:r>
              <a:rPr lang="zh-CN" altLang="en-US" sz="3200" b="1">
                <a:solidFill>
                  <a:srgbClr val="FF0000"/>
                </a:solidFill>
                <a:latin typeface="黑体" panose="02010609060101010101" charset="-122"/>
                <a:ea typeface="黑体" panose="02010609060101010101" charset="-122"/>
              </a:rPr>
              <a:t>举例子</a:t>
            </a:r>
          </a:p>
        </p:txBody>
      </p:sp>
      <p:sp>
        <p:nvSpPr>
          <p:cNvPr id="51205" name="文本框 1"/>
          <p:cNvSpPr txBox="1"/>
          <p:nvPr/>
        </p:nvSpPr>
        <p:spPr>
          <a:xfrm>
            <a:off x="4224338" y="404813"/>
            <a:ext cx="4841875" cy="706755"/>
          </a:xfrm>
          <a:prstGeom prst="rect">
            <a:avLst/>
          </a:prstGeom>
          <a:noFill/>
          <a:ln w="9525">
            <a:noFill/>
          </a:ln>
        </p:spPr>
        <p:txBody>
          <a:bodyPr anchor="t" anchorCtr="0">
            <a:spAutoFit/>
          </a:bodyPr>
          <a:lstStyle/>
          <a:p>
            <a:r>
              <a:rPr lang="zh-CN" altLang="en-US" sz="4000" b="1">
                <a:solidFill>
                  <a:srgbClr val="3333CC"/>
                </a:solidFill>
                <a:latin typeface="Calibri" panose="020f0502020204030204" pitchFamily="34" charset="0"/>
                <a:ea typeface="黑体" panose="02010609060101010101" charset="-122"/>
              </a:rPr>
              <a:t>反馈检测</a:t>
            </a:r>
            <a:endParaRPr lang="zh-CN" altLang="en-US" sz="4000" b="1">
              <a:solidFill>
                <a:srgbClr val="3333CC"/>
              </a:solidFill>
              <a:latin typeface="Calibri" panose="020f0502020204030204" pitchFamily="34" charset="0"/>
              <a:ea typeface="黑体" panose="02010609060101010101" charset="-122"/>
            </a:endParaRPr>
          </a:p>
        </p:txBody>
      </p:sp>
      <p:sp>
        <p:nvSpPr>
          <p:cNvPr id="2" name="文本框 1"/>
          <p:cNvSpPr txBox="1"/>
          <p:nvPr/>
        </p:nvSpPr>
        <p:spPr>
          <a:xfrm>
            <a:off x="2424113" y="2997200"/>
            <a:ext cx="2520950" cy="583565"/>
          </a:xfrm>
          <a:prstGeom prst="rect">
            <a:avLst/>
          </a:prstGeom>
          <a:noFill/>
          <a:ln w="9525">
            <a:noFill/>
          </a:ln>
        </p:spPr>
        <p:txBody>
          <a:bodyPr anchor="t" anchorCtr="0">
            <a:spAutoFit/>
          </a:bodyPr>
          <a:lstStyle/>
          <a:p>
            <a:pPr algn="ctr"/>
            <a:r>
              <a:rPr lang="zh-CN" altLang="en-US" sz="3200" b="1">
                <a:solidFill>
                  <a:srgbClr val="FF0000"/>
                </a:solidFill>
                <a:latin typeface="黑体" panose="02010609060101010101" charset="-122"/>
                <a:ea typeface="黑体" panose="02010609060101010101" charset="-122"/>
              </a:rPr>
              <a:t>列数字</a:t>
            </a:r>
            <a:endParaRPr lang="zh-CN" altLang="en-US" sz="3200" b="1">
              <a:solidFill>
                <a:srgbClr val="FF0000"/>
              </a:solidFill>
              <a:latin typeface="黑体" panose="02010609060101010101" charset="-122"/>
              <a:ea typeface="黑体" panose="02010609060101010101" charset="-122"/>
            </a:endParaRPr>
          </a:p>
        </p:txBody>
      </p:sp>
      <p:sp>
        <p:nvSpPr>
          <p:cNvPr id="3" name="文本框 2"/>
          <p:cNvSpPr txBox="1"/>
          <p:nvPr/>
        </p:nvSpPr>
        <p:spPr>
          <a:xfrm>
            <a:off x="1847850" y="4005263"/>
            <a:ext cx="3243263" cy="1076325"/>
          </a:xfrm>
          <a:prstGeom prst="rect">
            <a:avLst/>
          </a:prstGeom>
          <a:noFill/>
          <a:ln w="9525">
            <a:noFill/>
          </a:ln>
        </p:spPr>
        <p:txBody>
          <a:bodyPr anchor="t" anchorCtr="0">
            <a:spAutoFit/>
          </a:bodyPr>
          <a:lstStyle/>
          <a:p>
            <a:pPr algn="ctr"/>
            <a:r>
              <a:rPr lang="zh-CN" altLang="en-US" sz="3200" b="1">
                <a:solidFill>
                  <a:srgbClr val="FF0000"/>
                </a:solidFill>
                <a:latin typeface="黑体" panose="02010609060101010101" charset="-122"/>
                <a:ea typeface="黑体" panose="02010609060101010101" charset="-122"/>
              </a:rPr>
              <a:t>打比方</a:t>
            </a:r>
          </a:p>
          <a:p>
            <a:pPr algn="ctr"/>
            <a:endParaRPr lang="zh-CN" altLang="en-US" sz="32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2226" name="Picture 2" descr="C:\Users\Soloman\Desktop\荷叶.png"/>
          <p:cNvPicPr>
            <a:picLocks noChangeAspect="1"/>
          </p:cNvPicPr>
          <p:nvPr/>
        </p:nvPicPr>
        <p:blipFill>
          <a:blip r:embed="rId2"/>
          <a:srcRect l="83331" t="36375" r="2292" b="40009"/>
          <a:stretch>
            <a:fillRect/>
          </a:stretch>
        </p:blipFill>
        <p:spPr>
          <a:xfrm>
            <a:off x="9551988" y="5514975"/>
            <a:ext cx="1116012" cy="1374775"/>
          </a:xfrm>
          <a:prstGeom prst="rect">
            <a:avLst/>
          </a:prstGeom>
          <a:noFill/>
          <a:ln w="9525">
            <a:noFill/>
          </a:ln>
        </p:spPr>
      </p:pic>
      <p:sp>
        <p:nvSpPr>
          <p:cNvPr id="52227" name="文本框 2"/>
          <p:cNvSpPr txBox="1"/>
          <p:nvPr/>
        </p:nvSpPr>
        <p:spPr>
          <a:xfrm>
            <a:off x="2135188" y="981075"/>
            <a:ext cx="8353425" cy="5905500"/>
          </a:xfrm>
          <a:prstGeom prst="rect">
            <a:avLst/>
          </a:prstGeom>
          <a:solidFill>
            <a:schemeClr val="bg1"/>
          </a:solidFill>
          <a:ln w="9525">
            <a:noFill/>
          </a:ln>
        </p:spPr>
        <p:txBody>
          <a:bodyPr anchor="t" anchorCtr="0">
            <a:spAutoFit/>
          </a:bodyPr>
          <a:lstStyle/>
          <a:p>
            <a:r>
              <a:rPr lang="en-US" altLang="zh-CN" sz="3600" b="1">
                <a:latin typeface="黑体" panose="02010609060101010101" charset="-122"/>
                <a:ea typeface="黑体" panose="02010609060101010101" charset="-122"/>
              </a:rPr>
              <a:t>6.</a:t>
            </a:r>
            <a:r>
              <a:rPr lang="zh-CN" altLang="en-US" sz="3600" b="1">
                <a:latin typeface="黑体" panose="02010609060101010101" charset="-122"/>
                <a:ea typeface="黑体" panose="02010609060101010101" charset="-122"/>
              </a:rPr>
              <a:t>下列句子中的加点词语能否去掉，为什么？</a:t>
            </a:r>
            <a:endParaRPr lang="zh-CN" altLang="en-US" sz="3600" b="1">
              <a:latin typeface="黑体" panose="02010609060101010101" charset="-122"/>
              <a:ea typeface="黑体" panose="02010609060101010101" charset="-122"/>
            </a:endParaRPr>
          </a:p>
          <a:p>
            <a:pPr>
              <a:lnSpc>
                <a:spcPct val="170000"/>
              </a:lnSpc>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1</a:t>
            </a:r>
            <a:r>
              <a:rPr lang="zh-CN" altLang="en-US" sz="3600" b="1">
                <a:latin typeface="黑体" panose="02010609060101010101" charset="-122"/>
                <a:ea typeface="黑体" panose="02010609060101010101" charset="-122"/>
              </a:rPr>
              <a:t>）画中所描绘的景物，与文献中有关汴梁的记载</a:t>
            </a:r>
            <a:r>
              <a:rPr lang="zh-CN" altLang="en-US" sz="3600" b="1" u="sng">
                <a:solidFill>
                  <a:srgbClr val="FF0000"/>
                </a:solidFill>
                <a:latin typeface="黑体" panose="02010609060101010101" charset="-122"/>
                <a:ea typeface="黑体" panose="02010609060101010101" charset="-122"/>
              </a:rPr>
              <a:t>基本</a:t>
            </a:r>
            <a:r>
              <a:rPr lang="zh-CN" altLang="en-US" sz="3600" b="1">
                <a:latin typeface="黑体" panose="02010609060101010101" charset="-122"/>
                <a:ea typeface="黑体" panose="02010609060101010101" charset="-122"/>
              </a:rPr>
              <a:t>一致。</a:t>
            </a:r>
          </a:p>
          <a:p>
            <a:pPr>
              <a:lnSpc>
                <a:spcPct val="170000"/>
              </a:lnSpc>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2</a:t>
            </a:r>
            <a:r>
              <a:rPr lang="zh-CN" altLang="en-US" sz="3600" b="1">
                <a:latin typeface="黑体" panose="02010609060101010101" charset="-122"/>
                <a:ea typeface="黑体" panose="02010609060101010101" charset="-122"/>
              </a:rPr>
              <a:t>）画面细节的刻画也</a:t>
            </a:r>
            <a:r>
              <a:rPr lang="zh-CN" altLang="en-US" sz="3600" b="1" u="sng">
                <a:solidFill>
                  <a:srgbClr val="FF0000"/>
                </a:solidFill>
                <a:latin typeface="黑体" panose="02010609060101010101" charset="-122"/>
                <a:ea typeface="黑体" panose="02010609060101010101" charset="-122"/>
              </a:rPr>
              <a:t>十分</a:t>
            </a:r>
            <a:r>
              <a:rPr lang="zh-CN" altLang="en-US" sz="3600" b="1">
                <a:latin typeface="黑体" panose="02010609060101010101" charset="-122"/>
                <a:ea typeface="黑体" panose="02010609060101010101" charset="-122"/>
              </a:rPr>
              <a:t>真实。</a:t>
            </a:r>
          </a:p>
          <a:p>
            <a:pPr>
              <a:lnSpc>
                <a:spcPct val="170000"/>
              </a:lnSpc>
            </a:pPr>
            <a:endParaRPr lang="zh-CN" altLang="en-US" sz="3600" b="1">
              <a:latin typeface="黑体" panose="02010609060101010101" charset="-122"/>
              <a:ea typeface="黑体" panose="02010609060101010101" charset="-122"/>
            </a:endParaRPr>
          </a:p>
          <a:p>
            <a:pPr>
              <a:lnSpc>
                <a:spcPct val="170000"/>
              </a:lnSpc>
            </a:pPr>
            <a:endParaRPr lang="zh-CN" altLang="en-US" sz="3600" b="1">
              <a:latin typeface="黑体" panose="02010609060101010101" charset="-122"/>
              <a:ea typeface="黑体" panose="02010609060101010101" charset="-122"/>
            </a:endParaRPr>
          </a:p>
        </p:txBody>
      </p:sp>
      <p:sp>
        <p:nvSpPr>
          <p:cNvPr id="52228" name="文本框 1"/>
          <p:cNvSpPr txBox="1"/>
          <p:nvPr/>
        </p:nvSpPr>
        <p:spPr>
          <a:xfrm>
            <a:off x="4295775" y="333375"/>
            <a:ext cx="4841875" cy="645160"/>
          </a:xfrm>
          <a:prstGeom prst="rect">
            <a:avLst/>
          </a:prstGeom>
          <a:noFill/>
          <a:ln w="9525">
            <a:noFill/>
          </a:ln>
        </p:spPr>
        <p:txBody>
          <a:bodyPr anchor="t" anchorCtr="0">
            <a:spAutoFit/>
          </a:bodyPr>
          <a:lstStyle/>
          <a:p>
            <a:r>
              <a:rPr lang="zh-CN" altLang="en-US" sz="3600" b="1">
                <a:latin typeface="Calibri" panose="020f0502020204030204" pitchFamily="34" charset="0"/>
                <a:ea typeface="迷你繁赵楷" panose="02010604000101010101" pitchFamily="2" charset="-122"/>
              </a:rPr>
              <a:t>反馈检测</a:t>
            </a:r>
            <a:endParaRPr lang="zh-CN" altLang="en-US" sz="3600" b="1">
              <a:latin typeface="Calibri" panose="020f0502020204030204" pitchFamily="34" charset="0"/>
              <a:ea typeface="迷你繁赵楷" panose="02010604000101010101"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1" name="内容占位符 68610"/>
          <p:cNvSpPr>
            <a:spLocks noGrp="1"/>
          </p:cNvSpPr>
          <p:nvPr>
            <p:ph idx="1"/>
          </p:nvPr>
        </p:nvSpPr>
        <p:spPr>
          <a:xfrm>
            <a:off x="1847850" y="333375"/>
            <a:ext cx="8569325" cy="5256213"/>
          </a:xfrm>
        </p:spPr>
        <p:txBody>
          <a:bodyPr anchor="t" anchorCtr="0"/>
          <a:lstStyle/>
          <a:p>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1</a:t>
            </a:r>
            <a:r>
              <a:rPr lang="zh-CN" altLang="en-US" sz="3600" b="1">
                <a:latin typeface="黑体" panose="02010609060101010101" charset="-122"/>
                <a:ea typeface="黑体" panose="02010609060101010101" charset="-122"/>
              </a:rPr>
              <a:t>）画中所描绘的景物，与文献中有关汴梁的记载</a:t>
            </a:r>
            <a:r>
              <a:rPr lang="zh-CN" altLang="en-US" sz="3600" b="1" u="sng">
                <a:solidFill>
                  <a:srgbClr val="FF0000"/>
                </a:solidFill>
                <a:latin typeface="黑体" panose="02010609060101010101" charset="-122"/>
                <a:ea typeface="黑体" panose="02010609060101010101" charset="-122"/>
              </a:rPr>
              <a:t>基本</a:t>
            </a:r>
            <a:r>
              <a:rPr lang="zh-CN" altLang="en-US" sz="3600" b="1">
                <a:latin typeface="黑体" panose="02010609060101010101" charset="-122"/>
                <a:ea typeface="黑体" panose="02010609060101010101" charset="-122"/>
              </a:rPr>
              <a:t>一致。</a:t>
            </a:r>
          </a:p>
          <a:p>
            <a:pPr>
              <a:buNone/>
            </a:pPr>
            <a:r>
              <a:rPr lang="zh-CN" altLang="en-US" sz="3600" b="1">
                <a:latin typeface="黑体" panose="02010609060101010101" charset="-122"/>
                <a:ea typeface="黑体" panose="02010609060101010101" charset="-122"/>
              </a:rPr>
              <a:t>     </a:t>
            </a:r>
          </a:p>
          <a:p>
            <a:pPr>
              <a:buNone/>
            </a:pPr>
            <a:r>
              <a:rPr lang="zh-CN" altLang="en-US" sz="3600" b="1">
                <a:latin typeface="黑体" panose="02010609060101010101" charset="-122"/>
                <a:ea typeface="黑体" panose="02010609060101010101" charset="-122"/>
              </a:rPr>
              <a:t>    </a:t>
            </a:r>
            <a:r>
              <a:rPr lang="zh-CN" altLang="en-US" sz="3600" b="1">
                <a:solidFill>
                  <a:srgbClr val="3333CC"/>
                </a:solidFill>
                <a:latin typeface="黑体" panose="02010609060101010101" charset="-122"/>
                <a:ea typeface="黑体" panose="02010609060101010101" charset="-122"/>
              </a:rPr>
              <a:t>不能去掉，“基本”表程度上的限定，是画中所描绘的景物，与文献中有关汴梁的记载大体一致，并不完全相同；去掉后，变成完全一致，与事实不符；“基本”一词，体现了说明文语言的准确性。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8611">
                                            <p:txEl>
                                              <p:pRg st="2" end="2"/>
                                            </p:txEl>
                                          </p:spTgt>
                                        </p:tgtEl>
                                        <p:attrNameLst>
                                          <p:attrName>style.visibility</p:attrName>
                                        </p:attrNameLst>
                                      </p:cBhvr>
                                      <p:to>
                                        <p:strVal val="visible"/>
                                      </p:to>
                                    </p:set>
                                    <p:animEffect transition="in" filter="blinds(horizontal)">
                                      <p:cBhvr>
                                        <p:cTn id="7" dur="500"/>
                                        <p:tgtEl>
                                          <p:spTgt spid="686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文本占位符 69634"/>
          <p:cNvSpPr>
            <a:spLocks noGrp="1"/>
          </p:cNvSpPr>
          <p:nvPr>
            <p:ph idx="1"/>
          </p:nvPr>
        </p:nvSpPr>
        <p:spPr>
          <a:xfrm>
            <a:off x="1992313" y="549275"/>
            <a:ext cx="8229600" cy="4525963"/>
          </a:xfrm>
        </p:spPr>
        <p:txBody>
          <a:bodyPr anchor="t" anchorCtr="0"/>
          <a:lstStyle/>
          <a:p>
            <a:pPr eaLnBrk="1" hangingPunct="1">
              <a:lnSpc>
                <a:spcPct val="170000"/>
              </a:lnSpc>
              <a:spcBef>
                <a:spcPct val="0"/>
              </a:spcBef>
              <a:buFont typeface="Arial" panose="020b0604020202020204" pitchFamily="34" charset="0"/>
              <a:buNone/>
            </a:pPr>
            <a:r>
              <a:rPr lang="zh-CN" altLang="en-US" sz="3600" b="1">
                <a:latin typeface="黑体" panose="02010609060101010101" charset="-122"/>
                <a:ea typeface="黑体" panose="02010609060101010101" charset="-122"/>
              </a:rPr>
              <a:t>（</a:t>
            </a:r>
            <a:r>
              <a:rPr lang="en-US" altLang="zh-CN" sz="3600" b="1">
                <a:latin typeface="黑体" panose="02010609060101010101" charset="-122"/>
                <a:ea typeface="黑体" panose="02010609060101010101" charset="-122"/>
              </a:rPr>
              <a:t>2</a:t>
            </a:r>
            <a:r>
              <a:rPr lang="zh-CN" altLang="en-US" sz="3600" b="1">
                <a:latin typeface="黑体" panose="02010609060101010101" charset="-122"/>
                <a:ea typeface="黑体" panose="02010609060101010101" charset="-122"/>
              </a:rPr>
              <a:t>）画面细节的刻画也</a:t>
            </a:r>
            <a:r>
              <a:rPr lang="zh-CN" altLang="en-US" sz="3600" b="1" u="sng">
                <a:solidFill>
                  <a:srgbClr val="FF0000"/>
                </a:solidFill>
                <a:latin typeface="黑体" panose="02010609060101010101" charset="-122"/>
                <a:ea typeface="黑体" panose="02010609060101010101" charset="-122"/>
              </a:rPr>
              <a:t>十分</a:t>
            </a:r>
            <a:r>
              <a:rPr lang="zh-CN" altLang="en-US" sz="3600" b="1">
                <a:latin typeface="黑体" panose="02010609060101010101" charset="-122"/>
                <a:ea typeface="黑体" panose="02010609060101010101" charset="-122"/>
              </a:rPr>
              <a:t>真实。</a:t>
            </a:r>
          </a:p>
          <a:p>
            <a:endParaRPr lang="zh-CN" altLang="en-US"/>
          </a:p>
        </p:txBody>
      </p:sp>
      <p:sp>
        <p:nvSpPr>
          <p:cNvPr id="69637" name="矩形 69636"/>
          <p:cNvSpPr/>
          <p:nvPr/>
        </p:nvSpPr>
        <p:spPr>
          <a:xfrm>
            <a:off x="1631950" y="1916113"/>
            <a:ext cx="9218613" cy="2306955"/>
          </a:xfrm>
          <a:prstGeom prst="rect">
            <a:avLst/>
          </a:prstGeom>
          <a:noFill/>
          <a:ln w="9525">
            <a:noFill/>
          </a:ln>
        </p:spPr>
        <p:txBody>
          <a:bodyPr anchor="t" anchorCtr="0">
            <a:spAutoFit/>
          </a:bodyPr>
          <a:lstStyle/>
          <a:p>
            <a:pPr eaLnBrk="0" hangingPunct="0">
              <a:spcBef>
                <a:spcPct val="20000"/>
              </a:spcBef>
            </a:pPr>
            <a:r>
              <a:rPr lang="zh-CN" altLang="en-US" sz="3600" b="1">
                <a:solidFill>
                  <a:srgbClr val="3333CC"/>
                </a:solidFill>
                <a:latin typeface="黑体" panose="02010609060101010101" charset="-122"/>
                <a:ea typeface="黑体" panose="02010609060101010101" charset="-122"/>
              </a:rPr>
              <a:t>    不能去掉，“十分”表程度上的限定，说明画面细节的刻画非常真实；去掉后，语气减弱，与作者的原意不符；“十分”一词，体现了说明文语言的准确性。</a:t>
            </a:r>
          </a:p>
        </p:txBody>
      </p:sp>
      <p:pic>
        <p:nvPicPr>
          <p:cNvPr id="69638" name="New picture"/>
          <p:cNvPicPr/>
          <p:nvPr/>
        </p:nvPicPr>
        <p:blipFill>
          <a:blip r:embed="rId2"/>
          <a:stretch>
            <a:fillRect/>
          </a:stretch>
        </p:blipFill>
        <p:spPr>
          <a:xfrm>
            <a:off x="11201400" y="125349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37"/>
                                        </p:tgtEl>
                                        <p:attrNameLst>
                                          <p:attrName>style.visibility</p:attrName>
                                        </p:attrNameLst>
                                      </p:cBhvr>
                                      <p:to>
                                        <p:strVal val="visible"/>
                                      </p:to>
                                    </p:set>
                                    <p:animEffect transition="in" filter="blinds(horizontal)">
                                      <p:cBhvr>
                                        <p:cTn id="7"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354" name="图片 1"/>
          <p:cNvPicPr>
            <a:picLocks noChangeAspect="1"/>
          </p:cNvPicPr>
          <p:nvPr/>
        </p:nvPicPr>
        <p:blipFill>
          <a:blip r:embed="rId2"/>
          <a:stretch>
            <a:fillRect/>
          </a:stretch>
        </p:blipFill>
        <p:spPr>
          <a:xfrm>
            <a:off x="6954838" y="560388"/>
            <a:ext cx="3713162" cy="4570412"/>
          </a:xfrm>
          <a:prstGeom prst="rect">
            <a:avLst/>
          </a:prstGeom>
          <a:noFill/>
          <a:ln w="9525">
            <a:noFill/>
          </a:ln>
        </p:spPr>
      </p:pic>
      <p:sp>
        <p:nvSpPr>
          <p:cNvPr id="17410" name="文本框 2"/>
          <p:cNvSpPr txBox="1"/>
          <p:nvPr/>
        </p:nvSpPr>
        <p:spPr>
          <a:xfrm>
            <a:off x="1776413" y="1835150"/>
            <a:ext cx="6592887" cy="4523105"/>
          </a:xfrm>
          <a:prstGeom prst="rect">
            <a:avLst/>
          </a:prstGeom>
          <a:noFill/>
          <a:ln w="9525">
            <a:noFill/>
          </a:ln>
        </p:spPr>
        <p:txBody>
          <a:bodyPr>
            <a:spAutoFit/>
          </a:bodyPr>
          <a:lstStyle/>
          <a:p>
            <a:r>
              <a:rPr lang="zh-CN" altLang="en-US" sz="2400" b="1">
                <a:latin typeface="Comic Sans MS" panose="030f0702030302020204" pitchFamily="66" charset="0"/>
              </a:rPr>
              <a:t>师：同学们，我们了解历史的途径有很多，图画也是我们认识历史的途径之一。刚才大家欣赏的是北宋著名画家张择端的</a:t>
            </a:r>
            <a:r>
              <a:rPr lang="en-US" altLang="zh-CN" sz="2400" b="1">
                <a:latin typeface="Comic Sans MS" panose="030f0702030302020204" pitchFamily="66" charset="0"/>
              </a:rPr>
              <a:t>《</a:t>
            </a:r>
            <a:r>
              <a:rPr lang="zh-CN" altLang="en-US" sz="2400" b="1">
                <a:latin typeface="Comic Sans MS" panose="030f0702030302020204" pitchFamily="66" charset="0"/>
              </a:rPr>
              <a:t>清明上河图</a:t>
            </a:r>
            <a:r>
              <a:rPr lang="en-US" altLang="zh-CN" sz="2400" b="1">
                <a:latin typeface="Comic Sans MS" panose="030f0702030302020204" pitchFamily="66" charset="0"/>
              </a:rPr>
              <a:t>》</a:t>
            </a:r>
            <a:r>
              <a:rPr lang="zh-CN" altLang="en-US" sz="2400" b="1">
                <a:latin typeface="Comic Sans MS" panose="030f0702030302020204" pitchFamily="66" charset="0"/>
              </a:rPr>
              <a:t>，这幅画是我们的国宝级文物，现在这幅画的真品珍藏在北京故宫博物院中。由于它的名气非常大，历代有很多画家临摹、仿制，现在网络上看到的多是收藏于台北故宫博物院的清乾隆元年由清宫画院的五位画家合作画成的清院版的</a:t>
            </a:r>
            <a:r>
              <a:rPr lang="en-US" altLang="zh-CN" sz="2400" b="1">
                <a:latin typeface="Comic Sans MS" panose="030f0702030302020204" pitchFamily="66" charset="0"/>
              </a:rPr>
              <a:t>《</a:t>
            </a:r>
            <a:r>
              <a:rPr lang="zh-CN" altLang="en-US" sz="2400" b="1">
                <a:latin typeface="Comic Sans MS" panose="030f0702030302020204" pitchFamily="66" charset="0"/>
              </a:rPr>
              <a:t>清明上河图</a:t>
            </a:r>
            <a:r>
              <a:rPr lang="en-US" altLang="zh-CN" sz="2400" b="1">
                <a:latin typeface="Comic Sans MS" panose="030f0702030302020204" pitchFamily="66" charset="0"/>
              </a:rPr>
              <a:t>》</a:t>
            </a:r>
            <a:r>
              <a:rPr lang="zh-CN" altLang="en-US" sz="2400" b="1">
                <a:latin typeface="Comic Sans MS" panose="030f0702030302020204" pitchFamily="66" charset="0"/>
              </a:rPr>
              <a:t>，是仿制品。这节课就让我们穿越时光隧道，回到宋代社会，当一回宋朝人，看看大家眼中的</a:t>
            </a:r>
            <a:r>
              <a:rPr lang="en-US" altLang="zh-CN" sz="2400" b="1">
                <a:latin typeface="Comic Sans MS" panose="030f0702030302020204" pitchFamily="66" charset="0"/>
              </a:rPr>
              <a:t>《</a:t>
            </a:r>
            <a:r>
              <a:rPr lang="zh-CN" altLang="en-US" sz="2400" b="1">
                <a:latin typeface="Comic Sans MS" panose="030f0702030302020204" pitchFamily="66" charset="0"/>
              </a:rPr>
              <a:t>清明上河图</a:t>
            </a:r>
            <a:r>
              <a:rPr lang="en-US" altLang="zh-CN" sz="2400" b="1">
                <a:latin typeface="Comic Sans MS" panose="030f0702030302020204" pitchFamily="66" charset="0"/>
              </a:rPr>
              <a:t>》</a:t>
            </a:r>
            <a:r>
              <a:rPr lang="zh-CN" altLang="en-US" sz="2400" b="1">
                <a:latin typeface="Comic Sans MS" panose="030f0702030302020204" pitchFamily="66" charset="0"/>
              </a:rPr>
              <a:t>展现的是怎样的一种宋代生活，</a:t>
            </a:r>
          </a:p>
        </p:txBody>
      </p:sp>
      <p:grpSp>
        <p:nvGrpSpPr>
          <p:cNvPr id="100356" name="组合 5"/>
          <p:cNvGrpSpPr/>
          <p:nvPr/>
        </p:nvGrpSpPr>
        <p:grpSpPr>
          <a:xfrm>
            <a:off x="1776413" y="798513"/>
            <a:ext cx="2426335" cy="670240"/>
            <a:chOff x="3679" y="1375"/>
            <a:chExt cx="3821" cy="1056"/>
          </a:xfrm>
        </p:grpSpPr>
        <p:pic>
          <p:nvPicPr>
            <p:cNvPr id="100357" name="图片 4"/>
            <p:cNvPicPr>
              <a:picLocks noChangeAspect="1"/>
            </p:cNvPicPr>
            <p:nvPr/>
          </p:nvPicPr>
          <p:blipFill>
            <a:blip r:embed="rId3"/>
            <a:stretch>
              <a:fillRect/>
            </a:stretch>
          </p:blipFill>
          <p:spPr>
            <a:xfrm>
              <a:off x="3679" y="1375"/>
              <a:ext cx="3821" cy="1048"/>
            </a:xfrm>
            <a:prstGeom prst="rect">
              <a:avLst/>
            </a:prstGeom>
            <a:noFill/>
            <a:ln w="9525">
              <a:noFill/>
            </a:ln>
          </p:spPr>
        </p:pic>
        <p:sp>
          <p:nvSpPr>
            <p:cNvPr id="100358" name="文本框 3"/>
            <p:cNvSpPr txBox="1"/>
            <p:nvPr/>
          </p:nvSpPr>
          <p:spPr>
            <a:xfrm>
              <a:off x="4360" y="1415"/>
              <a:ext cx="2457" cy="1016"/>
            </a:xfrm>
            <a:prstGeom prst="rect">
              <a:avLst/>
            </a:prstGeom>
            <a:noFill/>
            <a:ln w="9525">
              <a:noFill/>
            </a:ln>
          </p:spPr>
          <p:txBody>
            <a:bodyPr wrap="none">
              <a:spAutoFit/>
            </a:bodyPr>
            <a:lstStyle/>
            <a:p>
              <a:r>
                <a:rPr lang="zh-CN" altLang="en-US" sz="3600" b="1">
                  <a:solidFill>
                    <a:srgbClr val="007F7F"/>
                  </a:solidFill>
                  <a:latin typeface="Comic Sans MS" panose="030f0702030302020204" pitchFamily="66" charset="0"/>
                </a:rPr>
                <a:t>导入语</a:t>
              </a:r>
            </a:p>
          </p:txBody>
        </p:sp>
      </p:grpSp>
      <p:pic>
        <p:nvPicPr>
          <p:cNvPr id="100359" name="图片 6"/>
          <p:cNvPicPr>
            <a:picLocks noChangeAspect="1"/>
          </p:cNvPicPr>
          <p:nvPr/>
        </p:nvPicPr>
        <p:blipFill>
          <a:blip r:embed="rId4"/>
          <a:stretch>
            <a:fillRect/>
          </a:stretch>
        </p:blipFill>
        <p:spPr>
          <a:xfrm>
            <a:off x="8221663" y="4933950"/>
            <a:ext cx="2319337" cy="15255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10"/>
                                        </p:tgtEl>
                                        <p:attrNameLst>
                                          <p:attrName>style.visibility</p:attrName>
                                        </p:attrNameLst>
                                      </p:cBhvr>
                                      <p:to>
                                        <p:strVal val="visible"/>
                                      </p:to>
                                    </p:set>
                                    <p:anim calcmode="discrete" valueType="clr">
                                      <p:cBhvr override="childStyle">
                                        <p:cTn id="7" dur="80"/>
                                        <p:tgtEl>
                                          <p:spTgt spid="174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0"/>
                                        </p:tgtEl>
                                        <p:attrNameLst>
                                          <p:attrName>fillcolor</p:attrName>
                                        </p:attrNameLst>
                                      </p:cBhvr>
                                      <p:tavLst>
                                        <p:tav tm="0">
                                          <p:val>
                                            <p:clrVal>
                                              <a:schemeClr val="accent2"/>
                                            </p:clrVal>
                                          </p:val>
                                        </p:tav>
                                        <p:tav tm="50000">
                                          <p:val>
                                            <p:clrVal>
                                              <a:schemeClr val="hlink"/>
                                            </p:clrVal>
                                          </p:val>
                                        </p:tav>
                                      </p:tavLst>
                                    </p:anim>
                                    <p:set>
                                      <p:cBhvr>
                                        <p:cTn id="9" dur="80"/>
                                        <p:tgtEl>
                                          <p:spTgt spid="174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图片 1"/>
          <p:cNvPicPr>
            <a:picLocks noChangeAspect="1"/>
          </p:cNvPicPr>
          <p:nvPr/>
        </p:nvPicPr>
        <p:blipFill>
          <a:blip r:embed="rId2"/>
          <a:stretch>
            <a:fillRect/>
          </a:stretch>
        </p:blipFill>
        <p:spPr>
          <a:xfrm>
            <a:off x="1657350" y="598488"/>
            <a:ext cx="4762500" cy="3390900"/>
          </a:xfrm>
          <a:prstGeom prst="rect">
            <a:avLst/>
          </a:prstGeom>
          <a:noFill/>
          <a:ln w="9525">
            <a:noFill/>
          </a:ln>
        </p:spPr>
      </p:pic>
      <p:pic>
        <p:nvPicPr>
          <p:cNvPr id="18434" name="图片 2"/>
          <p:cNvPicPr>
            <a:picLocks noChangeAspect="1"/>
          </p:cNvPicPr>
          <p:nvPr/>
        </p:nvPicPr>
        <p:blipFill>
          <a:blip r:embed="rId3"/>
          <a:stretch>
            <a:fillRect/>
          </a:stretch>
        </p:blipFill>
        <p:spPr>
          <a:xfrm>
            <a:off x="6118225" y="4084638"/>
            <a:ext cx="4305300" cy="2286000"/>
          </a:xfrm>
          <a:prstGeom prst="rect">
            <a:avLst/>
          </a:prstGeom>
          <a:noFill/>
          <a:ln w="9525">
            <a:noFill/>
          </a:ln>
        </p:spPr>
      </p:pic>
      <p:sp>
        <p:nvSpPr>
          <p:cNvPr id="18435" name="文本框 3"/>
          <p:cNvSpPr txBox="1"/>
          <p:nvPr/>
        </p:nvSpPr>
        <p:spPr>
          <a:xfrm>
            <a:off x="6567647" y="2679700"/>
            <a:ext cx="3855720" cy="645160"/>
          </a:xfrm>
          <a:prstGeom prst="rect">
            <a:avLst/>
          </a:prstGeom>
          <a:noFill/>
          <a:ln w="9525">
            <a:noFill/>
          </a:ln>
        </p:spPr>
        <p:txBody>
          <a:bodyPr wrap="none">
            <a:spAutoFit/>
          </a:bodyPr>
          <a:lstStyle/>
          <a:p>
            <a:pPr algn="ctr"/>
            <a:r>
              <a:rPr lang="zh-CN" altLang="en-US" sz="3600" b="1">
                <a:solidFill>
                  <a:srgbClr val="007F7F"/>
                </a:solidFill>
                <a:latin typeface="Comic Sans MS" panose="030f0702030302020204" pitchFamily="66" charset="0"/>
              </a:rPr>
              <a:t>宋朝市民生活图片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18433"/>
                                        </p:tgtEl>
                                        <p:attrNameLst>
                                          <p:attrName>style.visibility</p:attrName>
                                        </p:attrNameLst>
                                      </p:cBhvr>
                                      <p:to>
                                        <p:strVal val="visible"/>
                                      </p:to>
                                    </p:set>
                                    <p:anim calcmode="lin" valueType="num">
                                      <p:cBhvr>
                                        <p:cTn id="7" dur="1000" fill="hold"/>
                                        <p:tgtEl>
                                          <p:spTgt spid="18433"/>
                                        </p:tgtEl>
                                        <p:attrNameLst>
                                          <p:attrName>ppt_w</p:attrName>
                                        </p:attrNameLst>
                                      </p:cBhvr>
                                      <p:tavLst>
                                        <p:tav tm="0">
                                          <p:val>
                                            <p:fltVal val="0"/>
                                          </p:val>
                                        </p:tav>
                                        <p:tav tm="100000">
                                          <p:val>
                                            <p:strVal val="#ppt_w"/>
                                          </p:val>
                                        </p:tav>
                                      </p:tavLst>
                                    </p:anim>
                                    <p:anim calcmode="lin" valueType="num">
                                      <p:cBhvr>
                                        <p:cTn id="8" dur="1000" fill="hold"/>
                                        <p:tgtEl>
                                          <p:spTgt spid="18433"/>
                                        </p:tgtEl>
                                        <p:attrNameLst>
                                          <p:attrName>ppt_h</p:attrName>
                                        </p:attrNameLst>
                                      </p:cBhvr>
                                      <p:tavLst>
                                        <p:tav tm="0">
                                          <p:val>
                                            <p:fltVal val="0"/>
                                          </p:val>
                                        </p:tav>
                                        <p:tav tm="100000">
                                          <p:val>
                                            <p:strVal val="#ppt_h"/>
                                          </p:val>
                                        </p:tav>
                                      </p:tavLst>
                                    </p:anim>
                                    <p:anim calcmode="lin" valueType="num">
                                      <p:cBhvr>
                                        <p:cTn id="9" dur="1000" fill="hold"/>
                                        <p:tgtEl>
                                          <p:spTgt spid="18433"/>
                                        </p:tgtEl>
                                        <p:attrNameLst>
                                          <p:attrName>style.rotation</p:attrName>
                                        </p:attrNameLst>
                                      </p:cBhvr>
                                      <p:tavLst>
                                        <p:tav tm="0">
                                          <p:val>
                                            <p:fltVal val="90"/>
                                          </p:val>
                                        </p:tav>
                                        <p:tav tm="100000">
                                          <p:val>
                                            <p:fltVal val="0"/>
                                          </p:val>
                                        </p:tav>
                                      </p:tavLst>
                                    </p:anim>
                                    <p:animEffect transition="in" filter="fade">
                                      <p:cBhvr>
                                        <p:cTn id="10" dur="1000"/>
                                        <p:tgtEl>
                                          <p:spTgt spid="1843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18434"/>
                                        </p:tgtEl>
                                        <p:attrNameLst>
                                          <p:attrName>style.visibility</p:attrName>
                                        </p:attrNameLst>
                                      </p:cBhvr>
                                      <p:to>
                                        <p:strVal val="visible"/>
                                      </p:to>
                                    </p:set>
                                    <p:anim calcmode="lin" valueType="num">
                                      <p:cBhvr>
                                        <p:cTn id="15" dur="1000" fill="hold"/>
                                        <p:tgtEl>
                                          <p:spTgt spid="18434"/>
                                        </p:tgtEl>
                                        <p:attrNameLst>
                                          <p:attrName>ppt_w</p:attrName>
                                        </p:attrNameLst>
                                      </p:cBhvr>
                                      <p:tavLst>
                                        <p:tav tm="0">
                                          <p:val>
                                            <p:fltVal val="0"/>
                                          </p:val>
                                        </p:tav>
                                        <p:tav tm="100000">
                                          <p:val>
                                            <p:strVal val="#ppt_w"/>
                                          </p:val>
                                        </p:tav>
                                      </p:tavLst>
                                    </p:anim>
                                    <p:anim calcmode="lin" valueType="num">
                                      <p:cBhvr>
                                        <p:cTn id="16" dur="1000" fill="hold"/>
                                        <p:tgtEl>
                                          <p:spTgt spid="18434"/>
                                        </p:tgtEl>
                                        <p:attrNameLst>
                                          <p:attrName>ppt_h</p:attrName>
                                        </p:attrNameLst>
                                      </p:cBhvr>
                                      <p:tavLst>
                                        <p:tav tm="0">
                                          <p:val>
                                            <p:fltVal val="0"/>
                                          </p:val>
                                        </p:tav>
                                        <p:tav tm="100000">
                                          <p:val>
                                            <p:strVal val="#ppt_h"/>
                                          </p:val>
                                        </p:tav>
                                      </p:tavLst>
                                    </p:anim>
                                    <p:anim calcmode="lin" valueType="num">
                                      <p:cBhvr>
                                        <p:cTn id="17" dur="1000" fill="hold"/>
                                        <p:tgtEl>
                                          <p:spTgt spid="18434"/>
                                        </p:tgtEl>
                                        <p:attrNameLst>
                                          <p:attrName>style.rotation</p:attrName>
                                        </p:attrNameLst>
                                      </p:cBhvr>
                                      <p:tavLst>
                                        <p:tav tm="0">
                                          <p:val>
                                            <p:fltVal val="90"/>
                                          </p:val>
                                        </p:tav>
                                        <p:tav tm="100000">
                                          <p:val>
                                            <p:fltVal val="0"/>
                                          </p:val>
                                        </p:tav>
                                      </p:tavLst>
                                    </p:anim>
                                    <p:animEffect transition="in" filter="fade">
                                      <p:cBhvr>
                                        <p:cTn id="18" dur="1000"/>
                                        <p:tgtEl>
                                          <p:spTgt spid="1843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8435"/>
                                        </p:tgtEl>
                                        <p:attrNameLst>
                                          <p:attrName>style.visibility</p:attrName>
                                        </p:attrNameLst>
                                      </p:cBhvr>
                                      <p:to>
                                        <p:strVal val="visible"/>
                                      </p:to>
                                    </p:set>
                                    <p:anim calcmode="lin" valueType="num">
                                      <p:cBhvr additive="base">
                                        <p:cTn id="23" dur="500" fill="hold"/>
                                        <p:tgtEl>
                                          <p:spTgt spid="18435"/>
                                        </p:tgtEl>
                                        <p:attrNameLst>
                                          <p:attrName>ppt_x</p:attrName>
                                        </p:attrNameLst>
                                      </p:cBhvr>
                                      <p:tavLst>
                                        <p:tav tm="0">
                                          <p:val>
                                            <p:strVal val="1+#ppt_w/2"/>
                                          </p:val>
                                        </p:tav>
                                        <p:tav tm="100000">
                                          <p:val>
                                            <p:strVal val="#ppt_x"/>
                                          </p:val>
                                        </p:tav>
                                      </p:tavLst>
                                    </p:anim>
                                    <p:anim calcmode="lin" valueType="num">
                                      <p:cBhvr additive="base">
                                        <p:cTn id="24"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8" name="文本框 13338"/>
          <p:cNvSpPr txBox="1"/>
          <p:nvPr/>
        </p:nvSpPr>
        <p:spPr>
          <a:xfrm>
            <a:off x="3789521" y="3107690"/>
            <a:ext cx="306070" cy="369570"/>
          </a:xfrm>
          <a:prstGeom prst="rect">
            <a:avLst/>
          </a:prstGeom>
          <a:noFill/>
          <a:ln w="9525">
            <a:noFill/>
          </a:ln>
        </p:spPr>
        <p:txBody>
          <a:bodyPr wrap="none" lIns="90000" tIns="46800" rIns="90000" bIns="46800" anchor="ctr" anchorCtr="0">
            <a:spAutoFit/>
          </a:bodyPr>
          <a:lstStyle/>
          <a:p>
            <a:pPr algn="ctr"/>
            <a:endParaRPr>
              <a:latin typeface="Comic Sans MS" panose="030f0702030302020204" pitchFamily="66" charset="0"/>
            </a:endParaRPr>
          </a:p>
        </p:txBody>
      </p:sp>
      <p:sp>
        <p:nvSpPr>
          <p:cNvPr id="2" name="文本框 1"/>
          <p:cNvSpPr txBox="1"/>
          <p:nvPr/>
        </p:nvSpPr>
        <p:spPr>
          <a:xfrm>
            <a:off x="3521075" y="2379663"/>
            <a:ext cx="4819650" cy="1106805"/>
          </a:xfrm>
          <a:prstGeom prst="rect">
            <a:avLst/>
          </a:prstGeom>
          <a:noFill/>
        </p:spPr>
        <p:txBody>
          <a:bodyPr wrap="none">
            <a:spAutoFit/>
          </a:bodyPr>
          <a:lstStyle/>
          <a:p>
            <a:pPr marR="0" defTabSz="914400">
              <a:buClrTx/>
              <a:buSzTx/>
              <a:buFont typeface="Arial" panose="020b0604020202020204" pitchFamily="34" charset="0"/>
              <a:buNone/>
              <a:defRPr/>
            </a:pPr>
            <a:r>
              <a:rPr kumimoji="0" lang="en-US" altLang="zh-CN" sz="6600" b="1" kern="1200" cap="none" spc="0" normalizeH="0" baseline="0"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20 </a:t>
            </a:r>
            <a:r>
              <a:rPr kumimoji="0" lang="zh-CN" altLang="en-US" sz="6600" b="1" kern="1200" cap="none" spc="0" normalizeH="0" baseline="0"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梦回繁华</a:t>
            </a:r>
            <a:endParaRPr kumimoji="0" lang="zh-CN" altLang="en-US" sz="6600" b="1" kern="1200" cap="none" spc="0" normalizeH="0" baseline="0"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文本框 9219"/>
          <p:cNvSpPr txBox="1">
            <a:spLocks noChangeArrowheads="1"/>
          </p:cNvSpPr>
          <p:nvPr/>
        </p:nvSpPr>
        <p:spPr bwMode="auto">
          <a:xfrm>
            <a:off x="3390900" y="519113"/>
            <a:ext cx="5594350" cy="1004887"/>
          </a:xfrm>
          <a:prstGeom prst="rect">
            <a:avLst/>
          </a:prstGeom>
          <a:noFill/>
          <a:ln w="9525">
            <a:noFill/>
            <a:miter lim="800000"/>
          </a:ln>
        </p:spPr>
        <p:txBody>
          <a:bodyPr>
            <a:spAutoFit/>
          </a:bodyPr>
          <a:lstStyle/>
          <a:p>
            <a:pPr>
              <a:lnSpc>
                <a:spcPct val="110000"/>
              </a:lnSpc>
            </a:pPr>
            <a:r>
              <a:rPr lang="zh-CN" altLang="en-US" sz="5400" b="1">
                <a:solidFill>
                  <a:srgbClr val="FF0000"/>
                </a:solidFill>
                <a:latin typeface="Calibri" panose="020f0502020204030204" pitchFamily="34" charset="0"/>
                <a:cs typeface="Arial" panose="020b0604020202020204" pitchFamily="34" charset="0"/>
              </a:rPr>
              <a:t>学习目标</a:t>
            </a:r>
          </a:p>
        </p:txBody>
      </p:sp>
      <p:sp>
        <p:nvSpPr>
          <p:cNvPr id="17411" name="文本框 9220"/>
          <p:cNvSpPr txBox="1">
            <a:spLocks noChangeArrowheads="1"/>
          </p:cNvSpPr>
          <p:nvPr/>
        </p:nvSpPr>
        <p:spPr bwMode="auto">
          <a:xfrm>
            <a:off x="711835" y="1524000"/>
            <a:ext cx="10551160" cy="4399915"/>
          </a:xfrm>
          <a:prstGeom prst="rect">
            <a:avLst/>
          </a:prstGeom>
          <a:noFill/>
          <a:ln w="9525">
            <a:noFill/>
            <a:miter lim="800000"/>
          </a:ln>
        </p:spPr>
        <p:txBody>
          <a:bodyPr wrap="square">
            <a:spAutoFit/>
          </a:bodyPr>
          <a:lstStyle/>
          <a:p>
            <a:r>
              <a:rPr lang="en-US" altLang="zh-CN" sz="4000" b="1">
                <a:solidFill>
                  <a:schemeClr val="tx1"/>
                </a:solidFill>
                <a:latin typeface="Calibri" panose="020f0502020204030204" pitchFamily="34" charset="0"/>
                <a:cs typeface="Arial" panose="020b0604020202020204" pitchFamily="34" charset="0"/>
              </a:rPr>
              <a:t>1.</a:t>
            </a:r>
            <a:r>
              <a:rPr lang="zh-CN" altLang="en-US" sz="4000" b="1">
                <a:solidFill>
                  <a:schemeClr val="tx1"/>
                </a:solidFill>
                <a:latin typeface="Calibri" panose="020f0502020204030204" pitchFamily="34" charset="0"/>
              </a:rPr>
              <a:t>学习课文，了解《清明上河图》在绘画史上的重要地位。</a:t>
            </a:r>
          </a:p>
          <a:p>
            <a:r>
              <a:rPr lang="en-US" altLang="zh-CN" sz="4000" b="1">
                <a:solidFill>
                  <a:schemeClr val="tx1"/>
                </a:solidFill>
                <a:latin typeface="Calibri" panose="020f0502020204030204" pitchFamily="34" charset="0"/>
              </a:rPr>
              <a:t>2.</a:t>
            </a:r>
            <a:r>
              <a:rPr lang="zh-CN" altLang="en-US" sz="4000" b="1">
                <a:solidFill>
                  <a:schemeClr val="tx1"/>
                </a:solidFill>
                <a:latin typeface="Calibri" panose="020f0502020204030204" pitchFamily="34" charset="0"/>
              </a:rPr>
              <a:t>熟读课文，掌握作者条理清晰地介绍画作的说明方法，揣摩作者准确富于概括力的说明语言。</a:t>
            </a:r>
          </a:p>
          <a:p>
            <a:r>
              <a:rPr lang="en-US" altLang="zh-CN" sz="4000" b="1">
                <a:solidFill>
                  <a:schemeClr val="tx1"/>
                </a:solidFill>
                <a:latin typeface="Calibri" panose="020f0502020204030204" pitchFamily="34" charset="0"/>
              </a:rPr>
              <a:t>3.</a:t>
            </a:r>
            <a:r>
              <a:rPr lang="zh-CN" altLang="en-US" sz="4000" b="1">
                <a:solidFill>
                  <a:schemeClr val="tx1"/>
                </a:solidFill>
                <a:latin typeface="Calibri" panose="020f0502020204030204" pitchFamily="34" charset="0"/>
              </a:rPr>
              <a:t>品味作者精彩说明语言的运用，增强热爱中华文明的责任感和自豪感。</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文本框 1"/>
          <p:cNvSpPr txBox="1"/>
          <p:nvPr/>
        </p:nvSpPr>
        <p:spPr>
          <a:xfrm>
            <a:off x="1671638" y="600075"/>
            <a:ext cx="6526212" cy="645160"/>
          </a:xfrm>
          <a:prstGeom prst="rect">
            <a:avLst/>
          </a:prstGeom>
          <a:noFill/>
          <a:ln w="9525">
            <a:noFill/>
          </a:ln>
        </p:spPr>
        <p:txBody>
          <a:bodyPr>
            <a:spAutoFit/>
          </a:bodyPr>
          <a:lstStyle/>
          <a:p>
            <a:pPr algn="ctr"/>
            <a:r>
              <a:rPr lang="en-US" altLang="zh-CN" sz="3600" b="1">
                <a:solidFill>
                  <a:srgbClr val="007F7F"/>
                </a:solidFill>
                <a:latin typeface="Comic Sans MS" panose="030f0702030302020204" pitchFamily="66" charset="0"/>
              </a:rPr>
              <a:t>《</a:t>
            </a:r>
            <a:r>
              <a:rPr lang="zh-CN" altLang="en-US" sz="3600" b="1">
                <a:solidFill>
                  <a:srgbClr val="007F7F"/>
                </a:solidFill>
                <a:latin typeface="Comic Sans MS" panose="030f0702030302020204" pitchFamily="66" charset="0"/>
              </a:rPr>
              <a:t>中外绘画名作八十讲</a:t>
            </a:r>
            <a:r>
              <a:rPr lang="en-US" altLang="zh-CN" sz="3600" b="1">
                <a:solidFill>
                  <a:srgbClr val="007F7F"/>
                </a:solidFill>
                <a:latin typeface="Comic Sans MS" panose="030f0702030302020204" pitchFamily="66" charset="0"/>
              </a:rPr>
              <a:t>》</a:t>
            </a:r>
            <a:r>
              <a:rPr lang="zh-CN" altLang="en-US" sz="3600" b="1">
                <a:solidFill>
                  <a:srgbClr val="007F7F"/>
                </a:solidFill>
                <a:latin typeface="Comic Sans MS" panose="030f0702030302020204" pitchFamily="66" charset="0"/>
              </a:rPr>
              <a:t>简介</a:t>
            </a:r>
          </a:p>
        </p:txBody>
      </p:sp>
      <p:sp>
        <p:nvSpPr>
          <p:cNvPr id="21506" name="文本框 2"/>
          <p:cNvSpPr txBox="1"/>
          <p:nvPr/>
        </p:nvSpPr>
        <p:spPr>
          <a:xfrm>
            <a:off x="6089650" y="1239838"/>
            <a:ext cx="3768725" cy="4831080"/>
          </a:xfrm>
          <a:prstGeom prst="rect">
            <a:avLst/>
          </a:prstGeom>
          <a:noFill/>
          <a:ln w="9525">
            <a:noFill/>
          </a:ln>
        </p:spPr>
        <p:txBody>
          <a:bodyPr>
            <a:spAutoFit/>
          </a:bodyPr>
          <a:lstStyle/>
          <a:p>
            <a:r>
              <a:rPr lang="zh-CN" altLang="en-US" sz="2800" b="1">
                <a:latin typeface="Comic Sans MS" panose="030f0702030302020204" pitchFamily="66" charset="0"/>
              </a:rPr>
              <a:t>本书选取中外绘画作品八十幅，由国内著名美术评论家进行讲解、评析。所选画作包括各个民族、各个时代、各个流派的传世经典，同时配以深入浅出的鉴赏文字和丰富翔实的背景资料、相关图片，引领我们体验顶级艺术品的美妙内涵和丰富底蕴。</a:t>
            </a:r>
          </a:p>
        </p:txBody>
      </p:sp>
      <p:pic>
        <p:nvPicPr>
          <p:cNvPr id="21507" name="图片 1"/>
          <p:cNvPicPr>
            <a:picLocks noChangeAspect="1"/>
          </p:cNvPicPr>
          <p:nvPr/>
        </p:nvPicPr>
        <p:blipFill>
          <a:blip r:embed="rId2"/>
          <a:stretch>
            <a:fillRect/>
          </a:stretch>
        </p:blipFill>
        <p:spPr>
          <a:xfrm>
            <a:off x="2011363" y="1355725"/>
            <a:ext cx="3394075" cy="4114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500" fill="hold"/>
                                        <p:tgtEl>
                                          <p:spTgt spid="21507"/>
                                        </p:tgtEl>
                                        <p:attrNameLst>
                                          <p:attrName>ppt_w</p:attrName>
                                        </p:attrNameLst>
                                      </p:cBhvr>
                                      <p:tavLst>
                                        <p:tav tm="0">
                                          <p:val>
                                            <p:fltVal val="0"/>
                                          </p:val>
                                        </p:tav>
                                        <p:tav tm="100000">
                                          <p:val>
                                            <p:strVal val="#ppt_w"/>
                                          </p:val>
                                        </p:tav>
                                      </p:tavLst>
                                    </p:anim>
                                    <p:anim calcmode="lin" valueType="num">
                                      <p:cBhvr>
                                        <p:cTn id="8" dur="500" fill="hold"/>
                                        <p:tgtEl>
                                          <p:spTgt spid="2150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1506"/>
                                        </p:tgtEl>
                                        <p:attrNameLst>
                                          <p:attrName>style.visibility</p:attrName>
                                        </p:attrNameLst>
                                      </p:cBhvr>
                                      <p:to>
                                        <p:strVal val="visible"/>
                                      </p:to>
                                    </p:set>
                                    <p:animEffect transition="in" filter="diamond(in)">
                                      <p:cBhvr>
                                        <p:cTn id="13"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29" name="图片 1"/>
          <p:cNvPicPr>
            <a:picLocks noChangeAspect="1"/>
          </p:cNvPicPr>
          <p:nvPr/>
        </p:nvPicPr>
        <p:blipFill>
          <a:blip r:embed="rId2"/>
          <a:stretch>
            <a:fillRect/>
          </a:stretch>
        </p:blipFill>
        <p:spPr>
          <a:xfrm>
            <a:off x="1990725" y="1614488"/>
            <a:ext cx="2898775" cy="4198937"/>
          </a:xfrm>
          <a:prstGeom prst="rect">
            <a:avLst/>
          </a:prstGeom>
          <a:noFill/>
          <a:ln w="9525">
            <a:noFill/>
          </a:ln>
        </p:spPr>
      </p:pic>
      <p:grpSp>
        <p:nvGrpSpPr>
          <p:cNvPr id="2" name="组合 6"/>
          <p:cNvGrpSpPr/>
          <p:nvPr/>
        </p:nvGrpSpPr>
        <p:grpSpPr>
          <a:xfrm>
            <a:off x="1635125" y="571500"/>
            <a:ext cx="3254375" cy="850900"/>
            <a:chOff x="174" y="901"/>
            <a:chExt cx="5125" cy="1340"/>
          </a:xfrm>
        </p:grpSpPr>
        <p:pic>
          <p:nvPicPr>
            <p:cNvPr id="105476" name="图片 5"/>
            <p:cNvPicPr>
              <a:picLocks noChangeAspect="1"/>
            </p:cNvPicPr>
            <p:nvPr/>
          </p:nvPicPr>
          <p:blipFill>
            <a:blip r:embed="rId3"/>
            <a:stretch>
              <a:fillRect/>
            </a:stretch>
          </p:blipFill>
          <p:spPr>
            <a:xfrm>
              <a:off x="174" y="901"/>
              <a:ext cx="4829" cy="1340"/>
            </a:xfrm>
            <a:prstGeom prst="rect">
              <a:avLst/>
            </a:prstGeom>
            <a:noFill/>
            <a:ln w="9525">
              <a:noFill/>
            </a:ln>
          </p:spPr>
        </p:pic>
        <p:sp>
          <p:nvSpPr>
            <p:cNvPr id="105477" name="文本框 2"/>
            <p:cNvSpPr txBox="1"/>
            <p:nvPr/>
          </p:nvSpPr>
          <p:spPr>
            <a:xfrm>
              <a:off x="765" y="1114"/>
              <a:ext cx="4534" cy="1016"/>
            </a:xfrm>
            <a:prstGeom prst="rect">
              <a:avLst/>
            </a:prstGeom>
            <a:noFill/>
            <a:ln w="9525">
              <a:noFill/>
            </a:ln>
          </p:spPr>
          <p:txBody>
            <a:bodyPr>
              <a:spAutoFit/>
            </a:bodyPr>
            <a:lstStyle/>
            <a:p>
              <a:r>
                <a:rPr lang="zh-CN" altLang="en-US" sz="3600" b="1">
                  <a:solidFill>
                    <a:srgbClr val="007F7F"/>
                  </a:solidFill>
                  <a:latin typeface="Comic Sans MS" panose="030f0702030302020204" pitchFamily="66" charset="0"/>
                </a:rPr>
                <a:t>张择端简介</a:t>
              </a:r>
            </a:p>
          </p:txBody>
        </p:sp>
      </p:grpSp>
      <p:sp>
        <p:nvSpPr>
          <p:cNvPr id="22533" name="文本框 3"/>
          <p:cNvSpPr txBox="1"/>
          <p:nvPr/>
        </p:nvSpPr>
        <p:spPr>
          <a:xfrm>
            <a:off x="5494338" y="990600"/>
            <a:ext cx="4418012" cy="5262245"/>
          </a:xfrm>
          <a:prstGeom prst="rect">
            <a:avLst/>
          </a:prstGeom>
          <a:noFill/>
          <a:ln w="9525">
            <a:noFill/>
          </a:ln>
        </p:spPr>
        <p:txBody>
          <a:bodyPr>
            <a:spAutoFit/>
          </a:bodyPr>
          <a:lstStyle/>
          <a:p>
            <a:r>
              <a:rPr lang="zh-CN" altLang="en-US" sz="2800" b="1">
                <a:solidFill>
                  <a:srgbClr val="7030A0"/>
                </a:solidFill>
                <a:latin typeface="Comic Sans MS" panose="030f0702030302020204" pitchFamily="66" charset="0"/>
              </a:rPr>
              <a:t>张择端</a:t>
            </a:r>
            <a:r>
              <a:rPr lang="zh-CN" altLang="en-US" sz="2800" b="1">
                <a:latin typeface="Comic Sans MS" panose="030f0702030302020204" pitchFamily="66" charset="0"/>
              </a:rPr>
              <a:t>，生卒年不详，字正道，汉族，琅琊东武</a:t>
            </a:r>
            <a:r>
              <a:rPr lang="en-US" altLang="zh-CN" sz="2800" b="1">
                <a:latin typeface="Comic Sans MS" panose="030f0702030302020204" pitchFamily="66" charset="0"/>
              </a:rPr>
              <a:t>(</a:t>
            </a:r>
            <a:r>
              <a:rPr lang="zh-CN" altLang="en-US" sz="2800" b="1">
                <a:latin typeface="Comic Sans MS" panose="030f0702030302020204" pitchFamily="66" charset="0"/>
              </a:rPr>
              <a:t>今山东诸城</a:t>
            </a:r>
            <a:r>
              <a:rPr lang="en-US" altLang="zh-CN" sz="2800" b="1">
                <a:latin typeface="Comic Sans MS" panose="030f0702030302020204" pitchFamily="66" charset="0"/>
              </a:rPr>
              <a:t>)</a:t>
            </a:r>
            <a:r>
              <a:rPr lang="zh-CN" altLang="en-US" sz="2800" b="1">
                <a:latin typeface="Comic Sans MS" panose="030f0702030302020204" pitchFamily="66" charset="0"/>
              </a:rPr>
              <a:t>人。北宋画家。宣和年间任翰林待诏，擅画楼观、屋宇、林木、人物。所作风俗画市肆、桥梁、街道、城郭刻画细致，界画精确，豆人寸马，形象如生。存世作品有</a:t>
            </a:r>
            <a:r>
              <a:rPr lang="en-US" altLang="zh-CN" sz="2800" b="1">
                <a:latin typeface="Comic Sans MS" panose="030f0702030302020204" pitchFamily="66" charset="0"/>
              </a:rPr>
              <a:t>《</a:t>
            </a:r>
            <a:r>
              <a:rPr lang="zh-CN" altLang="en-US" sz="2800" b="1">
                <a:latin typeface="Comic Sans MS" panose="030f0702030302020204" pitchFamily="66" charset="0"/>
              </a:rPr>
              <a:t>清明上河图</a:t>
            </a:r>
            <a:r>
              <a:rPr lang="en-US" altLang="zh-CN" sz="2800" b="1">
                <a:latin typeface="Comic Sans MS" panose="030f0702030302020204" pitchFamily="66" charset="0"/>
              </a:rPr>
              <a:t>》</a:t>
            </a:r>
            <a:r>
              <a:rPr lang="zh-CN" altLang="en-US" sz="2800" b="1">
                <a:latin typeface="Comic Sans MS" panose="030f0702030302020204" pitchFamily="66" charset="0"/>
              </a:rPr>
              <a:t>、</a:t>
            </a:r>
            <a:r>
              <a:rPr lang="en-US" altLang="zh-CN" sz="2800" b="1">
                <a:latin typeface="Comic Sans MS" panose="030f0702030302020204" pitchFamily="66" charset="0"/>
              </a:rPr>
              <a:t>《</a:t>
            </a:r>
            <a:r>
              <a:rPr lang="zh-CN" altLang="en-US" sz="2800" b="1">
                <a:latin typeface="Comic Sans MS" panose="030f0702030302020204" pitchFamily="66" charset="0"/>
              </a:rPr>
              <a:t>金明池争标图</a:t>
            </a:r>
            <a:r>
              <a:rPr lang="en-US" altLang="zh-CN" sz="2800" b="1">
                <a:latin typeface="Comic Sans MS" panose="030f0702030302020204" pitchFamily="66" charset="0"/>
              </a:rPr>
              <a:t>》</a:t>
            </a:r>
            <a:r>
              <a:rPr lang="zh-CN" altLang="en-US" sz="2800" b="1">
                <a:latin typeface="Comic Sans MS" panose="030f0702030302020204" pitchFamily="66" charset="0"/>
              </a:rPr>
              <a:t>等，皆为我国古代的艺术珍品。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22529"/>
                                        </p:tgtEl>
                                        <p:attrNameLst>
                                          <p:attrName>style.visibility</p:attrName>
                                        </p:attrNameLst>
                                      </p:cBhvr>
                                      <p:to>
                                        <p:strVal val="visible"/>
                                      </p:to>
                                    </p:set>
                                    <p:anim calcmode="lin" valueType="num">
                                      <p:cBhvr>
                                        <p:cTn id="13" dur="500" fill="hold"/>
                                        <p:tgtEl>
                                          <p:spTgt spid="22529"/>
                                        </p:tgtEl>
                                        <p:attrNameLst>
                                          <p:attrName>ppt_w</p:attrName>
                                        </p:attrNameLst>
                                      </p:cBhvr>
                                      <p:tavLst>
                                        <p:tav tm="0">
                                          <p:val>
                                            <p:fltVal val="0"/>
                                          </p:val>
                                        </p:tav>
                                        <p:tav tm="100000">
                                          <p:val>
                                            <p:strVal val="#ppt_w"/>
                                          </p:val>
                                        </p:tav>
                                      </p:tavLst>
                                    </p:anim>
                                    <p:anim calcmode="lin" valueType="num">
                                      <p:cBhvr>
                                        <p:cTn id="14" dur="500" fill="hold"/>
                                        <p:tgtEl>
                                          <p:spTgt spid="22529"/>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2533"/>
                                        </p:tgtEl>
                                        <p:attrNameLst>
                                          <p:attrName>style.visibility</p:attrName>
                                        </p:attrNameLst>
                                      </p:cBhvr>
                                      <p:to>
                                        <p:strVal val="visible"/>
                                      </p:to>
                                    </p:set>
                                    <p:anim calcmode="discrete" valueType="clr">
                                      <p:cBhvr override="childStyle">
                                        <p:cTn id="19" dur="80"/>
                                        <p:tgtEl>
                                          <p:spTgt spid="22533"/>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2533"/>
                                        </p:tgtEl>
                                        <p:attrNameLst>
                                          <p:attrName>fillcolor</p:attrName>
                                        </p:attrNameLst>
                                      </p:cBhvr>
                                      <p:tavLst>
                                        <p:tav tm="0">
                                          <p:val>
                                            <p:clrVal>
                                              <a:schemeClr val="accent2"/>
                                            </p:clrVal>
                                          </p:val>
                                        </p:tav>
                                        <p:tav tm="50000">
                                          <p:val>
                                            <p:clrVal>
                                              <a:schemeClr val="hlink"/>
                                            </p:clrVal>
                                          </p:val>
                                        </p:tav>
                                      </p:tavLst>
                                    </p:anim>
                                    <p:set>
                                      <p:cBhvr>
                                        <p:cTn id="21" dur="80"/>
                                        <p:tgtEl>
                                          <p:spTgt spid="225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tags/tag1.xml><?xml version="1.0" encoding="utf-8"?>
<p:tagLst xmlns:p="http://schemas.openxmlformats.org/presentationml/2006/main">
  <p:tag name="KSO_WM_BEAUTIFY_FLAG" val="#wm#"/>
  <p:tag name="KSO_WM_TEMPLATE_CATEGORY" val="custom"/>
  <p:tag name="KSO_WM_TEMPLATE_INDEX" val="159"/>
</p:tagLst>
</file>

<file path=ppt/tags/tag2.xml><?xml version="1.0" encoding="utf-8"?>
<p:tagLst xmlns:p="http://schemas.openxmlformats.org/presentationml/2006/main">
  <p:tag name="KSO_WM_BEAUTIFY_FLAG" val="#wm#"/>
  <p:tag name="KSO_WM_TEMPLATE_CATEGORY" val="custom"/>
  <p:tag name="KSO_WM_TEMPLATE_INDEX" val="159"/>
</p:tagLst>
</file>

<file path=ppt/tags/tag3.xml><?xml version="1.0" encoding="utf-8"?>
<p:tagLst xmlns:p="http://schemas.openxmlformats.org/presentationml/2006/main">
  <p:tag name="KSO_WM_TEMPLATE_CATEGORY" val="custom"/>
  <p:tag name="KSO_WM_TEMPLATE_INDEX" val="159"/>
</p:tagLst>
</file>

<file path=ppt/tags/tag4.xml><?xml version="1.0" encoding="utf-8"?>
<p:tagLst xmlns:p="http://schemas.openxmlformats.org/presentationml/2006/main">
  <p:tag name="KSO_WM_BEAUTIFY_FLAG" val="#wm#"/>
  <p:tag name="KSO_WM_TEMPLATE_CATEGORY" val="custom"/>
  <p:tag name="KSO_WM_TEMPLATE_INDEX" val="159"/>
</p:tagLst>
</file>

<file path=ppt/tags/tag5.xml><?xml version="1.0" encoding="utf-8"?>
<p:tagLst xmlns:p="http://schemas.openxmlformats.org/presentationml/2006/main">
  <p:tag name="KSO_WM_BEAUTIFY_FLAG" val="#wm#"/>
  <p:tag name="KSO_WM_TEMPLATE_CATEGORY" val="custom"/>
  <p:tag name="KSO_WM_TEMPLATE_INDEX" val="159"/>
</p:tagLst>
</file>

<file path=ppt/tags/tag6.xml><?xml version="1.0" encoding="utf-8"?>
<p:tagLst xmlns:p="http://schemas.openxmlformats.org/presentationml/2006/main">
  <p:tag name="KSO_WM_TEMPLATE_CATEGORY" val="custom"/>
  <p:tag name="KSO_WM_TEMPLATE_INDEX" val="159"/>
</p:tagLst>
</file>

<file path=ppt/tags/tag7.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161</Paragraphs>
  <Slides>35</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35</vt:i4>
      </vt:variant>
    </vt:vector>
  </HeadingPairs>
  <TitlesOfParts>
    <vt:vector baseType="lpstr" size="44">
      <vt:lpstr>Arial</vt:lpstr>
      <vt:lpstr>Calibri Light</vt:lpstr>
      <vt:lpstr>Calibri</vt:lpstr>
      <vt:lpstr>宋体</vt:lpstr>
      <vt:lpstr>Comic Sans MS</vt:lpstr>
      <vt:lpstr>楷体</vt:lpstr>
      <vt:lpstr>迷你繁赵楷</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画作内容</vt:lpstr>
      <vt:lpstr>PowerPoint Presentation</vt:lpstr>
      <vt:lpstr>PowerPoint Presentation</vt:lpstr>
      <vt:lpstr>PowerPoint Presentation</vt:lpstr>
      <vt:lpstr>PowerPoint Presentation</vt:lpstr>
      <vt:lpstr>PowerPoint Presentation</vt:lpstr>
      <vt:lpstr>社会价值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2021-07-29T21:10:19.459</cp:lastPrinted>
  <dcterms:created xsi:type="dcterms:W3CDTF">2021-07-29T21:10:19Z</dcterms:created>
  <dcterms:modified xsi:type="dcterms:W3CDTF">2021-07-29T13:10:20Z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