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handoutMasterIdLst>
    <p:handoutMasterId r:id="rId41"/>
  </p:handoutMasterIdLst>
  <p:sldIdLst>
    <p:sldId id="696" r:id="rId3"/>
    <p:sldId id="733" r:id="rId4"/>
    <p:sldId id="430" r:id="rId5"/>
    <p:sldId id="661" r:id="rId6"/>
    <p:sldId id="431" r:id="rId7"/>
    <p:sldId id="432" r:id="rId8"/>
    <p:sldId id="523" r:id="rId9"/>
    <p:sldId id="556" r:id="rId10"/>
    <p:sldId id="546" r:id="rId11"/>
    <p:sldId id="527" r:id="rId12"/>
    <p:sldId id="557" r:id="rId13"/>
    <p:sldId id="624" r:id="rId14"/>
    <p:sldId id="560" r:id="rId15"/>
    <p:sldId id="562" r:id="rId16"/>
    <p:sldId id="561" r:id="rId17"/>
    <p:sldId id="625" r:id="rId18"/>
    <p:sldId id="573" r:id="rId19"/>
    <p:sldId id="638" r:id="rId20"/>
    <p:sldId id="639" r:id="rId21"/>
    <p:sldId id="640" r:id="rId22"/>
    <p:sldId id="548" r:id="rId23"/>
    <p:sldId id="532" r:id="rId24"/>
    <p:sldId id="498" r:id="rId25"/>
    <p:sldId id="539" r:id="rId26"/>
    <p:sldId id="647" r:id="rId27"/>
    <p:sldId id="648" r:id="rId28"/>
    <p:sldId id="649" r:id="rId29"/>
    <p:sldId id="420" r:id="rId30"/>
    <p:sldId id="438" r:id="rId31"/>
    <p:sldId id="421" r:id="rId32"/>
    <p:sldId id="510" r:id="rId33"/>
    <p:sldId id="651" r:id="rId34"/>
    <p:sldId id="533" r:id="rId35"/>
    <p:sldId id="534" r:id="rId36"/>
    <p:sldId id="658" r:id="rId37"/>
    <p:sldId id="659" r:id="rId38"/>
    <p:sldId id="455"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2DD3"/>
    <a:srgbClr val="22C50C"/>
    <a:srgbClr val="FD5C0C"/>
    <a:srgbClr val="11A726"/>
    <a:srgbClr val="3B2BD1"/>
    <a:srgbClr val="DCDCDC"/>
    <a:srgbClr val="F0F0F0"/>
    <a:srgbClr val="E6E6E6"/>
    <a:srgbClr val="C8C8C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7"/>
        <p:guide pos="274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914447"/>
            <a:ext cx="7349400" cy="2570532"/>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3560583"/>
            <a:ext cx="7349400" cy="1472476"/>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774040"/>
            <a:ext cx="8229600" cy="5483082"/>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2484128"/>
            <a:ext cx="7349400" cy="101885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3560583"/>
            <a:ext cx="7349400" cy="471624"/>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298450" y="6245225"/>
            <a:ext cx="2289175" cy="476250"/>
          </a:xfrm>
          <a:prstGeom prst="rect">
            <a:avLst/>
          </a:prstGeom>
          <a:noFill/>
          <a:ln w="9525">
            <a:noFill/>
            <a:miter lim="800000"/>
          </a:ln>
          <a:effec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3121025" y="6245225"/>
            <a:ext cx="2895600" cy="476250"/>
          </a:xfrm>
          <a:prstGeom prst="rect">
            <a:avLst/>
          </a:prstGeom>
          <a:noFill/>
          <a:ln w="9525">
            <a:noFill/>
            <a:miter lim="800000"/>
          </a:ln>
          <a:effectLst/>
        </p:spPr>
        <p:txBody>
          <a:bodyPr vert="horz" wrap="square" lIns="91440" tIns="45720" rIns="91440" bIns="45720" numCol="1" anchor="t" anchorCtr="0" compatLnSpc="1"/>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6550025" y="6245225"/>
            <a:ext cx="2289175" cy="476250"/>
          </a:xfrm>
          <a:prstGeom prst="rect">
            <a:avLst/>
          </a:prstGeom>
          <a:noFill/>
          <a:ln w="9525">
            <a:noFill/>
            <a:miter lim="800000"/>
          </a:ln>
          <a:effectLst/>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互动探究">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167"/>
            <a:ext cx="1400156" cy="486815"/>
          </a:xfrm>
          <a:prstGeom prst="rect">
            <a:avLst/>
          </a:prstGeom>
        </p:spPr>
        <p:txBody>
          <a:bodyPr/>
          <a:lstStyle>
            <a:lvl1pPr>
              <a:defRPr sz="2000" b="1">
                <a:latin typeface="方正楷体简体" pitchFamily="65" charset="-122"/>
                <a:ea typeface="方正楷体简体" pitchFamily="65"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31"/>
            <a:ext cx="8226900" cy="705636"/>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490477"/>
            <a:ext cx="8226900" cy="475944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3848598"/>
            <a:ext cx="5826600" cy="766839"/>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4615438"/>
            <a:ext cx="5826600" cy="867645"/>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pic>
        <p:nvPicPr>
          <p:cNvPr id="7" name="图片 83970" descr="BTN_038"/>
          <p:cNvPicPr>
            <a:picLocks noChangeAspect="1"/>
          </p:cNvPicPr>
          <p:nvPr userDrawn="1"/>
        </p:nvPicPr>
        <p:blipFill>
          <a:blip r:embed="rId7">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31"/>
            <a:ext cx="8226900" cy="705636"/>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501277"/>
            <a:ext cx="3882600" cy="4748644"/>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4808700" y="1501277"/>
            <a:ext cx="3882600" cy="4748644"/>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31"/>
            <a:ext cx="8226900" cy="705636"/>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429274"/>
            <a:ext cx="4006800" cy="38162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854095"/>
            <a:ext cx="4006800" cy="4395826"/>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421802"/>
            <a:ext cx="4006800" cy="38162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835" indent="0">
              <a:buNone/>
              <a:defRPr sz="1600" b="1"/>
            </a:lvl7pPr>
            <a:lvl8pPr marL="3201035" indent="0">
              <a:buNone/>
              <a:defRPr sz="1600" b="1"/>
            </a:lvl8pPr>
            <a:lvl9pPr marL="3658235"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854095"/>
            <a:ext cx="4006800" cy="4395826"/>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31"/>
            <a:ext cx="8226900" cy="705636"/>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pic>
        <p:nvPicPr>
          <p:cNvPr id="63490" name="图片 83970" descr="BTN_038"/>
          <p:cNvPicPr>
            <a:picLocks noChangeAspect="1"/>
          </p:cNvPicPr>
          <p:nvPr userDrawn="1"/>
        </p:nvPicPr>
        <p:blipFill>
          <a:blip r:embed="rId5">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555280"/>
            <a:ext cx="3844800" cy="460823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4762800" y="1555280"/>
            <a:ext cx="3920400" cy="4608237"/>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914447"/>
            <a:ext cx="783000" cy="5029459"/>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685800" y="914447"/>
            <a:ext cx="6876900" cy="5029459"/>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slideLayout" Target="../slideLayouts/slideLayout2.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image" Target="../media/image2.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456300" y="608431"/>
            <a:ext cx="8226900" cy="648033"/>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456300" y="1515678"/>
            <a:ext cx="8226900" cy="4737124"/>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8"/>
            </p:custDataLst>
          </p:nvPr>
        </p:nvSpPr>
        <p:spPr>
          <a:xfrm>
            <a:off x="459000" y="6314725"/>
            <a:ext cx="2025000" cy="316816"/>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3087000" y="6314725"/>
            <a:ext cx="2970000" cy="316816"/>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6658200" y="6314725"/>
            <a:ext cx="2025000" cy="316816"/>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0"/>
              </a:spcBef>
              <a:spcAft>
                <a:spcPts val="1000"/>
              </a:spcAft>
            </a:pPr>
            <a:endParaRPr lang="zh-CN" altLang="en-US" sz="1600" u="none">
              <a:solidFill>
                <a:srgbClr val="595959"/>
              </a:solidFill>
              <a:latin typeface="Arial" panose="020B0604020202020204" pitchFamily="34" charset="0"/>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fontAlgn="auto" latinLnBrk="0" hangingPunct="1">
        <a:lnSpc>
          <a:spcPct val="100000"/>
        </a:lnSpc>
        <a:spcBef>
          <a:spcPts val="0"/>
        </a:spcBef>
        <a:spcAft>
          <a:spcPts val="0"/>
        </a:spcAft>
        <a:buNone/>
        <a:defRPr sz="3600" b="1" i="0" u="none" strike="noStrike" kern="1200" cap="none" spc="300" normalizeH="0" baseline="0">
          <a:solidFill>
            <a:srgbClr val="262626"/>
          </a:solidFill>
          <a:uFillTx/>
          <a:latin typeface="黑体" panose="02010609060101010101" pitchFamily="2" charset="-122"/>
          <a:ea typeface="黑体" panose="02010609060101010101" pitchFamily="2"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10360"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811470" y="1492932"/>
            <a:ext cx="7349400" cy="2570532"/>
          </a:xfrm>
        </p:spPr>
        <p:txBody>
          <a:bodyPr/>
          <a:p>
            <a:r>
              <a:rPr lang="zh-CN" altLang="en-US" sz="6600">
                <a:gradFill>
                  <a:gsLst>
                    <a:gs pos="82000">
                      <a:srgbClr val="22C50C"/>
                    </a:gs>
                    <a:gs pos="46000">
                      <a:srgbClr val="E30000"/>
                    </a:gs>
                    <a:gs pos="63000">
                      <a:srgbClr val="7030A0"/>
                    </a:gs>
                    <a:gs pos="4000">
                      <a:srgbClr val="D60101">
                        <a:alpha val="100000"/>
                      </a:srgbClr>
                    </a:gs>
                    <a:gs pos="24000">
                      <a:srgbClr val="FF0000"/>
                    </a:gs>
                    <a:gs pos="13000">
                      <a:srgbClr val="FFFF00"/>
                    </a:gs>
                  </a:gsLst>
                  <a:lin ang="10800000" scaled="0"/>
                </a:gradFill>
                <a:latin typeface="华文行楷" panose="02010800040101010101" pitchFamily="2" charset="-122"/>
                <a:ea typeface="华文行楷" panose="02010800040101010101" pitchFamily="2" charset="-122"/>
              </a:rPr>
              <a:t>青春因奋斗而美丽成长因自律而生辉</a:t>
            </a:r>
            <a:endParaRPr lang="zh-CN" altLang="en-US" sz="6600">
              <a:gradFill>
                <a:gsLst>
                  <a:gs pos="82000">
                    <a:srgbClr val="22C50C"/>
                  </a:gs>
                  <a:gs pos="46000">
                    <a:srgbClr val="E30000"/>
                  </a:gs>
                  <a:gs pos="63000">
                    <a:srgbClr val="7030A0"/>
                  </a:gs>
                  <a:gs pos="4000">
                    <a:srgbClr val="D60101">
                      <a:alpha val="100000"/>
                    </a:srgbClr>
                  </a:gs>
                  <a:gs pos="24000">
                    <a:srgbClr val="FF0000"/>
                  </a:gs>
                  <a:gs pos="13000">
                    <a:srgbClr val="FFFF00"/>
                  </a:gs>
                </a:gsLst>
                <a:lin ang="10800000" scaled="0"/>
              </a:gradFill>
              <a:latin typeface="华文行楷" panose="02010800040101010101" pitchFamily="2" charset="-122"/>
              <a:ea typeface="华文行楷" panose="020108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占位符 15361"/>
          <p:cNvSpPr>
            <a:spLocks noGrp="1" noRot="1"/>
          </p:cNvSpPr>
          <p:nvPr>
            <p:ph type="body" idx="1"/>
          </p:nvPr>
        </p:nvSpPr>
        <p:spPr>
          <a:xfrm>
            <a:off x="301625" y="293370"/>
            <a:ext cx="8540750" cy="6279515"/>
          </a:xfrm>
        </p:spPr>
        <p:txBody>
          <a:bodyPr>
            <a:noAutofit/>
          </a:bodyPr>
          <a:p>
            <a:pPr>
              <a:lnSpc>
                <a:spcPct val="120000"/>
              </a:lnSpc>
            </a:pPr>
            <a:r>
              <a:rPr lang="zh-CN" altLang="en-US" sz="3200" b="1">
                <a:solidFill>
                  <a:srgbClr val="FF0000"/>
                </a:solidFill>
                <a:latin typeface="黑体" panose="02010609060101010101" pitchFamily="2" charset="-122"/>
                <a:ea typeface="黑体" panose="02010609060101010101" pitchFamily="2" charset="-122"/>
              </a:rPr>
              <a:t>贬义词：</a:t>
            </a:r>
            <a:endParaRPr lang="zh-CN" altLang="en-US" sz="2400" b="1">
              <a:solidFill>
                <a:srgbClr val="FF0000"/>
              </a:solidFill>
              <a:latin typeface="黑体" panose="02010609060101010101" pitchFamily="2" charset="-122"/>
              <a:ea typeface="黑体" panose="0201060906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趋之若鹜：</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指像鸭子一样成群地跑过去，多比喻许多人争着去追逐（不好的事物），多含贬义，不能用在好的方面。</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始作俑者：</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比喻恶劣坏风气的创造者。</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无所不为：</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没有什么不做的事，指什么坏事都干得出来。</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附庸风雅：</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指缺乏文化修养的人，为了装点门面而结交文 化人或参加文化活动。</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好为人师：</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指喜欢以教育者自居，不谦虚。</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亦步亦趋：</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指自己没有主张，或为了讨好，每件事都效仿或依从别人，跟着人家行事。</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弹冠相庆：</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指一个人当了官或升了官，他的同伙也互相庆贺将有官可做了。</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00000"/>
              </a:lnSpc>
              <a:buClrTx/>
              <a:buSzTx/>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一团和气：</a:t>
            </a:r>
            <a:r>
              <a:rPr lang="zh-CN" altLang="en-US" sz="2400" b="1">
                <a:solidFill>
                  <a:srgbClr val="000000"/>
                </a:solidFill>
                <a:ea typeface="宋体" panose="02010600030101010101" pitchFamily="2" charset="-122"/>
              </a:rPr>
              <a:t>指互相之间只讲和气不讲原则。</a:t>
            </a:r>
            <a:br>
              <a:rPr lang="zh-CN" altLang="en-US" sz="2400" b="1">
                <a:ea typeface="宋体" panose="02010600030101010101" pitchFamily="2" charset="-122"/>
              </a:rPr>
            </a:br>
            <a:br>
              <a:rPr lang="zh-CN" altLang="en-US" sz="2400">
                <a:ea typeface="宋体" panose="02010600030101010101" pitchFamily="2" charset="-122"/>
              </a:rPr>
            </a:br>
            <a:r>
              <a:rPr lang="zh-CN" altLang="en-US" sz="2400">
                <a:ea typeface="宋体" panose="02010600030101010101" pitchFamily="2" charset="-122"/>
              </a:rPr>
              <a:t> </a:t>
            </a:r>
            <a:endParaRPr lang="zh-CN" altLang="en-US" sz="2400">
              <a:ea typeface="宋体" panose="0201060003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81635" y="815340"/>
            <a:ext cx="8065135" cy="1512570"/>
          </a:xfrm>
          <a:prstGeom prst="rect">
            <a:avLst/>
          </a:prstGeom>
          <a:noFill/>
          <a:ln w="9525">
            <a:noFill/>
          </a:ln>
        </p:spPr>
        <p:txBody>
          <a:bodyPr wrap="square">
            <a:spAutoFit/>
          </a:bodyPr>
          <a:p>
            <a:pPr indent="0">
              <a:lnSpc>
                <a:spcPct val="110000"/>
              </a:lnSpc>
            </a:pPr>
            <a:r>
              <a:rPr lang="en-US" altLang="zh-CN" sz="2800" b="1">
                <a:solidFill>
                  <a:srgbClr val="212DD3"/>
                </a:solidFill>
                <a:latin typeface="黑体" panose="02010609060101010101" pitchFamily="2" charset="-122"/>
                <a:ea typeface="黑体" panose="02010609060101010101" pitchFamily="2" charset="-122"/>
              </a:rPr>
              <a:t>1. </a:t>
            </a:r>
            <a:r>
              <a:rPr lang="zh-CN" sz="2800" b="1">
                <a:solidFill>
                  <a:srgbClr val="212DD3"/>
                </a:solidFill>
                <a:latin typeface="黑体" panose="02010609060101010101" pitchFamily="2" charset="-122"/>
                <a:ea typeface="黑体" panose="02010609060101010101" pitchFamily="2" charset="-122"/>
              </a:rPr>
              <a:t>成语的来源众多，可以是神话寓言、历史故事，也可以是诗文语句、口头熟语。我们可以通过了解与之相关的人物、故事，从而把握成语的感情色彩。</a:t>
            </a:r>
            <a:endParaRPr lang="zh-CN" altLang="en-US" sz="2800" b="1">
              <a:solidFill>
                <a:srgbClr val="212DD3"/>
              </a:solidFill>
              <a:latin typeface="黑体" panose="02010609060101010101" pitchFamily="2" charset="-122"/>
              <a:ea typeface="黑体" panose="02010609060101010101" pitchFamily="2" charset="-122"/>
            </a:endParaRPr>
          </a:p>
        </p:txBody>
      </p:sp>
      <p:sp>
        <p:nvSpPr>
          <p:cNvPr id="4" name="文本框 3"/>
          <p:cNvSpPr txBox="1"/>
          <p:nvPr/>
        </p:nvSpPr>
        <p:spPr>
          <a:xfrm>
            <a:off x="562610" y="2327910"/>
            <a:ext cx="7539355" cy="1308735"/>
          </a:xfrm>
          <a:prstGeom prst="rect">
            <a:avLst/>
          </a:prstGeom>
          <a:noFill/>
          <a:ln w="9525">
            <a:noFill/>
          </a:ln>
        </p:spPr>
        <p:txBody>
          <a:bodyPr wrap="square">
            <a:spAutoFit/>
          </a:bodyPr>
          <a:p>
            <a:pPr indent="0">
              <a:lnSpc>
                <a:spcPct val="110000"/>
              </a:lnSpc>
            </a:pPr>
            <a:r>
              <a:rPr lang="zh-CN" sz="2400" b="1">
                <a:solidFill>
                  <a:srgbClr val="212DD3"/>
                </a:solidFill>
                <a:latin typeface="Calibri" panose="020F0502020204030204" pitchFamily="34" charset="0"/>
                <a:ea typeface="宋体" panose="02010600030101010101" pitchFamily="2" charset="-122"/>
              </a:rPr>
              <a:t>例</a:t>
            </a:r>
            <a:r>
              <a:rPr lang="en-US" sz="2400" b="1">
                <a:solidFill>
                  <a:srgbClr val="212DD3"/>
                </a:solidFill>
                <a:latin typeface="Calibri" panose="020F0502020204030204" pitchFamily="34" charset="0"/>
                <a:ea typeface="宋体" panose="02010600030101010101" pitchFamily="2" charset="-122"/>
                <a:cs typeface="Times New Roman" panose="02020603050405020304" pitchFamily="18" charset="0"/>
              </a:rPr>
              <a:t>1.</a:t>
            </a:r>
            <a:r>
              <a:rPr lang="zh-CN" sz="2400" b="1">
                <a:solidFill>
                  <a:schemeClr val="tx1"/>
                </a:solidFill>
                <a:latin typeface="Calibri" panose="020F0502020204030204" pitchFamily="34" charset="0"/>
                <a:ea typeface="宋体" panose="02010600030101010101" pitchFamily="2" charset="-122"/>
              </a:rPr>
              <a:t>由于有关部门的严肃查处，摩托车非法运营现象暂时消失，但要避免其</a:t>
            </a:r>
            <a:r>
              <a:rPr lang="zh-CN" sz="2400" b="1">
                <a:solidFill>
                  <a:srgbClr val="FF0000"/>
                </a:solidFill>
                <a:latin typeface="Calibri" panose="020F0502020204030204" pitchFamily="34" charset="0"/>
                <a:ea typeface="宋体" panose="02010600030101010101" pitchFamily="2" charset="-122"/>
              </a:rPr>
              <a:t>东山再起</a:t>
            </a:r>
            <a:r>
              <a:rPr lang="zh-CN" sz="2400" b="1">
                <a:solidFill>
                  <a:schemeClr val="tx1"/>
                </a:solidFill>
                <a:latin typeface="Calibri" panose="020F0502020204030204" pitchFamily="34" charset="0"/>
                <a:ea typeface="宋体" panose="02010600030101010101" pitchFamily="2" charset="-122"/>
              </a:rPr>
              <a:t>，必须有制度化的举措。</a:t>
            </a:r>
            <a:endParaRPr lang="zh-CN" sz="2400" b="1">
              <a:solidFill>
                <a:schemeClr val="tx1"/>
              </a:solidFill>
              <a:latin typeface="Calibri" panose="020F0502020204030204" pitchFamily="34" charset="0"/>
              <a:ea typeface="宋体" panose="02010600030101010101" pitchFamily="2" charset="-122"/>
            </a:endParaRPr>
          </a:p>
          <a:p>
            <a:pPr indent="0">
              <a:lnSpc>
                <a:spcPct val="110000"/>
              </a:lnSpc>
            </a:pPr>
            <a:r>
              <a:rPr lang="zh-CN" altLang="en-US" sz="2400" b="1">
                <a:solidFill>
                  <a:schemeClr val="tx1"/>
                </a:solidFill>
                <a:latin typeface="Calibri" panose="020F0502020204030204" pitchFamily="34" charset="0"/>
                <a:ea typeface="宋体" panose="02010600030101010101" pitchFamily="2" charset="-122"/>
              </a:rPr>
              <a:t>（</a:t>
            </a:r>
            <a:r>
              <a:rPr lang="en-US" sz="2400" b="1">
                <a:solidFill>
                  <a:schemeClr val="tx1"/>
                </a:solidFill>
                <a:latin typeface="Calibri" panose="020F0502020204030204" pitchFamily="34" charset="0"/>
                <a:ea typeface="宋体" panose="02010600030101010101" pitchFamily="2" charset="-122"/>
              </a:rPr>
              <a:t>2011</a:t>
            </a:r>
            <a:r>
              <a:rPr lang="zh-CN" altLang="en-US" sz="2400" b="1">
                <a:solidFill>
                  <a:schemeClr val="tx1"/>
                </a:solidFill>
                <a:latin typeface="Calibri" panose="020F0502020204030204" pitchFamily="34" charset="0"/>
                <a:ea typeface="宋体" panose="02010600030101010101" pitchFamily="2" charset="-122"/>
              </a:rPr>
              <a:t>年全国卷</a:t>
            </a:r>
            <a:r>
              <a:rPr lang="en-US" altLang="zh-CN" sz="2400" b="1">
                <a:solidFill>
                  <a:schemeClr val="tx1"/>
                </a:solidFill>
                <a:latin typeface="Calibri" panose="020F0502020204030204" pitchFamily="34" charset="0"/>
                <a:ea typeface="宋体" panose="02010600030101010101" pitchFamily="2" charset="-122"/>
              </a:rPr>
              <a:t>I</a:t>
            </a:r>
            <a:r>
              <a:rPr lang="zh-CN" altLang="en-US" sz="2400" b="1">
                <a:solidFill>
                  <a:schemeClr val="tx1"/>
                </a:solidFill>
                <a:latin typeface="Calibri" panose="020F0502020204030204" pitchFamily="34" charset="0"/>
                <a:ea typeface="宋体" panose="02010600030101010101" pitchFamily="2" charset="-122"/>
              </a:rPr>
              <a:t>）</a:t>
            </a:r>
            <a:endParaRPr lang="zh-CN" altLang="en-US" sz="2400" b="1">
              <a:solidFill>
                <a:schemeClr val="tx1"/>
              </a:solidFill>
              <a:latin typeface="Calibri" panose="020F0502020204030204" pitchFamily="34" charset="0"/>
              <a:ea typeface="宋体" panose="02010600030101010101" pitchFamily="2" charset="-122"/>
            </a:endParaRPr>
          </a:p>
        </p:txBody>
      </p:sp>
      <p:sp>
        <p:nvSpPr>
          <p:cNvPr id="5" name="文本框 4"/>
          <p:cNvSpPr txBox="1"/>
          <p:nvPr/>
        </p:nvSpPr>
        <p:spPr>
          <a:xfrm>
            <a:off x="482600" y="3606165"/>
            <a:ext cx="7964170" cy="2749550"/>
          </a:xfrm>
          <a:prstGeom prst="rect">
            <a:avLst/>
          </a:prstGeom>
          <a:noFill/>
          <a:ln w="9525">
            <a:noFill/>
          </a:ln>
        </p:spPr>
        <p:txBody>
          <a:bodyPr wrap="square">
            <a:spAutoFit/>
          </a:bodyPr>
          <a:p>
            <a:pPr indent="0">
              <a:lnSpc>
                <a:spcPct val="120000"/>
              </a:lnSpc>
            </a:pPr>
            <a:r>
              <a:rPr lang="zh-CN" sz="2400" b="1">
                <a:latin typeface="黑体" panose="02010609060101010101" pitchFamily="2" charset="-122"/>
                <a:ea typeface="黑体" panose="02010609060101010101" pitchFamily="2" charset="-122"/>
                <a:cs typeface="黑体" panose="02010609060101010101" pitchFamily="2" charset="-122"/>
              </a:rPr>
              <a:t>出自《晋书</a:t>
            </a:r>
            <a:r>
              <a:rPr lang="en-US" sz="2400" b="1">
                <a:latin typeface="黑体" panose="02010609060101010101" pitchFamily="2" charset="-122"/>
                <a:ea typeface="黑体" panose="02010609060101010101" pitchFamily="2" charset="-122"/>
                <a:cs typeface="黑体" panose="02010609060101010101" pitchFamily="2" charset="-122"/>
              </a:rPr>
              <a:t> </a:t>
            </a:r>
            <a:r>
              <a:rPr lang="zh-CN" sz="2400" b="1">
                <a:latin typeface="黑体" panose="02010609060101010101" pitchFamily="2" charset="-122"/>
                <a:ea typeface="黑体" panose="02010609060101010101" pitchFamily="2" charset="-122"/>
                <a:cs typeface="黑体" panose="02010609060101010101" pitchFamily="2" charset="-122"/>
              </a:rPr>
              <a:t>谢安传》。据记载，谢安早年辞官隐居于会稽东山，多次拒绝朝廷任命，年逾四十才复出做官，“累迁中书、司徒等要职，晋室赖以转危为安”。所以“东山再起”原指退隐后再度出任要职，现也</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比喻失势后重新恢复地位，</a:t>
            </a:r>
            <a:r>
              <a:rPr lang="zh-CN" sz="2400" b="1">
                <a:latin typeface="黑体" panose="02010609060101010101" pitchFamily="2" charset="-122"/>
                <a:ea typeface="黑体" panose="02010609060101010101" pitchFamily="2" charset="-122"/>
                <a:cs typeface="黑体" panose="02010609060101010101" pitchFamily="2" charset="-122"/>
              </a:rPr>
              <a:t>是个褒义的成语，在例句中的使用不合语境，应改为</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“死灰复燃”</a:t>
            </a:r>
            <a:r>
              <a:rPr 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多指坏事</a:t>
            </a:r>
            <a:r>
              <a:rPr 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a:t>
            </a:r>
            <a:endPar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7" name="文本框 6"/>
          <p:cNvSpPr txBox="1"/>
          <p:nvPr/>
        </p:nvSpPr>
        <p:spPr>
          <a:xfrm>
            <a:off x="2170430" y="231775"/>
            <a:ext cx="3754120" cy="583565"/>
          </a:xfrm>
          <a:prstGeom prst="rect">
            <a:avLst/>
          </a:prstGeom>
          <a:noFill/>
        </p:spPr>
        <p:txBody>
          <a:bodyPr wrap="none" rtlCol="0" anchor="t">
            <a:spAutoFit/>
          </a:bodyPr>
          <a:p>
            <a:pPr>
              <a:spcBef>
                <a:spcPts val="0"/>
              </a:spcBef>
              <a:spcAft>
                <a:spcPts val="0"/>
              </a:spcAft>
            </a:pPr>
            <a:r>
              <a:rPr lang="zh-CN" altLang="en-US" sz="3200" b="1" spc="300" dirty="0">
                <a:solidFill>
                  <a:srgbClr val="FF0000"/>
                </a:solidFill>
                <a:uFillTx/>
                <a:latin typeface="黑体" panose="02010609060101010101" pitchFamily="2" charset="-122"/>
                <a:ea typeface="黑体" panose="02010609060101010101" pitchFamily="2" charset="-122"/>
                <a:cs typeface="+mj-cs"/>
                <a:sym typeface="+mn-ea"/>
              </a:rPr>
              <a:t>方法一、探本求源</a:t>
            </a:r>
            <a:endParaRPr lang="zh-CN" altLang="en-US" sz="3200" b="1" spc="300" dirty="0">
              <a:solidFill>
                <a:srgbClr val="FF0000"/>
              </a:solidFill>
              <a:uFillTx/>
              <a:latin typeface="黑体" panose="02010609060101010101" pitchFamily="2" charset="-122"/>
              <a:ea typeface="黑体" panose="02010609060101010101" pitchFamily="2" charset="-122"/>
              <a:cs typeface="+mj-cs"/>
              <a:sym typeface="+mn-ea"/>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40" name="矩形 167939"/>
          <p:cNvSpPr/>
          <p:nvPr/>
        </p:nvSpPr>
        <p:spPr>
          <a:xfrm>
            <a:off x="525145" y="3935095"/>
            <a:ext cx="7680325" cy="2306320"/>
          </a:xfrm>
          <a:prstGeom prst="rect">
            <a:avLst/>
          </a:prstGeom>
          <a:noFill/>
          <a:ln w="9525">
            <a:noFill/>
          </a:ln>
        </p:spPr>
        <p:txBody>
          <a:bodyPr wrap="square">
            <a:spAutoFit/>
          </a:bodyPr>
          <a:p>
            <a:pPr indent="0" algn="just" fontAlgn="auto">
              <a:lnSpc>
                <a:spcPct val="120000"/>
              </a:lnSpc>
              <a:spcBef>
                <a:spcPts val="0"/>
              </a:spcBef>
            </a:pP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出自</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孟子</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梁惠王上</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仲尼曰：</a:t>
            </a:r>
            <a:r>
              <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rPr>
              <a:t>‘始作俑者，其无后乎。’</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俑</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是古代殉葬用的木制或陶制的俑人。</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始作俑者</a:t>
            </a:r>
            <a:r>
              <a:rPr lang="en-US" altLang="zh-CN"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指开始制作俑的人，</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比喻首先做某件坏事的人。</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这是一个贬义成语，句中用来称赞新来的局长不合适。</a:t>
            </a:r>
            <a:endPar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nvSpPr>
        <p:spPr>
          <a:xfrm>
            <a:off x="305435" y="2188845"/>
            <a:ext cx="8119745" cy="1641475"/>
          </a:xfrm>
          <a:prstGeom prst="rect">
            <a:avLst/>
          </a:prstGeom>
          <a:noFill/>
        </p:spPr>
        <p:txBody>
          <a:bodyPr wrap="square" rtlCol="0" anchor="t">
            <a:spAutoFit/>
          </a:bodyPr>
          <a:p>
            <a:pPr indent="0" algn="l" fontAlgn="auto">
              <a:lnSpc>
                <a:spcPct val="120000"/>
              </a:lnSpc>
              <a:spcBef>
                <a:spcPts val="0"/>
              </a:spcBef>
            </a:pPr>
            <a:r>
              <a:rPr lang="zh-CN" altLang="en-US" sz="2800" dirty="0">
                <a:latin typeface="黑体" panose="02010609060101010101" pitchFamily="2" charset="-122"/>
                <a:ea typeface="黑体" panose="02010609060101010101" pitchFamily="2" charset="-122"/>
                <a:cs typeface="黑体" panose="02010609060101010101" pitchFamily="2" charset="-122"/>
                <a:sym typeface="+mn-ea"/>
              </a:rPr>
              <a:t> </a:t>
            </a:r>
            <a:r>
              <a:rPr lang="zh-CN" sz="28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例</a:t>
            </a:r>
            <a:r>
              <a:rPr lang="en-US" altLang="zh-CN" sz="28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2.</a:t>
            </a:r>
            <a:r>
              <a:rPr lang="en-US" altLang="zh-CN" sz="2800">
                <a:latin typeface="黑体" panose="02010609060101010101" pitchFamily="2" charset="-122"/>
                <a:ea typeface="黑体" panose="02010609060101010101" pitchFamily="2" charset="-122"/>
                <a:cs typeface="黑体" panose="02010609060101010101" pitchFamily="2" charset="-122"/>
                <a:sym typeface="+mn-ea"/>
              </a:rPr>
              <a:t>(2010</a:t>
            </a:r>
            <a:r>
              <a:rPr lang="zh-CN" altLang="en-US" sz="2800" dirty="0">
                <a:latin typeface="黑体" panose="02010609060101010101" pitchFamily="2" charset="-122"/>
                <a:ea typeface="黑体" panose="02010609060101010101" pitchFamily="2" charset="-122"/>
                <a:cs typeface="黑体" panose="02010609060101010101" pitchFamily="2" charset="-122"/>
                <a:sym typeface="+mn-ea"/>
              </a:rPr>
              <a:t>年全国卷</a:t>
            </a:r>
            <a:r>
              <a:rPr lang="en-US" altLang="zh-CN" sz="2800">
                <a:latin typeface="黑体" panose="02010609060101010101" pitchFamily="2" charset="-122"/>
                <a:ea typeface="黑体" panose="02010609060101010101" pitchFamily="2" charset="-122"/>
                <a:cs typeface="黑体" panose="02010609060101010101" pitchFamily="2" charset="-122"/>
                <a:sym typeface="+mn-ea"/>
              </a:rPr>
              <a:t>Ⅰ)</a:t>
            </a:r>
            <a:r>
              <a:rPr lang="zh-CN" altLang="en-US" sz="2800" dirty="0">
                <a:latin typeface="黑体" panose="02010609060101010101" pitchFamily="2" charset="-122"/>
                <a:ea typeface="黑体" panose="02010609060101010101" pitchFamily="2" charset="-122"/>
                <a:cs typeface="黑体" panose="02010609060101010101" pitchFamily="2" charset="-122"/>
                <a:sym typeface="+mn-ea"/>
              </a:rPr>
              <a:t>现在我们单位职工上下班或步行，或骑车，为的是倡导绿色环保生活。尤为可喜的是，</a:t>
            </a:r>
            <a:r>
              <a:rPr lang="zh-CN" altLang="en-US" sz="2800"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始作俑者</a:t>
            </a:r>
            <a:r>
              <a:rPr lang="zh-CN" altLang="en-US" sz="2800" dirty="0">
                <a:latin typeface="黑体" panose="02010609060101010101" pitchFamily="2" charset="-122"/>
                <a:ea typeface="黑体" panose="02010609060101010101" pitchFamily="2" charset="-122"/>
                <a:cs typeface="黑体" panose="02010609060101010101" pitchFamily="2" charset="-122"/>
                <a:sym typeface="+mn-ea"/>
              </a:rPr>
              <a:t>是我们新来的局长。</a:t>
            </a:r>
            <a:endParaRPr lang="zh-CN" altLang="en-US" sz="2800" dirty="0">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100" name="文本框 99"/>
          <p:cNvSpPr txBox="1"/>
          <p:nvPr/>
        </p:nvSpPr>
        <p:spPr>
          <a:xfrm>
            <a:off x="322580" y="452120"/>
            <a:ext cx="8102600" cy="1641475"/>
          </a:xfrm>
          <a:prstGeom prst="rect">
            <a:avLst/>
          </a:prstGeom>
          <a:noFill/>
          <a:ln w="9525">
            <a:noFill/>
          </a:ln>
        </p:spPr>
        <p:txBody>
          <a:bodyPr wrap="square">
            <a:spAutoFit/>
          </a:bodyPr>
          <a:p>
            <a:pPr indent="0">
              <a:lnSpc>
                <a:spcPct val="120000"/>
              </a:lnSpc>
            </a:pPr>
            <a:r>
              <a:rPr lang="en-US" altLang="zh-CN" sz="2800" b="1">
                <a:solidFill>
                  <a:srgbClr val="212DD3"/>
                </a:solidFill>
                <a:latin typeface="黑体" panose="02010609060101010101" pitchFamily="2" charset="-122"/>
                <a:ea typeface="黑体" panose="02010609060101010101" pitchFamily="2" charset="-122"/>
                <a:cs typeface="黑体" panose="02010609060101010101" pitchFamily="2" charset="-122"/>
              </a:rPr>
              <a:t>2.</a:t>
            </a:r>
            <a:r>
              <a:rPr lang="zh-CN" sz="2800" b="1">
                <a:solidFill>
                  <a:srgbClr val="212DD3"/>
                </a:solidFill>
                <a:latin typeface="黑体" panose="02010609060101010101" pitchFamily="2" charset="-122"/>
                <a:ea typeface="黑体" panose="02010609060101010101" pitchFamily="2" charset="-122"/>
                <a:cs typeface="黑体" panose="02010609060101010101" pitchFamily="2" charset="-122"/>
              </a:rPr>
              <a:t>对于一些出自诗文语句的成语，我们可以通过了解它们的上下文句，更好地了解语意语境，从而掌握它们的感情色彩。</a:t>
            </a:r>
            <a:endParaRPr lang="zh-CN" altLang="en-US" sz="2800" b="1">
              <a:solidFill>
                <a:srgbClr val="212DD3"/>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7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79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5770" y="1090295"/>
            <a:ext cx="7750175" cy="1641475"/>
          </a:xfrm>
          <a:prstGeom prst="rect">
            <a:avLst/>
          </a:prstGeom>
          <a:noFill/>
          <a:ln w="9525">
            <a:noFill/>
          </a:ln>
        </p:spPr>
        <p:txBody>
          <a:bodyPr wrap="square">
            <a:spAutoFit/>
          </a:bodyPr>
          <a:p>
            <a:pPr indent="0">
              <a:lnSpc>
                <a:spcPct val="120000"/>
              </a:lnSpc>
            </a:pPr>
            <a:r>
              <a:rPr lang="en-US" altLang="zh-CN" sz="2800" b="1">
                <a:latin typeface="Calibri" panose="020F0502020204030204" pitchFamily="34" charset="0"/>
                <a:ea typeface="宋体" panose="02010600030101010101" pitchFamily="2" charset="-122"/>
              </a:rPr>
              <a:t>        </a:t>
            </a:r>
            <a:r>
              <a:rPr lang="zh-CN" sz="2800" b="1">
                <a:latin typeface="Calibri" panose="020F0502020204030204" pitchFamily="34" charset="0"/>
                <a:ea typeface="宋体" panose="02010600030101010101" pitchFamily="2" charset="-122"/>
              </a:rPr>
              <a:t>在这次演讲比赛中，来自基层单位的选手个个表现出色，他们</a:t>
            </a:r>
            <a:r>
              <a:rPr lang="zh-CN" sz="2800" b="1">
                <a:solidFill>
                  <a:srgbClr val="FF0000"/>
                </a:solidFill>
                <a:latin typeface="Calibri" panose="020F0502020204030204" pitchFamily="34" charset="0"/>
                <a:ea typeface="宋体" panose="02010600030101010101" pitchFamily="2" charset="-122"/>
              </a:rPr>
              <a:t>巧舌如簧</a:t>
            </a:r>
            <a:r>
              <a:rPr lang="zh-CN" sz="2800" b="1">
                <a:latin typeface="Calibri" panose="020F0502020204030204" pitchFamily="34" charset="0"/>
                <a:ea typeface="宋体" panose="02010600030101010101" pitchFamily="2" charset="-122"/>
              </a:rPr>
              <a:t>，给大家留下了深刻印象。</a:t>
            </a:r>
            <a:r>
              <a:rPr lang="en-US" sz="2800" b="1">
                <a:latin typeface="Calibri" panose="020F0502020204030204" pitchFamily="34" charset="0"/>
                <a:ea typeface="宋体" panose="02010600030101010101" pitchFamily="2" charset="-122"/>
              </a:rPr>
              <a:t>(2012</a:t>
            </a:r>
            <a:r>
              <a:rPr lang="zh-CN" sz="2800" b="1">
                <a:latin typeface="Calibri" panose="020F0502020204030204" pitchFamily="34" charset="0"/>
                <a:ea typeface="宋体" panose="02010600030101010101" pitchFamily="2" charset="-122"/>
              </a:rPr>
              <a:t>年山东卷</a:t>
            </a:r>
            <a:r>
              <a:rPr lang="en-US" sz="2800" b="1">
                <a:latin typeface="Calibri" panose="020F0502020204030204" pitchFamily="34" charset="0"/>
                <a:ea typeface="宋体" panose="02010600030101010101" pitchFamily="2" charset="-122"/>
              </a:rPr>
              <a:t>)</a:t>
            </a:r>
            <a:endParaRPr lang="en-US" altLang="en-US" sz="2800" b="1">
              <a:latin typeface="Calibri" panose="020F0502020204030204" pitchFamily="34" charset="0"/>
              <a:ea typeface="宋体" panose="02010600030101010101" pitchFamily="2" charset="-122"/>
            </a:endParaRPr>
          </a:p>
        </p:txBody>
      </p:sp>
      <p:sp>
        <p:nvSpPr>
          <p:cNvPr id="3" name="文本框 2"/>
          <p:cNvSpPr txBox="1"/>
          <p:nvPr/>
        </p:nvSpPr>
        <p:spPr>
          <a:xfrm>
            <a:off x="445770" y="2871470"/>
            <a:ext cx="7949565" cy="3192145"/>
          </a:xfrm>
          <a:prstGeom prst="rect">
            <a:avLst/>
          </a:prstGeom>
          <a:noFill/>
          <a:ln w="9525">
            <a:noFill/>
          </a:ln>
        </p:spPr>
        <p:txBody>
          <a:bodyPr wrap="square">
            <a:spAutoFit/>
          </a:bodyPr>
          <a:p>
            <a:pPr indent="0">
              <a:lnSpc>
                <a:spcPct val="140000"/>
              </a:lnSpc>
            </a:pPr>
            <a:r>
              <a:rPr lang="zh-CN" sz="2400" b="1">
                <a:latin typeface="黑体" panose="02010609060101010101" pitchFamily="2" charset="-122"/>
                <a:ea typeface="黑体" panose="02010609060101010101" pitchFamily="2" charset="-122"/>
                <a:cs typeface="黑体" panose="02010609060101010101" pitchFamily="2" charset="-122"/>
              </a:rPr>
              <a:t>“巧舌如簧”语出《诗经小雅巧言》</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“巧言如簧，颜之厚矣”</a:t>
            </a:r>
            <a:r>
              <a:rPr lang="zh-CN" sz="2400" b="1">
                <a:latin typeface="黑体" panose="02010609060101010101" pitchFamily="2" charset="-122"/>
                <a:ea typeface="黑体" panose="02010609060101010101" pitchFamily="2" charset="-122"/>
                <a:cs typeface="黑体" panose="02010609060101010101" pitchFamily="2" charset="-122"/>
              </a:rPr>
              <a:t>，舌头灵巧，能发出像簧片一样动听的乐音，</a:t>
            </a:r>
            <a:r>
              <a:rPr lang="en-US" sz="2400" b="1">
                <a:latin typeface="黑体" panose="02010609060101010101" pitchFamily="2" charset="-122"/>
                <a:ea typeface="黑体" panose="02010609060101010101" pitchFamily="2" charset="-122"/>
                <a:cs typeface="黑体" panose="02010609060101010101" pitchFamily="2" charset="-122"/>
              </a:rPr>
              <a:t>(</a:t>
            </a:r>
            <a:r>
              <a:rPr lang="zh-CN" sz="2400" b="1">
                <a:latin typeface="黑体" panose="02010609060101010101" pitchFamily="2" charset="-122"/>
                <a:ea typeface="黑体" panose="02010609060101010101" pitchFamily="2" charset="-122"/>
                <a:cs typeface="黑体" panose="02010609060101010101" pitchFamily="2" charset="-122"/>
              </a:rPr>
              <a:t>这些人</a:t>
            </a:r>
            <a:r>
              <a:rPr lang="en-US" sz="2400" b="1">
                <a:latin typeface="黑体" panose="02010609060101010101" pitchFamily="2" charset="-122"/>
                <a:ea typeface="黑体" panose="02010609060101010101" pitchFamily="2" charset="-122"/>
                <a:cs typeface="黑体" panose="02010609060101010101" pitchFamily="2" charset="-122"/>
              </a:rPr>
              <a:t>)</a:t>
            </a:r>
            <a:r>
              <a:rPr lang="zh-CN" sz="2400" b="1">
                <a:latin typeface="黑体" panose="02010609060101010101" pitchFamily="2" charset="-122"/>
                <a:ea typeface="黑体" panose="02010609060101010101" pitchFamily="2" charset="-122"/>
                <a:cs typeface="黑体" panose="02010609060101010101" pitchFamily="2" charset="-122"/>
              </a:rPr>
              <a:t>脸皮可真是厚啊</a:t>
            </a:r>
            <a:r>
              <a:rPr lang="en-US" sz="2400" b="1">
                <a:latin typeface="黑体" panose="02010609060101010101" pitchFamily="2" charset="-122"/>
                <a:ea typeface="黑体" panose="02010609060101010101" pitchFamily="2" charset="-122"/>
                <a:cs typeface="黑体" panose="02010609060101010101" pitchFamily="2" charset="-122"/>
              </a:rPr>
              <a:t>!</a:t>
            </a:r>
            <a:r>
              <a:rPr lang="zh-CN" sz="2400" b="1">
                <a:latin typeface="黑体" panose="02010609060101010101" pitchFamily="2" charset="-122"/>
                <a:ea typeface="黑体" panose="02010609060101010101" pitchFamily="2" charset="-122"/>
                <a:cs typeface="黑体" panose="02010609060101010101" pitchFamily="2" charset="-122"/>
              </a:rPr>
              <a:t>通过下文“颜之厚矣”，我们可以清楚地感受到文中对“巧舌如簧”这类能言会道、善于狡辩的人的鄙夷情感，因此例句中“巧舌如簧”的使用是错误的，感情色彩不合语境。</a:t>
            </a:r>
            <a:endParaRPr lang="zh-CN" altLang="en-US" sz="2400" b="1">
              <a:latin typeface="黑体" panose="02010609060101010101" pitchFamily="2" charset="-122"/>
              <a:ea typeface="黑体" panose="02010609060101010101" pitchFamily="2" charset="-122"/>
              <a:cs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
        <p:nvSpPr>
          <p:cNvPr id="4" name="文本框 3"/>
          <p:cNvSpPr txBox="1"/>
          <p:nvPr/>
        </p:nvSpPr>
        <p:spPr>
          <a:xfrm>
            <a:off x="3302000" y="479425"/>
            <a:ext cx="1522095" cy="583565"/>
          </a:xfrm>
          <a:prstGeom prst="rect">
            <a:avLst/>
          </a:prstGeom>
          <a:noFill/>
        </p:spPr>
        <p:txBody>
          <a:bodyPr wrap="none" rtlCol="0" anchor="t">
            <a:spAutoFit/>
          </a:bodyPr>
          <a:p>
            <a:r>
              <a:rPr lang="zh-CN" altLang="en-US" sz="3200" b="1" spc="300" dirty="0">
                <a:solidFill>
                  <a:srgbClr val="FF0000"/>
                </a:solidFill>
                <a:uFillTx/>
                <a:latin typeface="黑体" panose="02010609060101010101" pitchFamily="2" charset="-122"/>
                <a:ea typeface="黑体" panose="02010609060101010101" pitchFamily="2" charset="-122"/>
                <a:cs typeface="+mj-cs"/>
                <a:sym typeface="+mn-ea"/>
              </a:rPr>
              <a:t>试一试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4040" y="669290"/>
            <a:ext cx="7910830" cy="1770380"/>
          </a:xfrm>
          <a:prstGeom prst="rect">
            <a:avLst/>
          </a:prstGeom>
          <a:noFill/>
          <a:ln w="9525">
            <a:noFill/>
          </a:ln>
        </p:spPr>
        <p:txBody>
          <a:bodyPr wrap="square">
            <a:spAutoFit/>
          </a:bodyPr>
          <a:p>
            <a:pPr indent="0">
              <a:lnSpc>
                <a:spcPct val="130000"/>
              </a:lnSpc>
            </a:pPr>
            <a:r>
              <a:rPr lang="en-US" altLang="zh-CN" sz="2800" b="1">
                <a:solidFill>
                  <a:srgbClr val="212DD3"/>
                </a:solidFill>
                <a:latin typeface="黑体" panose="02010609060101010101" pitchFamily="2" charset="-122"/>
                <a:ea typeface="黑体" panose="02010609060101010101" pitchFamily="2" charset="-122"/>
                <a:cs typeface="黑体" panose="02010609060101010101" pitchFamily="2" charset="-122"/>
              </a:rPr>
              <a:t>3. </a:t>
            </a:r>
            <a:r>
              <a:rPr lang="zh-CN" sz="2800" b="1">
                <a:solidFill>
                  <a:srgbClr val="212DD3"/>
                </a:solidFill>
                <a:latin typeface="黑体" panose="02010609060101010101" pitchFamily="2" charset="-122"/>
                <a:ea typeface="黑体" panose="02010609060101010101" pitchFamily="2" charset="-122"/>
                <a:cs typeface="黑体" panose="02010609060101010101" pitchFamily="2" charset="-122"/>
              </a:rPr>
              <a:t>在成语积累过程中，我们可以通过了解成语上下文所形成的语言环境来了解成语的感情色彩，杜绝望文生义，断章取义。</a:t>
            </a:r>
            <a:r>
              <a:rPr lang="zh-CN" sz="2800" b="1">
                <a:latin typeface="Calibri" panose="020F0502020204030204" pitchFamily="34" charset="0"/>
                <a:ea typeface="宋体" panose="02010600030101010101" pitchFamily="2" charset="-122"/>
              </a:rPr>
              <a:t>例如：</a:t>
            </a:r>
            <a:endParaRPr lang="zh-CN" altLang="en-US" sz="2800" b="1">
              <a:latin typeface="Calibri" panose="020F0502020204030204" pitchFamily="34" charset="0"/>
              <a:ea typeface="宋体" panose="02010600030101010101" pitchFamily="2" charset="-122"/>
            </a:endParaRPr>
          </a:p>
        </p:txBody>
      </p:sp>
      <p:sp>
        <p:nvSpPr>
          <p:cNvPr id="2" name="文本框 1"/>
          <p:cNvSpPr txBox="1"/>
          <p:nvPr/>
        </p:nvSpPr>
        <p:spPr>
          <a:xfrm>
            <a:off x="574675" y="2534920"/>
            <a:ext cx="7910195" cy="2968625"/>
          </a:xfrm>
          <a:prstGeom prst="rect">
            <a:avLst/>
          </a:prstGeom>
          <a:noFill/>
          <a:ln w="9525">
            <a:noFill/>
          </a:ln>
        </p:spPr>
        <p:txBody>
          <a:bodyPr wrap="square">
            <a:spAutoFit/>
          </a:bodyPr>
          <a:p>
            <a:pPr indent="0">
              <a:lnSpc>
                <a:spcPct val="130000"/>
              </a:lnSpc>
            </a:pPr>
            <a:r>
              <a:rPr lang="zh-CN" sz="2400" b="1">
                <a:latin typeface="黑体" panose="02010609060101010101" pitchFamily="2" charset="-122"/>
                <a:ea typeface="黑体" panose="02010609060101010101" pitchFamily="2" charset="-122"/>
                <a:cs typeface="黑体" panose="02010609060101010101" pitchFamily="2" charset="-122"/>
              </a:rPr>
              <a:t>我们可以通过学习《论语》中的</a:t>
            </a:r>
            <a:r>
              <a:rPr lang="zh-CN" sz="2400" b="1">
                <a:solidFill>
                  <a:srgbClr val="212DD3"/>
                </a:solidFill>
                <a:latin typeface="黑体" panose="02010609060101010101" pitchFamily="2" charset="-122"/>
                <a:ea typeface="黑体" panose="02010609060101010101" pitchFamily="2" charset="-122"/>
                <a:cs typeface="黑体" panose="02010609060101010101" pitchFamily="2" charset="-122"/>
              </a:rPr>
              <a:t>“默而识之，学而不厌，诲人不倦，何有于我哉”；</a:t>
            </a:r>
            <a:r>
              <a:rPr lang="zh-CN" sz="2400" b="1">
                <a:latin typeface="黑体" panose="02010609060101010101" pitchFamily="2" charset="-122"/>
                <a:ea typeface="黑体" panose="02010609060101010101" pitchFamily="2" charset="-122"/>
                <a:cs typeface="黑体" panose="02010609060101010101" pitchFamily="2" charset="-122"/>
              </a:rPr>
              <a:t>《孟子》中的</a:t>
            </a:r>
            <a:r>
              <a:rPr lang="zh-CN" sz="2400" b="1">
                <a:solidFill>
                  <a:srgbClr val="212DD3"/>
                </a:solidFill>
                <a:latin typeface="黑体" panose="02010609060101010101" pitchFamily="2" charset="-122"/>
                <a:ea typeface="黑体" panose="02010609060101010101" pitchFamily="2" charset="-122"/>
                <a:cs typeface="黑体" panose="02010609060101010101" pitchFamily="2" charset="-122"/>
              </a:rPr>
              <a:t>“二者不可得兼，舍生而取义者也”；</a:t>
            </a:r>
            <a:r>
              <a:rPr lang="zh-CN" sz="2400" b="1">
                <a:latin typeface="黑体" panose="02010609060101010101" pitchFamily="2" charset="-122"/>
                <a:ea typeface="黑体" panose="02010609060101010101" pitchFamily="2" charset="-122"/>
                <a:cs typeface="黑体" panose="02010609060101010101" pitchFamily="2" charset="-122"/>
              </a:rPr>
              <a:t>曹操《龟虽寿》中的</a:t>
            </a:r>
            <a:r>
              <a:rPr lang="zh-CN" sz="2400" b="1">
                <a:solidFill>
                  <a:srgbClr val="212DD3"/>
                </a:solidFill>
                <a:latin typeface="黑体" panose="02010609060101010101" pitchFamily="2" charset="-122"/>
                <a:ea typeface="黑体" panose="02010609060101010101" pitchFamily="2" charset="-122"/>
                <a:cs typeface="黑体" panose="02010609060101010101" pitchFamily="2" charset="-122"/>
              </a:rPr>
              <a:t>“老骥伏枥，志在千里。烈士暮年，壮心不已”</a:t>
            </a:r>
            <a:r>
              <a:rPr lang="zh-CN" sz="2400" b="1">
                <a:latin typeface="黑体" panose="02010609060101010101" pitchFamily="2" charset="-122"/>
                <a:ea typeface="黑体" panose="02010609060101010101" pitchFamily="2" charset="-122"/>
                <a:cs typeface="黑体" panose="02010609060101010101" pitchFamily="2" charset="-122"/>
              </a:rPr>
              <a:t>等名句，来掌握</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“学而不厌”“诲人不倦”“舍生取义”“老骥伏枥”</a:t>
            </a:r>
            <a:r>
              <a:rPr lang="zh-CN" sz="2400" b="1">
                <a:latin typeface="黑体" panose="02010609060101010101" pitchFamily="2" charset="-122"/>
                <a:ea typeface="黑体" panose="02010609060101010101" pitchFamily="2" charset="-122"/>
                <a:cs typeface="黑体" panose="02010609060101010101" pitchFamily="2" charset="-122"/>
              </a:rPr>
              <a:t>等成语的感情色彩。</a:t>
            </a:r>
            <a:endParaRPr lang="zh-CN" altLang="en-US" sz="2400" b="1">
              <a:latin typeface="黑体" panose="02010609060101010101" pitchFamily="2" charset="-122"/>
              <a:ea typeface="黑体" panose="02010609060101010101" pitchFamily="2" charset="-122"/>
              <a:cs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6080" y="603250"/>
            <a:ext cx="7995285" cy="1420495"/>
          </a:xfrm>
          <a:prstGeom prst="rect">
            <a:avLst/>
          </a:prstGeom>
          <a:noFill/>
        </p:spPr>
        <p:txBody>
          <a:bodyPr wrap="square" rtlCol="0" anchor="t">
            <a:spAutoFit/>
          </a:bodyPr>
          <a:p>
            <a:pPr indent="0">
              <a:lnSpc>
                <a:spcPct val="120000"/>
              </a:lnSpc>
            </a:pPr>
            <a:r>
              <a:rPr lang="zh-CN"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例</a:t>
            </a:r>
            <a:r>
              <a:rPr lang="en-US"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3.</a:t>
            </a:r>
            <a:r>
              <a:rPr lang="zh-CN" sz="2400">
                <a:latin typeface="黑体" panose="02010609060101010101" pitchFamily="2" charset="-122"/>
                <a:ea typeface="黑体" panose="02010609060101010101" pitchFamily="2" charset="-122"/>
                <a:cs typeface="黑体" panose="02010609060101010101" pitchFamily="2" charset="-122"/>
                <a:sym typeface="+mn-ea"/>
              </a:rPr>
              <a:t>碳排放过量会给地球生态环境带来严重的危害，如果不设法加以遏制，必然会威胁人类生存，全球性大灾难</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指日可待</a:t>
            </a:r>
            <a:r>
              <a:rPr lang="zh-CN" sz="2400">
                <a:latin typeface="黑体" panose="02010609060101010101" pitchFamily="2" charset="-122"/>
                <a:ea typeface="黑体" panose="02010609060101010101" pitchFamily="2" charset="-122"/>
                <a:cs typeface="黑体" panose="02010609060101010101" pitchFamily="2" charset="-122"/>
                <a:sym typeface="+mn-ea"/>
              </a:rPr>
              <a:t>。</a:t>
            </a:r>
            <a:r>
              <a:rPr lang="en-US" sz="2400">
                <a:latin typeface="黑体" panose="02010609060101010101" pitchFamily="2" charset="-122"/>
                <a:ea typeface="黑体" panose="02010609060101010101" pitchFamily="2" charset="-122"/>
                <a:cs typeface="黑体" panose="02010609060101010101" pitchFamily="2" charset="-122"/>
                <a:sym typeface="+mn-ea"/>
              </a:rPr>
              <a:t>(2011</a:t>
            </a:r>
            <a:r>
              <a:rPr lang="zh-CN" sz="2400">
                <a:latin typeface="黑体" panose="02010609060101010101" pitchFamily="2" charset="-122"/>
                <a:ea typeface="黑体" panose="02010609060101010101" pitchFamily="2" charset="-122"/>
                <a:cs typeface="黑体" panose="02010609060101010101" pitchFamily="2" charset="-122"/>
                <a:sym typeface="+mn-ea"/>
              </a:rPr>
              <a:t>新课标卷</a:t>
            </a:r>
            <a:r>
              <a:rPr lang="en-US" sz="2400">
                <a:latin typeface="黑体" panose="02010609060101010101" pitchFamily="2" charset="-122"/>
                <a:ea typeface="黑体" panose="02010609060101010101" pitchFamily="2" charset="-122"/>
                <a:cs typeface="黑体" panose="02010609060101010101" pitchFamily="2" charset="-122"/>
                <a:sym typeface="+mn-ea"/>
              </a:rPr>
              <a:t>)</a:t>
            </a:r>
            <a:endParaRPr lang="en-US" altLang="en-US" sz="2400">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4" name="文本框 3"/>
          <p:cNvSpPr txBox="1"/>
          <p:nvPr/>
        </p:nvSpPr>
        <p:spPr>
          <a:xfrm>
            <a:off x="466090" y="2216785"/>
            <a:ext cx="7994650" cy="3928110"/>
          </a:xfrm>
          <a:prstGeom prst="rect">
            <a:avLst/>
          </a:prstGeom>
          <a:noFill/>
        </p:spPr>
        <p:txBody>
          <a:bodyPr wrap="square" rtlCol="0" anchor="t">
            <a:spAutoFit/>
          </a:bodyPr>
          <a:p>
            <a:pPr>
              <a:lnSpc>
                <a:spcPct val="130000"/>
              </a:lnSpc>
            </a:pPr>
            <a:r>
              <a:rPr 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“指日可待”出自清代钱彩的《说岳全传》</a:t>
            </a:r>
            <a:r>
              <a:rPr lang="zh-CN"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“是以我主上神佑，泥马渡江，正位金陵，用贤任能，中兴指日可待”</a:t>
            </a:r>
            <a:r>
              <a:rPr 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一句。“指日”，可以指出日期；“待”，期待。所以“指日可待”是指</a:t>
            </a:r>
            <a:r>
              <a:rPr lang="en-US"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a:t>
            </a:r>
            <a:r>
              <a:rPr 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事情、希望等</a:t>
            </a:r>
            <a:r>
              <a:rPr lang="en-US"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a:t>
            </a:r>
            <a:r>
              <a:rPr 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不久就可以实现，多用在主观希望发生的事情上，具有</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褒义色彩</a:t>
            </a:r>
            <a:r>
              <a:rPr 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，不可用来表示“全球性大灾难”即将来临之意。与“指日可待”语意、感情色彩相似的成语还有</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计日可待、计日程功、为期不远、企足而待等。</a:t>
            </a:r>
            <a:endPar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1790" y="974725"/>
            <a:ext cx="8280400" cy="5289550"/>
          </a:xfrm>
          <a:prstGeom prst="rect">
            <a:avLst/>
          </a:prstGeom>
          <a:noFill/>
          <a:ln w="9525">
            <a:noFill/>
          </a:ln>
        </p:spPr>
        <p:txBody>
          <a:bodyPr wrap="square">
            <a:spAutoFit/>
          </a:bodyPr>
          <a:p>
            <a:pPr indent="0">
              <a:lnSpc>
                <a:spcPct val="130000"/>
              </a:lnSpc>
            </a:pPr>
            <a:r>
              <a:rPr lang="zh-CN" sz="3200" b="1">
                <a:solidFill>
                  <a:srgbClr val="212DD3"/>
                </a:solidFill>
                <a:latin typeface="黑体" panose="02010609060101010101" pitchFamily="2" charset="-122"/>
                <a:ea typeface="黑体" panose="02010609060101010101" pitchFamily="2" charset="-122"/>
                <a:cs typeface="黑体" panose="02010609060101010101" pitchFamily="2" charset="-122"/>
              </a:rPr>
              <a:t>褒义词：</a:t>
            </a:r>
            <a:endParaRPr lang="zh-CN" sz="3200" b="1">
              <a:solidFill>
                <a:srgbClr val="212DD3"/>
              </a:solidFill>
              <a:latin typeface="黑体" panose="02010609060101010101" pitchFamily="2" charset="-122"/>
              <a:ea typeface="黑体" panose="02010609060101010101" pitchFamily="2" charset="-122"/>
              <a:cs typeface="黑体" panose="02010609060101010101" pitchFamily="2" charset="-122"/>
            </a:endParaRPr>
          </a:p>
          <a:p>
            <a:pPr indent="0">
              <a:lnSpc>
                <a:spcPct val="130000"/>
              </a:lnSpc>
            </a:pPr>
            <a:r>
              <a:rPr lang="zh-CN" sz="2800" b="1">
                <a:latin typeface="黑体" panose="02010609060101010101" pitchFamily="2" charset="-122"/>
                <a:ea typeface="黑体" panose="02010609060101010101" pitchFamily="2" charset="-122"/>
                <a:cs typeface="黑体" panose="02010609060101010101" pitchFamily="2" charset="-122"/>
              </a:rPr>
              <a:t>愚公</a:t>
            </a:r>
            <a:r>
              <a:rPr lang="zh-CN" sz="2800" b="1">
                <a:latin typeface="黑体" panose="02010609060101010101" pitchFamily="2" charset="-122"/>
                <a:ea typeface="黑体" panose="02010609060101010101" pitchFamily="2" charset="-122"/>
                <a:cs typeface="黑体" panose="02010609060101010101" pitchFamily="2" charset="-122"/>
                <a:sym typeface="+mn-ea"/>
              </a:rPr>
              <a:t>移山    卧薪尝胆    完璧归赵    鞠躬尽瘁    目无全牛    悬梁刺股    闻鸡起舞    凿壁偷光</a:t>
            </a:r>
            <a:endParaRPr lang="zh-CN" sz="2800" b="1">
              <a:latin typeface="黑体" panose="02010609060101010101" pitchFamily="2" charset="-122"/>
              <a:ea typeface="黑体" panose="02010609060101010101" pitchFamily="2" charset="-122"/>
              <a:cs typeface="黑体" panose="02010609060101010101" pitchFamily="2" charset="-122"/>
              <a:sym typeface="+mn-ea"/>
            </a:endParaRPr>
          </a:p>
          <a:p>
            <a:pPr indent="0">
              <a:lnSpc>
                <a:spcPct val="130000"/>
              </a:lnSpc>
            </a:pPr>
            <a:r>
              <a:rPr lang="zh-CN" sz="28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学而不厌    </a:t>
            </a:r>
            <a:r>
              <a:rPr lang="zh-CN" sz="2800" b="1">
                <a:latin typeface="黑体" panose="02010609060101010101" pitchFamily="2" charset="-122"/>
                <a:ea typeface="黑体" panose="02010609060101010101" pitchFamily="2" charset="-122"/>
                <a:cs typeface="黑体" panose="02010609060101010101" pitchFamily="2" charset="-122"/>
                <a:sym typeface="+mn-ea"/>
              </a:rPr>
              <a:t>洛阳纸贵</a:t>
            </a:r>
            <a:r>
              <a:rPr lang="zh-CN" sz="28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    舍生取义    老骥伏枥</a:t>
            </a:r>
            <a:endParaRPr lang="zh-CN" sz="2800" b="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indent="0">
              <a:lnSpc>
                <a:spcPct val="130000"/>
              </a:lnSpc>
            </a:pPr>
            <a:endParaRPr lang="en-US" altLang="en-US" sz="28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indent="0">
              <a:lnSpc>
                <a:spcPct val="130000"/>
              </a:lnSpc>
            </a:pPr>
            <a:r>
              <a:rPr lang="zh-CN" sz="32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贬义词：</a:t>
            </a:r>
            <a:endParaRPr lang="zh-CN" sz="3200" b="1">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a:p>
            <a:pPr indent="0">
              <a:lnSpc>
                <a:spcPct val="130000"/>
              </a:lnSpc>
            </a:pPr>
            <a:r>
              <a:rPr lang="zh-CN" sz="2800" b="1">
                <a:latin typeface="黑体" panose="02010609060101010101" pitchFamily="2" charset="-122"/>
                <a:ea typeface="黑体" panose="02010609060101010101" pitchFamily="2" charset="-122"/>
                <a:cs typeface="黑体" panose="02010609060101010101" pitchFamily="2" charset="-122"/>
              </a:rPr>
              <a:t>刻舟求剑    守株待兔    滥竽充数    黔驴技穷</a:t>
            </a:r>
            <a:endParaRPr lang="zh-CN" sz="2800" b="1">
              <a:latin typeface="黑体" panose="02010609060101010101" pitchFamily="2" charset="-122"/>
              <a:ea typeface="黑体" panose="02010609060101010101" pitchFamily="2" charset="-122"/>
              <a:cs typeface="黑体" panose="02010609060101010101" pitchFamily="2" charset="-122"/>
            </a:endParaRPr>
          </a:p>
          <a:p>
            <a:pPr indent="0">
              <a:lnSpc>
                <a:spcPct val="130000"/>
              </a:lnSpc>
            </a:pPr>
            <a:r>
              <a:rPr lang="zh-CN" sz="2800" b="1">
                <a:latin typeface="黑体" panose="02010609060101010101" pitchFamily="2" charset="-122"/>
                <a:ea typeface="黑体" panose="02010609060101010101" pitchFamily="2" charset="-122"/>
                <a:cs typeface="黑体" panose="02010609060101010101" pitchFamily="2" charset="-122"/>
                <a:sym typeface="+mn-ea"/>
              </a:rPr>
              <a:t>纸上谈兵    指鹿为马</a:t>
            </a:r>
            <a:r>
              <a:rPr lang="zh-CN" sz="2800" b="1">
                <a:latin typeface="黑体" panose="02010609060101010101" pitchFamily="2" charset="-122"/>
                <a:ea typeface="黑体" panose="02010609060101010101" pitchFamily="2" charset="-122"/>
                <a:cs typeface="黑体" panose="02010609060101010101" pitchFamily="2" charset="-122"/>
              </a:rPr>
              <a:t>    弹冠相庆    风声鹤唳</a:t>
            </a:r>
            <a:endParaRPr lang="zh-CN" sz="2800" b="1">
              <a:latin typeface="黑体" panose="02010609060101010101" pitchFamily="2" charset="-122"/>
              <a:ea typeface="黑体" panose="02010609060101010101" pitchFamily="2" charset="-122"/>
              <a:cs typeface="黑体" panose="02010609060101010101" pitchFamily="2" charset="-122"/>
            </a:endParaRPr>
          </a:p>
          <a:p>
            <a:pPr indent="0">
              <a:lnSpc>
                <a:spcPct val="130000"/>
              </a:lnSpc>
            </a:pPr>
            <a:r>
              <a:rPr lang="zh-CN" altLang="en-US" sz="2800" b="1" dirty="0">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始作俑者</a:t>
            </a:r>
            <a:r>
              <a:rPr lang="zh-CN" sz="2800" b="1">
                <a:latin typeface="黑体" panose="02010609060101010101" pitchFamily="2" charset="-122"/>
                <a:ea typeface="黑体" panose="02010609060101010101" pitchFamily="2" charset="-122"/>
                <a:cs typeface="黑体" panose="02010609060101010101" pitchFamily="2" charset="-122"/>
              </a:rPr>
              <a:t>    巧舌如簧    叶公好龙    兔死狗烹</a:t>
            </a:r>
            <a:endParaRPr lang="zh-CN" sz="2800" b="1">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nvSpPr>
        <p:spPr>
          <a:xfrm>
            <a:off x="3224530" y="435610"/>
            <a:ext cx="2089150" cy="645160"/>
          </a:xfrm>
          <a:prstGeom prst="rect">
            <a:avLst/>
          </a:prstGeom>
          <a:noFill/>
        </p:spPr>
        <p:txBody>
          <a:bodyPr wrap="square" rtlCol="0">
            <a:spAutoFit/>
          </a:bodyPr>
          <a:p>
            <a:r>
              <a:rPr lang="zh-CN" altLang="en-US" sz="3600" b="1">
                <a:solidFill>
                  <a:srgbClr val="FF0000"/>
                </a:solidFill>
                <a:latin typeface="黑体" panose="02010609060101010101" pitchFamily="2" charset="-122"/>
                <a:ea typeface="黑体" panose="02010609060101010101" pitchFamily="2" charset="-122"/>
              </a:rPr>
              <a:t>知识卡片</a:t>
            </a:r>
            <a:endParaRPr lang="zh-CN" altLang="en-US" sz="3600" b="1">
              <a:solidFill>
                <a:srgbClr val="FF0000"/>
              </a:solidFill>
              <a:latin typeface="黑体" panose="02010609060101010101" pitchFamily="2" charset="-122"/>
              <a:ea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
        <p:nvSpPr>
          <p:cNvPr id="55298" name="标题 55297"/>
          <p:cNvSpPr>
            <a:spLocks noGrp="1" noRot="1"/>
          </p:cNvSpPr>
          <p:nvPr>
            <p:ph type="title"/>
          </p:nvPr>
        </p:nvSpPr>
        <p:spPr>
          <a:xfrm>
            <a:off x="588010" y="278130"/>
            <a:ext cx="7033260" cy="903605"/>
          </a:xfrm>
        </p:spPr>
        <p:txBody>
          <a:bodyPr vert="horz" wrap="square" lIns="91440" tIns="45720" rIns="91440" bIns="45720" anchor="ctr">
            <a:noAutofit/>
          </a:bodyPr>
          <a:p>
            <a:pPr algn="ctr" eaLnBrk="1" hangingPunct="1">
              <a:lnSpc>
                <a:spcPct val="110000"/>
              </a:lnSpc>
            </a:pPr>
            <a:r>
              <a:rPr lang="zh-CN" sz="3200" u="none" spc="0">
                <a:solidFill>
                  <a:srgbClr val="212DD3"/>
                </a:solidFill>
                <a:effectLst/>
                <a:latin typeface="黑体" panose="02010609060101010101" pitchFamily="2" charset="-122"/>
                <a:ea typeface="黑体" panose="02010609060101010101" pitchFamily="2" charset="-122"/>
                <a:cs typeface="+mn-cs"/>
              </a:rPr>
              <a:t>方法二、对比记忆</a:t>
            </a:r>
            <a:br>
              <a:rPr lang="zh-CN" altLang="en-US" sz="2800" u="none" dirty="0">
                <a:solidFill>
                  <a:srgbClr val="262626"/>
                </a:solidFill>
                <a:latin typeface="黑体" panose="02010609060101010101" pitchFamily="2" charset="-122"/>
                <a:ea typeface="黑体" panose="02010609060101010101" pitchFamily="2" charset="-122"/>
              </a:rPr>
            </a:br>
            <a:r>
              <a:rPr lang="zh-CN" altLang="en-US" sz="2800" u="none" dirty="0">
                <a:solidFill>
                  <a:srgbClr val="262626"/>
                </a:solidFill>
                <a:latin typeface="黑体" panose="02010609060101010101" pitchFamily="2" charset="-122"/>
                <a:ea typeface="黑体" panose="02010609060101010101" pitchFamily="2" charset="-122"/>
              </a:rPr>
              <a:t>（</a:t>
            </a:r>
            <a:r>
              <a:rPr lang="zh-CN" altLang="en-US" sz="2400" u="none" dirty="0">
                <a:solidFill>
                  <a:srgbClr val="262626"/>
                </a:solidFill>
                <a:latin typeface="黑体" panose="02010609060101010101" pitchFamily="2" charset="-122"/>
                <a:ea typeface="黑体" panose="02010609060101010101" pitchFamily="2" charset="-122"/>
              </a:rPr>
              <a:t>适合具有相似含义不同感情色彩的成语）</a:t>
            </a:r>
            <a:endParaRPr lang="zh-CN" altLang="en-US" sz="2400" u="none" dirty="0">
              <a:solidFill>
                <a:srgbClr val="262626"/>
              </a:solidFill>
              <a:latin typeface="黑体" panose="02010609060101010101" pitchFamily="2" charset="-122"/>
              <a:ea typeface="黑体" panose="02010609060101010101" pitchFamily="2" charset="-122"/>
            </a:endParaRPr>
          </a:p>
        </p:txBody>
      </p:sp>
      <p:sp>
        <p:nvSpPr>
          <p:cNvPr id="55302" name="文本框 55301"/>
          <p:cNvSpPr txBox="1"/>
          <p:nvPr/>
        </p:nvSpPr>
        <p:spPr>
          <a:xfrm>
            <a:off x="450850" y="3353435"/>
            <a:ext cx="8191500" cy="1273175"/>
          </a:xfrm>
          <a:prstGeom prst="rect">
            <a:avLst/>
          </a:prstGeom>
          <a:noFill/>
          <a:ln w="9525">
            <a:noFill/>
          </a:ln>
        </p:spPr>
        <p:txBody>
          <a:bodyPr wrap="square" anchor="t">
            <a:spAutoFit/>
          </a:bodyPr>
          <a:p>
            <a:pPr algn="l">
              <a:spcBef>
                <a:spcPct val="20000"/>
              </a:spcBef>
              <a:buClr>
                <a:schemeClr val="hlink"/>
              </a:buClr>
              <a:buSzTx/>
              <a:buFont typeface="Wingdings" panose="05000000000000000000" pitchFamily="2" charset="2"/>
              <a:buNone/>
            </a:pPr>
            <a:r>
              <a:rPr lang="en-US" altLang="zh-CN" sz="2400" b="1" dirty="0">
                <a:solidFill>
                  <a:srgbClr val="FF0000"/>
                </a:solidFill>
                <a:ea typeface="宋体" panose="02010600030101010101" pitchFamily="2" charset="-122"/>
                <a:sym typeface="+mn-ea"/>
              </a:rPr>
              <a:t>3</a:t>
            </a:r>
            <a:r>
              <a:rPr lang="zh-CN" altLang="en-US" sz="2400" b="1" dirty="0">
                <a:solidFill>
                  <a:srgbClr val="FF0000"/>
                </a:solidFill>
                <a:ea typeface="宋体" panose="02010600030101010101" pitchFamily="2" charset="-122"/>
                <a:sym typeface="+mn-ea"/>
              </a:rPr>
              <a:t>.殚精竭虑：</a:t>
            </a:r>
            <a:r>
              <a:rPr lang="zh-CN" altLang="en-US" sz="2000" b="1" dirty="0">
                <a:latin typeface="Arial" panose="020B0604020202020204" pitchFamily="34" charset="0"/>
                <a:ea typeface="宋体" panose="02010600030101010101" pitchFamily="2" charset="-122"/>
                <a:sym typeface="+mn-ea"/>
              </a:rPr>
              <a:t>形容耗尽精力，费尽心思（褒义词）。 </a:t>
            </a:r>
            <a:endParaRPr lang="zh-CN" altLang="en-US" sz="2000" b="1" dirty="0">
              <a:latin typeface="Arial" panose="020B0604020202020204" pitchFamily="34" charset="0"/>
              <a:ea typeface="宋体" panose="02010600030101010101" pitchFamily="2" charset="-122"/>
              <a:sym typeface="+mn-ea"/>
            </a:endParaRPr>
          </a:p>
          <a:p>
            <a:pPr algn="l">
              <a:spcBef>
                <a:spcPct val="20000"/>
              </a:spcBef>
              <a:buClr>
                <a:schemeClr val="hlink"/>
              </a:buClr>
              <a:buSzTx/>
              <a:buFont typeface="Wingdings" panose="05000000000000000000" pitchFamily="2" charset="2"/>
              <a:buNone/>
            </a:pPr>
            <a:r>
              <a:rPr lang="zh-CN" altLang="en-US" sz="2400" b="1" dirty="0">
                <a:solidFill>
                  <a:srgbClr val="212DD3"/>
                </a:solidFill>
                <a:ea typeface="宋体" panose="02010600030101010101" pitchFamily="2" charset="-122"/>
                <a:sym typeface="+mn-ea"/>
              </a:rPr>
              <a:t>   处心积虑：</a:t>
            </a:r>
            <a:r>
              <a:rPr lang="zh-CN" altLang="en-US" sz="2000" b="1" dirty="0">
                <a:latin typeface="Arial" panose="020B0604020202020204" pitchFamily="34" charset="0"/>
                <a:ea typeface="宋体" panose="02010600030101010101" pitchFamily="2" charset="-122"/>
                <a:sym typeface="+mn-ea"/>
              </a:rPr>
              <a:t>指经过长时间的考虑，形容蓄谋已久。亦形容用尽心思</a:t>
            </a:r>
            <a:endParaRPr lang="zh-CN" altLang="en-US" sz="2000" b="1" dirty="0">
              <a:latin typeface="Arial" panose="020B0604020202020204" pitchFamily="34" charset="0"/>
              <a:ea typeface="宋体" panose="02010600030101010101" pitchFamily="2" charset="-122"/>
              <a:sym typeface="+mn-ea"/>
            </a:endParaRPr>
          </a:p>
          <a:p>
            <a:pPr algn="l">
              <a:spcBef>
                <a:spcPct val="20000"/>
              </a:spcBef>
              <a:buClr>
                <a:schemeClr val="hlink"/>
              </a:buClr>
              <a:buSzTx/>
              <a:buFont typeface="Wingdings" panose="05000000000000000000" pitchFamily="2" charset="2"/>
              <a:buNone/>
            </a:pPr>
            <a:r>
              <a:rPr lang="zh-CN" altLang="en-US" sz="2000" b="1" dirty="0">
                <a:latin typeface="Arial" panose="020B0604020202020204" pitchFamily="34" charset="0"/>
                <a:ea typeface="宋体" panose="02010600030101010101" pitchFamily="2" charset="-122"/>
                <a:sym typeface="+mn-ea"/>
              </a:rPr>
              <a:t>                          地谋划。 </a:t>
            </a:r>
            <a:endParaRPr lang="zh-CN" altLang="en-US" sz="2000" b="1" dirty="0">
              <a:latin typeface="Arial" panose="020B0604020202020204" pitchFamily="34" charset="0"/>
              <a:ea typeface="宋体" panose="02010600030101010101" pitchFamily="2" charset="-122"/>
              <a:sym typeface="+mn-ea"/>
            </a:endParaRPr>
          </a:p>
        </p:txBody>
      </p:sp>
      <p:sp>
        <p:nvSpPr>
          <p:cNvPr id="55310" name="文本框 55309"/>
          <p:cNvSpPr txBox="1"/>
          <p:nvPr/>
        </p:nvSpPr>
        <p:spPr>
          <a:xfrm>
            <a:off x="450850" y="4688205"/>
            <a:ext cx="8191500" cy="1334770"/>
          </a:xfrm>
          <a:prstGeom prst="rect">
            <a:avLst/>
          </a:prstGeom>
          <a:noFill/>
          <a:ln w="9525">
            <a:noFill/>
          </a:ln>
        </p:spPr>
        <p:txBody>
          <a:bodyPr wrap="square" anchor="t">
            <a:spAutoFit/>
          </a:bodyPr>
          <a:p>
            <a:pPr indent="0" eaLnBrk="1" hangingPunct="1">
              <a:lnSpc>
                <a:spcPct val="70000"/>
              </a:lnSpc>
              <a:buClr>
                <a:schemeClr val="hlink"/>
              </a:buClr>
              <a:buSzTx/>
              <a:buFont typeface="+mj-lt"/>
              <a:buNone/>
            </a:pPr>
            <a:r>
              <a:rPr lang="en-US" altLang="zh-CN" sz="2400" b="1" dirty="0">
                <a:solidFill>
                  <a:srgbClr val="FF0000"/>
                </a:solidFill>
                <a:ea typeface="宋体" panose="02010600030101010101" pitchFamily="2" charset="-122"/>
                <a:sym typeface="+mn-ea"/>
              </a:rPr>
              <a:t>4</a:t>
            </a:r>
            <a:r>
              <a:rPr lang="zh-CN" altLang="en-US" sz="2400" b="1" dirty="0">
                <a:solidFill>
                  <a:srgbClr val="FF0000"/>
                </a:solidFill>
                <a:ea typeface="宋体" panose="02010600030101010101" pitchFamily="2" charset="-122"/>
                <a:sym typeface="+mn-ea"/>
              </a:rPr>
              <a:t>.无微不至：</a:t>
            </a:r>
            <a:r>
              <a:rPr lang="zh-CN" altLang="en-US" sz="2000" b="1" dirty="0">
                <a:solidFill>
                  <a:schemeClr val="tx1"/>
                </a:solidFill>
                <a:latin typeface="Arial" panose="020B0604020202020204" pitchFamily="34" charset="0"/>
                <a:ea typeface="宋体" panose="02010600030101010101" pitchFamily="2" charset="-122"/>
                <a:sym typeface="+mn-ea"/>
              </a:rPr>
              <a:t>没有一处细微的地方不照顾到。形容关怀、照顾得非常</a:t>
            </a:r>
            <a:endParaRPr lang="zh-CN" altLang="en-US" sz="2000" b="1" dirty="0">
              <a:solidFill>
                <a:schemeClr val="tx1"/>
              </a:solidFill>
              <a:latin typeface="Arial" panose="020B0604020202020204" pitchFamily="34" charset="0"/>
              <a:ea typeface="宋体" panose="02010600030101010101" pitchFamily="2" charset="-122"/>
              <a:sym typeface="+mn-ea"/>
            </a:endParaRPr>
          </a:p>
          <a:p>
            <a:pPr indent="0" eaLnBrk="1" hangingPunct="1">
              <a:lnSpc>
                <a:spcPct val="70000"/>
              </a:lnSpc>
              <a:buClr>
                <a:schemeClr val="hlink"/>
              </a:buClr>
              <a:buSzTx/>
              <a:buFont typeface="+mj-lt"/>
              <a:buNone/>
            </a:pPr>
            <a:endParaRPr lang="zh-CN" altLang="en-US" sz="2000" b="1" dirty="0">
              <a:solidFill>
                <a:schemeClr val="tx1"/>
              </a:solidFill>
              <a:latin typeface="Arial" panose="020B0604020202020204" pitchFamily="34" charset="0"/>
              <a:ea typeface="宋体" panose="02010600030101010101" pitchFamily="2" charset="-122"/>
              <a:sym typeface="+mn-ea"/>
            </a:endParaRPr>
          </a:p>
          <a:p>
            <a:pPr indent="0" eaLnBrk="1" hangingPunct="1">
              <a:lnSpc>
                <a:spcPct val="70000"/>
              </a:lnSpc>
              <a:buClr>
                <a:schemeClr val="hlink"/>
              </a:buClr>
              <a:buSzTx/>
              <a:buFont typeface="+mj-lt"/>
              <a:buNone/>
            </a:pPr>
            <a:r>
              <a:rPr lang="zh-CN" altLang="en-US" sz="2000" b="1" dirty="0">
                <a:solidFill>
                  <a:schemeClr val="tx1"/>
                </a:solidFill>
                <a:latin typeface="Arial" panose="020B0604020202020204" pitchFamily="34" charset="0"/>
                <a:ea typeface="宋体" panose="02010600030101010101" pitchFamily="2" charset="-122"/>
                <a:sym typeface="+mn-ea"/>
              </a:rPr>
              <a:t>                          细心周到。</a:t>
            </a:r>
            <a:r>
              <a:rPr lang="zh-CN" altLang="en-US" sz="2000" dirty="0">
                <a:solidFill>
                  <a:srgbClr val="FF0000"/>
                </a:solidFill>
                <a:latin typeface="Arial" panose="020B0604020202020204" pitchFamily="34" charset="0"/>
                <a:ea typeface="宋体" panose="02010600030101010101" pitchFamily="2" charset="-122"/>
                <a:sym typeface="+mn-ea"/>
              </a:rPr>
              <a:t> </a:t>
            </a:r>
            <a:endParaRPr lang="zh-CN" altLang="en-US" sz="2000" dirty="0">
              <a:latin typeface="Arial" panose="020B0604020202020204" pitchFamily="34" charset="0"/>
              <a:ea typeface="宋体" panose="02010600030101010101" pitchFamily="2" charset="-122"/>
            </a:endParaRPr>
          </a:p>
          <a:p>
            <a:pPr>
              <a:spcBef>
                <a:spcPct val="50000"/>
              </a:spcBef>
            </a:pPr>
            <a:r>
              <a:rPr lang="zh-CN" altLang="en-US" sz="2400" b="1" dirty="0">
                <a:solidFill>
                  <a:srgbClr val="212DD3"/>
                </a:solidFill>
                <a:ea typeface="宋体" panose="02010600030101010101" pitchFamily="2" charset="-122"/>
                <a:sym typeface="+mn-ea"/>
              </a:rPr>
              <a:t>   无所不至：</a:t>
            </a:r>
            <a:r>
              <a:rPr lang="zh-CN" altLang="en-US" sz="2000" b="1" dirty="0">
                <a:solidFill>
                  <a:schemeClr val="tx1"/>
                </a:solidFill>
                <a:latin typeface="Arial" panose="020B0604020202020204" pitchFamily="34" charset="0"/>
                <a:ea typeface="宋体" panose="02010600030101010101" pitchFamily="2" charset="-122"/>
              </a:rPr>
              <a:t>指没有不到的地方</a:t>
            </a:r>
            <a:r>
              <a:rPr lang="en-US" altLang="zh-CN" sz="2000" b="1">
                <a:solidFill>
                  <a:schemeClr val="tx1"/>
                </a:solidFill>
                <a:latin typeface="Arial" panose="020B0604020202020204" pitchFamily="34" charset="0"/>
                <a:ea typeface="宋体" panose="02010600030101010101" pitchFamily="2" charset="-122"/>
              </a:rPr>
              <a:t>.</a:t>
            </a:r>
            <a:r>
              <a:rPr lang="zh-CN" altLang="en-US" sz="2000" b="1" dirty="0">
                <a:solidFill>
                  <a:schemeClr val="tx1"/>
                </a:solidFill>
                <a:latin typeface="Arial" panose="020B0604020202020204" pitchFamily="34" charset="0"/>
                <a:ea typeface="宋体" panose="02010600030101010101" pitchFamily="2" charset="-122"/>
              </a:rPr>
              <a:t>也指什么坏事都做绝了。</a:t>
            </a:r>
            <a:endParaRPr lang="zh-CN" altLang="en-US" sz="2000" b="1" dirty="0">
              <a:solidFill>
                <a:schemeClr val="tx1"/>
              </a:solidFill>
              <a:latin typeface="Arial" panose="020B0604020202020204" pitchFamily="34" charset="0"/>
              <a:ea typeface="宋体" panose="02010600030101010101" pitchFamily="2" charset="-122"/>
            </a:endParaRPr>
          </a:p>
        </p:txBody>
      </p:sp>
      <p:sp>
        <p:nvSpPr>
          <p:cNvPr id="3" name="文本框 2"/>
          <p:cNvSpPr txBox="1"/>
          <p:nvPr/>
        </p:nvSpPr>
        <p:spPr>
          <a:xfrm>
            <a:off x="450850" y="2388235"/>
            <a:ext cx="8274050" cy="903605"/>
          </a:xfrm>
          <a:prstGeom prst="rect">
            <a:avLst/>
          </a:prstGeom>
          <a:noFill/>
        </p:spPr>
        <p:txBody>
          <a:bodyPr wrap="square" rtlCol="0" anchor="t">
            <a:spAutoFit/>
          </a:bodyPr>
          <a:p>
            <a:pPr indent="0">
              <a:spcBef>
                <a:spcPct val="20000"/>
              </a:spcBef>
              <a:buClr>
                <a:schemeClr val="hlink"/>
              </a:buClr>
              <a:buFont typeface="Wingdings" panose="05000000000000000000" pitchFamily="2" charset="2"/>
              <a:buNone/>
            </a:pPr>
            <a:r>
              <a:rPr lang="en-US" altLang="zh-CN" sz="2400" b="1" dirty="0">
                <a:solidFill>
                  <a:srgbClr val="FF0000"/>
                </a:solidFill>
                <a:ea typeface="宋体" panose="02010600030101010101" pitchFamily="2" charset="-122"/>
                <a:sym typeface="+mn-ea"/>
              </a:rPr>
              <a:t>2</a:t>
            </a:r>
            <a:r>
              <a:rPr lang="zh-CN" altLang="en-US" sz="2400" b="1" dirty="0">
                <a:solidFill>
                  <a:srgbClr val="FF0000"/>
                </a:solidFill>
                <a:ea typeface="宋体" panose="02010600030101010101" pitchFamily="2" charset="-122"/>
                <a:sym typeface="+mn-ea"/>
              </a:rPr>
              <a:t>.小心谨慎：</a:t>
            </a:r>
            <a:r>
              <a:rPr lang="zh-CN" altLang="en-US" sz="2000" b="1" dirty="0">
                <a:solidFill>
                  <a:schemeClr val="tx1"/>
                </a:solidFill>
                <a:latin typeface="Arial" panose="020B0604020202020204" pitchFamily="34" charset="0"/>
                <a:ea typeface="宋体" panose="02010600030101010101" pitchFamily="2" charset="-122"/>
                <a:sym typeface="+mn-ea"/>
              </a:rPr>
              <a:t>说话办事细心慎重</a:t>
            </a:r>
            <a:r>
              <a:rPr lang="en-US" altLang="zh-CN" sz="2000" b="1">
                <a:solidFill>
                  <a:schemeClr val="tx1"/>
                </a:solidFill>
                <a:latin typeface="Arial" panose="020B0604020202020204" pitchFamily="34" charset="0"/>
                <a:ea typeface="宋体" panose="02010600030101010101" pitchFamily="2" charset="-122"/>
                <a:sym typeface="+mn-ea"/>
              </a:rPr>
              <a:t>;</a:t>
            </a:r>
            <a:r>
              <a:rPr lang="zh-CN" altLang="en-US" sz="2000" b="1" dirty="0">
                <a:solidFill>
                  <a:schemeClr val="tx1"/>
                </a:solidFill>
                <a:latin typeface="Arial" panose="020B0604020202020204" pitchFamily="34" charset="0"/>
                <a:ea typeface="宋体" panose="02010600030101010101" pitchFamily="2" charset="-122"/>
                <a:sym typeface="+mn-ea"/>
              </a:rPr>
              <a:t>不敢马虎大意。</a:t>
            </a:r>
            <a:endParaRPr lang="zh-CN" altLang="en-US" sz="2000" b="1" dirty="0">
              <a:solidFill>
                <a:schemeClr val="tx1"/>
              </a:solidFill>
              <a:latin typeface="Arial" panose="020B0604020202020204" pitchFamily="34" charset="0"/>
              <a:ea typeface="宋体" panose="02010600030101010101" pitchFamily="2" charset="-122"/>
              <a:sym typeface="+mn-ea"/>
            </a:endParaRPr>
          </a:p>
          <a:p>
            <a:pPr algn="l">
              <a:spcBef>
                <a:spcPct val="20000"/>
              </a:spcBef>
              <a:buClr>
                <a:schemeClr val="hlink"/>
              </a:buClr>
              <a:buSzTx/>
              <a:buFont typeface="Wingdings" panose="05000000000000000000" pitchFamily="2" charset="2"/>
              <a:buNone/>
            </a:pPr>
            <a:r>
              <a:rPr lang="zh-CN" altLang="en-US" sz="2400" b="1" dirty="0">
                <a:solidFill>
                  <a:srgbClr val="212DD3"/>
                </a:solidFill>
                <a:ea typeface="宋体" panose="02010600030101010101" pitchFamily="2" charset="-122"/>
                <a:sym typeface="+mn-ea"/>
              </a:rPr>
              <a:t>   谨小慎微</a:t>
            </a:r>
            <a:r>
              <a:rPr lang="en-US" altLang="zh-CN" sz="2400" b="1" dirty="0">
                <a:solidFill>
                  <a:srgbClr val="212DD3"/>
                </a:solidFill>
                <a:ea typeface="宋体" panose="02010600030101010101" pitchFamily="2" charset="-122"/>
                <a:sym typeface="+mn-ea"/>
              </a:rPr>
              <a:t>:</a:t>
            </a:r>
            <a:r>
              <a:rPr lang="zh-CN" altLang="en-US" sz="2400" b="1" dirty="0">
                <a:ea typeface="宋体" panose="02010600030101010101" pitchFamily="2" charset="-122"/>
                <a:sym typeface="+mn-ea"/>
              </a:rPr>
              <a:t>  </a:t>
            </a:r>
            <a:r>
              <a:rPr lang="zh-CN" altLang="en-US" sz="2000" b="1" dirty="0">
                <a:latin typeface="Arial" panose="020B0604020202020204" pitchFamily="34" charset="0"/>
                <a:ea typeface="宋体" panose="02010600030101010101" pitchFamily="2" charset="-122"/>
                <a:sym typeface="+mn-ea"/>
              </a:rPr>
              <a:t>形容非常谨慎.现指对细小的问题过分小心;流于畏缩。</a:t>
            </a:r>
            <a:endParaRPr lang="zh-CN" altLang="en-US" sz="2000" b="1" dirty="0">
              <a:solidFill>
                <a:srgbClr val="212DD3"/>
              </a:solidFill>
              <a:latin typeface="Arial" panose="020B0604020202020204" pitchFamily="34" charset="0"/>
              <a:ea typeface="宋体" panose="02010600030101010101" pitchFamily="2" charset="-122"/>
              <a:sym typeface="+mn-ea"/>
            </a:endParaRPr>
          </a:p>
        </p:txBody>
      </p:sp>
      <p:sp>
        <p:nvSpPr>
          <p:cNvPr id="4" name="文本框 3"/>
          <p:cNvSpPr txBox="1"/>
          <p:nvPr/>
        </p:nvSpPr>
        <p:spPr>
          <a:xfrm>
            <a:off x="450850" y="1423035"/>
            <a:ext cx="7830820" cy="903605"/>
          </a:xfrm>
          <a:prstGeom prst="rect">
            <a:avLst/>
          </a:prstGeom>
          <a:noFill/>
        </p:spPr>
        <p:txBody>
          <a:bodyPr wrap="square" rtlCol="0" anchor="t">
            <a:spAutoFit/>
          </a:bodyPr>
          <a:p>
            <a:pPr algn="l">
              <a:spcBef>
                <a:spcPct val="20000"/>
              </a:spcBef>
              <a:buClr>
                <a:schemeClr val="hlink"/>
              </a:buClr>
              <a:buSzTx/>
              <a:buFont typeface="Wingdings" panose="05000000000000000000" pitchFamily="2" charset="2"/>
            </a:pPr>
            <a:r>
              <a:rPr lang="en-US" altLang="zh-CN" sz="2400" b="1" dirty="0">
                <a:solidFill>
                  <a:srgbClr val="FF0000"/>
                </a:solidFill>
                <a:ea typeface="宋体" panose="02010600030101010101" pitchFamily="2" charset="-122"/>
                <a:sym typeface="+mn-ea"/>
              </a:rPr>
              <a:t>1</a:t>
            </a:r>
            <a:r>
              <a:rPr lang="zh-CN" altLang="en-US" sz="2400" b="1" dirty="0">
                <a:solidFill>
                  <a:srgbClr val="FF0000"/>
                </a:solidFill>
                <a:ea typeface="宋体" panose="02010600030101010101" pitchFamily="2" charset="-122"/>
                <a:sym typeface="+mn-ea"/>
              </a:rPr>
              <a:t>.能言善辩：</a:t>
            </a:r>
            <a:r>
              <a:rPr lang="zh-CN" altLang="en-US" sz="2000" b="1" dirty="0">
                <a:latin typeface="Arial" panose="020B0604020202020204" pitchFamily="34" charset="0"/>
                <a:ea typeface="宋体" panose="02010600030101010101" pitchFamily="2" charset="-122"/>
                <a:sym typeface="+mn-ea"/>
              </a:rPr>
              <a:t>形容很会说话，善于辩论，口才好。   </a:t>
            </a:r>
            <a:r>
              <a:rPr lang="zh-CN" altLang="en-US" sz="2000" b="1" dirty="0">
                <a:solidFill>
                  <a:srgbClr val="FF0000"/>
                </a:solidFill>
                <a:latin typeface="Arial" panose="020B0604020202020204" pitchFamily="34" charset="0"/>
                <a:ea typeface="宋体" panose="02010600030101010101" pitchFamily="2" charset="-122"/>
                <a:sym typeface="+mn-ea"/>
              </a:rPr>
              <a:t>（褒义词）</a:t>
            </a:r>
            <a:endParaRPr lang="zh-CN" altLang="en-US" sz="2000" b="1" dirty="0">
              <a:latin typeface="Arial" panose="020B0604020202020204" pitchFamily="34" charset="0"/>
              <a:ea typeface="宋体" panose="02010600030101010101" pitchFamily="2" charset="-122"/>
            </a:endParaRPr>
          </a:p>
          <a:p>
            <a:pPr algn="l">
              <a:spcBef>
                <a:spcPct val="20000"/>
              </a:spcBef>
              <a:buClr>
                <a:schemeClr val="hlink"/>
              </a:buClr>
              <a:buSzTx/>
              <a:buFont typeface="Wingdings" panose="05000000000000000000" pitchFamily="2" charset="2"/>
            </a:pPr>
            <a:r>
              <a:rPr lang="zh-CN" altLang="en-US" sz="2400" b="1" dirty="0">
                <a:solidFill>
                  <a:srgbClr val="212DD3"/>
                </a:solidFill>
                <a:ea typeface="宋体" panose="02010600030101010101" pitchFamily="2" charset="-122"/>
                <a:sym typeface="+mn-ea"/>
              </a:rPr>
              <a:t>   巧舌如簧：</a:t>
            </a:r>
            <a:r>
              <a:rPr lang="zh-CN" altLang="en-US" sz="2000" b="1" dirty="0">
                <a:latin typeface="Arial" panose="020B0604020202020204" pitchFamily="34" charset="0"/>
                <a:ea typeface="宋体" panose="02010600030101010101" pitchFamily="2" charset="-122"/>
                <a:sym typeface="+mn-ea"/>
              </a:rPr>
              <a:t>形容能说会道，花言巧语，善于狡辩，（贬义词） </a:t>
            </a:r>
            <a:endParaRPr lang="zh-CN" altLang="en-US" sz="2000" b="1" dirty="0">
              <a:latin typeface="Arial" panose="020B0604020202020204" pitchFamily="34" charset="0"/>
              <a:ea typeface="宋体" panose="02010600030101010101" pitchFamily="2" charset="-122"/>
              <a:sym typeface="+mn-ea"/>
            </a:endParaRPr>
          </a:p>
        </p:txBody>
      </p:sp>
      <p:sp>
        <p:nvSpPr>
          <p:cNvPr id="6" name="文本框 5"/>
          <p:cNvSpPr txBox="1"/>
          <p:nvPr/>
        </p:nvSpPr>
        <p:spPr>
          <a:xfrm>
            <a:off x="271780" y="6185535"/>
            <a:ext cx="8411210" cy="306705"/>
          </a:xfrm>
          <a:prstGeom prst="rect">
            <a:avLst/>
          </a:prstGeom>
          <a:noFill/>
        </p:spPr>
        <p:txBody>
          <a:bodyPr wrap="square" rtlCol="0" anchor="t">
            <a:spAutoFit/>
          </a:bodyPr>
          <a:p>
            <a:pPr indent="0" eaLnBrk="1" hangingPunct="1">
              <a:lnSpc>
                <a:spcPct val="70000"/>
              </a:lnSpc>
              <a:buClr>
                <a:schemeClr val="hlink"/>
              </a:buClr>
              <a:buSzTx/>
              <a:buFont typeface="+mj-lt"/>
              <a:buNone/>
            </a:pPr>
            <a:r>
              <a:rPr lang="en-US" altLang="zh-CN" sz="2000" b="1" dirty="0">
                <a:solidFill>
                  <a:srgbClr val="FF0000"/>
                </a:solidFill>
                <a:ea typeface="宋体" panose="02010600030101010101" pitchFamily="2" charset="-122"/>
                <a:sym typeface="+mn-ea"/>
              </a:rPr>
              <a:t>  5.</a:t>
            </a:r>
            <a:r>
              <a:rPr lang="zh-CN" altLang="en-US" sz="2000" b="1" dirty="0">
                <a:solidFill>
                  <a:srgbClr val="FF0000"/>
                </a:solidFill>
                <a:ea typeface="宋体" panose="02010600030101010101" pitchFamily="2" charset="-122"/>
                <a:sym typeface="+mn-ea"/>
              </a:rPr>
              <a:t>坚贞不屈</a:t>
            </a:r>
            <a:r>
              <a:rPr lang="zh-CN" altLang="en-US" sz="2000" b="1" dirty="0">
                <a:ea typeface="宋体" panose="02010600030101010101" pitchFamily="2" charset="-122"/>
                <a:sym typeface="+mn-ea"/>
              </a:rPr>
              <a:t> 与</a:t>
            </a:r>
            <a:r>
              <a:rPr lang="zh-CN" altLang="en-US" sz="2000" b="1" dirty="0">
                <a:solidFill>
                  <a:srgbClr val="212DD3"/>
                </a:solidFill>
                <a:ea typeface="宋体" panose="02010600030101010101" pitchFamily="2" charset="-122"/>
                <a:sym typeface="+mn-ea"/>
              </a:rPr>
              <a:t>顽固不化</a:t>
            </a:r>
            <a:r>
              <a:rPr lang="zh-CN" altLang="en-US" sz="2000" b="1" dirty="0">
                <a:ea typeface="宋体" panose="02010600030101010101" pitchFamily="2" charset="-122"/>
                <a:sym typeface="+mn-ea"/>
              </a:rPr>
              <a:t>   </a:t>
            </a:r>
            <a:r>
              <a:rPr lang="en-US" altLang="zh-CN" sz="2000" b="1" dirty="0">
                <a:solidFill>
                  <a:srgbClr val="FF0000"/>
                </a:solidFill>
                <a:ea typeface="宋体" panose="02010600030101010101" pitchFamily="2" charset="-122"/>
                <a:sym typeface="+mn-ea"/>
              </a:rPr>
              <a:t>6</a:t>
            </a:r>
            <a:r>
              <a:rPr lang="en-US" altLang="zh-CN" sz="2000" b="1" dirty="0">
                <a:solidFill>
                  <a:srgbClr val="FF0000"/>
                </a:solidFill>
                <a:ea typeface="宋体" panose="02010600030101010101" pitchFamily="2" charset="-122"/>
                <a:sym typeface="+mn-ea"/>
              </a:rPr>
              <a:t>.</a:t>
            </a:r>
            <a:r>
              <a:rPr lang="zh-CN" altLang="en-US" sz="2000" b="1" dirty="0">
                <a:solidFill>
                  <a:srgbClr val="FF0000"/>
                </a:solidFill>
                <a:ea typeface="宋体" panose="02010600030101010101" pitchFamily="2" charset="-122"/>
                <a:sym typeface="+mn-ea"/>
              </a:rPr>
              <a:t>足智多谋</a:t>
            </a:r>
            <a:r>
              <a:rPr lang="zh-CN" altLang="en-US" sz="2000" b="1" dirty="0">
                <a:ea typeface="宋体" panose="02010600030101010101" pitchFamily="2" charset="-122"/>
                <a:sym typeface="+mn-ea"/>
              </a:rPr>
              <a:t>与</a:t>
            </a:r>
            <a:r>
              <a:rPr lang="zh-CN" altLang="en-US" sz="2000" b="1" dirty="0">
                <a:solidFill>
                  <a:srgbClr val="212DD3"/>
                </a:solidFill>
                <a:ea typeface="宋体" panose="02010600030101010101" pitchFamily="2" charset="-122"/>
                <a:sym typeface="+mn-ea"/>
              </a:rPr>
              <a:t>诡计多端</a:t>
            </a:r>
            <a:r>
              <a:rPr lang="zh-CN" altLang="en-US" sz="2000" b="1" dirty="0">
                <a:ea typeface="宋体" panose="02010600030101010101" pitchFamily="2" charset="-122"/>
                <a:sym typeface="+mn-ea"/>
              </a:rPr>
              <a:t> </a:t>
            </a:r>
            <a:r>
              <a:rPr lang="zh-CN" altLang="en-US" sz="2000" b="1" dirty="0">
                <a:solidFill>
                  <a:srgbClr val="FF0000"/>
                </a:solidFill>
                <a:ea typeface="宋体" panose="02010600030101010101" pitchFamily="2" charset="-122"/>
                <a:sym typeface="+mn-ea"/>
              </a:rPr>
              <a:t> </a:t>
            </a:r>
            <a:r>
              <a:rPr lang="en-US" altLang="zh-CN" sz="2000" b="1" dirty="0">
                <a:solidFill>
                  <a:srgbClr val="FF0000"/>
                </a:solidFill>
                <a:ea typeface="宋体" panose="02010600030101010101" pitchFamily="2" charset="-122"/>
                <a:sym typeface="+mn-ea"/>
              </a:rPr>
              <a:t>7</a:t>
            </a:r>
            <a:r>
              <a:rPr lang="en-US" altLang="zh-CN" sz="2000" b="1" dirty="0">
                <a:solidFill>
                  <a:srgbClr val="FF0000"/>
                </a:solidFill>
                <a:ea typeface="宋体" panose="02010600030101010101" pitchFamily="2" charset="-122"/>
                <a:sym typeface="+mn-ea"/>
              </a:rPr>
              <a:t>.</a:t>
            </a:r>
            <a:r>
              <a:rPr lang="zh-CN" altLang="en-US" sz="2000" b="1" dirty="0">
                <a:solidFill>
                  <a:srgbClr val="FF0000"/>
                </a:solidFill>
                <a:ea typeface="宋体" panose="02010600030101010101" pitchFamily="2" charset="-122"/>
                <a:sym typeface="+mn-ea"/>
              </a:rPr>
              <a:t>东</a:t>
            </a:r>
            <a:r>
              <a:rPr lang="zh-CN" altLang="en-US" sz="2000" b="1" dirty="0">
                <a:solidFill>
                  <a:srgbClr val="FF0000"/>
                </a:solidFill>
                <a:ea typeface="宋体" panose="02010600030101010101" pitchFamily="2" charset="-122"/>
                <a:sym typeface="+mn-ea"/>
              </a:rPr>
              <a:t>山再起</a:t>
            </a:r>
            <a:r>
              <a:rPr lang="zh-CN" altLang="en-US" sz="2000" b="1" dirty="0">
                <a:ea typeface="宋体" panose="02010600030101010101" pitchFamily="2" charset="-122"/>
                <a:sym typeface="+mn-ea"/>
              </a:rPr>
              <a:t>与</a:t>
            </a:r>
            <a:r>
              <a:rPr lang="zh-CN" altLang="en-US" sz="2000" b="1" dirty="0">
                <a:solidFill>
                  <a:srgbClr val="212DD3"/>
                </a:solidFill>
                <a:ea typeface="宋体" panose="02010600030101010101" pitchFamily="2" charset="-122"/>
                <a:sym typeface="+mn-ea"/>
              </a:rPr>
              <a:t>卷土重来</a:t>
            </a:r>
            <a:endParaRPr lang="zh-CN" altLang="en-US" sz="2000" b="1" dirty="0">
              <a:solidFill>
                <a:srgbClr val="212DD3"/>
              </a:solidFill>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8010" y="1022350"/>
            <a:ext cx="7978140" cy="1863725"/>
          </a:xfrm>
          <a:prstGeom prst="rect">
            <a:avLst/>
          </a:prstGeom>
          <a:noFill/>
          <a:ln w="9525">
            <a:noFill/>
          </a:ln>
        </p:spPr>
        <p:txBody>
          <a:bodyPr wrap="square">
            <a:spAutoFit/>
          </a:bodyPr>
          <a:p>
            <a:pPr indent="0">
              <a:lnSpc>
                <a:spcPct val="120000"/>
              </a:lnSpc>
            </a:pPr>
            <a:r>
              <a:rPr lang="zh-CN" altLang="en-US" sz="2400" b="1">
                <a:solidFill>
                  <a:srgbClr val="FF0000"/>
                </a:solidFill>
                <a:latin typeface="黑体" panose="02010609060101010101" pitchFamily="2" charset="-122"/>
                <a:ea typeface="黑体" panose="02010609060101010101" pitchFamily="2" charset="-122"/>
                <a:sym typeface="+mn-ea"/>
              </a:rPr>
              <a:t>一、感情色彩发生转化的成语</a:t>
            </a:r>
            <a:endParaRPr lang="zh-CN" altLang="en-US" sz="2400" b="1">
              <a:solidFill>
                <a:srgbClr val="FF0000"/>
              </a:solidFill>
              <a:latin typeface="黑体" panose="02010609060101010101" pitchFamily="2" charset="-122"/>
              <a:ea typeface="黑体" panose="02010609060101010101" pitchFamily="2" charset="-122"/>
              <a:sym typeface="+mn-ea"/>
            </a:endParaRPr>
          </a:p>
          <a:p>
            <a:pPr indent="0">
              <a:lnSpc>
                <a:spcPct val="120000"/>
              </a:lnSpc>
            </a:pPr>
            <a:r>
              <a:rPr lang="zh-CN" sz="2400" b="1">
                <a:latin typeface="黑体" panose="02010609060101010101" pitchFamily="2" charset="-122"/>
                <a:ea typeface="黑体" panose="02010609060101010101" pitchFamily="2" charset="-122"/>
              </a:rPr>
              <a:t>成语感情色彩的转化，包括褒义、贬义与中性三者之间任何两种色彩的转化。在各种转化中，</a:t>
            </a:r>
            <a:r>
              <a:rPr lang="zh-CN" sz="2400" b="1">
                <a:solidFill>
                  <a:srgbClr val="FF0000"/>
                </a:solidFill>
                <a:latin typeface="黑体" panose="02010609060101010101" pitchFamily="2" charset="-122"/>
                <a:ea typeface="黑体" panose="02010609060101010101" pitchFamily="2" charset="-122"/>
              </a:rPr>
              <a:t>褒义、中性色彩向贬义色彩转化的类型占多数，</a:t>
            </a:r>
            <a:r>
              <a:rPr lang="zh-CN" sz="2400" b="1">
                <a:latin typeface="黑体" panose="02010609060101010101" pitchFamily="2" charset="-122"/>
                <a:ea typeface="黑体" panose="02010609060101010101" pitchFamily="2" charset="-122"/>
              </a:rPr>
              <a:t>占有相当大的比例。</a:t>
            </a:r>
            <a:r>
              <a:rPr lang="zh-CN" sz="2400" b="1">
                <a:latin typeface="黑体" panose="02010609060101010101" pitchFamily="2" charset="-122"/>
                <a:ea typeface="黑体" panose="02010609060101010101" pitchFamily="2" charset="-122"/>
                <a:sym typeface="+mn-ea"/>
              </a:rPr>
              <a:t>例如：</a:t>
            </a:r>
            <a:endParaRPr lang="zh-CN" sz="2400" b="1">
              <a:latin typeface="黑体" panose="02010609060101010101" pitchFamily="2" charset="-122"/>
              <a:ea typeface="黑体" panose="02010609060101010101" pitchFamily="2" charset="-122"/>
            </a:endParaRPr>
          </a:p>
        </p:txBody>
      </p:sp>
      <p:sp>
        <p:nvSpPr>
          <p:cNvPr id="2" name="文本框 1"/>
          <p:cNvSpPr txBox="1"/>
          <p:nvPr/>
        </p:nvSpPr>
        <p:spPr>
          <a:xfrm>
            <a:off x="581660" y="4413885"/>
            <a:ext cx="7663180" cy="1863725"/>
          </a:xfrm>
          <a:prstGeom prst="rect">
            <a:avLst/>
          </a:prstGeom>
          <a:noFill/>
          <a:ln w="9525">
            <a:noFill/>
          </a:ln>
        </p:spPr>
        <p:txBody>
          <a:bodyPr wrap="square">
            <a:spAutoFit/>
          </a:bodyPr>
          <a:p>
            <a:pPr indent="0">
              <a:lnSpc>
                <a:spcPct val="120000"/>
              </a:lnSpc>
            </a:pPr>
            <a:r>
              <a:rPr lang="en-US" alt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2.</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明哲保身：</a:t>
            </a:r>
            <a:endParaRPr lang="zh-CN" sz="24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400">
                <a:solidFill>
                  <a:schemeClr val="tx1"/>
                </a:solidFill>
                <a:latin typeface="黑体" panose="02010609060101010101" pitchFamily="2" charset="-122"/>
                <a:ea typeface="黑体" panose="02010609060101010101" pitchFamily="2" charset="-122"/>
                <a:cs typeface="黑体" panose="02010609060101010101" pitchFamily="2" charset="-122"/>
              </a:rPr>
              <a:t>原指</a:t>
            </a:r>
            <a:r>
              <a:rPr lang="zh-CN" sz="2400">
                <a:latin typeface="黑体" panose="02010609060101010101" pitchFamily="2" charset="-122"/>
                <a:ea typeface="黑体" panose="02010609060101010101" pitchFamily="2" charset="-122"/>
                <a:cs typeface="黑体" panose="02010609060101010101" pitchFamily="2" charset="-122"/>
              </a:rPr>
              <a:t>明智的人不参与可能给自己带来危险的事。</a:t>
            </a:r>
            <a:endParaRPr lang="zh-CN" sz="24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rPr>
              <a:t>现指</a:t>
            </a:r>
            <a:r>
              <a:rPr lang="zh-CN" sz="2400" b="1">
                <a:solidFill>
                  <a:srgbClr val="212DD3"/>
                </a:solidFill>
                <a:latin typeface="黑体" panose="02010609060101010101" pitchFamily="2" charset="-122"/>
                <a:ea typeface="黑体" panose="02010609060101010101" pitchFamily="2" charset="-122"/>
                <a:cs typeface="黑体" panose="02010609060101010101" pitchFamily="2" charset="-122"/>
              </a:rPr>
              <a:t>因怕犯错误或有损自己利益而对原则性问题不置可  否的处世态度。</a:t>
            </a:r>
            <a:endParaRPr lang="zh-CN" sz="2400" b="1">
              <a:solidFill>
                <a:srgbClr val="212DD3"/>
              </a:solidFill>
              <a:latin typeface="黑体" panose="02010609060101010101" pitchFamily="2" charset="-122"/>
              <a:ea typeface="黑体" panose="02010609060101010101" pitchFamily="2" charset="-122"/>
              <a:cs typeface="黑体" panose="02010609060101010101" pitchFamily="2" charset="-122"/>
            </a:endParaRPr>
          </a:p>
        </p:txBody>
      </p:sp>
      <p:sp>
        <p:nvSpPr>
          <p:cNvPr id="4" name="文本框 3"/>
          <p:cNvSpPr txBox="1"/>
          <p:nvPr/>
        </p:nvSpPr>
        <p:spPr>
          <a:xfrm>
            <a:off x="3775710" y="377190"/>
            <a:ext cx="1177290" cy="645160"/>
          </a:xfrm>
          <a:prstGeom prst="rect">
            <a:avLst/>
          </a:prstGeom>
          <a:noFill/>
        </p:spPr>
        <p:txBody>
          <a:bodyPr wrap="square" rtlCol="0">
            <a:spAutoFit/>
          </a:bodyPr>
          <a:p>
            <a:r>
              <a:rPr lang="zh-CN" altLang="en-US" sz="3600" b="1">
                <a:solidFill>
                  <a:srgbClr val="FF0000"/>
                </a:solidFill>
                <a:latin typeface="黑体" panose="02010609060101010101" pitchFamily="2" charset="-122"/>
                <a:ea typeface="黑体" panose="02010609060101010101" pitchFamily="2" charset="-122"/>
              </a:rPr>
              <a:t>注意</a:t>
            </a:r>
            <a:endParaRPr lang="zh-CN" altLang="en-US" sz="3600" b="1">
              <a:solidFill>
                <a:srgbClr val="FF0000"/>
              </a:solidFill>
              <a:latin typeface="黑体" panose="02010609060101010101" pitchFamily="2" charset="-122"/>
              <a:ea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
        <p:nvSpPr>
          <p:cNvPr id="3" name="文本框 2"/>
          <p:cNvSpPr txBox="1"/>
          <p:nvPr/>
        </p:nvSpPr>
        <p:spPr>
          <a:xfrm>
            <a:off x="581660" y="2886075"/>
            <a:ext cx="4467860" cy="1420495"/>
          </a:xfrm>
          <a:prstGeom prst="rect">
            <a:avLst/>
          </a:prstGeom>
          <a:noFill/>
        </p:spPr>
        <p:txBody>
          <a:bodyPr wrap="none" rtlCol="0" anchor="t">
            <a:spAutoFit/>
          </a:bodyPr>
          <a:p>
            <a:pPr algn="l">
              <a:lnSpc>
                <a:spcPct val="120000"/>
              </a:lnSpc>
            </a:pPr>
            <a:r>
              <a:rPr lang="en-US" alt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1.</a:t>
            </a: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明目张胆：</a:t>
            </a:r>
            <a:endParaRPr lang="zh-CN"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a:p>
            <a:pPr algn="l">
              <a:lnSpc>
                <a:spcPct val="120000"/>
              </a:lnSpc>
            </a:pPr>
            <a:r>
              <a:rPr 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原来形容有胆有识敢作敢为。</a:t>
            </a:r>
            <a:endParaRPr 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algn="l">
              <a:lnSpc>
                <a:spcPct val="120000"/>
              </a:lnSpc>
            </a:pPr>
            <a:r>
              <a:rPr 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现在</a:t>
            </a:r>
            <a:r>
              <a:rPr lang="zh-CN"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形容公开地大胆地做坏事。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4525" y="4173220"/>
            <a:ext cx="7332345" cy="2158365"/>
          </a:xfrm>
          <a:prstGeom prst="rect">
            <a:avLst/>
          </a:prstGeom>
          <a:noFill/>
          <a:ln w="9525">
            <a:noFill/>
          </a:ln>
        </p:spPr>
        <p:txBody>
          <a:bodyPr wrap="square">
            <a:spAutoFit/>
          </a:bodyPr>
          <a:p>
            <a:pPr indent="0">
              <a:lnSpc>
                <a:spcPct val="120000"/>
              </a:lnSpc>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5.</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衣冠禽兽：</a:t>
            </a:r>
            <a:endParaRPr lang="zh-CN"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latin typeface="黑体" panose="02010609060101010101" pitchFamily="2" charset="-122"/>
                <a:ea typeface="黑体" panose="02010609060101010101" pitchFamily="2" charset="-122"/>
                <a:cs typeface="黑体" panose="02010609060101010101" pitchFamily="2" charset="-122"/>
              </a:rPr>
              <a:t>源于明代官员的服饰，“文官官服绣禽，武将官服绘兽”，原指当官的人。</a:t>
            </a:r>
            <a:endParaRPr lang="zh-CN" sz="28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现指</a:t>
            </a:r>
            <a:r>
              <a:rPr lang="zh-CN" sz="2800" b="1">
                <a:latin typeface="黑体" panose="02010609060101010101" pitchFamily="2" charset="-122"/>
                <a:ea typeface="黑体" panose="02010609060101010101" pitchFamily="2" charset="-122"/>
                <a:cs typeface="黑体" panose="02010609060101010101" pitchFamily="2" charset="-122"/>
              </a:rPr>
              <a:t>行为卑劣、如同禽兽的人。</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3" name="文本框 2"/>
          <p:cNvSpPr txBox="1"/>
          <p:nvPr/>
        </p:nvSpPr>
        <p:spPr>
          <a:xfrm>
            <a:off x="644525" y="709930"/>
            <a:ext cx="3498215" cy="1641475"/>
          </a:xfrm>
          <a:prstGeom prst="rect">
            <a:avLst/>
          </a:prstGeom>
          <a:noFill/>
          <a:ln w="9525">
            <a:noFill/>
          </a:ln>
        </p:spPr>
        <p:txBody>
          <a:bodyPr wrap="square">
            <a:spAutoFit/>
          </a:bodyPr>
          <a:p>
            <a:pPr indent="0">
              <a:lnSpc>
                <a:spcPct val="120000"/>
              </a:lnSpc>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3.</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大吹大擂：</a:t>
            </a:r>
            <a:endParaRPr lang="zh-CN"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latin typeface="黑体" panose="02010609060101010101" pitchFamily="2" charset="-122"/>
                <a:ea typeface="黑体" panose="02010609060101010101" pitchFamily="2" charset="-122"/>
                <a:cs typeface="黑体" panose="02010609060101010101" pitchFamily="2" charset="-122"/>
              </a:rPr>
              <a:t>原指热热闹闹地奏乐。</a:t>
            </a:r>
            <a:endParaRPr lang="zh-CN" sz="28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现</a:t>
            </a:r>
            <a:r>
              <a:rPr lang="zh-CN" sz="2800" b="1">
                <a:solidFill>
                  <a:srgbClr val="212DD3"/>
                </a:solidFill>
                <a:latin typeface="黑体" panose="02010609060101010101" pitchFamily="2" charset="-122"/>
                <a:ea typeface="黑体" panose="02010609060101010101" pitchFamily="2" charset="-122"/>
                <a:cs typeface="黑体" panose="02010609060101010101" pitchFamily="2" charset="-122"/>
              </a:rPr>
              <a:t>用来比喻大肆宣扬。</a:t>
            </a:r>
            <a:endParaRPr lang="zh-CN" sz="2800" b="1">
              <a:solidFill>
                <a:srgbClr val="212DD3"/>
              </a:solidFill>
              <a:latin typeface="黑体" panose="02010609060101010101" pitchFamily="2" charset="-122"/>
              <a:ea typeface="黑体" panose="02010609060101010101" pitchFamily="2" charset="-122"/>
              <a:cs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
        <p:nvSpPr>
          <p:cNvPr id="5" name="文本框 4"/>
          <p:cNvSpPr txBox="1"/>
          <p:nvPr/>
        </p:nvSpPr>
        <p:spPr>
          <a:xfrm>
            <a:off x="644525" y="2441575"/>
            <a:ext cx="6014085" cy="1641475"/>
          </a:xfrm>
          <a:prstGeom prst="rect">
            <a:avLst/>
          </a:prstGeom>
          <a:noFill/>
          <a:ln w="9525">
            <a:noFill/>
          </a:ln>
        </p:spPr>
        <p:txBody>
          <a:bodyPr wrap="square">
            <a:spAutoFit/>
          </a:bodyPr>
          <a:p>
            <a:pPr indent="0">
              <a:lnSpc>
                <a:spcPct val="120000"/>
              </a:lnSpc>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4.</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呆若木鸡：</a:t>
            </a:r>
            <a:endParaRPr lang="zh-CN"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solidFill>
                  <a:schemeClr val="tx1"/>
                </a:solidFill>
                <a:latin typeface="黑体" panose="02010609060101010101" pitchFamily="2" charset="-122"/>
                <a:ea typeface="黑体" panose="02010609060101010101" pitchFamily="2" charset="-122"/>
                <a:cs typeface="黑体" panose="02010609060101010101" pitchFamily="2" charset="-122"/>
              </a:rPr>
              <a:t>原指斗鸡</a:t>
            </a:r>
            <a:r>
              <a:rPr lang="zh-CN" sz="2800">
                <a:latin typeface="黑体" panose="02010609060101010101" pitchFamily="2" charset="-122"/>
                <a:ea typeface="黑体" panose="02010609060101010101" pitchFamily="2" charset="-122"/>
                <a:cs typeface="黑体" panose="02010609060101010101" pitchFamily="2" charset="-122"/>
              </a:rPr>
              <a:t>的最高境界。</a:t>
            </a:r>
            <a:endParaRPr lang="zh-CN" sz="28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现</a:t>
            </a:r>
            <a:r>
              <a:rPr lang="zh-CN" sz="2800" b="1">
                <a:solidFill>
                  <a:srgbClr val="212DD3"/>
                </a:solidFill>
                <a:latin typeface="黑体" panose="02010609060101010101" pitchFamily="2" charset="-122"/>
                <a:ea typeface="黑体" panose="02010609060101010101" pitchFamily="2" charset="-122"/>
                <a:cs typeface="黑体" panose="02010609060101010101" pitchFamily="2" charset="-122"/>
              </a:rPr>
              <a:t>形容因恐惧或惊异而发愣的样子。</a:t>
            </a:r>
            <a:endParaRPr lang="zh-CN" altLang="en-US" sz="2800" b="1">
              <a:solidFill>
                <a:srgbClr val="212DD3"/>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t="1183" r="50247"/>
          <a:stretch>
            <a:fillRect/>
          </a:stretch>
        </p:blipFill>
        <p:spPr>
          <a:xfrm>
            <a:off x="0" y="0"/>
            <a:ext cx="2108835" cy="2334260"/>
          </a:xfrm>
          <a:prstGeom prst="rect">
            <a:avLst/>
          </a:prstGeom>
        </p:spPr>
      </p:pic>
      <p:sp>
        <p:nvSpPr>
          <p:cNvPr id="166916" name="矩形 166915"/>
          <p:cNvSpPr/>
          <p:nvPr/>
        </p:nvSpPr>
        <p:spPr>
          <a:xfrm>
            <a:off x="93663" y="1404938"/>
            <a:ext cx="142875" cy="274637"/>
          </a:xfrm>
          <a:prstGeom prst="rect">
            <a:avLst/>
          </a:prstGeom>
          <a:solidFill>
            <a:srgbClr val="F6F7FE"/>
          </a:solidFill>
          <a:ln w="9525">
            <a:noFill/>
          </a:ln>
        </p:spPr>
        <p:txBody>
          <a:bodyPr wrap="none" lIns="0" tIns="0" rIns="0" bIns="0" anchor="ctr">
            <a:spAutoFit/>
          </a:bodyPr>
          <a:p>
            <a:pPr indent="142875"/>
            <a:endParaRPr dirty="0">
              <a:latin typeface="Arial" panose="020B0604020202020204" pitchFamily="34" charset="0"/>
            </a:endParaRPr>
          </a:p>
        </p:txBody>
      </p:sp>
      <p:sp>
        <p:nvSpPr>
          <p:cNvPr id="166918" name="矩形 166917"/>
          <p:cNvSpPr/>
          <p:nvPr/>
        </p:nvSpPr>
        <p:spPr>
          <a:xfrm>
            <a:off x="1373505" y="1837055"/>
            <a:ext cx="7190740" cy="3449955"/>
          </a:xfrm>
          <a:prstGeom prst="rect">
            <a:avLst/>
          </a:prstGeom>
          <a:noFill/>
          <a:ln w="9525">
            <a:noFill/>
          </a:ln>
        </p:spPr>
        <p:txBody>
          <a:bodyPr wrap="square" anchor="t">
            <a:spAutoFit/>
            <a:scene3d>
              <a:camera prst="orthographicFront"/>
              <a:lightRig rig="threePt" dir="t"/>
            </a:scene3d>
          </a:bodyPr>
          <a:p>
            <a:pPr>
              <a:lnSpc>
                <a:spcPct val="130000"/>
              </a:lnSpc>
            </a:pPr>
            <a:r>
              <a:rPr lang="en-US" altLang="zh-CN" sz="2400" b="1" dirty="0">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rPr>
              <a:t>一次，刘嘉玲到澳门出席钻石展活动，当记者问她对澳门的感想时，她回答：“最近澳门已经面目全非，我觉得好漂亮，很像美国的拉斯维加斯。”</a:t>
            </a:r>
            <a:endPar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a:lnSpc>
                <a:spcPct val="130000"/>
              </a:lnSpc>
            </a:pP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    聪明的你知道刘嘉玲哪个词用错了，应该怎么改吗？</a:t>
            </a:r>
            <a:endPar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6919" name="矩形 166918"/>
          <p:cNvSpPr/>
          <p:nvPr/>
        </p:nvSpPr>
        <p:spPr>
          <a:xfrm>
            <a:off x="1184910" y="5464810"/>
            <a:ext cx="6985635" cy="953135"/>
          </a:xfrm>
          <a:prstGeom prst="rect">
            <a:avLst/>
          </a:prstGeom>
          <a:noFill/>
          <a:ln w="9525">
            <a:noFill/>
          </a:ln>
        </p:spPr>
        <p:txBody>
          <a:bodyPr wrap="square" anchor="ctr">
            <a:spAutoFit/>
          </a:bodyPr>
          <a:p>
            <a:r>
              <a:rPr lang="zh-CN" altLang="en-US" sz="2800" dirty="0">
                <a:solidFill>
                  <a:srgbClr val="212DD3"/>
                </a:solidFill>
                <a:latin typeface="华文行楷" panose="02010800040101010101" pitchFamily="2" charset="-122"/>
                <a:ea typeface="华文行楷" panose="02010800040101010101" pitchFamily="2" charset="-122"/>
                <a:cs typeface="华文行楷" panose="02010800040101010101" pitchFamily="2" charset="-122"/>
              </a:rPr>
              <a:t>面目全非：样子完全不同了，形容改变得不成样子，含贬义。应改为</a:t>
            </a:r>
            <a:r>
              <a:rPr lang="en-US" altLang="zh-CN" sz="2800" dirty="0">
                <a:solidFill>
                  <a:srgbClr val="212DD3"/>
                </a:solidFill>
                <a:latin typeface="华文行楷" panose="02010800040101010101" pitchFamily="2" charset="-122"/>
                <a:ea typeface="华文行楷" panose="02010800040101010101" pitchFamily="2" charset="-122"/>
                <a:cs typeface="华文行楷" panose="02010800040101010101" pitchFamily="2" charset="-122"/>
              </a:rPr>
              <a:t>“</a:t>
            </a:r>
            <a:r>
              <a:rPr lang="zh-CN" altLang="en-US" sz="2800" dirty="0">
                <a:solidFill>
                  <a:srgbClr val="212DD3"/>
                </a:solidFill>
                <a:latin typeface="华文行楷" panose="02010800040101010101" pitchFamily="2" charset="-122"/>
                <a:ea typeface="华文行楷" panose="02010800040101010101" pitchFamily="2" charset="-122"/>
                <a:cs typeface="华文行楷" panose="02010800040101010101" pitchFamily="2" charset="-122"/>
              </a:rPr>
              <a:t>焕然一新</a:t>
            </a:r>
            <a:r>
              <a:rPr lang="en-US" altLang="zh-CN" sz="2800" dirty="0">
                <a:solidFill>
                  <a:srgbClr val="212DD3"/>
                </a:solidFill>
                <a:latin typeface="华文行楷" panose="02010800040101010101" pitchFamily="2" charset="-122"/>
                <a:ea typeface="华文行楷" panose="02010800040101010101" pitchFamily="2" charset="-122"/>
                <a:cs typeface="华文行楷" panose="02010800040101010101" pitchFamily="2" charset="-122"/>
              </a:rPr>
              <a:t>”</a:t>
            </a:r>
            <a:endParaRPr lang="en-US" altLang="zh-CN" sz="2800" dirty="0">
              <a:solidFill>
                <a:srgbClr val="212DD3"/>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59435" y="382270"/>
            <a:ext cx="7704455" cy="1850390"/>
          </a:xfrm>
          <a:prstGeom prst="rect">
            <a:avLst/>
          </a:prstGeom>
          <a:noFill/>
          <a:ln w="9525">
            <a:noFill/>
          </a:ln>
        </p:spPr>
        <p:txBody>
          <a:bodyPr wrap="square">
            <a:spAutoFit/>
          </a:bodyPr>
          <a:p>
            <a:pPr indent="0">
              <a:lnSpc>
                <a:spcPct val="130000"/>
              </a:lnSpc>
            </a:pPr>
            <a:r>
              <a:rPr lang="zh-CN" altLang="en-US" sz="3200" b="1">
                <a:solidFill>
                  <a:srgbClr val="FF0000"/>
                </a:solidFill>
                <a:latin typeface="黑体" panose="02010609060101010101" pitchFamily="2" charset="-122"/>
                <a:ea typeface="黑体" panose="02010609060101010101" pitchFamily="2" charset="-122"/>
                <a:sym typeface="+mn-ea"/>
              </a:rPr>
              <a:t>二、有多重含义成语</a:t>
            </a:r>
            <a:endParaRPr lang="zh-CN" altLang="en-US" sz="3200" b="1">
              <a:solidFill>
                <a:srgbClr val="FF0000"/>
              </a:solidFill>
              <a:latin typeface="黑体" panose="02010609060101010101" pitchFamily="2" charset="-122"/>
              <a:ea typeface="黑体" panose="02010609060101010101" pitchFamily="2" charset="-122"/>
              <a:sym typeface="+mn-ea"/>
            </a:endParaRPr>
          </a:p>
          <a:p>
            <a:pPr indent="0">
              <a:lnSpc>
                <a:spcPct val="130000"/>
              </a:lnSpc>
            </a:pPr>
            <a:r>
              <a:rPr lang="zh-CN" sz="2800" b="0">
                <a:solidFill>
                  <a:srgbClr val="212DD3"/>
                </a:solidFill>
                <a:latin typeface="黑体" panose="02010609060101010101" pitchFamily="2" charset="-122"/>
                <a:ea typeface="黑体" panose="02010609060101010101" pitchFamily="2" charset="-122"/>
              </a:rPr>
              <a:t>对于有多重含义的成语，要能注意到它不同的感情色彩，不能只知其一，不知其二。</a:t>
            </a:r>
            <a:endParaRPr lang="zh-CN" altLang="en-US" sz="2800" b="0">
              <a:solidFill>
                <a:srgbClr val="212DD3"/>
              </a:solidFill>
              <a:latin typeface="黑体" panose="02010609060101010101" pitchFamily="2" charset="-122"/>
              <a:ea typeface="黑体" panose="02010609060101010101" pitchFamily="2" charset="-122"/>
            </a:endParaRPr>
          </a:p>
        </p:txBody>
      </p:sp>
      <p:sp>
        <p:nvSpPr>
          <p:cNvPr id="2" name="文本框 1"/>
          <p:cNvSpPr txBox="1"/>
          <p:nvPr/>
        </p:nvSpPr>
        <p:spPr>
          <a:xfrm>
            <a:off x="559435" y="2098040"/>
            <a:ext cx="8201025" cy="2158365"/>
          </a:xfrm>
          <a:prstGeom prst="rect">
            <a:avLst/>
          </a:prstGeom>
          <a:noFill/>
          <a:ln w="9525">
            <a:noFill/>
          </a:ln>
        </p:spPr>
        <p:txBody>
          <a:bodyPr wrap="square">
            <a:spAutoFit/>
          </a:bodyPr>
          <a:p>
            <a:pPr indent="0">
              <a:lnSpc>
                <a:spcPct val="120000"/>
              </a:lnSpc>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1.</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左右逢源</a:t>
            </a:r>
            <a:endParaRPr lang="zh-CN"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latin typeface="黑体" panose="02010609060101010101" pitchFamily="2" charset="-122"/>
                <a:ea typeface="黑体" panose="02010609060101010101" pitchFamily="2" charset="-122"/>
                <a:cs typeface="黑体" panose="02010609060101010101" pitchFamily="2" charset="-122"/>
              </a:rPr>
              <a:t>语出《孟子》“资之深，则取之左右逢其源”一句。</a:t>
            </a:r>
            <a:endParaRPr lang="zh-CN" sz="28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solidFill>
                  <a:schemeClr val="tx1"/>
                </a:solidFill>
                <a:latin typeface="黑体" panose="02010609060101010101" pitchFamily="2" charset="-122"/>
                <a:ea typeface="黑体" panose="02010609060101010101" pitchFamily="2" charset="-122"/>
                <a:cs typeface="黑体" panose="02010609060101010101" pitchFamily="2" charset="-122"/>
              </a:rPr>
              <a:t>比喻</a:t>
            </a:r>
            <a:r>
              <a:rPr lang="zh-CN" sz="2800">
                <a:latin typeface="黑体" panose="02010609060101010101" pitchFamily="2" charset="-122"/>
                <a:ea typeface="黑体" panose="02010609060101010101" pitchFamily="2" charset="-122"/>
                <a:cs typeface="黑体" panose="02010609060101010101" pitchFamily="2" charset="-122"/>
              </a:rPr>
              <a:t>做事得心应手，怎样进行都很顺利。</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（褒义词）</a:t>
            </a:r>
            <a:endParaRPr lang="zh-CN" sz="28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solidFill>
                  <a:schemeClr val="tx1"/>
                </a:solidFill>
                <a:latin typeface="黑体" panose="02010609060101010101" pitchFamily="2" charset="-122"/>
                <a:ea typeface="黑体" panose="02010609060101010101" pitchFamily="2" charset="-122"/>
                <a:cs typeface="黑体" panose="02010609060101010101" pitchFamily="2" charset="-122"/>
              </a:rPr>
              <a:t>也比喻</a:t>
            </a:r>
            <a:r>
              <a:rPr lang="zh-CN" sz="2800">
                <a:latin typeface="黑体" panose="02010609060101010101" pitchFamily="2" charset="-122"/>
                <a:ea typeface="黑体" panose="02010609060101010101" pitchFamily="2" charset="-122"/>
                <a:cs typeface="黑体" panose="02010609060101010101" pitchFamily="2" charset="-122"/>
              </a:rPr>
              <a:t>办事圆滑。                    </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（贬义词）</a:t>
            </a:r>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3" name="文本框 2"/>
          <p:cNvSpPr txBox="1"/>
          <p:nvPr/>
        </p:nvSpPr>
        <p:spPr>
          <a:xfrm>
            <a:off x="559435" y="4201795"/>
            <a:ext cx="8201025" cy="2158365"/>
          </a:xfrm>
          <a:prstGeom prst="rect">
            <a:avLst/>
          </a:prstGeom>
          <a:noFill/>
          <a:ln w="9525">
            <a:noFill/>
          </a:ln>
        </p:spPr>
        <p:txBody>
          <a:bodyPr wrap="square">
            <a:spAutoFit/>
          </a:bodyPr>
          <a:p>
            <a:pPr indent="0">
              <a:lnSpc>
                <a:spcPct val="120000"/>
              </a:lnSpc>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2.</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粉墨登场</a:t>
            </a:r>
            <a:endParaRPr lang="zh-CN"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latin typeface="黑体" panose="02010609060101010101" pitchFamily="2" charset="-122"/>
                <a:ea typeface="黑体" panose="02010609060101010101" pitchFamily="2" charset="-122"/>
                <a:cs typeface="黑体" panose="02010609060101010101" pitchFamily="2" charset="-122"/>
              </a:rPr>
              <a:t>原指演员化妆上台演戏。          </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（中性词）</a:t>
            </a:r>
            <a:endParaRPr lang="zh-CN" sz="28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latin typeface="黑体" panose="02010609060101010101" pitchFamily="2" charset="-122"/>
                <a:ea typeface="黑体" panose="02010609060101010101" pitchFamily="2" charset="-122"/>
                <a:cs typeface="黑体" panose="02010609060101010101" pitchFamily="2" charset="-122"/>
              </a:rPr>
              <a:t>今多比喻坏人经过一番打扮，</a:t>
            </a:r>
            <a:endParaRPr lang="zh-CN" sz="2800">
              <a:latin typeface="黑体" panose="02010609060101010101" pitchFamily="2" charset="-122"/>
              <a:ea typeface="黑体" panose="02010609060101010101" pitchFamily="2" charset="-122"/>
              <a:cs typeface="黑体" panose="02010609060101010101" pitchFamily="2" charset="-122"/>
            </a:endParaRPr>
          </a:p>
          <a:p>
            <a:pPr indent="0">
              <a:lnSpc>
                <a:spcPct val="120000"/>
              </a:lnSpc>
            </a:pPr>
            <a:r>
              <a:rPr lang="zh-CN" sz="2800">
                <a:latin typeface="黑体" panose="02010609060101010101" pitchFamily="2" charset="-122"/>
                <a:ea typeface="黑体" panose="02010609060101010101" pitchFamily="2" charset="-122"/>
                <a:cs typeface="黑体" panose="02010609060101010101" pitchFamily="2" charset="-122"/>
              </a:rPr>
              <a:t>登上政治舞台</a:t>
            </a:r>
            <a:r>
              <a:rPr lang="en-US" sz="2800">
                <a:latin typeface="黑体" panose="02010609060101010101" pitchFamily="2" charset="-122"/>
                <a:ea typeface="黑体" panose="02010609060101010101" pitchFamily="2" charset="-122"/>
                <a:cs typeface="黑体" panose="02010609060101010101" pitchFamily="2" charset="-122"/>
              </a:rPr>
              <a:t>(</a:t>
            </a:r>
            <a:r>
              <a:rPr lang="zh-CN" sz="2800">
                <a:latin typeface="黑体" panose="02010609060101010101" pitchFamily="2" charset="-122"/>
                <a:ea typeface="黑体" panose="02010609060101010101" pitchFamily="2" charset="-122"/>
                <a:cs typeface="黑体" panose="02010609060101010101" pitchFamily="2" charset="-122"/>
              </a:rPr>
              <a:t>含讥讽之意</a:t>
            </a:r>
            <a:r>
              <a:rPr lang="en-US" sz="2800">
                <a:latin typeface="黑体" panose="02010609060101010101" pitchFamily="2" charset="-122"/>
                <a:ea typeface="黑体" panose="02010609060101010101" pitchFamily="2" charset="-122"/>
                <a:cs typeface="黑体" panose="02010609060101010101" pitchFamily="2" charset="-122"/>
              </a:rPr>
              <a:t>)</a:t>
            </a:r>
            <a:r>
              <a:rPr lang="zh-CN" sz="2800">
                <a:latin typeface="黑体" panose="02010609060101010101" pitchFamily="2" charset="-122"/>
                <a:ea typeface="黑体" panose="02010609060101010101" pitchFamily="2" charset="-122"/>
                <a:cs typeface="黑体" panose="02010609060101010101" pitchFamily="2" charset="-122"/>
              </a:rPr>
              <a:t>。      </a:t>
            </a:r>
            <a:r>
              <a:rPr lang="zh-CN"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（贬义词）</a:t>
            </a:r>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pic>
        <p:nvPicPr>
          <p:cNvPr id="6"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占位符 48129"/>
          <p:cNvSpPr>
            <a:spLocks noGrp="1" noRot="1"/>
          </p:cNvSpPr>
          <p:nvPr>
            <p:ph idx="1"/>
          </p:nvPr>
        </p:nvSpPr>
        <p:spPr>
          <a:xfrm>
            <a:off x="549910" y="930910"/>
            <a:ext cx="8044180" cy="3867150"/>
          </a:xfrm>
        </p:spPr>
        <p:txBody>
          <a:bodyPr vert="horz" wrap="square" lIns="91440" tIns="45720" rIns="91440" bIns="45720" anchor="t">
            <a:noAutofit/>
          </a:bodyPr>
          <a:p>
            <a:pPr eaLnBrk="1" hangingPunct="1"/>
            <a:r>
              <a:rPr sz="2800">
                <a:solidFill>
                  <a:srgbClr val="000000"/>
                </a:solidFill>
                <a:latin typeface="黑体" panose="02010609060101010101" pitchFamily="2" charset="-122"/>
                <a:ea typeface="黑体" panose="02010609060101010101" pitchFamily="2" charset="-122"/>
                <a:cs typeface="黑体" panose="02010609060101010101" pitchFamily="2" charset="-122"/>
              </a:rPr>
              <a:t>指出下列成语用法正误，并说明原因。</a:t>
            </a:r>
            <a:endParaRPr sz="2800">
              <a:solidFill>
                <a:srgbClr val="000000"/>
              </a:solidFill>
              <a:latin typeface="黑体" panose="02010609060101010101" pitchFamily="2" charset="-122"/>
              <a:ea typeface="黑体" panose="02010609060101010101" pitchFamily="2" charset="-122"/>
              <a:cs typeface="黑体" panose="02010609060101010101" pitchFamily="2" charset="-122"/>
            </a:endParaRPr>
          </a:p>
          <a:p>
            <a:pPr eaLnBrk="1" hangingPunct="1"/>
            <a:r>
              <a:rPr lang="en-US" altLang="zh-CN" sz="2800">
                <a:solidFill>
                  <a:srgbClr val="000000"/>
                </a:solidFill>
                <a:latin typeface="黑体" panose="02010609060101010101" pitchFamily="2" charset="-122"/>
                <a:ea typeface="黑体" panose="02010609060101010101" pitchFamily="2" charset="-122"/>
                <a:cs typeface="黑体" panose="02010609060101010101" pitchFamily="2" charset="-122"/>
              </a:rPr>
              <a:t>1.</a:t>
            </a:r>
            <a:r>
              <a:rPr lang="zh-CN" altLang="en-US" sz="2800" dirty="0">
                <a:solidFill>
                  <a:srgbClr val="000000"/>
                </a:solidFill>
                <a:latin typeface="黑体" panose="02010609060101010101" pitchFamily="2" charset="-122"/>
                <a:ea typeface="黑体" panose="02010609060101010101" pitchFamily="2" charset="-122"/>
                <a:cs typeface="黑体" panose="02010609060101010101" pitchFamily="2" charset="-122"/>
              </a:rPr>
              <a:t>干部队伍中，有许多人身居要职，却</a:t>
            </a:r>
            <a:r>
              <a:rPr lang="zh-CN" altLang="en-US" sz="2800" dirty="0">
                <a:solidFill>
                  <a:srgbClr val="FF0000"/>
                </a:solidFill>
                <a:latin typeface="黑体" panose="02010609060101010101" pitchFamily="2" charset="-122"/>
                <a:ea typeface="黑体" panose="02010609060101010101" pitchFamily="2" charset="-122"/>
                <a:cs typeface="黑体" panose="02010609060101010101" pitchFamily="2" charset="-122"/>
              </a:rPr>
              <a:t>胸无城府</a:t>
            </a:r>
            <a:r>
              <a:rPr lang="zh-CN" altLang="en-US" sz="2800" dirty="0">
                <a:solidFill>
                  <a:srgbClr val="000000"/>
                </a:solidFill>
                <a:latin typeface="黑体" panose="02010609060101010101" pitchFamily="2" charset="-122"/>
                <a:ea typeface="黑体" panose="02010609060101010101" pitchFamily="2" charset="-122"/>
                <a:cs typeface="黑体" panose="02010609060101010101" pitchFamily="2" charset="-122"/>
              </a:rPr>
              <a:t>，思想顽固僵化，不思改革，甚至阻挠改革。</a:t>
            </a:r>
            <a:endParaRPr lang="zh-CN" altLang="en-US" sz="2800" dirty="0">
              <a:solidFill>
                <a:srgbClr val="000000"/>
              </a:solidFill>
              <a:latin typeface="黑体" panose="02010609060101010101" pitchFamily="2" charset="-122"/>
              <a:ea typeface="黑体" panose="02010609060101010101" pitchFamily="2" charset="-122"/>
              <a:cs typeface="黑体" panose="02010609060101010101" pitchFamily="2" charset="-122"/>
            </a:endParaRPr>
          </a:p>
          <a:p>
            <a:pPr eaLnBrk="1" hangingPunct="1"/>
            <a:endParaRPr lang="zh-CN" altLang="en-US" sz="2800" dirty="0">
              <a:solidFill>
                <a:srgbClr val="000000"/>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40000"/>
              </a:lnSpc>
            </a:pPr>
            <a:r>
              <a:rPr lang="en-US" altLang="zh-CN" sz="2800" dirty="0">
                <a:solidFill>
                  <a:srgbClr val="000000"/>
                </a:solidFill>
                <a:latin typeface="黑体" panose="02010609060101010101" pitchFamily="2" charset="-122"/>
                <a:ea typeface="黑体" panose="02010609060101010101" pitchFamily="2" charset="-122"/>
                <a:cs typeface="黑体" panose="02010609060101010101" pitchFamily="2" charset="-122"/>
              </a:rPr>
              <a:t>2</a:t>
            </a:r>
            <a:r>
              <a:rPr lang="en-US" altLang="zh-CN" sz="2800">
                <a:solidFill>
                  <a:srgbClr val="000000"/>
                </a:solidFill>
                <a:latin typeface="黑体" panose="02010609060101010101" pitchFamily="2" charset="-122"/>
                <a:ea typeface="黑体" panose="02010609060101010101" pitchFamily="2" charset="-122"/>
                <a:cs typeface="黑体" panose="02010609060101010101" pitchFamily="2" charset="-122"/>
              </a:rPr>
              <a:t>.</a:t>
            </a:r>
            <a:r>
              <a:rPr sz="2800">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这是一家国家级出版社，近几年来，出版了很多深受读者尤其是在校大学生喜爱的精品图书，不少作家都对他</a:t>
            </a:r>
            <a:r>
              <a:rPr sz="28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趋之若鹜</a:t>
            </a:r>
            <a:r>
              <a:rPr sz="2800" b="1">
                <a:latin typeface="隶书" panose="02010509060101010101" pitchFamily="49" charset="-122"/>
                <a:ea typeface="隶书" panose="02010509060101010101" pitchFamily="49" charset="-122"/>
                <a:sym typeface="+mn-ea"/>
              </a:rPr>
              <a:t>。</a:t>
            </a:r>
            <a:endParaRPr lang="zh-CN" altLang="en-US" sz="2800" b="1" dirty="0">
              <a:latin typeface="隶书" panose="02010509060101010101" pitchFamily="49" charset="-122"/>
              <a:ea typeface="隶书" panose="02010509060101010101" pitchFamily="49" charset="-122"/>
              <a:cs typeface="黑体" panose="02010609060101010101" pitchFamily="2" charset="-122"/>
              <a:sym typeface="+mn-ea"/>
            </a:endParaRPr>
          </a:p>
        </p:txBody>
      </p:sp>
      <p:sp>
        <p:nvSpPr>
          <p:cNvPr id="48131" name="文本框 48130"/>
          <p:cNvSpPr txBox="1"/>
          <p:nvPr/>
        </p:nvSpPr>
        <p:spPr>
          <a:xfrm>
            <a:off x="669608" y="2882583"/>
            <a:ext cx="5161280" cy="521970"/>
          </a:xfrm>
          <a:prstGeom prst="rect">
            <a:avLst/>
          </a:prstGeom>
          <a:noFill/>
          <a:ln w="9525">
            <a:noFill/>
          </a:ln>
        </p:spPr>
        <p:txBody>
          <a:bodyPr wrap="none" anchor="t">
            <a:spAutoFit/>
          </a:bodyPr>
          <a:p>
            <a:r>
              <a:rPr lang="zh-CN" altLang="en-US" sz="2800" dirty="0">
                <a:solidFill>
                  <a:srgbClr val="212DD3"/>
                </a:solidFill>
                <a:latin typeface="黑体" panose="02010609060101010101" pitchFamily="2" charset="-122"/>
                <a:ea typeface="黑体" panose="02010609060101010101" pitchFamily="2" charset="-122"/>
              </a:rPr>
              <a:t>比喻襟怀坦白，没有什么隐藏。</a:t>
            </a:r>
            <a:endParaRPr lang="zh-CN" altLang="en-US" sz="2800" dirty="0">
              <a:solidFill>
                <a:srgbClr val="212DD3"/>
              </a:solidFill>
              <a:latin typeface="黑体" panose="02010609060101010101" pitchFamily="2" charset="-122"/>
              <a:ea typeface="黑体" panose="02010609060101010101" pitchFamily="2" charset="-122"/>
            </a:endParaRPr>
          </a:p>
        </p:txBody>
      </p:sp>
      <p:sp>
        <p:nvSpPr>
          <p:cNvPr id="49158" name="文本框 48134"/>
          <p:cNvSpPr txBox="1"/>
          <p:nvPr/>
        </p:nvSpPr>
        <p:spPr>
          <a:xfrm>
            <a:off x="3348038" y="754063"/>
            <a:ext cx="3384550" cy="366712"/>
          </a:xfrm>
          <a:prstGeom prst="rect">
            <a:avLst/>
          </a:prstGeom>
          <a:noFill/>
          <a:ln w="9525">
            <a:noFill/>
          </a:ln>
        </p:spPr>
        <p:txBody>
          <a:bodyPr anchor="t">
            <a:spAutoFit/>
          </a:bodyPr>
          <a:p>
            <a:pPr>
              <a:spcBef>
                <a:spcPct val="50000"/>
              </a:spcBef>
            </a:pPr>
            <a:endParaRPr lang="zh-CN" altLang="en-US" dirty="0">
              <a:latin typeface="Arial" panose="020B0604020202020204" pitchFamily="34" charset="0"/>
              <a:ea typeface="宋体" panose="02010600030101010101" pitchFamily="2" charset="-122"/>
            </a:endParaRPr>
          </a:p>
        </p:txBody>
      </p:sp>
      <p:sp>
        <p:nvSpPr>
          <p:cNvPr id="55298" name="标题 55297"/>
          <p:cNvSpPr>
            <a:spLocks noGrp="1" noRot="1"/>
          </p:cNvSpPr>
          <p:nvPr/>
        </p:nvSpPr>
        <p:spPr>
          <a:xfrm>
            <a:off x="2597150" y="339725"/>
            <a:ext cx="2651125" cy="591185"/>
          </a:xfrm>
          <a:prstGeom prst="rect">
            <a:avLst/>
          </a:prstGeom>
        </p:spPr>
        <p:txBody>
          <a:bodyPr vert="horz" wrap="square" lIns="91440" tIns="45720" rIns="91440" bIns="4572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eaLnBrk="1" hangingPunct="1">
              <a:lnSpc>
                <a:spcPct val="100000"/>
              </a:lnSpc>
            </a:pPr>
            <a:endParaRPr sz="3900">
              <a:solidFill>
                <a:srgbClr val="FF0000"/>
              </a:solidFill>
              <a:latin typeface="黑体" panose="02010609060101010101" pitchFamily="2" charset="-122"/>
              <a:ea typeface="黑体" panose="02010609060101010101" pitchFamily="2" charset="-122"/>
              <a:sym typeface="+mn-ea"/>
            </a:endParaRPr>
          </a:p>
          <a:p>
            <a:pPr algn="ctr" eaLnBrk="1" hangingPunct="1">
              <a:lnSpc>
                <a:spcPct val="100000"/>
              </a:lnSpc>
            </a:pPr>
            <a:r>
              <a:rPr sz="3900">
                <a:solidFill>
                  <a:srgbClr val="FF0000"/>
                </a:solidFill>
                <a:latin typeface="黑体" panose="02010609060101010101" pitchFamily="2" charset="-122"/>
                <a:ea typeface="黑体" panose="02010609060101010101" pitchFamily="2" charset="-122"/>
                <a:sym typeface="+mn-ea"/>
              </a:rPr>
              <a:t>小试</a:t>
            </a:r>
            <a:r>
              <a:rPr lang="zh-CN" altLang="en-US" sz="3900" dirty="0">
                <a:solidFill>
                  <a:srgbClr val="FF0000"/>
                </a:solidFill>
                <a:latin typeface="黑体" panose="02010609060101010101" pitchFamily="2" charset="-122"/>
                <a:ea typeface="黑体" panose="02010609060101010101" pitchFamily="2" charset="-122"/>
                <a:sym typeface="+mn-ea"/>
              </a:rPr>
              <a:t>牛刀</a:t>
            </a:r>
            <a:endParaRPr lang="zh-CN" altLang="en-US" sz="3900" b="1" dirty="0">
              <a:solidFill>
                <a:srgbClr val="FF0000"/>
              </a:solidFill>
              <a:latin typeface="黑体" panose="02010609060101010101" pitchFamily="2" charset="-122"/>
              <a:ea typeface="黑体" panose="02010609060101010101" pitchFamily="2" charset="-122"/>
            </a:endParaRPr>
          </a:p>
          <a:p>
            <a:pPr algn="ctr" eaLnBrk="1" hangingPunct="1"/>
            <a:endParaRPr lang="zh-CN" altLang="en-US" sz="3900" b="1" dirty="0">
              <a:solidFill>
                <a:srgbClr val="FF0000"/>
              </a:solidFill>
              <a:latin typeface="黑体" panose="02010609060101010101" pitchFamily="2" charset="-122"/>
              <a:ea typeface="黑体" panose="02010609060101010101" pitchFamily="2" charset="-122"/>
            </a:endParaRPr>
          </a:p>
        </p:txBody>
      </p:sp>
      <p:sp>
        <p:nvSpPr>
          <p:cNvPr id="9222" name="Rectangle 6"/>
          <p:cNvSpPr/>
          <p:nvPr/>
        </p:nvSpPr>
        <p:spPr>
          <a:xfrm>
            <a:off x="555625" y="5426075"/>
            <a:ext cx="7804150" cy="1038860"/>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nchor="t">
            <a:spAutoFit/>
          </a:bodyPr>
          <a:p>
            <a:pPr>
              <a:lnSpc>
                <a:spcPct val="110000"/>
              </a:lnSpc>
            </a:pPr>
            <a:r>
              <a:rPr lang="zh-CN" altLang="en-US" sz="2800" dirty="0">
                <a:solidFill>
                  <a:srgbClr val="212DD3"/>
                </a:solidFill>
                <a:latin typeface="黑体" panose="02010609060101010101" pitchFamily="2" charset="-122"/>
                <a:ea typeface="黑体" panose="02010609060101010101" pitchFamily="2" charset="-122"/>
              </a:rPr>
              <a:t>趋:奔赴。鹜:鸭。像鸭子一样成群跑过去。比喻成群的人争相追逐不正当的事物,含贬义。</a:t>
            </a:r>
            <a:endParaRPr lang="zh-CN" altLang="en-US" sz="2800" dirty="0">
              <a:solidFill>
                <a:srgbClr val="212DD3"/>
              </a:solidFill>
              <a:latin typeface="黑体" panose="02010609060101010101" pitchFamily="2" charset="-122"/>
              <a:ea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922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矩形 44035"/>
          <p:cNvSpPr/>
          <p:nvPr/>
        </p:nvSpPr>
        <p:spPr>
          <a:xfrm>
            <a:off x="483870" y="806450"/>
            <a:ext cx="6997065" cy="889635"/>
          </a:xfrm>
          <a:prstGeom prst="rect">
            <a:avLst/>
          </a:prstGeom>
          <a:noFill/>
          <a:ln w="9525">
            <a:noFill/>
          </a:ln>
        </p:spPr>
        <p:txBody>
          <a:bodyPr anchor="ctr"/>
          <a:p>
            <a:pPr indent="0">
              <a:lnSpc>
                <a:spcPct val="120000"/>
              </a:lnSpc>
              <a:spcBef>
                <a:spcPct val="20000"/>
              </a:spcBef>
              <a:buClrTx/>
              <a:buFont typeface="Arial" panose="020B0604020202020204" pitchFamily="34" charset="0"/>
              <a:buNone/>
            </a:pPr>
            <a:r>
              <a:rPr lang="zh-CN" altLang="en-US" sz="2800" dirty="0">
                <a:solidFill>
                  <a:srgbClr val="000000"/>
                </a:solidFill>
                <a:uFillTx/>
                <a:latin typeface="黑体" panose="02010609060101010101" pitchFamily="2" charset="-122"/>
                <a:ea typeface="黑体" panose="02010609060101010101" pitchFamily="2" charset="-122"/>
                <a:cs typeface="黑体" panose="02010609060101010101" pitchFamily="2" charset="-122"/>
                <a:sym typeface="+mn-ea"/>
              </a:rPr>
              <a:t>3.</a:t>
            </a:r>
            <a:r>
              <a:rPr lang="zh-CN" altLang="en-US" sz="2800" dirty="0">
                <a:latin typeface="黑体" panose="02010609060101010101" pitchFamily="2" charset="-122"/>
                <a:ea typeface="黑体" panose="02010609060101010101" pitchFamily="2" charset="-122"/>
              </a:rPr>
              <a:t>我班班长李玲同学，不仅学习成绩突出，而且乐于助人，她做的好事真是</a:t>
            </a:r>
            <a:r>
              <a:rPr lang="zh-CN" altLang="en-US" sz="2800" b="1" dirty="0">
                <a:solidFill>
                  <a:srgbClr val="FF0000"/>
                </a:solidFill>
                <a:latin typeface="黑体" panose="02010609060101010101" pitchFamily="2" charset="-122"/>
                <a:ea typeface="黑体" panose="02010609060101010101" pitchFamily="2" charset="-122"/>
              </a:rPr>
              <a:t>擢发难数。</a:t>
            </a:r>
            <a:endParaRPr lang="zh-CN" altLang="en-US" sz="2800" b="1" dirty="0">
              <a:solidFill>
                <a:srgbClr val="FF0000"/>
              </a:solidFill>
              <a:latin typeface="黑体" panose="02010609060101010101" pitchFamily="2" charset="-122"/>
              <a:ea typeface="黑体" panose="02010609060101010101" pitchFamily="2" charset="-122"/>
            </a:endParaRPr>
          </a:p>
        </p:txBody>
      </p:sp>
      <p:sp>
        <p:nvSpPr>
          <p:cNvPr id="44038" name="矩形 44037"/>
          <p:cNvSpPr/>
          <p:nvPr/>
        </p:nvSpPr>
        <p:spPr>
          <a:xfrm>
            <a:off x="483870" y="1888490"/>
            <a:ext cx="7863205" cy="1064895"/>
          </a:xfrm>
          <a:prstGeom prst="rect">
            <a:avLst/>
          </a:prstGeom>
          <a:noFill/>
          <a:ln w="9525">
            <a:noFill/>
          </a:ln>
        </p:spPr>
        <p:txBody>
          <a:bodyPr anchor="t"/>
          <a:p>
            <a:pPr indent="0">
              <a:lnSpc>
                <a:spcPct val="130000"/>
              </a:lnSpc>
              <a:spcBef>
                <a:spcPct val="20000"/>
              </a:spcBef>
              <a:buClrTx/>
              <a:buFont typeface="Arial" panose="020B0604020202020204" pitchFamily="34" charset="0"/>
              <a:buNone/>
            </a:pPr>
            <a:r>
              <a:rPr lang="zh-CN" altLang="en-US" sz="2400" dirty="0">
                <a:solidFill>
                  <a:srgbClr val="212DD3"/>
                </a:solidFill>
                <a:latin typeface="黑体" panose="02010609060101010101" pitchFamily="2" charset="-122"/>
                <a:ea typeface="黑体" panose="02010609060101010101" pitchFamily="2" charset="-122"/>
                <a:cs typeface="黑体" panose="02010609060101010101" pitchFamily="2" charset="-122"/>
              </a:rPr>
              <a:t> </a:t>
            </a:r>
            <a:r>
              <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擢发难数：形容</a:t>
            </a:r>
            <a:r>
              <a:rPr lang="zh-CN" altLang="zh-CN"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罪行</a:t>
            </a:r>
            <a:r>
              <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多得数不清。贬义词，与</a:t>
            </a:r>
            <a:r>
              <a:rPr lang="en-US"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zh-CN"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罄竹难书</a:t>
            </a:r>
            <a:r>
              <a:rPr lang="en-US"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同近义。使用错误，应改为</a:t>
            </a:r>
            <a:r>
              <a:rPr lang="en-US"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数不胜数</a:t>
            </a:r>
            <a:r>
              <a:rPr lang="en-US"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a:p>
            <a:pPr indent="0">
              <a:lnSpc>
                <a:spcPct val="120000"/>
              </a:lnSpc>
              <a:spcBef>
                <a:spcPct val="20000"/>
              </a:spcBef>
              <a:buClrTx/>
              <a:buFont typeface="Arial" panose="020B0604020202020204" pitchFamily="34" charset="0"/>
              <a:buNone/>
            </a:pPr>
            <a:endParaRPr lang="zh-CN" altLang="zh-CN" sz="2400"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2" name="文本框 1"/>
          <p:cNvSpPr txBox="1"/>
          <p:nvPr/>
        </p:nvSpPr>
        <p:spPr>
          <a:xfrm>
            <a:off x="374015" y="2953385"/>
            <a:ext cx="8082915" cy="1641475"/>
          </a:xfrm>
          <a:prstGeom prst="rect">
            <a:avLst/>
          </a:prstGeom>
          <a:noFill/>
        </p:spPr>
        <p:txBody>
          <a:bodyPr wrap="square" rtlCol="0" anchor="t">
            <a:spAutoFit/>
          </a:bodyPr>
          <a:p>
            <a:pPr>
              <a:lnSpc>
                <a:spcPct val="120000"/>
              </a:lnSpc>
            </a:pPr>
            <a:r>
              <a:rPr lang="zh-CN" altLang="en-US" sz="2800" dirty="0">
                <a:solidFill>
                  <a:srgbClr val="000000"/>
                </a:solidFill>
                <a:uFillTx/>
                <a:latin typeface="黑体" panose="02010609060101010101" pitchFamily="2" charset="-122"/>
                <a:ea typeface="黑体" panose="02010609060101010101" pitchFamily="2" charset="-122"/>
                <a:cs typeface="黑体" panose="02010609060101010101" pitchFamily="2" charset="-122"/>
              </a:rPr>
              <a:t>4.自2014年6月起，经过三个月的改造，车城花园彻底</a:t>
            </a:r>
            <a:r>
              <a:rPr lang="zh-CN" altLang="en-US" sz="2800" b="1" dirty="0">
                <a:solidFill>
                  <a:srgbClr val="FF0000"/>
                </a:solidFill>
                <a:uFillTx/>
                <a:latin typeface="黑体" panose="02010609060101010101" pitchFamily="2" charset="-122"/>
                <a:ea typeface="黑体" panose="02010609060101010101" pitchFamily="2" charset="-122"/>
                <a:cs typeface="黑体" panose="02010609060101010101" pitchFamily="2" charset="-122"/>
              </a:rPr>
              <a:t>改头换面</a:t>
            </a:r>
            <a:r>
              <a:rPr lang="zh-CN" altLang="en-US" sz="2800" dirty="0">
                <a:solidFill>
                  <a:srgbClr val="000000"/>
                </a:solidFill>
                <a:uFillTx/>
                <a:latin typeface="黑体" panose="02010609060101010101" pitchFamily="2" charset="-122"/>
                <a:ea typeface="黑体" panose="02010609060101010101" pitchFamily="2" charset="-122"/>
                <a:cs typeface="黑体" panose="02010609060101010101" pitchFamily="2" charset="-122"/>
              </a:rPr>
              <a:t>。如今，小区活动广场内篮球场、健身器材、桌椅等一应俱全。</a:t>
            </a:r>
            <a:endParaRPr lang="zh-CN" altLang="en-US" sz="2800" dirty="0">
              <a:solidFill>
                <a:srgbClr val="000000"/>
              </a:solidFill>
              <a:uFillTx/>
              <a:latin typeface="黑体" panose="02010609060101010101" pitchFamily="2" charset="-122"/>
              <a:ea typeface="黑体" panose="02010609060101010101" pitchFamily="2" charset="-122"/>
              <a:cs typeface="黑体" panose="02010609060101010101" pitchFamily="2" charset="-122"/>
            </a:endParaRPr>
          </a:p>
        </p:txBody>
      </p:sp>
      <p:sp>
        <p:nvSpPr>
          <p:cNvPr id="3" name="文本框 2"/>
          <p:cNvSpPr txBox="1"/>
          <p:nvPr/>
        </p:nvSpPr>
        <p:spPr>
          <a:xfrm>
            <a:off x="374015" y="4594860"/>
            <a:ext cx="8173085" cy="1420495"/>
          </a:xfrm>
          <a:prstGeom prst="rect">
            <a:avLst/>
          </a:prstGeom>
          <a:noFill/>
        </p:spPr>
        <p:txBody>
          <a:bodyPr wrap="square" rtlCol="0" anchor="t">
            <a:spAutoFit/>
          </a:bodyPr>
          <a:p>
            <a:pPr>
              <a:lnSpc>
                <a:spcPct val="120000"/>
              </a:lnSpc>
            </a:pPr>
            <a:r>
              <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“改头换面”含贬义。比喻只改形式，不变内容（含贬义）。</a:t>
            </a:r>
            <a:endPar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a:p>
            <a:pPr>
              <a:lnSpc>
                <a:spcPct val="120000"/>
              </a:lnSpc>
            </a:pPr>
            <a:r>
              <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这里是形容车城花园面貌发生了巨大变化，可将</a:t>
            </a:r>
            <a:endPar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a:p>
            <a:pPr>
              <a:lnSpc>
                <a:spcPct val="120000"/>
              </a:lnSpc>
            </a:pPr>
            <a:r>
              <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“彻底改头换面”改为“焕然一新”或“面目一新”。</a:t>
            </a:r>
            <a:endParaRPr lang="zh-CN" altLang="zh-CN" sz="240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TextBox 2"/>
          <p:cNvSpPr txBox="1"/>
          <p:nvPr/>
        </p:nvSpPr>
        <p:spPr>
          <a:xfrm>
            <a:off x="290830" y="1311275"/>
            <a:ext cx="8457565" cy="5077460"/>
          </a:xfrm>
          <a:prstGeom prst="rect">
            <a:avLst/>
          </a:prstGeom>
          <a:noFill/>
          <a:ln w="9525">
            <a:noFill/>
          </a:ln>
        </p:spPr>
        <p:txBody>
          <a:bodyPr wrap="square" anchor="t">
            <a:spAutoFit/>
          </a:bodyPr>
          <a:p>
            <a:pPr>
              <a:lnSpc>
                <a:spcPct val="150000"/>
              </a:lnSpc>
            </a:pPr>
            <a:r>
              <a:rPr lang="en-US" altLang="zh-CN" sz="2400" b="1">
                <a:latin typeface="黑体" panose="02010609060101010101" pitchFamily="2" charset="-122"/>
                <a:ea typeface="黑体" panose="02010609060101010101" pitchFamily="2" charset="-122"/>
                <a:cs typeface="黑体" panose="02010609060101010101" pitchFamily="2" charset="-122"/>
              </a:rPr>
              <a:t>A.</a:t>
            </a:r>
            <a:r>
              <a:rPr lang="zh-CN" altLang="en-US" sz="2400" b="1" dirty="0">
                <a:latin typeface="黑体" panose="02010609060101010101" pitchFamily="2" charset="-122"/>
                <a:ea typeface="黑体" panose="02010609060101010101" pitchFamily="2" charset="-122"/>
                <a:cs typeface="黑体" panose="02010609060101010101" pitchFamily="2" charset="-122"/>
              </a:rPr>
              <a:t>歹徒在向人勒索巨额钱款时，猝死于作案现场。他一生恶贯满盈，真是</a:t>
            </a:r>
            <a:r>
              <a:rPr lang="zh-CN" altLang="en-US" sz="2400" b="1" u="sng" dirty="0">
                <a:solidFill>
                  <a:schemeClr val="hlink"/>
                </a:solidFill>
                <a:latin typeface="黑体" panose="02010609060101010101" pitchFamily="2" charset="-122"/>
                <a:ea typeface="黑体" panose="02010609060101010101" pitchFamily="2" charset="-122"/>
                <a:cs typeface="黑体" panose="02010609060101010101" pitchFamily="2" charset="-122"/>
              </a:rPr>
              <a:t>死得其所</a:t>
            </a:r>
            <a:r>
              <a:rPr lang="zh-CN" altLang="en-US" sz="2400" b="1" dirty="0">
                <a:latin typeface="黑体" panose="02010609060101010101" pitchFamily="2" charset="-122"/>
                <a:ea typeface="黑体" panose="02010609060101010101" pitchFamily="2" charset="-122"/>
                <a:cs typeface="黑体" panose="02010609060101010101" pitchFamily="2" charset="-122"/>
              </a:rPr>
              <a:t>。</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pPr>
              <a:lnSpc>
                <a:spcPct val="150000"/>
              </a:lnSpc>
            </a:pPr>
            <a:r>
              <a:rPr lang="en-US" altLang="zh-CN" sz="2400" b="1">
                <a:latin typeface="黑体" panose="02010609060101010101" pitchFamily="2" charset="-122"/>
                <a:ea typeface="黑体" panose="02010609060101010101" pitchFamily="2" charset="-122"/>
                <a:cs typeface="黑体" panose="02010609060101010101" pitchFamily="2" charset="-122"/>
              </a:rPr>
              <a:t>B.</a:t>
            </a:r>
            <a:r>
              <a:rPr lang="zh-CN" altLang="en-US" sz="2400" b="1" dirty="0">
                <a:latin typeface="黑体" panose="02010609060101010101" pitchFamily="2" charset="-122"/>
                <a:ea typeface="黑体" panose="02010609060101010101" pitchFamily="2" charset="-122"/>
                <a:cs typeface="黑体" panose="02010609060101010101" pitchFamily="2" charset="-122"/>
              </a:rPr>
              <a:t>再完美的机制也得靠人去操作，一旦机会主义、暴利主义成为心底横行的猛兽，即便要付出天大的代价，破坏制度与规则者也会</a:t>
            </a:r>
            <a:r>
              <a:rPr lang="zh-CN" altLang="en-US" sz="2400" b="1" u="sng" dirty="0">
                <a:solidFill>
                  <a:schemeClr val="hlink"/>
                </a:solidFill>
                <a:latin typeface="黑体" panose="02010609060101010101" pitchFamily="2" charset="-122"/>
                <a:ea typeface="黑体" panose="02010609060101010101" pitchFamily="2" charset="-122"/>
                <a:cs typeface="黑体" panose="02010609060101010101" pitchFamily="2" charset="-122"/>
              </a:rPr>
              <a:t>前仆后继。</a:t>
            </a:r>
            <a:endParaRPr lang="zh-CN" altLang="en-US" sz="2400" b="1" u="sng" dirty="0">
              <a:solidFill>
                <a:schemeClr val="hlink"/>
              </a:solidFill>
              <a:latin typeface="黑体" panose="02010609060101010101" pitchFamily="2" charset="-122"/>
              <a:ea typeface="黑体" panose="02010609060101010101" pitchFamily="2" charset="-122"/>
              <a:cs typeface="黑体" panose="02010609060101010101" pitchFamily="2" charset="-122"/>
            </a:endParaRPr>
          </a:p>
          <a:p>
            <a:pPr>
              <a:lnSpc>
                <a:spcPct val="150000"/>
              </a:lnSpc>
            </a:pPr>
            <a:r>
              <a:rPr lang="en-US" altLang="zh-CN" sz="2400" b="1">
                <a:latin typeface="黑体" panose="02010609060101010101" pitchFamily="2" charset="-122"/>
                <a:ea typeface="黑体" panose="02010609060101010101" pitchFamily="2" charset="-122"/>
                <a:cs typeface="黑体" panose="02010609060101010101" pitchFamily="2" charset="-122"/>
              </a:rPr>
              <a:t>C.</a:t>
            </a:r>
            <a:r>
              <a:rPr lang="zh-CN" altLang="en-US" sz="2400" b="1" dirty="0">
                <a:latin typeface="黑体" panose="02010609060101010101" pitchFamily="2" charset="-122"/>
                <a:ea typeface="黑体" panose="02010609060101010101" pitchFamily="2" charset="-122"/>
                <a:cs typeface="黑体" panose="02010609060101010101" pitchFamily="2" charset="-122"/>
              </a:rPr>
              <a:t>书记、市长严令当地公安机关限期破案，公安机关</a:t>
            </a:r>
            <a:r>
              <a:rPr lang="zh-CN" altLang="en-US" sz="2400" b="1" u="sng" dirty="0">
                <a:solidFill>
                  <a:schemeClr val="hlink"/>
                </a:solidFill>
                <a:latin typeface="黑体" panose="02010609060101010101" pitchFamily="2" charset="-122"/>
                <a:ea typeface="黑体" panose="02010609060101010101" pitchFamily="2" charset="-122"/>
                <a:cs typeface="黑体" panose="02010609060101010101" pitchFamily="2" charset="-122"/>
              </a:rPr>
              <a:t>倾巢出动</a:t>
            </a:r>
            <a:r>
              <a:rPr lang="zh-CN" altLang="en-US" sz="2400" b="1" dirty="0">
                <a:latin typeface="黑体" panose="02010609060101010101" pitchFamily="2" charset="-122"/>
                <a:ea typeface="黑体" panose="02010609060101010101" pitchFamily="2" charset="-122"/>
                <a:cs typeface="黑体" panose="02010609060101010101" pitchFamily="2" charset="-122"/>
              </a:rPr>
              <a:t>，</a:t>
            </a:r>
            <a:r>
              <a:rPr lang="en-US" altLang="zh-CN" sz="2400" b="1">
                <a:latin typeface="黑体" panose="02010609060101010101" pitchFamily="2" charset="-122"/>
                <a:ea typeface="黑体" panose="02010609060101010101" pitchFamily="2" charset="-122"/>
                <a:cs typeface="黑体" panose="02010609060101010101" pitchFamily="2" charset="-122"/>
              </a:rPr>
              <a:t> </a:t>
            </a:r>
            <a:r>
              <a:rPr lang="zh-CN" altLang="en-US" sz="2400" b="1" dirty="0">
                <a:latin typeface="黑体" panose="02010609060101010101" pitchFamily="2" charset="-122"/>
                <a:ea typeface="黑体" panose="02010609060101010101" pitchFamily="2" charset="-122"/>
                <a:cs typeface="黑体" panose="02010609060101010101" pitchFamily="2" charset="-122"/>
              </a:rPr>
              <a:t>设卡排查，当夜就抓获小偷，钱包如数追回。</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pPr>
              <a:lnSpc>
                <a:spcPct val="150000"/>
              </a:lnSpc>
            </a:pPr>
            <a:r>
              <a:rPr lang="en-US" altLang="zh-CN" sz="2400" b="1">
                <a:latin typeface="黑体" panose="02010609060101010101" pitchFamily="2" charset="-122"/>
                <a:ea typeface="黑体" panose="02010609060101010101" pitchFamily="2" charset="-122"/>
                <a:cs typeface="黑体" panose="02010609060101010101" pitchFamily="2" charset="-122"/>
              </a:rPr>
              <a:t>D.</a:t>
            </a:r>
            <a:r>
              <a:rPr lang="zh-CN" altLang="en-US" sz="2400" b="1" dirty="0">
                <a:latin typeface="黑体" panose="02010609060101010101" pitchFamily="2" charset="-122"/>
                <a:ea typeface="黑体" panose="02010609060101010101" pitchFamily="2" charset="-122"/>
                <a:cs typeface="黑体" panose="02010609060101010101" pitchFamily="2" charset="-122"/>
              </a:rPr>
              <a:t>这种难得律己、</a:t>
            </a:r>
            <a:r>
              <a:rPr lang="zh-CN" altLang="en-US" sz="2400" b="1" u="sng" dirty="0">
                <a:solidFill>
                  <a:schemeClr val="hlink"/>
                </a:solidFill>
                <a:latin typeface="黑体" panose="02010609060101010101" pitchFamily="2" charset="-122"/>
                <a:ea typeface="黑体" panose="02010609060101010101" pitchFamily="2" charset="-122"/>
                <a:cs typeface="黑体" panose="02010609060101010101" pitchFamily="2" charset="-122"/>
              </a:rPr>
              <a:t>好为人师</a:t>
            </a:r>
            <a:r>
              <a:rPr lang="zh-CN" altLang="en-US" sz="2400" b="1" dirty="0">
                <a:latin typeface="黑体" panose="02010609060101010101" pitchFamily="2" charset="-122"/>
                <a:ea typeface="黑体" panose="02010609060101010101" pitchFamily="2" charset="-122"/>
                <a:cs typeface="黑体" panose="02010609060101010101" pitchFamily="2" charset="-122"/>
              </a:rPr>
              <a:t>的德性十分不好，既容易开罪于人，又学不到任何东西。</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p:txBody>
      </p:sp>
      <p:sp>
        <p:nvSpPr>
          <p:cNvPr id="56323" name="TextBox 8"/>
          <p:cNvSpPr txBox="1"/>
          <p:nvPr/>
        </p:nvSpPr>
        <p:spPr>
          <a:xfrm>
            <a:off x="274320" y="549275"/>
            <a:ext cx="7755255" cy="737235"/>
          </a:xfrm>
          <a:prstGeom prst="rect">
            <a:avLst/>
          </a:prstGeom>
          <a:noFill/>
          <a:ln w="9525">
            <a:noFill/>
          </a:ln>
        </p:spPr>
        <p:txBody>
          <a:bodyPr wrap="square" anchor="t">
            <a:spAutoFit/>
          </a:bodyPr>
          <a:p>
            <a:pPr>
              <a:lnSpc>
                <a:spcPct val="150000"/>
              </a:lnSpc>
            </a:pPr>
            <a:r>
              <a:rPr lang="en-US" altLang="zh-CN" sz="2800" b="1" dirty="0">
                <a:solidFill>
                  <a:srgbClr val="212DD3"/>
                </a:solidFill>
                <a:latin typeface="黑体" panose="02010609060101010101" pitchFamily="2" charset="-122"/>
                <a:ea typeface="黑体" panose="02010609060101010101" pitchFamily="2" charset="-122"/>
                <a:cs typeface="黑体" panose="02010609060101010101" pitchFamily="2" charset="-122"/>
              </a:rPr>
              <a:t>5.</a:t>
            </a:r>
            <a:r>
              <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rPr>
              <a:t>下列各句中，划线的成语使用最恰当的一项是 </a:t>
            </a:r>
            <a:endPar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endParaRPr>
          </a:p>
        </p:txBody>
      </p:sp>
      <p:sp>
        <p:nvSpPr>
          <p:cNvPr id="56325" name="矩形 8"/>
          <p:cNvSpPr/>
          <p:nvPr/>
        </p:nvSpPr>
        <p:spPr>
          <a:xfrm>
            <a:off x="8035608" y="538480"/>
            <a:ext cx="568325" cy="823913"/>
          </a:xfrm>
          <a:prstGeom prst="rect">
            <a:avLst/>
          </a:prstGeom>
          <a:solidFill>
            <a:srgbClr val="FFFF00"/>
          </a:solidFill>
          <a:ln w="9525">
            <a:noFill/>
          </a:ln>
        </p:spPr>
        <p:txBody>
          <a:bodyPr wrap="none" anchor="t">
            <a:spAutoFit/>
          </a:bodyPr>
          <a:p>
            <a:r>
              <a:rPr lang="en-US" altLang="zh-CN" sz="4800" b="1">
                <a:solidFill>
                  <a:srgbClr val="FF0000"/>
                </a:solidFill>
                <a:latin typeface="Calibri" panose="020F0502020204030204" pitchFamily="34" charset="0"/>
                <a:ea typeface="宋体" panose="02010600030101010101" pitchFamily="2" charset="-122"/>
              </a:rPr>
              <a:t>D</a:t>
            </a:r>
            <a:endParaRPr lang="zh-CN" altLang="en-US" sz="4800" dirty="0">
              <a:solidFill>
                <a:srgbClr val="FF0000"/>
              </a:solidFill>
              <a:latin typeface="Calibri" panose="020F0502020204030204" pitchFamily="34" charset="0"/>
              <a:ea typeface="宋体" panose="02010600030101010101" pitchFamily="2" charset="-122"/>
            </a:endParaRPr>
          </a:p>
        </p:txBody>
      </p:sp>
      <p:sp>
        <p:nvSpPr>
          <p:cNvPr id="56326" name="文本框 56325"/>
          <p:cNvSpPr txBox="1"/>
          <p:nvPr/>
        </p:nvSpPr>
        <p:spPr>
          <a:xfrm>
            <a:off x="3766820" y="2029460"/>
            <a:ext cx="3721735" cy="460375"/>
          </a:xfrm>
          <a:prstGeom prst="rect">
            <a:avLst/>
          </a:prstGeom>
          <a:noFill/>
          <a:ln w="9525">
            <a:noFill/>
          </a:ln>
        </p:spPr>
        <p:txBody>
          <a:bodyPr wrap="square" anchor="t">
            <a:spAutoFit/>
          </a:bodyPr>
          <a:p>
            <a:pPr>
              <a:spcBef>
                <a:spcPct val="50000"/>
              </a:spcBef>
            </a:pPr>
            <a:r>
              <a:rPr lang="zh-CN" altLang="en-US" sz="2400" b="1" dirty="0">
                <a:solidFill>
                  <a:srgbClr val="FF0000"/>
                </a:solidFill>
                <a:latin typeface="Arial" panose="020B0604020202020204" pitchFamily="34" charset="0"/>
                <a:ea typeface="宋体" panose="02010600030101010101" pitchFamily="2" charset="-122"/>
              </a:rPr>
              <a:t>指死得有价值，有意义。</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56327" name="文本框 56326"/>
          <p:cNvSpPr txBox="1"/>
          <p:nvPr/>
        </p:nvSpPr>
        <p:spPr>
          <a:xfrm>
            <a:off x="3075305" y="3510280"/>
            <a:ext cx="3589655" cy="768350"/>
          </a:xfrm>
          <a:prstGeom prst="rect">
            <a:avLst/>
          </a:prstGeom>
          <a:noFill/>
          <a:ln w="9525">
            <a:noFill/>
          </a:ln>
        </p:spPr>
        <p:txBody>
          <a:bodyPr wrap="square" anchor="t">
            <a:spAutoFit/>
          </a:bodyPr>
          <a:p>
            <a:pPr>
              <a:lnSpc>
                <a:spcPct val="110000"/>
              </a:lnSpc>
            </a:pPr>
            <a:r>
              <a:rPr lang="zh-CN" altLang="en-US" sz="2000" b="1" dirty="0">
                <a:solidFill>
                  <a:srgbClr val="FF0000"/>
                </a:solidFill>
                <a:latin typeface="Arial" panose="020B0604020202020204" pitchFamily="34" charset="0"/>
                <a:ea typeface="宋体" panose="02010600030101010101" pitchFamily="2" charset="-122"/>
              </a:rPr>
              <a:t>前面的倒下了，后面的紧跟上，</a:t>
            </a:r>
            <a:endParaRPr lang="zh-CN" altLang="en-US" sz="2000" b="1" dirty="0">
              <a:solidFill>
                <a:srgbClr val="FF0000"/>
              </a:solidFill>
              <a:latin typeface="Arial" panose="020B0604020202020204" pitchFamily="34" charset="0"/>
              <a:ea typeface="宋体" panose="02010600030101010101" pitchFamily="2" charset="-122"/>
            </a:endParaRPr>
          </a:p>
          <a:p>
            <a:pPr>
              <a:lnSpc>
                <a:spcPct val="110000"/>
              </a:lnSpc>
            </a:pPr>
            <a:r>
              <a:rPr lang="zh-CN" altLang="en-US" sz="2000" b="1" dirty="0">
                <a:solidFill>
                  <a:srgbClr val="FF0000"/>
                </a:solidFill>
                <a:latin typeface="Arial" panose="020B0604020202020204" pitchFamily="34" charset="0"/>
                <a:ea typeface="宋体" panose="02010600030101010101" pitchFamily="2" charset="-122"/>
              </a:rPr>
              <a:t>形容斗争的英勇壮烈。</a:t>
            </a:r>
            <a:endParaRPr lang="zh-CN" altLang="en-US" sz="2000" b="1" dirty="0">
              <a:solidFill>
                <a:srgbClr val="FF0000"/>
              </a:solidFill>
              <a:latin typeface="Arial" panose="020B0604020202020204" pitchFamily="34" charset="0"/>
              <a:ea typeface="宋体" panose="02010600030101010101" pitchFamily="2" charset="-122"/>
            </a:endParaRPr>
          </a:p>
        </p:txBody>
      </p:sp>
      <p:sp>
        <p:nvSpPr>
          <p:cNvPr id="56328" name="文本框 56327"/>
          <p:cNvSpPr txBox="1"/>
          <p:nvPr/>
        </p:nvSpPr>
        <p:spPr>
          <a:xfrm>
            <a:off x="3818255" y="5758180"/>
            <a:ext cx="3324225" cy="460375"/>
          </a:xfrm>
          <a:prstGeom prst="rect">
            <a:avLst/>
          </a:prstGeom>
          <a:noFill/>
          <a:ln w="9525">
            <a:noFill/>
          </a:ln>
        </p:spPr>
        <p:txBody>
          <a:bodyPr wrap="square" anchor="t">
            <a:spAutoFit/>
          </a:bodyPr>
          <a:p>
            <a:pPr>
              <a:lnSpc>
                <a:spcPct val="120000"/>
              </a:lnSpc>
            </a:pPr>
            <a:r>
              <a:rPr lang="zh-CN" altLang="en-US" sz="2000" b="1" dirty="0">
                <a:solidFill>
                  <a:srgbClr val="FF0000"/>
                </a:solidFill>
                <a:latin typeface="Arial" panose="020B0604020202020204" pitchFamily="34" charset="0"/>
                <a:ea typeface="宋体" panose="02010600030101010101" pitchFamily="2" charset="-122"/>
              </a:rPr>
              <a:t>比喻全部出动，多用于贬义。</a:t>
            </a:r>
            <a:endParaRPr lang="zh-CN" altLang="en-US" sz="2000" b="1" dirty="0">
              <a:solidFill>
                <a:srgbClr val="FF0000"/>
              </a:solidFill>
              <a:latin typeface="Arial" panose="020B0604020202020204" pitchFamily="34" charset="0"/>
              <a:ea typeface="宋体" panose="02010600030101010101" pitchFamily="2" charset="-122"/>
            </a:endParaRPr>
          </a:p>
        </p:txBody>
      </p:sp>
      <p:sp>
        <p:nvSpPr>
          <p:cNvPr id="56329" name="文本框 56328"/>
          <p:cNvSpPr txBox="1"/>
          <p:nvPr/>
        </p:nvSpPr>
        <p:spPr>
          <a:xfrm>
            <a:off x="3075305" y="6218555"/>
            <a:ext cx="4810125" cy="521970"/>
          </a:xfrm>
          <a:prstGeom prst="rect">
            <a:avLst/>
          </a:prstGeom>
          <a:noFill/>
          <a:ln w="9525">
            <a:noFill/>
          </a:ln>
        </p:spPr>
        <p:txBody>
          <a:bodyPr wrap="square" anchor="t">
            <a:spAutoFit/>
          </a:bodyPr>
          <a:p>
            <a:pPr>
              <a:lnSpc>
                <a:spcPct val="140000"/>
              </a:lnSpc>
            </a:pPr>
            <a:r>
              <a:rPr lang="zh-CN" altLang="en-US" sz="2000" b="1" dirty="0">
                <a:solidFill>
                  <a:srgbClr val="FF0000"/>
                </a:solidFill>
                <a:latin typeface="Arial" panose="020B0604020202020204" pitchFamily="34" charset="0"/>
                <a:ea typeface="宋体" panose="02010600030101010101" pitchFamily="2" charset="-122"/>
              </a:rPr>
              <a:t>谓不谦虚，不知求教而喜欢以教导者自居。</a:t>
            </a:r>
            <a:r>
              <a:rPr lang="zh-CN" altLang="en-US" sz="2000" b="1" dirty="0">
                <a:latin typeface="Arial" panose="020B0604020202020204" pitchFamily="34" charset="0"/>
                <a:ea typeface="宋体" panose="02010600030101010101" pitchFamily="2" charset="-122"/>
              </a:rPr>
              <a:t> </a:t>
            </a:r>
            <a:endParaRPr lang="zh-CN" altLang="en-US" sz="2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3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3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63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3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56326" grpId="0"/>
      <p:bldP spid="56327" grpId="0"/>
      <p:bldP spid="56328" grpId="0"/>
      <p:bldP spid="563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3" descr="E:\2017\一轮光盘\非常\非常一轮语文\1-4.TIF"/>
          <p:cNvPicPr>
            <a:picLocks noChangeAspect="1"/>
          </p:cNvPicPr>
          <p:nvPr/>
        </p:nvPicPr>
        <p:blipFill>
          <a:blip r:embed="rId1" r:link="rId2"/>
          <a:stretch>
            <a:fillRect/>
          </a:stretch>
        </p:blipFill>
        <p:spPr>
          <a:xfrm>
            <a:off x="330200" y="2785745"/>
            <a:ext cx="8483600" cy="2830830"/>
          </a:xfrm>
          <a:prstGeom prst="rect">
            <a:avLst/>
          </a:prstGeom>
          <a:noFill/>
          <a:ln w="9525">
            <a:noFill/>
          </a:ln>
        </p:spPr>
      </p:pic>
      <p:sp>
        <p:nvSpPr>
          <p:cNvPr id="6146" name="TextBox 2"/>
          <p:cNvSpPr txBox="1"/>
          <p:nvPr/>
        </p:nvSpPr>
        <p:spPr>
          <a:xfrm>
            <a:off x="673735" y="1399540"/>
            <a:ext cx="7584440" cy="1210945"/>
          </a:xfrm>
          <a:prstGeom prst="rect">
            <a:avLst/>
          </a:prstGeom>
          <a:noFill/>
          <a:ln w="9525">
            <a:noFill/>
          </a:ln>
        </p:spPr>
        <p:txBody>
          <a:bodyPr wrap="square" anchor="t">
            <a:spAutoFit/>
          </a:bodyPr>
          <a:p>
            <a:pPr algn="just">
              <a:lnSpc>
                <a:spcPct val="130000"/>
              </a:lnSpc>
            </a:pPr>
            <a:r>
              <a:rPr lang="en-US" altLang="zh-CN" sz="2800" dirty="0">
                <a:latin typeface="黑体" panose="02010609060101010101" pitchFamily="2" charset="-122"/>
                <a:ea typeface="黑体" panose="02010609060101010101" pitchFamily="2" charset="-122"/>
                <a:cs typeface="黑体" panose="02010609060101010101" pitchFamily="2" charset="-122"/>
              </a:rPr>
              <a:t>  </a:t>
            </a:r>
            <a:r>
              <a:rPr lang="zh-CN" altLang="en-US" sz="2800" dirty="0">
                <a:latin typeface="黑体" panose="02010609060101010101" pitchFamily="2" charset="-122"/>
                <a:ea typeface="黑体" panose="02010609060101010101" pitchFamily="2" charset="-122"/>
                <a:cs typeface="黑体" panose="02010609060101010101" pitchFamily="2" charset="-122"/>
              </a:rPr>
              <a:t>谦敬成语的使用要</a:t>
            </a:r>
            <a:r>
              <a:rPr lang="zh-CN" altLang="zh-CN" sz="2800" dirty="0">
                <a:latin typeface="黑体" panose="02010609060101010101" pitchFamily="2" charset="-122"/>
                <a:ea typeface="黑体" panose="02010609060101010101" pitchFamily="2" charset="-122"/>
                <a:cs typeface="黑体" panose="02010609060101010101" pitchFamily="2" charset="-122"/>
              </a:rPr>
              <a:t>做到谦己敬人，得体合度。</a:t>
            </a:r>
            <a:r>
              <a:rPr lang="zh-CN" altLang="zh-CN" sz="2800" dirty="0">
                <a:solidFill>
                  <a:srgbClr val="FF0000"/>
                </a:solidFill>
                <a:latin typeface="黑体" panose="02010609060101010101" pitchFamily="2" charset="-122"/>
                <a:ea typeface="黑体" panose="02010609060101010101" pitchFamily="2" charset="-122"/>
                <a:cs typeface="黑体" panose="02010609060101010101" pitchFamily="2" charset="-122"/>
              </a:rPr>
              <a:t>敬辞用于对方，谦辞用于己方。</a:t>
            </a:r>
            <a:endParaRPr lang="zh-CN" altLang="zh-CN" sz="2800" dirty="0">
              <a:latin typeface="黑体" panose="02010609060101010101" pitchFamily="2" charset="-122"/>
              <a:ea typeface="黑体" panose="02010609060101010101" pitchFamily="2" charset="-122"/>
              <a:cs typeface="黑体" panose="02010609060101010101" pitchFamily="2" charset="-122"/>
            </a:endParaRPr>
          </a:p>
        </p:txBody>
      </p:sp>
      <p:sp>
        <p:nvSpPr>
          <p:cNvPr id="78851" name="文本框 78850"/>
          <p:cNvSpPr txBox="1"/>
          <p:nvPr/>
        </p:nvSpPr>
        <p:spPr>
          <a:xfrm>
            <a:off x="2775585" y="398145"/>
            <a:ext cx="3101340" cy="645160"/>
          </a:xfrm>
          <a:prstGeom prst="rect">
            <a:avLst/>
          </a:prstGeom>
          <a:noFill/>
          <a:ln w="9525">
            <a:noFill/>
          </a:ln>
        </p:spPr>
        <p:txBody>
          <a:bodyPr wrap="square" anchor="t">
            <a:spAutoFit/>
          </a:bodyPr>
          <a:p>
            <a:pPr>
              <a:spcBef>
                <a:spcPct val="50000"/>
              </a:spcBef>
            </a:pPr>
            <a:r>
              <a:rPr lang="zh-CN" altLang="en-US" sz="3600" b="1" dirty="0">
                <a:solidFill>
                  <a:srgbClr val="FF0000"/>
                </a:solidFill>
                <a:latin typeface="黑体" panose="02010609060101010101" pitchFamily="2" charset="-122"/>
                <a:ea typeface="黑体" panose="02010609060101010101" pitchFamily="2" charset="-122"/>
              </a:rPr>
              <a:t>四、谦敬错位</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9457"/>
          <p:cNvSpPr>
            <a:spLocks noGrp="1" noRot="1"/>
          </p:cNvSpPr>
          <p:nvPr>
            <p:ph type="body" idx="1"/>
          </p:nvPr>
        </p:nvSpPr>
        <p:spPr>
          <a:xfrm>
            <a:off x="280670" y="838200"/>
            <a:ext cx="8582025" cy="5741670"/>
          </a:xfrm>
        </p:spPr>
        <p:txBody>
          <a:bodyPr>
            <a:noAutofit/>
          </a:bodyPr>
          <a:p>
            <a:pPr marL="457200" indent="-457200">
              <a:lnSpc>
                <a:spcPct val="110000"/>
              </a:lnSpc>
              <a:buFont typeface="+mj-lt"/>
              <a:buAutoNum type="arabicPeriod"/>
            </a:pP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蓬荜生辉：</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用以称谢别人来到自己家里或称谢别人题赠的字画送到自己家里。 </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nSpc>
                <a:spcPct val="110000"/>
              </a:lnSpc>
              <a:buFont typeface="+mj-lt"/>
              <a:buAutoNum type="arabicPeriod"/>
            </a:pP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敬谢不敏：</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敬，恭敬；谢，推辞；不敏，不聪明，没有才能。指恭敬地表示没有能力或不能接受（表示推辞做某事的客气话）。</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nSpc>
                <a:spcPct val="110000"/>
              </a:lnSpc>
              <a:buFont typeface="+mj-lt"/>
              <a:buAutoNum type="arabicPeriod"/>
            </a:pP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忝列门墙：</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忝，表示辱没他人，自己有愧。表示自己愧在师门。</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nSpc>
                <a:spcPct val="110000"/>
              </a:lnSpc>
              <a:buFont typeface="+mj-lt"/>
              <a:buAutoNum type="arabicPeriod"/>
            </a:pP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德薄才疏：</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薄：浅；疏：少。品行和才能都很差。</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nSpc>
                <a:spcPct val="110000"/>
              </a:lnSpc>
              <a:buFont typeface="+mj-lt"/>
              <a:buAutoNum type="arabicPeriod"/>
            </a:pP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德薄能鲜：</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德行浅薄，才能低下。</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nSpc>
                <a:spcPct val="110000"/>
              </a:lnSpc>
              <a:buFont typeface="+mj-lt"/>
              <a:buAutoNum type="arabicPeriod"/>
            </a:pP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挂一漏万：</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挂，列举；漏，遗漏。提到一个，漏掉上万。形容列举到的很少，遗漏掉的很多，很不完备。</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nSpc>
                <a:spcPct val="110000"/>
              </a:lnSpc>
              <a:buFont typeface="+mj-lt"/>
              <a:buAutoNum type="arabicPeriod"/>
            </a:pPr>
            <a:r>
              <a:rPr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信笔涂鸦：</a:t>
            </a:r>
            <a:r>
              <a:rPr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形容字写得很坏。</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nSpc>
                <a:spcPct val="90000"/>
              </a:lnSpc>
              <a:buFont typeface="+mj-lt"/>
              <a:buAutoNum type="arabicPeriod"/>
            </a:pP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p:txBody>
      </p:sp>
      <p:sp>
        <p:nvSpPr>
          <p:cNvPr id="22530" name="矩形 4"/>
          <p:cNvSpPr/>
          <p:nvPr/>
        </p:nvSpPr>
        <p:spPr>
          <a:xfrm>
            <a:off x="2842260" y="264795"/>
            <a:ext cx="2341245" cy="632460"/>
          </a:xfrm>
          <a:prstGeom prst="rect">
            <a:avLst/>
          </a:prstGeom>
          <a:noFill/>
          <a:ln w="9525">
            <a:noFill/>
          </a:ln>
        </p:spPr>
        <p:txBody>
          <a:bodyPr wrap="square" anchor="t">
            <a:spAutoFit/>
          </a:bodyPr>
          <a:p>
            <a:pPr algn="just" defTabSz="914400">
              <a:lnSpc>
                <a:spcPct val="110000"/>
              </a:lnSpc>
              <a:tabLst>
                <a:tab pos="1889125" algn="l"/>
              </a:tabLst>
            </a:pPr>
            <a:r>
              <a:rPr lang="zh-CN" altLang="zh-CN" sz="3200" b="1" dirty="0">
                <a:solidFill>
                  <a:srgbClr val="FF0000"/>
                </a:solidFill>
                <a:latin typeface="黑体" panose="02010609060101010101" pitchFamily="2" charset="-122"/>
                <a:ea typeface="黑体" panose="02010609060101010101" pitchFamily="2" charset="-122"/>
              </a:rPr>
              <a:t>常见的谦辞</a:t>
            </a:r>
            <a:endParaRPr lang="zh-CN" altLang="zh-CN" sz="3200" b="1" dirty="0">
              <a:solidFill>
                <a:srgbClr val="FF0000"/>
              </a:solidFill>
              <a:latin typeface="黑体" panose="02010609060101010101" pitchFamily="2" charset="-122"/>
              <a:ea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文本框 83969"/>
          <p:cNvSpPr txBox="1"/>
          <p:nvPr/>
        </p:nvSpPr>
        <p:spPr>
          <a:xfrm>
            <a:off x="565150" y="657225"/>
            <a:ext cx="7773670" cy="3839210"/>
          </a:xfrm>
          <a:prstGeom prst="rect">
            <a:avLst/>
          </a:prstGeom>
          <a:noFill/>
          <a:ln w="9525" cap="flat" cmpd="sng">
            <a:noFill/>
            <a:prstDash val="solid"/>
            <a:miter/>
            <a:headEnd type="none" w="med" len="med"/>
            <a:tailEnd type="none" w="med" len="med"/>
          </a:ln>
        </p:spPr>
        <p:txBody>
          <a:bodyPr wrap="square" anchor="t">
            <a:spAutoFit/>
          </a:bodyPr>
          <a:p>
            <a:pPr marL="457200" indent="-457200" algn="just">
              <a:lnSpc>
                <a:spcPct val="110000"/>
              </a:lnSpc>
              <a:spcBef>
                <a:spcPct val="50000"/>
              </a:spcBef>
              <a:buFont typeface="+mj-lt"/>
              <a:buAutoNum type="arabicPeriod" startAt="8"/>
            </a:pP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挂一漏万：</a:t>
            </a:r>
            <a:r>
              <a:rPr lang="zh-CN" altLang="en-US" sz="28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挂，列举；漏，遗漏。提到一个，漏掉上万。形容列举到的很少，遗漏掉的很多，很不完备。</a:t>
            </a:r>
            <a:endParaRPr lang="zh-CN" altLang="en-US" sz="28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gn="just">
              <a:lnSpc>
                <a:spcPct val="110000"/>
              </a:lnSpc>
              <a:spcBef>
                <a:spcPct val="50000"/>
              </a:spcBef>
              <a:buFont typeface="+mj-lt"/>
              <a:buAutoNum type="arabicPeriod" startAt="8"/>
            </a:pPr>
            <a:r>
              <a:rPr lang="zh-CN" altLang="en-US" sz="2800" b="1">
                <a:solidFill>
                  <a:srgbClr val="FF0000"/>
                </a:solidFill>
                <a:uFillTx/>
                <a:latin typeface="黑体" panose="02010609060101010101" pitchFamily="2" charset="-122"/>
                <a:ea typeface="黑体" panose="02010609060101010101" pitchFamily="2" charset="-122"/>
                <a:cs typeface="黑体" panose="02010609060101010101" pitchFamily="2" charset="-122"/>
              </a:rPr>
              <a:t>不情之请：</a:t>
            </a:r>
            <a:r>
              <a:rPr lang="zh-CN" altLang="en-US" sz="2800" b="1" dirty="0">
                <a:ln>
                  <a:noFill/>
                </a:ln>
                <a:solidFill>
                  <a:srgbClr val="000000"/>
                </a:solidFill>
                <a:latin typeface="黑体" panose="02010609060101010101" pitchFamily="2" charset="-122"/>
                <a:ea typeface="黑体" panose="02010609060101010101" pitchFamily="2" charset="-122"/>
                <a:cs typeface="黑体" panose="02010609060101010101" pitchFamily="2" charset="-122"/>
              </a:rPr>
              <a:t>客套话，不合情理的请求（向人求助时称自己的请求）。</a:t>
            </a:r>
            <a:endParaRPr lang="zh-CN" altLang="en-US" sz="2800" b="1" dirty="0">
              <a:ln>
                <a:noFill/>
              </a:ln>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457200" indent="-457200" algn="just">
              <a:lnSpc>
                <a:spcPct val="110000"/>
              </a:lnSpc>
              <a:spcBef>
                <a:spcPct val="50000"/>
              </a:spcBef>
              <a:buFont typeface="+mj-lt"/>
              <a:buAutoNum type="arabicPeriod" startAt="8"/>
            </a:pPr>
            <a:r>
              <a:rPr lang="zh-CN" altLang="en-US" sz="2800" b="1">
                <a:solidFill>
                  <a:srgbClr val="FF0000"/>
                </a:solidFill>
                <a:uFillTx/>
                <a:latin typeface="黑体" panose="02010609060101010101" pitchFamily="2" charset="-122"/>
                <a:ea typeface="黑体" panose="02010609060101010101" pitchFamily="2" charset="-122"/>
                <a:cs typeface="黑体" panose="02010609060101010101" pitchFamily="2" charset="-122"/>
              </a:rPr>
              <a:t>姑妄言之：</a:t>
            </a:r>
            <a:r>
              <a:rPr lang="zh-CN" altLang="en-US" sz="2800" b="1" dirty="0">
                <a:ln>
                  <a:noFill/>
                </a:ln>
                <a:solidFill>
                  <a:srgbClr val="000000"/>
                </a:solidFill>
                <a:latin typeface="黑体" panose="02010609060101010101" pitchFamily="2" charset="-122"/>
                <a:ea typeface="黑体" panose="02010609060101010101" pitchFamily="2" charset="-122"/>
                <a:cs typeface="黑体" panose="02010609060101010101" pitchFamily="2" charset="-122"/>
              </a:rPr>
              <a:t>姑且说说（对于自己不能十分确定的事情，说给别人时常用此语以示保留）。</a:t>
            </a:r>
            <a:endParaRPr lang="zh-CN" altLang="en-US" sz="2800" b="1" dirty="0">
              <a:ln>
                <a:noFill/>
              </a:ln>
              <a:solidFill>
                <a:srgbClr val="000000"/>
              </a:solidFill>
              <a:latin typeface="黑体" panose="02010609060101010101" pitchFamily="2" charset="-122"/>
              <a:ea typeface="黑体" panose="02010609060101010101" pitchFamily="2" charset="-122"/>
              <a:cs typeface="黑体" panose="02010609060101010101" pitchFamily="2" charset="-122"/>
            </a:endParaRPr>
          </a:p>
        </p:txBody>
      </p:sp>
      <p:sp>
        <p:nvSpPr>
          <p:cNvPr id="63491" name="文本框 83971"/>
          <p:cNvSpPr txBox="1"/>
          <p:nvPr/>
        </p:nvSpPr>
        <p:spPr>
          <a:xfrm>
            <a:off x="775970" y="4577080"/>
            <a:ext cx="7439660" cy="1770380"/>
          </a:xfrm>
          <a:prstGeom prst="rect">
            <a:avLst/>
          </a:prstGeom>
          <a:noFill/>
          <a:ln w="9525">
            <a:solidFill>
              <a:schemeClr val="tx2"/>
            </a:solidFill>
          </a:ln>
        </p:spPr>
        <p:txBody>
          <a:bodyPr wrap="square" anchor="t">
            <a:spAutoFit/>
          </a:bodyPr>
          <a:p>
            <a:pPr>
              <a:lnSpc>
                <a:spcPct val="130000"/>
              </a:lnSpc>
              <a:spcBef>
                <a:spcPct val="50000"/>
              </a:spcBef>
            </a:pPr>
            <a:r>
              <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才疏学浅、</a:t>
            </a:r>
            <a:r>
              <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Wingdings" panose="05000000000000000000" pitchFamily="2" charset="2"/>
              </a:rPr>
              <a:t>雕虫小技、东涂西抹、恭敬不如从命、贻笑大方、千虑一得、抛砖引玉、问道于盲、敝帚自珍</a:t>
            </a:r>
            <a:r>
              <a:rPr lang="zh-CN" altLang="en-US" sz="2800" b="1" dirty="0">
                <a:latin typeface="黑体" panose="02010609060101010101" pitchFamily="2" charset="-122"/>
                <a:ea typeface="黑体" panose="02010609060101010101" pitchFamily="2" charset="-122"/>
                <a:cs typeface="黑体" panose="02010609060101010101" pitchFamily="2" charset="-122"/>
                <a:sym typeface="Wingdings" panose="05000000000000000000" pitchFamily="2" charset="2"/>
              </a:rPr>
              <a:t>等成语也适用于谦词句中。</a:t>
            </a:r>
            <a:endParaRPr lang="zh-CN" altLang="en-US" sz="2800" b="1" dirty="0">
              <a:latin typeface="黑体" panose="02010609060101010101" pitchFamily="2" charset="-122"/>
              <a:ea typeface="黑体" panose="02010609060101010101" pitchFamily="2" charset="-122"/>
              <a:cs typeface="黑体" panose="02010609060101010101" pitchFamily="2"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animBg="1" build="p"/>
      <p:bldP spid="6349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占位符 20481"/>
          <p:cNvSpPr>
            <a:spLocks noGrp="1" noRot="1"/>
          </p:cNvSpPr>
          <p:nvPr>
            <p:ph type="body" idx="1"/>
          </p:nvPr>
        </p:nvSpPr>
        <p:spPr>
          <a:xfrm>
            <a:off x="260350" y="825500"/>
            <a:ext cx="8622665" cy="5634355"/>
          </a:xfrm>
        </p:spPr>
        <p:txBody>
          <a:bodyPr>
            <a:noAutofit/>
          </a:bodyPr>
          <a:p>
            <a:pPr marL="457200" indent="-457200">
              <a:lnSpc>
                <a:spcPct val="120000"/>
              </a:lnSpc>
              <a:buFont typeface="+mj-lt"/>
              <a:buAutoNum type="arabicPeriod"/>
            </a:pPr>
            <a:r>
              <a:rPr lang="zh-CN" altLang="en-US" sz="2400" b="1">
                <a:solidFill>
                  <a:srgbClr val="FF0000"/>
                </a:solidFill>
                <a:ea typeface="宋体" panose="02010600030101010101" pitchFamily="2" charset="-122"/>
              </a:rPr>
              <a:t>不吝赐教：</a:t>
            </a:r>
            <a:r>
              <a:rPr lang="zh-CN" altLang="en-US" sz="2400" b="1">
                <a:solidFill>
                  <a:srgbClr val="000000"/>
                </a:solidFill>
                <a:ea typeface="宋体" panose="02010600030101010101" pitchFamily="2" charset="-122"/>
              </a:rPr>
              <a:t>用于自己向别人征求意见或请教问题。</a:t>
            </a:r>
            <a:endParaRPr lang="zh-CN" altLang="en-US" sz="2400" b="1">
              <a:solidFill>
                <a:srgbClr val="000000"/>
              </a:solidFill>
              <a:ea typeface="宋体" panose="02010600030101010101" pitchFamily="2" charset="-122"/>
            </a:endParaRPr>
          </a:p>
          <a:p>
            <a:pPr marL="457200" indent="-457200">
              <a:lnSpc>
                <a:spcPct val="120000"/>
              </a:lnSpc>
              <a:buFont typeface="+mj-lt"/>
              <a:buAutoNum type="arabicPeriod"/>
            </a:pPr>
            <a:r>
              <a:rPr lang="zh-CN" altLang="en-US" sz="2400" b="1">
                <a:solidFill>
                  <a:srgbClr val="FF0000"/>
                </a:solidFill>
                <a:ea typeface="宋体" panose="02010600030101010101" pitchFamily="2" charset="-122"/>
              </a:rPr>
              <a:t>洗耳恭听：</a:t>
            </a:r>
            <a:r>
              <a:rPr lang="zh-CN" altLang="en-US" sz="2400" b="1">
                <a:solidFill>
                  <a:srgbClr val="000000"/>
                </a:solidFill>
                <a:ea typeface="宋体" panose="02010600030101010101" pitchFamily="2" charset="-122"/>
              </a:rPr>
              <a:t>洗净耳朵，恭敬地听讲。形容恭敬而认真地听人 </a:t>
            </a:r>
            <a:endParaRPr lang="zh-CN" altLang="en-US" sz="2400" b="1">
              <a:solidFill>
                <a:srgbClr val="000000"/>
              </a:solidFill>
              <a:ea typeface="宋体" panose="02010600030101010101" pitchFamily="2" charset="-122"/>
            </a:endParaRPr>
          </a:p>
          <a:p>
            <a:pPr>
              <a:lnSpc>
                <a:spcPct val="120000"/>
              </a:lnSpc>
              <a:buFont typeface="+mj-lt"/>
            </a:pPr>
            <a:r>
              <a:rPr lang="zh-CN" altLang="en-US" sz="2400" b="1">
                <a:solidFill>
                  <a:srgbClr val="000000"/>
                </a:solidFill>
                <a:ea typeface="宋体" panose="02010600030101010101" pitchFamily="2" charset="-122"/>
              </a:rPr>
              <a:t>                       讲话。（多用于请人讲话时说的客气话）</a:t>
            </a:r>
            <a:endParaRPr lang="zh-CN" altLang="en-US" sz="2400" b="1">
              <a:solidFill>
                <a:srgbClr val="000000"/>
              </a:solidFill>
              <a:ea typeface="宋体" panose="02010600030101010101" pitchFamily="2" charset="-122"/>
            </a:endParaRPr>
          </a:p>
          <a:p>
            <a:pPr>
              <a:lnSpc>
                <a:spcPct val="120000"/>
              </a:lnSpc>
              <a:buFont typeface="+mj-lt"/>
            </a:pPr>
            <a:r>
              <a:rPr lang="en-US" altLang="zh-CN" sz="2400" b="1">
                <a:solidFill>
                  <a:srgbClr val="FF0000"/>
                </a:solidFill>
                <a:ea typeface="宋体" panose="02010600030101010101" pitchFamily="2" charset="-122"/>
              </a:rPr>
              <a:t>3.  </a:t>
            </a:r>
            <a:r>
              <a:rPr lang="zh-CN" altLang="en-US" sz="2400" b="1">
                <a:solidFill>
                  <a:srgbClr val="FF0000"/>
                </a:solidFill>
                <a:ea typeface="宋体" panose="02010600030101010101" pitchFamily="2" charset="-122"/>
              </a:rPr>
              <a:t>大材小用：</a:t>
            </a:r>
            <a:r>
              <a:rPr lang="zh-CN" altLang="en-US" sz="2400" b="1">
                <a:solidFill>
                  <a:srgbClr val="000000"/>
                </a:solidFill>
                <a:ea typeface="宋体" panose="02010600030101010101" pitchFamily="2" charset="-122"/>
              </a:rPr>
              <a:t>把大的材料用在小处。比喻才能很高的人屈就于 </a:t>
            </a:r>
            <a:endParaRPr lang="zh-CN" altLang="en-US" sz="2400" b="1">
              <a:solidFill>
                <a:srgbClr val="000000"/>
              </a:solidFill>
              <a:ea typeface="宋体" panose="02010600030101010101" pitchFamily="2" charset="-122"/>
            </a:endParaRPr>
          </a:p>
          <a:p>
            <a:pPr>
              <a:lnSpc>
                <a:spcPct val="120000"/>
              </a:lnSpc>
              <a:buFont typeface="+mj-lt"/>
            </a:pPr>
            <a:r>
              <a:rPr lang="zh-CN" altLang="en-US" sz="2400" b="1">
                <a:solidFill>
                  <a:srgbClr val="000000"/>
                </a:solidFill>
                <a:ea typeface="宋体" panose="02010600030101010101" pitchFamily="2" charset="-122"/>
              </a:rPr>
              <a:t>                       低下职位，不能充分发挥其才能。</a:t>
            </a:r>
            <a:endParaRPr lang="zh-CN" altLang="en-US" sz="2400" b="1">
              <a:solidFill>
                <a:srgbClr val="000000"/>
              </a:solidFill>
              <a:ea typeface="宋体" panose="02010600030101010101" pitchFamily="2" charset="-122"/>
            </a:endParaRPr>
          </a:p>
          <a:p>
            <a:pPr>
              <a:lnSpc>
                <a:spcPct val="120000"/>
              </a:lnSpc>
              <a:buFont typeface="+mj-lt"/>
            </a:pPr>
            <a:r>
              <a:rPr lang="en-US" altLang="zh-CN" sz="2400" b="1">
                <a:solidFill>
                  <a:srgbClr val="FF0000"/>
                </a:solidFill>
                <a:ea typeface="宋体" panose="02010600030101010101" pitchFamily="2" charset="-122"/>
              </a:rPr>
              <a:t>4.  </a:t>
            </a:r>
            <a:r>
              <a:rPr lang="zh-CN" altLang="en-US" sz="2400" b="1">
                <a:solidFill>
                  <a:srgbClr val="FF0000"/>
                </a:solidFill>
                <a:ea typeface="宋体" panose="02010600030101010101" pitchFamily="2" charset="-122"/>
              </a:rPr>
              <a:t>率先垂范：</a:t>
            </a:r>
            <a:r>
              <a:rPr lang="zh-CN" altLang="en-US" sz="2400" b="1">
                <a:solidFill>
                  <a:srgbClr val="000000"/>
                </a:solidFill>
                <a:ea typeface="宋体" panose="02010600030101010101" pitchFamily="2" charset="-122"/>
              </a:rPr>
              <a:t>带头给下级或晚辈作示范。</a:t>
            </a:r>
            <a:endParaRPr lang="zh-CN" altLang="en-US" sz="2400" b="1">
              <a:solidFill>
                <a:srgbClr val="000000"/>
              </a:solidFill>
              <a:ea typeface="宋体" panose="02010600030101010101" pitchFamily="2" charset="-122"/>
            </a:endParaRPr>
          </a:p>
          <a:p>
            <a:pPr>
              <a:lnSpc>
                <a:spcPct val="120000"/>
              </a:lnSpc>
              <a:buFont typeface="+mj-lt"/>
            </a:pPr>
            <a:r>
              <a:rPr lang="en-US" altLang="zh-CN" sz="2400" b="1">
                <a:solidFill>
                  <a:srgbClr val="FF0000"/>
                </a:solidFill>
                <a:ea typeface="宋体" panose="02010600030101010101" pitchFamily="2" charset="-122"/>
              </a:rPr>
              <a:t>5.  </a:t>
            </a:r>
            <a:r>
              <a:rPr lang="zh-CN" altLang="en-US" sz="2400" b="1">
                <a:solidFill>
                  <a:srgbClr val="FF0000"/>
                </a:solidFill>
                <a:ea typeface="宋体" panose="02010600030101010101" pitchFamily="2" charset="-122"/>
              </a:rPr>
              <a:t>虚怀若谷：</a:t>
            </a:r>
            <a:r>
              <a:rPr lang="zh-CN" altLang="en-US" sz="2400" b="1">
                <a:solidFill>
                  <a:srgbClr val="000000"/>
                </a:solidFill>
                <a:ea typeface="宋体" panose="02010600030101010101" pitchFamily="2" charset="-122"/>
              </a:rPr>
              <a:t>谦虚的胸怀像山谷一样空旷深广。形容非常谦虚</a:t>
            </a:r>
            <a:endParaRPr lang="zh-CN" altLang="en-US" sz="2400" b="1">
              <a:solidFill>
                <a:srgbClr val="000000"/>
              </a:solidFill>
              <a:ea typeface="宋体" panose="02010600030101010101" pitchFamily="2" charset="-122"/>
            </a:endParaRPr>
          </a:p>
          <a:p>
            <a:pPr>
              <a:lnSpc>
                <a:spcPct val="120000"/>
              </a:lnSpc>
              <a:buFont typeface="+mj-lt"/>
            </a:pPr>
            <a:r>
              <a:rPr lang="en-US" altLang="zh-CN" sz="2400" b="1">
                <a:solidFill>
                  <a:srgbClr val="FF0000"/>
                </a:solidFill>
                <a:ea typeface="宋体" panose="02010600030101010101" pitchFamily="2" charset="-122"/>
                <a:sym typeface="+mn-ea"/>
              </a:rPr>
              <a:t>6.  </a:t>
            </a:r>
            <a:r>
              <a:rPr sz="2400" b="1">
                <a:solidFill>
                  <a:srgbClr val="FF0000"/>
                </a:solidFill>
                <a:ea typeface="宋体" panose="02010600030101010101" pitchFamily="2" charset="-122"/>
                <a:sym typeface="+mn-ea"/>
              </a:rPr>
              <a:t>高抬贵手：</a:t>
            </a:r>
            <a:r>
              <a:rPr sz="2400" b="1">
                <a:solidFill>
                  <a:srgbClr val="000000"/>
                </a:solidFill>
                <a:ea typeface="宋体" panose="02010600030101010101" pitchFamily="2" charset="-122"/>
                <a:sym typeface="+mn-ea"/>
              </a:rPr>
              <a:t>客套话，多用于请求对方饶恕或通融。</a:t>
            </a:r>
            <a:endParaRPr lang="zh-CN" altLang="en-US" sz="2400">
              <a:ea typeface="宋体" panose="02010600030101010101" pitchFamily="2" charset="-122"/>
            </a:endParaRPr>
          </a:p>
          <a:p>
            <a:pPr>
              <a:lnSpc>
                <a:spcPct val="120000"/>
              </a:lnSpc>
              <a:buFont typeface="+mj-lt"/>
            </a:pPr>
            <a:r>
              <a:rPr lang="en-US" altLang="zh-CN" sz="2400" b="1">
                <a:solidFill>
                  <a:srgbClr val="FF0000"/>
                </a:solidFill>
                <a:ea typeface="宋体" panose="02010600030101010101" pitchFamily="2" charset="-122"/>
              </a:rPr>
              <a:t>7.  </a:t>
            </a:r>
            <a:r>
              <a:rPr lang="zh-CN" altLang="en-US" sz="2400" b="1">
                <a:solidFill>
                  <a:srgbClr val="FF0000"/>
                </a:solidFill>
                <a:ea typeface="宋体" panose="02010600030101010101" pitchFamily="2" charset="-122"/>
              </a:rPr>
              <a:t>虚左以待：</a:t>
            </a:r>
            <a:r>
              <a:rPr lang="zh-CN" altLang="en-US" sz="2400" b="1">
                <a:solidFill>
                  <a:srgbClr val="000000"/>
                </a:solidFill>
                <a:ea typeface="宋体" panose="02010600030101010101" pitchFamily="2" charset="-122"/>
              </a:rPr>
              <a:t>虚，空着；左，古时以左位为尊。空着左边的位置等待客人，表示尊敬。也泛指留出位置恭候他人。</a:t>
            </a:r>
            <a:endParaRPr lang="zh-CN" altLang="en-US" sz="2400">
              <a:ea typeface="宋体" panose="02010600030101010101" pitchFamily="2" charset="-122"/>
            </a:endParaRPr>
          </a:p>
        </p:txBody>
      </p:sp>
      <p:sp>
        <p:nvSpPr>
          <p:cNvPr id="3" name="文本框 2"/>
          <p:cNvSpPr txBox="1"/>
          <p:nvPr/>
        </p:nvSpPr>
        <p:spPr>
          <a:xfrm>
            <a:off x="3005773" y="209550"/>
            <a:ext cx="2224405" cy="632460"/>
          </a:xfrm>
          <a:prstGeom prst="rect">
            <a:avLst/>
          </a:prstGeom>
          <a:noFill/>
        </p:spPr>
        <p:txBody>
          <a:bodyPr wrap="none" rtlCol="0" anchor="t">
            <a:spAutoFit/>
          </a:bodyPr>
          <a:p>
            <a:pPr algn="just" defTabSz="914400">
              <a:lnSpc>
                <a:spcPct val="110000"/>
              </a:lnSpc>
              <a:tabLst>
                <a:tab pos="1889125" algn="l"/>
              </a:tabLst>
            </a:pPr>
            <a:r>
              <a:rPr lang="zh-CN" altLang="zh-CN" sz="3200" b="1" dirty="0">
                <a:solidFill>
                  <a:srgbClr val="FF0000"/>
                </a:solidFill>
                <a:latin typeface="黑体" panose="02010609060101010101" pitchFamily="2" charset="-122"/>
                <a:ea typeface="黑体" panose="02010609060101010101" pitchFamily="2" charset="-122"/>
                <a:sym typeface="+mn-ea"/>
              </a:rPr>
              <a:t>常见的</a:t>
            </a:r>
            <a:r>
              <a:rPr lang="zh-CN" altLang="en-US" sz="3200" b="1">
                <a:solidFill>
                  <a:srgbClr val="FF0000"/>
                </a:solidFill>
                <a:ea typeface="宋体" panose="02010600030101010101" pitchFamily="2" charset="-122"/>
                <a:sym typeface="+mn-ea"/>
              </a:rPr>
              <a:t>敬</a:t>
            </a:r>
            <a:r>
              <a:rPr lang="zh-CN" altLang="zh-CN" sz="3200" b="1" dirty="0">
                <a:solidFill>
                  <a:srgbClr val="FF0000"/>
                </a:solidFill>
                <a:latin typeface="黑体" panose="02010609060101010101" pitchFamily="2" charset="-122"/>
                <a:ea typeface="黑体" panose="02010609060101010101" pitchFamily="2" charset="-122"/>
                <a:sym typeface="+mn-ea"/>
              </a:rPr>
              <a:t>辞</a:t>
            </a:r>
            <a:endParaRPr lang="zh-CN" altLang="zh-CN" sz="3200" b="1" dirty="0">
              <a:solidFill>
                <a:srgbClr val="FF0000"/>
              </a:solidFill>
              <a:latin typeface="黑体" panose="02010609060101010101" pitchFamily="2" charset="-122"/>
              <a:ea typeface="黑体" panose="02010609060101010101" pitchFamily="2" charset="-122"/>
              <a:sym typeface="+mn-ea"/>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91860"/>
            <a:ext cx="995680" cy="836295"/>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内容占位符 79873"/>
          <p:cNvSpPr>
            <a:spLocks noGrp="1" noRot="1"/>
          </p:cNvSpPr>
          <p:nvPr>
            <p:ph idx="1"/>
          </p:nvPr>
        </p:nvSpPr>
        <p:spPr>
          <a:xfrm>
            <a:off x="237490" y="753110"/>
            <a:ext cx="8457565" cy="3831590"/>
          </a:xfrm>
        </p:spPr>
        <p:txBody>
          <a:bodyPr vert="horz" wrap="square" lIns="91440" tIns="45720" rIns="91440" bIns="45720" anchor="t">
            <a:noAutofit/>
          </a:bodyPr>
          <a:p>
            <a:pPr eaLnBrk="1" hangingPunct="1">
              <a:lnSpc>
                <a:spcPct val="130000"/>
              </a:lnSpc>
              <a:buNone/>
            </a:pPr>
            <a:r>
              <a:rPr sz="2800" b="1">
                <a:solidFill>
                  <a:srgbClr val="212DD3"/>
                </a:solidFill>
                <a:latin typeface="黑体" panose="02010609060101010101" pitchFamily="2" charset="-122"/>
                <a:ea typeface="黑体" panose="02010609060101010101" pitchFamily="2" charset="-122"/>
                <a:cs typeface="黑体" panose="02010609060101010101" pitchFamily="2" charset="-122"/>
              </a:rPr>
              <a:t>请判断下列成语使用正误，并说明原因。</a:t>
            </a:r>
            <a:endParaRPr sz="2800" b="1">
              <a:solidFill>
                <a:srgbClr val="212DD3"/>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30000"/>
              </a:lnSpc>
              <a:buNone/>
            </a:pPr>
            <a:r>
              <a:rPr lang="en-US" altLang="zh-CN" sz="2400" b="1">
                <a:solidFill>
                  <a:schemeClr val="tx1"/>
                </a:solidFill>
                <a:latin typeface="黑体" panose="02010609060101010101" pitchFamily="2" charset="-122"/>
                <a:ea typeface="黑体" panose="02010609060101010101" pitchFamily="2" charset="-122"/>
                <a:cs typeface="黑体" panose="02010609060101010101" pitchFamily="2" charset="-122"/>
              </a:rPr>
              <a:t>1.</a:t>
            </a:r>
            <a:r>
              <a:rPr sz="2400" b="1">
                <a:solidFill>
                  <a:schemeClr val="tx1"/>
                </a:solidFill>
                <a:latin typeface="黑体" panose="02010609060101010101" pitchFamily="2" charset="-122"/>
                <a:ea typeface="黑体" panose="02010609060101010101" pitchFamily="2" charset="-122"/>
                <a:cs typeface="黑体" panose="02010609060101010101" pitchFamily="2" charset="-122"/>
              </a:rPr>
              <a:t>我</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已谈了这些，算是</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抛砖引玉</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，下面请诸位</a:t>
            </a:r>
            <a:r>
              <a:rPr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发表</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一孔之见</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endParaRPr lang="en-US" altLang="zh-CN" sz="23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30000"/>
              </a:lnSpc>
              <a:buNone/>
            </a:pPr>
            <a:endParaRPr lang="en-US" altLang="zh-CN" sz="23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30000"/>
              </a:lnSpc>
              <a:buNone/>
            </a:pPr>
            <a:endParaRPr lang="en-US" altLang="zh-CN" sz="23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00000"/>
              </a:lnSpc>
              <a:buNone/>
            </a:pPr>
            <a:endParaRPr lang="en-US" altLang="zh-CN" sz="2300" b="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eaLnBrk="1" hangingPunct="1">
              <a:lnSpc>
                <a:spcPct val="100000"/>
              </a:lnSpc>
              <a:buNone/>
            </a:pPr>
            <a:r>
              <a:rPr lang="en-US" altLang="zh-CN"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2</a:t>
            </a:r>
            <a:r>
              <a:rPr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.老李从小就养成了勤学好问的良好习惯．遇到问题，总是</a:t>
            </a:r>
            <a:endParaRPr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eaLnBrk="1" hangingPunct="1">
              <a:lnSpc>
                <a:spcPct val="110000"/>
              </a:lnSpc>
              <a:buNone/>
            </a:pPr>
            <a:r>
              <a:rPr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不耻下问</a:t>
            </a:r>
            <a:r>
              <a:rPr sz="24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，及时向同事、亲朋好友甚至左邻右舍请教。</a:t>
            </a:r>
            <a:endPar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79875" name="文本框 79874"/>
          <p:cNvSpPr txBox="1"/>
          <p:nvPr/>
        </p:nvSpPr>
        <p:spPr>
          <a:xfrm>
            <a:off x="552450" y="1987550"/>
            <a:ext cx="7497445" cy="1529715"/>
          </a:xfrm>
          <a:prstGeom prst="rect">
            <a:avLst/>
          </a:prstGeom>
          <a:noFill/>
          <a:ln w="9525">
            <a:noFill/>
          </a:ln>
        </p:spPr>
        <p:txBody>
          <a:bodyPr wrap="square" anchor="t">
            <a:spAutoFit/>
          </a:bodyPr>
          <a:p>
            <a:pPr>
              <a:lnSpc>
                <a:spcPct val="130000"/>
              </a:lnSpc>
            </a:pPr>
            <a:r>
              <a:rPr lang="zh-CN" altLang="en-US" sz="2400" b="1" dirty="0">
                <a:solidFill>
                  <a:srgbClr val="FF0000"/>
                </a:solidFill>
                <a:latin typeface="黑体" panose="02010609060101010101" pitchFamily="2" charset="-122"/>
                <a:ea typeface="黑体" panose="02010609060101010101" pitchFamily="2" charset="-122"/>
              </a:rPr>
              <a:t>抛砖引玉：</a:t>
            </a:r>
            <a:r>
              <a:rPr lang="zh-CN" altLang="en-US" sz="2400" b="1" dirty="0">
                <a:solidFill>
                  <a:srgbClr val="212DD3"/>
                </a:solidFill>
                <a:latin typeface="黑体" panose="02010609060101010101" pitchFamily="2" charset="-122"/>
                <a:ea typeface="黑体" panose="02010609060101010101" pitchFamily="2" charset="-122"/>
              </a:rPr>
              <a:t>谦辞，比喻用粗浅的、不成熟的意见引出 </a:t>
            </a:r>
            <a:endParaRPr lang="zh-CN" altLang="en-US" sz="2400" b="1" dirty="0">
              <a:solidFill>
                <a:srgbClr val="212DD3"/>
              </a:solidFill>
              <a:latin typeface="黑体" panose="02010609060101010101" pitchFamily="2" charset="-122"/>
              <a:ea typeface="黑体" panose="02010609060101010101" pitchFamily="2" charset="-122"/>
            </a:endParaRPr>
          </a:p>
          <a:p>
            <a:pPr>
              <a:lnSpc>
                <a:spcPct val="130000"/>
              </a:lnSpc>
            </a:pPr>
            <a:r>
              <a:rPr lang="zh-CN" altLang="en-US" sz="2400" b="1" dirty="0">
                <a:solidFill>
                  <a:srgbClr val="212DD3"/>
                </a:solidFill>
                <a:latin typeface="黑体" panose="02010609060101010101" pitchFamily="2" charset="-122"/>
                <a:ea typeface="黑体" panose="02010609060101010101" pitchFamily="2" charset="-122"/>
              </a:rPr>
              <a:t>          别人高明的、成熟的意见。</a:t>
            </a:r>
            <a:r>
              <a:rPr lang="zh-CN" altLang="en-US" sz="2400" b="1" dirty="0">
                <a:solidFill>
                  <a:srgbClr val="FF0000"/>
                </a:solidFill>
                <a:latin typeface="黑体" panose="02010609060101010101" pitchFamily="2" charset="-122"/>
                <a:ea typeface="黑体" panose="02010609060101010101" pitchFamily="2" charset="-122"/>
              </a:rPr>
              <a:t>正确</a:t>
            </a:r>
            <a:endParaRPr lang="zh-CN" altLang="en-US" sz="2400" b="1" dirty="0">
              <a:solidFill>
                <a:srgbClr val="FF0000"/>
              </a:solidFill>
              <a:latin typeface="黑体" panose="02010609060101010101" pitchFamily="2" charset="-122"/>
              <a:ea typeface="黑体" panose="02010609060101010101" pitchFamily="2" charset="-122"/>
            </a:endParaRPr>
          </a:p>
          <a:p>
            <a:pPr>
              <a:lnSpc>
                <a:spcPct val="130000"/>
              </a:lnSpc>
            </a:pPr>
            <a:r>
              <a:rPr lang="zh-CN" altLang="en-US" sz="2400" b="1">
                <a:solidFill>
                  <a:srgbClr val="FF0000"/>
                </a:solidFill>
                <a:uFillTx/>
                <a:latin typeface="黑体" panose="02010609060101010101" pitchFamily="2" charset="-122"/>
                <a:ea typeface="黑体" panose="02010609060101010101" pitchFamily="2" charset="-122"/>
                <a:cs typeface="黑体" panose="02010609060101010101" pitchFamily="2" charset="-122"/>
                <a:sym typeface="+mn-ea"/>
              </a:rPr>
              <a:t>一孔之见：</a:t>
            </a:r>
            <a:r>
              <a:rPr lang="zh-CN" altLang="en-US" sz="2400" b="1" dirty="0">
                <a:ln>
                  <a:noFill/>
                </a:ln>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多用作谦辞</a:t>
            </a:r>
            <a:r>
              <a:rPr lang="en-US" altLang="zh-CN" sz="2400" b="1">
                <a:ln>
                  <a:noFill/>
                </a:ln>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dirty="0">
                <a:ln>
                  <a:noFill/>
                </a:ln>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比喻狭隘片面的见解。</a:t>
            </a:r>
            <a:r>
              <a:rPr lang="zh-CN" altLang="en-US" sz="2400" b="1" dirty="0">
                <a:ln>
                  <a:noFill/>
                </a:ln>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错误</a:t>
            </a:r>
            <a:endParaRPr lang="zh-CN" altLang="en-US" sz="2400" b="1" dirty="0">
              <a:ln>
                <a:noFill/>
              </a:ln>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2" name="文本框 1"/>
          <p:cNvSpPr txBox="1"/>
          <p:nvPr/>
        </p:nvSpPr>
        <p:spPr>
          <a:xfrm>
            <a:off x="414655" y="4901565"/>
            <a:ext cx="7528560" cy="1529715"/>
          </a:xfrm>
          <a:prstGeom prst="rect">
            <a:avLst/>
          </a:prstGeom>
          <a:noFill/>
        </p:spPr>
        <p:txBody>
          <a:bodyPr wrap="none" rtlCol="0" anchor="t">
            <a:spAutoFit/>
          </a:bodyPr>
          <a:p>
            <a:pPr indent="0" algn="l" fontAlgn="auto">
              <a:lnSpc>
                <a:spcPct val="130000"/>
              </a:lnSpc>
            </a:pP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不耻下问：</a:t>
            </a:r>
            <a:r>
              <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不以向地位比自己低、知识比自己少的人请</a:t>
            </a:r>
            <a:endPar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a:p>
            <a:pPr indent="0" algn="l" fontAlgn="auto">
              <a:lnSpc>
                <a:spcPct val="130000"/>
              </a:lnSpc>
            </a:pPr>
            <a:r>
              <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教为可耻。而句中说的是老李向同事、亲朋好友甚至左</a:t>
            </a:r>
            <a:endPar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a:p>
            <a:pPr indent="0" algn="l" fontAlgn="auto">
              <a:lnSpc>
                <a:spcPct val="130000"/>
              </a:lnSpc>
            </a:pPr>
            <a:r>
              <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邻右舍请教，不存在地位高低、知识多少的问题。</a:t>
            </a:r>
            <a:r>
              <a:rPr lang="zh-CN" altLang="en-US" sz="2400" b="1" dirty="0">
                <a:ln>
                  <a:noFill/>
                </a:ln>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错误</a:t>
            </a:r>
            <a:endPar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
        <p:nvSpPr>
          <p:cNvPr id="55298" name="标题 55297"/>
          <p:cNvSpPr>
            <a:spLocks noGrp="1" noRot="1"/>
          </p:cNvSpPr>
          <p:nvPr/>
        </p:nvSpPr>
        <p:spPr>
          <a:xfrm>
            <a:off x="2491105" y="233680"/>
            <a:ext cx="3154680" cy="591185"/>
          </a:xfrm>
          <a:prstGeom prst="rect">
            <a:avLst/>
          </a:prstGeom>
        </p:spPr>
        <p:txBody>
          <a:bodyPr vert="horz" wrap="square" lIns="91440" tIns="45720" rIns="91440" bIns="4572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eaLnBrk="1" hangingPunct="1">
              <a:lnSpc>
                <a:spcPct val="100000"/>
              </a:lnSpc>
            </a:pPr>
            <a:endParaRPr sz="4000">
              <a:solidFill>
                <a:srgbClr val="FF0000"/>
              </a:solidFill>
              <a:latin typeface="黑体" panose="02010609060101010101" pitchFamily="2" charset="-122"/>
              <a:ea typeface="黑体" panose="02010609060101010101" pitchFamily="2" charset="-122"/>
              <a:sym typeface="+mn-ea"/>
            </a:endParaRPr>
          </a:p>
          <a:p>
            <a:pPr algn="ctr" eaLnBrk="1" hangingPunct="1">
              <a:lnSpc>
                <a:spcPct val="100000"/>
              </a:lnSpc>
            </a:pPr>
            <a:r>
              <a:rPr sz="4000">
                <a:solidFill>
                  <a:srgbClr val="FF0000"/>
                </a:solidFill>
                <a:latin typeface="黑体" panose="02010609060101010101" pitchFamily="2" charset="-122"/>
                <a:ea typeface="黑体" panose="02010609060101010101" pitchFamily="2" charset="-122"/>
                <a:sym typeface="+mn-ea"/>
              </a:rPr>
              <a:t>小试</a:t>
            </a:r>
            <a:r>
              <a:rPr lang="zh-CN" altLang="en-US" sz="4000" dirty="0">
                <a:solidFill>
                  <a:srgbClr val="FF0000"/>
                </a:solidFill>
                <a:latin typeface="黑体" panose="02010609060101010101" pitchFamily="2" charset="-122"/>
                <a:ea typeface="黑体" panose="02010609060101010101" pitchFamily="2" charset="-122"/>
                <a:sym typeface="+mn-ea"/>
              </a:rPr>
              <a:t>牛刀</a:t>
            </a:r>
            <a:endParaRPr lang="zh-CN" altLang="en-US" sz="4000" b="1" dirty="0">
              <a:solidFill>
                <a:srgbClr val="FF0000"/>
              </a:solidFill>
              <a:latin typeface="黑体" panose="02010609060101010101" pitchFamily="2" charset="-122"/>
              <a:ea typeface="黑体" panose="02010609060101010101" pitchFamily="2" charset="-122"/>
            </a:endParaRPr>
          </a:p>
          <a:p>
            <a:pPr algn="ctr" eaLnBrk="1" hangingPunct="1"/>
            <a:endParaRPr lang="zh-CN" altLang="en-US" sz="40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blinds(horizontal)">
                                      <p:cBhvr>
                                        <p:cTn id="7" dur="500"/>
                                        <p:tgtEl>
                                          <p:spTgt spid="798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4"/>
          <p:cNvSpPr/>
          <p:nvPr/>
        </p:nvSpPr>
        <p:spPr>
          <a:xfrm>
            <a:off x="347345" y="629920"/>
            <a:ext cx="8018145" cy="3415030"/>
          </a:xfrm>
          <a:prstGeom prst="rect">
            <a:avLst/>
          </a:prstGeom>
          <a:noFill/>
          <a:ln w="9525">
            <a:noFill/>
          </a:ln>
        </p:spPr>
        <p:txBody>
          <a:bodyPr wrap="square" anchor="t">
            <a:spAutoFit/>
          </a:bodyPr>
          <a:p>
            <a:pPr algn="just" defTabSz="914400">
              <a:lnSpc>
                <a:spcPct val="150000"/>
              </a:lnSpc>
              <a:tabLst>
                <a:tab pos="1889125" algn="l"/>
              </a:tabLst>
            </a:pPr>
            <a:r>
              <a:rPr lang="en-US" altLang="zh-CN" sz="2400" b="1" dirty="0">
                <a:latin typeface="黑体" panose="02010609060101010101" pitchFamily="2" charset="-122"/>
                <a:ea typeface="黑体" panose="02010609060101010101" pitchFamily="2" charset="-122"/>
                <a:cs typeface="黑体" panose="02010609060101010101" pitchFamily="2" charset="-122"/>
              </a:rPr>
              <a:t>3.</a:t>
            </a:r>
            <a:r>
              <a:rPr lang="zh-CN" altLang="zh-CN" sz="2400" b="1" dirty="0">
                <a:latin typeface="黑体" panose="02010609060101010101" pitchFamily="2" charset="-122"/>
                <a:ea typeface="黑体" panose="02010609060101010101" pitchFamily="2" charset="-122"/>
                <a:cs typeface="黑体" panose="02010609060101010101" pitchFamily="2" charset="-122"/>
              </a:rPr>
              <a:t>在座的各位都是本领域的顶尖专家，我们请大家来，就是想听听各位的高见，大家不必客气，就</a:t>
            </a:r>
            <a:r>
              <a:rPr lang="zh-CN"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rPr>
              <a:t>姑妄言之</a:t>
            </a:r>
            <a:r>
              <a:rPr lang="zh-CN" altLang="zh-CN" sz="2400" b="1" dirty="0">
                <a:latin typeface="黑体" panose="02010609060101010101" pitchFamily="2" charset="-122"/>
                <a:ea typeface="黑体" panose="02010609060101010101" pitchFamily="2" charset="-122"/>
                <a:cs typeface="黑体" panose="02010609060101010101" pitchFamily="2" charset="-122"/>
              </a:rPr>
              <a:t>吧。</a:t>
            </a:r>
            <a:endParaRPr lang="zh-CN" altLang="zh-CN" sz="2400" b="1" dirty="0">
              <a:latin typeface="黑体" panose="02010609060101010101" pitchFamily="2" charset="-122"/>
              <a:ea typeface="黑体" panose="02010609060101010101" pitchFamily="2" charset="-122"/>
              <a:cs typeface="黑体" panose="02010609060101010101" pitchFamily="2" charset="-122"/>
            </a:endParaRPr>
          </a:p>
          <a:p>
            <a:pPr algn="just" defTabSz="914400">
              <a:lnSpc>
                <a:spcPct val="150000"/>
              </a:lnSpc>
              <a:tabLst>
                <a:tab pos="1889125" algn="l"/>
              </a:tabLst>
            </a:pPr>
            <a:endParaRPr lang="en-US" altLang="zh-CN" sz="2400" b="1" dirty="0">
              <a:latin typeface="黑体" panose="02010609060101010101" pitchFamily="2" charset="-122"/>
              <a:ea typeface="黑体" panose="02010609060101010101" pitchFamily="2" charset="-122"/>
              <a:cs typeface="黑体" panose="02010609060101010101" pitchFamily="2" charset="-122"/>
            </a:endParaRPr>
          </a:p>
          <a:p>
            <a:pPr algn="just" defTabSz="914400">
              <a:lnSpc>
                <a:spcPct val="150000"/>
              </a:lnSpc>
              <a:tabLst>
                <a:tab pos="1889125" algn="l"/>
              </a:tabLst>
            </a:pPr>
            <a:endParaRPr lang="en-US" altLang="zh-CN" sz="2400" b="1" dirty="0">
              <a:latin typeface="黑体" panose="02010609060101010101" pitchFamily="2" charset="-122"/>
              <a:ea typeface="黑体" panose="02010609060101010101" pitchFamily="2" charset="-122"/>
              <a:cs typeface="黑体" panose="02010609060101010101" pitchFamily="2" charset="-122"/>
            </a:endParaRPr>
          </a:p>
          <a:p>
            <a:pPr algn="just" defTabSz="914400">
              <a:lnSpc>
                <a:spcPct val="150000"/>
              </a:lnSpc>
              <a:tabLst>
                <a:tab pos="1889125" algn="l"/>
              </a:tabLst>
            </a:pPr>
            <a:endParaRPr lang="en-US" altLang="zh-CN" sz="2400" b="1" dirty="0">
              <a:latin typeface="黑体" panose="02010609060101010101" pitchFamily="2" charset="-122"/>
              <a:ea typeface="黑体" panose="02010609060101010101" pitchFamily="2" charset="-122"/>
              <a:cs typeface="黑体" panose="02010609060101010101" pitchFamily="2" charset="-122"/>
            </a:endParaRPr>
          </a:p>
          <a:p>
            <a:pPr algn="just" defTabSz="914400">
              <a:lnSpc>
                <a:spcPct val="150000"/>
              </a:lnSpc>
              <a:tabLst>
                <a:tab pos="1889125" algn="l"/>
              </a:tabLst>
            </a:pPr>
            <a:endParaRPr lang="en-US" altLang="zh-CN" sz="2400" b="1" dirty="0">
              <a:latin typeface="黑体" panose="02010609060101010101" pitchFamily="2" charset="-122"/>
              <a:ea typeface="黑体" panose="02010609060101010101" pitchFamily="2" charset="-122"/>
              <a:cs typeface="黑体" panose="02010609060101010101" pitchFamily="2" charset="-122"/>
            </a:endParaRPr>
          </a:p>
        </p:txBody>
      </p:sp>
      <p:sp>
        <p:nvSpPr>
          <p:cNvPr id="15363" name="矩形 2"/>
          <p:cNvSpPr/>
          <p:nvPr/>
        </p:nvSpPr>
        <p:spPr>
          <a:xfrm>
            <a:off x="409575" y="2826385"/>
            <a:ext cx="8018145" cy="2306320"/>
          </a:xfrm>
          <a:prstGeom prst="rect">
            <a:avLst/>
          </a:prstGeom>
          <a:noFill/>
          <a:ln w="9525">
            <a:noFill/>
          </a:ln>
        </p:spPr>
        <p:txBody>
          <a:bodyPr wrap="square" anchor="t">
            <a:spAutoFit/>
          </a:bodyPr>
          <a:p>
            <a:pPr algn="just" defTabSz="914400">
              <a:lnSpc>
                <a:spcPct val="120000"/>
              </a:lnSpc>
              <a:tabLst>
                <a:tab pos="1889125" algn="l"/>
              </a:tabLst>
            </a:pPr>
            <a:r>
              <a:rPr lang="en-US" altLang="zh-CN" sz="2400" b="1" dirty="0">
                <a:latin typeface="黑体" panose="02010609060101010101" pitchFamily="2" charset="-122"/>
                <a:ea typeface="黑体" panose="02010609060101010101" pitchFamily="2" charset="-122"/>
                <a:cs typeface="黑体" panose="02010609060101010101" pitchFamily="2" charset="-122"/>
              </a:rPr>
              <a:t>4.</a:t>
            </a:r>
            <a:r>
              <a:rPr lang="zh-CN" altLang="zh-CN" sz="2400" b="1" dirty="0">
                <a:latin typeface="黑体" panose="02010609060101010101" pitchFamily="2" charset="-122"/>
                <a:ea typeface="黑体" panose="02010609060101010101" pitchFamily="2" charset="-122"/>
                <a:cs typeface="黑体" panose="02010609060101010101" pitchFamily="2" charset="-122"/>
              </a:rPr>
              <a:t>你的这个</a:t>
            </a:r>
            <a:r>
              <a:rPr lang="zh-CN"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rPr>
              <a:t>不情之请</a:t>
            </a:r>
            <a:r>
              <a:rPr lang="zh-CN" altLang="zh-CN" sz="2400" b="1" dirty="0">
                <a:latin typeface="黑体" panose="02010609060101010101" pitchFamily="2" charset="-122"/>
                <a:ea typeface="黑体" panose="02010609060101010101" pitchFamily="2" charset="-122"/>
                <a:cs typeface="黑体" panose="02010609060101010101" pitchFamily="2" charset="-122"/>
              </a:rPr>
              <a:t>让我很为难，过两天我再答复你吧。</a:t>
            </a:r>
            <a:endParaRPr lang="zh-CN" altLang="zh-CN" sz="2400" b="1" dirty="0">
              <a:latin typeface="黑体" panose="02010609060101010101" pitchFamily="2" charset="-122"/>
              <a:ea typeface="黑体" panose="02010609060101010101" pitchFamily="2" charset="-122"/>
              <a:cs typeface="黑体" panose="02010609060101010101" pitchFamily="2" charset="-122"/>
            </a:endParaRPr>
          </a:p>
          <a:p>
            <a:pPr algn="just" defTabSz="914400">
              <a:lnSpc>
                <a:spcPct val="120000"/>
              </a:lnSpc>
              <a:tabLst>
                <a:tab pos="1889125" algn="l"/>
              </a:tabLst>
            </a:pP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pPr algn="just" defTabSz="914400">
              <a:lnSpc>
                <a:spcPct val="120000"/>
              </a:lnSpc>
              <a:tabLst>
                <a:tab pos="1889125" algn="l"/>
              </a:tabLst>
            </a:pP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pPr algn="just" defTabSz="914400">
              <a:lnSpc>
                <a:spcPct val="120000"/>
              </a:lnSpc>
              <a:tabLst>
                <a:tab pos="1889125" algn="l"/>
              </a:tabLst>
            </a:pPr>
            <a:r>
              <a:rPr lang="en-US" altLang="zh-CN" sz="2400" b="1" dirty="0">
                <a:latin typeface="黑体" panose="02010609060101010101" pitchFamily="2" charset="-122"/>
                <a:ea typeface="黑体" panose="02010609060101010101" pitchFamily="2" charset="-122"/>
                <a:cs typeface="黑体" panose="02010609060101010101" pitchFamily="2" charset="-122"/>
              </a:rPr>
              <a:t>5.</a:t>
            </a:r>
            <a:r>
              <a:rPr lang="zh-CN" altLang="en-US" sz="2400" b="1" dirty="0">
                <a:latin typeface="黑体" panose="02010609060101010101" pitchFamily="2" charset="-122"/>
                <a:ea typeface="黑体" panose="02010609060101010101" pitchFamily="2" charset="-122"/>
                <a:cs typeface="黑体" panose="02010609060101010101" pitchFamily="2" charset="-122"/>
              </a:rPr>
              <a:t>老师，您的好意，我只能</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敬谢不敏</a:t>
            </a:r>
            <a:r>
              <a:rPr lang="zh-CN" altLang="en-US" sz="2400" b="1" dirty="0">
                <a:latin typeface="黑体" panose="02010609060101010101" pitchFamily="2" charset="-122"/>
                <a:ea typeface="黑体" panose="02010609060101010101" pitchFamily="2" charset="-122"/>
                <a:cs typeface="黑体" panose="02010609060101010101" pitchFamily="2" charset="-122"/>
              </a:rPr>
              <a:t>，因为我有自知之明，我做普通学生尚可，班长一职实难胜任。</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p:txBody>
      </p:sp>
      <p:sp>
        <p:nvSpPr>
          <p:cNvPr id="26628" name="Text Box 4"/>
          <p:cNvSpPr>
            <a:spLocks noChangeArrowheads="1"/>
          </p:cNvSpPr>
          <p:nvPr/>
        </p:nvSpPr>
        <p:spPr bwMode="auto">
          <a:xfrm>
            <a:off x="656590" y="3450590"/>
            <a:ext cx="530479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buFont typeface="Arial" panose="020B0604020202020204" pitchFamily="34" charset="0"/>
              <a:buNone/>
            </a:pPr>
            <a:r>
              <a:rPr lang="zh-CN" altLang="zh-CN" sz="2400" b="1">
                <a:solidFill>
                  <a:srgbClr val="212DD3"/>
                </a:solidFill>
                <a:latin typeface="黑体" panose="02010609060101010101" pitchFamily="2" charset="-122"/>
                <a:ea typeface="黑体" panose="02010609060101010101" pitchFamily="2" charset="-122"/>
                <a:sym typeface="+mn-ea"/>
              </a:rPr>
              <a:t>谦辞，不合理的请求。</a:t>
            </a:r>
            <a:r>
              <a:rPr lang="zh-CN" altLang="zh-CN" sz="2400" b="1">
                <a:solidFill>
                  <a:srgbClr val="FF0000"/>
                </a:solidFill>
                <a:latin typeface="黑体" panose="02010609060101010101" pitchFamily="2" charset="-122"/>
                <a:ea typeface="黑体" panose="02010609060101010101" pitchFamily="2" charset="-122"/>
                <a:sym typeface="+mn-ea"/>
              </a:rPr>
              <a:t>使用错误</a:t>
            </a:r>
            <a:r>
              <a:rPr lang="zh-CN" altLang="zh-CN" sz="2400" b="1">
                <a:solidFill>
                  <a:srgbClr val="212DD3"/>
                </a:solidFill>
                <a:latin typeface="黑体" panose="02010609060101010101" pitchFamily="2" charset="-122"/>
                <a:ea typeface="黑体" panose="02010609060101010101" pitchFamily="2" charset="-122"/>
                <a:sym typeface="+mn-ea"/>
              </a:rPr>
              <a:t>。</a:t>
            </a:r>
            <a:endParaRPr lang="zh-CN" altLang="zh-CN" sz="2400" b="1">
              <a:solidFill>
                <a:srgbClr val="212DD3"/>
              </a:solidFill>
              <a:latin typeface="黑体" panose="02010609060101010101" pitchFamily="2" charset="-122"/>
              <a:ea typeface="黑体" panose="02010609060101010101" pitchFamily="2" charset="-122"/>
              <a:sym typeface="+mn-ea"/>
            </a:endParaRPr>
          </a:p>
        </p:txBody>
      </p:sp>
      <p:sp>
        <p:nvSpPr>
          <p:cNvPr id="27652" name="Text Box 4"/>
          <p:cNvSpPr>
            <a:spLocks noChangeArrowheads="1"/>
          </p:cNvSpPr>
          <p:nvPr/>
        </p:nvSpPr>
        <p:spPr bwMode="auto">
          <a:xfrm>
            <a:off x="409575" y="5085715"/>
            <a:ext cx="7893050" cy="92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a:lnSpc>
                <a:spcPct val="120000"/>
              </a:lnSpc>
              <a:buFont typeface="Arial" panose="020B0604020202020204" pitchFamily="34" charset="0"/>
              <a:buNone/>
            </a:pPr>
            <a:r>
              <a:rPr lang="zh-CN" altLang="zh-CN"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恭敬地表示能力不够或不能接受，多作推辞做某事的婉辞。</a:t>
            </a:r>
            <a:r>
              <a:rPr lang="zh-CN" alt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使用</a:t>
            </a:r>
            <a:r>
              <a:rPr lang="zh-CN" altLang="zh-CN" sz="2400" b="1" smtClean="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正确</a:t>
            </a:r>
            <a:r>
              <a:rPr lang="zh-CN" altLang="en-US" sz="2400" b="1" smtClean="0">
                <a:solidFill>
                  <a:srgbClr val="212DD3"/>
                </a:solidFill>
                <a:latin typeface="黑体" panose="02010609060101010101" pitchFamily="2" charset="-122"/>
                <a:ea typeface="黑体" panose="02010609060101010101" pitchFamily="2" charset="-122"/>
                <a:cs typeface="黑体" panose="02010609060101010101" pitchFamily="2" charset="-122"/>
                <a:sym typeface="+mn-ea"/>
              </a:rPr>
              <a:t>。</a:t>
            </a:r>
            <a:br>
              <a:rPr lang="zh-CN" altLang="zh-CN"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rPr>
            </a:br>
            <a:endParaRPr lang="zh-CN" altLang="zh-CN" sz="2400" b="1">
              <a:solidFill>
                <a:srgbClr val="212DD3"/>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3" name="矩形 2"/>
          <p:cNvSpPr/>
          <p:nvPr/>
        </p:nvSpPr>
        <p:spPr>
          <a:xfrm>
            <a:off x="656590" y="1849120"/>
            <a:ext cx="7550785" cy="977265"/>
          </a:xfrm>
          <a:prstGeom prst="rect">
            <a:avLst/>
          </a:prstGeom>
          <a:noFill/>
          <a:ln w="9525">
            <a:noFill/>
          </a:ln>
        </p:spPr>
        <p:txBody>
          <a:bodyPr wrap="square" anchor="t">
            <a:spAutoFit/>
          </a:bodyPr>
          <a:p>
            <a:pPr algn="just" defTabSz="914400">
              <a:lnSpc>
                <a:spcPct val="120000"/>
              </a:lnSpc>
              <a:tabLst>
                <a:tab pos="1889125" algn="l"/>
              </a:tabLst>
            </a:pPr>
            <a:r>
              <a:rPr lang="zh-CN" altLang="zh-CN" sz="2400" b="1" dirty="0">
                <a:solidFill>
                  <a:srgbClr val="212DD3"/>
                </a:solidFill>
                <a:latin typeface="黑体" panose="02010609060101010101" pitchFamily="2" charset="-122"/>
                <a:ea typeface="黑体" panose="02010609060101010101" pitchFamily="2" charset="-122"/>
                <a:cs typeface="黑体" panose="02010609060101010101" pitchFamily="2" charset="-122"/>
              </a:rPr>
              <a:t>姑且随便说说，不一定有什么道理。多用作自谦，用在此处</a:t>
            </a:r>
            <a:r>
              <a:rPr lang="zh-CN"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rPr>
              <a:t>谦</a:t>
            </a:r>
            <a:r>
              <a:rPr lang="zh-CN"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敬</a:t>
            </a:r>
            <a:r>
              <a:rPr lang="zh-CN" altLang="zh-CN" sz="2400" b="1" dirty="0">
                <a:solidFill>
                  <a:srgbClr val="FF0000"/>
                </a:solidFill>
                <a:latin typeface="黑体" panose="02010609060101010101" pitchFamily="2" charset="-122"/>
                <a:ea typeface="黑体" panose="02010609060101010101" pitchFamily="2" charset="-122"/>
                <a:cs typeface="黑体" panose="02010609060101010101" pitchFamily="2" charset="-122"/>
              </a:rPr>
              <a:t>错位</a:t>
            </a:r>
            <a:r>
              <a:rPr lang="zh-CN" altLang="zh-CN" sz="2400" b="1" dirty="0">
                <a:solidFill>
                  <a:srgbClr val="212DD3"/>
                </a:solidFill>
                <a:latin typeface="黑体" panose="02010609060101010101" pitchFamily="2" charset="-122"/>
                <a:ea typeface="黑体" panose="02010609060101010101" pitchFamily="2" charset="-122"/>
                <a:cs typeface="黑体" panose="02010609060101010101" pitchFamily="2" charset="-122"/>
              </a:rPr>
              <a:t>。</a:t>
            </a:r>
            <a:endParaRPr lang="zh-CN" altLang="zh-CN" sz="2400" b="1" dirty="0">
              <a:solidFill>
                <a:srgbClr val="212DD3"/>
              </a:solidFill>
              <a:latin typeface="黑体" panose="02010609060101010101" pitchFamily="2" charset="-122"/>
              <a:ea typeface="黑体" panose="02010609060101010101" pitchFamily="2" charset="-122"/>
              <a:cs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ldLvl="0" animBg="1"/>
      <p:bldP spid="27652"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Text Box 4"/>
          <p:cNvSpPr txBox="1"/>
          <p:nvPr/>
        </p:nvSpPr>
        <p:spPr>
          <a:xfrm>
            <a:off x="669925" y="6032500"/>
            <a:ext cx="184150" cy="641350"/>
          </a:xfrm>
          <a:prstGeom prst="rect">
            <a:avLst/>
          </a:prstGeom>
          <a:noFill/>
          <a:ln w="9525">
            <a:noFill/>
          </a:ln>
        </p:spPr>
        <p:txBody>
          <a:bodyPr wrap="none" anchor="t">
            <a:spAutoFit/>
          </a:bodyPr>
          <a:p>
            <a:endParaRPr lang="zh-CN" altLang="en-US" sz="3600" b="1" dirty="0">
              <a:solidFill>
                <a:srgbClr val="0000FF"/>
              </a:solidFill>
              <a:latin typeface="方正舒体" pitchFamily="2" charset="-122"/>
              <a:ea typeface="方正舒体" pitchFamily="2" charset="-122"/>
            </a:endParaRPr>
          </a:p>
        </p:txBody>
      </p:sp>
      <p:sp>
        <p:nvSpPr>
          <p:cNvPr id="4101" name="Rectangle 7"/>
          <p:cNvSpPr/>
          <p:nvPr/>
        </p:nvSpPr>
        <p:spPr>
          <a:xfrm>
            <a:off x="669925" y="899795"/>
            <a:ext cx="7002145" cy="3821430"/>
          </a:xfrm>
          <a:prstGeom prst="rect">
            <a:avLst/>
          </a:prstGeom>
          <a:noFill/>
          <a:ln w="9525">
            <a:noFill/>
          </a:ln>
        </p:spPr>
        <p:txBody>
          <a:bodyPr wrap="square" anchor="t">
            <a:spAutoFit/>
          </a:bodyPr>
          <a:p>
            <a:pPr algn="l">
              <a:spcBef>
                <a:spcPct val="20000"/>
              </a:spcBef>
              <a:buClr>
                <a:schemeClr val="folHlink"/>
              </a:buClr>
              <a:buSzPct val="85000"/>
              <a:buFont typeface="Wingdings 2" pitchFamily="18" charset="2"/>
            </a:pPr>
            <a:r>
              <a:rPr lang="zh-CN" altLang="en-US" sz="4800" b="1" dirty="0">
                <a:solidFill>
                  <a:schemeClr val="tx1"/>
                </a:solidFill>
                <a:latin typeface="华文行楷" panose="02010800040101010101" pitchFamily="2" charset="-122"/>
                <a:ea typeface="华文行楷" panose="02010800040101010101" pitchFamily="2" charset="-122"/>
              </a:rPr>
              <a:t>成语误用</a:t>
            </a:r>
            <a:r>
              <a:rPr lang="zh-CN" altLang="en-US" sz="4800" b="1" dirty="0">
                <a:solidFill>
                  <a:schemeClr val="tx1"/>
                </a:solidFill>
                <a:latin typeface="华文行楷" panose="02010800040101010101" pitchFamily="2" charset="-122"/>
                <a:ea typeface="华文行楷" panose="02010800040101010101" pitchFamily="2" charset="-122"/>
                <a:sym typeface="+mn-ea"/>
              </a:rPr>
              <a:t>之</a:t>
            </a:r>
            <a:r>
              <a:rPr lang="en-US" altLang="zh-CN" sz="4800" b="1" dirty="0">
                <a:solidFill>
                  <a:schemeClr val="tx1"/>
                </a:solidFill>
                <a:latin typeface="华文行楷" panose="02010800040101010101" pitchFamily="2" charset="-122"/>
                <a:ea typeface="华文行楷" panose="02010800040101010101" pitchFamily="2" charset="-122"/>
                <a:sym typeface="+mn-ea"/>
              </a:rPr>
              <a:t>——</a:t>
            </a:r>
            <a:endParaRPr lang="zh-CN" altLang="en-US" sz="4800" b="1" dirty="0">
              <a:solidFill>
                <a:srgbClr val="FF0000"/>
              </a:solidFill>
              <a:latin typeface="华文行楷" panose="02010800040101010101" pitchFamily="2" charset="-122"/>
              <a:ea typeface="华文行楷" panose="02010800040101010101" pitchFamily="2" charset="-122"/>
              <a:sym typeface="+mn-ea"/>
            </a:endParaRPr>
          </a:p>
          <a:p>
            <a:pPr algn="just">
              <a:spcBef>
                <a:spcPct val="20000"/>
              </a:spcBef>
              <a:buClr>
                <a:schemeClr val="folHlink"/>
              </a:buClr>
              <a:buSzPct val="85000"/>
              <a:buFont typeface="Wingdings 2" pitchFamily="18" charset="2"/>
            </a:pPr>
            <a:r>
              <a:rPr lang="zh-CN" altLang="en-US" sz="4800" b="1" dirty="0">
                <a:solidFill>
                  <a:srgbClr val="FF0000"/>
                </a:solidFill>
                <a:latin typeface="华文行楷" panose="02010800040101010101" pitchFamily="2" charset="-122"/>
                <a:ea typeface="华文行楷" panose="02010800040101010101" pitchFamily="2" charset="-122"/>
              </a:rPr>
              <a:t>                 </a:t>
            </a:r>
            <a:r>
              <a:rPr lang="zh-CN" altLang="en-US" sz="5400" dirty="0">
                <a:solidFill>
                  <a:srgbClr val="FF0000"/>
                </a:solidFill>
                <a:latin typeface="华文行楷" panose="02010800040101010101" pitchFamily="2" charset="-122"/>
                <a:ea typeface="华文行楷" panose="02010800040101010101" pitchFamily="2" charset="-122"/>
              </a:rPr>
              <a:t>褒贬失当</a:t>
            </a:r>
            <a:endParaRPr lang="zh-CN" altLang="en-US" sz="5400" dirty="0">
              <a:solidFill>
                <a:srgbClr val="FF0000"/>
              </a:solidFill>
              <a:latin typeface="华文行楷" panose="02010800040101010101" pitchFamily="2" charset="-122"/>
              <a:ea typeface="华文行楷" panose="02010800040101010101" pitchFamily="2" charset="-122"/>
            </a:endParaRPr>
          </a:p>
          <a:p>
            <a:pPr algn="ctr">
              <a:spcBef>
                <a:spcPct val="20000"/>
              </a:spcBef>
              <a:buClr>
                <a:schemeClr val="folHlink"/>
              </a:buClr>
              <a:buSzPct val="85000"/>
              <a:buFont typeface="Wingdings 2" pitchFamily="18" charset="2"/>
            </a:pPr>
            <a:r>
              <a:rPr lang="zh-CN" altLang="en-US" sz="5400" dirty="0">
                <a:solidFill>
                  <a:srgbClr val="FF0000"/>
                </a:solidFill>
                <a:latin typeface="华文行楷" panose="02010800040101010101" pitchFamily="2" charset="-122"/>
                <a:ea typeface="华文行楷" panose="02010800040101010101" pitchFamily="2" charset="-122"/>
              </a:rPr>
              <a:t>       谦敬错位</a:t>
            </a:r>
            <a:endParaRPr lang="zh-CN" altLang="en-US" sz="5400" dirty="0">
              <a:solidFill>
                <a:srgbClr val="FF0000"/>
              </a:solidFill>
              <a:latin typeface="华文行楷" panose="02010800040101010101" pitchFamily="2" charset="-122"/>
              <a:ea typeface="华文行楷" panose="02010800040101010101" pitchFamily="2" charset="-122"/>
            </a:endParaRPr>
          </a:p>
          <a:p>
            <a:pPr algn="ctr">
              <a:spcBef>
                <a:spcPct val="20000"/>
              </a:spcBef>
              <a:buClr>
                <a:schemeClr val="folHlink"/>
              </a:buClr>
              <a:buSzPct val="85000"/>
              <a:buFont typeface="Wingdings 2" pitchFamily="18" charset="2"/>
            </a:pPr>
            <a:r>
              <a:rPr lang="zh-CN" altLang="en-US" sz="5400" dirty="0">
                <a:solidFill>
                  <a:srgbClr val="FF0000"/>
                </a:solidFill>
                <a:latin typeface="华文行楷" panose="02010800040101010101" pitchFamily="2" charset="-122"/>
                <a:ea typeface="华文行楷" panose="02010800040101010101" pitchFamily="2" charset="-122"/>
              </a:rPr>
              <a:t>        语意重复</a:t>
            </a:r>
            <a:endParaRPr lang="zh-CN" altLang="en-US" sz="5400" dirty="0">
              <a:solidFill>
                <a:srgbClr val="FF0000"/>
              </a:solidFill>
              <a:latin typeface="华文行楷" panose="02010800040101010101" pitchFamily="2" charset="-122"/>
              <a:ea typeface="华文行楷" panose="02010800040101010101" pitchFamily="2" charset="-122"/>
            </a:endParaRPr>
          </a:p>
        </p:txBody>
      </p:sp>
      <p:sp>
        <p:nvSpPr>
          <p:cNvPr id="2" name="文本框 1"/>
          <p:cNvSpPr txBox="1"/>
          <p:nvPr/>
        </p:nvSpPr>
        <p:spPr>
          <a:xfrm>
            <a:off x="2200275" y="4809490"/>
            <a:ext cx="4742815" cy="645160"/>
          </a:xfrm>
          <a:prstGeom prst="rect">
            <a:avLst/>
          </a:prstGeom>
          <a:noFill/>
        </p:spPr>
        <p:txBody>
          <a:bodyPr wrap="square" rtlCol="0">
            <a:spAutoFit/>
          </a:bodyPr>
          <a:p>
            <a:r>
              <a:rPr lang="zh-CN" altLang="en-US" sz="3600">
                <a:solidFill>
                  <a:schemeClr val="tx1"/>
                </a:solidFill>
                <a:latin typeface="华文行楷" panose="02010800040101010101" pitchFamily="2" charset="-122"/>
                <a:ea typeface="华文行楷" panose="02010800040101010101" pitchFamily="2" charset="-122"/>
                <a:cs typeface="华文行楷" panose="02010800040101010101" pitchFamily="2" charset="-122"/>
              </a:rPr>
              <a:t>高二语文组       兰玉红</a:t>
            </a:r>
            <a:endParaRPr lang="zh-CN" altLang="en-US" sz="3600">
              <a:solidFill>
                <a:schemeClr val="tx1"/>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TextBox 2"/>
          <p:cNvSpPr txBox="1"/>
          <p:nvPr/>
        </p:nvSpPr>
        <p:spPr>
          <a:xfrm>
            <a:off x="605155" y="477520"/>
            <a:ext cx="7933055" cy="4488180"/>
          </a:xfrm>
          <a:prstGeom prst="rect">
            <a:avLst/>
          </a:prstGeom>
          <a:noFill/>
          <a:ln w="9525">
            <a:noFill/>
          </a:ln>
        </p:spPr>
        <p:txBody>
          <a:bodyPr wrap="square" anchor="t">
            <a:spAutoFit/>
          </a:bodyPr>
          <a:p>
            <a:pPr>
              <a:lnSpc>
                <a:spcPct val="130000"/>
              </a:lnSpc>
            </a:pPr>
            <a:r>
              <a:rPr lang="en-US" altLang="zh-CN" sz="2800" b="1" dirty="0">
                <a:solidFill>
                  <a:srgbClr val="212DD3"/>
                </a:solidFill>
                <a:latin typeface="黑体" panose="02010609060101010101" pitchFamily="2" charset="-122"/>
                <a:ea typeface="黑体" panose="02010609060101010101" pitchFamily="2" charset="-122"/>
                <a:cs typeface="黑体" panose="02010609060101010101" pitchFamily="2" charset="-122"/>
              </a:rPr>
              <a:t>6.</a:t>
            </a:r>
            <a:r>
              <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rPr>
              <a:t>下列各句中</a:t>
            </a: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红色</a:t>
            </a:r>
            <a:r>
              <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rPr>
              <a:t>的成语，使用不恰当的一项是</a:t>
            </a:r>
            <a:r>
              <a:rPr lang="zh-CN" altLang="en-US" sz="2400" b="1" dirty="0">
                <a:solidFill>
                  <a:srgbClr val="212DD3"/>
                </a:solidFill>
                <a:latin typeface="黑体" panose="02010609060101010101" pitchFamily="2" charset="-122"/>
                <a:ea typeface="黑体" panose="02010609060101010101" pitchFamily="2" charset="-122"/>
                <a:cs typeface="黑体" panose="02010609060101010101" pitchFamily="2" charset="-122"/>
              </a:rPr>
              <a:t> </a:t>
            </a:r>
            <a:r>
              <a:rPr lang="zh-CN" altLang="en-US" sz="2400" b="1" dirty="0">
                <a:latin typeface="黑体" panose="02010609060101010101" pitchFamily="2" charset="-122"/>
                <a:ea typeface="黑体" panose="02010609060101010101" pitchFamily="2" charset="-122"/>
                <a:cs typeface="黑体" panose="02010609060101010101" pitchFamily="2" charset="-122"/>
              </a:rPr>
              <a:t>                                                                            </a:t>
            </a:r>
            <a:r>
              <a:rPr lang="en-US" altLang="zh-CN" sz="2400" b="1">
                <a:latin typeface="黑体" panose="02010609060101010101" pitchFamily="2" charset="-122"/>
                <a:ea typeface="黑体" panose="02010609060101010101" pitchFamily="2" charset="-122"/>
                <a:cs typeface="黑体" panose="02010609060101010101" pitchFamily="2" charset="-122"/>
              </a:rPr>
              <a:t>A.</a:t>
            </a:r>
            <a:r>
              <a:rPr lang="zh-CN" altLang="en-US" sz="2400" b="1" dirty="0">
                <a:latin typeface="黑体" panose="02010609060101010101" pitchFamily="2" charset="-122"/>
                <a:ea typeface="黑体" panose="02010609060101010101" pitchFamily="2" charset="-122"/>
                <a:cs typeface="黑体" panose="02010609060101010101" pitchFamily="2" charset="-122"/>
              </a:rPr>
              <a:t>为了保护自然环境，这项工程的设计人员决定</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改弦更张</a:t>
            </a:r>
            <a:r>
              <a:rPr lang="zh-CN" altLang="en-US" sz="2400" b="1" dirty="0">
                <a:latin typeface="黑体" panose="02010609060101010101" pitchFamily="2" charset="-122"/>
                <a:ea typeface="黑体" panose="02010609060101010101" pitchFamily="2" charset="-122"/>
                <a:cs typeface="黑体" panose="02010609060101010101" pitchFamily="2" charset="-122"/>
              </a:rPr>
              <a:t>，重新设计，选择更为恰当的施工方案。</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pPr>
              <a:lnSpc>
                <a:spcPct val="130000"/>
              </a:lnSpc>
            </a:pPr>
            <a:r>
              <a:rPr lang="en-US" altLang="zh-CN" sz="2400" b="1">
                <a:latin typeface="黑体" panose="02010609060101010101" pitchFamily="2" charset="-122"/>
                <a:ea typeface="黑体" panose="02010609060101010101" pitchFamily="2" charset="-122"/>
                <a:cs typeface="黑体" panose="02010609060101010101" pitchFamily="2" charset="-122"/>
              </a:rPr>
              <a:t>B.</a:t>
            </a:r>
            <a:r>
              <a:rPr lang="zh-CN" altLang="en-US" sz="2400" b="1" dirty="0">
                <a:latin typeface="黑体" panose="02010609060101010101" pitchFamily="2" charset="-122"/>
                <a:ea typeface="黑体" panose="02010609060101010101" pitchFamily="2" charset="-122"/>
                <a:cs typeface="黑体" panose="02010609060101010101" pitchFamily="2" charset="-122"/>
              </a:rPr>
              <a:t>工会准备组织职工去九寨沟旅游，大家兴致勃勃，小张更是</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推波助澜</a:t>
            </a:r>
            <a:r>
              <a:rPr lang="zh-CN" altLang="en-US" sz="2400" b="1"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b="1" dirty="0">
                <a:latin typeface="黑体" panose="02010609060101010101" pitchFamily="2" charset="-122"/>
                <a:ea typeface="黑体" panose="02010609060101010101" pitchFamily="2" charset="-122"/>
                <a:cs typeface="黑体" panose="02010609060101010101" pitchFamily="2" charset="-122"/>
              </a:rPr>
              <a:t>积极鼓动年轻人要搞生态自助游。</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pPr>
              <a:lnSpc>
                <a:spcPct val="130000"/>
              </a:lnSpc>
            </a:pPr>
            <a:r>
              <a:rPr lang="en-US" altLang="zh-CN" sz="2400" b="1">
                <a:latin typeface="黑体" panose="02010609060101010101" pitchFamily="2" charset="-122"/>
                <a:ea typeface="黑体" panose="02010609060101010101" pitchFamily="2" charset="-122"/>
                <a:cs typeface="黑体" panose="02010609060101010101" pitchFamily="2" charset="-122"/>
              </a:rPr>
              <a:t>C.</a:t>
            </a:r>
            <a:r>
              <a:rPr lang="zh-CN" altLang="en-US" sz="2400" b="1" dirty="0">
                <a:latin typeface="黑体" panose="02010609060101010101" pitchFamily="2" charset="-122"/>
                <a:ea typeface="黑体" panose="02010609060101010101" pitchFamily="2" charset="-122"/>
                <a:cs typeface="黑体" panose="02010609060101010101" pitchFamily="2" charset="-122"/>
              </a:rPr>
              <a:t>在签名售书活动开始前，作者诚恳地说，书中不少看法都是</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一孔之见</a:t>
            </a:r>
            <a:r>
              <a:rPr lang="zh-CN" altLang="en-US" sz="2400" b="1" dirty="0">
                <a:latin typeface="黑体" panose="02010609060101010101" pitchFamily="2" charset="-122"/>
                <a:ea typeface="黑体" panose="02010609060101010101" pitchFamily="2" charset="-122"/>
                <a:cs typeface="黑体" panose="02010609060101010101" pitchFamily="2" charset="-122"/>
              </a:rPr>
              <a:t>，欢迎大家批评指正。</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a:p>
            <a:pPr>
              <a:lnSpc>
                <a:spcPct val="130000"/>
              </a:lnSpc>
            </a:pPr>
            <a:r>
              <a:rPr lang="en-US" altLang="zh-CN" sz="2400" b="1">
                <a:latin typeface="黑体" panose="02010609060101010101" pitchFamily="2" charset="-122"/>
                <a:ea typeface="黑体" panose="02010609060101010101" pitchFamily="2" charset="-122"/>
                <a:cs typeface="黑体" panose="02010609060101010101" pitchFamily="2" charset="-122"/>
              </a:rPr>
              <a:t>D.</a:t>
            </a:r>
            <a:r>
              <a:rPr lang="zh-CN" altLang="en-US" sz="2400" b="1" dirty="0">
                <a:latin typeface="黑体" panose="02010609060101010101" pitchFamily="2" charset="-122"/>
                <a:ea typeface="黑体" panose="02010609060101010101" pitchFamily="2" charset="-122"/>
                <a:cs typeface="黑体" panose="02010609060101010101" pitchFamily="2" charset="-122"/>
              </a:rPr>
              <a:t>为防止有毒豆制品再次流入市场，有关部门迅速采取</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rPr>
              <a:t>釜底抽薪</a:t>
            </a:r>
            <a:r>
              <a:rPr lang="zh-CN" altLang="en-US" sz="2400" b="1" dirty="0">
                <a:latin typeface="黑体" panose="02010609060101010101" pitchFamily="2" charset="-122"/>
                <a:ea typeface="黑体" panose="02010609060101010101" pitchFamily="2" charset="-122"/>
                <a:cs typeface="黑体" panose="02010609060101010101" pitchFamily="2" charset="-122"/>
              </a:rPr>
              <a:t>的办法，查封加工窝点，堵住了生产的源头。</a:t>
            </a:r>
            <a:endParaRPr lang="zh-CN" altLang="en-US" sz="2400" b="1" dirty="0">
              <a:latin typeface="黑体" panose="02010609060101010101" pitchFamily="2" charset="-122"/>
              <a:ea typeface="黑体" panose="02010609060101010101" pitchFamily="2" charset="-122"/>
              <a:cs typeface="黑体" panose="02010609060101010101" pitchFamily="2" charset="-122"/>
            </a:endParaRPr>
          </a:p>
        </p:txBody>
      </p:sp>
      <p:sp>
        <p:nvSpPr>
          <p:cNvPr id="82949" name="文本框 82948"/>
          <p:cNvSpPr txBox="1"/>
          <p:nvPr/>
        </p:nvSpPr>
        <p:spPr>
          <a:xfrm>
            <a:off x="7256145" y="1524635"/>
            <a:ext cx="501015" cy="589280"/>
          </a:xfrm>
          <a:prstGeom prst="rect">
            <a:avLst/>
          </a:prstGeom>
          <a:solidFill>
            <a:srgbClr val="FFFF00"/>
          </a:solidFill>
          <a:ln w="9525">
            <a:noFill/>
          </a:ln>
        </p:spPr>
        <p:txBody>
          <a:bodyPr wrap="square" anchor="t">
            <a:spAutoFit/>
          </a:bodyPr>
          <a:p>
            <a:pPr>
              <a:lnSpc>
                <a:spcPct val="90000"/>
              </a:lnSpc>
            </a:pPr>
            <a:r>
              <a:rPr lang="en-US" altLang="zh-CN" sz="3600" b="1">
                <a:solidFill>
                  <a:srgbClr val="FF0000"/>
                </a:solidFill>
                <a:latin typeface="Arial" panose="020B0604020202020204" pitchFamily="34" charset="0"/>
                <a:ea typeface="宋体" panose="02010600030101010101" pitchFamily="2" charset="-122"/>
              </a:rPr>
              <a:t>B</a:t>
            </a:r>
            <a:endParaRPr lang="zh-CN" altLang="en-US" dirty="0">
              <a:latin typeface="Arial" panose="020B0604020202020204" pitchFamily="34" charset="0"/>
              <a:ea typeface="宋体" panose="02010600030101010101" pitchFamily="2" charset="-122"/>
            </a:endParaRPr>
          </a:p>
        </p:txBody>
      </p:sp>
      <p:sp>
        <p:nvSpPr>
          <p:cNvPr id="82950" name="文本框 82949"/>
          <p:cNvSpPr txBox="1"/>
          <p:nvPr/>
        </p:nvSpPr>
        <p:spPr>
          <a:xfrm>
            <a:off x="323850" y="4965383"/>
            <a:ext cx="8496300" cy="1614805"/>
          </a:xfrm>
          <a:prstGeom prst="rect">
            <a:avLst/>
          </a:prstGeom>
          <a:noFill/>
          <a:ln w="9525">
            <a:noFill/>
          </a:ln>
        </p:spPr>
        <p:txBody>
          <a:bodyPr anchor="t">
            <a:spAutoFit/>
          </a:bodyPr>
          <a:p>
            <a:pPr>
              <a:spcBef>
                <a:spcPct val="50000"/>
              </a:spcBef>
            </a:pPr>
            <a:r>
              <a:rPr lang="en-US" altLang="zh-CN" b="1">
                <a:solidFill>
                  <a:srgbClr val="212DD3"/>
                </a:solidFill>
                <a:latin typeface="Arial" panose="020B0604020202020204" pitchFamily="34" charset="0"/>
                <a:ea typeface="宋体" panose="02010600030101010101" pitchFamily="2" charset="-122"/>
              </a:rPr>
              <a:t>B. </a:t>
            </a:r>
            <a:r>
              <a:rPr lang="zh-CN" altLang="en-US" b="1" dirty="0">
                <a:solidFill>
                  <a:srgbClr val="212DD3"/>
                </a:solidFill>
                <a:latin typeface="Arial" panose="020B0604020202020204" pitchFamily="34" charset="0"/>
                <a:ea typeface="宋体" panose="02010600030101010101" pitchFamily="2" charset="-122"/>
              </a:rPr>
              <a:t>推波助澜：比喻从旁鼓动、助长事物</a:t>
            </a:r>
            <a:r>
              <a:rPr lang="en-US" altLang="zh-CN" b="1">
                <a:solidFill>
                  <a:srgbClr val="212DD3"/>
                </a:solidFill>
                <a:latin typeface="Arial" panose="020B0604020202020204" pitchFamily="34" charset="0"/>
                <a:ea typeface="宋体" panose="02010600030101010101" pitchFamily="2" charset="-122"/>
              </a:rPr>
              <a:t>(</a:t>
            </a:r>
            <a:r>
              <a:rPr lang="zh-CN" altLang="en-US" b="1" dirty="0">
                <a:solidFill>
                  <a:srgbClr val="212DD3"/>
                </a:solidFill>
                <a:latin typeface="Arial" panose="020B0604020202020204" pitchFamily="34" charset="0"/>
                <a:ea typeface="宋体" panose="02010600030101010101" pitchFamily="2" charset="-122"/>
              </a:rPr>
              <a:t>多指坏的事物</a:t>
            </a:r>
            <a:r>
              <a:rPr lang="en-US" altLang="zh-CN" b="1">
                <a:solidFill>
                  <a:srgbClr val="212DD3"/>
                </a:solidFill>
                <a:latin typeface="Arial" panose="020B0604020202020204" pitchFamily="34" charset="0"/>
                <a:ea typeface="宋体" panose="02010600030101010101" pitchFamily="2" charset="-122"/>
              </a:rPr>
              <a:t>)</a:t>
            </a:r>
            <a:r>
              <a:rPr lang="zh-CN" altLang="en-US" b="1" dirty="0">
                <a:solidFill>
                  <a:srgbClr val="212DD3"/>
                </a:solidFill>
                <a:latin typeface="Arial" panose="020B0604020202020204" pitchFamily="34" charset="0"/>
                <a:ea typeface="宋体" panose="02010600030101010101" pitchFamily="2" charset="-122"/>
              </a:rPr>
              <a:t>的声势和发展，扩大影响。</a:t>
            </a:r>
            <a:endParaRPr lang="zh-CN" altLang="en-US" b="1" dirty="0">
              <a:solidFill>
                <a:srgbClr val="212DD3"/>
              </a:solidFill>
              <a:latin typeface="Arial" panose="020B0604020202020204" pitchFamily="34" charset="0"/>
              <a:ea typeface="宋体" panose="02010600030101010101" pitchFamily="2" charset="-122"/>
            </a:endParaRPr>
          </a:p>
          <a:p>
            <a:pPr>
              <a:spcBef>
                <a:spcPct val="50000"/>
              </a:spcBef>
            </a:pPr>
            <a:r>
              <a:rPr lang="en-US" altLang="zh-CN" b="1">
                <a:solidFill>
                  <a:srgbClr val="212DD3"/>
                </a:solidFill>
                <a:latin typeface="Arial" panose="020B0604020202020204" pitchFamily="34" charset="0"/>
                <a:ea typeface="宋体" panose="02010600030101010101" pitchFamily="2" charset="-122"/>
              </a:rPr>
              <a:t>A. </a:t>
            </a:r>
            <a:r>
              <a:rPr lang="zh-CN" altLang="en-US" b="1" dirty="0">
                <a:solidFill>
                  <a:srgbClr val="212DD3"/>
                </a:solidFill>
                <a:latin typeface="Arial" panose="020B0604020202020204" pitchFamily="34" charset="0"/>
                <a:ea typeface="宋体" panose="02010600030101010101" pitchFamily="2" charset="-122"/>
              </a:rPr>
              <a:t>改弦更张：比喻改革制度或变更计划、方法。</a:t>
            </a:r>
            <a:endParaRPr lang="zh-CN" altLang="en-US" b="1" dirty="0">
              <a:solidFill>
                <a:srgbClr val="212DD3"/>
              </a:solidFill>
              <a:latin typeface="Arial" panose="020B0604020202020204" pitchFamily="34" charset="0"/>
              <a:ea typeface="宋体" panose="02010600030101010101" pitchFamily="2" charset="-122"/>
            </a:endParaRPr>
          </a:p>
          <a:p>
            <a:pPr>
              <a:spcBef>
                <a:spcPct val="50000"/>
              </a:spcBef>
            </a:pPr>
            <a:r>
              <a:rPr lang="en-US" altLang="zh-CN" b="1">
                <a:solidFill>
                  <a:srgbClr val="212DD3"/>
                </a:solidFill>
                <a:latin typeface="Arial" panose="020B0604020202020204" pitchFamily="34" charset="0"/>
                <a:ea typeface="宋体" panose="02010600030101010101" pitchFamily="2" charset="-122"/>
              </a:rPr>
              <a:t>C. </a:t>
            </a:r>
            <a:r>
              <a:rPr lang="zh-CN" altLang="en-US" b="1" dirty="0">
                <a:solidFill>
                  <a:srgbClr val="212DD3"/>
                </a:solidFill>
                <a:latin typeface="Arial" panose="020B0604020202020204" pitchFamily="34" charset="0"/>
                <a:ea typeface="宋体" panose="02010600030101010101" pitchFamily="2" charset="-122"/>
              </a:rPr>
              <a:t>一孔之见：比喻狭隘片面的见解。这里是作者自谦，用法正确。</a:t>
            </a:r>
            <a:endParaRPr lang="zh-CN" altLang="en-US" b="1" dirty="0">
              <a:solidFill>
                <a:srgbClr val="212DD3"/>
              </a:solidFill>
              <a:latin typeface="Arial" panose="020B0604020202020204" pitchFamily="34" charset="0"/>
              <a:ea typeface="宋体" panose="02010600030101010101" pitchFamily="2" charset="-122"/>
            </a:endParaRPr>
          </a:p>
          <a:p>
            <a:pPr>
              <a:spcBef>
                <a:spcPct val="50000"/>
              </a:spcBef>
            </a:pPr>
            <a:r>
              <a:rPr lang="en-US" altLang="zh-CN" b="1">
                <a:solidFill>
                  <a:srgbClr val="212DD3"/>
                </a:solidFill>
                <a:latin typeface="Arial" panose="020B0604020202020204" pitchFamily="34" charset="0"/>
                <a:ea typeface="宋体" panose="02010600030101010101" pitchFamily="2" charset="-122"/>
              </a:rPr>
              <a:t>D. </a:t>
            </a:r>
            <a:r>
              <a:rPr lang="zh-CN" altLang="en-US" b="1" dirty="0">
                <a:solidFill>
                  <a:srgbClr val="212DD3"/>
                </a:solidFill>
                <a:latin typeface="Arial" panose="020B0604020202020204" pitchFamily="34" charset="0"/>
                <a:ea typeface="宋体" panose="02010600030101010101" pitchFamily="2" charset="-122"/>
              </a:rPr>
              <a:t>釜底抽薪：比喻从根本上解决问题。</a:t>
            </a:r>
            <a:endParaRPr lang="zh-CN" altLang="en-US" b="1" dirty="0">
              <a:solidFill>
                <a:srgbClr val="212DD3"/>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9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bldLvl="0" animBg="1"/>
      <p:bldP spid="829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标题 72705"/>
          <p:cNvSpPr>
            <a:spLocks noGrp="1" noRot="1"/>
          </p:cNvSpPr>
          <p:nvPr>
            <p:ph type="title"/>
          </p:nvPr>
        </p:nvSpPr>
        <p:spPr>
          <a:xfrm>
            <a:off x="2856865" y="440055"/>
            <a:ext cx="3385185" cy="662940"/>
          </a:xfrm>
        </p:spPr>
        <p:txBody>
          <a:bodyPr vert="horz" wrap="square" lIns="91440" tIns="45720" rIns="91440" bIns="45720" anchor="ctr">
            <a:normAutofit/>
          </a:bodyPr>
          <a:p>
            <a:pPr eaLnBrk="1" hangingPunct="1"/>
            <a:r>
              <a:rPr lang="zh-CN" altLang="en-US" u="none" dirty="0">
                <a:solidFill>
                  <a:srgbClr val="FF0000"/>
                </a:solidFill>
                <a:latin typeface="黑体" panose="02010609060101010101" pitchFamily="2" charset="-122"/>
                <a:ea typeface="黑体" panose="02010609060101010101" pitchFamily="2" charset="-122"/>
              </a:rPr>
              <a:t>五、语意重复</a:t>
            </a:r>
            <a:endParaRPr lang="zh-CN" altLang="en-US" u="none" dirty="0">
              <a:solidFill>
                <a:srgbClr val="FF0000"/>
              </a:solidFill>
              <a:latin typeface="黑体" panose="02010609060101010101" pitchFamily="2" charset="-122"/>
              <a:ea typeface="黑体" panose="02010609060101010101" pitchFamily="2" charset="-122"/>
            </a:endParaRPr>
          </a:p>
        </p:txBody>
      </p:sp>
      <p:sp>
        <p:nvSpPr>
          <p:cNvPr id="72707" name="内容占位符 72706"/>
          <p:cNvSpPr>
            <a:spLocks noGrp="1" noRot="1"/>
          </p:cNvSpPr>
          <p:nvPr>
            <p:ph idx="1"/>
          </p:nvPr>
        </p:nvSpPr>
        <p:spPr>
          <a:xfrm>
            <a:off x="394335" y="1268730"/>
            <a:ext cx="8310880" cy="3765550"/>
          </a:xfrm>
        </p:spPr>
        <p:txBody>
          <a:bodyPr vert="horz" wrap="square" lIns="91440" tIns="45720" rIns="91440" bIns="45720" anchor="t">
            <a:noAutofit/>
          </a:bodyPr>
          <a:p>
            <a:pPr eaLnBrk="1" hangingPunct="1">
              <a:lnSpc>
                <a:spcPct val="120000"/>
              </a:lnSpc>
            </a:pPr>
            <a:r>
              <a:rPr sz="2800" b="1">
                <a:solidFill>
                  <a:schemeClr val="tx1"/>
                </a:solidFill>
                <a:latin typeface="黑体" panose="02010609060101010101" pitchFamily="2" charset="-122"/>
                <a:ea typeface="黑体" panose="02010609060101010101" pitchFamily="2" charset="-122"/>
                <a:cs typeface="黑体" panose="02010609060101010101" pitchFamily="2" charset="-122"/>
              </a:rPr>
              <a:t>例</a:t>
            </a:r>
            <a:r>
              <a:rPr lang="en-US" altLang="zh-CN" sz="2800" b="1">
                <a:solidFill>
                  <a:schemeClr val="tx1"/>
                </a:solidFill>
                <a:latin typeface="黑体" panose="02010609060101010101" pitchFamily="2" charset="-122"/>
                <a:ea typeface="黑体" panose="02010609060101010101" pitchFamily="2" charset="-122"/>
                <a:cs typeface="黑体" panose="02010609060101010101" pitchFamily="2" charset="-122"/>
              </a:rPr>
              <a:t>1.</a:t>
            </a:r>
            <a:r>
              <a:rPr lang="zh-CN" altLang="en-US" sz="2800" b="1" dirty="0">
                <a:solidFill>
                  <a:schemeClr val="tx1"/>
                </a:solidFill>
                <a:latin typeface="黑体" panose="02010609060101010101" pitchFamily="2" charset="-122"/>
                <a:ea typeface="黑体" panose="02010609060101010101" pitchFamily="2" charset="-122"/>
                <a:cs typeface="黑体" panose="02010609060101010101" pitchFamily="2" charset="-122"/>
              </a:rPr>
              <a:t>看到他这种滑稽的表演，坐在身旁的一名外国记者</a:t>
            </a: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忍俊不禁</a:t>
            </a:r>
            <a:r>
              <a:rPr lang="zh-CN" altLang="en-US" sz="2800" b="1" dirty="0">
                <a:solidFill>
                  <a:schemeClr val="tx1"/>
                </a:solidFill>
                <a:latin typeface="黑体" panose="02010609060101010101" pitchFamily="2" charset="-122"/>
                <a:ea typeface="黑体" panose="02010609060101010101" pitchFamily="2" charset="-122"/>
                <a:cs typeface="黑体" panose="02010609060101010101" pitchFamily="2" charset="-122"/>
              </a:rPr>
              <a:t>扑哧一声笑起来。</a:t>
            </a:r>
            <a:endParaRPr lang="zh-CN" altLang="en-US" sz="2800" b="1" dirty="0">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20000"/>
              </a:lnSpc>
            </a:pPr>
            <a:endParaRPr lang="en-US" altLang="zh-CN" sz="28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20000"/>
              </a:lnSpc>
            </a:pPr>
            <a:endParaRPr lang="en-US" altLang="zh-CN" sz="28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20000"/>
              </a:lnSpc>
            </a:pPr>
            <a:r>
              <a:rPr sz="2800" b="1">
                <a:solidFill>
                  <a:schemeClr val="tx1"/>
                </a:solidFill>
                <a:latin typeface="黑体" panose="02010609060101010101" pitchFamily="2" charset="-122"/>
                <a:ea typeface="黑体" panose="02010609060101010101" pitchFamily="2" charset="-122"/>
                <a:cs typeface="黑体" panose="02010609060101010101" pitchFamily="2" charset="-122"/>
              </a:rPr>
              <a:t>例</a:t>
            </a:r>
            <a:r>
              <a:rPr lang="en-US" altLang="zh-CN" sz="2800" b="1">
                <a:solidFill>
                  <a:schemeClr val="tx1"/>
                </a:solidFill>
                <a:latin typeface="黑体" panose="02010609060101010101" pitchFamily="2" charset="-122"/>
                <a:ea typeface="黑体" panose="02010609060101010101" pitchFamily="2" charset="-122"/>
                <a:cs typeface="黑体" panose="02010609060101010101" pitchFamily="2" charset="-122"/>
              </a:rPr>
              <a:t>2.</a:t>
            </a:r>
            <a:r>
              <a:rPr lang="zh-CN" altLang="en-US" sz="2800" b="1" dirty="0">
                <a:solidFill>
                  <a:schemeClr val="tx1"/>
                </a:solidFill>
                <a:latin typeface="黑体" panose="02010609060101010101" pitchFamily="2" charset="-122"/>
                <a:ea typeface="黑体" panose="02010609060101010101" pitchFamily="2" charset="-122"/>
                <a:cs typeface="黑体" panose="02010609060101010101" pitchFamily="2" charset="-122"/>
              </a:rPr>
              <a:t>张成同志不幸被敌人抓获，投入监狱，虽然全身被打得</a:t>
            </a: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遍体鳞伤</a:t>
            </a:r>
            <a:r>
              <a:rPr lang="zh-CN" altLang="en-US" sz="2800" b="1" dirty="0">
                <a:solidFill>
                  <a:schemeClr val="tx1"/>
                </a:solidFill>
                <a:latin typeface="黑体" panose="02010609060101010101" pitchFamily="2" charset="-122"/>
                <a:ea typeface="黑体" panose="02010609060101010101" pitchFamily="2" charset="-122"/>
                <a:cs typeface="黑体" panose="02010609060101010101" pitchFamily="2" charset="-122"/>
              </a:rPr>
              <a:t>，但仍然坚守党的秘密。</a:t>
            </a:r>
            <a:endParaRPr lang="zh-CN" altLang="en-US" sz="2800" b="1" dirty="0">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20000"/>
              </a:lnSpc>
            </a:pPr>
            <a:endParaRPr lang="en-US" altLang="zh-CN" sz="28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20000"/>
              </a:lnSpc>
            </a:pPr>
            <a:endParaRPr lang="en-US" altLang="zh-CN" sz="2800" b="1" dirty="0">
              <a:solidFill>
                <a:schemeClr val="tx1"/>
              </a:solidFill>
              <a:latin typeface="黑体" panose="02010609060101010101" pitchFamily="2" charset="-122"/>
              <a:ea typeface="黑体" panose="02010609060101010101" pitchFamily="2" charset="-122"/>
              <a:cs typeface="黑体" panose="02010609060101010101" pitchFamily="2" charset="-122"/>
            </a:endParaRPr>
          </a:p>
        </p:txBody>
      </p:sp>
      <p:sp>
        <p:nvSpPr>
          <p:cNvPr id="72708" name="文本框 72707"/>
          <p:cNvSpPr txBox="1"/>
          <p:nvPr/>
        </p:nvSpPr>
        <p:spPr>
          <a:xfrm>
            <a:off x="488315" y="2626360"/>
            <a:ext cx="6224270" cy="521970"/>
          </a:xfrm>
          <a:prstGeom prst="rect">
            <a:avLst/>
          </a:prstGeom>
          <a:noFill/>
          <a:ln w="9525">
            <a:noFill/>
          </a:ln>
        </p:spPr>
        <p:txBody>
          <a:bodyPr wrap="square" anchor="t">
            <a:spAutoFit/>
          </a:bodyPr>
          <a:p>
            <a:pPr>
              <a:spcBef>
                <a:spcPct val="50000"/>
              </a:spcBef>
            </a:pPr>
            <a:r>
              <a:rPr lang="zh-CN" altLang="en-US" sz="2800" b="1" dirty="0">
                <a:solidFill>
                  <a:srgbClr val="212DD3"/>
                </a:solidFill>
                <a:latin typeface="Arial" panose="020B0604020202020204" pitchFamily="34" charset="0"/>
                <a:ea typeface="宋体" panose="02010600030101010101" pitchFamily="2" charset="-122"/>
              </a:rPr>
              <a:t>一般指无法控制自己，忍不住要发笑。</a:t>
            </a:r>
            <a:r>
              <a:rPr lang="zh-CN" altLang="en-US" sz="2000" dirty="0">
                <a:solidFill>
                  <a:srgbClr val="212DD3"/>
                </a:solidFill>
                <a:latin typeface="Arial" panose="020B0604020202020204" pitchFamily="34" charset="0"/>
                <a:ea typeface="宋体" panose="02010600030101010101" pitchFamily="2" charset="-122"/>
              </a:rPr>
              <a:t> </a:t>
            </a:r>
            <a:endParaRPr lang="zh-CN" altLang="en-US" sz="2000" dirty="0">
              <a:solidFill>
                <a:srgbClr val="212DD3"/>
              </a:solidFill>
              <a:latin typeface="Arial" panose="020B0604020202020204" pitchFamily="34" charset="0"/>
              <a:ea typeface="宋体" panose="02010600030101010101" pitchFamily="2" charset="-122"/>
            </a:endParaRPr>
          </a:p>
        </p:txBody>
      </p:sp>
      <p:sp>
        <p:nvSpPr>
          <p:cNvPr id="72709" name="文本框 72708"/>
          <p:cNvSpPr txBox="1"/>
          <p:nvPr/>
        </p:nvSpPr>
        <p:spPr>
          <a:xfrm>
            <a:off x="581660" y="5011420"/>
            <a:ext cx="7566025" cy="521970"/>
          </a:xfrm>
          <a:prstGeom prst="rect">
            <a:avLst/>
          </a:prstGeom>
          <a:noFill/>
          <a:ln w="9525">
            <a:noFill/>
          </a:ln>
        </p:spPr>
        <p:txBody>
          <a:bodyPr wrap="square" anchor="t">
            <a:spAutoFit/>
          </a:bodyPr>
          <a:p>
            <a:pPr>
              <a:spcBef>
                <a:spcPct val="50000"/>
              </a:spcBef>
            </a:pPr>
            <a:r>
              <a:rPr lang="zh-CN" altLang="en-US" sz="2800" b="1" dirty="0">
                <a:solidFill>
                  <a:srgbClr val="212DD3"/>
                </a:solidFill>
                <a:latin typeface="Arial" panose="020B0604020202020204" pitchFamily="34" charset="0"/>
                <a:ea typeface="宋体" panose="02010600030101010101" pitchFamily="2" charset="-122"/>
              </a:rPr>
              <a:t>浑身受伤，伤痕象鱼鳞一样密。形容受伤很重。 </a:t>
            </a:r>
            <a:endParaRPr lang="zh-CN" altLang="en-US" sz="2800" b="1" dirty="0">
              <a:solidFill>
                <a:srgbClr val="212DD3"/>
              </a:solidFill>
              <a:latin typeface="Arial" panose="020B0604020202020204" pitchFamily="34" charset="0"/>
              <a:ea typeface="宋体" panose="0201060003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7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P spid="7270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内容占位符 1"/>
          <p:cNvSpPr>
            <a:spLocks noGrp="1" noRot="1"/>
          </p:cNvSpPr>
          <p:nvPr>
            <p:ph sz="quarter" idx="4294967295"/>
          </p:nvPr>
        </p:nvSpPr>
        <p:spPr>
          <a:xfrm>
            <a:off x="484505" y="1539240"/>
            <a:ext cx="8175625" cy="5012055"/>
          </a:xfrm>
          <a:ln>
            <a:solidFill>
              <a:schemeClr val="tx1"/>
            </a:solidFill>
            <a:miter/>
          </a:ln>
        </p:spPr>
        <p:txBody>
          <a:bodyPr vert="horz" wrap="square" lIns="91440" tIns="45720" rIns="91440" bIns="45720" anchor="t">
            <a:noAutofit/>
          </a:bodyPr>
          <a:lstStyle>
            <a:lvl1pPr lvl="0">
              <a:buClr>
                <a:schemeClr val="hlink"/>
              </a:buClr>
              <a:buSzTx/>
              <a:buFont typeface="Wingdings" panose="05000000000000000000" pitchFamily="2" charset="2"/>
              <a:defRPr sz="2400"/>
            </a:lvl1pPr>
            <a:lvl2pPr lvl="1">
              <a:buClr>
                <a:schemeClr val="hlink"/>
              </a:buClr>
              <a:buSzPct val="85000"/>
              <a:buFont typeface="Wingdings" panose="05000000000000000000" pitchFamily="2" charset="2"/>
              <a:defRPr sz="2000"/>
            </a:lvl2pPr>
            <a:lvl3pPr lvl="2">
              <a:buClr>
                <a:schemeClr val="hlink"/>
              </a:buClr>
              <a:buSzPct val="85000"/>
              <a:buFont typeface="Wingdings" panose="05000000000000000000" pitchFamily="2" charset="2"/>
              <a:defRPr sz="1800"/>
            </a:lvl3pPr>
            <a:lvl4pPr lvl="3">
              <a:buClr>
                <a:schemeClr val="hlink"/>
              </a:buClr>
              <a:buSzPct val="85000"/>
              <a:buFont typeface="Wingdings" panose="05000000000000000000" pitchFamily="2" charset="2"/>
              <a:defRPr sz="1600"/>
            </a:lvl4pPr>
            <a:lvl5pPr lvl="4">
              <a:buClr>
                <a:schemeClr val="hlink"/>
              </a:buClr>
              <a:buSzTx/>
              <a:buFont typeface="Wingdings" panose="05000000000000000000" pitchFamily="2" charset="2"/>
              <a:defRPr sz="1600"/>
            </a:lvl5pPr>
          </a:lstStyle>
          <a:p>
            <a:pPr marL="431800" lvl="4" indent="-431800" eaLnBrk="1" hangingPunct="1">
              <a:lnSpc>
                <a:spcPts val="4000"/>
              </a:lnSpc>
              <a:spcBef>
                <a:spcPct val="0"/>
              </a:spcBef>
              <a:buClr>
                <a:schemeClr val="hlink"/>
              </a:buClr>
              <a:buSzTx/>
              <a:buFont typeface="Wingdings" panose="05000000000000000000" pitchFamily="2" charset="2"/>
              <a:buNone/>
            </a:pPr>
            <a:r>
              <a:rPr lang="zh-CN" altLang="en-US" sz="2800" b="1" dirty="0">
                <a:solidFill>
                  <a:srgbClr val="212DD3"/>
                </a:solidFill>
                <a:ea typeface="宋体" panose="02010600030101010101" pitchFamily="2" charset="-122"/>
              </a:rPr>
              <a:t>常见的容易造成语意重复的成语</a:t>
            </a:r>
            <a:r>
              <a:rPr lang="en-US" altLang="zh-CN" sz="2800" b="1">
                <a:solidFill>
                  <a:srgbClr val="212DD3"/>
                </a:solidFill>
                <a:ea typeface="宋体" panose="02010600030101010101" pitchFamily="2" charset="-122"/>
              </a:rPr>
              <a:t>(</a:t>
            </a:r>
            <a:r>
              <a:rPr lang="zh-CN" altLang="en-US" sz="2800" b="1" dirty="0">
                <a:solidFill>
                  <a:srgbClr val="212DD3"/>
                </a:solidFill>
                <a:ea typeface="宋体" panose="02010600030101010101" pitchFamily="2" charset="-122"/>
              </a:rPr>
              <a:t>括号内的词赘余，应删除</a:t>
            </a:r>
            <a:r>
              <a:rPr lang="en-US" altLang="zh-CN" sz="2800" b="1">
                <a:solidFill>
                  <a:srgbClr val="212DD3"/>
                </a:solidFill>
                <a:ea typeface="宋体" panose="02010600030101010101" pitchFamily="2" charset="-122"/>
              </a:rPr>
              <a:t>)</a:t>
            </a:r>
            <a:r>
              <a:rPr lang="zh-CN" altLang="en-US" sz="2800" b="1" dirty="0">
                <a:solidFill>
                  <a:srgbClr val="212DD3"/>
                </a:solidFill>
                <a:ea typeface="宋体" panose="02010600030101010101" pitchFamily="2" charset="-122"/>
              </a:rPr>
              <a:t>：</a:t>
            </a:r>
            <a:endParaRPr lang="en-US" altLang="zh-CN" sz="2800" b="1">
              <a:solidFill>
                <a:srgbClr val="FF0000"/>
              </a:solidFill>
              <a:ea typeface="宋体" panose="02010600030101010101" pitchFamily="2" charset="-122"/>
            </a:endParaRPr>
          </a:p>
          <a:p>
            <a:pPr marL="431800" lvl="0" indent="-431800" eaLnBrk="1" hangingPunct="1">
              <a:lnSpc>
                <a:spcPts val="4000"/>
              </a:lnSpc>
              <a:spcBef>
                <a:spcPct val="0"/>
              </a:spcBef>
              <a:buSzTx/>
              <a:buNone/>
            </a:pPr>
            <a:r>
              <a:rPr lang="en-US" altLang="zh-CN" sz="2800" b="1">
                <a:solidFill>
                  <a:srgbClr val="000000"/>
                </a:solidFill>
                <a:ea typeface="宋体" panose="02010600030101010101" pitchFamily="2" charset="-122"/>
              </a:rPr>
              <a:t>1. </a:t>
            </a:r>
            <a:r>
              <a:rPr lang="en-US" altLang="zh-CN" sz="2800" b="1">
                <a:solidFill>
                  <a:srgbClr val="FF0000"/>
                </a:solidFill>
                <a:ea typeface="宋体" panose="02010600030101010101" pitchFamily="2" charset="-122"/>
              </a:rPr>
              <a:t> (</a:t>
            </a:r>
            <a:r>
              <a:rPr lang="zh-CN" altLang="zh-CN" sz="2800" b="1">
                <a:solidFill>
                  <a:srgbClr val="FF0000"/>
                </a:solidFill>
                <a:ea typeface="宋体" panose="02010600030101010101" pitchFamily="2" charset="-122"/>
              </a:rPr>
              <a:t>过分</a:t>
            </a:r>
            <a:r>
              <a:rPr lang="en-US" altLang="zh-CN" sz="2800" b="1">
                <a:solidFill>
                  <a:srgbClr val="FF0000"/>
                </a:solidFill>
                <a:ea typeface="宋体" panose="02010600030101010101" pitchFamily="2" charset="-122"/>
              </a:rPr>
              <a:t>)</a:t>
            </a:r>
            <a:r>
              <a:rPr lang="zh-CN" altLang="en-US" sz="2800" b="1">
                <a:solidFill>
                  <a:srgbClr val="000000"/>
                </a:solidFill>
                <a:ea typeface="宋体" panose="02010600030101010101" pitchFamily="2" charset="-122"/>
              </a:rPr>
              <a:t>溢美之词</a:t>
            </a:r>
            <a:r>
              <a:rPr lang="zh-CN" altLang="en-US" sz="2800" b="1" dirty="0">
                <a:solidFill>
                  <a:srgbClr val="000000"/>
                </a:solidFill>
                <a:ea typeface="宋体" panose="02010600030101010101" pitchFamily="2" charset="-122"/>
              </a:rPr>
              <a:t>　　　 </a:t>
            </a:r>
            <a:r>
              <a:rPr lang="en-US" altLang="zh-CN" sz="2800" b="1" dirty="0">
                <a:solidFill>
                  <a:srgbClr val="000000"/>
                </a:solidFill>
                <a:ea typeface="宋体" panose="02010600030101010101" pitchFamily="2" charset="-122"/>
              </a:rPr>
              <a:t>2.  </a:t>
            </a:r>
            <a:r>
              <a:rPr lang="zh-CN" altLang="en-US" sz="2800" b="1" dirty="0">
                <a:solidFill>
                  <a:srgbClr val="000000"/>
                </a:solidFill>
                <a:ea typeface="宋体" panose="02010600030101010101" pitchFamily="2" charset="-122"/>
              </a:rPr>
              <a:t>难言之隐</a:t>
            </a:r>
            <a:r>
              <a:rPr lang="en-US" altLang="zh-CN" sz="2800" b="1">
                <a:solidFill>
                  <a:srgbClr val="FF0000"/>
                </a:solidFill>
                <a:ea typeface="宋体" panose="02010600030101010101" pitchFamily="2" charset="-122"/>
              </a:rPr>
              <a:t>(的苦衷)</a:t>
            </a:r>
            <a:endParaRPr lang="zh-CN" altLang="en-US" sz="2800" b="1" dirty="0">
              <a:solidFill>
                <a:srgbClr val="000000"/>
              </a:solidFill>
              <a:ea typeface="宋体" panose="02010600030101010101" pitchFamily="2" charset="-122"/>
            </a:endParaRPr>
          </a:p>
          <a:p>
            <a:pPr marL="431800" lvl="0" indent="-431800" eaLnBrk="1" hangingPunct="1">
              <a:lnSpc>
                <a:spcPts val="4000"/>
              </a:lnSpc>
              <a:spcBef>
                <a:spcPct val="0"/>
              </a:spcBef>
              <a:buSzTx/>
              <a:buNone/>
            </a:pPr>
            <a:r>
              <a:rPr lang="en-US" altLang="zh-CN" sz="2800" b="1">
                <a:solidFill>
                  <a:srgbClr val="000000"/>
                </a:solidFill>
                <a:ea typeface="宋体" panose="02010600030101010101" pitchFamily="2" charset="-122"/>
              </a:rPr>
              <a:t>3.	</a:t>
            </a:r>
            <a:r>
              <a:rPr lang="zh-CN" altLang="en-US" sz="2800" b="1" dirty="0">
                <a:solidFill>
                  <a:srgbClr val="000000"/>
                </a:solidFill>
                <a:ea typeface="宋体" panose="02010600030101010101" pitchFamily="2" charset="-122"/>
              </a:rPr>
              <a:t>妄自菲薄</a:t>
            </a:r>
            <a:r>
              <a:rPr lang="en-US" altLang="zh-CN" sz="2800" b="1" dirty="0">
                <a:solidFill>
                  <a:srgbClr val="FF0000"/>
                </a:solidFill>
                <a:ea typeface="宋体" panose="02010600030101010101" pitchFamily="2" charset="-122"/>
              </a:rPr>
              <a:t>(</a:t>
            </a:r>
            <a:r>
              <a:rPr lang="zh-CN" altLang="en-US" sz="2800" b="1" dirty="0">
                <a:solidFill>
                  <a:srgbClr val="FF0000"/>
                </a:solidFill>
                <a:ea typeface="宋体" panose="02010600030101010101" pitchFamily="2" charset="-122"/>
              </a:rPr>
              <a:t>自己</a:t>
            </a:r>
            <a:r>
              <a:rPr lang="en-US" altLang="zh-CN" sz="2800" b="1" dirty="0">
                <a:solidFill>
                  <a:srgbClr val="FF0000"/>
                </a:solidFill>
                <a:ea typeface="宋体" panose="02010600030101010101" pitchFamily="2" charset="-122"/>
              </a:rPr>
              <a:t>)</a:t>
            </a:r>
            <a:r>
              <a:rPr lang="en-US" altLang="zh-CN" sz="2800" b="1">
                <a:solidFill>
                  <a:srgbClr val="000000"/>
                </a:solidFill>
                <a:ea typeface="宋体" panose="02010600030101010101" pitchFamily="2" charset="-122"/>
              </a:rPr>
              <a:t>  	    4.  </a:t>
            </a:r>
            <a:r>
              <a:rPr lang="en-US" altLang="zh-CN" sz="2800" b="1">
                <a:solidFill>
                  <a:srgbClr val="FF0000"/>
                </a:solidFill>
                <a:ea typeface="宋体" panose="02010600030101010101" pitchFamily="2" charset="-122"/>
              </a:rPr>
              <a:t>(使人民)</a:t>
            </a:r>
            <a:r>
              <a:rPr lang="zh-CN" altLang="en-US" sz="2800" b="1" dirty="0">
                <a:solidFill>
                  <a:srgbClr val="000000"/>
                </a:solidFill>
                <a:ea typeface="宋体" panose="02010600030101010101" pitchFamily="2" charset="-122"/>
              </a:rPr>
              <a:t>生灵涂炭</a:t>
            </a:r>
            <a:endParaRPr lang="zh-CN" altLang="en-US" sz="2800" b="1" dirty="0">
              <a:solidFill>
                <a:srgbClr val="000000"/>
              </a:solidFill>
              <a:ea typeface="宋体" panose="02010600030101010101" pitchFamily="2" charset="-122"/>
            </a:endParaRPr>
          </a:p>
          <a:p>
            <a:pPr marL="431800" lvl="0" indent="-431800" eaLnBrk="1" hangingPunct="1">
              <a:lnSpc>
                <a:spcPts val="4000"/>
              </a:lnSpc>
              <a:spcBef>
                <a:spcPct val="0"/>
              </a:spcBef>
              <a:buSzTx/>
              <a:buNone/>
            </a:pPr>
            <a:r>
              <a:rPr lang="en-US" altLang="zh-CN" sz="2800" b="1">
                <a:solidFill>
                  <a:srgbClr val="000000"/>
                </a:solidFill>
                <a:ea typeface="宋体" panose="02010600030101010101" pitchFamily="2" charset="-122"/>
              </a:rPr>
              <a:t>5. </a:t>
            </a:r>
            <a:r>
              <a:rPr lang="en-US" altLang="zh-CN" sz="2800" b="1">
                <a:solidFill>
                  <a:srgbClr val="FF0000"/>
                </a:solidFill>
                <a:ea typeface="宋体" panose="02010600030101010101" pitchFamily="2" charset="-122"/>
              </a:rPr>
              <a:t> (</a:t>
            </a:r>
            <a:r>
              <a:rPr lang="zh-CN" altLang="en-US" sz="2800" b="1">
                <a:solidFill>
                  <a:srgbClr val="FF0000"/>
                </a:solidFill>
                <a:ea typeface="宋体" panose="02010600030101010101" pitchFamily="2" charset="-122"/>
              </a:rPr>
              <a:t>更加</a:t>
            </a:r>
            <a:r>
              <a:rPr lang="en-US" altLang="zh-CN" sz="2800" b="1">
                <a:solidFill>
                  <a:srgbClr val="FF0000"/>
                </a:solidFill>
                <a:ea typeface="宋体" panose="02010600030101010101" pitchFamily="2" charset="-122"/>
              </a:rPr>
              <a:t>)</a:t>
            </a:r>
            <a:r>
              <a:rPr lang="zh-CN" altLang="en-US" sz="2800" b="1">
                <a:solidFill>
                  <a:srgbClr val="000000"/>
                </a:solidFill>
                <a:ea typeface="宋体" panose="02010600030101010101" pitchFamily="2" charset="-122"/>
              </a:rPr>
              <a:t>变本加厉</a:t>
            </a:r>
            <a:r>
              <a:rPr lang="en-US" altLang="zh-CN" sz="2800" b="1">
                <a:solidFill>
                  <a:srgbClr val="000000"/>
                </a:solidFill>
                <a:ea typeface="宋体" panose="02010600030101010101" pitchFamily="2" charset="-122"/>
              </a:rPr>
              <a:t>  	    6.	</a:t>
            </a:r>
            <a:r>
              <a:rPr lang="en-US" altLang="zh-CN" sz="2800" b="1">
                <a:solidFill>
                  <a:srgbClr val="FF0000"/>
                </a:solidFill>
                <a:ea typeface="宋体" panose="02010600030101010101" pitchFamily="2" charset="-122"/>
              </a:rPr>
              <a:t>(正在)</a:t>
            </a:r>
            <a:r>
              <a:rPr lang="zh-CN" altLang="en-US" sz="2800" b="1">
                <a:solidFill>
                  <a:srgbClr val="000000"/>
                </a:solidFill>
                <a:ea typeface="宋体" panose="02010600030101010101" pitchFamily="2" charset="-122"/>
              </a:rPr>
              <a:t>方兴未艾</a:t>
            </a:r>
            <a:endParaRPr lang="zh-CN" altLang="en-US" sz="2800" b="1" dirty="0">
              <a:solidFill>
                <a:srgbClr val="000000"/>
              </a:solidFill>
              <a:ea typeface="宋体" panose="02010600030101010101" pitchFamily="2" charset="-122"/>
            </a:endParaRPr>
          </a:p>
          <a:p>
            <a:pPr marL="431800" lvl="0" indent="-431800" eaLnBrk="1" hangingPunct="1">
              <a:lnSpc>
                <a:spcPts val="4000"/>
              </a:lnSpc>
              <a:spcBef>
                <a:spcPct val="0"/>
              </a:spcBef>
              <a:buSzTx/>
              <a:buNone/>
            </a:pPr>
            <a:r>
              <a:rPr lang="en-US" altLang="zh-CN" sz="2800" b="1" dirty="0">
                <a:solidFill>
                  <a:srgbClr val="000000"/>
                </a:solidFill>
                <a:ea typeface="宋体" panose="02010600030101010101" pitchFamily="2" charset="-122"/>
              </a:rPr>
              <a:t>7.</a:t>
            </a:r>
            <a:r>
              <a:rPr lang="en-US" altLang="zh-CN" sz="2800" b="1">
                <a:solidFill>
                  <a:srgbClr val="000000"/>
                </a:solidFill>
                <a:ea typeface="宋体" panose="02010600030101010101" pitchFamily="2" charset="-122"/>
              </a:rPr>
              <a:t>	</a:t>
            </a:r>
            <a:r>
              <a:rPr lang="en-US" altLang="zh-CN" sz="2800" b="1">
                <a:solidFill>
                  <a:srgbClr val="FF0000"/>
                </a:solidFill>
                <a:ea typeface="宋体" panose="02010600030101010101" pitchFamily="2" charset="-122"/>
              </a:rPr>
              <a:t>(</a:t>
            </a:r>
            <a:r>
              <a:rPr lang="zh-CN" altLang="zh-CN" sz="2800" b="1">
                <a:solidFill>
                  <a:srgbClr val="FF0000"/>
                </a:solidFill>
                <a:ea typeface="宋体" panose="02010600030101010101" pitchFamily="2" charset="-122"/>
              </a:rPr>
              <a:t>好像</a:t>
            </a:r>
            <a:r>
              <a:rPr lang="en-US" altLang="zh-CN" sz="2800" b="1">
                <a:solidFill>
                  <a:srgbClr val="FF0000"/>
                </a:solidFill>
                <a:ea typeface="宋体" panose="02010600030101010101" pitchFamily="2" charset="-122"/>
              </a:rPr>
              <a:t>)</a:t>
            </a:r>
            <a:r>
              <a:rPr lang="zh-CN" altLang="en-US" sz="2800" b="1">
                <a:solidFill>
                  <a:srgbClr val="000000"/>
                </a:solidFill>
                <a:ea typeface="宋体" panose="02010600030101010101" pitchFamily="2" charset="-122"/>
              </a:rPr>
              <a:t>如芒在背</a:t>
            </a:r>
            <a:r>
              <a:rPr lang="en-US" altLang="zh-CN" sz="2800" b="1">
                <a:solidFill>
                  <a:srgbClr val="000000"/>
                </a:solidFill>
                <a:ea typeface="宋体" panose="02010600030101010101" pitchFamily="2" charset="-122"/>
              </a:rPr>
              <a:t>  	    8.  </a:t>
            </a:r>
            <a:r>
              <a:rPr lang="zh-CN" altLang="en-US" sz="2800" b="1" dirty="0">
                <a:solidFill>
                  <a:srgbClr val="000000"/>
                </a:solidFill>
                <a:ea typeface="宋体" panose="02010600030101010101" pitchFamily="2" charset="-122"/>
              </a:rPr>
              <a:t>忍俊不禁</a:t>
            </a:r>
            <a:r>
              <a:rPr lang="en-US" altLang="zh-CN" sz="2800" b="1">
                <a:solidFill>
                  <a:srgbClr val="FF0000"/>
                </a:solidFill>
                <a:ea typeface="宋体" panose="02010600030101010101" pitchFamily="2" charset="-122"/>
              </a:rPr>
              <a:t>(地笑起来)</a:t>
            </a:r>
            <a:endParaRPr lang="en-US" altLang="zh-CN" sz="2800" b="1">
              <a:solidFill>
                <a:srgbClr val="FF0000"/>
              </a:solidFill>
              <a:ea typeface="宋体" panose="02010600030101010101" pitchFamily="2" charset="-122"/>
            </a:endParaRPr>
          </a:p>
          <a:p>
            <a:pPr marL="431800" lvl="0" indent="-431800" eaLnBrk="1" hangingPunct="1">
              <a:lnSpc>
                <a:spcPts val="4000"/>
              </a:lnSpc>
              <a:spcBef>
                <a:spcPct val="0"/>
              </a:spcBef>
              <a:buSzTx/>
              <a:buNone/>
            </a:pPr>
            <a:r>
              <a:rPr lang="en-US" altLang="zh-CN" sz="2800" b="1">
                <a:solidFill>
                  <a:srgbClr val="000000"/>
                </a:solidFill>
                <a:ea typeface="宋体" panose="02010600030101010101" pitchFamily="2" charset="-122"/>
              </a:rPr>
              <a:t>9.  </a:t>
            </a:r>
            <a:r>
              <a:rPr lang="en-US" altLang="zh-CN" sz="2800" b="1">
                <a:solidFill>
                  <a:srgbClr val="FF0000"/>
                </a:solidFill>
                <a:ea typeface="宋体" panose="02010600030101010101" pitchFamily="2" charset="-122"/>
              </a:rPr>
              <a:t>(</a:t>
            </a:r>
            <a:r>
              <a:rPr lang="zh-CN" altLang="en-US" sz="2800" b="1" dirty="0">
                <a:solidFill>
                  <a:srgbClr val="FF0000"/>
                </a:solidFill>
                <a:ea typeface="宋体" panose="02010600030101010101" pitchFamily="2" charset="-122"/>
              </a:rPr>
              <a:t>故意说得</a:t>
            </a:r>
            <a:r>
              <a:rPr lang="en-US" altLang="zh-CN" sz="2800" b="1">
                <a:solidFill>
                  <a:srgbClr val="FF0000"/>
                </a:solidFill>
                <a:ea typeface="宋体" panose="02010600030101010101" pitchFamily="2" charset="-122"/>
              </a:rPr>
              <a:t>)</a:t>
            </a:r>
            <a:r>
              <a:rPr lang="zh-CN" altLang="en-US" sz="2800" b="1" dirty="0">
                <a:solidFill>
                  <a:srgbClr val="000000"/>
                </a:solidFill>
                <a:ea typeface="宋体" panose="02010600030101010101" pitchFamily="2" charset="-122"/>
              </a:rPr>
              <a:t>闪烁其辞</a:t>
            </a:r>
            <a:r>
              <a:rPr lang="en-US" altLang="zh-CN" sz="2800" b="1">
                <a:solidFill>
                  <a:srgbClr val="000000"/>
                </a:solidFill>
                <a:ea typeface="宋体" panose="02010600030101010101" pitchFamily="2" charset="-122"/>
              </a:rPr>
              <a:t>    10.  </a:t>
            </a:r>
            <a:r>
              <a:rPr lang="en-US" altLang="zh-CN" sz="2800" b="1">
                <a:solidFill>
                  <a:srgbClr val="FF0000"/>
                </a:solidFill>
                <a:ea typeface="宋体" panose="02010600030101010101" pitchFamily="2" charset="-122"/>
              </a:rPr>
              <a:t>(</a:t>
            </a:r>
            <a:r>
              <a:rPr lang="zh-CN" altLang="en-US" sz="2800" b="1" dirty="0">
                <a:solidFill>
                  <a:srgbClr val="FF0000"/>
                </a:solidFill>
                <a:ea typeface="宋体" panose="02010600030101010101" pitchFamily="2" charset="-122"/>
              </a:rPr>
              <a:t>目前的</a:t>
            </a:r>
            <a:r>
              <a:rPr lang="en-US" altLang="zh-CN" sz="2800" b="1">
                <a:solidFill>
                  <a:srgbClr val="FF0000"/>
                </a:solidFill>
                <a:ea typeface="宋体" panose="02010600030101010101" pitchFamily="2" charset="-122"/>
              </a:rPr>
              <a:t>)</a:t>
            </a:r>
            <a:r>
              <a:rPr lang="zh-CN" altLang="en-US" sz="2800" b="1" dirty="0">
                <a:solidFill>
                  <a:srgbClr val="000000"/>
                </a:solidFill>
                <a:ea typeface="宋体" panose="02010600030101010101" pitchFamily="2" charset="-122"/>
              </a:rPr>
              <a:t>当务之急</a:t>
            </a:r>
            <a:endParaRPr lang="zh-CN" altLang="en-US" sz="2800" b="1" dirty="0">
              <a:solidFill>
                <a:srgbClr val="000000"/>
              </a:solidFill>
              <a:ea typeface="宋体" panose="02010600030101010101" pitchFamily="2" charset="-122"/>
            </a:endParaRPr>
          </a:p>
          <a:p>
            <a:pPr marL="431800" lvl="0" indent="-431800" eaLnBrk="1" hangingPunct="1">
              <a:lnSpc>
                <a:spcPts val="4000"/>
              </a:lnSpc>
              <a:spcBef>
                <a:spcPct val="0"/>
              </a:spcBef>
              <a:buSzTx/>
              <a:buNone/>
            </a:pPr>
            <a:r>
              <a:rPr lang="en-US" altLang="zh-CN" sz="2800" b="1">
                <a:solidFill>
                  <a:srgbClr val="000000"/>
                </a:solidFill>
                <a:ea typeface="宋体" panose="02010600030101010101" pitchFamily="2" charset="-122"/>
              </a:rPr>
              <a:t>11. </a:t>
            </a:r>
            <a:r>
              <a:rPr lang="en-US" altLang="zh-CN" sz="2800" b="1">
                <a:solidFill>
                  <a:srgbClr val="FF0000"/>
                </a:solidFill>
                <a:ea typeface="宋体" panose="02010600030101010101" pitchFamily="2" charset="-122"/>
              </a:rPr>
              <a:t> (</a:t>
            </a:r>
            <a:r>
              <a:rPr lang="zh-CN" altLang="en-US" sz="2800" b="1">
                <a:solidFill>
                  <a:srgbClr val="FF0000"/>
                </a:solidFill>
                <a:ea typeface="宋体" panose="02010600030101010101" pitchFamily="2" charset="-122"/>
              </a:rPr>
              <a:t>人民</a:t>
            </a:r>
            <a:r>
              <a:rPr lang="zh-CN" altLang="en-US" sz="2800" b="1" dirty="0">
                <a:solidFill>
                  <a:srgbClr val="FF0000"/>
                </a:solidFill>
                <a:ea typeface="宋体" panose="02010600030101010101" pitchFamily="2" charset="-122"/>
              </a:rPr>
              <a:t>生活</a:t>
            </a:r>
            <a:r>
              <a:rPr lang="en-US" altLang="zh-CN" sz="2800" b="1">
                <a:solidFill>
                  <a:srgbClr val="FF0000"/>
                </a:solidFill>
                <a:ea typeface="宋体" panose="02010600030101010101" pitchFamily="2" charset="-122"/>
              </a:rPr>
              <a:t>)</a:t>
            </a:r>
            <a:r>
              <a:rPr lang="zh-CN" altLang="en-US" sz="2800" b="1">
                <a:solidFill>
                  <a:srgbClr val="000000"/>
                </a:solidFill>
                <a:ea typeface="宋体" panose="02010600030101010101" pitchFamily="2" charset="-122"/>
              </a:rPr>
              <a:t>安居乐业</a:t>
            </a:r>
            <a:r>
              <a:rPr lang="en-US" altLang="zh-CN" sz="2800" b="1">
                <a:solidFill>
                  <a:srgbClr val="000000"/>
                </a:solidFill>
                <a:ea typeface="宋体" panose="02010600030101010101" pitchFamily="2" charset="-122"/>
              </a:rPr>
              <a:t>  12. </a:t>
            </a:r>
            <a:r>
              <a:rPr lang="en-US" altLang="zh-CN" sz="2800" b="1">
                <a:solidFill>
                  <a:srgbClr val="FF0000"/>
                </a:solidFill>
                <a:ea typeface="宋体" panose="02010600030101010101" pitchFamily="2" charset="-122"/>
              </a:rPr>
              <a:t> (</a:t>
            </a:r>
            <a:r>
              <a:rPr lang="zh-CN" altLang="en-US" sz="2800" b="1" dirty="0">
                <a:solidFill>
                  <a:srgbClr val="FF0000"/>
                </a:solidFill>
                <a:ea typeface="宋体" panose="02010600030101010101" pitchFamily="2" charset="-122"/>
              </a:rPr>
              <a:t>许多</a:t>
            </a:r>
            <a:r>
              <a:rPr lang="en-US" altLang="zh-CN" sz="2800" b="1">
                <a:solidFill>
                  <a:srgbClr val="FF0000"/>
                </a:solidFill>
                <a:ea typeface="宋体" panose="02010600030101010101" pitchFamily="2" charset="-122"/>
              </a:rPr>
              <a:t>)</a:t>
            </a:r>
            <a:r>
              <a:rPr lang="zh-CN" altLang="en-US" sz="2800" b="1" dirty="0">
                <a:solidFill>
                  <a:srgbClr val="000000"/>
                </a:solidFill>
                <a:ea typeface="宋体" panose="02010600030101010101" pitchFamily="2" charset="-122"/>
              </a:rPr>
              <a:t>莘莘学子</a:t>
            </a:r>
            <a:endParaRPr lang="zh-CN" altLang="en-US" sz="2800" b="1" dirty="0">
              <a:solidFill>
                <a:srgbClr val="000000"/>
              </a:solidFill>
              <a:ea typeface="宋体" panose="02010600030101010101" pitchFamily="2" charset="-122"/>
            </a:endParaRPr>
          </a:p>
        </p:txBody>
      </p:sp>
      <p:sp>
        <p:nvSpPr>
          <p:cNvPr id="72706" name="标题 72705"/>
          <p:cNvSpPr>
            <a:spLocks noGrp="1" noRot="1"/>
          </p:cNvSpPr>
          <p:nvPr/>
        </p:nvSpPr>
        <p:spPr>
          <a:xfrm>
            <a:off x="306070" y="570230"/>
            <a:ext cx="8354060" cy="962025"/>
          </a:xfrm>
          <a:prstGeom prst="rect">
            <a:avLst/>
          </a:prstGeom>
        </p:spPr>
        <p:txBody>
          <a:bodyPr vert="horz" wrap="square" lIns="91440" tIns="45720" rIns="91440" bIns="45720" rtlCol="0" anchor="ctr" anchorCtr="0">
            <a:noAutofit/>
          </a:bodyPr>
          <a:lstStyle>
            <a:lvl1pPr marL="0" marR="0" algn="l" defTabSz="914400" rtl="0" eaLnBrk="1" fontAlgn="auto" latinLnBrk="0" hangingPunct="1">
              <a:lnSpc>
                <a:spcPct val="100000"/>
              </a:lnSpc>
              <a:spcBef>
                <a:spcPts val="0"/>
              </a:spcBef>
              <a:spcAft>
                <a:spcPts val="0"/>
              </a:spcAft>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eaLnBrk="1" hangingPunct="1">
              <a:lnSpc>
                <a:spcPct val="110000"/>
              </a:lnSpc>
            </a:pPr>
            <a:r>
              <a:rPr lang="zh-CN" altLang="en-US" sz="2800" u="none" dirty="0">
                <a:solidFill>
                  <a:srgbClr val="FF0000"/>
                </a:solidFill>
                <a:latin typeface="黑体" panose="02010609060101010101" pitchFamily="2" charset="-122"/>
                <a:ea typeface="黑体" panose="02010609060101010101" pitchFamily="2" charset="-122"/>
              </a:rPr>
              <a:t>方法一</a:t>
            </a:r>
            <a:r>
              <a:rPr lang="en-US" altLang="zh-CN" sz="2800" u="none" dirty="0">
                <a:solidFill>
                  <a:srgbClr val="FF0000"/>
                </a:solidFill>
                <a:latin typeface="黑体" panose="02010609060101010101" pitchFamily="2" charset="-122"/>
                <a:ea typeface="黑体" panose="02010609060101010101" pitchFamily="2" charset="-122"/>
              </a:rPr>
              <a:t>.</a:t>
            </a:r>
            <a:r>
              <a:rPr sz="2800" u="none" dirty="0">
                <a:solidFill>
                  <a:srgbClr val="FF0000"/>
                </a:solidFill>
                <a:latin typeface="黑体" panose="02010609060101010101" pitchFamily="2" charset="-122"/>
                <a:ea typeface="黑体" panose="02010609060101010101" pitchFamily="2" charset="-122"/>
              </a:rPr>
              <a:t>重视积累，理解容易造成语意重复的成语的意思。</a:t>
            </a:r>
            <a:endParaRPr sz="2800" u="none"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Text Box 3"/>
          <p:cNvSpPr txBox="1">
            <a:spLocks noChangeArrowheads="1"/>
          </p:cNvSpPr>
          <p:nvPr/>
        </p:nvSpPr>
        <p:spPr bwMode="auto">
          <a:xfrm>
            <a:off x="167640" y="1000125"/>
            <a:ext cx="8554085" cy="4569460"/>
          </a:xfrm>
          <a:prstGeom prst="rect">
            <a:avLst/>
          </a:prstGeom>
          <a:noFill/>
          <a:ln w="9525">
            <a:noFill/>
            <a:miter lim="800000"/>
          </a:ln>
        </p:spPr>
        <p:txBody>
          <a:bodyPr wrap="square">
            <a:spAutoFit/>
          </a:bodyPr>
          <a:lstStyle/>
          <a:p>
            <a:pPr marL="514350" marR="0" indent="-514350" algn="l" defTabSz="914400">
              <a:lnSpc>
                <a:spcPct val="140000"/>
              </a:lnSpc>
              <a:buClrTx/>
              <a:buSzTx/>
              <a:buFont typeface="+mj-lt"/>
              <a:buAutoNum type="arabicPeriod"/>
              <a:defRPr/>
            </a:pPr>
            <a:r>
              <a:rPr kumimoji="0"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日本帝国主义的侵华战争使万千中国人民</a:t>
            </a:r>
            <a:r>
              <a:rPr kumimoji="0" lang="zh-CN" altLang="en-US" sz="2800" kern="1200" cap="none" spc="0" normalizeH="0" baseline="0" noProof="0">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生灵涂炭</a:t>
            </a:r>
            <a:r>
              <a:rPr kumimoji="0"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a:t>
            </a:r>
            <a:r>
              <a:rPr kumimoji="1"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 </a:t>
            </a:r>
            <a:endParaRPr kumimoji="1"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endParaRPr>
          </a:p>
          <a:p>
            <a:pPr marL="514350" marR="0" indent="-514350" algn="l" defTabSz="914400">
              <a:lnSpc>
                <a:spcPct val="170000"/>
              </a:lnSpc>
              <a:buClrTx/>
              <a:buSzTx/>
              <a:buFont typeface="+mj-lt"/>
              <a:buAutoNum type="arabicPeriod"/>
              <a:defRPr/>
            </a:pPr>
            <a:endParaRPr kumimoji="1"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endParaRPr>
          </a:p>
          <a:p>
            <a:pPr marL="514350" marR="0" indent="-514350" algn="l" defTabSz="914400">
              <a:lnSpc>
                <a:spcPct val="140000"/>
              </a:lnSpc>
              <a:buClrTx/>
              <a:buSzTx/>
              <a:buFont typeface="+mj-lt"/>
              <a:buAutoNum type="arabicPeriod"/>
              <a:defRPr/>
            </a:pPr>
            <a:r>
              <a:rPr kumimoji="1"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在飞驰的高速公路上。人们</a:t>
            </a:r>
            <a:r>
              <a:rPr kumimoji="1" lang="zh-CN" altLang="en-US" sz="2800" kern="1200" cap="none" spc="0" normalizeH="0" baseline="0" noProof="0">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津津乐道</a:t>
            </a:r>
            <a:r>
              <a:rPr kumimoji="1"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地谈论着乘坐高铁出行带来的快捷与方便。</a:t>
            </a:r>
            <a:endParaRPr kumimoji="1"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endParaRPr>
          </a:p>
          <a:p>
            <a:pPr marL="514350" marR="0" indent="-514350" algn="l" defTabSz="914400">
              <a:lnSpc>
                <a:spcPct val="170000"/>
              </a:lnSpc>
              <a:buClrTx/>
              <a:buSzTx/>
              <a:buFont typeface="+mj-lt"/>
              <a:buAutoNum type="arabicPeriod"/>
              <a:defRPr/>
            </a:pPr>
            <a:endParaRPr kumimoji="0"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endParaRPr>
          </a:p>
          <a:p>
            <a:pPr marL="514350" marR="0" indent="-514350" algn="l" defTabSz="914400">
              <a:lnSpc>
                <a:spcPct val="140000"/>
              </a:lnSpc>
              <a:buClrTx/>
              <a:buSzTx/>
              <a:buFont typeface="+mj-lt"/>
              <a:buAutoNum type="arabicPeriod"/>
              <a:defRPr/>
            </a:pPr>
            <a:r>
              <a:rPr kumimoji="0"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某些中学生的语文水平实在低劣，让人</a:t>
            </a:r>
            <a:r>
              <a:rPr kumimoji="0" lang="zh-CN" altLang="en-US" sz="2800" kern="1200" cap="none" spc="0" normalizeH="0" baseline="0" noProof="0">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贻笑大方</a:t>
            </a:r>
            <a:r>
              <a:rPr kumimoji="0"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rPr>
              <a:t>，影响了学校的声誉。</a:t>
            </a:r>
            <a:endParaRPr kumimoji="0" lang="zh-CN" altLang="en-US" sz="2800" kern="1200" cap="none" spc="0" normalizeH="0" baseline="0" noProof="0">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endParaRPr>
          </a:p>
        </p:txBody>
      </p:sp>
      <p:sp>
        <p:nvSpPr>
          <p:cNvPr id="37898" name="Rectangle 10"/>
          <p:cNvSpPr/>
          <p:nvPr/>
        </p:nvSpPr>
        <p:spPr>
          <a:xfrm>
            <a:off x="468630" y="539750"/>
            <a:ext cx="7446010" cy="521970"/>
          </a:xfrm>
          <a:prstGeom prst="rect">
            <a:avLst/>
          </a:prstGeom>
          <a:noFill/>
          <a:ln w="9525">
            <a:noFill/>
          </a:ln>
        </p:spPr>
        <p:txBody>
          <a:bodyPr wrap="square">
            <a:spAutoFit/>
          </a:bodyPr>
          <a:p>
            <a:pPr>
              <a:lnSpc>
                <a:spcPct val="100000"/>
              </a:lnSpc>
            </a:pP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方法二</a:t>
            </a:r>
            <a:r>
              <a:rPr lang="en-US" altLang="zh-CN" sz="2800" b="1" dirty="0">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体味语境与成语意思，消除重复。</a:t>
            </a:r>
            <a:endPar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4" name="文本框 3"/>
          <p:cNvSpPr txBox="1"/>
          <p:nvPr/>
        </p:nvSpPr>
        <p:spPr>
          <a:xfrm>
            <a:off x="836930" y="3733800"/>
            <a:ext cx="3757930" cy="521970"/>
          </a:xfrm>
          <a:prstGeom prst="rect">
            <a:avLst/>
          </a:prstGeom>
          <a:noFill/>
        </p:spPr>
        <p:txBody>
          <a:bodyPr wrap="none" rtlCol="0" anchor="t">
            <a:spAutoFit/>
          </a:bodyPr>
          <a:p>
            <a:r>
              <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rPr>
              <a:t>很有兴趣的</a:t>
            </a:r>
            <a:r>
              <a:rPr lang="zh-CN" altLang="en-US" sz="2800" b="1" noProof="0">
                <a:ln>
                  <a:noFill/>
                </a:ln>
                <a:solidFill>
                  <a:srgbClr val="FF0000"/>
                </a:solidFill>
                <a:effectLst/>
                <a:uLnTx/>
                <a:uFillTx/>
                <a:latin typeface="黑体" panose="02010609060101010101" pitchFamily="2" charset="-122"/>
                <a:ea typeface="黑体" panose="02010609060101010101" pitchFamily="2" charset="-122"/>
                <a:sym typeface="+mn-ea"/>
              </a:rPr>
              <a:t>说</a:t>
            </a:r>
            <a:r>
              <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rPr>
              <a:t>个不停。</a:t>
            </a:r>
            <a:endPar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endParaRPr>
          </a:p>
        </p:txBody>
      </p:sp>
      <p:sp>
        <p:nvSpPr>
          <p:cNvPr id="5" name="文本框 4"/>
          <p:cNvSpPr txBox="1"/>
          <p:nvPr/>
        </p:nvSpPr>
        <p:spPr>
          <a:xfrm>
            <a:off x="836930" y="5647690"/>
            <a:ext cx="4115435" cy="521970"/>
          </a:xfrm>
          <a:prstGeom prst="rect">
            <a:avLst/>
          </a:prstGeom>
          <a:noFill/>
        </p:spPr>
        <p:txBody>
          <a:bodyPr wrap="none" rtlCol="0" anchor="t">
            <a:spAutoFit/>
          </a:bodyPr>
          <a:p>
            <a:r>
              <a:rPr lang="zh-CN" altLang="en-US" sz="2800" b="1" noProof="0">
                <a:ln>
                  <a:noFill/>
                </a:ln>
                <a:solidFill>
                  <a:srgbClr val="FF0000"/>
                </a:solidFill>
                <a:effectLst/>
                <a:uLnTx/>
                <a:uFillTx/>
                <a:latin typeface="黑体" panose="02010609060101010101" pitchFamily="2" charset="-122"/>
                <a:ea typeface="黑体" panose="02010609060101010101" pitchFamily="2" charset="-122"/>
                <a:sym typeface="+mn-ea"/>
              </a:rPr>
              <a:t>让有见识的内行人</a:t>
            </a:r>
            <a:r>
              <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rPr>
              <a:t>耻笑。</a:t>
            </a:r>
            <a:endPar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endParaRPr>
          </a:p>
        </p:txBody>
      </p:sp>
      <p:sp>
        <p:nvSpPr>
          <p:cNvPr id="6" name="文本框 5"/>
          <p:cNvSpPr txBox="1"/>
          <p:nvPr/>
        </p:nvSpPr>
        <p:spPr>
          <a:xfrm>
            <a:off x="836930" y="1764030"/>
            <a:ext cx="5187950" cy="521970"/>
          </a:xfrm>
          <a:prstGeom prst="rect">
            <a:avLst/>
          </a:prstGeom>
          <a:noFill/>
        </p:spPr>
        <p:txBody>
          <a:bodyPr wrap="none" rtlCol="0" anchor="t">
            <a:spAutoFit/>
          </a:bodyPr>
          <a:p>
            <a:r>
              <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rPr>
              <a:t>形容</a:t>
            </a:r>
            <a:r>
              <a:rPr lang="zh-CN" altLang="en-US" sz="2800" b="1" noProof="0">
                <a:ln>
                  <a:noFill/>
                </a:ln>
                <a:solidFill>
                  <a:srgbClr val="FF0000"/>
                </a:solidFill>
                <a:effectLst/>
                <a:uLnTx/>
                <a:uFillTx/>
                <a:latin typeface="黑体" panose="02010609060101010101" pitchFamily="2" charset="-122"/>
                <a:ea typeface="黑体" panose="02010609060101010101" pitchFamily="2" charset="-122"/>
                <a:sym typeface="+mn-ea"/>
              </a:rPr>
              <a:t>人民</a:t>
            </a:r>
            <a:r>
              <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rPr>
              <a:t>处于极端困苦的境地。</a:t>
            </a:r>
            <a:endParaRPr lang="zh-CN" altLang="en-US" sz="2800" b="1" noProof="0">
              <a:ln>
                <a:noFill/>
              </a:ln>
              <a:solidFill>
                <a:srgbClr val="212DD3"/>
              </a:solidFill>
              <a:effectLst/>
              <a:uLnTx/>
              <a:uFillTx/>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8" name="Rectangle 4"/>
          <p:cNvSpPr>
            <a:spLocks noChangeArrowheads="1"/>
          </p:cNvSpPr>
          <p:nvPr/>
        </p:nvSpPr>
        <p:spPr bwMode="auto">
          <a:xfrm>
            <a:off x="395288" y="836613"/>
            <a:ext cx="8281988" cy="3969385"/>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25000"/>
              </a:lnSpc>
              <a:spcBef>
                <a:spcPct val="50000"/>
              </a:spcBef>
              <a:spcAft>
                <a:spcPct val="0"/>
              </a:spcAft>
              <a:buClrTx/>
              <a:buSzTx/>
              <a:buFontTx/>
              <a:buNone/>
              <a:defRPr/>
            </a:pPr>
            <a:r>
              <a:rPr kumimoji="0" lang="en-US" altLang="zh-CN" sz="2800" i="0" u="none" strike="noStrike" kern="1200" cap="none" spc="0" normalizeH="0" baseline="0" noProof="0">
                <a:solidFill>
                  <a:schemeClr val="tx1"/>
                </a:solidFill>
                <a:effectLst/>
                <a:latin typeface="黑体" panose="02010609060101010101" pitchFamily="2" charset="-122"/>
                <a:ea typeface="黑体" panose="02010609060101010101" pitchFamily="2" charset="-122"/>
                <a:cs typeface="黑体" panose="02010609060101010101" pitchFamily="2" charset="-122"/>
              </a:rPr>
              <a:t>4. </a:t>
            </a:r>
            <a:r>
              <a:rPr kumimoji="0" lang="zh-CN" altLang="en-US" sz="2800" i="0" u="none" strike="noStrike" cap="none" spc="0" normalizeH="0" baseline="0" noProof="0">
                <a:effectLst/>
                <a:latin typeface="黑体" panose="02010609060101010101" pitchFamily="2" charset="-122"/>
                <a:ea typeface="黑体" panose="02010609060101010101" pitchFamily="2" charset="-122"/>
                <a:cs typeface="黑体" panose="02010609060101010101" pitchFamily="2" charset="-122"/>
              </a:rPr>
              <a:t>你看他双眉紧锁，沉默不语，恐怕真是有什么</a:t>
            </a:r>
            <a:r>
              <a:rPr kumimoji="0" lang="zh-CN" altLang="en-US" sz="2800" i="0" u="none" strike="noStrike" cap="none" spc="0" normalizeH="0" baseline="0" noProof="0">
                <a:solidFill>
                  <a:srgbClr val="FF0000"/>
                </a:solidFill>
                <a:effectLst/>
                <a:latin typeface="黑体" panose="02010609060101010101" pitchFamily="2" charset="-122"/>
                <a:ea typeface="黑体" panose="02010609060101010101" pitchFamily="2" charset="-122"/>
                <a:cs typeface="黑体" panose="02010609060101010101" pitchFamily="2" charset="-122"/>
              </a:rPr>
              <a:t>难言之隐</a:t>
            </a:r>
            <a:r>
              <a:rPr kumimoji="0" lang="zh-CN" altLang="en-US" sz="2800" i="0" u="none" strike="noStrike" cap="none" spc="0" normalizeH="0" baseline="0" noProof="0">
                <a:effectLst/>
                <a:latin typeface="黑体" panose="02010609060101010101" pitchFamily="2" charset="-122"/>
                <a:ea typeface="黑体" panose="02010609060101010101" pitchFamily="2" charset="-122"/>
                <a:cs typeface="黑体" panose="02010609060101010101" pitchFamily="2" charset="-122"/>
              </a:rPr>
              <a:t>的苦衷吧。</a:t>
            </a:r>
            <a:endParaRPr kumimoji="0" lang="zh-CN" altLang="en-US" sz="2800" i="0" u="none" strike="noStrike" cap="none" spc="0" normalizeH="0" baseline="0" noProof="0">
              <a:effectLst/>
              <a:latin typeface="黑体" panose="02010609060101010101" pitchFamily="2" charset="-122"/>
              <a:ea typeface="黑体" panose="02010609060101010101" pitchFamily="2" charset="-122"/>
              <a:cs typeface="黑体" panose="02010609060101010101" pitchFamily="2" charset="-122"/>
            </a:endParaRPr>
          </a:p>
          <a:p>
            <a:pPr marL="0" marR="0" lvl="0" indent="0" algn="l" defTabSz="914400" rtl="0" eaLnBrk="1" fontAlgn="base" latinLnBrk="0" hangingPunct="1">
              <a:lnSpc>
                <a:spcPct val="125000"/>
              </a:lnSpc>
              <a:spcBef>
                <a:spcPct val="50000"/>
              </a:spcBef>
              <a:spcAft>
                <a:spcPct val="0"/>
              </a:spcAft>
              <a:buClrTx/>
              <a:buSzTx/>
              <a:buFontTx/>
              <a:buNone/>
              <a:defRPr/>
            </a:pPr>
            <a:endParaRPr kumimoji="0" lang="zh-CN" altLang="en-US" sz="2800" i="0" u="none" strike="noStrike" kern="1200" cap="none" spc="0" normalizeH="0" baseline="0" noProof="0">
              <a:solidFill>
                <a:schemeClr val="tx1"/>
              </a:solidFill>
              <a:effectLst/>
              <a:latin typeface="黑体" panose="02010609060101010101" pitchFamily="2" charset="-122"/>
              <a:ea typeface="黑体" panose="02010609060101010101" pitchFamily="2" charset="-122"/>
              <a:cs typeface="黑体" panose="02010609060101010101" pitchFamily="2" charset="-122"/>
            </a:endParaRPr>
          </a:p>
          <a:p>
            <a:pPr marL="0" marR="0" lvl="0" indent="0" algn="l" defTabSz="914400" rtl="0" eaLnBrk="1" fontAlgn="base" latinLnBrk="0" hangingPunct="1">
              <a:lnSpc>
                <a:spcPct val="125000"/>
              </a:lnSpc>
              <a:spcBef>
                <a:spcPct val="50000"/>
              </a:spcBef>
              <a:spcAft>
                <a:spcPct val="0"/>
              </a:spcAft>
              <a:buClrTx/>
              <a:buSzTx/>
              <a:buFontTx/>
              <a:buNone/>
              <a:defRPr/>
            </a:pPr>
            <a:endParaRPr kumimoji="0" lang="en-US" altLang="zh-CN" sz="2800" i="0" u="none" strike="noStrike" kern="1200" cap="none" spc="0" normalizeH="0" baseline="0" noProof="0">
              <a:solidFill>
                <a:schemeClr val="tx1"/>
              </a:solidFill>
              <a:effectLst/>
              <a:latin typeface="黑体" panose="02010609060101010101" pitchFamily="2" charset="-122"/>
              <a:ea typeface="黑体" panose="02010609060101010101" pitchFamily="2" charset="-122"/>
              <a:cs typeface="黑体" panose="02010609060101010101" pitchFamily="2" charset="-122"/>
            </a:endParaRPr>
          </a:p>
          <a:p>
            <a:pPr marL="0" marR="0" lvl="0" indent="0" algn="l" defTabSz="914400" rtl="0" eaLnBrk="1" fontAlgn="base" latinLnBrk="0" hangingPunct="1">
              <a:lnSpc>
                <a:spcPct val="125000"/>
              </a:lnSpc>
              <a:spcBef>
                <a:spcPct val="50000"/>
              </a:spcBef>
              <a:spcAft>
                <a:spcPct val="0"/>
              </a:spcAft>
              <a:buClrTx/>
              <a:buSzTx/>
              <a:buFontTx/>
              <a:buNone/>
              <a:defRPr/>
            </a:pPr>
            <a:r>
              <a:rPr kumimoji="0" lang="en-US" altLang="zh-CN" sz="2800" i="0" u="none" strike="noStrike" kern="1200" cap="none" spc="0" normalizeH="0" baseline="0" noProof="0">
                <a:solidFill>
                  <a:schemeClr val="tx1"/>
                </a:solidFill>
                <a:effectLst/>
                <a:latin typeface="黑体" panose="02010609060101010101" pitchFamily="2" charset="-122"/>
                <a:ea typeface="黑体" panose="02010609060101010101" pitchFamily="2" charset="-122"/>
                <a:cs typeface="黑体" panose="02010609060101010101" pitchFamily="2" charset="-122"/>
              </a:rPr>
              <a:t>5. </a:t>
            </a:r>
            <a:r>
              <a:rPr kumimoji="0" lang="zh-CN" altLang="en-US" sz="2800" i="0" u="none" strike="noStrike" kern="1200" cap="none" spc="0" normalizeH="0" baseline="0" noProof="0">
                <a:solidFill>
                  <a:schemeClr val="tx1"/>
                </a:solidFill>
                <a:effectLst/>
                <a:latin typeface="黑体" panose="02010609060101010101" pitchFamily="2" charset="-122"/>
                <a:ea typeface="黑体" panose="02010609060101010101" pitchFamily="2" charset="-122"/>
                <a:cs typeface="黑体" panose="02010609060101010101" pitchFamily="2" charset="-122"/>
              </a:rPr>
              <a:t>对于我们这些普通平凡的</a:t>
            </a:r>
            <a:r>
              <a:rPr kumimoji="0" lang="zh-CN" altLang="en-US" sz="2800" i="0" u="none" strike="noStrike" kern="1200" cap="none" spc="0" normalizeH="0" baseline="0" noProof="0">
                <a:solidFill>
                  <a:srgbClr val="FF0000"/>
                </a:solidFill>
                <a:effectLst/>
                <a:latin typeface="黑体" panose="02010609060101010101" pitchFamily="2" charset="-122"/>
                <a:ea typeface="黑体" panose="02010609060101010101" pitchFamily="2" charset="-122"/>
                <a:cs typeface="黑体" panose="02010609060101010101" pitchFamily="2" charset="-122"/>
              </a:rPr>
              <a:t>芸芸众生</a:t>
            </a:r>
            <a:r>
              <a:rPr kumimoji="0" lang="zh-CN" altLang="en-US" sz="2800" i="0" u="none" strike="noStrike" kern="1200" cap="none" spc="0" normalizeH="0" baseline="0" noProof="0">
                <a:solidFill>
                  <a:schemeClr val="tx1"/>
                </a:solidFill>
                <a:effectLst/>
                <a:latin typeface="黑体" panose="02010609060101010101" pitchFamily="2" charset="-122"/>
                <a:ea typeface="黑体" panose="02010609060101010101" pitchFamily="2" charset="-122"/>
                <a:cs typeface="黑体" panose="02010609060101010101" pitchFamily="2" charset="-122"/>
              </a:rPr>
              <a:t>来说，生命的光辉也许并不辉煌，但同样可以发光。</a:t>
            </a:r>
            <a:endParaRPr kumimoji="0" lang="zh-CN" altLang="en-US" sz="2800" i="0" u="none" strike="noStrike" kern="1200" cap="none" spc="0" normalizeH="0" baseline="0" noProof="0">
              <a:solidFill>
                <a:schemeClr val="tx1"/>
              </a:solidFill>
              <a:effectLst/>
              <a:latin typeface="黑体" panose="02010609060101010101" pitchFamily="2" charset="-122"/>
              <a:ea typeface="黑体" panose="02010609060101010101" pitchFamily="2" charset="-122"/>
              <a:cs typeface="黑体" panose="02010609060101010101" pitchFamily="2" charset="-122"/>
            </a:endParaRPr>
          </a:p>
        </p:txBody>
      </p:sp>
      <p:sp>
        <p:nvSpPr>
          <p:cNvPr id="12" name="圆角矩形 11"/>
          <p:cNvSpPr/>
          <p:nvPr/>
        </p:nvSpPr>
        <p:spPr bwMode="auto">
          <a:xfrm>
            <a:off x="807085" y="4979670"/>
            <a:ext cx="6900545" cy="1143000"/>
          </a:xfrm>
          <a:prstGeom prst="round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blipFill>
                  <a:blip r:embed="rId1"/>
                  <a:tile tx="0" ty="0" sx="100000" sy="100000" flip="none" algn="tl"/>
                </a:blipFill>
              </a14:hiddenFill>
            </a:ext>
          </a:extLst>
        </p:spPr>
        <p:txBody>
          <a:bodyPr wrap="none" anchor="ctr"/>
          <a:lstStyle/>
          <a:p>
            <a:pPr marL="0" marR="0" lvl="0" indent="0" algn="l" defTabSz="914400" rtl="0" eaLnBrk="1" fontAlgn="base" latinLnBrk="0" hangingPunct="1">
              <a:lnSpc>
                <a:spcPct val="55000"/>
              </a:lnSpc>
              <a:spcBef>
                <a:spcPct val="50000"/>
              </a:spcBef>
              <a:spcAft>
                <a:spcPct val="0"/>
              </a:spcAft>
              <a:buClrTx/>
              <a:buSzTx/>
              <a:buFontTx/>
              <a:buNone/>
              <a:defRPr/>
            </a:pPr>
            <a:r>
              <a:rPr lang="zh-CN" altLang="en-US" sz="2800" b="1" i="0" u="none" strike="noStrike" kern="1200" cap="none" spc="0" normalizeH="0" baseline="0" noProof="0">
                <a:solidFill>
                  <a:srgbClr val="212DD3"/>
                </a:solidFill>
                <a:effectLst/>
                <a:latin typeface="黑体" panose="02010609060101010101" pitchFamily="2" charset="-122"/>
                <a:ea typeface="黑体" panose="02010609060101010101" pitchFamily="2" charset="-122"/>
                <a:cs typeface="黑体" panose="02010609060101010101" pitchFamily="2" charset="-122"/>
              </a:rPr>
              <a:t>佛教指一切有生命地东西，一般也用来指</a:t>
            </a:r>
            <a:endParaRPr lang="zh-CN" altLang="en-US" sz="2800" b="1" i="0" u="none" strike="noStrike" kern="1200" cap="none" spc="0" normalizeH="0" baseline="0" noProof="0">
              <a:solidFill>
                <a:srgbClr val="212DD3"/>
              </a:solidFill>
              <a:effectLst/>
              <a:latin typeface="黑体" panose="02010609060101010101" pitchFamily="2" charset="-122"/>
              <a:ea typeface="黑体" panose="02010609060101010101" pitchFamily="2" charset="-122"/>
              <a:cs typeface="黑体" panose="02010609060101010101" pitchFamily="2" charset="-122"/>
            </a:endParaRPr>
          </a:p>
          <a:p>
            <a:pPr marL="0" marR="0" lvl="0" indent="0" algn="l" defTabSz="914400" rtl="0" eaLnBrk="1" fontAlgn="base" latinLnBrk="0" hangingPunct="1">
              <a:lnSpc>
                <a:spcPct val="55000"/>
              </a:lnSpc>
              <a:spcBef>
                <a:spcPct val="50000"/>
              </a:spcBef>
              <a:spcAft>
                <a:spcPct val="0"/>
              </a:spcAft>
              <a:buClrTx/>
              <a:buSzTx/>
              <a:buFontTx/>
              <a:buNone/>
              <a:defRPr/>
            </a:pPr>
            <a:r>
              <a:rPr lang="zh-CN" altLang="en-US" sz="2800" b="1" i="0" u="none" strike="noStrike" kern="1200" cap="none" spc="0" normalizeH="0" baseline="0" noProof="0">
                <a:solidFill>
                  <a:srgbClr val="212DD3"/>
                </a:solidFill>
                <a:effectLst/>
                <a:latin typeface="黑体" panose="02010609060101010101" pitchFamily="2" charset="-122"/>
                <a:ea typeface="黑体" panose="02010609060101010101" pitchFamily="2" charset="-122"/>
                <a:cs typeface="黑体" panose="02010609060101010101" pitchFamily="2" charset="-122"/>
              </a:rPr>
              <a:t>众多地</a:t>
            </a:r>
            <a:r>
              <a:rPr lang="zh-CN" altLang="en-US" sz="2800" b="1" i="0" u="none" strike="noStrike" kern="1200" cap="none" spc="0" normalizeH="0" baseline="0" noProof="0">
                <a:solidFill>
                  <a:srgbClr val="FF0000"/>
                </a:solidFill>
                <a:effectLst/>
                <a:latin typeface="黑体" panose="02010609060101010101" pitchFamily="2" charset="-122"/>
                <a:ea typeface="黑体" panose="02010609060101010101" pitchFamily="2" charset="-122"/>
                <a:cs typeface="黑体" panose="02010609060101010101" pitchFamily="2" charset="-122"/>
              </a:rPr>
              <a:t>平常</a:t>
            </a:r>
            <a:r>
              <a:rPr lang="zh-CN" altLang="en-US" sz="2800" b="1" i="0" u="none" strike="noStrike" kern="1200" cap="none" spc="0" normalizeH="0" baseline="0" noProof="0">
                <a:solidFill>
                  <a:srgbClr val="212DD3"/>
                </a:solidFill>
                <a:effectLst/>
                <a:latin typeface="黑体" panose="02010609060101010101" pitchFamily="2" charset="-122"/>
                <a:ea typeface="黑体" panose="02010609060101010101" pitchFamily="2" charset="-122"/>
                <a:cs typeface="黑体" panose="02010609060101010101" pitchFamily="2" charset="-122"/>
              </a:rPr>
              <a:t>人。</a:t>
            </a:r>
            <a:endParaRPr lang="zh-CN" altLang="en-US" sz="2800" b="1" i="0" u="none" strike="noStrike" kern="1200" cap="none" spc="0" normalizeH="0" baseline="0" noProof="0">
              <a:solidFill>
                <a:srgbClr val="212DD3"/>
              </a:solidFill>
              <a:effectLst/>
              <a:latin typeface="黑体" panose="02010609060101010101" pitchFamily="2" charset="-122"/>
              <a:ea typeface="黑体" panose="02010609060101010101" pitchFamily="2" charset="-122"/>
              <a:cs typeface="黑体" panose="02010609060101010101" pitchFamily="2" charset="-122"/>
            </a:endParaRPr>
          </a:p>
        </p:txBody>
      </p:sp>
      <p:sp>
        <p:nvSpPr>
          <p:cNvPr id="72710" name="文本框 72709"/>
          <p:cNvSpPr txBox="1"/>
          <p:nvPr/>
        </p:nvSpPr>
        <p:spPr>
          <a:xfrm>
            <a:off x="1186180" y="2226310"/>
            <a:ext cx="6521450" cy="1168400"/>
          </a:xfrm>
          <a:prstGeom prst="rect">
            <a:avLst/>
          </a:prstGeom>
          <a:noFill/>
          <a:ln w="9525">
            <a:noFill/>
          </a:ln>
        </p:spPr>
        <p:txBody>
          <a:bodyPr wrap="square" anchor="t">
            <a:spAutoFit/>
          </a:bodyPr>
          <a:p>
            <a:pPr>
              <a:spcBef>
                <a:spcPct val="50000"/>
              </a:spcBef>
            </a:pP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难言之隐：</a:t>
            </a:r>
            <a:r>
              <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rPr>
              <a:t>藏在内心深处的事。</a:t>
            </a:r>
            <a:endParaRPr lang="en-US" altLang="zh-CN" sz="2800" b="1">
              <a:solidFill>
                <a:srgbClr val="212DD3"/>
              </a:solidFill>
              <a:latin typeface="黑体" panose="02010609060101010101" pitchFamily="2" charset="-122"/>
              <a:ea typeface="黑体" panose="02010609060101010101" pitchFamily="2" charset="-122"/>
              <a:cs typeface="黑体" panose="02010609060101010101" pitchFamily="2" charset="-122"/>
            </a:endParaRPr>
          </a:p>
          <a:p>
            <a:pPr>
              <a:spcBef>
                <a:spcPct val="50000"/>
              </a:spcBef>
            </a:pP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苦衷：</a:t>
            </a:r>
            <a:r>
              <a:rPr lang="zh-CN" altLang="en-US" sz="2800" b="1" dirty="0">
                <a:solidFill>
                  <a:srgbClr val="212DD3"/>
                </a:solidFill>
                <a:latin typeface="黑体" panose="02010609060101010101" pitchFamily="2" charset="-122"/>
                <a:ea typeface="黑体" panose="02010609060101010101" pitchFamily="2" charset="-122"/>
                <a:cs typeface="黑体" panose="02010609060101010101" pitchFamily="2" charset="-122"/>
              </a:rPr>
              <a:t>说不出来的痛苦或为难的心情。</a:t>
            </a:r>
            <a:r>
              <a:rPr lang="en-US" altLang="zh-CN" sz="2800">
                <a:solidFill>
                  <a:srgbClr val="212DD3"/>
                </a:solidFill>
                <a:latin typeface="黑体" panose="02010609060101010101" pitchFamily="2" charset="-122"/>
                <a:ea typeface="黑体" panose="02010609060101010101" pitchFamily="2" charset="-122"/>
                <a:cs typeface="黑体" panose="02010609060101010101" pitchFamily="2" charset="-122"/>
              </a:rPr>
              <a:t> </a:t>
            </a:r>
            <a:endParaRPr lang="en-US" altLang="zh-CN" sz="2800" dirty="0">
              <a:solidFill>
                <a:srgbClr val="212DD3"/>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p:bldP spid="1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7200" y="789940"/>
            <a:ext cx="7805420" cy="5775960"/>
          </a:xfrm>
          <a:prstGeom prst="rect">
            <a:avLst/>
          </a:prstGeom>
          <a:noFill/>
        </p:spPr>
        <p:txBody>
          <a:bodyPr wrap="square" rtlCol="0">
            <a:spAutoFit/>
          </a:bodyPr>
          <a:p>
            <a:pPr>
              <a:lnSpc>
                <a:spcPct val="120000"/>
              </a:lnSpc>
            </a:pPr>
            <a:r>
              <a:rPr lang="en-US" altLang="zh-CN" sz="2800">
                <a:solidFill>
                  <a:srgbClr val="212DD3"/>
                </a:solidFill>
                <a:latin typeface="黑体" panose="02010609060101010101" pitchFamily="2" charset="-122"/>
                <a:ea typeface="黑体" panose="02010609060101010101" pitchFamily="2" charset="-122"/>
                <a:cs typeface="黑体" panose="02010609060101010101" pitchFamily="2" charset="-122"/>
              </a:rPr>
              <a:t>请判断下列句子中加点成语使用是否正确，并说明理由。</a:t>
            </a:r>
            <a:endParaRPr lang="en-US" altLang="zh-CN" sz="2800">
              <a:latin typeface="黑体" panose="02010609060101010101" pitchFamily="2" charset="-122"/>
              <a:ea typeface="黑体" panose="02010609060101010101" pitchFamily="2" charset="-122"/>
              <a:cs typeface="黑体" panose="02010609060101010101" pitchFamily="2" charset="-122"/>
            </a:endParaRPr>
          </a:p>
          <a:p>
            <a:pPr>
              <a:lnSpc>
                <a:spcPct val="120000"/>
              </a:lnSpc>
            </a:pPr>
            <a:r>
              <a:rPr lang="en-US" altLang="zh-CN" sz="2800">
                <a:latin typeface="黑体" panose="02010609060101010101" pitchFamily="2" charset="-122"/>
                <a:ea typeface="黑体" panose="02010609060101010101" pitchFamily="2" charset="-122"/>
                <a:cs typeface="黑体" panose="02010609060101010101" pitchFamily="2" charset="-122"/>
              </a:rPr>
              <a:t>1.</a:t>
            </a:r>
            <a:r>
              <a:rPr lang="zh-CN" altLang="en-US" sz="2800">
                <a:latin typeface="黑体" panose="02010609060101010101" pitchFamily="2" charset="-122"/>
                <a:ea typeface="黑体" panose="02010609060101010101" pitchFamily="2" charset="-122"/>
                <a:cs typeface="黑体" panose="02010609060101010101" pitchFamily="2" charset="-122"/>
              </a:rPr>
              <a:t>（</a:t>
            </a:r>
            <a:r>
              <a:rPr lang="en-US" altLang="zh-CN" sz="2800">
                <a:latin typeface="黑体" panose="02010609060101010101" pitchFamily="2" charset="-122"/>
                <a:ea typeface="黑体" panose="02010609060101010101" pitchFamily="2" charset="-122"/>
                <a:cs typeface="黑体" panose="02010609060101010101" pitchFamily="2" charset="-122"/>
              </a:rPr>
              <a:t>2015</a:t>
            </a:r>
            <a:r>
              <a:rPr lang="zh-CN" altLang="en-US" sz="2800">
                <a:latin typeface="黑体" panose="02010609060101010101" pitchFamily="2" charset="-122"/>
                <a:ea typeface="黑体" panose="02010609060101010101" pitchFamily="2" charset="-122"/>
                <a:cs typeface="黑体" panose="02010609060101010101" pitchFamily="2" charset="-122"/>
              </a:rPr>
              <a:t>浙江）在热心公益</a:t>
            </a:r>
            <a:r>
              <a:rPr lang="zh-CN" altLang="en-US" sz="2800">
                <a:solidFill>
                  <a:srgbClr val="FF0000"/>
                </a:solidFill>
                <a:latin typeface="黑体" panose="02010609060101010101" pitchFamily="2" charset="-122"/>
                <a:ea typeface="黑体" panose="02010609060101010101" pitchFamily="2" charset="-122"/>
                <a:cs typeface="黑体" panose="02010609060101010101" pitchFamily="2" charset="-122"/>
              </a:rPr>
              <a:t>蔚然成风</a:t>
            </a:r>
            <a:r>
              <a:rPr lang="zh-CN" altLang="en-US" sz="2800">
                <a:latin typeface="黑体" panose="02010609060101010101" pitchFamily="2" charset="-122"/>
                <a:ea typeface="黑体" panose="02010609060101010101" pitchFamily="2" charset="-122"/>
                <a:cs typeface="黑体" panose="02010609060101010101" pitchFamily="2" charset="-122"/>
              </a:rPr>
              <a:t>的今天。百名青年在某市首届成人礼活动中以无偿献血作为自己成长的见证，体现了当代青年的责任感。</a:t>
            </a:r>
            <a:endParaRPr lang="zh-CN" altLang="en-US" sz="2800">
              <a:latin typeface="黑体" panose="02010609060101010101" pitchFamily="2" charset="-122"/>
              <a:ea typeface="黑体" panose="02010609060101010101" pitchFamily="2" charset="-122"/>
              <a:cs typeface="黑体" panose="02010609060101010101" pitchFamily="2" charset="-122"/>
            </a:endParaRPr>
          </a:p>
          <a:p>
            <a:pPr>
              <a:lnSpc>
                <a:spcPct val="120000"/>
              </a:lnSpc>
            </a:pPr>
            <a:r>
              <a:rPr lang="en-US" altLang="zh-CN" sz="2800">
                <a:latin typeface="黑体" panose="02010609060101010101" pitchFamily="2" charset="-122"/>
                <a:ea typeface="黑体" panose="02010609060101010101" pitchFamily="2" charset="-122"/>
                <a:cs typeface="黑体" panose="02010609060101010101" pitchFamily="2" charset="-122"/>
              </a:rPr>
              <a:t>2.在群众路线教育实践活动中，领导们大</a:t>
            </a:r>
            <a:r>
              <a:rPr lang="zh-CN" altLang="en-US" sz="2800">
                <a:latin typeface="黑体" panose="02010609060101010101" pitchFamily="2" charset="-122"/>
                <a:ea typeface="黑体" panose="02010609060101010101" pitchFamily="2" charset="-122"/>
                <a:cs typeface="黑体" panose="02010609060101010101" pitchFamily="2" charset="-122"/>
              </a:rPr>
              <a:t>都</a:t>
            </a:r>
            <a:r>
              <a:rPr lang="en-US" altLang="zh-CN" sz="2800">
                <a:latin typeface="黑体" panose="02010609060101010101" pitchFamily="2" charset="-122"/>
                <a:ea typeface="黑体" panose="02010609060101010101" pitchFamily="2" charset="-122"/>
                <a:cs typeface="黑体" panose="02010609060101010101" pitchFamily="2" charset="-122"/>
              </a:rPr>
              <a:t>摒弃了过去在主席台上大讲特讲的习惯，而是深入到群众中去座谈，让群众</a:t>
            </a:r>
            <a:r>
              <a:rPr lang="en-US" altLang="zh-CN" sz="2800">
                <a:solidFill>
                  <a:srgbClr val="FF0000"/>
                </a:solidFill>
                <a:latin typeface="黑体" panose="02010609060101010101" pitchFamily="2" charset="-122"/>
                <a:ea typeface="黑体" panose="02010609060101010101" pitchFamily="2" charset="-122"/>
                <a:cs typeface="黑体" panose="02010609060101010101" pitchFamily="2" charset="-122"/>
              </a:rPr>
              <a:t>洗耳恭听</a:t>
            </a:r>
            <a:r>
              <a:rPr lang="en-US" altLang="zh-CN" sz="2800">
                <a:latin typeface="黑体" panose="02010609060101010101" pitchFamily="2" charset="-122"/>
                <a:ea typeface="黑体" panose="02010609060101010101" pitchFamily="2" charset="-122"/>
                <a:cs typeface="黑体" panose="02010609060101010101" pitchFamily="2" charset="-122"/>
              </a:rPr>
              <a:t>。</a:t>
            </a:r>
            <a:endParaRPr lang="en-US" altLang="zh-CN" sz="2800">
              <a:latin typeface="黑体" panose="02010609060101010101" pitchFamily="2" charset="-122"/>
              <a:ea typeface="黑体" panose="02010609060101010101" pitchFamily="2" charset="-122"/>
              <a:cs typeface="黑体" panose="02010609060101010101" pitchFamily="2" charset="-122"/>
            </a:endParaRPr>
          </a:p>
          <a:p>
            <a:pPr>
              <a:lnSpc>
                <a:spcPct val="120000"/>
              </a:lnSpc>
            </a:pPr>
            <a:r>
              <a:rPr lang="en-US" altLang="zh-CN" sz="2800">
                <a:latin typeface="黑体" panose="02010609060101010101" pitchFamily="2" charset="-122"/>
                <a:ea typeface="黑体" panose="02010609060101010101" pitchFamily="2" charset="-122"/>
                <a:cs typeface="黑体" panose="02010609060101010101" pitchFamily="2" charset="-122"/>
              </a:rPr>
              <a:t>3.</a:t>
            </a:r>
            <a:r>
              <a:rPr lang="zh-CN" altLang="en-US" sz="2800">
                <a:latin typeface="黑体" panose="02010609060101010101" pitchFamily="2" charset="-122"/>
                <a:ea typeface="黑体" panose="02010609060101010101" pitchFamily="2" charset="-122"/>
                <a:cs typeface="黑体" panose="02010609060101010101" pitchFamily="2" charset="-122"/>
              </a:rPr>
              <a:t>多年来房地产业一直处于黄金时期，许多实业公司有一个又一个</a:t>
            </a:r>
            <a:r>
              <a:rPr lang="zh-CN" altLang="en-US" sz="2800">
                <a:solidFill>
                  <a:srgbClr val="FF0000"/>
                </a:solidFill>
                <a:latin typeface="黑体" panose="02010609060101010101" pitchFamily="2" charset="-122"/>
                <a:ea typeface="黑体" panose="02010609060101010101" pitchFamily="2" charset="-122"/>
                <a:cs typeface="黑体" panose="02010609060101010101" pitchFamily="2" charset="-122"/>
              </a:rPr>
              <a:t>接踵而至</a:t>
            </a:r>
            <a:r>
              <a:rPr lang="zh-CN" altLang="en-US" sz="2800">
                <a:latin typeface="黑体" panose="02010609060101010101" pitchFamily="2" charset="-122"/>
                <a:ea typeface="黑体" panose="02010609060101010101" pitchFamily="2" charset="-122"/>
                <a:cs typeface="黑体" panose="02010609060101010101" pitchFamily="2" charset="-122"/>
              </a:rPr>
              <a:t>的闯进房地产业，但是这种局面却在2014年被打破。</a:t>
            </a:r>
            <a:endParaRPr lang="zh-CN" altLang="en-US" sz="2800">
              <a:latin typeface="黑体" panose="02010609060101010101" pitchFamily="2" charset="-122"/>
              <a:ea typeface="黑体" panose="02010609060101010101" pitchFamily="2" charset="-122"/>
              <a:cs typeface="黑体" panose="02010609060101010101" pitchFamily="2" charset="-122"/>
            </a:endParaRPr>
          </a:p>
        </p:txBody>
      </p:sp>
      <p:sp>
        <p:nvSpPr>
          <p:cNvPr id="3" name="文本框 2"/>
          <p:cNvSpPr txBox="1"/>
          <p:nvPr/>
        </p:nvSpPr>
        <p:spPr>
          <a:xfrm>
            <a:off x="661035" y="312420"/>
            <a:ext cx="1169035" cy="583565"/>
          </a:xfrm>
          <a:prstGeom prst="rect">
            <a:avLst/>
          </a:prstGeom>
          <a:noFill/>
        </p:spPr>
        <p:txBody>
          <a:bodyPr wrap="square" rtlCol="0">
            <a:spAutoFit/>
          </a:bodyPr>
          <a:p>
            <a:pPr algn="ctr"/>
            <a:r>
              <a:rPr lang="zh-CN" altLang="en-US" sz="3200">
                <a:solidFill>
                  <a:srgbClr val="FF0000"/>
                </a:solidFill>
              </a:rPr>
              <a:t>作业</a:t>
            </a:r>
            <a:endParaRPr lang="zh-CN" altLang="en-US" sz="320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19760" y="436245"/>
            <a:ext cx="1841500" cy="583565"/>
          </a:xfrm>
          <a:prstGeom prst="rect">
            <a:avLst/>
          </a:prstGeom>
          <a:noFill/>
        </p:spPr>
        <p:txBody>
          <a:bodyPr wrap="square" rtlCol="0">
            <a:spAutoFit/>
          </a:bodyPr>
          <a:p>
            <a:pPr algn="ctr"/>
            <a:r>
              <a:rPr lang="zh-CN" altLang="en-US" sz="3200">
                <a:solidFill>
                  <a:srgbClr val="FF0000"/>
                </a:solidFill>
              </a:rPr>
              <a:t>答案解析</a:t>
            </a:r>
            <a:endParaRPr lang="zh-CN" altLang="en-US" sz="3200">
              <a:solidFill>
                <a:srgbClr val="FF0000"/>
              </a:solidFill>
            </a:endParaRPr>
          </a:p>
        </p:txBody>
      </p:sp>
      <p:sp>
        <p:nvSpPr>
          <p:cNvPr id="4" name="文本框 3"/>
          <p:cNvSpPr txBox="1"/>
          <p:nvPr/>
        </p:nvSpPr>
        <p:spPr>
          <a:xfrm>
            <a:off x="537210" y="895985"/>
            <a:ext cx="7669530" cy="5012690"/>
          </a:xfrm>
          <a:prstGeom prst="rect">
            <a:avLst/>
          </a:prstGeom>
          <a:noFill/>
        </p:spPr>
        <p:txBody>
          <a:bodyPr wrap="square" rtlCol="0" anchor="t">
            <a:spAutoFit/>
          </a:bodyPr>
          <a:p>
            <a:pPr indent="0" algn="l">
              <a:lnSpc>
                <a:spcPct val="160000"/>
              </a:lnSpc>
              <a:buFont typeface="+mj-lt"/>
              <a:buNone/>
            </a:pPr>
            <a:r>
              <a:rPr lang="en-US" altLang="zh-CN" sz="3200">
                <a:latin typeface="黑体" panose="02010609060101010101" pitchFamily="2" charset="-122"/>
                <a:ea typeface="黑体" panose="02010609060101010101" pitchFamily="2" charset="-122"/>
                <a:cs typeface="黑体" panose="02010609060101010101" pitchFamily="2" charset="-122"/>
                <a:sym typeface="+mn-ea"/>
              </a:rPr>
              <a:t>1.</a:t>
            </a:r>
            <a:r>
              <a:rPr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蔚然成风：</a:t>
            </a:r>
            <a:r>
              <a:rPr sz="2400" b="1">
                <a:latin typeface="宋体" panose="02010600030101010101" pitchFamily="2" charset="-122"/>
                <a:ea typeface="宋体" panose="02010600030101010101" pitchFamily="2" charset="-122"/>
                <a:cs typeface="宋体" panose="02010600030101010101" pitchFamily="2" charset="-122"/>
                <a:sym typeface="+mn-ea"/>
              </a:rPr>
              <a:t>形容一种事物逐渐发展</a:t>
            </a:r>
            <a:r>
              <a:rPr lang="zh-CN" sz="2400" b="1">
                <a:latin typeface="宋体" panose="02010600030101010101" pitchFamily="2" charset="-122"/>
                <a:ea typeface="宋体" panose="02010600030101010101" pitchFamily="2" charset="-122"/>
                <a:cs typeface="宋体" panose="02010600030101010101" pitchFamily="2" charset="-122"/>
                <a:sym typeface="+mn-ea"/>
              </a:rPr>
              <a:t>、</a:t>
            </a:r>
            <a:r>
              <a:rPr sz="2400" b="1">
                <a:latin typeface="宋体" panose="02010600030101010101" pitchFamily="2" charset="-122"/>
                <a:ea typeface="宋体" panose="02010600030101010101" pitchFamily="2" charset="-122"/>
                <a:cs typeface="宋体" panose="02010600030101010101" pitchFamily="2" charset="-122"/>
                <a:sym typeface="+mn-ea"/>
              </a:rPr>
              <a:t>盛行。形成风气</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褒义词</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一般指好风气的形成。这里热心公益就是一种好风气，</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用在此处恰当</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60000"/>
              </a:lnSpc>
              <a:buFont typeface="+mj-lt"/>
              <a:buNone/>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 洗耳恭听，</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指</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专心的听</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请人讲话时说的客气话</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，一般用作</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敬辞</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，而此句中说让群众洗耳恭听，</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谦敬</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不当。</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lnSpc>
                <a:spcPct val="160000"/>
              </a:lnSpc>
              <a:buFont typeface="+mj-lt"/>
              <a:buNone/>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3.接踵而至后面的人的脚尖，接着前面的人的脚跟</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形容人或事物一个又一个接连不断的到来</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此句中“接踵而至”与“一个又一个”重复。</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一丛花.gif"/>
          <p:cNvPicPr>
            <a:picLocks noChangeAspect="1"/>
          </p:cNvPicPr>
          <p:nvPr/>
        </p:nvPicPr>
        <p:blipFill>
          <a:blip r:embed="rId1" cstate="print"/>
          <a:stretch>
            <a:fillRect/>
          </a:stretch>
        </p:blipFill>
        <p:spPr>
          <a:xfrm>
            <a:off x="0" y="6515100"/>
            <a:ext cx="3714750" cy="342900"/>
          </a:xfrm>
          <a:prstGeom prst="rect">
            <a:avLst/>
          </a:prstGeom>
        </p:spPr>
      </p:pic>
      <p:pic>
        <p:nvPicPr>
          <p:cNvPr id="4" name="图片 3" descr="一丛花.gif"/>
          <p:cNvPicPr>
            <a:picLocks noChangeAspect="1"/>
          </p:cNvPicPr>
          <p:nvPr/>
        </p:nvPicPr>
        <p:blipFill>
          <a:blip r:embed="rId1" cstate="print"/>
          <a:stretch>
            <a:fillRect/>
          </a:stretch>
        </p:blipFill>
        <p:spPr>
          <a:xfrm>
            <a:off x="2555776" y="6515100"/>
            <a:ext cx="3714750" cy="342900"/>
          </a:xfrm>
          <a:prstGeom prst="rect">
            <a:avLst/>
          </a:prstGeom>
        </p:spPr>
      </p:pic>
      <p:pic>
        <p:nvPicPr>
          <p:cNvPr id="5" name="图片 4" descr="一丛花.gif"/>
          <p:cNvPicPr>
            <a:picLocks noChangeAspect="1"/>
          </p:cNvPicPr>
          <p:nvPr/>
        </p:nvPicPr>
        <p:blipFill>
          <a:blip r:embed="rId1" cstate="print"/>
          <a:stretch>
            <a:fillRect/>
          </a:stretch>
        </p:blipFill>
        <p:spPr>
          <a:xfrm>
            <a:off x="5429250" y="6515100"/>
            <a:ext cx="3714750" cy="342900"/>
          </a:xfrm>
          <a:prstGeom prst="rect">
            <a:avLst/>
          </a:prstGeom>
        </p:spPr>
      </p:pic>
      <p:sp>
        <p:nvSpPr>
          <p:cNvPr id="6" name="矩形 5"/>
          <p:cNvSpPr/>
          <p:nvPr/>
        </p:nvSpPr>
        <p:spPr>
          <a:xfrm>
            <a:off x="2790680" y="1829961"/>
            <a:ext cx="3244215" cy="1322070"/>
          </a:xfrm>
          <a:prstGeom prst="rect">
            <a:avLst/>
          </a:prstGeom>
          <a:noFill/>
        </p:spPr>
        <p:txBody>
          <a:bodyPr wrap="none" lIns="91440" tIns="45720" rIns="91440" bIns="45720">
            <a:spAutoFit/>
          </a:bodyPr>
          <a:lstStyle/>
          <a:p>
            <a:pPr algn="ctr"/>
            <a:r>
              <a:rPr lang="zh-CN" altLang="en-US" sz="8000" b="1" dirty="0" smtClean="0">
                <a:ln w="10541" cmpd="sng">
                  <a:noFill/>
                  <a:prstDash val="solid"/>
                </a:ln>
                <a:solidFill>
                  <a:srgbClr val="FF0000"/>
                </a:solidFill>
                <a:latin typeface="黑体" panose="02010609060101010101" pitchFamily="2" charset="-122"/>
                <a:ea typeface="黑体" panose="02010609060101010101" pitchFamily="2" charset="-122"/>
              </a:rPr>
              <a:t>谢谢</a:t>
            </a:r>
            <a:r>
              <a:rPr lang="zh-CN" altLang="en-US" sz="8000" b="1" dirty="0" smtClean="0">
                <a:ln w="10541" cmpd="sng">
                  <a:solidFill>
                    <a:schemeClr val="tx1"/>
                  </a:solidFill>
                  <a:prstDash val="solid"/>
                </a:ln>
                <a:solidFill>
                  <a:srgbClr val="FF0000"/>
                </a:solidFill>
                <a:latin typeface="黑体" panose="02010609060101010101" pitchFamily="2" charset="-122"/>
                <a:ea typeface="黑体" panose="02010609060101010101" pitchFamily="2" charset="-122"/>
              </a:rPr>
              <a:t>！</a:t>
            </a:r>
            <a:endParaRPr lang="zh-CN" altLang="en-US" sz="8000" b="1" cap="none" spc="0" dirty="0" smtClean="0">
              <a:ln w="10541" cmpd="sng">
                <a:solidFill>
                  <a:schemeClr val="tx1"/>
                </a:solidFill>
                <a:prstDash val="solid"/>
              </a:ln>
              <a:solidFill>
                <a:srgbClr val="FF0000"/>
              </a:solidFill>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9" name="矩形 26628"/>
          <p:cNvSpPr/>
          <p:nvPr/>
        </p:nvSpPr>
        <p:spPr>
          <a:xfrm>
            <a:off x="685165" y="982345"/>
            <a:ext cx="7773670" cy="4523105"/>
          </a:xfrm>
          <a:prstGeom prst="rect">
            <a:avLst/>
          </a:prstGeom>
          <a:noFill/>
          <a:ln w="9525">
            <a:noFill/>
          </a:ln>
        </p:spPr>
        <p:txBody>
          <a:bodyPr wrap="square">
            <a:spAutoFit/>
          </a:bodyPr>
          <a:p>
            <a:pPr>
              <a:spcBef>
                <a:spcPct val="50000"/>
              </a:spcBef>
            </a:pPr>
            <a:r>
              <a:rPr lang="en-US" altLang="zh-CN" sz="2800" dirty="0">
                <a:latin typeface="黑体" panose="02010609060101010101" pitchFamily="2" charset="-122"/>
                <a:ea typeface="黑体" panose="02010609060101010101" pitchFamily="2" charset="-122"/>
                <a:cs typeface="黑体" panose="02010609060101010101" pitchFamily="2" charset="-122"/>
              </a:rPr>
              <a:t>      </a:t>
            </a:r>
            <a:r>
              <a:rPr lang="zh-CN" altLang="en-US" sz="4800" b="1" dirty="0">
                <a:solidFill>
                  <a:srgbClr val="FF0000"/>
                </a:solidFill>
                <a:latin typeface="黑体" panose="02010609060101010101" pitchFamily="2" charset="-122"/>
                <a:ea typeface="黑体" panose="02010609060101010101" pitchFamily="2" charset="-122"/>
                <a:cs typeface="黑体" panose="02010609060101010101" pitchFamily="2" charset="-122"/>
              </a:rPr>
              <a:t>成语误用主要类型</a:t>
            </a:r>
            <a:endParaRPr lang="zh-CN" altLang="en-US" sz="3200">
              <a:latin typeface="黑体" panose="02010609060101010101" pitchFamily="2" charset="-122"/>
              <a:ea typeface="黑体" panose="02010609060101010101" pitchFamily="2" charset="-122"/>
              <a:cs typeface="黑体" panose="02010609060101010101" pitchFamily="2" charset="-122"/>
            </a:endParaRPr>
          </a:p>
          <a:p>
            <a:pPr>
              <a:spcBef>
                <a:spcPct val="50000"/>
              </a:spcBef>
            </a:pPr>
            <a:endParaRPr lang="zh-CN" altLang="en-US" sz="1600">
              <a:latin typeface="黑体" panose="02010609060101010101" pitchFamily="2" charset="-122"/>
              <a:ea typeface="黑体" panose="02010609060101010101" pitchFamily="2" charset="-122"/>
              <a:cs typeface="黑体" panose="02010609060101010101" pitchFamily="2" charset="-122"/>
            </a:endParaRPr>
          </a:p>
          <a:p>
            <a:pPr>
              <a:spcBef>
                <a:spcPct val="50000"/>
              </a:spcBef>
            </a:pPr>
            <a:r>
              <a:rPr lang="zh-CN" altLang="en-US" sz="3200">
                <a:latin typeface="黑体" panose="02010609060101010101" pitchFamily="2" charset="-122"/>
                <a:ea typeface="黑体" panose="02010609060101010101" pitchFamily="2" charset="-122"/>
                <a:cs typeface="黑体" panose="02010609060101010101" pitchFamily="2" charset="-122"/>
              </a:rPr>
              <a:t>  </a:t>
            </a:r>
            <a:r>
              <a:rPr lang="en-US" altLang="zh-CN" sz="3600" b="1" dirty="0">
                <a:solidFill>
                  <a:srgbClr val="11A726"/>
                </a:solidFill>
                <a:latin typeface="黑体" panose="02010609060101010101" pitchFamily="2" charset="-122"/>
                <a:ea typeface="黑体" panose="02010609060101010101" pitchFamily="2" charset="-122"/>
                <a:cs typeface="黑体" panose="02010609060101010101" pitchFamily="2" charset="-122"/>
              </a:rPr>
              <a:t>1.</a:t>
            </a:r>
            <a:r>
              <a:rPr lang="zh-CN" altLang="en-US" sz="3600" b="1" dirty="0">
                <a:solidFill>
                  <a:srgbClr val="11A726"/>
                </a:solidFill>
                <a:latin typeface="黑体" panose="02010609060101010101" pitchFamily="2" charset="-122"/>
                <a:ea typeface="黑体" panose="02010609060101010101" pitchFamily="2" charset="-122"/>
                <a:cs typeface="黑体" panose="02010609060101010101" pitchFamily="2" charset="-122"/>
              </a:rPr>
              <a:t>望文生义        </a:t>
            </a:r>
            <a:r>
              <a:rPr lang="en-US" altLang="zh-CN" sz="3600" b="1" dirty="0">
                <a:solidFill>
                  <a:srgbClr val="11A726"/>
                </a:solidFill>
                <a:latin typeface="黑体" panose="02010609060101010101" pitchFamily="2" charset="-122"/>
                <a:ea typeface="黑体" panose="02010609060101010101" pitchFamily="2" charset="-122"/>
                <a:cs typeface="黑体" panose="02010609060101010101" pitchFamily="2" charset="-122"/>
              </a:rPr>
              <a:t>2.</a:t>
            </a:r>
            <a:r>
              <a:rPr lang="zh-CN" altLang="en-US" sz="3600" b="1" dirty="0">
                <a:solidFill>
                  <a:srgbClr val="11A726"/>
                </a:solidFill>
                <a:latin typeface="黑体" panose="02010609060101010101" pitchFamily="2" charset="-122"/>
                <a:ea typeface="黑体" panose="02010609060101010101" pitchFamily="2" charset="-122"/>
                <a:cs typeface="黑体" panose="02010609060101010101" pitchFamily="2" charset="-122"/>
              </a:rPr>
              <a:t>张冠李戴</a:t>
            </a:r>
            <a:endParaRPr lang="zh-CN" altLang="en-US" sz="3600" b="1" dirty="0">
              <a:latin typeface="黑体" panose="02010609060101010101" pitchFamily="2" charset="-122"/>
              <a:ea typeface="黑体" panose="02010609060101010101" pitchFamily="2" charset="-122"/>
              <a:cs typeface="黑体" panose="02010609060101010101" pitchFamily="2" charset="-122"/>
            </a:endParaRPr>
          </a:p>
          <a:p>
            <a:pPr>
              <a:spcBef>
                <a:spcPct val="50000"/>
              </a:spcBef>
            </a:pPr>
            <a:r>
              <a:rPr lang="zh-CN" altLang="en-US" sz="3600" b="1" dirty="0">
                <a:latin typeface="黑体" panose="02010609060101010101" pitchFamily="2" charset="-122"/>
                <a:ea typeface="黑体" panose="02010609060101010101" pitchFamily="2" charset="-122"/>
                <a:cs typeface="黑体" panose="02010609060101010101" pitchFamily="2" charset="-122"/>
              </a:rPr>
              <a:t>  </a:t>
            </a:r>
            <a:r>
              <a:rPr lang="en-US" altLang="zh-CN" sz="3600" b="1" dirty="0">
                <a:solidFill>
                  <a:srgbClr val="FF0000"/>
                </a:solidFill>
                <a:latin typeface="黑体" panose="02010609060101010101" pitchFamily="2" charset="-122"/>
                <a:ea typeface="黑体" panose="02010609060101010101" pitchFamily="2" charset="-122"/>
                <a:cs typeface="黑体" panose="02010609060101010101" pitchFamily="2" charset="-122"/>
              </a:rPr>
              <a:t>3.</a:t>
            </a:r>
            <a:r>
              <a:rPr lang="zh-CN" altLang="en-US" sz="3600" b="1" dirty="0">
                <a:solidFill>
                  <a:srgbClr val="FF0000"/>
                </a:solidFill>
                <a:latin typeface="黑体" panose="02010609060101010101" pitchFamily="2" charset="-122"/>
                <a:ea typeface="黑体" panose="02010609060101010101" pitchFamily="2" charset="-122"/>
                <a:cs typeface="黑体" panose="02010609060101010101" pitchFamily="2" charset="-122"/>
              </a:rPr>
              <a:t>褒贬失当        </a:t>
            </a:r>
            <a:r>
              <a:rPr lang="en-US" altLang="zh-CN" sz="36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4.</a:t>
            </a:r>
            <a:r>
              <a:rPr lang="zh-CN" altLang="en-US" sz="36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谦敬错位</a:t>
            </a:r>
            <a:endParaRPr lang="zh-CN" altLang="en-US" sz="36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a:p>
            <a:pPr>
              <a:spcBef>
                <a:spcPct val="50000"/>
              </a:spcBef>
            </a:pPr>
            <a:r>
              <a:rPr lang="en-US" altLang="zh-CN" sz="3600" b="1" dirty="0">
                <a:solidFill>
                  <a:srgbClr val="FF0000"/>
                </a:solidFill>
                <a:latin typeface="黑体" panose="02010609060101010101" pitchFamily="2" charset="-122"/>
                <a:ea typeface="黑体" panose="02010609060101010101" pitchFamily="2" charset="-122"/>
                <a:cs typeface="黑体" panose="02010609060101010101" pitchFamily="2" charset="-122"/>
              </a:rPr>
              <a:t>  5.</a:t>
            </a:r>
            <a:r>
              <a:rPr lang="zh-CN" altLang="en-US" sz="3600" b="1" dirty="0">
                <a:solidFill>
                  <a:srgbClr val="FF0000"/>
                </a:solidFill>
                <a:latin typeface="黑体" panose="02010609060101010101" pitchFamily="2" charset="-122"/>
                <a:ea typeface="黑体" panose="02010609060101010101" pitchFamily="2" charset="-122"/>
                <a:cs typeface="黑体" panose="02010609060101010101" pitchFamily="2" charset="-122"/>
              </a:rPr>
              <a:t>语意重复   </a:t>
            </a:r>
            <a:r>
              <a:rPr lang="zh-CN" altLang="en-US" sz="3600" b="1" dirty="0">
                <a:latin typeface="黑体" panose="02010609060101010101" pitchFamily="2" charset="-122"/>
                <a:ea typeface="黑体" panose="02010609060101010101" pitchFamily="2" charset="-122"/>
                <a:cs typeface="黑体" panose="02010609060101010101" pitchFamily="2" charset="-122"/>
              </a:rPr>
              <a:t>     </a:t>
            </a:r>
            <a:r>
              <a:rPr lang="en-US" altLang="zh-CN" sz="3600" b="1" dirty="0">
                <a:latin typeface="黑体" panose="02010609060101010101" pitchFamily="2" charset="-122"/>
                <a:ea typeface="黑体" panose="02010609060101010101" pitchFamily="2" charset="-122"/>
                <a:cs typeface="黑体" panose="02010609060101010101" pitchFamily="2" charset="-122"/>
                <a:sym typeface="+mn-ea"/>
              </a:rPr>
              <a:t>6.</a:t>
            </a:r>
            <a:r>
              <a:rPr lang="zh-CN" altLang="en-US" sz="3600" b="1" dirty="0">
                <a:latin typeface="黑体" panose="02010609060101010101" pitchFamily="2" charset="-122"/>
                <a:ea typeface="黑体" panose="02010609060101010101" pitchFamily="2" charset="-122"/>
                <a:cs typeface="黑体" panose="02010609060101010101" pitchFamily="2" charset="-122"/>
                <a:sym typeface="+mn-ea"/>
              </a:rPr>
              <a:t>不合语境</a:t>
            </a:r>
            <a:endParaRPr lang="zh-CN" altLang="en-US" sz="3600" b="1" dirty="0">
              <a:latin typeface="黑体" panose="02010609060101010101" pitchFamily="2" charset="-122"/>
              <a:ea typeface="黑体" panose="02010609060101010101" pitchFamily="2" charset="-122"/>
              <a:cs typeface="黑体" panose="02010609060101010101" pitchFamily="2" charset="-122"/>
            </a:endParaRPr>
          </a:p>
          <a:p>
            <a:pPr>
              <a:spcBef>
                <a:spcPct val="50000"/>
              </a:spcBef>
            </a:pPr>
            <a:r>
              <a:rPr lang="zh-CN" altLang="en-US" sz="3600" b="1" dirty="0">
                <a:latin typeface="黑体" panose="02010609060101010101" pitchFamily="2" charset="-122"/>
                <a:ea typeface="黑体" panose="02010609060101010101" pitchFamily="2" charset="-122"/>
                <a:cs typeface="黑体" panose="02010609060101010101" pitchFamily="2" charset="-122"/>
              </a:rPr>
              <a:t>  </a:t>
            </a:r>
            <a:r>
              <a:rPr lang="en-US" altLang="zh-CN" sz="3600" b="1" dirty="0">
                <a:latin typeface="黑体" panose="02010609060101010101" pitchFamily="2" charset="-122"/>
                <a:ea typeface="黑体" panose="02010609060101010101" pitchFamily="2" charset="-122"/>
                <a:cs typeface="黑体" panose="02010609060101010101" pitchFamily="2" charset="-122"/>
              </a:rPr>
              <a:t>7.</a:t>
            </a:r>
            <a:r>
              <a:rPr lang="zh-CN" altLang="en-US" sz="3600" b="1" dirty="0">
                <a:latin typeface="黑体" panose="02010609060101010101" pitchFamily="2" charset="-122"/>
                <a:ea typeface="黑体" panose="02010609060101010101" pitchFamily="2" charset="-122"/>
                <a:cs typeface="黑体" panose="02010609060101010101" pitchFamily="2" charset="-122"/>
              </a:rPr>
              <a:t>搭配不当        </a:t>
            </a:r>
            <a:r>
              <a:rPr lang="en-US" altLang="zh-CN" sz="3600" b="1" dirty="0">
                <a:latin typeface="黑体" panose="02010609060101010101" pitchFamily="2" charset="-122"/>
                <a:ea typeface="黑体" panose="02010609060101010101" pitchFamily="2" charset="-122"/>
                <a:cs typeface="黑体" panose="02010609060101010101" pitchFamily="2" charset="-122"/>
              </a:rPr>
              <a:t>8.</a:t>
            </a:r>
            <a:r>
              <a:rPr lang="zh-CN" altLang="en-US" sz="3600" b="1" dirty="0">
                <a:latin typeface="黑体" panose="02010609060101010101" pitchFamily="2" charset="-122"/>
                <a:ea typeface="黑体" panose="02010609060101010101" pitchFamily="2" charset="-122"/>
                <a:cs typeface="黑体" panose="02010609060101010101" pitchFamily="2" charset="-122"/>
              </a:rPr>
              <a:t>自相矛盾</a:t>
            </a:r>
            <a:endParaRPr lang="zh-CN" altLang="en-US" sz="3600" b="1" dirty="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Text Box 3"/>
          <p:cNvSpPr txBox="1">
            <a:spLocks noChangeArrowheads="1"/>
          </p:cNvSpPr>
          <p:nvPr/>
        </p:nvSpPr>
        <p:spPr bwMode="auto">
          <a:xfrm>
            <a:off x="762000" y="1459230"/>
            <a:ext cx="7620000" cy="3605530"/>
          </a:xfrm>
          <a:prstGeom prst="rect">
            <a:avLst/>
          </a:prstGeom>
          <a:noFill/>
          <a:ln w="9525">
            <a:noFill/>
            <a:miter lim="800000"/>
          </a:ln>
          <a:effectLst/>
        </p:spPr>
        <p:txBody>
          <a:bodyPr>
            <a:spAutoFit/>
          </a:bodyPr>
          <a:p>
            <a:pPr algn="just">
              <a:lnSpc>
                <a:spcPct val="130000"/>
              </a:lnSpc>
              <a:spcBef>
                <a:spcPct val="50000"/>
              </a:spcBef>
            </a:pPr>
            <a:r>
              <a:rPr lang="zh-CN" altLang="en-US" sz="4000" b="1" dirty="0">
                <a:solidFill>
                  <a:srgbClr val="FF0000"/>
                </a:solidFill>
                <a:latin typeface="黑体" panose="02010609060101010101" pitchFamily="2" charset="-122"/>
                <a:ea typeface="黑体" panose="02010609060101010101" pitchFamily="2" charset="-122"/>
                <a:cs typeface="黑体" panose="02010609060101010101" pitchFamily="2" charset="-122"/>
              </a:rPr>
              <a:t>学习</a:t>
            </a:r>
            <a:r>
              <a:rPr lang="zh-CN" altLang="en-US" sz="4000" b="1" dirty="0">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rPr>
              <a:t>目标</a:t>
            </a:r>
            <a:endParaRPr lang="zh-CN" altLang="en-US" sz="4000" b="1" dirty="0">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endParaRPr>
          </a:p>
          <a:p>
            <a:pPr algn="just">
              <a:lnSpc>
                <a:spcPct val="130000"/>
              </a:lnSpc>
              <a:spcBef>
                <a:spcPct val="50000"/>
              </a:spcBef>
            </a:pPr>
            <a:r>
              <a:rPr lang="en-US" altLang="zh-CN"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rPr>
              <a:t>1. </a:t>
            </a:r>
            <a:r>
              <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rPr>
              <a:t>积累有关成语的</a:t>
            </a:r>
            <a:r>
              <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sym typeface="+mn-ea"/>
              </a:rPr>
              <a:t>基础知识。</a:t>
            </a:r>
            <a:endPar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sym typeface="+mn-ea"/>
            </a:endParaRPr>
          </a:p>
          <a:p>
            <a:pPr algn="just">
              <a:lnSpc>
                <a:spcPct val="130000"/>
              </a:lnSpc>
              <a:spcBef>
                <a:spcPct val="50000"/>
              </a:spcBef>
            </a:pPr>
            <a:r>
              <a:rPr lang="en-US" altLang="zh-CN"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rPr>
              <a:t>2. </a:t>
            </a:r>
            <a:r>
              <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rPr>
              <a:t>掌握</a:t>
            </a:r>
            <a:r>
              <a:rPr lang="zh-CN" altLang="en-US" sz="36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褒贬失当、谦敬错位、语意重复</a:t>
            </a:r>
            <a:r>
              <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rPr>
              <a:t>这三类成语题</a:t>
            </a:r>
            <a:r>
              <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sym typeface="+mn-ea"/>
              </a:rPr>
              <a:t>的</a:t>
            </a:r>
            <a:r>
              <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rPr>
              <a:t>答题技巧。</a:t>
            </a:r>
            <a:endParaRPr lang="zh-CN" altLang="en-US" sz="3600" b="1" dirty="0">
              <a:effectLst>
                <a:outerShdw blurRad="38100" dist="38100" dir="2700000">
                  <a:srgbClr val="C0C0C0"/>
                </a:outerShdw>
              </a:effectLst>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2"/>
          <p:cNvSpPr txBox="1"/>
          <p:nvPr/>
        </p:nvSpPr>
        <p:spPr>
          <a:xfrm>
            <a:off x="780415" y="1772285"/>
            <a:ext cx="7583170" cy="3265805"/>
          </a:xfrm>
          <a:prstGeom prst="rect">
            <a:avLst/>
          </a:prstGeom>
          <a:noFill/>
          <a:ln w="9525">
            <a:noFill/>
          </a:ln>
        </p:spPr>
        <p:txBody>
          <a:bodyPr wrap="square" anchor="t">
            <a:spAutoFit/>
          </a:bodyPr>
          <a:p>
            <a:pPr algn="just">
              <a:lnSpc>
                <a:spcPct val="120000"/>
              </a:lnSpc>
            </a:pPr>
            <a:r>
              <a:rPr lang="en-US" altLang="zh-CN" sz="4400" dirty="0">
                <a:solidFill>
                  <a:srgbClr val="FF0000"/>
                </a:solidFill>
                <a:latin typeface="黑体" panose="02010609060101010101" pitchFamily="2" charset="-122"/>
                <a:ea typeface="黑体" panose="02010609060101010101" pitchFamily="2" charset="-122"/>
                <a:cs typeface="黑体" panose="02010609060101010101" pitchFamily="2" charset="-122"/>
              </a:rPr>
              <a:t>  </a:t>
            </a:r>
            <a:r>
              <a:rPr lang="zh-CN" altLang="zh-CN" sz="3200" dirty="0">
                <a:latin typeface="黑体" panose="02010609060101010101" pitchFamily="2" charset="-122"/>
                <a:ea typeface="黑体" panose="02010609060101010101" pitchFamily="2" charset="-122"/>
                <a:cs typeface="黑体" panose="02010609060101010101" pitchFamily="2" charset="-122"/>
              </a:rPr>
              <a:t>感情色彩可分为褒义、中性和贬义，不同的成语常带有不同的感情色彩，并随着语言环境的不同而变化。我们在使用成语时必须辨明褒贬，否则就容易出现褒贬失当的错误。</a:t>
            </a:r>
            <a:endParaRPr lang="zh-CN" altLang="zh-CN" sz="3200" dirty="0">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nvSpPr>
        <p:spPr>
          <a:xfrm>
            <a:off x="2887345" y="716280"/>
            <a:ext cx="2937510" cy="645160"/>
          </a:xfrm>
          <a:prstGeom prst="rect">
            <a:avLst/>
          </a:prstGeom>
          <a:noFill/>
        </p:spPr>
        <p:txBody>
          <a:bodyPr wrap="none" rtlCol="0" anchor="t">
            <a:spAutoFit/>
          </a:bodyPr>
          <a:p>
            <a:r>
              <a:rPr lang="zh-CN" altLang="en-US" sz="3600" b="1" dirty="0">
                <a:solidFill>
                  <a:srgbClr val="FF0000"/>
                </a:solidFill>
                <a:latin typeface="黑体" panose="02010609060101010101" pitchFamily="2" charset="-122"/>
                <a:ea typeface="黑体" panose="02010609060101010101" pitchFamily="2" charset="-122"/>
                <a:sym typeface="+mn-ea"/>
              </a:rPr>
              <a:t>三、褒贬失当</a:t>
            </a:r>
            <a:endParaRPr lang="zh-CN" altLang="en-US" sz="36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矩形 4"/>
          <p:cNvSpPr/>
          <p:nvPr/>
        </p:nvSpPr>
        <p:spPr>
          <a:xfrm>
            <a:off x="987425" y="1763395"/>
            <a:ext cx="3125470" cy="3784600"/>
          </a:xfrm>
          <a:prstGeom prst="rect">
            <a:avLst/>
          </a:prstGeom>
          <a:noFill/>
          <a:ln w="9525">
            <a:noFill/>
          </a:ln>
        </p:spPr>
        <p:txBody>
          <a:bodyPr wrap="square" anchor="t">
            <a:spAutoFit/>
          </a:bodyPr>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①</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胸无城府</a:t>
            </a:r>
            <a:r>
              <a:rPr lang="zh-CN" altLang="zh-CN" sz="3200" b="1" dirty="0">
                <a:latin typeface="黑体" panose="02010609060101010101" pitchFamily="2" charset="-122"/>
                <a:ea typeface="黑体" panose="02010609060101010101" pitchFamily="2" charset="-122"/>
                <a:cs typeface="黑体" panose="02010609060101010101" pitchFamily="2" charset="-122"/>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②</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始作俑者</a:t>
            </a:r>
            <a:endParaRPr lang="zh-CN" altLang="zh-CN" sz="3200" b="1" dirty="0">
              <a:latin typeface="黑体" panose="02010609060101010101" pitchFamily="2" charset="-122"/>
              <a:ea typeface="黑体" panose="02010609060101010101" pitchFamily="2" charset="-122"/>
              <a:cs typeface="黑体" panose="02010609060101010101" pitchFamily="2" charset="-122"/>
              <a:sym typeface="+mn-ea"/>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③</a:t>
            </a:r>
            <a:r>
              <a:rPr lang="zh-CN" altLang="zh-CN" sz="3200" b="1" dirty="0">
                <a:latin typeface="黑体" panose="02010609060101010101" pitchFamily="2" charset="-122"/>
                <a:ea typeface="黑体" panose="02010609060101010101" pitchFamily="2" charset="-122"/>
                <a:cs typeface="黑体" panose="02010609060101010101" pitchFamily="2" charset="-122"/>
              </a:rPr>
              <a:t>无所不为</a:t>
            </a:r>
            <a:r>
              <a:rPr lang="en-US" altLang="zh-CN" sz="3200" b="1" dirty="0">
                <a:latin typeface="黑体" panose="02010609060101010101" pitchFamily="2" charset="-122"/>
                <a:ea typeface="黑体" panose="02010609060101010101" pitchFamily="2" charset="-122"/>
                <a:cs typeface="黑体" panose="02010609060101010101" pitchFamily="2" charset="-122"/>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④</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叹为观止</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endParaRPr lang="en-US" altLang="zh-CN" sz="3200" b="1" dirty="0">
              <a:latin typeface="黑体" panose="02010609060101010101" pitchFamily="2" charset="-122"/>
              <a:ea typeface="黑体" panose="02010609060101010101" pitchFamily="2" charset="-122"/>
              <a:cs typeface="黑体" panose="02010609060101010101" pitchFamily="2" charset="-122"/>
              <a:sym typeface="+mn-ea"/>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⑤</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凤毛麟角</a:t>
            </a:r>
            <a:r>
              <a:rPr lang="en-US" altLang="zh-CN" sz="3200" b="1" dirty="0">
                <a:latin typeface="黑体" panose="02010609060101010101" pitchFamily="2" charset="-122"/>
                <a:ea typeface="黑体" panose="02010609060101010101" pitchFamily="2" charset="-122"/>
                <a:cs typeface="黑体" panose="02010609060101010101" pitchFamily="2" charset="-122"/>
              </a:rPr>
              <a:t>	     </a:t>
            </a:r>
            <a:endParaRPr lang="zh-CN" altLang="zh-CN" sz="3200" b="1" dirty="0">
              <a:latin typeface="黑体" panose="02010609060101010101" pitchFamily="2" charset="-122"/>
              <a:ea typeface="黑体" panose="02010609060101010101" pitchFamily="2" charset="-122"/>
              <a:cs typeface="黑体" panose="02010609060101010101" pitchFamily="2" charset="-122"/>
            </a:endParaRPr>
          </a:p>
        </p:txBody>
      </p:sp>
      <p:sp>
        <p:nvSpPr>
          <p:cNvPr id="55298" name="标题 55297"/>
          <p:cNvSpPr>
            <a:spLocks noGrp="1" noRot="1"/>
          </p:cNvSpPr>
          <p:nvPr>
            <p:ph type="title"/>
          </p:nvPr>
        </p:nvSpPr>
        <p:spPr>
          <a:xfrm>
            <a:off x="440055" y="617855"/>
            <a:ext cx="6485255" cy="903605"/>
          </a:xfrm>
        </p:spPr>
        <p:txBody>
          <a:bodyPr vert="horz" wrap="square" lIns="91440" tIns="45720" rIns="91440" bIns="45720" anchor="ctr"/>
          <a:p>
            <a:pPr eaLnBrk="1" hangingPunct="1"/>
            <a:r>
              <a:rPr lang="zh-CN" altLang="en-US" sz="2800" u="none" dirty="0">
                <a:solidFill>
                  <a:srgbClr val="212DD3"/>
                </a:solidFill>
              </a:rPr>
              <a:t>请判断下列成语的感情色彩：</a:t>
            </a:r>
            <a:endParaRPr lang="zh-CN" altLang="en-US" sz="2800" u="none" dirty="0">
              <a:solidFill>
                <a:srgbClr val="212DD3"/>
              </a:solidFill>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
        <p:nvSpPr>
          <p:cNvPr id="3" name="文本框 2"/>
          <p:cNvSpPr txBox="1"/>
          <p:nvPr/>
        </p:nvSpPr>
        <p:spPr>
          <a:xfrm>
            <a:off x="4641850" y="1763395"/>
            <a:ext cx="2540000" cy="3784600"/>
          </a:xfrm>
          <a:prstGeom prst="rect">
            <a:avLst/>
          </a:prstGeom>
          <a:noFill/>
        </p:spPr>
        <p:txBody>
          <a:bodyPr wrap="square" rtlCol="0" anchor="t">
            <a:spAutoFit/>
          </a:bodyPr>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⑥</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冠冕堂皇</a:t>
            </a:r>
            <a:endParaRPr lang="zh-CN"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⑦</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不可思议</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⑧</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半斤八两</a:t>
            </a:r>
            <a:endParaRPr lang="en-US" altLang="zh-CN" sz="3200" b="1" dirty="0">
              <a:latin typeface="黑体" panose="02010609060101010101" pitchFamily="2" charset="-122"/>
              <a:ea typeface="黑体" panose="02010609060101010101" pitchFamily="2" charset="-122"/>
              <a:cs typeface="黑体" panose="02010609060101010101" pitchFamily="2" charset="-122"/>
              <a:sym typeface="+mn-ea"/>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⑨</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一唱一和</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⑩</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蔚然成风</a:t>
            </a: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矩形 4"/>
          <p:cNvSpPr/>
          <p:nvPr/>
        </p:nvSpPr>
        <p:spPr>
          <a:xfrm>
            <a:off x="579120" y="1664335"/>
            <a:ext cx="4276090" cy="3784600"/>
          </a:xfrm>
          <a:prstGeom prst="rect">
            <a:avLst/>
          </a:prstGeom>
          <a:noFill/>
          <a:ln w="9525">
            <a:noFill/>
          </a:ln>
        </p:spPr>
        <p:txBody>
          <a:bodyPr wrap="square" anchor="t">
            <a:spAutoFit/>
          </a:bodyPr>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①</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胸无城府</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褒</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endParaRPr lang="en-US" altLang="zh-CN" sz="3200" b="1" dirty="0">
              <a:latin typeface="黑体" panose="02010609060101010101" pitchFamily="2" charset="-122"/>
              <a:ea typeface="黑体" panose="02010609060101010101" pitchFamily="2" charset="-122"/>
              <a:cs typeface="黑体" panose="02010609060101010101" pitchFamily="2" charset="-122"/>
              <a:sym typeface="+mn-ea"/>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②</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始作俑者</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(贬)</a:t>
            </a:r>
            <a:endPar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③</a:t>
            </a:r>
            <a:r>
              <a:rPr lang="zh-CN" altLang="zh-CN" sz="3200" b="1" dirty="0">
                <a:latin typeface="黑体" panose="02010609060101010101" pitchFamily="2" charset="-122"/>
                <a:ea typeface="黑体" panose="02010609060101010101" pitchFamily="2" charset="-122"/>
                <a:cs typeface="黑体" panose="02010609060101010101" pitchFamily="2" charset="-122"/>
              </a:rPr>
              <a:t>无所不为</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rPr>
              <a:t>贬</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en-US" altLang="zh-CN" sz="3200" b="1" dirty="0">
                <a:latin typeface="黑体" panose="02010609060101010101" pitchFamily="2" charset="-122"/>
                <a:ea typeface="黑体" panose="02010609060101010101" pitchFamily="2" charset="-122"/>
                <a:cs typeface="黑体" panose="02010609060101010101" pitchFamily="2" charset="-122"/>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④</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叹为观止</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(褒)</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endParaRPr lang="en-US" altLang="zh-CN" sz="3200" b="1" dirty="0">
              <a:latin typeface="黑体" panose="02010609060101010101" pitchFamily="2" charset="-122"/>
              <a:ea typeface="黑体" panose="02010609060101010101" pitchFamily="2" charset="-122"/>
              <a:cs typeface="黑体" panose="02010609060101010101" pitchFamily="2" charset="-122"/>
              <a:sym typeface="+mn-ea"/>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rPr>
              <a:t>⑤</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凤毛麟角</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(褒) </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r>
              <a:rPr lang="en-US" altLang="zh-CN" sz="3200" b="1" dirty="0">
                <a:latin typeface="黑体" panose="02010609060101010101" pitchFamily="2" charset="-122"/>
                <a:ea typeface="黑体" panose="02010609060101010101" pitchFamily="2" charset="-122"/>
                <a:cs typeface="黑体" panose="02010609060101010101" pitchFamily="2" charset="-122"/>
              </a:rPr>
              <a:t>	</a:t>
            </a:r>
            <a:endPar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55298" name="标题 55297"/>
          <p:cNvSpPr>
            <a:spLocks noGrp="1" noRot="1"/>
          </p:cNvSpPr>
          <p:nvPr>
            <p:ph type="title"/>
          </p:nvPr>
        </p:nvSpPr>
        <p:spPr>
          <a:xfrm>
            <a:off x="701675" y="494030"/>
            <a:ext cx="1660525" cy="903605"/>
          </a:xfrm>
        </p:spPr>
        <p:txBody>
          <a:bodyPr vert="horz" wrap="square" lIns="91440" tIns="45720" rIns="91440" bIns="45720" anchor="ctr"/>
          <a:p>
            <a:pPr eaLnBrk="1" hangingPunct="1"/>
            <a:r>
              <a:rPr lang="zh-CN" altLang="en-US" sz="3200" u="none" dirty="0">
                <a:solidFill>
                  <a:srgbClr val="212DD3"/>
                </a:solidFill>
              </a:rPr>
              <a:t>答案：</a:t>
            </a:r>
            <a:endParaRPr lang="zh-CN" altLang="en-US" sz="3200" u="none" dirty="0">
              <a:solidFill>
                <a:srgbClr val="212DD3"/>
              </a:solidFill>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
        <p:nvSpPr>
          <p:cNvPr id="2" name="文本框 1"/>
          <p:cNvSpPr txBox="1"/>
          <p:nvPr/>
        </p:nvSpPr>
        <p:spPr>
          <a:xfrm>
            <a:off x="2324100" y="727710"/>
            <a:ext cx="2212975" cy="521970"/>
          </a:xfrm>
          <a:prstGeom prst="rect">
            <a:avLst/>
          </a:prstGeom>
          <a:noFill/>
        </p:spPr>
        <p:txBody>
          <a:bodyPr wrap="square" rtlCol="0">
            <a:spAutoFit/>
          </a:bodyPr>
          <a:p>
            <a:r>
              <a:rPr lang="en-US" altLang="zh-CN" sz="2800">
                <a:solidFill>
                  <a:srgbClr val="FF0000"/>
                </a:solidFill>
              </a:rPr>
              <a:t>1221123221</a:t>
            </a:r>
            <a:endParaRPr lang="en-US" altLang="zh-CN" sz="2800">
              <a:solidFill>
                <a:srgbClr val="FF0000"/>
              </a:solidFill>
            </a:endParaRPr>
          </a:p>
        </p:txBody>
      </p:sp>
      <p:sp>
        <p:nvSpPr>
          <p:cNvPr id="3" name="文本框 2"/>
          <p:cNvSpPr txBox="1"/>
          <p:nvPr/>
        </p:nvSpPr>
        <p:spPr>
          <a:xfrm>
            <a:off x="4733925" y="1664335"/>
            <a:ext cx="4104640" cy="3784600"/>
          </a:xfrm>
          <a:prstGeom prst="rect">
            <a:avLst/>
          </a:prstGeom>
          <a:noFill/>
        </p:spPr>
        <p:txBody>
          <a:bodyPr wrap="square" rtlCol="0" anchor="t">
            <a:spAutoFit/>
          </a:bodyPr>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⑥</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冠冕堂皇</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(贬)</a:t>
            </a:r>
            <a:endPar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⑦</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不可思议</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(中)</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⑧</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半斤八两</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(贬) </a:t>
            </a:r>
            <a:endParaRPr lang="en-US" altLang="zh-CN" sz="3200" b="1" dirty="0">
              <a:latin typeface="黑体" panose="02010609060101010101" pitchFamily="2" charset="-122"/>
              <a:ea typeface="黑体" panose="02010609060101010101" pitchFamily="2" charset="-122"/>
              <a:cs typeface="黑体" panose="02010609060101010101" pitchFamily="2" charset="-122"/>
              <a:sym typeface="+mn-ea"/>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⑨</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一唱一和</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(贬)  </a:t>
            </a: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pPr algn="l" defTabSz="914400">
              <a:lnSpc>
                <a:spcPct val="150000"/>
              </a:lnSpc>
              <a:tabLst>
                <a:tab pos="1889125" algn="l"/>
              </a:tabLst>
            </a:pPr>
            <a:r>
              <a:rPr lang="en-US" altLang="zh-CN" sz="3200" b="1" dirty="0">
                <a:latin typeface="黑体" panose="02010609060101010101" pitchFamily="2" charset="-122"/>
                <a:ea typeface="黑体" panose="02010609060101010101" pitchFamily="2" charset="-122"/>
                <a:cs typeface="黑体" panose="02010609060101010101" pitchFamily="2" charset="-122"/>
                <a:sym typeface="+mn-ea"/>
              </a:rPr>
              <a:t>⑩</a:t>
            </a:r>
            <a:r>
              <a:rPr lang="zh-CN" altLang="zh-CN" sz="3200" b="1" dirty="0">
                <a:latin typeface="黑体" panose="02010609060101010101" pitchFamily="2" charset="-122"/>
                <a:ea typeface="黑体" panose="02010609060101010101" pitchFamily="2" charset="-122"/>
                <a:cs typeface="黑体" panose="02010609060101010101" pitchFamily="2" charset="-122"/>
                <a:sym typeface="+mn-ea"/>
              </a:rPr>
              <a:t>蔚然成风</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(褒)</a:t>
            </a: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占位符 16385"/>
          <p:cNvSpPr>
            <a:spLocks noGrp="1" noRot="1"/>
          </p:cNvSpPr>
          <p:nvPr>
            <p:ph type="body" idx="1"/>
          </p:nvPr>
        </p:nvSpPr>
        <p:spPr>
          <a:xfrm>
            <a:off x="521335" y="961390"/>
            <a:ext cx="8101330" cy="5396865"/>
          </a:xfrm>
        </p:spPr>
        <p:txBody>
          <a:bodyPr>
            <a:noAutofit/>
          </a:bodyPr>
          <a:p>
            <a:pPr>
              <a:lnSpc>
                <a:spcPct val="110000"/>
              </a:lnSpc>
            </a:pPr>
            <a:r>
              <a:rPr lang="zh-CN" altLang="en-US" sz="2800" b="1">
                <a:solidFill>
                  <a:srgbClr val="FF0000"/>
                </a:solidFill>
                <a:latin typeface="黑体" panose="02010609060101010101" pitchFamily="2" charset="-122"/>
                <a:ea typeface="黑体" panose="02010609060101010101" pitchFamily="2" charset="-122"/>
              </a:rPr>
              <a:t>褒义词：</a:t>
            </a:r>
            <a:endParaRPr lang="zh-CN" altLang="en-US" sz="2000" b="1">
              <a:solidFill>
                <a:srgbClr val="FF0000"/>
              </a:solidFill>
              <a:latin typeface="黑体" panose="02010609060101010101" pitchFamily="2" charset="-122"/>
              <a:ea typeface="黑体" panose="02010609060101010101" pitchFamily="2" charset="-122"/>
            </a:endParaRPr>
          </a:p>
          <a:p>
            <a:pPr marL="457200" indent="-457200">
              <a:lnSpc>
                <a:spcPct val="110000"/>
              </a:lnSpc>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叹为观止：</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赞叹所看到的事物美好到了极点。</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10000"/>
              </a:lnSpc>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目无全牛：</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形容技艺已经达到十分纯熟的地步。</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10000"/>
              </a:lnSpc>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凤毛麟角：</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比喻稀少而可贵的人或事物。</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10000"/>
              </a:lnSpc>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胸无城府：</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形容待人接物坦率真诚，心口如一。</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10000"/>
              </a:lnSpc>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文不加点：</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形容文章写得快，不用涂改就写成。</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10000"/>
              </a:lnSpc>
              <a:buFont typeface="+mj-lt"/>
              <a:buAutoNum type="arabicPeriod"/>
            </a:pPr>
            <a:r>
              <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rPr>
              <a:t>不刊之论：</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比喻不能改动或不可磨灭的言论。</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10000"/>
              </a:lnSpc>
              <a:buFont typeface="+mj-lt"/>
              <a:buAutoNum type="arabicPeriod"/>
            </a:pPr>
            <a:r>
              <a:rPr sz="2400" b="1">
                <a:solidFill>
                  <a:srgbClr val="212DD3"/>
                </a:solidFill>
                <a:latin typeface="宋体" panose="02010600030101010101" pitchFamily="2" charset="-122"/>
                <a:ea typeface="宋体" panose="02010600030101010101" pitchFamily="2" charset="-122"/>
                <a:cs typeface="宋体" panose="02010600030101010101" pitchFamily="2" charset="-122"/>
                <a:sym typeface="+mn-ea"/>
              </a:rPr>
              <a:t>集腋成裘：</a:t>
            </a:r>
            <a:r>
              <a:rPr sz="2400" b="1">
                <a:solidFill>
                  <a:schemeClr val="tx1"/>
                </a:solidFill>
                <a:latin typeface="Times New Roman" panose="02020603050405020304" pitchFamily="18" charset="0"/>
                <a:ea typeface="楷体_GB2312" pitchFamily="49" charset="-122"/>
                <a:sym typeface="+mn-ea"/>
              </a:rPr>
              <a:t>比喻积少成多，多用来形容美好的事物。</a:t>
            </a:r>
            <a:endParaRPr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lnSpc>
                <a:spcPct val="110000"/>
              </a:lnSpc>
              <a:buFont typeface="+mj-lt"/>
              <a:buAutoNum type="arabicPeriod"/>
            </a:pPr>
            <a:r>
              <a:rPr sz="2400" b="1">
                <a:solidFill>
                  <a:srgbClr val="212DD3"/>
                </a:solidFill>
                <a:latin typeface="宋体" panose="02010600030101010101" pitchFamily="2" charset="-122"/>
                <a:ea typeface="宋体" panose="02010600030101010101" pitchFamily="2" charset="-122"/>
                <a:cs typeface="宋体" panose="02010600030101010101" pitchFamily="2" charset="-122"/>
                <a:sym typeface="+mn-ea"/>
              </a:rPr>
              <a:t>蔚然成风：</a:t>
            </a:r>
            <a:r>
              <a:rPr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形容一种事物逐渐发展盛行。形成风气。</a:t>
            </a:r>
            <a:endParaRPr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10000"/>
              </a:lnSpc>
              <a:buFont typeface="+mj-lt"/>
            </a:pPr>
            <a:r>
              <a:rPr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蔚然：草木茂盛的样子。</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sz="2400" b="1">
              <a:solidFill>
                <a:srgbClr val="212DD3"/>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00000"/>
              </a:lnSpc>
              <a:buFont typeface="+mj-lt"/>
            </a:pPr>
            <a:endParaRPr lang="zh-CN" altLang="en-US" sz="2400" b="1">
              <a:solidFill>
                <a:srgbClr val="212DD3"/>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5298" name="标题 55297"/>
          <p:cNvSpPr>
            <a:spLocks noGrp="1" noRot="1"/>
          </p:cNvSpPr>
          <p:nvPr>
            <p:ph type="title"/>
          </p:nvPr>
        </p:nvSpPr>
        <p:spPr>
          <a:xfrm>
            <a:off x="329565" y="150495"/>
            <a:ext cx="6869430" cy="903605"/>
          </a:xfrm>
        </p:spPr>
        <p:txBody>
          <a:bodyPr vert="horz" wrap="square" lIns="91440" tIns="45720" rIns="91440" bIns="45720" anchor="ctr">
            <a:normAutofit/>
          </a:bodyPr>
          <a:p>
            <a:pPr eaLnBrk="1" hangingPunct="1"/>
            <a:r>
              <a:rPr lang="zh-CN" altLang="en-US" sz="3200" u="none" dirty="0">
                <a:solidFill>
                  <a:srgbClr val="FF0000"/>
                </a:solidFill>
                <a:latin typeface="黑体" panose="02010609060101010101" pitchFamily="2" charset="-122"/>
                <a:ea typeface="黑体" panose="02010609060101010101" pitchFamily="2" charset="-122"/>
              </a:rPr>
              <a:t>把握成语含义，牢记其感情色彩</a:t>
            </a:r>
            <a:endParaRPr lang="zh-CN" altLang="en-US" sz="3200" u="none" dirty="0">
              <a:solidFill>
                <a:srgbClr val="FF0000"/>
              </a:solidFill>
              <a:latin typeface="黑体" panose="02010609060101010101" pitchFamily="2" charset="-122"/>
              <a:ea typeface="黑体" panose="02010609060101010101" pitchFamily="2" charset="-122"/>
            </a:endParaRPr>
          </a:p>
        </p:txBody>
      </p:sp>
      <p:pic>
        <p:nvPicPr>
          <p:cNvPr id="63490" name="图片 83970" descr="BTN_03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48320" y="5925185"/>
            <a:ext cx="995680" cy="836295"/>
          </a:xfrm>
          <a:prstGeom prst="rect">
            <a:avLst/>
          </a:prstGeom>
          <a:noFill/>
          <a:ln w="9525">
            <a:noFill/>
          </a:ln>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6585</Words>
  <Application>WPS 演示</Application>
  <PresentationFormat>宽屏</PresentationFormat>
  <Paragraphs>365</Paragraphs>
  <Slides>37</Slides>
  <Notes>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37</vt:i4>
      </vt:variant>
    </vt:vector>
  </HeadingPairs>
  <TitlesOfParts>
    <vt:vector size="54" baseType="lpstr">
      <vt:lpstr>Arial</vt:lpstr>
      <vt:lpstr>宋体</vt:lpstr>
      <vt:lpstr>Wingdings</vt:lpstr>
      <vt:lpstr>微软雅黑</vt:lpstr>
      <vt:lpstr>黑体</vt:lpstr>
      <vt:lpstr>方正楷体简体</vt:lpstr>
      <vt:lpstr>华文行楷</vt:lpstr>
      <vt:lpstr>方正舒体</vt:lpstr>
      <vt:lpstr>Wingdings 2</vt:lpstr>
      <vt:lpstr>Wingdings</vt:lpstr>
      <vt:lpstr>Times New Roman</vt:lpstr>
      <vt:lpstr>楷体_GB2312</vt:lpstr>
      <vt:lpstr>新宋体</vt:lpstr>
      <vt:lpstr>Arial Unicode MS</vt:lpstr>
      <vt:lpstr>Calibri</vt:lpstr>
      <vt:lpstr>隶书</vt:lpstr>
      <vt:lpstr>Office 主题​​</vt:lpstr>
      <vt:lpstr>青春因奋斗而美丽成长因自律而生辉</vt:lpstr>
      <vt:lpstr>PowerPoint 演示文稿</vt:lpstr>
      <vt:lpstr>PowerPoint 演示文稿</vt:lpstr>
      <vt:lpstr>PowerPoint 演示文稿</vt:lpstr>
      <vt:lpstr>PowerPoint 演示文稿</vt:lpstr>
      <vt:lpstr>PowerPoint 演示文稿</vt:lpstr>
      <vt:lpstr>请判断下列成语的感情色彩：</vt:lpstr>
      <vt:lpstr>答案：</vt:lpstr>
      <vt:lpstr>把握成语含义，牢记其感情色彩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方法二、对比记忆 （适合具有相似含义不同感情色彩的成语）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五、语意重复</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蓝蓝的天</cp:lastModifiedBy>
  <cp:revision>181</cp:revision>
  <dcterms:created xsi:type="dcterms:W3CDTF">2019-06-19T02:08:00Z</dcterms:created>
  <dcterms:modified xsi:type="dcterms:W3CDTF">2020-04-01T05:28:57Z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