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8" r:id="rId12"/>
    <p:sldId id="267" r:id="rId13"/>
    <p:sldId id="260" r:id="rId14"/>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90"/>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tags" Target="tags/tag78.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1.png"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tags" Target="../tags/tag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904240" y="1623060"/>
            <a:ext cx="10091420" cy="1847215"/>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r>
              <a:rPr lang="zh-CN" altLang="zh-CN"/>
              <a:t>2022高考热点素材：青春奋斗</a:t>
            </a:r>
          </a:p>
        </p:txBody>
      </p:sp>
      <p:sp>
        <p:nvSpPr>
          <p:cNvPr id="3" name="副标题 2"/>
          <p:cNvSpPr>
            <a:spLocks noGrp="1"/>
          </p:cNvSpPr>
          <p:nvPr>
            <p:ph type="subTitle" idx="1"/>
            <p:custDataLst>
              <p:tags r:id="rId3"/>
            </p:custDataLst>
          </p:nvPr>
        </p:nvSpPr>
        <p:spPr>
          <a:xfrm>
            <a:off x="1366440" y="3832180"/>
            <a:ext cx="9799200" cy="1472400"/>
          </a:xfrm>
        </p:spPr>
        <p:txBody>
          <a:bodyPr>
            <a:noAutofit/>
          </a:bodyPr>
          <a:lstStyle/>
          <a:p>
            <a:r>
              <a:rPr lang="zh-CN" altLang="en-US" sz="4400" b="1">
                <a:solidFill>
                  <a:srgbClr val="FF0000"/>
                </a:solidFill>
              </a:rPr>
              <a:t>筋骨句，金句，题目，满分段落，</a:t>
            </a:r>
          </a:p>
          <a:p>
            <a:r>
              <a:rPr lang="zh-CN" altLang="en-US" sz="4400" b="1">
                <a:solidFill>
                  <a:srgbClr val="FF0000"/>
                </a:solidFill>
              </a:rPr>
              <a:t>时评，满分作文</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br>
              <a:rPr lang="en-US" altLang="zh-CN">
                <a:sym typeface="+mn-ea"/>
              </a:rPr>
            </a:br>
            <a:r>
              <a:rPr>
                <a:sym typeface="+mn-ea"/>
              </a:rPr>
              <a:t>满分作文</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marL="0" indent="0" algn="l">
              <a:buNone/>
            </a:pPr>
            <a:endParaRPr sz="2000"/>
          </a:p>
          <a:p>
            <a:pPr marL="0" indent="0" algn="l">
              <a:buNone/>
            </a:pPr>
            <a:r>
              <a:rPr sz="2000"/>
              <a:t>阅读下面的材料，根据要求写作。</a:t>
            </a:r>
          </a:p>
          <a:p>
            <a:pPr marL="0" indent="0" algn="l">
              <a:buNone/>
            </a:pPr>
            <a:r>
              <a:rPr sz="2000"/>
              <a:t>辛夷坞说：“在时间和现实的夹缝里，青春和美丽一样，脆弱如风干的纸。”</a:t>
            </a:r>
          </a:p>
          <a:p>
            <a:pPr marL="0" indent="0" algn="l">
              <a:buNone/>
            </a:pPr>
            <a:r>
              <a:rPr sz="2000"/>
              <a:t>席慕蓉说：“青春是一本太仓促的书，我们含着泪，一读再读。”</a:t>
            </a:r>
          </a:p>
          <a:p>
            <a:pPr marL="0" indent="0" algn="l">
              <a:buNone/>
            </a:pPr>
            <a:r>
              <a:rPr sz="2000"/>
              <a:t>雨果说：“谁虚度年华，青春就要褪色，生命就会抛弃他们。”</a:t>
            </a:r>
          </a:p>
          <a:p>
            <a:pPr marL="0" indent="0" algn="l">
              <a:buNone/>
            </a:pPr>
            <a:r>
              <a:rPr sz="2000"/>
              <a:t>新时代领路人寄语青年学生：“青春不是靠天马行空的幻想，青春是要靠脚踏实地的奋斗；青春的成长不是一蹴而就，青春是靠在事上打磨的成长，青春是心中永远不凋零的花朵。”</a:t>
            </a:r>
          </a:p>
          <a:p>
            <a:pPr marL="0" indent="0" algn="l">
              <a:buNone/>
            </a:pPr>
            <a:r>
              <a:rPr sz="2000"/>
              <a:t>作为正值青春、风华正茂的高中生，你是如何理解、体验“青春”的？请结合上述名言和自己的生活，写一篇文章（诗歌除外）。</a:t>
            </a:r>
          </a:p>
          <a:p>
            <a:pPr marL="0" indent="0" algn="l">
              <a:buNone/>
            </a:pPr>
            <a:r>
              <a:rPr sz="2000"/>
              <a:t>要求：结合材料，选好角度，确定立意，明确文体，自拟标题；不要套作，不得抄袭；不得泄露个人信息；不少于800字。</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br>
              <a:rPr lang="en-US" altLang="zh-CN">
                <a:sym typeface="+mn-ea"/>
              </a:rPr>
            </a:br>
            <a:r>
              <a:rPr>
                <a:sym typeface="+mn-ea"/>
              </a:rPr>
              <a:t>满分作文</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marL="0" indent="0" algn="l">
              <a:buNone/>
            </a:pPr>
            <a:endParaRPr sz="2000"/>
          </a:p>
          <a:p>
            <a:pPr marL="0" indent="0" algn="ctr">
              <a:buNone/>
            </a:pPr>
            <a:r>
              <a:rPr sz="2000" err="1">
                <a:solidFill>
                  <a:srgbClr val="FF0000"/>
                </a:solidFill>
              </a:rPr>
              <a:t>以吾辈之青春 </a:t>
            </a:r>
            <a:r>
              <a:rPr lang="en-US" sz="2000" smtClean="0">
                <a:solidFill>
                  <a:srgbClr val="FF0000"/>
                </a:solidFill>
              </a:rPr>
              <a:t> </a:t>
            </a:r>
            <a:r>
              <a:rPr sz="2000" err="1" smtClean="0">
                <a:solidFill>
                  <a:srgbClr val="FF0000"/>
                </a:solidFill>
              </a:rPr>
              <a:t>承国家之重担</a:t>
            </a:r>
            <a:endParaRPr sz="2000">
              <a:solidFill>
                <a:srgbClr val="FF0000"/>
              </a:solidFill>
            </a:endParaRPr>
          </a:p>
          <a:p>
            <a:pPr marL="0" indent="0" algn="l">
              <a:buNone/>
            </a:pPr>
            <a:r>
              <a:rPr lang="en-US" sz="2000"/>
              <a:t>       </a:t>
            </a:r>
            <a:r>
              <a:rPr sz="2000"/>
              <a:t>吾辈之青年是与新时代同向同行、共同前进的一代，生逢盛世，当立大志、成大才、担大任，将个人的奋斗与国家发展同步共振，才能让青春在为祖国，为人民的无私奉献中绽放了人生的精彩。</a:t>
            </a:r>
          </a:p>
          <a:p>
            <a:pPr marL="0" indent="0" algn="l">
              <a:buNone/>
            </a:pPr>
            <a:r>
              <a:rPr lang="en-US" sz="2000"/>
              <a:t>       </a:t>
            </a:r>
            <a:r>
              <a:rPr sz="2000" err="1">
                <a:solidFill>
                  <a:srgbClr val="FF0000"/>
                </a:solidFill>
              </a:rPr>
              <a:t>吾辈之青年唯有志存高远、奋力拼搏，才能使青春之舟扬帆启航。</a:t>
            </a:r>
          </a:p>
          <a:p>
            <a:pPr marL="0" indent="0" algn="l">
              <a:buNone/>
            </a:pPr>
            <a:r>
              <a:rPr lang="en-US" sz="2000"/>
              <a:t>      </a:t>
            </a:r>
            <a:r>
              <a:rPr sz="2000"/>
              <a:t>青春的志向是人生的航标，只有树立远大的志向，并以此不断地鞭策自己才能到达胜利的彼岸。正值壮年的李贺就毅然立下“男儿何不带吴钩，收取关山五十州”的豪情壮志;毛泽东在离别父亲时就写下“孩儿立志出乡关，学不成名誓不还”的豪言壮语，袁隆平 23 岁时就立下了解决粮食增产问题不让老百姓挨饿的坚定誓言，正是他们志存高远，并为之奋斗一生，才走向了人生的巅峰。“恰同学少年，风华正茂”，吾辈之青年当志存高远，以志向为舵；“到中流击水，浪遏飞舟”以拼搏为桨，让我们诗酒趁年华，开创属于我们自己的灿烂人生。</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br>
              <a:rPr lang="en-US" altLang="zh-CN">
                <a:sym typeface="+mn-ea"/>
              </a:rPr>
            </a:br>
            <a:r>
              <a:rPr>
                <a:sym typeface="+mn-ea"/>
              </a:rPr>
              <a:t>满分作文</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marL="0" indent="0" algn="l">
              <a:buNone/>
            </a:pPr>
            <a:endParaRPr sz="2000"/>
          </a:p>
          <a:p>
            <a:pPr marL="0" indent="0" algn="l">
              <a:buNone/>
            </a:pPr>
            <a:r>
              <a:rPr lang="en-US" sz="2000">
                <a:solidFill>
                  <a:srgbClr val="FF0000"/>
                </a:solidFill>
              </a:rPr>
              <a:t>      </a:t>
            </a:r>
            <a:r>
              <a:rPr sz="2400">
                <a:solidFill>
                  <a:srgbClr val="FF0000"/>
                </a:solidFill>
              </a:rPr>
              <a:t>吾辈之青年唯有脚踏实地、勤奋学习，才能为青春搏击积蓄能量。</a:t>
            </a:r>
          </a:p>
          <a:p>
            <a:pPr marL="0" indent="0" algn="l">
              <a:buNone/>
            </a:pPr>
            <a:r>
              <a:rPr lang="en-US" sz="2400"/>
              <a:t>      </a:t>
            </a:r>
            <a:r>
              <a:rPr sz="2400"/>
              <a:t>习近平寄语青年学生：“青春是要靠脚踏实地的奋斗”。于敏，25 岁开始科研生涯，隐姓埋名 28 载研究氢弹，才有了荒漠戈壁中“蘑菇云”腾空而起；黄旭华 32 岁时和年轻的团队凭借算盘和计算尺攻克了核潜艇艇体设计的难关；屠呦呦 25 岁进入研究所工作经历 90 次失败，才发现青蒿提取物为疟疾患者们带来了生的希望。如今，知识更新速度加快，社会分工日益细化，新技术层出不穷，我们青年人只有用知识武装自己，才能为青春积蓄能量写下生动的注脚，实现自己的人生价值。</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br>
              <a:rPr lang="en-US" altLang="zh-CN">
                <a:sym typeface="+mn-ea"/>
              </a:rPr>
            </a:br>
            <a:r>
              <a:rPr>
                <a:sym typeface="+mn-ea"/>
              </a:rPr>
              <a:t>满分作文</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501755" cy="5544185"/>
          </a:xfrm>
        </p:spPr>
        <p:txBody>
          <a:bodyPr>
            <a:noAutofit/>
          </a:bodyPr>
          <a:lstStyle/>
          <a:p>
            <a:pPr marL="0" indent="0" algn="l">
              <a:buNone/>
            </a:pPr>
            <a:r>
              <a:rPr lang="en-US" sz="2000">
                <a:solidFill>
                  <a:srgbClr val="FF0000"/>
                </a:solidFill>
              </a:rPr>
              <a:t>       </a:t>
            </a:r>
            <a:r>
              <a:rPr sz="2000">
                <a:solidFill>
                  <a:srgbClr val="FF0000"/>
                </a:solidFill>
              </a:rPr>
              <a:t>吾辈之青年唯有心系祖国、勇于担当，才能让青春拥有星辰大海。</a:t>
            </a:r>
          </a:p>
          <a:p>
            <a:pPr marL="0" indent="0" algn="l">
              <a:buNone/>
            </a:pPr>
            <a:r>
              <a:rPr lang="en-US" sz="2000"/>
              <a:t>       </a:t>
            </a:r>
            <a:r>
              <a:rPr sz="2000"/>
              <a:t>“只有把人生理想融入国家和民族的事业中，才能最终成就一番事业。”赵一曼 27 岁主动请缨奔赴东北抗日救亡前线；董存瑞，19 岁以血肉之躯撑起 15公斤的炸药包；黄继光，21岁用自己的胸膛堵住了地堡的机枪孔；他们的青有被血染红，只为光复河山，我们虽然年轻，却有热血担当；行动是最好的传承，飞速发展的中国，无数青年在平凡的岗位上发光发热，2020 年支援湖北武汉的医务人员大军中，无数的 90 后、00 后挺身而出，成为了最美逆行者，他们一直坚守在疫情的第一线，用行动证明了自己的责任、担当和价值，让自己的青春拥有了星辰和大海。</a:t>
            </a:r>
          </a:p>
          <a:p>
            <a:pPr marL="0" indent="0" algn="l">
              <a:buNone/>
            </a:pPr>
            <a:r>
              <a:rPr lang="en-US" sz="2000"/>
              <a:t>       </a:t>
            </a:r>
            <a:r>
              <a:rPr sz="2000"/>
              <a:t>躬逢盛世，吾辈之青年要珍惜这个时代、担负时代使命，在担当中历练，在激流勇进中乘风破浪、在披荆斩棘中开辟天地，让青春在新时代的广阔天地中绽放，让中华民族伟大复兴的中国梦在为我们一代代青年的接力奋斗中变为现实，让我们的青春无悔于这个伟大的时代！</a:t>
            </a:r>
          </a:p>
        </p:txBody>
      </p:sp>
      <p:pic>
        <p:nvPicPr>
          <p:cNvPr id="4" name="New picture"/>
          <p:cNvPicPr/>
          <p:nvPr/>
        </p:nvPicPr>
        <p:blipFill>
          <a:blip r:embed="rId2"/>
          <a:stretch>
            <a:fillRect/>
          </a:stretch>
        </p:blipFill>
        <p:spPr>
          <a:xfrm>
            <a:off x="12128500" y="10693400"/>
            <a:ext cx="317500" cy="2286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筋骨句</a:t>
            </a:r>
            <a:endParaRPr lang="zh-CN" altLang="en-US"/>
          </a:p>
        </p:txBody>
      </p:sp>
      <p:sp>
        <p:nvSpPr>
          <p:cNvPr id="3" name="内容占位符 2"/>
          <p:cNvSpPr>
            <a:spLocks noGrp="1"/>
          </p:cNvSpPr>
          <p:nvPr>
            <p:ph idx="1"/>
          </p:nvPr>
        </p:nvSpPr>
        <p:spPr/>
        <p:txBody>
          <a:bodyPr/>
          <a:lstStyle/>
          <a:p>
            <a:pPr algn="ctr"/>
            <a:r>
              <a:rPr lang="zh-CN" altLang="en-US" sz="2400" smtClean="0"/>
              <a:t>1</a:t>
            </a:r>
            <a:r>
              <a:rPr lang="en-US" altLang="zh-CN" sz="2400" smtClean="0"/>
              <a:t>.</a:t>
            </a:r>
            <a:r>
              <a:rPr lang="zh-CN" altLang="en-US" sz="2400" smtClean="0"/>
              <a:t>奋斗</a:t>
            </a:r>
            <a:r>
              <a:rPr lang="zh-CN" altLang="en-US" sz="2400"/>
              <a:t>中的幸福，是青春在梦想中的坚守。</a:t>
            </a:r>
          </a:p>
          <a:p>
            <a:pPr algn="ctr"/>
            <a:r>
              <a:rPr lang="zh-CN" altLang="en-US" sz="2400" smtClean="0"/>
              <a:t>2</a:t>
            </a:r>
            <a:r>
              <a:rPr lang="en-US" altLang="zh-CN" sz="2400" smtClean="0"/>
              <a:t>.</a:t>
            </a:r>
            <a:r>
              <a:rPr lang="zh-CN" altLang="en-US" sz="2400" smtClean="0"/>
              <a:t>奋斗</a:t>
            </a:r>
            <a:r>
              <a:rPr lang="zh-CN" altLang="en-US" sz="2400"/>
              <a:t>中的幸福，是青春在拼搏中的精彩。</a:t>
            </a:r>
          </a:p>
          <a:p>
            <a:pPr algn="ctr"/>
            <a:r>
              <a:rPr lang="zh-CN" altLang="en-US" sz="2400" smtClean="0"/>
              <a:t>3</a:t>
            </a:r>
            <a:r>
              <a:rPr lang="en-US" altLang="zh-CN" sz="2400" smtClean="0"/>
              <a:t>.</a:t>
            </a:r>
            <a:r>
              <a:rPr lang="zh-CN" altLang="en-US" sz="2400" smtClean="0"/>
              <a:t>奋斗</a:t>
            </a:r>
            <a:r>
              <a:rPr lang="zh-CN" altLang="en-US" sz="2400"/>
              <a:t>中的幸福，是青春在奉献中的升华。</a:t>
            </a:r>
          </a:p>
          <a:p>
            <a:pPr algn="ctr"/>
            <a:r>
              <a:rPr lang="zh-CN" altLang="en-US" sz="2400" smtClean="0"/>
              <a:t>4</a:t>
            </a:r>
            <a:r>
              <a:rPr lang="en-US" altLang="zh-CN" sz="2400" smtClean="0"/>
              <a:t>.</a:t>
            </a:r>
            <a:r>
              <a:rPr lang="zh-CN" altLang="en-US" sz="2400" smtClean="0"/>
              <a:t>在</a:t>
            </a:r>
            <a:r>
              <a:rPr lang="zh-CN" altLang="en-US" sz="2400"/>
              <a:t>激情奋斗中绽放青春的光芒，当志存高远。</a:t>
            </a:r>
          </a:p>
          <a:p>
            <a:pPr algn="ctr"/>
            <a:r>
              <a:rPr lang="zh-CN" altLang="en-US" sz="2400" smtClean="0"/>
              <a:t>5</a:t>
            </a:r>
            <a:r>
              <a:rPr lang="en-US" altLang="zh-CN" sz="2400" smtClean="0"/>
              <a:t>.</a:t>
            </a:r>
            <a:r>
              <a:rPr lang="zh-CN" altLang="en-US" sz="2400" smtClean="0"/>
              <a:t>在</a:t>
            </a:r>
            <a:r>
              <a:rPr lang="zh-CN" altLang="en-US" sz="2400"/>
              <a:t>激情奋斗中绽放青春的光芒，当脚踏实地。</a:t>
            </a:r>
          </a:p>
          <a:p>
            <a:pPr algn="ctr"/>
            <a:r>
              <a:rPr lang="zh-CN" altLang="en-US" sz="2400" smtClean="0"/>
              <a:t>6</a:t>
            </a:r>
            <a:r>
              <a:rPr lang="en-US" altLang="zh-CN" sz="2400" smtClean="0"/>
              <a:t>.</a:t>
            </a:r>
            <a:r>
              <a:rPr lang="zh-CN" altLang="en-US" sz="2400" smtClean="0"/>
              <a:t>在</a:t>
            </a:r>
            <a:r>
              <a:rPr lang="zh-CN" altLang="en-US" sz="2400"/>
              <a:t>激情奋斗中绽放青春的光芒，当创新创造。</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lstStyle/>
          <a:p>
            <a:r>
              <a:rPr lang="zh-CN" altLang="en-US">
                <a:sym typeface="+mn-ea"/>
              </a:rPr>
              <a:t>金句</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algn="l"/>
            <a:r>
              <a:rPr lang="zh-CN" altLang="en-US" sz="2000" smtClean="0"/>
              <a:t>1</a:t>
            </a:r>
            <a:r>
              <a:rPr lang="en-US" altLang="zh-CN" sz="2000" smtClean="0"/>
              <a:t>.</a:t>
            </a:r>
            <a:r>
              <a:rPr lang="zh-CN" altLang="en-US" sz="2000" smtClean="0"/>
              <a:t>功</a:t>
            </a:r>
            <a:r>
              <a:rPr lang="zh-CN" altLang="en-US" sz="2000"/>
              <a:t>崇惟志，业广惟勤。——《尚书》</a:t>
            </a:r>
          </a:p>
          <a:p>
            <a:pPr algn="l"/>
            <a:r>
              <a:rPr lang="zh-CN" altLang="en-US" sz="2000" smtClean="0"/>
              <a:t>2</a:t>
            </a:r>
            <a:r>
              <a:rPr lang="en-US" altLang="zh-CN" sz="2000" smtClean="0"/>
              <a:t>.</a:t>
            </a:r>
            <a:r>
              <a:rPr lang="zh-CN" altLang="en-US" sz="2000" smtClean="0"/>
              <a:t>劳动</a:t>
            </a:r>
            <a:r>
              <a:rPr lang="zh-CN" altLang="en-US" sz="2000"/>
              <a:t>踏平坎坷，奋斗铸就辉煌。</a:t>
            </a:r>
          </a:p>
          <a:p>
            <a:pPr algn="l"/>
            <a:r>
              <a:rPr lang="zh-CN" altLang="en-US" sz="2000" smtClean="0"/>
              <a:t>3</a:t>
            </a:r>
            <a:r>
              <a:rPr lang="en-US" altLang="zh-CN" sz="2000" smtClean="0"/>
              <a:t>.</a:t>
            </a:r>
            <a:r>
              <a:rPr lang="zh-CN" altLang="en-US" sz="2000" smtClean="0"/>
              <a:t>心</a:t>
            </a:r>
            <a:r>
              <a:rPr lang="zh-CN" altLang="en-US" sz="2000"/>
              <a:t>向阳光,便不惧寒冷；手捧玫瑰,便芬芳满园。</a:t>
            </a:r>
          </a:p>
          <a:p>
            <a:pPr algn="l"/>
            <a:r>
              <a:rPr lang="zh-CN" altLang="en-US" sz="2000" smtClean="0"/>
              <a:t>4</a:t>
            </a:r>
            <a:r>
              <a:rPr lang="en-US" altLang="zh-CN" sz="2000" smtClean="0"/>
              <a:t>.</a:t>
            </a:r>
            <a:r>
              <a:rPr lang="zh-CN" altLang="en-US" sz="2000" smtClean="0"/>
              <a:t>担当</a:t>
            </a:r>
            <a:r>
              <a:rPr lang="zh-CN" altLang="en-US" sz="2000"/>
              <a:t>的青春最精彩，奋斗的年华最美丽。</a:t>
            </a:r>
          </a:p>
          <a:p>
            <a:pPr algn="l"/>
            <a:r>
              <a:rPr lang="zh-CN" altLang="en-US" sz="2000" smtClean="0"/>
              <a:t>5</a:t>
            </a:r>
            <a:r>
              <a:rPr lang="en-US" altLang="zh-CN" sz="2000" smtClean="0"/>
              <a:t>.</a:t>
            </a:r>
            <a:r>
              <a:rPr lang="zh-CN" altLang="en-US" sz="2000" smtClean="0"/>
              <a:t>雄鹰</a:t>
            </a:r>
            <a:r>
              <a:rPr lang="zh-CN" altLang="en-US" sz="2000"/>
              <a:t>勇于搏击，才更丰满有力；青春奋斗不止，才更精彩纷呈。</a:t>
            </a:r>
          </a:p>
          <a:p>
            <a:pPr algn="l"/>
            <a:r>
              <a:rPr lang="zh-CN" altLang="en-US" sz="2000" smtClean="0"/>
              <a:t>6</a:t>
            </a:r>
            <a:r>
              <a:rPr lang="en-US" altLang="zh-CN" sz="2000" smtClean="0"/>
              <a:t>.</a:t>
            </a:r>
            <a:r>
              <a:rPr lang="zh-CN" altLang="en-US" sz="2000" smtClean="0"/>
              <a:t>艰难</a:t>
            </a:r>
            <a:r>
              <a:rPr lang="zh-CN" altLang="en-US" sz="2000"/>
              <a:t>方显勇毅，磨砺始得玉成。</a:t>
            </a:r>
          </a:p>
          <a:p>
            <a:pPr algn="l"/>
            <a:r>
              <a:rPr lang="zh-CN" altLang="en-US" sz="2000" smtClean="0"/>
              <a:t>7</a:t>
            </a:r>
            <a:r>
              <a:rPr lang="en-US" altLang="zh-CN" sz="2000" smtClean="0"/>
              <a:t>.</a:t>
            </a:r>
            <a:r>
              <a:rPr lang="zh-CN" altLang="en-US" sz="2000" smtClean="0"/>
              <a:t>宝</a:t>
            </a:r>
            <a:r>
              <a:rPr lang="zh-CN" altLang="en-US" sz="2000"/>
              <a:t>剑锋从磨砺出，梅花香自苦寒来。——《警世贤文》</a:t>
            </a:r>
          </a:p>
          <a:p>
            <a:pPr algn="l"/>
            <a:r>
              <a:rPr lang="zh-CN" altLang="en-US" sz="2000" smtClean="0"/>
              <a:t>8</a:t>
            </a:r>
            <a:r>
              <a:rPr lang="en-US" altLang="zh-CN" sz="2000" smtClean="0"/>
              <a:t>.</a:t>
            </a:r>
            <a:r>
              <a:rPr lang="zh-CN" altLang="en-US" sz="2000" smtClean="0"/>
              <a:t>民族</a:t>
            </a:r>
            <a:r>
              <a:rPr lang="zh-CN" altLang="en-US" sz="2000"/>
              <a:t>复兴的使命要靠奋斗来实现，人生理想的风帆要靠奋斗来扬起。</a:t>
            </a:r>
          </a:p>
          <a:p>
            <a:pPr algn="l"/>
            <a:r>
              <a:rPr lang="zh-CN" altLang="en-US" sz="2000" smtClean="0"/>
              <a:t>9</a:t>
            </a:r>
            <a:r>
              <a:rPr lang="en-US" altLang="zh-CN" sz="2000" smtClean="0"/>
              <a:t>.</a:t>
            </a:r>
            <a:r>
              <a:rPr lang="zh-CN" altLang="en-US" sz="2000" smtClean="0"/>
              <a:t>梦想</a:t>
            </a:r>
            <a:r>
              <a:rPr lang="zh-CN" altLang="en-US" sz="2000"/>
              <a:t>的花朵，唯有以劳动浇灌才能绚丽绽放；幸福的阶梯，必须用奋斗搭建才能登上顶峰。</a:t>
            </a:r>
          </a:p>
          <a:p>
            <a:pPr algn="l"/>
            <a:r>
              <a:rPr lang="zh-CN" altLang="en-US" sz="2000" smtClean="0"/>
              <a:t>10</a:t>
            </a:r>
            <a:r>
              <a:rPr lang="en-US" altLang="zh-CN" sz="2000" smtClean="0"/>
              <a:t>.</a:t>
            </a:r>
            <a:r>
              <a:rPr lang="zh-CN" altLang="en-US" sz="2000" smtClean="0"/>
              <a:t>青年</a:t>
            </a:r>
            <a:r>
              <a:rPr lang="zh-CN" altLang="en-US" sz="2000"/>
              <a:t>一代有理想、有担当，国家就有前途，民族就有希望。</a:t>
            </a: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lstStyle/>
          <a:p>
            <a:r>
              <a:rPr lang="zh-CN" altLang="en-US">
                <a:sym typeface="+mn-ea"/>
              </a:rPr>
              <a:t>满分题目</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algn="ctr"/>
            <a:r>
              <a:rPr lang="zh-CN" altLang="en-US" sz="2000">
                <a:sym typeface="+mn-ea"/>
              </a:rPr>
              <a:t>《做时代的“追光者”》</a:t>
            </a:r>
            <a:endParaRPr lang="zh-CN" altLang="en-US" sz="2000"/>
          </a:p>
          <a:p>
            <a:pPr algn="ctr"/>
            <a:r>
              <a:rPr lang="zh-CN" altLang="en-US" sz="2000">
                <a:sym typeface="+mn-ea"/>
              </a:rPr>
              <a:t>《用奋斗建功新时代》</a:t>
            </a:r>
            <a:endParaRPr lang="zh-CN" altLang="en-US" sz="2000"/>
          </a:p>
          <a:p>
            <a:pPr algn="ctr"/>
            <a:r>
              <a:rPr lang="zh-CN" altLang="en-US" sz="2000"/>
              <a:t>《用奋斗书写青春华章》</a:t>
            </a:r>
          </a:p>
          <a:p>
            <a:pPr algn="ctr"/>
            <a:r>
              <a:rPr lang="zh-CN" altLang="en-US" sz="2000">
                <a:sym typeface="+mn-ea"/>
              </a:rPr>
              <a:t>《青春热血书就家国情怀》</a:t>
            </a:r>
            <a:endParaRPr lang="zh-CN" altLang="en-US" sz="2000"/>
          </a:p>
          <a:p>
            <a:pPr algn="ctr"/>
            <a:r>
              <a:rPr lang="zh-CN" altLang="en-US" sz="2000">
                <a:sym typeface="+mn-ea"/>
              </a:rPr>
              <a:t> 《用青春奋斗托起中国未来》</a:t>
            </a:r>
            <a:r>
              <a:rPr lang="zh-CN" altLang="en-US" sz="2000"/>
              <a:t> </a:t>
            </a:r>
          </a:p>
          <a:p>
            <a:pPr algn="ctr"/>
            <a:r>
              <a:rPr lang="zh-CN" altLang="en-US" sz="2000"/>
              <a:t>《用奋斗书写最美的青春画卷》 </a:t>
            </a:r>
          </a:p>
          <a:p>
            <a:pPr algn="ctr"/>
            <a:r>
              <a:rPr lang="zh-CN" altLang="en-US" sz="2000"/>
              <a:t>《劳动创造幸福实干成就伟业》</a:t>
            </a:r>
          </a:p>
          <a:p>
            <a:pPr algn="ctr"/>
            <a:r>
              <a:rPr lang="zh-CN" altLang="en-US" sz="2000"/>
              <a:t> 《弘扬劳动精神 凝聚奋进力量》</a:t>
            </a:r>
          </a:p>
          <a:p>
            <a:pPr algn="ctr"/>
            <a:r>
              <a:rPr lang="zh-CN" altLang="en-US" sz="2000"/>
              <a:t>《谱写新征程的奋斗旋律》 </a:t>
            </a:r>
          </a:p>
          <a:p>
            <a:pPr algn="ctr"/>
            <a:r>
              <a:rPr lang="zh-CN" altLang="en-US" sz="2000"/>
              <a:t>《用毅力和恒心托举梦想》</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lstStyle/>
          <a:p>
            <a:r>
              <a:rPr lang="zh-CN" altLang="en-US">
                <a:sym typeface="+mn-ea"/>
              </a:rPr>
              <a:t>满分段落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algn="l"/>
            <a:r>
              <a:rPr lang="en-US" altLang="zh-CN" sz="2000"/>
              <a:t>     </a:t>
            </a:r>
            <a:r>
              <a:rPr lang="zh-CN" altLang="en-US" sz="2000"/>
              <a:t>李大钊等革命志士用鲜血告诉我们，青年是一种信仰；钱学森等科学家用行动告诉我们，青年是一种理想；“神州”“嫦娥”团队里的青年科学家们，用创新告诉我们，青年是和时代牵手。——《青年强国 舍我其谁》</a:t>
            </a:r>
          </a:p>
          <a:p>
            <a:pPr algn="l"/>
            <a:r>
              <a:rPr lang="zh-CN" altLang="en-US" sz="2000">
                <a:solidFill>
                  <a:srgbClr val="FF0000"/>
                </a:solidFill>
              </a:rPr>
              <a:t>写作借鉴   人物事例诠释青春内涵，构成排比句</a:t>
            </a:r>
          </a:p>
          <a:p>
            <a:pPr algn="l"/>
            <a:endParaRPr lang="zh-CN" altLang="en-US" sz="2000">
              <a:solidFill>
                <a:srgbClr val="FF0000"/>
              </a:solidFill>
            </a:endParaRPr>
          </a:p>
          <a:p>
            <a:pPr algn="l"/>
            <a:r>
              <a:rPr lang="en-US" altLang="zh-CN" sz="2000">
                <a:solidFill>
                  <a:schemeClr val="tx1"/>
                </a:solidFill>
              </a:rPr>
              <a:t>      </a:t>
            </a:r>
            <a:r>
              <a:rPr lang="zh-CN" altLang="en-US" sz="2000">
                <a:solidFill>
                  <a:schemeClr val="tx1"/>
                </a:solidFill>
              </a:rPr>
              <a:t>新冠肺炎疫情突如其来，以“90后”为代表的青年一代挺身而出、担当奉献；脱贫攻坚战场上，许多年轻党员干部勇挑重担、挥洒汗水；在科技创新的疆场，无数青年科研人员以艰辛和付出，攻克道道难关。广大青年用行动证明，新时代的中国青年是好样的，是堪当大任的。</a:t>
            </a:r>
          </a:p>
          <a:p>
            <a:pPr algn="l"/>
            <a:r>
              <a:rPr lang="zh-CN" altLang="en-US" sz="2000">
                <a:solidFill>
                  <a:srgbClr val="FF0000"/>
                </a:solidFill>
              </a:rPr>
              <a:t>写作借鉴     事迹排比句，内嵌</a:t>
            </a:r>
            <a:r>
              <a:rPr lang="zh-CN" altLang="en-US" sz="2000" smtClean="0">
                <a:solidFill>
                  <a:srgbClr val="FF0000"/>
                </a:solidFill>
              </a:rPr>
              <a:t>2020</a:t>
            </a:r>
            <a:r>
              <a:rPr lang="en-US" altLang="zh-CN" sz="2000" smtClean="0">
                <a:solidFill>
                  <a:srgbClr val="FF0000"/>
                </a:solidFill>
              </a:rPr>
              <a:t>—</a:t>
            </a:r>
            <a:r>
              <a:rPr lang="zh-CN" altLang="en-US" sz="2000" smtClean="0">
                <a:solidFill>
                  <a:srgbClr val="FF0000"/>
                </a:solidFill>
              </a:rPr>
              <a:t>2021年</a:t>
            </a:r>
            <a:r>
              <a:rPr lang="zh-CN" altLang="en-US" sz="2000">
                <a:solidFill>
                  <a:srgbClr val="FF0000"/>
                </a:solidFill>
              </a:rPr>
              <a:t>热点</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r>
              <a:rPr lang="zh-CN" altLang="en-US">
                <a:sym typeface="+mn-ea"/>
              </a:rPr>
              <a:t>精彩时评</a:t>
            </a:r>
            <a:br>
              <a:rPr lang="zh-CN" altLang="en-US"/>
            </a:br>
            <a:r>
              <a:rPr lang="zh-CN" altLang="en-US">
                <a:sym typeface="+mn-ea"/>
              </a:rPr>
              <a:t> </a:t>
            </a:r>
            <a:endParaRPr lang="zh-CN" altLang="en-US"/>
          </a:p>
        </p:txBody>
      </p:sp>
      <p:sp>
        <p:nvSpPr>
          <p:cNvPr id="3" name="内容占位符 2"/>
          <p:cNvSpPr>
            <a:spLocks noGrp="1"/>
          </p:cNvSpPr>
          <p:nvPr>
            <p:ph idx="1"/>
          </p:nvPr>
        </p:nvSpPr>
        <p:spPr>
          <a:xfrm>
            <a:off x="257810" y="868045"/>
            <a:ext cx="11359515" cy="5544185"/>
          </a:xfrm>
        </p:spPr>
        <p:txBody>
          <a:bodyPr>
            <a:noAutofit/>
          </a:bodyPr>
          <a:lstStyle/>
          <a:p>
            <a:pPr algn="ctr"/>
            <a:r>
              <a:rPr lang="zh-CN" altLang="en-US" sz="3600"/>
              <a:t>充分发挥青年科技人才作用</a:t>
            </a:r>
          </a:p>
          <a:p>
            <a:pPr algn="just"/>
            <a:r>
              <a:rPr lang="zh-CN" altLang="en-US" sz="2000" smtClean="0">
                <a:solidFill>
                  <a:srgbClr val="FF0000"/>
                </a:solidFill>
              </a:rPr>
              <a:t>      让</a:t>
            </a:r>
            <a:r>
              <a:rPr lang="zh-CN" altLang="en-US" sz="2000">
                <a:solidFill>
                  <a:srgbClr val="FF0000"/>
                </a:solidFill>
              </a:rPr>
              <a:t>优秀青年人才脱颖而出，就要不拘一格放手使用。</a:t>
            </a:r>
            <a:r>
              <a:rPr lang="zh-CN" altLang="en-US" sz="2000"/>
              <a:t>有舞台才有展示，压担子才善承重。就是要让青年骨干打头阵、当先锋，在关键岗位上和重大项目攻关中经风雨、见世面、壮筋骨、长</a:t>
            </a:r>
            <a:r>
              <a:rPr lang="zh-CN" altLang="en-US" sz="2000" smtClean="0"/>
              <a:t>才干。</a:t>
            </a:r>
            <a:endParaRPr lang="zh-CN" altLang="en-US" sz="2000"/>
          </a:p>
          <a:p>
            <a:pPr algn="l"/>
            <a:r>
              <a:rPr lang="zh-CN" altLang="en-US" sz="2000" smtClean="0"/>
              <a:t>      在</a:t>
            </a:r>
            <a:r>
              <a:rPr lang="zh-CN" altLang="en-US" sz="2000"/>
              <a:t>神舟十三号载人飞行任务中，北京航天飞行控制中心的“北京明白”继神舟十二号任务后再次迎来网友纷纷点赞。年轻的总调度员高健，在岗位上用清脆的指令，沉稳的“北京明白！”回答，保障航天发射信息交互畅通，确保航天员能在太空随时随地与地面联系。这个由9名“90后”组成的“北京明白”团队，让人看到了航天人青春的样貌、蓬勃的活力。</a:t>
            </a:r>
          </a:p>
          <a:p>
            <a:pPr algn="l"/>
            <a:endParaRPr lang="zh-CN" altLang="en-US" sz="2000"/>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6600" y="70"/>
            <a:ext cx="10969200" cy="705600"/>
          </a:xfrm>
        </p:spPr>
        <p:txBody>
          <a:bodyPr>
            <a:normAutofit fontScale="90000"/>
          </a:bodyPr>
          <a:lstStyle/>
          <a:p>
            <a:r>
              <a:rPr lang="en-US" altLang="zh-CN">
                <a:sym typeface="+mn-ea"/>
              </a:rPr>
              <a:t>     </a:t>
            </a:r>
            <a:r>
              <a:rPr lang="zh-CN" altLang="en-US">
                <a:sym typeface="+mn-ea"/>
              </a:rPr>
              <a:t>精彩时评</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algn="l"/>
            <a:r>
              <a:rPr lang="en-US" altLang="zh-CN" sz="2000"/>
              <a:t>      </a:t>
            </a:r>
            <a:r>
              <a:rPr lang="zh-CN" altLang="en-US" sz="2000"/>
              <a:t>在中国航天科技集团有限公司的科技人才队伍中，35岁及以下的占52.5%，45岁及以下的占83.1%。中国航天能够取得举世瞩目的成就，正与拥有这样一群敢打敢拼敢创新的年轻科技人才队伍分不开。在各行各业，一张张年轻、朝气蓬勃的面孔，可以说是行业发展的最大“红利”。从跨越星辰大海，到探索未知奥秘，从科学实验室到企业研发中心，年轻人才群体已在各个领域开始担当、有所作为：有“95后”青年学者当上高校博导，也有年轻的程序员、年轻的“大国工匠”让人</a:t>
            </a:r>
            <a:r>
              <a:rPr lang="zh-CN" altLang="en-US" sz="2000" smtClean="0"/>
              <a:t>叹服</a:t>
            </a:r>
            <a:r>
              <a:rPr lang="zh-CN" altLang="en-US" sz="2000"/>
              <a:t>……</a:t>
            </a:r>
          </a:p>
          <a:p>
            <a:pPr algn="l"/>
            <a:r>
              <a:rPr lang="en-US" altLang="zh-CN" sz="2000"/>
              <a:t>      </a:t>
            </a:r>
            <a:r>
              <a:rPr lang="zh-CN" altLang="en-US" sz="2000">
                <a:solidFill>
                  <a:srgbClr val="FF0000"/>
                </a:solidFill>
              </a:rPr>
              <a:t>人们对青年人才的精彩表现赞叹，既是看到当下，也是着眼未来。</a:t>
            </a:r>
            <a:r>
              <a:rPr lang="zh-CN" altLang="en-US" sz="2000"/>
              <a:t>人才的厚度决定了科学探索的高度，赢得青年就能赢得未来。当前，我们比历史上任何时期都更加渴求人才，要实现高水平科技自立自强，更加离不开具备竞争优势的人才。到2025年，在关键核心技术领域拥有一大批战略科技人才、一流科技领军人才和创新团队；到2030年，在主要科技领域有一批领跑者，在新兴前沿交叉领域有一批开拓者；到2035年，国家战略科技力量和高水平人才队伍位居世界前列……要实现这些目标，就必须造就规模宏大的青年科技人才队伍，把培育国家战略人才力量的政策重心放在青年科技人才上，支持青年人才挑大梁、当主角。</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93378" y="251740"/>
            <a:ext cx="10969200" cy="705600"/>
          </a:xfrm>
        </p:spPr>
        <p:txBody>
          <a:bodyPr>
            <a:normAutofit fontScale="90000"/>
          </a:bodyPr>
          <a:lstStyle/>
          <a:p>
            <a:r>
              <a:rPr lang="en-US" altLang="zh-CN">
                <a:sym typeface="+mn-ea"/>
              </a:rPr>
              <a:t>     </a:t>
            </a:r>
            <a:r>
              <a:rPr lang="zh-CN" altLang="en-US">
                <a:sym typeface="+mn-ea"/>
              </a:rPr>
              <a:t>精彩时评</a:t>
            </a:r>
            <a:br>
              <a:rPr lang="zh-CN" altLang="en-US"/>
            </a:br>
            <a:r>
              <a:rPr lang="zh-CN" altLang="en-US">
                <a:sym typeface="+mn-ea"/>
              </a:rPr>
              <a:t> </a:t>
            </a:r>
            <a:endParaRPr lang="zh-CN" altLang="en-US"/>
          </a:p>
        </p:txBody>
      </p:sp>
      <p:sp>
        <p:nvSpPr>
          <p:cNvPr id="3" name="内容占位符 2"/>
          <p:cNvSpPr>
            <a:spLocks noGrp="1"/>
          </p:cNvSpPr>
          <p:nvPr>
            <p:ph idx="1"/>
          </p:nvPr>
        </p:nvSpPr>
        <p:spPr>
          <a:xfrm>
            <a:off x="252963" y="1313815"/>
            <a:ext cx="11359515" cy="5544185"/>
          </a:xfrm>
        </p:spPr>
        <p:txBody>
          <a:bodyPr>
            <a:noAutofit/>
          </a:bodyPr>
          <a:lstStyle/>
          <a:p>
            <a:pPr algn="l"/>
            <a:r>
              <a:rPr lang="zh-CN" altLang="en-US" sz="2000" smtClean="0">
                <a:solidFill>
                  <a:srgbClr val="FF0000"/>
                </a:solidFill>
              </a:rPr>
              <a:t>      让</a:t>
            </a:r>
            <a:r>
              <a:rPr lang="zh-CN" altLang="en-US" sz="2000">
                <a:solidFill>
                  <a:srgbClr val="FF0000"/>
                </a:solidFill>
              </a:rPr>
              <a:t>优秀青年人才脱颖而出，就要不拘一格放手使用。</a:t>
            </a:r>
            <a:r>
              <a:rPr lang="zh-CN" altLang="en-US" sz="2000"/>
              <a:t>有舞台才有展示，压担子才善承重。就是要让青年骨干打头阵、当先锋，在关键岗位上和重大项目攻关中经风雨、见世面、壮筋骨、长才干。尤其是对年轻的帅才苗子，要打破论资排辈，促其快速成长。例如，嫦娥三号探测器总设计师孙泽洲、空间站系统总指挥王翔和万米载人潜水器“奋斗者”号总设计师叶聪，都是40岁不到就挑起大梁，现已成长为各自领域的帅才。有传承才能更好地接续奋斗，在社会高度关注的航天领域，正是老一辈航天专家言传身教和“传帮带”的人才培养模式，为新一代青年人才传授知识、分享经验、淬炼信念，从而造就了一支年轻又有才干的航天人才队伍，成为中国航天未来最可依赖的力量。</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51433" y="251740"/>
            <a:ext cx="10969200" cy="705600"/>
          </a:xfrm>
        </p:spPr>
        <p:txBody>
          <a:bodyPr>
            <a:normAutofit fontScale="90000"/>
          </a:bodyPr>
          <a:lstStyle/>
          <a:p>
            <a:r>
              <a:rPr lang="en-US" altLang="zh-CN">
                <a:sym typeface="+mn-ea"/>
              </a:rPr>
              <a:t>     </a:t>
            </a:r>
            <a:r>
              <a:rPr lang="zh-CN" altLang="en-US">
                <a:sym typeface="+mn-ea"/>
              </a:rPr>
              <a:t>精彩时评</a:t>
            </a:r>
            <a:br>
              <a:rPr lang="zh-CN" altLang="en-US"/>
            </a:br>
            <a:r>
              <a:rPr lang="zh-CN" altLang="en-US">
                <a:sym typeface="+mn-ea"/>
              </a:rPr>
              <a:t> </a:t>
            </a:r>
            <a:endParaRPr lang="zh-CN" altLang="en-US"/>
          </a:p>
        </p:txBody>
      </p:sp>
      <p:sp>
        <p:nvSpPr>
          <p:cNvPr id="3" name="内容占位符 2"/>
          <p:cNvSpPr>
            <a:spLocks noGrp="1"/>
          </p:cNvSpPr>
          <p:nvPr>
            <p:ph idx="1"/>
          </p:nvPr>
        </p:nvSpPr>
        <p:spPr>
          <a:xfrm>
            <a:off x="278130" y="705485"/>
            <a:ext cx="11359515" cy="5544185"/>
          </a:xfrm>
        </p:spPr>
        <p:txBody>
          <a:bodyPr>
            <a:noAutofit/>
          </a:bodyPr>
          <a:lstStyle/>
          <a:p>
            <a:pPr algn="l"/>
            <a:r>
              <a:rPr lang="en-US" altLang="zh-CN" sz="2000"/>
              <a:t>     </a:t>
            </a:r>
          </a:p>
          <a:p>
            <a:pPr algn="l"/>
            <a:endParaRPr lang="en-US" altLang="zh-CN" sz="2000">
              <a:solidFill>
                <a:srgbClr val="FF0000"/>
              </a:solidFill>
            </a:endParaRPr>
          </a:p>
          <a:p>
            <a:pPr marL="0" indent="0" algn="l">
              <a:buNone/>
            </a:pPr>
            <a:r>
              <a:rPr lang="en-US" altLang="zh-CN" sz="2000">
                <a:solidFill>
                  <a:srgbClr val="FF0000"/>
                </a:solidFill>
              </a:rPr>
              <a:t>       </a:t>
            </a:r>
            <a:r>
              <a:rPr sz="2000">
                <a:solidFill>
                  <a:srgbClr val="FF0000"/>
                </a:solidFill>
              </a:rPr>
              <a:t>托举年轻人才的腾飞，需要真抓实干、真金白银。</a:t>
            </a:r>
            <a:r>
              <a:rPr sz="2000"/>
              <a:t>值得欣喜的是，科技部最近公布，在首批启动的“十四五”国家重点研发计划重点专项中，有43个专项设立青年科学家项目，约占80%，2021年拟有230多个青年科学家团队获得支持。而且，在这些专项中设立了“揭榜挂帅”项目，榜单申报“不设门槛”，对揭榜团队负责人无年龄、学历和职称要求，真正体现创新不问出身，英雄不论出处。高度重视青年科技人才成长，给年轻人创造更多的机会，进一步扩大对青年科学家的支持范围和力度，他们将很快成为科技创新主力军，坚定创新自信，紧抓创新机遇，为实现高水平科技自立自强、建设科技强国贡献力量。（余建斌）</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69</Paragraphs>
  <Slides>13</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13</vt:i4>
      </vt:variant>
    </vt:vector>
  </HeadingPairs>
  <TitlesOfParts>
    <vt:vector baseType="lpstr" size="17">
      <vt:lpstr>Arial</vt:lpstr>
      <vt:lpstr>微软雅黑</vt:lpstr>
      <vt:lpstr>Wingdings</vt:lpstr>
      <vt:lpstr>Office 主题​​</vt:lpstr>
      <vt:lpstr>2022高考热点素材：青春奋斗</vt:lpstr>
      <vt:lpstr>筋骨句</vt:lpstr>
      <vt:lpstr>金句</vt:lpstr>
      <vt:lpstr>满分题目</vt:lpstr>
      <vt:lpstr>满分段落 </vt:lpstr>
      <vt:lpstr>     精彩时评 </vt:lpstr>
      <vt:lpstr>     精彩时评 </vt:lpstr>
      <vt:lpstr>     精彩时评 </vt:lpstr>
      <vt:lpstr>     精彩时评 </vt:lpstr>
      <vt:lpstr>  满分作文 </vt:lpstr>
      <vt:lpstr>  满分作文 </vt:lpstr>
      <vt:lpstr>  满分作文 </vt:lpstr>
      <vt:lpstr>  满分作文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2021-12-07T15:42:47.228</cp:lastPrinted>
  <dcterms:created xsi:type="dcterms:W3CDTF">2021-12-07T15:42:47Z</dcterms:created>
  <dcterms:modified xsi:type="dcterms:W3CDTF">2021-12-07T07:42:47Z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