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1"/>
  </p:notesMasterIdLst>
  <p:sldIdLst>
    <p:sldId id="531" r:id="rId4"/>
    <p:sldId id="582" r:id="rId5"/>
    <p:sldId id="583" r:id="rId6"/>
    <p:sldId id="584" r:id="rId7"/>
    <p:sldId id="561" r:id="rId8"/>
    <p:sldId id="333" r:id="rId9"/>
    <p:sldId id="477" r:id="rId10"/>
    <p:sldId id="479" r:id="rId12"/>
    <p:sldId id="562" r:id="rId13"/>
    <p:sldId id="563" r:id="rId14"/>
    <p:sldId id="564" r:id="rId15"/>
    <p:sldId id="565" r:id="rId16"/>
    <p:sldId id="566" r:id="rId17"/>
    <p:sldId id="567" r:id="rId18"/>
    <p:sldId id="568" r:id="rId19"/>
    <p:sldId id="569" r:id="rId20"/>
    <p:sldId id="514" r:id="rId21"/>
    <p:sldId id="480" r:id="rId22"/>
    <p:sldId id="571" r:id="rId23"/>
    <p:sldId id="570" r:id="rId24"/>
    <p:sldId id="572" r:id="rId25"/>
    <p:sldId id="573" r:id="rId26"/>
    <p:sldId id="574" r:id="rId27"/>
    <p:sldId id="447" r:id="rId28"/>
    <p:sldId id="545" r:id="rId29"/>
  </p:sldIdLst>
  <p:sldSz cx="9144000" cy="6858000" type="screen4x3"/>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4" d="100"/>
          <a:sy n="84" d="100"/>
        </p:scale>
        <p:origin x="-1554" y="-90"/>
      </p:cViewPr>
      <p:guideLst>
        <p:guide orient="horz" pos="2172"/>
        <p:guide pos="2880"/>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4.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ea typeface="楷体_GB2312" pitchFamily="1" charset="-122"/>
            </a:endParaRPr>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381000"/>
            <a:ext cx="6253163" cy="5641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ea typeface="楷体_GB2312" pitchFamily="1" charset="-122"/>
            </a:endParaRPr>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381000"/>
            <a:ext cx="6253163" cy="5641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noRot="1"/>
          </p:cNvSpPr>
          <p:nvPr>
            <p:ph type="title"/>
          </p:nvPr>
        </p:nvSpPr>
        <p:spPr>
          <a:xfrm>
            <a:off x="301625" y="381000"/>
            <a:ext cx="854075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noRot="1"/>
          </p:cNvSpPr>
          <p:nvPr>
            <p:ph type="body" idx="5"/>
          </p:nvPr>
        </p:nvSpPr>
        <p:spPr>
          <a:xfrm>
            <a:off x="301625" y="1752600"/>
            <a:ext cx="8540750" cy="4270375"/>
          </a:xfrm>
          <a:prstGeom prst="rect">
            <a:avLst/>
          </a:prstGeom>
          <a:noFill/>
          <a:ln w="9525">
            <a:noFill/>
          </a:ln>
        </p:spPr>
        <p:txBody>
          <a:bodyPr anchor="t" anchorCtr="0"/>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1400" b="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b="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ea typeface="楷体_GB2312" pitchFamily="1" charset="-122"/>
              </a:defRPr>
            </a:lvl1p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5pPr>
      <a:lvl6pPr marL="457200" algn="ctr" rtl="0" fontAlgn="base">
        <a:spcBef>
          <a:spcPct val="0"/>
        </a:spcBef>
        <a:spcAft>
          <a:spcPct val="0"/>
        </a:spcAft>
        <a:defRPr sz="4400">
          <a:solidFill>
            <a:schemeClr val="tx2"/>
          </a:solidFill>
          <a:latin typeface="Arial" panose="020B0604020202020204" pitchFamily="34" charset="0"/>
          <a:ea typeface="楷体_GB2312" pitchFamily="1" charset="-122"/>
        </a:defRPr>
      </a:lvl6pPr>
      <a:lvl7pPr marL="914400" algn="ctr" rtl="0" fontAlgn="base">
        <a:spcBef>
          <a:spcPct val="0"/>
        </a:spcBef>
        <a:spcAft>
          <a:spcPct val="0"/>
        </a:spcAft>
        <a:defRPr sz="4400">
          <a:solidFill>
            <a:schemeClr val="tx2"/>
          </a:solidFill>
          <a:latin typeface="Arial" panose="020B0604020202020204" pitchFamily="34" charset="0"/>
          <a:ea typeface="楷体_GB2312" pitchFamily="1" charset="-122"/>
        </a:defRPr>
      </a:lvl7pPr>
      <a:lvl8pPr marL="1371600" algn="ctr" rtl="0" fontAlgn="base">
        <a:spcBef>
          <a:spcPct val="0"/>
        </a:spcBef>
        <a:spcAft>
          <a:spcPct val="0"/>
        </a:spcAft>
        <a:defRPr sz="4400">
          <a:solidFill>
            <a:schemeClr val="tx2"/>
          </a:solidFill>
          <a:latin typeface="Arial" panose="020B0604020202020204" pitchFamily="34" charset="0"/>
          <a:ea typeface="楷体_GB2312" pitchFamily="1" charset="-122"/>
        </a:defRPr>
      </a:lvl8pPr>
      <a:lvl9pPr marL="1828800" algn="ctr" rtl="0" fontAlgn="base">
        <a:spcBef>
          <a:spcPct val="0"/>
        </a:spcBef>
        <a:spcAft>
          <a:spcPct val="0"/>
        </a:spcAft>
        <a:defRPr sz="4400">
          <a:solidFill>
            <a:schemeClr val="tx2"/>
          </a:solidFill>
          <a:latin typeface="Arial" panose="020B0604020202020204" pitchFamily="34" charset="0"/>
          <a:ea typeface="楷体_GB2312" pitchFamily="1"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noRot="1"/>
          </p:cNvSpPr>
          <p:nvPr>
            <p:ph type="title"/>
          </p:nvPr>
        </p:nvSpPr>
        <p:spPr>
          <a:xfrm>
            <a:off x="301625" y="381000"/>
            <a:ext cx="854075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noRot="1"/>
          </p:cNvSpPr>
          <p:nvPr>
            <p:ph type="body" idx="5"/>
          </p:nvPr>
        </p:nvSpPr>
        <p:spPr>
          <a:xfrm>
            <a:off x="301625" y="1752600"/>
            <a:ext cx="8540750" cy="4270375"/>
          </a:xfrm>
          <a:prstGeom prst="rect">
            <a:avLst/>
          </a:prstGeom>
          <a:noFill/>
          <a:ln w="9525">
            <a:noFill/>
          </a:ln>
        </p:spPr>
        <p:txBody>
          <a:bodyPr anchor="t" anchorCtr="0"/>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1400" b="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b="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ea typeface="楷体_GB2312" pitchFamily="1" charset="-122"/>
              </a:defRPr>
            </a:lvl1p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5pPr>
      <a:lvl6pPr marL="457200" algn="ctr" rtl="0" fontAlgn="base">
        <a:spcBef>
          <a:spcPct val="0"/>
        </a:spcBef>
        <a:spcAft>
          <a:spcPct val="0"/>
        </a:spcAft>
        <a:defRPr sz="4400">
          <a:solidFill>
            <a:schemeClr val="tx2"/>
          </a:solidFill>
          <a:latin typeface="Arial" panose="020B0604020202020204" pitchFamily="34" charset="0"/>
          <a:ea typeface="楷体_GB2312" pitchFamily="1" charset="-122"/>
        </a:defRPr>
      </a:lvl6pPr>
      <a:lvl7pPr marL="914400" algn="ctr" rtl="0" fontAlgn="base">
        <a:spcBef>
          <a:spcPct val="0"/>
        </a:spcBef>
        <a:spcAft>
          <a:spcPct val="0"/>
        </a:spcAft>
        <a:defRPr sz="4400">
          <a:solidFill>
            <a:schemeClr val="tx2"/>
          </a:solidFill>
          <a:latin typeface="Arial" panose="020B0604020202020204" pitchFamily="34" charset="0"/>
          <a:ea typeface="楷体_GB2312" pitchFamily="1" charset="-122"/>
        </a:defRPr>
      </a:lvl7pPr>
      <a:lvl8pPr marL="1371600" algn="ctr" rtl="0" fontAlgn="base">
        <a:spcBef>
          <a:spcPct val="0"/>
        </a:spcBef>
        <a:spcAft>
          <a:spcPct val="0"/>
        </a:spcAft>
        <a:defRPr sz="4400">
          <a:solidFill>
            <a:schemeClr val="tx2"/>
          </a:solidFill>
          <a:latin typeface="Arial" panose="020B0604020202020204" pitchFamily="34" charset="0"/>
          <a:ea typeface="楷体_GB2312" pitchFamily="1" charset="-122"/>
        </a:defRPr>
      </a:lvl8pPr>
      <a:lvl9pPr marL="1828800" algn="ctr" rtl="0" fontAlgn="base">
        <a:spcBef>
          <a:spcPct val="0"/>
        </a:spcBef>
        <a:spcAft>
          <a:spcPct val="0"/>
        </a:spcAft>
        <a:defRPr sz="4400">
          <a:solidFill>
            <a:schemeClr val="tx2"/>
          </a:solidFill>
          <a:latin typeface="Arial" panose="020B0604020202020204" pitchFamily="34" charset="0"/>
          <a:ea typeface="楷体_GB2312" pitchFamily="1"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file:///C:\Users\123456\AppData\Local\Temp\wps\INetCache\0a7bc99172b9d5a4369eeecae9a53c6d" TargetMode="External"/><Relationship Id="rId4" Type="http://schemas.openxmlformats.org/officeDocument/2006/relationships/image" Target="../media/image3.jpeg"/><Relationship Id="rId3" Type="http://schemas.openxmlformats.org/officeDocument/2006/relationships/image" Target="file:///C:\Users\123456\AppData\Local\Temp\wps\INetCache\c77b9d01170c0411dc61da8db8a231d2" TargetMode="Externa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Users\123456\AppData\Local\Temp\wps\INetCache\0a7bc99172b9d5a4369eeecae9a53c6d" TargetMode="External"/><Relationship Id="rId2" Type="http://schemas.openxmlformats.org/officeDocument/2006/relationships/image" Target="../media/image3.jpe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1"/>
          <a:stretch>
            <a:fillRect/>
          </a:stretch>
        </p:blipFill>
        <p:spPr>
          <a:xfrm>
            <a:off x="467995" y="0"/>
            <a:ext cx="8220710" cy="5669915"/>
          </a:xfrm>
          <a:prstGeom prst="rect">
            <a:avLst/>
          </a:prstGeom>
        </p:spPr>
      </p:pic>
      <p:sp>
        <p:nvSpPr>
          <p:cNvPr id="6" name="文本框 5"/>
          <p:cNvSpPr txBox="1"/>
          <p:nvPr/>
        </p:nvSpPr>
        <p:spPr>
          <a:xfrm>
            <a:off x="1344295" y="1988820"/>
            <a:ext cx="6454775" cy="1014730"/>
          </a:xfrm>
          <a:prstGeom prst="rect">
            <a:avLst/>
          </a:prstGeom>
          <a:solidFill>
            <a:schemeClr val="bg1"/>
          </a:solidFill>
        </p:spPr>
        <p:txBody>
          <a:bodyPr wrap="square" rtlCol="0">
            <a:spAutoFit/>
          </a:bodyPr>
          <a:lstStyle/>
          <a:p>
            <a:pPr algn="ctr"/>
            <a:r>
              <a:rPr lang="zh-CN" altLang="zh-CN" sz="6000">
                <a:solidFill>
                  <a:srgbClr val="C00000"/>
                </a:solidFill>
                <a:latin typeface="黑体" panose="02010609060101010101" pitchFamily="49" charset="-122"/>
                <a:ea typeface="黑体" panose="02010609060101010101" pitchFamily="49" charset="-122"/>
              </a:rPr>
              <a:t>比较阅读</a:t>
            </a:r>
            <a:endParaRPr lang="zh-CN" altLang="zh-CN" sz="6000">
              <a:solidFill>
                <a:srgbClr val="C00000"/>
              </a:solidFill>
              <a:latin typeface="黑体" panose="02010609060101010101" pitchFamily="49" charset="-122"/>
              <a:ea typeface="黑体" panose="02010609060101010101" pitchFamily="49" charset="-122"/>
            </a:endParaRPr>
          </a:p>
        </p:txBody>
      </p:sp>
      <p:pic>
        <p:nvPicPr>
          <p:cNvPr id="100" name="图片 99"/>
          <p:cNvPicPr/>
          <p:nvPr/>
        </p:nvPicPr>
        <p:blipFill>
          <a:blip r:embed="rId2" r:link="rId3"/>
          <a:srcRect l="4833"/>
          <a:stretch>
            <a:fillRect/>
          </a:stretch>
        </p:blipFill>
        <p:spPr>
          <a:xfrm>
            <a:off x="539115" y="4725035"/>
            <a:ext cx="3526155" cy="1920875"/>
          </a:xfrm>
          <a:prstGeom prst="rect">
            <a:avLst/>
          </a:prstGeom>
          <a:noFill/>
          <a:ln w="9525">
            <a:noFill/>
          </a:ln>
        </p:spPr>
      </p:pic>
      <p:pic>
        <p:nvPicPr>
          <p:cNvPr id="102" name="图片 101"/>
          <p:cNvPicPr/>
          <p:nvPr/>
        </p:nvPicPr>
        <p:blipFill>
          <a:blip r:embed="rId4" r:link="rId5"/>
          <a:stretch>
            <a:fillRect/>
          </a:stretch>
        </p:blipFill>
        <p:spPr>
          <a:xfrm>
            <a:off x="4932045" y="4725035"/>
            <a:ext cx="3512820" cy="1870075"/>
          </a:xfrm>
          <a:prstGeom prst="rect">
            <a:avLst/>
          </a:prstGeom>
          <a:noFill/>
          <a:ln w="9525">
            <a:noFill/>
          </a:ln>
        </p:spPr>
      </p:pic>
      <p:sp>
        <p:nvSpPr>
          <p:cNvPr id="5" name="文本框 4"/>
          <p:cNvSpPr txBox="1"/>
          <p:nvPr/>
        </p:nvSpPr>
        <p:spPr>
          <a:xfrm>
            <a:off x="916305" y="3795395"/>
            <a:ext cx="2647315" cy="706755"/>
          </a:xfrm>
          <a:prstGeom prst="rect">
            <a:avLst/>
          </a:prstGeom>
          <a:noFill/>
        </p:spPr>
        <p:txBody>
          <a:bodyPr wrap="square" rtlCol="0">
            <a:spAutoFit/>
          </a:bodyPr>
          <a:lstStyle/>
          <a:p>
            <a:r>
              <a:rPr lang="zh-CN" altLang="en-US">
                <a:solidFill>
                  <a:schemeClr val="tx1"/>
                </a:solidFill>
              </a:rPr>
              <a:t>《促织》</a:t>
            </a:r>
            <a:endParaRPr lang="zh-CN" altLang="en-US">
              <a:solidFill>
                <a:schemeClr val="tx1"/>
              </a:solidFill>
            </a:endParaRPr>
          </a:p>
        </p:txBody>
      </p:sp>
      <p:sp>
        <p:nvSpPr>
          <p:cNvPr id="10" name="文本框 9"/>
          <p:cNvSpPr txBox="1"/>
          <p:nvPr/>
        </p:nvSpPr>
        <p:spPr>
          <a:xfrm>
            <a:off x="5363845" y="3860800"/>
            <a:ext cx="2647315" cy="706755"/>
          </a:xfrm>
          <a:prstGeom prst="rect">
            <a:avLst/>
          </a:prstGeom>
          <a:noFill/>
        </p:spPr>
        <p:txBody>
          <a:bodyPr wrap="square" rtlCol="0">
            <a:spAutoFit/>
          </a:bodyPr>
          <a:lstStyle/>
          <a:p>
            <a:r>
              <a:rPr lang="zh-CN" altLang="en-US">
                <a:solidFill>
                  <a:schemeClr val="tx1"/>
                </a:solidFill>
              </a:rPr>
              <a:t>《变形记》</a:t>
            </a:r>
            <a:endParaRPr lang="zh-CN" altLang="en-US">
              <a:solidFill>
                <a:schemeClr val="tx1"/>
              </a:solidFill>
            </a:endParaRP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6195" y="159068"/>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28265" y="8366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探究</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原因</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5560" y="1484630"/>
            <a:ext cx="9034145" cy="1358900"/>
          </a:xfrm>
        </p:spPr>
        <p:txBody>
          <a:bodyPr wrap="square" lIns="91440" tIns="45720" rIns="91440" bIns="45720" anchor="t" anchorCtr="0"/>
          <a:lstStyle/>
          <a:p>
            <a:pPr eaLnBrk="1" hangingPunct="1"/>
            <a:r>
              <a:rPr altLang="zh-CN" sz="3600" b="1">
                <a:solidFill>
                  <a:schemeClr val="tx1"/>
                </a:solidFill>
                <a:latin typeface="黑体" panose="02010609060101010101" pitchFamily="49" charset="-122"/>
                <a:ea typeface="黑体" panose="02010609060101010101" pitchFamily="49" charset="-122"/>
              </a:rPr>
              <a:t>② 格里高尔的悲剧，其原因就是现代人由于生活的重压，在强大社会面前渺小无力，从肉体到灵魂被全面异化的结果。在变形为甲虫后，作为人的欲望与感情，都被禁锢在“甲壳”之下，任何抗争努力，皆为徒劳，都无法挣脱“甲壳”的禁锢，对自己的命运，他个人是无法把握的。格里高尔的悲剧正是西方现代资本主义社会人被异化的寓言和写照。</a:t>
            </a:r>
            <a:endParaRPr altLang="zh-CN" sz="3600"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探究</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原因</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385" y="1897380"/>
            <a:ext cx="9047480" cy="1358900"/>
          </a:xfrm>
        </p:spPr>
        <p:txBody>
          <a:bodyPr wrap="square" lIns="91440" tIns="45720" rIns="91440" bIns="45720" anchor="t" anchorCtr="0"/>
          <a:lstStyle/>
          <a:p>
            <a:pPr eaLnBrk="1" hangingPunct="1"/>
            <a:r>
              <a:rPr altLang="zh-CN" sz="3600" b="1">
                <a:solidFill>
                  <a:schemeClr val="tx2"/>
                </a:solidFill>
                <a:latin typeface="黑体" panose="02010609060101010101" pitchFamily="49" charset="-122"/>
                <a:ea typeface="黑体" panose="02010609060101010101" pitchFamily="49" charset="-122"/>
              </a:rPr>
              <a:t>不同点：</a:t>
            </a:r>
            <a:endParaRPr altLang="zh-CN" sz="3600" b="1">
              <a:solidFill>
                <a:schemeClr val="tx2"/>
              </a:solidFill>
              <a:latin typeface="黑体" panose="02010609060101010101" pitchFamily="49" charset="-122"/>
              <a:ea typeface="黑体" panose="02010609060101010101" pitchFamily="49" charset="-122"/>
            </a:endParaRPr>
          </a:p>
          <a:p>
            <a:pPr eaLnBrk="1" hangingPunct="1"/>
            <a:r>
              <a:rPr altLang="zh-CN" b="1">
                <a:solidFill>
                  <a:schemeClr val="tx1"/>
                </a:solidFill>
                <a:latin typeface="黑体" panose="02010609060101010101" pitchFamily="49" charset="-122"/>
                <a:ea typeface="黑体" panose="02010609060101010101" pitchFamily="49" charset="-122"/>
              </a:rPr>
              <a:t>① 人化身为虫这一事件中，“人”的地位不同，“虫”的地位也不同，人与人之间的关系也因此不同。《促织》中的蟋蟀价值连城，相比之下，人贱如草芥，因此化身为蟋蟀的成名之子让家人“鸡犬升天”；《变形记》中的甲虫丑陋低贱，相比之下，能够挣钱的人对家庭和社会才有存在的价值，因此化身为甲虫的格里高尔饱受家人的漠视和凌辱。</a:t>
            </a:r>
            <a:endParaRPr altLang="zh-CN"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探究</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原因</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385" y="1897380"/>
            <a:ext cx="9047480" cy="1358900"/>
          </a:xfrm>
        </p:spPr>
        <p:txBody>
          <a:bodyPr wrap="square" lIns="91440" tIns="45720" rIns="91440" bIns="45720" anchor="t" anchorCtr="0"/>
          <a:lstStyle/>
          <a:p>
            <a:pPr eaLnBrk="1" hangingPunct="1"/>
            <a:r>
              <a:rPr altLang="zh-CN" sz="3600" b="1">
                <a:solidFill>
                  <a:schemeClr val="tx2"/>
                </a:solidFill>
                <a:latin typeface="黑体" panose="02010609060101010101" pitchFamily="49" charset="-122"/>
                <a:ea typeface="黑体" panose="02010609060101010101" pitchFamily="49" charset="-122"/>
              </a:rPr>
              <a:t>不同点：</a:t>
            </a:r>
            <a:endParaRPr altLang="zh-CN" sz="3600" b="1">
              <a:solidFill>
                <a:schemeClr val="tx2"/>
              </a:solidFill>
              <a:latin typeface="黑体" panose="02010609060101010101" pitchFamily="49" charset="-122"/>
              <a:ea typeface="黑体" panose="02010609060101010101" pitchFamily="49" charset="-122"/>
            </a:endParaRPr>
          </a:p>
          <a:p>
            <a:pPr eaLnBrk="1" hangingPunct="1"/>
            <a:r>
              <a:rPr altLang="zh-CN" b="1">
                <a:solidFill>
                  <a:schemeClr val="tx1"/>
                </a:solidFill>
                <a:latin typeface="黑体" panose="02010609060101010101" pitchFamily="49" charset="-122"/>
                <a:ea typeface="黑体" panose="02010609060101010101" pitchFamily="49" charset="-122"/>
              </a:rPr>
              <a:t>②故事的结局不同。《促织》的结局是，最后一家人其乐融融，同享荣华，《变形记》的结局是，最后格里高尔绝望地死去，这凸显出两部小说的作者对于相同题材所进行的不同的创造。</a:t>
            </a:r>
            <a:endParaRPr altLang="zh-CN"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主题探究</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12420" y="1897380"/>
            <a:ext cx="8145780" cy="1358900"/>
          </a:xfrm>
        </p:spPr>
        <p:txBody>
          <a:bodyPr wrap="square" lIns="91440" tIns="45720" rIns="91440" bIns="45720" anchor="t" anchorCtr="0"/>
          <a:lstStyle/>
          <a:p>
            <a:pPr eaLnBrk="1" hangingPunct="1"/>
            <a:r>
              <a:rPr lang="zh-CN" altLang="zh-CN" sz="3600" b="1"/>
              <a:t>人的异化是否是社会压迫的必然？</a:t>
            </a:r>
            <a:endParaRPr lang="zh-CN" altLang="zh-CN" sz="3600" b="1"/>
          </a:p>
          <a:p>
            <a:pPr eaLnBrk="1" hangingPunct="1"/>
            <a:r>
              <a:rPr altLang="zh-CN" sz="3600" b="1">
                <a:solidFill>
                  <a:schemeClr val="tx1"/>
                </a:solidFill>
                <a:latin typeface="黑体" panose="02010609060101010101" pitchFamily="49" charset="-122"/>
                <a:ea typeface="黑体" panose="02010609060101010101" pitchFamily="49" charset="-122"/>
              </a:rPr>
              <a:t>问题一：作品中家人的关系亲疏，是虫子本身能决定的吗?</a:t>
            </a:r>
            <a:endParaRPr altLang="zh-CN" sz="3600" b="1">
              <a:solidFill>
                <a:schemeClr val="tx1"/>
              </a:solidFill>
              <a:latin typeface="黑体" panose="02010609060101010101" pitchFamily="49" charset="-122"/>
              <a:ea typeface="黑体" panose="02010609060101010101" pitchFamily="49" charset="-122"/>
            </a:endParaRPr>
          </a:p>
          <a:p>
            <a:pPr eaLnBrk="1" hangingPunct="1"/>
            <a:r>
              <a:rPr altLang="zh-CN" sz="3600" b="1">
                <a:solidFill>
                  <a:schemeClr val="tx1"/>
                </a:solidFill>
                <a:latin typeface="黑体" panose="02010609060101010101" pitchFamily="49" charset="-122"/>
                <a:ea typeface="黑体" panose="02010609060101010101" pitchFamily="49" charset="-122"/>
              </a:rPr>
              <a:t>问题二：《变形记》是赤裸裸的悲剧，那么《促织》的结局是真正的喜剧吗？</a:t>
            </a:r>
            <a:endParaRPr altLang="zh-CN" sz="3600" b="1">
              <a:solidFill>
                <a:schemeClr val="tx1"/>
              </a:solidFill>
              <a:latin typeface="黑体" panose="02010609060101010101" pitchFamily="49" charset="-122"/>
              <a:ea typeface="黑体" panose="02010609060101010101" pitchFamily="49" charset="-122"/>
            </a:endParaRPr>
          </a:p>
          <a:p>
            <a:pPr eaLnBrk="1" hangingPunct="1"/>
            <a:r>
              <a:rPr altLang="zh-CN" sz="3600" b="1">
                <a:solidFill>
                  <a:schemeClr val="tx1"/>
                </a:solidFill>
                <a:latin typeface="黑体" panose="02010609060101010101" pitchFamily="49" charset="-122"/>
                <a:ea typeface="黑体" panose="02010609060101010101" pitchFamily="49" charset="-122"/>
              </a:rPr>
              <a:t>问题三：如果两者皆是人被无情异化的悲剧，那么异化是社会压迫的必然吗?</a:t>
            </a:r>
            <a:endParaRPr altLang="zh-CN" sz="3600"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主题探究</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95605" y="3213100"/>
            <a:ext cx="8145780" cy="3414395"/>
          </a:xfrm>
        </p:spPr>
        <p:txBody>
          <a:bodyPr wrap="square" lIns="91440" tIns="45720" rIns="91440" bIns="45720" anchor="t" anchorCtr="0"/>
          <a:lstStyle/>
          <a:p>
            <a:pPr eaLnBrk="1" hangingPunct="1"/>
            <a:r>
              <a:rPr lang="zh-CN" altLang="zh-CN" sz="3600" b="1"/>
              <a:t>① 作品中家人关系的亲疏，不是虫子本身能决定的，而是由社会环境决定的。蟋蟀价值连城，能带来好运，所以最后家人一派和谐；甲虫一文不值，家人以之为耻，所以对其横眉冷对。</a:t>
            </a:r>
            <a:endParaRPr lang="zh-CN" altLang="zh-CN" sz="3600" b="1"/>
          </a:p>
        </p:txBody>
      </p:sp>
      <p:sp>
        <p:nvSpPr>
          <p:cNvPr id="2" name="文本框 1"/>
          <p:cNvSpPr txBox="1"/>
          <p:nvPr/>
        </p:nvSpPr>
        <p:spPr>
          <a:xfrm>
            <a:off x="297815" y="1721485"/>
            <a:ext cx="8306435" cy="1322070"/>
          </a:xfrm>
          <a:prstGeom prst="rect">
            <a:avLst/>
          </a:prstGeom>
          <a:noFill/>
        </p:spPr>
        <p:txBody>
          <a:bodyPr wrap="square" rtlCol="0">
            <a:spAutoFit/>
          </a:bodyPr>
          <a:p>
            <a:pPr eaLnBrk="1" hangingPunct="1"/>
            <a:r>
              <a:rPr altLang="zh-CN">
                <a:solidFill>
                  <a:schemeClr val="tx1"/>
                </a:solidFill>
                <a:latin typeface="黑体" panose="02010609060101010101" pitchFamily="49" charset="-122"/>
                <a:ea typeface="黑体" panose="02010609060101010101" pitchFamily="49" charset="-122"/>
                <a:sym typeface="+mn-ea"/>
              </a:rPr>
              <a:t>问题一：作品中家人的关系亲疏，是虫子本身能决定的吗?</a:t>
            </a:r>
            <a:endParaRPr lang="zh-CN" altLang="en-US"/>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99385" y="7858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主题探究</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86715" y="2853055"/>
            <a:ext cx="8145780" cy="4217035"/>
          </a:xfrm>
        </p:spPr>
        <p:txBody>
          <a:bodyPr wrap="square" lIns="91440" tIns="45720" rIns="91440" bIns="45720" anchor="t" anchorCtr="0"/>
          <a:lstStyle/>
          <a:p>
            <a:pPr eaLnBrk="1" hangingPunct="1"/>
            <a:r>
              <a:rPr lang="zh-CN" altLang="zh-CN" sz="3600" b="1"/>
              <a:t>② 不是。《促织》甚至是更大的悲剧。成名之子化身为虫、解决困难、恢复理智，这里的每一个环节都是虚幻的假设，这种结局在人世间是无法实现的，而真正的结局可能只是成名一家的破灭，虚幻的想象更衬托出现实的残酷。</a:t>
            </a:r>
            <a:endParaRPr lang="zh-CN" altLang="zh-CN" sz="3600" b="1"/>
          </a:p>
        </p:txBody>
      </p:sp>
      <p:sp>
        <p:nvSpPr>
          <p:cNvPr id="2" name="文本框 1"/>
          <p:cNvSpPr txBox="1"/>
          <p:nvPr/>
        </p:nvSpPr>
        <p:spPr>
          <a:xfrm>
            <a:off x="386715" y="1624330"/>
            <a:ext cx="8474075" cy="1322070"/>
          </a:xfrm>
          <a:prstGeom prst="rect">
            <a:avLst/>
          </a:prstGeom>
          <a:noFill/>
        </p:spPr>
        <p:txBody>
          <a:bodyPr wrap="square" rtlCol="0">
            <a:spAutoFit/>
          </a:bodyPr>
          <a:p>
            <a:r>
              <a:rPr altLang="zh-CN">
                <a:solidFill>
                  <a:schemeClr val="tx1"/>
                </a:solidFill>
                <a:latin typeface="黑体" panose="02010609060101010101" pitchFamily="49" charset="-122"/>
                <a:ea typeface="黑体" panose="02010609060101010101" pitchFamily="49" charset="-122"/>
                <a:sym typeface="+mn-ea"/>
              </a:rPr>
              <a:t>问题二：《变形记》是赤裸裸的悲剧，那么《促织》的结局是真正的喜剧吗？</a:t>
            </a:r>
            <a:endParaRPr lang="zh-CN" altLang="en-US"/>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6830" y="11652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1475740" y="3324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主题探究</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3850" y="2636520"/>
            <a:ext cx="8145780" cy="4217035"/>
          </a:xfrm>
        </p:spPr>
        <p:txBody>
          <a:bodyPr wrap="square" lIns="91440" tIns="45720" rIns="91440" bIns="45720" anchor="t" anchorCtr="0"/>
          <a:lstStyle/>
          <a:p>
            <a:pPr eaLnBrk="1" hangingPunct="1"/>
            <a:r>
              <a:rPr lang="zh-CN" altLang="zh-CN" sz="3600" b="1"/>
              <a:t>③必然、不必然皆可。如果说是必然，那么必须强调社会环境对人物命运产生着或多或少的影响，异化只是人在非常态环境中做出的“常态”行为；如果说不是必然，那么必须指出异化是文学作品展现人物命运悲剧的手法，是对社会环境严酷性的夸张与变形。</a:t>
            </a:r>
            <a:endParaRPr lang="zh-CN" altLang="zh-CN" sz="3600" b="1"/>
          </a:p>
        </p:txBody>
      </p:sp>
      <p:sp>
        <p:nvSpPr>
          <p:cNvPr id="2" name="文本框 1"/>
          <p:cNvSpPr txBox="1"/>
          <p:nvPr/>
        </p:nvSpPr>
        <p:spPr>
          <a:xfrm>
            <a:off x="251460" y="1336040"/>
            <a:ext cx="8897620" cy="1322070"/>
          </a:xfrm>
          <a:prstGeom prst="rect">
            <a:avLst/>
          </a:prstGeom>
          <a:noFill/>
        </p:spPr>
        <p:txBody>
          <a:bodyPr wrap="square" rtlCol="0">
            <a:spAutoFit/>
          </a:bodyPr>
          <a:p>
            <a:pPr eaLnBrk="1" hangingPunct="1"/>
            <a:r>
              <a:rPr altLang="zh-CN">
                <a:solidFill>
                  <a:schemeClr val="tx1"/>
                </a:solidFill>
                <a:latin typeface="黑体" panose="02010609060101010101" pitchFamily="49" charset="-122"/>
                <a:ea typeface="黑体" panose="02010609060101010101" pitchFamily="49" charset="-122"/>
                <a:sym typeface="+mn-ea"/>
              </a:rPr>
              <a:t>问题三：如果两者皆是人被无情异化的悲剧，那么异化是社会压迫的必然吗?</a:t>
            </a:r>
            <a:endParaRPr lang="zh-CN" altLang="en-US"/>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8930" y="2420620"/>
            <a:ext cx="7772400" cy="1358900"/>
          </a:xfrm>
        </p:spPr>
        <p:txBody>
          <a:bodyPr wrap="square" lIns="91440" tIns="45720" rIns="91440" bIns="45720" anchor="t" anchorCtr="0"/>
          <a:lstStyle/>
          <a:p>
            <a:pPr eaLnBrk="1" hangingPunct="1"/>
            <a:r>
              <a:rPr lang="zh-CN" altLang="zh-CN" sz="3600" b="1"/>
              <a:t>回顾本单元的文本，概括人物形象的特点。</a:t>
            </a:r>
            <a:endParaRPr lang="zh-CN" altLang="zh-CN" sz="3600" b="1"/>
          </a:p>
          <a:p>
            <a:pPr eaLnBrk="1" hangingPunct="1"/>
            <a:endParaRPr lang="zh-CN" altLang="zh-CN" sz="3600" b="1">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5328285"/>
        </p:xfrm>
        <a:graphic>
          <a:graphicData uri="http://schemas.openxmlformats.org/drawingml/2006/table">
            <a:tbl>
              <a:tblPr firstRow="1" bandRow="1">
                <a:tableStyleId>{E8034E78-7F5D-4C2E-B375-FC64B27BC917}</a:tableStyleId>
              </a:tblPr>
              <a:tblGrid>
                <a:gridCol w="1203325"/>
                <a:gridCol w="7807325"/>
              </a:tblGrid>
              <a:tr h="490220">
                <a:tc>
                  <a:txBody>
                    <a:bodyPr wrap="square"/>
                    <a:lstStyle/>
                    <a:p>
                      <a:pPr algn="ctr">
                        <a:buNone/>
                      </a:pPr>
                      <a:r>
                        <a:rPr lang="zh-CN" altLang="en-US" sz="2400"/>
                        <a:t>人物</a:t>
                      </a:r>
                      <a:endParaRPr lang="zh-CN" altLang="en-US" sz="2400"/>
                    </a:p>
                  </a:txBody>
                  <a:tcPr vert="horz" anchor="ctr"/>
                </a:tc>
                <a:tc>
                  <a:txBody>
                    <a:bodyPr wrap="square"/>
                    <a:lstStyle/>
                    <a:p>
                      <a:pPr algn="ctr">
                        <a:buNone/>
                      </a:pPr>
                      <a:r>
                        <a:rPr lang="zh-CN" altLang="en-US" sz="2400"/>
                        <a:t>形象</a:t>
                      </a:r>
                      <a:endParaRPr lang="zh-CN" altLang="en-US" sz="2400"/>
                    </a:p>
                  </a:txBody>
                  <a:tcPr vert="horz" anchor="ctr"/>
                </a:tc>
              </a:tr>
              <a:tr h="93789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r>
              <a:tr h="92265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r>
              <a:tr h="75755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r>
              <a:tr h="889000">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r>
              <a:tr h="1330960">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r>
            </a:tbl>
          </a:graphicData>
        </a:graphic>
      </p:graphicFrame>
      <p:sp>
        <p:nvSpPr>
          <p:cNvPr id="4" name="文本框 3"/>
          <p:cNvSpPr txBox="1"/>
          <p:nvPr/>
        </p:nvSpPr>
        <p:spPr>
          <a:xfrm>
            <a:off x="27940" y="908685"/>
            <a:ext cx="1419225"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祥林嫂</a:t>
            </a:r>
            <a:endParaRPr lang="zh-CN" altLang="en-US" sz="1800">
              <a:solidFill>
                <a:schemeClr val="tx2"/>
              </a:solidFill>
              <a:latin typeface="仿宋" panose="02010609060101010101" charset="-122"/>
              <a:ea typeface="仿宋" panose="02010609060101010101" charset="-122"/>
            </a:endParaRPr>
          </a:p>
        </p:txBody>
      </p:sp>
      <p:sp>
        <p:nvSpPr>
          <p:cNvPr id="5" name="文本框 4"/>
          <p:cNvSpPr txBox="1"/>
          <p:nvPr/>
        </p:nvSpPr>
        <p:spPr>
          <a:xfrm>
            <a:off x="1637030" y="692785"/>
            <a:ext cx="7372985" cy="92202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勤劳、善良、质朴、顽强，但却成为一个被践踏、遭迫害、受鄙视而终至被封建礼教和封建迷信所吞噬的旧中</a:t>
            </a:r>
            <a:endParaRPr lang="zh-CN" altLang="en-US" sz="1800">
              <a:solidFill>
                <a:schemeClr val="tx2"/>
              </a:solidFill>
              <a:latin typeface="仿宋" panose="02010609060101010101" charset="-122"/>
              <a:ea typeface="仿宋" panose="02010609060101010101" charset="-122"/>
            </a:endParaRPr>
          </a:p>
          <a:p>
            <a:r>
              <a:rPr lang="zh-CN" altLang="en-US" sz="1800">
                <a:solidFill>
                  <a:schemeClr val="tx2"/>
                </a:solidFill>
                <a:latin typeface="仿宋" panose="02010609060101010101" charset="-122"/>
                <a:ea typeface="仿宋" panose="02010609060101010101" charset="-122"/>
              </a:rPr>
              <a:t>国底层女性形象。</a:t>
            </a:r>
            <a:endParaRPr lang="zh-CN" altLang="en-US" sz="1800">
              <a:solidFill>
                <a:schemeClr val="tx2"/>
              </a:solidFill>
              <a:latin typeface="仿宋" panose="02010609060101010101" charset="-122"/>
              <a:ea typeface="仿宋" panose="02010609060101010101" charset="-122"/>
            </a:endParaRPr>
          </a:p>
        </p:txBody>
      </p:sp>
      <p:sp>
        <p:nvSpPr>
          <p:cNvPr id="7" name="文本框 6"/>
          <p:cNvSpPr txBox="1"/>
          <p:nvPr/>
        </p:nvSpPr>
        <p:spPr>
          <a:xfrm>
            <a:off x="107315" y="1844675"/>
            <a:ext cx="1191895"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林冲</a:t>
            </a:r>
            <a:endParaRPr lang="zh-CN" altLang="en-US" sz="1800">
              <a:solidFill>
                <a:schemeClr val="tx2"/>
              </a:solidFill>
              <a:latin typeface="仿宋" panose="02010609060101010101" charset="-122"/>
              <a:ea typeface="仿宋" panose="02010609060101010101" charset="-122"/>
            </a:endParaRPr>
          </a:p>
        </p:txBody>
      </p:sp>
      <p:sp>
        <p:nvSpPr>
          <p:cNvPr id="8" name="文本框 7"/>
          <p:cNvSpPr txBox="1"/>
          <p:nvPr/>
        </p:nvSpPr>
        <p:spPr>
          <a:xfrm>
            <a:off x="1719580" y="1628775"/>
            <a:ext cx="7285355" cy="922020"/>
          </a:xfrm>
          <a:prstGeom prst="rect">
            <a:avLst/>
          </a:prstGeom>
          <a:noFill/>
          <a:ln w="9525">
            <a:noFill/>
          </a:ln>
        </p:spPr>
        <p:txBody>
          <a:bodyPr wrap="square" anchor="t" anchorCtr="0">
            <a:spAutoFit/>
          </a:bodyPr>
          <a:lstStyle/>
          <a:p>
            <a:r>
              <a:rPr sz="1800">
                <a:solidFill>
                  <a:schemeClr val="tx2"/>
                </a:solidFill>
                <a:latin typeface="仿宋" panose="02010609060101010101" charset="-122"/>
                <a:ea typeface="仿宋" panose="02010609060101010101" charset="-122"/>
              </a:rPr>
              <a:t>善良正直，武艺高超，有容忍、顺从－对官僚隐忍的一面，有小心谨慎、做事瞻前顾后的面。但在恶势力的推残下终于成为一个具有强烈反抗精神的悲情英雄形象。</a:t>
            </a:r>
            <a:endParaRPr sz="1800">
              <a:solidFill>
                <a:schemeClr val="tx2"/>
              </a:solidFill>
              <a:latin typeface="仿宋" panose="02010609060101010101" charset="-122"/>
              <a:ea typeface="仿宋" panose="02010609060101010101" charset="-122"/>
            </a:endParaRPr>
          </a:p>
        </p:txBody>
      </p:sp>
      <p:sp>
        <p:nvSpPr>
          <p:cNvPr id="11" name="文本框 10"/>
          <p:cNvSpPr txBox="1"/>
          <p:nvPr/>
        </p:nvSpPr>
        <p:spPr>
          <a:xfrm>
            <a:off x="107315" y="2708910"/>
            <a:ext cx="1585913" cy="36830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别里科夫</a:t>
            </a:r>
            <a:endParaRPr lang="zh-CN" altLang="en-US" sz="1800">
              <a:solidFill>
                <a:schemeClr val="tx2"/>
              </a:solidFill>
              <a:latin typeface="仿宋" panose="02010609060101010101" charset="-122"/>
              <a:ea typeface="仿宋" panose="02010609060101010101" charset="-122"/>
            </a:endParaRPr>
          </a:p>
        </p:txBody>
      </p:sp>
      <p:sp>
        <p:nvSpPr>
          <p:cNvPr id="12" name="文本框 11"/>
          <p:cNvSpPr txBox="1"/>
          <p:nvPr/>
        </p:nvSpPr>
        <p:spPr>
          <a:xfrm>
            <a:off x="1719580" y="2564765"/>
            <a:ext cx="7324090" cy="64516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封闭保守、墨守成规、因循守旧、胆小多疑、性情孤僻，在日常生活中极力维护封建农奴制社会的秩序，甚至成为追害其他民众的“套中人”。</a:t>
            </a:r>
            <a:endParaRPr lang="zh-CN" altLang="en-US" sz="1800">
              <a:solidFill>
                <a:schemeClr val="tx2"/>
              </a:solidFill>
              <a:latin typeface="仿宋" panose="02010609060101010101" charset="-122"/>
              <a:ea typeface="仿宋" panose="02010609060101010101" charset="-122"/>
            </a:endParaRPr>
          </a:p>
        </p:txBody>
      </p:sp>
      <p:sp>
        <p:nvSpPr>
          <p:cNvPr id="14" name="文本框 13"/>
          <p:cNvSpPr txBox="1"/>
          <p:nvPr/>
        </p:nvSpPr>
        <p:spPr>
          <a:xfrm>
            <a:off x="27623" y="3500438"/>
            <a:ext cx="1465262"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成名</a:t>
            </a:r>
            <a:endParaRPr lang="zh-CN" altLang="en-US" sz="1800">
              <a:solidFill>
                <a:schemeClr val="tx2"/>
              </a:solidFill>
              <a:latin typeface="仿宋" panose="02010609060101010101" charset="-122"/>
              <a:ea typeface="仿宋" panose="02010609060101010101" charset="-122"/>
            </a:endParaRPr>
          </a:p>
        </p:txBody>
      </p:sp>
      <p:sp>
        <p:nvSpPr>
          <p:cNvPr id="15" name="文本框 14"/>
          <p:cNvSpPr txBox="1"/>
          <p:nvPr/>
        </p:nvSpPr>
        <p:spPr>
          <a:xfrm>
            <a:off x="1676400" y="3390900"/>
            <a:ext cx="7284720" cy="64516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忠厚老实、胆小懦弱，不愿将祸患转嫁他人，只得战战兢兢地为自己的生存努力拼搏，是面对变故一筹莫展、无能为力的社会底层小人物。</a:t>
            </a:r>
            <a:endParaRPr lang="zh-CN" altLang="en-US" sz="1800">
              <a:solidFill>
                <a:schemeClr val="tx2"/>
              </a:solidFill>
              <a:latin typeface="仿宋" panose="02010609060101010101" charset="-122"/>
              <a:ea typeface="仿宋" panose="02010609060101010101" charset="-122"/>
            </a:endParaRPr>
          </a:p>
        </p:txBody>
      </p:sp>
      <p:sp>
        <p:nvSpPr>
          <p:cNvPr id="17" name="文本框 16"/>
          <p:cNvSpPr txBox="1"/>
          <p:nvPr/>
        </p:nvSpPr>
        <p:spPr>
          <a:xfrm>
            <a:off x="73343" y="4580890"/>
            <a:ext cx="1419225"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格里高尔</a:t>
            </a:r>
            <a:endParaRPr lang="zh-CN" altLang="en-US" sz="1800">
              <a:solidFill>
                <a:schemeClr val="tx2"/>
              </a:solidFill>
              <a:latin typeface="仿宋" panose="02010609060101010101" charset="-122"/>
              <a:ea typeface="仿宋" panose="02010609060101010101" charset="-122"/>
            </a:endParaRPr>
          </a:p>
        </p:txBody>
      </p:sp>
      <p:sp>
        <p:nvSpPr>
          <p:cNvPr id="18" name="文本框 17"/>
          <p:cNvSpPr txBox="1"/>
          <p:nvPr/>
        </p:nvSpPr>
        <p:spPr>
          <a:xfrm>
            <a:off x="1637030" y="4404360"/>
            <a:ext cx="7367905" cy="922020"/>
          </a:xfrm>
          <a:prstGeom prst="rect">
            <a:avLst/>
          </a:prstGeom>
          <a:noFill/>
          <a:ln w="9525">
            <a:noFill/>
          </a:ln>
        </p:spPr>
        <p:txBody>
          <a:bodyPr wrap="square" anchor="t" anchorCtr="0">
            <a:spAutoFit/>
          </a:bodyPr>
          <a:lstStyle/>
          <a:p>
            <a:r>
              <a:rPr sz="1800">
                <a:solidFill>
                  <a:schemeClr val="tx2"/>
                </a:solidFill>
                <a:latin typeface="仿宋" panose="02010609060101010101" charset="-122"/>
                <a:ea typeface="仿宋" panose="02010609060101010101" charset="-122"/>
              </a:rPr>
              <a:t>他努力挣钱养家，富有责任感，但是活得压抑、痛苦，渴望自由，长期处在沉重负担下的生活让格里高尔的精神逐渐崩溃，内心格外痛苦，他被异化为甲虫后又不为家人所接纳，最终在痛苦之中走向毁灭。</a:t>
            </a:r>
            <a:endParaRPr sz="1800">
              <a:solidFill>
                <a:schemeClr val="tx2"/>
              </a:solidFill>
              <a:latin typeface="仿宋" panose="02010609060101010101" charset="-122"/>
              <a:ea typeface="仿宋"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ppt_x</p:attrName>
                                        </p:attrNameLst>
                                      </p:cBhvr>
                                      <p:tavLst>
                                        <p:tav tm="0">
                                          <p:val>
                                            <p:strVal val="#ppt_x"/>
                                          </p:val>
                                        </p:tav>
                                        <p:tav tm="100000">
                                          <p:val>
                                            <p:strVal val="#ppt_x"/>
                                          </p:val>
                                        </p:tav>
                                      </p:tavLst>
                                    </p:anim>
                                    <p:anim calcmode="lin" valueType="num">
                                      <p:cBhvr>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1" grpId="0"/>
      <p:bldP spid="12" grpId="0"/>
      <p:bldP spid="14" grpId="0"/>
      <p:bldP spid="15"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8930" y="2420620"/>
            <a:ext cx="7772400" cy="1358900"/>
          </a:xfrm>
        </p:spPr>
        <p:txBody>
          <a:bodyPr wrap="square" lIns="91440" tIns="45720" rIns="91440" bIns="45720" anchor="t" anchorCtr="0"/>
          <a:lstStyle/>
          <a:p>
            <a:pPr eaLnBrk="1" hangingPunct="1"/>
            <a:r>
              <a:rPr lang="zh-CN" altLang="zh-CN" sz="3600" b="1"/>
              <a:t>分析环境（自然环境和社会环境）对于人物形象塑造的作用。</a:t>
            </a:r>
            <a:endParaRPr lang="zh-CN" altLang="zh-CN" sz="3600"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1625" y="116840"/>
            <a:ext cx="8540750" cy="723900"/>
          </a:xfrm>
        </p:spPr>
        <p:txBody>
          <a:bodyPr/>
          <a:p>
            <a:r>
              <a:rPr lang="zh-CN" altLang="en-US"/>
              <a:t>故事</a:t>
            </a:r>
            <a:r>
              <a:rPr lang="zh-CN" altLang="en-US"/>
              <a:t>梗概</a:t>
            </a:r>
            <a:endParaRPr lang="zh-CN" altLang="en-US"/>
          </a:p>
        </p:txBody>
      </p:sp>
      <p:sp>
        <p:nvSpPr>
          <p:cNvPr id="3" name="内容占位符 2"/>
          <p:cNvSpPr>
            <a:spLocks noGrp="1"/>
          </p:cNvSpPr>
          <p:nvPr>
            <p:ph idx="1"/>
          </p:nvPr>
        </p:nvSpPr>
        <p:spPr>
          <a:xfrm>
            <a:off x="80645" y="836930"/>
            <a:ext cx="8982710" cy="4270375"/>
          </a:xfrm>
        </p:spPr>
        <p:txBody>
          <a:bodyPr/>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《变形记》共分成三部分：</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第一部分，推销员格里高尔某天早上醒来后变成了甲虫，这一变故对其本人和家庭却产生了很大的影响。格里高尔彷徨惊慌，忧郁无助。而此时并未得到帮助的他被激怒的父亲大怒赶回自己的卧室。</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第二部分，变成甲虫的格里高尔，在生活习惯上已然成为甲虫，但是仍然具有人类的意识。虽已失业的他，仍旧关心父亲的债务问题，怎么样送妹妹去音乐学院，关心家里的各种琐事。数日之后，全家人都将格里高尔视为累赘。父亲、母亲、妹妹对他以往的态度转变成了厌恶，嫌弃。</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pic>
        <p:nvPicPr>
          <p:cNvPr id="102" name="图片 101"/>
          <p:cNvPicPr/>
          <p:nvPr>
            <p:custDataLst>
              <p:tags r:id="rId1"/>
            </p:custDataLst>
          </p:nvPr>
        </p:nvPicPr>
        <p:blipFill>
          <a:blip r:embed="rId2" r:link="rId3"/>
          <a:stretch>
            <a:fillRect/>
          </a:stretch>
        </p:blipFill>
        <p:spPr>
          <a:xfrm>
            <a:off x="5075555" y="5300980"/>
            <a:ext cx="3512820" cy="1471295"/>
          </a:xfrm>
          <a:prstGeom prst="rect">
            <a:avLst/>
          </a:prstGeom>
          <a:noFill/>
          <a:ln w="9525">
            <a:noFill/>
          </a:ln>
        </p:spPr>
      </p:pic>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自然环境</a:t>
            </a:r>
            <a:endParaRPr lang="zh-CN" altLang="zh-CN" sz="3600" b="1">
              <a:solidFill>
                <a:srgbClr val="FF0000"/>
              </a:solidFill>
            </a:endParaRPr>
          </a:p>
          <a:p>
            <a:pPr eaLnBrk="1" hangingPunct="1"/>
            <a:r>
              <a:rPr lang="en-US" altLang="zh-CN" sz="3600" b="1">
                <a:solidFill>
                  <a:schemeClr val="tx1"/>
                </a:solidFill>
                <a:latin typeface="黑体" panose="02010609060101010101" pitchFamily="49" charset="-122"/>
                <a:ea typeface="黑体" panose="02010609060101010101" pitchFamily="49" charset="-122"/>
              </a:rPr>
              <a:t>1.</a:t>
            </a:r>
            <a:r>
              <a:rPr lang="zh-CN" altLang="zh-CN" sz="3600" b="1">
                <a:solidFill>
                  <a:schemeClr val="tx1"/>
                </a:solidFill>
                <a:latin typeface="黑体" panose="02010609060101010101" pitchFamily="49" charset="-122"/>
                <a:ea typeface="黑体" panose="02010609060101010101" pitchFamily="49" charset="-122"/>
              </a:rPr>
              <a:t>《祝福》</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lang="zh-CN" altLang="zh-CN" sz="3600" b="1">
                <a:solidFill>
                  <a:schemeClr val="tx1"/>
                </a:solidFill>
                <a:latin typeface="楷体" panose="02010609060101010101" charset="-122"/>
                <a:ea typeface="楷体" panose="02010609060101010101" charset="-122"/>
                <a:cs typeface="楷体" panose="02010609060101010101" charset="-122"/>
              </a:rPr>
              <a:t>四场飞雪，如“我在蒙腿中，又隐约听到远处的爆竹声联绵不断，似乎合成一天音响的浓云，夹着团团飞舞的雪花，拥抱了全市镇</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eaLnBrk="1" hangingPunct="1"/>
            <a:r>
              <a:rPr lang="zh-CN" altLang="en-US" sz="3600" b="1">
                <a:solidFill>
                  <a:srgbClr val="C00000"/>
                </a:solidFill>
                <a:latin typeface="楷体" panose="02010609060101010101" charset="-122"/>
                <a:ea typeface="楷体" panose="02010609060101010101" charset="-122"/>
                <a:cs typeface="楷体" panose="02010609060101010101" charset="-122"/>
              </a:rPr>
              <a:t>象征着封建礼教的猖狂和得意，展示出像祥林嫂一样的下层劳动人民所受到的深重压迫。</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自然环境</a:t>
            </a:r>
            <a:endParaRPr lang="zh-CN" altLang="zh-CN" sz="3600" b="1">
              <a:solidFill>
                <a:srgbClr val="FF0000"/>
              </a:solidFill>
            </a:endParaRPr>
          </a:p>
          <a:p>
            <a:pPr eaLnBrk="1" hangingPunct="1"/>
            <a:r>
              <a:rPr lang="en-US" altLang="zh-CN" sz="3600" b="1">
                <a:solidFill>
                  <a:schemeClr val="tx1"/>
                </a:solidFill>
                <a:latin typeface="黑体" panose="02010609060101010101" pitchFamily="49" charset="-122"/>
                <a:ea typeface="黑体" panose="02010609060101010101" pitchFamily="49" charset="-122"/>
              </a:rPr>
              <a:t>2.</a:t>
            </a:r>
            <a:r>
              <a:rPr lang="zh-CN" altLang="zh-CN" sz="3600" b="1">
                <a:solidFill>
                  <a:schemeClr val="tx1"/>
                </a:solidFill>
                <a:latin typeface="黑体" panose="02010609060101010101" pitchFamily="49" charset="-122"/>
                <a:ea typeface="黑体" panose="02010609060101010101" pitchFamily="49" charset="-122"/>
              </a:rPr>
              <a:t>《林教头风雪山神庙》</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sz="3600" b="1">
                <a:solidFill>
                  <a:schemeClr val="tx1"/>
                </a:solidFill>
                <a:latin typeface="楷体" panose="02010609060101010101" charset="-122"/>
                <a:ea typeface="楷体" panose="02010609060101010101" charset="-122"/>
                <a:cs typeface="楷体" panose="02010609060101010101" charset="-122"/>
              </a:rPr>
              <a:t>三次雪景，如：先是“纷纷扬扬卷下”，接着是“正下得紧”，随后就“越下得紧了”。</a:t>
            </a:r>
            <a:endParaRPr sz="3600" b="1">
              <a:solidFill>
                <a:schemeClr val="tx1"/>
              </a:solidFill>
              <a:latin typeface="楷体" panose="02010609060101010101" charset="-122"/>
              <a:ea typeface="楷体" panose="02010609060101010101" charset="-122"/>
              <a:cs typeface="楷体" panose="02010609060101010101" charset="-122"/>
            </a:endParaRPr>
          </a:p>
          <a:p>
            <a:pPr eaLnBrk="1" hangingPunct="1"/>
            <a:r>
              <a:rPr lang="zh-CN" altLang="en-US" sz="3600" b="1">
                <a:solidFill>
                  <a:srgbClr val="C00000"/>
                </a:solidFill>
                <a:latin typeface="楷体" panose="02010609060101010101" charset="-122"/>
                <a:ea typeface="楷体" panose="02010609060101010101" charset="-122"/>
                <a:cs typeface="楷体" panose="02010609060101010101" charset="-122"/>
              </a:rPr>
              <a:t>不仅仅是对寒冷冬天的描述，也是对林冲凄苦而又矛盾心情的侧面反映，并由此暗示出林冲将被逼上梁山的命运。</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社会环境</a:t>
            </a:r>
            <a:endParaRPr lang="zh-CN" altLang="zh-CN" sz="3600" b="1">
              <a:solidFill>
                <a:srgbClr val="FF0000"/>
              </a:solidFill>
            </a:endParaRPr>
          </a:p>
          <a:p>
            <a:pPr eaLnBrk="1" hangingPunct="1"/>
            <a:r>
              <a:rPr lang="zh-CN" altLang="zh-CN" sz="3600" b="1">
                <a:solidFill>
                  <a:schemeClr val="tx1"/>
                </a:solidFill>
                <a:latin typeface="黑体" panose="02010609060101010101" pitchFamily="49" charset="-122"/>
                <a:ea typeface="黑体" panose="02010609060101010101" pitchFamily="49" charset="-122"/>
              </a:rPr>
              <a:t>《祝福》</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封建礼教对底层百姓，特别是对女性的精神压迫特别严重。</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lang="zh-CN" altLang="zh-CN" sz="3600" b="1">
                <a:solidFill>
                  <a:schemeClr val="tx1"/>
                </a:solidFill>
                <a:latin typeface="黑体" panose="02010609060101010101" pitchFamily="49" charset="-122"/>
                <a:ea typeface="黑体" panose="02010609060101010101" pitchFamily="49" charset="-122"/>
              </a:rPr>
              <a:t>《林教头风雪山神庙》</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封建官僚对普通百姓的压榨与剥削极其随意和残酷。</a:t>
            </a:r>
            <a:endParaRPr lang="zh-CN" altLang="zh-CN" sz="3600" b="1">
              <a:solidFill>
                <a:srgbClr val="C00000"/>
              </a:solidFill>
              <a:latin typeface="楷体" panose="02010609060101010101" charset="-122"/>
              <a:ea typeface="楷体" panose="02010609060101010101" charset="-122"/>
            </a:endParaRPr>
          </a:p>
          <a:p>
            <a:pPr eaLnBrk="1" hangingPunct="1"/>
            <a:r>
              <a:rPr lang="zh-CN" altLang="zh-CN" sz="3600" b="1">
                <a:solidFill>
                  <a:schemeClr val="tx1"/>
                </a:solidFill>
                <a:latin typeface="黑体" panose="02010609060101010101" pitchFamily="49" charset="-122"/>
                <a:ea typeface="黑体" panose="02010609060101010101" pitchFamily="49" charset="-122"/>
              </a:rPr>
              <a:t>《装在套子里的人》</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沙俄专制统治强烈地控制看人们的思想和行动。</a:t>
            </a:r>
            <a:endParaRPr lang="zh-CN" altLang="zh-CN" sz="3600" b="1">
              <a:solidFill>
                <a:srgbClr val="C00000"/>
              </a:solidFill>
              <a:latin typeface="楷体" panose="02010609060101010101" charset="-122"/>
              <a:ea typeface="楷体" panose="02010609060101010101" charset="-122"/>
            </a:endParaRPr>
          </a:p>
          <a:p>
            <a:pPr eaLnBrk="1" hangingPunct="1"/>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社会环境</a:t>
            </a:r>
            <a:endParaRPr lang="zh-CN" altLang="zh-CN" sz="3600" b="1">
              <a:solidFill>
                <a:srgbClr val="FF0000"/>
              </a:solidFill>
            </a:endParaRPr>
          </a:p>
          <a:p>
            <a:pPr eaLnBrk="1" hangingPunct="1"/>
            <a:r>
              <a:rPr lang="zh-CN" altLang="zh-CN" sz="3600" b="1">
                <a:solidFill>
                  <a:schemeClr val="tx1"/>
                </a:solidFill>
                <a:latin typeface="黑体" panose="02010609060101010101" pitchFamily="49" charset="-122"/>
                <a:ea typeface="黑体" panose="02010609060101010101" pitchFamily="49" charset="-122"/>
              </a:rPr>
              <a:t>《促织》</a:t>
            </a:r>
            <a:r>
              <a:rPr lang="en-US" altLang="zh-CN" sz="3600" b="1">
                <a:solidFill>
                  <a:schemeClr val="tx1"/>
                </a:solidFill>
                <a:latin typeface="黑体" panose="02010609060101010101" pitchFamily="49" charset="-122"/>
                <a:ea typeface="黑体" panose="02010609060101010101" pitchFamily="49" charset="-122"/>
              </a:rPr>
              <a:t>——</a:t>
            </a:r>
            <a:r>
              <a:rPr lang="en-US" altLang="zh-CN" sz="3600" b="1">
                <a:solidFill>
                  <a:srgbClr val="C00000"/>
                </a:solidFill>
                <a:latin typeface="楷体" panose="02010609060101010101" charset="-122"/>
                <a:ea typeface="楷体" panose="02010609060101010101" charset="-122"/>
              </a:rPr>
              <a:t>封建时代官像阶级对百姓的</a:t>
            </a:r>
            <a:r>
              <a:rPr lang="zh-CN" altLang="en-US" sz="3600" b="1">
                <a:solidFill>
                  <a:srgbClr val="C00000"/>
                </a:solidFill>
                <a:latin typeface="楷体" panose="02010609060101010101" charset="-122"/>
                <a:ea typeface="楷体" panose="02010609060101010101" charset="-122"/>
              </a:rPr>
              <a:t>压</a:t>
            </a:r>
            <a:r>
              <a:rPr lang="en-US" altLang="zh-CN" sz="3600" b="1">
                <a:solidFill>
                  <a:srgbClr val="C00000"/>
                </a:solidFill>
                <a:latin typeface="楷体" panose="02010609060101010101" charset="-122"/>
                <a:ea typeface="楷体" panose="02010609060101010101" charset="-122"/>
              </a:rPr>
              <a:t>迫极其随意</a:t>
            </a:r>
            <a:r>
              <a:rPr lang="zh-CN" altLang="en-US" sz="3600" b="1">
                <a:solidFill>
                  <a:srgbClr val="C00000"/>
                </a:solidFill>
                <a:latin typeface="楷体" panose="02010609060101010101" charset="-122"/>
                <a:ea typeface="楷体" panose="02010609060101010101" charset="-122"/>
              </a:rPr>
              <a:t>，</a:t>
            </a:r>
            <a:r>
              <a:rPr lang="zh-CN" altLang="zh-CN" sz="3600" b="1">
                <a:solidFill>
                  <a:srgbClr val="C00000"/>
                </a:solidFill>
                <a:latin typeface="楷体" panose="02010609060101010101" charset="-122"/>
                <a:ea typeface="楷体" panose="02010609060101010101" charset="-122"/>
              </a:rPr>
              <a:t>竟然随意要求进贡优质的蟋蟀而且征收手段非常残忍。</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lang="zh-CN" altLang="zh-CN" sz="3600" b="1">
                <a:solidFill>
                  <a:schemeClr val="tx1"/>
                </a:solidFill>
                <a:latin typeface="黑体" panose="02010609060101010101" pitchFamily="49" charset="-122"/>
                <a:ea typeface="黑体" panose="02010609060101010101" pitchFamily="49" charset="-122"/>
              </a:rPr>
              <a:t>《变形记》</a:t>
            </a:r>
            <a:r>
              <a:rPr lang="en-US" altLang="zh-CN" sz="3600" b="1">
                <a:solidFill>
                  <a:schemeClr val="tx1"/>
                </a:solidFill>
                <a:latin typeface="黑体" panose="02010609060101010101" pitchFamily="49" charset="-122"/>
                <a:ea typeface="黑体" panose="02010609060101010101" pitchFamily="49" charset="-122"/>
              </a:rPr>
              <a:t>——</a:t>
            </a:r>
            <a:r>
              <a:rPr lang="en-US" altLang="zh-CN" sz="3600" b="1">
                <a:solidFill>
                  <a:srgbClr val="C00000"/>
                </a:solidFill>
                <a:latin typeface="楷体" panose="02010609060101010101" charset="-122"/>
                <a:ea typeface="楷体" panose="02010609060101010101" charset="-122"/>
              </a:rPr>
              <a:t>西方资本主义兴起，人人崇尚金钱至上，导致人与人之间的情感日益冷漠。</a:t>
            </a:r>
            <a:endParaRPr lang="en-US" altLang="zh-CN" sz="3600" b="1">
              <a:solidFill>
                <a:srgbClr val="C00000"/>
              </a:solidFill>
              <a:latin typeface="楷体" panose="02010609060101010101" charset="-122"/>
              <a:ea typeface="楷体" panose="02010609060101010101" charset="-122"/>
            </a:endParaRPr>
          </a:p>
          <a:p>
            <a:pPr eaLnBrk="1" hangingPunct="1"/>
            <a:endParaRPr lang="en-US" altLang="zh-CN" sz="3600" b="1">
              <a:solidFill>
                <a:srgbClr val="C00000"/>
              </a:solidFill>
              <a:latin typeface="楷体" panose="02010609060101010101" charset="-122"/>
              <a:ea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73057"/>
          <p:cNvSpPr/>
          <p:nvPr/>
        </p:nvSpPr>
        <p:spPr>
          <a:xfrm>
            <a:off x="3348038" y="476250"/>
            <a:ext cx="2633662" cy="935038"/>
          </a:xfrm>
          <a:prstGeom prst="rect">
            <a:avLst/>
          </a:prstGeom>
          <a:solidFill>
            <a:srgbClr val="1609C3"/>
          </a:solidFill>
          <a:ln w="9525">
            <a:noFill/>
          </a:ln>
        </p:spPr>
        <p:txBody>
          <a:bodyPr anchor="ctr" anchorCtr="0"/>
          <a:lstStyle/>
          <a:p>
            <a:r>
              <a:rPr lang="zh-CN" altLang="en-US" sz="4800">
                <a:solidFill>
                  <a:srgbClr val="FFFF66"/>
                </a:solidFill>
                <a:latin typeface="Arial" panose="020B0604020202020204" pitchFamily="34" charset="0"/>
                <a:ea typeface="华文新魏" pitchFamily="2" charset="-122"/>
              </a:rPr>
              <a:t>环境作用</a:t>
            </a:r>
            <a:endParaRPr lang="zh-CN" altLang="en-US" sz="4800">
              <a:solidFill>
                <a:srgbClr val="FFFF66"/>
              </a:solidFill>
              <a:latin typeface="Arial" panose="020B0604020202020204" pitchFamily="34" charset="0"/>
              <a:ea typeface="华文新魏" pitchFamily="2" charset="-122"/>
            </a:endParaRPr>
          </a:p>
        </p:txBody>
      </p:sp>
      <p:sp>
        <p:nvSpPr>
          <p:cNvPr id="16386" name="文本框 173058"/>
          <p:cNvSpPr txBox="1"/>
          <p:nvPr/>
        </p:nvSpPr>
        <p:spPr>
          <a:xfrm>
            <a:off x="1828800" y="2133600"/>
            <a:ext cx="5562600" cy="762000"/>
          </a:xfrm>
          <a:prstGeom prst="rect">
            <a:avLst/>
          </a:prstGeom>
          <a:noFill/>
          <a:ln w="9525">
            <a:noFill/>
          </a:ln>
        </p:spPr>
        <p:txBody>
          <a:bodyPr anchor="t" anchorCtr="0">
            <a:spAutoFit/>
          </a:bodyPr>
          <a:lstStyle/>
          <a:p>
            <a:pPr>
              <a:spcBef>
                <a:spcPct val="50000"/>
              </a:spcBef>
            </a:pPr>
            <a:endParaRPr lang="zh-CN" altLang="zh-CN" sz="4400">
              <a:solidFill>
                <a:schemeClr val="bg1"/>
              </a:solidFill>
              <a:latin typeface="Times New Roman" panose="02020603050405020304" pitchFamily="18" charset="0"/>
              <a:ea typeface="华文行楷" pitchFamily="2" charset="-122"/>
            </a:endParaRPr>
          </a:p>
        </p:txBody>
      </p:sp>
      <p:sp>
        <p:nvSpPr>
          <p:cNvPr id="16387" name="文本框 173059"/>
          <p:cNvSpPr txBox="1"/>
          <p:nvPr/>
        </p:nvSpPr>
        <p:spPr>
          <a:xfrm>
            <a:off x="971550" y="1844675"/>
            <a:ext cx="7345363" cy="3662363"/>
          </a:xfrm>
          <a:prstGeom prst="rect">
            <a:avLst/>
          </a:prstGeom>
          <a:noFill/>
          <a:ln w="9525">
            <a:noFill/>
          </a:ln>
        </p:spPr>
        <p:txBody>
          <a:bodyPr anchor="t" anchorCtr="0">
            <a:spAutoFit/>
          </a:bodyPr>
          <a:lstStyle/>
          <a:p>
            <a:pPr algn="just">
              <a:spcBef>
                <a:spcPct val="50000"/>
              </a:spcBef>
            </a:pPr>
            <a:r>
              <a:rPr lang="zh-CN" altLang="en-US" sz="3600">
                <a:solidFill>
                  <a:schemeClr val="tx1"/>
                </a:solidFill>
                <a:latin typeface="Times New Roman" panose="02020603050405020304" pitchFamily="18" charset="0"/>
                <a:ea typeface="隶书" pitchFamily="49" charset="-122"/>
              </a:rPr>
              <a:t>小说中的人物不得不在一定的环境中活动。作品的环境描写，不论是社会环境或自然环境，都不是可有可无的装饰品，而是密切地联系着人物的思想和行动。</a:t>
            </a:r>
            <a:endParaRPr lang="zh-CN" altLang="en-US" sz="3600">
              <a:solidFill>
                <a:schemeClr val="tx1"/>
              </a:solidFill>
              <a:latin typeface="Times New Roman" panose="02020603050405020304" pitchFamily="18" charset="0"/>
              <a:ea typeface="隶书" pitchFamily="49" charset="-122"/>
            </a:endParaRPr>
          </a:p>
          <a:p>
            <a:pPr algn="r">
              <a:spcBef>
                <a:spcPct val="50000"/>
              </a:spcBef>
            </a:pPr>
            <a:r>
              <a:rPr lang="en-US" altLang="zh-CN" sz="3600">
                <a:solidFill>
                  <a:schemeClr val="tx1"/>
                </a:solidFill>
                <a:latin typeface="楷体" panose="02010609060101010101" charset="-122"/>
                <a:ea typeface="楷体" panose="02010609060101010101" charset="-122"/>
              </a:rPr>
              <a:t>——</a:t>
            </a:r>
            <a:r>
              <a:rPr lang="zh-CN" altLang="en-US" sz="3600">
                <a:solidFill>
                  <a:schemeClr val="tx1"/>
                </a:solidFill>
                <a:latin typeface="Times New Roman" panose="02020603050405020304" pitchFamily="18" charset="0"/>
                <a:ea typeface="楷体" panose="02010609060101010101" charset="-122"/>
              </a:rPr>
              <a:t>茅盾</a:t>
            </a:r>
            <a:endParaRPr lang="zh-CN" altLang="en-US" sz="3600">
              <a:solidFill>
                <a:schemeClr val="tx1"/>
              </a:solidFill>
              <a:latin typeface="Times New Roman" panose="02020603050405020304" pitchFamily="18" charset="0"/>
              <a:ea typeface="楷体" panose="02010609060101010101" charset="-122"/>
            </a:endParaRPr>
          </a:p>
        </p:txBody>
      </p:sp>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作</a:t>
            </a:r>
            <a:r>
              <a:rPr lang="en-US" altLang="zh-CN" b="1"/>
              <a:t>   </a:t>
            </a:r>
            <a:r>
              <a:rPr lang="zh-CN" altLang="en-US" b="1"/>
              <a:t>业</a:t>
            </a:r>
            <a:endParaRPr lang="zh-CN" altLang="en-US" b="1"/>
          </a:p>
        </p:txBody>
      </p:sp>
      <p:sp>
        <p:nvSpPr>
          <p:cNvPr id="3" name="内容占位符 2"/>
          <p:cNvSpPr>
            <a:spLocks noGrp="1"/>
          </p:cNvSpPr>
          <p:nvPr>
            <p:ph idx="1"/>
          </p:nvPr>
        </p:nvSpPr>
        <p:spPr/>
        <p:txBody>
          <a:bodyPr/>
          <a:lstStyle/>
          <a:p>
            <a:r>
              <a:rPr sz="3600" b="1"/>
              <a:t>如果你可以改变《促织》的结局，你如何改写？</a:t>
            </a:r>
            <a:endParaRPr sz="3600" b="1"/>
          </a:p>
          <a:p>
            <a:r>
              <a:rPr sz="3600" b="1"/>
              <a:t>要求：保留文章对于社会黑暗的批判，200字左右。</a:t>
            </a:r>
            <a:endParaRPr sz="3600" b="1"/>
          </a:p>
        </p:txBody>
      </p:sp>
      <p:pic>
        <p:nvPicPr>
          <p:cNvPr id="4" name="New picture"/>
          <p:cNvPicPr/>
          <p:nvPr/>
        </p:nvPicPr>
        <p:blipFill>
          <a:blip r:embed="rId1"/>
          <a:stretch>
            <a:fillRect/>
          </a:stretch>
        </p:blipFill>
        <p:spPr>
          <a:xfrm>
            <a:off x="11112500" y="12319000"/>
            <a:ext cx="304800" cy="228600"/>
          </a:xfrm>
          <a:prstGeom prst="cube">
            <a:avLst/>
          </a:prstGeom>
        </p:spPr>
      </p:pic>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79070" y="116840"/>
            <a:ext cx="8540750" cy="1143000"/>
          </a:xfrm>
        </p:spPr>
        <p:txBody>
          <a:bodyPr/>
          <a:p>
            <a:r>
              <a:rPr lang="zh-CN" altLang="en-US">
                <a:sym typeface="+mn-ea"/>
              </a:rPr>
              <a:t>故事梗概</a:t>
            </a:r>
            <a:br>
              <a:rPr lang="zh-CN" altLang="en-US"/>
            </a:br>
            <a:endParaRPr lang="zh-CN" altLang="en-US"/>
          </a:p>
        </p:txBody>
      </p:sp>
      <p:sp>
        <p:nvSpPr>
          <p:cNvPr id="3" name="内容占位符 2"/>
          <p:cNvSpPr>
            <a:spLocks noGrp="1"/>
          </p:cNvSpPr>
          <p:nvPr>
            <p:ph idx="1"/>
          </p:nvPr>
        </p:nvSpPr>
        <p:spPr>
          <a:xfrm>
            <a:off x="251460" y="1196975"/>
            <a:ext cx="8540750" cy="4270375"/>
          </a:xfrm>
        </p:spPr>
        <p:txBody>
          <a:bodyPr/>
          <a:p>
            <a:r>
              <a:rPr lang="zh-CN" altLang="en-US" b="1">
                <a:latin typeface="黑体" panose="02010609060101010101" pitchFamily="49" charset="-122"/>
                <a:ea typeface="黑体" panose="02010609060101010101" pitchFamily="49" charset="-122"/>
              </a:rPr>
              <a:t>第三部分，为了能够继续生存，除了格里高尔全家人只能打工挣钱，对变为甲虫的格里高尔忍无可忍。妹妹提出将自己的亲哥哥赶出家门。格里高尔在亲情冷漠的情况下饥寒交迫，并且患病在身，但仍心系家人。然后他的头就不由自主地垂倒在地板上，鼻孔呼出了最后一丝气息，带着满腹的担忧和内疚看着家庭的不幸，而更不幸的是他终遭社会和家庭的唾弃，在无声无息中死去。</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3215" y="0"/>
            <a:ext cx="8540750" cy="812800"/>
          </a:xfrm>
        </p:spPr>
        <p:txBody>
          <a:bodyPr/>
          <a:p>
            <a:r>
              <a:rPr lang="zh-CN" altLang="en-US"/>
              <a:t>《变形记》创作</a:t>
            </a:r>
            <a:r>
              <a:rPr lang="zh-CN" altLang="en-US"/>
              <a:t>背景</a:t>
            </a:r>
            <a:endParaRPr lang="zh-CN" altLang="en-US"/>
          </a:p>
        </p:txBody>
      </p:sp>
      <p:sp>
        <p:nvSpPr>
          <p:cNvPr id="3" name="内容占位符 2"/>
          <p:cNvSpPr>
            <a:spLocks noGrp="1"/>
          </p:cNvSpPr>
          <p:nvPr>
            <p:ph idx="1"/>
          </p:nvPr>
        </p:nvSpPr>
        <p:spPr>
          <a:xfrm>
            <a:off x="251460" y="764540"/>
            <a:ext cx="8848090" cy="4270375"/>
          </a:xfrm>
        </p:spPr>
        <p:txBody>
          <a:bodyPr/>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卡夫卡生活于第一次世界大战前后动荡不安、物质主义盛行的年代，  他一生中绝大部分时间生活在捷克共和国的首都布拉格，而当时的布拉格正处在激烈的民族冲突与动荡中，“社会主义、犹太主义、德国民族主义、玩世不恭的思想、人道主义、以及一切虚假的世界主义等各种信念都相互冲突”</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 </a:t>
            </a:r>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卡夫卡出生于奥匈帝国统治下的波希米亚（今捷克）的布拉格，父母都是讲德语的犹太人。父亲海尔曼原为乡下屠夫的儿子，依靠艰苦创业，白手起家，成为一个百货批发商。他由于未受过良好的文化教育，因而知识贫乏、头脑简单而务实，并且为人偏执、专横粗暴，在家庭中对妻子和孩子实行家长式专制统治。卡夫卡一直生活在“专制犹如暴君”般的“父亲的阴影”中。</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512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512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人的</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4925" y="1628775"/>
            <a:ext cx="8933180" cy="5016500"/>
          </a:xfrm>
        </p:spPr>
        <p:txBody>
          <a:bodyPr wrap="square" lIns="91440" tIns="45720" rIns="91440" bIns="45720" anchor="t" anchorCtr="0"/>
          <a:lstStyle/>
          <a:p>
            <a:pPr eaLnBrk="1" hangingPunct="1"/>
            <a:r>
              <a:rPr lang="zh-CN" sz="3600" b="1"/>
              <a:t>“异化”从广义上理解是：在环境的压力下，人失去自我，失去价值，尊严、地位乃至躯体，成为非人。按照马克思的表述就是“物对人的统治，死的劳动对活的劳动的统治，产品对生产者的统治。”其含义是指人被“物”（例如金钱、机器、产品、生产方式等）所驱使、所胁迫、所统治而不能自主，成为“物”的奴隶，进而失去人的本性，变为非人。</a:t>
            </a:r>
            <a:endParaRPr lang="zh-CN" sz="3600"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512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512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人的</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6830" y="2493010"/>
            <a:ext cx="8933180" cy="2777490"/>
          </a:xfrm>
        </p:spPr>
        <p:txBody>
          <a:bodyPr wrap="square" lIns="91440" tIns="45720" rIns="91440" bIns="45720" anchor="t" anchorCtr="0"/>
          <a:lstStyle/>
          <a:p>
            <a:pPr eaLnBrk="1" hangingPunct="1"/>
            <a:r>
              <a:rPr lang="zh-CN" sz="3600" b="1"/>
              <a:t>尝试从人物、变形前后的经历、家人态度、故事结局等几方面，比较《促织》和《变形记》（节选）的异同。</a:t>
            </a:r>
            <a:endParaRPr lang="zh-CN" sz="3600"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6682740"/>
        </p:xfrm>
        <a:graphic>
          <a:graphicData uri="http://schemas.openxmlformats.org/drawingml/2006/table">
            <a:tbl>
              <a:tblPr firstRow="1" bandRow="1">
                <a:tableStyleId>{E8034E78-7F5D-4C2E-B375-FC64B27BC917}</a:tableStyleId>
              </a:tblPr>
              <a:tblGrid>
                <a:gridCol w="1386840"/>
                <a:gridCol w="3457575"/>
                <a:gridCol w="4166235"/>
              </a:tblGrid>
              <a:tr h="490220">
                <a:tc>
                  <a:txBody>
                    <a:bodyPr wrap="square"/>
                    <a:lstStyle/>
                    <a:p>
                      <a:pPr algn="ctr">
                        <a:buNone/>
                      </a:pPr>
                      <a:endParaRPr lang="zh-CN" altLang="en-US" sz="2400"/>
                    </a:p>
                  </a:txBody>
                  <a:tcPr vert="horz" anchor="ctr"/>
                </a:tc>
                <a:tc>
                  <a:txBody>
                    <a:bodyPr wrap="square"/>
                    <a:lstStyle/>
                    <a:p>
                      <a:pPr algn="ctr">
                        <a:buNone/>
                      </a:pPr>
                      <a:r>
                        <a:rPr lang="zh-CN" altLang="en-US" sz="2400"/>
                        <a:t>《促织》</a:t>
                      </a:r>
                      <a:endParaRPr lang="zh-CN" altLang="en-US" sz="2400"/>
                    </a:p>
                  </a:txBody>
                  <a:tcPr vert="horz" anchor="ctr"/>
                </a:tc>
                <a:tc>
                  <a:txBody>
                    <a:bodyPr wrap="square"/>
                    <a:lstStyle/>
                    <a:p>
                      <a:pPr algn="ctr">
                        <a:buNone/>
                      </a:pPr>
                      <a:r>
                        <a:rPr lang="zh-CN" altLang="en-US" sz="2400"/>
                        <a:t>《变形记》（节选）</a:t>
                      </a:r>
                      <a:endParaRPr lang="zh-CN" altLang="en-US" sz="2400"/>
                    </a:p>
                  </a:txBody>
                  <a:tcPr vert="horz" anchor="ctr"/>
                </a:tc>
              </a:tr>
              <a:tr h="588010">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r h="239077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r h="223964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r h="974090">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bl>
          </a:graphicData>
        </a:graphic>
      </p:graphicFrame>
      <p:sp>
        <p:nvSpPr>
          <p:cNvPr id="4" name="文本框 3"/>
          <p:cNvSpPr txBox="1"/>
          <p:nvPr/>
        </p:nvSpPr>
        <p:spPr>
          <a:xfrm>
            <a:off x="35560" y="764540"/>
            <a:ext cx="1419225" cy="368300"/>
          </a:xfrm>
          <a:prstGeom prst="rect">
            <a:avLst/>
          </a:prstGeom>
          <a:noFill/>
          <a:ln w="9525">
            <a:noFill/>
          </a:ln>
        </p:spPr>
        <p:txBody>
          <a:bodyPr wrap="square" anchor="t" anchorCtr="0">
            <a:spAutoFit/>
          </a:bodyPr>
          <a:lstStyle/>
          <a:p>
            <a:r>
              <a:rPr lang="zh-CN" altLang="en-US" sz="1800">
                <a:solidFill>
                  <a:srgbClr val="FF0000"/>
                </a:solidFill>
                <a:latin typeface="仿宋" panose="02010609060101010101" charset="-122"/>
                <a:ea typeface="仿宋" panose="02010609060101010101" charset="-122"/>
              </a:rPr>
              <a:t>变形人物</a:t>
            </a:r>
            <a:endParaRPr lang="zh-CN" altLang="en-US" sz="1800">
              <a:solidFill>
                <a:srgbClr val="FF0000"/>
              </a:solidFill>
              <a:latin typeface="仿宋" panose="02010609060101010101" charset="-122"/>
              <a:ea typeface="仿宋" panose="02010609060101010101" charset="-122"/>
            </a:endParaRPr>
          </a:p>
        </p:txBody>
      </p:sp>
      <p:sp>
        <p:nvSpPr>
          <p:cNvPr id="5" name="文本框 4"/>
          <p:cNvSpPr txBox="1"/>
          <p:nvPr/>
        </p:nvSpPr>
        <p:spPr>
          <a:xfrm>
            <a:off x="1834515" y="764540"/>
            <a:ext cx="2527300"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成名之子</a:t>
            </a:r>
            <a:endParaRPr lang="zh-CN" altLang="en-US" sz="1800">
              <a:solidFill>
                <a:schemeClr val="tx2"/>
              </a:solidFill>
              <a:latin typeface="仿宋" panose="02010609060101010101" charset="-122"/>
              <a:ea typeface="仿宋" panose="02010609060101010101" charset="-122"/>
            </a:endParaRPr>
          </a:p>
        </p:txBody>
      </p:sp>
      <p:sp>
        <p:nvSpPr>
          <p:cNvPr id="6" name="文本框 5"/>
          <p:cNvSpPr txBox="1"/>
          <p:nvPr/>
        </p:nvSpPr>
        <p:spPr>
          <a:xfrm>
            <a:off x="4806633" y="764223"/>
            <a:ext cx="4127500" cy="368300"/>
          </a:xfrm>
          <a:prstGeom prst="rect">
            <a:avLst/>
          </a:prstGeom>
          <a:noFill/>
          <a:ln w="9525">
            <a:noFill/>
          </a:ln>
        </p:spPr>
        <p:txBody>
          <a:bodyPr wrap="square" anchor="t" anchorCtr="0">
            <a:spAutoFit/>
          </a:bodyPr>
          <a:lstStyle/>
          <a:p>
            <a:pPr algn="ctr"/>
            <a:r>
              <a:rPr lang="zh-CN" altLang="en-US" sz="1800">
                <a:solidFill>
                  <a:schemeClr val="tx2"/>
                </a:solidFill>
                <a:latin typeface="仿宋" panose="02010609060101010101" charset="-122"/>
                <a:ea typeface="仿宋" panose="02010609060101010101" charset="-122"/>
              </a:rPr>
              <a:t>格里高尔</a:t>
            </a:r>
            <a:endParaRPr lang="zh-CN" altLang="en-US" sz="1800">
              <a:solidFill>
                <a:schemeClr val="tx2"/>
              </a:solidFill>
              <a:latin typeface="仿宋" panose="02010609060101010101" charset="-122"/>
              <a:ea typeface="仿宋" panose="02010609060101010101" charset="-122"/>
            </a:endParaRPr>
          </a:p>
        </p:txBody>
      </p:sp>
      <p:sp>
        <p:nvSpPr>
          <p:cNvPr id="7" name="文本框 6"/>
          <p:cNvSpPr txBox="1"/>
          <p:nvPr/>
        </p:nvSpPr>
        <p:spPr>
          <a:xfrm>
            <a:off x="50800" y="1988820"/>
            <a:ext cx="1249045" cy="645160"/>
          </a:xfrm>
          <a:prstGeom prst="rect">
            <a:avLst/>
          </a:prstGeom>
          <a:noFill/>
          <a:ln w="9525">
            <a:noFill/>
          </a:ln>
        </p:spPr>
        <p:txBody>
          <a:bodyPr wrap="square" anchor="t" anchorCtr="0">
            <a:spAutoFit/>
          </a:bodyPr>
          <a:lstStyle/>
          <a:p>
            <a:r>
              <a:rPr lang="zh-CN" altLang="en-US" sz="1800">
                <a:solidFill>
                  <a:srgbClr val="FF0000"/>
                </a:solidFill>
                <a:latin typeface="仿宋" panose="02010609060101010101" charset="-122"/>
                <a:ea typeface="仿宋" panose="02010609060101010101" charset="-122"/>
              </a:rPr>
              <a:t>变形前后的经历</a:t>
            </a:r>
            <a:endParaRPr lang="zh-CN" altLang="en-US" sz="1800">
              <a:solidFill>
                <a:srgbClr val="FF0000"/>
              </a:solidFill>
              <a:latin typeface="仿宋" panose="02010609060101010101" charset="-122"/>
              <a:ea typeface="仿宋" panose="02010609060101010101" charset="-122"/>
            </a:endParaRPr>
          </a:p>
        </p:txBody>
      </p:sp>
      <p:sp>
        <p:nvSpPr>
          <p:cNvPr id="8" name="文本框 7"/>
          <p:cNvSpPr txBox="1"/>
          <p:nvPr/>
        </p:nvSpPr>
        <p:spPr>
          <a:xfrm>
            <a:off x="1578610" y="1268730"/>
            <a:ext cx="3181350" cy="2306955"/>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成名被授予里正的职位，遇到朝廷征收蟋蟀，由于未按规定期限完成任务被官府打得遍体鳞伤，后来在巫婆的帮助、鬼神的启示下终于捉到一只俊美健壮的促织。促织被儿子一不小心弄死了，儿子害怕得跳井自杀，他的魂魄变成一只促织。</a:t>
            </a:r>
            <a:endParaRPr lang="zh-CN" altLang="en-US" sz="1800">
              <a:solidFill>
                <a:schemeClr val="tx2"/>
              </a:solidFill>
              <a:latin typeface="仿宋" panose="02010609060101010101" charset="-122"/>
              <a:ea typeface="仿宋" panose="02010609060101010101" charset="-122"/>
            </a:endParaRPr>
          </a:p>
        </p:txBody>
      </p:sp>
      <p:sp>
        <p:nvSpPr>
          <p:cNvPr id="9" name="文本框 8"/>
          <p:cNvSpPr txBox="1"/>
          <p:nvPr/>
        </p:nvSpPr>
        <p:spPr>
          <a:xfrm>
            <a:off x="4787583" y="1340168"/>
            <a:ext cx="4254500" cy="1753235"/>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一天早晨，格里高尔从不安的睡梦中醒来，发现自己躺在床上变成了一只巨大的甲虫。变形前，他早出晚归，“长年累月的到处奔波”，养家糊口，不敢生病，没有娱乐，没有朋友，丧失了作为人的乐趣，唯一的活动就是工作。</a:t>
            </a:r>
            <a:endParaRPr lang="zh-CN" altLang="en-US" sz="1800">
              <a:solidFill>
                <a:schemeClr val="tx2"/>
              </a:solidFill>
              <a:latin typeface="仿宋" panose="02010609060101010101" charset="-122"/>
              <a:ea typeface="仿宋" panose="02010609060101010101" charset="-122"/>
            </a:endParaRPr>
          </a:p>
        </p:txBody>
      </p:sp>
      <p:sp>
        <p:nvSpPr>
          <p:cNvPr id="11" name="文本框 10"/>
          <p:cNvSpPr txBox="1"/>
          <p:nvPr/>
        </p:nvSpPr>
        <p:spPr>
          <a:xfrm>
            <a:off x="56515" y="4364990"/>
            <a:ext cx="1585913" cy="368300"/>
          </a:xfrm>
          <a:prstGeom prst="rect">
            <a:avLst/>
          </a:prstGeom>
          <a:noFill/>
          <a:ln w="9525">
            <a:noFill/>
          </a:ln>
        </p:spPr>
        <p:txBody>
          <a:bodyPr wrap="square" anchor="t" anchorCtr="0">
            <a:spAutoFit/>
          </a:bodyPr>
          <a:lstStyle/>
          <a:p>
            <a:r>
              <a:rPr lang="zh-CN" altLang="en-US" sz="1800">
                <a:solidFill>
                  <a:srgbClr val="FF0000"/>
                </a:solidFill>
                <a:latin typeface="仿宋" panose="02010609060101010101" charset="-122"/>
                <a:ea typeface="仿宋" panose="02010609060101010101" charset="-122"/>
              </a:rPr>
              <a:t>家人态度</a:t>
            </a:r>
            <a:endParaRPr lang="zh-CN" altLang="en-US" sz="1800">
              <a:solidFill>
                <a:srgbClr val="FF0000"/>
              </a:solidFill>
              <a:latin typeface="仿宋" panose="02010609060101010101" charset="-122"/>
              <a:ea typeface="仿宋" panose="02010609060101010101" charset="-122"/>
            </a:endParaRPr>
          </a:p>
        </p:txBody>
      </p:sp>
      <p:sp>
        <p:nvSpPr>
          <p:cNvPr id="12" name="文本框 11"/>
          <p:cNvSpPr txBox="1"/>
          <p:nvPr/>
        </p:nvSpPr>
        <p:spPr>
          <a:xfrm>
            <a:off x="1475740" y="4029710"/>
            <a:ext cx="3385820" cy="119888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作为父母，虽然怀着丧子之痛，但一想到失去促织将要迎接更大的惩罚和灾难，丧子之痛在此刻变得微不足道了。</a:t>
            </a:r>
            <a:endParaRPr lang="zh-CN" altLang="en-US" sz="1800">
              <a:solidFill>
                <a:schemeClr val="tx2"/>
              </a:solidFill>
              <a:latin typeface="仿宋" panose="02010609060101010101" charset="-122"/>
              <a:ea typeface="仿宋" panose="02010609060101010101" charset="-122"/>
            </a:endParaRPr>
          </a:p>
        </p:txBody>
      </p:sp>
      <p:sp>
        <p:nvSpPr>
          <p:cNvPr id="13" name="文本框 12"/>
          <p:cNvSpPr txBox="1"/>
          <p:nvPr/>
        </p:nvSpPr>
        <p:spPr>
          <a:xfrm>
            <a:off x="4861243" y="3575685"/>
            <a:ext cx="4254500" cy="2306955"/>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变形之初，母亲恐惧，一见到甲虫就会晕倒；父亲只是大怒，追打儿子，居然把一个苹果砸进甲虫的背壳里，任其腐烂；妹妹格蕾丝开始还尽心尽力的照顾甲虫，但随着时间的推移，妹妹也越来越不那么尽心了，在发生了吓走房客的事件后，格蕾丝终于愤怒了，甚至绝情的宣布：“我们一定得把他弄走。”</a:t>
            </a:r>
            <a:endParaRPr lang="zh-CN" altLang="en-US" sz="1800">
              <a:solidFill>
                <a:schemeClr val="tx2"/>
              </a:solidFill>
              <a:latin typeface="仿宋" panose="02010609060101010101" charset="-122"/>
              <a:ea typeface="仿宋" panose="02010609060101010101" charset="-122"/>
            </a:endParaRPr>
          </a:p>
        </p:txBody>
      </p:sp>
      <p:sp>
        <p:nvSpPr>
          <p:cNvPr id="14" name="文本框 13"/>
          <p:cNvSpPr txBox="1"/>
          <p:nvPr/>
        </p:nvSpPr>
        <p:spPr>
          <a:xfrm>
            <a:off x="56515" y="6165215"/>
            <a:ext cx="1419225" cy="368300"/>
          </a:xfrm>
          <a:prstGeom prst="rect">
            <a:avLst/>
          </a:prstGeom>
          <a:noFill/>
          <a:ln w="9525">
            <a:noFill/>
          </a:ln>
        </p:spPr>
        <p:txBody>
          <a:bodyPr wrap="square" anchor="t" anchorCtr="0">
            <a:spAutoFit/>
          </a:bodyPr>
          <a:lstStyle/>
          <a:p>
            <a:r>
              <a:rPr lang="zh-CN" altLang="en-US" sz="1800">
                <a:solidFill>
                  <a:srgbClr val="FF0000"/>
                </a:solidFill>
                <a:latin typeface="仿宋" panose="02010609060101010101" charset="-122"/>
                <a:ea typeface="仿宋" panose="02010609060101010101" charset="-122"/>
              </a:rPr>
              <a:t>故事结局</a:t>
            </a:r>
            <a:endParaRPr lang="zh-CN" altLang="en-US" sz="1800">
              <a:solidFill>
                <a:srgbClr val="FF0000"/>
              </a:solidFill>
              <a:latin typeface="仿宋" panose="02010609060101010101" charset="-122"/>
              <a:ea typeface="仿宋" panose="02010609060101010101" charset="-122"/>
            </a:endParaRPr>
          </a:p>
        </p:txBody>
      </p:sp>
      <p:sp>
        <p:nvSpPr>
          <p:cNvPr id="15" name="文本框 14"/>
          <p:cNvSpPr txBox="1"/>
          <p:nvPr/>
        </p:nvSpPr>
        <p:spPr>
          <a:xfrm>
            <a:off x="1458595" y="5949315"/>
            <a:ext cx="3329305" cy="92202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在成功献虫之后，命运发生了天翻地覆的改变，功名利禄纷至沓来。</a:t>
            </a:r>
            <a:endParaRPr lang="zh-CN" altLang="en-US" sz="1800">
              <a:solidFill>
                <a:schemeClr val="tx2"/>
              </a:solidFill>
              <a:latin typeface="仿宋" panose="02010609060101010101" charset="-122"/>
              <a:ea typeface="仿宋" panose="02010609060101010101" charset="-122"/>
            </a:endParaRPr>
          </a:p>
        </p:txBody>
      </p:sp>
      <p:sp>
        <p:nvSpPr>
          <p:cNvPr id="3" name="文本框 2"/>
          <p:cNvSpPr txBox="1"/>
          <p:nvPr/>
        </p:nvSpPr>
        <p:spPr>
          <a:xfrm>
            <a:off x="5004435" y="5834380"/>
            <a:ext cx="3906520" cy="922020"/>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带着对家人的责任和担忧在绝望中孤独的死去。在格里高尔去世后，全家人如释重负。</a:t>
            </a:r>
            <a:endParaRPr lang="zh-CN" altLang="en-US" sz="1800">
              <a:solidFill>
                <a:schemeClr val="tx2"/>
              </a:solidFill>
              <a:latin typeface="仿宋" panose="02010609060101010101" charset="-122"/>
              <a:ea typeface="仿宋"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2" grpId="0"/>
      <p:bldP spid="13" grpId="0"/>
      <p:bldP spid="15"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探究</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原因</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12420" y="1897380"/>
            <a:ext cx="8145780" cy="1358900"/>
          </a:xfrm>
        </p:spPr>
        <p:txBody>
          <a:bodyPr wrap="square" lIns="91440" tIns="45720" rIns="91440" bIns="45720" anchor="t" anchorCtr="0"/>
          <a:lstStyle/>
          <a:p>
            <a:pPr eaLnBrk="1" hangingPunct="1"/>
            <a:r>
              <a:rPr lang="zh-CN" altLang="zh-CN" sz="3600" b="1"/>
              <a:t>分析《促织》和《变形记》之间异同及其产生的原因。</a:t>
            </a:r>
            <a:endParaRPr lang="zh-CN" altLang="zh-CN" sz="3600" b="1"/>
          </a:p>
          <a:p>
            <a:pPr eaLnBrk="1" hangingPunct="1"/>
            <a:r>
              <a:rPr altLang="zh-CN" sz="3600" b="1">
                <a:solidFill>
                  <a:schemeClr val="tx2"/>
                </a:solidFill>
                <a:latin typeface="黑体" panose="02010609060101010101" pitchFamily="49" charset="-122"/>
                <a:ea typeface="黑体" panose="02010609060101010101" pitchFamily="49" charset="-122"/>
              </a:rPr>
              <a:t>相同点：</a:t>
            </a:r>
            <a:endParaRPr altLang="zh-CN" sz="3600" b="1">
              <a:solidFill>
                <a:schemeClr val="tx2"/>
              </a:solidFill>
              <a:latin typeface="黑体" panose="02010609060101010101" pitchFamily="49" charset="-122"/>
              <a:ea typeface="黑体" panose="02010609060101010101" pitchFamily="49" charset="-122"/>
            </a:endParaRPr>
          </a:p>
          <a:p>
            <a:pPr eaLnBrk="1" hangingPunct="1"/>
            <a:r>
              <a:rPr altLang="zh-CN" sz="3600" b="1">
                <a:solidFill>
                  <a:schemeClr val="tx1"/>
                </a:solidFill>
                <a:latin typeface="黑体" panose="02010609060101010101" pitchFamily="49" charset="-122"/>
                <a:ea typeface="黑体" panose="02010609060101010101" pitchFamily="49" charset="-122"/>
              </a:rPr>
              <a:t>① 都受制于当时严酷的社会背景，这种社会背景导致了人的异化。</a:t>
            </a:r>
            <a:endParaRPr altLang="zh-CN" sz="3600" b="1">
              <a:solidFill>
                <a:schemeClr val="tx1"/>
              </a:solidFill>
              <a:latin typeface="黑体" panose="02010609060101010101" pitchFamily="49" charset="-122"/>
              <a:ea typeface="黑体" panose="02010609060101010101" pitchFamily="49" charset="-122"/>
            </a:endParaRPr>
          </a:p>
          <a:p>
            <a:pPr eaLnBrk="1" hangingPunct="1"/>
            <a:r>
              <a:rPr altLang="zh-CN" sz="3600" b="1">
                <a:solidFill>
                  <a:schemeClr val="tx1"/>
                </a:solidFill>
                <a:latin typeface="黑体" panose="02010609060101010101" pitchFamily="49" charset="-122"/>
                <a:ea typeface="黑体" panose="02010609060101010101" pitchFamily="49" charset="-122"/>
              </a:rPr>
              <a:t>② 由人化虫的设定有着强烈的荒诞色彩，旨在深刻讽刺社会现实的丑陋。</a:t>
            </a:r>
            <a:endParaRPr altLang="zh-CN" sz="3600"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探究</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异化</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原因</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9845" y="1897380"/>
            <a:ext cx="8488045" cy="1358900"/>
          </a:xfrm>
        </p:spPr>
        <p:txBody>
          <a:bodyPr wrap="square" lIns="91440" tIns="45720" rIns="91440" bIns="45720" anchor="t" anchorCtr="0"/>
          <a:lstStyle/>
          <a:p>
            <a:pPr eaLnBrk="1" hangingPunct="1"/>
            <a:r>
              <a:rPr altLang="zh-CN" sz="3600" b="1">
                <a:solidFill>
                  <a:schemeClr val="tx1"/>
                </a:solidFill>
                <a:latin typeface="黑体" panose="02010609060101010101" pitchFamily="49" charset="-122"/>
                <a:ea typeface="黑体" panose="02010609060101010101" pitchFamily="49" charset="-122"/>
              </a:rPr>
              <a:t>①</a:t>
            </a:r>
            <a:r>
              <a:rPr lang="zh-CN" sz="3600" b="1">
                <a:solidFill>
                  <a:schemeClr val="tx1"/>
                </a:solidFill>
                <a:latin typeface="黑体" panose="02010609060101010101" pitchFamily="49" charset="-122"/>
                <a:ea typeface="黑体" panose="02010609060101010101" pitchFamily="49" charset="-122"/>
              </a:rPr>
              <a:t>《促织》：</a:t>
            </a:r>
            <a:r>
              <a:rPr lang="en-US" sz="3600" b="1">
                <a:solidFill>
                  <a:schemeClr val="tx1"/>
                </a:solidFill>
                <a:latin typeface="黑体" panose="02010609060101010101" pitchFamily="49" charset="-122"/>
                <a:ea typeface="黑体" panose="02010609060101010101" pitchFamily="49" charset="-122"/>
              </a:rPr>
              <a:t>“</a:t>
            </a:r>
            <a:r>
              <a:rPr altLang="zh-CN" sz="3600" b="1">
                <a:solidFill>
                  <a:schemeClr val="tx1"/>
                </a:solidFill>
                <a:latin typeface="黑体" panose="02010609060101010101" pitchFamily="49" charset="-122"/>
                <a:ea typeface="黑体" panose="02010609060101010101" pitchFamily="49" charset="-122"/>
              </a:rPr>
              <a:t>宣德间，宫中尚促织之戏，岁征民间。里胥猾黠，假此科敛丁口，每责一头，辄倾数家之产。”虫价值连城，人却一文不值，人的地位与虫的地位差距悬殊</a:t>
            </a:r>
            <a:r>
              <a:rPr lang="zh-CN" sz="3600" b="1">
                <a:solidFill>
                  <a:schemeClr val="tx1"/>
                </a:solidFill>
                <a:latin typeface="黑体" panose="02010609060101010101" pitchFamily="49" charset="-122"/>
                <a:ea typeface="黑体" panose="02010609060101010101" pitchFamily="49" charset="-122"/>
              </a:rPr>
              <a:t>。</a:t>
            </a:r>
            <a:endParaRPr altLang="zh-CN" sz="3600" b="1">
              <a:solidFill>
                <a:schemeClr val="tx1"/>
              </a:solidFill>
              <a:latin typeface="黑体" panose="02010609060101010101" pitchFamily="49" charset="-122"/>
              <a:ea typeface="黑体" panose="02010609060101010101" pitchFamily="49" charset="-122"/>
            </a:endParaRPr>
          </a:p>
          <a:p>
            <a:pPr eaLnBrk="1" hangingPunct="1"/>
            <a:endParaRPr altLang="zh-CN" sz="3600"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tags/tag1.xml><?xml version="1.0" encoding="utf-8"?>
<p:tagLst xmlns:p="http://schemas.openxmlformats.org/presentationml/2006/main">
  <p:tag name="KSO_WM_UNIT_PLACING_PICTURE_USER_VIEWPORT" val="{&quot;height&quot;:2945,&quot;width&quot;:5532}"/>
</p:tagLst>
</file>

<file path=ppt/tags/tag2.xml><?xml version="1.0" encoding="utf-8"?>
<p:tagLst xmlns:p="http://schemas.openxmlformats.org/presentationml/2006/main">
  <p:tag name="KSO_WM_UNIT_TABLE_BEAUTIFY" val="smartTable{e5725281-2c7c-4d18-869d-486a62bdf1ab}"/>
</p:tagLst>
</file>

<file path=ppt/tags/tag3.xml><?xml version="1.0" encoding="utf-8"?>
<p:tagLst xmlns:p="http://schemas.openxmlformats.org/presentationml/2006/main">
  <p:tag name="KSO_WM_UNIT_TABLE_BEAUTIFY" val="smartTable{e31c778f-d088-4d10-b266-62ca35e056c4}"/>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万里长城">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楷体_GB2312"/>
        <a:cs typeface="Arial"/>
      </a:majorFont>
      <a:minorFont>
        <a:latin typeface="Arial"/>
        <a:ea typeface="楷体_GB2312"/>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万里长城">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楷体_GB2312"/>
        <a:cs typeface="Arial"/>
      </a:majorFont>
      <a:minorFont>
        <a:latin typeface="Arial"/>
        <a:ea typeface="楷体_GB2312"/>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3543</Words>
  <Application>WPS 演示</Application>
  <PresentationFormat>On-screen Show (4:3)</PresentationFormat>
  <Paragraphs>184</Paragraphs>
  <Slides>25</Slides>
  <Notes>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vt:lpstr>
      <vt:lpstr>宋体</vt:lpstr>
      <vt:lpstr>Wingdings</vt:lpstr>
      <vt:lpstr>楷体_GB2312</vt:lpstr>
      <vt:lpstr>新宋体</vt:lpstr>
      <vt:lpstr>黑体</vt:lpstr>
      <vt:lpstr>仿宋</vt:lpstr>
      <vt:lpstr>微软雅黑</vt:lpstr>
      <vt:lpstr>Calibri</vt:lpstr>
      <vt:lpstr>Arial Unicode MS</vt:lpstr>
      <vt:lpstr>楷体</vt:lpstr>
      <vt:lpstr>华文新魏</vt:lpstr>
      <vt:lpstr>Times New Roman</vt:lpstr>
      <vt:lpstr>华文行楷</vt:lpstr>
      <vt:lpstr>隶书</vt:lpstr>
      <vt:lpstr>楷体_GB2312</vt:lpstr>
      <vt:lpstr>万里长城</vt:lpstr>
      <vt:lpstr>1_万里长城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   业</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12479</cp:lastModifiedBy>
  <cp:revision>11</cp:revision>
  <cp:lastPrinted>2021-05-28T14:10:00Z</cp:lastPrinted>
  <dcterms:created xsi:type="dcterms:W3CDTF">2021-05-28T14:10:00Z</dcterms:created>
  <dcterms:modified xsi:type="dcterms:W3CDTF">2021-06-21T02:06:50Z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D1F3A1B7157F42BFA53825835A59178F</vt:lpwstr>
  </property>
  <property fmtid="{D5CDD505-2E9C-101B-9397-08002B2CF9AE}" pid="7" name="KSOProductBuildVer">
    <vt:lpwstr>2052-11.1.0.10577</vt:lpwstr>
  </property>
</Properties>
</file>