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791" r:id="rId2"/>
    <p:sldId id="333" r:id="rId3"/>
    <p:sldId id="335" r:id="rId4"/>
    <p:sldId id="336" r:id="rId5"/>
    <p:sldId id="337" r:id="rId6"/>
    <p:sldId id="783" r:id="rId7"/>
    <p:sldId id="784" r:id="rId8"/>
    <p:sldId id="785" r:id="rId9"/>
    <p:sldId id="786" r:id="rId10"/>
    <p:sldId id="787" r:id="rId11"/>
    <p:sldId id="788" r:id="rId12"/>
    <p:sldId id="789" r:id="rId13"/>
    <p:sldId id="790" r:id="rId14"/>
    <p:sldId id="378" r:id="rId15"/>
    <p:sldId id="403" r:id="rId16"/>
    <p:sldId id="432" r:id="rId17"/>
    <p:sldId id="526" r:id="rId18"/>
    <p:sldId id="571" r:id="rId19"/>
    <p:sldId id="574" r:id="rId20"/>
    <p:sldId id="575" r:id="rId21"/>
    <p:sldId id="484" r:id="rId22"/>
    <p:sldId id="615" r:id="rId23"/>
    <p:sldId id="767" r:id="rId24"/>
    <p:sldId id="682" r:id="rId25"/>
    <p:sldId id="616" r:id="rId26"/>
    <p:sldId id="683" r:id="rId27"/>
    <p:sldId id="649" r:id="rId28"/>
    <p:sldId id="685" r:id="rId29"/>
    <p:sldId id="754" r:id="rId30"/>
    <p:sldId id="768" r:id="rId31"/>
    <p:sldId id="781" r:id="rId32"/>
    <p:sldId id="501" r:id="rId33"/>
    <p:sldId id="782" r:id="rId34"/>
    <p:sldId id="355" r:id="rId3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21E4"/>
    <a:srgbClr val="FF0000"/>
    <a:srgbClr val="202020"/>
    <a:srgbClr val="FF3300"/>
    <a:srgbClr val="007370"/>
    <a:srgbClr val="FBE5D6"/>
    <a:srgbClr val="009999"/>
    <a:srgbClr val="4F855D"/>
    <a:srgbClr val="B2B2B2"/>
    <a:srgbClr val="3232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278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630" y="-96"/>
      </p:cViewPr>
      <p:guideLst>
        <p:guide orient="horz" pos="203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 bwMode="auto">
          <a:xfrm>
            <a:off x="424270" y="844001"/>
            <a:ext cx="6064765" cy="368694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 bwMode="auto">
          <a:xfrm>
            <a:off x="424270" y="844001"/>
            <a:ext cx="6064765" cy="368694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ChangeArrowheads="1" noTextEdit="1"/>
          </p:cNvSpPr>
          <p:nvPr>
            <p:ph type="sldImg" idx="4294967295"/>
          </p:nvPr>
        </p:nvSpPr>
        <p:spPr bwMode="auto">
          <a:xfrm>
            <a:off x="424270" y="844001"/>
            <a:ext cx="6064765" cy="368694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3314" name="文本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 dirty="0"/>
          </a:p>
        </p:txBody>
      </p:sp>
      <p:sp>
        <p:nvSpPr>
          <p:cNvPr id="19459" name="幻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  <a:pPr lvl="0" indent="0" algn="r"/>
              <a:t>21</a:t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2022/3/23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2022/3/23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30"/>
          <p:cNvSpPr txBox="1"/>
          <p:nvPr/>
        </p:nvSpPr>
        <p:spPr>
          <a:xfrm>
            <a:off x="-12700" y="1493240"/>
            <a:ext cx="11425238" cy="25853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54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13 </a:t>
            </a:r>
            <a:r>
              <a:rPr lang="zh-CN" altLang="en-US" sz="54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叶圣陶先生</a:t>
            </a:r>
            <a:r>
              <a:rPr lang="zh-CN" altLang="en-US" sz="5400" b="1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二三</a:t>
            </a:r>
            <a:r>
              <a:rPr lang="zh-CN" altLang="en-US" sz="54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事</a:t>
            </a:r>
            <a:endParaRPr lang="en-US" altLang="zh-CN" sz="5400" b="1" noProof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ctr">
              <a:defRPr/>
            </a:pPr>
            <a:endParaRPr lang="en-US" altLang="zh-CN" sz="5400" b="1" noProof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</a:endParaRPr>
          </a:p>
          <a:p>
            <a:pPr algn="ctr">
              <a:defRPr/>
            </a:pPr>
            <a:r>
              <a:rPr lang="en-US" altLang="zh-CN" sz="54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en-US" altLang="zh-CN" sz="54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</a:rPr>
              <a:t>       </a:t>
            </a:r>
            <a:r>
              <a:rPr lang="zh-CN" altLang="en-US" sz="5400" b="1" noProof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张中行</a:t>
            </a:r>
            <a:endParaRPr lang="zh-CN" altLang="en-US" sz="5400" b="1" noProof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50863" y="695325"/>
            <a:ext cx="256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</a:rPr>
              <a:t>第三部分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116263" y="695325"/>
            <a:ext cx="43576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（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第3-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段</a:t>
            </a:r>
            <a:r>
              <a:rPr lang="zh-CN" altLang="en-US" sz="3200" b="1">
                <a:solidFill>
                  <a:srgbClr val="0000FF"/>
                </a:solidFill>
              </a:rPr>
              <a:t>）：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490788" y="1284288"/>
            <a:ext cx="8858250" cy="64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4275"/>
              </a:lnSpc>
            </a:pPr>
            <a:r>
              <a:rPr lang="zh-CN" altLang="en-US" sz="3000" b="1" dirty="0">
                <a:solidFill>
                  <a:srgbClr val="0070C0"/>
                </a:solidFill>
                <a:sym typeface="宋体" pitchFamily="2" charset="-122"/>
              </a:rPr>
              <a:t>详写叶圣陶</a:t>
            </a:r>
            <a:r>
              <a:rPr lang="zh-CN" altLang="en-US" sz="3000" b="1" dirty="0" smtClean="0">
                <a:solidFill>
                  <a:srgbClr val="0070C0"/>
                </a:solidFill>
                <a:sym typeface="宋体" pitchFamily="2" charset="-122"/>
              </a:rPr>
              <a:t>先生待人厚</a:t>
            </a:r>
            <a:r>
              <a:rPr lang="zh-CN" altLang="en-US" sz="3000" b="1" dirty="0">
                <a:solidFill>
                  <a:srgbClr val="0070C0"/>
                </a:solidFill>
                <a:sym typeface="宋体" pitchFamily="2" charset="-122"/>
              </a:rPr>
              <a:t>的一面。 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50863" y="2238375"/>
            <a:ext cx="2733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</a:rPr>
              <a:t>第四部分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068638" y="2238375"/>
            <a:ext cx="417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（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第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6-8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段</a:t>
            </a:r>
            <a:r>
              <a:rPr lang="zh-CN" altLang="en-US" sz="3200" b="1">
                <a:solidFill>
                  <a:srgbClr val="0000FF"/>
                </a:solidFill>
              </a:rPr>
              <a:t>）：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490788" y="2817813"/>
            <a:ext cx="4333875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ts val="4000"/>
              </a:lnSpc>
            </a:pPr>
            <a:r>
              <a:rPr lang="zh-CN" altLang="en-US" sz="3000" b="1">
                <a:solidFill>
                  <a:srgbClr val="0070C0"/>
                </a:solidFill>
              </a:rPr>
              <a:t>从语文方面详写叶圣陶先生为人的另一面——律己严。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50863" y="4600575"/>
            <a:ext cx="25177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FF0000"/>
                </a:solidFill>
              </a:rPr>
              <a:t>第五部分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068638" y="4600575"/>
            <a:ext cx="4175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（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第</a:t>
            </a:r>
            <a:r>
              <a:rPr lang="en-US" altLang="zh-CN" sz="3200" b="1">
                <a:solidFill>
                  <a:srgbClr val="0000FF"/>
                </a:solidFill>
                <a:latin typeface="宋体" pitchFamily="2" charset="-122"/>
              </a:rPr>
              <a:t>9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段</a:t>
            </a:r>
            <a:r>
              <a:rPr lang="zh-CN" altLang="en-US" sz="3200" b="1">
                <a:solidFill>
                  <a:srgbClr val="0000FF"/>
                </a:solidFill>
              </a:rPr>
              <a:t>）：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400300" y="5106988"/>
            <a:ext cx="443865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ts val="4000"/>
              </a:lnSpc>
            </a:pPr>
            <a:r>
              <a:rPr lang="zh-CN" altLang="en-US" sz="3000" b="1">
                <a:solidFill>
                  <a:srgbClr val="0070C0"/>
                </a:solidFill>
              </a:rPr>
              <a:t>谈学习和仿效叶先生品德的思考。</a:t>
            </a:r>
          </a:p>
        </p:txBody>
      </p:sp>
      <p:pic>
        <p:nvPicPr>
          <p:cNvPr id="14" name="图片 13" descr="yeshengtaoxianshengtongdiaoxiang_5743218_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18388" y="1982788"/>
            <a:ext cx="3751262" cy="422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矩形 4"/>
          <p:cNvSpPr>
            <a:spLocks noChangeArrowheads="1"/>
          </p:cNvSpPr>
          <p:nvPr/>
        </p:nvSpPr>
        <p:spPr bwMode="auto">
          <a:xfrm>
            <a:off x="588963" y="1239838"/>
            <a:ext cx="10680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作者重点塑造了叶先生的两种过人品行：</a:t>
            </a:r>
          </a:p>
        </p:txBody>
      </p:sp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444500" y="587375"/>
            <a:ext cx="3681413" cy="754063"/>
            <a:chOff x="1728" y="1973"/>
            <a:chExt cx="3255" cy="475"/>
          </a:xfrm>
        </p:grpSpPr>
        <p:sp>
          <p:nvSpPr>
            <p:cNvPr id="6" name="Line 60"/>
            <p:cNvSpPr>
              <a:spLocks noChangeShapeType="1"/>
            </p:cNvSpPr>
            <p:nvPr/>
          </p:nvSpPr>
          <p:spPr bwMode="auto">
            <a:xfrm>
              <a:off x="1728" y="2400"/>
              <a:ext cx="3025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tailEnd type="oval" w="med" len="med"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rgbClr val="080808"/>
                </a:solidFill>
                <a:latin typeface="+mn-ea"/>
                <a:ea typeface="+mn-ea"/>
              </a:endParaRPr>
            </a:p>
          </p:txBody>
        </p:sp>
        <p:sp>
          <p:nvSpPr>
            <p:cNvPr id="7" name="Text Box 61"/>
            <p:cNvSpPr txBox="1">
              <a:spLocks noChangeArrowheads="1"/>
            </p:cNvSpPr>
            <p:nvPr/>
          </p:nvSpPr>
          <p:spPr bwMode="auto">
            <a:xfrm>
              <a:off x="2134" y="1973"/>
              <a:ext cx="2849" cy="4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chemeClr val="folHlink"/>
                </a:buClr>
                <a:buSzPct val="85000"/>
                <a:buFont typeface="Wingdings 2" panose="05020102010507070707" pitchFamily="18" charset="2"/>
                <a:buChar char="¡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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hlink"/>
                </a:buClr>
                <a:buSzPct val="90000"/>
                <a:buFont typeface="Wingdings" panose="05000000000000000000" pitchFamily="2" charset="2"/>
                <a:buChar char="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folHlink"/>
                </a:buClr>
                <a:buSzPct val="90000"/>
                <a:buFont typeface="Wingdings 2" panose="05020102010507070707" pitchFamily="18" charset="2"/>
                <a:buChar char="¡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4000" b="1" kern="0" dirty="0">
                  <a:solidFill>
                    <a:srgbClr val="0000FF"/>
                  </a:solidFill>
                  <a:latin typeface="宋体" panose="02010600030101010101" pitchFamily="2" charset="-122"/>
                </a:rPr>
                <a:t>文本分析</a:t>
              </a:r>
            </a:p>
          </p:txBody>
        </p:sp>
        <p:grpSp>
          <p:nvGrpSpPr>
            <p:cNvPr id="61" name="Group 62"/>
            <p:cNvGrpSpPr>
              <a:grpSpLocks/>
            </p:cNvGrpSpPr>
            <p:nvPr/>
          </p:nvGrpSpPr>
          <p:grpSpPr bwMode="auto">
            <a:xfrm rot="-4423226">
              <a:off x="1668" y="2108"/>
              <a:ext cx="400" cy="280"/>
              <a:chOff x="1043" y="2596"/>
              <a:chExt cx="142" cy="99"/>
            </a:xfrm>
          </p:grpSpPr>
          <p:sp>
            <p:nvSpPr>
              <p:cNvPr id="9" name="Freeform 63"/>
              <p:cNvSpPr/>
              <p:nvPr/>
            </p:nvSpPr>
            <p:spPr bwMode="auto">
              <a:xfrm>
                <a:off x="1150" y="2693"/>
                <a:ext cx="12" cy="2"/>
              </a:xfrm>
              <a:custGeom>
                <a:avLst/>
                <a:gdLst>
                  <a:gd name="T0" fmla="*/ 0 w 63"/>
                  <a:gd name="T1" fmla="*/ 0 h 14"/>
                  <a:gd name="T2" fmla="*/ 0 w 63"/>
                  <a:gd name="T3" fmla="*/ 0 h 14"/>
                  <a:gd name="T4" fmla="*/ 0 w 63"/>
                  <a:gd name="T5" fmla="*/ 0 h 14"/>
                  <a:gd name="T6" fmla="*/ 0 w 63"/>
                  <a:gd name="T7" fmla="*/ 0 h 14"/>
                  <a:gd name="T8" fmla="*/ 0 w 63"/>
                  <a:gd name="T9" fmla="*/ 0 h 14"/>
                  <a:gd name="T10" fmla="*/ 0 w 63"/>
                  <a:gd name="T11" fmla="*/ 0 h 14"/>
                  <a:gd name="T12" fmla="*/ 0 w 63"/>
                  <a:gd name="T13" fmla="*/ 0 h 14"/>
                  <a:gd name="T14" fmla="*/ 0 w 63"/>
                  <a:gd name="T15" fmla="*/ 0 h 14"/>
                  <a:gd name="T16" fmla="*/ 0 w 63"/>
                  <a:gd name="T17" fmla="*/ 0 h 14"/>
                  <a:gd name="T18" fmla="*/ 0 w 63"/>
                  <a:gd name="T19" fmla="*/ 0 h 14"/>
                  <a:gd name="T20" fmla="*/ 0 w 63"/>
                  <a:gd name="T21" fmla="*/ 0 h 14"/>
                  <a:gd name="T22" fmla="*/ 0 w 63"/>
                  <a:gd name="T23" fmla="*/ 0 h 14"/>
                  <a:gd name="T24" fmla="*/ 0 w 63"/>
                  <a:gd name="T25" fmla="*/ 0 h 14"/>
                  <a:gd name="T26" fmla="*/ 0 w 63"/>
                  <a:gd name="T27" fmla="*/ 0 h 14"/>
                  <a:gd name="T28" fmla="*/ 0 w 63"/>
                  <a:gd name="T29" fmla="*/ 0 h 14"/>
                  <a:gd name="T30" fmla="*/ 0 w 63"/>
                  <a:gd name="T31" fmla="*/ 0 h 14"/>
                  <a:gd name="T32" fmla="*/ 0 w 63"/>
                  <a:gd name="T33" fmla="*/ 0 h 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3"/>
                  <a:gd name="T52" fmla="*/ 0 h 14"/>
                  <a:gd name="T53" fmla="*/ 63 w 63"/>
                  <a:gd name="T54" fmla="*/ 14 h 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3" h="14">
                    <a:moveTo>
                      <a:pt x="63" y="14"/>
                    </a:moveTo>
                    <a:lnTo>
                      <a:pt x="55" y="14"/>
                    </a:lnTo>
                    <a:lnTo>
                      <a:pt x="48" y="14"/>
                    </a:lnTo>
                    <a:lnTo>
                      <a:pt x="40" y="14"/>
                    </a:lnTo>
                    <a:lnTo>
                      <a:pt x="31" y="11"/>
                    </a:lnTo>
                    <a:lnTo>
                      <a:pt x="23" y="10"/>
                    </a:lnTo>
                    <a:lnTo>
                      <a:pt x="16" y="8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8" y="3"/>
                    </a:lnTo>
                    <a:lnTo>
                      <a:pt x="15" y="6"/>
                    </a:lnTo>
                    <a:lnTo>
                      <a:pt x="23" y="8"/>
                    </a:lnTo>
                    <a:lnTo>
                      <a:pt x="30" y="10"/>
                    </a:lnTo>
                    <a:lnTo>
                      <a:pt x="39" y="11"/>
                    </a:lnTo>
                    <a:lnTo>
                      <a:pt x="47" y="12"/>
                    </a:lnTo>
                    <a:lnTo>
                      <a:pt x="55" y="14"/>
                    </a:lnTo>
                    <a:lnTo>
                      <a:pt x="63" y="14"/>
                    </a:lnTo>
                    <a:close/>
                  </a:path>
                </a:pathLst>
              </a:custGeom>
              <a:solidFill>
                <a:srgbClr val="F0A7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0" name="Freeform 64"/>
              <p:cNvSpPr/>
              <p:nvPr/>
            </p:nvSpPr>
            <p:spPr bwMode="auto">
              <a:xfrm>
                <a:off x="1145" y="2689"/>
                <a:ext cx="26" cy="6"/>
              </a:xfrm>
              <a:custGeom>
                <a:avLst/>
                <a:gdLst>
                  <a:gd name="T0" fmla="*/ 0 w 129"/>
                  <a:gd name="T1" fmla="*/ 0 h 38"/>
                  <a:gd name="T2" fmla="*/ 0 w 129"/>
                  <a:gd name="T3" fmla="*/ 0 h 38"/>
                  <a:gd name="T4" fmla="*/ 0 w 129"/>
                  <a:gd name="T5" fmla="*/ 0 h 38"/>
                  <a:gd name="T6" fmla="*/ 0 w 129"/>
                  <a:gd name="T7" fmla="*/ 0 h 38"/>
                  <a:gd name="T8" fmla="*/ 0 w 129"/>
                  <a:gd name="T9" fmla="*/ 0 h 38"/>
                  <a:gd name="T10" fmla="*/ 0 w 129"/>
                  <a:gd name="T11" fmla="*/ 0 h 38"/>
                  <a:gd name="T12" fmla="*/ 0 w 129"/>
                  <a:gd name="T13" fmla="*/ 0 h 38"/>
                  <a:gd name="T14" fmla="*/ 0 w 129"/>
                  <a:gd name="T15" fmla="*/ 0 h 38"/>
                  <a:gd name="T16" fmla="*/ 0 w 129"/>
                  <a:gd name="T17" fmla="*/ 0 h 38"/>
                  <a:gd name="T18" fmla="*/ 0 w 129"/>
                  <a:gd name="T19" fmla="*/ 0 h 38"/>
                  <a:gd name="T20" fmla="*/ 0 w 129"/>
                  <a:gd name="T21" fmla="*/ 0 h 38"/>
                  <a:gd name="T22" fmla="*/ 0 w 129"/>
                  <a:gd name="T23" fmla="*/ 0 h 38"/>
                  <a:gd name="T24" fmla="*/ 0 w 129"/>
                  <a:gd name="T25" fmla="*/ 0 h 38"/>
                  <a:gd name="T26" fmla="*/ 0 w 129"/>
                  <a:gd name="T27" fmla="*/ 0 h 38"/>
                  <a:gd name="T28" fmla="*/ 0 w 129"/>
                  <a:gd name="T29" fmla="*/ 0 h 38"/>
                  <a:gd name="T30" fmla="*/ 0 w 129"/>
                  <a:gd name="T31" fmla="*/ 0 h 38"/>
                  <a:gd name="T32" fmla="*/ 0 w 129"/>
                  <a:gd name="T33" fmla="*/ 0 h 38"/>
                  <a:gd name="T34" fmla="*/ 0 w 129"/>
                  <a:gd name="T35" fmla="*/ 0 h 38"/>
                  <a:gd name="T36" fmla="*/ 0 w 129"/>
                  <a:gd name="T37" fmla="*/ 0 h 38"/>
                  <a:gd name="T38" fmla="*/ 0 w 129"/>
                  <a:gd name="T39" fmla="*/ 0 h 38"/>
                  <a:gd name="T40" fmla="*/ 0 w 129"/>
                  <a:gd name="T41" fmla="*/ 0 h 38"/>
                  <a:gd name="T42" fmla="*/ 0 w 129"/>
                  <a:gd name="T43" fmla="*/ 0 h 38"/>
                  <a:gd name="T44" fmla="*/ 0 w 129"/>
                  <a:gd name="T45" fmla="*/ 0 h 38"/>
                  <a:gd name="T46" fmla="*/ 0 w 129"/>
                  <a:gd name="T47" fmla="*/ 0 h 38"/>
                  <a:gd name="T48" fmla="*/ 0 w 129"/>
                  <a:gd name="T49" fmla="*/ 0 h 38"/>
                  <a:gd name="T50" fmla="*/ 0 w 129"/>
                  <a:gd name="T51" fmla="*/ 0 h 38"/>
                  <a:gd name="T52" fmla="*/ 0 w 129"/>
                  <a:gd name="T53" fmla="*/ 0 h 38"/>
                  <a:gd name="T54" fmla="*/ 0 w 129"/>
                  <a:gd name="T55" fmla="*/ 0 h 38"/>
                  <a:gd name="T56" fmla="*/ 0 w 129"/>
                  <a:gd name="T57" fmla="*/ 0 h 38"/>
                  <a:gd name="T58" fmla="*/ 0 w 129"/>
                  <a:gd name="T59" fmla="*/ 0 h 38"/>
                  <a:gd name="T60" fmla="*/ 0 w 129"/>
                  <a:gd name="T61" fmla="*/ 0 h 38"/>
                  <a:gd name="T62" fmla="*/ 0 w 129"/>
                  <a:gd name="T63" fmla="*/ 0 h 38"/>
                  <a:gd name="T64" fmla="*/ 0 w 129"/>
                  <a:gd name="T65" fmla="*/ 0 h 3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29"/>
                  <a:gd name="T100" fmla="*/ 0 h 38"/>
                  <a:gd name="T101" fmla="*/ 129 w 129"/>
                  <a:gd name="T102" fmla="*/ 38 h 3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29" h="38">
                    <a:moveTo>
                      <a:pt x="129" y="28"/>
                    </a:moveTo>
                    <a:lnTo>
                      <a:pt x="116" y="33"/>
                    </a:lnTo>
                    <a:lnTo>
                      <a:pt x="102" y="36"/>
                    </a:lnTo>
                    <a:lnTo>
                      <a:pt x="89" y="38"/>
                    </a:lnTo>
                    <a:lnTo>
                      <a:pt x="75" y="38"/>
                    </a:lnTo>
                    <a:lnTo>
                      <a:pt x="60" y="35"/>
                    </a:lnTo>
                    <a:lnTo>
                      <a:pt x="47" y="32"/>
                    </a:lnTo>
                    <a:lnTo>
                      <a:pt x="33" y="26"/>
                    </a:lnTo>
                    <a:lnTo>
                      <a:pt x="20" y="18"/>
                    </a:lnTo>
                    <a:lnTo>
                      <a:pt x="18" y="16"/>
                    </a:lnTo>
                    <a:lnTo>
                      <a:pt x="15" y="14"/>
                    </a:lnTo>
                    <a:lnTo>
                      <a:pt x="12" y="11"/>
                    </a:lnTo>
                    <a:lnTo>
                      <a:pt x="10" y="10"/>
                    </a:lnTo>
                    <a:lnTo>
                      <a:pt x="7" y="8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10" y="8"/>
                    </a:lnTo>
                    <a:lnTo>
                      <a:pt x="21" y="14"/>
                    </a:lnTo>
                    <a:lnTo>
                      <a:pt x="32" y="20"/>
                    </a:lnTo>
                    <a:lnTo>
                      <a:pt x="44" y="23"/>
                    </a:lnTo>
                    <a:lnTo>
                      <a:pt x="56" y="27"/>
                    </a:lnTo>
                    <a:lnTo>
                      <a:pt x="69" y="30"/>
                    </a:lnTo>
                    <a:lnTo>
                      <a:pt x="81" y="32"/>
                    </a:lnTo>
                    <a:lnTo>
                      <a:pt x="94" y="33"/>
                    </a:lnTo>
                    <a:lnTo>
                      <a:pt x="99" y="32"/>
                    </a:lnTo>
                    <a:lnTo>
                      <a:pt x="103" y="32"/>
                    </a:lnTo>
                    <a:lnTo>
                      <a:pt x="107" y="32"/>
                    </a:lnTo>
                    <a:lnTo>
                      <a:pt x="112" y="32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4" y="29"/>
                    </a:lnTo>
                    <a:lnTo>
                      <a:pt x="129" y="28"/>
                    </a:lnTo>
                    <a:close/>
                  </a:path>
                </a:pathLst>
              </a:custGeom>
              <a:solidFill>
                <a:srgbClr val="F1AA8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1" name="Freeform 65"/>
              <p:cNvSpPr/>
              <p:nvPr/>
            </p:nvSpPr>
            <p:spPr bwMode="auto">
              <a:xfrm>
                <a:off x="1140" y="2683"/>
                <a:ext cx="33" cy="10"/>
              </a:xfrm>
              <a:custGeom>
                <a:avLst/>
                <a:gdLst>
                  <a:gd name="T0" fmla="*/ 0 w 166"/>
                  <a:gd name="T1" fmla="*/ 0 h 59"/>
                  <a:gd name="T2" fmla="*/ 0 w 166"/>
                  <a:gd name="T3" fmla="*/ 0 h 59"/>
                  <a:gd name="T4" fmla="*/ 0 w 166"/>
                  <a:gd name="T5" fmla="*/ 0 h 59"/>
                  <a:gd name="T6" fmla="*/ 0 w 166"/>
                  <a:gd name="T7" fmla="*/ 0 h 59"/>
                  <a:gd name="T8" fmla="*/ 0 w 166"/>
                  <a:gd name="T9" fmla="*/ 0 h 59"/>
                  <a:gd name="T10" fmla="*/ 0 w 166"/>
                  <a:gd name="T11" fmla="*/ 0 h 59"/>
                  <a:gd name="T12" fmla="*/ 0 w 166"/>
                  <a:gd name="T13" fmla="*/ 0 h 59"/>
                  <a:gd name="T14" fmla="*/ 0 w 166"/>
                  <a:gd name="T15" fmla="*/ 0 h 59"/>
                  <a:gd name="T16" fmla="*/ 0 w 166"/>
                  <a:gd name="T17" fmla="*/ 0 h 59"/>
                  <a:gd name="T18" fmla="*/ 0 w 166"/>
                  <a:gd name="T19" fmla="*/ 0 h 59"/>
                  <a:gd name="T20" fmla="*/ 0 w 166"/>
                  <a:gd name="T21" fmla="*/ 0 h 59"/>
                  <a:gd name="T22" fmla="*/ 0 w 166"/>
                  <a:gd name="T23" fmla="*/ 0 h 59"/>
                  <a:gd name="T24" fmla="*/ 0 w 166"/>
                  <a:gd name="T25" fmla="*/ 0 h 59"/>
                  <a:gd name="T26" fmla="*/ 0 w 166"/>
                  <a:gd name="T27" fmla="*/ 0 h 59"/>
                  <a:gd name="T28" fmla="*/ 0 w 166"/>
                  <a:gd name="T29" fmla="*/ 0 h 59"/>
                  <a:gd name="T30" fmla="*/ 0 w 166"/>
                  <a:gd name="T31" fmla="*/ 0 h 59"/>
                  <a:gd name="T32" fmla="*/ 0 w 166"/>
                  <a:gd name="T33" fmla="*/ 0 h 59"/>
                  <a:gd name="T34" fmla="*/ 0 w 166"/>
                  <a:gd name="T35" fmla="*/ 0 h 59"/>
                  <a:gd name="T36" fmla="*/ 0 w 166"/>
                  <a:gd name="T37" fmla="*/ 0 h 59"/>
                  <a:gd name="T38" fmla="*/ 0 w 166"/>
                  <a:gd name="T39" fmla="*/ 0 h 59"/>
                  <a:gd name="T40" fmla="*/ 0 w 166"/>
                  <a:gd name="T41" fmla="*/ 0 h 59"/>
                  <a:gd name="T42" fmla="*/ 0 w 166"/>
                  <a:gd name="T43" fmla="*/ 0 h 59"/>
                  <a:gd name="T44" fmla="*/ 0 w 166"/>
                  <a:gd name="T45" fmla="*/ 0 h 59"/>
                  <a:gd name="T46" fmla="*/ 0 w 166"/>
                  <a:gd name="T47" fmla="*/ 0 h 59"/>
                  <a:gd name="T48" fmla="*/ 0 w 166"/>
                  <a:gd name="T49" fmla="*/ 0 h 59"/>
                  <a:gd name="T50" fmla="*/ 0 w 166"/>
                  <a:gd name="T51" fmla="*/ 0 h 59"/>
                  <a:gd name="T52" fmla="*/ 0 w 166"/>
                  <a:gd name="T53" fmla="*/ 0 h 59"/>
                  <a:gd name="T54" fmla="*/ 0 w 166"/>
                  <a:gd name="T55" fmla="*/ 0 h 59"/>
                  <a:gd name="T56" fmla="*/ 0 w 166"/>
                  <a:gd name="T57" fmla="*/ 0 h 59"/>
                  <a:gd name="T58" fmla="*/ 0 w 166"/>
                  <a:gd name="T59" fmla="*/ 0 h 59"/>
                  <a:gd name="T60" fmla="*/ 0 w 166"/>
                  <a:gd name="T61" fmla="*/ 0 h 59"/>
                  <a:gd name="T62" fmla="*/ 0 w 166"/>
                  <a:gd name="T63" fmla="*/ 0 h 59"/>
                  <a:gd name="T64" fmla="*/ 0 w 166"/>
                  <a:gd name="T65" fmla="*/ 0 h 59"/>
                  <a:gd name="T66" fmla="*/ 0 w 166"/>
                  <a:gd name="T67" fmla="*/ 0 h 59"/>
                  <a:gd name="T68" fmla="*/ 0 w 166"/>
                  <a:gd name="T69" fmla="*/ 0 h 59"/>
                  <a:gd name="T70" fmla="*/ 0 w 166"/>
                  <a:gd name="T71" fmla="*/ 0 h 59"/>
                  <a:gd name="T72" fmla="*/ 0 w 166"/>
                  <a:gd name="T73" fmla="*/ 0 h 59"/>
                  <a:gd name="T74" fmla="*/ 0 w 166"/>
                  <a:gd name="T75" fmla="*/ 0 h 59"/>
                  <a:gd name="T76" fmla="*/ 0 w 166"/>
                  <a:gd name="T77" fmla="*/ 0 h 59"/>
                  <a:gd name="T78" fmla="*/ 0 w 166"/>
                  <a:gd name="T79" fmla="*/ 0 h 59"/>
                  <a:gd name="T80" fmla="*/ 0 w 166"/>
                  <a:gd name="T81" fmla="*/ 0 h 59"/>
                  <a:gd name="T82" fmla="*/ 0 w 166"/>
                  <a:gd name="T83" fmla="*/ 0 h 59"/>
                  <a:gd name="T84" fmla="*/ 0 w 166"/>
                  <a:gd name="T85" fmla="*/ 0 h 59"/>
                  <a:gd name="T86" fmla="*/ 0 w 166"/>
                  <a:gd name="T87" fmla="*/ 0 h 59"/>
                  <a:gd name="T88" fmla="*/ 0 w 166"/>
                  <a:gd name="T89" fmla="*/ 0 h 59"/>
                  <a:gd name="T90" fmla="*/ 0 w 166"/>
                  <a:gd name="T91" fmla="*/ 0 h 59"/>
                  <a:gd name="T92" fmla="*/ 0 w 166"/>
                  <a:gd name="T93" fmla="*/ 0 h 59"/>
                  <a:gd name="T94" fmla="*/ 0 w 166"/>
                  <a:gd name="T95" fmla="*/ 0 h 59"/>
                  <a:gd name="T96" fmla="*/ 0 w 166"/>
                  <a:gd name="T97" fmla="*/ 0 h 5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6"/>
                  <a:gd name="T148" fmla="*/ 0 h 59"/>
                  <a:gd name="T149" fmla="*/ 166 w 166"/>
                  <a:gd name="T150" fmla="*/ 59 h 5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6" h="59">
                    <a:moveTo>
                      <a:pt x="47" y="45"/>
                    </a:moveTo>
                    <a:lnTo>
                      <a:pt x="54" y="48"/>
                    </a:lnTo>
                    <a:lnTo>
                      <a:pt x="61" y="51"/>
                    </a:lnTo>
                    <a:lnTo>
                      <a:pt x="69" y="53"/>
                    </a:lnTo>
                    <a:lnTo>
                      <a:pt x="76" y="55"/>
                    </a:lnTo>
                    <a:lnTo>
                      <a:pt x="85" y="56"/>
                    </a:lnTo>
                    <a:lnTo>
                      <a:pt x="93" y="57"/>
                    </a:lnTo>
                    <a:lnTo>
                      <a:pt x="101" y="59"/>
                    </a:lnTo>
                    <a:lnTo>
                      <a:pt x="109" y="59"/>
                    </a:lnTo>
                    <a:lnTo>
                      <a:pt x="117" y="57"/>
                    </a:lnTo>
                    <a:lnTo>
                      <a:pt x="124" y="56"/>
                    </a:lnTo>
                    <a:lnTo>
                      <a:pt x="131" y="54"/>
                    </a:lnTo>
                    <a:lnTo>
                      <a:pt x="139" y="51"/>
                    </a:lnTo>
                    <a:lnTo>
                      <a:pt x="146" y="49"/>
                    </a:lnTo>
                    <a:lnTo>
                      <a:pt x="153" y="45"/>
                    </a:lnTo>
                    <a:lnTo>
                      <a:pt x="159" y="41"/>
                    </a:lnTo>
                    <a:lnTo>
                      <a:pt x="166" y="37"/>
                    </a:lnTo>
                    <a:lnTo>
                      <a:pt x="159" y="39"/>
                    </a:lnTo>
                    <a:lnTo>
                      <a:pt x="152" y="42"/>
                    </a:lnTo>
                    <a:lnTo>
                      <a:pt x="146" y="43"/>
                    </a:lnTo>
                    <a:lnTo>
                      <a:pt x="139" y="45"/>
                    </a:lnTo>
                    <a:lnTo>
                      <a:pt x="132" y="47"/>
                    </a:lnTo>
                    <a:lnTo>
                      <a:pt x="125" y="47"/>
                    </a:lnTo>
                    <a:lnTo>
                      <a:pt x="117" y="48"/>
                    </a:lnTo>
                    <a:lnTo>
                      <a:pt x="110" y="48"/>
                    </a:lnTo>
                    <a:lnTo>
                      <a:pt x="95" y="47"/>
                    </a:lnTo>
                    <a:lnTo>
                      <a:pt x="79" y="44"/>
                    </a:lnTo>
                    <a:lnTo>
                      <a:pt x="64" y="41"/>
                    </a:lnTo>
                    <a:lnTo>
                      <a:pt x="50" y="36"/>
                    </a:lnTo>
                    <a:lnTo>
                      <a:pt x="36" y="29"/>
                    </a:lnTo>
                    <a:lnTo>
                      <a:pt x="24" y="20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8" y="12"/>
                    </a:lnTo>
                    <a:lnTo>
                      <a:pt x="12" y="17"/>
                    </a:lnTo>
                    <a:lnTo>
                      <a:pt x="16" y="21"/>
                    </a:lnTo>
                    <a:lnTo>
                      <a:pt x="21" y="26"/>
                    </a:lnTo>
                    <a:lnTo>
                      <a:pt x="26" y="31"/>
                    </a:lnTo>
                    <a:lnTo>
                      <a:pt x="31" y="35"/>
                    </a:lnTo>
                    <a:lnTo>
                      <a:pt x="36" y="39"/>
                    </a:lnTo>
                    <a:lnTo>
                      <a:pt x="38" y="39"/>
                    </a:lnTo>
                    <a:lnTo>
                      <a:pt x="39" y="41"/>
                    </a:lnTo>
                    <a:lnTo>
                      <a:pt x="40" y="42"/>
                    </a:lnTo>
                    <a:lnTo>
                      <a:pt x="41" y="42"/>
                    </a:lnTo>
                    <a:lnTo>
                      <a:pt x="43" y="43"/>
                    </a:lnTo>
                    <a:lnTo>
                      <a:pt x="44" y="44"/>
                    </a:lnTo>
                    <a:lnTo>
                      <a:pt x="45" y="44"/>
                    </a:lnTo>
                    <a:lnTo>
                      <a:pt x="47" y="45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2" name="Freeform 66"/>
              <p:cNvSpPr/>
              <p:nvPr/>
            </p:nvSpPr>
            <p:spPr bwMode="auto">
              <a:xfrm>
                <a:off x="1139" y="2681"/>
                <a:ext cx="38" cy="12"/>
              </a:xfrm>
              <a:custGeom>
                <a:avLst/>
                <a:gdLst>
                  <a:gd name="T0" fmla="*/ 0 w 191"/>
                  <a:gd name="T1" fmla="*/ 0 h 72"/>
                  <a:gd name="T2" fmla="*/ 0 w 191"/>
                  <a:gd name="T3" fmla="*/ 0 h 72"/>
                  <a:gd name="T4" fmla="*/ 0 w 191"/>
                  <a:gd name="T5" fmla="*/ 0 h 72"/>
                  <a:gd name="T6" fmla="*/ 0 w 191"/>
                  <a:gd name="T7" fmla="*/ 0 h 72"/>
                  <a:gd name="T8" fmla="*/ 0 w 191"/>
                  <a:gd name="T9" fmla="*/ 0 h 72"/>
                  <a:gd name="T10" fmla="*/ 0 w 191"/>
                  <a:gd name="T11" fmla="*/ 0 h 72"/>
                  <a:gd name="T12" fmla="*/ 0 w 191"/>
                  <a:gd name="T13" fmla="*/ 0 h 72"/>
                  <a:gd name="T14" fmla="*/ 0 w 191"/>
                  <a:gd name="T15" fmla="*/ 0 h 72"/>
                  <a:gd name="T16" fmla="*/ 0 w 191"/>
                  <a:gd name="T17" fmla="*/ 0 h 72"/>
                  <a:gd name="T18" fmla="*/ 0 w 191"/>
                  <a:gd name="T19" fmla="*/ 0 h 72"/>
                  <a:gd name="T20" fmla="*/ 0 w 191"/>
                  <a:gd name="T21" fmla="*/ 0 h 72"/>
                  <a:gd name="T22" fmla="*/ 0 w 191"/>
                  <a:gd name="T23" fmla="*/ 0 h 72"/>
                  <a:gd name="T24" fmla="*/ 0 w 191"/>
                  <a:gd name="T25" fmla="*/ 0 h 72"/>
                  <a:gd name="T26" fmla="*/ 0 w 191"/>
                  <a:gd name="T27" fmla="*/ 0 h 72"/>
                  <a:gd name="T28" fmla="*/ 0 w 191"/>
                  <a:gd name="T29" fmla="*/ 0 h 72"/>
                  <a:gd name="T30" fmla="*/ 0 w 191"/>
                  <a:gd name="T31" fmla="*/ 0 h 72"/>
                  <a:gd name="T32" fmla="*/ 0 w 191"/>
                  <a:gd name="T33" fmla="*/ 0 h 72"/>
                  <a:gd name="T34" fmla="*/ 0 w 191"/>
                  <a:gd name="T35" fmla="*/ 0 h 72"/>
                  <a:gd name="T36" fmla="*/ 0 w 191"/>
                  <a:gd name="T37" fmla="*/ 0 h 72"/>
                  <a:gd name="T38" fmla="*/ 0 w 191"/>
                  <a:gd name="T39" fmla="*/ 0 h 72"/>
                  <a:gd name="T40" fmla="*/ 0 w 191"/>
                  <a:gd name="T41" fmla="*/ 0 h 72"/>
                  <a:gd name="T42" fmla="*/ 0 w 191"/>
                  <a:gd name="T43" fmla="*/ 0 h 72"/>
                  <a:gd name="T44" fmla="*/ 0 w 191"/>
                  <a:gd name="T45" fmla="*/ 0 h 72"/>
                  <a:gd name="T46" fmla="*/ 0 w 191"/>
                  <a:gd name="T47" fmla="*/ 0 h 72"/>
                  <a:gd name="T48" fmla="*/ 0 w 191"/>
                  <a:gd name="T49" fmla="*/ 0 h 72"/>
                  <a:gd name="T50" fmla="*/ 0 w 191"/>
                  <a:gd name="T51" fmla="*/ 0 h 72"/>
                  <a:gd name="T52" fmla="*/ 0 w 191"/>
                  <a:gd name="T53" fmla="*/ 0 h 72"/>
                  <a:gd name="T54" fmla="*/ 0 w 191"/>
                  <a:gd name="T55" fmla="*/ 0 h 72"/>
                  <a:gd name="T56" fmla="*/ 0 w 191"/>
                  <a:gd name="T57" fmla="*/ 0 h 72"/>
                  <a:gd name="T58" fmla="*/ 0 w 191"/>
                  <a:gd name="T59" fmla="*/ 0 h 72"/>
                  <a:gd name="T60" fmla="*/ 0 w 191"/>
                  <a:gd name="T61" fmla="*/ 0 h 72"/>
                  <a:gd name="T62" fmla="*/ 0 w 191"/>
                  <a:gd name="T63" fmla="*/ 0 h 72"/>
                  <a:gd name="T64" fmla="*/ 0 w 191"/>
                  <a:gd name="T65" fmla="*/ 0 h 72"/>
                  <a:gd name="T66" fmla="*/ 0 w 191"/>
                  <a:gd name="T67" fmla="*/ 0 h 72"/>
                  <a:gd name="T68" fmla="*/ 0 w 191"/>
                  <a:gd name="T69" fmla="*/ 0 h 72"/>
                  <a:gd name="T70" fmla="*/ 0 w 191"/>
                  <a:gd name="T71" fmla="*/ 0 h 72"/>
                  <a:gd name="T72" fmla="*/ 0 w 191"/>
                  <a:gd name="T73" fmla="*/ 0 h 72"/>
                  <a:gd name="T74" fmla="*/ 0 w 191"/>
                  <a:gd name="T75" fmla="*/ 0 h 72"/>
                  <a:gd name="T76" fmla="*/ 0 w 191"/>
                  <a:gd name="T77" fmla="*/ 0 h 72"/>
                  <a:gd name="T78" fmla="*/ 0 w 191"/>
                  <a:gd name="T79" fmla="*/ 0 h 72"/>
                  <a:gd name="T80" fmla="*/ 0 w 191"/>
                  <a:gd name="T81" fmla="*/ 0 h 72"/>
                  <a:gd name="T82" fmla="*/ 0 w 191"/>
                  <a:gd name="T83" fmla="*/ 0 h 72"/>
                  <a:gd name="T84" fmla="*/ 0 w 191"/>
                  <a:gd name="T85" fmla="*/ 0 h 72"/>
                  <a:gd name="T86" fmla="*/ 0 w 191"/>
                  <a:gd name="T87" fmla="*/ 0 h 72"/>
                  <a:gd name="T88" fmla="*/ 0 w 191"/>
                  <a:gd name="T89" fmla="*/ 0 h 72"/>
                  <a:gd name="T90" fmla="*/ 0 w 191"/>
                  <a:gd name="T91" fmla="*/ 0 h 72"/>
                  <a:gd name="T92" fmla="*/ 0 w 191"/>
                  <a:gd name="T93" fmla="*/ 0 h 72"/>
                  <a:gd name="T94" fmla="*/ 0 w 191"/>
                  <a:gd name="T95" fmla="*/ 0 h 72"/>
                  <a:gd name="T96" fmla="*/ 0 w 191"/>
                  <a:gd name="T97" fmla="*/ 0 h 72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91"/>
                  <a:gd name="T148" fmla="*/ 0 h 72"/>
                  <a:gd name="T149" fmla="*/ 191 w 191"/>
                  <a:gd name="T150" fmla="*/ 72 h 72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91" h="72">
                    <a:moveTo>
                      <a:pt x="26" y="39"/>
                    </a:moveTo>
                    <a:lnTo>
                      <a:pt x="36" y="47"/>
                    </a:lnTo>
                    <a:lnTo>
                      <a:pt x="47" y="53"/>
                    </a:lnTo>
                    <a:lnTo>
                      <a:pt x="58" y="59"/>
                    </a:lnTo>
                    <a:lnTo>
                      <a:pt x="70" y="62"/>
                    </a:lnTo>
                    <a:lnTo>
                      <a:pt x="82" y="66"/>
                    </a:lnTo>
                    <a:lnTo>
                      <a:pt x="95" y="69"/>
                    </a:lnTo>
                    <a:lnTo>
                      <a:pt x="107" y="71"/>
                    </a:lnTo>
                    <a:lnTo>
                      <a:pt x="120" y="72"/>
                    </a:lnTo>
                    <a:lnTo>
                      <a:pt x="125" y="71"/>
                    </a:lnTo>
                    <a:lnTo>
                      <a:pt x="129" y="71"/>
                    </a:lnTo>
                    <a:lnTo>
                      <a:pt x="133" y="71"/>
                    </a:lnTo>
                    <a:lnTo>
                      <a:pt x="138" y="71"/>
                    </a:lnTo>
                    <a:lnTo>
                      <a:pt x="142" y="69"/>
                    </a:lnTo>
                    <a:lnTo>
                      <a:pt x="146" y="69"/>
                    </a:lnTo>
                    <a:lnTo>
                      <a:pt x="150" y="68"/>
                    </a:lnTo>
                    <a:lnTo>
                      <a:pt x="155" y="67"/>
                    </a:lnTo>
                    <a:lnTo>
                      <a:pt x="160" y="65"/>
                    </a:lnTo>
                    <a:lnTo>
                      <a:pt x="164" y="62"/>
                    </a:lnTo>
                    <a:lnTo>
                      <a:pt x="169" y="60"/>
                    </a:lnTo>
                    <a:lnTo>
                      <a:pt x="174" y="56"/>
                    </a:lnTo>
                    <a:lnTo>
                      <a:pt x="178" y="53"/>
                    </a:lnTo>
                    <a:lnTo>
                      <a:pt x="183" y="49"/>
                    </a:lnTo>
                    <a:lnTo>
                      <a:pt x="187" y="45"/>
                    </a:lnTo>
                    <a:lnTo>
                      <a:pt x="191" y="42"/>
                    </a:lnTo>
                    <a:lnTo>
                      <a:pt x="183" y="45"/>
                    </a:lnTo>
                    <a:lnTo>
                      <a:pt x="175" y="49"/>
                    </a:lnTo>
                    <a:lnTo>
                      <a:pt x="166" y="53"/>
                    </a:lnTo>
                    <a:lnTo>
                      <a:pt x="157" y="55"/>
                    </a:lnTo>
                    <a:lnTo>
                      <a:pt x="148" y="57"/>
                    </a:lnTo>
                    <a:lnTo>
                      <a:pt x="139" y="59"/>
                    </a:lnTo>
                    <a:lnTo>
                      <a:pt x="130" y="60"/>
                    </a:lnTo>
                    <a:lnTo>
                      <a:pt x="120" y="60"/>
                    </a:lnTo>
                    <a:lnTo>
                      <a:pt x="103" y="60"/>
                    </a:lnTo>
                    <a:lnTo>
                      <a:pt x="85" y="56"/>
                    </a:lnTo>
                    <a:lnTo>
                      <a:pt x="69" y="51"/>
                    </a:lnTo>
                    <a:lnTo>
                      <a:pt x="53" y="44"/>
                    </a:lnTo>
                    <a:lnTo>
                      <a:pt x="38" y="36"/>
                    </a:lnTo>
                    <a:lnTo>
                      <a:pt x="24" y="25"/>
                    </a:lnTo>
                    <a:lnTo>
                      <a:pt x="12" y="13"/>
                    </a:lnTo>
                    <a:lnTo>
                      <a:pt x="0" y="0"/>
                    </a:lnTo>
                    <a:lnTo>
                      <a:pt x="2" y="5"/>
                    </a:lnTo>
                    <a:lnTo>
                      <a:pt x="5" y="11"/>
                    </a:lnTo>
                    <a:lnTo>
                      <a:pt x="8" y="15"/>
                    </a:lnTo>
                    <a:lnTo>
                      <a:pt x="11" y="20"/>
                    </a:lnTo>
                    <a:lnTo>
                      <a:pt x="15" y="25"/>
                    </a:lnTo>
                    <a:lnTo>
                      <a:pt x="18" y="30"/>
                    </a:lnTo>
                    <a:lnTo>
                      <a:pt x="22" y="35"/>
                    </a:lnTo>
                    <a:lnTo>
                      <a:pt x="26" y="39"/>
                    </a:lnTo>
                    <a:close/>
                  </a:path>
                </a:pathLst>
              </a:custGeom>
              <a:solidFill>
                <a:srgbClr val="F1AB8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3" name="Freeform 67"/>
              <p:cNvSpPr/>
              <p:nvPr/>
            </p:nvSpPr>
            <p:spPr bwMode="auto">
              <a:xfrm>
                <a:off x="1136" y="2677"/>
                <a:ext cx="42" cy="14"/>
              </a:xfrm>
              <a:custGeom>
                <a:avLst/>
                <a:gdLst>
                  <a:gd name="T0" fmla="*/ 0 w 210"/>
                  <a:gd name="T1" fmla="*/ 0 h 84"/>
                  <a:gd name="T2" fmla="*/ 0 w 210"/>
                  <a:gd name="T3" fmla="*/ 0 h 84"/>
                  <a:gd name="T4" fmla="*/ 0 w 210"/>
                  <a:gd name="T5" fmla="*/ 0 h 84"/>
                  <a:gd name="T6" fmla="*/ 0 w 210"/>
                  <a:gd name="T7" fmla="*/ 0 h 84"/>
                  <a:gd name="T8" fmla="*/ 0 w 210"/>
                  <a:gd name="T9" fmla="*/ 0 h 84"/>
                  <a:gd name="T10" fmla="*/ 0 w 210"/>
                  <a:gd name="T11" fmla="*/ 0 h 84"/>
                  <a:gd name="T12" fmla="*/ 0 w 210"/>
                  <a:gd name="T13" fmla="*/ 0 h 84"/>
                  <a:gd name="T14" fmla="*/ 0 w 210"/>
                  <a:gd name="T15" fmla="*/ 0 h 84"/>
                  <a:gd name="T16" fmla="*/ 0 w 210"/>
                  <a:gd name="T17" fmla="*/ 0 h 84"/>
                  <a:gd name="T18" fmla="*/ 0 w 210"/>
                  <a:gd name="T19" fmla="*/ 0 h 84"/>
                  <a:gd name="T20" fmla="*/ 0 w 210"/>
                  <a:gd name="T21" fmla="*/ 0 h 84"/>
                  <a:gd name="T22" fmla="*/ 0 w 210"/>
                  <a:gd name="T23" fmla="*/ 0 h 84"/>
                  <a:gd name="T24" fmla="*/ 0 w 210"/>
                  <a:gd name="T25" fmla="*/ 0 h 84"/>
                  <a:gd name="T26" fmla="*/ 0 w 210"/>
                  <a:gd name="T27" fmla="*/ 0 h 84"/>
                  <a:gd name="T28" fmla="*/ 0 w 210"/>
                  <a:gd name="T29" fmla="*/ 0 h 84"/>
                  <a:gd name="T30" fmla="*/ 0 w 210"/>
                  <a:gd name="T31" fmla="*/ 0 h 84"/>
                  <a:gd name="T32" fmla="*/ 0 w 210"/>
                  <a:gd name="T33" fmla="*/ 0 h 84"/>
                  <a:gd name="T34" fmla="*/ 0 w 210"/>
                  <a:gd name="T35" fmla="*/ 0 h 84"/>
                  <a:gd name="T36" fmla="*/ 0 w 210"/>
                  <a:gd name="T37" fmla="*/ 0 h 84"/>
                  <a:gd name="T38" fmla="*/ 0 w 210"/>
                  <a:gd name="T39" fmla="*/ 0 h 84"/>
                  <a:gd name="T40" fmla="*/ 0 w 210"/>
                  <a:gd name="T41" fmla="*/ 0 h 84"/>
                  <a:gd name="T42" fmla="*/ 0 w 210"/>
                  <a:gd name="T43" fmla="*/ 0 h 84"/>
                  <a:gd name="T44" fmla="*/ 0 w 210"/>
                  <a:gd name="T45" fmla="*/ 0 h 84"/>
                  <a:gd name="T46" fmla="*/ 0 w 210"/>
                  <a:gd name="T47" fmla="*/ 0 h 84"/>
                  <a:gd name="T48" fmla="*/ 0 w 210"/>
                  <a:gd name="T49" fmla="*/ 0 h 84"/>
                  <a:gd name="T50" fmla="*/ 0 w 210"/>
                  <a:gd name="T51" fmla="*/ 0 h 84"/>
                  <a:gd name="T52" fmla="*/ 0 w 210"/>
                  <a:gd name="T53" fmla="*/ 0 h 84"/>
                  <a:gd name="T54" fmla="*/ 0 w 210"/>
                  <a:gd name="T55" fmla="*/ 0 h 84"/>
                  <a:gd name="T56" fmla="*/ 0 w 210"/>
                  <a:gd name="T57" fmla="*/ 0 h 84"/>
                  <a:gd name="T58" fmla="*/ 0 w 210"/>
                  <a:gd name="T59" fmla="*/ 0 h 84"/>
                  <a:gd name="T60" fmla="*/ 0 w 210"/>
                  <a:gd name="T61" fmla="*/ 0 h 84"/>
                  <a:gd name="T62" fmla="*/ 0 w 210"/>
                  <a:gd name="T63" fmla="*/ 0 h 84"/>
                  <a:gd name="T64" fmla="*/ 0 w 210"/>
                  <a:gd name="T65" fmla="*/ 0 h 84"/>
                  <a:gd name="T66" fmla="*/ 0 w 210"/>
                  <a:gd name="T67" fmla="*/ 0 h 84"/>
                  <a:gd name="T68" fmla="*/ 0 w 210"/>
                  <a:gd name="T69" fmla="*/ 0 h 84"/>
                  <a:gd name="T70" fmla="*/ 0 w 210"/>
                  <a:gd name="T71" fmla="*/ 0 h 84"/>
                  <a:gd name="T72" fmla="*/ 0 w 210"/>
                  <a:gd name="T73" fmla="*/ 0 h 84"/>
                  <a:gd name="T74" fmla="*/ 0 w 210"/>
                  <a:gd name="T75" fmla="*/ 0 h 84"/>
                  <a:gd name="T76" fmla="*/ 0 w 210"/>
                  <a:gd name="T77" fmla="*/ 0 h 84"/>
                  <a:gd name="T78" fmla="*/ 0 w 210"/>
                  <a:gd name="T79" fmla="*/ 0 h 84"/>
                  <a:gd name="T80" fmla="*/ 0 w 210"/>
                  <a:gd name="T81" fmla="*/ 0 h 84"/>
                  <a:gd name="T82" fmla="*/ 0 w 210"/>
                  <a:gd name="T83" fmla="*/ 0 h 84"/>
                  <a:gd name="T84" fmla="*/ 0 w 210"/>
                  <a:gd name="T85" fmla="*/ 0 h 84"/>
                  <a:gd name="T86" fmla="*/ 0 w 210"/>
                  <a:gd name="T87" fmla="*/ 0 h 84"/>
                  <a:gd name="T88" fmla="*/ 0 w 210"/>
                  <a:gd name="T89" fmla="*/ 0 h 84"/>
                  <a:gd name="T90" fmla="*/ 0 w 210"/>
                  <a:gd name="T91" fmla="*/ 0 h 84"/>
                  <a:gd name="T92" fmla="*/ 0 w 210"/>
                  <a:gd name="T93" fmla="*/ 0 h 84"/>
                  <a:gd name="T94" fmla="*/ 0 w 210"/>
                  <a:gd name="T95" fmla="*/ 0 h 84"/>
                  <a:gd name="T96" fmla="*/ 0 w 210"/>
                  <a:gd name="T97" fmla="*/ 0 h 84"/>
                  <a:gd name="T98" fmla="*/ 0 w 210"/>
                  <a:gd name="T99" fmla="*/ 0 h 84"/>
                  <a:gd name="T100" fmla="*/ 0 w 210"/>
                  <a:gd name="T101" fmla="*/ 0 h 84"/>
                  <a:gd name="T102" fmla="*/ 0 w 210"/>
                  <a:gd name="T103" fmla="*/ 0 h 84"/>
                  <a:gd name="T104" fmla="*/ 0 w 210"/>
                  <a:gd name="T105" fmla="*/ 0 h 8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10"/>
                  <a:gd name="T160" fmla="*/ 0 h 84"/>
                  <a:gd name="T161" fmla="*/ 210 w 210"/>
                  <a:gd name="T162" fmla="*/ 84 h 8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10" h="84">
                    <a:moveTo>
                      <a:pt x="17" y="36"/>
                    </a:moveTo>
                    <a:lnTo>
                      <a:pt x="28" y="47"/>
                    </a:lnTo>
                    <a:lnTo>
                      <a:pt x="41" y="56"/>
                    </a:lnTo>
                    <a:lnTo>
                      <a:pt x="53" y="65"/>
                    </a:lnTo>
                    <a:lnTo>
                      <a:pt x="67" y="71"/>
                    </a:lnTo>
                    <a:lnTo>
                      <a:pt x="81" y="77"/>
                    </a:lnTo>
                    <a:lnTo>
                      <a:pt x="96" y="80"/>
                    </a:lnTo>
                    <a:lnTo>
                      <a:pt x="112" y="83"/>
                    </a:lnTo>
                    <a:lnTo>
                      <a:pt x="127" y="84"/>
                    </a:lnTo>
                    <a:lnTo>
                      <a:pt x="134" y="84"/>
                    </a:lnTo>
                    <a:lnTo>
                      <a:pt x="142" y="83"/>
                    </a:lnTo>
                    <a:lnTo>
                      <a:pt x="149" y="83"/>
                    </a:lnTo>
                    <a:lnTo>
                      <a:pt x="156" y="81"/>
                    </a:lnTo>
                    <a:lnTo>
                      <a:pt x="163" y="79"/>
                    </a:lnTo>
                    <a:lnTo>
                      <a:pt x="170" y="78"/>
                    </a:lnTo>
                    <a:lnTo>
                      <a:pt x="176" y="75"/>
                    </a:lnTo>
                    <a:lnTo>
                      <a:pt x="183" y="73"/>
                    </a:lnTo>
                    <a:lnTo>
                      <a:pt x="187" y="69"/>
                    </a:lnTo>
                    <a:lnTo>
                      <a:pt x="190" y="67"/>
                    </a:lnTo>
                    <a:lnTo>
                      <a:pt x="194" y="63"/>
                    </a:lnTo>
                    <a:lnTo>
                      <a:pt x="197" y="61"/>
                    </a:lnTo>
                    <a:lnTo>
                      <a:pt x="200" y="57"/>
                    </a:lnTo>
                    <a:lnTo>
                      <a:pt x="204" y="54"/>
                    </a:lnTo>
                    <a:lnTo>
                      <a:pt x="207" y="50"/>
                    </a:lnTo>
                    <a:lnTo>
                      <a:pt x="210" y="45"/>
                    </a:lnTo>
                    <a:lnTo>
                      <a:pt x="201" y="51"/>
                    </a:lnTo>
                    <a:lnTo>
                      <a:pt x="191" y="57"/>
                    </a:lnTo>
                    <a:lnTo>
                      <a:pt x="181" y="62"/>
                    </a:lnTo>
                    <a:lnTo>
                      <a:pt x="171" y="66"/>
                    </a:lnTo>
                    <a:lnTo>
                      <a:pt x="160" y="69"/>
                    </a:lnTo>
                    <a:lnTo>
                      <a:pt x="149" y="71"/>
                    </a:lnTo>
                    <a:lnTo>
                      <a:pt x="138" y="73"/>
                    </a:lnTo>
                    <a:lnTo>
                      <a:pt x="127" y="73"/>
                    </a:lnTo>
                    <a:lnTo>
                      <a:pt x="118" y="73"/>
                    </a:lnTo>
                    <a:lnTo>
                      <a:pt x="108" y="72"/>
                    </a:lnTo>
                    <a:lnTo>
                      <a:pt x="99" y="71"/>
                    </a:lnTo>
                    <a:lnTo>
                      <a:pt x="89" y="68"/>
                    </a:lnTo>
                    <a:lnTo>
                      <a:pt x="80" y="65"/>
                    </a:lnTo>
                    <a:lnTo>
                      <a:pt x="71" y="62"/>
                    </a:lnTo>
                    <a:lnTo>
                      <a:pt x="63" y="57"/>
                    </a:lnTo>
                    <a:lnTo>
                      <a:pt x="55" y="54"/>
                    </a:lnTo>
                    <a:lnTo>
                      <a:pt x="39" y="43"/>
                    </a:lnTo>
                    <a:lnTo>
                      <a:pt x="25" y="30"/>
                    </a:lnTo>
                    <a:lnTo>
                      <a:pt x="12" y="17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3" y="9"/>
                    </a:lnTo>
                    <a:lnTo>
                      <a:pt x="5" y="14"/>
                    </a:lnTo>
                    <a:lnTo>
                      <a:pt x="7" y="19"/>
                    </a:lnTo>
                    <a:lnTo>
                      <a:pt x="9" y="24"/>
                    </a:lnTo>
                    <a:lnTo>
                      <a:pt x="12" y="27"/>
                    </a:lnTo>
                    <a:lnTo>
                      <a:pt x="14" y="32"/>
                    </a:lnTo>
                    <a:lnTo>
                      <a:pt x="17" y="36"/>
                    </a:lnTo>
                    <a:close/>
                  </a:path>
                </a:pathLst>
              </a:custGeom>
              <a:solidFill>
                <a:srgbClr val="F1AD8F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4" name="Freeform 68"/>
              <p:cNvSpPr/>
              <p:nvPr/>
            </p:nvSpPr>
            <p:spPr bwMode="auto">
              <a:xfrm>
                <a:off x="1137" y="2677"/>
                <a:ext cx="45" cy="15"/>
              </a:xfrm>
              <a:custGeom>
                <a:avLst/>
                <a:gdLst>
                  <a:gd name="T0" fmla="*/ 0 w 224"/>
                  <a:gd name="T1" fmla="*/ 0 h 95"/>
                  <a:gd name="T2" fmla="*/ 0 w 224"/>
                  <a:gd name="T3" fmla="*/ 0 h 95"/>
                  <a:gd name="T4" fmla="*/ 0 w 224"/>
                  <a:gd name="T5" fmla="*/ 0 h 95"/>
                  <a:gd name="T6" fmla="*/ 0 w 224"/>
                  <a:gd name="T7" fmla="*/ 0 h 95"/>
                  <a:gd name="T8" fmla="*/ 0 w 224"/>
                  <a:gd name="T9" fmla="*/ 0 h 95"/>
                  <a:gd name="T10" fmla="*/ 0 w 224"/>
                  <a:gd name="T11" fmla="*/ 0 h 95"/>
                  <a:gd name="T12" fmla="*/ 0 w 224"/>
                  <a:gd name="T13" fmla="*/ 0 h 95"/>
                  <a:gd name="T14" fmla="*/ 0 w 224"/>
                  <a:gd name="T15" fmla="*/ 0 h 95"/>
                  <a:gd name="T16" fmla="*/ 0 w 224"/>
                  <a:gd name="T17" fmla="*/ 0 h 95"/>
                  <a:gd name="T18" fmla="*/ 0 w 224"/>
                  <a:gd name="T19" fmla="*/ 0 h 95"/>
                  <a:gd name="T20" fmla="*/ 0 w 224"/>
                  <a:gd name="T21" fmla="*/ 0 h 95"/>
                  <a:gd name="T22" fmla="*/ 0 w 224"/>
                  <a:gd name="T23" fmla="*/ 0 h 95"/>
                  <a:gd name="T24" fmla="*/ 0 w 224"/>
                  <a:gd name="T25" fmla="*/ 0 h 95"/>
                  <a:gd name="T26" fmla="*/ 0 w 224"/>
                  <a:gd name="T27" fmla="*/ 0 h 95"/>
                  <a:gd name="T28" fmla="*/ 0 w 224"/>
                  <a:gd name="T29" fmla="*/ 0 h 95"/>
                  <a:gd name="T30" fmla="*/ 0 w 224"/>
                  <a:gd name="T31" fmla="*/ 0 h 95"/>
                  <a:gd name="T32" fmla="*/ 0 w 224"/>
                  <a:gd name="T33" fmla="*/ 0 h 95"/>
                  <a:gd name="T34" fmla="*/ 0 w 224"/>
                  <a:gd name="T35" fmla="*/ 0 h 95"/>
                  <a:gd name="T36" fmla="*/ 0 w 224"/>
                  <a:gd name="T37" fmla="*/ 0 h 95"/>
                  <a:gd name="T38" fmla="*/ 0 w 224"/>
                  <a:gd name="T39" fmla="*/ 0 h 95"/>
                  <a:gd name="T40" fmla="*/ 0 w 224"/>
                  <a:gd name="T41" fmla="*/ 0 h 95"/>
                  <a:gd name="T42" fmla="*/ 0 w 224"/>
                  <a:gd name="T43" fmla="*/ 0 h 95"/>
                  <a:gd name="T44" fmla="*/ 0 w 224"/>
                  <a:gd name="T45" fmla="*/ 0 h 95"/>
                  <a:gd name="T46" fmla="*/ 0 w 224"/>
                  <a:gd name="T47" fmla="*/ 0 h 95"/>
                  <a:gd name="T48" fmla="*/ 0 w 224"/>
                  <a:gd name="T49" fmla="*/ 0 h 95"/>
                  <a:gd name="T50" fmla="*/ 0 w 224"/>
                  <a:gd name="T51" fmla="*/ 0 h 95"/>
                  <a:gd name="T52" fmla="*/ 0 w 224"/>
                  <a:gd name="T53" fmla="*/ 0 h 95"/>
                  <a:gd name="T54" fmla="*/ 0 w 224"/>
                  <a:gd name="T55" fmla="*/ 0 h 95"/>
                  <a:gd name="T56" fmla="*/ 0 w 224"/>
                  <a:gd name="T57" fmla="*/ 0 h 95"/>
                  <a:gd name="T58" fmla="*/ 0 w 224"/>
                  <a:gd name="T59" fmla="*/ 0 h 95"/>
                  <a:gd name="T60" fmla="*/ 0 w 224"/>
                  <a:gd name="T61" fmla="*/ 0 h 95"/>
                  <a:gd name="T62" fmla="*/ 0 w 224"/>
                  <a:gd name="T63" fmla="*/ 0 h 95"/>
                  <a:gd name="T64" fmla="*/ 0 w 224"/>
                  <a:gd name="T65" fmla="*/ 0 h 95"/>
                  <a:gd name="T66" fmla="*/ 0 w 224"/>
                  <a:gd name="T67" fmla="*/ 0 h 95"/>
                  <a:gd name="T68" fmla="*/ 0 w 224"/>
                  <a:gd name="T69" fmla="*/ 0 h 95"/>
                  <a:gd name="T70" fmla="*/ 0 w 224"/>
                  <a:gd name="T71" fmla="*/ 0 h 95"/>
                  <a:gd name="T72" fmla="*/ 0 w 224"/>
                  <a:gd name="T73" fmla="*/ 0 h 95"/>
                  <a:gd name="T74" fmla="*/ 0 w 224"/>
                  <a:gd name="T75" fmla="*/ 0 h 95"/>
                  <a:gd name="T76" fmla="*/ 0 w 224"/>
                  <a:gd name="T77" fmla="*/ 0 h 95"/>
                  <a:gd name="T78" fmla="*/ 0 w 224"/>
                  <a:gd name="T79" fmla="*/ 0 h 95"/>
                  <a:gd name="T80" fmla="*/ 0 w 224"/>
                  <a:gd name="T81" fmla="*/ 0 h 95"/>
                  <a:gd name="T82" fmla="*/ 0 w 224"/>
                  <a:gd name="T83" fmla="*/ 0 h 95"/>
                  <a:gd name="T84" fmla="*/ 0 w 224"/>
                  <a:gd name="T85" fmla="*/ 0 h 95"/>
                  <a:gd name="T86" fmla="*/ 0 w 224"/>
                  <a:gd name="T87" fmla="*/ 0 h 95"/>
                  <a:gd name="T88" fmla="*/ 0 w 224"/>
                  <a:gd name="T89" fmla="*/ 0 h 95"/>
                  <a:gd name="T90" fmla="*/ 0 w 224"/>
                  <a:gd name="T91" fmla="*/ 0 h 95"/>
                  <a:gd name="T92" fmla="*/ 0 w 224"/>
                  <a:gd name="T93" fmla="*/ 0 h 95"/>
                  <a:gd name="T94" fmla="*/ 0 w 224"/>
                  <a:gd name="T95" fmla="*/ 0 h 95"/>
                  <a:gd name="T96" fmla="*/ 0 w 224"/>
                  <a:gd name="T97" fmla="*/ 0 h 95"/>
                  <a:gd name="T98" fmla="*/ 0 w 224"/>
                  <a:gd name="T99" fmla="*/ 0 h 95"/>
                  <a:gd name="T100" fmla="*/ 0 w 224"/>
                  <a:gd name="T101" fmla="*/ 0 h 95"/>
                  <a:gd name="T102" fmla="*/ 0 w 224"/>
                  <a:gd name="T103" fmla="*/ 0 h 95"/>
                  <a:gd name="T104" fmla="*/ 0 w 224"/>
                  <a:gd name="T105" fmla="*/ 0 h 95"/>
                  <a:gd name="T106" fmla="*/ 0 w 224"/>
                  <a:gd name="T107" fmla="*/ 0 h 95"/>
                  <a:gd name="T108" fmla="*/ 0 w 224"/>
                  <a:gd name="T109" fmla="*/ 0 h 95"/>
                  <a:gd name="T110" fmla="*/ 0 w 224"/>
                  <a:gd name="T111" fmla="*/ 0 h 95"/>
                  <a:gd name="T112" fmla="*/ 0 w 224"/>
                  <a:gd name="T113" fmla="*/ 0 h 9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24"/>
                  <a:gd name="T172" fmla="*/ 0 h 95"/>
                  <a:gd name="T173" fmla="*/ 224 w 224"/>
                  <a:gd name="T174" fmla="*/ 95 h 9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24" h="95">
                    <a:moveTo>
                      <a:pt x="12" y="35"/>
                    </a:moveTo>
                    <a:lnTo>
                      <a:pt x="24" y="48"/>
                    </a:lnTo>
                    <a:lnTo>
                      <a:pt x="37" y="60"/>
                    </a:lnTo>
                    <a:lnTo>
                      <a:pt x="50" y="71"/>
                    </a:lnTo>
                    <a:lnTo>
                      <a:pt x="65" y="79"/>
                    </a:lnTo>
                    <a:lnTo>
                      <a:pt x="81" y="86"/>
                    </a:lnTo>
                    <a:lnTo>
                      <a:pt x="97" y="91"/>
                    </a:lnTo>
                    <a:lnTo>
                      <a:pt x="115" y="95"/>
                    </a:lnTo>
                    <a:lnTo>
                      <a:pt x="132" y="95"/>
                    </a:lnTo>
                    <a:lnTo>
                      <a:pt x="142" y="95"/>
                    </a:lnTo>
                    <a:lnTo>
                      <a:pt x="151" y="94"/>
                    </a:lnTo>
                    <a:lnTo>
                      <a:pt x="160" y="92"/>
                    </a:lnTo>
                    <a:lnTo>
                      <a:pt x="169" y="90"/>
                    </a:lnTo>
                    <a:lnTo>
                      <a:pt x="178" y="88"/>
                    </a:lnTo>
                    <a:lnTo>
                      <a:pt x="187" y="84"/>
                    </a:lnTo>
                    <a:lnTo>
                      <a:pt x="195" y="80"/>
                    </a:lnTo>
                    <a:lnTo>
                      <a:pt x="203" y="77"/>
                    </a:lnTo>
                    <a:lnTo>
                      <a:pt x="206" y="73"/>
                    </a:lnTo>
                    <a:lnTo>
                      <a:pt x="209" y="70"/>
                    </a:lnTo>
                    <a:lnTo>
                      <a:pt x="212" y="67"/>
                    </a:lnTo>
                    <a:lnTo>
                      <a:pt x="214" y="64"/>
                    </a:lnTo>
                    <a:lnTo>
                      <a:pt x="217" y="60"/>
                    </a:lnTo>
                    <a:lnTo>
                      <a:pt x="219" y="56"/>
                    </a:lnTo>
                    <a:lnTo>
                      <a:pt x="222" y="53"/>
                    </a:lnTo>
                    <a:lnTo>
                      <a:pt x="224" y="49"/>
                    </a:lnTo>
                    <a:lnTo>
                      <a:pt x="214" y="56"/>
                    </a:lnTo>
                    <a:lnTo>
                      <a:pt x="204" y="64"/>
                    </a:lnTo>
                    <a:lnTo>
                      <a:pt x="193" y="70"/>
                    </a:lnTo>
                    <a:lnTo>
                      <a:pt x="181" y="76"/>
                    </a:lnTo>
                    <a:lnTo>
                      <a:pt x="170" y="79"/>
                    </a:lnTo>
                    <a:lnTo>
                      <a:pt x="157" y="82"/>
                    </a:lnTo>
                    <a:lnTo>
                      <a:pt x="145" y="84"/>
                    </a:lnTo>
                    <a:lnTo>
                      <a:pt x="132" y="84"/>
                    </a:lnTo>
                    <a:lnTo>
                      <a:pt x="122" y="84"/>
                    </a:lnTo>
                    <a:lnTo>
                      <a:pt x="112" y="83"/>
                    </a:lnTo>
                    <a:lnTo>
                      <a:pt x="101" y="82"/>
                    </a:lnTo>
                    <a:lnTo>
                      <a:pt x="92" y="78"/>
                    </a:lnTo>
                    <a:lnTo>
                      <a:pt x="82" y="76"/>
                    </a:lnTo>
                    <a:lnTo>
                      <a:pt x="73" y="71"/>
                    </a:lnTo>
                    <a:lnTo>
                      <a:pt x="64" y="67"/>
                    </a:lnTo>
                    <a:lnTo>
                      <a:pt x="56" y="61"/>
                    </a:lnTo>
                    <a:lnTo>
                      <a:pt x="47" y="55"/>
                    </a:lnTo>
                    <a:lnTo>
                      <a:pt x="40" y="49"/>
                    </a:lnTo>
                    <a:lnTo>
                      <a:pt x="32" y="42"/>
                    </a:lnTo>
                    <a:lnTo>
                      <a:pt x="25" y="35"/>
                    </a:lnTo>
                    <a:lnTo>
                      <a:pt x="18" y="28"/>
                    </a:lnTo>
                    <a:lnTo>
                      <a:pt x="12" y="19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10"/>
                    </a:lnTo>
                    <a:lnTo>
                      <a:pt x="4" y="13"/>
                    </a:lnTo>
                    <a:lnTo>
                      <a:pt x="5" y="18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10" y="30"/>
                    </a:lnTo>
                    <a:lnTo>
                      <a:pt x="12" y="35"/>
                    </a:lnTo>
                    <a:close/>
                  </a:path>
                </a:pathLst>
              </a:custGeom>
              <a:solidFill>
                <a:srgbClr val="F2AF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5" name="Freeform 69"/>
              <p:cNvSpPr/>
              <p:nvPr/>
            </p:nvSpPr>
            <p:spPr bwMode="auto">
              <a:xfrm>
                <a:off x="1135" y="2674"/>
                <a:ext cx="47" cy="18"/>
              </a:xfrm>
              <a:custGeom>
                <a:avLst/>
                <a:gdLst>
                  <a:gd name="T0" fmla="*/ 0 w 235"/>
                  <a:gd name="T1" fmla="*/ 0 h 106"/>
                  <a:gd name="T2" fmla="*/ 0 w 235"/>
                  <a:gd name="T3" fmla="*/ 0 h 106"/>
                  <a:gd name="T4" fmla="*/ 0 w 235"/>
                  <a:gd name="T5" fmla="*/ 0 h 106"/>
                  <a:gd name="T6" fmla="*/ 0 w 235"/>
                  <a:gd name="T7" fmla="*/ 0 h 106"/>
                  <a:gd name="T8" fmla="*/ 0 w 235"/>
                  <a:gd name="T9" fmla="*/ 0 h 106"/>
                  <a:gd name="T10" fmla="*/ 0 w 235"/>
                  <a:gd name="T11" fmla="*/ 0 h 106"/>
                  <a:gd name="T12" fmla="*/ 0 w 235"/>
                  <a:gd name="T13" fmla="*/ 0 h 106"/>
                  <a:gd name="T14" fmla="*/ 0 w 235"/>
                  <a:gd name="T15" fmla="*/ 0 h 106"/>
                  <a:gd name="T16" fmla="*/ 0 w 235"/>
                  <a:gd name="T17" fmla="*/ 0 h 106"/>
                  <a:gd name="T18" fmla="*/ 0 w 235"/>
                  <a:gd name="T19" fmla="*/ 0 h 106"/>
                  <a:gd name="T20" fmla="*/ 0 w 235"/>
                  <a:gd name="T21" fmla="*/ 0 h 106"/>
                  <a:gd name="T22" fmla="*/ 0 w 235"/>
                  <a:gd name="T23" fmla="*/ 0 h 106"/>
                  <a:gd name="T24" fmla="*/ 0 w 235"/>
                  <a:gd name="T25" fmla="*/ 0 h 106"/>
                  <a:gd name="T26" fmla="*/ 0 w 235"/>
                  <a:gd name="T27" fmla="*/ 0 h 106"/>
                  <a:gd name="T28" fmla="*/ 0 w 235"/>
                  <a:gd name="T29" fmla="*/ 0 h 106"/>
                  <a:gd name="T30" fmla="*/ 0 w 235"/>
                  <a:gd name="T31" fmla="*/ 0 h 106"/>
                  <a:gd name="T32" fmla="*/ 0 w 235"/>
                  <a:gd name="T33" fmla="*/ 0 h 106"/>
                  <a:gd name="T34" fmla="*/ 0 w 235"/>
                  <a:gd name="T35" fmla="*/ 0 h 106"/>
                  <a:gd name="T36" fmla="*/ 0 w 235"/>
                  <a:gd name="T37" fmla="*/ 0 h 106"/>
                  <a:gd name="T38" fmla="*/ 0 w 235"/>
                  <a:gd name="T39" fmla="*/ 0 h 106"/>
                  <a:gd name="T40" fmla="*/ 0 w 235"/>
                  <a:gd name="T41" fmla="*/ 0 h 106"/>
                  <a:gd name="T42" fmla="*/ 0 w 235"/>
                  <a:gd name="T43" fmla="*/ 0 h 106"/>
                  <a:gd name="T44" fmla="*/ 0 w 235"/>
                  <a:gd name="T45" fmla="*/ 0 h 106"/>
                  <a:gd name="T46" fmla="*/ 0 w 235"/>
                  <a:gd name="T47" fmla="*/ 0 h 106"/>
                  <a:gd name="T48" fmla="*/ 0 w 235"/>
                  <a:gd name="T49" fmla="*/ 0 h 106"/>
                  <a:gd name="T50" fmla="*/ 0 w 235"/>
                  <a:gd name="T51" fmla="*/ 0 h 106"/>
                  <a:gd name="T52" fmla="*/ 0 w 235"/>
                  <a:gd name="T53" fmla="*/ 0 h 106"/>
                  <a:gd name="T54" fmla="*/ 0 w 235"/>
                  <a:gd name="T55" fmla="*/ 0 h 106"/>
                  <a:gd name="T56" fmla="*/ 0 w 235"/>
                  <a:gd name="T57" fmla="*/ 0 h 106"/>
                  <a:gd name="T58" fmla="*/ 0 w 235"/>
                  <a:gd name="T59" fmla="*/ 0 h 106"/>
                  <a:gd name="T60" fmla="*/ 0 w 235"/>
                  <a:gd name="T61" fmla="*/ 0 h 106"/>
                  <a:gd name="T62" fmla="*/ 0 w 235"/>
                  <a:gd name="T63" fmla="*/ 0 h 106"/>
                  <a:gd name="T64" fmla="*/ 0 w 235"/>
                  <a:gd name="T65" fmla="*/ 0 h 106"/>
                  <a:gd name="T66" fmla="*/ 0 w 235"/>
                  <a:gd name="T67" fmla="*/ 0 h 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35"/>
                  <a:gd name="T103" fmla="*/ 0 h 106"/>
                  <a:gd name="T104" fmla="*/ 235 w 235"/>
                  <a:gd name="T105" fmla="*/ 106 h 1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35" h="106">
                    <a:moveTo>
                      <a:pt x="8" y="33"/>
                    </a:moveTo>
                    <a:lnTo>
                      <a:pt x="20" y="50"/>
                    </a:lnTo>
                    <a:lnTo>
                      <a:pt x="33" y="63"/>
                    </a:lnTo>
                    <a:lnTo>
                      <a:pt x="47" y="76"/>
                    </a:lnTo>
                    <a:lnTo>
                      <a:pt x="63" y="87"/>
                    </a:lnTo>
                    <a:lnTo>
                      <a:pt x="71" y="90"/>
                    </a:lnTo>
                    <a:lnTo>
                      <a:pt x="79" y="95"/>
                    </a:lnTo>
                    <a:lnTo>
                      <a:pt x="88" y="98"/>
                    </a:lnTo>
                    <a:lnTo>
                      <a:pt x="97" y="101"/>
                    </a:lnTo>
                    <a:lnTo>
                      <a:pt x="107" y="104"/>
                    </a:lnTo>
                    <a:lnTo>
                      <a:pt x="116" y="105"/>
                    </a:lnTo>
                    <a:lnTo>
                      <a:pt x="126" y="106"/>
                    </a:lnTo>
                    <a:lnTo>
                      <a:pt x="135" y="106"/>
                    </a:lnTo>
                    <a:lnTo>
                      <a:pt x="146" y="106"/>
                    </a:lnTo>
                    <a:lnTo>
                      <a:pt x="157" y="104"/>
                    </a:lnTo>
                    <a:lnTo>
                      <a:pt x="168" y="102"/>
                    </a:lnTo>
                    <a:lnTo>
                      <a:pt x="179" y="99"/>
                    </a:lnTo>
                    <a:lnTo>
                      <a:pt x="189" y="95"/>
                    </a:lnTo>
                    <a:lnTo>
                      <a:pt x="199" y="90"/>
                    </a:lnTo>
                    <a:lnTo>
                      <a:pt x="209" y="84"/>
                    </a:lnTo>
                    <a:lnTo>
                      <a:pt x="218" y="78"/>
                    </a:lnTo>
                    <a:lnTo>
                      <a:pt x="220" y="76"/>
                    </a:lnTo>
                    <a:lnTo>
                      <a:pt x="222" y="72"/>
                    </a:lnTo>
                    <a:lnTo>
                      <a:pt x="224" y="70"/>
                    </a:lnTo>
                    <a:lnTo>
                      <a:pt x="226" y="66"/>
                    </a:lnTo>
                    <a:lnTo>
                      <a:pt x="228" y="63"/>
                    </a:lnTo>
                    <a:lnTo>
                      <a:pt x="231" y="59"/>
                    </a:lnTo>
                    <a:lnTo>
                      <a:pt x="233" y="57"/>
                    </a:lnTo>
                    <a:lnTo>
                      <a:pt x="235" y="53"/>
                    </a:lnTo>
                    <a:lnTo>
                      <a:pt x="235" y="52"/>
                    </a:lnTo>
                    <a:lnTo>
                      <a:pt x="235" y="51"/>
                    </a:lnTo>
                    <a:lnTo>
                      <a:pt x="224" y="62"/>
                    </a:lnTo>
                    <a:lnTo>
                      <a:pt x="213" y="70"/>
                    </a:lnTo>
                    <a:lnTo>
                      <a:pt x="201" y="77"/>
                    </a:lnTo>
                    <a:lnTo>
                      <a:pt x="189" y="83"/>
                    </a:lnTo>
                    <a:lnTo>
                      <a:pt x="176" y="88"/>
                    </a:lnTo>
                    <a:lnTo>
                      <a:pt x="163" y="92"/>
                    </a:lnTo>
                    <a:lnTo>
                      <a:pt x="149" y="94"/>
                    </a:lnTo>
                    <a:lnTo>
                      <a:pt x="135" y="95"/>
                    </a:lnTo>
                    <a:lnTo>
                      <a:pt x="124" y="95"/>
                    </a:lnTo>
                    <a:lnTo>
                      <a:pt x="114" y="94"/>
                    </a:lnTo>
                    <a:lnTo>
                      <a:pt x="103" y="92"/>
                    </a:lnTo>
                    <a:lnTo>
                      <a:pt x="93" y="88"/>
                    </a:lnTo>
                    <a:lnTo>
                      <a:pt x="83" y="84"/>
                    </a:lnTo>
                    <a:lnTo>
                      <a:pt x="73" y="80"/>
                    </a:lnTo>
                    <a:lnTo>
                      <a:pt x="64" y="75"/>
                    </a:lnTo>
                    <a:lnTo>
                      <a:pt x="55" y="69"/>
                    </a:lnTo>
                    <a:lnTo>
                      <a:pt x="47" y="63"/>
                    </a:lnTo>
                    <a:lnTo>
                      <a:pt x="39" y="56"/>
                    </a:lnTo>
                    <a:lnTo>
                      <a:pt x="31" y="47"/>
                    </a:lnTo>
                    <a:lnTo>
                      <a:pt x="24" y="39"/>
                    </a:lnTo>
                    <a:lnTo>
                      <a:pt x="17" y="30"/>
                    </a:lnTo>
                    <a:lnTo>
                      <a:pt x="11" y="21"/>
                    </a:lnTo>
                    <a:lnTo>
                      <a:pt x="6" y="11"/>
                    </a:lnTo>
                    <a:lnTo>
                      <a:pt x="0" y="0"/>
                    </a:lnTo>
                    <a:lnTo>
                      <a:pt x="1" y="5"/>
                    </a:lnTo>
                    <a:lnTo>
                      <a:pt x="2" y="9"/>
                    </a:lnTo>
                    <a:lnTo>
                      <a:pt x="2" y="14"/>
                    </a:lnTo>
                    <a:lnTo>
                      <a:pt x="3" y="17"/>
                    </a:lnTo>
                    <a:lnTo>
                      <a:pt x="4" y="21"/>
                    </a:lnTo>
                    <a:lnTo>
                      <a:pt x="5" y="26"/>
                    </a:lnTo>
                    <a:lnTo>
                      <a:pt x="7" y="29"/>
                    </a:lnTo>
                    <a:lnTo>
                      <a:pt x="8" y="33"/>
                    </a:lnTo>
                    <a:close/>
                  </a:path>
                </a:pathLst>
              </a:custGeom>
              <a:solidFill>
                <a:srgbClr val="F2B19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6" name="Freeform 70"/>
              <p:cNvSpPr/>
              <p:nvPr/>
            </p:nvSpPr>
            <p:spPr bwMode="auto">
              <a:xfrm>
                <a:off x="1134" y="2671"/>
                <a:ext cx="49" cy="19"/>
              </a:xfrm>
              <a:custGeom>
                <a:avLst/>
                <a:gdLst>
                  <a:gd name="T0" fmla="*/ 0 w 242"/>
                  <a:gd name="T1" fmla="*/ 0 h 114"/>
                  <a:gd name="T2" fmla="*/ 0 w 242"/>
                  <a:gd name="T3" fmla="*/ 0 h 114"/>
                  <a:gd name="T4" fmla="*/ 0 w 242"/>
                  <a:gd name="T5" fmla="*/ 0 h 114"/>
                  <a:gd name="T6" fmla="*/ 0 w 242"/>
                  <a:gd name="T7" fmla="*/ 0 h 114"/>
                  <a:gd name="T8" fmla="*/ 0 w 242"/>
                  <a:gd name="T9" fmla="*/ 0 h 114"/>
                  <a:gd name="T10" fmla="*/ 0 w 242"/>
                  <a:gd name="T11" fmla="*/ 0 h 114"/>
                  <a:gd name="T12" fmla="*/ 0 w 242"/>
                  <a:gd name="T13" fmla="*/ 0 h 114"/>
                  <a:gd name="T14" fmla="*/ 0 w 242"/>
                  <a:gd name="T15" fmla="*/ 0 h 114"/>
                  <a:gd name="T16" fmla="*/ 0 w 242"/>
                  <a:gd name="T17" fmla="*/ 0 h 114"/>
                  <a:gd name="T18" fmla="*/ 0 w 242"/>
                  <a:gd name="T19" fmla="*/ 0 h 114"/>
                  <a:gd name="T20" fmla="*/ 0 w 242"/>
                  <a:gd name="T21" fmla="*/ 0 h 114"/>
                  <a:gd name="T22" fmla="*/ 0 w 242"/>
                  <a:gd name="T23" fmla="*/ 0 h 114"/>
                  <a:gd name="T24" fmla="*/ 0 w 242"/>
                  <a:gd name="T25" fmla="*/ 0 h 114"/>
                  <a:gd name="T26" fmla="*/ 0 w 242"/>
                  <a:gd name="T27" fmla="*/ 0 h 114"/>
                  <a:gd name="T28" fmla="*/ 0 w 242"/>
                  <a:gd name="T29" fmla="*/ 0 h 114"/>
                  <a:gd name="T30" fmla="*/ 0 w 242"/>
                  <a:gd name="T31" fmla="*/ 0 h 114"/>
                  <a:gd name="T32" fmla="*/ 0 w 242"/>
                  <a:gd name="T33" fmla="*/ 0 h 114"/>
                  <a:gd name="T34" fmla="*/ 0 w 242"/>
                  <a:gd name="T35" fmla="*/ 0 h 114"/>
                  <a:gd name="T36" fmla="*/ 0 w 242"/>
                  <a:gd name="T37" fmla="*/ 0 h 114"/>
                  <a:gd name="T38" fmla="*/ 0 w 242"/>
                  <a:gd name="T39" fmla="*/ 0 h 114"/>
                  <a:gd name="T40" fmla="*/ 0 w 242"/>
                  <a:gd name="T41" fmla="*/ 0 h 114"/>
                  <a:gd name="T42" fmla="*/ 0 w 242"/>
                  <a:gd name="T43" fmla="*/ 0 h 114"/>
                  <a:gd name="T44" fmla="*/ 0 w 242"/>
                  <a:gd name="T45" fmla="*/ 0 h 114"/>
                  <a:gd name="T46" fmla="*/ 0 w 242"/>
                  <a:gd name="T47" fmla="*/ 0 h 114"/>
                  <a:gd name="T48" fmla="*/ 0 w 242"/>
                  <a:gd name="T49" fmla="*/ 0 h 114"/>
                  <a:gd name="T50" fmla="*/ 0 w 242"/>
                  <a:gd name="T51" fmla="*/ 0 h 114"/>
                  <a:gd name="T52" fmla="*/ 0 w 242"/>
                  <a:gd name="T53" fmla="*/ 0 h 114"/>
                  <a:gd name="T54" fmla="*/ 0 w 242"/>
                  <a:gd name="T55" fmla="*/ 0 h 114"/>
                  <a:gd name="T56" fmla="*/ 0 w 242"/>
                  <a:gd name="T57" fmla="*/ 0 h 114"/>
                  <a:gd name="T58" fmla="*/ 0 w 242"/>
                  <a:gd name="T59" fmla="*/ 0 h 114"/>
                  <a:gd name="T60" fmla="*/ 0 w 242"/>
                  <a:gd name="T61" fmla="*/ 0 h 114"/>
                  <a:gd name="T62" fmla="*/ 0 w 242"/>
                  <a:gd name="T63" fmla="*/ 0 h 114"/>
                  <a:gd name="T64" fmla="*/ 0 w 242"/>
                  <a:gd name="T65" fmla="*/ 0 h 114"/>
                  <a:gd name="T66" fmla="*/ 0 w 242"/>
                  <a:gd name="T67" fmla="*/ 0 h 114"/>
                  <a:gd name="T68" fmla="*/ 0 w 242"/>
                  <a:gd name="T69" fmla="*/ 0 h 114"/>
                  <a:gd name="T70" fmla="*/ 0 w 242"/>
                  <a:gd name="T71" fmla="*/ 0 h 11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42"/>
                  <a:gd name="T109" fmla="*/ 0 h 114"/>
                  <a:gd name="T110" fmla="*/ 242 w 242"/>
                  <a:gd name="T111" fmla="*/ 114 h 11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42" h="114">
                    <a:moveTo>
                      <a:pt x="4" y="30"/>
                    </a:moveTo>
                    <a:lnTo>
                      <a:pt x="10" y="40"/>
                    </a:lnTo>
                    <a:lnTo>
                      <a:pt x="16" y="49"/>
                    </a:lnTo>
                    <a:lnTo>
                      <a:pt x="22" y="58"/>
                    </a:lnTo>
                    <a:lnTo>
                      <a:pt x="29" y="65"/>
                    </a:lnTo>
                    <a:lnTo>
                      <a:pt x="36" y="72"/>
                    </a:lnTo>
                    <a:lnTo>
                      <a:pt x="44" y="79"/>
                    </a:lnTo>
                    <a:lnTo>
                      <a:pt x="51" y="85"/>
                    </a:lnTo>
                    <a:lnTo>
                      <a:pt x="60" y="91"/>
                    </a:lnTo>
                    <a:lnTo>
                      <a:pt x="68" y="97"/>
                    </a:lnTo>
                    <a:lnTo>
                      <a:pt x="77" y="101"/>
                    </a:lnTo>
                    <a:lnTo>
                      <a:pt x="86" y="106"/>
                    </a:lnTo>
                    <a:lnTo>
                      <a:pt x="96" y="108"/>
                    </a:lnTo>
                    <a:lnTo>
                      <a:pt x="105" y="112"/>
                    </a:lnTo>
                    <a:lnTo>
                      <a:pt x="116" y="113"/>
                    </a:lnTo>
                    <a:lnTo>
                      <a:pt x="126" y="114"/>
                    </a:lnTo>
                    <a:lnTo>
                      <a:pt x="136" y="114"/>
                    </a:lnTo>
                    <a:lnTo>
                      <a:pt x="149" y="114"/>
                    </a:lnTo>
                    <a:lnTo>
                      <a:pt x="161" y="112"/>
                    </a:lnTo>
                    <a:lnTo>
                      <a:pt x="174" y="109"/>
                    </a:lnTo>
                    <a:lnTo>
                      <a:pt x="185" y="106"/>
                    </a:lnTo>
                    <a:lnTo>
                      <a:pt x="197" y="100"/>
                    </a:lnTo>
                    <a:lnTo>
                      <a:pt x="208" y="94"/>
                    </a:lnTo>
                    <a:lnTo>
                      <a:pt x="218" y="86"/>
                    </a:lnTo>
                    <a:lnTo>
                      <a:pt x="228" y="79"/>
                    </a:lnTo>
                    <a:lnTo>
                      <a:pt x="229" y="78"/>
                    </a:lnTo>
                    <a:lnTo>
                      <a:pt x="230" y="76"/>
                    </a:lnTo>
                    <a:lnTo>
                      <a:pt x="232" y="74"/>
                    </a:lnTo>
                    <a:lnTo>
                      <a:pt x="232" y="73"/>
                    </a:lnTo>
                    <a:lnTo>
                      <a:pt x="233" y="72"/>
                    </a:lnTo>
                    <a:lnTo>
                      <a:pt x="234" y="70"/>
                    </a:lnTo>
                    <a:lnTo>
                      <a:pt x="235" y="68"/>
                    </a:lnTo>
                    <a:lnTo>
                      <a:pt x="236" y="67"/>
                    </a:lnTo>
                    <a:lnTo>
                      <a:pt x="237" y="65"/>
                    </a:lnTo>
                    <a:lnTo>
                      <a:pt x="237" y="64"/>
                    </a:lnTo>
                    <a:lnTo>
                      <a:pt x="238" y="61"/>
                    </a:lnTo>
                    <a:lnTo>
                      <a:pt x="239" y="59"/>
                    </a:lnTo>
                    <a:lnTo>
                      <a:pt x="240" y="58"/>
                    </a:lnTo>
                    <a:lnTo>
                      <a:pt x="241" y="55"/>
                    </a:lnTo>
                    <a:lnTo>
                      <a:pt x="241" y="54"/>
                    </a:lnTo>
                    <a:lnTo>
                      <a:pt x="242" y="52"/>
                    </a:lnTo>
                    <a:lnTo>
                      <a:pt x="230" y="64"/>
                    </a:lnTo>
                    <a:lnTo>
                      <a:pt x="219" y="73"/>
                    </a:lnTo>
                    <a:lnTo>
                      <a:pt x="207" y="83"/>
                    </a:lnTo>
                    <a:lnTo>
                      <a:pt x="194" y="90"/>
                    </a:lnTo>
                    <a:lnTo>
                      <a:pt x="180" y="96"/>
                    </a:lnTo>
                    <a:lnTo>
                      <a:pt x="166" y="100"/>
                    </a:lnTo>
                    <a:lnTo>
                      <a:pt x="151" y="103"/>
                    </a:lnTo>
                    <a:lnTo>
                      <a:pt x="136" y="103"/>
                    </a:lnTo>
                    <a:lnTo>
                      <a:pt x="125" y="103"/>
                    </a:lnTo>
                    <a:lnTo>
                      <a:pt x="114" y="102"/>
                    </a:lnTo>
                    <a:lnTo>
                      <a:pt x="102" y="100"/>
                    </a:lnTo>
                    <a:lnTo>
                      <a:pt x="92" y="96"/>
                    </a:lnTo>
                    <a:lnTo>
                      <a:pt x="82" y="92"/>
                    </a:lnTo>
                    <a:lnTo>
                      <a:pt x="72" y="88"/>
                    </a:lnTo>
                    <a:lnTo>
                      <a:pt x="63" y="82"/>
                    </a:lnTo>
                    <a:lnTo>
                      <a:pt x="54" y="74"/>
                    </a:lnTo>
                    <a:lnTo>
                      <a:pt x="45" y="67"/>
                    </a:lnTo>
                    <a:lnTo>
                      <a:pt x="37" y="60"/>
                    </a:lnTo>
                    <a:lnTo>
                      <a:pt x="30" y="52"/>
                    </a:lnTo>
                    <a:lnTo>
                      <a:pt x="23" y="42"/>
                    </a:lnTo>
                    <a:lnTo>
                      <a:pt x="16" y="32"/>
                    </a:lnTo>
                    <a:lnTo>
                      <a:pt x="10" y="22"/>
                    </a:lnTo>
                    <a:lnTo>
                      <a:pt x="5" y="11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7"/>
                    </a:lnTo>
                    <a:lnTo>
                      <a:pt x="1" y="11"/>
                    </a:lnTo>
                    <a:lnTo>
                      <a:pt x="1" y="16"/>
                    </a:lnTo>
                    <a:lnTo>
                      <a:pt x="2" y="19"/>
                    </a:lnTo>
                    <a:lnTo>
                      <a:pt x="3" y="23"/>
                    </a:lnTo>
                    <a:lnTo>
                      <a:pt x="3" y="26"/>
                    </a:ln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F2B49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7" name="Freeform 71"/>
              <p:cNvSpPr/>
              <p:nvPr/>
            </p:nvSpPr>
            <p:spPr bwMode="auto">
              <a:xfrm>
                <a:off x="1134" y="2667"/>
                <a:ext cx="50" cy="21"/>
              </a:xfrm>
              <a:custGeom>
                <a:avLst/>
                <a:gdLst>
                  <a:gd name="T0" fmla="*/ 0 w 246"/>
                  <a:gd name="T1" fmla="*/ 0 h 123"/>
                  <a:gd name="T2" fmla="*/ 0 w 246"/>
                  <a:gd name="T3" fmla="*/ 0 h 123"/>
                  <a:gd name="T4" fmla="*/ 0 w 246"/>
                  <a:gd name="T5" fmla="*/ 0 h 123"/>
                  <a:gd name="T6" fmla="*/ 0 w 246"/>
                  <a:gd name="T7" fmla="*/ 0 h 123"/>
                  <a:gd name="T8" fmla="*/ 0 w 246"/>
                  <a:gd name="T9" fmla="*/ 0 h 123"/>
                  <a:gd name="T10" fmla="*/ 0 w 246"/>
                  <a:gd name="T11" fmla="*/ 0 h 123"/>
                  <a:gd name="T12" fmla="*/ 0 w 246"/>
                  <a:gd name="T13" fmla="*/ 0 h 123"/>
                  <a:gd name="T14" fmla="*/ 0 w 246"/>
                  <a:gd name="T15" fmla="*/ 0 h 123"/>
                  <a:gd name="T16" fmla="*/ 0 w 246"/>
                  <a:gd name="T17" fmla="*/ 0 h 123"/>
                  <a:gd name="T18" fmla="*/ 0 w 246"/>
                  <a:gd name="T19" fmla="*/ 0 h 123"/>
                  <a:gd name="T20" fmla="*/ 0 w 246"/>
                  <a:gd name="T21" fmla="*/ 0 h 123"/>
                  <a:gd name="T22" fmla="*/ 0 w 246"/>
                  <a:gd name="T23" fmla="*/ 0 h 123"/>
                  <a:gd name="T24" fmla="*/ 0 w 246"/>
                  <a:gd name="T25" fmla="*/ 0 h 123"/>
                  <a:gd name="T26" fmla="*/ 0 w 246"/>
                  <a:gd name="T27" fmla="*/ 0 h 123"/>
                  <a:gd name="T28" fmla="*/ 0 w 246"/>
                  <a:gd name="T29" fmla="*/ 0 h 123"/>
                  <a:gd name="T30" fmla="*/ 0 w 246"/>
                  <a:gd name="T31" fmla="*/ 0 h 123"/>
                  <a:gd name="T32" fmla="*/ 0 w 246"/>
                  <a:gd name="T33" fmla="*/ 0 h 123"/>
                  <a:gd name="T34" fmla="*/ 0 w 246"/>
                  <a:gd name="T35" fmla="*/ 0 h 123"/>
                  <a:gd name="T36" fmla="*/ 0 w 246"/>
                  <a:gd name="T37" fmla="*/ 0 h 123"/>
                  <a:gd name="T38" fmla="*/ 0 w 246"/>
                  <a:gd name="T39" fmla="*/ 0 h 123"/>
                  <a:gd name="T40" fmla="*/ 0 w 246"/>
                  <a:gd name="T41" fmla="*/ 0 h 123"/>
                  <a:gd name="T42" fmla="*/ 0 w 246"/>
                  <a:gd name="T43" fmla="*/ 0 h 123"/>
                  <a:gd name="T44" fmla="*/ 0 w 246"/>
                  <a:gd name="T45" fmla="*/ 0 h 123"/>
                  <a:gd name="T46" fmla="*/ 0 w 246"/>
                  <a:gd name="T47" fmla="*/ 0 h 123"/>
                  <a:gd name="T48" fmla="*/ 0 w 246"/>
                  <a:gd name="T49" fmla="*/ 0 h 123"/>
                  <a:gd name="T50" fmla="*/ 0 w 246"/>
                  <a:gd name="T51" fmla="*/ 0 h 123"/>
                  <a:gd name="T52" fmla="*/ 0 w 246"/>
                  <a:gd name="T53" fmla="*/ 0 h 123"/>
                  <a:gd name="T54" fmla="*/ 0 w 246"/>
                  <a:gd name="T55" fmla="*/ 0 h 123"/>
                  <a:gd name="T56" fmla="*/ 0 w 246"/>
                  <a:gd name="T57" fmla="*/ 0 h 123"/>
                  <a:gd name="T58" fmla="*/ 0 w 246"/>
                  <a:gd name="T59" fmla="*/ 0 h 123"/>
                  <a:gd name="T60" fmla="*/ 0 w 246"/>
                  <a:gd name="T61" fmla="*/ 0 h 123"/>
                  <a:gd name="T62" fmla="*/ 0 w 246"/>
                  <a:gd name="T63" fmla="*/ 0 h 12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46"/>
                  <a:gd name="T97" fmla="*/ 0 h 123"/>
                  <a:gd name="T98" fmla="*/ 246 w 246"/>
                  <a:gd name="T99" fmla="*/ 123 h 12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46" h="123">
                    <a:moveTo>
                      <a:pt x="1" y="28"/>
                    </a:moveTo>
                    <a:lnTo>
                      <a:pt x="7" y="39"/>
                    </a:lnTo>
                    <a:lnTo>
                      <a:pt x="12" y="49"/>
                    </a:lnTo>
                    <a:lnTo>
                      <a:pt x="18" y="58"/>
                    </a:lnTo>
                    <a:lnTo>
                      <a:pt x="25" y="67"/>
                    </a:lnTo>
                    <a:lnTo>
                      <a:pt x="32" y="75"/>
                    </a:lnTo>
                    <a:lnTo>
                      <a:pt x="40" y="84"/>
                    </a:lnTo>
                    <a:lnTo>
                      <a:pt x="48" y="91"/>
                    </a:lnTo>
                    <a:lnTo>
                      <a:pt x="56" y="97"/>
                    </a:lnTo>
                    <a:lnTo>
                      <a:pt x="65" y="103"/>
                    </a:lnTo>
                    <a:lnTo>
                      <a:pt x="74" y="108"/>
                    </a:lnTo>
                    <a:lnTo>
                      <a:pt x="84" y="112"/>
                    </a:lnTo>
                    <a:lnTo>
                      <a:pt x="94" y="116"/>
                    </a:lnTo>
                    <a:lnTo>
                      <a:pt x="104" y="120"/>
                    </a:lnTo>
                    <a:lnTo>
                      <a:pt x="115" y="122"/>
                    </a:lnTo>
                    <a:lnTo>
                      <a:pt x="125" y="123"/>
                    </a:lnTo>
                    <a:lnTo>
                      <a:pt x="136" y="123"/>
                    </a:lnTo>
                    <a:lnTo>
                      <a:pt x="150" y="122"/>
                    </a:lnTo>
                    <a:lnTo>
                      <a:pt x="164" y="120"/>
                    </a:lnTo>
                    <a:lnTo>
                      <a:pt x="177" y="116"/>
                    </a:lnTo>
                    <a:lnTo>
                      <a:pt x="190" y="111"/>
                    </a:lnTo>
                    <a:lnTo>
                      <a:pt x="202" y="105"/>
                    </a:lnTo>
                    <a:lnTo>
                      <a:pt x="214" y="98"/>
                    </a:lnTo>
                    <a:lnTo>
                      <a:pt x="225" y="90"/>
                    </a:lnTo>
                    <a:lnTo>
                      <a:pt x="236" y="79"/>
                    </a:lnTo>
                    <a:lnTo>
                      <a:pt x="238" y="76"/>
                    </a:lnTo>
                    <a:lnTo>
                      <a:pt x="239" y="73"/>
                    </a:lnTo>
                    <a:lnTo>
                      <a:pt x="241" y="69"/>
                    </a:lnTo>
                    <a:lnTo>
                      <a:pt x="242" y="66"/>
                    </a:lnTo>
                    <a:lnTo>
                      <a:pt x="243" y="62"/>
                    </a:lnTo>
                    <a:lnTo>
                      <a:pt x="244" y="60"/>
                    </a:lnTo>
                    <a:lnTo>
                      <a:pt x="245" y="56"/>
                    </a:lnTo>
                    <a:lnTo>
                      <a:pt x="246" y="52"/>
                    </a:lnTo>
                    <a:lnTo>
                      <a:pt x="236" y="66"/>
                    </a:lnTo>
                    <a:lnTo>
                      <a:pt x="223" y="78"/>
                    </a:lnTo>
                    <a:lnTo>
                      <a:pt x="211" y="87"/>
                    </a:lnTo>
                    <a:lnTo>
                      <a:pt x="197" y="96"/>
                    </a:lnTo>
                    <a:lnTo>
                      <a:pt x="183" y="103"/>
                    </a:lnTo>
                    <a:lnTo>
                      <a:pt x="168" y="108"/>
                    </a:lnTo>
                    <a:lnTo>
                      <a:pt x="152" y="111"/>
                    </a:lnTo>
                    <a:lnTo>
                      <a:pt x="136" y="112"/>
                    </a:lnTo>
                    <a:lnTo>
                      <a:pt x="125" y="112"/>
                    </a:lnTo>
                    <a:lnTo>
                      <a:pt x="113" y="110"/>
                    </a:lnTo>
                    <a:lnTo>
                      <a:pt x="101" y="108"/>
                    </a:lnTo>
                    <a:lnTo>
                      <a:pt x="91" y="104"/>
                    </a:lnTo>
                    <a:lnTo>
                      <a:pt x="80" y="99"/>
                    </a:lnTo>
                    <a:lnTo>
                      <a:pt x="70" y="94"/>
                    </a:lnTo>
                    <a:lnTo>
                      <a:pt x="61" y="87"/>
                    </a:lnTo>
                    <a:lnTo>
                      <a:pt x="52" y="80"/>
                    </a:lnTo>
                    <a:lnTo>
                      <a:pt x="43" y="73"/>
                    </a:lnTo>
                    <a:lnTo>
                      <a:pt x="35" y="64"/>
                    </a:lnTo>
                    <a:lnTo>
                      <a:pt x="28" y="55"/>
                    </a:lnTo>
                    <a:lnTo>
                      <a:pt x="21" y="45"/>
                    </a:lnTo>
                    <a:lnTo>
                      <a:pt x="15" y="34"/>
                    </a:lnTo>
                    <a:lnTo>
                      <a:pt x="9" y="22"/>
                    </a:lnTo>
                    <a:lnTo>
                      <a:pt x="4" y="12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7"/>
                    </a:lnTo>
                    <a:lnTo>
                      <a:pt x="0" y="11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1" y="21"/>
                    </a:lnTo>
                    <a:lnTo>
                      <a:pt x="1" y="25"/>
                    </a:lnTo>
                    <a:lnTo>
                      <a:pt x="1" y="28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8" name="Freeform 72"/>
              <p:cNvSpPr/>
              <p:nvPr/>
            </p:nvSpPr>
            <p:spPr bwMode="auto">
              <a:xfrm>
                <a:off x="1135" y="2666"/>
                <a:ext cx="50" cy="22"/>
              </a:xfrm>
              <a:custGeom>
                <a:avLst/>
                <a:gdLst>
                  <a:gd name="T0" fmla="*/ 0 w 249"/>
                  <a:gd name="T1" fmla="*/ 0 h 132"/>
                  <a:gd name="T2" fmla="*/ 0 w 249"/>
                  <a:gd name="T3" fmla="*/ 0 h 132"/>
                  <a:gd name="T4" fmla="*/ 0 w 249"/>
                  <a:gd name="T5" fmla="*/ 0 h 132"/>
                  <a:gd name="T6" fmla="*/ 0 w 249"/>
                  <a:gd name="T7" fmla="*/ 0 h 132"/>
                  <a:gd name="T8" fmla="*/ 0 w 249"/>
                  <a:gd name="T9" fmla="*/ 0 h 132"/>
                  <a:gd name="T10" fmla="*/ 0 w 249"/>
                  <a:gd name="T11" fmla="*/ 0 h 132"/>
                  <a:gd name="T12" fmla="*/ 0 w 249"/>
                  <a:gd name="T13" fmla="*/ 0 h 132"/>
                  <a:gd name="T14" fmla="*/ 0 w 249"/>
                  <a:gd name="T15" fmla="*/ 0 h 132"/>
                  <a:gd name="T16" fmla="*/ 0 w 249"/>
                  <a:gd name="T17" fmla="*/ 0 h 132"/>
                  <a:gd name="T18" fmla="*/ 0 w 249"/>
                  <a:gd name="T19" fmla="*/ 0 h 132"/>
                  <a:gd name="T20" fmla="*/ 0 w 249"/>
                  <a:gd name="T21" fmla="*/ 0 h 132"/>
                  <a:gd name="T22" fmla="*/ 0 w 249"/>
                  <a:gd name="T23" fmla="*/ 0 h 132"/>
                  <a:gd name="T24" fmla="*/ 0 w 249"/>
                  <a:gd name="T25" fmla="*/ 0 h 132"/>
                  <a:gd name="T26" fmla="*/ 0 w 249"/>
                  <a:gd name="T27" fmla="*/ 0 h 132"/>
                  <a:gd name="T28" fmla="*/ 0 w 249"/>
                  <a:gd name="T29" fmla="*/ 0 h 132"/>
                  <a:gd name="T30" fmla="*/ 0 w 249"/>
                  <a:gd name="T31" fmla="*/ 0 h 132"/>
                  <a:gd name="T32" fmla="*/ 0 w 249"/>
                  <a:gd name="T33" fmla="*/ 0 h 132"/>
                  <a:gd name="T34" fmla="*/ 0 w 249"/>
                  <a:gd name="T35" fmla="*/ 0 h 132"/>
                  <a:gd name="T36" fmla="*/ 0 w 249"/>
                  <a:gd name="T37" fmla="*/ 0 h 132"/>
                  <a:gd name="T38" fmla="*/ 0 w 249"/>
                  <a:gd name="T39" fmla="*/ 0 h 132"/>
                  <a:gd name="T40" fmla="*/ 0 w 249"/>
                  <a:gd name="T41" fmla="*/ 0 h 132"/>
                  <a:gd name="T42" fmla="*/ 0 w 249"/>
                  <a:gd name="T43" fmla="*/ 0 h 132"/>
                  <a:gd name="T44" fmla="*/ 0 w 249"/>
                  <a:gd name="T45" fmla="*/ 0 h 132"/>
                  <a:gd name="T46" fmla="*/ 0 w 249"/>
                  <a:gd name="T47" fmla="*/ 0 h 132"/>
                  <a:gd name="T48" fmla="*/ 0 w 249"/>
                  <a:gd name="T49" fmla="*/ 0 h 132"/>
                  <a:gd name="T50" fmla="*/ 0 w 249"/>
                  <a:gd name="T51" fmla="*/ 0 h 132"/>
                  <a:gd name="T52" fmla="*/ 0 w 249"/>
                  <a:gd name="T53" fmla="*/ 0 h 132"/>
                  <a:gd name="T54" fmla="*/ 0 w 249"/>
                  <a:gd name="T55" fmla="*/ 0 h 132"/>
                  <a:gd name="T56" fmla="*/ 0 w 249"/>
                  <a:gd name="T57" fmla="*/ 0 h 132"/>
                  <a:gd name="T58" fmla="*/ 0 w 249"/>
                  <a:gd name="T59" fmla="*/ 0 h 132"/>
                  <a:gd name="T60" fmla="*/ 0 w 249"/>
                  <a:gd name="T61" fmla="*/ 0 h 132"/>
                  <a:gd name="T62" fmla="*/ 0 w 249"/>
                  <a:gd name="T63" fmla="*/ 0 h 132"/>
                  <a:gd name="T64" fmla="*/ 0 w 249"/>
                  <a:gd name="T65" fmla="*/ 0 h 1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49"/>
                  <a:gd name="T100" fmla="*/ 0 h 132"/>
                  <a:gd name="T101" fmla="*/ 249 w 249"/>
                  <a:gd name="T102" fmla="*/ 132 h 1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49" h="132">
                    <a:moveTo>
                      <a:pt x="0" y="29"/>
                    </a:moveTo>
                    <a:lnTo>
                      <a:pt x="5" y="40"/>
                    </a:lnTo>
                    <a:lnTo>
                      <a:pt x="10" y="51"/>
                    </a:lnTo>
                    <a:lnTo>
                      <a:pt x="16" y="61"/>
                    </a:lnTo>
                    <a:lnTo>
                      <a:pt x="23" y="71"/>
                    </a:lnTo>
                    <a:lnTo>
                      <a:pt x="30" y="79"/>
                    </a:lnTo>
                    <a:lnTo>
                      <a:pt x="37" y="89"/>
                    </a:lnTo>
                    <a:lnTo>
                      <a:pt x="45" y="96"/>
                    </a:lnTo>
                    <a:lnTo>
                      <a:pt x="54" y="103"/>
                    </a:lnTo>
                    <a:lnTo>
                      <a:pt x="63" y="111"/>
                    </a:lnTo>
                    <a:lnTo>
                      <a:pt x="72" y="117"/>
                    </a:lnTo>
                    <a:lnTo>
                      <a:pt x="82" y="121"/>
                    </a:lnTo>
                    <a:lnTo>
                      <a:pt x="92" y="125"/>
                    </a:lnTo>
                    <a:lnTo>
                      <a:pt x="102" y="129"/>
                    </a:lnTo>
                    <a:lnTo>
                      <a:pt x="114" y="131"/>
                    </a:lnTo>
                    <a:lnTo>
                      <a:pt x="125" y="132"/>
                    </a:lnTo>
                    <a:lnTo>
                      <a:pt x="136" y="132"/>
                    </a:lnTo>
                    <a:lnTo>
                      <a:pt x="151" y="132"/>
                    </a:lnTo>
                    <a:lnTo>
                      <a:pt x="166" y="129"/>
                    </a:lnTo>
                    <a:lnTo>
                      <a:pt x="180" y="125"/>
                    </a:lnTo>
                    <a:lnTo>
                      <a:pt x="194" y="119"/>
                    </a:lnTo>
                    <a:lnTo>
                      <a:pt x="207" y="112"/>
                    </a:lnTo>
                    <a:lnTo>
                      <a:pt x="219" y="102"/>
                    </a:lnTo>
                    <a:lnTo>
                      <a:pt x="230" y="93"/>
                    </a:lnTo>
                    <a:lnTo>
                      <a:pt x="242" y="81"/>
                    </a:lnTo>
                    <a:lnTo>
                      <a:pt x="243" y="77"/>
                    </a:lnTo>
                    <a:lnTo>
                      <a:pt x="244" y="75"/>
                    </a:lnTo>
                    <a:lnTo>
                      <a:pt x="245" y="71"/>
                    </a:lnTo>
                    <a:lnTo>
                      <a:pt x="246" y="67"/>
                    </a:lnTo>
                    <a:lnTo>
                      <a:pt x="247" y="64"/>
                    </a:lnTo>
                    <a:lnTo>
                      <a:pt x="248" y="60"/>
                    </a:lnTo>
                    <a:lnTo>
                      <a:pt x="249" y="58"/>
                    </a:lnTo>
                    <a:lnTo>
                      <a:pt x="249" y="54"/>
                    </a:lnTo>
                    <a:lnTo>
                      <a:pt x="239" y="69"/>
                    </a:lnTo>
                    <a:lnTo>
                      <a:pt x="227" y="82"/>
                    </a:lnTo>
                    <a:lnTo>
                      <a:pt x="214" y="94"/>
                    </a:lnTo>
                    <a:lnTo>
                      <a:pt x="200" y="103"/>
                    </a:lnTo>
                    <a:lnTo>
                      <a:pt x="185" y="112"/>
                    </a:lnTo>
                    <a:lnTo>
                      <a:pt x="169" y="117"/>
                    </a:lnTo>
                    <a:lnTo>
                      <a:pt x="161" y="119"/>
                    </a:lnTo>
                    <a:lnTo>
                      <a:pt x="153" y="120"/>
                    </a:lnTo>
                    <a:lnTo>
                      <a:pt x="145" y="121"/>
                    </a:lnTo>
                    <a:lnTo>
                      <a:pt x="136" y="121"/>
                    </a:lnTo>
                    <a:lnTo>
                      <a:pt x="124" y="121"/>
                    </a:lnTo>
                    <a:lnTo>
                      <a:pt x="113" y="120"/>
                    </a:lnTo>
                    <a:lnTo>
                      <a:pt x="100" y="117"/>
                    </a:lnTo>
                    <a:lnTo>
                      <a:pt x="90" y="113"/>
                    </a:lnTo>
                    <a:lnTo>
                      <a:pt x="79" y="108"/>
                    </a:lnTo>
                    <a:lnTo>
                      <a:pt x="69" y="102"/>
                    </a:lnTo>
                    <a:lnTo>
                      <a:pt x="59" y="95"/>
                    </a:lnTo>
                    <a:lnTo>
                      <a:pt x="50" y="88"/>
                    </a:lnTo>
                    <a:lnTo>
                      <a:pt x="42" y="79"/>
                    </a:lnTo>
                    <a:lnTo>
                      <a:pt x="34" y="70"/>
                    </a:lnTo>
                    <a:lnTo>
                      <a:pt x="27" y="60"/>
                    </a:lnTo>
                    <a:lnTo>
                      <a:pt x="20" y="49"/>
                    </a:lnTo>
                    <a:lnTo>
                      <a:pt x="14" y="37"/>
                    </a:lnTo>
                    <a:lnTo>
                      <a:pt x="9" y="26"/>
                    </a:lnTo>
                    <a:lnTo>
                      <a:pt x="5" y="14"/>
                    </a:lnTo>
                    <a:lnTo>
                      <a:pt x="1" y="0"/>
                    </a:lnTo>
                    <a:lnTo>
                      <a:pt x="1" y="4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3B69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19" name="Freeform 73"/>
              <p:cNvSpPr/>
              <p:nvPr/>
            </p:nvSpPr>
            <p:spPr bwMode="auto">
              <a:xfrm>
                <a:off x="1134" y="2665"/>
                <a:ext cx="51" cy="22"/>
              </a:xfrm>
              <a:custGeom>
                <a:avLst/>
                <a:gdLst>
                  <a:gd name="T0" fmla="*/ 0 w 251"/>
                  <a:gd name="T1" fmla="*/ 0 h 140"/>
                  <a:gd name="T2" fmla="*/ 0 w 251"/>
                  <a:gd name="T3" fmla="*/ 0 h 140"/>
                  <a:gd name="T4" fmla="*/ 0 w 251"/>
                  <a:gd name="T5" fmla="*/ 0 h 140"/>
                  <a:gd name="T6" fmla="*/ 0 w 251"/>
                  <a:gd name="T7" fmla="*/ 0 h 140"/>
                  <a:gd name="T8" fmla="*/ 0 w 251"/>
                  <a:gd name="T9" fmla="*/ 0 h 140"/>
                  <a:gd name="T10" fmla="*/ 0 w 251"/>
                  <a:gd name="T11" fmla="*/ 0 h 140"/>
                  <a:gd name="T12" fmla="*/ 0 w 251"/>
                  <a:gd name="T13" fmla="*/ 0 h 140"/>
                  <a:gd name="T14" fmla="*/ 0 w 251"/>
                  <a:gd name="T15" fmla="*/ 0 h 140"/>
                  <a:gd name="T16" fmla="*/ 0 w 251"/>
                  <a:gd name="T17" fmla="*/ 0 h 140"/>
                  <a:gd name="T18" fmla="*/ 0 w 251"/>
                  <a:gd name="T19" fmla="*/ 0 h 140"/>
                  <a:gd name="T20" fmla="*/ 0 w 251"/>
                  <a:gd name="T21" fmla="*/ 0 h 140"/>
                  <a:gd name="T22" fmla="*/ 0 w 251"/>
                  <a:gd name="T23" fmla="*/ 0 h 140"/>
                  <a:gd name="T24" fmla="*/ 0 w 251"/>
                  <a:gd name="T25" fmla="*/ 0 h 140"/>
                  <a:gd name="T26" fmla="*/ 0 w 251"/>
                  <a:gd name="T27" fmla="*/ 0 h 140"/>
                  <a:gd name="T28" fmla="*/ 0 w 251"/>
                  <a:gd name="T29" fmla="*/ 0 h 140"/>
                  <a:gd name="T30" fmla="*/ 0 w 251"/>
                  <a:gd name="T31" fmla="*/ 0 h 140"/>
                  <a:gd name="T32" fmla="*/ 0 w 251"/>
                  <a:gd name="T33" fmla="*/ 0 h 140"/>
                  <a:gd name="T34" fmla="*/ 0 w 251"/>
                  <a:gd name="T35" fmla="*/ 0 h 140"/>
                  <a:gd name="T36" fmla="*/ 0 w 251"/>
                  <a:gd name="T37" fmla="*/ 0 h 140"/>
                  <a:gd name="T38" fmla="*/ 0 w 251"/>
                  <a:gd name="T39" fmla="*/ 0 h 140"/>
                  <a:gd name="T40" fmla="*/ 0 w 251"/>
                  <a:gd name="T41" fmla="*/ 0 h 140"/>
                  <a:gd name="T42" fmla="*/ 0 w 251"/>
                  <a:gd name="T43" fmla="*/ 0 h 140"/>
                  <a:gd name="T44" fmla="*/ 0 w 251"/>
                  <a:gd name="T45" fmla="*/ 0 h 140"/>
                  <a:gd name="T46" fmla="*/ 0 w 251"/>
                  <a:gd name="T47" fmla="*/ 0 h 140"/>
                  <a:gd name="T48" fmla="*/ 0 w 251"/>
                  <a:gd name="T49" fmla="*/ 0 h 140"/>
                  <a:gd name="T50" fmla="*/ 0 w 251"/>
                  <a:gd name="T51" fmla="*/ 0 h 140"/>
                  <a:gd name="T52" fmla="*/ 0 w 251"/>
                  <a:gd name="T53" fmla="*/ 0 h 140"/>
                  <a:gd name="T54" fmla="*/ 0 w 251"/>
                  <a:gd name="T55" fmla="*/ 0 h 140"/>
                  <a:gd name="T56" fmla="*/ 0 w 251"/>
                  <a:gd name="T57" fmla="*/ 0 h 140"/>
                  <a:gd name="T58" fmla="*/ 0 w 251"/>
                  <a:gd name="T59" fmla="*/ 0 h 140"/>
                  <a:gd name="T60" fmla="*/ 0 w 251"/>
                  <a:gd name="T61" fmla="*/ 0 h 140"/>
                  <a:gd name="T62" fmla="*/ 0 w 251"/>
                  <a:gd name="T63" fmla="*/ 0 h 140"/>
                  <a:gd name="T64" fmla="*/ 0 w 251"/>
                  <a:gd name="T65" fmla="*/ 0 h 140"/>
                  <a:gd name="T66" fmla="*/ 0 w 251"/>
                  <a:gd name="T67" fmla="*/ 0 h 140"/>
                  <a:gd name="T68" fmla="*/ 0 w 251"/>
                  <a:gd name="T69" fmla="*/ 0 h 140"/>
                  <a:gd name="T70" fmla="*/ 0 w 251"/>
                  <a:gd name="T71" fmla="*/ 0 h 140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1"/>
                  <a:gd name="T109" fmla="*/ 0 h 140"/>
                  <a:gd name="T110" fmla="*/ 251 w 251"/>
                  <a:gd name="T111" fmla="*/ 140 h 140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1" h="140">
                    <a:moveTo>
                      <a:pt x="0" y="28"/>
                    </a:moveTo>
                    <a:lnTo>
                      <a:pt x="4" y="40"/>
                    </a:lnTo>
                    <a:lnTo>
                      <a:pt x="9" y="50"/>
                    </a:lnTo>
                    <a:lnTo>
                      <a:pt x="15" y="62"/>
                    </a:lnTo>
                    <a:lnTo>
                      <a:pt x="21" y="73"/>
                    </a:lnTo>
                    <a:lnTo>
                      <a:pt x="28" y="83"/>
                    </a:lnTo>
                    <a:lnTo>
                      <a:pt x="35" y="92"/>
                    </a:lnTo>
                    <a:lnTo>
                      <a:pt x="43" y="101"/>
                    </a:lnTo>
                    <a:lnTo>
                      <a:pt x="52" y="108"/>
                    </a:lnTo>
                    <a:lnTo>
                      <a:pt x="61" y="115"/>
                    </a:lnTo>
                    <a:lnTo>
                      <a:pt x="70" y="122"/>
                    </a:lnTo>
                    <a:lnTo>
                      <a:pt x="80" y="127"/>
                    </a:lnTo>
                    <a:lnTo>
                      <a:pt x="91" y="132"/>
                    </a:lnTo>
                    <a:lnTo>
                      <a:pt x="101" y="136"/>
                    </a:lnTo>
                    <a:lnTo>
                      <a:pt x="113" y="138"/>
                    </a:lnTo>
                    <a:lnTo>
                      <a:pt x="125" y="140"/>
                    </a:lnTo>
                    <a:lnTo>
                      <a:pt x="136" y="140"/>
                    </a:lnTo>
                    <a:lnTo>
                      <a:pt x="152" y="139"/>
                    </a:lnTo>
                    <a:lnTo>
                      <a:pt x="168" y="136"/>
                    </a:lnTo>
                    <a:lnTo>
                      <a:pt x="183" y="131"/>
                    </a:lnTo>
                    <a:lnTo>
                      <a:pt x="197" y="124"/>
                    </a:lnTo>
                    <a:lnTo>
                      <a:pt x="211" y="115"/>
                    </a:lnTo>
                    <a:lnTo>
                      <a:pt x="223" y="106"/>
                    </a:lnTo>
                    <a:lnTo>
                      <a:pt x="236" y="94"/>
                    </a:lnTo>
                    <a:lnTo>
                      <a:pt x="246" y="80"/>
                    </a:lnTo>
                    <a:lnTo>
                      <a:pt x="247" y="77"/>
                    </a:lnTo>
                    <a:lnTo>
                      <a:pt x="248" y="73"/>
                    </a:lnTo>
                    <a:lnTo>
                      <a:pt x="249" y="71"/>
                    </a:lnTo>
                    <a:lnTo>
                      <a:pt x="249" y="67"/>
                    </a:lnTo>
                    <a:lnTo>
                      <a:pt x="250" y="64"/>
                    </a:lnTo>
                    <a:lnTo>
                      <a:pt x="250" y="61"/>
                    </a:lnTo>
                    <a:lnTo>
                      <a:pt x="251" y="58"/>
                    </a:lnTo>
                    <a:lnTo>
                      <a:pt x="251" y="54"/>
                    </a:lnTo>
                    <a:lnTo>
                      <a:pt x="247" y="62"/>
                    </a:lnTo>
                    <a:lnTo>
                      <a:pt x="241" y="71"/>
                    </a:lnTo>
                    <a:lnTo>
                      <a:pt x="236" y="78"/>
                    </a:lnTo>
                    <a:lnTo>
                      <a:pt x="229" y="85"/>
                    </a:lnTo>
                    <a:lnTo>
                      <a:pt x="223" y="91"/>
                    </a:lnTo>
                    <a:lnTo>
                      <a:pt x="216" y="98"/>
                    </a:lnTo>
                    <a:lnTo>
                      <a:pt x="209" y="103"/>
                    </a:lnTo>
                    <a:lnTo>
                      <a:pt x="202" y="109"/>
                    </a:lnTo>
                    <a:lnTo>
                      <a:pt x="195" y="114"/>
                    </a:lnTo>
                    <a:lnTo>
                      <a:pt x="187" y="118"/>
                    </a:lnTo>
                    <a:lnTo>
                      <a:pt x="179" y="121"/>
                    </a:lnTo>
                    <a:lnTo>
                      <a:pt x="171" y="124"/>
                    </a:lnTo>
                    <a:lnTo>
                      <a:pt x="162" y="126"/>
                    </a:lnTo>
                    <a:lnTo>
                      <a:pt x="154" y="128"/>
                    </a:lnTo>
                    <a:lnTo>
                      <a:pt x="145" y="130"/>
                    </a:lnTo>
                    <a:lnTo>
                      <a:pt x="136" y="130"/>
                    </a:lnTo>
                    <a:lnTo>
                      <a:pt x="124" y="128"/>
                    </a:lnTo>
                    <a:lnTo>
                      <a:pt x="112" y="127"/>
                    </a:lnTo>
                    <a:lnTo>
                      <a:pt x="100" y="124"/>
                    </a:lnTo>
                    <a:lnTo>
                      <a:pt x="89" y="120"/>
                    </a:lnTo>
                    <a:lnTo>
                      <a:pt x="78" y="114"/>
                    </a:lnTo>
                    <a:lnTo>
                      <a:pt x="68" y="108"/>
                    </a:lnTo>
                    <a:lnTo>
                      <a:pt x="58" y="101"/>
                    </a:lnTo>
                    <a:lnTo>
                      <a:pt x="49" y="92"/>
                    </a:lnTo>
                    <a:lnTo>
                      <a:pt x="41" y="84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2"/>
                    </a:lnTo>
                    <a:lnTo>
                      <a:pt x="14" y="40"/>
                    </a:lnTo>
                    <a:lnTo>
                      <a:pt x="10" y="27"/>
                    </a:lnTo>
                    <a:lnTo>
                      <a:pt x="6" y="15"/>
                    </a:lnTo>
                    <a:lnTo>
                      <a:pt x="3" y="0"/>
                    </a:lnTo>
                    <a:lnTo>
                      <a:pt x="2" y="4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1" y="13"/>
                    </a:lnTo>
                    <a:lnTo>
                      <a:pt x="1" y="17"/>
                    </a:lnTo>
                    <a:lnTo>
                      <a:pt x="0" y="21"/>
                    </a:lnTo>
                    <a:lnTo>
                      <a:pt x="0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3B89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0" name="Freeform 74"/>
              <p:cNvSpPr/>
              <p:nvPr/>
            </p:nvSpPr>
            <p:spPr bwMode="auto">
              <a:xfrm>
                <a:off x="1138" y="2662"/>
                <a:ext cx="50" cy="24"/>
              </a:xfrm>
              <a:custGeom>
                <a:avLst/>
                <a:gdLst>
                  <a:gd name="T0" fmla="*/ 0 w 251"/>
                  <a:gd name="T1" fmla="*/ 0 h 146"/>
                  <a:gd name="T2" fmla="*/ 0 w 251"/>
                  <a:gd name="T3" fmla="*/ 0 h 146"/>
                  <a:gd name="T4" fmla="*/ 0 w 251"/>
                  <a:gd name="T5" fmla="*/ 0 h 146"/>
                  <a:gd name="T6" fmla="*/ 0 w 251"/>
                  <a:gd name="T7" fmla="*/ 0 h 146"/>
                  <a:gd name="T8" fmla="*/ 0 w 251"/>
                  <a:gd name="T9" fmla="*/ 0 h 146"/>
                  <a:gd name="T10" fmla="*/ 0 w 251"/>
                  <a:gd name="T11" fmla="*/ 0 h 146"/>
                  <a:gd name="T12" fmla="*/ 0 w 251"/>
                  <a:gd name="T13" fmla="*/ 0 h 146"/>
                  <a:gd name="T14" fmla="*/ 0 w 251"/>
                  <a:gd name="T15" fmla="*/ 0 h 146"/>
                  <a:gd name="T16" fmla="*/ 0 w 251"/>
                  <a:gd name="T17" fmla="*/ 0 h 146"/>
                  <a:gd name="T18" fmla="*/ 0 w 251"/>
                  <a:gd name="T19" fmla="*/ 0 h 146"/>
                  <a:gd name="T20" fmla="*/ 0 w 251"/>
                  <a:gd name="T21" fmla="*/ 0 h 146"/>
                  <a:gd name="T22" fmla="*/ 0 w 251"/>
                  <a:gd name="T23" fmla="*/ 0 h 146"/>
                  <a:gd name="T24" fmla="*/ 0 w 251"/>
                  <a:gd name="T25" fmla="*/ 0 h 146"/>
                  <a:gd name="T26" fmla="*/ 0 w 251"/>
                  <a:gd name="T27" fmla="*/ 0 h 146"/>
                  <a:gd name="T28" fmla="*/ 0 w 251"/>
                  <a:gd name="T29" fmla="*/ 0 h 146"/>
                  <a:gd name="T30" fmla="*/ 0 w 251"/>
                  <a:gd name="T31" fmla="*/ 0 h 146"/>
                  <a:gd name="T32" fmla="*/ 0 w 251"/>
                  <a:gd name="T33" fmla="*/ 0 h 146"/>
                  <a:gd name="T34" fmla="*/ 0 w 251"/>
                  <a:gd name="T35" fmla="*/ 0 h 146"/>
                  <a:gd name="T36" fmla="*/ 0 w 251"/>
                  <a:gd name="T37" fmla="*/ 0 h 146"/>
                  <a:gd name="T38" fmla="*/ 0 w 251"/>
                  <a:gd name="T39" fmla="*/ 0 h 146"/>
                  <a:gd name="T40" fmla="*/ 0 w 251"/>
                  <a:gd name="T41" fmla="*/ 0 h 146"/>
                  <a:gd name="T42" fmla="*/ 0 w 251"/>
                  <a:gd name="T43" fmla="*/ 0 h 146"/>
                  <a:gd name="T44" fmla="*/ 0 w 251"/>
                  <a:gd name="T45" fmla="*/ 0 h 146"/>
                  <a:gd name="T46" fmla="*/ 0 w 251"/>
                  <a:gd name="T47" fmla="*/ 0 h 146"/>
                  <a:gd name="T48" fmla="*/ 0 w 251"/>
                  <a:gd name="T49" fmla="*/ 0 h 146"/>
                  <a:gd name="T50" fmla="*/ 0 w 251"/>
                  <a:gd name="T51" fmla="*/ 0 h 146"/>
                  <a:gd name="T52" fmla="*/ 0 w 251"/>
                  <a:gd name="T53" fmla="*/ 0 h 146"/>
                  <a:gd name="T54" fmla="*/ 0 w 251"/>
                  <a:gd name="T55" fmla="*/ 0 h 146"/>
                  <a:gd name="T56" fmla="*/ 0 w 251"/>
                  <a:gd name="T57" fmla="*/ 0 h 146"/>
                  <a:gd name="T58" fmla="*/ 0 w 251"/>
                  <a:gd name="T59" fmla="*/ 0 h 146"/>
                  <a:gd name="T60" fmla="*/ 0 w 251"/>
                  <a:gd name="T61" fmla="*/ 0 h 146"/>
                  <a:gd name="T62" fmla="*/ 0 w 251"/>
                  <a:gd name="T63" fmla="*/ 0 h 146"/>
                  <a:gd name="T64" fmla="*/ 0 w 251"/>
                  <a:gd name="T65" fmla="*/ 0 h 146"/>
                  <a:gd name="T66" fmla="*/ 0 w 251"/>
                  <a:gd name="T67" fmla="*/ 0 h 146"/>
                  <a:gd name="T68" fmla="*/ 0 w 251"/>
                  <a:gd name="T69" fmla="*/ 0 h 146"/>
                  <a:gd name="T70" fmla="*/ 0 w 251"/>
                  <a:gd name="T71" fmla="*/ 0 h 146"/>
                  <a:gd name="T72" fmla="*/ 0 w 251"/>
                  <a:gd name="T73" fmla="*/ 0 h 14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51"/>
                  <a:gd name="T112" fmla="*/ 0 h 146"/>
                  <a:gd name="T113" fmla="*/ 251 w 251"/>
                  <a:gd name="T114" fmla="*/ 146 h 14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51" h="146">
                    <a:moveTo>
                      <a:pt x="0" y="25"/>
                    </a:moveTo>
                    <a:lnTo>
                      <a:pt x="4" y="39"/>
                    </a:lnTo>
                    <a:lnTo>
                      <a:pt x="8" y="51"/>
                    </a:lnTo>
                    <a:lnTo>
                      <a:pt x="13" y="62"/>
                    </a:lnTo>
                    <a:lnTo>
                      <a:pt x="19" y="74"/>
                    </a:lnTo>
                    <a:lnTo>
                      <a:pt x="26" y="85"/>
                    </a:lnTo>
                    <a:lnTo>
                      <a:pt x="33" y="95"/>
                    </a:lnTo>
                    <a:lnTo>
                      <a:pt x="41" y="104"/>
                    </a:lnTo>
                    <a:lnTo>
                      <a:pt x="49" y="113"/>
                    </a:lnTo>
                    <a:lnTo>
                      <a:pt x="58" y="120"/>
                    </a:lnTo>
                    <a:lnTo>
                      <a:pt x="68" y="127"/>
                    </a:lnTo>
                    <a:lnTo>
                      <a:pt x="78" y="133"/>
                    </a:lnTo>
                    <a:lnTo>
                      <a:pt x="89" y="138"/>
                    </a:lnTo>
                    <a:lnTo>
                      <a:pt x="99" y="142"/>
                    </a:lnTo>
                    <a:lnTo>
                      <a:pt x="112" y="145"/>
                    </a:lnTo>
                    <a:lnTo>
                      <a:pt x="123" y="146"/>
                    </a:lnTo>
                    <a:lnTo>
                      <a:pt x="135" y="146"/>
                    </a:lnTo>
                    <a:lnTo>
                      <a:pt x="144" y="146"/>
                    </a:lnTo>
                    <a:lnTo>
                      <a:pt x="152" y="145"/>
                    </a:lnTo>
                    <a:lnTo>
                      <a:pt x="160" y="144"/>
                    </a:lnTo>
                    <a:lnTo>
                      <a:pt x="168" y="142"/>
                    </a:lnTo>
                    <a:lnTo>
                      <a:pt x="184" y="137"/>
                    </a:lnTo>
                    <a:lnTo>
                      <a:pt x="199" y="128"/>
                    </a:lnTo>
                    <a:lnTo>
                      <a:pt x="213" y="119"/>
                    </a:lnTo>
                    <a:lnTo>
                      <a:pt x="226" y="107"/>
                    </a:lnTo>
                    <a:lnTo>
                      <a:pt x="238" y="94"/>
                    </a:lnTo>
                    <a:lnTo>
                      <a:pt x="248" y="79"/>
                    </a:lnTo>
                    <a:lnTo>
                      <a:pt x="249" y="76"/>
                    </a:lnTo>
                    <a:lnTo>
                      <a:pt x="249" y="72"/>
                    </a:lnTo>
                    <a:lnTo>
                      <a:pt x="250" y="70"/>
                    </a:lnTo>
                    <a:lnTo>
                      <a:pt x="250" y="66"/>
                    </a:lnTo>
                    <a:lnTo>
                      <a:pt x="251" y="62"/>
                    </a:lnTo>
                    <a:lnTo>
                      <a:pt x="251" y="60"/>
                    </a:lnTo>
                    <a:lnTo>
                      <a:pt x="251" y="57"/>
                    </a:lnTo>
                    <a:lnTo>
                      <a:pt x="251" y="53"/>
                    </a:lnTo>
                    <a:lnTo>
                      <a:pt x="247" y="62"/>
                    </a:lnTo>
                    <a:lnTo>
                      <a:pt x="242" y="71"/>
                    </a:lnTo>
                    <a:lnTo>
                      <a:pt x="237" y="79"/>
                    </a:lnTo>
                    <a:lnTo>
                      <a:pt x="231" y="86"/>
                    </a:lnTo>
                    <a:lnTo>
                      <a:pt x="224" y="95"/>
                    </a:lnTo>
                    <a:lnTo>
                      <a:pt x="217" y="101"/>
                    </a:lnTo>
                    <a:lnTo>
                      <a:pt x="210" y="108"/>
                    </a:lnTo>
                    <a:lnTo>
                      <a:pt x="203" y="113"/>
                    </a:lnTo>
                    <a:lnTo>
                      <a:pt x="196" y="119"/>
                    </a:lnTo>
                    <a:lnTo>
                      <a:pt x="188" y="122"/>
                    </a:lnTo>
                    <a:lnTo>
                      <a:pt x="179" y="127"/>
                    </a:lnTo>
                    <a:lnTo>
                      <a:pt x="171" y="130"/>
                    </a:lnTo>
                    <a:lnTo>
                      <a:pt x="162" y="133"/>
                    </a:lnTo>
                    <a:lnTo>
                      <a:pt x="153" y="134"/>
                    </a:lnTo>
                    <a:lnTo>
                      <a:pt x="144" y="136"/>
                    </a:lnTo>
                    <a:lnTo>
                      <a:pt x="135" y="136"/>
                    </a:lnTo>
                    <a:lnTo>
                      <a:pt x="123" y="136"/>
                    </a:lnTo>
                    <a:lnTo>
                      <a:pt x="111" y="133"/>
                    </a:lnTo>
                    <a:lnTo>
                      <a:pt x="98" y="130"/>
                    </a:lnTo>
                    <a:lnTo>
                      <a:pt x="87" y="126"/>
                    </a:lnTo>
                    <a:lnTo>
                      <a:pt x="76" y="120"/>
                    </a:lnTo>
                    <a:lnTo>
                      <a:pt x="66" y="113"/>
                    </a:lnTo>
                    <a:lnTo>
                      <a:pt x="57" y="106"/>
                    </a:lnTo>
                    <a:lnTo>
                      <a:pt x="48" y="97"/>
                    </a:lnTo>
                    <a:lnTo>
                      <a:pt x="39" y="88"/>
                    </a:lnTo>
                    <a:lnTo>
                      <a:pt x="32" y="77"/>
                    </a:lnTo>
                    <a:lnTo>
                      <a:pt x="25" y="66"/>
                    </a:lnTo>
                    <a:lnTo>
                      <a:pt x="19" y="54"/>
                    </a:lnTo>
                    <a:lnTo>
                      <a:pt x="14" y="41"/>
                    </a:lnTo>
                    <a:lnTo>
                      <a:pt x="10" y="28"/>
                    </a:lnTo>
                    <a:lnTo>
                      <a:pt x="7" y="15"/>
                    </a:lnTo>
                    <a:lnTo>
                      <a:pt x="5" y="0"/>
                    </a:lnTo>
                    <a:lnTo>
                      <a:pt x="4" y="3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2" y="12"/>
                    </a:lnTo>
                    <a:lnTo>
                      <a:pt x="1" y="16"/>
                    </a:lnTo>
                    <a:lnTo>
                      <a:pt x="1" y="19"/>
                    </a:lnTo>
                    <a:lnTo>
                      <a:pt x="0" y="22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3BA9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1" name="Freeform 75"/>
              <p:cNvSpPr/>
              <p:nvPr/>
            </p:nvSpPr>
            <p:spPr bwMode="auto">
              <a:xfrm>
                <a:off x="1138" y="2660"/>
                <a:ext cx="50" cy="25"/>
              </a:xfrm>
              <a:custGeom>
                <a:avLst/>
                <a:gdLst>
                  <a:gd name="T0" fmla="*/ 0 w 249"/>
                  <a:gd name="T1" fmla="*/ 0 h 154"/>
                  <a:gd name="T2" fmla="*/ 0 w 249"/>
                  <a:gd name="T3" fmla="*/ 0 h 154"/>
                  <a:gd name="T4" fmla="*/ 0 w 249"/>
                  <a:gd name="T5" fmla="*/ 0 h 154"/>
                  <a:gd name="T6" fmla="*/ 0 w 249"/>
                  <a:gd name="T7" fmla="*/ 0 h 154"/>
                  <a:gd name="T8" fmla="*/ 0 w 249"/>
                  <a:gd name="T9" fmla="*/ 0 h 154"/>
                  <a:gd name="T10" fmla="*/ 0 w 249"/>
                  <a:gd name="T11" fmla="*/ 0 h 154"/>
                  <a:gd name="T12" fmla="*/ 0 w 249"/>
                  <a:gd name="T13" fmla="*/ 0 h 154"/>
                  <a:gd name="T14" fmla="*/ 0 w 249"/>
                  <a:gd name="T15" fmla="*/ 0 h 154"/>
                  <a:gd name="T16" fmla="*/ 0 w 249"/>
                  <a:gd name="T17" fmla="*/ 0 h 154"/>
                  <a:gd name="T18" fmla="*/ 0 w 249"/>
                  <a:gd name="T19" fmla="*/ 0 h 154"/>
                  <a:gd name="T20" fmla="*/ 0 w 249"/>
                  <a:gd name="T21" fmla="*/ 0 h 154"/>
                  <a:gd name="T22" fmla="*/ 0 w 249"/>
                  <a:gd name="T23" fmla="*/ 0 h 154"/>
                  <a:gd name="T24" fmla="*/ 0 w 249"/>
                  <a:gd name="T25" fmla="*/ 0 h 154"/>
                  <a:gd name="T26" fmla="*/ 0 w 249"/>
                  <a:gd name="T27" fmla="*/ 0 h 154"/>
                  <a:gd name="T28" fmla="*/ 0 w 249"/>
                  <a:gd name="T29" fmla="*/ 0 h 154"/>
                  <a:gd name="T30" fmla="*/ 0 w 249"/>
                  <a:gd name="T31" fmla="*/ 0 h 154"/>
                  <a:gd name="T32" fmla="*/ 0 w 249"/>
                  <a:gd name="T33" fmla="*/ 0 h 154"/>
                  <a:gd name="T34" fmla="*/ 0 w 249"/>
                  <a:gd name="T35" fmla="*/ 0 h 154"/>
                  <a:gd name="T36" fmla="*/ 0 w 249"/>
                  <a:gd name="T37" fmla="*/ 0 h 154"/>
                  <a:gd name="T38" fmla="*/ 0 w 249"/>
                  <a:gd name="T39" fmla="*/ 0 h 154"/>
                  <a:gd name="T40" fmla="*/ 0 w 249"/>
                  <a:gd name="T41" fmla="*/ 0 h 154"/>
                  <a:gd name="T42" fmla="*/ 0 w 249"/>
                  <a:gd name="T43" fmla="*/ 0 h 154"/>
                  <a:gd name="T44" fmla="*/ 0 w 249"/>
                  <a:gd name="T45" fmla="*/ 0 h 154"/>
                  <a:gd name="T46" fmla="*/ 0 w 249"/>
                  <a:gd name="T47" fmla="*/ 0 h 154"/>
                  <a:gd name="T48" fmla="*/ 0 w 249"/>
                  <a:gd name="T49" fmla="*/ 0 h 154"/>
                  <a:gd name="T50" fmla="*/ 0 w 249"/>
                  <a:gd name="T51" fmla="*/ 0 h 154"/>
                  <a:gd name="T52" fmla="*/ 0 w 249"/>
                  <a:gd name="T53" fmla="*/ 0 h 154"/>
                  <a:gd name="T54" fmla="*/ 0 w 249"/>
                  <a:gd name="T55" fmla="*/ 0 h 154"/>
                  <a:gd name="T56" fmla="*/ 0 w 249"/>
                  <a:gd name="T57" fmla="*/ 0 h 154"/>
                  <a:gd name="T58" fmla="*/ 0 w 249"/>
                  <a:gd name="T59" fmla="*/ 0 h 154"/>
                  <a:gd name="T60" fmla="*/ 0 w 249"/>
                  <a:gd name="T61" fmla="*/ 0 h 154"/>
                  <a:gd name="T62" fmla="*/ 0 w 249"/>
                  <a:gd name="T63" fmla="*/ 0 h 154"/>
                  <a:gd name="T64" fmla="*/ 0 w 249"/>
                  <a:gd name="T65" fmla="*/ 0 h 154"/>
                  <a:gd name="T66" fmla="*/ 0 w 249"/>
                  <a:gd name="T67" fmla="*/ 0 h 154"/>
                  <a:gd name="T68" fmla="*/ 0 w 249"/>
                  <a:gd name="T69" fmla="*/ 0 h 154"/>
                  <a:gd name="T70" fmla="*/ 0 w 249"/>
                  <a:gd name="T71" fmla="*/ 0 h 154"/>
                  <a:gd name="T72" fmla="*/ 0 w 249"/>
                  <a:gd name="T73" fmla="*/ 0 h 154"/>
                  <a:gd name="T74" fmla="*/ 0 w 249"/>
                  <a:gd name="T75" fmla="*/ 0 h 154"/>
                  <a:gd name="T76" fmla="*/ 0 w 249"/>
                  <a:gd name="T77" fmla="*/ 0 h 154"/>
                  <a:gd name="T78" fmla="*/ 0 w 249"/>
                  <a:gd name="T79" fmla="*/ 0 h 15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49"/>
                  <a:gd name="T121" fmla="*/ 0 h 154"/>
                  <a:gd name="T122" fmla="*/ 249 w 249"/>
                  <a:gd name="T123" fmla="*/ 154 h 154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49" h="154">
                    <a:moveTo>
                      <a:pt x="0" y="24"/>
                    </a:moveTo>
                    <a:lnTo>
                      <a:pt x="3" y="39"/>
                    </a:lnTo>
                    <a:lnTo>
                      <a:pt x="7" y="51"/>
                    </a:lnTo>
                    <a:lnTo>
                      <a:pt x="11" y="64"/>
                    </a:lnTo>
                    <a:lnTo>
                      <a:pt x="17" y="76"/>
                    </a:lnTo>
                    <a:lnTo>
                      <a:pt x="23" y="86"/>
                    </a:lnTo>
                    <a:lnTo>
                      <a:pt x="30" y="97"/>
                    </a:lnTo>
                    <a:lnTo>
                      <a:pt x="38" y="108"/>
                    </a:lnTo>
                    <a:lnTo>
                      <a:pt x="46" y="116"/>
                    </a:lnTo>
                    <a:lnTo>
                      <a:pt x="55" y="125"/>
                    </a:lnTo>
                    <a:lnTo>
                      <a:pt x="65" y="132"/>
                    </a:lnTo>
                    <a:lnTo>
                      <a:pt x="75" y="138"/>
                    </a:lnTo>
                    <a:lnTo>
                      <a:pt x="86" y="144"/>
                    </a:lnTo>
                    <a:lnTo>
                      <a:pt x="97" y="148"/>
                    </a:lnTo>
                    <a:lnTo>
                      <a:pt x="109" y="151"/>
                    </a:lnTo>
                    <a:lnTo>
                      <a:pt x="121" y="152"/>
                    </a:lnTo>
                    <a:lnTo>
                      <a:pt x="133" y="154"/>
                    </a:lnTo>
                    <a:lnTo>
                      <a:pt x="142" y="154"/>
                    </a:lnTo>
                    <a:lnTo>
                      <a:pt x="151" y="152"/>
                    </a:lnTo>
                    <a:lnTo>
                      <a:pt x="159" y="150"/>
                    </a:lnTo>
                    <a:lnTo>
                      <a:pt x="168" y="148"/>
                    </a:lnTo>
                    <a:lnTo>
                      <a:pt x="176" y="145"/>
                    </a:lnTo>
                    <a:lnTo>
                      <a:pt x="184" y="142"/>
                    </a:lnTo>
                    <a:lnTo>
                      <a:pt x="192" y="138"/>
                    </a:lnTo>
                    <a:lnTo>
                      <a:pt x="199" y="133"/>
                    </a:lnTo>
                    <a:lnTo>
                      <a:pt x="206" y="127"/>
                    </a:lnTo>
                    <a:lnTo>
                      <a:pt x="213" y="122"/>
                    </a:lnTo>
                    <a:lnTo>
                      <a:pt x="220" y="115"/>
                    </a:lnTo>
                    <a:lnTo>
                      <a:pt x="226" y="109"/>
                    </a:lnTo>
                    <a:lnTo>
                      <a:pt x="233" y="102"/>
                    </a:lnTo>
                    <a:lnTo>
                      <a:pt x="238" y="95"/>
                    </a:lnTo>
                    <a:lnTo>
                      <a:pt x="244" y="86"/>
                    </a:lnTo>
                    <a:lnTo>
                      <a:pt x="248" y="78"/>
                    </a:lnTo>
                    <a:lnTo>
                      <a:pt x="249" y="74"/>
                    </a:lnTo>
                    <a:lnTo>
                      <a:pt x="249" y="72"/>
                    </a:lnTo>
                    <a:lnTo>
                      <a:pt x="249" y="69"/>
                    </a:lnTo>
                    <a:lnTo>
                      <a:pt x="249" y="65"/>
                    </a:lnTo>
                    <a:lnTo>
                      <a:pt x="249" y="63"/>
                    </a:lnTo>
                    <a:lnTo>
                      <a:pt x="249" y="59"/>
                    </a:lnTo>
                    <a:lnTo>
                      <a:pt x="249" y="57"/>
                    </a:lnTo>
                    <a:lnTo>
                      <a:pt x="249" y="53"/>
                    </a:lnTo>
                    <a:lnTo>
                      <a:pt x="245" y="63"/>
                    </a:lnTo>
                    <a:lnTo>
                      <a:pt x="241" y="72"/>
                    </a:lnTo>
                    <a:lnTo>
                      <a:pt x="236" y="80"/>
                    </a:lnTo>
                    <a:lnTo>
                      <a:pt x="230" y="89"/>
                    </a:lnTo>
                    <a:lnTo>
                      <a:pt x="223" y="97"/>
                    </a:lnTo>
                    <a:lnTo>
                      <a:pt x="217" y="104"/>
                    </a:lnTo>
                    <a:lnTo>
                      <a:pt x="210" y="112"/>
                    </a:lnTo>
                    <a:lnTo>
                      <a:pt x="203" y="118"/>
                    </a:lnTo>
                    <a:lnTo>
                      <a:pt x="195" y="124"/>
                    </a:lnTo>
                    <a:lnTo>
                      <a:pt x="187" y="128"/>
                    </a:lnTo>
                    <a:lnTo>
                      <a:pt x="179" y="133"/>
                    </a:lnTo>
                    <a:lnTo>
                      <a:pt x="170" y="136"/>
                    </a:lnTo>
                    <a:lnTo>
                      <a:pt x="161" y="139"/>
                    </a:lnTo>
                    <a:lnTo>
                      <a:pt x="152" y="142"/>
                    </a:lnTo>
                    <a:lnTo>
                      <a:pt x="143" y="143"/>
                    </a:lnTo>
                    <a:lnTo>
                      <a:pt x="133" y="143"/>
                    </a:lnTo>
                    <a:lnTo>
                      <a:pt x="121" y="142"/>
                    </a:lnTo>
                    <a:lnTo>
                      <a:pt x="109" y="140"/>
                    </a:lnTo>
                    <a:lnTo>
                      <a:pt x="96" y="137"/>
                    </a:lnTo>
                    <a:lnTo>
                      <a:pt x="85" y="132"/>
                    </a:lnTo>
                    <a:lnTo>
                      <a:pt x="74" y="126"/>
                    </a:lnTo>
                    <a:lnTo>
                      <a:pt x="64" y="119"/>
                    </a:lnTo>
                    <a:lnTo>
                      <a:pt x="54" y="110"/>
                    </a:lnTo>
                    <a:lnTo>
                      <a:pt x="45" y="101"/>
                    </a:lnTo>
                    <a:lnTo>
                      <a:pt x="37" y="91"/>
                    </a:lnTo>
                    <a:lnTo>
                      <a:pt x="30" y="80"/>
                    </a:lnTo>
                    <a:lnTo>
                      <a:pt x="24" y="69"/>
                    </a:lnTo>
                    <a:lnTo>
                      <a:pt x="18" y="57"/>
                    </a:lnTo>
                    <a:lnTo>
                      <a:pt x="14" y="43"/>
                    </a:lnTo>
                    <a:lnTo>
                      <a:pt x="10" y="29"/>
                    </a:lnTo>
                    <a:lnTo>
                      <a:pt x="8" y="15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4" y="9"/>
                    </a:lnTo>
                    <a:lnTo>
                      <a:pt x="3" y="12"/>
                    </a:lnTo>
                    <a:lnTo>
                      <a:pt x="2" y="16"/>
                    </a:lnTo>
                    <a:lnTo>
                      <a:pt x="1" y="18"/>
                    </a:lnTo>
                    <a:lnTo>
                      <a:pt x="1" y="2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4BD9A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2" name="Freeform 76"/>
              <p:cNvSpPr/>
              <p:nvPr/>
            </p:nvSpPr>
            <p:spPr bwMode="auto">
              <a:xfrm>
                <a:off x="1136" y="2659"/>
                <a:ext cx="49" cy="26"/>
              </a:xfrm>
              <a:custGeom>
                <a:avLst/>
                <a:gdLst>
                  <a:gd name="T0" fmla="*/ 0 w 246"/>
                  <a:gd name="T1" fmla="*/ 0 h 159"/>
                  <a:gd name="T2" fmla="*/ 0 w 246"/>
                  <a:gd name="T3" fmla="*/ 0 h 159"/>
                  <a:gd name="T4" fmla="*/ 0 w 246"/>
                  <a:gd name="T5" fmla="*/ 0 h 159"/>
                  <a:gd name="T6" fmla="*/ 0 w 246"/>
                  <a:gd name="T7" fmla="*/ 0 h 159"/>
                  <a:gd name="T8" fmla="*/ 0 w 246"/>
                  <a:gd name="T9" fmla="*/ 0 h 159"/>
                  <a:gd name="T10" fmla="*/ 0 w 246"/>
                  <a:gd name="T11" fmla="*/ 0 h 159"/>
                  <a:gd name="T12" fmla="*/ 0 w 246"/>
                  <a:gd name="T13" fmla="*/ 0 h 159"/>
                  <a:gd name="T14" fmla="*/ 0 w 246"/>
                  <a:gd name="T15" fmla="*/ 0 h 159"/>
                  <a:gd name="T16" fmla="*/ 0 w 246"/>
                  <a:gd name="T17" fmla="*/ 0 h 159"/>
                  <a:gd name="T18" fmla="*/ 0 w 246"/>
                  <a:gd name="T19" fmla="*/ 0 h 159"/>
                  <a:gd name="T20" fmla="*/ 0 w 246"/>
                  <a:gd name="T21" fmla="*/ 0 h 159"/>
                  <a:gd name="T22" fmla="*/ 0 w 246"/>
                  <a:gd name="T23" fmla="*/ 0 h 159"/>
                  <a:gd name="T24" fmla="*/ 0 w 246"/>
                  <a:gd name="T25" fmla="*/ 0 h 159"/>
                  <a:gd name="T26" fmla="*/ 0 w 246"/>
                  <a:gd name="T27" fmla="*/ 0 h 159"/>
                  <a:gd name="T28" fmla="*/ 0 w 246"/>
                  <a:gd name="T29" fmla="*/ 0 h 159"/>
                  <a:gd name="T30" fmla="*/ 0 w 246"/>
                  <a:gd name="T31" fmla="*/ 0 h 159"/>
                  <a:gd name="T32" fmla="*/ 0 w 246"/>
                  <a:gd name="T33" fmla="*/ 0 h 159"/>
                  <a:gd name="T34" fmla="*/ 0 w 246"/>
                  <a:gd name="T35" fmla="*/ 0 h 159"/>
                  <a:gd name="T36" fmla="*/ 0 w 246"/>
                  <a:gd name="T37" fmla="*/ 0 h 159"/>
                  <a:gd name="T38" fmla="*/ 0 w 246"/>
                  <a:gd name="T39" fmla="*/ 0 h 159"/>
                  <a:gd name="T40" fmla="*/ 0 w 246"/>
                  <a:gd name="T41" fmla="*/ 0 h 159"/>
                  <a:gd name="T42" fmla="*/ 0 w 246"/>
                  <a:gd name="T43" fmla="*/ 0 h 159"/>
                  <a:gd name="T44" fmla="*/ 0 w 246"/>
                  <a:gd name="T45" fmla="*/ 0 h 159"/>
                  <a:gd name="T46" fmla="*/ 0 w 246"/>
                  <a:gd name="T47" fmla="*/ 0 h 159"/>
                  <a:gd name="T48" fmla="*/ 0 w 246"/>
                  <a:gd name="T49" fmla="*/ 0 h 159"/>
                  <a:gd name="T50" fmla="*/ 0 w 246"/>
                  <a:gd name="T51" fmla="*/ 0 h 159"/>
                  <a:gd name="T52" fmla="*/ 0 w 246"/>
                  <a:gd name="T53" fmla="*/ 0 h 159"/>
                  <a:gd name="T54" fmla="*/ 0 w 246"/>
                  <a:gd name="T55" fmla="*/ 0 h 159"/>
                  <a:gd name="T56" fmla="*/ 0 w 246"/>
                  <a:gd name="T57" fmla="*/ 0 h 159"/>
                  <a:gd name="T58" fmla="*/ 0 w 246"/>
                  <a:gd name="T59" fmla="*/ 0 h 159"/>
                  <a:gd name="T60" fmla="*/ 0 w 246"/>
                  <a:gd name="T61" fmla="*/ 0 h 159"/>
                  <a:gd name="T62" fmla="*/ 0 w 246"/>
                  <a:gd name="T63" fmla="*/ 0 h 159"/>
                  <a:gd name="T64" fmla="*/ 0 w 246"/>
                  <a:gd name="T65" fmla="*/ 0 h 159"/>
                  <a:gd name="T66" fmla="*/ 0 w 246"/>
                  <a:gd name="T67" fmla="*/ 0 h 159"/>
                  <a:gd name="T68" fmla="*/ 0 w 246"/>
                  <a:gd name="T69" fmla="*/ 0 h 159"/>
                  <a:gd name="T70" fmla="*/ 0 w 246"/>
                  <a:gd name="T71" fmla="*/ 0 h 159"/>
                  <a:gd name="T72" fmla="*/ 0 w 246"/>
                  <a:gd name="T73" fmla="*/ 0 h 159"/>
                  <a:gd name="T74" fmla="*/ 0 w 246"/>
                  <a:gd name="T75" fmla="*/ 0 h 159"/>
                  <a:gd name="T76" fmla="*/ 0 w 246"/>
                  <a:gd name="T77" fmla="*/ 0 h 159"/>
                  <a:gd name="T78" fmla="*/ 0 w 246"/>
                  <a:gd name="T79" fmla="*/ 0 h 159"/>
                  <a:gd name="T80" fmla="*/ 0 w 246"/>
                  <a:gd name="T81" fmla="*/ 0 h 159"/>
                  <a:gd name="T82" fmla="*/ 0 w 246"/>
                  <a:gd name="T83" fmla="*/ 0 h 159"/>
                  <a:gd name="T84" fmla="*/ 0 w 246"/>
                  <a:gd name="T85" fmla="*/ 0 h 159"/>
                  <a:gd name="T86" fmla="*/ 0 w 246"/>
                  <a:gd name="T87" fmla="*/ 0 h 1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46"/>
                  <a:gd name="T133" fmla="*/ 0 h 159"/>
                  <a:gd name="T134" fmla="*/ 246 w 246"/>
                  <a:gd name="T135" fmla="*/ 159 h 15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46" h="159">
                    <a:moveTo>
                      <a:pt x="0" y="23"/>
                    </a:moveTo>
                    <a:lnTo>
                      <a:pt x="2" y="38"/>
                    </a:lnTo>
                    <a:lnTo>
                      <a:pt x="5" y="51"/>
                    </a:lnTo>
                    <a:lnTo>
                      <a:pt x="9" y="64"/>
                    </a:lnTo>
                    <a:lnTo>
                      <a:pt x="14" y="77"/>
                    </a:lnTo>
                    <a:lnTo>
                      <a:pt x="20" y="89"/>
                    </a:lnTo>
                    <a:lnTo>
                      <a:pt x="27" y="100"/>
                    </a:lnTo>
                    <a:lnTo>
                      <a:pt x="34" y="111"/>
                    </a:lnTo>
                    <a:lnTo>
                      <a:pt x="43" y="120"/>
                    </a:lnTo>
                    <a:lnTo>
                      <a:pt x="52" y="129"/>
                    </a:lnTo>
                    <a:lnTo>
                      <a:pt x="61" y="136"/>
                    </a:lnTo>
                    <a:lnTo>
                      <a:pt x="71" y="143"/>
                    </a:lnTo>
                    <a:lnTo>
                      <a:pt x="82" y="149"/>
                    </a:lnTo>
                    <a:lnTo>
                      <a:pt x="93" y="153"/>
                    </a:lnTo>
                    <a:lnTo>
                      <a:pt x="106" y="156"/>
                    </a:lnTo>
                    <a:lnTo>
                      <a:pt x="118" y="159"/>
                    </a:lnTo>
                    <a:lnTo>
                      <a:pt x="130" y="159"/>
                    </a:lnTo>
                    <a:lnTo>
                      <a:pt x="139" y="159"/>
                    </a:lnTo>
                    <a:lnTo>
                      <a:pt x="148" y="157"/>
                    </a:lnTo>
                    <a:lnTo>
                      <a:pt x="157" y="156"/>
                    </a:lnTo>
                    <a:lnTo>
                      <a:pt x="166" y="153"/>
                    </a:lnTo>
                    <a:lnTo>
                      <a:pt x="174" y="150"/>
                    </a:lnTo>
                    <a:lnTo>
                      <a:pt x="183" y="145"/>
                    </a:lnTo>
                    <a:lnTo>
                      <a:pt x="191" y="142"/>
                    </a:lnTo>
                    <a:lnTo>
                      <a:pt x="198" y="136"/>
                    </a:lnTo>
                    <a:lnTo>
                      <a:pt x="205" y="131"/>
                    </a:lnTo>
                    <a:lnTo>
                      <a:pt x="212" y="124"/>
                    </a:lnTo>
                    <a:lnTo>
                      <a:pt x="219" y="118"/>
                    </a:lnTo>
                    <a:lnTo>
                      <a:pt x="226" y="111"/>
                    </a:lnTo>
                    <a:lnTo>
                      <a:pt x="232" y="102"/>
                    </a:lnTo>
                    <a:lnTo>
                      <a:pt x="237" y="94"/>
                    </a:lnTo>
                    <a:lnTo>
                      <a:pt x="242" y="85"/>
                    </a:lnTo>
                    <a:lnTo>
                      <a:pt x="246" y="76"/>
                    </a:lnTo>
                    <a:lnTo>
                      <a:pt x="246" y="74"/>
                    </a:lnTo>
                    <a:lnTo>
                      <a:pt x="246" y="70"/>
                    </a:lnTo>
                    <a:lnTo>
                      <a:pt x="246" y="68"/>
                    </a:lnTo>
                    <a:lnTo>
                      <a:pt x="246" y="64"/>
                    </a:lnTo>
                    <a:lnTo>
                      <a:pt x="246" y="60"/>
                    </a:lnTo>
                    <a:lnTo>
                      <a:pt x="246" y="58"/>
                    </a:lnTo>
                    <a:lnTo>
                      <a:pt x="246" y="54"/>
                    </a:lnTo>
                    <a:lnTo>
                      <a:pt x="246" y="52"/>
                    </a:lnTo>
                    <a:lnTo>
                      <a:pt x="242" y="62"/>
                    </a:lnTo>
                    <a:lnTo>
                      <a:pt x="238" y="72"/>
                    </a:lnTo>
                    <a:lnTo>
                      <a:pt x="233" y="82"/>
                    </a:lnTo>
                    <a:lnTo>
                      <a:pt x="228" y="90"/>
                    </a:lnTo>
                    <a:lnTo>
                      <a:pt x="221" y="99"/>
                    </a:lnTo>
                    <a:lnTo>
                      <a:pt x="215" y="107"/>
                    </a:lnTo>
                    <a:lnTo>
                      <a:pt x="208" y="114"/>
                    </a:lnTo>
                    <a:lnTo>
                      <a:pt x="201" y="121"/>
                    </a:lnTo>
                    <a:lnTo>
                      <a:pt x="193" y="127"/>
                    </a:lnTo>
                    <a:lnTo>
                      <a:pt x="185" y="132"/>
                    </a:lnTo>
                    <a:lnTo>
                      <a:pt x="177" y="137"/>
                    </a:lnTo>
                    <a:lnTo>
                      <a:pt x="168" y="142"/>
                    </a:lnTo>
                    <a:lnTo>
                      <a:pt x="159" y="144"/>
                    </a:lnTo>
                    <a:lnTo>
                      <a:pt x="149" y="147"/>
                    </a:lnTo>
                    <a:lnTo>
                      <a:pt x="140" y="148"/>
                    </a:lnTo>
                    <a:lnTo>
                      <a:pt x="130" y="148"/>
                    </a:lnTo>
                    <a:lnTo>
                      <a:pt x="118" y="148"/>
                    </a:lnTo>
                    <a:lnTo>
                      <a:pt x="106" y="145"/>
                    </a:lnTo>
                    <a:lnTo>
                      <a:pt x="93" y="142"/>
                    </a:lnTo>
                    <a:lnTo>
                      <a:pt x="82" y="137"/>
                    </a:lnTo>
                    <a:lnTo>
                      <a:pt x="71" y="131"/>
                    </a:lnTo>
                    <a:lnTo>
                      <a:pt x="61" y="124"/>
                    </a:lnTo>
                    <a:lnTo>
                      <a:pt x="52" y="115"/>
                    </a:lnTo>
                    <a:lnTo>
                      <a:pt x="43" y="106"/>
                    </a:lnTo>
                    <a:lnTo>
                      <a:pt x="35" y="95"/>
                    </a:lnTo>
                    <a:lnTo>
                      <a:pt x="28" y="84"/>
                    </a:lnTo>
                    <a:lnTo>
                      <a:pt x="22" y="72"/>
                    </a:lnTo>
                    <a:lnTo>
                      <a:pt x="17" y="59"/>
                    </a:lnTo>
                    <a:lnTo>
                      <a:pt x="13" y="46"/>
                    </a:lnTo>
                    <a:lnTo>
                      <a:pt x="10" y="32"/>
                    </a:lnTo>
                    <a:lnTo>
                      <a:pt x="8" y="17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4" y="9"/>
                    </a:lnTo>
                    <a:lnTo>
                      <a:pt x="3" y="11"/>
                    </a:lnTo>
                    <a:lnTo>
                      <a:pt x="2" y="14"/>
                    </a:lnTo>
                    <a:lnTo>
                      <a:pt x="1" y="17"/>
                    </a:lnTo>
                    <a:lnTo>
                      <a:pt x="1" y="20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3" name="Freeform 77"/>
              <p:cNvSpPr/>
              <p:nvPr/>
            </p:nvSpPr>
            <p:spPr bwMode="auto">
              <a:xfrm>
                <a:off x="1136" y="2657"/>
                <a:ext cx="49" cy="27"/>
              </a:xfrm>
              <a:custGeom>
                <a:avLst/>
                <a:gdLst>
                  <a:gd name="T0" fmla="*/ 0 w 243"/>
                  <a:gd name="T1" fmla="*/ 0 h 164"/>
                  <a:gd name="T2" fmla="*/ 0 w 243"/>
                  <a:gd name="T3" fmla="*/ 0 h 164"/>
                  <a:gd name="T4" fmla="*/ 0 w 243"/>
                  <a:gd name="T5" fmla="*/ 0 h 164"/>
                  <a:gd name="T6" fmla="*/ 0 w 243"/>
                  <a:gd name="T7" fmla="*/ 0 h 164"/>
                  <a:gd name="T8" fmla="*/ 0 w 243"/>
                  <a:gd name="T9" fmla="*/ 0 h 164"/>
                  <a:gd name="T10" fmla="*/ 0 w 243"/>
                  <a:gd name="T11" fmla="*/ 0 h 164"/>
                  <a:gd name="T12" fmla="*/ 0 w 243"/>
                  <a:gd name="T13" fmla="*/ 0 h 164"/>
                  <a:gd name="T14" fmla="*/ 0 w 243"/>
                  <a:gd name="T15" fmla="*/ 0 h 164"/>
                  <a:gd name="T16" fmla="*/ 0 w 243"/>
                  <a:gd name="T17" fmla="*/ 0 h 164"/>
                  <a:gd name="T18" fmla="*/ 0 w 243"/>
                  <a:gd name="T19" fmla="*/ 0 h 164"/>
                  <a:gd name="T20" fmla="*/ 0 w 243"/>
                  <a:gd name="T21" fmla="*/ 0 h 164"/>
                  <a:gd name="T22" fmla="*/ 0 w 243"/>
                  <a:gd name="T23" fmla="*/ 0 h 164"/>
                  <a:gd name="T24" fmla="*/ 0 w 243"/>
                  <a:gd name="T25" fmla="*/ 0 h 164"/>
                  <a:gd name="T26" fmla="*/ 0 w 243"/>
                  <a:gd name="T27" fmla="*/ 0 h 164"/>
                  <a:gd name="T28" fmla="*/ 0 w 243"/>
                  <a:gd name="T29" fmla="*/ 0 h 164"/>
                  <a:gd name="T30" fmla="*/ 0 w 243"/>
                  <a:gd name="T31" fmla="*/ 0 h 164"/>
                  <a:gd name="T32" fmla="*/ 0 w 243"/>
                  <a:gd name="T33" fmla="*/ 0 h 164"/>
                  <a:gd name="T34" fmla="*/ 0 w 243"/>
                  <a:gd name="T35" fmla="*/ 0 h 164"/>
                  <a:gd name="T36" fmla="*/ 0 w 243"/>
                  <a:gd name="T37" fmla="*/ 0 h 164"/>
                  <a:gd name="T38" fmla="*/ 0 w 243"/>
                  <a:gd name="T39" fmla="*/ 0 h 164"/>
                  <a:gd name="T40" fmla="*/ 0 w 243"/>
                  <a:gd name="T41" fmla="*/ 0 h 164"/>
                  <a:gd name="T42" fmla="*/ 0 w 243"/>
                  <a:gd name="T43" fmla="*/ 0 h 164"/>
                  <a:gd name="T44" fmla="*/ 0 w 243"/>
                  <a:gd name="T45" fmla="*/ 0 h 164"/>
                  <a:gd name="T46" fmla="*/ 0 w 243"/>
                  <a:gd name="T47" fmla="*/ 0 h 164"/>
                  <a:gd name="T48" fmla="*/ 0 w 243"/>
                  <a:gd name="T49" fmla="*/ 0 h 164"/>
                  <a:gd name="T50" fmla="*/ 0 w 243"/>
                  <a:gd name="T51" fmla="*/ 0 h 164"/>
                  <a:gd name="T52" fmla="*/ 0 w 243"/>
                  <a:gd name="T53" fmla="*/ 0 h 164"/>
                  <a:gd name="T54" fmla="*/ 0 w 243"/>
                  <a:gd name="T55" fmla="*/ 0 h 164"/>
                  <a:gd name="T56" fmla="*/ 0 w 243"/>
                  <a:gd name="T57" fmla="*/ 0 h 164"/>
                  <a:gd name="T58" fmla="*/ 0 w 243"/>
                  <a:gd name="T59" fmla="*/ 0 h 164"/>
                  <a:gd name="T60" fmla="*/ 0 w 243"/>
                  <a:gd name="T61" fmla="*/ 0 h 164"/>
                  <a:gd name="T62" fmla="*/ 0 w 243"/>
                  <a:gd name="T63" fmla="*/ 0 h 164"/>
                  <a:gd name="T64" fmla="*/ 0 w 243"/>
                  <a:gd name="T65" fmla="*/ 0 h 164"/>
                  <a:gd name="T66" fmla="*/ 0 w 243"/>
                  <a:gd name="T67" fmla="*/ 0 h 164"/>
                  <a:gd name="T68" fmla="*/ 0 w 243"/>
                  <a:gd name="T69" fmla="*/ 0 h 164"/>
                  <a:gd name="T70" fmla="*/ 0 w 243"/>
                  <a:gd name="T71" fmla="*/ 0 h 164"/>
                  <a:gd name="T72" fmla="*/ 0 w 243"/>
                  <a:gd name="T73" fmla="*/ 0 h 164"/>
                  <a:gd name="T74" fmla="*/ 0 w 243"/>
                  <a:gd name="T75" fmla="*/ 0 h 164"/>
                  <a:gd name="T76" fmla="*/ 0 w 243"/>
                  <a:gd name="T77" fmla="*/ 0 h 164"/>
                  <a:gd name="T78" fmla="*/ 0 w 243"/>
                  <a:gd name="T79" fmla="*/ 0 h 164"/>
                  <a:gd name="T80" fmla="*/ 0 w 243"/>
                  <a:gd name="T81" fmla="*/ 0 h 164"/>
                  <a:gd name="T82" fmla="*/ 0 w 243"/>
                  <a:gd name="T83" fmla="*/ 0 h 164"/>
                  <a:gd name="T84" fmla="*/ 0 w 243"/>
                  <a:gd name="T85" fmla="*/ 0 h 164"/>
                  <a:gd name="T86" fmla="*/ 0 w 243"/>
                  <a:gd name="T87" fmla="*/ 0 h 164"/>
                  <a:gd name="T88" fmla="*/ 0 w 243"/>
                  <a:gd name="T89" fmla="*/ 0 h 164"/>
                  <a:gd name="T90" fmla="*/ 0 w 243"/>
                  <a:gd name="T91" fmla="*/ 0 h 164"/>
                  <a:gd name="T92" fmla="*/ 0 w 243"/>
                  <a:gd name="T93" fmla="*/ 0 h 164"/>
                  <a:gd name="T94" fmla="*/ 0 w 243"/>
                  <a:gd name="T95" fmla="*/ 0 h 16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43"/>
                  <a:gd name="T145" fmla="*/ 0 h 164"/>
                  <a:gd name="T146" fmla="*/ 243 w 243"/>
                  <a:gd name="T147" fmla="*/ 164 h 16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43" h="164">
                    <a:moveTo>
                      <a:pt x="0" y="21"/>
                    </a:moveTo>
                    <a:lnTo>
                      <a:pt x="2" y="36"/>
                    </a:lnTo>
                    <a:lnTo>
                      <a:pt x="4" y="50"/>
                    </a:lnTo>
                    <a:lnTo>
                      <a:pt x="8" y="64"/>
                    </a:lnTo>
                    <a:lnTo>
                      <a:pt x="12" y="78"/>
                    </a:lnTo>
                    <a:lnTo>
                      <a:pt x="18" y="90"/>
                    </a:lnTo>
                    <a:lnTo>
                      <a:pt x="24" y="101"/>
                    </a:lnTo>
                    <a:lnTo>
                      <a:pt x="31" y="112"/>
                    </a:lnTo>
                    <a:lnTo>
                      <a:pt x="39" y="122"/>
                    </a:lnTo>
                    <a:lnTo>
                      <a:pt x="48" y="131"/>
                    </a:lnTo>
                    <a:lnTo>
                      <a:pt x="58" y="140"/>
                    </a:lnTo>
                    <a:lnTo>
                      <a:pt x="68" y="147"/>
                    </a:lnTo>
                    <a:lnTo>
                      <a:pt x="79" y="153"/>
                    </a:lnTo>
                    <a:lnTo>
                      <a:pt x="90" y="158"/>
                    </a:lnTo>
                    <a:lnTo>
                      <a:pt x="103" y="161"/>
                    </a:lnTo>
                    <a:lnTo>
                      <a:pt x="115" y="163"/>
                    </a:lnTo>
                    <a:lnTo>
                      <a:pt x="127" y="164"/>
                    </a:lnTo>
                    <a:lnTo>
                      <a:pt x="137" y="164"/>
                    </a:lnTo>
                    <a:lnTo>
                      <a:pt x="146" y="163"/>
                    </a:lnTo>
                    <a:lnTo>
                      <a:pt x="155" y="160"/>
                    </a:lnTo>
                    <a:lnTo>
                      <a:pt x="164" y="157"/>
                    </a:lnTo>
                    <a:lnTo>
                      <a:pt x="173" y="154"/>
                    </a:lnTo>
                    <a:lnTo>
                      <a:pt x="181" y="149"/>
                    </a:lnTo>
                    <a:lnTo>
                      <a:pt x="189" y="145"/>
                    </a:lnTo>
                    <a:lnTo>
                      <a:pt x="197" y="139"/>
                    </a:lnTo>
                    <a:lnTo>
                      <a:pt x="204" y="133"/>
                    </a:lnTo>
                    <a:lnTo>
                      <a:pt x="211" y="125"/>
                    </a:lnTo>
                    <a:lnTo>
                      <a:pt x="217" y="118"/>
                    </a:lnTo>
                    <a:lnTo>
                      <a:pt x="224" y="110"/>
                    </a:lnTo>
                    <a:lnTo>
                      <a:pt x="230" y="101"/>
                    </a:lnTo>
                    <a:lnTo>
                      <a:pt x="235" y="93"/>
                    </a:lnTo>
                    <a:lnTo>
                      <a:pt x="239" y="84"/>
                    </a:lnTo>
                    <a:lnTo>
                      <a:pt x="243" y="74"/>
                    </a:lnTo>
                    <a:lnTo>
                      <a:pt x="243" y="70"/>
                    </a:lnTo>
                    <a:lnTo>
                      <a:pt x="243" y="68"/>
                    </a:lnTo>
                    <a:lnTo>
                      <a:pt x="243" y="64"/>
                    </a:lnTo>
                    <a:lnTo>
                      <a:pt x="243" y="62"/>
                    </a:lnTo>
                    <a:lnTo>
                      <a:pt x="242" y="58"/>
                    </a:lnTo>
                    <a:lnTo>
                      <a:pt x="242" y="56"/>
                    </a:lnTo>
                    <a:lnTo>
                      <a:pt x="241" y="52"/>
                    </a:lnTo>
                    <a:lnTo>
                      <a:pt x="241" y="50"/>
                    </a:lnTo>
                    <a:lnTo>
                      <a:pt x="238" y="61"/>
                    </a:lnTo>
                    <a:lnTo>
                      <a:pt x="234" y="72"/>
                    </a:lnTo>
                    <a:lnTo>
                      <a:pt x="230" y="81"/>
                    </a:lnTo>
                    <a:lnTo>
                      <a:pt x="225" y="91"/>
                    </a:lnTo>
                    <a:lnTo>
                      <a:pt x="219" y="100"/>
                    </a:lnTo>
                    <a:lnTo>
                      <a:pt x="213" y="109"/>
                    </a:lnTo>
                    <a:lnTo>
                      <a:pt x="206" y="116"/>
                    </a:lnTo>
                    <a:lnTo>
                      <a:pt x="199" y="123"/>
                    </a:lnTo>
                    <a:lnTo>
                      <a:pt x="191" y="130"/>
                    </a:lnTo>
                    <a:lnTo>
                      <a:pt x="183" y="136"/>
                    </a:lnTo>
                    <a:lnTo>
                      <a:pt x="174" y="141"/>
                    </a:lnTo>
                    <a:lnTo>
                      <a:pt x="166" y="146"/>
                    </a:lnTo>
                    <a:lnTo>
                      <a:pt x="156" y="148"/>
                    </a:lnTo>
                    <a:lnTo>
                      <a:pt x="147" y="151"/>
                    </a:lnTo>
                    <a:lnTo>
                      <a:pt x="137" y="153"/>
                    </a:lnTo>
                    <a:lnTo>
                      <a:pt x="127" y="153"/>
                    </a:lnTo>
                    <a:lnTo>
                      <a:pt x="115" y="152"/>
                    </a:lnTo>
                    <a:lnTo>
                      <a:pt x="104" y="151"/>
                    </a:lnTo>
                    <a:lnTo>
                      <a:pt x="91" y="147"/>
                    </a:lnTo>
                    <a:lnTo>
                      <a:pt x="81" y="142"/>
                    </a:lnTo>
                    <a:lnTo>
                      <a:pt x="70" y="136"/>
                    </a:lnTo>
                    <a:lnTo>
                      <a:pt x="61" y="129"/>
                    </a:lnTo>
                    <a:lnTo>
                      <a:pt x="52" y="121"/>
                    </a:lnTo>
                    <a:lnTo>
                      <a:pt x="43" y="112"/>
                    </a:lnTo>
                    <a:lnTo>
                      <a:pt x="36" y="101"/>
                    </a:lnTo>
                    <a:lnTo>
                      <a:pt x="29" y="91"/>
                    </a:lnTo>
                    <a:lnTo>
                      <a:pt x="23" y="80"/>
                    </a:lnTo>
                    <a:lnTo>
                      <a:pt x="18" y="68"/>
                    </a:lnTo>
                    <a:lnTo>
                      <a:pt x="14" y="55"/>
                    </a:lnTo>
                    <a:lnTo>
                      <a:pt x="12" y="42"/>
                    </a:lnTo>
                    <a:lnTo>
                      <a:pt x="10" y="27"/>
                    </a:lnTo>
                    <a:lnTo>
                      <a:pt x="9" y="13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9" y="8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0" y="0"/>
                    </a:lnTo>
                    <a:lnTo>
                      <a:pt x="9" y="0"/>
                    </a:lnTo>
                    <a:lnTo>
                      <a:pt x="9" y="1"/>
                    </a:lnTo>
                    <a:lnTo>
                      <a:pt x="8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8"/>
                    </a:lnTo>
                    <a:lnTo>
                      <a:pt x="5" y="10"/>
                    </a:lnTo>
                    <a:lnTo>
                      <a:pt x="4" y="13"/>
                    </a:lnTo>
                    <a:lnTo>
                      <a:pt x="3" y="14"/>
                    </a:lnTo>
                    <a:lnTo>
                      <a:pt x="2" y="16"/>
                    </a:lnTo>
                    <a:lnTo>
                      <a:pt x="1" y="19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4BF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4" name="Freeform 78"/>
              <p:cNvSpPr/>
              <p:nvPr/>
            </p:nvSpPr>
            <p:spPr bwMode="auto">
              <a:xfrm>
                <a:off x="1139" y="2652"/>
                <a:ext cx="48" cy="28"/>
              </a:xfrm>
              <a:custGeom>
                <a:avLst/>
                <a:gdLst>
                  <a:gd name="T0" fmla="*/ 0 w 238"/>
                  <a:gd name="T1" fmla="*/ 0 h 169"/>
                  <a:gd name="T2" fmla="*/ 0 w 238"/>
                  <a:gd name="T3" fmla="*/ 0 h 169"/>
                  <a:gd name="T4" fmla="*/ 0 w 238"/>
                  <a:gd name="T5" fmla="*/ 0 h 169"/>
                  <a:gd name="T6" fmla="*/ 0 w 238"/>
                  <a:gd name="T7" fmla="*/ 0 h 169"/>
                  <a:gd name="T8" fmla="*/ 0 w 238"/>
                  <a:gd name="T9" fmla="*/ 0 h 169"/>
                  <a:gd name="T10" fmla="*/ 0 w 238"/>
                  <a:gd name="T11" fmla="*/ 0 h 169"/>
                  <a:gd name="T12" fmla="*/ 0 w 238"/>
                  <a:gd name="T13" fmla="*/ 0 h 169"/>
                  <a:gd name="T14" fmla="*/ 0 w 238"/>
                  <a:gd name="T15" fmla="*/ 0 h 169"/>
                  <a:gd name="T16" fmla="*/ 0 w 238"/>
                  <a:gd name="T17" fmla="*/ 0 h 169"/>
                  <a:gd name="T18" fmla="*/ 0 w 238"/>
                  <a:gd name="T19" fmla="*/ 0 h 169"/>
                  <a:gd name="T20" fmla="*/ 0 w 238"/>
                  <a:gd name="T21" fmla="*/ 0 h 169"/>
                  <a:gd name="T22" fmla="*/ 0 w 238"/>
                  <a:gd name="T23" fmla="*/ 0 h 169"/>
                  <a:gd name="T24" fmla="*/ 0 w 238"/>
                  <a:gd name="T25" fmla="*/ 0 h 169"/>
                  <a:gd name="T26" fmla="*/ 0 w 238"/>
                  <a:gd name="T27" fmla="*/ 0 h 169"/>
                  <a:gd name="T28" fmla="*/ 0 w 238"/>
                  <a:gd name="T29" fmla="*/ 0 h 169"/>
                  <a:gd name="T30" fmla="*/ 0 w 238"/>
                  <a:gd name="T31" fmla="*/ 0 h 169"/>
                  <a:gd name="T32" fmla="*/ 0 w 238"/>
                  <a:gd name="T33" fmla="*/ 0 h 169"/>
                  <a:gd name="T34" fmla="*/ 0 w 238"/>
                  <a:gd name="T35" fmla="*/ 0 h 169"/>
                  <a:gd name="T36" fmla="*/ 0 w 238"/>
                  <a:gd name="T37" fmla="*/ 0 h 169"/>
                  <a:gd name="T38" fmla="*/ 0 w 238"/>
                  <a:gd name="T39" fmla="*/ 0 h 169"/>
                  <a:gd name="T40" fmla="*/ 0 w 238"/>
                  <a:gd name="T41" fmla="*/ 0 h 169"/>
                  <a:gd name="T42" fmla="*/ 0 w 238"/>
                  <a:gd name="T43" fmla="*/ 0 h 169"/>
                  <a:gd name="T44" fmla="*/ 0 w 238"/>
                  <a:gd name="T45" fmla="*/ 0 h 169"/>
                  <a:gd name="T46" fmla="*/ 0 w 238"/>
                  <a:gd name="T47" fmla="*/ 0 h 169"/>
                  <a:gd name="T48" fmla="*/ 0 w 238"/>
                  <a:gd name="T49" fmla="*/ 0 h 169"/>
                  <a:gd name="T50" fmla="*/ 0 w 238"/>
                  <a:gd name="T51" fmla="*/ 0 h 169"/>
                  <a:gd name="T52" fmla="*/ 0 w 238"/>
                  <a:gd name="T53" fmla="*/ 0 h 169"/>
                  <a:gd name="T54" fmla="*/ 0 w 238"/>
                  <a:gd name="T55" fmla="*/ 0 h 169"/>
                  <a:gd name="T56" fmla="*/ 0 w 238"/>
                  <a:gd name="T57" fmla="*/ 0 h 169"/>
                  <a:gd name="T58" fmla="*/ 0 w 238"/>
                  <a:gd name="T59" fmla="*/ 0 h 169"/>
                  <a:gd name="T60" fmla="*/ 0 w 238"/>
                  <a:gd name="T61" fmla="*/ 0 h 169"/>
                  <a:gd name="T62" fmla="*/ 0 w 238"/>
                  <a:gd name="T63" fmla="*/ 0 h 169"/>
                  <a:gd name="T64" fmla="*/ 0 w 238"/>
                  <a:gd name="T65" fmla="*/ 0 h 169"/>
                  <a:gd name="T66" fmla="*/ 0 w 238"/>
                  <a:gd name="T67" fmla="*/ 0 h 169"/>
                  <a:gd name="T68" fmla="*/ 0 w 238"/>
                  <a:gd name="T69" fmla="*/ 0 h 169"/>
                  <a:gd name="T70" fmla="*/ 0 w 238"/>
                  <a:gd name="T71" fmla="*/ 0 h 169"/>
                  <a:gd name="T72" fmla="*/ 0 w 238"/>
                  <a:gd name="T73" fmla="*/ 0 h 169"/>
                  <a:gd name="T74" fmla="*/ 0 w 238"/>
                  <a:gd name="T75" fmla="*/ 0 h 169"/>
                  <a:gd name="T76" fmla="*/ 0 w 238"/>
                  <a:gd name="T77" fmla="*/ 0 h 169"/>
                  <a:gd name="T78" fmla="*/ 0 w 238"/>
                  <a:gd name="T79" fmla="*/ 0 h 169"/>
                  <a:gd name="T80" fmla="*/ 0 w 238"/>
                  <a:gd name="T81" fmla="*/ 0 h 169"/>
                  <a:gd name="T82" fmla="*/ 0 w 238"/>
                  <a:gd name="T83" fmla="*/ 0 h 169"/>
                  <a:gd name="T84" fmla="*/ 0 w 238"/>
                  <a:gd name="T85" fmla="*/ 0 h 169"/>
                  <a:gd name="T86" fmla="*/ 0 w 238"/>
                  <a:gd name="T87" fmla="*/ 0 h 169"/>
                  <a:gd name="T88" fmla="*/ 0 w 238"/>
                  <a:gd name="T89" fmla="*/ 0 h 169"/>
                  <a:gd name="T90" fmla="*/ 0 w 238"/>
                  <a:gd name="T91" fmla="*/ 0 h 169"/>
                  <a:gd name="T92" fmla="*/ 0 w 238"/>
                  <a:gd name="T93" fmla="*/ 0 h 169"/>
                  <a:gd name="T94" fmla="*/ 0 w 238"/>
                  <a:gd name="T95" fmla="*/ 0 h 169"/>
                  <a:gd name="T96" fmla="*/ 0 w 238"/>
                  <a:gd name="T97" fmla="*/ 0 h 169"/>
                  <a:gd name="T98" fmla="*/ 0 w 238"/>
                  <a:gd name="T99" fmla="*/ 0 h 169"/>
                  <a:gd name="T100" fmla="*/ 0 w 238"/>
                  <a:gd name="T101" fmla="*/ 0 h 169"/>
                  <a:gd name="T102" fmla="*/ 0 w 238"/>
                  <a:gd name="T103" fmla="*/ 0 h 16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38"/>
                  <a:gd name="T157" fmla="*/ 0 h 169"/>
                  <a:gd name="T158" fmla="*/ 238 w 238"/>
                  <a:gd name="T159" fmla="*/ 169 h 16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38" h="169">
                    <a:moveTo>
                      <a:pt x="0" y="21"/>
                    </a:moveTo>
                    <a:lnTo>
                      <a:pt x="0" y="21"/>
                    </a:lnTo>
                    <a:lnTo>
                      <a:pt x="0" y="23"/>
                    </a:lnTo>
                    <a:lnTo>
                      <a:pt x="0" y="24"/>
                    </a:lnTo>
                    <a:lnTo>
                      <a:pt x="0" y="38"/>
                    </a:lnTo>
                    <a:lnTo>
                      <a:pt x="2" y="53"/>
                    </a:lnTo>
                    <a:lnTo>
                      <a:pt x="5" y="67"/>
                    </a:lnTo>
                    <a:lnTo>
                      <a:pt x="9" y="80"/>
                    </a:lnTo>
                    <a:lnTo>
                      <a:pt x="14" y="93"/>
                    </a:lnTo>
                    <a:lnTo>
                      <a:pt x="20" y="105"/>
                    </a:lnTo>
                    <a:lnTo>
                      <a:pt x="27" y="116"/>
                    </a:lnTo>
                    <a:lnTo>
                      <a:pt x="35" y="127"/>
                    </a:lnTo>
                    <a:lnTo>
                      <a:pt x="44" y="136"/>
                    </a:lnTo>
                    <a:lnTo>
                      <a:pt x="53" y="145"/>
                    </a:lnTo>
                    <a:lnTo>
                      <a:pt x="63" y="152"/>
                    </a:lnTo>
                    <a:lnTo>
                      <a:pt x="74" y="158"/>
                    </a:lnTo>
                    <a:lnTo>
                      <a:pt x="85" y="163"/>
                    </a:lnTo>
                    <a:lnTo>
                      <a:pt x="98" y="166"/>
                    </a:lnTo>
                    <a:lnTo>
                      <a:pt x="110" y="169"/>
                    </a:lnTo>
                    <a:lnTo>
                      <a:pt x="122" y="169"/>
                    </a:lnTo>
                    <a:lnTo>
                      <a:pt x="132" y="169"/>
                    </a:lnTo>
                    <a:lnTo>
                      <a:pt x="141" y="168"/>
                    </a:lnTo>
                    <a:lnTo>
                      <a:pt x="151" y="165"/>
                    </a:lnTo>
                    <a:lnTo>
                      <a:pt x="160" y="162"/>
                    </a:lnTo>
                    <a:lnTo>
                      <a:pt x="169" y="158"/>
                    </a:lnTo>
                    <a:lnTo>
                      <a:pt x="177" y="153"/>
                    </a:lnTo>
                    <a:lnTo>
                      <a:pt x="185" y="148"/>
                    </a:lnTo>
                    <a:lnTo>
                      <a:pt x="193" y="142"/>
                    </a:lnTo>
                    <a:lnTo>
                      <a:pt x="200" y="135"/>
                    </a:lnTo>
                    <a:lnTo>
                      <a:pt x="207" y="128"/>
                    </a:lnTo>
                    <a:lnTo>
                      <a:pt x="213" y="120"/>
                    </a:lnTo>
                    <a:lnTo>
                      <a:pt x="220" y="111"/>
                    </a:lnTo>
                    <a:lnTo>
                      <a:pt x="225" y="103"/>
                    </a:lnTo>
                    <a:lnTo>
                      <a:pt x="230" y="93"/>
                    </a:lnTo>
                    <a:lnTo>
                      <a:pt x="234" y="83"/>
                    </a:lnTo>
                    <a:lnTo>
                      <a:pt x="238" y="73"/>
                    </a:lnTo>
                    <a:lnTo>
                      <a:pt x="237" y="69"/>
                    </a:lnTo>
                    <a:lnTo>
                      <a:pt x="237" y="67"/>
                    </a:lnTo>
                    <a:lnTo>
                      <a:pt x="236" y="63"/>
                    </a:lnTo>
                    <a:lnTo>
                      <a:pt x="236" y="61"/>
                    </a:lnTo>
                    <a:lnTo>
                      <a:pt x="235" y="57"/>
                    </a:lnTo>
                    <a:lnTo>
                      <a:pt x="235" y="55"/>
                    </a:lnTo>
                    <a:lnTo>
                      <a:pt x="234" y="51"/>
                    </a:lnTo>
                    <a:lnTo>
                      <a:pt x="234" y="49"/>
                    </a:lnTo>
                    <a:lnTo>
                      <a:pt x="231" y="61"/>
                    </a:lnTo>
                    <a:lnTo>
                      <a:pt x="228" y="72"/>
                    </a:lnTo>
                    <a:lnTo>
                      <a:pt x="224" y="83"/>
                    </a:lnTo>
                    <a:lnTo>
                      <a:pt x="220" y="92"/>
                    </a:lnTo>
                    <a:lnTo>
                      <a:pt x="214" y="102"/>
                    </a:lnTo>
                    <a:lnTo>
                      <a:pt x="208" y="111"/>
                    </a:lnTo>
                    <a:lnTo>
                      <a:pt x="201" y="120"/>
                    </a:lnTo>
                    <a:lnTo>
                      <a:pt x="194" y="127"/>
                    </a:lnTo>
                    <a:lnTo>
                      <a:pt x="187" y="134"/>
                    </a:lnTo>
                    <a:lnTo>
                      <a:pt x="179" y="140"/>
                    </a:lnTo>
                    <a:lnTo>
                      <a:pt x="170" y="146"/>
                    </a:lnTo>
                    <a:lnTo>
                      <a:pt x="161" y="151"/>
                    </a:lnTo>
                    <a:lnTo>
                      <a:pt x="152" y="154"/>
                    </a:lnTo>
                    <a:lnTo>
                      <a:pt x="142" y="157"/>
                    </a:lnTo>
                    <a:lnTo>
                      <a:pt x="132" y="158"/>
                    </a:lnTo>
                    <a:lnTo>
                      <a:pt x="122" y="158"/>
                    </a:lnTo>
                    <a:lnTo>
                      <a:pt x="111" y="158"/>
                    </a:lnTo>
                    <a:lnTo>
                      <a:pt x="99" y="156"/>
                    </a:lnTo>
                    <a:lnTo>
                      <a:pt x="88" y="152"/>
                    </a:lnTo>
                    <a:lnTo>
                      <a:pt x="77" y="148"/>
                    </a:lnTo>
                    <a:lnTo>
                      <a:pt x="67" y="142"/>
                    </a:lnTo>
                    <a:lnTo>
                      <a:pt x="58" y="135"/>
                    </a:lnTo>
                    <a:lnTo>
                      <a:pt x="50" y="128"/>
                    </a:lnTo>
                    <a:lnTo>
                      <a:pt x="42" y="120"/>
                    </a:lnTo>
                    <a:lnTo>
                      <a:pt x="34" y="110"/>
                    </a:lnTo>
                    <a:lnTo>
                      <a:pt x="28" y="99"/>
                    </a:lnTo>
                    <a:lnTo>
                      <a:pt x="22" y="89"/>
                    </a:lnTo>
                    <a:lnTo>
                      <a:pt x="18" y="77"/>
                    </a:lnTo>
                    <a:lnTo>
                      <a:pt x="14" y="63"/>
                    </a:lnTo>
                    <a:lnTo>
                      <a:pt x="11" y="51"/>
                    </a:lnTo>
                    <a:lnTo>
                      <a:pt x="9" y="37"/>
                    </a:lnTo>
                    <a:lnTo>
                      <a:pt x="9" y="24"/>
                    </a:lnTo>
                    <a:lnTo>
                      <a:pt x="9" y="20"/>
                    </a:lnTo>
                    <a:lnTo>
                      <a:pt x="9" y="18"/>
                    </a:lnTo>
                    <a:lnTo>
                      <a:pt x="9" y="15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10" y="6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9" y="2"/>
                    </a:lnTo>
                    <a:lnTo>
                      <a:pt x="8" y="3"/>
                    </a:lnTo>
                    <a:lnTo>
                      <a:pt x="7" y="6"/>
                    </a:lnTo>
                    <a:lnTo>
                      <a:pt x="6" y="7"/>
                    </a:lnTo>
                    <a:lnTo>
                      <a:pt x="5" y="9"/>
                    </a:lnTo>
                    <a:lnTo>
                      <a:pt x="4" y="11"/>
                    </a:lnTo>
                    <a:lnTo>
                      <a:pt x="3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2" y="17"/>
                    </a:lnTo>
                    <a:lnTo>
                      <a:pt x="1" y="17"/>
                    </a:lnTo>
                    <a:lnTo>
                      <a:pt x="1" y="18"/>
                    </a:lnTo>
                    <a:lnTo>
                      <a:pt x="1" y="19"/>
                    </a:lnTo>
                    <a:lnTo>
                      <a:pt x="0" y="19"/>
                    </a:lnTo>
                    <a:lnTo>
                      <a:pt x="0" y="2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5C19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5" name="Freeform 79"/>
              <p:cNvSpPr/>
              <p:nvPr/>
            </p:nvSpPr>
            <p:spPr bwMode="auto">
              <a:xfrm>
                <a:off x="1139" y="2654"/>
                <a:ext cx="46" cy="29"/>
              </a:xfrm>
              <a:custGeom>
                <a:avLst/>
                <a:gdLst>
                  <a:gd name="T0" fmla="*/ 0 w 232"/>
                  <a:gd name="T1" fmla="*/ 0 h 174"/>
                  <a:gd name="T2" fmla="*/ 0 w 232"/>
                  <a:gd name="T3" fmla="*/ 0 h 174"/>
                  <a:gd name="T4" fmla="*/ 0 w 232"/>
                  <a:gd name="T5" fmla="*/ 0 h 174"/>
                  <a:gd name="T6" fmla="*/ 0 w 232"/>
                  <a:gd name="T7" fmla="*/ 0 h 174"/>
                  <a:gd name="T8" fmla="*/ 0 w 232"/>
                  <a:gd name="T9" fmla="*/ 0 h 174"/>
                  <a:gd name="T10" fmla="*/ 0 w 232"/>
                  <a:gd name="T11" fmla="*/ 0 h 174"/>
                  <a:gd name="T12" fmla="*/ 0 w 232"/>
                  <a:gd name="T13" fmla="*/ 0 h 174"/>
                  <a:gd name="T14" fmla="*/ 0 w 232"/>
                  <a:gd name="T15" fmla="*/ 0 h 174"/>
                  <a:gd name="T16" fmla="*/ 0 w 232"/>
                  <a:gd name="T17" fmla="*/ 0 h 174"/>
                  <a:gd name="T18" fmla="*/ 0 w 232"/>
                  <a:gd name="T19" fmla="*/ 0 h 174"/>
                  <a:gd name="T20" fmla="*/ 0 w 232"/>
                  <a:gd name="T21" fmla="*/ 0 h 174"/>
                  <a:gd name="T22" fmla="*/ 0 w 232"/>
                  <a:gd name="T23" fmla="*/ 0 h 174"/>
                  <a:gd name="T24" fmla="*/ 0 w 232"/>
                  <a:gd name="T25" fmla="*/ 0 h 174"/>
                  <a:gd name="T26" fmla="*/ 0 w 232"/>
                  <a:gd name="T27" fmla="*/ 0 h 174"/>
                  <a:gd name="T28" fmla="*/ 0 w 232"/>
                  <a:gd name="T29" fmla="*/ 0 h 174"/>
                  <a:gd name="T30" fmla="*/ 0 w 232"/>
                  <a:gd name="T31" fmla="*/ 0 h 174"/>
                  <a:gd name="T32" fmla="*/ 0 w 232"/>
                  <a:gd name="T33" fmla="*/ 0 h 174"/>
                  <a:gd name="T34" fmla="*/ 0 w 232"/>
                  <a:gd name="T35" fmla="*/ 0 h 174"/>
                  <a:gd name="T36" fmla="*/ 0 w 232"/>
                  <a:gd name="T37" fmla="*/ 0 h 174"/>
                  <a:gd name="T38" fmla="*/ 0 w 232"/>
                  <a:gd name="T39" fmla="*/ 0 h 174"/>
                  <a:gd name="T40" fmla="*/ 0 w 232"/>
                  <a:gd name="T41" fmla="*/ 0 h 174"/>
                  <a:gd name="T42" fmla="*/ 0 w 232"/>
                  <a:gd name="T43" fmla="*/ 0 h 174"/>
                  <a:gd name="T44" fmla="*/ 0 w 232"/>
                  <a:gd name="T45" fmla="*/ 0 h 174"/>
                  <a:gd name="T46" fmla="*/ 0 w 232"/>
                  <a:gd name="T47" fmla="*/ 0 h 174"/>
                  <a:gd name="T48" fmla="*/ 0 w 232"/>
                  <a:gd name="T49" fmla="*/ 0 h 174"/>
                  <a:gd name="T50" fmla="*/ 0 w 232"/>
                  <a:gd name="T51" fmla="*/ 0 h 174"/>
                  <a:gd name="T52" fmla="*/ 0 w 232"/>
                  <a:gd name="T53" fmla="*/ 0 h 174"/>
                  <a:gd name="T54" fmla="*/ 0 w 232"/>
                  <a:gd name="T55" fmla="*/ 0 h 174"/>
                  <a:gd name="T56" fmla="*/ 0 w 232"/>
                  <a:gd name="T57" fmla="*/ 0 h 174"/>
                  <a:gd name="T58" fmla="*/ 0 w 232"/>
                  <a:gd name="T59" fmla="*/ 0 h 174"/>
                  <a:gd name="T60" fmla="*/ 0 w 232"/>
                  <a:gd name="T61" fmla="*/ 0 h 174"/>
                  <a:gd name="T62" fmla="*/ 0 w 232"/>
                  <a:gd name="T63" fmla="*/ 0 h 174"/>
                  <a:gd name="T64" fmla="*/ 0 w 232"/>
                  <a:gd name="T65" fmla="*/ 0 h 174"/>
                  <a:gd name="T66" fmla="*/ 0 w 232"/>
                  <a:gd name="T67" fmla="*/ 0 h 174"/>
                  <a:gd name="T68" fmla="*/ 0 w 232"/>
                  <a:gd name="T69" fmla="*/ 0 h 174"/>
                  <a:gd name="T70" fmla="*/ 0 w 232"/>
                  <a:gd name="T71" fmla="*/ 0 h 174"/>
                  <a:gd name="T72" fmla="*/ 0 w 232"/>
                  <a:gd name="T73" fmla="*/ 0 h 174"/>
                  <a:gd name="T74" fmla="*/ 0 w 232"/>
                  <a:gd name="T75" fmla="*/ 0 h 174"/>
                  <a:gd name="T76" fmla="*/ 0 w 232"/>
                  <a:gd name="T77" fmla="*/ 0 h 174"/>
                  <a:gd name="T78" fmla="*/ 0 w 232"/>
                  <a:gd name="T79" fmla="*/ 0 h 174"/>
                  <a:gd name="T80" fmla="*/ 0 w 232"/>
                  <a:gd name="T81" fmla="*/ 0 h 174"/>
                  <a:gd name="T82" fmla="*/ 0 w 232"/>
                  <a:gd name="T83" fmla="*/ 0 h 174"/>
                  <a:gd name="T84" fmla="*/ 0 w 232"/>
                  <a:gd name="T85" fmla="*/ 0 h 174"/>
                  <a:gd name="T86" fmla="*/ 0 w 232"/>
                  <a:gd name="T87" fmla="*/ 0 h 174"/>
                  <a:gd name="T88" fmla="*/ 0 w 232"/>
                  <a:gd name="T89" fmla="*/ 0 h 174"/>
                  <a:gd name="T90" fmla="*/ 0 w 232"/>
                  <a:gd name="T91" fmla="*/ 0 h 174"/>
                  <a:gd name="T92" fmla="*/ 0 w 232"/>
                  <a:gd name="T93" fmla="*/ 0 h 174"/>
                  <a:gd name="T94" fmla="*/ 0 w 232"/>
                  <a:gd name="T95" fmla="*/ 0 h 174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32"/>
                  <a:gd name="T145" fmla="*/ 0 h 174"/>
                  <a:gd name="T146" fmla="*/ 232 w 232"/>
                  <a:gd name="T147" fmla="*/ 174 h 174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32" h="174">
                    <a:moveTo>
                      <a:pt x="1" y="21"/>
                    </a:moveTo>
                    <a:lnTo>
                      <a:pt x="1" y="22"/>
                    </a:lnTo>
                    <a:lnTo>
                      <a:pt x="0" y="24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0" y="29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4"/>
                    </a:lnTo>
                    <a:lnTo>
                      <a:pt x="1" y="48"/>
                    </a:lnTo>
                    <a:lnTo>
                      <a:pt x="3" y="63"/>
                    </a:lnTo>
                    <a:lnTo>
                      <a:pt x="5" y="76"/>
                    </a:lnTo>
                    <a:lnTo>
                      <a:pt x="9" y="89"/>
                    </a:lnTo>
                    <a:lnTo>
                      <a:pt x="14" y="101"/>
                    </a:lnTo>
                    <a:lnTo>
                      <a:pt x="20" y="112"/>
                    </a:lnTo>
                    <a:lnTo>
                      <a:pt x="27" y="122"/>
                    </a:lnTo>
                    <a:lnTo>
                      <a:pt x="34" y="133"/>
                    </a:lnTo>
                    <a:lnTo>
                      <a:pt x="43" y="142"/>
                    </a:lnTo>
                    <a:lnTo>
                      <a:pt x="52" y="150"/>
                    </a:lnTo>
                    <a:lnTo>
                      <a:pt x="61" y="157"/>
                    </a:lnTo>
                    <a:lnTo>
                      <a:pt x="72" y="163"/>
                    </a:lnTo>
                    <a:lnTo>
                      <a:pt x="82" y="168"/>
                    </a:lnTo>
                    <a:lnTo>
                      <a:pt x="95" y="172"/>
                    </a:lnTo>
                    <a:lnTo>
                      <a:pt x="106" y="173"/>
                    </a:lnTo>
                    <a:lnTo>
                      <a:pt x="118" y="174"/>
                    </a:lnTo>
                    <a:lnTo>
                      <a:pt x="128" y="174"/>
                    </a:lnTo>
                    <a:lnTo>
                      <a:pt x="138" y="172"/>
                    </a:lnTo>
                    <a:lnTo>
                      <a:pt x="147" y="169"/>
                    </a:lnTo>
                    <a:lnTo>
                      <a:pt x="157" y="167"/>
                    </a:lnTo>
                    <a:lnTo>
                      <a:pt x="165" y="162"/>
                    </a:lnTo>
                    <a:lnTo>
                      <a:pt x="174" y="157"/>
                    </a:lnTo>
                    <a:lnTo>
                      <a:pt x="182" y="151"/>
                    </a:lnTo>
                    <a:lnTo>
                      <a:pt x="190" y="145"/>
                    </a:lnTo>
                    <a:lnTo>
                      <a:pt x="197" y="137"/>
                    </a:lnTo>
                    <a:lnTo>
                      <a:pt x="204" y="130"/>
                    </a:lnTo>
                    <a:lnTo>
                      <a:pt x="210" y="121"/>
                    </a:lnTo>
                    <a:lnTo>
                      <a:pt x="216" y="112"/>
                    </a:lnTo>
                    <a:lnTo>
                      <a:pt x="221" y="102"/>
                    </a:lnTo>
                    <a:lnTo>
                      <a:pt x="225" y="93"/>
                    </a:lnTo>
                    <a:lnTo>
                      <a:pt x="229" y="82"/>
                    </a:lnTo>
                    <a:lnTo>
                      <a:pt x="232" y="71"/>
                    </a:lnTo>
                    <a:lnTo>
                      <a:pt x="231" y="67"/>
                    </a:lnTo>
                    <a:lnTo>
                      <a:pt x="231" y="65"/>
                    </a:lnTo>
                    <a:lnTo>
                      <a:pt x="230" y="61"/>
                    </a:lnTo>
                    <a:lnTo>
                      <a:pt x="230" y="59"/>
                    </a:lnTo>
                    <a:lnTo>
                      <a:pt x="229" y="55"/>
                    </a:lnTo>
                    <a:lnTo>
                      <a:pt x="228" y="53"/>
                    </a:lnTo>
                    <a:lnTo>
                      <a:pt x="227" y="51"/>
                    </a:lnTo>
                    <a:lnTo>
                      <a:pt x="226" y="47"/>
                    </a:lnTo>
                    <a:lnTo>
                      <a:pt x="225" y="59"/>
                    </a:lnTo>
                    <a:lnTo>
                      <a:pt x="223" y="71"/>
                    </a:lnTo>
                    <a:lnTo>
                      <a:pt x="219" y="82"/>
                    </a:lnTo>
                    <a:lnTo>
                      <a:pt x="215" y="93"/>
                    </a:lnTo>
                    <a:lnTo>
                      <a:pt x="209" y="103"/>
                    </a:lnTo>
                    <a:lnTo>
                      <a:pt x="204" y="113"/>
                    </a:lnTo>
                    <a:lnTo>
                      <a:pt x="197" y="121"/>
                    </a:lnTo>
                    <a:lnTo>
                      <a:pt x="191" y="130"/>
                    </a:lnTo>
                    <a:lnTo>
                      <a:pt x="183" y="137"/>
                    </a:lnTo>
                    <a:lnTo>
                      <a:pt x="175" y="144"/>
                    </a:lnTo>
                    <a:lnTo>
                      <a:pt x="167" y="149"/>
                    </a:lnTo>
                    <a:lnTo>
                      <a:pt x="158" y="155"/>
                    </a:lnTo>
                    <a:lnTo>
                      <a:pt x="148" y="158"/>
                    </a:lnTo>
                    <a:lnTo>
                      <a:pt x="139" y="161"/>
                    </a:lnTo>
                    <a:lnTo>
                      <a:pt x="128" y="162"/>
                    </a:lnTo>
                    <a:lnTo>
                      <a:pt x="118" y="163"/>
                    </a:lnTo>
                    <a:lnTo>
                      <a:pt x="107" y="162"/>
                    </a:lnTo>
                    <a:lnTo>
                      <a:pt x="96" y="161"/>
                    </a:lnTo>
                    <a:lnTo>
                      <a:pt x="85" y="157"/>
                    </a:lnTo>
                    <a:lnTo>
                      <a:pt x="75" y="152"/>
                    </a:lnTo>
                    <a:lnTo>
                      <a:pt x="66" y="148"/>
                    </a:lnTo>
                    <a:lnTo>
                      <a:pt x="57" y="142"/>
                    </a:lnTo>
                    <a:lnTo>
                      <a:pt x="48" y="133"/>
                    </a:lnTo>
                    <a:lnTo>
                      <a:pt x="41" y="125"/>
                    </a:lnTo>
                    <a:lnTo>
                      <a:pt x="34" y="116"/>
                    </a:lnTo>
                    <a:lnTo>
                      <a:pt x="28" y="106"/>
                    </a:lnTo>
                    <a:lnTo>
                      <a:pt x="22" y="95"/>
                    </a:lnTo>
                    <a:lnTo>
                      <a:pt x="18" y="84"/>
                    </a:lnTo>
                    <a:lnTo>
                      <a:pt x="14" y="72"/>
                    </a:lnTo>
                    <a:lnTo>
                      <a:pt x="11" y="60"/>
                    </a:lnTo>
                    <a:lnTo>
                      <a:pt x="10" y="47"/>
                    </a:lnTo>
                    <a:lnTo>
                      <a:pt x="9" y="34"/>
                    </a:lnTo>
                    <a:lnTo>
                      <a:pt x="9" y="29"/>
                    </a:lnTo>
                    <a:lnTo>
                      <a:pt x="9" y="25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11" y="13"/>
                    </a:lnTo>
                    <a:lnTo>
                      <a:pt x="11" y="9"/>
                    </a:lnTo>
                    <a:lnTo>
                      <a:pt x="12" y="5"/>
                    </a:lnTo>
                    <a:lnTo>
                      <a:pt x="13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8" y="7"/>
                    </a:lnTo>
                    <a:lnTo>
                      <a:pt x="6" y="10"/>
                    </a:lnTo>
                    <a:lnTo>
                      <a:pt x="5" y="12"/>
                    </a:lnTo>
                    <a:lnTo>
                      <a:pt x="4" y="15"/>
                    </a:lnTo>
                    <a:lnTo>
                      <a:pt x="2" y="18"/>
                    </a:lnTo>
                    <a:lnTo>
                      <a:pt x="1" y="21"/>
                    </a:lnTo>
                    <a:close/>
                  </a:path>
                </a:pathLst>
              </a:custGeom>
              <a:solidFill>
                <a:srgbClr val="F5C39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6" name="Freeform 80"/>
              <p:cNvSpPr/>
              <p:nvPr/>
            </p:nvSpPr>
            <p:spPr bwMode="auto">
              <a:xfrm>
                <a:off x="1139" y="2652"/>
                <a:ext cx="45" cy="30"/>
              </a:xfrm>
              <a:custGeom>
                <a:avLst/>
                <a:gdLst>
                  <a:gd name="T0" fmla="*/ 0 w 225"/>
                  <a:gd name="T1" fmla="*/ 0 h 176"/>
                  <a:gd name="T2" fmla="*/ 0 w 225"/>
                  <a:gd name="T3" fmla="*/ 0 h 176"/>
                  <a:gd name="T4" fmla="*/ 0 w 225"/>
                  <a:gd name="T5" fmla="*/ 0 h 176"/>
                  <a:gd name="T6" fmla="*/ 0 w 225"/>
                  <a:gd name="T7" fmla="*/ 0 h 176"/>
                  <a:gd name="T8" fmla="*/ 0 w 225"/>
                  <a:gd name="T9" fmla="*/ 0 h 176"/>
                  <a:gd name="T10" fmla="*/ 0 w 225"/>
                  <a:gd name="T11" fmla="*/ 0 h 176"/>
                  <a:gd name="T12" fmla="*/ 0 w 225"/>
                  <a:gd name="T13" fmla="*/ 0 h 176"/>
                  <a:gd name="T14" fmla="*/ 0 w 225"/>
                  <a:gd name="T15" fmla="*/ 0 h 176"/>
                  <a:gd name="T16" fmla="*/ 0 w 225"/>
                  <a:gd name="T17" fmla="*/ 0 h 176"/>
                  <a:gd name="T18" fmla="*/ 0 w 225"/>
                  <a:gd name="T19" fmla="*/ 0 h 176"/>
                  <a:gd name="T20" fmla="*/ 0 w 225"/>
                  <a:gd name="T21" fmla="*/ 0 h 176"/>
                  <a:gd name="T22" fmla="*/ 0 w 225"/>
                  <a:gd name="T23" fmla="*/ 0 h 176"/>
                  <a:gd name="T24" fmla="*/ 0 w 225"/>
                  <a:gd name="T25" fmla="*/ 0 h 176"/>
                  <a:gd name="T26" fmla="*/ 0 w 225"/>
                  <a:gd name="T27" fmla="*/ 0 h 176"/>
                  <a:gd name="T28" fmla="*/ 0 w 225"/>
                  <a:gd name="T29" fmla="*/ 0 h 176"/>
                  <a:gd name="T30" fmla="*/ 0 w 225"/>
                  <a:gd name="T31" fmla="*/ 0 h 176"/>
                  <a:gd name="T32" fmla="*/ 0 w 225"/>
                  <a:gd name="T33" fmla="*/ 0 h 176"/>
                  <a:gd name="T34" fmla="*/ 0 w 225"/>
                  <a:gd name="T35" fmla="*/ 0 h 176"/>
                  <a:gd name="T36" fmla="*/ 0 w 225"/>
                  <a:gd name="T37" fmla="*/ 0 h 176"/>
                  <a:gd name="T38" fmla="*/ 0 w 225"/>
                  <a:gd name="T39" fmla="*/ 0 h 176"/>
                  <a:gd name="T40" fmla="*/ 0 w 225"/>
                  <a:gd name="T41" fmla="*/ 0 h 176"/>
                  <a:gd name="T42" fmla="*/ 0 w 225"/>
                  <a:gd name="T43" fmla="*/ 0 h 176"/>
                  <a:gd name="T44" fmla="*/ 0 w 225"/>
                  <a:gd name="T45" fmla="*/ 0 h 176"/>
                  <a:gd name="T46" fmla="*/ 0 w 225"/>
                  <a:gd name="T47" fmla="*/ 0 h 176"/>
                  <a:gd name="T48" fmla="*/ 0 w 225"/>
                  <a:gd name="T49" fmla="*/ 0 h 176"/>
                  <a:gd name="T50" fmla="*/ 0 w 225"/>
                  <a:gd name="T51" fmla="*/ 0 h 176"/>
                  <a:gd name="T52" fmla="*/ 0 w 225"/>
                  <a:gd name="T53" fmla="*/ 0 h 176"/>
                  <a:gd name="T54" fmla="*/ 0 w 225"/>
                  <a:gd name="T55" fmla="*/ 0 h 176"/>
                  <a:gd name="T56" fmla="*/ 0 w 225"/>
                  <a:gd name="T57" fmla="*/ 0 h 176"/>
                  <a:gd name="T58" fmla="*/ 0 w 225"/>
                  <a:gd name="T59" fmla="*/ 0 h 176"/>
                  <a:gd name="T60" fmla="*/ 0 w 225"/>
                  <a:gd name="T61" fmla="*/ 0 h 176"/>
                  <a:gd name="T62" fmla="*/ 0 w 225"/>
                  <a:gd name="T63" fmla="*/ 0 h 176"/>
                  <a:gd name="T64" fmla="*/ 0 w 225"/>
                  <a:gd name="T65" fmla="*/ 0 h 176"/>
                  <a:gd name="T66" fmla="*/ 0 w 225"/>
                  <a:gd name="T67" fmla="*/ 0 h 176"/>
                  <a:gd name="T68" fmla="*/ 0 w 225"/>
                  <a:gd name="T69" fmla="*/ 0 h 176"/>
                  <a:gd name="T70" fmla="*/ 0 w 225"/>
                  <a:gd name="T71" fmla="*/ 0 h 176"/>
                  <a:gd name="T72" fmla="*/ 0 w 225"/>
                  <a:gd name="T73" fmla="*/ 0 h 176"/>
                  <a:gd name="T74" fmla="*/ 0 w 225"/>
                  <a:gd name="T75" fmla="*/ 0 h 176"/>
                  <a:gd name="T76" fmla="*/ 0 w 225"/>
                  <a:gd name="T77" fmla="*/ 0 h 176"/>
                  <a:gd name="T78" fmla="*/ 0 w 225"/>
                  <a:gd name="T79" fmla="*/ 0 h 176"/>
                  <a:gd name="T80" fmla="*/ 0 w 225"/>
                  <a:gd name="T81" fmla="*/ 0 h 176"/>
                  <a:gd name="T82" fmla="*/ 0 w 225"/>
                  <a:gd name="T83" fmla="*/ 0 h 176"/>
                  <a:gd name="T84" fmla="*/ 0 w 225"/>
                  <a:gd name="T85" fmla="*/ 0 h 176"/>
                  <a:gd name="T86" fmla="*/ 0 w 225"/>
                  <a:gd name="T87" fmla="*/ 0 h 176"/>
                  <a:gd name="T88" fmla="*/ 0 w 225"/>
                  <a:gd name="T89" fmla="*/ 0 h 176"/>
                  <a:gd name="T90" fmla="*/ 0 w 225"/>
                  <a:gd name="T91" fmla="*/ 0 h 176"/>
                  <a:gd name="T92" fmla="*/ 0 w 225"/>
                  <a:gd name="T93" fmla="*/ 0 h 176"/>
                  <a:gd name="T94" fmla="*/ 0 w 225"/>
                  <a:gd name="T95" fmla="*/ 0 h 17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25"/>
                  <a:gd name="T145" fmla="*/ 0 h 176"/>
                  <a:gd name="T146" fmla="*/ 225 w 225"/>
                  <a:gd name="T147" fmla="*/ 176 h 17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25" h="176">
                    <a:moveTo>
                      <a:pt x="1" y="18"/>
                    </a:moveTo>
                    <a:lnTo>
                      <a:pt x="1" y="21"/>
                    </a:lnTo>
                    <a:lnTo>
                      <a:pt x="1" y="24"/>
                    </a:lnTo>
                    <a:lnTo>
                      <a:pt x="0" y="27"/>
                    </a:lnTo>
                    <a:lnTo>
                      <a:pt x="0" y="30"/>
                    </a:lnTo>
                    <a:lnTo>
                      <a:pt x="0" y="33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55"/>
                    </a:lnTo>
                    <a:lnTo>
                      <a:pt x="2" y="69"/>
                    </a:lnTo>
                    <a:lnTo>
                      <a:pt x="5" y="81"/>
                    </a:lnTo>
                    <a:lnTo>
                      <a:pt x="9" y="95"/>
                    </a:lnTo>
                    <a:lnTo>
                      <a:pt x="13" y="107"/>
                    </a:lnTo>
                    <a:lnTo>
                      <a:pt x="19" y="117"/>
                    </a:lnTo>
                    <a:lnTo>
                      <a:pt x="25" y="128"/>
                    </a:lnTo>
                    <a:lnTo>
                      <a:pt x="33" y="138"/>
                    </a:lnTo>
                    <a:lnTo>
                      <a:pt x="41" y="146"/>
                    </a:lnTo>
                    <a:lnTo>
                      <a:pt x="49" y="153"/>
                    </a:lnTo>
                    <a:lnTo>
                      <a:pt x="59" y="160"/>
                    </a:lnTo>
                    <a:lnTo>
                      <a:pt x="68" y="166"/>
                    </a:lnTo>
                    <a:lnTo>
                      <a:pt x="79" y="170"/>
                    </a:lnTo>
                    <a:lnTo>
                      <a:pt x="90" y="174"/>
                    </a:lnTo>
                    <a:lnTo>
                      <a:pt x="102" y="176"/>
                    </a:lnTo>
                    <a:lnTo>
                      <a:pt x="113" y="176"/>
                    </a:lnTo>
                    <a:lnTo>
                      <a:pt x="123" y="176"/>
                    </a:lnTo>
                    <a:lnTo>
                      <a:pt x="133" y="175"/>
                    </a:lnTo>
                    <a:lnTo>
                      <a:pt x="143" y="172"/>
                    </a:lnTo>
                    <a:lnTo>
                      <a:pt x="152" y="169"/>
                    </a:lnTo>
                    <a:lnTo>
                      <a:pt x="161" y="164"/>
                    </a:lnTo>
                    <a:lnTo>
                      <a:pt x="170" y="158"/>
                    </a:lnTo>
                    <a:lnTo>
                      <a:pt x="178" y="152"/>
                    </a:lnTo>
                    <a:lnTo>
                      <a:pt x="185" y="145"/>
                    </a:lnTo>
                    <a:lnTo>
                      <a:pt x="192" y="138"/>
                    </a:lnTo>
                    <a:lnTo>
                      <a:pt x="199" y="129"/>
                    </a:lnTo>
                    <a:lnTo>
                      <a:pt x="205" y="120"/>
                    </a:lnTo>
                    <a:lnTo>
                      <a:pt x="211" y="110"/>
                    </a:lnTo>
                    <a:lnTo>
                      <a:pt x="215" y="101"/>
                    </a:lnTo>
                    <a:lnTo>
                      <a:pt x="219" y="90"/>
                    </a:lnTo>
                    <a:lnTo>
                      <a:pt x="222" y="79"/>
                    </a:lnTo>
                    <a:lnTo>
                      <a:pt x="225" y="67"/>
                    </a:lnTo>
                    <a:lnTo>
                      <a:pt x="224" y="63"/>
                    </a:lnTo>
                    <a:lnTo>
                      <a:pt x="223" y="61"/>
                    </a:lnTo>
                    <a:lnTo>
                      <a:pt x="222" y="59"/>
                    </a:lnTo>
                    <a:lnTo>
                      <a:pt x="221" y="55"/>
                    </a:lnTo>
                    <a:lnTo>
                      <a:pt x="221" y="53"/>
                    </a:lnTo>
                    <a:lnTo>
                      <a:pt x="220" y="49"/>
                    </a:lnTo>
                    <a:lnTo>
                      <a:pt x="219" y="47"/>
                    </a:lnTo>
                    <a:lnTo>
                      <a:pt x="218" y="44"/>
                    </a:lnTo>
                    <a:lnTo>
                      <a:pt x="217" y="56"/>
                    </a:lnTo>
                    <a:lnTo>
                      <a:pt x="215" y="68"/>
                    </a:lnTo>
                    <a:lnTo>
                      <a:pt x="212" y="80"/>
                    </a:lnTo>
                    <a:lnTo>
                      <a:pt x="209" y="91"/>
                    </a:lnTo>
                    <a:lnTo>
                      <a:pt x="203" y="102"/>
                    </a:lnTo>
                    <a:lnTo>
                      <a:pt x="198" y="113"/>
                    </a:lnTo>
                    <a:lnTo>
                      <a:pt x="192" y="122"/>
                    </a:lnTo>
                    <a:lnTo>
                      <a:pt x="186" y="130"/>
                    </a:lnTo>
                    <a:lnTo>
                      <a:pt x="178" y="138"/>
                    </a:lnTo>
                    <a:lnTo>
                      <a:pt x="170" y="145"/>
                    </a:lnTo>
                    <a:lnTo>
                      <a:pt x="162" y="151"/>
                    </a:lnTo>
                    <a:lnTo>
                      <a:pt x="153" y="157"/>
                    </a:lnTo>
                    <a:lnTo>
                      <a:pt x="144" y="160"/>
                    </a:lnTo>
                    <a:lnTo>
                      <a:pt x="134" y="163"/>
                    </a:lnTo>
                    <a:lnTo>
                      <a:pt x="124" y="165"/>
                    </a:lnTo>
                    <a:lnTo>
                      <a:pt x="113" y="165"/>
                    </a:lnTo>
                    <a:lnTo>
                      <a:pt x="103" y="165"/>
                    </a:lnTo>
                    <a:lnTo>
                      <a:pt x="92" y="163"/>
                    </a:lnTo>
                    <a:lnTo>
                      <a:pt x="81" y="160"/>
                    </a:lnTo>
                    <a:lnTo>
                      <a:pt x="72" y="156"/>
                    </a:lnTo>
                    <a:lnTo>
                      <a:pt x="63" y="151"/>
                    </a:lnTo>
                    <a:lnTo>
                      <a:pt x="54" y="145"/>
                    </a:lnTo>
                    <a:lnTo>
                      <a:pt x="46" y="138"/>
                    </a:lnTo>
                    <a:lnTo>
                      <a:pt x="39" y="129"/>
                    </a:lnTo>
                    <a:lnTo>
                      <a:pt x="32" y="121"/>
                    </a:lnTo>
                    <a:lnTo>
                      <a:pt x="26" y="111"/>
                    </a:lnTo>
                    <a:lnTo>
                      <a:pt x="21" y="101"/>
                    </a:lnTo>
                    <a:lnTo>
                      <a:pt x="17" y="90"/>
                    </a:lnTo>
                    <a:lnTo>
                      <a:pt x="13" y="79"/>
                    </a:lnTo>
                    <a:lnTo>
                      <a:pt x="11" y="67"/>
                    </a:lnTo>
                    <a:lnTo>
                      <a:pt x="9" y="55"/>
                    </a:lnTo>
                    <a:lnTo>
                      <a:pt x="9" y="42"/>
                    </a:lnTo>
                    <a:lnTo>
                      <a:pt x="9" y="36"/>
                    </a:lnTo>
                    <a:lnTo>
                      <a:pt x="9" y="31"/>
                    </a:lnTo>
                    <a:lnTo>
                      <a:pt x="10" y="25"/>
                    </a:lnTo>
                    <a:lnTo>
                      <a:pt x="10" y="20"/>
                    </a:lnTo>
                    <a:lnTo>
                      <a:pt x="11" y="15"/>
                    </a:lnTo>
                    <a:lnTo>
                      <a:pt x="12" y="9"/>
                    </a:lnTo>
                    <a:lnTo>
                      <a:pt x="13" y="5"/>
                    </a:lnTo>
                    <a:lnTo>
                      <a:pt x="15" y="0"/>
                    </a:lnTo>
                    <a:lnTo>
                      <a:pt x="13" y="2"/>
                    </a:lnTo>
                    <a:lnTo>
                      <a:pt x="11" y="5"/>
                    </a:lnTo>
                    <a:lnTo>
                      <a:pt x="9" y="7"/>
                    </a:lnTo>
                    <a:lnTo>
                      <a:pt x="8" y="8"/>
                    </a:lnTo>
                    <a:lnTo>
                      <a:pt x="6" y="11"/>
                    </a:lnTo>
                    <a:lnTo>
                      <a:pt x="5" y="13"/>
                    </a:lnTo>
                    <a:lnTo>
                      <a:pt x="3" y="15"/>
                    </a:lnTo>
                    <a:lnTo>
                      <a:pt x="1" y="18"/>
                    </a:lnTo>
                    <a:close/>
                  </a:path>
                </a:pathLst>
              </a:custGeom>
              <a:solidFill>
                <a:srgbClr val="F5C6A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7" name="Freeform 81"/>
              <p:cNvSpPr/>
              <p:nvPr/>
            </p:nvSpPr>
            <p:spPr bwMode="auto">
              <a:xfrm>
                <a:off x="1140" y="2650"/>
                <a:ext cx="43" cy="30"/>
              </a:xfrm>
              <a:custGeom>
                <a:avLst/>
                <a:gdLst>
                  <a:gd name="T0" fmla="*/ 0 w 217"/>
                  <a:gd name="T1" fmla="*/ 0 h 180"/>
                  <a:gd name="T2" fmla="*/ 0 w 217"/>
                  <a:gd name="T3" fmla="*/ 0 h 180"/>
                  <a:gd name="T4" fmla="*/ 0 w 217"/>
                  <a:gd name="T5" fmla="*/ 0 h 180"/>
                  <a:gd name="T6" fmla="*/ 0 w 217"/>
                  <a:gd name="T7" fmla="*/ 0 h 180"/>
                  <a:gd name="T8" fmla="*/ 0 w 217"/>
                  <a:gd name="T9" fmla="*/ 0 h 180"/>
                  <a:gd name="T10" fmla="*/ 0 w 217"/>
                  <a:gd name="T11" fmla="*/ 0 h 180"/>
                  <a:gd name="T12" fmla="*/ 0 w 217"/>
                  <a:gd name="T13" fmla="*/ 0 h 180"/>
                  <a:gd name="T14" fmla="*/ 0 w 217"/>
                  <a:gd name="T15" fmla="*/ 0 h 180"/>
                  <a:gd name="T16" fmla="*/ 0 w 217"/>
                  <a:gd name="T17" fmla="*/ 0 h 180"/>
                  <a:gd name="T18" fmla="*/ 0 w 217"/>
                  <a:gd name="T19" fmla="*/ 0 h 180"/>
                  <a:gd name="T20" fmla="*/ 0 w 217"/>
                  <a:gd name="T21" fmla="*/ 0 h 180"/>
                  <a:gd name="T22" fmla="*/ 0 w 217"/>
                  <a:gd name="T23" fmla="*/ 0 h 180"/>
                  <a:gd name="T24" fmla="*/ 0 w 217"/>
                  <a:gd name="T25" fmla="*/ 0 h 180"/>
                  <a:gd name="T26" fmla="*/ 0 w 217"/>
                  <a:gd name="T27" fmla="*/ 0 h 180"/>
                  <a:gd name="T28" fmla="*/ 0 w 217"/>
                  <a:gd name="T29" fmla="*/ 0 h 180"/>
                  <a:gd name="T30" fmla="*/ 0 w 217"/>
                  <a:gd name="T31" fmla="*/ 0 h 180"/>
                  <a:gd name="T32" fmla="*/ 0 w 217"/>
                  <a:gd name="T33" fmla="*/ 0 h 180"/>
                  <a:gd name="T34" fmla="*/ 0 w 217"/>
                  <a:gd name="T35" fmla="*/ 0 h 180"/>
                  <a:gd name="T36" fmla="*/ 0 w 217"/>
                  <a:gd name="T37" fmla="*/ 0 h 180"/>
                  <a:gd name="T38" fmla="*/ 0 w 217"/>
                  <a:gd name="T39" fmla="*/ 0 h 180"/>
                  <a:gd name="T40" fmla="*/ 0 w 217"/>
                  <a:gd name="T41" fmla="*/ 0 h 180"/>
                  <a:gd name="T42" fmla="*/ 0 w 217"/>
                  <a:gd name="T43" fmla="*/ 0 h 180"/>
                  <a:gd name="T44" fmla="*/ 0 w 217"/>
                  <a:gd name="T45" fmla="*/ 0 h 180"/>
                  <a:gd name="T46" fmla="*/ 0 w 217"/>
                  <a:gd name="T47" fmla="*/ 0 h 180"/>
                  <a:gd name="T48" fmla="*/ 0 w 217"/>
                  <a:gd name="T49" fmla="*/ 0 h 180"/>
                  <a:gd name="T50" fmla="*/ 0 w 217"/>
                  <a:gd name="T51" fmla="*/ 0 h 180"/>
                  <a:gd name="T52" fmla="*/ 0 w 217"/>
                  <a:gd name="T53" fmla="*/ 0 h 180"/>
                  <a:gd name="T54" fmla="*/ 0 w 217"/>
                  <a:gd name="T55" fmla="*/ 0 h 180"/>
                  <a:gd name="T56" fmla="*/ 0 w 217"/>
                  <a:gd name="T57" fmla="*/ 0 h 180"/>
                  <a:gd name="T58" fmla="*/ 0 w 217"/>
                  <a:gd name="T59" fmla="*/ 0 h 180"/>
                  <a:gd name="T60" fmla="*/ 0 w 217"/>
                  <a:gd name="T61" fmla="*/ 0 h 180"/>
                  <a:gd name="T62" fmla="*/ 0 w 217"/>
                  <a:gd name="T63" fmla="*/ 0 h 180"/>
                  <a:gd name="T64" fmla="*/ 0 w 217"/>
                  <a:gd name="T65" fmla="*/ 0 h 180"/>
                  <a:gd name="T66" fmla="*/ 0 w 217"/>
                  <a:gd name="T67" fmla="*/ 0 h 180"/>
                  <a:gd name="T68" fmla="*/ 0 w 217"/>
                  <a:gd name="T69" fmla="*/ 0 h 180"/>
                  <a:gd name="T70" fmla="*/ 0 w 217"/>
                  <a:gd name="T71" fmla="*/ 0 h 180"/>
                  <a:gd name="T72" fmla="*/ 0 w 217"/>
                  <a:gd name="T73" fmla="*/ 0 h 180"/>
                  <a:gd name="T74" fmla="*/ 0 w 217"/>
                  <a:gd name="T75" fmla="*/ 0 h 180"/>
                  <a:gd name="T76" fmla="*/ 0 w 217"/>
                  <a:gd name="T77" fmla="*/ 0 h 180"/>
                  <a:gd name="T78" fmla="*/ 0 w 217"/>
                  <a:gd name="T79" fmla="*/ 0 h 180"/>
                  <a:gd name="T80" fmla="*/ 0 w 217"/>
                  <a:gd name="T81" fmla="*/ 0 h 180"/>
                  <a:gd name="T82" fmla="*/ 0 w 217"/>
                  <a:gd name="T83" fmla="*/ 0 h 180"/>
                  <a:gd name="T84" fmla="*/ 0 w 217"/>
                  <a:gd name="T85" fmla="*/ 0 h 180"/>
                  <a:gd name="T86" fmla="*/ 0 w 217"/>
                  <a:gd name="T87" fmla="*/ 0 h 180"/>
                  <a:gd name="T88" fmla="*/ 0 w 217"/>
                  <a:gd name="T89" fmla="*/ 0 h 180"/>
                  <a:gd name="T90" fmla="*/ 0 w 217"/>
                  <a:gd name="T91" fmla="*/ 0 h 180"/>
                  <a:gd name="T92" fmla="*/ 0 w 217"/>
                  <a:gd name="T93" fmla="*/ 0 h 180"/>
                  <a:gd name="T94" fmla="*/ 0 w 217"/>
                  <a:gd name="T95" fmla="*/ 0 h 180"/>
                  <a:gd name="T96" fmla="*/ 0 w 217"/>
                  <a:gd name="T97" fmla="*/ 0 h 180"/>
                  <a:gd name="T98" fmla="*/ 0 w 217"/>
                  <a:gd name="T99" fmla="*/ 0 h 180"/>
                  <a:gd name="T100" fmla="*/ 0 w 217"/>
                  <a:gd name="T101" fmla="*/ 0 h 180"/>
                  <a:gd name="T102" fmla="*/ 0 w 217"/>
                  <a:gd name="T103" fmla="*/ 0 h 18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180"/>
                  <a:gd name="T158" fmla="*/ 217 w 217"/>
                  <a:gd name="T159" fmla="*/ 180 h 18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180">
                    <a:moveTo>
                      <a:pt x="4" y="18"/>
                    </a:moveTo>
                    <a:lnTo>
                      <a:pt x="3" y="22"/>
                    </a:lnTo>
                    <a:lnTo>
                      <a:pt x="2" y="26"/>
                    </a:lnTo>
                    <a:lnTo>
                      <a:pt x="2" y="30"/>
                    </a:lnTo>
                    <a:lnTo>
                      <a:pt x="1" y="34"/>
                    </a:lnTo>
                    <a:lnTo>
                      <a:pt x="1" y="38"/>
                    </a:lnTo>
                    <a:lnTo>
                      <a:pt x="0" y="42"/>
                    </a:lnTo>
                    <a:lnTo>
                      <a:pt x="0" y="46"/>
                    </a:lnTo>
                    <a:lnTo>
                      <a:pt x="0" y="51"/>
                    </a:lnTo>
                    <a:lnTo>
                      <a:pt x="1" y="64"/>
                    </a:lnTo>
                    <a:lnTo>
                      <a:pt x="2" y="77"/>
                    </a:lnTo>
                    <a:lnTo>
                      <a:pt x="5" y="89"/>
                    </a:lnTo>
                    <a:lnTo>
                      <a:pt x="9" y="101"/>
                    </a:lnTo>
                    <a:lnTo>
                      <a:pt x="13" y="112"/>
                    </a:lnTo>
                    <a:lnTo>
                      <a:pt x="19" y="123"/>
                    </a:lnTo>
                    <a:lnTo>
                      <a:pt x="25" y="133"/>
                    </a:lnTo>
                    <a:lnTo>
                      <a:pt x="32" y="142"/>
                    </a:lnTo>
                    <a:lnTo>
                      <a:pt x="39" y="150"/>
                    </a:lnTo>
                    <a:lnTo>
                      <a:pt x="48" y="159"/>
                    </a:lnTo>
                    <a:lnTo>
                      <a:pt x="57" y="165"/>
                    </a:lnTo>
                    <a:lnTo>
                      <a:pt x="66" y="171"/>
                    </a:lnTo>
                    <a:lnTo>
                      <a:pt x="76" y="174"/>
                    </a:lnTo>
                    <a:lnTo>
                      <a:pt x="87" y="178"/>
                    </a:lnTo>
                    <a:lnTo>
                      <a:pt x="98" y="179"/>
                    </a:lnTo>
                    <a:lnTo>
                      <a:pt x="109" y="180"/>
                    </a:lnTo>
                    <a:lnTo>
                      <a:pt x="119" y="179"/>
                    </a:lnTo>
                    <a:lnTo>
                      <a:pt x="130" y="178"/>
                    </a:lnTo>
                    <a:lnTo>
                      <a:pt x="139" y="175"/>
                    </a:lnTo>
                    <a:lnTo>
                      <a:pt x="149" y="172"/>
                    </a:lnTo>
                    <a:lnTo>
                      <a:pt x="158" y="167"/>
                    </a:lnTo>
                    <a:lnTo>
                      <a:pt x="166" y="161"/>
                    </a:lnTo>
                    <a:lnTo>
                      <a:pt x="174" y="154"/>
                    </a:lnTo>
                    <a:lnTo>
                      <a:pt x="182" y="147"/>
                    </a:lnTo>
                    <a:lnTo>
                      <a:pt x="188" y="138"/>
                    </a:lnTo>
                    <a:lnTo>
                      <a:pt x="195" y="130"/>
                    </a:lnTo>
                    <a:lnTo>
                      <a:pt x="200" y="120"/>
                    </a:lnTo>
                    <a:lnTo>
                      <a:pt x="206" y="110"/>
                    </a:lnTo>
                    <a:lnTo>
                      <a:pt x="210" y="99"/>
                    </a:lnTo>
                    <a:lnTo>
                      <a:pt x="214" y="88"/>
                    </a:lnTo>
                    <a:lnTo>
                      <a:pt x="216" y="76"/>
                    </a:lnTo>
                    <a:lnTo>
                      <a:pt x="217" y="64"/>
                    </a:lnTo>
                    <a:lnTo>
                      <a:pt x="217" y="62"/>
                    </a:lnTo>
                    <a:lnTo>
                      <a:pt x="216" y="58"/>
                    </a:lnTo>
                    <a:lnTo>
                      <a:pt x="215" y="56"/>
                    </a:lnTo>
                    <a:lnTo>
                      <a:pt x="214" y="53"/>
                    </a:lnTo>
                    <a:lnTo>
                      <a:pt x="212" y="50"/>
                    </a:lnTo>
                    <a:lnTo>
                      <a:pt x="211" y="47"/>
                    </a:lnTo>
                    <a:lnTo>
                      <a:pt x="210" y="45"/>
                    </a:lnTo>
                    <a:lnTo>
                      <a:pt x="209" y="42"/>
                    </a:lnTo>
                    <a:lnTo>
                      <a:pt x="209" y="44"/>
                    </a:lnTo>
                    <a:lnTo>
                      <a:pt x="209" y="45"/>
                    </a:lnTo>
                    <a:lnTo>
                      <a:pt x="209" y="46"/>
                    </a:lnTo>
                    <a:lnTo>
                      <a:pt x="209" y="47"/>
                    </a:lnTo>
                    <a:lnTo>
                      <a:pt x="209" y="48"/>
                    </a:lnTo>
                    <a:lnTo>
                      <a:pt x="209" y="50"/>
                    </a:lnTo>
                    <a:lnTo>
                      <a:pt x="209" y="51"/>
                    </a:lnTo>
                    <a:lnTo>
                      <a:pt x="209" y="63"/>
                    </a:lnTo>
                    <a:lnTo>
                      <a:pt x="207" y="75"/>
                    </a:lnTo>
                    <a:lnTo>
                      <a:pt x="205" y="86"/>
                    </a:lnTo>
                    <a:lnTo>
                      <a:pt x="200" y="98"/>
                    </a:lnTo>
                    <a:lnTo>
                      <a:pt x="196" y="107"/>
                    </a:lnTo>
                    <a:lnTo>
                      <a:pt x="191" y="117"/>
                    </a:lnTo>
                    <a:lnTo>
                      <a:pt x="185" y="126"/>
                    </a:lnTo>
                    <a:lnTo>
                      <a:pt x="179" y="135"/>
                    </a:lnTo>
                    <a:lnTo>
                      <a:pt x="172" y="142"/>
                    </a:lnTo>
                    <a:lnTo>
                      <a:pt x="164" y="149"/>
                    </a:lnTo>
                    <a:lnTo>
                      <a:pt x="156" y="155"/>
                    </a:lnTo>
                    <a:lnTo>
                      <a:pt x="148" y="160"/>
                    </a:lnTo>
                    <a:lnTo>
                      <a:pt x="139" y="165"/>
                    </a:lnTo>
                    <a:lnTo>
                      <a:pt x="129" y="167"/>
                    </a:lnTo>
                    <a:lnTo>
                      <a:pt x="119" y="168"/>
                    </a:lnTo>
                    <a:lnTo>
                      <a:pt x="109" y="169"/>
                    </a:lnTo>
                    <a:lnTo>
                      <a:pt x="99" y="168"/>
                    </a:lnTo>
                    <a:lnTo>
                      <a:pt x="89" y="167"/>
                    </a:lnTo>
                    <a:lnTo>
                      <a:pt x="79" y="165"/>
                    </a:lnTo>
                    <a:lnTo>
                      <a:pt x="70" y="160"/>
                    </a:lnTo>
                    <a:lnTo>
                      <a:pt x="61" y="155"/>
                    </a:lnTo>
                    <a:lnTo>
                      <a:pt x="53" y="149"/>
                    </a:lnTo>
                    <a:lnTo>
                      <a:pt x="45" y="142"/>
                    </a:lnTo>
                    <a:lnTo>
                      <a:pt x="38" y="135"/>
                    </a:lnTo>
                    <a:lnTo>
                      <a:pt x="32" y="126"/>
                    </a:lnTo>
                    <a:lnTo>
                      <a:pt x="26" y="117"/>
                    </a:lnTo>
                    <a:lnTo>
                      <a:pt x="21" y="107"/>
                    </a:lnTo>
                    <a:lnTo>
                      <a:pt x="17" y="98"/>
                    </a:lnTo>
                    <a:lnTo>
                      <a:pt x="14" y="86"/>
                    </a:lnTo>
                    <a:lnTo>
                      <a:pt x="11" y="75"/>
                    </a:lnTo>
                    <a:lnTo>
                      <a:pt x="10" y="63"/>
                    </a:lnTo>
                    <a:lnTo>
                      <a:pt x="9" y="51"/>
                    </a:lnTo>
                    <a:lnTo>
                      <a:pt x="9" y="44"/>
                    </a:lnTo>
                    <a:lnTo>
                      <a:pt x="10" y="38"/>
                    </a:lnTo>
                    <a:lnTo>
                      <a:pt x="11" y="32"/>
                    </a:lnTo>
                    <a:lnTo>
                      <a:pt x="12" y="24"/>
                    </a:lnTo>
                    <a:lnTo>
                      <a:pt x="13" y="18"/>
                    </a:lnTo>
                    <a:lnTo>
                      <a:pt x="14" y="12"/>
                    </a:lnTo>
                    <a:lnTo>
                      <a:pt x="16" y="6"/>
                    </a:lnTo>
                    <a:lnTo>
                      <a:pt x="18" y="0"/>
                    </a:lnTo>
                    <a:lnTo>
                      <a:pt x="16" y="3"/>
                    </a:lnTo>
                    <a:lnTo>
                      <a:pt x="15" y="5"/>
                    </a:lnTo>
                    <a:lnTo>
                      <a:pt x="13" y="6"/>
                    </a:lnTo>
                    <a:lnTo>
                      <a:pt x="11" y="9"/>
                    </a:lnTo>
                    <a:lnTo>
                      <a:pt x="9" y="11"/>
                    </a:lnTo>
                    <a:lnTo>
                      <a:pt x="7" y="14"/>
                    </a:lnTo>
                    <a:lnTo>
                      <a:pt x="5" y="16"/>
                    </a:ln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F6C9A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8" name="Freeform 82"/>
              <p:cNvSpPr/>
              <p:nvPr/>
            </p:nvSpPr>
            <p:spPr bwMode="auto">
              <a:xfrm>
                <a:off x="1141" y="2650"/>
                <a:ext cx="42" cy="30"/>
              </a:xfrm>
              <a:custGeom>
                <a:avLst/>
                <a:gdLst>
                  <a:gd name="T0" fmla="*/ 0 w 209"/>
                  <a:gd name="T1" fmla="*/ 0 h 181"/>
                  <a:gd name="T2" fmla="*/ 0 w 209"/>
                  <a:gd name="T3" fmla="*/ 0 h 181"/>
                  <a:gd name="T4" fmla="*/ 0 w 209"/>
                  <a:gd name="T5" fmla="*/ 0 h 181"/>
                  <a:gd name="T6" fmla="*/ 0 w 209"/>
                  <a:gd name="T7" fmla="*/ 0 h 181"/>
                  <a:gd name="T8" fmla="*/ 0 w 209"/>
                  <a:gd name="T9" fmla="*/ 0 h 181"/>
                  <a:gd name="T10" fmla="*/ 0 w 209"/>
                  <a:gd name="T11" fmla="*/ 0 h 181"/>
                  <a:gd name="T12" fmla="*/ 0 w 209"/>
                  <a:gd name="T13" fmla="*/ 0 h 181"/>
                  <a:gd name="T14" fmla="*/ 0 w 209"/>
                  <a:gd name="T15" fmla="*/ 0 h 181"/>
                  <a:gd name="T16" fmla="*/ 0 w 209"/>
                  <a:gd name="T17" fmla="*/ 0 h 181"/>
                  <a:gd name="T18" fmla="*/ 0 w 209"/>
                  <a:gd name="T19" fmla="*/ 0 h 181"/>
                  <a:gd name="T20" fmla="*/ 0 w 209"/>
                  <a:gd name="T21" fmla="*/ 0 h 181"/>
                  <a:gd name="T22" fmla="*/ 0 w 209"/>
                  <a:gd name="T23" fmla="*/ 0 h 181"/>
                  <a:gd name="T24" fmla="*/ 0 w 209"/>
                  <a:gd name="T25" fmla="*/ 0 h 181"/>
                  <a:gd name="T26" fmla="*/ 0 w 209"/>
                  <a:gd name="T27" fmla="*/ 0 h 181"/>
                  <a:gd name="T28" fmla="*/ 0 w 209"/>
                  <a:gd name="T29" fmla="*/ 0 h 181"/>
                  <a:gd name="T30" fmla="*/ 0 w 209"/>
                  <a:gd name="T31" fmla="*/ 0 h 181"/>
                  <a:gd name="T32" fmla="*/ 0 w 209"/>
                  <a:gd name="T33" fmla="*/ 0 h 181"/>
                  <a:gd name="T34" fmla="*/ 0 w 209"/>
                  <a:gd name="T35" fmla="*/ 0 h 181"/>
                  <a:gd name="T36" fmla="*/ 0 w 209"/>
                  <a:gd name="T37" fmla="*/ 0 h 181"/>
                  <a:gd name="T38" fmla="*/ 0 w 209"/>
                  <a:gd name="T39" fmla="*/ 0 h 181"/>
                  <a:gd name="T40" fmla="*/ 0 w 209"/>
                  <a:gd name="T41" fmla="*/ 0 h 181"/>
                  <a:gd name="T42" fmla="*/ 0 w 209"/>
                  <a:gd name="T43" fmla="*/ 0 h 181"/>
                  <a:gd name="T44" fmla="*/ 0 w 209"/>
                  <a:gd name="T45" fmla="*/ 0 h 181"/>
                  <a:gd name="T46" fmla="*/ 0 w 209"/>
                  <a:gd name="T47" fmla="*/ 0 h 181"/>
                  <a:gd name="T48" fmla="*/ 0 w 209"/>
                  <a:gd name="T49" fmla="*/ 0 h 181"/>
                  <a:gd name="T50" fmla="*/ 0 w 209"/>
                  <a:gd name="T51" fmla="*/ 0 h 181"/>
                  <a:gd name="T52" fmla="*/ 0 w 209"/>
                  <a:gd name="T53" fmla="*/ 0 h 181"/>
                  <a:gd name="T54" fmla="*/ 0 w 209"/>
                  <a:gd name="T55" fmla="*/ 0 h 181"/>
                  <a:gd name="T56" fmla="*/ 0 w 209"/>
                  <a:gd name="T57" fmla="*/ 0 h 181"/>
                  <a:gd name="T58" fmla="*/ 0 w 209"/>
                  <a:gd name="T59" fmla="*/ 0 h 181"/>
                  <a:gd name="T60" fmla="*/ 0 w 209"/>
                  <a:gd name="T61" fmla="*/ 0 h 181"/>
                  <a:gd name="T62" fmla="*/ 0 w 209"/>
                  <a:gd name="T63" fmla="*/ 0 h 181"/>
                  <a:gd name="T64" fmla="*/ 0 w 209"/>
                  <a:gd name="T65" fmla="*/ 0 h 181"/>
                  <a:gd name="T66" fmla="*/ 0 w 209"/>
                  <a:gd name="T67" fmla="*/ 0 h 181"/>
                  <a:gd name="T68" fmla="*/ 0 w 209"/>
                  <a:gd name="T69" fmla="*/ 0 h 181"/>
                  <a:gd name="T70" fmla="*/ 0 w 209"/>
                  <a:gd name="T71" fmla="*/ 0 h 181"/>
                  <a:gd name="T72" fmla="*/ 0 w 209"/>
                  <a:gd name="T73" fmla="*/ 0 h 181"/>
                  <a:gd name="T74" fmla="*/ 0 w 209"/>
                  <a:gd name="T75" fmla="*/ 0 h 181"/>
                  <a:gd name="T76" fmla="*/ 0 w 209"/>
                  <a:gd name="T77" fmla="*/ 0 h 181"/>
                  <a:gd name="T78" fmla="*/ 0 w 209"/>
                  <a:gd name="T79" fmla="*/ 0 h 181"/>
                  <a:gd name="T80" fmla="*/ 0 w 209"/>
                  <a:gd name="T81" fmla="*/ 0 h 181"/>
                  <a:gd name="T82" fmla="*/ 0 w 209"/>
                  <a:gd name="T83" fmla="*/ 0 h 181"/>
                  <a:gd name="T84" fmla="*/ 0 w 209"/>
                  <a:gd name="T85" fmla="*/ 0 h 181"/>
                  <a:gd name="T86" fmla="*/ 0 w 209"/>
                  <a:gd name="T87" fmla="*/ 0 h 181"/>
                  <a:gd name="T88" fmla="*/ 0 w 209"/>
                  <a:gd name="T89" fmla="*/ 0 h 181"/>
                  <a:gd name="T90" fmla="*/ 0 w 209"/>
                  <a:gd name="T91" fmla="*/ 0 h 181"/>
                  <a:gd name="T92" fmla="*/ 0 w 209"/>
                  <a:gd name="T93" fmla="*/ 0 h 181"/>
                  <a:gd name="T94" fmla="*/ 0 w 209"/>
                  <a:gd name="T95" fmla="*/ 0 h 181"/>
                  <a:gd name="T96" fmla="*/ 0 w 209"/>
                  <a:gd name="T97" fmla="*/ 0 h 181"/>
                  <a:gd name="T98" fmla="*/ 0 w 209"/>
                  <a:gd name="T99" fmla="*/ 0 h 181"/>
                  <a:gd name="T100" fmla="*/ 0 w 209"/>
                  <a:gd name="T101" fmla="*/ 0 h 181"/>
                  <a:gd name="T102" fmla="*/ 0 w 209"/>
                  <a:gd name="T103" fmla="*/ 0 h 181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09"/>
                  <a:gd name="T157" fmla="*/ 0 h 181"/>
                  <a:gd name="T158" fmla="*/ 209 w 209"/>
                  <a:gd name="T159" fmla="*/ 181 h 181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09" h="181">
                    <a:moveTo>
                      <a:pt x="6" y="16"/>
                    </a:moveTo>
                    <a:lnTo>
                      <a:pt x="4" y="21"/>
                    </a:lnTo>
                    <a:lnTo>
                      <a:pt x="3" y="25"/>
                    </a:lnTo>
                    <a:lnTo>
                      <a:pt x="2" y="31"/>
                    </a:lnTo>
                    <a:lnTo>
                      <a:pt x="1" y="36"/>
                    </a:lnTo>
                    <a:lnTo>
                      <a:pt x="1" y="41"/>
                    </a:lnTo>
                    <a:lnTo>
                      <a:pt x="0" y="47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71"/>
                    </a:lnTo>
                    <a:lnTo>
                      <a:pt x="2" y="83"/>
                    </a:lnTo>
                    <a:lnTo>
                      <a:pt x="4" y="95"/>
                    </a:lnTo>
                    <a:lnTo>
                      <a:pt x="8" y="106"/>
                    </a:lnTo>
                    <a:lnTo>
                      <a:pt x="12" y="117"/>
                    </a:lnTo>
                    <a:lnTo>
                      <a:pt x="17" y="127"/>
                    </a:lnTo>
                    <a:lnTo>
                      <a:pt x="23" y="137"/>
                    </a:lnTo>
                    <a:lnTo>
                      <a:pt x="30" y="145"/>
                    </a:lnTo>
                    <a:lnTo>
                      <a:pt x="37" y="154"/>
                    </a:lnTo>
                    <a:lnTo>
                      <a:pt x="45" y="161"/>
                    </a:lnTo>
                    <a:lnTo>
                      <a:pt x="54" y="167"/>
                    </a:lnTo>
                    <a:lnTo>
                      <a:pt x="63" y="172"/>
                    </a:lnTo>
                    <a:lnTo>
                      <a:pt x="72" y="176"/>
                    </a:lnTo>
                    <a:lnTo>
                      <a:pt x="83" y="179"/>
                    </a:lnTo>
                    <a:lnTo>
                      <a:pt x="94" y="181"/>
                    </a:lnTo>
                    <a:lnTo>
                      <a:pt x="104" y="181"/>
                    </a:lnTo>
                    <a:lnTo>
                      <a:pt x="115" y="181"/>
                    </a:lnTo>
                    <a:lnTo>
                      <a:pt x="125" y="179"/>
                    </a:lnTo>
                    <a:lnTo>
                      <a:pt x="135" y="176"/>
                    </a:lnTo>
                    <a:lnTo>
                      <a:pt x="144" y="173"/>
                    </a:lnTo>
                    <a:lnTo>
                      <a:pt x="153" y="167"/>
                    </a:lnTo>
                    <a:lnTo>
                      <a:pt x="161" y="161"/>
                    </a:lnTo>
                    <a:lnTo>
                      <a:pt x="169" y="154"/>
                    </a:lnTo>
                    <a:lnTo>
                      <a:pt x="177" y="146"/>
                    </a:lnTo>
                    <a:lnTo>
                      <a:pt x="183" y="138"/>
                    </a:lnTo>
                    <a:lnTo>
                      <a:pt x="189" y="129"/>
                    </a:lnTo>
                    <a:lnTo>
                      <a:pt x="194" y="118"/>
                    </a:lnTo>
                    <a:lnTo>
                      <a:pt x="200" y="107"/>
                    </a:lnTo>
                    <a:lnTo>
                      <a:pt x="203" y="96"/>
                    </a:lnTo>
                    <a:lnTo>
                      <a:pt x="206" y="84"/>
                    </a:lnTo>
                    <a:lnTo>
                      <a:pt x="208" y="72"/>
                    </a:lnTo>
                    <a:lnTo>
                      <a:pt x="209" y="60"/>
                    </a:lnTo>
                    <a:lnTo>
                      <a:pt x="207" y="57"/>
                    </a:lnTo>
                    <a:lnTo>
                      <a:pt x="206" y="54"/>
                    </a:lnTo>
                    <a:lnTo>
                      <a:pt x="205" y="52"/>
                    </a:lnTo>
                    <a:lnTo>
                      <a:pt x="204" y="49"/>
                    </a:lnTo>
                    <a:lnTo>
                      <a:pt x="202" y="46"/>
                    </a:lnTo>
                    <a:lnTo>
                      <a:pt x="201" y="43"/>
                    </a:lnTo>
                    <a:lnTo>
                      <a:pt x="200" y="41"/>
                    </a:lnTo>
                    <a:lnTo>
                      <a:pt x="197" y="39"/>
                    </a:lnTo>
                    <a:lnTo>
                      <a:pt x="197" y="41"/>
                    </a:lnTo>
                    <a:lnTo>
                      <a:pt x="198" y="43"/>
                    </a:lnTo>
                    <a:lnTo>
                      <a:pt x="198" y="46"/>
                    </a:lnTo>
                    <a:lnTo>
                      <a:pt x="198" y="48"/>
                    </a:lnTo>
                    <a:lnTo>
                      <a:pt x="198" y="51"/>
                    </a:lnTo>
                    <a:lnTo>
                      <a:pt x="198" y="53"/>
                    </a:lnTo>
                    <a:lnTo>
                      <a:pt x="200" y="55"/>
                    </a:lnTo>
                    <a:lnTo>
                      <a:pt x="200" y="58"/>
                    </a:lnTo>
                    <a:lnTo>
                      <a:pt x="198" y="70"/>
                    </a:lnTo>
                    <a:lnTo>
                      <a:pt x="197" y="81"/>
                    </a:lnTo>
                    <a:lnTo>
                      <a:pt x="194" y="91"/>
                    </a:lnTo>
                    <a:lnTo>
                      <a:pt x="191" y="102"/>
                    </a:lnTo>
                    <a:lnTo>
                      <a:pt x="187" y="112"/>
                    </a:lnTo>
                    <a:lnTo>
                      <a:pt x="182" y="121"/>
                    </a:lnTo>
                    <a:lnTo>
                      <a:pt x="177" y="130"/>
                    </a:lnTo>
                    <a:lnTo>
                      <a:pt x="171" y="138"/>
                    </a:lnTo>
                    <a:lnTo>
                      <a:pt x="164" y="145"/>
                    </a:lnTo>
                    <a:lnTo>
                      <a:pt x="157" y="151"/>
                    </a:lnTo>
                    <a:lnTo>
                      <a:pt x="149" y="157"/>
                    </a:lnTo>
                    <a:lnTo>
                      <a:pt x="141" y="162"/>
                    </a:lnTo>
                    <a:lnTo>
                      <a:pt x="132" y="166"/>
                    </a:lnTo>
                    <a:lnTo>
                      <a:pt x="123" y="169"/>
                    </a:lnTo>
                    <a:lnTo>
                      <a:pt x="114" y="170"/>
                    </a:lnTo>
                    <a:lnTo>
                      <a:pt x="104" y="170"/>
                    </a:lnTo>
                    <a:lnTo>
                      <a:pt x="94" y="170"/>
                    </a:lnTo>
                    <a:lnTo>
                      <a:pt x="85" y="169"/>
                    </a:lnTo>
                    <a:lnTo>
                      <a:pt x="76" y="166"/>
                    </a:lnTo>
                    <a:lnTo>
                      <a:pt x="66" y="162"/>
                    </a:lnTo>
                    <a:lnTo>
                      <a:pt x="58" y="157"/>
                    </a:lnTo>
                    <a:lnTo>
                      <a:pt x="50" y="151"/>
                    </a:lnTo>
                    <a:lnTo>
                      <a:pt x="43" y="145"/>
                    </a:lnTo>
                    <a:lnTo>
                      <a:pt x="36" y="138"/>
                    </a:lnTo>
                    <a:lnTo>
                      <a:pt x="30" y="130"/>
                    </a:lnTo>
                    <a:lnTo>
                      <a:pt x="25" y="121"/>
                    </a:lnTo>
                    <a:lnTo>
                      <a:pt x="20" y="112"/>
                    </a:lnTo>
                    <a:lnTo>
                      <a:pt x="16" y="102"/>
                    </a:lnTo>
                    <a:lnTo>
                      <a:pt x="13" y="91"/>
                    </a:lnTo>
                    <a:lnTo>
                      <a:pt x="11" y="81"/>
                    </a:lnTo>
                    <a:lnTo>
                      <a:pt x="9" y="70"/>
                    </a:lnTo>
                    <a:lnTo>
                      <a:pt x="9" y="58"/>
                    </a:lnTo>
                    <a:lnTo>
                      <a:pt x="9" y="49"/>
                    </a:lnTo>
                    <a:lnTo>
                      <a:pt x="10" y="42"/>
                    </a:lnTo>
                    <a:lnTo>
                      <a:pt x="11" y="35"/>
                    </a:lnTo>
                    <a:lnTo>
                      <a:pt x="12" y="28"/>
                    </a:lnTo>
                    <a:lnTo>
                      <a:pt x="14" y="21"/>
                    </a:lnTo>
                    <a:lnTo>
                      <a:pt x="16" y="13"/>
                    </a:lnTo>
                    <a:lnTo>
                      <a:pt x="19" y="6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14" y="7"/>
                    </a:lnTo>
                    <a:lnTo>
                      <a:pt x="12" y="10"/>
                    </a:lnTo>
                    <a:lnTo>
                      <a:pt x="10" y="12"/>
                    </a:lnTo>
                    <a:lnTo>
                      <a:pt x="8" y="13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29" name="Freeform 83"/>
              <p:cNvSpPr/>
              <p:nvPr/>
            </p:nvSpPr>
            <p:spPr bwMode="auto">
              <a:xfrm>
                <a:off x="1143" y="2648"/>
                <a:ext cx="40" cy="30"/>
              </a:xfrm>
              <a:custGeom>
                <a:avLst/>
                <a:gdLst>
                  <a:gd name="T0" fmla="*/ 0 w 200"/>
                  <a:gd name="T1" fmla="*/ 0 h 183"/>
                  <a:gd name="T2" fmla="*/ 0 w 200"/>
                  <a:gd name="T3" fmla="*/ 0 h 183"/>
                  <a:gd name="T4" fmla="*/ 0 w 200"/>
                  <a:gd name="T5" fmla="*/ 0 h 183"/>
                  <a:gd name="T6" fmla="*/ 0 w 200"/>
                  <a:gd name="T7" fmla="*/ 0 h 183"/>
                  <a:gd name="T8" fmla="*/ 0 w 200"/>
                  <a:gd name="T9" fmla="*/ 0 h 183"/>
                  <a:gd name="T10" fmla="*/ 0 w 200"/>
                  <a:gd name="T11" fmla="*/ 0 h 183"/>
                  <a:gd name="T12" fmla="*/ 0 w 200"/>
                  <a:gd name="T13" fmla="*/ 0 h 183"/>
                  <a:gd name="T14" fmla="*/ 0 w 200"/>
                  <a:gd name="T15" fmla="*/ 0 h 183"/>
                  <a:gd name="T16" fmla="*/ 0 w 200"/>
                  <a:gd name="T17" fmla="*/ 0 h 183"/>
                  <a:gd name="T18" fmla="*/ 0 w 200"/>
                  <a:gd name="T19" fmla="*/ 0 h 183"/>
                  <a:gd name="T20" fmla="*/ 0 w 200"/>
                  <a:gd name="T21" fmla="*/ 0 h 183"/>
                  <a:gd name="T22" fmla="*/ 0 w 200"/>
                  <a:gd name="T23" fmla="*/ 0 h 183"/>
                  <a:gd name="T24" fmla="*/ 0 w 200"/>
                  <a:gd name="T25" fmla="*/ 0 h 183"/>
                  <a:gd name="T26" fmla="*/ 0 w 200"/>
                  <a:gd name="T27" fmla="*/ 0 h 183"/>
                  <a:gd name="T28" fmla="*/ 0 w 200"/>
                  <a:gd name="T29" fmla="*/ 0 h 183"/>
                  <a:gd name="T30" fmla="*/ 0 w 200"/>
                  <a:gd name="T31" fmla="*/ 0 h 183"/>
                  <a:gd name="T32" fmla="*/ 0 w 200"/>
                  <a:gd name="T33" fmla="*/ 0 h 183"/>
                  <a:gd name="T34" fmla="*/ 0 w 200"/>
                  <a:gd name="T35" fmla="*/ 0 h 183"/>
                  <a:gd name="T36" fmla="*/ 0 w 200"/>
                  <a:gd name="T37" fmla="*/ 0 h 183"/>
                  <a:gd name="T38" fmla="*/ 0 w 200"/>
                  <a:gd name="T39" fmla="*/ 0 h 183"/>
                  <a:gd name="T40" fmla="*/ 0 w 200"/>
                  <a:gd name="T41" fmla="*/ 0 h 183"/>
                  <a:gd name="T42" fmla="*/ 0 w 200"/>
                  <a:gd name="T43" fmla="*/ 0 h 183"/>
                  <a:gd name="T44" fmla="*/ 0 w 200"/>
                  <a:gd name="T45" fmla="*/ 0 h 183"/>
                  <a:gd name="T46" fmla="*/ 0 w 200"/>
                  <a:gd name="T47" fmla="*/ 0 h 183"/>
                  <a:gd name="T48" fmla="*/ 0 w 200"/>
                  <a:gd name="T49" fmla="*/ 0 h 183"/>
                  <a:gd name="T50" fmla="*/ 0 w 200"/>
                  <a:gd name="T51" fmla="*/ 0 h 183"/>
                  <a:gd name="T52" fmla="*/ 0 w 200"/>
                  <a:gd name="T53" fmla="*/ 0 h 183"/>
                  <a:gd name="T54" fmla="*/ 0 w 200"/>
                  <a:gd name="T55" fmla="*/ 0 h 183"/>
                  <a:gd name="T56" fmla="*/ 0 w 200"/>
                  <a:gd name="T57" fmla="*/ 0 h 183"/>
                  <a:gd name="T58" fmla="*/ 0 w 200"/>
                  <a:gd name="T59" fmla="*/ 0 h 183"/>
                  <a:gd name="T60" fmla="*/ 0 w 200"/>
                  <a:gd name="T61" fmla="*/ 0 h 183"/>
                  <a:gd name="T62" fmla="*/ 0 w 200"/>
                  <a:gd name="T63" fmla="*/ 0 h 183"/>
                  <a:gd name="T64" fmla="*/ 0 w 200"/>
                  <a:gd name="T65" fmla="*/ 0 h 183"/>
                  <a:gd name="T66" fmla="*/ 0 w 200"/>
                  <a:gd name="T67" fmla="*/ 0 h 183"/>
                  <a:gd name="T68" fmla="*/ 0 w 200"/>
                  <a:gd name="T69" fmla="*/ 0 h 183"/>
                  <a:gd name="T70" fmla="*/ 0 w 200"/>
                  <a:gd name="T71" fmla="*/ 0 h 183"/>
                  <a:gd name="T72" fmla="*/ 0 w 200"/>
                  <a:gd name="T73" fmla="*/ 0 h 183"/>
                  <a:gd name="T74" fmla="*/ 0 w 200"/>
                  <a:gd name="T75" fmla="*/ 0 h 183"/>
                  <a:gd name="T76" fmla="*/ 0 w 200"/>
                  <a:gd name="T77" fmla="*/ 0 h 183"/>
                  <a:gd name="T78" fmla="*/ 0 w 200"/>
                  <a:gd name="T79" fmla="*/ 0 h 183"/>
                  <a:gd name="T80" fmla="*/ 0 w 200"/>
                  <a:gd name="T81" fmla="*/ 0 h 183"/>
                  <a:gd name="T82" fmla="*/ 0 w 200"/>
                  <a:gd name="T83" fmla="*/ 0 h 183"/>
                  <a:gd name="T84" fmla="*/ 0 w 200"/>
                  <a:gd name="T85" fmla="*/ 0 h 183"/>
                  <a:gd name="T86" fmla="*/ 0 w 200"/>
                  <a:gd name="T87" fmla="*/ 0 h 183"/>
                  <a:gd name="T88" fmla="*/ 0 w 200"/>
                  <a:gd name="T89" fmla="*/ 0 h 183"/>
                  <a:gd name="T90" fmla="*/ 0 w 200"/>
                  <a:gd name="T91" fmla="*/ 0 h 183"/>
                  <a:gd name="T92" fmla="*/ 0 w 200"/>
                  <a:gd name="T93" fmla="*/ 0 h 183"/>
                  <a:gd name="T94" fmla="*/ 0 w 200"/>
                  <a:gd name="T95" fmla="*/ 0 h 183"/>
                  <a:gd name="T96" fmla="*/ 0 w 200"/>
                  <a:gd name="T97" fmla="*/ 0 h 183"/>
                  <a:gd name="T98" fmla="*/ 0 w 200"/>
                  <a:gd name="T99" fmla="*/ 0 h 183"/>
                  <a:gd name="T100" fmla="*/ 0 w 200"/>
                  <a:gd name="T101" fmla="*/ 0 h 183"/>
                  <a:gd name="T102" fmla="*/ 0 w 200"/>
                  <a:gd name="T103" fmla="*/ 0 h 183"/>
                  <a:gd name="T104" fmla="*/ 0 w 200"/>
                  <a:gd name="T105" fmla="*/ 0 h 183"/>
                  <a:gd name="T106" fmla="*/ 0 w 200"/>
                  <a:gd name="T107" fmla="*/ 0 h 183"/>
                  <a:gd name="T108" fmla="*/ 0 w 200"/>
                  <a:gd name="T109" fmla="*/ 0 h 183"/>
                  <a:gd name="T110" fmla="*/ 0 w 200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00"/>
                  <a:gd name="T169" fmla="*/ 0 h 183"/>
                  <a:gd name="T170" fmla="*/ 200 w 200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00" h="183">
                    <a:moveTo>
                      <a:pt x="200" y="65"/>
                    </a:moveTo>
                    <a:lnTo>
                      <a:pt x="200" y="64"/>
                    </a:lnTo>
                    <a:lnTo>
                      <a:pt x="200" y="62"/>
                    </a:lnTo>
                    <a:lnTo>
                      <a:pt x="200" y="61"/>
                    </a:lnTo>
                    <a:lnTo>
                      <a:pt x="200" y="60"/>
                    </a:lnTo>
                    <a:lnTo>
                      <a:pt x="200" y="59"/>
                    </a:lnTo>
                    <a:lnTo>
                      <a:pt x="200" y="58"/>
                    </a:lnTo>
                    <a:lnTo>
                      <a:pt x="200" y="56"/>
                    </a:lnTo>
                    <a:lnTo>
                      <a:pt x="198" y="53"/>
                    </a:lnTo>
                    <a:lnTo>
                      <a:pt x="197" y="50"/>
                    </a:lnTo>
                    <a:lnTo>
                      <a:pt x="196" y="48"/>
                    </a:lnTo>
                    <a:lnTo>
                      <a:pt x="193" y="46"/>
                    </a:lnTo>
                    <a:lnTo>
                      <a:pt x="192" y="42"/>
                    </a:lnTo>
                    <a:lnTo>
                      <a:pt x="190" y="40"/>
                    </a:lnTo>
                    <a:lnTo>
                      <a:pt x="188" y="37"/>
                    </a:lnTo>
                    <a:lnTo>
                      <a:pt x="187" y="35"/>
                    </a:lnTo>
                    <a:lnTo>
                      <a:pt x="187" y="38"/>
                    </a:lnTo>
                    <a:lnTo>
                      <a:pt x="188" y="42"/>
                    </a:lnTo>
                    <a:lnTo>
                      <a:pt x="189" y="46"/>
                    </a:lnTo>
                    <a:lnTo>
                      <a:pt x="189" y="49"/>
                    </a:lnTo>
                    <a:lnTo>
                      <a:pt x="190" y="53"/>
                    </a:lnTo>
                    <a:lnTo>
                      <a:pt x="190" y="58"/>
                    </a:lnTo>
                    <a:lnTo>
                      <a:pt x="190" y="61"/>
                    </a:lnTo>
                    <a:lnTo>
                      <a:pt x="190" y="65"/>
                    </a:lnTo>
                    <a:lnTo>
                      <a:pt x="190" y="76"/>
                    </a:lnTo>
                    <a:lnTo>
                      <a:pt x="188" y="86"/>
                    </a:lnTo>
                    <a:lnTo>
                      <a:pt x="186" y="97"/>
                    </a:lnTo>
                    <a:lnTo>
                      <a:pt x="183" y="107"/>
                    </a:lnTo>
                    <a:lnTo>
                      <a:pt x="179" y="116"/>
                    </a:lnTo>
                    <a:lnTo>
                      <a:pt x="175" y="125"/>
                    </a:lnTo>
                    <a:lnTo>
                      <a:pt x="169" y="133"/>
                    </a:lnTo>
                    <a:lnTo>
                      <a:pt x="164" y="142"/>
                    </a:lnTo>
                    <a:lnTo>
                      <a:pt x="157" y="147"/>
                    </a:lnTo>
                    <a:lnTo>
                      <a:pt x="150" y="155"/>
                    </a:lnTo>
                    <a:lnTo>
                      <a:pt x="143" y="159"/>
                    </a:lnTo>
                    <a:lnTo>
                      <a:pt x="135" y="164"/>
                    </a:lnTo>
                    <a:lnTo>
                      <a:pt x="127" y="168"/>
                    </a:lnTo>
                    <a:lnTo>
                      <a:pt x="118" y="170"/>
                    </a:lnTo>
                    <a:lnTo>
                      <a:pt x="109" y="173"/>
                    </a:lnTo>
                    <a:lnTo>
                      <a:pt x="100" y="173"/>
                    </a:lnTo>
                    <a:lnTo>
                      <a:pt x="91" y="173"/>
                    </a:lnTo>
                    <a:lnTo>
                      <a:pt x="82" y="170"/>
                    </a:lnTo>
                    <a:lnTo>
                      <a:pt x="73" y="168"/>
                    </a:lnTo>
                    <a:lnTo>
                      <a:pt x="64" y="164"/>
                    </a:lnTo>
                    <a:lnTo>
                      <a:pt x="56" y="159"/>
                    </a:lnTo>
                    <a:lnTo>
                      <a:pt x="49" y="155"/>
                    </a:lnTo>
                    <a:lnTo>
                      <a:pt x="42" y="147"/>
                    </a:lnTo>
                    <a:lnTo>
                      <a:pt x="36" y="142"/>
                    </a:lnTo>
                    <a:lnTo>
                      <a:pt x="30" y="133"/>
                    </a:lnTo>
                    <a:lnTo>
                      <a:pt x="25" y="125"/>
                    </a:lnTo>
                    <a:lnTo>
                      <a:pt x="20" y="116"/>
                    </a:lnTo>
                    <a:lnTo>
                      <a:pt x="16" y="107"/>
                    </a:lnTo>
                    <a:lnTo>
                      <a:pt x="13" y="97"/>
                    </a:lnTo>
                    <a:lnTo>
                      <a:pt x="11" y="86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9" y="55"/>
                    </a:lnTo>
                    <a:lnTo>
                      <a:pt x="10" y="47"/>
                    </a:lnTo>
                    <a:lnTo>
                      <a:pt x="12" y="38"/>
                    </a:lnTo>
                    <a:lnTo>
                      <a:pt x="14" y="30"/>
                    </a:lnTo>
                    <a:lnTo>
                      <a:pt x="16" y="22"/>
                    </a:lnTo>
                    <a:lnTo>
                      <a:pt x="20" y="14"/>
                    </a:lnTo>
                    <a:lnTo>
                      <a:pt x="23" y="7"/>
                    </a:lnTo>
                    <a:lnTo>
                      <a:pt x="27" y="0"/>
                    </a:lnTo>
                    <a:lnTo>
                      <a:pt x="25" y="1"/>
                    </a:lnTo>
                    <a:lnTo>
                      <a:pt x="22" y="4"/>
                    </a:lnTo>
                    <a:lnTo>
                      <a:pt x="20" y="5"/>
                    </a:lnTo>
                    <a:lnTo>
                      <a:pt x="18" y="7"/>
                    </a:lnTo>
                    <a:lnTo>
                      <a:pt x="16" y="8"/>
                    </a:lnTo>
                    <a:lnTo>
                      <a:pt x="14" y="11"/>
                    </a:lnTo>
                    <a:lnTo>
                      <a:pt x="11" y="13"/>
                    </a:lnTo>
                    <a:lnTo>
                      <a:pt x="9" y="14"/>
                    </a:lnTo>
                    <a:lnTo>
                      <a:pt x="7" y="20"/>
                    </a:lnTo>
                    <a:lnTo>
                      <a:pt x="5" y="26"/>
                    </a:lnTo>
                    <a:lnTo>
                      <a:pt x="4" y="32"/>
                    </a:lnTo>
                    <a:lnTo>
                      <a:pt x="3" y="38"/>
                    </a:lnTo>
                    <a:lnTo>
                      <a:pt x="2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1" y="77"/>
                    </a:lnTo>
                    <a:lnTo>
                      <a:pt x="2" y="89"/>
                    </a:lnTo>
                    <a:lnTo>
                      <a:pt x="5" y="100"/>
                    </a:lnTo>
                    <a:lnTo>
                      <a:pt x="8" y="112"/>
                    </a:lnTo>
                    <a:lnTo>
                      <a:pt x="12" y="121"/>
                    </a:lnTo>
                    <a:lnTo>
                      <a:pt x="17" y="131"/>
                    </a:lnTo>
                    <a:lnTo>
                      <a:pt x="23" y="140"/>
                    </a:lnTo>
                    <a:lnTo>
                      <a:pt x="29" y="149"/>
                    </a:lnTo>
                    <a:lnTo>
                      <a:pt x="36" y="156"/>
                    </a:lnTo>
                    <a:lnTo>
                      <a:pt x="44" y="163"/>
                    </a:lnTo>
                    <a:lnTo>
                      <a:pt x="52" y="169"/>
                    </a:lnTo>
                    <a:lnTo>
                      <a:pt x="61" y="174"/>
                    </a:lnTo>
                    <a:lnTo>
                      <a:pt x="70" y="179"/>
                    </a:lnTo>
                    <a:lnTo>
                      <a:pt x="80" y="181"/>
                    </a:lnTo>
                    <a:lnTo>
                      <a:pt x="90" y="182"/>
                    </a:lnTo>
                    <a:lnTo>
                      <a:pt x="100" y="183"/>
                    </a:lnTo>
                    <a:lnTo>
                      <a:pt x="110" y="182"/>
                    </a:lnTo>
                    <a:lnTo>
                      <a:pt x="120" y="181"/>
                    </a:lnTo>
                    <a:lnTo>
                      <a:pt x="130" y="179"/>
                    </a:lnTo>
                    <a:lnTo>
                      <a:pt x="139" y="174"/>
                    </a:lnTo>
                    <a:lnTo>
                      <a:pt x="147" y="169"/>
                    </a:lnTo>
                    <a:lnTo>
                      <a:pt x="155" y="163"/>
                    </a:lnTo>
                    <a:lnTo>
                      <a:pt x="163" y="156"/>
                    </a:lnTo>
                    <a:lnTo>
                      <a:pt x="170" y="149"/>
                    </a:lnTo>
                    <a:lnTo>
                      <a:pt x="176" y="140"/>
                    </a:lnTo>
                    <a:lnTo>
                      <a:pt x="182" y="131"/>
                    </a:lnTo>
                    <a:lnTo>
                      <a:pt x="187" y="121"/>
                    </a:lnTo>
                    <a:lnTo>
                      <a:pt x="191" y="112"/>
                    </a:lnTo>
                    <a:lnTo>
                      <a:pt x="196" y="100"/>
                    </a:lnTo>
                    <a:lnTo>
                      <a:pt x="198" y="89"/>
                    </a:lnTo>
                    <a:lnTo>
                      <a:pt x="200" y="77"/>
                    </a:lnTo>
                    <a:lnTo>
                      <a:pt x="200" y="65"/>
                    </a:lnTo>
                    <a:close/>
                  </a:path>
                </a:pathLst>
              </a:custGeom>
              <a:solidFill>
                <a:srgbClr val="F6CBA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0" name="Freeform 84"/>
              <p:cNvSpPr/>
              <p:nvPr/>
            </p:nvSpPr>
            <p:spPr bwMode="auto">
              <a:xfrm>
                <a:off x="1145" y="2648"/>
                <a:ext cx="38" cy="30"/>
              </a:xfrm>
              <a:custGeom>
                <a:avLst/>
                <a:gdLst>
                  <a:gd name="T0" fmla="*/ 0 w 191"/>
                  <a:gd name="T1" fmla="*/ 0 h 183"/>
                  <a:gd name="T2" fmla="*/ 0 w 191"/>
                  <a:gd name="T3" fmla="*/ 0 h 183"/>
                  <a:gd name="T4" fmla="*/ 0 w 191"/>
                  <a:gd name="T5" fmla="*/ 0 h 183"/>
                  <a:gd name="T6" fmla="*/ 0 w 191"/>
                  <a:gd name="T7" fmla="*/ 0 h 183"/>
                  <a:gd name="T8" fmla="*/ 0 w 191"/>
                  <a:gd name="T9" fmla="*/ 0 h 183"/>
                  <a:gd name="T10" fmla="*/ 0 w 191"/>
                  <a:gd name="T11" fmla="*/ 0 h 183"/>
                  <a:gd name="T12" fmla="*/ 0 w 191"/>
                  <a:gd name="T13" fmla="*/ 0 h 183"/>
                  <a:gd name="T14" fmla="*/ 0 w 191"/>
                  <a:gd name="T15" fmla="*/ 0 h 183"/>
                  <a:gd name="T16" fmla="*/ 0 w 191"/>
                  <a:gd name="T17" fmla="*/ 0 h 183"/>
                  <a:gd name="T18" fmla="*/ 0 w 191"/>
                  <a:gd name="T19" fmla="*/ 0 h 183"/>
                  <a:gd name="T20" fmla="*/ 0 w 191"/>
                  <a:gd name="T21" fmla="*/ 0 h 183"/>
                  <a:gd name="T22" fmla="*/ 0 w 191"/>
                  <a:gd name="T23" fmla="*/ 0 h 183"/>
                  <a:gd name="T24" fmla="*/ 0 w 191"/>
                  <a:gd name="T25" fmla="*/ 0 h 183"/>
                  <a:gd name="T26" fmla="*/ 0 w 191"/>
                  <a:gd name="T27" fmla="*/ 0 h 183"/>
                  <a:gd name="T28" fmla="*/ 0 w 191"/>
                  <a:gd name="T29" fmla="*/ 0 h 183"/>
                  <a:gd name="T30" fmla="*/ 0 w 191"/>
                  <a:gd name="T31" fmla="*/ 0 h 183"/>
                  <a:gd name="T32" fmla="*/ 0 w 191"/>
                  <a:gd name="T33" fmla="*/ 0 h 183"/>
                  <a:gd name="T34" fmla="*/ 0 w 191"/>
                  <a:gd name="T35" fmla="*/ 0 h 183"/>
                  <a:gd name="T36" fmla="*/ 0 w 191"/>
                  <a:gd name="T37" fmla="*/ 0 h 183"/>
                  <a:gd name="T38" fmla="*/ 0 w 191"/>
                  <a:gd name="T39" fmla="*/ 0 h 183"/>
                  <a:gd name="T40" fmla="*/ 0 w 191"/>
                  <a:gd name="T41" fmla="*/ 0 h 183"/>
                  <a:gd name="T42" fmla="*/ 0 w 191"/>
                  <a:gd name="T43" fmla="*/ 0 h 183"/>
                  <a:gd name="T44" fmla="*/ 0 w 191"/>
                  <a:gd name="T45" fmla="*/ 0 h 183"/>
                  <a:gd name="T46" fmla="*/ 0 w 191"/>
                  <a:gd name="T47" fmla="*/ 0 h 183"/>
                  <a:gd name="T48" fmla="*/ 0 w 191"/>
                  <a:gd name="T49" fmla="*/ 0 h 183"/>
                  <a:gd name="T50" fmla="*/ 0 w 191"/>
                  <a:gd name="T51" fmla="*/ 0 h 183"/>
                  <a:gd name="T52" fmla="*/ 0 w 191"/>
                  <a:gd name="T53" fmla="*/ 0 h 183"/>
                  <a:gd name="T54" fmla="*/ 0 w 191"/>
                  <a:gd name="T55" fmla="*/ 0 h 183"/>
                  <a:gd name="T56" fmla="*/ 0 w 191"/>
                  <a:gd name="T57" fmla="*/ 0 h 183"/>
                  <a:gd name="T58" fmla="*/ 0 w 191"/>
                  <a:gd name="T59" fmla="*/ 0 h 183"/>
                  <a:gd name="T60" fmla="*/ 0 w 191"/>
                  <a:gd name="T61" fmla="*/ 0 h 183"/>
                  <a:gd name="T62" fmla="*/ 0 w 191"/>
                  <a:gd name="T63" fmla="*/ 0 h 183"/>
                  <a:gd name="T64" fmla="*/ 0 w 191"/>
                  <a:gd name="T65" fmla="*/ 0 h 183"/>
                  <a:gd name="T66" fmla="*/ 0 w 191"/>
                  <a:gd name="T67" fmla="*/ 0 h 183"/>
                  <a:gd name="T68" fmla="*/ 0 w 191"/>
                  <a:gd name="T69" fmla="*/ 0 h 183"/>
                  <a:gd name="T70" fmla="*/ 0 w 191"/>
                  <a:gd name="T71" fmla="*/ 0 h 183"/>
                  <a:gd name="T72" fmla="*/ 0 w 191"/>
                  <a:gd name="T73" fmla="*/ 0 h 183"/>
                  <a:gd name="T74" fmla="*/ 0 w 191"/>
                  <a:gd name="T75" fmla="*/ 0 h 183"/>
                  <a:gd name="T76" fmla="*/ 0 w 191"/>
                  <a:gd name="T77" fmla="*/ 0 h 183"/>
                  <a:gd name="T78" fmla="*/ 0 w 191"/>
                  <a:gd name="T79" fmla="*/ 0 h 183"/>
                  <a:gd name="T80" fmla="*/ 0 w 191"/>
                  <a:gd name="T81" fmla="*/ 0 h 183"/>
                  <a:gd name="T82" fmla="*/ 0 w 191"/>
                  <a:gd name="T83" fmla="*/ 0 h 183"/>
                  <a:gd name="T84" fmla="*/ 0 w 191"/>
                  <a:gd name="T85" fmla="*/ 0 h 183"/>
                  <a:gd name="T86" fmla="*/ 0 w 191"/>
                  <a:gd name="T87" fmla="*/ 0 h 183"/>
                  <a:gd name="T88" fmla="*/ 0 w 191"/>
                  <a:gd name="T89" fmla="*/ 0 h 183"/>
                  <a:gd name="T90" fmla="*/ 0 w 191"/>
                  <a:gd name="T91" fmla="*/ 0 h 183"/>
                  <a:gd name="T92" fmla="*/ 0 w 191"/>
                  <a:gd name="T93" fmla="*/ 0 h 183"/>
                  <a:gd name="T94" fmla="*/ 0 w 191"/>
                  <a:gd name="T95" fmla="*/ 0 h 183"/>
                  <a:gd name="T96" fmla="*/ 0 w 191"/>
                  <a:gd name="T97" fmla="*/ 0 h 183"/>
                  <a:gd name="T98" fmla="*/ 0 w 191"/>
                  <a:gd name="T99" fmla="*/ 0 h 183"/>
                  <a:gd name="T100" fmla="*/ 0 w 191"/>
                  <a:gd name="T101" fmla="*/ 0 h 183"/>
                  <a:gd name="T102" fmla="*/ 0 w 191"/>
                  <a:gd name="T103" fmla="*/ 0 h 183"/>
                  <a:gd name="T104" fmla="*/ 0 w 191"/>
                  <a:gd name="T105" fmla="*/ 0 h 183"/>
                  <a:gd name="T106" fmla="*/ 0 w 191"/>
                  <a:gd name="T107" fmla="*/ 0 h 183"/>
                  <a:gd name="T108" fmla="*/ 0 w 191"/>
                  <a:gd name="T109" fmla="*/ 0 h 183"/>
                  <a:gd name="T110" fmla="*/ 0 w 191"/>
                  <a:gd name="T111" fmla="*/ 0 h 183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91"/>
                  <a:gd name="T169" fmla="*/ 0 h 183"/>
                  <a:gd name="T170" fmla="*/ 191 w 191"/>
                  <a:gd name="T171" fmla="*/ 183 h 183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91" h="183">
                    <a:moveTo>
                      <a:pt x="191" y="71"/>
                    </a:moveTo>
                    <a:lnTo>
                      <a:pt x="191" y="68"/>
                    </a:lnTo>
                    <a:lnTo>
                      <a:pt x="189" y="66"/>
                    </a:lnTo>
                    <a:lnTo>
                      <a:pt x="189" y="64"/>
                    </a:lnTo>
                    <a:lnTo>
                      <a:pt x="189" y="61"/>
                    </a:lnTo>
                    <a:lnTo>
                      <a:pt x="189" y="59"/>
                    </a:lnTo>
                    <a:lnTo>
                      <a:pt x="189" y="56"/>
                    </a:lnTo>
                    <a:lnTo>
                      <a:pt x="188" y="54"/>
                    </a:lnTo>
                    <a:lnTo>
                      <a:pt x="188" y="52"/>
                    </a:lnTo>
                    <a:lnTo>
                      <a:pt x="187" y="48"/>
                    </a:lnTo>
                    <a:lnTo>
                      <a:pt x="185" y="46"/>
                    </a:lnTo>
                    <a:lnTo>
                      <a:pt x="183" y="43"/>
                    </a:lnTo>
                    <a:lnTo>
                      <a:pt x="181" y="41"/>
                    </a:lnTo>
                    <a:lnTo>
                      <a:pt x="179" y="38"/>
                    </a:lnTo>
                    <a:lnTo>
                      <a:pt x="178" y="35"/>
                    </a:lnTo>
                    <a:lnTo>
                      <a:pt x="176" y="32"/>
                    </a:lnTo>
                    <a:lnTo>
                      <a:pt x="174" y="30"/>
                    </a:lnTo>
                    <a:lnTo>
                      <a:pt x="175" y="35"/>
                    </a:lnTo>
                    <a:lnTo>
                      <a:pt x="177" y="40"/>
                    </a:lnTo>
                    <a:lnTo>
                      <a:pt x="178" y="44"/>
                    </a:lnTo>
                    <a:lnTo>
                      <a:pt x="179" y="49"/>
                    </a:lnTo>
                    <a:lnTo>
                      <a:pt x="180" y="55"/>
                    </a:lnTo>
                    <a:lnTo>
                      <a:pt x="180" y="60"/>
                    </a:lnTo>
                    <a:lnTo>
                      <a:pt x="180" y="66"/>
                    </a:lnTo>
                    <a:lnTo>
                      <a:pt x="181" y="71"/>
                    </a:lnTo>
                    <a:lnTo>
                      <a:pt x="180" y="82"/>
                    </a:lnTo>
                    <a:lnTo>
                      <a:pt x="179" y="91"/>
                    </a:lnTo>
                    <a:lnTo>
                      <a:pt x="177" y="101"/>
                    </a:lnTo>
                    <a:lnTo>
                      <a:pt x="174" y="110"/>
                    </a:lnTo>
                    <a:lnTo>
                      <a:pt x="170" y="120"/>
                    </a:lnTo>
                    <a:lnTo>
                      <a:pt x="166" y="128"/>
                    </a:lnTo>
                    <a:lnTo>
                      <a:pt x="161" y="136"/>
                    </a:lnTo>
                    <a:lnTo>
                      <a:pt x="156" y="143"/>
                    </a:lnTo>
                    <a:lnTo>
                      <a:pt x="149" y="150"/>
                    </a:lnTo>
                    <a:lnTo>
                      <a:pt x="143" y="156"/>
                    </a:lnTo>
                    <a:lnTo>
                      <a:pt x="136" y="161"/>
                    </a:lnTo>
                    <a:lnTo>
                      <a:pt x="128" y="165"/>
                    </a:lnTo>
                    <a:lnTo>
                      <a:pt x="121" y="169"/>
                    </a:lnTo>
                    <a:lnTo>
                      <a:pt x="112" y="171"/>
                    </a:lnTo>
                    <a:lnTo>
                      <a:pt x="104" y="173"/>
                    </a:lnTo>
                    <a:lnTo>
                      <a:pt x="95" y="173"/>
                    </a:lnTo>
                    <a:lnTo>
                      <a:pt x="86" y="173"/>
                    </a:lnTo>
                    <a:lnTo>
                      <a:pt x="78" y="171"/>
                    </a:lnTo>
                    <a:lnTo>
                      <a:pt x="70" y="169"/>
                    </a:lnTo>
                    <a:lnTo>
                      <a:pt x="61" y="165"/>
                    </a:lnTo>
                    <a:lnTo>
                      <a:pt x="53" y="161"/>
                    </a:lnTo>
                    <a:lnTo>
                      <a:pt x="46" y="156"/>
                    </a:lnTo>
                    <a:lnTo>
                      <a:pt x="40" y="150"/>
                    </a:lnTo>
                    <a:lnTo>
                      <a:pt x="34" y="143"/>
                    </a:lnTo>
                    <a:lnTo>
                      <a:pt x="28" y="136"/>
                    </a:lnTo>
                    <a:lnTo>
                      <a:pt x="23" y="128"/>
                    </a:lnTo>
                    <a:lnTo>
                      <a:pt x="19" y="120"/>
                    </a:lnTo>
                    <a:lnTo>
                      <a:pt x="15" y="110"/>
                    </a:lnTo>
                    <a:lnTo>
                      <a:pt x="12" y="101"/>
                    </a:lnTo>
                    <a:lnTo>
                      <a:pt x="10" y="91"/>
                    </a:lnTo>
                    <a:lnTo>
                      <a:pt x="9" y="82"/>
                    </a:lnTo>
                    <a:lnTo>
                      <a:pt x="9" y="71"/>
                    </a:lnTo>
                    <a:lnTo>
                      <a:pt x="9" y="60"/>
                    </a:lnTo>
                    <a:lnTo>
                      <a:pt x="10" y="50"/>
                    </a:lnTo>
                    <a:lnTo>
                      <a:pt x="12" y="41"/>
                    </a:lnTo>
                    <a:lnTo>
                      <a:pt x="15" y="32"/>
                    </a:lnTo>
                    <a:lnTo>
                      <a:pt x="18" y="23"/>
                    </a:lnTo>
                    <a:lnTo>
                      <a:pt x="22" y="14"/>
                    </a:lnTo>
                    <a:lnTo>
                      <a:pt x="27" y="7"/>
                    </a:lnTo>
                    <a:lnTo>
                      <a:pt x="32" y="0"/>
                    </a:lnTo>
                    <a:lnTo>
                      <a:pt x="30" y="1"/>
                    </a:lnTo>
                    <a:lnTo>
                      <a:pt x="27" y="2"/>
                    </a:lnTo>
                    <a:lnTo>
                      <a:pt x="25" y="5"/>
                    </a:lnTo>
                    <a:lnTo>
                      <a:pt x="22" y="6"/>
                    </a:lnTo>
                    <a:lnTo>
                      <a:pt x="20" y="7"/>
                    </a:lnTo>
                    <a:lnTo>
                      <a:pt x="18" y="10"/>
                    </a:lnTo>
                    <a:lnTo>
                      <a:pt x="15" y="11"/>
                    </a:lnTo>
                    <a:lnTo>
                      <a:pt x="13" y="13"/>
                    </a:lnTo>
                    <a:lnTo>
                      <a:pt x="10" y="19"/>
                    </a:lnTo>
                    <a:lnTo>
                      <a:pt x="7" y="26"/>
                    </a:lnTo>
                    <a:lnTo>
                      <a:pt x="5" y="34"/>
                    </a:lnTo>
                    <a:lnTo>
                      <a:pt x="3" y="41"/>
                    </a:lnTo>
                    <a:lnTo>
                      <a:pt x="2" y="48"/>
                    </a:lnTo>
                    <a:lnTo>
                      <a:pt x="1" y="55"/>
                    </a:lnTo>
                    <a:lnTo>
                      <a:pt x="0" y="62"/>
                    </a:lnTo>
                    <a:lnTo>
                      <a:pt x="0" y="71"/>
                    </a:lnTo>
                    <a:lnTo>
                      <a:pt x="0" y="83"/>
                    </a:lnTo>
                    <a:lnTo>
                      <a:pt x="2" y="94"/>
                    </a:lnTo>
                    <a:lnTo>
                      <a:pt x="4" y="104"/>
                    </a:lnTo>
                    <a:lnTo>
                      <a:pt x="7" y="115"/>
                    </a:lnTo>
                    <a:lnTo>
                      <a:pt x="11" y="125"/>
                    </a:lnTo>
                    <a:lnTo>
                      <a:pt x="16" y="134"/>
                    </a:lnTo>
                    <a:lnTo>
                      <a:pt x="21" y="143"/>
                    </a:lnTo>
                    <a:lnTo>
                      <a:pt x="27" y="151"/>
                    </a:lnTo>
                    <a:lnTo>
                      <a:pt x="34" y="158"/>
                    </a:lnTo>
                    <a:lnTo>
                      <a:pt x="41" y="164"/>
                    </a:lnTo>
                    <a:lnTo>
                      <a:pt x="49" y="170"/>
                    </a:lnTo>
                    <a:lnTo>
                      <a:pt x="57" y="175"/>
                    </a:lnTo>
                    <a:lnTo>
                      <a:pt x="67" y="179"/>
                    </a:lnTo>
                    <a:lnTo>
                      <a:pt x="76" y="182"/>
                    </a:lnTo>
                    <a:lnTo>
                      <a:pt x="85" y="183"/>
                    </a:lnTo>
                    <a:lnTo>
                      <a:pt x="95" y="183"/>
                    </a:lnTo>
                    <a:lnTo>
                      <a:pt x="105" y="183"/>
                    </a:lnTo>
                    <a:lnTo>
                      <a:pt x="114" y="182"/>
                    </a:lnTo>
                    <a:lnTo>
                      <a:pt x="123" y="179"/>
                    </a:lnTo>
                    <a:lnTo>
                      <a:pt x="132" y="175"/>
                    </a:lnTo>
                    <a:lnTo>
                      <a:pt x="140" y="170"/>
                    </a:lnTo>
                    <a:lnTo>
                      <a:pt x="148" y="164"/>
                    </a:lnTo>
                    <a:lnTo>
                      <a:pt x="155" y="158"/>
                    </a:lnTo>
                    <a:lnTo>
                      <a:pt x="162" y="151"/>
                    </a:lnTo>
                    <a:lnTo>
                      <a:pt x="168" y="143"/>
                    </a:lnTo>
                    <a:lnTo>
                      <a:pt x="173" y="134"/>
                    </a:lnTo>
                    <a:lnTo>
                      <a:pt x="178" y="125"/>
                    </a:lnTo>
                    <a:lnTo>
                      <a:pt x="182" y="115"/>
                    </a:lnTo>
                    <a:lnTo>
                      <a:pt x="185" y="104"/>
                    </a:lnTo>
                    <a:lnTo>
                      <a:pt x="188" y="94"/>
                    </a:lnTo>
                    <a:lnTo>
                      <a:pt x="189" y="83"/>
                    </a:lnTo>
                    <a:lnTo>
                      <a:pt x="191" y="71"/>
                    </a:lnTo>
                    <a:close/>
                  </a:path>
                </a:pathLst>
              </a:custGeom>
              <a:solidFill>
                <a:srgbClr val="F7CDA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1" name="Freeform 85"/>
              <p:cNvSpPr/>
              <p:nvPr/>
            </p:nvSpPr>
            <p:spPr bwMode="auto">
              <a:xfrm>
                <a:off x="1143" y="2647"/>
                <a:ext cx="37" cy="30"/>
              </a:xfrm>
              <a:custGeom>
                <a:avLst/>
                <a:gdLst>
                  <a:gd name="T0" fmla="*/ 0 w 181"/>
                  <a:gd name="T1" fmla="*/ 0 h 185"/>
                  <a:gd name="T2" fmla="*/ 0 w 181"/>
                  <a:gd name="T3" fmla="*/ 0 h 185"/>
                  <a:gd name="T4" fmla="*/ 0 w 181"/>
                  <a:gd name="T5" fmla="*/ 0 h 185"/>
                  <a:gd name="T6" fmla="*/ 0 w 181"/>
                  <a:gd name="T7" fmla="*/ 0 h 185"/>
                  <a:gd name="T8" fmla="*/ 0 w 181"/>
                  <a:gd name="T9" fmla="*/ 0 h 185"/>
                  <a:gd name="T10" fmla="*/ 0 w 181"/>
                  <a:gd name="T11" fmla="*/ 0 h 185"/>
                  <a:gd name="T12" fmla="*/ 0 w 181"/>
                  <a:gd name="T13" fmla="*/ 0 h 185"/>
                  <a:gd name="T14" fmla="*/ 0 w 181"/>
                  <a:gd name="T15" fmla="*/ 0 h 185"/>
                  <a:gd name="T16" fmla="*/ 0 w 181"/>
                  <a:gd name="T17" fmla="*/ 0 h 185"/>
                  <a:gd name="T18" fmla="*/ 0 w 181"/>
                  <a:gd name="T19" fmla="*/ 0 h 185"/>
                  <a:gd name="T20" fmla="*/ 0 w 181"/>
                  <a:gd name="T21" fmla="*/ 0 h 185"/>
                  <a:gd name="T22" fmla="*/ 0 w 181"/>
                  <a:gd name="T23" fmla="*/ 0 h 185"/>
                  <a:gd name="T24" fmla="*/ 0 w 181"/>
                  <a:gd name="T25" fmla="*/ 0 h 185"/>
                  <a:gd name="T26" fmla="*/ 0 w 181"/>
                  <a:gd name="T27" fmla="*/ 0 h 185"/>
                  <a:gd name="T28" fmla="*/ 0 w 181"/>
                  <a:gd name="T29" fmla="*/ 0 h 185"/>
                  <a:gd name="T30" fmla="*/ 0 w 181"/>
                  <a:gd name="T31" fmla="*/ 0 h 185"/>
                  <a:gd name="T32" fmla="*/ 0 w 181"/>
                  <a:gd name="T33" fmla="*/ 0 h 185"/>
                  <a:gd name="T34" fmla="*/ 0 w 181"/>
                  <a:gd name="T35" fmla="*/ 0 h 185"/>
                  <a:gd name="T36" fmla="*/ 0 w 181"/>
                  <a:gd name="T37" fmla="*/ 0 h 185"/>
                  <a:gd name="T38" fmla="*/ 0 w 181"/>
                  <a:gd name="T39" fmla="*/ 0 h 185"/>
                  <a:gd name="T40" fmla="*/ 0 w 181"/>
                  <a:gd name="T41" fmla="*/ 0 h 185"/>
                  <a:gd name="T42" fmla="*/ 0 w 181"/>
                  <a:gd name="T43" fmla="*/ 0 h 185"/>
                  <a:gd name="T44" fmla="*/ 0 w 181"/>
                  <a:gd name="T45" fmla="*/ 0 h 185"/>
                  <a:gd name="T46" fmla="*/ 0 w 181"/>
                  <a:gd name="T47" fmla="*/ 0 h 185"/>
                  <a:gd name="T48" fmla="*/ 0 w 181"/>
                  <a:gd name="T49" fmla="*/ 0 h 185"/>
                  <a:gd name="T50" fmla="*/ 0 w 181"/>
                  <a:gd name="T51" fmla="*/ 0 h 185"/>
                  <a:gd name="T52" fmla="*/ 0 w 181"/>
                  <a:gd name="T53" fmla="*/ 0 h 185"/>
                  <a:gd name="T54" fmla="*/ 0 w 181"/>
                  <a:gd name="T55" fmla="*/ 0 h 185"/>
                  <a:gd name="T56" fmla="*/ 0 w 181"/>
                  <a:gd name="T57" fmla="*/ 0 h 185"/>
                  <a:gd name="T58" fmla="*/ 0 w 181"/>
                  <a:gd name="T59" fmla="*/ 0 h 185"/>
                  <a:gd name="T60" fmla="*/ 0 w 181"/>
                  <a:gd name="T61" fmla="*/ 0 h 185"/>
                  <a:gd name="T62" fmla="*/ 0 w 181"/>
                  <a:gd name="T63" fmla="*/ 0 h 185"/>
                  <a:gd name="T64" fmla="*/ 0 w 181"/>
                  <a:gd name="T65" fmla="*/ 0 h 185"/>
                  <a:gd name="T66" fmla="*/ 0 w 181"/>
                  <a:gd name="T67" fmla="*/ 0 h 185"/>
                  <a:gd name="T68" fmla="*/ 0 w 181"/>
                  <a:gd name="T69" fmla="*/ 0 h 185"/>
                  <a:gd name="T70" fmla="*/ 0 w 181"/>
                  <a:gd name="T71" fmla="*/ 0 h 185"/>
                  <a:gd name="T72" fmla="*/ 0 w 181"/>
                  <a:gd name="T73" fmla="*/ 0 h 185"/>
                  <a:gd name="T74" fmla="*/ 0 w 181"/>
                  <a:gd name="T75" fmla="*/ 0 h 185"/>
                  <a:gd name="T76" fmla="*/ 0 w 181"/>
                  <a:gd name="T77" fmla="*/ 0 h 185"/>
                  <a:gd name="T78" fmla="*/ 0 w 181"/>
                  <a:gd name="T79" fmla="*/ 0 h 185"/>
                  <a:gd name="T80" fmla="*/ 0 w 181"/>
                  <a:gd name="T81" fmla="*/ 0 h 185"/>
                  <a:gd name="T82" fmla="*/ 0 w 181"/>
                  <a:gd name="T83" fmla="*/ 0 h 185"/>
                  <a:gd name="T84" fmla="*/ 0 w 181"/>
                  <a:gd name="T85" fmla="*/ 0 h 185"/>
                  <a:gd name="T86" fmla="*/ 0 w 181"/>
                  <a:gd name="T87" fmla="*/ 0 h 185"/>
                  <a:gd name="T88" fmla="*/ 0 w 181"/>
                  <a:gd name="T89" fmla="*/ 0 h 185"/>
                  <a:gd name="T90" fmla="*/ 0 w 181"/>
                  <a:gd name="T91" fmla="*/ 0 h 185"/>
                  <a:gd name="T92" fmla="*/ 0 w 181"/>
                  <a:gd name="T93" fmla="*/ 0 h 185"/>
                  <a:gd name="T94" fmla="*/ 0 w 181"/>
                  <a:gd name="T95" fmla="*/ 0 h 185"/>
                  <a:gd name="T96" fmla="*/ 0 w 181"/>
                  <a:gd name="T97" fmla="*/ 0 h 185"/>
                  <a:gd name="T98" fmla="*/ 0 w 181"/>
                  <a:gd name="T99" fmla="*/ 0 h 185"/>
                  <a:gd name="T100" fmla="*/ 0 w 181"/>
                  <a:gd name="T101" fmla="*/ 0 h 185"/>
                  <a:gd name="T102" fmla="*/ 0 w 181"/>
                  <a:gd name="T103" fmla="*/ 0 h 185"/>
                  <a:gd name="T104" fmla="*/ 0 w 181"/>
                  <a:gd name="T105" fmla="*/ 0 h 185"/>
                  <a:gd name="T106" fmla="*/ 0 w 181"/>
                  <a:gd name="T107" fmla="*/ 0 h 185"/>
                  <a:gd name="T108" fmla="*/ 0 w 181"/>
                  <a:gd name="T109" fmla="*/ 0 h 185"/>
                  <a:gd name="T110" fmla="*/ 0 w 181"/>
                  <a:gd name="T111" fmla="*/ 0 h 18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1"/>
                  <a:gd name="T169" fmla="*/ 0 h 185"/>
                  <a:gd name="T170" fmla="*/ 181 w 181"/>
                  <a:gd name="T171" fmla="*/ 185 h 18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1" h="185">
                    <a:moveTo>
                      <a:pt x="181" y="77"/>
                    </a:moveTo>
                    <a:lnTo>
                      <a:pt x="181" y="73"/>
                    </a:lnTo>
                    <a:lnTo>
                      <a:pt x="181" y="70"/>
                    </a:lnTo>
                    <a:lnTo>
                      <a:pt x="181" y="65"/>
                    </a:lnTo>
                    <a:lnTo>
                      <a:pt x="180" y="61"/>
                    </a:lnTo>
                    <a:lnTo>
                      <a:pt x="180" y="58"/>
                    </a:lnTo>
                    <a:lnTo>
                      <a:pt x="179" y="54"/>
                    </a:lnTo>
                    <a:lnTo>
                      <a:pt x="178" y="50"/>
                    </a:lnTo>
                    <a:lnTo>
                      <a:pt x="178" y="47"/>
                    </a:lnTo>
                    <a:lnTo>
                      <a:pt x="176" y="44"/>
                    </a:lnTo>
                    <a:lnTo>
                      <a:pt x="174" y="41"/>
                    </a:lnTo>
                    <a:lnTo>
                      <a:pt x="171" y="38"/>
                    </a:lnTo>
                    <a:lnTo>
                      <a:pt x="169" y="36"/>
                    </a:lnTo>
                    <a:lnTo>
                      <a:pt x="167" y="34"/>
                    </a:lnTo>
                    <a:lnTo>
                      <a:pt x="165" y="31"/>
                    </a:lnTo>
                    <a:lnTo>
                      <a:pt x="163" y="29"/>
                    </a:lnTo>
                    <a:lnTo>
                      <a:pt x="160" y="26"/>
                    </a:lnTo>
                    <a:lnTo>
                      <a:pt x="163" y="31"/>
                    </a:lnTo>
                    <a:lnTo>
                      <a:pt x="165" y="37"/>
                    </a:lnTo>
                    <a:lnTo>
                      <a:pt x="167" y="43"/>
                    </a:lnTo>
                    <a:lnTo>
                      <a:pt x="169" y="50"/>
                    </a:lnTo>
                    <a:lnTo>
                      <a:pt x="170" y="56"/>
                    </a:lnTo>
                    <a:lnTo>
                      <a:pt x="171" y="64"/>
                    </a:lnTo>
                    <a:lnTo>
                      <a:pt x="172" y="70"/>
                    </a:lnTo>
                    <a:lnTo>
                      <a:pt x="172" y="77"/>
                    </a:lnTo>
                    <a:lnTo>
                      <a:pt x="172" y="86"/>
                    </a:lnTo>
                    <a:lnTo>
                      <a:pt x="170" y="96"/>
                    </a:lnTo>
                    <a:lnTo>
                      <a:pt x="168" y="106"/>
                    </a:lnTo>
                    <a:lnTo>
                      <a:pt x="166" y="114"/>
                    </a:lnTo>
                    <a:lnTo>
                      <a:pt x="162" y="124"/>
                    </a:lnTo>
                    <a:lnTo>
                      <a:pt x="158" y="131"/>
                    </a:lnTo>
                    <a:lnTo>
                      <a:pt x="154" y="139"/>
                    </a:lnTo>
                    <a:lnTo>
                      <a:pt x="148" y="145"/>
                    </a:lnTo>
                    <a:lnTo>
                      <a:pt x="143" y="151"/>
                    </a:lnTo>
                    <a:lnTo>
                      <a:pt x="136" y="157"/>
                    </a:lnTo>
                    <a:lnTo>
                      <a:pt x="130" y="162"/>
                    </a:lnTo>
                    <a:lnTo>
                      <a:pt x="123" y="167"/>
                    </a:lnTo>
                    <a:lnTo>
                      <a:pt x="115" y="169"/>
                    </a:lnTo>
                    <a:lnTo>
                      <a:pt x="107" y="171"/>
                    </a:lnTo>
                    <a:lnTo>
                      <a:pt x="99" y="174"/>
                    </a:lnTo>
                    <a:lnTo>
                      <a:pt x="91" y="174"/>
                    </a:lnTo>
                    <a:lnTo>
                      <a:pt x="83" y="174"/>
                    </a:lnTo>
                    <a:lnTo>
                      <a:pt x="75" y="171"/>
                    </a:lnTo>
                    <a:lnTo>
                      <a:pt x="67" y="169"/>
                    </a:lnTo>
                    <a:lnTo>
                      <a:pt x="59" y="167"/>
                    </a:lnTo>
                    <a:lnTo>
                      <a:pt x="52" y="162"/>
                    </a:lnTo>
                    <a:lnTo>
                      <a:pt x="45" y="157"/>
                    </a:lnTo>
                    <a:lnTo>
                      <a:pt x="39" y="151"/>
                    </a:lnTo>
                    <a:lnTo>
                      <a:pt x="33" y="145"/>
                    </a:lnTo>
                    <a:lnTo>
                      <a:pt x="28" y="139"/>
                    </a:lnTo>
                    <a:lnTo>
                      <a:pt x="23" y="131"/>
                    </a:lnTo>
                    <a:lnTo>
                      <a:pt x="19" y="124"/>
                    </a:lnTo>
                    <a:lnTo>
                      <a:pt x="16" y="114"/>
                    </a:lnTo>
                    <a:lnTo>
                      <a:pt x="13" y="106"/>
                    </a:lnTo>
                    <a:lnTo>
                      <a:pt x="11" y="96"/>
                    </a:lnTo>
                    <a:lnTo>
                      <a:pt x="10" y="86"/>
                    </a:lnTo>
                    <a:lnTo>
                      <a:pt x="9" y="77"/>
                    </a:lnTo>
                    <a:lnTo>
                      <a:pt x="10" y="65"/>
                    </a:lnTo>
                    <a:lnTo>
                      <a:pt x="11" y="54"/>
                    </a:lnTo>
                    <a:lnTo>
                      <a:pt x="14" y="43"/>
                    </a:lnTo>
                    <a:lnTo>
                      <a:pt x="18" y="34"/>
                    </a:lnTo>
                    <a:lnTo>
                      <a:pt x="22" y="24"/>
                    </a:lnTo>
                    <a:lnTo>
                      <a:pt x="27" y="16"/>
                    </a:lnTo>
                    <a:lnTo>
                      <a:pt x="33" y="7"/>
                    </a:lnTo>
                    <a:lnTo>
                      <a:pt x="40" y="0"/>
                    </a:lnTo>
                    <a:lnTo>
                      <a:pt x="37" y="1"/>
                    </a:lnTo>
                    <a:lnTo>
                      <a:pt x="35" y="2"/>
                    </a:lnTo>
                    <a:lnTo>
                      <a:pt x="32" y="4"/>
                    </a:lnTo>
                    <a:lnTo>
                      <a:pt x="29" y="6"/>
                    </a:lnTo>
                    <a:lnTo>
                      <a:pt x="26" y="7"/>
                    </a:lnTo>
                    <a:lnTo>
                      <a:pt x="23" y="8"/>
                    </a:lnTo>
                    <a:lnTo>
                      <a:pt x="21" y="11"/>
                    </a:lnTo>
                    <a:lnTo>
                      <a:pt x="18" y="12"/>
                    </a:lnTo>
                    <a:lnTo>
                      <a:pt x="14" y="19"/>
                    </a:lnTo>
                    <a:lnTo>
                      <a:pt x="11" y="26"/>
                    </a:lnTo>
                    <a:lnTo>
                      <a:pt x="7" y="34"/>
                    </a:lnTo>
                    <a:lnTo>
                      <a:pt x="5" y="42"/>
                    </a:lnTo>
                    <a:lnTo>
                      <a:pt x="3" y="50"/>
                    </a:lnTo>
                    <a:lnTo>
                      <a:pt x="1" y="59"/>
                    </a:lnTo>
                    <a:lnTo>
                      <a:pt x="0" y="67"/>
                    </a:lnTo>
                    <a:lnTo>
                      <a:pt x="0" y="77"/>
                    </a:lnTo>
                    <a:lnTo>
                      <a:pt x="1" y="88"/>
                    </a:lnTo>
                    <a:lnTo>
                      <a:pt x="2" y="98"/>
                    </a:lnTo>
                    <a:lnTo>
                      <a:pt x="4" y="109"/>
                    </a:lnTo>
                    <a:lnTo>
                      <a:pt x="7" y="119"/>
                    </a:lnTo>
                    <a:lnTo>
                      <a:pt x="11" y="128"/>
                    </a:lnTo>
                    <a:lnTo>
                      <a:pt x="16" y="137"/>
                    </a:lnTo>
                    <a:lnTo>
                      <a:pt x="21" y="145"/>
                    </a:lnTo>
                    <a:lnTo>
                      <a:pt x="27" y="154"/>
                    </a:lnTo>
                    <a:lnTo>
                      <a:pt x="33" y="159"/>
                    </a:lnTo>
                    <a:lnTo>
                      <a:pt x="40" y="167"/>
                    </a:lnTo>
                    <a:lnTo>
                      <a:pt x="47" y="171"/>
                    </a:lnTo>
                    <a:lnTo>
                      <a:pt x="55" y="176"/>
                    </a:lnTo>
                    <a:lnTo>
                      <a:pt x="64" y="180"/>
                    </a:lnTo>
                    <a:lnTo>
                      <a:pt x="73" y="182"/>
                    </a:lnTo>
                    <a:lnTo>
                      <a:pt x="82" y="185"/>
                    </a:lnTo>
                    <a:lnTo>
                      <a:pt x="91" y="185"/>
                    </a:lnTo>
                    <a:lnTo>
                      <a:pt x="100" y="185"/>
                    </a:lnTo>
                    <a:lnTo>
                      <a:pt x="109" y="182"/>
                    </a:lnTo>
                    <a:lnTo>
                      <a:pt x="118" y="180"/>
                    </a:lnTo>
                    <a:lnTo>
                      <a:pt x="126" y="176"/>
                    </a:lnTo>
                    <a:lnTo>
                      <a:pt x="134" y="171"/>
                    </a:lnTo>
                    <a:lnTo>
                      <a:pt x="141" y="167"/>
                    </a:lnTo>
                    <a:lnTo>
                      <a:pt x="148" y="159"/>
                    </a:lnTo>
                    <a:lnTo>
                      <a:pt x="155" y="154"/>
                    </a:lnTo>
                    <a:lnTo>
                      <a:pt x="160" y="145"/>
                    </a:lnTo>
                    <a:lnTo>
                      <a:pt x="166" y="137"/>
                    </a:lnTo>
                    <a:lnTo>
                      <a:pt x="170" y="128"/>
                    </a:lnTo>
                    <a:lnTo>
                      <a:pt x="174" y="119"/>
                    </a:lnTo>
                    <a:lnTo>
                      <a:pt x="177" y="109"/>
                    </a:lnTo>
                    <a:lnTo>
                      <a:pt x="179" y="98"/>
                    </a:lnTo>
                    <a:lnTo>
                      <a:pt x="181" y="88"/>
                    </a:lnTo>
                    <a:lnTo>
                      <a:pt x="181" y="77"/>
                    </a:lnTo>
                    <a:close/>
                  </a:path>
                </a:pathLst>
              </a:custGeom>
              <a:solidFill>
                <a:srgbClr val="F7CFA7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2" name="Freeform 86"/>
              <p:cNvSpPr/>
              <p:nvPr/>
            </p:nvSpPr>
            <p:spPr bwMode="auto">
              <a:xfrm>
                <a:off x="1144" y="2646"/>
                <a:ext cx="35" cy="30"/>
              </a:xfrm>
              <a:custGeom>
                <a:avLst/>
                <a:gdLst>
                  <a:gd name="T0" fmla="*/ 0 w 172"/>
                  <a:gd name="T1" fmla="*/ 0 h 184"/>
                  <a:gd name="T2" fmla="*/ 0 w 172"/>
                  <a:gd name="T3" fmla="*/ 0 h 184"/>
                  <a:gd name="T4" fmla="*/ 0 w 172"/>
                  <a:gd name="T5" fmla="*/ 0 h 184"/>
                  <a:gd name="T6" fmla="*/ 0 w 172"/>
                  <a:gd name="T7" fmla="*/ 0 h 184"/>
                  <a:gd name="T8" fmla="*/ 0 w 172"/>
                  <a:gd name="T9" fmla="*/ 0 h 184"/>
                  <a:gd name="T10" fmla="*/ 0 w 172"/>
                  <a:gd name="T11" fmla="*/ 0 h 184"/>
                  <a:gd name="T12" fmla="*/ 0 w 172"/>
                  <a:gd name="T13" fmla="*/ 0 h 184"/>
                  <a:gd name="T14" fmla="*/ 0 w 172"/>
                  <a:gd name="T15" fmla="*/ 0 h 184"/>
                  <a:gd name="T16" fmla="*/ 0 w 172"/>
                  <a:gd name="T17" fmla="*/ 0 h 184"/>
                  <a:gd name="T18" fmla="*/ 0 w 172"/>
                  <a:gd name="T19" fmla="*/ 0 h 184"/>
                  <a:gd name="T20" fmla="*/ 0 w 172"/>
                  <a:gd name="T21" fmla="*/ 0 h 184"/>
                  <a:gd name="T22" fmla="*/ 0 w 172"/>
                  <a:gd name="T23" fmla="*/ 0 h 184"/>
                  <a:gd name="T24" fmla="*/ 0 w 172"/>
                  <a:gd name="T25" fmla="*/ 0 h 184"/>
                  <a:gd name="T26" fmla="*/ 0 w 172"/>
                  <a:gd name="T27" fmla="*/ 0 h 184"/>
                  <a:gd name="T28" fmla="*/ 0 w 172"/>
                  <a:gd name="T29" fmla="*/ 0 h 184"/>
                  <a:gd name="T30" fmla="*/ 0 w 172"/>
                  <a:gd name="T31" fmla="*/ 0 h 184"/>
                  <a:gd name="T32" fmla="*/ 0 w 172"/>
                  <a:gd name="T33" fmla="*/ 0 h 184"/>
                  <a:gd name="T34" fmla="*/ 0 w 172"/>
                  <a:gd name="T35" fmla="*/ 0 h 184"/>
                  <a:gd name="T36" fmla="*/ 0 w 172"/>
                  <a:gd name="T37" fmla="*/ 0 h 184"/>
                  <a:gd name="T38" fmla="*/ 0 w 172"/>
                  <a:gd name="T39" fmla="*/ 0 h 184"/>
                  <a:gd name="T40" fmla="*/ 0 w 172"/>
                  <a:gd name="T41" fmla="*/ 0 h 184"/>
                  <a:gd name="T42" fmla="*/ 0 w 172"/>
                  <a:gd name="T43" fmla="*/ 0 h 184"/>
                  <a:gd name="T44" fmla="*/ 0 w 172"/>
                  <a:gd name="T45" fmla="*/ 0 h 184"/>
                  <a:gd name="T46" fmla="*/ 0 w 172"/>
                  <a:gd name="T47" fmla="*/ 0 h 184"/>
                  <a:gd name="T48" fmla="*/ 0 w 172"/>
                  <a:gd name="T49" fmla="*/ 0 h 184"/>
                  <a:gd name="T50" fmla="*/ 0 w 172"/>
                  <a:gd name="T51" fmla="*/ 0 h 184"/>
                  <a:gd name="T52" fmla="*/ 0 w 172"/>
                  <a:gd name="T53" fmla="*/ 0 h 184"/>
                  <a:gd name="T54" fmla="*/ 0 w 172"/>
                  <a:gd name="T55" fmla="*/ 0 h 184"/>
                  <a:gd name="T56" fmla="*/ 0 w 172"/>
                  <a:gd name="T57" fmla="*/ 0 h 184"/>
                  <a:gd name="T58" fmla="*/ 0 w 172"/>
                  <a:gd name="T59" fmla="*/ 0 h 184"/>
                  <a:gd name="T60" fmla="*/ 0 w 172"/>
                  <a:gd name="T61" fmla="*/ 0 h 184"/>
                  <a:gd name="T62" fmla="*/ 0 w 172"/>
                  <a:gd name="T63" fmla="*/ 0 h 184"/>
                  <a:gd name="T64" fmla="*/ 0 w 172"/>
                  <a:gd name="T65" fmla="*/ 0 h 184"/>
                  <a:gd name="T66" fmla="*/ 0 w 172"/>
                  <a:gd name="T67" fmla="*/ 0 h 184"/>
                  <a:gd name="T68" fmla="*/ 0 w 172"/>
                  <a:gd name="T69" fmla="*/ 0 h 184"/>
                  <a:gd name="T70" fmla="*/ 0 w 172"/>
                  <a:gd name="T71" fmla="*/ 0 h 184"/>
                  <a:gd name="T72" fmla="*/ 0 w 172"/>
                  <a:gd name="T73" fmla="*/ 0 h 184"/>
                  <a:gd name="T74" fmla="*/ 0 w 172"/>
                  <a:gd name="T75" fmla="*/ 0 h 184"/>
                  <a:gd name="T76" fmla="*/ 0 w 172"/>
                  <a:gd name="T77" fmla="*/ 0 h 184"/>
                  <a:gd name="T78" fmla="*/ 0 w 172"/>
                  <a:gd name="T79" fmla="*/ 0 h 184"/>
                  <a:gd name="T80" fmla="*/ 0 w 172"/>
                  <a:gd name="T81" fmla="*/ 0 h 184"/>
                  <a:gd name="T82" fmla="*/ 0 w 172"/>
                  <a:gd name="T83" fmla="*/ 0 h 184"/>
                  <a:gd name="T84" fmla="*/ 0 w 172"/>
                  <a:gd name="T85" fmla="*/ 0 h 184"/>
                  <a:gd name="T86" fmla="*/ 0 w 172"/>
                  <a:gd name="T87" fmla="*/ 0 h 184"/>
                  <a:gd name="T88" fmla="*/ 0 w 172"/>
                  <a:gd name="T89" fmla="*/ 0 h 184"/>
                  <a:gd name="T90" fmla="*/ 0 w 172"/>
                  <a:gd name="T91" fmla="*/ 0 h 184"/>
                  <a:gd name="T92" fmla="*/ 0 w 172"/>
                  <a:gd name="T93" fmla="*/ 0 h 184"/>
                  <a:gd name="T94" fmla="*/ 0 w 172"/>
                  <a:gd name="T95" fmla="*/ 0 h 184"/>
                  <a:gd name="T96" fmla="*/ 0 w 172"/>
                  <a:gd name="T97" fmla="*/ 0 h 184"/>
                  <a:gd name="T98" fmla="*/ 0 w 172"/>
                  <a:gd name="T99" fmla="*/ 0 h 184"/>
                  <a:gd name="T100" fmla="*/ 0 w 172"/>
                  <a:gd name="T101" fmla="*/ 0 h 184"/>
                  <a:gd name="T102" fmla="*/ 0 w 172"/>
                  <a:gd name="T103" fmla="*/ 0 h 184"/>
                  <a:gd name="T104" fmla="*/ 0 w 172"/>
                  <a:gd name="T105" fmla="*/ 0 h 184"/>
                  <a:gd name="T106" fmla="*/ 0 w 172"/>
                  <a:gd name="T107" fmla="*/ 0 h 184"/>
                  <a:gd name="T108" fmla="*/ 0 w 172"/>
                  <a:gd name="T109" fmla="*/ 0 h 184"/>
                  <a:gd name="T110" fmla="*/ 0 w 172"/>
                  <a:gd name="T111" fmla="*/ 0 h 18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72"/>
                  <a:gd name="T169" fmla="*/ 0 h 184"/>
                  <a:gd name="T170" fmla="*/ 172 w 172"/>
                  <a:gd name="T171" fmla="*/ 184 h 184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72" h="184">
                    <a:moveTo>
                      <a:pt x="172" y="82"/>
                    </a:moveTo>
                    <a:lnTo>
                      <a:pt x="171" y="77"/>
                    </a:lnTo>
                    <a:lnTo>
                      <a:pt x="171" y="71"/>
                    </a:lnTo>
                    <a:lnTo>
                      <a:pt x="171" y="66"/>
                    </a:lnTo>
                    <a:lnTo>
                      <a:pt x="170" y="60"/>
                    </a:lnTo>
                    <a:lnTo>
                      <a:pt x="169" y="55"/>
                    </a:lnTo>
                    <a:lnTo>
                      <a:pt x="168" y="51"/>
                    </a:lnTo>
                    <a:lnTo>
                      <a:pt x="166" y="46"/>
                    </a:lnTo>
                    <a:lnTo>
                      <a:pt x="165" y="41"/>
                    </a:lnTo>
                    <a:lnTo>
                      <a:pt x="162" y="39"/>
                    </a:lnTo>
                    <a:lnTo>
                      <a:pt x="160" y="36"/>
                    </a:lnTo>
                    <a:lnTo>
                      <a:pt x="157" y="33"/>
                    </a:lnTo>
                    <a:lnTo>
                      <a:pt x="154" y="30"/>
                    </a:lnTo>
                    <a:lnTo>
                      <a:pt x="152" y="28"/>
                    </a:lnTo>
                    <a:lnTo>
                      <a:pt x="149" y="25"/>
                    </a:lnTo>
                    <a:lnTo>
                      <a:pt x="146" y="23"/>
                    </a:lnTo>
                    <a:lnTo>
                      <a:pt x="143" y="21"/>
                    </a:lnTo>
                    <a:lnTo>
                      <a:pt x="147" y="27"/>
                    </a:lnTo>
                    <a:lnTo>
                      <a:pt x="151" y="34"/>
                    </a:lnTo>
                    <a:lnTo>
                      <a:pt x="155" y="41"/>
                    </a:lnTo>
                    <a:lnTo>
                      <a:pt x="157" y="48"/>
                    </a:lnTo>
                    <a:lnTo>
                      <a:pt x="160" y="57"/>
                    </a:lnTo>
                    <a:lnTo>
                      <a:pt x="161" y="65"/>
                    </a:lnTo>
                    <a:lnTo>
                      <a:pt x="162" y="73"/>
                    </a:lnTo>
                    <a:lnTo>
                      <a:pt x="163" y="82"/>
                    </a:lnTo>
                    <a:lnTo>
                      <a:pt x="162" y="91"/>
                    </a:lnTo>
                    <a:lnTo>
                      <a:pt x="161" y="100"/>
                    </a:lnTo>
                    <a:lnTo>
                      <a:pt x="159" y="109"/>
                    </a:lnTo>
                    <a:lnTo>
                      <a:pt x="157" y="118"/>
                    </a:lnTo>
                    <a:lnTo>
                      <a:pt x="153" y="125"/>
                    </a:lnTo>
                    <a:lnTo>
                      <a:pt x="149" y="133"/>
                    </a:lnTo>
                    <a:lnTo>
                      <a:pt x="145" y="141"/>
                    </a:lnTo>
                    <a:lnTo>
                      <a:pt x="140" y="147"/>
                    </a:lnTo>
                    <a:lnTo>
                      <a:pt x="135" y="153"/>
                    </a:lnTo>
                    <a:lnTo>
                      <a:pt x="129" y="157"/>
                    </a:lnTo>
                    <a:lnTo>
                      <a:pt x="123" y="162"/>
                    </a:lnTo>
                    <a:lnTo>
                      <a:pt x="116" y="166"/>
                    </a:lnTo>
                    <a:lnTo>
                      <a:pt x="109" y="169"/>
                    </a:lnTo>
                    <a:lnTo>
                      <a:pt x="102" y="172"/>
                    </a:lnTo>
                    <a:lnTo>
                      <a:pt x="94" y="173"/>
                    </a:lnTo>
                    <a:lnTo>
                      <a:pt x="86" y="173"/>
                    </a:lnTo>
                    <a:lnTo>
                      <a:pt x="78" y="173"/>
                    </a:lnTo>
                    <a:lnTo>
                      <a:pt x="71" y="172"/>
                    </a:lnTo>
                    <a:lnTo>
                      <a:pt x="63" y="169"/>
                    </a:lnTo>
                    <a:lnTo>
                      <a:pt x="55" y="166"/>
                    </a:lnTo>
                    <a:lnTo>
                      <a:pt x="49" y="162"/>
                    </a:lnTo>
                    <a:lnTo>
                      <a:pt x="42" y="157"/>
                    </a:lnTo>
                    <a:lnTo>
                      <a:pt x="36" y="153"/>
                    </a:lnTo>
                    <a:lnTo>
                      <a:pt x="31" y="147"/>
                    </a:lnTo>
                    <a:lnTo>
                      <a:pt x="26" y="141"/>
                    </a:lnTo>
                    <a:lnTo>
                      <a:pt x="22" y="133"/>
                    </a:lnTo>
                    <a:lnTo>
                      <a:pt x="18" y="125"/>
                    </a:lnTo>
                    <a:lnTo>
                      <a:pt x="15" y="118"/>
                    </a:lnTo>
                    <a:lnTo>
                      <a:pt x="12" y="109"/>
                    </a:lnTo>
                    <a:lnTo>
                      <a:pt x="10" y="100"/>
                    </a:lnTo>
                    <a:lnTo>
                      <a:pt x="9" y="91"/>
                    </a:lnTo>
                    <a:lnTo>
                      <a:pt x="9" y="82"/>
                    </a:lnTo>
                    <a:lnTo>
                      <a:pt x="9" y="69"/>
                    </a:lnTo>
                    <a:lnTo>
                      <a:pt x="12" y="57"/>
                    </a:lnTo>
                    <a:lnTo>
                      <a:pt x="15" y="45"/>
                    </a:lnTo>
                    <a:lnTo>
                      <a:pt x="20" y="34"/>
                    </a:lnTo>
                    <a:lnTo>
                      <a:pt x="26" y="24"/>
                    </a:lnTo>
                    <a:lnTo>
                      <a:pt x="33" y="15"/>
                    </a:lnTo>
                    <a:lnTo>
                      <a:pt x="41" y="7"/>
                    </a:lnTo>
                    <a:lnTo>
                      <a:pt x="49" y="0"/>
                    </a:lnTo>
                    <a:lnTo>
                      <a:pt x="46" y="2"/>
                    </a:lnTo>
                    <a:lnTo>
                      <a:pt x="43" y="3"/>
                    </a:lnTo>
                    <a:lnTo>
                      <a:pt x="39" y="4"/>
                    </a:lnTo>
                    <a:lnTo>
                      <a:pt x="36" y="5"/>
                    </a:lnTo>
                    <a:lnTo>
                      <a:pt x="33" y="6"/>
                    </a:lnTo>
                    <a:lnTo>
                      <a:pt x="30" y="7"/>
                    </a:lnTo>
                    <a:lnTo>
                      <a:pt x="27" y="10"/>
                    </a:lnTo>
                    <a:lnTo>
                      <a:pt x="23" y="11"/>
                    </a:lnTo>
                    <a:lnTo>
                      <a:pt x="18" y="18"/>
                    </a:lnTo>
                    <a:lnTo>
                      <a:pt x="13" y="25"/>
                    </a:lnTo>
                    <a:lnTo>
                      <a:pt x="9" y="34"/>
                    </a:lnTo>
                    <a:lnTo>
                      <a:pt x="6" y="43"/>
                    </a:lnTo>
                    <a:lnTo>
                      <a:pt x="3" y="52"/>
                    </a:lnTo>
                    <a:lnTo>
                      <a:pt x="1" y="61"/>
                    </a:lnTo>
                    <a:lnTo>
                      <a:pt x="0" y="71"/>
                    </a:lnTo>
                    <a:lnTo>
                      <a:pt x="0" y="82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2"/>
                    </a:lnTo>
                    <a:lnTo>
                      <a:pt x="6" y="121"/>
                    </a:lnTo>
                    <a:lnTo>
                      <a:pt x="10" y="131"/>
                    </a:lnTo>
                    <a:lnTo>
                      <a:pt x="14" y="139"/>
                    </a:lnTo>
                    <a:lnTo>
                      <a:pt x="19" y="147"/>
                    </a:lnTo>
                    <a:lnTo>
                      <a:pt x="25" y="154"/>
                    </a:lnTo>
                    <a:lnTo>
                      <a:pt x="31" y="161"/>
                    </a:lnTo>
                    <a:lnTo>
                      <a:pt x="37" y="167"/>
                    </a:lnTo>
                    <a:lnTo>
                      <a:pt x="44" y="172"/>
                    </a:lnTo>
                    <a:lnTo>
                      <a:pt x="52" y="176"/>
                    </a:lnTo>
                    <a:lnTo>
                      <a:pt x="61" y="180"/>
                    </a:lnTo>
                    <a:lnTo>
                      <a:pt x="69" y="182"/>
                    </a:lnTo>
                    <a:lnTo>
                      <a:pt x="77" y="184"/>
                    </a:lnTo>
                    <a:lnTo>
                      <a:pt x="86" y="184"/>
                    </a:lnTo>
                    <a:lnTo>
                      <a:pt x="95" y="184"/>
                    </a:lnTo>
                    <a:lnTo>
                      <a:pt x="103" y="182"/>
                    </a:lnTo>
                    <a:lnTo>
                      <a:pt x="111" y="180"/>
                    </a:lnTo>
                    <a:lnTo>
                      <a:pt x="119" y="176"/>
                    </a:lnTo>
                    <a:lnTo>
                      <a:pt x="127" y="172"/>
                    </a:lnTo>
                    <a:lnTo>
                      <a:pt x="134" y="167"/>
                    </a:lnTo>
                    <a:lnTo>
                      <a:pt x="140" y="161"/>
                    </a:lnTo>
                    <a:lnTo>
                      <a:pt x="147" y="154"/>
                    </a:lnTo>
                    <a:lnTo>
                      <a:pt x="152" y="147"/>
                    </a:lnTo>
                    <a:lnTo>
                      <a:pt x="157" y="139"/>
                    </a:lnTo>
                    <a:lnTo>
                      <a:pt x="161" y="131"/>
                    </a:lnTo>
                    <a:lnTo>
                      <a:pt x="165" y="121"/>
                    </a:lnTo>
                    <a:lnTo>
                      <a:pt x="168" y="112"/>
                    </a:lnTo>
                    <a:lnTo>
                      <a:pt x="170" y="102"/>
                    </a:lnTo>
                    <a:lnTo>
                      <a:pt x="171" y="93"/>
                    </a:lnTo>
                    <a:lnTo>
                      <a:pt x="172" y="82"/>
                    </a:lnTo>
                    <a:close/>
                  </a:path>
                </a:pathLst>
              </a:custGeom>
              <a:solidFill>
                <a:srgbClr val="F7D2A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3" name="Freeform 87"/>
              <p:cNvSpPr/>
              <p:nvPr/>
            </p:nvSpPr>
            <p:spPr bwMode="auto">
              <a:xfrm>
                <a:off x="1145" y="2642"/>
                <a:ext cx="33" cy="30"/>
              </a:xfrm>
              <a:custGeom>
                <a:avLst/>
                <a:gdLst>
                  <a:gd name="T0" fmla="*/ 0 w 163"/>
                  <a:gd name="T1" fmla="*/ 0 h 181"/>
                  <a:gd name="T2" fmla="*/ 0 w 163"/>
                  <a:gd name="T3" fmla="*/ 0 h 181"/>
                  <a:gd name="T4" fmla="*/ 0 w 163"/>
                  <a:gd name="T5" fmla="*/ 0 h 181"/>
                  <a:gd name="T6" fmla="*/ 0 w 163"/>
                  <a:gd name="T7" fmla="*/ 0 h 181"/>
                  <a:gd name="T8" fmla="*/ 0 w 163"/>
                  <a:gd name="T9" fmla="*/ 0 h 181"/>
                  <a:gd name="T10" fmla="*/ 0 w 163"/>
                  <a:gd name="T11" fmla="*/ 0 h 181"/>
                  <a:gd name="T12" fmla="*/ 0 w 163"/>
                  <a:gd name="T13" fmla="*/ 0 h 181"/>
                  <a:gd name="T14" fmla="*/ 0 w 163"/>
                  <a:gd name="T15" fmla="*/ 0 h 181"/>
                  <a:gd name="T16" fmla="*/ 0 w 163"/>
                  <a:gd name="T17" fmla="*/ 0 h 181"/>
                  <a:gd name="T18" fmla="*/ 0 w 163"/>
                  <a:gd name="T19" fmla="*/ 0 h 181"/>
                  <a:gd name="T20" fmla="*/ 0 w 163"/>
                  <a:gd name="T21" fmla="*/ 0 h 181"/>
                  <a:gd name="T22" fmla="*/ 0 w 163"/>
                  <a:gd name="T23" fmla="*/ 0 h 181"/>
                  <a:gd name="T24" fmla="*/ 0 w 163"/>
                  <a:gd name="T25" fmla="*/ 0 h 181"/>
                  <a:gd name="T26" fmla="*/ 0 w 163"/>
                  <a:gd name="T27" fmla="*/ 0 h 181"/>
                  <a:gd name="T28" fmla="*/ 0 w 163"/>
                  <a:gd name="T29" fmla="*/ 0 h 181"/>
                  <a:gd name="T30" fmla="*/ 0 w 163"/>
                  <a:gd name="T31" fmla="*/ 0 h 181"/>
                  <a:gd name="T32" fmla="*/ 0 w 163"/>
                  <a:gd name="T33" fmla="*/ 0 h 181"/>
                  <a:gd name="T34" fmla="*/ 0 w 163"/>
                  <a:gd name="T35" fmla="*/ 0 h 181"/>
                  <a:gd name="T36" fmla="*/ 0 w 163"/>
                  <a:gd name="T37" fmla="*/ 0 h 181"/>
                  <a:gd name="T38" fmla="*/ 0 w 163"/>
                  <a:gd name="T39" fmla="*/ 0 h 181"/>
                  <a:gd name="T40" fmla="*/ 0 w 163"/>
                  <a:gd name="T41" fmla="*/ 0 h 181"/>
                  <a:gd name="T42" fmla="*/ 0 w 163"/>
                  <a:gd name="T43" fmla="*/ 0 h 181"/>
                  <a:gd name="T44" fmla="*/ 0 w 163"/>
                  <a:gd name="T45" fmla="*/ 0 h 181"/>
                  <a:gd name="T46" fmla="*/ 0 w 163"/>
                  <a:gd name="T47" fmla="*/ 0 h 181"/>
                  <a:gd name="T48" fmla="*/ 0 w 163"/>
                  <a:gd name="T49" fmla="*/ 0 h 181"/>
                  <a:gd name="T50" fmla="*/ 0 w 163"/>
                  <a:gd name="T51" fmla="*/ 0 h 181"/>
                  <a:gd name="T52" fmla="*/ 0 w 163"/>
                  <a:gd name="T53" fmla="*/ 0 h 181"/>
                  <a:gd name="T54" fmla="*/ 0 w 163"/>
                  <a:gd name="T55" fmla="*/ 0 h 181"/>
                  <a:gd name="T56" fmla="*/ 0 w 163"/>
                  <a:gd name="T57" fmla="*/ 0 h 181"/>
                  <a:gd name="T58" fmla="*/ 0 w 163"/>
                  <a:gd name="T59" fmla="*/ 0 h 181"/>
                  <a:gd name="T60" fmla="*/ 0 w 163"/>
                  <a:gd name="T61" fmla="*/ 0 h 181"/>
                  <a:gd name="T62" fmla="*/ 0 w 163"/>
                  <a:gd name="T63" fmla="*/ 0 h 181"/>
                  <a:gd name="T64" fmla="*/ 0 w 163"/>
                  <a:gd name="T65" fmla="*/ 0 h 181"/>
                  <a:gd name="T66" fmla="*/ 0 w 163"/>
                  <a:gd name="T67" fmla="*/ 0 h 181"/>
                  <a:gd name="T68" fmla="*/ 0 w 163"/>
                  <a:gd name="T69" fmla="*/ 0 h 181"/>
                  <a:gd name="T70" fmla="*/ 0 w 163"/>
                  <a:gd name="T71" fmla="*/ 0 h 181"/>
                  <a:gd name="T72" fmla="*/ 0 w 163"/>
                  <a:gd name="T73" fmla="*/ 0 h 181"/>
                  <a:gd name="T74" fmla="*/ 0 w 163"/>
                  <a:gd name="T75" fmla="*/ 0 h 181"/>
                  <a:gd name="T76" fmla="*/ 0 w 163"/>
                  <a:gd name="T77" fmla="*/ 0 h 181"/>
                  <a:gd name="T78" fmla="*/ 0 w 163"/>
                  <a:gd name="T79" fmla="*/ 0 h 181"/>
                  <a:gd name="T80" fmla="*/ 0 w 163"/>
                  <a:gd name="T81" fmla="*/ 0 h 181"/>
                  <a:gd name="T82" fmla="*/ 0 w 163"/>
                  <a:gd name="T83" fmla="*/ 0 h 181"/>
                  <a:gd name="T84" fmla="*/ 0 w 163"/>
                  <a:gd name="T85" fmla="*/ 0 h 181"/>
                  <a:gd name="T86" fmla="*/ 0 w 163"/>
                  <a:gd name="T87" fmla="*/ 0 h 181"/>
                  <a:gd name="T88" fmla="*/ 0 w 163"/>
                  <a:gd name="T89" fmla="*/ 0 h 181"/>
                  <a:gd name="T90" fmla="*/ 0 w 163"/>
                  <a:gd name="T91" fmla="*/ 0 h 181"/>
                  <a:gd name="T92" fmla="*/ 0 w 163"/>
                  <a:gd name="T93" fmla="*/ 0 h 181"/>
                  <a:gd name="T94" fmla="*/ 0 w 163"/>
                  <a:gd name="T95" fmla="*/ 0 h 181"/>
                  <a:gd name="T96" fmla="*/ 0 w 163"/>
                  <a:gd name="T97" fmla="*/ 0 h 181"/>
                  <a:gd name="T98" fmla="*/ 0 w 163"/>
                  <a:gd name="T99" fmla="*/ 0 h 181"/>
                  <a:gd name="T100" fmla="*/ 0 w 163"/>
                  <a:gd name="T101" fmla="*/ 0 h 181"/>
                  <a:gd name="T102" fmla="*/ 0 w 163"/>
                  <a:gd name="T103" fmla="*/ 0 h 181"/>
                  <a:gd name="T104" fmla="*/ 0 w 163"/>
                  <a:gd name="T105" fmla="*/ 0 h 181"/>
                  <a:gd name="T106" fmla="*/ 0 w 163"/>
                  <a:gd name="T107" fmla="*/ 0 h 181"/>
                  <a:gd name="T108" fmla="*/ 0 w 163"/>
                  <a:gd name="T109" fmla="*/ 0 h 181"/>
                  <a:gd name="T110" fmla="*/ 0 w 163"/>
                  <a:gd name="T111" fmla="*/ 0 h 181"/>
                  <a:gd name="T112" fmla="*/ 0 w 163"/>
                  <a:gd name="T113" fmla="*/ 0 h 181"/>
                  <a:gd name="T114" fmla="*/ 0 w 163"/>
                  <a:gd name="T115" fmla="*/ 0 h 181"/>
                  <a:gd name="T116" fmla="*/ 0 w 163"/>
                  <a:gd name="T117" fmla="*/ 0 h 181"/>
                  <a:gd name="T118" fmla="*/ 0 w 163"/>
                  <a:gd name="T119" fmla="*/ 0 h 181"/>
                  <a:gd name="T120" fmla="*/ 0 w 163"/>
                  <a:gd name="T121" fmla="*/ 0 h 181"/>
                  <a:gd name="T122" fmla="*/ 0 w 163"/>
                  <a:gd name="T123" fmla="*/ 0 h 1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63"/>
                  <a:gd name="T187" fmla="*/ 0 h 181"/>
                  <a:gd name="T188" fmla="*/ 163 w 163"/>
                  <a:gd name="T189" fmla="*/ 181 h 1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63" h="181">
                    <a:moveTo>
                      <a:pt x="163" y="84"/>
                    </a:moveTo>
                    <a:lnTo>
                      <a:pt x="163" y="77"/>
                    </a:lnTo>
                    <a:lnTo>
                      <a:pt x="162" y="71"/>
                    </a:lnTo>
                    <a:lnTo>
                      <a:pt x="161" y="63"/>
                    </a:lnTo>
                    <a:lnTo>
                      <a:pt x="160" y="57"/>
                    </a:lnTo>
                    <a:lnTo>
                      <a:pt x="158" y="50"/>
                    </a:lnTo>
                    <a:lnTo>
                      <a:pt x="156" y="44"/>
                    </a:lnTo>
                    <a:lnTo>
                      <a:pt x="154" y="38"/>
                    </a:lnTo>
                    <a:lnTo>
                      <a:pt x="151" y="33"/>
                    </a:lnTo>
                    <a:lnTo>
                      <a:pt x="149" y="31"/>
                    </a:lnTo>
                    <a:lnTo>
                      <a:pt x="147" y="30"/>
                    </a:lnTo>
                    <a:lnTo>
                      <a:pt x="145" y="27"/>
                    </a:lnTo>
                    <a:lnTo>
                      <a:pt x="143" y="26"/>
                    </a:lnTo>
                    <a:lnTo>
                      <a:pt x="141" y="24"/>
                    </a:lnTo>
                    <a:lnTo>
                      <a:pt x="139" y="23"/>
                    </a:lnTo>
                    <a:lnTo>
                      <a:pt x="137" y="21"/>
                    </a:lnTo>
                    <a:lnTo>
                      <a:pt x="135" y="19"/>
                    </a:lnTo>
                    <a:lnTo>
                      <a:pt x="133" y="18"/>
                    </a:lnTo>
                    <a:lnTo>
                      <a:pt x="132" y="18"/>
                    </a:lnTo>
                    <a:lnTo>
                      <a:pt x="130" y="17"/>
                    </a:lnTo>
                    <a:lnTo>
                      <a:pt x="128" y="15"/>
                    </a:lnTo>
                    <a:lnTo>
                      <a:pt x="127" y="14"/>
                    </a:lnTo>
                    <a:lnTo>
                      <a:pt x="125" y="13"/>
                    </a:lnTo>
                    <a:lnTo>
                      <a:pt x="123" y="13"/>
                    </a:lnTo>
                    <a:lnTo>
                      <a:pt x="122" y="12"/>
                    </a:lnTo>
                    <a:lnTo>
                      <a:pt x="129" y="18"/>
                    </a:lnTo>
                    <a:lnTo>
                      <a:pt x="135" y="25"/>
                    </a:lnTo>
                    <a:lnTo>
                      <a:pt x="140" y="33"/>
                    </a:lnTo>
                    <a:lnTo>
                      <a:pt x="145" y="42"/>
                    </a:lnTo>
                    <a:lnTo>
                      <a:pt x="149" y="51"/>
                    </a:lnTo>
                    <a:lnTo>
                      <a:pt x="152" y="62"/>
                    </a:lnTo>
                    <a:lnTo>
                      <a:pt x="153" y="73"/>
                    </a:lnTo>
                    <a:lnTo>
                      <a:pt x="154" y="84"/>
                    </a:lnTo>
                    <a:lnTo>
                      <a:pt x="154" y="92"/>
                    </a:lnTo>
                    <a:lnTo>
                      <a:pt x="153" y="101"/>
                    </a:lnTo>
                    <a:lnTo>
                      <a:pt x="151" y="109"/>
                    </a:lnTo>
                    <a:lnTo>
                      <a:pt x="148" y="117"/>
                    </a:lnTo>
                    <a:lnTo>
                      <a:pt x="145" y="125"/>
                    </a:lnTo>
                    <a:lnTo>
                      <a:pt x="142" y="132"/>
                    </a:lnTo>
                    <a:lnTo>
                      <a:pt x="138" y="139"/>
                    </a:lnTo>
                    <a:lnTo>
                      <a:pt x="133" y="145"/>
                    </a:lnTo>
                    <a:lnTo>
                      <a:pt x="128" y="151"/>
                    </a:lnTo>
                    <a:lnTo>
                      <a:pt x="122" y="156"/>
                    </a:lnTo>
                    <a:lnTo>
                      <a:pt x="116" y="159"/>
                    </a:lnTo>
                    <a:lnTo>
                      <a:pt x="110" y="163"/>
                    </a:lnTo>
                    <a:lnTo>
                      <a:pt x="103" y="166"/>
                    </a:lnTo>
                    <a:lnTo>
                      <a:pt x="97" y="169"/>
                    </a:lnTo>
                    <a:lnTo>
                      <a:pt x="89" y="170"/>
                    </a:lnTo>
                    <a:lnTo>
                      <a:pt x="82" y="170"/>
                    </a:lnTo>
                    <a:lnTo>
                      <a:pt x="75" y="170"/>
                    </a:lnTo>
                    <a:lnTo>
                      <a:pt x="68" y="169"/>
                    </a:lnTo>
                    <a:lnTo>
                      <a:pt x="61" y="166"/>
                    </a:lnTo>
                    <a:lnTo>
                      <a:pt x="54" y="163"/>
                    </a:lnTo>
                    <a:lnTo>
                      <a:pt x="47" y="159"/>
                    </a:lnTo>
                    <a:lnTo>
                      <a:pt x="41" y="156"/>
                    </a:lnTo>
                    <a:lnTo>
                      <a:pt x="35" y="151"/>
                    </a:lnTo>
                    <a:lnTo>
                      <a:pt x="30" y="145"/>
                    </a:lnTo>
                    <a:lnTo>
                      <a:pt x="26" y="139"/>
                    </a:lnTo>
                    <a:lnTo>
                      <a:pt x="21" y="132"/>
                    </a:lnTo>
                    <a:lnTo>
                      <a:pt x="18" y="125"/>
                    </a:lnTo>
                    <a:lnTo>
                      <a:pt x="15" y="117"/>
                    </a:lnTo>
                    <a:lnTo>
                      <a:pt x="12" y="109"/>
                    </a:lnTo>
                    <a:lnTo>
                      <a:pt x="11" y="101"/>
                    </a:lnTo>
                    <a:lnTo>
                      <a:pt x="10" y="92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3" y="55"/>
                    </a:lnTo>
                    <a:lnTo>
                      <a:pt x="18" y="42"/>
                    </a:lnTo>
                    <a:lnTo>
                      <a:pt x="25" y="30"/>
                    </a:lnTo>
                    <a:lnTo>
                      <a:pt x="33" y="19"/>
                    </a:lnTo>
                    <a:lnTo>
                      <a:pt x="43" y="11"/>
                    </a:lnTo>
                    <a:lnTo>
                      <a:pt x="48" y="7"/>
                    </a:lnTo>
                    <a:lnTo>
                      <a:pt x="54" y="5"/>
                    </a:lnTo>
                    <a:lnTo>
                      <a:pt x="60" y="1"/>
                    </a:lnTo>
                    <a:lnTo>
                      <a:pt x="66" y="0"/>
                    </a:lnTo>
                    <a:lnTo>
                      <a:pt x="62" y="0"/>
                    </a:lnTo>
                    <a:lnTo>
                      <a:pt x="57" y="1"/>
                    </a:lnTo>
                    <a:lnTo>
                      <a:pt x="52" y="1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39" y="5"/>
                    </a:lnTo>
                    <a:lnTo>
                      <a:pt x="35" y="6"/>
                    </a:lnTo>
                    <a:lnTo>
                      <a:pt x="31" y="7"/>
                    </a:lnTo>
                    <a:lnTo>
                      <a:pt x="24" y="14"/>
                    </a:lnTo>
                    <a:lnTo>
                      <a:pt x="18" y="23"/>
                    </a:lnTo>
                    <a:lnTo>
                      <a:pt x="13" y="31"/>
                    </a:lnTo>
                    <a:lnTo>
                      <a:pt x="9" y="41"/>
                    </a:lnTo>
                    <a:lnTo>
                      <a:pt x="5" y="50"/>
                    </a:lnTo>
                    <a:lnTo>
                      <a:pt x="2" y="61"/>
                    </a:lnTo>
                    <a:lnTo>
                      <a:pt x="1" y="72"/>
                    </a:lnTo>
                    <a:lnTo>
                      <a:pt x="0" y="84"/>
                    </a:lnTo>
                    <a:lnTo>
                      <a:pt x="1" y="93"/>
                    </a:lnTo>
                    <a:lnTo>
                      <a:pt x="2" y="103"/>
                    </a:lnTo>
                    <a:lnTo>
                      <a:pt x="4" y="113"/>
                    </a:lnTo>
                    <a:lnTo>
                      <a:pt x="7" y="121"/>
                    </a:lnTo>
                    <a:lnTo>
                      <a:pt x="10" y="131"/>
                    </a:lnTo>
                    <a:lnTo>
                      <a:pt x="14" y="138"/>
                    </a:lnTo>
                    <a:lnTo>
                      <a:pt x="19" y="146"/>
                    </a:lnTo>
                    <a:lnTo>
                      <a:pt x="24" y="152"/>
                    </a:lnTo>
                    <a:lnTo>
                      <a:pt x="30" y="158"/>
                    </a:lnTo>
                    <a:lnTo>
                      <a:pt x="36" y="164"/>
                    </a:lnTo>
                    <a:lnTo>
                      <a:pt x="43" y="169"/>
                    </a:lnTo>
                    <a:lnTo>
                      <a:pt x="50" y="174"/>
                    </a:lnTo>
                    <a:lnTo>
                      <a:pt x="58" y="176"/>
                    </a:lnTo>
                    <a:lnTo>
                      <a:pt x="66" y="178"/>
                    </a:lnTo>
                    <a:lnTo>
                      <a:pt x="74" y="181"/>
                    </a:lnTo>
                    <a:lnTo>
                      <a:pt x="82" y="181"/>
                    </a:lnTo>
                    <a:lnTo>
                      <a:pt x="90" y="181"/>
                    </a:lnTo>
                    <a:lnTo>
                      <a:pt x="98" y="178"/>
                    </a:lnTo>
                    <a:lnTo>
                      <a:pt x="106" y="176"/>
                    </a:lnTo>
                    <a:lnTo>
                      <a:pt x="114" y="174"/>
                    </a:lnTo>
                    <a:lnTo>
                      <a:pt x="121" y="169"/>
                    </a:lnTo>
                    <a:lnTo>
                      <a:pt x="127" y="164"/>
                    </a:lnTo>
                    <a:lnTo>
                      <a:pt x="134" y="158"/>
                    </a:lnTo>
                    <a:lnTo>
                      <a:pt x="139" y="152"/>
                    </a:lnTo>
                    <a:lnTo>
                      <a:pt x="145" y="146"/>
                    </a:lnTo>
                    <a:lnTo>
                      <a:pt x="149" y="138"/>
                    </a:lnTo>
                    <a:lnTo>
                      <a:pt x="153" y="131"/>
                    </a:lnTo>
                    <a:lnTo>
                      <a:pt x="157" y="121"/>
                    </a:lnTo>
                    <a:lnTo>
                      <a:pt x="159" y="113"/>
                    </a:lnTo>
                    <a:lnTo>
                      <a:pt x="161" y="103"/>
                    </a:lnTo>
                    <a:lnTo>
                      <a:pt x="163" y="93"/>
                    </a:lnTo>
                    <a:lnTo>
                      <a:pt x="163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4" name="Freeform 88"/>
              <p:cNvSpPr>
                <a:spLocks noEditPoints="1"/>
              </p:cNvSpPr>
              <p:nvPr/>
            </p:nvSpPr>
            <p:spPr bwMode="auto">
              <a:xfrm>
                <a:off x="1148" y="2642"/>
                <a:ext cx="31" cy="29"/>
              </a:xfrm>
              <a:custGeom>
                <a:avLst/>
                <a:gdLst>
                  <a:gd name="T0" fmla="*/ 0 w 154"/>
                  <a:gd name="T1" fmla="*/ 0 h 175"/>
                  <a:gd name="T2" fmla="*/ 0 w 154"/>
                  <a:gd name="T3" fmla="*/ 0 h 175"/>
                  <a:gd name="T4" fmla="*/ 0 w 154"/>
                  <a:gd name="T5" fmla="*/ 0 h 175"/>
                  <a:gd name="T6" fmla="*/ 0 w 154"/>
                  <a:gd name="T7" fmla="*/ 0 h 175"/>
                  <a:gd name="T8" fmla="*/ 0 w 154"/>
                  <a:gd name="T9" fmla="*/ 0 h 175"/>
                  <a:gd name="T10" fmla="*/ 0 w 154"/>
                  <a:gd name="T11" fmla="*/ 0 h 175"/>
                  <a:gd name="T12" fmla="*/ 0 w 154"/>
                  <a:gd name="T13" fmla="*/ 0 h 175"/>
                  <a:gd name="T14" fmla="*/ 0 w 154"/>
                  <a:gd name="T15" fmla="*/ 0 h 175"/>
                  <a:gd name="T16" fmla="*/ 0 w 154"/>
                  <a:gd name="T17" fmla="*/ 0 h 175"/>
                  <a:gd name="T18" fmla="*/ 0 w 154"/>
                  <a:gd name="T19" fmla="*/ 0 h 175"/>
                  <a:gd name="T20" fmla="*/ 0 w 154"/>
                  <a:gd name="T21" fmla="*/ 0 h 175"/>
                  <a:gd name="T22" fmla="*/ 0 w 154"/>
                  <a:gd name="T23" fmla="*/ 0 h 175"/>
                  <a:gd name="T24" fmla="*/ 0 w 154"/>
                  <a:gd name="T25" fmla="*/ 0 h 175"/>
                  <a:gd name="T26" fmla="*/ 0 w 154"/>
                  <a:gd name="T27" fmla="*/ 0 h 175"/>
                  <a:gd name="T28" fmla="*/ 0 w 154"/>
                  <a:gd name="T29" fmla="*/ 0 h 175"/>
                  <a:gd name="T30" fmla="*/ 0 w 154"/>
                  <a:gd name="T31" fmla="*/ 0 h 175"/>
                  <a:gd name="T32" fmla="*/ 0 w 154"/>
                  <a:gd name="T33" fmla="*/ 0 h 175"/>
                  <a:gd name="T34" fmla="*/ 0 w 154"/>
                  <a:gd name="T35" fmla="*/ 0 h 175"/>
                  <a:gd name="T36" fmla="*/ 0 w 154"/>
                  <a:gd name="T37" fmla="*/ 0 h 175"/>
                  <a:gd name="T38" fmla="*/ 0 w 154"/>
                  <a:gd name="T39" fmla="*/ 0 h 175"/>
                  <a:gd name="T40" fmla="*/ 0 w 154"/>
                  <a:gd name="T41" fmla="*/ 0 h 175"/>
                  <a:gd name="T42" fmla="*/ 0 w 154"/>
                  <a:gd name="T43" fmla="*/ 0 h 175"/>
                  <a:gd name="T44" fmla="*/ 0 w 154"/>
                  <a:gd name="T45" fmla="*/ 0 h 175"/>
                  <a:gd name="T46" fmla="*/ 0 w 154"/>
                  <a:gd name="T47" fmla="*/ 0 h 175"/>
                  <a:gd name="T48" fmla="*/ 0 w 154"/>
                  <a:gd name="T49" fmla="*/ 0 h 175"/>
                  <a:gd name="T50" fmla="*/ 0 w 154"/>
                  <a:gd name="T51" fmla="*/ 0 h 175"/>
                  <a:gd name="T52" fmla="*/ 0 w 154"/>
                  <a:gd name="T53" fmla="*/ 0 h 175"/>
                  <a:gd name="T54" fmla="*/ 0 w 154"/>
                  <a:gd name="T55" fmla="*/ 0 h 175"/>
                  <a:gd name="T56" fmla="*/ 0 w 154"/>
                  <a:gd name="T57" fmla="*/ 0 h 175"/>
                  <a:gd name="T58" fmla="*/ 0 w 154"/>
                  <a:gd name="T59" fmla="*/ 0 h 175"/>
                  <a:gd name="T60" fmla="*/ 0 w 154"/>
                  <a:gd name="T61" fmla="*/ 0 h 175"/>
                  <a:gd name="T62" fmla="*/ 0 w 154"/>
                  <a:gd name="T63" fmla="*/ 0 h 175"/>
                  <a:gd name="T64" fmla="*/ 0 w 154"/>
                  <a:gd name="T65" fmla="*/ 0 h 175"/>
                  <a:gd name="T66" fmla="*/ 0 w 154"/>
                  <a:gd name="T67" fmla="*/ 0 h 175"/>
                  <a:gd name="T68" fmla="*/ 0 w 154"/>
                  <a:gd name="T69" fmla="*/ 0 h 175"/>
                  <a:gd name="T70" fmla="*/ 0 w 154"/>
                  <a:gd name="T71" fmla="*/ 0 h 175"/>
                  <a:gd name="T72" fmla="*/ 0 w 154"/>
                  <a:gd name="T73" fmla="*/ 0 h 175"/>
                  <a:gd name="T74" fmla="*/ 0 w 154"/>
                  <a:gd name="T75" fmla="*/ 0 h 175"/>
                  <a:gd name="T76" fmla="*/ 0 w 154"/>
                  <a:gd name="T77" fmla="*/ 0 h 175"/>
                  <a:gd name="T78" fmla="*/ 0 w 154"/>
                  <a:gd name="T79" fmla="*/ 0 h 175"/>
                  <a:gd name="T80" fmla="*/ 0 w 154"/>
                  <a:gd name="T81" fmla="*/ 0 h 175"/>
                  <a:gd name="T82" fmla="*/ 0 w 154"/>
                  <a:gd name="T83" fmla="*/ 0 h 175"/>
                  <a:gd name="T84" fmla="*/ 0 w 154"/>
                  <a:gd name="T85" fmla="*/ 0 h 17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4"/>
                  <a:gd name="T130" fmla="*/ 0 h 175"/>
                  <a:gd name="T131" fmla="*/ 154 w 154"/>
                  <a:gd name="T132" fmla="*/ 175 h 17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4" h="175">
                    <a:moveTo>
                      <a:pt x="154" y="84"/>
                    </a:moveTo>
                    <a:lnTo>
                      <a:pt x="153" y="75"/>
                    </a:lnTo>
                    <a:lnTo>
                      <a:pt x="152" y="67"/>
                    </a:lnTo>
                    <a:lnTo>
                      <a:pt x="151" y="59"/>
                    </a:lnTo>
                    <a:lnTo>
                      <a:pt x="148" y="50"/>
                    </a:lnTo>
                    <a:lnTo>
                      <a:pt x="146" y="43"/>
                    </a:lnTo>
                    <a:lnTo>
                      <a:pt x="142" y="36"/>
                    </a:lnTo>
                    <a:lnTo>
                      <a:pt x="138" y="29"/>
                    </a:lnTo>
                    <a:lnTo>
                      <a:pt x="134" y="23"/>
                    </a:lnTo>
                    <a:lnTo>
                      <a:pt x="133" y="21"/>
                    </a:lnTo>
                    <a:lnTo>
                      <a:pt x="132" y="21"/>
                    </a:lnTo>
                    <a:lnTo>
                      <a:pt x="131" y="20"/>
                    </a:lnTo>
                    <a:lnTo>
                      <a:pt x="130" y="20"/>
                    </a:lnTo>
                    <a:lnTo>
                      <a:pt x="130" y="19"/>
                    </a:lnTo>
                    <a:lnTo>
                      <a:pt x="119" y="13"/>
                    </a:lnTo>
                    <a:lnTo>
                      <a:pt x="108" y="8"/>
                    </a:lnTo>
                    <a:lnTo>
                      <a:pt x="97" y="4"/>
                    </a:lnTo>
                    <a:lnTo>
                      <a:pt x="86" y="1"/>
                    </a:lnTo>
                    <a:lnTo>
                      <a:pt x="75" y="0"/>
                    </a:lnTo>
                    <a:lnTo>
                      <a:pt x="64" y="0"/>
                    </a:lnTo>
                    <a:lnTo>
                      <a:pt x="52" y="1"/>
                    </a:lnTo>
                    <a:lnTo>
                      <a:pt x="40" y="2"/>
                    </a:lnTo>
                    <a:lnTo>
                      <a:pt x="32" y="9"/>
                    </a:lnTo>
                    <a:lnTo>
                      <a:pt x="24" y="17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6" y="47"/>
                    </a:lnTo>
                    <a:lnTo>
                      <a:pt x="3" y="59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3"/>
                    </a:lnTo>
                    <a:lnTo>
                      <a:pt x="1" y="102"/>
                    </a:lnTo>
                    <a:lnTo>
                      <a:pt x="3" y="111"/>
                    </a:lnTo>
                    <a:lnTo>
                      <a:pt x="6" y="120"/>
                    </a:lnTo>
                    <a:lnTo>
                      <a:pt x="9" y="127"/>
                    </a:lnTo>
                    <a:lnTo>
                      <a:pt x="13" y="135"/>
                    </a:lnTo>
                    <a:lnTo>
                      <a:pt x="17" y="143"/>
                    </a:lnTo>
                    <a:lnTo>
                      <a:pt x="22" y="149"/>
                    </a:lnTo>
                    <a:lnTo>
                      <a:pt x="27" y="155"/>
                    </a:lnTo>
                    <a:lnTo>
                      <a:pt x="33" y="159"/>
                    </a:lnTo>
                    <a:lnTo>
                      <a:pt x="40" y="164"/>
                    </a:lnTo>
                    <a:lnTo>
                      <a:pt x="46" y="168"/>
                    </a:lnTo>
                    <a:lnTo>
                      <a:pt x="54" y="171"/>
                    </a:lnTo>
                    <a:lnTo>
                      <a:pt x="62" y="174"/>
                    </a:lnTo>
                    <a:lnTo>
                      <a:pt x="69" y="175"/>
                    </a:lnTo>
                    <a:lnTo>
                      <a:pt x="77" y="175"/>
                    </a:lnTo>
                    <a:lnTo>
                      <a:pt x="85" y="175"/>
                    </a:lnTo>
                    <a:lnTo>
                      <a:pt x="93" y="174"/>
                    </a:lnTo>
                    <a:lnTo>
                      <a:pt x="100" y="171"/>
                    </a:lnTo>
                    <a:lnTo>
                      <a:pt x="107" y="168"/>
                    </a:lnTo>
                    <a:lnTo>
                      <a:pt x="114" y="164"/>
                    </a:lnTo>
                    <a:lnTo>
                      <a:pt x="120" y="159"/>
                    </a:lnTo>
                    <a:lnTo>
                      <a:pt x="126" y="155"/>
                    </a:lnTo>
                    <a:lnTo>
                      <a:pt x="131" y="149"/>
                    </a:lnTo>
                    <a:lnTo>
                      <a:pt x="136" y="143"/>
                    </a:lnTo>
                    <a:lnTo>
                      <a:pt x="140" y="135"/>
                    </a:lnTo>
                    <a:lnTo>
                      <a:pt x="144" y="127"/>
                    </a:lnTo>
                    <a:lnTo>
                      <a:pt x="148" y="120"/>
                    </a:lnTo>
                    <a:lnTo>
                      <a:pt x="150" y="111"/>
                    </a:lnTo>
                    <a:lnTo>
                      <a:pt x="152" y="102"/>
                    </a:lnTo>
                    <a:lnTo>
                      <a:pt x="153" y="93"/>
                    </a:lnTo>
                    <a:lnTo>
                      <a:pt x="154" y="84"/>
                    </a:lnTo>
                    <a:close/>
                    <a:moveTo>
                      <a:pt x="145" y="84"/>
                    </a:moveTo>
                    <a:lnTo>
                      <a:pt x="144" y="92"/>
                    </a:lnTo>
                    <a:lnTo>
                      <a:pt x="143" y="101"/>
                    </a:lnTo>
                    <a:lnTo>
                      <a:pt x="142" y="108"/>
                    </a:lnTo>
                    <a:lnTo>
                      <a:pt x="139" y="115"/>
                    </a:lnTo>
                    <a:lnTo>
                      <a:pt x="136" y="122"/>
                    </a:lnTo>
                    <a:lnTo>
                      <a:pt x="133" y="129"/>
                    </a:lnTo>
                    <a:lnTo>
                      <a:pt x="129" y="135"/>
                    </a:lnTo>
                    <a:lnTo>
                      <a:pt x="125" y="141"/>
                    </a:lnTo>
                    <a:lnTo>
                      <a:pt x="120" y="146"/>
                    </a:lnTo>
                    <a:lnTo>
                      <a:pt x="115" y="151"/>
                    </a:lnTo>
                    <a:lnTo>
                      <a:pt x="109" y="155"/>
                    </a:lnTo>
                    <a:lnTo>
                      <a:pt x="103" y="158"/>
                    </a:lnTo>
                    <a:lnTo>
                      <a:pt x="97" y="161"/>
                    </a:lnTo>
                    <a:lnTo>
                      <a:pt x="91" y="163"/>
                    </a:lnTo>
                    <a:lnTo>
                      <a:pt x="84" y="164"/>
                    </a:lnTo>
                    <a:lnTo>
                      <a:pt x="77" y="164"/>
                    </a:lnTo>
                    <a:lnTo>
                      <a:pt x="70" y="164"/>
                    </a:lnTo>
                    <a:lnTo>
                      <a:pt x="64" y="163"/>
                    </a:lnTo>
                    <a:lnTo>
                      <a:pt x="57" y="161"/>
                    </a:lnTo>
                    <a:lnTo>
                      <a:pt x="51" y="158"/>
                    </a:lnTo>
                    <a:lnTo>
                      <a:pt x="44" y="155"/>
                    </a:lnTo>
                    <a:lnTo>
                      <a:pt x="38" y="151"/>
                    </a:lnTo>
                    <a:lnTo>
                      <a:pt x="33" y="146"/>
                    </a:lnTo>
                    <a:lnTo>
                      <a:pt x="28" y="141"/>
                    </a:lnTo>
                    <a:lnTo>
                      <a:pt x="24" y="135"/>
                    </a:lnTo>
                    <a:lnTo>
                      <a:pt x="20" y="129"/>
                    </a:lnTo>
                    <a:lnTo>
                      <a:pt x="17" y="122"/>
                    </a:lnTo>
                    <a:lnTo>
                      <a:pt x="14" y="115"/>
                    </a:lnTo>
                    <a:lnTo>
                      <a:pt x="12" y="108"/>
                    </a:lnTo>
                    <a:lnTo>
                      <a:pt x="10" y="101"/>
                    </a:lnTo>
                    <a:lnTo>
                      <a:pt x="9" y="92"/>
                    </a:lnTo>
                    <a:lnTo>
                      <a:pt x="9" y="84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2" y="60"/>
                    </a:lnTo>
                    <a:lnTo>
                      <a:pt x="14" y="53"/>
                    </a:lnTo>
                    <a:lnTo>
                      <a:pt x="17" y="45"/>
                    </a:lnTo>
                    <a:lnTo>
                      <a:pt x="20" y="38"/>
                    </a:lnTo>
                    <a:lnTo>
                      <a:pt x="24" y="32"/>
                    </a:lnTo>
                    <a:lnTo>
                      <a:pt x="28" y="26"/>
                    </a:lnTo>
                    <a:lnTo>
                      <a:pt x="33" y="21"/>
                    </a:lnTo>
                    <a:lnTo>
                      <a:pt x="38" y="17"/>
                    </a:lnTo>
                    <a:lnTo>
                      <a:pt x="44" y="13"/>
                    </a:lnTo>
                    <a:lnTo>
                      <a:pt x="51" y="9"/>
                    </a:lnTo>
                    <a:lnTo>
                      <a:pt x="57" y="7"/>
                    </a:lnTo>
                    <a:lnTo>
                      <a:pt x="64" y="5"/>
                    </a:lnTo>
                    <a:lnTo>
                      <a:pt x="70" y="4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5"/>
                    </a:lnTo>
                    <a:lnTo>
                      <a:pt x="97" y="7"/>
                    </a:lnTo>
                    <a:lnTo>
                      <a:pt x="103" y="9"/>
                    </a:lnTo>
                    <a:lnTo>
                      <a:pt x="109" y="13"/>
                    </a:lnTo>
                    <a:lnTo>
                      <a:pt x="115" y="17"/>
                    </a:lnTo>
                    <a:lnTo>
                      <a:pt x="120" y="21"/>
                    </a:lnTo>
                    <a:lnTo>
                      <a:pt x="125" y="26"/>
                    </a:lnTo>
                    <a:lnTo>
                      <a:pt x="129" y="32"/>
                    </a:lnTo>
                    <a:lnTo>
                      <a:pt x="133" y="38"/>
                    </a:lnTo>
                    <a:lnTo>
                      <a:pt x="136" y="45"/>
                    </a:lnTo>
                    <a:lnTo>
                      <a:pt x="139" y="53"/>
                    </a:lnTo>
                    <a:lnTo>
                      <a:pt x="142" y="60"/>
                    </a:lnTo>
                    <a:lnTo>
                      <a:pt x="143" y="67"/>
                    </a:lnTo>
                    <a:lnTo>
                      <a:pt x="144" y="75"/>
                    </a:lnTo>
                    <a:lnTo>
                      <a:pt x="145" y="84"/>
                    </a:lnTo>
                    <a:close/>
                  </a:path>
                </a:pathLst>
              </a:custGeom>
              <a:solidFill>
                <a:srgbClr val="F8D4A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5" name="Freeform 89"/>
              <p:cNvSpPr>
                <a:spLocks noEditPoints="1"/>
              </p:cNvSpPr>
              <p:nvPr/>
            </p:nvSpPr>
            <p:spPr bwMode="auto">
              <a:xfrm>
                <a:off x="1147" y="2642"/>
                <a:ext cx="29" cy="29"/>
              </a:xfrm>
              <a:custGeom>
                <a:avLst/>
                <a:gdLst>
                  <a:gd name="T0" fmla="*/ 0 w 145"/>
                  <a:gd name="T1" fmla="*/ 0 h 170"/>
                  <a:gd name="T2" fmla="*/ 0 w 145"/>
                  <a:gd name="T3" fmla="*/ 0 h 170"/>
                  <a:gd name="T4" fmla="*/ 0 w 145"/>
                  <a:gd name="T5" fmla="*/ 0 h 170"/>
                  <a:gd name="T6" fmla="*/ 0 w 145"/>
                  <a:gd name="T7" fmla="*/ 0 h 170"/>
                  <a:gd name="T8" fmla="*/ 0 w 145"/>
                  <a:gd name="T9" fmla="*/ 0 h 170"/>
                  <a:gd name="T10" fmla="*/ 0 w 145"/>
                  <a:gd name="T11" fmla="*/ 0 h 170"/>
                  <a:gd name="T12" fmla="*/ 0 w 145"/>
                  <a:gd name="T13" fmla="*/ 0 h 170"/>
                  <a:gd name="T14" fmla="*/ 0 w 145"/>
                  <a:gd name="T15" fmla="*/ 0 h 170"/>
                  <a:gd name="T16" fmla="*/ 0 w 145"/>
                  <a:gd name="T17" fmla="*/ 0 h 170"/>
                  <a:gd name="T18" fmla="*/ 0 w 145"/>
                  <a:gd name="T19" fmla="*/ 0 h 170"/>
                  <a:gd name="T20" fmla="*/ 0 w 145"/>
                  <a:gd name="T21" fmla="*/ 0 h 170"/>
                  <a:gd name="T22" fmla="*/ 0 w 145"/>
                  <a:gd name="T23" fmla="*/ 0 h 170"/>
                  <a:gd name="T24" fmla="*/ 0 w 145"/>
                  <a:gd name="T25" fmla="*/ 0 h 170"/>
                  <a:gd name="T26" fmla="*/ 0 w 145"/>
                  <a:gd name="T27" fmla="*/ 0 h 170"/>
                  <a:gd name="T28" fmla="*/ 0 w 145"/>
                  <a:gd name="T29" fmla="*/ 0 h 170"/>
                  <a:gd name="T30" fmla="*/ 0 w 145"/>
                  <a:gd name="T31" fmla="*/ 0 h 170"/>
                  <a:gd name="T32" fmla="*/ 0 w 145"/>
                  <a:gd name="T33" fmla="*/ 0 h 170"/>
                  <a:gd name="T34" fmla="*/ 0 w 145"/>
                  <a:gd name="T35" fmla="*/ 0 h 170"/>
                  <a:gd name="T36" fmla="*/ 0 w 145"/>
                  <a:gd name="T37" fmla="*/ 0 h 170"/>
                  <a:gd name="T38" fmla="*/ 0 w 145"/>
                  <a:gd name="T39" fmla="*/ 0 h 170"/>
                  <a:gd name="T40" fmla="*/ 0 w 145"/>
                  <a:gd name="T41" fmla="*/ 0 h 170"/>
                  <a:gd name="T42" fmla="*/ 0 w 145"/>
                  <a:gd name="T43" fmla="*/ 0 h 170"/>
                  <a:gd name="T44" fmla="*/ 0 w 145"/>
                  <a:gd name="T45" fmla="*/ 0 h 170"/>
                  <a:gd name="T46" fmla="*/ 0 w 145"/>
                  <a:gd name="T47" fmla="*/ 0 h 170"/>
                  <a:gd name="T48" fmla="*/ 0 w 145"/>
                  <a:gd name="T49" fmla="*/ 0 h 170"/>
                  <a:gd name="T50" fmla="*/ 0 w 145"/>
                  <a:gd name="T51" fmla="*/ 0 h 170"/>
                  <a:gd name="T52" fmla="*/ 0 w 145"/>
                  <a:gd name="T53" fmla="*/ 0 h 170"/>
                  <a:gd name="T54" fmla="*/ 0 w 145"/>
                  <a:gd name="T55" fmla="*/ 0 h 170"/>
                  <a:gd name="T56" fmla="*/ 0 w 145"/>
                  <a:gd name="T57" fmla="*/ 0 h 170"/>
                  <a:gd name="T58" fmla="*/ 0 w 145"/>
                  <a:gd name="T59" fmla="*/ 0 h 170"/>
                  <a:gd name="T60" fmla="*/ 0 w 145"/>
                  <a:gd name="T61" fmla="*/ 0 h 170"/>
                  <a:gd name="T62" fmla="*/ 0 w 145"/>
                  <a:gd name="T63" fmla="*/ 0 h 170"/>
                  <a:gd name="T64" fmla="*/ 0 w 145"/>
                  <a:gd name="T65" fmla="*/ 0 h 170"/>
                  <a:gd name="T66" fmla="*/ 0 w 145"/>
                  <a:gd name="T67" fmla="*/ 0 h 170"/>
                  <a:gd name="T68" fmla="*/ 0 w 145"/>
                  <a:gd name="T69" fmla="*/ 0 h 170"/>
                  <a:gd name="T70" fmla="*/ 0 w 145"/>
                  <a:gd name="T71" fmla="*/ 0 h 170"/>
                  <a:gd name="T72" fmla="*/ 0 w 145"/>
                  <a:gd name="T73" fmla="*/ 0 h 170"/>
                  <a:gd name="T74" fmla="*/ 0 w 145"/>
                  <a:gd name="T75" fmla="*/ 0 h 170"/>
                  <a:gd name="T76" fmla="*/ 0 w 145"/>
                  <a:gd name="T77" fmla="*/ 0 h 170"/>
                  <a:gd name="T78" fmla="*/ 0 w 145"/>
                  <a:gd name="T79" fmla="*/ 0 h 170"/>
                  <a:gd name="T80" fmla="*/ 0 w 145"/>
                  <a:gd name="T81" fmla="*/ 0 h 170"/>
                  <a:gd name="T82" fmla="*/ 0 w 145"/>
                  <a:gd name="T83" fmla="*/ 0 h 1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45"/>
                  <a:gd name="T127" fmla="*/ 0 h 170"/>
                  <a:gd name="T128" fmla="*/ 145 w 145"/>
                  <a:gd name="T129" fmla="*/ 170 h 1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45" h="170">
                    <a:moveTo>
                      <a:pt x="145" y="84"/>
                    </a:moveTo>
                    <a:lnTo>
                      <a:pt x="144" y="73"/>
                    </a:lnTo>
                    <a:lnTo>
                      <a:pt x="143" y="62"/>
                    </a:lnTo>
                    <a:lnTo>
                      <a:pt x="140" y="51"/>
                    </a:lnTo>
                    <a:lnTo>
                      <a:pt x="136" y="42"/>
                    </a:lnTo>
                    <a:lnTo>
                      <a:pt x="131" y="33"/>
                    </a:lnTo>
                    <a:lnTo>
                      <a:pt x="126" y="25"/>
                    </a:lnTo>
                    <a:lnTo>
                      <a:pt x="120" y="18"/>
                    </a:lnTo>
                    <a:lnTo>
                      <a:pt x="113" y="12"/>
                    </a:lnTo>
                    <a:lnTo>
                      <a:pt x="106" y="8"/>
                    </a:lnTo>
                    <a:lnTo>
                      <a:pt x="99" y="6"/>
                    </a:lnTo>
                    <a:lnTo>
                      <a:pt x="92" y="4"/>
                    </a:lnTo>
                    <a:lnTo>
                      <a:pt x="85" y="2"/>
                    </a:lnTo>
                    <a:lnTo>
                      <a:pt x="78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7" y="0"/>
                    </a:lnTo>
                    <a:lnTo>
                      <a:pt x="51" y="1"/>
                    </a:lnTo>
                    <a:lnTo>
                      <a:pt x="45" y="5"/>
                    </a:lnTo>
                    <a:lnTo>
                      <a:pt x="39" y="7"/>
                    </a:lnTo>
                    <a:lnTo>
                      <a:pt x="34" y="11"/>
                    </a:lnTo>
                    <a:lnTo>
                      <a:pt x="24" y="19"/>
                    </a:lnTo>
                    <a:lnTo>
                      <a:pt x="16" y="30"/>
                    </a:lnTo>
                    <a:lnTo>
                      <a:pt x="12" y="36"/>
                    </a:lnTo>
                    <a:lnTo>
                      <a:pt x="9" y="42"/>
                    </a:lnTo>
                    <a:lnTo>
                      <a:pt x="7" y="48"/>
                    </a:lnTo>
                    <a:lnTo>
                      <a:pt x="4" y="55"/>
                    </a:lnTo>
                    <a:lnTo>
                      <a:pt x="3" y="61"/>
                    </a:lnTo>
                    <a:lnTo>
                      <a:pt x="1" y="68"/>
                    </a:lnTo>
                    <a:lnTo>
                      <a:pt x="0" y="77"/>
                    </a:lnTo>
                    <a:lnTo>
                      <a:pt x="0" y="84"/>
                    </a:lnTo>
                    <a:lnTo>
                      <a:pt x="1" y="92"/>
                    </a:lnTo>
                    <a:lnTo>
                      <a:pt x="2" y="101"/>
                    </a:lnTo>
                    <a:lnTo>
                      <a:pt x="3" y="109"/>
                    </a:lnTo>
                    <a:lnTo>
                      <a:pt x="6" y="117"/>
                    </a:lnTo>
                    <a:lnTo>
                      <a:pt x="9" y="125"/>
                    </a:lnTo>
                    <a:lnTo>
                      <a:pt x="12" y="132"/>
                    </a:lnTo>
                    <a:lnTo>
                      <a:pt x="17" y="139"/>
                    </a:lnTo>
                    <a:lnTo>
                      <a:pt x="21" y="145"/>
                    </a:lnTo>
                    <a:lnTo>
                      <a:pt x="26" y="151"/>
                    </a:lnTo>
                    <a:lnTo>
                      <a:pt x="32" y="156"/>
                    </a:lnTo>
                    <a:lnTo>
                      <a:pt x="38" y="159"/>
                    </a:lnTo>
                    <a:lnTo>
                      <a:pt x="45" y="163"/>
                    </a:lnTo>
                    <a:lnTo>
                      <a:pt x="52" y="166"/>
                    </a:lnTo>
                    <a:lnTo>
                      <a:pt x="59" y="169"/>
                    </a:lnTo>
                    <a:lnTo>
                      <a:pt x="66" y="170"/>
                    </a:lnTo>
                    <a:lnTo>
                      <a:pt x="73" y="170"/>
                    </a:lnTo>
                    <a:lnTo>
                      <a:pt x="80" y="170"/>
                    </a:lnTo>
                    <a:lnTo>
                      <a:pt x="88" y="169"/>
                    </a:lnTo>
                    <a:lnTo>
                      <a:pt x="94" y="166"/>
                    </a:lnTo>
                    <a:lnTo>
                      <a:pt x="101" y="163"/>
                    </a:lnTo>
                    <a:lnTo>
                      <a:pt x="107" y="159"/>
                    </a:lnTo>
                    <a:lnTo>
                      <a:pt x="113" y="156"/>
                    </a:lnTo>
                    <a:lnTo>
                      <a:pt x="119" y="151"/>
                    </a:lnTo>
                    <a:lnTo>
                      <a:pt x="124" y="145"/>
                    </a:lnTo>
                    <a:lnTo>
                      <a:pt x="129" y="139"/>
                    </a:lnTo>
                    <a:lnTo>
                      <a:pt x="133" y="132"/>
                    </a:lnTo>
                    <a:lnTo>
                      <a:pt x="136" y="125"/>
                    </a:lnTo>
                    <a:lnTo>
                      <a:pt x="139" y="117"/>
                    </a:lnTo>
                    <a:lnTo>
                      <a:pt x="142" y="109"/>
                    </a:lnTo>
                    <a:lnTo>
                      <a:pt x="144" y="101"/>
                    </a:lnTo>
                    <a:lnTo>
                      <a:pt x="145" y="92"/>
                    </a:lnTo>
                    <a:lnTo>
                      <a:pt x="145" y="84"/>
                    </a:lnTo>
                    <a:close/>
                    <a:moveTo>
                      <a:pt x="136" y="84"/>
                    </a:moveTo>
                    <a:lnTo>
                      <a:pt x="136" y="91"/>
                    </a:lnTo>
                    <a:lnTo>
                      <a:pt x="135" y="99"/>
                    </a:lnTo>
                    <a:lnTo>
                      <a:pt x="133" y="107"/>
                    </a:lnTo>
                    <a:lnTo>
                      <a:pt x="131" y="113"/>
                    </a:lnTo>
                    <a:lnTo>
                      <a:pt x="128" y="120"/>
                    </a:lnTo>
                    <a:lnTo>
                      <a:pt x="125" y="126"/>
                    </a:lnTo>
                    <a:lnTo>
                      <a:pt x="122" y="132"/>
                    </a:lnTo>
                    <a:lnTo>
                      <a:pt x="118" y="138"/>
                    </a:lnTo>
                    <a:lnTo>
                      <a:pt x="113" y="143"/>
                    </a:lnTo>
                    <a:lnTo>
                      <a:pt x="108" y="146"/>
                    </a:lnTo>
                    <a:lnTo>
                      <a:pt x="103" y="150"/>
                    </a:lnTo>
                    <a:lnTo>
                      <a:pt x="98" y="153"/>
                    </a:lnTo>
                    <a:lnTo>
                      <a:pt x="92" y="156"/>
                    </a:lnTo>
                    <a:lnTo>
                      <a:pt x="86" y="158"/>
                    </a:lnTo>
                    <a:lnTo>
                      <a:pt x="80" y="159"/>
                    </a:lnTo>
                    <a:lnTo>
                      <a:pt x="73" y="159"/>
                    </a:lnTo>
                    <a:lnTo>
                      <a:pt x="67" y="159"/>
                    </a:lnTo>
                    <a:lnTo>
                      <a:pt x="60" y="158"/>
                    </a:lnTo>
                    <a:lnTo>
                      <a:pt x="54" y="156"/>
                    </a:lnTo>
                    <a:lnTo>
                      <a:pt x="49" y="153"/>
                    </a:lnTo>
                    <a:lnTo>
                      <a:pt x="42" y="150"/>
                    </a:lnTo>
                    <a:lnTo>
                      <a:pt x="37" y="146"/>
                    </a:lnTo>
                    <a:lnTo>
                      <a:pt x="32" y="143"/>
                    </a:lnTo>
                    <a:lnTo>
                      <a:pt x="28" y="138"/>
                    </a:lnTo>
                    <a:lnTo>
                      <a:pt x="24" y="132"/>
                    </a:lnTo>
                    <a:lnTo>
                      <a:pt x="20" y="126"/>
                    </a:lnTo>
                    <a:lnTo>
                      <a:pt x="17" y="120"/>
                    </a:lnTo>
                    <a:lnTo>
                      <a:pt x="14" y="113"/>
                    </a:lnTo>
                    <a:lnTo>
                      <a:pt x="12" y="107"/>
                    </a:lnTo>
                    <a:lnTo>
                      <a:pt x="10" y="99"/>
                    </a:lnTo>
                    <a:lnTo>
                      <a:pt x="9" y="91"/>
                    </a:lnTo>
                    <a:lnTo>
                      <a:pt x="9" y="84"/>
                    </a:lnTo>
                    <a:lnTo>
                      <a:pt x="9" y="77"/>
                    </a:lnTo>
                    <a:lnTo>
                      <a:pt x="10" y="68"/>
                    </a:lnTo>
                    <a:lnTo>
                      <a:pt x="12" y="61"/>
                    </a:lnTo>
                    <a:lnTo>
                      <a:pt x="14" y="54"/>
                    </a:lnTo>
                    <a:lnTo>
                      <a:pt x="17" y="48"/>
                    </a:lnTo>
                    <a:lnTo>
                      <a:pt x="20" y="42"/>
                    </a:lnTo>
                    <a:lnTo>
                      <a:pt x="24" y="36"/>
                    </a:lnTo>
                    <a:lnTo>
                      <a:pt x="28" y="30"/>
                    </a:lnTo>
                    <a:lnTo>
                      <a:pt x="32" y="25"/>
                    </a:lnTo>
                    <a:lnTo>
                      <a:pt x="37" y="21"/>
                    </a:lnTo>
                    <a:lnTo>
                      <a:pt x="42" y="18"/>
                    </a:lnTo>
                    <a:lnTo>
                      <a:pt x="49" y="14"/>
                    </a:lnTo>
                    <a:lnTo>
                      <a:pt x="54" y="12"/>
                    </a:lnTo>
                    <a:lnTo>
                      <a:pt x="60" y="9"/>
                    </a:lnTo>
                    <a:lnTo>
                      <a:pt x="67" y="8"/>
                    </a:lnTo>
                    <a:lnTo>
                      <a:pt x="73" y="8"/>
                    </a:lnTo>
                    <a:lnTo>
                      <a:pt x="80" y="8"/>
                    </a:lnTo>
                    <a:lnTo>
                      <a:pt x="86" y="9"/>
                    </a:lnTo>
                    <a:lnTo>
                      <a:pt x="92" y="12"/>
                    </a:lnTo>
                    <a:lnTo>
                      <a:pt x="98" y="14"/>
                    </a:lnTo>
                    <a:lnTo>
                      <a:pt x="103" y="18"/>
                    </a:lnTo>
                    <a:lnTo>
                      <a:pt x="108" y="21"/>
                    </a:lnTo>
                    <a:lnTo>
                      <a:pt x="113" y="25"/>
                    </a:lnTo>
                    <a:lnTo>
                      <a:pt x="118" y="30"/>
                    </a:lnTo>
                    <a:lnTo>
                      <a:pt x="122" y="36"/>
                    </a:lnTo>
                    <a:lnTo>
                      <a:pt x="125" y="42"/>
                    </a:lnTo>
                    <a:lnTo>
                      <a:pt x="128" y="48"/>
                    </a:lnTo>
                    <a:lnTo>
                      <a:pt x="131" y="54"/>
                    </a:lnTo>
                    <a:lnTo>
                      <a:pt x="133" y="61"/>
                    </a:lnTo>
                    <a:lnTo>
                      <a:pt x="135" y="68"/>
                    </a:lnTo>
                    <a:lnTo>
                      <a:pt x="136" y="77"/>
                    </a:lnTo>
                    <a:lnTo>
                      <a:pt x="136" y="84"/>
                    </a:lnTo>
                    <a:close/>
                  </a:path>
                </a:pathLst>
              </a:custGeom>
              <a:solidFill>
                <a:srgbClr val="F8D7A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6" name="Freeform 90"/>
              <p:cNvSpPr>
                <a:spLocks noEditPoints="1"/>
              </p:cNvSpPr>
              <p:nvPr/>
            </p:nvSpPr>
            <p:spPr bwMode="auto">
              <a:xfrm>
                <a:off x="1148" y="2646"/>
                <a:ext cx="27" cy="27"/>
              </a:xfrm>
              <a:custGeom>
                <a:avLst/>
                <a:gdLst>
                  <a:gd name="T0" fmla="*/ 0 w 136"/>
                  <a:gd name="T1" fmla="*/ 0 h 162"/>
                  <a:gd name="T2" fmla="*/ 0 w 136"/>
                  <a:gd name="T3" fmla="*/ 0 h 162"/>
                  <a:gd name="T4" fmla="*/ 0 w 136"/>
                  <a:gd name="T5" fmla="*/ 0 h 162"/>
                  <a:gd name="T6" fmla="*/ 0 w 136"/>
                  <a:gd name="T7" fmla="*/ 0 h 162"/>
                  <a:gd name="T8" fmla="*/ 0 w 136"/>
                  <a:gd name="T9" fmla="*/ 0 h 162"/>
                  <a:gd name="T10" fmla="*/ 0 w 136"/>
                  <a:gd name="T11" fmla="*/ 0 h 162"/>
                  <a:gd name="T12" fmla="*/ 0 w 136"/>
                  <a:gd name="T13" fmla="*/ 0 h 162"/>
                  <a:gd name="T14" fmla="*/ 0 w 136"/>
                  <a:gd name="T15" fmla="*/ 0 h 162"/>
                  <a:gd name="T16" fmla="*/ 0 w 136"/>
                  <a:gd name="T17" fmla="*/ 0 h 162"/>
                  <a:gd name="T18" fmla="*/ 0 w 136"/>
                  <a:gd name="T19" fmla="*/ 0 h 162"/>
                  <a:gd name="T20" fmla="*/ 0 w 136"/>
                  <a:gd name="T21" fmla="*/ 0 h 162"/>
                  <a:gd name="T22" fmla="*/ 0 w 136"/>
                  <a:gd name="T23" fmla="*/ 0 h 162"/>
                  <a:gd name="T24" fmla="*/ 0 w 136"/>
                  <a:gd name="T25" fmla="*/ 0 h 162"/>
                  <a:gd name="T26" fmla="*/ 0 w 136"/>
                  <a:gd name="T27" fmla="*/ 0 h 162"/>
                  <a:gd name="T28" fmla="*/ 0 w 136"/>
                  <a:gd name="T29" fmla="*/ 0 h 162"/>
                  <a:gd name="T30" fmla="*/ 0 w 136"/>
                  <a:gd name="T31" fmla="*/ 0 h 162"/>
                  <a:gd name="T32" fmla="*/ 0 w 136"/>
                  <a:gd name="T33" fmla="*/ 0 h 162"/>
                  <a:gd name="T34" fmla="*/ 0 w 136"/>
                  <a:gd name="T35" fmla="*/ 0 h 162"/>
                  <a:gd name="T36" fmla="*/ 0 w 136"/>
                  <a:gd name="T37" fmla="*/ 0 h 162"/>
                  <a:gd name="T38" fmla="*/ 0 w 136"/>
                  <a:gd name="T39" fmla="*/ 0 h 162"/>
                  <a:gd name="T40" fmla="*/ 0 w 136"/>
                  <a:gd name="T41" fmla="*/ 0 h 162"/>
                  <a:gd name="T42" fmla="*/ 0 w 136"/>
                  <a:gd name="T43" fmla="*/ 0 h 162"/>
                  <a:gd name="T44" fmla="*/ 0 w 136"/>
                  <a:gd name="T45" fmla="*/ 0 h 162"/>
                  <a:gd name="T46" fmla="*/ 0 w 136"/>
                  <a:gd name="T47" fmla="*/ 0 h 162"/>
                  <a:gd name="T48" fmla="*/ 0 w 136"/>
                  <a:gd name="T49" fmla="*/ 0 h 162"/>
                  <a:gd name="T50" fmla="*/ 0 w 136"/>
                  <a:gd name="T51" fmla="*/ 0 h 162"/>
                  <a:gd name="T52" fmla="*/ 0 w 136"/>
                  <a:gd name="T53" fmla="*/ 0 h 162"/>
                  <a:gd name="T54" fmla="*/ 0 w 136"/>
                  <a:gd name="T55" fmla="*/ 0 h 162"/>
                  <a:gd name="T56" fmla="*/ 0 w 136"/>
                  <a:gd name="T57" fmla="*/ 0 h 162"/>
                  <a:gd name="T58" fmla="*/ 0 w 136"/>
                  <a:gd name="T59" fmla="*/ 0 h 162"/>
                  <a:gd name="T60" fmla="*/ 0 w 136"/>
                  <a:gd name="T61" fmla="*/ 0 h 162"/>
                  <a:gd name="T62" fmla="*/ 0 w 136"/>
                  <a:gd name="T63" fmla="*/ 0 h 162"/>
                  <a:gd name="T64" fmla="*/ 0 w 136"/>
                  <a:gd name="T65" fmla="*/ 0 h 162"/>
                  <a:gd name="T66" fmla="*/ 0 w 136"/>
                  <a:gd name="T67" fmla="*/ 0 h 162"/>
                  <a:gd name="T68" fmla="*/ 0 w 136"/>
                  <a:gd name="T69" fmla="*/ 0 h 162"/>
                  <a:gd name="T70" fmla="*/ 0 w 136"/>
                  <a:gd name="T71" fmla="*/ 0 h 162"/>
                  <a:gd name="T72" fmla="*/ 0 w 136"/>
                  <a:gd name="T73" fmla="*/ 0 h 162"/>
                  <a:gd name="T74" fmla="*/ 0 w 136"/>
                  <a:gd name="T75" fmla="*/ 0 h 162"/>
                  <a:gd name="T76" fmla="*/ 0 w 136"/>
                  <a:gd name="T77" fmla="*/ 0 h 162"/>
                  <a:gd name="T78" fmla="*/ 0 w 136"/>
                  <a:gd name="T79" fmla="*/ 0 h 162"/>
                  <a:gd name="T80" fmla="*/ 0 w 136"/>
                  <a:gd name="T81" fmla="*/ 0 h 162"/>
                  <a:gd name="T82" fmla="*/ 0 w 136"/>
                  <a:gd name="T83" fmla="*/ 0 h 162"/>
                  <a:gd name="T84" fmla="*/ 0 w 136"/>
                  <a:gd name="T85" fmla="*/ 0 h 16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36"/>
                  <a:gd name="T130" fmla="*/ 0 h 162"/>
                  <a:gd name="T131" fmla="*/ 136 w 136"/>
                  <a:gd name="T132" fmla="*/ 162 h 16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36" h="162">
                    <a:moveTo>
                      <a:pt x="136" y="82"/>
                    </a:moveTo>
                    <a:lnTo>
                      <a:pt x="135" y="73"/>
                    </a:lnTo>
                    <a:lnTo>
                      <a:pt x="134" y="65"/>
                    </a:lnTo>
                    <a:lnTo>
                      <a:pt x="133" y="58"/>
                    </a:lnTo>
                    <a:lnTo>
                      <a:pt x="130" y="51"/>
                    </a:lnTo>
                    <a:lnTo>
                      <a:pt x="127" y="43"/>
                    </a:lnTo>
                    <a:lnTo>
                      <a:pt x="124" y="36"/>
                    </a:lnTo>
                    <a:lnTo>
                      <a:pt x="120" y="30"/>
                    </a:lnTo>
                    <a:lnTo>
                      <a:pt x="116" y="24"/>
                    </a:lnTo>
                    <a:lnTo>
                      <a:pt x="111" y="19"/>
                    </a:lnTo>
                    <a:lnTo>
                      <a:pt x="106" y="15"/>
                    </a:lnTo>
                    <a:lnTo>
                      <a:pt x="100" y="11"/>
                    </a:lnTo>
                    <a:lnTo>
                      <a:pt x="94" y="7"/>
                    </a:lnTo>
                    <a:lnTo>
                      <a:pt x="88" y="5"/>
                    </a:lnTo>
                    <a:lnTo>
                      <a:pt x="82" y="3"/>
                    </a:lnTo>
                    <a:lnTo>
                      <a:pt x="75" y="2"/>
                    </a:lnTo>
                    <a:lnTo>
                      <a:pt x="68" y="0"/>
                    </a:lnTo>
                    <a:lnTo>
                      <a:pt x="61" y="2"/>
                    </a:lnTo>
                    <a:lnTo>
                      <a:pt x="55" y="3"/>
                    </a:lnTo>
                    <a:lnTo>
                      <a:pt x="48" y="5"/>
                    </a:lnTo>
                    <a:lnTo>
                      <a:pt x="42" y="7"/>
                    </a:lnTo>
                    <a:lnTo>
                      <a:pt x="35" y="11"/>
                    </a:lnTo>
                    <a:lnTo>
                      <a:pt x="29" y="15"/>
                    </a:lnTo>
                    <a:lnTo>
                      <a:pt x="24" y="19"/>
                    </a:lnTo>
                    <a:lnTo>
                      <a:pt x="19" y="24"/>
                    </a:lnTo>
                    <a:lnTo>
                      <a:pt x="15" y="30"/>
                    </a:lnTo>
                    <a:lnTo>
                      <a:pt x="11" y="36"/>
                    </a:lnTo>
                    <a:lnTo>
                      <a:pt x="8" y="43"/>
                    </a:lnTo>
                    <a:lnTo>
                      <a:pt x="5" y="51"/>
                    </a:lnTo>
                    <a:lnTo>
                      <a:pt x="3" y="58"/>
                    </a:lnTo>
                    <a:lnTo>
                      <a:pt x="1" y="65"/>
                    </a:lnTo>
                    <a:lnTo>
                      <a:pt x="0" y="73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1" y="99"/>
                    </a:lnTo>
                    <a:lnTo>
                      <a:pt x="3" y="106"/>
                    </a:lnTo>
                    <a:lnTo>
                      <a:pt x="5" y="113"/>
                    </a:lnTo>
                    <a:lnTo>
                      <a:pt x="8" y="120"/>
                    </a:lnTo>
                    <a:lnTo>
                      <a:pt x="11" y="127"/>
                    </a:lnTo>
                    <a:lnTo>
                      <a:pt x="15" y="133"/>
                    </a:lnTo>
                    <a:lnTo>
                      <a:pt x="19" y="139"/>
                    </a:lnTo>
                    <a:lnTo>
                      <a:pt x="24" y="144"/>
                    </a:lnTo>
                    <a:lnTo>
                      <a:pt x="29" y="149"/>
                    </a:lnTo>
                    <a:lnTo>
                      <a:pt x="35" y="153"/>
                    </a:lnTo>
                    <a:lnTo>
                      <a:pt x="42" y="156"/>
                    </a:lnTo>
                    <a:lnTo>
                      <a:pt x="48" y="159"/>
                    </a:lnTo>
                    <a:lnTo>
                      <a:pt x="55" y="161"/>
                    </a:lnTo>
                    <a:lnTo>
                      <a:pt x="61" y="162"/>
                    </a:lnTo>
                    <a:lnTo>
                      <a:pt x="68" y="162"/>
                    </a:lnTo>
                    <a:lnTo>
                      <a:pt x="75" y="162"/>
                    </a:lnTo>
                    <a:lnTo>
                      <a:pt x="82" y="161"/>
                    </a:lnTo>
                    <a:lnTo>
                      <a:pt x="88" y="159"/>
                    </a:lnTo>
                    <a:lnTo>
                      <a:pt x="94" y="156"/>
                    </a:lnTo>
                    <a:lnTo>
                      <a:pt x="100" y="153"/>
                    </a:lnTo>
                    <a:lnTo>
                      <a:pt x="106" y="149"/>
                    </a:lnTo>
                    <a:lnTo>
                      <a:pt x="111" y="144"/>
                    </a:lnTo>
                    <a:lnTo>
                      <a:pt x="116" y="139"/>
                    </a:lnTo>
                    <a:lnTo>
                      <a:pt x="120" y="133"/>
                    </a:lnTo>
                    <a:lnTo>
                      <a:pt x="124" y="127"/>
                    </a:lnTo>
                    <a:lnTo>
                      <a:pt x="127" y="120"/>
                    </a:lnTo>
                    <a:lnTo>
                      <a:pt x="130" y="113"/>
                    </a:lnTo>
                    <a:lnTo>
                      <a:pt x="133" y="106"/>
                    </a:lnTo>
                    <a:lnTo>
                      <a:pt x="134" y="99"/>
                    </a:lnTo>
                    <a:lnTo>
                      <a:pt x="135" y="90"/>
                    </a:lnTo>
                    <a:lnTo>
                      <a:pt x="136" y="82"/>
                    </a:lnTo>
                    <a:close/>
                    <a:moveTo>
                      <a:pt x="127" y="82"/>
                    </a:moveTo>
                    <a:lnTo>
                      <a:pt x="126" y="89"/>
                    </a:lnTo>
                    <a:lnTo>
                      <a:pt x="125" y="96"/>
                    </a:lnTo>
                    <a:lnTo>
                      <a:pt x="124" y="102"/>
                    </a:lnTo>
                    <a:lnTo>
                      <a:pt x="122" y="109"/>
                    </a:lnTo>
                    <a:lnTo>
                      <a:pt x="120" y="115"/>
                    </a:lnTo>
                    <a:lnTo>
                      <a:pt x="117" y="121"/>
                    </a:lnTo>
                    <a:lnTo>
                      <a:pt x="113" y="126"/>
                    </a:lnTo>
                    <a:lnTo>
                      <a:pt x="109" y="131"/>
                    </a:lnTo>
                    <a:lnTo>
                      <a:pt x="105" y="136"/>
                    </a:lnTo>
                    <a:lnTo>
                      <a:pt x="101" y="141"/>
                    </a:lnTo>
                    <a:lnTo>
                      <a:pt x="96" y="143"/>
                    </a:lnTo>
                    <a:lnTo>
                      <a:pt x="91" y="147"/>
                    </a:lnTo>
                    <a:lnTo>
                      <a:pt x="85" y="149"/>
                    </a:lnTo>
                    <a:lnTo>
                      <a:pt x="80" y="150"/>
                    </a:lnTo>
                    <a:lnTo>
                      <a:pt x="74" y="151"/>
                    </a:lnTo>
                    <a:lnTo>
                      <a:pt x="68" y="151"/>
                    </a:lnTo>
                    <a:lnTo>
                      <a:pt x="62" y="151"/>
                    </a:lnTo>
                    <a:lnTo>
                      <a:pt x="56" y="150"/>
                    </a:lnTo>
                    <a:lnTo>
                      <a:pt x="51" y="149"/>
                    </a:lnTo>
                    <a:lnTo>
                      <a:pt x="45" y="147"/>
                    </a:lnTo>
                    <a:lnTo>
                      <a:pt x="40" y="143"/>
                    </a:lnTo>
                    <a:lnTo>
                      <a:pt x="34" y="141"/>
                    </a:lnTo>
                    <a:lnTo>
                      <a:pt x="30" y="136"/>
                    </a:lnTo>
                    <a:lnTo>
                      <a:pt x="26" y="131"/>
                    </a:lnTo>
                    <a:lnTo>
                      <a:pt x="22" y="126"/>
                    </a:lnTo>
                    <a:lnTo>
                      <a:pt x="19" y="121"/>
                    </a:lnTo>
                    <a:lnTo>
                      <a:pt x="16" y="115"/>
                    </a:lnTo>
                    <a:lnTo>
                      <a:pt x="13" y="109"/>
                    </a:lnTo>
                    <a:lnTo>
                      <a:pt x="11" y="102"/>
                    </a:lnTo>
                    <a:lnTo>
                      <a:pt x="10" y="96"/>
                    </a:lnTo>
                    <a:lnTo>
                      <a:pt x="9" y="89"/>
                    </a:lnTo>
                    <a:lnTo>
                      <a:pt x="9" y="82"/>
                    </a:lnTo>
                    <a:lnTo>
                      <a:pt x="9" y="75"/>
                    </a:lnTo>
                    <a:lnTo>
                      <a:pt x="10" y="67"/>
                    </a:lnTo>
                    <a:lnTo>
                      <a:pt x="11" y="61"/>
                    </a:lnTo>
                    <a:lnTo>
                      <a:pt x="13" y="54"/>
                    </a:lnTo>
                    <a:lnTo>
                      <a:pt x="16" y="48"/>
                    </a:lnTo>
                    <a:lnTo>
                      <a:pt x="19" y="42"/>
                    </a:lnTo>
                    <a:lnTo>
                      <a:pt x="22" y="37"/>
                    </a:lnTo>
                    <a:lnTo>
                      <a:pt x="26" y="33"/>
                    </a:lnTo>
                    <a:lnTo>
                      <a:pt x="30" y="28"/>
                    </a:lnTo>
                    <a:lnTo>
                      <a:pt x="34" y="23"/>
                    </a:lnTo>
                    <a:lnTo>
                      <a:pt x="40" y="21"/>
                    </a:lnTo>
                    <a:lnTo>
                      <a:pt x="45" y="17"/>
                    </a:lnTo>
                    <a:lnTo>
                      <a:pt x="51" y="15"/>
                    </a:lnTo>
                    <a:lnTo>
                      <a:pt x="56" y="13"/>
                    </a:lnTo>
                    <a:lnTo>
                      <a:pt x="62" y="12"/>
                    </a:lnTo>
                    <a:lnTo>
                      <a:pt x="68" y="11"/>
                    </a:lnTo>
                    <a:lnTo>
                      <a:pt x="74" y="12"/>
                    </a:lnTo>
                    <a:lnTo>
                      <a:pt x="80" y="13"/>
                    </a:lnTo>
                    <a:lnTo>
                      <a:pt x="85" y="15"/>
                    </a:lnTo>
                    <a:lnTo>
                      <a:pt x="91" y="17"/>
                    </a:lnTo>
                    <a:lnTo>
                      <a:pt x="96" y="21"/>
                    </a:lnTo>
                    <a:lnTo>
                      <a:pt x="101" y="23"/>
                    </a:lnTo>
                    <a:lnTo>
                      <a:pt x="105" y="28"/>
                    </a:lnTo>
                    <a:lnTo>
                      <a:pt x="109" y="33"/>
                    </a:lnTo>
                    <a:lnTo>
                      <a:pt x="113" y="37"/>
                    </a:lnTo>
                    <a:lnTo>
                      <a:pt x="117" y="42"/>
                    </a:lnTo>
                    <a:lnTo>
                      <a:pt x="120" y="48"/>
                    </a:lnTo>
                    <a:lnTo>
                      <a:pt x="122" y="54"/>
                    </a:lnTo>
                    <a:lnTo>
                      <a:pt x="124" y="61"/>
                    </a:lnTo>
                    <a:lnTo>
                      <a:pt x="125" y="67"/>
                    </a:lnTo>
                    <a:lnTo>
                      <a:pt x="126" y="75"/>
                    </a:lnTo>
                    <a:lnTo>
                      <a:pt x="127" y="82"/>
                    </a:lnTo>
                    <a:close/>
                  </a:path>
                </a:pathLst>
              </a:custGeom>
              <a:solidFill>
                <a:srgbClr val="F9DAB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7" name="Freeform 91"/>
              <p:cNvSpPr>
                <a:spLocks noEditPoints="1"/>
              </p:cNvSpPr>
              <p:nvPr/>
            </p:nvSpPr>
            <p:spPr bwMode="auto">
              <a:xfrm>
                <a:off x="1149" y="2646"/>
                <a:ext cx="25" cy="25"/>
              </a:xfrm>
              <a:custGeom>
                <a:avLst/>
                <a:gdLst>
                  <a:gd name="T0" fmla="*/ 0 w 127"/>
                  <a:gd name="T1" fmla="*/ 0 h 151"/>
                  <a:gd name="T2" fmla="*/ 0 w 127"/>
                  <a:gd name="T3" fmla="*/ 0 h 151"/>
                  <a:gd name="T4" fmla="*/ 0 w 127"/>
                  <a:gd name="T5" fmla="*/ 0 h 151"/>
                  <a:gd name="T6" fmla="*/ 0 w 127"/>
                  <a:gd name="T7" fmla="*/ 0 h 151"/>
                  <a:gd name="T8" fmla="*/ 0 w 127"/>
                  <a:gd name="T9" fmla="*/ 0 h 151"/>
                  <a:gd name="T10" fmla="*/ 0 w 127"/>
                  <a:gd name="T11" fmla="*/ 0 h 151"/>
                  <a:gd name="T12" fmla="*/ 0 w 127"/>
                  <a:gd name="T13" fmla="*/ 0 h 151"/>
                  <a:gd name="T14" fmla="*/ 0 w 127"/>
                  <a:gd name="T15" fmla="*/ 0 h 151"/>
                  <a:gd name="T16" fmla="*/ 0 w 127"/>
                  <a:gd name="T17" fmla="*/ 0 h 151"/>
                  <a:gd name="T18" fmla="*/ 0 w 127"/>
                  <a:gd name="T19" fmla="*/ 0 h 151"/>
                  <a:gd name="T20" fmla="*/ 0 w 127"/>
                  <a:gd name="T21" fmla="*/ 0 h 151"/>
                  <a:gd name="T22" fmla="*/ 0 w 127"/>
                  <a:gd name="T23" fmla="*/ 0 h 151"/>
                  <a:gd name="T24" fmla="*/ 0 w 127"/>
                  <a:gd name="T25" fmla="*/ 0 h 151"/>
                  <a:gd name="T26" fmla="*/ 0 w 127"/>
                  <a:gd name="T27" fmla="*/ 0 h 151"/>
                  <a:gd name="T28" fmla="*/ 0 w 127"/>
                  <a:gd name="T29" fmla="*/ 0 h 151"/>
                  <a:gd name="T30" fmla="*/ 0 w 127"/>
                  <a:gd name="T31" fmla="*/ 0 h 151"/>
                  <a:gd name="T32" fmla="*/ 0 w 127"/>
                  <a:gd name="T33" fmla="*/ 0 h 151"/>
                  <a:gd name="T34" fmla="*/ 0 w 127"/>
                  <a:gd name="T35" fmla="*/ 0 h 151"/>
                  <a:gd name="T36" fmla="*/ 0 w 127"/>
                  <a:gd name="T37" fmla="*/ 0 h 151"/>
                  <a:gd name="T38" fmla="*/ 0 w 127"/>
                  <a:gd name="T39" fmla="*/ 0 h 151"/>
                  <a:gd name="T40" fmla="*/ 0 w 127"/>
                  <a:gd name="T41" fmla="*/ 0 h 151"/>
                  <a:gd name="T42" fmla="*/ 0 w 127"/>
                  <a:gd name="T43" fmla="*/ 0 h 151"/>
                  <a:gd name="T44" fmla="*/ 0 w 127"/>
                  <a:gd name="T45" fmla="*/ 0 h 151"/>
                  <a:gd name="T46" fmla="*/ 0 w 127"/>
                  <a:gd name="T47" fmla="*/ 0 h 151"/>
                  <a:gd name="T48" fmla="*/ 0 w 127"/>
                  <a:gd name="T49" fmla="*/ 0 h 151"/>
                  <a:gd name="T50" fmla="*/ 0 w 127"/>
                  <a:gd name="T51" fmla="*/ 0 h 151"/>
                  <a:gd name="T52" fmla="*/ 0 w 127"/>
                  <a:gd name="T53" fmla="*/ 0 h 151"/>
                  <a:gd name="T54" fmla="*/ 0 w 127"/>
                  <a:gd name="T55" fmla="*/ 0 h 151"/>
                  <a:gd name="T56" fmla="*/ 0 w 127"/>
                  <a:gd name="T57" fmla="*/ 0 h 151"/>
                  <a:gd name="T58" fmla="*/ 0 w 127"/>
                  <a:gd name="T59" fmla="*/ 0 h 151"/>
                  <a:gd name="T60" fmla="*/ 0 w 127"/>
                  <a:gd name="T61" fmla="*/ 0 h 151"/>
                  <a:gd name="T62" fmla="*/ 0 w 127"/>
                  <a:gd name="T63" fmla="*/ 0 h 151"/>
                  <a:gd name="T64" fmla="*/ 0 w 127"/>
                  <a:gd name="T65" fmla="*/ 0 h 151"/>
                  <a:gd name="T66" fmla="*/ 0 w 127"/>
                  <a:gd name="T67" fmla="*/ 0 h 151"/>
                  <a:gd name="T68" fmla="*/ 0 w 127"/>
                  <a:gd name="T69" fmla="*/ 0 h 151"/>
                  <a:gd name="T70" fmla="*/ 0 w 127"/>
                  <a:gd name="T71" fmla="*/ 0 h 151"/>
                  <a:gd name="T72" fmla="*/ 0 w 127"/>
                  <a:gd name="T73" fmla="*/ 0 h 151"/>
                  <a:gd name="T74" fmla="*/ 0 w 127"/>
                  <a:gd name="T75" fmla="*/ 0 h 151"/>
                  <a:gd name="T76" fmla="*/ 0 w 127"/>
                  <a:gd name="T77" fmla="*/ 0 h 151"/>
                  <a:gd name="T78" fmla="*/ 0 w 127"/>
                  <a:gd name="T79" fmla="*/ 0 h 151"/>
                  <a:gd name="T80" fmla="*/ 0 w 127"/>
                  <a:gd name="T81" fmla="*/ 0 h 151"/>
                  <a:gd name="T82" fmla="*/ 0 w 127"/>
                  <a:gd name="T83" fmla="*/ 0 h 151"/>
                  <a:gd name="T84" fmla="*/ 0 w 127"/>
                  <a:gd name="T85" fmla="*/ 0 h 151"/>
                  <a:gd name="T86" fmla="*/ 0 w 127"/>
                  <a:gd name="T87" fmla="*/ 0 h 151"/>
                  <a:gd name="T88" fmla="*/ 0 w 127"/>
                  <a:gd name="T89" fmla="*/ 0 h 151"/>
                  <a:gd name="T90" fmla="*/ 0 w 127"/>
                  <a:gd name="T91" fmla="*/ 0 h 151"/>
                  <a:gd name="T92" fmla="*/ 0 w 127"/>
                  <a:gd name="T93" fmla="*/ 0 h 151"/>
                  <a:gd name="T94" fmla="*/ 0 w 127"/>
                  <a:gd name="T95" fmla="*/ 0 h 151"/>
                  <a:gd name="T96" fmla="*/ 0 w 127"/>
                  <a:gd name="T97" fmla="*/ 0 h 151"/>
                  <a:gd name="T98" fmla="*/ 0 w 127"/>
                  <a:gd name="T99" fmla="*/ 0 h 151"/>
                  <a:gd name="T100" fmla="*/ 0 w 127"/>
                  <a:gd name="T101" fmla="*/ 0 h 151"/>
                  <a:gd name="T102" fmla="*/ 0 w 127"/>
                  <a:gd name="T103" fmla="*/ 0 h 151"/>
                  <a:gd name="T104" fmla="*/ 0 w 127"/>
                  <a:gd name="T105" fmla="*/ 0 h 151"/>
                  <a:gd name="T106" fmla="*/ 0 w 127"/>
                  <a:gd name="T107" fmla="*/ 0 h 151"/>
                  <a:gd name="T108" fmla="*/ 0 w 127"/>
                  <a:gd name="T109" fmla="*/ 0 h 151"/>
                  <a:gd name="T110" fmla="*/ 0 w 127"/>
                  <a:gd name="T111" fmla="*/ 0 h 151"/>
                  <a:gd name="T112" fmla="*/ 0 w 127"/>
                  <a:gd name="T113" fmla="*/ 0 h 151"/>
                  <a:gd name="T114" fmla="*/ 0 w 127"/>
                  <a:gd name="T115" fmla="*/ 0 h 151"/>
                  <a:gd name="T116" fmla="*/ 0 w 127"/>
                  <a:gd name="T117" fmla="*/ 0 h 15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127"/>
                  <a:gd name="T178" fmla="*/ 0 h 151"/>
                  <a:gd name="T179" fmla="*/ 127 w 127"/>
                  <a:gd name="T180" fmla="*/ 151 h 151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127" h="151">
                    <a:moveTo>
                      <a:pt x="127" y="76"/>
                    </a:moveTo>
                    <a:lnTo>
                      <a:pt x="127" y="69"/>
                    </a:lnTo>
                    <a:lnTo>
                      <a:pt x="126" y="60"/>
                    </a:lnTo>
                    <a:lnTo>
                      <a:pt x="124" y="53"/>
                    </a:lnTo>
                    <a:lnTo>
                      <a:pt x="122" y="46"/>
                    </a:lnTo>
                    <a:lnTo>
                      <a:pt x="119" y="40"/>
                    </a:lnTo>
                    <a:lnTo>
                      <a:pt x="116" y="34"/>
                    </a:lnTo>
                    <a:lnTo>
                      <a:pt x="113" y="28"/>
                    </a:lnTo>
                    <a:lnTo>
                      <a:pt x="109" y="22"/>
                    </a:lnTo>
                    <a:lnTo>
                      <a:pt x="104" y="17"/>
                    </a:lnTo>
                    <a:lnTo>
                      <a:pt x="99" y="13"/>
                    </a:lnTo>
                    <a:lnTo>
                      <a:pt x="94" y="10"/>
                    </a:lnTo>
                    <a:lnTo>
                      <a:pt x="89" y="6"/>
                    </a:lnTo>
                    <a:lnTo>
                      <a:pt x="83" y="4"/>
                    </a:lnTo>
                    <a:lnTo>
                      <a:pt x="77" y="1"/>
                    </a:lnTo>
                    <a:lnTo>
                      <a:pt x="71" y="0"/>
                    </a:lnTo>
                    <a:lnTo>
                      <a:pt x="64" y="0"/>
                    </a:lnTo>
                    <a:lnTo>
                      <a:pt x="58" y="0"/>
                    </a:lnTo>
                    <a:lnTo>
                      <a:pt x="51" y="1"/>
                    </a:lnTo>
                    <a:lnTo>
                      <a:pt x="45" y="4"/>
                    </a:lnTo>
                    <a:lnTo>
                      <a:pt x="40" y="6"/>
                    </a:lnTo>
                    <a:lnTo>
                      <a:pt x="33" y="10"/>
                    </a:lnTo>
                    <a:lnTo>
                      <a:pt x="28" y="13"/>
                    </a:lnTo>
                    <a:lnTo>
                      <a:pt x="23" y="17"/>
                    </a:lnTo>
                    <a:lnTo>
                      <a:pt x="19" y="22"/>
                    </a:lnTo>
                    <a:lnTo>
                      <a:pt x="15" y="28"/>
                    </a:lnTo>
                    <a:lnTo>
                      <a:pt x="11" y="34"/>
                    </a:lnTo>
                    <a:lnTo>
                      <a:pt x="8" y="40"/>
                    </a:lnTo>
                    <a:lnTo>
                      <a:pt x="5" y="46"/>
                    </a:lnTo>
                    <a:lnTo>
                      <a:pt x="3" y="53"/>
                    </a:lnTo>
                    <a:lnTo>
                      <a:pt x="1" y="60"/>
                    </a:lnTo>
                    <a:lnTo>
                      <a:pt x="0" y="69"/>
                    </a:lnTo>
                    <a:lnTo>
                      <a:pt x="0" y="76"/>
                    </a:lnTo>
                    <a:lnTo>
                      <a:pt x="0" y="83"/>
                    </a:lnTo>
                    <a:lnTo>
                      <a:pt x="1" y="91"/>
                    </a:lnTo>
                    <a:lnTo>
                      <a:pt x="3" y="99"/>
                    </a:lnTo>
                    <a:lnTo>
                      <a:pt x="5" y="105"/>
                    </a:lnTo>
                    <a:lnTo>
                      <a:pt x="8" y="112"/>
                    </a:lnTo>
                    <a:lnTo>
                      <a:pt x="11" y="118"/>
                    </a:lnTo>
                    <a:lnTo>
                      <a:pt x="15" y="124"/>
                    </a:lnTo>
                    <a:lnTo>
                      <a:pt x="19" y="130"/>
                    </a:lnTo>
                    <a:lnTo>
                      <a:pt x="23" y="135"/>
                    </a:lnTo>
                    <a:lnTo>
                      <a:pt x="28" y="138"/>
                    </a:lnTo>
                    <a:lnTo>
                      <a:pt x="33" y="142"/>
                    </a:lnTo>
                    <a:lnTo>
                      <a:pt x="40" y="145"/>
                    </a:lnTo>
                    <a:lnTo>
                      <a:pt x="45" y="148"/>
                    </a:lnTo>
                    <a:lnTo>
                      <a:pt x="51" y="150"/>
                    </a:lnTo>
                    <a:lnTo>
                      <a:pt x="58" y="151"/>
                    </a:lnTo>
                    <a:lnTo>
                      <a:pt x="64" y="151"/>
                    </a:lnTo>
                    <a:lnTo>
                      <a:pt x="71" y="151"/>
                    </a:lnTo>
                    <a:lnTo>
                      <a:pt x="77" y="150"/>
                    </a:lnTo>
                    <a:lnTo>
                      <a:pt x="83" y="148"/>
                    </a:lnTo>
                    <a:lnTo>
                      <a:pt x="89" y="145"/>
                    </a:lnTo>
                    <a:lnTo>
                      <a:pt x="94" y="142"/>
                    </a:lnTo>
                    <a:lnTo>
                      <a:pt x="99" y="138"/>
                    </a:lnTo>
                    <a:lnTo>
                      <a:pt x="104" y="135"/>
                    </a:lnTo>
                    <a:lnTo>
                      <a:pt x="109" y="130"/>
                    </a:lnTo>
                    <a:lnTo>
                      <a:pt x="113" y="124"/>
                    </a:lnTo>
                    <a:lnTo>
                      <a:pt x="116" y="118"/>
                    </a:lnTo>
                    <a:lnTo>
                      <a:pt x="119" y="112"/>
                    </a:lnTo>
                    <a:lnTo>
                      <a:pt x="122" y="105"/>
                    </a:lnTo>
                    <a:lnTo>
                      <a:pt x="124" y="99"/>
                    </a:lnTo>
                    <a:lnTo>
                      <a:pt x="126" y="91"/>
                    </a:lnTo>
                    <a:lnTo>
                      <a:pt x="127" y="83"/>
                    </a:lnTo>
                    <a:lnTo>
                      <a:pt x="127" y="76"/>
                    </a:lnTo>
                    <a:close/>
                    <a:moveTo>
                      <a:pt x="118" y="76"/>
                    </a:moveTo>
                    <a:lnTo>
                      <a:pt x="118" y="82"/>
                    </a:lnTo>
                    <a:lnTo>
                      <a:pt x="117" y="89"/>
                    </a:lnTo>
                    <a:lnTo>
                      <a:pt x="116" y="95"/>
                    </a:lnTo>
                    <a:lnTo>
                      <a:pt x="114" y="101"/>
                    </a:lnTo>
                    <a:lnTo>
                      <a:pt x="109" y="112"/>
                    </a:lnTo>
                    <a:lnTo>
                      <a:pt x="102" y="121"/>
                    </a:lnTo>
                    <a:lnTo>
                      <a:pt x="94" y="130"/>
                    </a:lnTo>
                    <a:lnTo>
                      <a:pt x="85" y="136"/>
                    </a:lnTo>
                    <a:lnTo>
                      <a:pt x="80" y="138"/>
                    </a:lnTo>
                    <a:lnTo>
                      <a:pt x="75" y="139"/>
                    </a:lnTo>
                    <a:lnTo>
                      <a:pt x="70" y="141"/>
                    </a:lnTo>
                    <a:lnTo>
                      <a:pt x="64" y="141"/>
                    </a:lnTo>
                    <a:lnTo>
                      <a:pt x="59" y="141"/>
                    </a:lnTo>
                    <a:lnTo>
                      <a:pt x="53" y="139"/>
                    </a:lnTo>
                    <a:lnTo>
                      <a:pt x="48" y="138"/>
                    </a:lnTo>
                    <a:lnTo>
                      <a:pt x="43" y="136"/>
                    </a:lnTo>
                    <a:lnTo>
                      <a:pt x="38" y="132"/>
                    </a:lnTo>
                    <a:lnTo>
                      <a:pt x="33" y="130"/>
                    </a:lnTo>
                    <a:lnTo>
                      <a:pt x="29" y="126"/>
                    </a:lnTo>
                    <a:lnTo>
                      <a:pt x="25" y="121"/>
                    </a:lnTo>
                    <a:lnTo>
                      <a:pt x="21" y="117"/>
                    </a:lnTo>
                    <a:lnTo>
                      <a:pt x="18" y="112"/>
                    </a:lnTo>
                    <a:lnTo>
                      <a:pt x="16" y="107"/>
                    </a:lnTo>
                    <a:lnTo>
                      <a:pt x="13" y="101"/>
                    </a:lnTo>
                    <a:lnTo>
                      <a:pt x="12" y="95"/>
                    </a:lnTo>
                    <a:lnTo>
                      <a:pt x="10" y="89"/>
                    </a:lnTo>
                    <a:lnTo>
                      <a:pt x="9" y="82"/>
                    </a:lnTo>
                    <a:lnTo>
                      <a:pt x="9" y="76"/>
                    </a:lnTo>
                    <a:lnTo>
                      <a:pt x="9" y="69"/>
                    </a:lnTo>
                    <a:lnTo>
                      <a:pt x="10" y="63"/>
                    </a:lnTo>
                    <a:lnTo>
                      <a:pt x="12" y="57"/>
                    </a:lnTo>
                    <a:lnTo>
                      <a:pt x="13" y="51"/>
                    </a:lnTo>
                    <a:lnTo>
                      <a:pt x="18" y="40"/>
                    </a:lnTo>
                    <a:lnTo>
                      <a:pt x="25" y="30"/>
                    </a:lnTo>
                    <a:lnTo>
                      <a:pt x="33" y="22"/>
                    </a:lnTo>
                    <a:lnTo>
                      <a:pt x="43" y="16"/>
                    </a:lnTo>
                    <a:lnTo>
                      <a:pt x="48" y="13"/>
                    </a:lnTo>
                    <a:lnTo>
                      <a:pt x="53" y="12"/>
                    </a:lnTo>
                    <a:lnTo>
                      <a:pt x="59" y="11"/>
                    </a:lnTo>
                    <a:lnTo>
                      <a:pt x="64" y="11"/>
                    </a:lnTo>
                    <a:lnTo>
                      <a:pt x="70" y="11"/>
                    </a:lnTo>
                    <a:lnTo>
                      <a:pt x="75" y="12"/>
                    </a:lnTo>
                    <a:lnTo>
                      <a:pt x="80" y="13"/>
                    </a:lnTo>
                    <a:lnTo>
                      <a:pt x="85" y="16"/>
                    </a:lnTo>
                    <a:lnTo>
                      <a:pt x="94" y="22"/>
                    </a:lnTo>
                    <a:lnTo>
                      <a:pt x="102" y="30"/>
                    </a:lnTo>
                    <a:lnTo>
                      <a:pt x="109" y="40"/>
                    </a:lnTo>
                    <a:lnTo>
                      <a:pt x="114" y="51"/>
                    </a:lnTo>
                    <a:lnTo>
                      <a:pt x="116" y="57"/>
                    </a:lnTo>
                    <a:lnTo>
                      <a:pt x="117" y="63"/>
                    </a:lnTo>
                    <a:lnTo>
                      <a:pt x="118" y="69"/>
                    </a:lnTo>
                    <a:lnTo>
                      <a:pt x="118" y="76"/>
                    </a:lnTo>
                    <a:close/>
                  </a:path>
                </a:pathLst>
              </a:custGeom>
              <a:solidFill>
                <a:srgbClr val="F9DDB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8" name="Freeform 92"/>
              <p:cNvSpPr>
                <a:spLocks noEditPoints="1"/>
              </p:cNvSpPr>
              <p:nvPr/>
            </p:nvSpPr>
            <p:spPr bwMode="auto">
              <a:xfrm>
                <a:off x="1150" y="2648"/>
                <a:ext cx="23" cy="23"/>
              </a:xfrm>
              <a:custGeom>
                <a:avLst/>
                <a:gdLst>
                  <a:gd name="T0" fmla="*/ 0 w 118"/>
                  <a:gd name="T1" fmla="*/ 0 h 140"/>
                  <a:gd name="T2" fmla="*/ 0 w 118"/>
                  <a:gd name="T3" fmla="*/ 0 h 140"/>
                  <a:gd name="T4" fmla="*/ 0 w 118"/>
                  <a:gd name="T5" fmla="*/ 0 h 140"/>
                  <a:gd name="T6" fmla="*/ 0 w 118"/>
                  <a:gd name="T7" fmla="*/ 0 h 140"/>
                  <a:gd name="T8" fmla="*/ 0 w 118"/>
                  <a:gd name="T9" fmla="*/ 0 h 140"/>
                  <a:gd name="T10" fmla="*/ 0 w 118"/>
                  <a:gd name="T11" fmla="*/ 0 h 140"/>
                  <a:gd name="T12" fmla="*/ 0 w 118"/>
                  <a:gd name="T13" fmla="*/ 0 h 140"/>
                  <a:gd name="T14" fmla="*/ 0 w 118"/>
                  <a:gd name="T15" fmla="*/ 0 h 140"/>
                  <a:gd name="T16" fmla="*/ 0 w 118"/>
                  <a:gd name="T17" fmla="*/ 0 h 140"/>
                  <a:gd name="T18" fmla="*/ 0 w 118"/>
                  <a:gd name="T19" fmla="*/ 0 h 140"/>
                  <a:gd name="T20" fmla="*/ 0 w 118"/>
                  <a:gd name="T21" fmla="*/ 0 h 140"/>
                  <a:gd name="T22" fmla="*/ 0 w 118"/>
                  <a:gd name="T23" fmla="*/ 0 h 140"/>
                  <a:gd name="T24" fmla="*/ 0 w 118"/>
                  <a:gd name="T25" fmla="*/ 0 h 140"/>
                  <a:gd name="T26" fmla="*/ 0 w 118"/>
                  <a:gd name="T27" fmla="*/ 0 h 140"/>
                  <a:gd name="T28" fmla="*/ 0 w 118"/>
                  <a:gd name="T29" fmla="*/ 0 h 140"/>
                  <a:gd name="T30" fmla="*/ 0 w 118"/>
                  <a:gd name="T31" fmla="*/ 0 h 140"/>
                  <a:gd name="T32" fmla="*/ 0 w 118"/>
                  <a:gd name="T33" fmla="*/ 0 h 140"/>
                  <a:gd name="T34" fmla="*/ 0 w 118"/>
                  <a:gd name="T35" fmla="*/ 0 h 140"/>
                  <a:gd name="T36" fmla="*/ 0 w 118"/>
                  <a:gd name="T37" fmla="*/ 0 h 140"/>
                  <a:gd name="T38" fmla="*/ 0 w 118"/>
                  <a:gd name="T39" fmla="*/ 0 h 140"/>
                  <a:gd name="T40" fmla="*/ 0 w 118"/>
                  <a:gd name="T41" fmla="*/ 0 h 140"/>
                  <a:gd name="T42" fmla="*/ 0 w 118"/>
                  <a:gd name="T43" fmla="*/ 0 h 140"/>
                  <a:gd name="T44" fmla="*/ 0 w 118"/>
                  <a:gd name="T45" fmla="*/ 0 h 140"/>
                  <a:gd name="T46" fmla="*/ 0 w 118"/>
                  <a:gd name="T47" fmla="*/ 0 h 140"/>
                  <a:gd name="T48" fmla="*/ 0 w 118"/>
                  <a:gd name="T49" fmla="*/ 0 h 140"/>
                  <a:gd name="T50" fmla="*/ 0 w 118"/>
                  <a:gd name="T51" fmla="*/ 0 h 140"/>
                  <a:gd name="T52" fmla="*/ 0 w 118"/>
                  <a:gd name="T53" fmla="*/ 0 h 140"/>
                  <a:gd name="T54" fmla="*/ 0 w 118"/>
                  <a:gd name="T55" fmla="*/ 0 h 140"/>
                  <a:gd name="T56" fmla="*/ 0 w 118"/>
                  <a:gd name="T57" fmla="*/ 0 h 140"/>
                  <a:gd name="T58" fmla="*/ 0 w 118"/>
                  <a:gd name="T59" fmla="*/ 0 h 140"/>
                  <a:gd name="T60" fmla="*/ 0 w 118"/>
                  <a:gd name="T61" fmla="*/ 0 h 140"/>
                  <a:gd name="T62" fmla="*/ 0 w 118"/>
                  <a:gd name="T63" fmla="*/ 0 h 140"/>
                  <a:gd name="T64" fmla="*/ 0 w 118"/>
                  <a:gd name="T65" fmla="*/ 0 h 140"/>
                  <a:gd name="T66" fmla="*/ 0 w 118"/>
                  <a:gd name="T67" fmla="*/ 0 h 140"/>
                  <a:gd name="T68" fmla="*/ 0 w 118"/>
                  <a:gd name="T69" fmla="*/ 0 h 140"/>
                  <a:gd name="T70" fmla="*/ 0 w 118"/>
                  <a:gd name="T71" fmla="*/ 0 h 140"/>
                  <a:gd name="T72" fmla="*/ 0 w 118"/>
                  <a:gd name="T73" fmla="*/ 0 h 140"/>
                  <a:gd name="T74" fmla="*/ 0 w 118"/>
                  <a:gd name="T75" fmla="*/ 0 h 140"/>
                  <a:gd name="T76" fmla="*/ 0 w 118"/>
                  <a:gd name="T77" fmla="*/ 0 h 140"/>
                  <a:gd name="T78" fmla="*/ 0 w 118"/>
                  <a:gd name="T79" fmla="*/ 0 h 140"/>
                  <a:gd name="T80" fmla="*/ 0 w 118"/>
                  <a:gd name="T81" fmla="*/ 0 h 140"/>
                  <a:gd name="T82" fmla="*/ 0 w 118"/>
                  <a:gd name="T83" fmla="*/ 0 h 140"/>
                  <a:gd name="T84" fmla="*/ 0 w 118"/>
                  <a:gd name="T85" fmla="*/ 0 h 140"/>
                  <a:gd name="T86" fmla="*/ 0 w 118"/>
                  <a:gd name="T87" fmla="*/ 0 h 140"/>
                  <a:gd name="T88" fmla="*/ 0 w 118"/>
                  <a:gd name="T89" fmla="*/ 0 h 140"/>
                  <a:gd name="T90" fmla="*/ 0 w 118"/>
                  <a:gd name="T91" fmla="*/ 0 h 140"/>
                  <a:gd name="T92" fmla="*/ 0 w 118"/>
                  <a:gd name="T93" fmla="*/ 0 h 140"/>
                  <a:gd name="T94" fmla="*/ 0 w 118"/>
                  <a:gd name="T95" fmla="*/ 0 h 140"/>
                  <a:gd name="T96" fmla="*/ 0 w 118"/>
                  <a:gd name="T97" fmla="*/ 0 h 140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18"/>
                  <a:gd name="T148" fmla="*/ 0 h 140"/>
                  <a:gd name="T149" fmla="*/ 118 w 118"/>
                  <a:gd name="T150" fmla="*/ 140 h 140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18" h="140">
                    <a:moveTo>
                      <a:pt x="118" y="71"/>
                    </a:moveTo>
                    <a:lnTo>
                      <a:pt x="117" y="64"/>
                    </a:lnTo>
                    <a:lnTo>
                      <a:pt x="116" y="56"/>
                    </a:lnTo>
                    <a:lnTo>
                      <a:pt x="115" y="50"/>
                    </a:lnTo>
                    <a:lnTo>
                      <a:pt x="113" y="43"/>
                    </a:lnTo>
                    <a:lnTo>
                      <a:pt x="110" y="37"/>
                    </a:lnTo>
                    <a:lnTo>
                      <a:pt x="108" y="31"/>
                    </a:lnTo>
                    <a:lnTo>
                      <a:pt x="104" y="26"/>
                    </a:lnTo>
                    <a:lnTo>
                      <a:pt x="100" y="22"/>
                    </a:lnTo>
                    <a:lnTo>
                      <a:pt x="96" y="17"/>
                    </a:lnTo>
                    <a:lnTo>
                      <a:pt x="92" y="12"/>
                    </a:lnTo>
                    <a:lnTo>
                      <a:pt x="87" y="10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1" y="2"/>
                    </a:lnTo>
                    <a:lnTo>
                      <a:pt x="65" y="1"/>
                    </a:lnTo>
                    <a:lnTo>
                      <a:pt x="59" y="0"/>
                    </a:lnTo>
                    <a:lnTo>
                      <a:pt x="53" y="1"/>
                    </a:lnTo>
                    <a:lnTo>
                      <a:pt x="47" y="2"/>
                    </a:lnTo>
                    <a:lnTo>
                      <a:pt x="42" y="4"/>
                    </a:lnTo>
                    <a:lnTo>
                      <a:pt x="36" y="6"/>
                    </a:lnTo>
                    <a:lnTo>
                      <a:pt x="31" y="10"/>
                    </a:lnTo>
                    <a:lnTo>
                      <a:pt x="25" y="12"/>
                    </a:lnTo>
                    <a:lnTo>
                      <a:pt x="21" y="17"/>
                    </a:lnTo>
                    <a:lnTo>
                      <a:pt x="17" y="22"/>
                    </a:lnTo>
                    <a:lnTo>
                      <a:pt x="13" y="26"/>
                    </a:lnTo>
                    <a:lnTo>
                      <a:pt x="10" y="31"/>
                    </a:lnTo>
                    <a:lnTo>
                      <a:pt x="7" y="37"/>
                    </a:lnTo>
                    <a:lnTo>
                      <a:pt x="4" y="43"/>
                    </a:lnTo>
                    <a:lnTo>
                      <a:pt x="2" y="50"/>
                    </a:lnTo>
                    <a:lnTo>
                      <a:pt x="1" y="56"/>
                    </a:lnTo>
                    <a:lnTo>
                      <a:pt x="0" y="64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1" y="85"/>
                    </a:lnTo>
                    <a:lnTo>
                      <a:pt x="2" y="91"/>
                    </a:lnTo>
                    <a:lnTo>
                      <a:pt x="4" y="98"/>
                    </a:lnTo>
                    <a:lnTo>
                      <a:pt x="7" y="104"/>
                    </a:lnTo>
                    <a:lnTo>
                      <a:pt x="10" y="110"/>
                    </a:lnTo>
                    <a:lnTo>
                      <a:pt x="13" y="115"/>
                    </a:lnTo>
                    <a:lnTo>
                      <a:pt x="17" y="120"/>
                    </a:lnTo>
                    <a:lnTo>
                      <a:pt x="21" y="125"/>
                    </a:lnTo>
                    <a:lnTo>
                      <a:pt x="25" y="128"/>
                    </a:lnTo>
                    <a:lnTo>
                      <a:pt x="31" y="132"/>
                    </a:lnTo>
                    <a:lnTo>
                      <a:pt x="36" y="136"/>
                    </a:lnTo>
                    <a:lnTo>
                      <a:pt x="42" y="138"/>
                    </a:lnTo>
                    <a:lnTo>
                      <a:pt x="47" y="139"/>
                    </a:lnTo>
                    <a:lnTo>
                      <a:pt x="53" y="140"/>
                    </a:lnTo>
                    <a:lnTo>
                      <a:pt x="59" y="140"/>
                    </a:lnTo>
                    <a:lnTo>
                      <a:pt x="65" y="140"/>
                    </a:lnTo>
                    <a:lnTo>
                      <a:pt x="71" y="139"/>
                    </a:lnTo>
                    <a:lnTo>
                      <a:pt x="76" y="138"/>
                    </a:lnTo>
                    <a:lnTo>
                      <a:pt x="82" y="136"/>
                    </a:lnTo>
                    <a:lnTo>
                      <a:pt x="87" y="132"/>
                    </a:lnTo>
                    <a:lnTo>
                      <a:pt x="92" y="128"/>
                    </a:lnTo>
                    <a:lnTo>
                      <a:pt x="96" y="125"/>
                    </a:lnTo>
                    <a:lnTo>
                      <a:pt x="100" y="120"/>
                    </a:lnTo>
                    <a:lnTo>
                      <a:pt x="104" y="115"/>
                    </a:lnTo>
                    <a:lnTo>
                      <a:pt x="108" y="110"/>
                    </a:lnTo>
                    <a:lnTo>
                      <a:pt x="110" y="104"/>
                    </a:lnTo>
                    <a:lnTo>
                      <a:pt x="113" y="98"/>
                    </a:lnTo>
                    <a:lnTo>
                      <a:pt x="115" y="91"/>
                    </a:lnTo>
                    <a:lnTo>
                      <a:pt x="116" y="85"/>
                    </a:lnTo>
                    <a:lnTo>
                      <a:pt x="117" y="78"/>
                    </a:lnTo>
                    <a:lnTo>
                      <a:pt x="118" y="71"/>
                    </a:lnTo>
                    <a:close/>
                    <a:moveTo>
                      <a:pt x="109" y="71"/>
                    </a:moveTo>
                    <a:lnTo>
                      <a:pt x="108" y="83"/>
                    </a:lnTo>
                    <a:lnTo>
                      <a:pt x="105" y="94"/>
                    </a:lnTo>
                    <a:lnTo>
                      <a:pt x="100" y="104"/>
                    </a:lnTo>
                    <a:lnTo>
                      <a:pt x="94" y="113"/>
                    </a:lnTo>
                    <a:lnTo>
                      <a:pt x="87" y="120"/>
                    </a:lnTo>
                    <a:lnTo>
                      <a:pt x="78" y="126"/>
                    </a:lnTo>
                    <a:lnTo>
                      <a:pt x="69" y="128"/>
                    </a:lnTo>
                    <a:lnTo>
                      <a:pt x="59" y="130"/>
                    </a:lnTo>
                    <a:lnTo>
                      <a:pt x="49" y="128"/>
                    </a:lnTo>
                    <a:lnTo>
                      <a:pt x="40" y="126"/>
                    </a:lnTo>
                    <a:lnTo>
                      <a:pt x="31" y="120"/>
                    </a:lnTo>
                    <a:lnTo>
                      <a:pt x="23" y="113"/>
                    </a:lnTo>
                    <a:lnTo>
                      <a:pt x="17" y="104"/>
                    </a:lnTo>
                    <a:lnTo>
                      <a:pt x="13" y="94"/>
                    </a:lnTo>
                    <a:lnTo>
                      <a:pt x="10" y="83"/>
                    </a:lnTo>
                    <a:lnTo>
                      <a:pt x="9" y="71"/>
                    </a:lnTo>
                    <a:lnTo>
                      <a:pt x="10" y="59"/>
                    </a:lnTo>
                    <a:lnTo>
                      <a:pt x="13" y="48"/>
                    </a:lnTo>
                    <a:lnTo>
                      <a:pt x="17" y="37"/>
                    </a:lnTo>
                    <a:lnTo>
                      <a:pt x="23" y="29"/>
                    </a:lnTo>
                    <a:lnTo>
                      <a:pt x="31" y="22"/>
                    </a:lnTo>
                    <a:lnTo>
                      <a:pt x="40" y="16"/>
                    </a:lnTo>
                    <a:lnTo>
                      <a:pt x="49" y="12"/>
                    </a:lnTo>
                    <a:lnTo>
                      <a:pt x="59" y="11"/>
                    </a:lnTo>
                    <a:lnTo>
                      <a:pt x="69" y="12"/>
                    </a:lnTo>
                    <a:lnTo>
                      <a:pt x="78" y="16"/>
                    </a:lnTo>
                    <a:lnTo>
                      <a:pt x="87" y="22"/>
                    </a:lnTo>
                    <a:lnTo>
                      <a:pt x="94" y="29"/>
                    </a:lnTo>
                    <a:lnTo>
                      <a:pt x="100" y="37"/>
                    </a:lnTo>
                    <a:lnTo>
                      <a:pt x="105" y="48"/>
                    </a:lnTo>
                    <a:lnTo>
                      <a:pt x="108" y="59"/>
                    </a:lnTo>
                    <a:lnTo>
                      <a:pt x="109" y="71"/>
                    </a:lnTo>
                    <a:close/>
                  </a:path>
                </a:pathLst>
              </a:custGeom>
              <a:solidFill>
                <a:srgbClr val="F9E0B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39" name="Freeform 93"/>
              <p:cNvSpPr>
                <a:spLocks noEditPoints="1"/>
              </p:cNvSpPr>
              <p:nvPr/>
            </p:nvSpPr>
            <p:spPr bwMode="auto">
              <a:xfrm>
                <a:off x="1154" y="2648"/>
                <a:ext cx="21" cy="21"/>
              </a:xfrm>
              <a:custGeom>
                <a:avLst/>
                <a:gdLst>
                  <a:gd name="T0" fmla="*/ 0 w 109"/>
                  <a:gd name="T1" fmla="*/ 0 h 130"/>
                  <a:gd name="T2" fmla="*/ 0 w 109"/>
                  <a:gd name="T3" fmla="*/ 0 h 130"/>
                  <a:gd name="T4" fmla="*/ 0 w 109"/>
                  <a:gd name="T5" fmla="*/ 0 h 130"/>
                  <a:gd name="T6" fmla="*/ 0 w 109"/>
                  <a:gd name="T7" fmla="*/ 0 h 130"/>
                  <a:gd name="T8" fmla="*/ 0 w 109"/>
                  <a:gd name="T9" fmla="*/ 0 h 130"/>
                  <a:gd name="T10" fmla="*/ 0 w 109"/>
                  <a:gd name="T11" fmla="*/ 0 h 130"/>
                  <a:gd name="T12" fmla="*/ 0 w 109"/>
                  <a:gd name="T13" fmla="*/ 0 h 130"/>
                  <a:gd name="T14" fmla="*/ 0 w 109"/>
                  <a:gd name="T15" fmla="*/ 0 h 130"/>
                  <a:gd name="T16" fmla="*/ 0 w 109"/>
                  <a:gd name="T17" fmla="*/ 0 h 130"/>
                  <a:gd name="T18" fmla="*/ 0 w 109"/>
                  <a:gd name="T19" fmla="*/ 0 h 130"/>
                  <a:gd name="T20" fmla="*/ 0 w 109"/>
                  <a:gd name="T21" fmla="*/ 0 h 130"/>
                  <a:gd name="T22" fmla="*/ 0 w 109"/>
                  <a:gd name="T23" fmla="*/ 0 h 130"/>
                  <a:gd name="T24" fmla="*/ 0 w 109"/>
                  <a:gd name="T25" fmla="*/ 0 h 130"/>
                  <a:gd name="T26" fmla="*/ 0 w 109"/>
                  <a:gd name="T27" fmla="*/ 0 h 130"/>
                  <a:gd name="T28" fmla="*/ 0 w 109"/>
                  <a:gd name="T29" fmla="*/ 0 h 130"/>
                  <a:gd name="T30" fmla="*/ 0 w 109"/>
                  <a:gd name="T31" fmla="*/ 0 h 130"/>
                  <a:gd name="T32" fmla="*/ 0 w 109"/>
                  <a:gd name="T33" fmla="*/ 0 h 130"/>
                  <a:gd name="T34" fmla="*/ 0 w 109"/>
                  <a:gd name="T35" fmla="*/ 0 h 130"/>
                  <a:gd name="T36" fmla="*/ 0 w 109"/>
                  <a:gd name="T37" fmla="*/ 0 h 130"/>
                  <a:gd name="T38" fmla="*/ 0 w 109"/>
                  <a:gd name="T39" fmla="*/ 0 h 130"/>
                  <a:gd name="T40" fmla="*/ 0 w 109"/>
                  <a:gd name="T41" fmla="*/ 0 h 130"/>
                  <a:gd name="T42" fmla="*/ 0 w 109"/>
                  <a:gd name="T43" fmla="*/ 0 h 130"/>
                  <a:gd name="T44" fmla="*/ 0 w 109"/>
                  <a:gd name="T45" fmla="*/ 0 h 130"/>
                  <a:gd name="T46" fmla="*/ 0 w 109"/>
                  <a:gd name="T47" fmla="*/ 0 h 130"/>
                  <a:gd name="T48" fmla="*/ 0 w 109"/>
                  <a:gd name="T49" fmla="*/ 0 h 130"/>
                  <a:gd name="T50" fmla="*/ 0 w 109"/>
                  <a:gd name="T51" fmla="*/ 0 h 130"/>
                  <a:gd name="T52" fmla="*/ 0 w 109"/>
                  <a:gd name="T53" fmla="*/ 0 h 130"/>
                  <a:gd name="T54" fmla="*/ 0 w 109"/>
                  <a:gd name="T55" fmla="*/ 0 h 130"/>
                  <a:gd name="T56" fmla="*/ 0 w 109"/>
                  <a:gd name="T57" fmla="*/ 0 h 130"/>
                  <a:gd name="T58" fmla="*/ 0 w 109"/>
                  <a:gd name="T59" fmla="*/ 0 h 130"/>
                  <a:gd name="T60" fmla="*/ 0 w 109"/>
                  <a:gd name="T61" fmla="*/ 0 h 130"/>
                  <a:gd name="T62" fmla="*/ 0 w 109"/>
                  <a:gd name="T63" fmla="*/ 0 h 130"/>
                  <a:gd name="T64" fmla="*/ 0 w 109"/>
                  <a:gd name="T65" fmla="*/ 0 h 130"/>
                  <a:gd name="T66" fmla="*/ 0 w 109"/>
                  <a:gd name="T67" fmla="*/ 0 h 130"/>
                  <a:gd name="T68" fmla="*/ 0 w 109"/>
                  <a:gd name="T69" fmla="*/ 0 h 130"/>
                  <a:gd name="T70" fmla="*/ 0 w 109"/>
                  <a:gd name="T71" fmla="*/ 0 h 130"/>
                  <a:gd name="T72" fmla="*/ 0 w 109"/>
                  <a:gd name="T73" fmla="*/ 0 h 130"/>
                  <a:gd name="T74" fmla="*/ 0 w 109"/>
                  <a:gd name="T75" fmla="*/ 0 h 130"/>
                  <a:gd name="T76" fmla="*/ 0 w 109"/>
                  <a:gd name="T77" fmla="*/ 0 h 130"/>
                  <a:gd name="T78" fmla="*/ 0 w 109"/>
                  <a:gd name="T79" fmla="*/ 0 h 130"/>
                  <a:gd name="T80" fmla="*/ 0 w 109"/>
                  <a:gd name="T81" fmla="*/ 0 h 130"/>
                  <a:gd name="T82" fmla="*/ 0 w 109"/>
                  <a:gd name="T83" fmla="*/ 0 h 130"/>
                  <a:gd name="T84" fmla="*/ 0 w 109"/>
                  <a:gd name="T85" fmla="*/ 0 h 13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09"/>
                  <a:gd name="T130" fmla="*/ 0 h 130"/>
                  <a:gd name="T131" fmla="*/ 109 w 109"/>
                  <a:gd name="T132" fmla="*/ 130 h 13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09" h="130">
                    <a:moveTo>
                      <a:pt x="109" y="65"/>
                    </a:moveTo>
                    <a:lnTo>
                      <a:pt x="109" y="58"/>
                    </a:lnTo>
                    <a:lnTo>
                      <a:pt x="108" y="52"/>
                    </a:lnTo>
                    <a:lnTo>
                      <a:pt x="107" y="46"/>
                    </a:lnTo>
                    <a:lnTo>
                      <a:pt x="105" y="40"/>
                    </a:lnTo>
                    <a:lnTo>
                      <a:pt x="100" y="29"/>
                    </a:lnTo>
                    <a:lnTo>
                      <a:pt x="93" y="19"/>
                    </a:lnTo>
                    <a:lnTo>
                      <a:pt x="85" y="11"/>
                    </a:lnTo>
                    <a:lnTo>
                      <a:pt x="76" y="5"/>
                    </a:lnTo>
                    <a:lnTo>
                      <a:pt x="71" y="2"/>
                    </a:lnTo>
                    <a:lnTo>
                      <a:pt x="66" y="1"/>
                    </a:lnTo>
                    <a:lnTo>
                      <a:pt x="61" y="0"/>
                    </a:lnTo>
                    <a:lnTo>
                      <a:pt x="55" y="0"/>
                    </a:lnTo>
                    <a:lnTo>
                      <a:pt x="50" y="0"/>
                    </a:lnTo>
                    <a:lnTo>
                      <a:pt x="44" y="1"/>
                    </a:lnTo>
                    <a:lnTo>
                      <a:pt x="39" y="2"/>
                    </a:lnTo>
                    <a:lnTo>
                      <a:pt x="34" y="5"/>
                    </a:lnTo>
                    <a:lnTo>
                      <a:pt x="24" y="11"/>
                    </a:lnTo>
                    <a:lnTo>
                      <a:pt x="16" y="19"/>
                    </a:lnTo>
                    <a:lnTo>
                      <a:pt x="9" y="29"/>
                    </a:lnTo>
                    <a:lnTo>
                      <a:pt x="4" y="40"/>
                    </a:lnTo>
                    <a:lnTo>
                      <a:pt x="3" y="46"/>
                    </a:lnTo>
                    <a:lnTo>
                      <a:pt x="1" y="52"/>
                    </a:lnTo>
                    <a:lnTo>
                      <a:pt x="0" y="58"/>
                    </a:lnTo>
                    <a:lnTo>
                      <a:pt x="0" y="65"/>
                    </a:lnTo>
                    <a:lnTo>
                      <a:pt x="0" y="71"/>
                    </a:lnTo>
                    <a:lnTo>
                      <a:pt x="1" y="78"/>
                    </a:lnTo>
                    <a:lnTo>
                      <a:pt x="3" y="84"/>
                    </a:lnTo>
                    <a:lnTo>
                      <a:pt x="4" y="90"/>
                    </a:lnTo>
                    <a:lnTo>
                      <a:pt x="7" y="96"/>
                    </a:lnTo>
                    <a:lnTo>
                      <a:pt x="9" y="101"/>
                    </a:lnTo>
                    <a:lnTo>
                      <a:pt x="12" y="106"/>
                    </a:lnTo>
                    <a:lnTo>
                      <a:pt x="16" y="110"/>
                    </a:lnTo>
                    <a:lnTo>
                      <a:pt x="20" y="115"/>
                    </a:lnTo>
                    <a:lnTo>
                      <a:pt x="24" y="119"/>
                    </a:lnTo>
                    <a:lnTo>
                      <a:pt x="29" y="121"/>
                    </a:lnTo>
                    <a:lnTo>
                      <a:pt x="34" y="125"/>
                    </a:lnTo>
                    <a:lnTo>
                      <a:pt x="39" y="127"/>
                    </a:lnTo>
                    <a:lnTo>
                      <a:pt x="44" y="128"/>
                    </a:lnTo>
                    <a:lnTo>
                      <a:pt x="50" y="130"/>
                    </a:lnTo>
                    <a:lnTo>
                      <a:pt x="55" y="130"/>
                    </a:lnTo>
                    <a:lnTo>
                      <a:pt x="61" y="130"/>
                    </a:lnTo>
                    <a:lnTo>
                      <a:pt x="66" y="128"/>
                    </a:lnTo>
                    <a:lnTo>
                      <a:pt x="71" y="127"/>
                    </a:lnTo>
                    <a:lnTo>
                      <a:pt x="76" y="125"/>
                    </a:lnTo>
                    <a:lnTo>
                      <a:pt x="85" y="119"/>
                    </a:lnTo>
                    <a:lnTo>
                      <a:pt x="93" y="110"/>
                    </a:lnTo>
                    <a:lnTo>
                      <a:pt x="100" y="101"/>
                    </a:lnTo>
                    <a:lnTo>
                      <a:pt x="105" y="90"/>
                    </a:lnTo>
                    <a:lnTo>
                      <a:pt x="107" y="84"/>
                    </a:lnTo>
                    <a:lnTo>
                      <a:pt x="108" y="78"/>
                    </a:lnTo>
                    <a:lnTo>
                      <a:pt x="109" y="71"/>
                    </a:lnTo>
                    <a:lnTo>
                      <a:pt x="109" y="65"/>
                    </a:lnTo>
                    <a:close/>
                    <a:moveTo>
                      <a:pt x="100" y="65"/>
                    </a:moveTo>
                    <a:lnTo>
                      <a:pt x="99" y="76"/>
                    </a:lnTo>
                    <a:lnTo>
                      <a:pt x="97" y="85"/>
                    </a:lnTo>
                    <a:lnTo>
                      <a:pt x="92" y="95"/>
                    </a:lnTo>
                    <a:lnTo>
                      <a:pt x="87" y="103"/>
                    </a:lnTo>
                    <a:lnTo>
                      <a:pt x="80" y="109"/>
                    </a:lnTo>
                    <a:lnTo>
                      <a:pt x="73" y="114"/>
                    </a:lnTo>
                    <a:lnTo>
                      <a:pt x="64" y="118"/>
                    </a:lnTo>
                    <a:lnTo>
                      <a:pt x="55" y="119"/>
                    </a:lnTo>
                    <a:lnTo>
                      <a:pt x="46" y="118"/>
                    </a:lnTo>
                    <a:lnTo>
                      <a:pt x="38" y="114"/>
                    </a:lnTo>
                    <a:lnTo>
                      <a:pt x="30" y="109"/>
                    </a:lnTo>
                    <a:lnTo>
                      <a:pt x="22" y="103"/>
                    </a:lnTo>
                    <a:lnTo>
                      <a:pt x="17" y="95"/>
                    </a:lnTo>
                    <a:lnTo>
                      <a:pt x="13" y="85"/>
                    </a:lnTo>
                    <a:lnTo>
                      <a:pt x="10" y="76"/>
                    </a:lnTo>
                    <a:lnTo>
                      <a:pt x="9" y="65"/>
                    </a:lnTo>
                    <a:lnTo>
                      <a:pt x="10" y="54"/>
                    </a:lnTo>
                    <a:lnTo>
                      <a:pt x="13" y="43"/>
                    </a:lnTo>
                    <a:lnTo>
                      <a:pt x="17" y="35"/>
                    </a:lnTo>
                    <a:lnTo>
                      <a:pt x="22" y="26"/>
                    </a:lnTo>
                    <a:lnTo>
                      <a:pt x="30" y="20"/>
                    </a:lnTo>
                    <a:lnTo>
                      <a:pt x="38" y="16"/>
                    </a:lnTo>
                    <a:lnTo>
                      <a:pt x="46" y="12"/>
                    </a:lnTo>
                    <a:lnTo>
                      <a:pt x="55" y="11"/>
                    </a:lnTo>
                    <a:lnTo>
                      <a:pt x="64" y="12"/>
                    </a:lnTo>
                    <a:lnTo>
                      <a:pt x="73" y="16"/>
                    </a:lnTo>
                    <a:lnTo>
                      <a:pt x="80" y="20"/>
                    </a:lnTo>
                    <a:lnTo>
                      <a:pt x="87" y="26"/>
                    </a:lnTo>
                    <a:lnTo>
                      <a:pt x="92" y="35"/>
                    </a:lnTo>
                    <a:lnTo>
                      <a:pt x="97" y="43"/>
                    </a:lnTo>
                    <a:lnTo>
                      <a:pt x="99" y="54"/>
                    </a:lnTo>
                    <a:lnTo>
                      <a:pt x="100" y="65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0" name="Freeform 94"/>
              <p:cNvSpPr>
                <a:spLocks noEditPoints="1"/>
              </p:cNvSpPr>
              <p:nvPr/>
            </p:nvSpPr>
            <p:spPr bwMode="auto">
              <a:xfrm>
                <a:off x="1152" y="2649"/>
                <a:ext cx="20" cy="21"/>
              </a:xfrm>
              <a:custGeom>
                <a:avLst/>
                <a:gdLst>
                  <a:gd name="T0" fmla="*/ 0 w 100"/>
                  <a:gd name="T1" fmla="*/ 0 h 119"/>
                  <a:gd name="T2" fmla="*/ 0 w 100"/>
                  <a:gd name="T3" fmla="*/ 0 h 119"/>
                  <a:gd name="T4" fmla="*/ 0 w 100"/>
                  <a:gd name="T5" fmla="*/ 0 h 119"/>
                  <a:gd name="T6" fmla="*/ 0 w 100"/>
                  <a:gd name="T7" fmla="*/ 0 h 119"/>
                  <a:gd name="T8" fmla="*/ 0 w 100"/>
                  <a:gd name="T9" fmla="*/ 0 h 119"/>
                  <a:gd name="T10" fmla="*/ 0 w 100"/>
                  <a:gd name="T11" fmla="*/ 0 h 119"/>
                  <a:gd name="T12" fmla="*/ 0 w 100"/>
                  <a:gd name="T13" fmla="*/ 0 h 119"/>
                  <a:gd name="T14" fmla="*/ 0 w 100"/>
                  <a:gd name="T15" fmla="*/ 0 h 119"/>
                  <a:gd name="T16" fmla="*/ 0 w 100"/>
                  <a:gd name="T17" fmla="*/ 0 h 119"/>
                  <a:gd name="T18" fmla="*/ 0 w 100"/>
                  <a:gd name="T19" fmla="*/ 0 h 119"/>
                  <a:gd name="T20" fmla="*/ 0 w 100"/>
                  <a:gd name="T21" fmla="*/ 0 h 119"/>
                  <a:gd name="T22" fmla="*/ 0 w 100"/>
                  <a:gd name="T23" fmla="*/ 0 h 119"/>
                  <a:gd name="T24" fmla="*/ 0 w 100"/>
                  <a:gd name="T25" fmla="*/ 0 h 119"/>
                  <a:gd name="T26" fmla="*/ 0 w 100"/>
                  <a:gd name="T27" fmla="*/ 0 h 119"/>
                  <a:gd name="T28" fmla="*/ 0 w 100"/>
                  <a:gd name="T29" fmla="*/ 0 h 119"/>
                  <a:gd name="T30" fmla="*/ 0 w 100"/>
                  <a:gd name="T31" fmla="*/ 0 h 119"/>
                  <a:gd name="T32" fmla="*/ 0 w 100"/>
                  <a:gd name="T33" fmla="*/ 0 h 119"/>
                  <a:gd name="T34" fmla="*/ 0 w 100"/>
                  <a:gd name="T35" fmla="*/ 0 h 119"/>
                  <a:gd name="T36" fmla="*/ 0 w 100"/>
                  <a:gd name="T37" fmla="*/ 0 h 119"/>
                  <a:gd name="T38" fmla="*/ 0 w 100"/>
                  <a:gd name="T39" fmla="*/ 0 h 119"/>
                  <a:gd name="T40" fmla="*/ 0 w 100"/>
                  <a:gd name="T41" fmla="*/ 0 h 119"/>
                  <a:gd name="T42" fmla="*/ 0 w 100"/>
                  <a:gd name="T43" fmla="*/ 0 h 119"/>
                  <a:gd name="T44" fmla="*/ 0 w 100"/>
                  <a:gd name="T45" fmla="*/ 0 h 119"/>
                  <a:gd name="T46" fmla="*/ 0 w 100"/>
                  <a:gd name="T47" fmla="*/ 0 h 119"/>
                  <a:gd name="T48" fmla="*/ 0 w 100"/>
                  <a:gd name="T49" fmla="*/ 0 h 119"/>
                  <a:gd name="T50" fmla="*/ 0 w 100"/>
                  <a:gd name="T51" fmla="*/ 0 h 119"/>
                  <a:gd name="T52" fmla="*/ 0 w 100"/>
                  <a:gd name="T53" fmla="*/ 0 h 119"/>
                  <a:gd name="T54" fmla="*/ 0 w 100"/>
                  <a:gd name="T55" fmla="*/ 0 h 119"/>
                  <a:gd name="T56" fmla="*/ 0 w 100"/>
                  <a:gd name="T57" fmla="*/ 0 h 119"/>
                  <a:gd name="T58" fmla="*/ 0 w 100"/>
                  <a:gd name="T59" fmla="*/ 0 h 119"/>
                  <a:gd name="T60" fmla="*/ 0 w 100"/>
                  <a:gd name="T61" fmla="*/ 0 h 119"/>
                  <a:gd name="T62" fmla="*/ 0 w 100"/>
                  <a:gd name="T63" fmla="*/ 0 h 119"/>
                  <a:gd name="T64" fmla="*/ 0 w 100"/>
                  <a:gd name="T65" fmla="*/ 0 h 1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0"/>
                  <a:gd name="T100" fmla="*/ 0 h 119"/>
                  <a:gd name="T101" fmla="*/ 100 w 100"/>
                  <a:gd name="T102" fmla="*/ 119 h 11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0" h="119">
                    <a:moveTo>
                      <a:pt x="100" y="60"/>
                    </a:moveTo>
                    <a:lnTo>
                      <a:pt x="99" y="48"/>
                    </a:lnTo>
                    <a:lnTo>
                      <a:pt x="96" y="37"/>
                    </a:lnTo>
                    <a:lnTo>
                      <a:pt x="91" y="26"/>
                    </a:lnTo>
                    <a:lnTo>
                      <a:pt x="85" y="18"/>
                    </a:lnTo>
                    <a:lnTo>
                      <a:pt x="78" y="11"/>
                    </a:lnTo>
                    <a:lnTo>
                      <a:pt x="69" y="5"/>
                    </a:lnTo>
                    <a:lnTo>
                      <a:pt x="60" y="1"/>
                    </a:lnTo>
                    <a:lnTo>
                      <a:pt x="50" y="0"/>
                    </a:lnTo>
                    <a:lnTo>
                      <a:pt x="40" y="1"/>
                    </a:lnTo>
                    <a:lnTo>
                      <a:pt x="31" y="5"/>
                    </a:lnTo>
                    <a:lnTo>
                      <a:pt x="22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4" y="37"/>
                    </a:lnTo>
                    <a:lnTo>
                      <a:pt x="1" y="48"/>
                    </a:lnTo>
                    <a:lnTo>
                      <a:pt x="0" y="60"/>
                    </a:lnTo>
                    <a:lnTo>
                      <a:pt x="1" y="72"/>
                    </a:lnTo>
                    <a:lnTo>
                      <a:pt x="4" y="83"/>
                    </a:lnTo>
                    <a:lnTo>
                      <a:pt x="8" y="93"/>
                    </a:lnTo>
                    <a:lnTo>
                      <a:pt x="14" y="102"/>
                    </a:lnTo>
                    <a:lnTo>
                      <a:pt x="22" y="109"/>
                    </a:lnTo>
                    <a:lnTo>
                      <a:pt x="31" y="115"/>
                    </a:lnTo>
                    <a:lnTo>
                      <a:pt x="40" y="117"/>
                    </a:lnTo>
                    <a:lnTo>
                      <a:pt x="50" y="119"/>
                    </a:lnTo>
                    <a:lnTo>
                      <a:pt x="60" y="117"/>
                    </a:lnTo>
                    <a:lnTo>
                      <a:pt x="69" y="115"/>
                    </a:lnTo>
                    <a:lnTo>
                      <a:pt x="78" y="109"/>
                    </a:lnTo>
                    <a:lnTo>
                      <a:pt x="85" y="102"/>
                    </a:lnTo>
                    <a:lnTo>
                      <a:pt x="91" y="93"/>
                    </a:lnTo>
                    <a:lnTo>
                      <a:pt x="96" y="83"/>
                    </a:lnTo>
                    <a:lnTo>
                      <a:pt x="99" y="72"/>
                    </a:lnTo>
                    <a:lnTo>
                      <a:pt x="100" y="60"/>
                    </a:lnTo>
                    <a:close/>
                    <a:moveTo>
                      <a:pt x="91" y="60"/>
                    </a:moveTo>
                    <a:lnTo>
                      <a:pt x="90" y="69"/>
                    </a:lnTo>
                    <a:lnTo>
                      <a:pt x="87" y="79"/>
                    </a:lnTo>
                    <a:lnTo>
                      <a:pt x="84" y="87"/>
                    </a:lnTo>
                    <a:lnTo>
                      <a:pt x="79" y="95"/>
                    </a:lnTo>
                    <a:lnTo>
                      <a:pt x="73" y="101"/>
                    </a:lnTo>
                    <a:lnTo>
                      <a:pt x="66" y="104"/>
                    </a:lnTo>
                    <a:lnTo>
                      <a:pt x="58" y="108"/>
                    </a:lnTo>
                    <a:lnTo>
                      <a:pt x="50" y="108"/>
                    </a:lnTo>
                    <a:lnTo>
                      <a:pt x="42" y="108"/>
                    </a:lnTo>
                    <a:lnTo>
                      <a:pt x="34" y="104"/>
                    </a:lnTo>
                    <a:lnTo>
                      <a:pt x="27" y="101"/>
                    </a:lnTo>
                    <a:lnTo>
                      <a:pt x="20" y="95"/>
                    </a:lnTo>
                    <a:lnTo>
                      <a:pt x="16" y="87"/>
                    </a:lnTo>
                    <a:lnTo>
                      <a:pt x="12" y="79"/>
                    </a:lnTo>
                    <a:lnTo>
                      <a:pt x="9" y="69"/>
                    </a:lnTo>
                    <a:lnTo>
                      <a:pt x="9" y="60"/>
                    </a:lnTo>
                    <a:lnTo>
                      <a:pt x="9" y="50"/>
                    </a:lnTo>
                    <a:lnTo>
                      <a:pt x="12" y="41"/>
                    </a:lnTo>
                    <a:lnTo>
                      <a:pt x="16" y="32"/>
                    </a:lnTo>
                    <a:lnTo>
                      <a:pt x="20" y="25"/>
                    </a:lnTo>
                    <a:lnTo>
                      <a:pt x="27" y="19"/>
                    </a:lnTo>
                    <a:lnTo>
                      <a:pt x="34" y="15"/>
                    </a:lnTo>
                    <a:lnTo>
                      <a:pt x="42" y="12"/>
                    </a:lnTo>
                    <a:lnTo>
                      <a:pt x="50" y="11"/>
                    </a:lnTo>
                    <a:lnTo>
                      <a:pt x="58" y="12"/>
                    </a:lnTo>
                    <a:lnTo>
                      <a:pt x="66" y="15"/>
                    </a:lnTo>
                    <a:lnTo>
                      <a:pt x="73" y="19"/>
                    </a:lnTo>
                    <a:lnTo>
                      <a:pt x="79" y="25"/>
                    </a:lnTo>
                    <a:lnTo>
                      <a:pt x="84" y="32"/>
                    </a:lnTo>
                    <a:lnTo>
                      <a:pt x="87" y="41"/>
                    </a:lnTo>
                    <a:lnTo>
                      <a:pt x="90" y="50"/>
                    </a:lnTo>
                    <a:lnTo>
                      <a:pt x="91" y="60"/>
                    </a:lnTo>
                    <a:close/>
                  </a:path>
                </a:pathLst>
              </a:custGeom>
              <a:solidFill>
                <a:srgbClr val="FAE3B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1" name="Freeform 95"/>
              <p:cNvSpPr>
                <a:spLocks noEditPoints="1"/>
              </p:cNvSpPr>
              <p:nvPr/>
            </p:nvSpPr>
            <p:spPr bwMode="auto">
              <a:xfrm>
                <a:off x="1152" y="2650"/>
                <a:ext cx="19" cy="18"/>
              </a:xfrm>
              <a:custGeom>
                <a:avLst/>
                <a:gdLst>
                  <a:gd name="T0" fmla="*/ 0 w 91"/>
                  <a:gd name="T1" fmla="*/ 0 h 108"/>
                  <a:gd name="T2" fmla="*/ 0 w 91"/>
                  <a:gd name="T3" fmla="*/ 0 h 108"/>
                  <a:gd name="T4" fmla="*/ 0 w 91"/>
                  <a:gd name="T5" fmla="*/ 0 h 108"/>
                  <a:gd name="T6" fmla="*/ 0 w 91"/>
                  <a:gd name="T7" fmla="*/ 0 h 108"/>
                  <a:gd name="T8" fmla="*/ 0 w 91"/>
                  <a:gd name="T9" fmla="*/ 0 h 108"/>
                  <a:gd name="T10" fmla="*/ 0 w 91"/>
                  <a:gd name="T11" fmla="*/ 0 h 108"/>
                  <a:gd name="T12" fmla="*/ 0 w 91"/>
                  <a:gd name="T13" fmla="*/ 0 h 108"/>
                  <a:gd name="T14" fmla="*/ 0 w 91"/>
                  <a:gd name="T15" fmla="*/ 0 h 108"/>
                  <a:gd name="T16" fmla="*/ 0 w 91"/>
                  <a:gd name="T17" fmla="*/ 0 h 108"/>
                  <a:gd name="T18" fmla="*/ 0 w 91"/>
                  <a:gd name="T19" fmla="*/ 0 h 108"/>
                  <a:gd name="T20" fmla="*/ 0 w 91"/>
                  <a:gd name="T21" fmla="*/ 0 h 108"/>
                  <a:gd name="T22" fmla="*/ 0 w 91"/>
                  <a:gd name="T23" fmla="*/ 0 h 108"/>
                  <a:gd name="T24" fmla="*/ 0 w 91"/>
                  <a:gd name="T25" fmla="*/ 0 h 108"/>
                  <a:gd name="T26" fmla="*/ 0 w 91"/>
                  <a:gd name="T27" fmla="*/ 0 h 108"/>
                  <a:gd name="T28" fmla="*/ 0 w 91"/>
                  <a:gd name="T29" fmla="*/ 0 h 108"/>
                  <a:gd name="T30" fmla="*/ 0 w 91"/>
                  <a:gd name="T31" fmla="*/ 0 h 108"/>
                  <a:gd name="T32" fmla="*/ 0 w 91"/>
                  <a:gd name="T33" fmla="*/ 0 h 108"/>
                  <a:gd name="T34" fmla="*/ 0 w 91"/>
                  <a:gd name="T35" fmla="*/ 0 h 108"/>
                  <a:gd name="T36" fmla="*/ 0 w 91"/>
                  <a:gd name="T37" fmla="*/ 0 h 108"/>
                  <a:gd name="T38" fmla="*/ 0 w 91"/>
                  <a:gd name="T39" fmla="*/ 0 h 108"/>
                  <a:gd name="T40" fmla="*/ 0 w 91"/>
                  <a:gd name="T41" fmla="*/ 0 h 108"/>
                  <a:gd name="T42" fmla="*/ 0 w 91"/>
                  <a:gd name="T43" fmla="*/ 0 h 108"/>
                  <a:gd name="T44" fmla="*/ 0 w 91"/>
                  <a:gd name="T45" fmla="*/ 0 h 108"/>
                  <a:gd name="T46" fmla="*/ 0 w 91"/>
                  <a:gd name="T47" fmla="*/ 0 h 108"/>
                  <a:gd name="T48" fmla="*/ 0 w 91"/>
                  <a:gd name="T49" fmla="*/ 0 h 108"/>
                  <a:gd name="T50" fmla="*/ 0 w 91"/>
                  <a:gd name="T51" fmla="*/ 0 h 108"/>
                  <a:gd name="T52" fmla="*/ 0 w 91"/>
                  <a:gd name="T53" fmla="*/ 0 h 108"/>
                  <a:gd name="T54" fmla="*/ 0 w 91"/>
                  <a:gd name="T55" fmla="*/ 0 h 108"/>
                  <a:gd name="T56" fmla="*/ 0 w 91"/>
                  <a:gd name="T57" fmla="*/ 0 h 108"/>
                  <a:gd name="T58" fmla="*/ 0 w 91"/>
                  <a:gd name="T59" fmla="*/ 0 h 108"/>
                  <a:gd name="T60" fmla="*/ 0 w 91"/>
                  <a:gd name="T61" fmla="*/ 0 h 108"/>
                  <a:gd name="T62" fmla="*/ 0 w 91"/>
                  <a:gd name="T63" fmla="*/ 0 h 108"/>
                  <a:gd name="T64" fmla="*/ 0 w 91"/>
                  <a:gd name="T65" fmla="*/ 0 h 10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1"/>
                  <a:gd name="T100" fmla="*/ 0 h 108"/>
                  <a:gd name="T101" fmla="*/ 91 w 91"/>
                  <a:gd name="T102" fmla="*/ 108 h 10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1" h="108">
                    <a:moveTo>
                      <a:pt x="91" y="54"/>
                    </a:moveTo>
                    <a:lnTo>
                      <a:pt x="90" y="43"/>
                    </a:lnTo>
                    <a:lnTo>
                      <a:pt x="88" y="32"/>
                    </a:lnTo>
                    <a:lnTo>
                      <a:pt x="83" y="24"/>
                    </a:lnTo>
                    <a:lnTo>
                      <a:pt x="78" y="15"/>
                    </a:lnTo>
                    <a:lnTo>
                      <a:pt x="71" y="9"/>
                    </a:lnTo>
                    <a:lnTo>
                      <a:pt x="64" y="3"/>
                    </a:lnTo>
                    <a:lnTo>
                      <a:pt x="55" y="1"/>
                    </a:lnTo>
                    <a:lnTo>
                      <a:pt x="46" y="0"/>
                    </a:lnTo>
                    <a:lnTo>
                      <a:pt x="37" y="1"/>
                    </a:lnTo>
                    <a:lnTo>
                      <a:pt x="29" y="3"/>
                    </a:lnTo>
                    <a:lnTo>
                      <a:pt x="21" y="9"/>
                    </a:lnTo>
                    <a:lnTo>
                      <a:pt x="13" y="15"/>
                    </a:lnTo>
                    <a:lnTo>
                      <a:pt x="8" y="24"/>
                    </a:lnTo>
                    <a:lnTo>
                      <a:pt x="4" y="32"/>
                    </a:lnTo>
                    <a:lnTo>
                      <a:pt x="1" y="43"/>
                    </a:lnTo>
                    <a:lnTo>
                      <a:pt x="0" y="54"/>
                    </a:lnTo>
                    <a:lnTo>
                      <a:pt x="1" y="65"/>
                    </a:lnTo>
                    <a:lnTo>
                      <a:pt x="4" y="74"/>
                    </a:lnTo>
                    <a:lnTo>
                      <a:pt x="8" y="84"/>
                    </a:lnTo>
                    <a:lnTo>
                      <a:pt x="13" y="92"/>
                    </a:lnTo>
                    <a:lnTo>
                      <a:pt x="21" y="98"/>
                    </a:lnTo>
                    <a:lnTo>
                      <a:pt x="29" y="103"/>
                    </a:lnTo>
                    <a:lnTo>
                      <a:pt x="37" y="107"/>
                    </a:lnTo>
                    <a:lnTo>
                      <a:pt x="46" y="108"/>
                    </a:lnTo>
                    <a:lnTo>
                      <a:pt x="55" y="107"/>
                    </a:lnTo>
                    <a:lnTo>
                      <a:pt x="64" y="103"/>
                    </a:lnTo>
                    <a:lnTo>
                      <a:pt x="71" y="98"/>
                    </a:lnTo>
                    <a:lnTo>
                      <a:pt x="78" y="92"/>
                    </a:lnTo>
                    <a:lnTo>
                      <a:pt x="83" y="84"/>
                    </a:lnTo>
                    <a:lnTo>
                      <a:pt x="88" y="74"/>
                    </a:lnTo>
                    <a:lnTo>
                      <a:pt x="90" y="65"/>
                    </a:lnTo>
                    <a:lnTo>
                      <a:pt x="91" y="54"/>
                    </a:lnTo>
                    <a:close/>
                    <a:moveTo>
                      <a:pt x="82" y="54"/>
                    </a:moveTo>
                    <a:lnTo>
                      <a:pt x="81" y="62"/>
                    </a:lnTo>
                    <a:lnTo>
                      <a:pt x="79" y="71"/>
                    </a:lnTo>
                    <a:lnTo>
                      <a:pt x="76" y="78"/>
                    </a:lnTo>
                    <a:lnTo>
                      <a:pt x="72" y="84"/>
                    </a:lnTo>
                    <a:lnTo>
                      <a:pt x="66" y="90"/>
                    </a:lnTo>
                    <a:lnTo>
                      <a:pt x="60" y="93"/>
                    </a:lnTo>
                    <a:lnTo>
                      <a:pt x="53" y="96"/>
                    </a:lnTo>
                    <a:lnTo>
                      <a:pt x="46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6" y="90"/>
                    </a:lnTo>
                    <a:lnTo>
                      <a:pt x="21" y="84"/>
                    </a:lnTo>
                    <a:lnTo>
                      <a:pt x="15" y="78"/>
                    </a:lnTo>
                    <a:lnTo>
                      <a:pt x="12" y="71"/>
                    </a:lnTo>
                    <a:lnTo>
                      <a:pt x="10" y="62"/>
                    </a:lnTo>
                    <a:lnTo>
                      <a:pt x="9" y="54"/>
                    </a:lnTo>
                    <a:lnTo>
                      <a:pt x="10" y="45"/>
                    </a:lnTo>
                    <a:lnTo>
                      <a:pt x="12" y="37"/>
                    </a:lnTo>
                    <a:lnTo>
                      <a:pt x="15" y="30"/>
                    </a:lnTo>
                    <a:lnTo>
                      <a:pt x="21" y="24"/>
                    </a:lnTo>
                    <a:lnTo>
                      <a:pt x="26" y="18"/>
                    </a:lnTo>
                    <a:lnTo>
                      <a:pt x="32" y="14"/>
                    </a:lnTo>
                    <a:lnTo>
                      <a:pt x="39" y="12"/>
                    </a:lnTo>
                    <a:lnTo>
                      <a:pt x="46" y="11"/>
                    </a:lnTo>
                    <a:lnTo>
                      <a:pt x="53" y="12"/>
                    </a:lnTo>
                    <a:lnTo>
                      <a:pt x="60" y="14"/>
                    </a:lnTo>
                    <a:lnTo>
                      <a:pt x="66" y="18"/>
                    </a:lnTo>
                    <a:lnTo>
                      <a:pt x="72" y="24"/>
                    </a:lnTo>
                    <a:lnTo>
                      <a:pt x="76" y="30"/>
                    </a:lnTo>
                    <a:lnTo>
                      <a:pt x="79" y="37"/>
                    </a:lnTo>
                    <a:lnTo>
                      <a:pt x="81" y="45"/>
                    </a:lnTo>
                    <a:lnTo>
                      <a:pt x="82" y="54"/>
                    </a:lnTo>
                    <a:close/>
                  </a:path>
                </a:pathLst>
              </a:custGeom>
              <a:solidFill>
                <a:srgbClr val="FAE6B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2" name="Freeform 96"/>
              <p:cNvSpPr>
                <a:spLocks noEditPoints="1"/>
              </p:cNvSpPr>
              <p:nvPr/>
            </p:nvSpPr>
            <p:spPr bwMode="auto">
              <a:xfrm>
                <a:off x="1153" y="2650"/>
                <a:ext cx="17" cy="17"/>
              </a:xfrm>
              <a:custGeom>
                <a:avLst/>
                <a:gdLst>
                  <a:gd name="T0" fmla="*/ 0 w 82"/>
                  <a:gd name="T1" fmla="*/ 0 h 97"/>
                  <a:gd name="T2" fmla="*/ 0 w 82"/>
                  <a:gd name="T3" fmla="*/ 0 h 97"/>
                  <a:gd name="T4" fmla="*/ 0 w 82"/>
                  <a:gd name="T5" fmla="*/ 0 h 97"/>
                  <a:gd name="T6" fmla="*/ 0 w 82"/>
                  <a:gd name="T7" fmla="*/ 0 h 97"/>
                  <a:gd name="T8" fmla="*/ 0 w 82"/>
                  <a:gd name="T9" fmla="*/ 0 h 97"/>
                  <a:gd name="T10" fmla="*/ 0 w 82"/>
                  <a:gd name="T11" fmla="*/ 0 h 97"/>
                  <a:gd name="T12" fmla="*/ 0 w 82"/>
                  <a:gd name="T13" fmla="*/ 0 h 97"/>
                  <a:gd name="T14" fmla="*/ 0 w 82"/>
                  <a:gd name="T15" fmla="*/ 0 h 97"/>
                  <a:gd name="T16" fmla="*/ 0 w 82"/>
                  <a:gd name="T17" fmla="*/ 0 h 97"/>
                  <a:gd name="T18" fmla="*/ 0 w 82"/>
                  <a:gd name="T19" fmla="*/ 0 h 97"/>
                  <a:gd name="T20" fmla="*/ 0 w 82"/>
                  <a:gd name="T21" fmla="*/ 0 h 97"/>
                  <a:gd name="T22" fmla="*/ 0 w 82"/>
                  <a:gd name="T23" fmla="*/ 0 h 97"/>
                  <a:gd name="T24" fmla="*/ 0 w 82"/>
                  <a:gd name="T25" fmla="*/ 0 h 97"/>
                  <a:gd name="T26" fmla="*/ 0 w 82"/>
                  <a:gd name="T27" fmla="*/ 0 h 97"/>
                  <a:gd name="T28" fmla="*/ 0 w 82"/>
                  <a:gd name="T29" fmla="*/ 0 h 97"/>
                  <a:gd name="T30" fmla="*/ 0 w 82"/>
                  <a:gd name="T31" fmla="*/ 0 h 97"/>
                  <a:gd name="T32" fmla="*/ 0 w 82"/>
                  <a:gd name="T33" fmla="*/ 0 h 97"/>
                  <a:gd name="T34" fmla="*/ 0 w 82"/>
                  <a:gd name="T35" fmla="*/ 0 h 97"/>
                  <a:gd name="T36" fmla="*/ 0 w 82"/>
                  <a:gd name="T37" fmla="*/ 0 h 97"/>
                  <a:gd name="T38" fmla="*/ 0 w 82"/>
                  <a:gd name="T39" fmla="*/ 0 h 97"/>
                  <a:gd name="T40" fmla="*/ 0 w 82"/>
                  <a:gd name="T41" fmla="*/ 0 h 97"/>
                  <a:gd name="T42" fmla="*/ 0 w 82"/>
                  <a:gd name="T43" fmla="*/ 0 h 97"/>
                  <a:gd name="T44" fmla="*/ 0 w 82"/>
                  <a:gd name="T45" fmla="*/ 0 h 97"/>
                  <a:gd name="T46" fmla="*/ 0 w 82"/>
                  <a:gd name="T47" fmla="*/ 0 h 97"/>
                  <a:gd name="T48" fmla="*/ 0 w 82"/>
                  <a:gd name="T49" fmla="*/ 0 h 97"/>
                  <a:gd name="T50" fmla="*/ 0 w 82"/>
                  <a:gd name="T51" fmla="*/ 0 h 97"/>
                  <a:gd name="T52" fmla="*/ 0 w 82"/>
                  <a:gd name="T53" fmla="*/ 0 h 97"/>
                  <a:gd name="T54" fmla="*/ 0 w 82"/>
                  <a:gd name="T55" fmla="*/ 0 h 97"/>
                  <a:gd name="T56" fmla="*/ 0 w 82"/>
                  <a:gd name="T57" fmla="*/ 0 h 97"/>
                  <a:gd name="T58" fmla="*/ 0 w 82"/>
                  <a:gd name="T59" fmla="*/ 0 h 97"/>
                  <a:gd name="T60" fmla="*/ 0 w 82"/>
                  <a:gd name="T61" fmla="*/ 0 h 97"/>
                  <a:gd name="T62" fmla="*/ 0 w 82"/>
                  <a:gd name="T63" fmla="*/ 0 h 97"/>
                  <a:gd name="T64" fmla="*/ 0 w 82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2"/>
                  <a:gd name="T100" fmla="*/ 0 h 97"/>
                  <a:gd name="T101" fmla="*/ 82 w 82"/>
                  <a:gd name="T102" fmla="*/ 97 h 9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2" h="97">
                    <a:moveTo>
                      <a:pt x="82" y="49"/>
                    </a:moveTo>
                    <a:lnTo>
                      <a:pt x="81" y="39"/>
                    </a:lnTo>
                    <a:lnTo>
                      <a:pt x="78" y="30"/>
                    </a:lnTo>
                    <a:lnTo>
                      <a:pt x="75" y="21"/>
                    </a:lnTo>
                    <a:lnTo>
                      <a:pt x="70" y="14"/>
                    </a:lnTo>
                    <a:lnTo>
                      <a:pt x="64" y="8"/>
                    </a:lnTo>
                    <a:lnTo>
                      <a:pt x="57" y="4"/>
                    </a:lnTo>
                    <a:lnTo>
                      <a:pt x="49" y="1"/>
                    </a:lnTo>
                    <a:lnTo>
                      <a:pt x="41" y="0"/>
                    </a:lnTo>
                    <a:lnTo>
                      <a:pt x="33" y="1"/>
                    </a:lnTo>
                    <a:lnTo>
                      <a:pt x="25" y="4"/>
                    </a:lnTo>
                    <a:lnTo>
                      <a:pt x="18" y="8"/>
                    </a:lnTo>
                    <a:lnTo>
                      <a:pt x="11" y="14"/>
                    </a:lnTo>
                    <a:lnTo>
                      <a:pt x="7" y="21"/>
                    </a:lnTo>
                    <a:lnTo>
                      <a:pt x="3" y="30"/>
                    </a:lnTo>
                    <a:lnTo>
                      <a:pt x="0" y="39"/>
                    </a:lnTo>
                    <a:lnTo>
                      <a:pt x="0" y="49"/>
                    </a:lnTo>
                    <a:lnTo>
                      <a:pt x="0" y="58"/>
                    </a:lnTo>
                    <a:lnTo>
                      <a:pt x="3" y="68"/>
                    </a:lnTo>
                    <a:lnTo>
                      <a:pt x="7" y="76"/>
                    </a:lnTo>
                    <a:lnTo>
                      <a:pt x="11" y="84"/>
                    </a:lnTo>
                    <a:lnTo>
                      <a:pt x="18" y="90"/>
                    </a:lnTo>
                    <a:lnTo>
                      <a:pt x="25" y="93"/>
                    </a:lnTo>
                    <a:lnTo>
                      <a:pt x="33" y="97"/>
                    </a:lnTo>
                    <a:lnTo>
                      <a:pt x="41" y="97"/>
                    </a:lnTo>
                    <a:lnTo>
                      <a:pt x="49" y="97"/>
                    </a:lnTo>
                    <a:lnTo>
                      <a:pt x="57" y="93"/>
                    </a:lnTo>
                    <a:lnTo>
                      <a:pt x="64" y="90"/>
                    </a:lnTo>
                    <a:lnTo>
                      <a:pt x="70" y="84"/>
                    </a:lnTo>
                    <a:lnTo>
                      <a:pt x="75" y="76"/>
                    </a:lnTo>
                    <a:lnTo>
                      <a:pt x="78" y="68"/>
                    </a:lnTo>
                    <a:lnTo>
                      <a:pt x="81" y="58"/>
                    </a:lnTo>
                    <a:lnTo>
                      <a:pt x="82" y="49"/>
                    </a:lnTo>
                    <a:close/>
                    <a:moveTo>
                      <a:pt x="73" y="49"/>
                    </a:moveTo>
                    <a:lnTo>
                      <a:pt x="72" y="56"/>
                    </a:lnTo>
                    <a:lnTo>
                      <a:pt x="70" y="63"/>
                    </a:lnTo>
                    <a:lnTo>
                      <a:pt x="67" y="70"/>
                    </a:lnTo>
                    <a:lnTo>
                      <a:pt x="63" y="75"/>
                    </a:lnTo>
                    <a:lnTo>
                      <a:pt x="59" y="80"/>
                    </a:lnTo>
                    <a:lnTo>
                      <a:pt x="53" y="84"/>
                    </a:lnTo>
                    <a:lnTo>
                      <a:pt x="47" y="86"/>
                    </a:lnTo>
                    <a:lnTo>
                      <a:pt x="41" y="86"/>
                    </a:lnTo>
                    <a:lnTo>
                      <a:pt x="35" y="86"/>
                    </a:lnTo>
                    <a:lnTo>
                      <a:pt x="29" y="84"/>
                    </a:lnTo>
                    <a:lnTo>
                      <a:pt x="24" y="80"/>
                    </a:lnTo>
                    <a:lnTo>
                      <a:pt x="19" y="75"/>
                    </a:lnTo>
                    <a:lnTo>
                      <a:pt x="15" y="70"/>
                    </a:lnTo>
                    <a:lnTo>
                      <a:pt x="11" y="63"/>
                    </a:lnTo>
                    <a:lnTo>
                      <a:pt x="9" y="56"/>
                    </a:lnTo>
                    <a:lnTo>
                      <a:pt x="9" y="49"/>
                    </a:lnTo>
                    <a:lnTo>
                      <a:pt x="9" y="42"/>
                    </a:lnTo>
                    <a:lnTo>
                      <a:pt x="11" y="34"/>
                    </a:lnTo>
                    <a:lnTo>
                      <a:pt x="15" y="27"/>
                    </a:lnTo>
                    <a:lnTo>
                      <a:pt x="19" y="22"/>
                    </a:lnTo>
                    <a:lnTo>
                      <a:pt x="24" y="18"/>
                    </a:lnTo>
                    <a:lnTo>
                      <a:pt x="29" y="14"/>
                    </a:lnTo>
                    <a:lnTo>
                      <a:pt x="35" y="12"/>
                    </a:lnTo>
                    <a:lnTo>
                      <a:pt x="41" y="10"/>
                    </a:lnTo>
                    <a:lnTo>
                      <a:pt x="47" y="12"/>
                    </a:lnTo>
                    <a:lnTo>
                      <a:pt x="53" y="14"/>
                    </a:lnTo>
                    <a:lnTo>
                      <a:pt x="59" y="18"/>
                    </a:lnTo>
                    <a:lnTo>
                      <a:pt x="63" y="22"/>
                    </a:lnTo>
                    <a:lnTo>
                      <a:pt x="67" y="27"/>
                    </a:lnTo>
                    <a:lnTo>
                      <a:pt x="70" y="34"/>
                    </a:lnTo>
                    <a:lnTo>
                      <a:pt x="72" y="42"/>
                    </a:lnTo>
                    <a:lnTo>
                      <a:pt x="73" y="49"/>
                    </a:lnTo>
                    <a:close/>
                  </a:path>
                </a:pathLst>
              </a:custGeom>
              <a:solidFill>
                <a:srgbClr val="FBE9B9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3" name="Freeform 97"/>
              <p:cNvSpPr>
                <a:spLocks noEditPoints="1"/>
              </p:cNvSpPr>
              <p:nvPr/>
            </p:nvSpPr>
            <p:spPr bwMode="auto">
              <a:xfrm>
                <a:off x="1154" y="2652"/>
                <a:ext cx="15" cy="14"/>
              </a:xfrm>
              <a:custGeom>
                <a:avLst/>
                <a:gdLst>
                  <a:gd name="T0" fmla="*/ 0 w 73"/>
                  <a:gd name="T1" fmla="*/ 0 h 86"/>
                  <a:gd name="T2" fmla="*/ 0 w 73"/>
                  <a:gd name="T3" fmla="*/ 0 h 86"/>
                  <a:gd name="T4" fmla="*/ 0 w 73"/>
                  <a:gd name="T5" fmla="*/ 0 h 86"/>
                  <a:gd name="T6" fmla="*/ 0 w 73"/>
                  <a:gd name="T7" fmla="*/ 0 h 86"/>
                  <a:gd name="T8" fmla="*/ 0 w 73"/>
                  <a:gd name="T9" fmla="*/ 0 h 86"/>
                  <a:gd name="T10" fmla="*/ 0 w 73"/>
                  <a:gd name="T11" fmla="*/ 0 h 86"/>
                  <a:gd name="T12" fmla="*/ 0 w 73"/>
                  <a:gd name="T13" fmla="*/ 0 h 86"/>
                  <a:gd name="T14" fmla="*/ 0 w 73"/>
                  <a:gd name="T15" fmla="*/ 0 h 86"/>
                  <a:gd name="T16" fmla="*/ 0 w 73"/>
                  <a:gd name="T17" fmla="*/ 0 h 86"/>
                  <a:gd name="T18" fmla="*/ 0 w 73"/>
                  <a:gd name="T19" fmla="*/ 0 h 86"/>
                  <a:gd name="T20" fmla="*/ 0 w 73"/>
                  <a:gd name="T21" fmla="*/ 0 h 86"/>
                  <a:gd name="T22" fmla="*/ 0 w 73"/>
                  <a:gd name="T23" fmla="*/ 0 h 86"/>
                  <a:gd name="T24" fmla="*/ 0 w 73"/>
                  <a:gd name="T25" fmla="*/ 0 h 86"/>
                  <a:gd name="T26" fmla="*/ 0 w 73"/>
                  <a:gd name="T27" fmla="*/ 0 h 86"/>
                  <a:gd name="T28" fmla="*/ 0 w 73"/>
                  <a:gd name="T29" fmla="*/ 0 h 86"/>
                  <a:gd name="T30" fmla="*/ 0 w 73"/>
                  <a:gd name="T31" fmla="*/ 0 h 86"/>
                  <a:gd name="T32" fmla="*/ 0 w 73"/>
                  <a:gd name="T33" fmla="*/ 0 h 86"/>
                  <a:gd name="T34" fmla="*/ 0 w 73"/>
                  <a:gd name="T35" fmla="*/ 0 h 86"/>
                  <a:gd name="T36" fmla="*/ 0 w 73"/>
                  <a:gd name="T37" fmla="*/ 0 h 86"/>
                  <a:gd name="T38" fmla="*/ 0 w 73"/>
                  <a:gd name="T39" fmla="*/ 0 h 86"/>
                  <a:gd name="T40" fmla="*/ 0 w 73"/>
                  <a:gd name="T41" fmla="*/ 0 h 86"/>
                  <a:gd name="T42" fmla="*/ 0 w 73"/>
                  <a:gd name="T43" fmla="*/ 0 h 86"/>
                  <a:gd name="T44" fmla="*/ 0 w 73"/>
                  <a:gd name="T45" fmla="*/ 0 h 86"/>
                  <a:gd name="T46" fmla="*/ 0 w 73"/>
                  <a:gd name="T47" fmla="*/ 0 h 86"/>
                  <a:gd name="T48" fmla="*/ 0 w 73"/>
                  <a:gd name="T49" fmla="*/ 0 h 86"/>
                  <a:gd name="T50" fmla="*/ 0 w 73"/>
                  <a:gd name="T51" fmla="*/ 0 h 86"/>
                  <a:gd name="T52" fmla="*/ 0 w 73"/>
                  <a:gd name="T53" fmla="*/ 0 h 86"/>
                  <a:gd name="T54" fmla="*/ 0 w 73"/>
                  <a:gd name="T55" fmla="*/ 0 h 86"/>
                  <a:gd name="T56" fmla="*/ 0 w 73"/>
                  <a:gd name="T57" fmla="*/ 0 h 86"/>
                  <a:gd name="T58" fmla="*/ 0 w 73"/>
                  <a:gd name="T59" fmla="*/ 0 h 86"/>
                  <a:gd name="T60" fmla="*/ 0 w 73"/>
                  <a:gd name="T61" fmla="*/ 0 h 86"/>
                  <a:gd name="T62" fmla="*/ 0 w 73"/>
                  <a:gd name="T63" fmla="*/ 0 h 86"/>
                  <a:gd name="T64" fmla="*/ 0 w 73"/>
                  <a:gd name="T65" fmla="*/ 0 h 8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73"/>
                  <a:gd name="T100" fmla="*/ 0 h 86"/>
                  <a:gd name="T101" fmla="*/ 73 w 73"/>
                  <a:gd name="T102" fmla="*/ 86 h 8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73" h="86">
                    <a:moveTo>
                      <a:pt x="73" y="43"/>
                    </a:moveTo>
                    <a:lnTo>
                      <a:pt x="72" y="34"/>
                    </a:lnTo>
                    <a:lnTo>
                      <a:pt x="70" y="26"/>
                    </a:lnTo>
                    <a:lnTo>
                      <a:pt x="67" y="19"/>
                    </a:lnTo>
                    <a:lnTo>
                      <a:pt x="63" y="13"/>
                    </a:lnTo>
                    <a:lnTo>
                      <a:pt x="57" y="7"/>
                    </a:lnTo>
                    <a:lnTo>
                      <a:pt x="51" y="3"/>
                    </a:lnTo>
                    <a:lnTo>
                      <a:pt x="44" y="1"/>
                    </a:lnTo>
                    <a:lnTo>
                      <a:pt x="37" y="0"/>
                    </a:lnTo>
                    <a:lnTo>
                      <a:pt x="30" y="1"/>
                    </a:lnTo>
                    <a:lnTo>
                      <a:pt x="23" y="3"/>
                    </a:lnTo>
                    <a:lnTo>
                      <a:pt x="17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3" y="26"/>
                    </a:lnTo>
                    <a:lnTo>
                      <a:pt x="1" y="34"/>
                    </a:lnTo>
                    <a:lnTo>
                      <a:pt x="0" y="43"/>
                    </a:lnTo>
                    <a:lnTo>
                      <a:pt x="1" y="51"/>
                    </a:lnTo>
                    <a:lnTo>
                      <a:pt x="3" y="60"/>
                    </a:lnTo>
                    <a:lnTo>
                      <a:pt x="6" y="67"/>
                    </a:lnTo>
                    <a:lnTo>
                      <a:pt x="12" y="73"/>
                    </a:lnTo>
                    <a:lnTo>
                      <a:pt x="17" y="79"/>
                    </a:lnTo>
                    <a:lnTo>
                      <a:pt x="23" y="82"/>
                    </a:lnTo>
                    <a:lnTo>
                      <a:pt x="30" y="85"/>
                    </a:lnTo>
                    <a:lnTo>
                      <a:pt x="37" y="86"/>
                    </a:lnTo>
                    <a:lnTo>
                      <a:pt x="44" y="85"/>
                    </a:lnTo>
                    <a:lnTo>
                      <a:pt x="51" y="82"/>
                    </a:lnTo>
                    <a:lnTo>
                      <a:pt x="57" y="79"/>
                    </a:lnTo>
                    <a:lnTo>
                      <a:pt x="63" y="73"/>
                    </a:lnTo>
                    <a:lnTo>
                      <a:pt x="67" y="67"/>
                    </a:lnTo>
                    <a:lnTo>
                      <a:pt x="70" y="60"/>
                    </a:lnTo>
                    <a:lnTo>
                      <a:pt x="72" y="51"/>
                    </a:lnTo>
                    <a:lnTo>
                      <a:pt x="73" y="43"/>
                    </a:lnTo>
                    <a:close/>
                    <a:moveTo>
                      <a:pt x="64" y="43"/>
                    </a:moveTo>
                    <a:lnTo>
                      <a:pt x="64" y="49"/>
                    </a:lnTo>
                    <a:lnTo>
                      <a:pt x="62" y="55"/>
                    </a:lnTo>
                    <a:lnTo>
                      <a:pt x="59" y="61"/>
                    </a:lnTo>
                    <a:lnTo>
                      <a:pt x="56" y="66"/>
                    </a:lnTo>
                    <a:lnTo>
                      <a:pt x="52" y="69"/>
                    </a:lnTo>
                    <a:lnTo>
                      <a:pt x="48" y="73"/>
                    </a:lnTo>
                    <a:lnTo>
                      <a:pt x="43" y="74"/>
                    </a:lnTo>
                    <a:lnTo>
                      <a:pt x="37" y="75"/>
                    </a:lnTo>
                    <a:lnTo>
                      <a:pt x="32" y="74"/>
                    </a:lnTo>
                    <a:lnTo>
                      <a:pt x="27" y="73"/>
                    </a:lnTo>
                    <a:lnTo>
                      <a:pt x="22" y="69"/>
                    </a:lnTo>
                    <a:lnTo>
                      <a:pt x="18" y="66"/>
                    </a:lnTo>
                    <a:lnTo>
                      <a:pt x="15" y="61"/>
                    </a:lnTo>
                    <a:lnTo>
                      <a:pt x="12" y="55"/>
                    </a:lnTo>
                    <a:lnTo>
                      <a:pt x="11" y="49"/>
                    </a:lnTo>
                    <a:lnTo>
                      <a:pt x="10" y="43"/>
                    </a:lnTo>
                    <a:lnTo>
                      <a:pt x="11" y="37"/>
                    </a:lnTo>
                    <a:lnTo>
                      <a:pt x="12" y="30"/>
                    </a:lnTo>
                    <a:lnTo>
                      <a:pt x="15" y="25"/>
                    </a:lnTo>
                    <a:lnTo>
                      <a:pt x="18" y="20"/>
                    </a:lnTo>
                    <a:lnTo>
                      <a:pt x="22" y="16"/>
                    </a:lnTo>
                    <a:lnTo>
                      <a:pt x="27" y="13"/>
                    </a:lnTo>
                    <a:lnTo>
                      <a:pt x="32" y="12"/>
                    </a:lnTo>
                    <a:lnTo>
                      <a:pt x="37" y="10"/>
                    </a:lnTo>
                    <a:lnTo>
                      <a:pt x="43" y="12"/>
                    </a:lnTo>
                    <a:lnTo>
                      <a:pt x="48" y="13"/>
                    </a:lnTo>
                    <a:lnTo>
                      <a:pt x="52" y="16"/>
                    </a:lnTo>
                    <a:lnTo>
                      <a:pt x="56" y="20"/>
                    </a:lnTo>
                    <a:lnTo>
                      <a:pt x="59" y="25"/>
                    </a:lnTo>
                    <a:lnTo>
                      <a:pt x="62" y="30"/>
                    </a:lnTo>
                    <a:lnTo>
                      <a:pt x="64" y="37"/>
                    </a:lnTo>
                    <a:lnTo>
                      <a:pt x="64" y="43"/>
                    </a:lnTo>
                    <a:close/>
                  </a:path>
                </a:pathLst>
              </a:custGeom>
              <a:solidFill>
                <a:srgbClr val="FBEC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4" name="Freeform 98"/>
              <p:cNvSpPr>
                <a:spLocks noEditPoints="1"/>
              </p:cNvSpPr>
              <p:nvPr/>
            </p:nvSpPr>
            <p:spPr bwMode="auto">
              <a:xfrm>
                <a:off x="1155" y="2650"/>
                <a:ext cx="13" cy="13"/>
              </a:xfrm>
              <a:custGeom>
                <a:avLst/>
                <a:gdLst>
                  <a:gd name="T0" fmla="*/ 0 w 64"/>
                  <a:gd name="T1" fmla="*/ 0 h 76"/>
                  <a:gd name="T2" fmla="*/ 0 w 64"/>
                  <a:gd name="T3" fmla="*/ 0 h 76"/>
                  <a:gd name="T4" fmla="*/ 0 w 64"/>
                  <a:gd name="T5" fmla="*/ 0 h 76"/>
                  <a:gd name="T6" fmla="*/ 0 w 64"/>
                  <a:gd name="T7" fmla="*/ 0 h 76"/>
                  <a:gd name="T8" fmla="*/ 0 w 64"/>
                  <a:gd name="T9" fmla="*/ 0 h 76"/>
                  <a:gd name="T10" fmla="*/ 0 w 64"/>
                  <a:gd name="T11" fmla="*/ 0 h 76"/>
                  <a:gd name="T12" fmla="*/ 0 w 64"/>
                  <a:gd name="T13" fmla="*/ 0 h 76"/>
                  <a:gd name="T14" fmla="*/ 0 w 64"/>
                  <a:gd name="T15" fmla="*/ 0 h 76"/>
                  <a:gd name="T16" fmla="*/ 0 w 64"/>
                  <a:gd name="T17" fmla="*/ 0 h 76"/>
                  <a:gd name="T18" fmla="*/ 0 w 64"/>
                  <a:gd name="T19" fmla="*/ 0 h 76"/>
                  <a:gd name="T20" fmla="*/ 0 w 64"/>
                  <a:gd name="T21" fmla="*/ 0 h 76"/>
                  <a:gd name="T22" fmla="*/ 0 w 64"/>
                  <a:gd name="T23" fmla="*/ 0 h 76"/>
                  <a:gd name="T24" fmla="*/ 0 w 64"/>
                  <a:gd name="T25" fmla="*/ 0 h 76"/>
                  <a:gd name="T26" fmla="*/ 0 w 64"/>
                  <a:gd name="T27" fmla="*/ 0 h 76"/>
                  <a:gd name="T28" fmla="*/ 0 w 64"/>
                  <a:gd name="T29" fmla="*/ 0 h 76"/>
                  <a:gd name="T30" fmla="*/ 0 w 64"/>
                  <a:gd name="T31" fmla="*/ 0 h 76"/>
                  <a:gd name="T32" fmla="*/ 0 w 64"/>
                  <a:gd name="T33" fmla="*/ 0 h 76"/>
                  <a:gd name="T34" fmla="*/ 0 w 64"/>
                  <a:gd name="T35" fmla="*/ 0 h 76"/>
                  <a:gd name="T36" fmla="*/ 0 w 64"/>
                  <a:gd name="T37" fmla="*/ 0 h 76"/>
                  <a:gd name="T38" fmla="*/ 0 w 64"/>
                  <a:gd name="T39" fmla="*/ 0 h 76"/>
                  <a:gd name="T40" fmla="*/ 0 w 64"/>
                  <a:gd name="T41" fmla="*/ 0 h 76"/>
                  <a:gd name="T42" fmla="*/ 0 w 64"/>
                  <a:gd name="T43" fmla="*/ 0 h 76"/>
                  <a:gd name="T44" fmla="*/ 0 w 64"/>
                  <a:gd name="T45" fmla="*/ 0 h 76"/>
                  <a:gd name="T46" fmla="*/ 0 w 64"/>
                  <a:gd name="T47" fmla="*/ 0 h 76"/>
                  <a:gd name="T48" fmla="*/ 0 w 64"/>
                  <a:gd name="T49" fmla="*/ 0 h 76"/>
                  <a:gd name="T50" fmla="*/ 0 w 64"/>
                  <a:gd name="T51" fmla="*/ 0 h 76"/>
                  <a:gd name="T52" fmla="*/ 0 w 64"/>
                  <a:gd name="T53" fmla="*/ 0 h 76"/>
                  <a:gd name="T54" fmla="*/ 0 w 64"/>
                  <a:gd name="T55" fmla="*/ 0 h 76"/>
                  <a:gd name="T56" fmla="*/ 0 w 64"/>
                  <a:gd name="T57" fmla="*/ 0 h 76"/>
                  <a:gd name="T58" fmla="*/ 0 w 64"/>
                  <a:gd name="T59" fmla="*/ 0 h 76"/>
                  <a:gd name="T60" fmla="*/ 0 w 64"/>
                  <a:gd name="T61" fmla="*/ 0 h 76"/>
                  <a:gd name="T62" fmla="*/ 0 w 64"/>
                  <a:gd name="T63" fmla="*/ 0 h 76"/>
                  <a:gd name="T64" fmla="*/ 0 w 64"/>
                  <a:gd name="T65" fmla="*/ 0 h 7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4"/>
                  <a:gd name="T100" fmla="*/ 0 h 76"/>
                  <a:gd name="T101" fmla="*/ 64 w 64"/>
                  <a:gd name="T102" fmla="*/ 76 h 7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4" h="76">
                    <a:moveTo>
                      <a:pt x="64" y="39"/>
                    </a:moveTo>
                    <a:lnTo>
                      <a:pt x="63" y="32"/>
                    </a:lnTo>
                    <a:lnTo>
                      <a:pt x="61" y="24"/>
                    </a:lnTo>
                    <a:lnTo>
                      <a:pt x="58" y="17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4" y="4"/>
                    </a:lnTo>
                    <a:lnTo>
                      <a:pt x="38" y="2"/>
                    </a:lnTo>
                    <a:lnTo>
                      <a:pt x="32" y="0"/>
                    </a:lnTo>
                    <a:lnTo>
                      <a:pt x="26" y="2"/>
                    </a:lnTo>
                    <a:lnTo>
                      <a:pt x="20" y="4"/>
                    </a:lnTo>
                    <a:lnTo>
                      <a:pt x="15" y="8"/>
                    </a:lnTo>
                    <a:lnTo>
                      <a:pt x="10" y="12"/>
                    </a:lnTo>
                    <a:lnTo>
                      <a:pt x="6" y="17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9"/>
                    </a:lnTo>
                    <a:lnTo>
                      <a:pt x="0" y="46"/>
                    </a:lnTo>
                    <a:lnTo>
                      <a:pt x="2" y="53"/>
                    </a:lnTo>
                    <a:lnTo>
                      <a:pt x="6" y="60"/>
                    </a:lnTo>
                    <a:lnTo>
                      <a:pt x="10" y="65"/>
                    </a:lnTo>
                    <a:lnTo>
                      <a:pt x="15" y="70"/>
                    </a:lnTo>
                    <a:lnTo>
                      <a:pt x="20" y="74"/>
                    </a:lnTo>
                    <a:lnTo>
                      <a:pt x="26" y="76"/>
                    </a:lnTo>
                    <a:lnTo>
                      <a:pt x="32" y="76"/>
                    </a:lnTo>
                    <a:lnTo>
                      <a:pt x="38" y="76"/>
                    </a:lnTo>
                    <a:lnTo>
                      <a:pt x="44" y="74"/>
                    </a:lnTo>
                    <a:lnTo>
                      <a:pt x="50" y="70"/>
                    </a:lnTo>
                    <a:lnTo>
                      <a:pt x="54" y="65"/>
                    </a:lnTo>
                    <a:lnTo>
                      <a:pt x="58" y="60"/>
                    </a:lnTo>
                    <a:lnTo>
                      <a:pt x="61" y="53"/>
                    </a:lnTo>
                    <a:lnTo>
                      <a:pt x="63" y="46"/>
                    </a:lnTo>
                    <a:lnTo>
                      <a:pt x="64" y="39"/>
                    </a:lnTo>
                    <a:close/>
                    <a:moveTo>
                      <a:pt x="55" y="39"/>
                    </a:moveTo>
                    <a:lnTo>
                      <a:pt x="54" y="45"/>
                    </a:lnTo>
                    <a:lnTo>
                      <a:pt x="53" y="50"/>
                    </a:lnTo>
                    <a:lnTo>
                      <a:pt x="51" y="54"/>
                    </a:lnTo>
                    <a:lnTo>
                      <a:pt x="48" y="58"/>
                    </a:lnTo>
                    <a:lnTo>
                      <a:pt x="45" y="62"/>
                    </a:lnTo>
                    <a:lnTo>
                      <a:pt x="41" y="64"/>
                    </a:lnTo>
                    <a:lnTo>
                      <a:pt x="37" y="65"/>
                    </a:lnTo>
                    <a:lnTo>
                      <a:pt x="32" y="65"/>
                    </a:lnTo>
                    <a:lnTo>
                      <a:pt x="28" y="65"/>
                    </a:lnTo>
                    <a:lnTo>
                      <a:pt x="23" y="64"/>
                    </a:lnTo>
                    <a:lnTo>
                      <a:pt x="20" y="62"/>
                    </a:lnTo>
                    <a:lnTo>
                      <a:pt x="16" y="58"/>
                    </a:lnTo>
                    <a:lnTo>
                      <a:pt x="13" y="54"/>
                    </a:lnTo>
                    <a:lnTo>
                      <a:pt x="11" y="50"/>
                    </a:lnTo>
                    <a:lnTo>
                      <a:pt x="10" y="45"/>
                    </a:lnTo>
                    <a:lnTo>
                      <a:pt x="10" y="39"/>
                    </a:lnTo>
                    <a:lnTo>
                      <a:pt x="10" y="33"/>
                    </a:lnTo>
                    <a:lnTo>
                      <a:pt x="11" y="28"/>
                    </a:lnTo>
                    <a:lnTo>
                      <a:pt x="13" y="23"/>
                    </a:lnTo>
                    <a:lnTo>
                      <a:pt x="16" y="20"/>
                    </a:lnTo>
                    <a:lnTo>
                      <a:pt x="20" y="16"/>
                    </a:lnTo>
                    <a:lnTo>
                      <a:pt x="23" y="14"/>
                    </a:lnTo>
                    <a:lnTo>
                      <a:pt x="28" y="12"/>
                    </a:lnTo>
                    <a:lnTo>
                      <a:pt x="32" y="11"/>
                    </a:lnTo>
                    <a:lnTo>
                      <a:pt x="37" y="12"/>
                    </a:lnTo>
                    <a:lnTo>
                      <a:pt x="41" y="14"/>
                    </a:lnTo>
                    <a:lnTo>
                      <a:pt x="45" y="16"/>
                    </a:lnTo>
                    <a:lnTo>
                      <a:pt x="48" y="20"/>
                    </a:lnTo>
                    <a:lnTo>
                      <a:pt x="51" y="23"/>
                    </a:lnTo>
                    <a:lnTo>
                      <a:pt x="53" y="28"/>
                    </a:lnTo>
                    <a:lnTo>
                      <a:pt x="54" y="33"/>
                    </a:lnTo>
                    <a:lnTo>
                      <a:pt x="55" y="39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5" name="Freeform 99"/>
              <p:cNvSpPr>
                <a:spLocks noEditPoints="1"/>
              </p:cNvSpPr>
              <p:nvPr/>
            </p:nvSpPr>
            <p:spPr bwMode="auto">
              <a:xfrm>
                <a:off x="1156" y="2654"/>
                <a:ext cx="11" cy="11"/>
              </a:xfrm>
              <a:custGeom>
                <a:avLst/>
                <a:gdLst>
                  <a:gd name="T0" fmla="*/ 0 w 54"/>
                  <a:gd name="T1" fmla="*/ 0 h 65"/>
                  <a:gd name="T2" fmla="*/ 0 w 54"/>
                  <a:gd name="T3" fmla="*/ 0 h 65"/>
                  <a:gd name="T4" fmla="*/ 0 w 54"/>
                  <a:gd name="T5" fmla="*/ 0 h 65"/>
                  <a:gd name="T6" fmla="*/ 0 w 54"/>
                  <a:gd name="T7" fmla="*/ 0 h 65"/>
                  <a:gd name="T8" fmla="*/ 0 w 54"/>
                  <a:gd name="T9" fmla="*/ 0 h 65"/>
                  <a:gd name="T10" fmla="*/ 0 w 54"/>
                  <a:gd name="T11" fmla="*/ 0 h 65"/>
                  <a:gd name="T12" fmla="*/ 0 w 54"/>
                  <a:gd name="T13" fmla="*/ 0 h 65"/>
                  <a:gd name="T14" fmla="*/ 0 w 54"/>
                  <a:gd name="T15" fmla="*/ 0 h 65"/>
                  <a:gd name="T16" fmla="*/ 0 w 54"/>
                  <a:gd name="T17" fmla="*/ 0 h 65"/>
                  <a:gd name="T18" fmla="*/ 0 w 54"/>
                  <a:gd name="T19" fmla="*/ 0 h 65"/>
                  <a:gd name="T20" fmla="*/ 0 w 54"/>
                  <a:gd name="T21" fmla="*/ 0 h 65"/>
                  <a:gd name="T22" fmla="*/ 0 w 54"/>
                  <a:gd name="T23" fmla="*/ 0 h 65"/>
                  <a:gd name="T24" fmla="*/ 0 w 54"/>
                  <a:gd name="T25" fmla="*/ 0 h 65"/>
                  <a:gd name="T26" fmla="*/ 0 w 54"/>
                  <a:gd name="T27" fmla="*/ 0 h 65"/>
                  <a:gd name="T28" fmla="*/ 0 w 54"/>
                  <a:gd name="T29" fmla="*/ 0 h 65"/>
                  <a:gd name="T30" fmla="*/ 0 w 54"/>
                  <a:gd name="T31" fmla="*/ 0 h 65"/>
                  <a:gd name="T32" fmla="*/ 0 w 54"/>
                  <a:gd name="T33" fmla="*/ 0 h 65"/>
                  <a:gd name="T34" fmla="*/ 0 w 54"/>
                  <a:gd name="T35" fmla="*/ 0 h 65"/>
                  <a:gd name="T36" fmla="*/ 0 w 54"/>
                  <a:gd name="T37" fmla="*/ 0 h 65"/>
                  <a:gd name="T38" fmla="*/ 0 w 54"/>
                  <a:gd name="T39" fmla="*/ 0 h 65"/>
                  <a:gd name="T40" fmla="*/ 0 w 54"/>
                  <a:gd name="T41" fmla="*/ 0 h 65"/>
                  <a:gd name="T42" fmla="*/ 0 w 54"/>
                  <a:gd name="T43" fmla="*/ 0 h 65"/>
                  <a:gd name="T44" fmla="*/ 0 w 54"/>
                  <a:gd name="T45" fmla="*/ 0 h 65"/>
                  <a:gd name="T46" fmla="*/ 0 w 54"/>
                  <a:gd name="T47" fmla="*/ 0 h 65"/>
                  <a:gd name="T48" fmla="*/ 0 w 54"/>
                  <a:gd name="T49" fmla="*/ 0 h 65"/>
                  <a:gd name="T50" fmla="*/ 0 w 54"/>
                  <a:gd name="T51" fmla="*/ 0 h 65"/>
                  <a:gd name="T52" fmla="*/ 0 w 54"/>
                  <a:gd name="T53" fmla="*/ 0 h 65"/>
                  <a:gd name="T54" fmla="*/ 0 w 54"/>
                  <a:gd name="T55" fmla="*/ 0 h 65"/>
                  <a:gd name="T56" fmla="*/ 0 w 54"/>
                  <a:gd name="T57" fmla="*/ 0 h 65"/>
                  <a:gd name="T58" fmla="*/ 0 w 54"/>
                  <a:gd name="T59" fmla="*/ 0 h 65"/>
                  <a:gd name="T60" fmla="*/ 0 w 54"/>
                  <a:gd name="T61" fmla="*/ 0 h 65"/>
                  <a:gd name="T62" fmla="*/ 0 w 54"/>
                  <a:gd name="T63" fmla="*/ 0 h 65"/>
                  <a:gd name="T64" fmla="*/ 0 w 54"/>
                  <a:gd name="T65" fmla="*/ 0 h 6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4"/>
                  <a:gd name="T100" fmla="*/ 0 h 65"/>
                  <a:gd name="T101" fmla="*/ 54 w 54"/>
                  <a:gd name="T102" fmla="*/ 65 h 6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4" h="65">
                    <a:moveTo>
                      <a:pt x="54" y="33"/>
                    </a:moveTo>
                    <a:lnTo>
                      <a:pt x="54" y="27"/>
                    </a:lnTo>
                    <a:lnTo>
                      <a:pt x="52" y="20"/>
                    </a:lnTo>
                    <a:lnTo>
                      <a:pt x="49" y="15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38" y="3"/>
                    </a:lnTo>
                    <a:lnTo>
                      <a:pt x="33" y="2"/>
                    </a:lnTo>
                    <a:lnTo>
                      <a:pt x="27" y="0"/>
                    </a:lnTo>
                    <a:lnTo>
                      <a:pt x="22" y="2"/>
                    </a:lnTo>
                    <a:lnTo>
                      <a:pt x="17" y="3"/>
                    </a:lnTo>
                    <a:lnTo>
                      <a:pt x="12" y="6"/>
                    </a:lnTo>
                    <a:lnTo>
                      <a:pt x="8" y="10"/>
                    </a:lnTo>
                    <a:lnTo>
                      <a:pt x="5" y="15"/>
                    </a:lnTo>
                    <a:lnTo>
                      <a:pt x="2" y="20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1" y="39"/>
                    </a:lnTo>
                    <a:lnTo>
                      <a:pt x="2" y="45"/>
                    </a:lnTo>
                    <a:lnTo>
                      <a:pt x="5" y="51"/>
                    </a:lnTo>
                    <a:lnTo>
                      <a:pt x="8" y="56"/>
                    </a:lnTo>
                    <a:lnTo>
                      <a:pt x="12" y="59"/>
                    </a:lnTo>
                    <a:lnTo>
                      <a:pt x="17" y="63"/>
                    </a:lnTo>
                    <a:lnTo>
                      <a:pt x="22" y="64"/>
                    </a:lnTo>
                    <a:lnTo>
                      <a:pt x="27" y="65"/>
                    </a:lnTo>
                    <a:lnTo>
                      <a:pt x="33" y="64"/>
                    </a:lnTo>
                    <a:lnTo>
                      <a:pt x="38" y="63"/>
                    </a:lnTo>
                    <a:lnTo>
                      <a:pt x="42" y="59"/>
                    </a:lnTo>
                    <a:lnTo>
                      <a:pt x="46" y="56"/>
                    </a:lnTo>
                    <a:lnTo>
                      <a:pt x="49" y="51"/>
                    </a:lnTo>
                    <a:lnTo>
                      <a:pt x="52" y="45"/>
                    </a:lnTo>
                    <a:lnTo>
                      <a:pt x="54" y="39"/>
                    </a:lnTo>
                    <a:lnTo>
                      <a:pt x="54" y="33"/>
                    </a:lnTo>
                    <a:close/>
                    <a:moveTo>
                      <a:pt x="45" y="33"/>
                    </a:moveTo>
                    <a:lnTo>
                      <a:pt x="45" y="38"/>
                    </a:lnTo>
                    <a:lnTo>
                      <a:pt x="44" y="41"/>
                    </a:lnTo>
                    <a:lnTo>
                      <a:pt x="42" y="45"/>
                    </a:lnTo>
                    <a:lnTo>
                      <a:pt x="40" y="48"/>
                    </a:lnTo>
                    <a:lnTo>
                      <a:pt x="37" y="51"/>
                    </a:lnTo>
                    <a:lnTo>
                      <a:pt x="34" y="53"/>
                    </a:lnTo>
                    <a:lnTo>
                      <a:pt x="31" y="54"/>
                    </a:lnTo>
                    <a:lnTo>
                      <a:pt x="27" y="54"/>
                    </a:lnTo>
                    <a:lnTo>
                      <a:pt x="23" y="54"/>
                    </a:lnTo>
                    <a:lnTo>
                      <a:pt x="20" y="53"/>
                    </a:lnTo>
                    <a:lnTo>
                      <a:pt x="17" y="51"/>
                    </a:lnTo>
                    <a:lnTo>
                      <a:pt x="14" y="48"/>
                    </a:lnTo>
                    <a:lnTo>
                      <a:pt x="12" y="45"/>
                    </a:lnTo>
                    <a:lnTo>
                      <a:pt x="11" y="41"/>
                    </a:lnTo>
                    <a:lnTo>
                      <a:pt x="9" y="38"/>
                    </a:lnTo>
                    <a:lnTo>
                      <a:pt x="9" y="33"/>
                    </a:lnTo>
                    <a:lnTo>
                      <a:pt x="9" y="28"/>
                    </a:lnTo>
                    <a:lnTo>
                      <a:pt x="11" y="24"/>
                    </a:lnTo>
                    <a:lnTo>
                      <a:pt x="12" y="21"/>
                    </a:lnTo>
                    <a:lnTo>
                      <a:pt x="14" y="17"/>
                    </a:lnTo>
                    <a:lnTo>
                      <a:pt x="17" y="15"/>
                    </a:lnTo>
                    <a:lnTo>
                      <a:pt x="20" y="12"/>
                    </a:lnTo>
                    <a:lnTo>
                      <a:pt x="23" y="11"/>
                    </a:lnTo>
                    <a:lnTo>
                      <a:pt x="27" y="11"/>
                    </a:lnTo>
                    <a:lnTo>
                      <a:pt x="31" y="11"/>
                    </a:lnTo>
                    <a:lnTo>
                      <a:pt x="34" y="12"/>
                    </a:lnTo>
                    <a:lnTo>
                      <a:pt x="37" y="15"/>
                    </a:lnTo>
                    <a:lnTo>
                      <a:pt x="40" y="17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5" y="28"/>
                    </a:lnTo>
                    <a:lnTo>
                      <a:pt x="45" y="33"/>
                    </a:lnTo>
                    <a:close/>
                  </a:path>
                </a:pathLst>
              </a:custGeom>
              <a:solidFill>
                <a:srgbClr val="FCEFB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6" name="Freeform 100"/>
              <p:cNvSpPr>
                <a:spLocks noEditPoints="1"/>
              </p:cNvSpPr>
              <p:nvPr/>
            </p:nvSpPr>
            <p:spPr bwMode="auto">
              <a:xfrm>
                <a:off x="1161" y="2652"/>
                <a:ext cx="9" cy="9"/>
              </a:xfrm>
              <a:custGeom>
                <a:avLst/>
                <a:gdLst>
                  <a:gd name="T0" fmla="*/ 0 w 45"/>
                  <a:gd name="T1" fmla="*/ 0 h 54"/>
                  <a:gd name="T2" fmla="*/ 0 w 45"/>
                  <a:gd name="T3" fmla="*/ 0 h 54"/>
                  <a:gd name="T4" fmla="*/ 0 w 45"/>
                  <a:gd name="T5" fmla="*/ 0 h 54"/>
                  <a:gd name="T6" fmla="*/ 0 w 45"/>
                  <a:gd name="T7" fmla="*/ 0 h 54"/>
                  <a:gd name="T8" fmla="*/ 0 w 45"/>
                  <a:gd name="T9" fmla="*/ 0 h 54"/>
                  <a:gd name="T10" fmla="*/ 0 w 45"/>
                  <a:gd name="T11" fmla="*/ 0 h 54"/>
                  <a:gd name="T12" fmla="*/ 0 w 45"/>
                  <a:gd name="T13" fmla="*/ 0 h 54"/>
                  <a:gd name="T14" fmla="*/ 0 w 45"/>
                  <a:gd name="T15" fmla="*/ 0 h 54"/>
                  <a:gd name="T16" fmla="*/ 0 w 45"/>
                  <a:gd name="T17" fmla="*/ 0 h 54"/>
                  <a:gd name="T18" fmla="*/ 0 w 45"/>
                  <a:gd name="T19" fmla="*/ 0 h 54"/>
                  <a:gd name="T20" fmla="*/ 0 w 45"/>
                  <a:gd name="T21" fmla="*/ 0 h 54"/>
                  <a:gd name="T22" fmla="*/ 0 w 45"/>
                  <a:gd name="T23" fmla="*/ 0 h 54"/>
                  <a:gd name="T24" fmla="*/ 0 w 45"/>
                  <a:gd name="T25" fmla="*/ 0 h 54"/>
                  <a:gd name="T26" fmla="*/ 0 w 45"/>
                  <a:gd name="T27" fmla="*/ 0 h 54"/>
                  <a:gd name="T28" fmla="*/ 0 w 45"/>
                  <a:gd name="T29" fmla="*/ 0 h 54"/>
                  <a:gd name="T30" fmla="*/ 0 w 45"/>
                  <a:gd name="T31" fmla="*/ 0 h 54"/>
                  <a:gd name="T32" fmla="*/ 0 w 45"/>
                  <a:gd name="T33" fmla="*/ 0 h 54"/>
                  <a:gd name="T34" fmla="*/ 0 w 45"/>
                  <a:gd name="T35" fmla="*/ 0 h 54"/>
                  <a:gd name="T36" fmla="*/ 0 w 45"/>
                  <a:gd name="T37" fmla="*/ 0 h 54"/>
                  <a:gd name="T38" fmla="*/ 0 w 45"/>
                  <a:gd name="T39" fmla="*/ 0 h 54"/>
                  <a:gd name="T40" fmla="*/ 0 w 45"/>
                  <a:gd name="T41" fmla="*/ 0 h 54"/>
                  <a:gd name="T42" fmla="*/ 0 w 45"/>
                  <a:gd name="T43" fmla="*/ 0 h 54"/>
                  <a:gd name="T44" fmla="*/ 0 w 45"/>
                  <a:gd name="T45" fmla="*/ 0 h 54"/>
                  <a:gd name="T46" fmla="*/ 0 w 45"/>
                  <a:gd name="T47" fmla="*/ 0 h 54"/>
                  <a:gd name="T48" fmla="*/ 0 w 45"/>
                  <a:gd name="T49" fmla="*/ 0 h 54"/>
                  <a:gd name="T50" fmla="*/ 0 w 45"/>
                  <a:gd name="T51" fmla="*/ 0 h 54"/>
                  <a:gd name="T52" fmla="*/ 0 w 45"/>
                  <a:gd name="T53" fmla="*/ 0 h 54"/>
                  <a:gd name="T54" fmla="*/ 0 w 45"/>
                  <a:gd name="T55" fmla="*/ 0 h 54"/>
                  <a:gd name="T56" fmla="*/ 0 w 45"/>
                  <a:gd name="T57" fmla="*/ 0 h 54"/>
                  <a:gd name="T58" fmla="*/ 0 w 45"/>
                  <a:gd name="T59" fmla="*/ 0 h 54"/>
                  <a:gd name="T60" fmla="*/ 0 w 45"/>
                  <a:gd name="T61" fmla="*/ 0 h 54"/>
                  <a:gd name="T62" fmla="*/ 0 w 45"/>
                  <a:gd name="T63" fmla="*/ 0 h 54"/>
                  <a:gd name="T64" fmla="*/ 0 w 45"/>
                  <a:gd name="T65" fmla="*/ 0 h 5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45"/>
                  <a:gd name="T100" fmla="*/ 0 h 54"/>
                  <a:gd name="T101" fmla="*/ 45 w 45"/>
                  <a:gd name="T102" fmla="*/ 54 h 5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45" h="54">
                    <a:moveTo>
                      <a:pt x="45" y="28"/>
                    </a:moveTo>
                    <a:lnTo>
                      <a:pt x="44" y="22"/>
                    </a:lnTo>
                    <a:lnTo>
                      <a:pt x="43" y="17"/>
                    </a:lnTo>
                    <a:lnTo>
                      <a:pt x="41" y="12"/>
                    </a:lnTo>
                    <a:lnTo>
                      <a:pt x="38" y="9"/>
                    </a:lnTo>
                    <a:lnTo>
                      <a:pt x="35" y="5"/>
                    </a:lnTo>
                    <a:lnTo>
                      <a:pt x="31" y="3"/>
                    </a:lnTo>
                    <a:lnTo>
                      <a:pt x="27" y="1"/>
                    </a:lnTo>
                    <a:lnTo>
                      <a:pt x="22" y="0"/>
                    </a:lnTo>
                    <a:lnTo>
                      <a:pt x="18" y="1"/>
                    </a:lnTo>
                    <a:lnTo>
                      <a:pt x="13" y="3"/>
                    </a:lnTo>
                    <a:lnTo>
                      <a:pt x="10" y="5"/>
                    </a:lnTo>
                    <a:lnTo>
                      <a:pt x="6" y="9"/>
                    </a:lnTo>
                    <a:lnTo>
                      <a:pt x="3" y="12"/>
                    </a:lnTo>
                    <a:lnTo>
                      <a:pt x="1" y="17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3" y="43"/>
                    </a:lnTo>
                    <a:lnTo>
                      <a:pt x="6" y="47"/>
                    </a:lnTo>
                    <a:lnTo>
                      <a:pt x="10" y="51"/>
                    </a:lnTo>
                    <a:lnTo>
                      <a:pt x="13" y="53"/>
                    </a:lnTo>
                    <a:lnTo>
                      <a:pt x="18" y="54"/>
                    </a:lnTo>
                    <a:lnTo>
                      <a:pt x="22" y="54"/>
                    </a:lnTo>
                    <a:lnTo>
                      <a:pt x="27" y="54"/>
                    </a:lnTo>
                    <a:lnTo>
                      <a:pt x="31" y="53"/>
                    </a:lnTo>
                    <a:lnTo>
                      <a:pt x="35" y="51"/>
                    </a:lnTo>
                    <a:lnTo>
                      <a:pt x="38" y="47"/>
                    </a:lnTo>
                    <a:lnTo>
                      <a:pt x="41" y="43"/>
                    </a:lnTo>
                    <a:lnTo>
                      <a:pt x="43" y="39"/>
                    </a:lnTo>
                    <a:lnTo>
                      <a:pt x="44" y="34"/>
                    </a:lnTo>
                    <a:lnTo>
                      <a:pt x="45" y="28"/>
                    </a:lnTo>
                    <a:close/>
                    <a:moveTo>
                      <a:pt x="36" y="28"/>
                    </a:moveTo>
                    <a:lnTo>
                      <a:pt x="35" y="31"/>
                    </a:lnTo>
                    <a:lnTo>
                      <a:pt x="35" y="34"/>
                    </a:lnTo>
                    <a:lnTo>
                      <a:pt x="33" y="37"/>
                    </a:lnTo>
                    <a:lnTo>
                      <a:pt x="32" y="40"/>
                    </a:lnTo>
                    <a:lnTo>
                      <a:pt x="30" y="41"/>
                    </a:lnTo>
                    <a:lnTo>
                      <a:pt x="27" y="42"/>
                    </a:lnTo>
                    <a:lnTo>
                      <a:pt x="25" y="43"/>
                    </a:lnTo>
                    <a:lnTo>
                      <a:pt x="22" y="43"/>
                    </a:lnTo>
                    <a:lnTo>
                      <a:pt x="19" y="43"/>
                    </a:lnTo>
                    <a:lnTo>
                      <a:pt x="17" y="42"/>
                    </a:lnTo>
                    <a:lnTo>
                      <a:pt x="15" y="41"/>
                    </a:lnTo>
                    <a:lnTo>
                      <a:pt x="13" y="40"/>
                    </a:lnTo>
                    <a:lnTo>
                      <a:pt x="11" y="37"/>
                    </a:lnTo>
                    <a:lnTo>
                      <a:pt x="10" y="34"/>
                    </a:lnTo>
                    <a:lnTo>
                      <a:pt x="9" y="31"/>
                    </a:lnTo>
                    <a:lnTo>
                      <a:pt x="9" y="28"/>
                    </a:lnTo>
                    <a:lnTo>
                      <a:pt x="9" y="24"/>
                    </a:lnTo>
                    <a:lnTo>
                      <a:pt x="10" y="22"/>
                    </a:lnTo>
                    <a:lnTo>
                      <a:pt x="11" y="18"/>
                    </a:lnTo>
                    <a:lnTo>
                      <a:pt x="13" y="16"/>
                    </a:lnTo>
                    <a:lnTo>
                      <a:pt x="15" y="15"/>
                    </a:lnTo>
                    <a:lnTo>
                      <a:pt x="17" y="13"/>
                    </a:lnTo>
                    <a:lnTo>
                      <a:pt x="19" y="12"/>
                    </a:lnTo>
                    <a:lnTo>
                      <a:pt x="22" y="11"/>
                    </a:lnTo>
                    <a:lnTo>
                      <a:pt x="25" y="12"/>
                    </a:lnTo>
                    <a:lnTo>
                      <a:pt x="27" y="13"/>
                    </a:lnTo>
                    <a:lnTo>
                      <a:pt x="30" y="15"/>
                    </a:lnTo>
                    <a:lnTo>
                      <a:pt x="32" y="16"/>
                    </a:lnTo>
                    <a:lnTo>
                      <a:pt x="33" y="18"/>
                    </a:lnTo>
                    <a:lnTo>
                      <a:pt x="35" y="22"/>
                    </a:lnTo>
                    <a:lnTo>
                      <a:pt x="35" y="24"/>
                    </a:lnTo>
                    <a:lnTo>
                      <a:pt x="36" y="28"/>
                    </a:lnTo>
                    <a:close/>
                  </a:path>
                </a:pathLst>
              </a:custGeom>
              <a:solidFill>
                <a:srgbClr val="FCF2C0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7" name="Freeform 101"/>
              <p:cNvSpPr>
                <a:spLocks noEditPoints="1"/>
              </p:cNvSpPr>
              <p:nvPr/>
            </p:nvSpPr>
            <p:spPr bwMode="auto">
              <a:xfrm>
                <a:off x="1158" y="2656"/>
                <a:ext cx="7" cy="7"/>
              </a:xfrm>
              <a:custGeom>
                <a:avLst/>
                <a:gdLst>
                  <a:gd name="T0" fmla="*/ 0 w 36"/>
                  <a:gd name="T1" fmla="*/ 0 h 43"/>
                  <a:gd name="T2" fmla="*/ 0 w 36"/>
                  <a:gd name="T3" fmla="*/ 0 h 43"/>
                  <a:gd name="T4" fmla="*/ 0 w 36"/>
                  <a:gd name="T5" fmla="*/ 0 h 43"/>
                  <a:gd name="T6" fmla="*/ 0 w 36"/>
                  <a:gd name="T7" fmla="*/ 0 h 43"/>
                  <a:gd name="T8" fmla="*/ 0 w 36"/>
                  <a:gd name="T9" fmla="*/ 0 h 43"/>
                  <a:gd name="T10" fmla="*/ 0 w 36"/>
                  <a:gd name="T11" fmla="*/ 0 h 43"/>
                  <a:gd name="T12" fmla="*/ 0 w 36"/>
                  <a:gd name="T13" fmla="*/ 0 h 43"/>
                  <a:gd name="T14" fmla="*/ 0 w 36"/>
                  <a:gd name="T15" fmla="*/ 0 h 43"/>
                  <a:gd name="T16" fmla="*/ 0 w 36"/>
                  <a:gd name="T17" fmla="*/ 0 h 43"/>
                  <a:gd name="T18" fmla="*/ 0 w 36"/>
                  <a:gd name="T19" fmla="*/ 0 h 43"/>
                  <a:gd name="T20" fmla="*/ 0 w 36"/>
                  <a:gd name="T21" fmla="*/ 0 h 43"/>
                  <a:gd name="T22" fmla="*/ 0 w 36"/>
                  <a:gd name="T23" fmla="*/ 0 h 43"/>
                  <a:gd name="T24" fmla="*/ 0 w 36"/>
                  <a:gd name="T25" fmla="*/ 0 h 43"/>
                  <a:gd name="T26" fmla="*/ 0 w 36"/>
                  <a:gd name="T27" fmla="*/ 0 h 43"/>
                  <a:gd name="T28" fmla="*/ 0 w 36"/>
                  <a:gd name="T29" fmla="*/ 0 h 43"/>
                  <a:gd name="T30" fmla="*/ 0 w 36"/>
                  <a:gd name="T31" fmla="*/ 0 h 43"/>
                  <a:gd name="T32" fmla="*/ 0 w 36"/>
                  <a:gd name="T33" fmla="*/ 0 h 43"/>
                  <a:gd name="T34" fmla="*/ 0 w 36"/>
                  <a:gd name="T35" fmla="*/ 0 h 43"/>
                  <a:gd name="T36" fmla="*/ 0 w 36"/>
                  <a:gd name="T37" fmla="*/ 0 h 43"/>
                  <a:gd name="T38" fmla="*/ 0 w 36"/>
                  <a:gd name="T39" fmla="*/ 0 h 43"/>
                  <a:gd name="T40" fmla="*/ 0 w 36"/>
                  <a:gd name="T41" fmla="*/ 0 h 43"/>
                  <a:gd name="T42" fmla="*/ 0 w 36"/>
                  <a:gd name="T43" fmla="*/ 0 h 43"/>
                  <a:gd name="T44" fmla="*/ 0 w 36"/>
                  <a:gd name="T45" fmla="*/ 0 h 43"/>
                  <a:gd name="T46" fmla="*/ 0 w 36"/>
                  <a:gd name="T47" fmla="*/ 0 h 43"/>
                  <a:gd name="T48" fmla="*/ 0 w 36"/>
                  <a:gd name="T49" fmla="*/ 0 h 43"/>
                  <a:gd name="T50" fmla="*/ 0 w 36"/>
                  <a:gd name="T51" fmla="*/ 0 h 43"/>
                  <a:gd name="T52" fmla="*/ 0 w 36"/>
                  <a:gd name="T53" fmla="*/ 0 h 43"/>
                  <a:gd name="T54" fmla="*/ 0 w 36"/>
                  <a:gd name="T55" fmla="*/ 0 h 43"/>
                  <a:gd name="T56" fmla="*/ 0 w 36"/>
                  <a:gd name="T57" fmla="*/ 0 h 43"/>
                  <a:gd name="T58" fmla="*/ 0 w 36"/>
                  <a:gd name="T59" fmla="*/ 0 h 43"/>
                  <a:gd name="T60" fmla="*/ 0 w 36"/>
                  <a:gd name="T61" fmla="*/ 0 h 43"/>
                  <a:gd name="T62" fmla="*/ 0 w 36"/>
                  <a:gd name="T63" fmla="*/ 0 h 43"/>
                  <a:gd name="T64" fmla="*/ 0 w 36"/>
                  <a:gd name="T65" fmla="*/ 0 h 4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6"/>
                  <a:gd name="T100" fmla="*/ 0 h 43"/>
                  <a:gd name="T101" fmla="*/ 36 w 36"/>
                  <a:gd name="T102" fmla="*/ 43 h 4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6" h="43">
                    <a:moveTo>
                      <a:pt x="36" y="22"/>
                    </a:moveTo>
                    <a:lnTo>
                      <a:pt x="36" y="17"/>
                    </a:lnTo>
                    <a:lnTo>
                      <a:pt x="35" y="13"/>
                    </a:lnTo>
                    <a:lnTo>
                      <a:pt x="33" y="10"/>
                    </a:lnTo>
                    <a:lnTo>
                      <a:pt x="31" y="6"/>
                    </a:lnTo>
                    <a:lnTo>
                      <a:pt x="28" y="4"/>
                    </a:lnTo>
                    <a:lnTo>
                      <a:pt x="25" y="1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11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0"/>
                    </a:lnTo>
                    <a:lnTo>
                      <a:pt x="2" y="13"/>
                    </a:lnTo>
                    <a:lnTo>
                      <a:pt x="0" y="17"/>
                    </a:lnTo>
                    <a:lnTo>
                      <a:pt x="0" y="22"/>
                    </a:lnTo>
                    <a:lnTo>
                      <a:pt x="0" y="27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7"/>
                    </a:lnTo>
                    <a:lnTo>
                      <a:pt x="8" y="40"/>
                    </a:lnTo>
                    <a:lnTo>
                      <a:pt x="11" y="42"/>
                    </a:lnTo>
                    <a:lnTo>
                      <a:pt x="14" y="43"/>
                    </a:lnTo>
                    <a:lnTo>
                      <a:pt x="18" y="43"/>
                    </a:lnTo>
                    <a:lnTo>
                      <a:pt x="22" y="43"/>
                    </a:lnTo>
                    <a:lnTo>
                      <a:pt x="25" y="42"/>
                    </a:lnTo>
                    <a:lnTo>
                      <a:pt x="28" y="40"/>
                    </a:lnTo>
                    <a:lnTo>
                      <a:pt x="31" y="37"/>
                    </a:lnTo>
                    <a:lnTo>
                      <a:pt x="33" y="34"/>
                    </a:lnTo>
                    <a:lnTo>
                      <a:pt x="35" y="30"/>
                    </a:lnTo>
                    <a:lnTo>
                      <a:pt x="36" y="27"/>
                    </a:lnTo>
                    <a:lnTo>
                      <a:pt x="36" y="22"/>
                    </a:lnTo>
                    <a:close/>
                    <a:moveTo>
                      <a:pt x="27" y="22"/>
                    </a:moveTo>
                    <a:lnTo>
                      <a:pt x="27" y="24"/>
                    </a:lnTo>
                    <a:lnTo>
                      <a:pt x="26" y="25"/>
                    </a:lnTo>
                    <a:lnTo>
                      <a:pt x="26" y="28"/>
                    </a:lnTo>
                    <a:lnTo>
                      <a:pt x="24" y="29"/>
                    </a:lnTo>
                    <a:lnTo>
                      <a:pt x="23" y="30"/>
                    </a:lnTo>
                    <a:lnTo>
                      <a:pt x="22" y="31"/>
                    </a:lnTo>
                    <a:lnTo>
                      <a:pt x="20" y="33"/>
                    </a:lnTo>
                    <a:lnTo>
                      <a:pt x="18" y="33"/>
                    </a:lnTo>
                    <a:lnTo>
                      <a:pt x="16" y="33"/>
                    </a:lnTo>
                    <a:lnTo>
                      <a:pt x="15" y="31"/>
                    </a:lnTo>
                    <a:lnTo>
                      <a:pt x="13" y="30"/>
                    </a:lnTo>
                    <a:lnTo>
                      <a:pt x="12" y="29"/>
                    </a:lnTo>
                    <a:lnTo>
                      <a:pt x="11" y="28"/>
                    </a:lnTo>
                    <a:lnTo>
                      <a:pt x="10" y="25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9" y="19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2" y="15"/>
                    </a:lnTo>
                    <a:lnTo>
                      <a:pt x="13" y="13"/>
                    </a:lnTo>
                    <a:lnTo>
                      <a:pt x="15" y="12"/>
                    </a:lnTo>
                    <a:lnTo>
                      <a:pt x="16" y="11"/>
                    </a:lnTo>
                    <a:lnTo>
                      <a:pt x="18" y="11"/>
                    </a:lnTo>
                    <a:lnTo>
                      <a:pt x="20" y="11"/>
                    </a:lnTo>
                    <a:lnTo>
                      <a:pt x="22" y="12"/>
                    </a:lnTo>
                    <a:lnTo>
                      <a:pt x="23" y="13"/>
                    </a:lnTo>
                    <a:lnTo>
                      <a:pt x="24" y="15"/>
                    </a:lnTo>
                    <a:lnTo>
                      <a:pt x="26" y="16"/>
                    </a:lnTo>
                    <a:lnTo>
                      <a:pt x="26" y="17"/>
                    </a:lnTo>
                    <a:lnTo>
                      <a:pt x="27" y="19"/>
                    </a:lnTo>
                    <a:lnTo>
                      <a:pt x="27" y="22"/>
                    </a:lnTo>
                    <a:close/>
                  </a:path>
                </a:pathLst>
              </a:custGeom>
              <a:solidFill>
                <a:srgbClr val="FDF4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8" name="Freeform 102"/>
              <p:cNvSpPr/>
              <p:nvPr/>
            </p:nvSpPr>
            <p:spPr bwMode="auto">
              <a:xfrm>
                <a:off x="1159" y="2656"/>
                <a:ext cx="5" cy="5"/>
              </a:xfrm>
              <a:custGeom>
                <a:avLst/>
                <a:gdLst>
                  <a:gd name="T0" fmla="*/ 0 w 27"/>
                  <a:gd name="T1" fmla="*/ 0 h 32"/>
                  <a:gd name="T2" fmla="*/ 0 w 27"/>
                  <a:gd name="T3" fmla="*/ 0 h 32"/>
                  <a:gd name="T4" fmla="*/ 0 w 27"/>
                  <a:gd name="T5" fmla="*/ 0 h 32"/>
                  <a:gd name="T6" fmla="*/ 0 w 27"/>
                  <a:gd name="T7" fmla="*/ 0 h 32"/>
                  <a:gd name="T8" fmla="*/ 0 w 27"/>
                  <a:gd name="T9" fmla="*/ 0 h 32"/>
                  <a:gd name="T10" fmla="*/ 0 w 27"/>
                  <a:gd name="T11" fmla="*/ 0 h 32"/>
                  <a:gd name="T12" fmla="*/ 0 w 27"/>
                  <a:gd name="T13" fmla="*/ 0 h 32"/>
                  <a:gd name="T14" fmla="*/ 0 w 27"/>
                  <a:gd name="T15" fmla="*/ 0 h 32"/>
                  <a:gd name="T16" fmla="*/ 0 w 27"/>
                  <a:gd name="T17" fmla="*/ 0 h 32"/>
                  <a:gd name="T18" fmla="*/ 0 w 27"/>
                  <a:gd name="T19" fmla="*/ 0 h 32"/>
                  <a:gd name="T20" fmla="*/ 0 w 27"/>
                  <a:gd name="T21" fmla="*/ 0 h 32"/>
                  <a:gd name="T22" fmla="*/ 0 w 27"/>
                  <a:gd name="T23" fmla="*/ 0 h 32"/>
                  <a:gd name="T24" fmla="*/ 0 w 27"/>
                  <a:gd name="T25" fmla="*/ 0 h 32"/>
                  <a:gd name="T26" fmla="*/ 0 w 27"/>
                  <a:gd name="T27" fmla="*/ 0 h 32"/>
                  <a:gd name="T28" fmla="*/ 0 w 27"/>
                  <a:gd name="T29" fmla="*/ 0 h 32"/>
                  <a:gd name="T30" fmla="*/ 0 w 27"/>
                  <a:gd name="T31" fmla="*/ 0 h 32"/>
                  <a:gd name="T32" fmla="*/ 0 w 27"/>
                  <a:gd name="T33" fmla="*/ 0 h 32"/>
                  <a:gd name="T34" fmla="*/ 0 w 27"/>
                  <a:gd name="T35" fmla="*/ 0 h 32"/>
                  <a:gd name="T36" fmla="*/ 0 w 27"/>
                  <a:gd name="T37" fmla="*/ 0 h 32"/>
                  <a:gd name="T38" fmla="*/ 0 w 27"/>
                  <a:gd name="T39" fmla="*/ 0 h 32"/>
                  <a:gd name="T40" fmla="*/ 0 w 27"/>
                  <a:gd name="T41" fmla="*/ 0 h 32"/>
                  <a:gd name="T42" fmla="*/ 0 w 27"/>
                  <a:gd name="T43" fmla="*/ 0 h 32"/>
                  <a:gd name="T44" fmla="*/ 0 w 27"/>
                  <a:gd name="T45" fmla="*/ 0 h 32"/>
                  <a:gd name="T46" fmla="*/ 0 w 27"/>
                  <a:gd name="T47" fmla="*/ 0 h 32"/>
                  <a:gd name="T48" fmla="*/ 0 w 27"/>
                  <a:gd name="T49" fmla="*/ 0 h 32"/>
                  <a:gd name="T50" fmla="*/ 0 w 27"/>
                  <a:gd name="T51" fmla="*/ 0 h 32"/>
                  <a:gd name="T52" fmla="*/ 0 w 27"/>
                  <a:gd name="T53" fmla="*/ 0 h 32"/>
                  <a:gd name="T54" fmla="*/ 0 w 27"/>
                  <a:gd name="T55" fmla="*/ 0 h 32"/>
                  <a:gd name="T56" fmla="*/ 0 w 27"/>
                  <a:gd name="T57" fmla="*/ 0 h 32"/>
                  <a:gd name="T58" fmla="*/ 0 w 27"/>
                  <a:gd name="T59" fmla="*/ 0 h 32"/>
                  <a:gd name="T60" fmla="*/ 0 w 27"/>
                  <a:gd name="T61" fmla="*/ 0 h 32"/>
                  <a:gd name="T62" fmla="*/ 0 w 27"/>
                  <a:gd name="T63" fmla="*/ 0 h 32"/>
                  <a:gd name="T64" fmla="*/ 0 w 27"/>
                  <a:gd name="T65" fmla="*/ 0 h 3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7"/>
                  <a:gd name="T100" fmla="*/ 0 h 32"/>
                  <a:gd name="T101" fmla="*/ 27 w 27"/>
                  <a:gd name="T102" fmla="*/ 32 h 3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7" h="32">
                    <a:moveTo>
                      <a:pt x="27" y="17"/>
                    </a:moveTo>
                    <a:lnTo>
                      <a:pt x="26" y="13"/>
                    </a:lnTo>
                    <a:lnTo>
                      <a:pt x="26" y="11"/>
                    </a:lnTo>
                    <a:lnTo>
                      <a:pt x="24" y="7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2"/>
                    </a:lnTo>
                    <a:lnTo>
                      <a:pt x="16" y="1"/>
                    </a:lnTo>
                    <a:lnTo>
                      <a:pt x="13" y="0"/>
                    </a:lnTo>
                    <a:lnTo>
                      <a:pt x="10" y="1"/>
                    </a:lnTo>
                    <a:lnTo>
                      <a:pt x="8" y="2"/>
                    </a:lnTo>
                    <a:lnTo>
                      <a:pt x="6" y="4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9"/>
                    </a:lnTo>
                    <a:lnTo>
                      <a:pt x="6" y="30"/>
                    </a:lnTo>
                    <a:lnTo>
                      <a:pt x="8" y="31"/>
                    </a:lnTo>
                    <a:lnTo>
                      <a:pt x="10" y="32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18" y="31"/>
                    </a:lnTo>
                    <a:lnTo>
                      <a:pt x="21" y="30"/>
                    </a:lnTo>
                    <a:lnTo>
                      <a:pt x="23" y="29"/>
                    </a:lnTo>
                    <a:lnTo>
                      <a:pt x="24" y="26"/>
                    </a:lnTo>
                    <a:lnTo>
                      <a:pt x="26" y="23"/>
                    </a:lnTo>
                    <a:lnTo>
                      <a:pt x="26" y="20"/>
                    </a:lnTo>
                    <a:lnTo>
                      <a:pt x="27" y="17"/>
                    </a:lnTo>
                    <a:close/>
                  </a:path>
                </a:pathLst>
              </a:custGeom>
              <a:solidFill>
                <a:srgbClr val="FDF8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49" name="Freeform 103"/>
              <p:cNvSpPr/>
              <p:nvPr/>
            </p:nvSpPr>
            <p:spPr bwMode="auto">
              <a:xfrm>
                <a:off x="1160" y="2658"/>
                <a:ext cx="3" cy="3"/>
              </a:xfrm>
              <a:custGeom>
                <a:avLst/>
                <a:gdLst>
                  <a:gd name="T0" fmla="*/ 0 w 18"/>
                  <a:gd name="T1" fmla="*/ 0 h 22"/>
                  <a:gd name="T2" fmla="*/ 0 w 18"/>
                  <a:gd name="T3" fmla="*/ 0 h 22"/>
                  <a:gd name="T4" fmla="*/ 0 w 18"/>
                  <a:gd name="T5" fmla="*/ 0 h 22"/>
                  <a:gd name="T6" fmla="*/ 0 w 18"/>
                  <a:gd name="T7" fmla="*/ 0 h 22"/>
                  <a:gd name="T8" fmla="*/ 0 w 18"/>
                  <a:gd name="T9" fmla="*/ 0 h 22"/>
                  <a:gd name="T10" fmla="*/ 0 w 18"/>
                  <a:gd name="T11" fmla="*/ 0 h 22"/>
                  <a:gd name="T12" fmla="*/ 0 w 18"/>
                  <a:gd name="T13" fmla="*/ 0 h 22"/>
                  <a:gd name="T14" fmla="*/ 0 w 18"/>
                  <a:gd name="T15" fmla="*/ 0 h 22"/>
                  <a:gd name="T16" fmla="*/ 0 w 18"/>
                  <a:gd name="T17" fmla="*/ 0 h 22"/>
                  <a:gd name="T18" fmla="*/ 0 w 18"/>
                  <a:gd name="T19" fmla="*/ 0 h 22"/>
                  <a:gd name="T20" fmla="*/ 0 w 18"/>
                  <a:gd name="T21" fmla="*/ 0 h 22"/>
                  <a:gd name="T22" fmla="*/ 0 w 18"/>
                  <a:gd name="T23" fmla="*/ 0 h 22"/>
                  <a:gd name="T24" fmla="*/ 0 w 18"/>
                  <a:gd name="T25" fmla="*/ 0 h 22"/>
                  <a:gd name="T26" fmla="*/ 0 w 18"/>
                  <a:gd name="T27" fmla="*/ 0 h 22"/>
                  <a:gd name="T28" fmla="*/ 0 w 18"/>
                  <a:gd name="T29" fmla="*/ 0 h 22"/>
                  <a:gd name="T30" fmla="*/ 0 w 18"/>
                  <a:gd name="T31" fmla="*/ 0 h 22"/>
                  <a:gd name="T32" fmla="*/ 0 w 18"/>
                  <a:gd name="T33" fmla="*/ 0 h 22"/>
                  <a:gd name="T34" fmla="*/ 0 w 18"/>
                  <a:gd name="T35" fmla="*/ 0 h 22"/>
                  <a:gd name="T36" fmla="*/ 0 w 18"/>
                  <a:gd name="T37" fmla="*/ 0 h 22"/>
                  <a:gd name="T38" fmla="*/ 0 w 18"/>
                  <a:gd name="T39" fmla="*/ 0 h 22"/>
                  <a:gd name="T40" fmla="*/ 0 w 18"/>
                  <a:gd name="T41" fmla="*/ 0 h 22"/>
                  <a:gd name="T42" fmla="*/ 0 w 18"/>
                  <a:gd name="T43" fmla="*/ 0 h 22"/>
                  <a:gd name="T44" fmla="*/ 0 w 18"/>
                  <a:gd name="T45" fmla="*/ 0 h 22"/>
                  <a:gd name="T46" fmla="*/ 0 w 18"/>
                  <a:gd name="T47" fmla="*/ 0 h 22"/>
                  <a:gd name="T48" fmla="*/ 0 w 18"/>
                  <a:gd name="T49" fmla="*/ 0 h 22"/>
                  <a:gd name="T50" fmla="*/ 0 w 18"/>
                  <a:gd name="T51" fmla="*/ 0 h 22"/>
                  <a:gd name="T52" fmla="*/ 0 w 18"/>
                  <a:gd name="T53" fmla="*/ 0 h 22"/>
                  <a:gd name="T54" fmla="*/ 0 w 18"/>
                  <a:gd name="T55" fmla="*/ 0 h 22"/>
                  <a:gd name="T56" fmla="*/ 0 w 18"/>
                  <a:gd name="T57" fmla="*/ 0 h 22"/>
                  <a:gd name="T58" fmla="*/ 0 w 18"/>
                  <a:gd name="T59" fmla="*/ 0 h 22"/>
                  <a:gd name="T60" fmla="*/ 0 w 18"/>
                  <a:gd name="T61" fmla="*/ 0 h 22"/>
                  <a:gd name="T62" fmla="*/ 0 w 18"/>
                  <a:gd name="T63" fmla="*/ 0 h 22"/>
                  <a:gd name="T64" fmla="*/ 0 w 18"/>
                  <a:gd name="T65" fmla="*/ 0 h 2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"/>
                  <a:gd name="T100" fmla="*/ 0 h 22"/>
                  <a:gd name="T101" fmla="*/ 18 w 18"/>
                  <a:gd name="T102" fmla="*/ 22 h 2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" h="22">
                    <a:moveTo>
                      <a:pt x="18" y="11"/>
                    </a:moveTo>
                    <a:lnTo>
                      <a:pt x="18" y="8"/>
                    </a:lnTo>
                    <a:lnTo>
                      <a:pt x="17" y="6"/>
                    </a:lnTo>
                    <a:lnTo>
                      <a:pt x="17" y="5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6" y="1"/>
                    </a:lnTo>
                    <a:lnTo>
                      <a:pt x="4" y="2"/>
                    </a:lnTo>
                    <a:lnTo>
                      <a:pt x="3" y="4"/>
                    </a:lnTo>
                    <a:lnTo>
                      <a:pt x="2" y="5"/>
                    </a:lnTo>
                    <a:lnTo>
                      <a:pt x="1" y="6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1" y="14"/>
                    </a:lnTo>
                    <a:lnTo>
                      <a:pt x="2" y="17"/>
                    </a:lnTo>
                    <a:lnTo>
                      <a:pt x="3" y="18"/>
                    </a:lnTo>
                    <a:lnTo>
                      <a:pt x="4" y="19"/>
                    </a:lnTo>
                    <a:lnTo>
                      <a:pt x="6" y="20"/>
                    </a:lnTo>
                    <a:lnTo>
                      <a:pt x="7" y="22"/>
                    </a:lnTo>
                    <a:lnTo>
                      <a:pt x="9" y="22"/>
                    </a:lnTo>
                    <a:lnTo>
                      <a:pt x="11" y="22"/>
                    </a:lnTo>
                    <a:lnTo>
                      <a:pt x="13" y="20"/>
                    </a:lnTo>
                    <a:lnTo>
                      <a:pt x="14" y="19"/>
                    </a:lnTo>
                    <a:lnTo>
                      <a:pt x="15" y="18"/>
                    </a:lnTo>
                    <a:lnTo>
                      <a:pt x="17" y="17"/>
                    </a:lnTo>
                    <a:lnTo>
                      <a:pt x="17" y="14"/>
                    </a:lnTo>
                    <a:lnTo>
                      <a:pt x="18" y="13"/>
                    </a:lnTo>
                    <a:lnTo>
                      <a:pt x="18" y="11"/>
                    </a:lnTo>
                    <a:close/>
                  </a:path>
                </a:pathLst>
              </a:custGeom>
              <a:solidFill>
                <a:srgbClr val="FDFAC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0" name="Freeform 104"/>
              <p:cNvSpPr/>
              <p:nvPr/>
            </p:nvSpPr>
            <p:spPr bwMode="auto">
              <a:xfrm>
                <a:off x="1161" y="2658"/>
                <a:ext cx="2" cy="2"/>
              </a:xfrm>
              <a:custGeom>
                <a:avLst/>
                <a:gdLst>
                  <a:gd name="T0" fmla="*/ 0 w 9"/>
                  <a:gd name="T1" fmla="*/ 0 h 11"/>
                  <a:gd name="T2" fmla="*/ 0 w 9"/>
                  <a:gd name="T3" fmla="*/ 0 h 11"/>
                  <a:gd name="T4" fmla="*/ 0 w 9"/>
                  <a:gd name="T5" fmla="*/ 0 h 11"/>
                  <a:gd name="T6" fmla="*/ 0 w 9"/>
                  <a:gd name="T7" fmla="*/ 0 h 11"/>
                  <a:gd name="T8" fmla="*/ 0 w 9"/>
                  <a:gd name="T9" fmla="*/ 0 h 11"/>
                  <a:gd name="T10" fmla="*/ 0 w 9"/>
                  <a:gd name="T11" fmla="*/ 0 h 11"/>
                  <a:gd name="T12" fmla="*/ 0 w 9"/>
                  <a:gd name="T13" fmla="*/ 0 h 11"/>
                  <a:gd name="T14" fmla="*/ 0 w 9"/>
                  <a:gd name="T15" fmla="*/ 0 h 11"/>
                  <a:gd name="T16" fmla="*/ 0 w 9"/>
                  <a:gd name="T17" fmla="*/ 0 h 11"/>
                  <a:gd name="T18" fmla="*/ 0 w 9"/>
                  <a:gd name="T19" fmla="*/ 0 h 11"/>
                  <a:gd name="T20" fmla="*/ 0 w 9"/>
                  <a:gd name="T21" fmla="*/ 0 h 11"/>
                  <a:gd name="T22" fmla="*/ 0 w 9"/>
                  <a:gd name="T23" fmla="*/ 0 h 11"/>
                  <a:gd name="T24" fmla="*/ 0 w 9"/>
                  <a:gd name="T25" fmla="*/ 0 h 11"/>
                  <a:gd name="T26" fmla="*/ 0 w 9"/>
                  <a:gd name="T27" fmla="*/ 0 h 11"/>
                  <a:gd name="T28" fmla="*/ 0 w 9"/>
                  <a:gd name="T29" fmla="*/ 0 h 11"/>
                  <a:gd name="T30" fmla="*/ 0 w 9"/>
                  <a:gd name="T31" fmla="*/ 0 h 11"/>
                  <a:gd name="T32" fmla="*/ 0 w 9"/>
                  <a:gd name="T33" fmla="*/ 0 h 11"/>
                  <a:gd name="T34" fmla="*/ 0 w 9"/>
                  <a:gd name="T35" fmla="*/ 0 h 11"/>
                  <a:gd name="T36" fmla="*/ 0 w 9"/>
                  <a:gd name="T37" fmla="*/ 0 h 11"/>
                  <a:gd name="T38" fmla="*/ 0 w 9"/>
                  <a:gd name="T39" fmla="*/ 0 h 11"/>
                  <a:gd name="T40" fmla="*/ 0 w 9"/>
                  <a:gd name="T41" fmla="*/ 0 h 11"/>
                  <a:gd name="T42" fmla="*/ 0 w 9"/>
                  <a:gd name="T43" fmla="*/ 0 h 11"/>
                  <a:gd name="T44" fmla="*/ 0 w 9"/>
                  <a:gd name="T45" fmla="*/ 0 h 11"/>
                  <a:gd name="T46" fmla="*/ 0 w 9"/>
                  <a:gd name="T47" fmla="*/ 0 h 11"/>
                  <a:gd name="T48" fmla="*/ 0 w 9"/>
                  <a:gd name="T49" fmla="*/ 0 h 11"/>
                  <a:gd name="T50" fmla="*/ 0 w 9"/>
                  <a:gd name="T51" fmla="*/ 0 h 11"/>
                  <a:gd name="T52" fmla="*/ 0 w 9"/>
                  <a:gd name="T53" fmla="*/ 0 h 11"/>
                  <a:gd name="T54" fmla="*/ 0 w 9"/>
                  <a:gd name="T55" fmla="*/ 0 h 11"/>
                  <a:gd name="T56" fmla="*/ 0 w 9"/>
                  <a:gd name="T57" fmla="*/ 0 h 11"/>
                  <a:gd name="T58" fmla="*/ 0 w 9"/>
                  <a:gd name="T59" fmla="*/ 0 h 11"/>
                  <a:gd name="T60" fmla="*/ 0 w 9"/>
                  <a:gd name="T61" fmla="*/ 0 h 11"/>
                  <a:gd name="T62" fmla="*/ 0 w 9"/>
                  <a:gd name="T63" fmla="*/ 0 h 11"/>
                  <a:gd name="T64" fmla="*/ 0 w 9"/>
                  <a:gd name="T65" fmla="*/ 0 h 1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9"/>
                  <a:gd name="T100" fmla="*/ 0 h 11"/>
                  <a:gd name="T101" fmla="*/ 9 w 9"/>
                  <a:gd name="T102" fmla="*/ 11 h 1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9" h="11">
                    <a:moveTo>
                      <a:pt x="9" y="6"/>
                    </a:moveTo>
                    <a:lnTo>
                      <a:pt x="9" y="5"/>
                    </a:lnTo>
                    <a:lnTo>
                      <a:pt x="8" y="3"/>
                    </a:lnTo>
                    <a:lnTo>
                      <a:pt x="8" y="2"/>
                    </a:lnTo>
                    <a:lnTo>
                      <a:pt x="7" y="2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2" y="11"/>
                    </a:lnTo>
                    <a:lnTo>
                      <a:pt x="3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1"/>
                    </a:lnTo>
                    <a:lnTo>
                      <a:pt x="7" y="11"/>
                    </a:lnTo>
                    <a:lnTo>
                      <a:pt x="7" y="9"/>
                    </a:lnTo>
                    <a:lnTo>
                      <a:pt x="8" y="8"/>
                    </a:lnTo>
                    <a:lnTo>
                      <a:pt x="9" y="7"/>
                    </a:lnTo>
                    <a:lnTo>
                      <a:pt x="9" y="6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1" name="Freeform 105"/>
              <p:cNvSpPr/>
              <p:nvPr/>
            </p:nvSpPr>
            <p:spPr bwMode="auto">
              <a:xfrm>
                <a:off x="1043" y="2593"/>
                <a:ext cx="44" cy="48"/>
              </a:xfrm>
              <a:custGeom>
                <a:avLst/>
                <a:gdLst>
                  <a:gd name="T0" fmla="*/ 0 w 220"/>
                  <a:gd name="T1" fmla="*/ 0 h 284"/>
                  <a:gd name="T2" fmla="*/ 0 w 220"/>
                  <a:gd name="T3" fmla="*/ 0 h 284"/>
                  <a:gd name="T4" fmla="*/ 0 w 220"/>
                  <a:gd name="T5" fmla="*/ 0 h 284"/>
                  <a:gd name="T6" fmla="*/ 0 w 220"/>
                  <a:gd name="T7" fmla="*/ 0 h 284"/>
                  <a:gd name="T8" fmla="*/ 0 w 220"/>
                  <a:gd name="T9" fmla="*/ 0 h 284"/>
                  <a:gd name="T10" fmla="*/ 0 w 220"/>
                  <a:gd name="T11" fmla="*/ 0 h 2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0"/>
                  <a:gd name="T19" fmla="*/ 0 h 284"/>
                  <a:gd name="T20" fmla="*/ 220 w 220"/>
                  <a:gd name="T21" fmla="*/ 284 h 2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0" h="284">
                    <a:moveTo>
                      <a:pt x="185" y="0"/>
                    </a:moveTo>
                    <a:lnTo>
                      <a:pt x="0" y="48"/>
                    </a:lnTo>
                    <a:lnTo>
                      <a:pt x="58" y="260"/>
                    </a:lnTo>
                    <a:lnTo>
                      <a:pt x="94" y="284"/>
                    </a:lnTo>
                    <a:lnTo>
                      <a:pt x="220" y="23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2" name="Freeform 106"/>
              <p:cNvSpPr/>
              <p:nvPr/>
            </p:nvSpPr>
            <p:spPr bwMode="auto">
              <a:xfrm>
                <a:off x="1043" y="2596"/>
                <a:ext cx="44" cy="26"/>
              </a:xfrm>
              <a:custGeom>
                <a:avLst/>
                <a:gdLst>
                  <a:gd name="T0" fmla="*/ 0 w 222"/>
                  <a:gd name="T1" fmla="*/ 0 h 157"/>
                  <a:gd name="T2" fmla="*/ 0 w 222"/>
                  <a:gd name="T3" fmla="*/ 0 h 157"/>
                  <a:gd name="T4" fmla="*/ 0 w 222"/>
                  <a:gd name="T5" fmla="*/ 0 h 157"/>
                  <a:gd name="T6" fmla="*/ 0 w 222"/>
                  <a:gd name="T7" fmla="*/ 0 h 157"/>
                  <a:gd name="T8" fmla="*/ 0 w 222"/>
                  <a:gd name="T9" fmla="*/ 0 h 1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2"/>
                  <a:gd name="T16" fmla="*/ 0 h 157"/>
                  <a:gd name="T17" fmla="*/ 222 w 222"/>
                  <a:gd name="T18" fmla="*/ 157 h 15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2" h="157">
                    <a:moveTo>
                      <a:pt x="186" y="0"/>
                    </a:moveTo>
                    <a:lnTo>
                      <a:pt x="0" y="48"/>
                    </a:lnTo>
                    <a:lnTo>
                      <a:pt x="157" y="157"/>
                    </a:lnTo>
                    <a:lnTo>
                      <a:pt x="222" y="24"/>
                    </a:lnTo>
                    <a:lnTo>
                      <a:pt x="186" y="0"/>
                    </a:lnTo>
                    <a:close/>
                  </a:path>
                </a:pathLst>
              </a:custGeom>
              <a:solidFill>
                <a:srgbClr val="EBECEE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3" name="Freeform 107"/>
              <p:cNvSpPr/>
              <p:nvPr/>
            </p:nvSpPr>
            <p:spPr bwMode="auto">
              <a:xfrm>
                <a:off x="1044" y="2600"/>
                <a:ext cx="13" cy="15"/>
              </a:xfrm>
              <a:custGeom>
                <a:avLst/>
                <a:gdLst>
                  <a:gd name="T0" fmla="*/ 0 w 63"/>
                  <a:gd name="T1" fmla="*/ 0 h 89"/>
                  <a:gd name="T2" fmla="*/ 0 w 63"/>
                  <a:gd name="T3" fmla="*/ 0 h 89"/>
                  <a:gd name="T4" fmla="*/ 0 w 63"/>
                  <a:gd name="T5" fmla="*/ 0 h 89"/>
                  <a:gd name="T6" fmla="*/ 0 w 63"/>
                  <a:gd name="T7" fmla="*/ 0 h 8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89"/>
                  <a:gd name="T14" fmla="*/ 63 w 63"/>
                  <a:gd name="T15" fmla="*/ 89 h 8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89">
                    <a:moveTo>
                      <a:pt x="63" y="0"/>
                    </a:moveTo>
                    <a:lnTo>
                      <a:pt x="0" y="16"/>
                    </a:lnTo>
                    <a:lnTo>
                      <a:pt x="20" y="89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A9A9A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4" name="Freeform 108"/>
              <p:cNvSpPr/>
              <p:nvPr/>
            </p:nvSpPr>
            <p:spPr bwMode="auto">
              <a:xfrm>
                <a:off x="1044" y="2601"/>
                <a:ext cx="13" cy="8"/>
              </a:xfrm>
              <a:custGeom>
                <a:avLst/>
                <a:gdLst>
                  <a:gd name="T0" fmla="*/ 0 w 63"/>
                  <a:gd name="T1" fmla="*/ 0 h 46"/>
                  <a:gd name="T2" fmla="*/ 0 w 63"/>
                  <a:gd name="T3" fmla="*/ 0 h 46"/>
                  <a:gd name="T4" fmla="*/ 0 w 63"/>
                  <a:gd name="T5" fmla="*/ 0 h 46"/>
                  <a:gd name="T6" fmla="*/ 0 w 63"/>
                  <a:gd name="T7" fmla="*/ 0 h 4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3"/>
                  <a:gd name="T13" fmla="*/ 0 h 46"/>
                  <a:gd name="T14" fmla="*/ 63 w 63"/>
                  <a:gd name="T15" fmla="*/ 46 h 4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3" h="46">
                    <a:moveTo>
                      <a:pt x="63" y="0"/>
                    </a:moveTo>
                    <a:lnTo>
                      <a:pt x="0" y="16"/>
                    </a:lnTo>
                    <a:lnTo>
                      <a:pt x="41" y="4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5" name="Freeform 109"/>
              <p:cNvSpPr/>
              <p:nvPr/>
            </p:nvSpPr>
            <p:spPr bwMode="auto">
              <a:xfrm>
                <a:off x="1078" y="2596"/>
                <a:ext cx="93" cy="63"/>
              </a:xfrm>
              <a:custGeom>
                <a:avLst/>
                <a:gdLst>
                  <a:gd name="T0" fmla="*/ 0 w 463"/>
                  <a:gd name="T1" fmla="*/ 0 h 376"/>
                  <a:gd name="T2" fmla="*/ 0 w 463"/>
                  <a:gd name="T3" fmla="*/ 0 h 376"/>
                  <a:gd name="T4" fmla="*/ 0 w 463"/>
                  <a:gd name="T5" fmla="*/ 0 h 376"/>
                  <a:gd name="T6" fmla="*/ 0 w 463"/>
                  <a:gd name="T7" fmla="*/ 0 h 376"/>
                  <a:gd name="T8" fmla="*/ 0 w 463"/>
                  <a:gd name="T9" fmla="*/ 0 h 3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3"/>
                  <a:gd name="T16" fmla="*/ 0 h 376"/>
                  <a:gd name="T17" fmla="*/ 463 w 463"/>
                  <a:gd name="T18" fmla="*/ 376 h 3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3" h="376">
                    <a:moveTo>
                      <a:pt x="8" y="0"/>
                    </a:moveTo>
                    <a:lnTo>
                      <a:pt x="0" y="79"/>
                    </a:lnTo>
                    <a:lnTo>
                      <a:pt x="432" y="376"/>
                    </a:lnTo>
                    <a:lnTo>
                      <a:pt x="463" y="311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5DC7C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6" name="Freeform 110"/>
              <p:cNvSpPr/>
              <p:nvPr/>
            </p:nvSpPr>
            <p:spPr bwMode="auto">
              <a:xfrm>
                <a:off x="1068" y="2607"/>
                <a:ext cx="100" cy="72"/>
              </a:xfrm>
              <a:custGeom>
                <a:avLst/>
                <a:gdLst>
                  <a:gd name="T0" fmla="*/ 0 w 501"/>
                  <a:gd name="T1" fmla="*/ 0 h 430"/>
                  <a:gd name="T2" fmla="*/ 0 w 501"/>
                  <a:gd name="T3" fmla="*/ 0 h 430"/>
                  <a:gd name="T4" fmla="*/ 0 w 501"/>
                  <a:gd name="T5" fmla="*/ 0 h 430"/>
                  <a:gd name="T6" fmla="*/ 0 w 501"/>
                  <a:gd name="T7" fmla="*/ 0 h 430"/>
                  <a:gd name="T8" fmla="*/ 0 w 501"/>
                  <a:gd name="T9" fmla="*/ 0 h 430"/>
                  <a:gd name="T10" fmla="*/ 0 w 501"/>
                  <a:gd name="T11" fmla="*/ 0 h 43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1"/>
                  <a:gd name="T19" fmla="*/ 0 h 430"/>
                  <a:gd name="T20" fmla="*/ 501 w 501"/>
                  <a:gd name="T21" fmla="*/ 430 h 43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1" h="430">
                    <a:moveTo>
                      <a:pt x="69" y="0"/>
                    </a:moveTo>
                    <a:lnTo>
                      <a:pt x="14" y="52"/>
                    </a:lnTo>
                    <a:lnTo>
                      <a:pt x="0" y="131"/>
                    </a:lnTo>
                    <a:lnTo>
                      <a:pt x="436" y="430"/>
                    </a:lnTo>
                    <a:lnTo>
                      <a:pt x="501" y="297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8DC634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7" name="Freeform 111"/>
              <p:cNvSpPr/>
              <p:nvPr/>
            </p:nvSpPr>
            <p:spPr bwMode="auto">
              <a:xfrm>
                <a:off x="1056" y="2628"/>
                <a:ext cx="97" cy="61"/>
              </a:xfrm>
              <a:custGeom>
                <a:avLst/>
                <a:gdLst>
                  <a:gd name="T0" fmla="*/ 0 w 487"/>
                  <a:gd name="T1" fmla="*/ 0 h 367"/>
                  <a:gd name="T2" fmla="*/ 0 w 487"/>
                  <a:gd name="T3" fmla="*/ 0 h 367"/>
                  <a:gd name="T4" fmla="*/ 0 w 487"/>
                  <a:gd name="T5" fmla="*/ 0 h 367"/>
                  <a:gd name="T6" fmla="*/ 0 w 487"/>
                  <a:gd name="T7" fmla="*/ 0 h 367"/>
                  <a:gd name="T8" fmla="*/ 0 w 487"/>
                  <a:gd name="T9" fmla="*/ 0 h 3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7"/>
                  <a:gd name="T16" fmla="*/ 0 h 367"/>
                  <a:gd name="T17" fmla="*/ 487 w 487"/>
                  <a:gd name="T18" fmla="*/ 367 h 3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7" h="367">
                    <a:moveTo>
                      <a:pt x="51" y="0"/>
                    </a:moveTo>
                    <a:lnTo>
                      <a:pt x="0" y="55"/>
                    </a:lnTo>
                    <a:lnTo>
                      <a:pt x="455" y="367"/>
                    </a:lnTo>
                    <a:lnTo>
                      <a:pt x="487" y="301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6EAE33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8" name="Freeform 112"/>
              <p:cNvSpPr/>
              <p:nvPr/>
            </p:nvSpPr>
            <p:spPr bwMode="auto">
              <a:xfrm>
                <a:off x="1143" y="2647"/>
                <a:ext cx="30" cy="45"/>
              </a:xfrm>
              <a:custGeom>
                <a:avLst/>
                <a:gdLst>
                  <a:gd name="T0" fmla="*/ 0 w 147"/>
                  <a:gd name="T1" fmla="*/ 0 h 276"/>
                  <a:gd name="T2" fmla="*/ 0 w 147"/>
                  <a:gd name="T3" fmla="*/ 0 h 276"/>
                  <a:gd name="T4" fmla="*/ 0 w 147"/>
                  <a:gd name="T5" fmla="*/ 0 h 276"/>
                  <a:gd name="T6" fmla="*/ 0 w 147"/>
                  <a:gd name="T7" fmla="*/ 0 h 276"/>
                  <a:gd name="T8" fmla="*/ 0 w 147"/>
                  <a:gd name="T9" fmla="*/ 0 h 27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276"/>
                  <a:gd name="T17" fmla="*/ 147 w 147"/>
                  <a:gd name="T18" fmla="*/ 276 h 27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276">
                    <a:moveTo>
                      <a:pt x="127" y="0"/>
                    </a:moveTo>
                    <a:lnTo>
                      <a:pt x="147" y="14"/>
                    </a:lnTo>
                    <a:lnTo>
                      <a:pt x="20" y="276"/>
                    </a:lnTo>
                    <a:lnTo>
                      <a:pt x="0" y="263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C2C165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59" name="Freeform 113"/>
              <p:cNvSpPr/>
              <p:nvPr/>
            </p:nvSpPr>
            <p:spPr bwMode="auto">
              <a:xfrm>
                <a:off x="1154" y="2642"/>
                <a:ext cx="23" cy="34"/>
              </a:xfrm>
              <a:custGeom>
                <a:avLst/>
                <a:gdLst>
                  <a:gd name="T0" fmla="*/ 0 w 114"/>
                  <a:gd name="T1" fmla="*/ 0 h 209"/>
                  <a:gd name="T2" fmla="*/ 0 w 114"/>
                  <a:gd name="T3" fmla="*/ 0 h 209"/>
                  <a:gd name="T4" fmla="*/ 0 w 114"/>
                  <a:gd name="T5" fmla="*/ 0 h 209"/>
                  <a:gd name="T6" fmla="*/ 0 w 114"/>
                  <a:gd name="T7" fmla="*/ 0 h 209"/>
                  <a:gd name="T8" fmla="*/ 0 w 114"/>
                  <a:gd name="T9" fmla="*/ 0 h 20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4"/>
                  <a:gd name="T16" fmla="*/ 0 h 209"/>
                  <a:gd name="T17" fmla="*/ 114 w 114"/>
                  <a:gd name="T18" fmla="*/ 209 h 20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4" h="209">
                    <a:moveTo>
                      <a:pt x="94" y="0"/>
                    </a:moveTo>
                    <a:lnTo>
                      <a:pt x="114" y="14"/>
                    </a:lnTo>
                    <a:lnTo>
                      <a:pt x="20" y="209"/>
                    </a:lnTo>
                    <a:lnTo>
                      <a:pt x="0" y="195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DFC9B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  <p:sp>
            <p:nvSpPr>
              <p:cNvPr id="60" name="Freeform 114"/>
              <p:cNvSpPr/>
              <p:nvPr/>
            </p:nvSpPr>
            <p:spPr bwMode="auto">
              <a:xfrm>
                <a:off x="1163" y="2646"/>
                <a:ext cx="11" cy="13"/>
              </a:xfrm>
              <a:custGeom>
                <a:avLst/>
                <a:gdLst>
                  <a:gd name="T0" fmla="*/ 0 w 51"/>
                  <a:gd name="T1" fmla="*/ 0 h 78"/>
                  <a:gd name="T2" fmla="*/ 0 w 51"/>
                  <a:gd name="T3" fmla="*/ 0 h 78"/>
                  <a:gd name="T4" fmla="*/ 0 w 51"/>
                  <a:gd name="T5" fmla="*/ 0 h 78"/>
                  <a:gd name="T6" fmla="*/ 0 w 51"/>
                  <a:gd name="T7" fmla="*/ 0 h 78"/>
                  <a:gd name="T8" fmla="*/ 0 w 51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"/>
                  <a:gd name="T16" fmla="*/ 0 h 78"/>
                  <a:gd name="T17" fmla="*/ 51 w 51"/>
                  <a:gd name="T18" fmla="*/ 78 h 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" h="78">
                    <a:moveTo>
                      <a:pt x="31" y="0"/>
                    </a:moveTo>
                    <a:lnTo>
                      <a:pt x="51" y="14"/>
                    </a:lnTo>
                    <a:lnTo>
                      <a:pt x="21" y="78"/>
                    </a:lnTo>
                    <a:lnTo>
                      <a:pt x="0" y="6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EFEC8"/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rgbClr val="080808"/>
                  </a:solidFill>
                  <a:latin typeface="+mn-ea"/>
                  <a:ea typeface="+mn-ea"/>
                </a:endParaRPr>
              </a:p>
            </p:txBody>
          </p:sp>
        </p:grp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77838" y="2019300"/>
            <a:ext cx="3387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（1）</a:t>
            </a:r>
            <a:r>
              <a:rPr lang="zh-CN" altLang="en-US" sz="3200" b="1">
                <a:solidFill>
                  <a:srgbClr val="0000FF"/>
                </a:solidFill>
              </a:rPr>
              <a:t>待人厚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42988" y="2562225"/>
            <a:ext cx="4387850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体现叶先生既是躬行君子，又能学而不厌，诲人不倦的过人之处。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57200" y="4792663"/>
            <a:ext cx="33861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（2）</a:t>
            </a:r>
            <a:r>
              <a:rPr lang="zh-CN" altLang="en-US" sz="3200" b="1">
                <a:solidFill>
                  <a:srgbClr val="0000FF"/>
                </a:solidFill>
              </a:rPr>
              <a:t>律己严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042988" y="5265738"/>
            <a:ext cx="10418762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800" b="1">
                <a:solidFill>
                  <a:srgbClr val="0070C0"/>
                </a:solidFill>
              </a:rPr>
              <a:t>通过叶先生有关自己无法当面指摘他人短处的一次发言，表现其“使人自重”的“德的力量”。</a:t>
            </a:r>
          </a:p>
        </p:txBody>
      </p:sp>
      <p:pic>
        <p:nvPicPr>
          <p:cNvPr id="62" name="图片 61" descr="wKgB3FIN-veAamp-AACdgY8tpwM58.rbook_comment.w3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19838" y="2019300"/>
            <a:ext cx="4518025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58" descr="山底5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556125"/>
            <a:ext cx="12192000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87" name="TextBox 4"/>
          <p:cNvSpPr txBox="1">
            <a:spLocks noChangeArrowheads="1"/>
          </p:cNvSpPr>
          <p:nvPr/>
        </p:nvSpPr>
        <p:spPr bwMode="auto">
          <a:xfrm>
            <a:off x="3937000" y="1803400"/>
            <a:ext cx="6280150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457200"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  <a:ea typeface="+mn-ea"/>
              </a:rPr>
              <a:t>修改文章</a:t>
            </a:r>
            <a:endParaRPr lang="en-US" altLang="zh-CN" sz="2400" b="1" dirty="0" smtClean="0">
              <a:solidFill>
                <a:srgbClr val="C00000"/>
              </a:solidFill>
              <a:latin typeface="+mn-ea"/>
              <a:ea typeface="+mn-ea"/>
            </a:endParaRPr>
          </a:p>
          <a:p>
            <a:pPr defTabSz="457200"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  <a:ea typeface="+mn-ea"/>
              </a:rPr>
              <a:t>送客 </a:t>
            </a:r>
            <a:endParaRPr lang="en-US" altLang="zh-CN" sz="2400" b="1" dirty="0" smtClean="0">
              <a:solidFill>
                <a:srgbClr val="C00000"/>
              </a:solidFill>
              <a:latin typeface="+mn-ea"/>
              <a:ea typeface="+mn-ea"/>
            </a:endParaRPr>
          </a:p>
          <a:p>
            <a:pPr defTabSz="457200" eaLnBrk="1" hangingPunct="1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C00000"/>
                </a:solidFill>
                <a:latin typeface="+mn-ea"/>
                <a:ea typeface="+mn-ea"/>
              </a:rPr>
              <a:t>复信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defTabSz="457200" eaLnBrk="1" hangingPunct="1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15513" y="3227388"/>
            <a:ext cx="4699000" cy="1292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躬行君子</a:t>
            </a:r>
            <a:endParaRPr lang="en-US" altLang="zh-CN" sz="26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2600" b="1" dirty="0">
                <a:solidFill>
                  <a:srgbClr val="FF0000"/>
                </a:solidFill>
                <a:latin typeface="+mn-ea"/>
                <a:ea typeface="+mn-ea"/>
              </a:rPr>
              <a:t>堪为师表</a:t>
            </a:r>
          </a:p>
        </p:txBody>
      </p:sp>
      <p:sp>
        <p:nvSpPr>
          <p:cNvPr id="32774" name="TextBox 2"/>
          <p:cNvSpPr txBox="1">
            <a:spLocks noChangeArrowheads="1"/>
          </p:cNvSpPr>
          <p:nvPr/>
        </p:nvSpPr>
        <p:spPr bwMode="auto">
          <a:xfrm>
            <a:off x="1746250" y="4508500"/>
            <a:ext cx="5888038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defTabSz="457200" eaLnBrk="1" hangingPunct="1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C9337"/>
                </a:solidFill>
                <a:latin typeface="+mn-ea"/>
                <a:ea typeface="+mn-ea"/>
              </a:rPr>
              <a:t>律己严</a:t>
            </a:r>
          </a:p>
        </p:txBody>
      </p:sp>
      <p:sp>
        <p:nvSpPr>
          <p:cNvPr id="58" name="AutoShape 9"/>
          <p:cNvSpPr>
            <a:spLocks noChangeArrowheads="1"/>
          </p:cNvSpPr>
          <p:nvPr/>
        </p:nvSpPr>
        <p:spPr bwMode="auto">
          <a:xfrm>
            <a:off x="520700" y="2497138"/>
            <a:ext cx="844550" cy="2911475"/>
          </a:xfrm>
          <a:prstGeom prst="roundRect">
            <a:avLst>
              <a:gd name="adj" fmla="val 13125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 kern="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pic>
        <p:nvPicPr>
          <p:cNvPr id="50183" name="Picture 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77513" y="6194425"/>
            <a:ext cx="16256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64" name="矩形 47"/>
          <p:cNvSpPr>
            <a:spLocks noChangeArrowheads="1"/>
          </p:cNvSpPr>
          <p:nvPr/>
        </p:nvSpPr>
        <p:spPr bwMode="auto">
          <a:xfrm>
            <a:off x="363538" y="2481263"/>
            <a:ext cx="1109662" cy="3211512"/>
          </a:xfrm>
          <a:prstGeom prst="rect">
            <a:avLst/>
          </a:prstGeom>
          <a:noFill/>
          <a:ln>
            <a:noFill/>
          </a:ln>
          <a:extLst/>
        </p:spPr>
        <p:txBody>
          <a:bodyPr vert="eaVert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C9337"/>
                </a:solidFill>
                <a:latin typeface="+mn-ea"/>
                <a:ea typeface="+mn-ea"/>
              </a:rPr>
              <a:t>叶圣陶先生二三事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70050" y="2262188"/>
            <a:ext cx="5370513" cy="638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C9337"/>
                </a:solidFill>
                <a:latin typeface="+mn-ea"/>
                <a:ea typeface="+mn-ea"/>
              </a:rPr>
              <a:t>待人厚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358900" y="1739900"/>
            <a:ext cx="417513" cy="401320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>
              <a:defRPr/>
            </a:pPr>
            <a:endParaRPr lang="zh-CN" altLang="en-US" sz="2400">
              <a:latin typeface="+mn-ea"/>
            </a:endParaRPr>
          </a:p>
        </p:txBody>
      </p:sp>
      <p:sp>
        <p:nvSpPr>
          <p:cNvPr id="27" name="左大括号 26"/>
          <p:cNvSpPr/>
          <p:nvPr/>
        </p:nvSpPr>
        <p:spPr>
          <a:xfrm>
            <a:off x="3436938" y="4100513"/>
            <a:ext cx="512762" cy="1716087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>
              <a:defRPr/>
            </a:pPr>
            <a:endParaRPr lang="zh-CN" altLang="en-US" sz="2400">
              <a:latin typeface="+mn-ea"/>
            </a:endParaRPr>
          </a:p>
        </p:txBody>
      </p:sp>
      <p:sp>
        <p:nvSpPr>
          <p:cNvPr id="50188" name="TextBox 6"/>
          <p:cNvSpPr txBox="1">
            <a:spLocks noChangeArrowheads="1"/>
          </p:cNvSpPr>
          <p:nvPr/>
        </p:nvSpPr>
        <p:spPr bwMode="auto">
          <a:xfrm>
            <a:off x="3906838" y="3762375"/>
            <a:ext cx="78787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写话要求平易自然、鲜明简洁、</a:t>
            </a:r>
            <a:endParaRPr lang="en-US" altLang="zh-CN" sz="2400" b="1">
              <a:solidFill>
                <a:srgbClr val="C00000"/>
              </a:solidFill>
              <a:latin typeface="Calibri" pitchFamily="34" charset="0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细致恳切</a:t>
            </a:r>
            <a:endParaRPr lang="en-US" altLang="zh-CN" sz="2400" b="1">
              <a:solidFill>
                <a:srgbClr val="C00000"/>
              </a:solidFill>
              <a:latin typeface="Calibri" pitchFamily="34" charset="0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作文要求简洁</a:t>
            </a:r>
            <a:endParaRPr lang="en-US" altLang="zh-CN" sz="2400" b="1">
              <a:solidFill>
                <a:srgbClr val="C00000"/>
              </a:solidFill>
              <a:latin typeface="Calibri" pitchFamily="34" charset="0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2400" b="1">
                <a:solidFill>
                  <a:srgbClr val="C00000"/>
                </a:solidFill>
                <a:latin typeface="Calibri" pitchFamily="34" charset="0"/>
              </a:rPr>
              <a:t>语文力求完美、以身作则</a:t>
            </a:r>
          </a:p>
        </p:txBody>
      </p:sp>
      <p:sp>
        <p:nvSpPr>
          <p:cNvPr id="28" name="左大括号 27"/>
          <p:cNvSpPr/>
          <p:nvPr/>
        </p:nvSpPr>
        <p:spPr>
          <a:xfrm>
            <a:off x="3436938" y="1931988"/>
            <a:ext cx="512762" cy="15017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>
              <a:defRPr/>
            </a:pPr>
            <a:endParaRPr lang="zh-CN" altLang="en-US" sz="2400">
              <a:latin typeface="+mn-ea"/>
            </a:endParaRPr>
          </a:p>
        </p:txBody>
      </p:sp>
      <p:sp>
        <p:nvSpPr>
          <p:cNvPr id="25" name="左大括号 24"/>
          <p:cNvSpPr/>
          <p:nvPr/>
        </p:nvSpPr>
        <p:spPr>
          <a:xfrm flipH="1">
            <a:off x="9501188" y="1817688"/>
            <a:ext cx="406400" cy="4252912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457200">
              <a:defRPr/>
            </a:pPr>
            <a:endParaRPr lang="zh-CN" altLang="en-US" sz="2400">
              <a:latin typeface="+mn-ea"/>
            </a:endParaRPr>
          </a:p>
        </p:txBody>
      </p:sp>
      <p:pic>
        <p:nvPicPr>
          <p:cNvPr id="50191" name="Picture 11" descr="D:\我的文档\Tencent Files\923213587\FileRecv\归纳总结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70400" y="484188"/>
            <a:ext cx="34305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92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50400" y="1373188"/>
            <a:ext cx="5380038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577513" y="6194425"/>
            <a:ext cx="16256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文本框 13"/>
          <p:cNvSpPr txBox="1">
            <a:spLocks noChangeArrowheads="1"/>
          </p:cNvSpPr>
          <p:nvPr/>
        </p:nvSpPr>
        <p:spPr bwMode="auto">
          <a:xfrm>
            <a:off x="14349413" y="2339975"/>
            <a:ext cx="2444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457200"/>
            <a:endParaRPr kumimoji="1" lang="zh-CN" altLang="en-US">
              <a:latin typeface="Calibri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1149350" y="2635250"/>
            <a:ext cx="995045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623888" algn="just" defTabSz="457200" eaLnBrk="0" hangingPunct="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  <a:cs typeface="Times New Roman" pitchFamily="18" charset="0"/>
              </a:rPr>
              <a:t>本文通过典型事例记叙了叶圣陶先生“待人厚”和“律己严”两方面过人的品德，表现了叶圣陶先生躬行君子、堪为师表的忠厚老者形象和独特而可贵的精神风貌。</a:t>
            </a:r>
          </a:p>
        </p:txBody>
      </p:sp>
      <p:pic>
        <p:nvPicPr>
          <p:cNvPr id="51205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6450" y="1909763"/>
            <a:ext cx="5380038" cy="85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1" name="组合 7"/>
          <p:cNvGrpSpPr/>
          <p:nvPr/>
        </p:nvGrpSpPr>
        <p:grpSpPr>
          <a:xfrm>
            <a:off x="553297" y="318982"/>
            <a:ext cx="2791883" cy="715433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0" tIns="47264" rIns="94530" bIns="47264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base" hangingPunct="1">
                <a:buFont typeface="Arial" panose="020B0604020202020204" pitchFamily="34" charset="0"/>
                <a:buNone/>
              </a:pPr>
              <a:endParaRPr lang="zh-CN" altLang="en-US" sz="2900" strike="noStrike" noProof="1">
                <a:sym typeface="Calibri" panose="020F0502020204030204" pitchFamily="34" charset="0"/>
              </a:endParaRPr>
            </a:p>
          </p:txBody>
        </p:sp>
        <p:sp>
          <p:nvSpPr>
            <p:cNvPr id="12293" name="TextBox 18"/>
            <p:cNvSpPr txBox="1"/>
            <p:nvPr/>
          </p:nvSpPr>
          <p:spPr>
            <a:xfrm>
              <a:off x="2644" y="741"/>
              <a:ext cx="2895" cy="9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94530" tIns="47264" rIns="94530" bIns="47264" anchor="t">
              <a:spAutoFit/>
            </a:bodyPr>
            <a:lstStyle/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预学检测</a:t>
              </a:r>
            </a:p>
          </p:txBody>
        </p:sp>
      </p:grpSp>
      <p:sp>
        <p:nvSpPr>
          <p:cNvPr id="27649" name="文本框 3"/>
          <p:cNvSpPr txBox="1"/>
          <p:nvPr/>
        </p:nvSpPr>
        <p:spPr>
          <a:xfrm>
            <a:off x="433705" y="1211580"/>
            <a:ext cx="105911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预学二：区分下列词语中红色字的读音</a:t>
            </a:r>
            <a:r>
              <a:rPr lang="zh-CN" altLang="zh-CN" sz="36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652" name="AutoShape 10"/>
          <p:cNvSpPr/>
          <p:nvPr/>
        </p:nvSpPr>
        <p:spPr>
          <a:xfrm>
            <a:off x="848995" y="211645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0" name="文本框 4"/>
          <p:cNvSpPr txBox="1"/>
          <p:nvPr/>
        </p:nvSpPr>
        <p:spPr>
          <a:xfrm>
            <a:off x="848678" y="1737995"/>
            <a:ext cx="195897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商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酌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卓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越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4"/>
          <p:cNvSpPr txBox="1"/>
          <p:nvPr/>
        </p:nvSpPr>
        <p:spPr>
          <a:xfrm>
            <a:off x="3795713" y="1737995"/>
            <a:ext cx="1958975" cy="1581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妥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请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</a:p>
          <a:p>
            <a:pPr>
              <a:lnSpc>
                <a:spcPct val="10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帖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10"/>
          <p:cNvSpPr/>
          <p:nvPr/>
        </p:nvSpPr>
        <p:spPr>
          <a:xfrm>
            <a:off x="3796030" y="200469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AutoShape 10"/>
          <p:cNvSpPr/>
          <p:nvPr/>
        </p:nvSpPr>
        <p:spPr>
          <a:xfrm>
            <a:off x="848995" y="3633470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AutoShape 10"/>
          <p:cNvSpPr/>
          <p:nvPr/>
        </p:nvSpPr>
        <p:spPr>
          <a:xfrm>
            <a:off x="3796030" y="374332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3710" y="1923415"/>
            <a:ext cx="10642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743710" y="2658110"/>
            <a:ext cx="10642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73918" y="1737995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tiē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4235" y="2236788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tiě</a:t>
            </a:r>
          </a:p>
        </p:txBody>
      </p:sp>
      <p:sp>
        <p:nvSpPr>
          <p:cNvPr id="12" name="AutoShape 10"/>
          <p:cNvSpPr/>
          <p:nvPr/>
        </p:nvSpPr>
        <p:spPr>
          <a:xfrm>
            <a:off x="6236335" y="2116455"/>
            <a:ext cx="8636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AutoShape 10"/>
          <p:cNvSpPr/>
          <p:nvPr/>
        </p:nvSpPr>
        <p:spPr>
          <a:xfrm>
            <a:off x="9107170" y="211645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51" name="文本框 5"/>
          <p:cNvSpPr txBox="1"/>
          <p:nvPr/>
        </p:nvSpPr>
        <p:spPr>
          <a:xfrm>
            <a:off x="6322695" y="1737995"/>
            <a:ext cx="111696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疏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枢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纽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3" name="文本框 10"/>
          <p:cNvSpPr txBox="1"/>
          <p:nvPr/>
        </p:nvSpPr>
        <p:spPr>
          <a:xfrm>
            <a:off x="7397433" y="1923415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shū</a:t>
            </a:r>
          </a:p>
        </p:txBody>
      </p:sp>
      <p:sp>
        <p:nvSpPr>
          <p:cNvPr id="11274" name="文本框 11"/>
          <p:cNvSpPr txBox="1"/>
          <p:nvPr/>
        </p:nvSpPr>
        <p:spPr>
          <a:xfrm>
            <a:off x="7397433" y="2719705"/>
            <a:ext cx="8382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shū</a:t>
            </a:r>
          </a:p>
        </p:txBody>
      </p:sp>
      <p:sp>
        <p:nvSpPr>
          <p:cNvPr id="14" name="文本框 5"/>
          <p:cNvSpPr txBox="1"/>
          <p:nvPr/>
        </p:nvSpPr>
        <p:spPr>
          <a:xfrm>
            <a:off x="9183370" y="1737995"/>
            <a:ext cx="113284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业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绩</a:t>
            </a: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痕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迹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5" name="文本框 12"/>
          <p:cNvSpPr txBox="1"/>
          <p:nvPr/>
        </p:nvSpPr>
        <p:spPr>
          <a:xfrm>
            <a:off x="10035858" y="1923415"/>
            <a:ext cx="485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jì</a:t>
            </a:r>
          </a:p>
        </p:txBody>
      </p:sp>
      <p:sp>
        <p:nvSpPr>
          <p:cNvPr id="15" name="文本框 12"/>
          <p:cNvSpPr txBox="1"/>
          <p:nvPr/>
        </p:nvSpPr>
        <p:spPr>
          <a:xfrm>
            <a:off x="10134918" y="2657793"/>
            <a:ext cx="386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jì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62" name="文本框 4"/>
          <p:cNvSpPr txBox="1"/>
          <p:nvPr/>
        </p:nvSpPr>
        <p:spPr>
          <a:xfrm>
            <a:off x="848678" y="3366453"/>
            <a:ext cx="195897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累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赘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积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累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847215" y="3633470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léi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847215" y="4335145"/>
            <a:ext cx="5892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lěi</a:t>
            </a:r>
          </a:p>
        </p:txBody>
      </p:sp>
      <p:sp>
        <p:nvSpPr>
          <p:cNvPr id="18" name="AutoShape 10"/>
          <p:cNvSpPr/>
          <p:nvPr/>
        </p:nvSpPr>
        <p:spPr>
          <a:xfrm>
            <a:off x="6246495" y="374332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AutoShape 10"/>
          <p:cNvSpPr/>
          <p:nvPr/>
        </p:nvSpPr>
        <p:spPr>
          <a:xfrm>
            <a:off x="9183370" y="3743325"/>
            <a:ext cx="76200" cy="1041400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文本框 4"/>
          <p:cNvSpPr txBox="1"/>
          <p:nvPr/>
        </p:nvSpPr>
        <p:spPr>
          <a:xfrm>
            <a:off x="3796030" y="3366770"/>
            <a:ext cx="1067435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拖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沓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践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踏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29480" y="3556635"/>
            <a:ext cx="7219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729480" y="4334828"/>
            <a:ext cx="5010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à</a:t>
            </a:r>
            <a:endParaRPr lang="en-US" altLang="zh-CN" sz="3200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" name="文本框 4"/>
          <p:cNvSpPr txBox="1"/>
          <p:nvPr/>
        </p:nvSpPr>
        <p:spPr>
          <a:xfrm>
            <a:off x="6322695" y="3366770"/>
            <a:ext cx="216281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颠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沛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流离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肺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腑之言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10"/>
          <p:cNvSpPr txBox="1"/>
          <p:nvPr/>
        </p:nvSpPr>
        <p:spPr>
          <a:xfrm>
            <a:off x="8076883" y="3556635"/>
            <a:ext cx="7251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pèi</a:t>
            </a:r>
          </a:p>
        </p:txBody>
      </p:sp>
      <p:sp>
        <p:nvSpPr>
          <p:cNvPr id="28" name="文本框 10"/>
          <p:cNvSpPr txBox="1"/>
          <p:nvPr/>
        </p:nvSpPr>
        <p:spPr>
          <a:xfrm>
            <a:off x="8076883" y="4335145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fèi</a:t>
            </a:r>
          </a:p>
        </p:txBody>
      </p:sp>
      <p:sp>
        <p:nvSpPr>
          <p:cNvPr id="29" name="文本框 4"/>
          <p:cNvSpPr txBox="1"/>
          <p:nvPr/>
        </p:nvSpPr>
        <p:spPr>
          <a:xfrm>
            <a:off x="9197340" y="3366770"/>
            <a:ext cx="216281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诲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人不倦</a:t>
            </a:r>
            <a:endParaRPr lang="zh-CN" altLang="zh-CN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讳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莫如深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12"/>
          <p:cNvSpPr txBox="1"/>
          <p:nvPr/>
        </p:nvSpPr>
        <p:spPr>
          <a:xfrm>
            <a:off x="10939463" y="3556635"/>
            <a:ext cx="748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huì</a:t>
            </a:r>
          </a:p>
        </p:txBody>
      </p:sp>
      <p:sp>
        <p:nvSpPr>
          <p:cNvPr id="31" name="文本框 12"/>
          <p:cNvSpPr txBox="1"/>
          <p:nvPr/>
        </p:nvSpPr>
        <p:spPr>
          <a:xfrm>
            <a:off x="10939463" y="4335145"/>
            <a:ext cx="7480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huì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674235" y="2719388"/>
            <a:ext cx="612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tiè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  <p:bldP spid="11273" grpId="0"/>
      <p:bldP spid="11274" grpId="0"/>
      <p:bldP spid="11275" grpId="0"/>
      <p:bldP spid="15" grpId="0"/>
      <p:bldP spid="16" grpId="0"/>
      <p:bldP spid="17" grpId="0"/>
      <p:bldP spid="21" grpId="0"/>
      <p:bldP spid="22" grpId="0"/>
      <p:bldP spid="26" grpId="0"/>
      <p:bldP spid="28" grpId="0"/>
      <p:bldP spid="30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/>
          <p:cNvSpPr>
            <a:spLocks noGrp="1"/>
          </p:cNvSpPr>
          <p:nvPr/>
        </p:nvSpPr>
        <p:spPr>
          <a:xfrm>
            <a:off x="299720" y="466090"/>
            <a:ext cx="11760200" cy="279527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zh-CN" sz="36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别</a:t>
            </a:r>
            <a:r>
              <a:rPr lang="zh-CN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扭</a:t>
            </a:r>
            <a:r>
              <a:rPr lang="en-US"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</a:t>
            </a:r>
            <a:r>
              <a:rPr lang="en-US" altLang="zh-CN" sz="36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商</a:t>
            </a:r>
            <a:r>
              <a:rPr lang="en-US" altLang="zh-CN" sz="3600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zhuó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600" dirty="0" err="1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rǒnɡ     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长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累</a:t>
            </a:r>
            <a:r>
              <a:rPr lang="en-US" altLang="zh-CN" sz="3200" dirty="0" err="1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zhui</a:t>
            </a:r>
            <a:r>
              <a:rPr 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6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拖</a:t>
            </a:r>
            <a:r>
              <a:rPr lang="zh-CN" altLang="zh-CN" sz="3600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t</a:t>
            </a:r>
            <a:r>
              <a:rPr lang="zh-CN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妥</a:t>
            </a:r>
            <a:r>
              <a:rPr altLang="zh-C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tiē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zh-CN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  <a:r>
              <a:rPr 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丁</a:t>
            </a:r>
            <a:r>
              <a:rPr lang="en-US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m</a:t>
            </a:r>
            <a:r>
              <a:rPr 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ǎo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年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4000" dirty="0" err="1" smtClean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pì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如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</a:t>
            </a:r>
          </a:p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altLang="zh-CN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huì</a:t>
            </a:r>
            <a:r>
              <a:rPr lang="en-US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人不倦</a:t>
            </a:r>
            <a:r>
              <a:rPr lang="en-US"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颠</a:t>
            </a:r>
            <a:r>
              <a:rPr altLang="zh-CN" sz="36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pèi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en-US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流离</a:t>
            </a:r>
            <a:r>
              <a:rPr altLang="zh-CN" sz="36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6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endParaRPr lang="en-US" altLang="zh-CN" sz="3600" b="1" dirty="0" err="1" smtClean="0">
              <a:effectLst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1012825" y="1185545"/>
            <a:ext cx="10008870" cy="2214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biè               </a:t>
            </a:r>
            <a:r>
              <a:rPr lang="en-US" altLang="zh-CN" sz="40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酌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冗             赘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en-US" altLang="zh-CN" sz="4000" dirty="0" err="1">
                <a:solidFill>
                  <a:srgbClr val="FF0000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              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zh-CN" sz="40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沓</a:t>
            </a:r>
            <a:r>
              <a:rPr lang="zh-CN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</a:t>
            </a:r>
            <a:r>
              <a:rPr altLang="zh-CN" sz="4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帖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卯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譬 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诲               沛</a:t>
            </a:r>
            <a:r>
              <a:rPr lang="en-US" altLang="zh-CN" sz="4000" dirty="0" err="1" smtClean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        </a:t>
            </a:r>
            <a:r>
              <a:rPr lang="zh-CN" altLang="zh-CN" sz="3735">
                <a:latin typeface="黑体" panose="02010609060101010101" charset="-122"/>
                <a:ea typeface="黑体" panose="02010609060101010101" charset="-122"/>
              </a:rPr>
              <a:t>        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99720" y="3491230"/>
            <a:ext cx="4676140" cy="783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lnSpc>
                <a:spcPct val="125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sz="36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解释下面成语意思</a:t>
            </a:r>
            <a:endParaRPr lang="zh-CN" sz="3600" b="1" dirty="0">
              <a:solidFill>
                <a:srgbClr val="09090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9217" name="矩形 28674"/>
          <p:cNvSpPr/>
          <p:nvPr/>
        </p:nvSpPr>
        <p:spPr>
          <a:xfrm>
            <a:off x="590550" y="4151630"/>
            <a:ext cx="816610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学而不厌：</a:t>
            </a:r>
            <a:endParaRPr lang="zh-CN" altLang="en-US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诲人不倦：</a:t>
            </a:r>
            <a:endParaRPr lang="zh-CN" altLang="zh-CN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不耻下问：</a:t>
            </a:r>
            <a:r>
              <a:rPr lang="zh-CN" altLang="en-US" sz="32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3000" b="1" dirty="0">
                <a:solidFill>
                  <a:srgbClr val="3333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endParaRPr lang="en-US" altLang="zh-CN" sz="3000" b="1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9990" y="4151630"/>
            <a:ext cx="598551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学习而</a:t>
            </a: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不知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满足</a:t>
            </a: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厌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n-ea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感到满足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。</a:t>
            </a:r>
            <a:endParaRPr lang="en-US" altLang="zh-CN" sz="3200" b="1" dirty="0">
              <a:solidFill>
                <a:srgbClr val="09090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59990" y="4742180"/>
            <a:ext cx="3840480" cy="681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教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诲别</a:t>
            </a:r>
            <a:r>
              <a:rPr lang="zh-CN" altLang="zh-CN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人不知疲倦。</a:t>
            </a:r>
            <a:endParaRPr lang="en-US" altLang="zh-CN" sz="3200" b="1" dirty="0">
              <a:solidFill>
                <a:srgbClr val="09090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459990" y="5424170"/>
            <a:ext cx="72491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3333FF"/>
                </a:solidFill>
                <a:sym typeface="+mn-ea"/>
              </a:rPr>
              <a:t>不以向地位比自己低的人请教为可耻。</a:t>
            </a:r>
            <a:r>
              <a:rPr lang="en-US" altLang="zh-CN" sz="3200" b="1" dirty="0">
                <a:solidFill>
                  <a:srgbClr val="3333FF"/>
                </a:solidFill>
                <a:sym typeface="+mn-ea"/>
              </a:rPr>
              <a:t>  </a:t>
            </a:r>
            <a:endParaRPr lang="en-US" altLang="zh-CN" sz="3200" b="1" dirty="0">
              <a:solidFill>
                <a:srgbClr val="3333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耻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sym typeface="宋体" panose="02010600030101010101" pitchFamily="2" charset="-122"/>
              </a:rPr>
              <a:t>以</a:t>
            </a:r>
            <a:r>
              <a:rPr lang="en-US" altLang="zh-CN" sz="3200" b="1">
                <a:solidFill>
                  <a:srgbClr val="FF0000"/>
                </a:solidFill>
                <a:sym typeface="宋体" panose="02010600030101010101" pitchFamily="2" charset="-122"/>
              </a:rPr>
              <a:t>…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为耻</a:t>
            </a:r>
            <a:r>
              <a:rPr lang="zh-CN" altLang="en-US" sz="3200" b="1" dirty="0">
                <a:solidFill>
                  <a:srgbClr val="3333FF"/>
                </a:solidFill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3333FF"/>
                </a:solidFill>
                <a:sym typeface="+mn-ea"/>
              </a:rPr>
              <a:t>形容谦虚好学。</a:t>
            </a:r>
            <a:endParaRPr lang="en-US" altLang="zh-CN" sz="3200" b="1" dirty="0">
              <a:solidFill>
                <a:srgbClr val="090909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753745" y="1067753"/>
            <a:ext cx="10299700" cy="953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思考下列问题：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课文写了关于叶圣陶先生的哪两方面的内容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07643" y="274365"/>
            <a:ext cx="2792615" cy="713740"/>
            <a:chOff x="2371" y="690"/>
            <a:chExt cx="3471" cy="1124"/>
          </a:xfrm>
        </p:grpSpPr>
        <p:sp>
          <p:nvSpPr>
            <p:cNvPr id="2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整体感悟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753745" y="2101215"/>
            <a:ext cx="11038840" cy="26765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2800" b="1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小贴士</a:t>
            </a:r>
            <a:endParaRPr lang="en-US" altLang="zh-CN" sz="2800" b="1" dirty="0" smtClean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just"/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zh-CN" altLang="zh-CN" sz="28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略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读是一种有选择性地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快速阅读文章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了解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其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内容大意</a:t>
            </a:r>
            <a:r>
              <a:rPr lang="zh-CN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的阅读方法。</a:t>
            </a:r>
            <a:r>
              <a:rPr lang="en-US" altLang="zh-CN" sz="28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根据文体要素进行快速阅读,如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记叙文六要素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议论文即作者的观点、写作思路、论证方法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等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三要素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</a:p>
          <a:p>
            <a:pPr algn="just"/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)跳过某些细节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有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选择性阅读。通过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阅读段落的主题句和结论句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以快速掌握大意。</a:t>
            </a:r>
          </a:p>
        </p:txBody>
      </p:sp>
      <p:sp>
        <p:nvSpPr>
          <p:cNvPr id="14361" name="文本框 4"/>
          <p:cNvSpPr txBox="1"/>
          <p:nvPr/>
        </p:nvSpPr>
        <p:spPr>
          <a:xfrm>
            <a:off x="753745" y="4857750"/>
            <a:ext cx="11038840" cy="1383665"/>
          </a:xfrm>
          <a:prstGeom prst="rect">
            <a:avLst/>
          </a:prstGeom>
          <a:solidFill>
            <a:srgbClr val="FFFF00"/>
          </a:solidFill>
          <a:ln w="127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略读建议：</a:t>
            </a:r>
          </a:p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出声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不指读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扫读；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遇到和重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点关系不大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的地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可</a:t>
            </a:r>
            <a:r>
              <a:rPr lang="zh-CN" altLang="en-US" sz="2800" b="1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跳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读。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用序号标出意义段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出提示思路的词语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rgbClr val="202020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把握文章的要点</a:t>
            </a:r>
            <a:r>
              <a:rPr lang="zh-CN" altLang="en-US" sz="28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36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8478" y="363855"/>
            <a:ext cx="88639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/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圈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画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出提示思路的词语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charset="-122"/>
                <a:sym typeface="+mn-ea"/>
              </a:rPr>
              <a:t>体会下列句子的作用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任务二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</a:p>
        </p:txBody>
      </p:sp>
      <p:sp>
        <p:nvSpPr>
          <p:cNvPr id="15361" name="文本框 12291"/>
          <p:cNvSpPr txBox="1"/>
          <p:nvPr/>
        </p:nvSpPr>
        <p:spPr>
          <a:xfrm>
            <a:off x="681990" y="886460"/>
            <a:ext cx="1029970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③凡是同叶圣陶先生有些交往的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无不为他的待人厚而深受感动。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43025" name="矩形 43024"/>
          <p:cNvSpPr/>
          <p:nvPr/>
        </p:nvSpPr>
        <p:spPr>
          <a:xfrm>
            <a:off x="3777615" y="938530"/>
            <a:ext cx="1439545" cy="45275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35851" name="矩形 28679"/>
          <p:cNvSpPr/>
          <p:nvPr/>
        </p:nvSpPr>
        <p:spPr>
          <a:xfrm>
            <a:off x="3848418" y="1309529"/>
            <a:ext cx="1584325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总起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7675" y="1309370"/>
            <a:ext cx="1018540" cy="5124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5527675" y="1320165"/>
            <a:ext cx="457263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</a:rPr>
              <a:t>双重否定句起突出强调的作用</a:t>
            </a:r>
          </a:p>
        </p:txBody>
      </p:sp>
      <p:sp>
        <p:nvSpPr>
          <p:cNvPr id="15362" name="文本框 12291"/>
          <p:cNvSpPr txBox="1"/>
          <p:nvPr/>
        </p:nvSpPr>
        <p:spPr>
          <a:xfrm>
            <a:off x="681990" y="1821815"/>
            <a:ext cx="9144000" cy="5708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文字之外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日常交往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他同样是一以贯之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宽厚待人。</a:t>
            </a:r>
          </a:p>
        </p:txBody>
      </p:sp>
      <p:sp>
        <p:nvSpPr>
          <p:cNvPr id="5" name="矩形 43024"/>
          <p:cNvSpPr/>
          <p:nvPr/>
        </p:nvSpPr>
        <p:spPr>
          <a:xfrm>
            <a:off x="1085850" y="1889125"/>
            <a:ext cx="1388745" cy="4222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6" name="矩形 28679"/>
          <p:cNvSpPr/>
          <p:nvPr/>
        </p:nvSpPr>
        <p:spPr>
          <a:xfrm>
            <a:off x="736283" y="2250440"/>
            <a:ext cx="2087562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charset="-122"/>
              </a:rPr>
              <a:t>承接上文</a:t>
            </a:r>
            <a:r>
              <a:rPr lang="en-US" altLang="zh-CN" sz="26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en-US" altLang="zh-CN" sz="2600" b="1" dirty="0">
              <a:solidFill>
                <a:srgbClr val="FF0000"/>
              </a:solidFill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43024"/>
          <p:cNvSpPr/>
          <p:nvPr/>
        </p:nvSpPr>
        <p:spPr>
          <a:xfrm>
            <a:off x="4244975" y="1889760"/>
            <a:ext cx="741680" cy="4222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8" name="矩形 28679"/>
          <p:cNvSpPr/>
          <p:nvPr/>
        </p:nvSpPr>
        <p:spPr>
          <a:xfrm>
            <a:off x="3809365" y="2245202"/>
            <a:ext cx="4573588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引出下文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025" y="1356360"/>
            <a:ext cx="984250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650" y="2302510"/>
            <a:ext cx="1430020" cy="45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2291"/>
          <p:cNvSpPr txBox="1"/>
          <p:nvPr/>
        </p:nvSpPr>
        <p:spPr>
          <a:xfrm>
            <a:off x="681990" y="2743200"/>
            <a:ext cx="10746105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⑥以上说待人厚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是叶圣陶先生为人的宽的一面。他还有严的一面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是律己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这包括正心修身和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己欲立而立人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己欲达而达人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</a:rPr>
              <a:t>”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r>
              <a:rPr lang="zh-CN" altLang="en-US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lang="zh-CN" altLang="en-US" noProof="1">
              <a:latin typeface="Arial" panose="020B0604020202020204" pitchFamily="34" charset="0"/>
            </a:endParaRPr>
          </a:p>
        </p:txBody>
      </p:sp>
      <p:sp>
        <p:nvSpPr>
          <p:cNvPr id="10" name="矩形 43024"/>
          <p:cNvSpPr/>
          <p:nvPr/>
        </p:nvSpPr>
        <p:spPr>
          <a:xfrm>
            <a:off x="1085850" y="2822575"/>
            <a:ext cx="715645" cy="4381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1" name="矩形 28679"/>
          <p:cNvSpPr/>
          <p:nvPr/>
        </p:nvSpPr>
        <p:spPr>
          <a:xfrm>
            <a:off x="376238" y="3614579"/>
            <a:ext cx="4532313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小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结上文</a:t>
            </a: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lang="zh-CN" altLang="en-US" sz="2600" b="1" strike="noStrike" noProof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5856" name="图片 358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843" y="3199130"/>
            <a:ext cx="2500312" cy="45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43024"/>
          <p:cNvSpPr/>
          <p:nvPr/>
        </p:nvSpPr>
        <p:spPr>
          <a:xfrm>
            <a:off x="8169275" y="2835275"/>
            <a:ext cx="654685" cy="45275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6" name="矩形 28679"/>
          <p:cNvSpPr/>
          <p:nvPr/>
        </p:nvSpPr>
        <p:spPr>
          <a:xfrm>
            <a:off x="8410575" y="3199130"/>
            <a:ext cx="2190115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base">
              <a:lnSpc>
                <a:spcPct val="120000"/>
              </a:lnSpc>
            </a:pP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【</a:t>
            </a:r>
            <a:r>
              <a:rPr lang="zh-CN" altLang="en-US" sz="26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总领下文</a:t>
            </a:r>
            <a:r>
              <a:rPr lang="en-US" altLang="zh-CN" sz="2600" b="1" strike="noStrike" noProof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】</a:t>
            </a:r>
            <a:endParaRPr lang="zh-CN" altLang="en-US" sz="2600" b="1" strike="noStrike" noProof="1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3960" y="3199130"/>
            <a:ext cx="2436495" cy="468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2291"/>
          <p:cNvSpPr txBox="1"/>
          <p:nvPr/>
        </p:nvSpPr>
        <p:spPr>
          <a:xfrm>
            <a:off x="773430" y="4203700"/>
            <a:ext cx="9144000" cy="5708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⑦在文风方面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叶圣陶先生还特别重视</a:t>
            </a:r>
            <a:r>
              <a:rPr lang="zh-CN" altLang="en-US" sz="2600" b="1" noProof="1">
                <a:solidFill>
                  <a:srgbClr val="090909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“</a:t>
            </a:r>
            <a:r>
              <a:rPr lang="zh-CN" altLang="en-US" sz="2600" b="1" noProof="1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简洁</a:t>
            </a:r>
            <a:r>
              <a:rPr lang="zh-CN" altLang="en-US" sz="2600" b="1" noProof="1">
                <a:solidFill>
                  <a:srgbClr val="090909"/>
                </a:solidFill>
                <a:latin typeface="Arial" panose="020B0604020202020204" pitchFamily="34" charset="0"/>
                <a:ea typeface="SimSun-ExtB" panose="02010609060101010101" charset="-122"/>
                <a:cs typeface="+mn-cs"/>
                <a:sym typeface="+mn-ea"/>
              </a:rPr>
              <a:t>”</a:t>
            </a:r>
            <a:r>
              <a:rPr lang="zh-CN" altLang="en-US" sz="2600" b="1" noProof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。</a:t>
            </a:r>
            <a:endParaRPr lang="zh-CN" altLang="en-US" sz="2600" b="1" noProof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矩形 43024"/>
          <p:cNvSpPr/>
          <p:nvPr/>
        </p:nvSpPr>
        <p:spPr>
          <a:xfrm>
            <a:off x="4554855" y="4267835"/>
            <a:ext cx="431800" cy="4425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19" name="矩形 28679"/>
          <p:cNvSpPr/>
          <p:nvPr/>
        </p:nvSpPr>
        <p:spPr>
          <a:xfrm>
            <a:off x="4244975" y="4656138"/>
            <a:ext cx="186817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引出下文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5" name="文本框 12291"/>
          <p:cNvSpPr txBox="1"/>
          <p:nvPr/>
        </p:nvSpPr>
        <p:spPr>
          <a:xfrm>
            <a:off x="681990" y="5237480"/>
            <a:ext cx="1023366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⑧上面说的是总的用语方面。零碎的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写作的各个方面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他都同样认真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不做到完全妥帖决不放松。</a:t>
            </a:r>
          </a:p>
        </p:txBody>
      </p:sp>
      <p:sp>
        <p:nvSpPr>
          <p:cNvPr id="20" name="矩形 43024"/>
          <p:cNvSpPr/>
          <p:nvPr/>
        </p:nvSpPr>
        <p:spPr>
          <a:xfrm>
            <a:off x="1183640" y="5324475"/>
            <a:ext cx="1512570" cy="4171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21" name="矩形 28679"/>
          <p:cNvSpPr/>
          <p:nvPr/>
        </p:nvSpPr>
        <p:spPr>
          <a:xfrm>
            <a:off x="610235" y="4811395"/>
            <a:ext cx="2085975" cy="57086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承接上文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矩形 43024"/>
          <p:cNvSpPr/>
          <p:nvPr/>
        </p:nvSpPr>
        <p:spPr>
          <a:xfrm>
            <a:off x="9241790" y="5285105"/>
            <a:ext cx="675640" cy="44259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sp>
        <p:nvSpPr>
          <p:cNvPr id="23" name="矩形 28679"/>
          <p:cNvSpPr/>
          <p:nvPr/>
        </p:nvSpPr>
        <p:spPr>
          <a:xfrm>
            <a:off x="8823960" y="5650548"/>
            <a:ext cx="185801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</a:t>
            </a:r>
            <a:r>
              <a:rPr lang="zh-CN" altLang="en-US" sz="2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引出下文</a:t>
            </a:r>
            <a:r>
              <a:rPr lang="en-US" altLang="zh-CN" sz="26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】</a:t>
            </a:r>
            <a:endParaRPr lang="zh-CN" altLang="en-US" sz="2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233420" y="6266815"/>
            <a:ext cx="427863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600" b="1">
                <a:solidFill>
                  <a:srgbClr val="FF0000"/>
                </a:solidFill>
              </a:rPr>
              <a:t>——</a:t>
            </a:r>
            <a:r>
              <a:rPr lang="zh-CN" altLang="en-US" sz="2600" b="1">
                <a:solidFill>
                  <a:srgbClr val="FF0000"/>
                </a:solidFill>
              </a:rPr>
              <a:t>承上启下的过渡作用</a:t>
            </a:r>
          </a:p>
        </p:txBody>
      </p:sp>
      <p:sp>
        <p:nvSpPr>
          <p:cNvPr id="2" name="矩形 43024"/>
          <p:cNvSpPr/>
          <p:nvPr/>
        </p:nvSpPr>
        <p:spPr>
          <a:xfrm>
            <a:off x="1245235" y="4287520"/>
            <a:ext cx="1641475" cy="4222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 dirty="0">
              <a:latin typeface="黑体" panose="02010609060101010101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150" y="4714875"/>
            <a:ext cx="1539875" cy="45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6221730"/>
            <a:ext cx="3750310" cy="454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1" grpId="0"/>
      <p:bldP spid="13" grpId="0"/>
      <p:bldP spid="6" grpId="0"/>
      <p:bldP spid="8" grpId="0"/>
      <p:bldP spid="11" grpId="0"/>
      <p:bldP spid="16" grpId="0"/>
      <p:bldP spid="19" grpId="0"/>
      <p:bldP spid="21" grpId="0"/>
      <p:bldP spid="23" grpId="0"/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Rot="1"/>
          </p:cNvSpPr>
          <p:nvPr/>
        </p:nvSpPr>
        <p:spPr>
          <a:xfrm>
            <a:off x="687705" y="2779395"/>
            <a:ext cx="2431415" cy="71374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40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略读方法</a:t>
            </a:r>
          </a:p>
        </p:txBody>
      </p:sp>
      <p:sp>
        <p:nvSpPr>
          <p:cNvPr id="32773" name="内容占位符 2"/>
          <p:cNvSpPr>
            <a:spLocks noRot="1"/>
          </p:cNvSpPr>
          <p:nvPr/>
        </p:nvSpPr>
        <p:spPr>
          <a:xfrm>
            <a:off x="1281430" y="3694430"/>
            <a:ext cx="9039225" cy="1336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fontAlgn="auto">
              <a:lnSpc>
                <a:spcPct val="120000"/>
              </a:lnSpc>
              <a:spcBef>
                <a:spcPts val="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抓住重要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关键句指过渡句、中心句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段首、段尾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  <a:spcBef>
                <a:spcPts val="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提取关键性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动词、形容词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2" name="TextBox 4"/>
          <p:cNvSpPr txBox="1"/>
          <p:nvPr/>
        </p:nvSpPr>
        <p:spPr>
          <a:xfrm>
            <a:off x="3409315" y="697865"/>
            <a:ext cx="2514600" cy="55308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待人厚</a:t>
            </a:r>
            <a:r>
              <a:rPr lang="zh-CN" altLang="en-US" sz="25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5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3-5</a:t>
            </a:r>
            <a:r>
              <a:rPr lang="zh-CN" altLang="en-US" sz="25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段）</a:t>
            </a:r>
          </a:p>
        </p:txBody>
      </p:sp>
      <p:sp>
        <p:nvSpPr>
          <p:cNvPr id="27657" name="TextBox 9"/>
          <p:cNvSpPr txBox="1"/>
          <p:nvPr/>
        </p:nvSpPr>
        <p:spPr>
          <a:xfrm>
            <a:off x="3409315" y="1756410"/>
            <a:ext cx="2605405" cy="553085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000" b="1" dirty="0">
                <a:solidFill>
                  <a:srgbClr val="090909"/>
                </a:solidFill>
                <a:latin typeface="黑体" panose="02010609060101010101" charset="-122"/>
                <a:ea typeface="黑体" panose="02010609060101010101" charset="-122"/>
              </a:rPr>
              <a:t>律己严</a:t>
            </a:r>
            <a:r>
              <a:rPr lang="zh-CN" altLang="en-US" sz="2500" b="1" dirty="0">
                <a:solidFill>
                  <a:srgbClr val="090909"/>
                </a:solidFill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2500" b="1">
                <a:solidFill>
                  <a:srgbClr val="090909"/>
                </a:solidFill>
                <a:latin typeface="黑体" panose="02010609060101010101" charset="-122"/>
                <a:ea typeface="黑体" panose="02010609060101010101" charset="-122"/>
              </a:rPr>
              <a:t>6-8</a:t>
            </a:r>
            <a:r>
              <a:rPr lang="zh-CN" altLang="en-US" sz="2500" b="1" dirty="0">
                <a:solidFill>
                  <a:srgbClr val="090909"/>
                </a:solidFill>
                <a:latin typeface="黑体" panose="02010609060101010101" charset="-122"/>
                <a:ea typeface="黑体" panose="02010609060101010101" charset="-122"/>
              </a:rPr>
              <a:t>段）</a:t>
            </a:r>
          </a:p>
        </p:txBody>
      </p:sp>
      <p:sp>
        <p:nvSpPr>
          <p:cNvPr id="3" name="AutoShape 3"/>
          <p:cNvSpPr/>
          <p:nvPr/>
        </p:nvSpPr>
        <p:spPr>
          <a:xfrm>
            <a:off x="1136650" y="697865"/>
            <a:ext cx="144463" cy="1584325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1430" y="672465"/>
            <a:ext cx="1972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日常交往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81430" y="1725930"/>
            <a:ext cx="19729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语文方面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78220" y="1787525"/>
            <a:ext cx="5808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写话</a:t>
            </a:r>
            <a:r>
              <a:rPr lang="zh-CN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/>
              <a:t>作文用语</a:t>
            </a:r>
            <a:r>
              <a:rPr lang="zh-CN" altLang="en-US" sz="2800" b="1">
                <a:sym typeface="+mn-ea"/>
              </a:rPr>
              <a:t>平易自然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ym typeface="+mn-ea"/>
              </a:rPr>
              <a:t>鲜明简洁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 bldLvl="0" animBg="1"/>
      <p:bldP spid="32773" grpId="0"/>
      <p:bldP spid="27652" grpId="0" bldLvl="0" animBg="1"/>
      <p:bldP spid="27657" grpId="0" bldLvl="0" animBg="1"/>
      <p:bldP spid="3" grpId="0" bldLvl="0" animBg="1"/>
      <p:bldP spid="2" grpId="0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729615" y="1037590"/>
            <a:ext cx="1029970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理清文章思路。课文记述了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叶圣陶先生的哪些事迹？表现了他怎样的品德？表达了作者对叶圣陶先生怎样的情感？</a:t>
            </a:r>
            <a:endParaRPr lang="zh-CN" altLang="en-US" sz="28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8365" y="2338070"/>
            <a:ext cx="42760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描标点、修润文章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88365" y="2860040"/>
            <a:ext cx="21424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送客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888365" y="3382010"/>
            <a:ext cx="21424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复信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</a:p>
        </p:txBody>
      </p:sp>
      <p:sp>
        <p:nvSpPr>
          <p:cNvPr id="3" name="AutoShape 3"/>
          <p:cNvSpPr/>
          <p:nvPr/>
        </p:nvSpPr>
        <p:spPr>
          <a:xfrm flipH="1">
            <a:off x="5072380" y="2475865"/>
            <a:ext cx="271145" cy="1297305"/>
          </a:xfrm>
          <a:prstGeom prst="leftBrace">
            <a:avLst>
              <a:gd name="adj1" fmla="val 43918"/>
              <a:gd name="adj2" fmla="val 5515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3525" y="2929255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待人厚</a:t>
            </a:r>
            <a:endParaRPr 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88365" y="4203700"/>
            <a:ext cx="3564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写文明白如话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33" name="文本框 32"/>
          <p:cNvSpPr txBox="1"/>
          <p:nvPr/>
        </p:nvSpPr>
        <p:spPr>
          <a:xfrm>
            <a:off x="888365" y="4725670"/>
            <a:ext cx="3209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用语要简洁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34" name="文本框 33"/>
          <p:cNvSpPr txBox="1"/>
          <p:nvPr/>
        </p:nvSpPr>
        <p:spPr>
          <a:xfrm>
            <a:off x="888365" y="5308600"/>
            <a:ext cx="32092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写作求完美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zh-CN" sz="28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5" name="AutoShape 3"/>
          <p:cNvSpPr/>
          <p:nvPr/>
        </p:nvSpPr>
        <p:spPr>
          <a:xfrm flipH="1">
            <a:off x="5006975" y="4337685"/>
            <a:ext cx="271145" cy="1297305"/>
          </a:xfrm>
          <a:prstGeom prst="leftBrace">
            <a:avLst>
              <a:gd name="adj1" fmla="val 43918"/>
              <a:gd name="adj2" fmla="val 5515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43525" y="4786630"/>
            <a:ext cx="1249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sz="2800" dirty="0">
                <a:solidFill>
                  <a:srgbClr val="1C21E4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律己严</a:t>
            </a:r>
            <a:endParaRPr lang="zh-CN" sz="2800" b="1">
              <a:solidFill>
                <a:srgbClr val="1C21E4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AutoShape 3"/>
          <p:cNvSpPr/>
          <p:nvPr/>
        </p:nvSpPr>
        <p:spPr>
          <a:xfrm flipH="1">
            <a:off x="6593205" y="3065145"/>
            <a:ext cx="259715" cy="2039620"/>
          </a:xfrm>
          <a:prstGeom prst="leftBrace">
            <a:avLst>
              <a:gd name="adj1" fmla="val 54739"/>
              <a:gd name="adj2" fmla="val 51382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28679"/>
          <p:cNvSpPr/>
          <p:nvPr/>
        </p:nvSpPr>
        <p:spPr>
          <a:xfrm>
            <a:off x="8815070" y="3662045"/>
            <a:ext cx="94297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追思景仰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14515" y="3402965"/>
            <a:ext cx="190055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关键词</a:t>
            </a:r>
            <a:r>
              <a:rPr lang="en-US" altLang="zh-CN" sz="28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: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躬行君子</a:t>
            </a:r>
            <a:endParaRPr lang="en-US" altLang="zh-CN" sz="2800" b="1" dirty="0">
              <a:solidFill>
                <a:prstClr val="black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人之师表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1" grpId="0"/>
      <p:bldP spid="23" grpId="0"/>
      <p:bldP spid="3" grpId="0" bldLvl="0" animBg="1"/>
      <p:bldP spid="2" grpId="0"/>
      <p:bldP spid="32" grpId="0"/>
      <p:bldP spid="33" grpId="0"/>
      <p:bldP spid="34" grpId="0"/>
      <p:bldP spid="5" grpId="0" bldLvl="0" animBg="1"/>
      <p:bldP spid="6" grpId="0"/>
      <p:bldP spid="7" grpId="0" bldLvl="0" animBg="1"/>
      <p:bldP spid="3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19403" y="1727457"/>
            <a:ext cx="10753195" cy="1938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叶圣陶先生是我国著名教育家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他的一生为教育事业做出了巨大贡献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著作等身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他一向宽以待人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严于律己。今天让我们跟随张中行先生的文字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看看他眼中的叶圣陶先生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19403" y="430349"/>
            <a:ext cx="2792615" cy="713740"/>
            <a:chOff x="2424" y="704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424" y="704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矩形 18"/>
          <p:cNvSpPr/>
          <p:nvPr/>
        </p:nvSpPr>
        <p:spPr>
          <a:xfrm>
            <a:off x="74295" y="240030"/>
            <a:ext cx="120218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fontAlgn="base" hangingPunct="0"/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用波浪线画出文中评价性的语句</a:t>
            </a:r>
            <a:r>
              <a:rPr lang="en-US" altLang="zh-CN" sz="3200" b="1">
                <a:effectLst/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找出对应的所记叙的事情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写下你的感受或评析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任务一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。</a:t>
            </a:r>
            <a:endParaRPr lang="zh-CN" altLang="en-US" sz="2800" b="1" strike="noStrike" noProof="1"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56363" name="内容占位符 56362"/>
          <p:cNvGraphicFramePr>
            <a:graphicFrameLocks noGrp="1"/>
          </p:cNvGraphicFramePr>
          <p:nvPr>
            <p:ph idx="4294967295"/>
            <p:custDataLst>
              <p:tags r:id="rId1"/>
            </p:custDataLst>
          </p:nvPr>
        </p:nvGraphicFramePr>
        <p:xfrm>
          <a:off x="113665" y="1164590"/>
          <a:ext cx="11922125" cy="5095748"/>
        </p:xfrm>
        <a:graphic>
          <a:graphicData uri="http://schemas.openxmlformats.org/drawingml/2006/table">
            <a:tbl>
              <a:tblPr/>
              <a:tblGrid>
                <a:gridCol w="2637155"/>
                <a:gridCol w="6266180"/>
                <a:gridCol w="3018790"/>
              </a:tblGrid>
              <a:tr h="55118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评价性语句</a:t>
                      </a: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对应的事情</a:t>
                      </a: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latin typeface="Arial" panose="020B0604020202020204" pitchFamily="34" charset="0"/>
                          <a:sym typeface="宋体" panose="02010600030101010101" pitchFamily="2" charset="-122"/>
                        </a:rPr>
                        <a:t>你的感受或评析</a:t>
                      </a: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172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0100"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  <a:p>
                      <a:pPr marL="0" lvl="0" indent="0">
                        <a:buNone/>
                      </a:pPr>
                      <a:endParaRPr lang="zh-CN" altLang="en-US" sz="2400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362" name="文本框 12291"/>
          <p:cNvSpPr txBox="1"/>
          <p:nvPr/>
        </p:nvSpPr>
        <p:spPr>
          <a:xfrm>
            <a:off x="74295" y="1733550"/>
            <a:ext cx="2679700" cy="12915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en-US" sz="26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文字之外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日常交往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他同样是一以贯之</a:t>
            </a:r>
            <a:r>
              <a:rPr lang="en-US" altLang="zh-CN" sz="26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6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宽厚待人。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3665" y="4046220"/>
            <a:ext cx="27908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00000"/>
              </a:lnSpc>
            </a:pPr>
            <a:r>
              <a:rPr lang="zh-CN" altLang="en-US" sz="24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⑧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在我认识的一些前辈和同辈里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重视语文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努力求完美并且以身守则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鞠躬尽瘁</a:t>
            </a:r>
            <a:r>
              <a:rPr lang="en-US" altLang="zh-CN" sz="24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叶圣陶先生应该说是第一位。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73680" y="1733550"/>
            <a:ext cx="6219825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叶圣陶对来访的客人一定要远送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鞠躬道谢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目送离开；即使晚年不能起床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对来探望的客人也还举手打拱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连声称谢。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69235" y="2756535"/>
            <a:ext cx="6209030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20世纪70年代作者曾去看望叶圣陶不遇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之后叶圣陶十分悔恨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并为作者沦为住旅店而悲伤。这令作者感慨</a:t>
            </a:r>
            <a:r>
              <a:rPr lang="zh-CN" altLang="zh-CN" sz="2400" b="1">
                <a:solidFill>
                  <a:srgbClr val="1C21E4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sz="2400" b="1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“想到十年来的社会现象</a:t>
            </a:r>
            <a:r>
              <a:rPr lang="en-US" altLang="zh-CN" sz="24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2400" b="1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像叶圣陶先生这样的人</a:t>
            </a:r>
            <a:r>
              <a:rPr lang="zh-CN" sz="2400" b="1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竟</a:t>
            </a:r>
            <a:r>
              <a:rPr sz="2400" b="1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越来越少了。”</a:t>
            </a:r>
            <a:endParaRPr lang="zh-CN" altLang="en-US" sz="2400" b="1">
              <a:solidFill>
                <a:srgbClr val="1C21E4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78265" y="1733550"/>
            <a:ext cx="2960370" cy="2334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叶圣陶这样一位在当时享有极好声誉、备受尊重的大家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能够在细节上这样谦卑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实在不易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堪为后辈学习的楷模。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843530" y="4176395"/>
            <a:ext cx="6149975" cy="14198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叶圣陶先生在写作的各个方面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小至一个标点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以至抄稿的格式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他都同样认真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不做到完全妥帖决不放松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以及针对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做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和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</a:t>
            </a:r>
            <a:r>
              <a:rPr lang="en-US" altLang="zh-CN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分工不明的现实情况所采取的措施</a:t>
            </a:r>
            <a:r>
              <a:rPr lang="zh-CN" altLang="en-US" sz="24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78265" y="4046220"/>
            <a:ext cx="3036570" cy="2334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叶圣陶对待这些看似很小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实则是用语方面不够严谨的大问题的态度</a:t>
            </a:r>
            <a:r>
              <a:rPr lang="en-US" altLang="zh-CN" sz="27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很好地体现了叶圣陶律己严的一面。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2" grpId="0"/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875030" y="483553"/>
            <a:ext cx="10299700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作者在叙述中不仅加入自己的评论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还引用古语名言。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在文中将这些名言划出来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小组合作说说它们的意思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说说这些名言对表现人物的作用。</a:t>
            </a:r>
            <a:endParaRPr lang="zh-CN" altLang="en-US" sz="28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6150" y="2125345"/>
            <a:ext cx="10297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躬行君子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则吾未之有得</a:t>
            </a:r>
            <a:r>
              <a:rPr lang="zh-CN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做一个身体力行的君子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那我还没有做到。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8055" y="3154045"/>
            <a:ext cx="102958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学而不厌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诲人不倦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何有于我哉</a:t>
            </a:r>
            <a:r>
              <a:rPr lang="zh-CN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学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习不觉得满足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教人不知道疲倦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对我来说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做到了哪些呢？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46150" y="4613910"/>
            <a:ext cx="105638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己欲立而立人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己欲达而达人</a:t>
            </a:r>
            <a:r>
              <a:rPr lang="zh-CN" altLang="zh-CN" sz="28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自己要站得住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同时也要使别人站得住；自己要事事行得通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同时也要使别人事事行得通。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86050" y="2558415"/>
            <a:ext cx="71640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体现了叶圣陶亲身实践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说到做到的品质。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79365" y="3600450"/>
            <a:ext cx="653986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体现了叶圣陶对做学问异常用心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对帮助别人异常痴迷的特点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从来不妄自尊大。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48055" y="5506720"/>
            <a:ext cx="110229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体现了叶圣陶既能严于律己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</a:rPr>
              <a:t>又将做事准则扩展到他人身上的高尚品德。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83005" y="6028690"/>
            <a:ext cx="10170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引用名言是借古人的品行表现叶圣陶的品德</a:t>
            </a:r>
            <a:r>
              <a:rPr lang="en-US" altLang="zh-CN" sz="2800" b="1">
                <a:solidFill>
                  <a:srgbClr val="FF0000"/>
                </a:solidFill>
                <a:uFillTx/>
                <a:latin typeface="+mj-ea"/>
                <a:ea typeface="+mj-ea"/>
                <a:cs typeface="+mj-ea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+mj-ea"/>
                <a:ea typeface="+mj-ea"/>
                <a:cs typeface="+mj-ea"/>
                <a:sym typeface="宋体" panose="02010600030101010101" pitchFamily="2" charset="-122"/>
              </a:rPr>
              <a:t>暗含褒贬和情感</a:t>
            </a:r>
            <a:r>
              <a:rPr lang="zh-CN" altLang="en-US" sz="28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19403" y="1486149"/>
            <a:ext cx="10465163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zh-CN" sz="28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zh-CN" sz="28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</a:rPr>
              <a:t>文章是如何表现叶圣陶先生品德的过人之处的？请举例阐述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19455" y="2223135"/>
            <a:ext cx="10462895" cy="2675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latin typeface="+mn-ea"/>
              </a:rPr>
              <a:t>      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文章采用</a:t>
            </a:r>
            <a:r>
              <a:rPr lang="zh-CN" altLang="en-US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总分式结构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先总述叶圣陶先生品德的过人之处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然后分别从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“待人厚”和“律己严”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两个方面分别展开记叙。在分述叶圣陶先生这两方面的品德过人之处时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作者并非通过空乏的议论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而是通过一件件具体鲜活的事例来再现人物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新宋体" panose="02010609030101010101" pitchFamily="49" charset="-122"/>
                <a:ea typeface="新宋体" panose="02010609030101010101" pitchFamily="49" charset="-122"/>
              </a:rPr>
              <a:t>使人物具有鲜明的形象性和动人的情感力量。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66037" y="2435155"/>
            <a:ext cx="9682717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作者通过一些典型事例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以小见大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让我们看到了一个躬行君子、堪为师表的忠厚长者宽以待人、严于律己的精神风貌。作者的评论从侧面突出强化了这一形象。</a:t>
            </a:r>
          </a:p>
        </p:txBody>
      </p:sp>
      <p:sp>
        <p:nvSpPr>
          <p:cNvPr id="5" name="矩形 4"/>
          <p:cNvSpPr/>
          <p:nvPr/>
        </p:nvSpPr>
        <p:spPr>
          <a:xfrm>
            <a:off x="1166037" y="1542849"/>
            <a:ext cx="9934354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作者眼中的叶圣陶先生是怎样的形象？文章是如何表现的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H_SubTitle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45915" y="2284095"/>
            <a:ext cx="2650490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/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详写叶圣陶先生待人宽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3—5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)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MH_SubTitle_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63295" y="3073400"/>
            <a:ext cx="2935605" cy="1150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24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)</a:t>
            </a:r>
            <a:r>
              <a:rPr lang="en-US" altLang="zh-CN" sz="2400" b="1">
                <a:latin typeface="Arial" panose="020B0604020202020204" pitchFamily="34" charset="0"/>
                <a:sym typeface="+mn-ea"/>
              </a:rPr>
              <a:t>:</a:t>
            </a:r>
            <a:r>
              <a:rPr lang="zh-CN" altLang="en-US" sz="2400" b="1">
                <a:latin typeface="Arial" panose="020B0604020202020204" pitchFamily="34" charset="0"/>
                <a:sym typeface="+mn-ea"/>
              </a:rPr>
              <a:t>总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写叶圣陶先生过人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的品性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" name="MH_SubTitle_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128770" y="4054475"/>
            <a:ext cx="2649855" cy="76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/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详写叶圣陶先生律己严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</a:rPr>
              <a:t>6—8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sym typeface="+mn-ea"/>
              </a:rPr>
              <a:t>)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AutoShape 3"/>
          <p:cNvSpPr/>
          <p:nvPr/>
        </p:nvSpPr>
        <p:spPr>
          <a:xfrm>
            <a:off x="4039235" y="2443480"/>
            <a:ext cx="215900" cy="2312670"/>
          </a:xfrm>
          <a:prstGeom prst="leftBrace">
            <a:avLst>
              <a:gd name="adj1" fmla="val 54739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6650990" y="2129790"/>
            <a:ext cx="217170" cy="1270635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95770" y="1983105"/>
            <a:ext cx="36906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描标点、修润文章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3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21" name="文本框 20"/>
          <p:cNvSpPr txBox="1"/>
          <p:nvPr/>
        </p:nvSpPr>
        <p:spPr>
          <a:xfrm>
            <a:off x="6778625" y="2528570"/>
            <a:ext cx="18618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送客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4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23" name="文本框 22"/>
          <p:cNvSpPr txBox="1"/>
          <p:nvPr/>
        </p:nvSpPr>
        <p:spPr>
          <a:xfrm>
            <a:off x="6796405" y="3073400"/>
            <a:ext cx="18618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复信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5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1" name="AutoShape 3"/>
          <p:cNvSpPr/>
          <p:nvPr/>
        </p:nvSpPr>
        <p:spPr>
          <a:xfrm>
            <a:off x="6717030" y="4163695"/>
            <a:ext cx="217170" cy="1270635"/>
          </a:xfrm>
          <a:prstGeom prst="leftBrace">
            <a:avLst>
              <a:gd name="adj1" fmla="val 43918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68160" y="4041775"/>
            <a:ext cx="30810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写文明白如话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6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3" name="文本框 32"/>
          <p:cNvSpPr txBox="1"/>
          <p:nvPr/>
        </p:nvSpPr>
        <p:spPr>
          <a:xfrm>
            <a:off x="6868160" y="4568825"/>
            <a:ext cx="2776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用语要简洁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7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4" name="文本框 33"/>
          <p:cNvSpPr txBox="1"/>
          <p:nvPr/>
        </p:nvSpPr>
        <p:spPr>
          <a:xfrm>
            <a:off x="6868160" y="5095875"/>
            <a:ext cx="277622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写作求完美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2400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8</a:t>
            </a:r>
            <a:r>
              <a:rPr lang="zh-CN" altLang="zh-CN" sz="2400" dirty="0">
                <a:latin typeface="黑体" panose="02010609060101010101" charset="-122"/>
                <a:ea typeface="黑体" panose="02010609060101010101" charset="-122"/>
                <a:sym typeface="+mn-ea"/>
              </a:rPr>
              <a:t>段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35" name="AutoShape 3"/>
          <p:cNvSpPr/>
          <p:nvPr/>
        </p:nvSpPr>
        <p:spPr>
          <a:xfrm flipH="1">
            <a:off x="10486390" y="2129790"/>
            <a:ext cx="248285" cy="3114040"/>
          </a:xfrm>
          <a:prstGeom prst="leftBrace">
            <a:avLst>
              <a:gd name="adj1" fmla="val 54739"/>
              <a:gd name="adj2" fmla="val 50000"/>
            </a:avLst>
          </a:prstGeom>
          <a:noFill/>
          <a:ln w="3175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矩形 28679"/>
          <p:cNvSpPr/>
          <p:nvPr/>
        </p:nvSpPr>
        <p:spPr>
          <a:xfrm>
            <a:off x="10653395" y="3324225"/>
            <a:ext cx="118554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追思敬仰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07643" y="274365"/>
            <a:ext cx="2792615" cy="713740"/>
            <a:chOff x="2371" y="690"/>
            <a:chExt cx="3471" cy="1124"/>
          </a:xfrm>
        </p:grpSpPr>
        <p:sp>
          <p:nvSpPr>
            <p:cNvPr id="29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30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" grpId="0" bldLvl="0" animBg="1"/>
      <p:bldP spid="3" grpId="0" bldLvl="0" animBg="1"/>
      <p:bldP spid="4" grpId="0"/>
      <p:bldP spid="21" grpId="0"/>
      <p:bldP spid="23" grpId="0"/>
      <p:bldP spid="31" grpId="0" bldLvl="0" animBg="1"/>
      <p:bldP spid="32" grpId="0"/>
      <p:bldP spid="33" grpId="0"/>
      <p:bldP spid="34" grpId="0"/>
      <p:bldP spid="35" grpId="0" bldLvl="0" animBg="1"/>
      <p:bldP spid="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591878" y="1585102"/>
            <a:ext cx="10721163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节课我们学习并实践了略读的读书方法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通过整体感知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梳理了文章思路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了解了叶圣陶先生待人宽、律己严的高尚精神品质。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568"/>
          <a:stretch>
            <a:fillRect/>
          </a:stretch>
        </p:blipFill>
        <p:spPr bwMode="auto">
          <a:xfrm>
            <a:off x="3250315" y="3128174"/>
            <a:ext cx="7968885" cy="35801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4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体味语言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511810" y="1620520"/>
            <a:ext cx="1142047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作者在第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段说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心里立即罩上双层的悲哀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这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双层的悲哀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的含义是什么？文中还有类似这样含义丰富的语句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再找出来做品析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思考探究二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300" y="2853690"/>
            <a:ext cx="10581640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作者得知叶圣陶逝世时恰在除夕夜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辞旧迎新的鞭炮声中传来不幸的消息。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乐景反衬哀情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倍增其哀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故说是</a:t>
            </a:r>
            <a:r>
              <a:rPr lang="zh-CN" altLang="zh-CN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“双层的悲哀”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</a:p>
        </p:txBody>
      </p:sp>
      <p:sp>
        <p:nvSpPr>
          <p:cNvPr id="34827" name="内容占位符 16386"/>
          <p:cNvSpPr>
            <a:spLocks noRot="1"/>
          </p:cNvSpPr>
          <p:nvPr/>
        </p:nvSpPr>
        <p:spPr>
          <a:xfrm>
            <a:off x="2417763" y="4293235"/>
            <a:ext cx="6067425" cy="10334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strike="noStrike" noProof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无限哀痛  深切缅怀  无比敬仰</a:t>
            </a:r>
            <a:endParaRPr lang="zh-CN" altLang="en-US" sz="3200" b="1" strike="noStrike" noProof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34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482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9482" y="2465654"/>
            <a:ext cx="10253330" cy="2784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“宣扬朦胧”与“简明如话”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对立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前者是让人看不明白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后者是要让人看得明白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“宣扬朦胧”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的人认为让别人看明白是不高明的写作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所以才会嘲笑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“简明如话”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的佳文。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“顺势朦胧”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指并不推究用语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只是跟着感觉走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其实是一种不认真的写作态度。这里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作者表达含蓄但褒贬分明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值得品味</a:t>
            </a:r>
            <a:r>
              <a:rPr lang="zh-CN" altLang="zh-CN" sz="2800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077432" y="1185038"/>
            <a:ext cx="10019415" cy="1168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句子：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譬如近些年来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有不少人是宣扬朦胧的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还有更多的人是顺势朦胧的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对于以简明如话为佳文的主张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就必付之一笑。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6385" y="481330"/>
            <a:ext cx="1166495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阅读课文最后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段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结合全文内容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分析下列加点词所蕴含的作者的情感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任务三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9085" y="1375410"/>
            <a:ext cx="112737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叶圣陶先生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人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往矣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我</a:t>
            </a:r>
            <a:r>
              <a:rPr sz="2800" b="1" u="sng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常常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想到他的业绩。</a:t>
            </a:r>
            <a:r>
              <a:rPr sz="2800" b="1" u="sng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凡是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拿笔的人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尤其或有意或无意而写得不像话的人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 u="sng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都要</a:t>
            </a:r>
            <a:r>
              <a:rPr sz="2800" b="1" u="sng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常常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想想叶圣陶先生的写话的主张</a:t>
            </a:r>
            <a:r>
              <a:rPr lang="en-US" altLang="zh-CN" sz="2800" b="1">
                <a:solidFill>
                  <a:srgbClr val="00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以及提出这种主张的</a:t>
            </a:r>
            <a:r>
              <a:rPr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深重的苦心</a:t>
            </a:r>
            <a:r>
              <a:rPr sz="2800" b="1">
                <a:ln>
                  <a:noFill/>
                </a:ln>
                <a:solidFill>
                  <a:srgbClr val="090909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800" b="1">
              <a:ln>
                <a:noFill/>
              </a:ln>
              <a:solidFill>
                <a:srgbClr val="090909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365125" y="2759076"/>
            <a:ext cx="102997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常常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常常</a:t>
            </a:r>
            <a:r>
              <a:rPr lang="en-US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97205" y="4664711"/>
            <a:ext cx="102997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凡是</a:t>
            </a:r>
            <a:r>
              <a:rPr lang="en-US" altLang="zh-CN" sz="28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都要</a:t>
            </a:r>
            <a:r>
              <a:rPr lang="en-US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endParaRPr lang="en-US" altLang="zh-CN" sz="28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7205" y="3281045"/>
            <a:ext cx="1114171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第一个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“常常”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两人情感的深厚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对故人的离去饱含着深重的悲哀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；第二个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“常常”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对叶圣陶先生写话主张的推崇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也有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叶老的主张还没有普遍受到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拿笔的人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重视的无奈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5125" y="5186680"/>
            <a:ext cx="111417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“凡是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……都要……</a:t>
            </a:r>
            <a:r>
              <a:rPr lang="zh-CN" altLang="en-US" sz="2800" b="1">
                <a:solidFill>
                  <a:srgbClr val="1C21E4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对叶圣陶先生提出写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话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主张的深重的苦心的理解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也有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拿笔的人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的殷切的期望</a:t>
            </a:r>
            <a:r>
              <a:rPr lang="zh-CN" altLang="en-US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1143" y="1953865"/>
            <a:ext cx="10849205" cy="3634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略读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的方式</a:t>
            </a:r>
            <a:r>
              <a:rPr lang="en-US" altLang="zh-CN" sz="32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抓文章关键词句</a:t>
            </a:r>
            <a:r>
              <a:rPr lang="en-US" altLang="zh-CN" sz="32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理解文章内容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重点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掌握本文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以小见大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的写作手法</a:t>
            </a:r>
            <a:r>
              <a:rPr lang="en-US" altLang="zh-CN" sz="32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领会本文行文平易、内涵深厚的写作特点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领会文章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叙议结合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的写作特点以及以小见大</a:t>
            </a:r>
            <a:r>
              <a:rPr lang="en-US" altLang="zh-CN" sz="32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通过具体事例展示人物全貌的写人方法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难点</a:t>
            </a:r>
            <a:r>
              <a:rPr lang="zh-CN" altLang="zh-CN" sz="3200" b="1" dirty="0">
                <a:latin typeface="宋体" panose="02010600030101010101" pitchFamily="2" charset="-122"/>
                <a:sym typeface="+mn-ea"/>
              </a:rPr>
              <a:t>)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4.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习叶圣陶先生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待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人宽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律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己严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的品性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19403" y="728116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9" name="矩形 18438"/>
          <p:cNvSpPr/>
          <p:nvPr/>
        </p:nvSpPr>
        <p:spPr>
          <a:xfrm>
            <a:off x="895350" y="1947545"/>
            <a:ext cx="10153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lstStyle/>
          <a:p>
            <a:r>
              <a:rPr lang="en-US" altLang="en-US" sz="27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叶圣陶的</a:t>
            </a:r>
            <a:r>
              <a:rPr lang="en-US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en-US" altLang="en-US" sz="2800" b="1" dirty="0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写话</a:t>
            </a:r>
            <a:r>
              <a:rPr lang="en-US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主张强调语言的</a:t>
            </a:r>
            <a:r>
              <a:rPr lang="en-US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简明、顺畅、通俗、质朴</a:t>
            </a:r>
            <a:r>
              <a:rPr lang="en-US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8440" name="矩形 18439"/>
          <p:cNvSpPr/>
          <p:nvPr/>
        </p:nvSpPr>
        <p:spPr>
          <a:xfrm>
            <a:off x="763270" y="2552065"/>
            <a:ext cx="1063942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例子</a:t>
            </a:r>
            <a:r>
              <a:rPr lang="zh-CN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我第一次见到叶圣陶先生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是五十年代初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我编课本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他领导编课本。这之前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我当然知道他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那是上学时期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大量读新文学作品的时候。</a:t>
            </a:r>
          </a:p>
        </p:txBody>
      </p:sp>
      <p:sp>
        <p:nvSpPr>
          <p:cNvPr id="18441" name="内容占位符 14338"/>
          <p:cNvSpPr>
            <a:spLocks noRot="1"/>
          </p:cNvSpPr>
          <p:nvPr/>
        </p:nvSpPr>
        <p:spPr>
          <a:xfrm>
            <a:off x="763270" y="3683000"/>
            <a:ext cx="10639425" cy="13735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“</a:t>
            </a:r>
            <a:r>
              <a:rPr lang="zh-CN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我编课本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1C21E4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他领导编课本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随意中透着亲切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；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我当然知道他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那是上学时期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大量读新文学作品的时候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三层意思用三个短句表达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语气舒缓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读来顺口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如同日常说话一般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763270" y="481330"/>
            <a:ext cx="1063942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叶圣陶先生说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：“写成文章,在这间房里念,要让那间房里的人听着,是说话,不是念稿,才算及了格。”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怎样理解这种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“写话”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的主张？本文具有这样的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“写话”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风格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吗？举例说说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思考探究三</a:t>
            </a:r>
            <a:r>
              <a:rPr lang="zh-CN" altLang="zh-CN" sz="28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/>
      <p:bldP spid="18440" grpId="0"/>
      <p:bldP spid="1844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矩形 18439"/>
          <p:cNvSpPr/>
          <p:nvPr/>
        </p:nvSpPr>
        <p:spPr>
          <a:xfrm>
            <a:off x="776605" y="1376680"/>
            <a:ext cx="10639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例子</a:t>
            </a:r>
            <a:r>
              <a:rPr lang="zh-CN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万想不到这繁碎而响亮的声音也把他送走了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8441" name="内容占位符 14338"/>
          <p:cNvSpPr>
            <a:spLocks noRot="1"/>
          </p:cNvSpPr>
          <p:nvPr/>
        </p:nvSpPr>
        <p:spPr>
          <a:xfrm>
            <a:off x="775970" y="1898650"/>
            <a:ext cx="10639425" cy="137350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繁碎</a:t>
            </a:r>
            <a:r>
              <a:rPr 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一词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既写出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鞭炮声连续不断、节奏快的特点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也写出了</a:t>
            </a:r>
            <a:r>
              <a:rPr lang="zh-CN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作者的心情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1C21E4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听到叶圣陶逝世的消息是在除夕夜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于是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传达喜气的声音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也成了惊扰</a:t>
            </a:r>
            <a:r>
              <a:rPr lang="en-US" altLang="zh-CN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感到纷乱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直至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1C21E4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双层的悲哀</a:t>
            </a: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850265" y="785495"/>
            <a:ext cx="1063942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000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本文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的语言也有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如</a:t>
            </a:r>
            <a:r>
              <a:rPr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话”</a:t>
            </a:r>
            <a:r>
              <a:rPr lang="zh-CN" sz="2800" b="1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的</a:t>
            </a:r>
            <a:r>
              <a:rPr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风格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请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举例说明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50265" y="3412490"/>
            <a:ext cx="10639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例子</a:t>
            </a:r>
            <a:r>
              <a:rPr lang="zh-CN" altLang="zh-CN" sz="28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念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顺口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听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悦耳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说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像话还不够</a:t>
            </a:r>
            <a:r>
              <a:rPr lang="en-US" altLang="zh-CN" sz="28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就是话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" name="内容占位符 14338"/>
          <p:cNvSpPr>
            <a:spLocks noRot="1"/>
          </p:cNvSpPr>
          <p:nvPr/>
        </p:nvSpPr>
        <p:spPr>
          <a:xfrm>
            <a:off x="776605" y="3994785"/>
            <a:ext cx="10639425" cy="53149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sz="2800" b="1" dirty="0">
                <a:solidFill>
                  <a:srgbClr val="1C21E4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句子短促</a:t>
            </a:r>
            <a:r>
              <a:rPr lang="en-US" altLang="zh-CN" sz="2800" b="1">
                <a:solidFill>
                  <a:srgbClr val="1C21E4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语气</a:t>
            </a:r>
            <a:r>
              <a:rPr 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感强</a:t>
            </a:r>
            <a:r>
              <a:rPr lang="zh-CN" altLang="en-US" sz="28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8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/>
      <p:bldP spid="18441" grpId="0" build="p"/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Rot="1"/>
          </p:cNvSpPr>
          <p:nvPr/>
        </p:nvSpPr>
        <p:spPr>
          <a:xfrm>
            <a:off x="4064953" y="1518285"/>
            <a:ext cx="2063750" cy="7667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/>
          <a:lstStyle/>
          <a:p>
            <a:r>
              <a:rPr lang="zh-CN" altLang="en-US" sz="3600" b="1" dirty="0">
                <a:solidFill>
                  <a:srgbClr val="09090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略读要领</a:t>
            </a:r>
          </a:p>
        </p:txBody>
      </p:sp>
      <p:sp>
        <p:nvSpPr>
          <p:cNvPr id="32773" name="内容占位符 2"/>
          <p:cNvSpPr>
            <a:spLocks noRot="1"/>
          </p:cNvSpPr>
          <p:nvPr/>
        </p:nvSpPr>
        <p:spPr>
          <a:xfrm>
            <a:off x="1895475" y="2518093"/>
            <a:ext cx="6403975" cy="722312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段首、段尾</a:t>
            </a: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等提纲挈领的句子</a:t>
            </a:r>
          </a:p>
        </p:txBody>
      </p:sp>
      <p:sp>
        <p:nvSpPr>
          <p:cNvPr id="2" name="内容占位符 2"/>
          <p:cNvSpPr>
            <a:spLocks noRot="1"/>
          </p:cNvSpPr>
          <p:nvPr/>
        </p:nvSpPr>
        <p:spPr>
          <a:xfrm>
            <a:off x="1895475" y="3178810"/>
            <a:ext cx="3875088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lnSpc>
                <a:spcPct val="135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评价性语句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Rot="1"/>
          </p:cNvSpPr>
          <p:nvPr/>
        </p:nvSpPr>
        <p:spPr>
          <a:xfrm>
            <a:off x="1895475" y="3983990"/>
            <a:ext cx="8947785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标题、开头、结尾</a:t>
            </a: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等关键位置的词语的信息</a:t>
            </a:r>
          </a:p>
        </p:txBody>
      </p:sp>
      <p:sp>
        <p:nvSpPr>
          <p:cNvPr id="5" name="内容占位符 2"/>
          <p:cNvSpPr>
            <a:spLocks noRot="1"/>
          </p:cNvSpPr>
          <p:nvPr/>
        </p:nvSpPr>
        <p:spPr>
          <a:xfrm>
            <a:off x="1956435" y="4707890"/>
            <a:ext cx="9107170" cy="7239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9090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细节处的关键词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动词、语言、反复、修饰词</a:t>
            </a:r>
            <a:r>
              <a:rPr lang="zh-CN" altLang="zh-CN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2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2" grpId="0"/>
      <p:bldP spid="3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1749" y="2037346"/>
            <a:ext cx="10345260" cy="2784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叶圣陶先生二三事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中作者通过一些典型事例让我们看到了一个躬行君子、堪为师表的忠厚长者独具而可贵的精神风貌。宽以待人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严于律己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叶圣陶先生做到了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我们能做到吗？通过本文的学习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希望同学们在今后的学习和生活中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学习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叶圣陶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先生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的品格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宽厚待人</a:t>
            </a:r>
            <a:r>
              <a:rPr lang="en-US" altLang="zh-CN" sz="28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严格要求自己。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701749" y="626642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909955" y="1624330"/>
            <a:ext cx="9645650" cy="2248535"/>
          </a:xfrm>
          <a:prstGeom prst="flowChartAlternateProcess">
            <a:avLst/>
          </a:prstGeom>
          <a:noFill/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3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课外阅读吕叔湘的《怀念圣陶先生》和朱自清的《我所见的叶圣陶》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两文中分别写了哪些事？从中你还看出叶圣陶先生哪些精神品质和性格特点？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89680" y="595209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展</a:t>
              </a:r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延伸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455" y="1758950"/>
            <a:ext cx="7839710" cy="42288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       叶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圣</a:t>
            </a:r>
            <a:r>
              <a:rPr lang="zh-CN" altLang="en-US" sz="2800" b="1" dirty="0" smtClean="0">
                <a:solidFill>
                  <a:srgbClr val="FF0000"/>
                </a:solidFill>
                <a:latin typeface="+mn-ea"/>
              </a:rPr>
              <a:t>陶</a:t>
            </a:r>
            <a:r>
              <a:rPr lang="en-US" altLang="zh-CN" sz="28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原名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叶绍钧</a:t>
            </a:r>
            <a:r>
              <a:rPr lang="en-US" altLang="zh-CN" sz="28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字圣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陶</a:t>
            </a:r>
            <a:r>
              <a:rPr lang="en-US" altLang="zh-CN" sz="28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江苏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苏州人</a:t>
            </a:r>
            <a:r>
              <a:rPr lang="en-US" altLang="zh-CN" sz="28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作家、教育家。有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优秀的语言艺术家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之称。代表作有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童话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集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稻草人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800" b="1" dirty="0" smtClean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长篇小说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倪焕之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800" b="1" dirty="0" smtClean="0">
                <a:latin typeface="Arial" panose="020B0604020202020204" pitchFamily="34" charset="0"/>
                <a:ea typeface="宋体" panose="02010600030101010101" pitchFamily="2" charset="-122"/>
                <a:sym typeface="Arial" panose="020B0604020202020204" pitchFamily="34" charset="0"/>
              </a:rPr>
              <a:t>、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短篇小说《隔膜》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多收了三五斗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等，</a:t>
            </a:r>
            <a:r>
              <a:rPr lang="zh-CN" altLang="en-US" sz="2800" dirty="0" smtClean="0">
                <a:latin typeface="宋体" pitchFamily="2" charset="-122"/>
              </a:rPr>
              <a:t>叶圣陶</a:t>
            </a:r>
            <a:r>
              <a:rPr lang="zh-CN" altLang="en-US" sz="2800" dirty="0" smtClean="0">
                <a:latin typeface="宋体" pitchFamily="2" charset="-122"/>
              </a:rPr>
              <a:t>还是中国</a:t>
            </a:r>
            <a:r>
              <a:rPr lang="zh-CN" altLang="en-US" sz="2800" dirty="0" smtClean="0">
                <a:solidFill>
                  <a:srgbClr val="FF0000"/>
                </a:solidFill>
                <a:latin typeface="宋体" pitchFamily="2" charset="-122"/>
              </a:rPr>
              <a:t>现代童话创作的拓荒者</a:t>
            </a:r>
            <a:r>
              <a:rPr lang="zh-CN" altLang="en-US" sz="2800" dirty="0" smtClean="0">
                <a:latin typeface="宋体" pitchFamily="2" charset="-122"/>
              </a:rPr>
              <a:t>。</a:t>
            </a:r>
            <a:r>
              <a:rPr lang="zh-CN" altLang="zh-CN" sz="28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先后主持编辑过多种重要的文学、语文教育刊物和几十种中小学语文教科书</a:t>
            </a:r>
            <a:r>
              <a:rPr lang="en-US" altLang="zh-CN" sz="28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撰写过十多本语文教育方面的论著</a:t>
            </a:r>
            <a:r>
              <a:rPr lang="en-US" altLang="zh-CN" sz="28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为语文教育事业做出了重要的贡献</a:t>
            </a:r>
            <a:r>
              <a:rPr lang="en-US" altLang="zh-CN" sz="2800" b="1" dirty="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是新文学史上最早出现和最有成就的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教育小说家</a:t>
            </a:r>
            <a:r>
              <a:rPr lang="zh-CN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92348" y="1758680"/>
            <a:ext cx="2796363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19403" y="530713"/>
            <a:ext cx="2792615" cy="713740"/>
            <a:chOff x="2371" y="690"/>
            <a:chExt cx="3471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人</a:t>
              </a:r>
              <a:r>
                <a:rPr lang="zh-CN" altLang="en-US" sz="3200" b="1" dirty="0" smtClean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物简介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597468" y="5685473"/>
            <a:ext cx="5594350" cy="5530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01336" y="1635854"/>
            <a:ext cx="7826928" cy="4888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 smtClean="0">
                <a:latin typeface="宋体" pitchFamily="2" charset="-122"/>
                <a:sym typeface="Arial" pitchFamily="34" charset="0"/>
              </a:rPr>
              <a:t>1909—2006</a:t>
            </a:r>
            <a:r>
              <a:rPr lang="zh-CN" altLang="en-US" sz="2800" dirty="0" smtClean="0">
                <a:latin typeface="宋体" pitchFamily="2" charset="-122"/>
                <a:sym typeface="Arial" pitchFamily="34" charset="0"/>
              </a:rPr>
              <a:t>，</a:t>
            </a:r>
            <a:r>
              <a:rPr lang="zh-CN" altLang="en-US" sz="2800" dirty="0" smtClean="0">
                <a:latin typeface="宋体" pitchFamily="2" charset="-122"/>
                <a:sym typeface="Arial" pitchFamily="34" charset="0"/>
              </a:rPr>
              <a:t>河北香河</a:t>
            </a:r>
            <a:r>
              <a:rPr lang="zh-CN" altLang="en-US" sz="2800" dirty="0" smtClean="0">
                <a:latin typeface="宋体" pitchFamily="2" charset="-122"/>
                <a:sym typeface="Arial" pitchFamily="34" charset="0"/>
              </a:rPr>
              <a:t>人，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学者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、散文家。</a:t>
            </a:r>
            <a:r>
              <a:rPr lang="zh-CN" altLang="en-US" sz="2800" dirty="0" smtClean="0">
                <a:latin typeface="宋体" pitchFamily="2" charset="-122"/>
                <a:sym typeface="Arial" pitchFamily="34" charset="0"/>
              </a:rPr>
              <a:t>。</a:t>
            </a:r>
            <a:r>
              <a:rPr lang="en-US" altLang="zh-CN" sz="2800" dirty="0" smtClean="0">
                <a:latin typeface="宋体" pitchFamily="2" charset="-122"/>
                <a:sym typeface="Arial" pitchFamily="34" charset="0"/>
              </a:rPr>
              <a:t>1931</a:t>
            </a:r>
            <a:r>
              <a:rPr lang="zh-CN" altLang="en-US" sz="2800" dirty="0" smtClean="0">
                <a:latin typeface="宋体" pitchFamily="2" charset="-122"/>
                <a:sym typeface="Arial" pitchFamily="34" charset="0"/>
              </a:rPr>
              <a:t>年毕业于通县师范学校，考入北京大学中文系，建国后长期供职于人民教育出版社，从事中学语言教材的编辑，退休后任人民教育出版社特约编审，直至</a:t>
            </a:r>
            <a:r>
              <a:rPr lang="en-US" altLang="zh-CN" sz="2800" dirty="0" smtClean="0">
                <a:latin typeface="宋体" pitchFamily="2" charset="-122"/>
                <a:sym typeface="Arial" pitchFamily="34" charset="0"/>
              </a:rPr>
              <a:t>1997</a:t>
            </a:r>
            <a:r>
              <a:rPr lang="zh-CN" altLang="en-US" sz="2800" dirty="0" smtClean="0">
                <a:latin typeface="宋体" pitchFamily="2" charset="-122"/>
                <a:sym typeface="Arial" pitchFamily="34" charset="0"/>
              </a:rPr>
              <a:t>年</a:t>
            </a:r>
            <a:r>
              <a:rPr lang="zh-CN" altLang="en-US" sz="2800" dirty="0" smtClean="0">
                <a:latin typeface="宋体" pitchFamily="2" charset="-122"/>
                <a:sym typeface="Arial" pitchFamily="34" charset="0"/>
              </a:rPr>
              <a:t>。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曾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参加编写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汉语课本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古代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散文选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等。出版有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负暄琐话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负暄续话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负暄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三话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禅外说禅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说梦草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等。与季羡林、金克木合称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燕园三老</a:t>
            </a:r>
            <a:r>
              <a:rPr lang="zh-CN" altLang="en-US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。季羡林先生称赞他为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高人、逸人、至人、超人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7" name="Picture 4" descr="07"/>
          <p:cNvPicPr>
            <a:picLocks noChangeAspect="1"/>
          </p:cNvPicPr>
          <p:nvPr/>
        </p:nvPicPr>
        <p:blipFill>
          <a:blip r:embed="rId2" cstate="print"/>
          <a:srcRect t="12178"/>
          <a:stretch>
            <a:fillRect/>
          </a:stretch>
        </p:blipFill>
        <p:spPr bwMode="auto">
          <a:xfrm>
            <a:off x="8137980" y="1820384"/>
            <a:ext cx="3223220" cy="3437819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5" name="组合 4"/>
          <p:cNvGrpSpPr/>
          <p:nvPr/>
        </p:nvGrpSpPr>
        <p:grpSpPr>
          <a:xfrm>
            <a:off x="847626" y="648159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463550" y="647700"/>
            <a:ext cx="3735388" cy="5397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zh-CN" sz="3600" b="1" kern="0" dirty="0">
                <a:solidFill>
                  <a:srgbClr val="7030A0"/>
                </a:solidFill>
                <a:latin typeface="宋体" panose="02010600030101010101" pitchFamily="2" charset="-122"/>
              </a:rPr>
              <a:t>内容赏析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28638" y="1069975"/>
            <a:ext cx="109347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SzPct val="85000"/>
            </a:pP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作者写这篇文章的缘由是什么？他主要选择了哪些材料？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28638" y="2490788"/>
            <a:ext cx="5313362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latin typeface="宋体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缘由：</a:t>
            </a:r>
            <a:r>
              <a:rPr lang="zh-CN" altLang="en-US" sz="2800" b="1">
                <a:latin typeface="宋体" pitchFamily="2" charset="-122"/>
              </a:rPr>
              <a:t>叶圣陶先生去世了，作者给他写纪念文。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28638" y="4283075"/>
            <a:ext cx="5313362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latin typeface="宋体" pitchFamily="2" charset="-122"/>
              </a:rPr>
              <a:t>    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选材：</a:t>
            </a:r>
            <a:r>
              <a:rPr lang="zh-CN" altLang="en-US" sz="2800" b="1">
                <a:latin typeface="宋体" pitchFamily="2" charset="-122"/>
              </a:rPr>
              <a:t>与作者相关的，不见于或不明显见于高文典册的。</a:t>
            </a:r>
          </a:p>
        </p:txBody>
      </p:sp>
      <p:pic>
        <p:nvPicPr>
          <p:cNvPr id="8" name="图片 7" descr="se357871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1588" y="2781300"/>
            <a:ext cx="5084762" cy="319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矩形 3"/>
          <p:cNvSpPr>
            <a:spLocks noChangeArrowheads="1"/>
          </p:cNvSpPr>
          <p:nvPr/>
        </p:nvSpPr>
        <p:spPr bwMode="auto">
          <a:xfrm>
            <a:off x="525463" y="604838"/>
            <a:ext cx="11298237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2.</a:t>
            </a:r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本文记述了叶圣陶先生哪些品德？分别用了哪些事例来进行说明。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31838" y="2278063"/>
            <a:ext cx="29337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宋体" pitchFamily="2" charset="-122"/>
              </a:rPr>
              <a:t>待人厚：</a:t>
            </a:r>
          </a:p>
        </p:txBody>
      </p:sp>
      <p:sp>
        <p:nvSpPr>
          <p:cNvPr id="2" name="文本框 5"/>
          <p:cNvSpPr txBox="1">
            <a:spLocks noChangeArrowheads="1"/>
          </p:cNvSpPr>
          <p:nvPr/>
        </p:nvSpPr>
        <p:spPr bwMode="auto">
          <a:xfrm>
            <a:off x="731838" y="4768850"/>
            <a:ext cx="2241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宋体" pitchFamily="2" charset="-122"/>
              </a:rPr>
              <a:t>律己严：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36863" y="2266950"/>
            <a:ext cx="7323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宋体" pitchFamily="2" charset="-122"/>
                <a:sym typeface="+mn-ea"/>
              </a:rPr>
              <a:t>（</a:t>
            </a:r>
            <a:r>
              <a:rPr lang="en-US" altLang="zh-CN" sz="3200" b="1">
                <a:latin typeface="宋体" pitchFamily="2" charset="-122"/>
                <a:sym typeface="+mn-ea"/>
              </a:rPr>
              <a:t>1</a:t>
            </a:r>
            <a:r>
              <a:rPr lang="zh-CN" altLang="zh-CN" sz="3200" b="1">
                <a:latin typeface="宋体" pitchFamily="2" charset="-122"/>
                <a:sym typeface="+mn-ea"/>
              </a:rPr>
              <a:t>）第三自然段：修改文章 </a:t>
            </a:r>
            <a:endParaRPr lang="zh-CN" altLang="en-US" sz="3200" b="1" noProof="1">
              <a:latin typeface="宋体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832100" y="2846388"/>
            <a:ext cx="77073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latin typeface="宋体" pitchFamily="2" charset="-122"/>
              </a:rPr>
              <a:t>（2）第四自然段：送客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836863" y="3425825"/>
            <a:ext cx="7038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200" b="1">
                <a:latin typeface="宋体" pitchFamily="2" charset="-122"/>
                <a:sym typeface="+mn-ea"/>
              </a:rPr>
              <a:t>（</a:t>
            </a:r>
            <a:r>
              <a:rPr lang="en-US" altLang="zh-CN" sz="3200" b="1">
                <a:latin typeface="宋体" pitchFamily="2" charset="-122"/>
                <a:sym typeface="+mn-ea"/>
              </a:rPr>
              <a:t>3</a:t>
            </a:r>
            <a:r>
              <a:rPr lang="zh-CN" altLang="zh-CN" sz="3200" b="1">
                <a:latin typeface="宋体" pitchFamily="2" charset="-122"/>
                <a:sym typeface="+mn-ea"/>
              </a:rPr>
              <a:t>）第五自然段：复信 </a:t>
            </a:r>
            <a:endParaRPr lang="zh-CN" altLang="en-US" sz="3200" b="1" noProof="1">
              <a:latin typeface="宋体" pitchFamily="2" charset="-122"/>
            </a:endParaRPr>
          </a:p>
        </p:txBody>
      </p:sp>
      <p:sp>
        <p:nvSpPr>
          <p:cNvPr id="18443" name="TextBox 6"/>
          <p:cNvSpPr txBox="1">
            <a:spLocks noChangeArrowheads="1"/>
          </p:cNvSpPr>
          <p:nvPr/>
        </p:nvSpPr>
        <p:spPr bwMode="auto">
          <a:xfrm>
            <a:off x="2887663" y="4022725"/>
            <a:ext cx="8283575" cy="228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57200">
              <a:lnSpc>
                <a:spcPct val="150000"/>
              </a:lnSpc>
            </a:pPr>
            <a:r>
              <a:rPr lang="zh-CN" altLang="en-US" sz="3200" b="1">
                <a:latin typeface="Calibri" pitchFamily="34" charset="0"/>
              </a:rPr>
              <a:t>写话要求平易自然、鲜明简洁、细致恳切</a:t>
            </a:r>
            <a:endParaRPr lang="en-US" altLang="zh-CN" sz="3200" b="1">
              <a:latin typeface="Calibri" pitchFamily="34" charset="0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3200" b="1">
                <a:latin typeface="Calibri" pitchFamily="34" charset="0"/>
              </a:rPr>
              <a:t>作文要求简洁</a:t>
            </a:r>
            <a:endParaRPr lang="en-US" altLang="zh-CN" sz="3200" b="1">
              <a:latin typeface="Calibri" pitchFamily="34" charset="0"/>
            </a:endParaRPr>
          </a:p>
          <a:p>
            <a:pPr defTabSz="457200">
              <a:lnSpc>
                <a:spcPct val="150000"/>
              </a:lnSpc>
            </a:pPr>
            <a:r>
              <a:rPr lang="zh-CN" altLang="en-US" sz="3200" b="1">
                <a:latin typeface="Calibri" pitchFamily="34" charset="0"/>
              </a:rPr>
              <a:t>语文力求完美、以身作则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5" grpId="0"/>
      <p:bldP spid="2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00063" y="3333750"/>
            <a:ext cx="5800725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zh-CN" sz="3200" b="1"/>
              <a:t>平易自然，鲜明简洁，细致恳切，念，顺口，听，悦耳，说像话还不够，就是话。还特别重视“简洁”。</a:t>
            </a:r>
          </a:p>
        </p:txBody>
      </p:sp>
      <p:sp>
        <p:nvSpPr>
          <p:cNvPr id="20485" name="矩形 3"/>
          <p:cNvSpPr>
            <a:spLocks noChangeArrowheads="1"/>
          </p:cNvSpPr>
          <p:nvPr/>
        </p:nvSpPr>
        <p:spPr bwMode="auto">
          <a:xfrm>
            <a:off x="355600" y="560388"/>
            <a:ext cx="11417300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3.</a:t>
            </a:r>
            <a:r>
              <a:rPr lang="zh-CN" altLang="zh-CN" sz="3200" b="1">
                <a:solidFill>
                  <a:srgbClr val="FF0000"/>
                </a:solidFill>
                <a:latin typeface="宋体" pitchFamily="2" charset="-122"/>
              </a:rPr>
              <a:t>作者用了一个什么词来表述叶圣陶先生的语文主张？这种风格具体讲的是什么？（用书上的原话回答）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00063" y="2565400"/>
            <a:ext cx="33861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</a:rPr>
              <a:t>“写话”</a:t>
            </a:r>
          </a:p>
        </p:txBody>
      </p:sp>
      <p:pic>
        <p:nvPicPr>
          <p:cNvPr id="5" name="图片 4" descr="t0102cc1028c9cb24c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7013" y="2754313"/>
            <a:ext cx="4535487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485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7415"/>
          <p:cNvSpPr txBox="1">
            <a:spLocks noChangeArrowheads="1"/>
          </p:cNvSpPr>
          <p:nvPr/>
        </p:nvSpPr>
        <p:spPr bwMode="auto">
          <a:xfrm>
            <a:off x="912813" y="5876925"/>
            <a:ext cx="10656887" cy="1138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 altLang="zh-CN" sz="3200" b="1" kern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endParaRPr lang="en-US" altLang="zh-CN" kern="0">
              <a:latin typeface="Times New Roman" panose="02020603050405020304" pitchFamily="18" charset="0"/>
            </a:endParaRPr>
          </a:p>
        </p:txBody>
      </p:sp>
      <p:sp>
        <p:nvSpPr>
          <p:cNvPr id="17413" name="矩形 2"/>
          <p:cNvSpPr>
            <a:spLocks noChangeArrowheads="1"/>
          </p:cNvSpPr>
          <p:nvPr/>
        </p:nvSpPr>
        <p:spPr bwMode="auto">
          <a:xfrm>
            <a:off x="496888" y="719138"/>
            <a:ext cx="10337800" cy="57943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itchFamily="2" charset="-122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</a:rPr>
              <a:t>根据对文章的理解，为文章划分层次。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6888" y="1866900"/>
            <a:ext cx="28162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C00000"/>
                </a:solidFill>
              </a:rPr>
              <a:t>第一部分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798763" y="1930400"/>
            <a:ext cx="3317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（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第1段</a:t>
            </a:r>
            <a:r>
              <a:rPr lang="zh-CN" altLang="en-US" sz="3200" b="1">
                <a:solidFill>
                  <a:srgbClr val="0000FF"/>
                </a:solidFill>
              </a:rPr>
              <a:t>）：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60600" y="2513013"/>
            <a:ext cx="370998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</a:rPr>
              <a:t>写作本文的缘由</a:t>
            </a:r>
            <a:r>
              <a:rPr lang="en-US" altLang="zh-CN" sz="3200" b="1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00063" y="3990975"/>
            <a:ext cx="30162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C00000"/>
                </a:solidFill>
              </a:rPr>
              <a:t>第二部分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795588" y="3990975"/>
            <a:ext cx="3321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</a:rPr>
              <a:t>（</a:t>
            </a:r>
            <a:r>
              <a:rPr lang="zh-CN" altLang="en-US" sz="3200" b="1">
                <a:solidFill>
                  <a:srgbClr val="0000FF"/>
                </a:solidFill>
                <a:latin typeface="宋体" pitchFamily="2" charset="-122"/>
              </a:rPr>
              <a:t>第2段</a:t>
            </a:r>
            <a:r>
              <a:rPr lang="zh-CN" altLang="en-US" sz="3200" b="1">
                <a:solidFill>
                  <a:srgbClr val="0000FF"/>
                </a:solidFill>
              </a:rPr>
              <a:t>）：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260600" y="4557713"/>
            <a:ext cx="3575050" cy="127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</a:rPr>
              <a:t>总写叶圣陶先生的品德有过人之处。</a:t>
            </a:r>
          </a:p>
        </p:txBody>
      </p:sp>
      <p:pic>
        <p:nvPicPr>
          <p:cNvPr id="9" name="图片 8" descr="5ed572c5xbdb40ac42d80&amp;69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0963" y="1511300"/>
            <a:ext cx="5043487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76dbea5-279d-40dc-acdf-c20ce0c2f556}"/>
  <p:tag name="TABLE_ENDDRAG_ORIGIN_RECT" val="938*312"/>
  <p:tag name="TABLE_ENDDRAG_RECT" val="8*91*938*31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10172043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10172043"/>
  <p:tag name="MH_LIBRARY" val="GRAPHIC"/>
  <p:tag name="MH_TYPE" val="SubTitle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10172043"/>
  <p:tag name="MH_LIBRARY" val="GRAPHIC"/>
  <p:tag name="MH_TYPE" val="SubTitle"/>
  <p:tag name="MH_ORDER" val="4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12700" cap="flat" cmpd="sng" algn="ctr">
          <a:solidFill>
            <a:sysClr val="window" lastClr="FFFFFF"/>
          </a:solidFill>
          <a:prstDash val="solid"/>
          <a:miter lim="800000"/>
        </a:ln>
      </a:spPr>
      <a:bodyPr anchor="ctr"/>
      <a:lstStyle>
        <a:defPPr marL="0" marR="0" lvl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/>
        </a:defPPr>
      </a:lst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2934</Words>
  <Application>WPS 演示</Application>
  <PresentationFormat>自定义</PresentationFormat>
  <Paragraphs>238</Paragraphs>
  <Slides>34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第二课时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《叶圣陶先生二三事》教学课件</dc:title>
  <dc:creator>黄红政</dc:creator>
  <cp:lastModifiedBy>z</cp:lastModifiedBy>
  <cp:revision>4</cp:revision>
  <dcterms:created xsi:type="dcterms:W3CDTF">2017-08-03T09:01:00Z</dcterms:created>
  <dcterms:modified xsi:type="dcterms:W3CDTF">2022-03-23T01:29:27Z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2052-11.1.0.10463</vt:lpwstr>
  </property>
  <property fmtid="{D5CDD505-2E9C-101B-9397-08002B2CF9AE}" pid="3" name="ICV">
    <vt:lpwstr>6541ABA6AB3241BDB722278037238E38</vt:lpwstr>
  </property>
</Properties>
</file>