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15"/>
  </p:notesMasterIdLst>
  <p:sldIdLst>
    <p:sldId id="270" r:id="rId3"/>
    <p:sldId id="387" r:id="rId4"/>
    <p:sldId id="271" r:id="rId5"/>
    <p:sldId id="272" r:id="rId6"/>
    <p:sldId id="273" r:id="rId7"/>
    <p:sldId id="274" r:id="rId8"/>
    <p:sldId id="275" r:id="rId9"/>
    <p:sldId id="276" r:id="rId10"/>
    <p:sldId id="277" r:id="rId11"/>
    <p:sldId id="278" r:id="rId12"/>
    <p:sldId id="279" r:id="rId13"/>
    <p:sldId id="280" r:id="rId14"/>
    <p:sldId id="281" r:id="rId16"/>
    <p:sldId id="282" r:id="rId17"/>
    <p:sldId id="283" r:id="rId18"/>
    <p:sldId id="285" r:id="rId19"/>
    <p:sldId id="286" r:id="rId20"/>
    <p:sldId id="287" r:id="rId21"/>
    <p:sldId id="347" r:id="rId22"/>
    <p:sldId id="348" r:id="rId23"/>
    <p:sldId id="349" r:id="rId24"/>
    <p:sldId id="350" r:id="rId25"/>
    <p:sldId id="351" r:id="rId26"/>
    <p:sldId id="352" r:id="rId27"/>
    <p:sldId id="353" r:id="rId28"/>
    <p:sldId id="354" r:id="rId29"/>
    <p:sldId id="355" r:id="rId30"/>
    <p:sldId id="356" r:id="rId31"/>
    <p:sldId id="358" r:id="rId32"/>
    <p:sldId id="359" r:id="rId33"/>
    <p:sldId id="360" r:id="rId34"/>
    <p:sldId id="290" r:id="rId35"/>
    <p:sldId id="291" r:id="rId36"/>
    <p:sldId id="292" r:id="rId37"/>
    <p:sldId id="293" r:id="rId38"/>
    <p:sldId id="294" r:id="rId39"/>
    <p:sldId id="296" r:id="rId40"/>
    <p:sldId id="297" r:id="rId41"/>
    <p:sldId id="298" r:id="rId42"/>
    <p:sldId id="299" r:id="rId43"/>
    <p:sldId id="300" r:id="rId44"/>
    <p:sldId id="301" r:id="rId45"/>
    <p:sldId id="302" r:id="rId46"/>
    <p:sldId id="303" r:id="rId47"/>
    <p:sldId id="381" r:id="rId48"/>
    <p:sldId id="305" r:id="rId49"/>
    <p:sldId id="306" r:id="rId50"/>
    <p:sldId id="307" r:id="rId51"/>
    <p:sldId id="308" r:id="rId52"/>
    <p:sldId id="309" r:id="rId53"/>
    <p:sldId id="310" r:id="rId54"/>
    <p:sldId id="311" r:id="rId55"/>
    <p:sldId id="382" r:id="rId56"/>
    <p:sldId id="312" r:id="rId57"/>
    <p:sldId id="313" r:id="rId58"/>
    <p:sldId id="314" r:id="rId59"/>
    <p:sldId id="315" r:id="rId60"/>
    <p:sldId id="316" r:id="rId61"/>
    <p:sldId id="317" r:id="rId62"/>
    <p:sldId id="318" r:id="rId63"/>
    <p:sldId id="319" r:id="rId64"/>
    <p:sldId id="383" r:id="rId65"/>
    <p:sldId id="320" r:id="rId66"/>
    <p:sldId id="321" r:id="rId67"/>
    <p:sldId id="384" r:id="rId68"/>
    <p:sldId id="322" r:id="rId69"/>
    <p:sldId id="323" r:id="rId70"/>
    <p:sldId id="324" r:id="rId71"/>
    <p:sldId id="325" r:id="rId72"/>
    <p:sldId id="326" r:id="rId73"/>
    <p:sldId id="327" r:id="rId74"/>
    <p:sldId id="328" r:id="rId75"/>
    <p:sldId id="329" r:id="rId76"/>
    <p:sldId id="330" r:id="rId77"/>
    <p:sldId id="331" r:id="rId78"/>
    <p:sldId id="332" r:id="rId79"/>
    <p:sldId id="334" r:id="rId80"/>
    <p:sldId id="335" r:id="rId81"/>
    <p:sldId id="336" r:id="rId82"/>
    <p:sldId id="337" r:id="rId83"/>
    <p:sldId id="338" r:id="rId84"/>
    <p:sldId id="339" r:id="rId85"/>
    <p:sldId id="340" r:id="rId86"/>
    <p:sldId id="341" r:id="rId87"/>
    <p:sldId id="342" r:id="rId88"/>
    <p:sldId id="343" r:id="rId89"/>
    <p:sldId id="385" r:id="rId90"/>
    <p:sldId id="344" r:id="rId91"/>
    <p:sldId id="345" r:id="rId92"/>
    <p:sldId id="386" r:id="rId93"/>
    <p:sldId id="346" r:id="rId9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93acb13-96f4-4eac-b868-1d68c3be057d}">
          <p14:sldIdLst>
            <p14:sldId id="270"/>
            <p14:sldId id="387"/>
            <p14:sldId id="271"/>
            <p14:sldId id="272"/>
            <p14:sldId id="273"/>
            <p14:sldId id="274"/>
            <p14:sldId id="275"/>
            <p14:sldId id="276"/>
            <p14:sldId id="277"/>
            <p14:sldId id="278"/>
            <p14:sldId id="279"/>
            <p14:sldId id="281"/>
            <p14:sldId id="282"/>
            <p14:sldId id="283"/>
            <p14:sldId id="285"/>
            <p14:sldId id="286"/>
            <p14:sldId id="287"/>
            <p14:sldId id="347"/>
            <p14:sldId id="348"/>
            <p14:sldId id="349"/>
            <p14:sldId id="350"/>
            <p14:sldId id="351"/>
            <p14:sldId id="352"/>
            <p14:sldId id="353"/>
            <p14:sldId id="354"/>
            <p14:sldId id="355"/>
            <p14:sldId id="356"/>
            <p14:sldId id="358"/>
            <p14:sldId id="359"/>
            <p14:sldId id="360"/>
            <p14:sldId id="280"/>
          </p14:sldIdLst>
        </p14:section>
        <p14:section name="无标题节" id="{3abc7707-2b1f-47f9-a52a-51ba1d35c6b8}">
          <p14:sldIdLst>
            <p14:sldId id="291"/>
            <p14:sldId id="292"/>
            <p14:sldId id="293"/>
            <p14:sldId id="294"/>
            <p14:sldId id="296"/>
            <p14:sldId id="299"/>
            <p14:sldId id="300"/>
            <p14:sldId id="301"/>
            <p14:sldId id="302"/>
            <p14:sldId id="303"/>
            <p14:sldId id="381"/>
            <p14:sldId id="305"/>
            <p14:sldId id="306"/>
            <p14:sldId id="307"/>
            <p14:sldId id="308"/>
            <p14:sldId id="309"/>
            <p14:sldId id="310"/>
            <p14:sldId id="311"/>
            <p14:sldId id="382"/>
            <p14:sldId id="312"/>
            <p14:sldId id="313"/>
            <p14:sldId id="314"/>
            <p14:sldId id="315"/>
            <p14:sldId id="316"/>
            <p14:sldId id="317"/>
            <p14:sldId id="318"/>
            <p14:sldId id="319"/>
            <p14:sldId id="383"/>
            <p14:sldId id="320"/>
            <p14:sldId id="321"/>
            <p14:sldId id="384"/>
            <p14:sldId id="322"/>
            <p14:sldId id="323"/>
            <p14:sldId id="324"/>
            <p14:sldId id="325"/>
            <p14:sldId id="326"/>
            <p14:sldId id="327"/>
            <p14:sldId id="329"/>
            <p14:sldId id="331"/>
            <p14:sldId id="332"/>
            <p14:sldId id="334"/>
            <p14:sldId id="335"/>
            <p14:sldId id="336"/>
            <p14:sldId id="337"/>
            <p14:sldId id="338"/>
            <p14:sldId id="339"/>
            <p14:sldId id="341"/>
            <p14:sldId id="342"/>
            <p14:sldId id="343"/>
            <p14:sldId id="385"/>
            <p14:sldId id="344"/>
            <p14:sldId id="345"/>
            <p14:sldId id="386"/>
            <p14:sldId id="346"/>
            <p14:sldId id="297"/>
            <p14:sldId id="328"/>
            <p14:sldId id="330"/>
            <p14:sldId id="340"/>
            <p14:sldId id="290"/>
            <p14:sldId id="29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96"/>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25"/>
    <p:restoredTop sz="94674"/>
  </p:normalViewPr>
  <p:slideViewPr>
    <p:cSldViewPr>
      <p:cViewPr varScale="1">
        <p:scale>
          <a:sx n="78" d="100"/>
          <a:sy n="78" d="100"/>
        </p:scale>
        <p:origin x="-96" y="-216"/>
      </p:cViewPr>
      <p:guideLst>
        <p:guide orient="horz" pos="2271"/>
        <p:guide pos="383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bleStyles" Target="tableStyles.xml"/><Relationship Id="rId96" Type="http://schemas.openxmlformats.org/officeDocument/2006/relationships/viewProps" Target="viewProps.xml"/><Relationship Id="rId95" Type="http://schemas.openxmlformats.org/officeDocument/2006/relationships/presProps" Target="presProps.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a:ln>
            <a:miter lim="800000"/>
          </a:ln>
        </p:spPr>
      </p:sp>
      <p:sp>
        <p:nvSpPr>
          <p:cNvPr id="86019" name="文本占位符 2"/>
          <p:cNvSpPr>
            <a:spLocks noGrp="1"/>
          </p:cNvSpPr>
          <p:nvPr>
            <p:ph type="body"/>
          </p:nvPr>
        </p:nvSpPr>
        <p:spPr/>
        <p:txBody>
          <a:bodyPr wrap="square" lIns="91440" tIns="45720" rIns="91440" bIns="45720" anchor="t"/>
          <a:lstStyle/>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a:ln>
            <a:miter lim="800000"/>
          </a:ln>
        </p:spPr>
      </p:sp>
      <p:sp>
        <p:nvSpPr>
          <p:cNvPr id="87043" name="文本占位符 2"/>
          <p:cNvSpPr>
            <a:spLocks noGrp="1"/>
          </p:cNvSpPr>
          <p:nvPr>
            <p:ph type="body"/>
          </p:nvPr>
        </p:nvSpPr>
        <p:spPr/>
        <p:txBody>
          <a:bodyPr wrap="square" lIns="91440" tIns="45720" rIns="91440" bIns="45720" anchor="t"/>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a:ln>
            <a:miter lim="800000"/>
          </a:ln>
        </p:spPr>
      </p:sp>
      <p:sp>
        <p:nvSpPr>
          <p:cNvPr id="88067" name="文本占位符 2"/>
          <p:cNvSpPr>
            <a:spLocks noGrp="1"/>
          </p:cNvSpPr>
          <p:nvPr>
            <p:ph type="body"/>
          </p:nvPr>
        </p:nvSpPr>
        <p:spPr/>
        <p:txBody>
          <a:bodyPr wrap="square" lIns="91440" tIns="45720" rIns="91440" bIns="45720" anchor="t"/>
          <a:lstStyle/>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a:ln>
            <a:miter lim="800000"/>
          </a:ln>
        </p:spPr>
      </p:sp>
      <p:sp>
        <p:nvSpPr>
          <p:cNvPr id="89091" name="文本占位符 2"/>
          <p:cNvSpPr>
            <a:spLocks noGrp="1"/>
          </p:cNvSpPr>
          <p:nvPr>
            <p:ph type="body"/>
          </p:nvPr>
        </p:nvSpPr>
        <p:spPr/>
        <p:txBody>
          <a:bodyPr wrap="square" lIns="91440" tIns="45720" rIns="91440" bIns="45720" anchor="t"/>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a:lstStyle/>
          <a:p>
            <a:fld id="{53A34AF9-1664-4634-98DD-8A193B72BA2B}" type="datetime1">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charset="0"/>
              </a:rPr>
            </a:fld>
            <a:endParaRPr lang="zh-CN" altLang="en-US" dirty="0">
              <a:latin typeface="Calibri" charset="0"/>
            </a:endParaRPr>
          </a:p>
        </p:txBody>
      </p:sp>
    </p:spTree>
  </p:cSld>
  <p:clrMapOvr>
    <a:masterClrMapping/>
  </p:clrMapOvr>
  <p:transition>
    <p:random/>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Calibri" charset="0"/>
              </a:rPr>
            </a:fld>
            <a:endParaRPr lang="zh-CN" altLang="en-US" dirty="0">
              <a:latin typeface="Calibri" charset="0"/>
            </a:endParaRPr>
          </a:p>
        </p:txBody>
      </p:sp>
    </p:spTree>
  </p:cSld>
  <p:clrMapOvr>
    <a:masterClrMapping/>
  </p:clrMapOvr>
  <p:transition>
    <p:random/>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sz="1200" b="0" i="0" u="none" strike="noStrike" kern="1200" cap="none" spc="0" normalizeH="0" baseline="0" noProof="1">
              <a:ln>
                <a:noFill/>
              </a:ln>
              <a:solidFill>
                <a:schemeClr val="tx1">
                  <a:tint val="75000"/>
                </a:schemeClr>
              </a:solidFill>
              <a:effectLst/>
              <a:uLnTx/>
              <a:uFillTx/>
              <a:latin typeface="Calibri" charset="0"/>
              <a:ea typeface="宋体"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Calibri" charset="0"/>
              </a:rPr>
            </a:fld>
            <a:endParaRPr lang="zh-CN" altLang="en-US" dirty="0">
              <a:latin typeface="Calibri" charset="0"/>
            </a:endParaRPr>
          </a:p>
        </p:txBody>
      </p:sp>
    </p:spTree>
  </p:cSld>
  <p:clrMapOvr>
    <a:masterClrMapping/>
  </p:clrMapOvr>
  <p:transition>
    <p:random/>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slide" Target="slide6.xml"/><Relationship Id="rId5" Type="http://schemas.openxmlformats.org/officeDocument/2006/relationships/slide" Target="slide59.xml"/><Relationship Id="rId4" Type="http://schemas.openxmlformats.org/officeDocument/2006/relationships/slide" Target="slide34.xml"/><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5" descr="C:\Users\Administrator\Desktop\20141002113224_Sa2yv.thumb.700_0.jpeg20141002113224_Sa2yv.thumb.700_0"/>
          <p:cNvPicPr>
            <a:picLocks noChangeAspect="1"/>
          </p:cNvPicPr>
          <p:nvPr/>
        </p:nvPicPr>
        <p:blipFill>
          <a:blip r:embed="rId1" cstate="print"/>
          <a:srcRect l="10420" t="9772" r="10597" b="15250"/>
          <a:stretch>
            <a:fillRect/>
          </a:stretch>
        </p:blipFill>
        <p:spPr>
          <a:xfrm>
            <a:off x="8672513" y="3673475"/>
            <a:ext cx="1971675" cy="2833688"/>
          </a:xfrm>
          <a:prstGeom prst="rect">
            <a:avLst/>
          </a:prstGeom>
          <a:noFill/>
          <a:ln w="9525">
            <a:noFill/>
          </a:ln>
        </p:spPr>
      </p:pic>
      <p:sp>
        <p:nvSpPr>
          <p:cNvPr id="2" name="标题 3073"/>
          <p:cNvSpPr>
            <a:spLocks noGrp="1"/>
          </p:cNvSpPr>
          <p:nvPr>
            <p:ph type="ctrTitle"/>
          </p:nvPr>
        </p:nvSpPr>
        <p:spPr>
          <a:xfrm>
            <a:off x="2209800" y="2130425"/>
            <a:ext cx="7772400" cy="1470025"/>
          </a:xfrm>
        </p:spPr>
        <p:txBody>
          <a:bodyPr vert="horz" wrap="square" lIns="91440" tIns="45720" rIns="91440" bIns="45720" anchor="ctr"/>
          <a:lstStyle/>
          <a:p>
            <a:pPr defTabSz="914400" eaLnBrk="1" hangingPunct="1"/>
            <a:r>
              <a:rPr lang="zh-CN" altLang="en-US" sz="5400" b="1" dirty="0">
                <a:solidFill>
                  <a:schemeClr val="bg1"/>
                </a:solidFill>
                <a:latin typeface="+mn-ea"/>
                <a:ea typeface="+mn-ea"/>
                <a:sym typeface="宋体" pitchFamily="2" charset="-122"/>
              </a:rPr>
              <a:t>第1部分  现代文阅读</a:t>
            </a:r>
          </a:p>
        </p:txBody>
      </p:sp>
      <p:sp>
        <p:nvSpPr>
          <p:cNvPr id="3075" name="副标题 3074"/>
          <p:cNvSpPr>
            <a:spLocks noGrp="1"/>
          </p:cNvSpPr>
          <p:nvPr>
            <p:ph type="subTitle" idx="1"/>
          </p:nvPr>
        </p:nvSpPr>
        <p:spPr>
          <a:xfrm>
            <a:off x="2855640" y="3717032"/>
            <a:ext cx="8020050" cy="1848485"/>
          </a:xfrm>
        </p:spPr>
        <p:txBody>
          <a:bodyPr vert="horz" wrap="square" lIns="91440" tIns="45720" rIns="91440" bIns="45720" anchor="t"/>
          <a:lstStyle/>
          <a:p>
            <a:pPr defTabSz="457200" eaLnBrk="1" hangingPunct="1">
              <a:buNone/>
            </a:pPr>
            <a:r>
              <a:rPr lang="zh-CN" altLang="en-US" sz="4400" kern="1200" dirty="0">
                <a:solidFill>
                  <a:schemeClr val="bg1"/>
                </a:solidFill>
                <a:latin typeface="黑体" pitchFamily="49" charset="-122"/>
                <a:ea typeface="黑体" pitchFamily="49" charset="-122"/>
                <a:sym typeface="宋体" pitchFamily="2" charset="-122"/>
              </a:rPr>
              <a:t>专题1  论述类文本阅读</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5">
                                            <p:txEl>
                                              <p:pRg st="0" end="0"/>
                                            </p:txEl>
                                          </p:spTgt>
                                        </p:tgtEl>
                                        <p:attrNameLst>
                                          <p:attrName>style.visibility</p:attrName>
                                        </p:attrNameLst>
                                      </p:cBhvr>
                                      <p:to>
                                        <p:strVal val="visible"/>
                                      </p:to>
                                    </p:set>
                                    <p:anim calcmode="lin" valueType="num">
                                      <p:cBhvr>
                                        <p:cTn id="13" dur="5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07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7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内容占位符 4"/>
          <p:cNvSpPr>
            <a:spLocks noGrp="1"/>
          </p:cNvSpPr>
          <p:nvPr/>
        </p:nvSpPr>
        <p:spPr>
          <a:xfrm>
            <a:off x="1727200" y="1114425"/>
            <a:ext cx="8737600" cy="4525963"/>
          </a:xfrm>
          <a:prstGeom prst="rect">
            <a:avLst/>
          </a:prstGeom>
          <a:noFill/>
          <a:ln w="9525">
            <a:noFill/>
          </a:ln>
        </p:spPr>
        <p:txBody>
          <a:bodyPr/>
          <a:lstStyle/>
          <a:p>
            <a:pPr defTabSz="457200">
              <a:spcBef>
                <a:spcPct val="20000"/>
              </a:spcBef>
            </a:pPr>
            <a:r>
              <a:rPr lang="en-US" altLang="zh-CN" sz="3200" dirty="0">
                <a:latin typeface="宋体" pitchFamily="2" charset="-122"/>
                <a:ea typeface="宋体" pitchFamily="2" charset="-122"/>
                <a:cs typeface="宋体" pitchFamily="2" charset="-122"/>
              </a:rPr>
              <a:t>1.</a:t>
            </a:r>
            <a:r>
              <a:rPr lang="zh-CN" altLang="en-US" sz="3200" dirty="0">
                <a:latin typeface="宋体" pitchFamily="2" charset="-122"/>
                <a:ea typeface="宋体" pitchFamily="2" charset="-122"/>
                <a:cs typeface="宋体" pitchFamily="2" charset="-122"/>
              </a:rPr>
              <a:t>下列关于原文内容的理解和分析，不正确的一项是（</a:t>
            </a:r>
            <a:r>
              <a:rPr lang="en-US" altLang="zh-CN" sz="3200" dirty="0">
                <a:latin typeface="宋体" pitchFamily="2" charset="-122"/>
                <a:ea typeface="宋体" pitchFamily="2" charset="-122"/>
                <a:cs typeface="宋体" pitchFamily="2" charset="-122"/>
              </a:rPr>
              <a:t>3</a:t>
            </a:r>
            <a:r>
              <a:rPr lang="zh-CN" altLang="en-US" sz="3200" dirty="0">
                <a:latin typeface="宋体" pitchFamily="2" charset="-122"/>
                <a:ea typeface="宋体" pitchFamily="2" charset="-122"/>
                <a:cs typeface="宋体" pitchFamily="2" charset="-122"/>
              </a:rPr>
              <a:t>分）（   ）</a:t>
            </a:r>
            <a:endParaRPr lang="zh-CN" altLang="en-US" sz="3200" dirty="0">
              <a:latin typeface="宋体" pitchFamily="2" charset="-122"/>
              <a:ea typeface="宋体" pitchFamily="2" charset="-122"/>
              <a:cs typeface="宋体" pitchFamily="2" charset="-122"/>
            </a:endParaRPr>
          </a:p>
          <a:p>
            <a:pPr defTabSz="457200">
              <a:spcBef>
                <a:spcPct val="20000"/>
              </a:spcBef>
            </a:pPr>
            <a:r>
              <a:rPr lang="en-US" altLang="zh-CN" sz="3200" dirty="0">
                <a:latin typeface="宋体" pitchFamily="2" charset="-122"/>
                <a:ea typeface="宋体" pitchFamily="2" charset="-122"/>
                <a:cs typeface="宋体" pitchFamily="2" charset="-122"/>
              </a:rPr>
              <a:t>A.</a:t>
            </a:r>
            <a:r>
              <a:rPr lang="zh-CN" altLang="en-US" sz="3200" dirty="0">
                <a:latin typeface="宋体" pitchFamily="2" charset="-122"/>
                <a:ea typeface="宋体" pitchFamily="2" charset="-122"/>
                <a:cs typeface="宋体" pitchFamily="2" charset="-122"/>
              </a:rPr>
              <a:t>广义上的诸子之学始于先秦，贯穿于此后中国思想史，也是当代思想的组成部分。</a:t>
            </a:r>
            <a:endParaRPr lang="zh-CN" altLang="en-US" sz="3200" dirty="0">
              <a:latin typeface="宋体" pitchFamily="2" charset="-122"/>
              <a:ea typeface="宋体" pitchFamily="2" charset="-122"/>
              <a:cs typeface="宋体" pitchFamily="2" charset="-122"/>
            </a:endParaRPr>
          </a:p>
          <a:p>
            <a:pPr defTabSz="457200">
              <a:spcBef>
                <a:spcPct val="20000"/>
              </a:spcBef>
            </a:pPr>
            <a:r>
              <a:rPr lang="en-US" altLang="zh-CN" sz="3200" dirty="0">
                <a:latin typeface="宋体" pitchFamily="2" charset="-122"/>
                <a:ea typeface="宋体" pitchFamily="2" charset="-122"/>
                <a:cs typeface="宋体" pitchFamily="2" charset="-122"/>
              </a:rPr>
              <a:t>B.“</a:t>
            </a:r>
            <a:r>
              <a:rPr lang="zh-CN" altLang="en-US" sz="3200" dirty="0">
                <a:latin typeface="宋体" pitchFamily="2" charset="-122"/>
                <a:ea typeface="宋体" pitchFamily="2" charset="-122"/>
                <a:cs typeface="宋体" pitchFamily="2" charset="-122"/>
              </a:rPr>
              <a:t>照着讲”主要指对经典的整理和实证性研究，并发掘历史上思想家的思想内涵。</a:t>
            </a:r>
            <a:endParaRPr lang="zh-CN" altLang="en-US" sz="3200" dirty="0">
              <a:latin typeface="宋体" pitchFamily="2" charset="-122"/>
              <a:ea typeface="宋体" pitchFamily="2" charset="-122"/>
              <a:cs typeface="宋体" pitchFamily="2" charset="-122"/>
            </a:endParaRPr>
          </a:p>
          <a:p>
            <a:pPr defTabSz="457200">
              <a:spcBef>
                <a:spcPct val="20000"/>
              </a:spcBef>
            </a:pPr>
            <a:r>
              <a:rPr lang="en-US" altLang="zh-CN" sz="3200" dirty="0">
                <a:latin typeface="宋体" pitchFamily="2" charset="-122"/>
                <a:ea typeface="宋体" pitchFamily="2" charset="-122"/>
                <a:cs typeface="宋体" pitchFamily="2" charset="-122"/>
              </a:rPr>
              <a:t>C.“</a:t>
            </a:r>
            <a:r>
              <a:rPr lang="zh-CN" altLang="en-US" sz="3200" dirty="0">
                <a:latin typeface="宋体" pitchFamily="2" charset="-122"/>
                <a:ea typeface="宋体" pitchFamily="2" charset="-122"/>
                <a:cs typeface="宋体" pitchFamily="2" charset="-122"/>
              </a:rPr>
              <a:t>接着讲”主要指接续诸子注重思想创造的传统，在新条件下形成创造性的思想。</a:t>
            </a:r>
            <a:endParaRPr lang="zh-CN" altLang="en-US" sz="3200" dirty="0">
              <a:latin typeface="宋体" pitchFamily="2" charset="-122"/>
              <a:ea typeface="宋体" pitchFamily="2" charset="-122"/>
              <a:cs typeface="宋体" pitchFamily="2" charset="-122"/>
            </a:endParaRPr>
          </a:p>
          <a:p>
            <a:pPr defTabSz="457200">
              <a:spcBef>
                <a:spcPct val="20000"/>
              </a:spcBef>
            </a:pPr>
            <a:r>
              <a:rPr lang="en-US" altLang="zh-CN" sz="3200" dirty="0">
                <a:latin typeface="宋体" pitchFamily="2" charset="-122"/>
                <a:ea typeface="宋体" pitchFamily="2" charset="-122"/>
                <a:cs typeface="宋体" pitchFamily="2" charset="-122"/>
              </a:rPr>
              <a:t>D.</a:t>
            </a:r>
            <a:r>
              <a:rPr lang="zh-CN" altLang="en-US" sz="3200" dirty="0">
                <a:latin typeface="宋体" pitchFamily="2" charset="-122"/>
                <a:ea typeface="宋体" pitchFamily="2" charset="-122"/>
                <a:cs typeface="宋体" pitchFamily="2" charset="-122"/>
              </a:rPr>
              <a:t>不同于以往诸子之学，“新子学”受西方思想影响，脱离了既有思想演进的过程。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p:cTn id="7" dur="500"/>
                                        <p:tgtEl>
                                          <p:spTgt spid="13313"/>
                                        </p:tgtEl>
                                        <p:attrNameLst>
                                          <p:attrName>ppt_y</p:attrName>
                                        </p:attrNameLst>
                                      </p:cBhvr>
                                      <p:tavLst>
                                        <p:tav tm="0">
                                          <p:val>
                                            <p:strVal val="#ppt_y+#ppt_h*1.125000"/>
                                          </p:val>
                                        </p:tav>
                                        <p:tav tm="100000">
                                          <p:val>
                                            <p:strVal val="#ppt_y"/>
                                          </p:val>
                                        </p:tav>
                                      </p:tavLst>
                                    </p:anim>
                                    <p:animEffect transition="in" filter="wipe(up)">
                                      <p:cBhvr>
                                        <p:cTn id="8" dur="500"/>
                                        <p:tgtEl>
                                          <p:spTgt spid="13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框 1"/>
          <p:cNvSpPr txBox="1"/>
          <p:nvPr/>
        </p:nvSpPr>
        <p:spPr>
          <a:xfrm>
            <a:off x="1817688" y="1055688"/>
            <a:ext cx="2271712" cy="583565"/>
          </a:xfrm>
          <a:prstGeom prst="rect">
            <a:avLst/>
          </a:prstGeom>
          <a:noFill/>
          <a:ln w="9525">
            <a:noFill/>
          </a:ln>
        </p:spPr>
        <p:txBody>
          <a:bodyPr>
            <a:spAutoFit/>
          </a:bodyPr>
          <a:lstStyle/>
          <a:p>
            <a:r>
              <a:rPr lang="zh-CN" altLang="en-US" sz="3200" dirty="0">
                <a:latin typeface="+mn-ea"/>
              </a:rPr>
              <a:t>【答案】</a:t>
            </a:r>
            <a:r>
              <a:rPr lang="zh-CN" altLang="en-US" sz="3200" dirty="0">
                <a:latin typeface="黑体" pitchFamily="49" charset="-122"/>
                <a:ea typeface="黑体" pitchFamily="49" charset="-122"/>
              </a:rPr>
              <a:t>D</a:t>
            </a:r>
          </a:p>
        </p:txBody>
      </p:sp>
      <p:sp>
        <p:nvSpPr>
          <p:cNvPr id="15362" name="文本框 3"/>
          <p:cNvSpPr txBox="1"/>
          <p:nvPr/>
        </p:nvSpPr>
        <p:spPr>
          <a:xfrm>
            <a:off x="1817688" y="1708150"/>
            <a:ext cx="7107237" cy="583565"/>
          </a:xfrm>
          <a:prstGeom prst="rect">
            <a:avLst/>
          </a:prstGeom>
          <a:noFill/>
          <a:ln w="9525">
            <a:noFill/>
          </a:ln>
        </p:spPr>
        <p:txBody>
          <a:bodyPr>
            <a:spAutoFit/>
          </a:bodyPr>
          <a:lstStyle/>
          <a:p>
            <a:r>
              <a:rPr lang="zh-CN" altLang="en-US" sz="3200" dirty="0">
                <a:latin typeface="+mn-ea"/>
              </a:rPr>
              <a:t>【考点】</a:t>
            </a:r>
            <a:r>
              <a:rPr lang="zh-CN" altLang="en-US" sz="3200" dirty="0">
                <a:latin typeface="仿宋" panose="02010609060101010101" pitchFamily="49" charset="-122"/>
                <a:ea typeface="仿宋" panose="02010609060101010101" pitchFamily="49" charset="-122"/>
              </a:rPr>
              <a:t>筛选并整合文中的信息</a:t>
            </a:r>
          </a:p>
        </p:txBody>
      </p:sp>
      <p:sp>
        <p:nvSpPr>
          <p:cNvPr id="15363" name="文本框 4"/>
          <p:cNvSpPr txBox="1"/>
          <p:nvPr/>
        </p:nvSpPr>
        <p:spPr>
          <a:xfrm>
            <a:off x="1817688" y="2395538"/>
            <a:ext cx="8704262" cy="3538220"/>
          </a:xfrm>
          <a:prstGeom prst="rect">
            <a:avLst/>
          </a:prstGeom>
          <a:noFill/>
          <a:ln w="9525">
            <a:noFill/>
          </a:ln>
        </p:spPr>
        <p:txBody>
          <a:bodyPr>
            <a:spAutoFit/>
          </a:bodyPr>
          <a:lstStyle/>
          <a:p>
            <a:r>
              <a:rPr lang="zh-CN" altLang="en-US" sz="3200" dirty="0">
                <a:solidFill>
                  <a:schemeClr val="tx1"/>
                </a:solidFill>
                <a:latin typeface="+mn-ea"/>
              </a:rPr>
              <a:t>【应考思路】</a:t>
            </a:r>
            <a:r>
              <a:rPr lang="zh-CN" altLang="en-US" sz="3200" dirty="0">
                <a:solidFill>
                  <a:schemeClr val="tx1"/>
                </a:solidFill>
                <a:latin typeface="黑体" pitchFamily="49" charset="-122"/>
                <a:ea typeface="黑体" pitchFamily="49" charset="-122"/>
                <a:cs typeface="黑体" pitchFamily="49" charset="-122"/>
              </a:rPr>
              <a:t>对于考查筛选、整合信息的题目，首先</a:t>
            </a:r>
            <a:r>
              <a:rPr lang="en-US" altLang="zh-CN" sz="3200" dirty="0">
                <a:solidFill>
                  <a:schemeClr val="tx1"/>
                </a:solidFill>
                <a:latin typeface="黑体" pitchFamily="49" charset="-122"/>
                <a:ea typeface="黑体" pitchFamily="49" charset="-122"/>
                <a:cs typeface="黑体" pitchFamily="49" charset="-122"/>
              </a:rPr>
              <a:t>,</a:t>
            </a:r>
            <a:r>
              <a:rPr lang="zh-CN" altLang="en-US" sz="3200" dirty="0">
                <a:solidFill>
                  <a:schemeClr val="tx1"/>
                </a:solidFill>
                <a:latin typeface="黑体" pitchFamily="49" charset="-122"/>
                <a:ea typeface="黑体" pitchFamily="49" charset="-122"/>
                <a:cs typeface="黑体" pitchFamily="49" charset="-122"/>
              </a:rPr>
              <a:t>要紧扣选项中的关键词，锁定选项在原文中所在的信息区，找到原文中的相应语句，并在原文中标注出来。</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A</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项对应第</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段第①句和第②句，</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B</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项对应第</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2</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段第④句和第⑤句，</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C</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项对应第</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段第②句和第⑥句，</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D</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项对应第</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段第②句和第</a:t>
            </a:r>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4</a:t>
            </a:r>
            <a: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rPr>
              <a:t>段第⑧句。</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p:cTn id="7" dur="1" fill="hold"/>
                                        <p:tgtEl>
                                          <p:spTgt spid="15361"/>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5362"/>
                                        </p:tgtEl>
                                        <p:attrNameLst>
                                          <p:attrName>style.visibility</p:attrName>
                                        </p:attrNameLst>
                                      </p:cBhvr>
                                      <p:to>
                                        <p:strVal val="visible"/>
                                      </p:to>
                                    </p:set>
                                    <p:anim calcmode="lin" valueType="num">
                                      <p:cBhvr>
                                        <p:cTn id="12" dur="1" fill="hold"/>
                                        <p:tgtEl>
                                          <p:spTgt spid="1536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5363"/>
                                        </p:tgtEl>
                                        <p:attrNameLst>
                                          <p:attrName>style.visibility</p:attrName>
                                        </p:attrNameLst>
                                      </p:cBhvr>
                                      <p:to>
                                        <p:strVal val="visible"/>
                                      </p:to>
                                    </p:set>
                                    <p:anim calcmode="lin" valueType="num">
                                      <p:cBhvr>
                                        <p:cTn id="17" dur="1" fill="hold"/>
                                        <p:tgtEl>
                                          <p:spTgt spid="1536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P spid="15362" grpId="0"/>
      <p:bldP spid="153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3"/>
          <p:cNvSpPr txBox="1"/>
          <p:nvPr/>
        </p:nvSpPr>
        <p:spPr>
          <a:xfrm>
            <a:off x="1768475" y="1046163"/>
            <a:ext cx="8653463" cy="5015865"/>
          </a:xfrm>
          <a:prstGeom prst="rect">
            <a:avLst/>
          </a:prstGeom>
          <a:noFill/>
          <a:ln w="9525">
            <a:noFill/>
          </a:ln>
        </p:spPr>
        <p:txBody>
          <a:bodyPr>
            <a:spAutoFit/>
          </a:bodyPr>
          <a:lstStyle/>
          <a:p>
            <a:r>
              <a:rPr lang="zh-CN" altLang="en-US" sz="3200" dirty="0">
                <a:solidFill>
                  <a:schemeClr val="tx1"/>
                </a:solidFill>
                <a:latin typeface="黑体" pitchFamily="49" charset="-122"/>
                <a:ea typeface="黑体" pitchFamily="49" charset="-122"/>
                <a:cs typeface="楷体" panose="02010609060101010101" pitchFamily="49" charset="-122"/>
                <a:sym typeface="+mn-ea"/>
              </a:rPr>
              <a:t>其次，比对选项与原文的差别，甄别两者表述是否一致，选出正确答案。</a:t>
            </a:r>
            <a:r>
              <a:rPr lang="zh-CN" altLang="en-US" sz="3200" dirty="0">
                <a:latin typeface="黑体" pitchFamily="49" charset="-122"/>
                <a:ea typeface="黑体" pitchFamily="49" charset="-122"/>
              </a:rPr>
              <a:t>比较时注意理解和整合。</a:t>
            </a:r>
            <a:r>
              <a:rPr lang="zh-CN" altLang="en-US" sz="3200" dirty="0">
                <a:latin typeface="楷体" panose="02010609060101010101" pitchFamily="49" charset="-122"/>
                <a:ea typeface="楷体" panose="02010609060101010101" pitchFamily="49" charset="-122"/>
                <a:cs typeface="楷体" panose="02010609060101010101" pitchFamily="49" charset="-122"/>
              </a:rPr>
              <a:t>如本题的</a:t>
            </a:r>
            <a:r>
              <a:rPr lang="en-US" altLang="zh-CN" sz="3200" dirty="0">
                <a:latin typeface="楷体" panose="02010609060101010101" pitchFamily="49" charset="-122"/>
                <a:ea typeface="楷体" panose="02010609060101010101" pitchFamily="49" charset="-122"/>
                <a:cs typeface="楷体" panose="02010609060101010101" pitchFamily="49" charset="-122"/>
              </a:rPr>
              <a:t>D</a:t>
            </a:r>
            <a:r>
              <a:rPr lang="zh-CN" altLang="en-US" sz="3200" dirty="0">
                <a:latin typeface="楷体" panose="02010609060101010101" pitchFamily="49" charset="-122"/>
                <a:ea typeface="楷体" panose="02010609060101010101" pitchFamily="49" charset="-122"/>
                <a:cs typeface="楷体" panose="02010609060101010101" pitchFamily="49" charset="-122"/>
              </a:rPr>
              <a:t>项，“脱离了既有思想演进的过程”错，根据原文第</a:t>
            </a:r>
            <a:r>
              <a:rPr lang="en-US" altLang="zh-CN" sz="3200" dirty="0">
                <a:latin typeface="楷体" panose="02010609060101010101" pitchFamily="49" charset="-122"/>
                <a:ea typeface="楷体" panose="02010609060101010101" pitchFamily="49" charset="-122"/>
                <a:cs typeface="楷体" panose="02010609060101010101" pitchFamily="49" charset="-122"/>
              </a:rPr>
              <a:t>3</a:t>
            </a:r>
            <a:r>
              <a:rPr lang="zh-CN" altLang="en-US" sz="3200" dirty="0">
                <a:latin typeface="楷体" panose="02010609060101010101" pitchFamily="49" charset="-122"/>
                <a:ea typeface="楷体" panose="02010609060101010101" pitchFamily="49" charset="-122"/>
                <a:cs typeface="楷体" panose="02010609060101010101" pitchFamily="49" charset="-122"/>
              </a:rPr>
              <a:t>段“‘接着讲’接近诸子之学所具有的思想突破性的内在品格，它意味着延续诸子注重思想创造的传统”和第</a:t>
            </a:r>
            <a:r>
              <a:rPr lang="en-US" altLang="zh-CN" sz="3200" dirty="0">
                <a:latin typeface="楷体" panose="02010609060101010101" pitchFamily="49" charset="-122"/>
                <a:ea typeface="楷体" panose="02010609060101010101" pitchFamily="49" charset="-122"/>
                <a:cs typeface="楷体" panose="02010609060101010101" pitchFamily="49" charset="-122"/>
              </a:rPr>
              <a:t>4</a:t>
            </a:r>
            <a:r>
              <a:rPr lang="zh-CN" altLang="en-US" sz="3200" dirty="0">
                <a:latin typeface="楷体" panose="02010609060101010101" pitchFamily="49" charset="-122"/>
                <a:ea typeface="楷体" panose="02010609060101010101" pitchFamily="49" charset="-122"/>
                <a:cs typeface="楷体" panose="02010609060101010101" pitchFamily="49" charset="-122"/>
              </a:rPr>
              <a:t>段“‘接着讲’基于已有的思想发展，也相应地内含‘照着讲’”可知，“新子学”具有历史的承继性，并没有脱离既有思想演进的过程。故选</a:t>
            </a:r>
            <a:r>
              <a:rPr lang="en-US" altLang="zh-CN" sz="3200" dirty="0">
                <a:latin typeface="楷体" panose="02010609060101010101" pitchFamily="49" charset="-122"/>
                <a:ea typeface="楷体" panose="02010609060101010101" pitchFamily="49" charset="-122"/>
                <a:cs typeface="楷体" panose="02010609060101010101" pitchFamily="49" charset="-122"/>
              </a:rPr>
              <a:t>D</a:t>
            </a:r>
            <a:r>
              <a:rPr lang="zh-CN" altLang="en-US" sz="3200" dirty="0">
                <a:latin typeface="楷体" panose="02010609060101010101" pitchFamily="49" charset="-122"/>
                <a:ea typeface="楷体" panose="02010609060101010101" pitchFamily="49" charset="-122"/>
                <a:cs typeface="楷体" panose="02010609060101010101" pitchFamily="49" charset="-122"/>
              </a:rPr>
              <a:t>。</a:t>
            </a: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3"/>
          <p:cNvSpPr txBox="1"/>
          <p:nvPr/>
        </p:nvSpPr>
        <p:spPr>
          <a:xfrm>
            <a:off x="1797050" y="1157288"/>
            <a:ext cx="8597900" cy="5015865"/>
          </a:xfrm>
          <a:prstGeom prst="rect">
            <a:avLst/>
          </a:prstGeom>
          <a:noFill/>
          <a:ln w="9525">
            <a:noFill/>
          </a:ln>
        </p:spPr>
        <p:txBody>
          <a:bodyPr>
            <a:spAutoFit/>
          </a:bodyPr>
          <a:lstStyle/>
          <a:p>
            <a:pPr defTabSz="457200"/>
            <a:r>
              <a:rPr lang="zh-CN" altLang="zh-CN" sz="3200" dirty="0">
                <a:latin typeface="宋体" pitchFamily="2" charset="-122"/>
                <a:ea typeface="宋体" pitchFamily="2" charset="-122"/>
                <a:cs typeface="宋体" pitchFamily="2" charset="-122"/>
              </a:rPr>
              <a:t>2.下列对原文论证的相关分析，不正确的一项是（3分）（   ）</a:t>
            </a:r>
            <a:endParaRPr lang="zh-CN" altLang="zh-CN" sz="3200" dirty="0">
              <a:latin typeface="宋体" pitchFamily="2" charset="-122"/>
              <a:ea typeface="宋体" pitchFamily="2" charset="-122"/>
              <a:cs typeface="宋体" pitchFamily="2" charset="-122"/>
            </a:endParaRPr>
          </a:p>
          <a:p>
            <a:pPr defTabSz="457200"/>
            <a:r>
              <a:rPr lang="zh-CN" altLang="zh-CN" sz="3200" dirty="0">
                <a:latin typeface="宋体" pitchFamily="2" charset="-122"/>
                <a:ea typeface="宋体" pitchFamily="2" charset="-122"/>
                <a:cs typeface="宋体" pitchFamily="2" charset="-122"/>
              </a:rPr>
              <a:t>A.</a:t>
            </a:r>
            <a:r>
              <a:rPr lang="zh-CN" altLang="en-US" sz="3200" dirty="0">
                <a:latin typeface="宋体" pitchFamily="2" charset="-122"/>
                <a:ea typeface="宋体" pitchFamily="2" charset="-122"/>
                <a:cs typeface="宋体" pitchFamily="2" charset="-122"/>
              </a:rPr>
              <a:t>文章采用了对比的论证手法，以突出“新子学”与历史上诸子之学的差异。</a:t>
            </a:r>
            <a:endParaRPr lang="zh-CN" altLang="en-US" sz="3200" dirty="0">
              <a:latin typeface="宋体" pitchFamily="2" charset="-122"/>
              <a:ea typeface="宋体" pitchFamily="2" charset="-122"/>
              <a:cs typeface="宋体" pitchFamily="2" charset="-122"/>
            </a:endParaRPr>
          </a:p>
          <a:p>
            <a:pPr defTabSz="457200"/>
            <a:r>
              <a:rPr lang="en-US" altLang="zh-CN" sz="3200" dirty="0">
                <a:latin typeface="宋体" pitchFamily="2" charset="-122"/>
                <a:ea typeface="宋体" pitchFamily="2" charset="-122"/>
                <a:cs typeface="宋体" pitchFamily="2" charset="-122"/>
              </a:rPr>
              <a:t>B.</a:t>
            </a:r>
            <a:r>
              <a:rPr lang="zh-CN" altLang="en-US" sz="3200" dirty="0">
                <a:latin typeface="宋体" pitchFamily="2" charset="-122"/>
                <a:ea typeface="宋体" pitchFamily="2" charset="-122"/>
                <a:cs typeface="宋体" pitchFamily="2" charset="-122"/>
              </a:rPr>
              <a:t>文章指出理解“新子学”的品格可从两方面入手，并就二者的关系进行论证。</a:t>
            </a:r>
            <a:endParaRPr lang="zh-CN" altLang="en-US" sz="3200" dirty="0">
              <a:latin typeface="宋体" pitchFamily="2" charset="-122"/>
              <a:ea typeface="宋体" pitchFamily="2" charset="-122"/>
              <a:cs typeface="宋体" pitchFamily="2" charset="-122"/>
            </a:endParaRPr>
          </a:p>
          <a:p>
            <a:pPr defTabSz="457200"/>
            <a:r>
              <a:rPr lang="en-US" altLang="zh-CN" sz="3200" dirty="0">
                <a:latin typeface="宋体" pitchFamily="2" charset="-122"/>
                <a:ea typeface="宋体" pitchFamily="2" charset="-122"/>
                <a:cs typeface="宋体" pitchFamily="2" charset="-122"/>
              </a:rPr>
              <a:t>C.</a:t>
            </a:r>
            <a:r>
              <a:rPr lang="zh-CN" altLang="en-US" sz="3200" dirty="0">
                <a:latin typeface="宋体" pitchFamily="2" charset="-122"/>
                <a:ea typeface="宋体" pitchFamily="2" charset="-122"/>
                <a:cs typeface="宋体" pitchFamily="2" charset="-122"/>
              </a:rPr>
              <a:t>文章以中西思想交融互动为前提，论证“新子学”“接着讲”的必要和可能。</a:t>
            </a:r>
            <a:endParaRPr lang="zh-CN" altLang="en-US" sz="3200" dirty="0">
              <a:latin typeface="宋体" pitchFamily="2" charset="-122"/>
              <a:ea typeface="宋体" pitchFamily="2" charset="-122"/>
              <a:cs typeface="宋体" pitchFamily="2" charset="-122"/>
            </a:endParaRPr>
          </a:p>
          <a:p>
            <a:pPr defTabSz="457200"/>
            <a:r>
              <a:rPr lang="en-US" altLang="zh-CN" sz="3200" dirty="0">
                <a:latin typeface="宋体" pitchFamily="2" charset="-122"/>
                <a:ea typeface="宋体" pitchFamily="2" charset="-122"/>
                <a:cs typeface="宋体" pitchFamily="2" charset="-122"/>
              </a:rPr>
              <a:t>D.</a:t>
            </a:r>
            <a:r>
              <a:rPr lang="zh-CN" altLang="en-US" sz="3200" dirty="0">
                <a:latin typeface="宋体" pitchFamily="2" charset="-122"/>
                <a:ea typeface="宋体" pitchFamily="2" charset="-122"/>
                <a:cs typeface="宋体" pitchFamily="2" charset="-122"/>
              </a:rPr>
              <a:t>文章论证“照着讲”“接着讲”无法分离，是按从逻辑到现实的顺序推进的。</a:t>
            </a:r>
            <a:endParaRPr lang="zh-CN" altLang="zh-CN" sz="3200" dirty="0">
              <a:latin typeface="宋体" pitchFamily="2" charset="-122"/>
              <a:ea typeface="宋体" pitchFamily="2" charset="-122"/>
              <a:cs typeface="宋体" pitchFamily="2" charset="-122"/>
            </a:endParaRPr>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2"/>
          <p:cNvSpPr txBox="1"/>
          <p:nvPr/>
        </p:nvSpPr>
        <p:spPr>
          <a:xfrm>
            <a:off x="1633538" y="1023938"/>
            <a:ext cx="2214880" cy="583565"/>
          </a:xfrm>
          <a:prstGeom prst="rect">
            <a:avLst/>
          </a:prstGeom>
          <a:noFill/>
          <a:ln w="9525">
            <a:noFill/>
          </a:ln>
        </p:spPr>
        <p:txBody>
          <a:bodyPr wrap="none">
            <a:spAutoFit/>
          </a:bodyPr>
          <a:lstStyle/>
          <a:p>
            <a:pPr defTabSz="457200"/>
            <a:r>
              <a:rPr lang="en-US" altLang="zh-CN" sz="3200" dirty="0">
                <a:latin typeface="+mn-ea"/>
              </a:rPr>
              <a:t>【</a:t>
            </a:r>
            <a:r>
              <a:rPr lang="zh-CN" altLang="en-US" sz="3200" dirty="0">
                <a:latin typeface="+mn-ea"/>
              </a:rPr>
              <a:t>答案</a:t>
            </a:r>
            <a:r>
              <a:rPr lang="en-US" altLang="zh-CN" sz="3200" dirty="0">
                <a:latin typeface="+mn-ea"/>
              </a:rPr>
              <a:t>】</a:t>
            </a:r>
            <a:r>
              <a:rPr lang="en-US" altLang="zh-CN" sz="3200" dirty="0">
                <a:latin typeface="黑体" pitchFamily="49" charset="-122"/>
                <a:ea typeface="黑体" pitchFamily="49" charset="-122"/>
              </a:rPr>
              <a:t> A</a:t>
            </a:r>
            <a:endParaRPr lang="zh-CN" altLang="en-US" sz="3200" dirty="0">
              <a:latin typeface="黑体" pitchFamily="49" charset="-122"/>
              <a:ea typeface="黑体" pitchFamily="49" charset="-122"/>
            </a:endParaRPr>
          </a:p>
        </p:txBody>
      </p:sp>
      <p:sp>
        <p:nvSpPr>
          <p:cNvPr id="18434" name="文本框 1"/>
          <p:cNvSpPr txBox="1"/>
          <p:nvPr/>
        </p:nvSpPr>
        <p:spPr>
          <a:xfrm>
            <a:off x="1633538" y="1608138"/>
            <a:ext cx="6685280" cy="583565"/>
          </a:xfrm>
          <a:prstGeom prst="rect">
            <a:avLst/>
          </a:prstGeom>
          <a:noFill/>
          <a:ln w="9525">
            <a:noFill/>
          </a:ln>
        </p:spPr>
        <p:txBody>
          <a:bodyPr wrap="none">
            <a:spAutoFit/>
          </a:bodyPr>
          <a:lstStyle/>
          <a:p>
            <a:r>
              <a:rPr lang="en-US" altLang="zh-CN" sz="3200" dirty="0">
                <a:latin typeface="+mn-ea"/>
              </a:rPr>
              <a:t>【</a:t>
            </a:r>
            <a:r>
              <a:rPr lang="zh-CN" altLang="en-US" sz="3200" dirty="0">
                <a:latin typeface="+mn-ea"/>
              </a:rPr>
              <a:t>考点</a:t>
            </a:r>
            <a:r>
              <a:rPr lang="en-US" altLang="zh-CN" sz="3200" dirty="0">
                <a:latin typeface="+mn-ea"/>
              </a:rPr>
              <a:t>】</a:t>
            </a:r>
            <a:r>
              <a:rPr lang="zh-CN" altLang="en-US" sz="3200" dirty="0">
                <a:latin typeface="仿宋" panose="02010609060101010101" pitchFamily="49" charset="-122"/>
                <a:ea typeface="仿宋" panose="02010609060101010101" pitchFamily="49" charset="-122"/>
              </a:rPr>
              <a:t>分析论点、论据和论证方法</a:t>
            </a:r>
          </a:p>
        </p:txBody>
      </p:sp>
      <p:sp>
        <p:nvSpPr>
          <p:cNvPr id="18435" name="文本框 1"/>
          <p:cNvSpPr txBox="1"/>
          <p:nvPr/>
        </p:nvSpPr>
        <p:spPr>
          <a:xfrm>
            <a:off x="1779588" y="2752725"/>
            <a:ext cx="8358187" cy="3046095"/>
          </a:xfrm>
          <a:prstGeom prst="rect">
            <a:avLst/>
          </a:prstGeom>
          <a:noFill/>
          <a:ln w="9525">
            <a:noFill/>
          </a:ln>
        </p:spPr>
        <p:txBody>
          <a:bodyPr>
            <a:spAutoFit/>
          </a:bodyPr>
          <a:lstStyle/>
          <a:p>
            <a:r>
              <a:rPr lang="zh-CN" altLang="zh-CN" sz="2400" dirty="0">
                <a:latin typeface="黑体" pitchFamily="49" charset="-122"/>
                <a:ea typeface="黑体" pitchFamily="49" charset="-122"/>
                <a:sym typeface="宋体" pitchFamily="2" charset="-122"/>
              </a:rPr>
              <a:t>解答分析论点、论据、论证方法的题目，首先需要确定选项所论述的角度，圈画关键词，以便回归原文。</a:t>
            </a:r>
            <a:r>
              <a:rPr lang="en-US" altLang="zh-CN" sz="2400" dirty="0">
                <a:latin typeface="楷体" panose="02010609060101010101" pitchFamily="49" charset="-122"/>
                <a:ea typeface="楷体" panose="02010609060101010101" pitchFamily="49" charset="-122"/>
                <a:cs typeface="楷体" panose="02010609060101010101" pitchFamily="49" charset="-122"/>
                <a:sym typeface="宋体" pitchFamily="2" charset="-122"/>
              </a:rPr>
              <a:t>A</a:t>
            </a:r>
            <a:r>
              <a:rPr lang="zh-CN" altLang="en-US" sz="2400" dirty="0">
                <a:latin typeface="楷体" panose="02010609060101010101" pitchFamily="49" charset="-122"/>
                <a:ea typeface="楷体" panose="02010609060101010101" pitchFamily="49" charset="-122"/>
                <a:cs typeface="楷体" panose="02010609060101010101" pitchFamily="49" charset="-122"/>
                <a:sym typeface="宋体" pitchFamily="2" charset="-122"/>
              </a:rPr>
              <a:t>项提及“对比”属于论证方法；</a:t>
            </a:r>
            <a:r>
              <a:rPr lang="en-US" altLang="zh-CN" sz="2400" dirty="0">
                <a:latin typeface="楷体" panose="02010609060101010101" pitchFamily="49" charset="-122"/>
                <a:ea typeface="楷体" panose="02010609060101010101" pitchFamily="49" charset="-122"/>
                <a:cs typeface="楷体" panose="02010609060101010101" pitchFamily="49" charset="-122"/>
                <a:sym typeface="宋体" pitchFamily="2" charset="-122"/>
              </a:rPr>
              <a:t>B</a:t>
            </a:r>
            <a:r>
              <a:rPr lang="zh-CN" altLang="en-US" sz="2400" dirty="0">
                <a:latin typeface="楷体" panose="02010609060101010101" pitchFamily="49" charset="-122"/>
                <a:ea typeface="楷体" panose="02010609060101010101" pitchFamily="49" charset="-122"/>
                <a:cs typeface="楷体" panose="02010609060101010101" pitchFamily="49" charset="-122"/>
                <a:sym typeface="宋体" pitchFamily="2" charset="-122"/>
              </a:rPr>
              <a:t>项指出理解“新子学”的品格可从两方面入手，并就二者的关系进行论证，概括了论证的结构；</a:t>
            </a:r>
            <a:r>
              <a:rPr lang="en-US" altLang="zh-CN" sz="2400" dirty="0">
                <a:latin typeface="楷体" panose="02010609060101010101" pitchFamily="49" charset="-122"/>
                <a:ea typeface="楷体" panose="02010609060101010101" pitchFamily="49" charset="-122"/>
                <a:cs typeface="楷体" panose="02010609060101010101" pitchFamily="49" charset="-122"/>
                <a:sym typeface="宋体" pitchFamily="2" charset="-122"/>
              </a:rPr>
              <a:t>C</a:t>
            </a:r>
            <a:r>
              <a:rPr lang="zh-CN" altLang="en-US" sz="2400" dirty="0">
                <a:latin typeface="楷体" panose="02010609060101010101" pitchFamily="49" charset="-122"/>
                <a:ea typeface="楷体" panose="02010609060101010101" pitchFamily="49" charset="-122"/>
                <a:cs typeface="楷体" panose="02010609060101010101" pitchFamily="49" charset="-122"/>
                <a:sym typeface="宋体" pitchFamily="2" charset="-122"/>
              </a:rPr>
              <a:t>项以中西思想交融互动为前提，论证“新子学”“接着讲”的必要和可能，是论证</a:t>
            </a:r>
            <a:r>
              <a:rPr lang="zh-CN" altLang="en-US" sz="24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的观点；</a:t>
            </a:r>
            <a:r>
              <a:rPr lang="en-US" altLang="zh-CN" sz="24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D</a:t>
            </a:r>
            <a:r>
              <a:rPr lang="zh-CN" altLang="en-US" sz="24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项论证“照着讲”“接着讲”无法分离，是按从逻辑到现实的顺序推进的，涉及文本论证的过程和内容。</a:t>
            </a:r>
            <a:endParaRPr lang="zh-CN" altLang="en-US" sz="2400" dirty="0">
              <a:latin typeface="楷体" panose="02010609060101010101" pitchFamily="49" charset="-122"/>
              <a:ea typeface="楷体" panose="02010609060101010101" pitchFamily="49" charset="-122"/>
              <a:cs typeface="楷体" panose="02010609060101010101" pitchFamily="49" charset="-122"/>
              <a:sym typeface="宋体" pitchFamily="2" charset="-122"/>
            </a:endParaRPr>
          </a:p>
        </p:txBody>
      </p:sp>
      <p:sp>
        <p:nvSpPr>
          <p:cNvPr id="17413" name="文本框 3"/>
          <p:cNvSpPr txBox="1"/>
          <p:nvPr/>
        </p:nvSpPr>
        <p:spPr>
          <a:xfrm>
            <a:off x="1970088" y="2384425"/>
            <a:ext cx="2955925" cy="368300"/>
          </a:xfrm>
          <a:prstGeom prst="rect">
            <a:avLst/>
          </a:prstGeom>
          <a:noFill/>
          <a:ln w="9525">
            <a:noFill/>
          </a:ln>
        </p:spPr>
        <p:txBody>
          <a:bodyPr>
            <a:spAutoFit/>
          </a:bodyPr>
          <a:lstStyle/>
          <a:p>
            <a:endParaRPr lang="zh-CN" altLang="en-US" dirty="0">
              <a:latin typeface="Calibri" charset="0"/>
            </a:endParaRPr>
          </a:p>
        </p:txBody>
      </p:sp>
      <p:sp>
        <p:nvSpPr>
          <p:cNvPr id="18437" name="文本框 4"/>
          <p:cNvSpPr txBox="1"/>
          <p:nvPr/>
        </p:nvSpPr>
        <p:spPr>
          <a:xfrm>
            <a:off x="1633538" y="2190750"/>
            <a:ext cx="3400425" cy="583565"/>
          </a:xfrm>
          <a:prstGeom prst="rect">
            <a:avLst/>
          </a:prstGeom>
          <a:noFill/>
          <a:ln w="9525">
            <a:noFill/>
          </a:ln>
        </p:spPr>
        <p:txBody>
          <a:bodyPr>
            <a:spAutoFit/>
          </a:bodyPr>
          <a:lstStyle/>
          <a:p>
            <a:r>
              <a:rPr lang="zh-CN" altLang="zh-CN" sz="3200" dirty="0">
                <a:solidFill>
                  <a:srgbClr val="558ED5"/>
                </a:solidFill>
                <a:latin typeface="+mn-ea"/>
                <a:sym typeface="宋体" pitchFamily="2" charset="-122"/>
              </a:rPr>
              <a:t>【应考思路】</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500"/>
                                        <p:tgtEl>
                                          <p:spTgt spid="19458"/>
                                        </p:tgtEl>
                                        <p:attrNameLst>
                                          <p:attrName>ppt_y</p:attrName>
                                        </p:attrNameLst>
                                      </p:cBhvr>
                                      <p:tavLst>
                                        <p:tav tm="0">
                                          <p:val>
                                            <p:strVal val="#ppt_y+#ppt_h*1.125000"/>
                                          </p:val>
                                        </p:tav>
                                        <p:tav tm="100000">
                                          <p:val>
                                            <p:strVal val="#ppt_y"/>
                                          </p:val>
                                        </p:tav>
                                      </p:tavLst>
                                    </p:anim>
                                    <p:animEffect transition="in" filter="wipe(up)">
                                      <p:cBhvr>
                                        <p:cTn id="8" dur="500"/>
                                        <p:tgtEl>
                                          <p:spTgt spid="19458"/>
                                        </p:tgtEl>
                                      </p:cBhvr>
                                    </p:animEffect>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18434"/>
                                        </p:tgtEl>
                                        <p:attrNameLst>
                                          <p:attrName>style.visibility</p:attrName>
                                        </p:attrNameLst>
                                      </p:cBhvr>
                                      <p:to>
                                        <p:strVal val="visible"/>
                                      </p:to>
                                    </p:set>
                                    <p:anim calcmode="lin" valueType="num">
                                      <p:cBhvr>
                                        <p:cTn id="13" dur="1" fill="hold"/>
                                        <p:tgtEl>
                                          <p:spTgt spid="18434"/>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18437"/>
                                        </p:tgtEl>
                                        <p:attrNameLst>
                                          <p:attrName>style.visibility</p:attrName>
                                        </p:attrNameLst>
                                      </p:cBhvr>
                                      <p:to>
                                        <p:strVal val="visible"/>
                                      </p:to>
                                    </p:set>
                                    <p:anim calcmode="lin" valueType="num">
                                      <p:cBhvr>
                                        <p:cTn id="18" dur="1" fill="hold"/>
                                        <p:tgtEl>
                                          <p:spTgt spid="18437"/>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18435"/>
                                        </p:tgtEl>
                                        <p:attrNameLst>
                                          <p:attrName>style.visibility</p:attrName>
                                        </p:attrNameLst>
                                      </p:cBhvr>
                                      <p:to>
                                        <p:strVal val="visible"/>
                                      </p:to>
                                    </p:set>
                                    <p:anim calcmode="lin" valueType="num">
                                      <p:cBhvr>
                                        <p:cTn id="23" dur="1" fill="hold"/>
                                        <p:tgtEl>
                                          <p:spTgt spid="1843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8434" grpId="0"/>
      <p:bldP spid="18435" grpId="0"/>
      <p:bldP spid="184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2"/>
          <p:cNvSpPr txBox="1"/>
          <p:nvPr/>
        </p:nvSpPr>
        <p:spPr>
          <a:xfrm>
            <a:off x="1782763" y="1052513"/>
            <a:ext cx="8624887" cy="6356985"/>
          </a:xfrm>
          <a:prstGeom prst="rect">
            <a:avLst/>
          </a:prstGeom>
          <a:noFill/>
          <a:ln w="9525">
            <a:noFill/>
          </a:ln>
        </p:spPr>
        <p:txBody>
          <a:bodyPr>
            <a:spAutoFit/>
          </a:bodyPr>
          <a:lstStyle/>
          <a:p>
            <a:pPr defTabSz="457200">
              <a:spcBef>
                <a:spcPct val="20000"/>
              </a:spcBef>
            </a:pPr>
            <a:r>
              <a:rPr lang="en-US" altLang="zh-CN" sz="3200" b="1" dirty="0">
                <a:latin typeface="宋体" pitchFamily="2" charset="-122"/>
                <a:sym typeface="宋体" pitchFamily="2" charset="-122"/>
              </a:rPr>
              <a:t>  </a:t>
            </a:r>
            <a:r>
              <a:rPr lang="en-US" altLang="zh-CN" sz="2800" b="1" dirty="0">
                <a:latin typeface="宋体" pitchFamily="2" charset="-122"/>
                <a:sym typeface="宋体" pitchFamily="2" charset="-122"/>
              </a:rPr>
              <a:t> </a:t>
            </a:r>
            <a:r>
              <a:rPr lang="zh-CN" altLang="zh-CN" sz="2800" dirty="0">
                <a:latin typeface="黑体" pitchFamily="49" charset="-122"/>
                <a:ea typeface="黑体" pitchFamily="49" charset="-122"/>
                <a:sym typeface="宋体" pitchFamily="2" charset="-122"/>
              </a:rPr>
              <a:t>其次，快速浏览全文，以选项中的关键词和所涉角度为指向，梳理原文。</a:t>
            </a:r>
            <a:r>
              <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梳理时，注意抓住原文中的角度关键词以及“因为”“总之”等表明思路的词，以及原文中的事例、数据、理论等相关内容。本文的相关内容见“行文结构”。</a:t>
            </a:r>
            <a:endPar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endParaRPr>
          </a:p>
          <a:p>
            <a:pPr defTabSz="457200">
              <a:spcBef>
                <a:spcPct val="20000"/>
              </a:spcBef>
            </a:pPr>
            <a:r>
              <a:rPr lang="zh-CN" altLang="zh-CN" sz="2800" b="1" dirty="0">
                <a:latin typeface="宋体" pitchFamily="2" charset="-122"/>
                <a:sym typeface="宋体" pitchFamily="2" charset="-122"/>
              </a:rPr>
              <a:t>    </a:t>
            </a:r>
            <a:r>
              <a:rPr lang="zh-CN" altLang="zh-CN" sz="2800" dirty="0">
                <a:latin typeface="黑体" pitchFamily="49" charset="-122"/>
                <a:ea typeface="黑体" pitchFamily="49" charset="-122"/>
                <a:sym typeface="宋体" pitchFamily="2" charset="-122"/>
              </a:rPr>
              <a:t>再次，论点、论据、论证方法往往涉及</a:t>
            </a:r>
            <a:r>
              <a:rPr lang="zh-CN" altLang="en-US" sz="2800" dirty="0">
                <a:latin typeface="黑体" pitchFamily="49" charset="-122"/>
                <a:ea typeface="黑体" pitchFamily="49" charset="-122"/>
                <a:sym typeface="宋体" pitchFamily="2" charset="-122"/>
              </a:rPr>
              <a:t>全</a:t>
            </a:r>
            <a:r>
              <a:rPr lang="zh-CN" altLang="zh-CN" sz="2800" dirty="0">
                <a:solidFill>
                  <a:srgbClr val="003760"/>
                </a:solidFill>
                <a:latin typeface="黑体" pitchFamily="49" charset="-122"/>
                <a:ea typeface="黑体" pitchFamily="49" charset="-122"/>
                <a:sym typeface="宋体" pitchFamily="2" charset="-122"/>
              </a:rPr>
              <a:t>文，要善于串联关键词，联系上下文，进行比对，分析选项正误。</a:t>
            </a:r>
            <a:r>
              <a:rPr lang="zh-CN" altLang="zh-CN" sz="28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本题中，</a:t>
            </a:r>
            <a:r>
              <a:rPr lang="en-US" altLang="zh-CN" sz="28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A</a:t>
            </a:r>
            <a:r>
              <a:rPr lang="zh-CN" altLang="en-US" sz="28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项是对全文内容的分析，</a:t>
            </a:r>
            <a:r>
              <a:rPr lang="en-US" altLang="zh-CN" sz="28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B</a:t>
            </a:r>
            <a:r>
              <a:rPr lang="zh-CN" altLang="en-US" sz="28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项是文章的中心论点，</a:t>
            </a:r>
            <a:r>
              <a:rPr lang="en-US" altLang="zh-CN" sz="28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C</a:t>
            </a:r>
            <a:r>
              <a:rPr lang="zh-CN" altLang="en-US" sz="2800" dirty="0">
                <a:solidFill>
                  <a:srgbClr val="003760"/>
                </a:solidFill>
                <a:latin typeface="楷体" panose="02010609060101010101" pitchFamily="49" charset="-122"/>
                <a:ea typeface="楷体" panose="02010609060101010101" pitchFamily="49" charset="-122"/>
                <a:cs typeface="楷体" panose="02010609060101010101" pitchFamily="49" charset="-122"/>
                <a:sym typeface="宋体" pitchFamily="2" charset="-122"/>
              </a:rPr>
              <a:t>项概括了“</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接着讲”的必要性和可能性，</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D</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项论证了“照着讲”“接着讲”的联系。</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项，曲解文意，“以突出‘新子学’与历史上诸子之学的差异”错，文章突出的是“新子学”与历史上诸子之学的联系，而非“差异”。故选</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pPr defTabSz="457200">
              <a:spcBef>
                <a:spcPct val="20000"/>
              </a:spcBef>
            </a:pP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
          <p:cNvSpPr txBox="1"/>
          <p:nvPr/>
        </p:nvSpPr>
        <p:spPr>
          <a:xfrm>
            <a:off x="1360488" y="1038543"/>
            <a:ext cx="8709025" cy="5015865"/>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rPr>
              <a:t>3.根据原文内容，下列说法正确的一项是</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（3分）（      ）</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A.对经典进行文本校勘和文献编纂与进一步阐发之间，在历史上是互相隔膜的。</a:t>
            </a:r>
            <a:endParaRPr lang="zh-CN" altLang="en-US" sz="3200" dirty="0">
              <a:latin typeface="宋体" pitchFamily="2" charset="-122"/>
              <a:ea typeface="宋体" pitchFamily="2" charset="-122"/>
              <a:cs typeface="宋体" pitchFamily="2" charset="-122"/>
            </a:endParaRPr>
          </a:p>
          <a:p>
            <a:r>
              <a:rPr lang="en-US" altLang="zh-CN" sz="3200" dirty="0">
                <a:latin typeface="宋体" pitchFamily="2" charset="-122"/>
                <a:ea typeface="宋体" pitchFamily="2" charset="-122"/>
                <a:cs typeface="宋体" pitchFamily="2" charset="-122"/>
              </a:rPr>
              <a:t>B.</a:t>
            </a:r>
            <a:r>
              <a:rPr lang="zh-CN" altLang="en-US" sz="3200" dirty="0">
                <a:latin typeface="宋体" pitchFamily="2" charset="-122"/>
                <a:ea typeface="宋体" pitchFamily="2" charset="-122"/>
                <a:cs typeface="宋体" pitchFamily="2" charset="-122"/>
              </a:rPr>
              <a:t>面对中西思想的交融与互动，“新子学”应该同时致力于中国和世界文化的建构。</a:t>
            </a:r>
            <a:endParaRPr lang="zh-CN" altLang="en-US" sz="3200" dirty="0">
              <a:latin typeface="宋体" pitchFamily="2" charset="-122"/>
              <a:ea typeface="宋体" pitchFamily="2" charset="-122"/>
              <a:cs typeface="宋体" pitchFamily="2" charset="-122"/>
            </a:endParaRPr>
          </a:p>
          <a:p>
            <a:r>
              <a:rPr lang="en-US" altLang="zh-CN" sz="3200" dirty="0">
                <a:latin typeface="宋体" pitchFamily="2" charset="-122"/>
                <a:ea typeface="宋体" pitchFamily="2" charset="-122"/>
                <a:cs typeface="宋体" pitchFamily="2" charset="-122"/>
              </a:rPr>
              <a:t>C.“</a:t>
            </a:r>
            <a:r>
              <a:rPr lang="zh-CN" altLang="en-US" sz="3200" dirty="0">
                <a:latin typeface="宋体" pitchFamily="2" charset="-122"/>
                <a:ea typeface="宋体" pitchFamily="2" charset="-122"/>
                <a:cs typeface="宋体" pitchFamily="2" charset="-122"/>
              </a:rPr>
              <a:t>照着讲”内含“接着讲”，虽然能发扬以往的思想，但无助于促进新思想生成。</a:t>
            </a:r>
            <a:endParaRPr lang="zh-CN" altLang="en-US" sz="3200" dirty="0">
              <a:latin typeface="宋体" pitchFamily="2" charset="-122"/>
              <a:ea typeface="宋体" pitchFamily="2" charset="-122"/>
              <a:cs typeface="宋体" pitchFamily="2" charset="-122"/>
            </a:endParaRPr>
          </a:p>
          <a:p>
            <a:r>
              <a:rPr lang="en-US" altLang="zh-CN" sz="3200" dirty="0">
                <a:latin typeface="宋体" pitchFamily="2" charset="-122"/>
                <a:ea typeface="宋体" pitchFamily="2" charset="-122"/>
                <a:cs typeface="宋体" pitchFamily="2" charset="-122"/>
              </a:rPr>
              <a:t>D.“</a:t>
            </a:r>
            <a:r>
              <a:rPr lang="zh-CN" altLang="en-US" sz="3200" dirty="0">
                <a:latin typeface="宋体" pitchFamily="2" charset="-122"/>
                <a:ea typeface="宋体" pitchFamily="2" charset="-122"/>
                <a:cs typeface="宋体" pitchFamily="2" charset="-122"/>
              </a:rPr>
              <a:t>新子学”要参与世界文化的发展，就有必要从“照着讲”逐渐过渡到“接着讲”。</a:t>
            </a: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1"/>
          <p:cNvSpPr txBox="1"/>
          <p:nvPr/>
        </p:nvSpPr>
        <p:spPr>
          <a:xfrm>
            <a:off x="1711325" y="1100138"/>
            <a:ext cx="2011680" cy="583565"/>
          </a:xfrm>
          <a:prstGeom prst="rect">
            <a:avLst/>
          </a:prstGeom>
          <a:noFill/>
          <a:ln w="9525">
            <a:noFill/>
          </a:ln>
        </p:spPr>
        <p:txBody>
          <a:bodyPr wrap="none">
            <a:spAutoFit/>
          </a:bodyPr>
          <a:lstStyle/>
          <a:p>
            <a:pPr defTabSz="457200"/>
            <a:r>
              <a:rPr lang="en-US" altLang="zh-CN" sz="3200" dirty="0">
                <a:latin typeface="+mn-ea"/>
              </a:rPr>
              <a:t>【</a:t>
            </a:r>
            <a:r>
              <a:rPr lang="zh-CN" altLang="en-US" sz="3200" dirty="0">
                <a:latin typeface="+mn-ea"/>
              </a:rPr>
              <a:t>答案</a:t>
            </a:r>
            <a:r>
              <a:rPr lang="en-US" altLang="zh-CN" sz="3200" dirty="0">
                <a:latin typeface="+mn-ea"/>
              </a:rPr>
              <a:t>】</a:t>
            </a:r>
            <a:r>
              <a:rPr lang="en-US" altLang="zh-CN" sz="3200" dirty="0">
                <a:latin typeface="黑体" pitchFamily="49" charset="-122"/>
                <a:ea typeface="黑体" pitchFamily="49" charset="-122"/>
              </a:rPr>
              <a:t>B</a:t>
            </a:r>
            <a:endParaRPr lang="zh-CN" altLang="en-US" sz="3200" dirty="0">
              <a:latin typeface="黑体" pitchFamily="49" charset="-122"/>
              <a:ea typeface="黑体" pitchFamily="49" charset="-122"/>
            </a:endParaRPr>
          </a:p>
        </p:txBody>
      </p:sp>
      <p:sp>
        <p:nvSpPr>
          <p:cNvPr id="22530" name="文本框 2"/>
          <p:cNvSpPr txBox="1"/>
          <p:nvPr/>
        </p:nvSpPr>
        <p:spPr>
          <a:xfrm>
            <a:off x="1711325" y="1684338"/>
            <a:ext cx="7498080" cy="583565"/>
          </a:xfrm>
          <a:prstGeom prst="rect">
            <a:avLst/>
          </a:prstGeom>
          <a:noFill/>
          <a:ln w="9525">
            <a:noFill/>
          </a:ln>
        </p:spPr>
        <p:txBody>
          <a:bodyPr wrap="none">
            <a:spAutoFit/>
          </a:bodyPr>
          <a:lstStyle/>
          <a:p>
            <a:pPr defTabSz="457200"/>
            <a:r>
              <a:rPr lang="en-US" altLang="zh-CN" sz="3200" dirty="0">
                <a:latin typeface="+mn-ea"/>
              </a:rPr>
              <a:t>【</a:t>
            </a:r>
            <a:r>
              <a:rPr lang="zh-CN" altLang="en-US" sz="3200" dirty="0">
                <a:latin typeface="+mn-ea"/>
              </a:rPr>
              <a:t>考点</a:t>
            </a:r>
            <a:r>
              <a:rPr lang="en-US" altLang="zh-CN" sz="3200" dirty="0">
                <a:latin typeface="+mn-ea"/>
              </a:rPr>
              <a:t>】</a:t>
            </a:r>
            <a:r>
              <a:rPr lang="zh-CN" altLang="en-US" sz="3200" dirty="0">
                <a:latin typeface="仿宋" panose="02010609060101010101" pitchFamily="49" charset="-122"/>
                <a:ea typeface="仿宋" panose="02010609060101010101" pitchFamily="49" charset="-122"/>
              </a:rPr>
              <a:t>分析概括作者在文中的观点态度</a:t>
            </a:r>
          </a:p>
        </p:txBody>
      </p:sp>
      <p:sp>
        <p:nvSpPr>
          <p:cNvPr id="22531" name="文本框 3"/>
          <p:cNvSpPr txBox="1"/>
          <p:nvPr/>
        </p:nvSpPr>
        <p:spPr>
          <a:xfrm>
            <a:off x="1765300" y="2779713"/>
            <a:ext cx="8661400" cy="2934335"/>
          </a:xfrm>
          <a:prstGeom prst="rect">
            <a:avLst/>
          </a:prstGeom>
          <a:noFill/>
          <a:ln w="9525">
            <a:noFill/>
          </a:ln>
        </p:spPr>
        <p:txBody>
          <a:bodyPr>
            <a:spAutoFit/>
          </a:bodyPr>
          <a:lstStyle/>
          <a:p>
            <a:pPr defTabSz="457200">
              <a:lnSpc>
                <a:spcPct val="110000"/>
              </a:lnSpc>
            </a:pPr>
            <a:r>
              <a:rPr lang="zh-CN" altLang="zh-CN" sz="2800" dirty="0">
                <a:latin typeface="黑体" pitchFamily="49" charset="-122"/>
                <a:ea typeface="黑体" pitchFamily="49" charset="-122"/>
                <a:sym typeface="宋体" pitchFamily="2" charset="-122"/>
              </a:rPr>
              <a:t>对于考查分析概括作者观点态度的题目，首先确定选项观点所论述的对象。</a:t>
            </a:r>
            <a:r>
              <a:rPr lang="zh-CN" altLang="en-US"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本题中，</a:t>
            </a:r>
            <a:r>
              <a:rPr lang="en-US"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A</a:t>
            </a:r>
            <a:r>
              <a:rPr lang="zh-CN" altLang="en-US"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项分析经典的文本校勘和文献编纂与进一步阐发之间的关系，</a:t>
            </a:r>
            <a:r>
              <a:rPr lang="en-US"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B</a:t>
            </a:r>
            <a:r>
              <a:rPr lang="zh-CN" altLang="en-US"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项指出面对中西思想的交融与互动，“新子学”应怎么做，</a:t>
            </a:r>
            <a:r>
              <a:rPr lang="en-US"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C</a:t>
            </a:r>
            <a:r>
              <a:rPr lang="zh-CN" altLang="en-US"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项概括“照着讲”“接着讲”对促进新思想生成的作用，</a:t>
            </a:r>
            <a:r>
              <a:rPr lang="en-US"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D</a:t>
            </a:r>
            <a:r>
              <a:rPr lang="zh-CN" altLang="en-US"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项指出“新</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子学”要参与世界文化发展的必经之路。</a:t>
            </a:r>
            <a:endPar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endParaRPr>
          </a:p>
        </p:txBody>
      </p:sp>
      <p:sp>
        <p:nvSpPr>
          <p:cNvPr id="22532" name="文本框 1"/>
          <p:cNvSpPr txBox="1"/>
          <p:nvPr/>
        </p:nvSpPr>
        <p:spPr>
          <a:xfrm>
            <a:off x="1711325" y="2333625"/>
            <a:ext cx="4110038" cy="583565"/>
          </a:xfrm>
          <a:prstGeom prst="rect">
            <a:avLst/>
          </a:prstGeom>
          <a:noFill/>
          <a:ln w="9525">
            <a:noFill/>
          </a:ln>
        </p:spPr>
        <p:txBody>
          <a:bodyPr>
            <a:spAutoFit/>
          </a:bodyPr>
          <a:lstStyle/>
          <a:p>
            <a:r>
              <a:rPr lang="zh-CN" altLang="en-US" sz="3200" dirty="0">
                <a:solidFill>
                  <a:srgbClr val="558ED5"/>
                </a:solidFill>
                <a:latin typeface="Calibri" charset="0"/>
              </a:rPr>
              <a:t>【</a:t>
            </a:r>
            <a:r>
              <a:rPr lang="zh-CN" altLang="en-US" sz="3200" dirty="0">
                <a:solidFill>
                  <a:srgbClr val="558ED5"/>
                </a:solidFill>
                <a:latin typeface="黑体" pitchFamily="49" charset="-122"/>
                <a:ea typeface="黑体" pitchFamily="49" charset="-122"/>
              </a:rPr>
              <a:t>应考思路</a:t>
            </a:r>
            <a:r>
              <a:rPr lang="zh-CN" altLang="en-US" sz="3200" dirty="0">
                <a:solidFill>
                  <a:srgbClr val="558ED5"/>
                </a:solidFill>
                <a:latin typeface="Calibri" charset="0"/>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553"/>
                                        </p:tgtEl>
                                        <p:attrNameLst>
                                          <p:attrName>style.visibility</p:attrName>
                                        </p:attrNameLst>
                                      </p:cBhvr>
                                      <p:to>
                                        <p:strVal val="visible"/>
                                      </p:to>
                                    </p:set>
                                    <p:anim calcmode="lin" valueType="num">
                                      <p:cBhvr>
                                        <p:cTn id="7" dur="500"/>
                                        <p:tgtEl>
                                          <p:spTgt spid="23553"/>
                                        </p:tgtEl>
                                        <p:attrNameLst>
                                          <p:attrName>ppt_y</p:attrName>
                                        </p:attrNameLst>
                                      </p:cBhvr>
                                      <p:tavLst>
                                        <p:tav tm="0">
                                          <p:val>
                                            <p:strVal val="#ppt_y+#ppt_h*1.125000"/>
                                          </p:val>
                                        </p:tav>
                                        <p:tav tm="100000">
                                          <p:val>
                                            <p:strVal val="#ppt_y"/>
                                          </p:val>
                                        </p:tav>
                                      </p:tavLst>
                                    </p:anim>
                                    <p:animEffect transition="in" filter="wipe(up)">
                                      <p:cBhvr>
                                        <p:cTn id="8" dur="500"/>
                                        <p:tgtEl>
                                          <p:spTgt spid="23553"/>
                                        </p:tgtEl>
                                      </p:cBhvr>
                                    </p:animEffect>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22530"/>
                                        </p:tgtEl>
                                        <p:attrNameLst>
                                          <p:attrName>style.visibility</p:attrName>
                                        </p:attrNameLst>
                                      </p:cBhvr>
                                      <p:to>
                                        <p:strVal val="visible"/>
                                      </p:to>
                                    </p:set>
                                    <p:anim calcmode="lin" valueType="num">
                                      <p:cBhvr>
                                        <p:cTn id="13" dur="1" fill="hold"/>
                                        <p:tgtEl>
                                          <p:spTgt spid="22530"/>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22532"/>
                                        </p:tgtEl>
                                        <p:attrNameLst>
                                          <p:attrName>style.visibility</p:attrName>
                                        </p:attrNameLst>
                                      </p:cBhvr>
                                      <p:to>
                                        <p:strVal val="visible"/>
                                      </p:to>
                                    </p:set>
                                    <p:anim calcmode="lin" valueType="num">
                                      <p:cBhvr>
                                        <p:cTn id="18" dur="1" fill="hold"/>
                                        <p:tgtEl>
                                          <p:spTgt spid="22532"/>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2531"/>
                                        </p:tgtEl>
                                        <p:attrNameLst>
                                          <p:attrName>style.visibility</p:attrName>
                                        </p:attrNameLst>
                                      </p:cBhvr>
                                      <p:to>
                                        <p:strVal val="visible"/>
                                      </p:to>
                                    </p:set>
                                    <p:anim calcmode="lin" valueType="num">
                                      <p:cBhvr>
                                        <p:cTn id="23" dur="1" fill="hold"/>
                                        <p:tgtEl>
                                          <p:spTgt spid="2253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p:bldP spid="22530" grpId="0"/>
      <p:bldP spid="22531" grpId="0"/>
      <p:bldP spid="225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3"/>
          <p:cNvSpPr txBox="1"/>
          <p:nvPr/>
        </p:nvSpPr>
        <p:spPr>
          <a:xfrm>
            <a:off x="375285" y="880745"/>
            <a:ext cx="11261090" cy="5097145"/>
          </a:xfrm>
          <a:prstGeom prst="rect">
            <a:avLst/>
          </a:prstGeom>
          <a:noFill/>
          <a:ln w="9525">
            <a:noFill/>
          </a:ln>
        </p:spPr>
        <p:txBody>
          <a:bodyPr wrap="square">
            <a:spAutoFit/>
          </a:bodyPr>
          <a:lstStyle/>
          <a:p>
            <a:pPr defTabSz="457200">
              <a:lnSpc>
                <a:spcPct val="110000"/>
              </a:lnSpc>
            </a:pPr>
            <a:r>
              <a:rPr lang="en-US" altLang="zh-CN" sz="3200" dirty="0">
                <a:latin typeface="黑体" pitchFamily="49" charset="-122"/>
                <a:ea typeface="黑体" pitchFamily="49" charset="-122"/>
              </a:rPr>
              <a:t>  </a:t>
            </a:r>
            <a:r>
              <a:rPr lang="en-US" altLang="zh-CN" sz="2400" dirty="0">
                <a:latin typeface="黑体" pitchFamily="49" charset="-122"/>
                <a:ea typeface="黑体" pitchFamily="49" charset="-122"/>
              </a:rPr>
              <a:t> </a:t>
            </a:r>
            <a:r>
              <a:rPr lang="zh-CN" altLang="en-US" sz="2400" dirty="0">
                <a:latin typeface="黑体" pitchFamily="49" charset="-122"/>
                <a:ea typeface="黑体" pitchFamily="49" charset="-122"/>
              </a:rPr>
              <a:t>其次，依据论述对象锁定原文主要信息区。</a:t>
            </a:r>
            <a:r>
              <a:rPr lang="en-US" altLang="zh-CN" sz="2400" dirty="0">
                <a:latin typeface="楷体" panose="02010609060101010101" pitchFamily="49" charset="-122"/>
                <a:ea typeface="楷体" panose="02010609060101010101" pitchFamily="49" charset="-122"/>
                <a:cs typeface="楷体" panose="02010609060101010101" pitchFamily="49" charset="-122"/>
              </a:rPr>
              <a:t>A</a:t>
            </a:r>
            <a:r>
              <a:rPr lang="zh-CN" altLang="en-US" sz="2400" dirty="0">
                <a:latin typeface="楷体" panose="02010609060101010101" pitchFamily="49" charset="-122"/>
                <a:ea typeface="楷体" panose="02010609060101010101" pitchFamily="49" charset="-122"/>
                <a:cs typeface="楷体" panose="02010609060101010101" pitchFamily="49" charset="-122"/>
              </a:rPr>
              <a:t>项对应原文第</a:t>
            </a:r>
            <a:r>
              <a:rPr lang="en-US" altLang="zh-CN" sz="2400" dirty="0">
                <a:latin typeface="楷体" panose="02010609060101010101" pitchFamily="49" charset="-122"/>
                <a:ea typeface="楷体" panose="02010609060101010101" pitchFamily="49" charset="-122"/>
                <a:cs typeface="楷体" panose="02010609060101010101" pitchFamily="49" charset="-122"/>
              </a:rPr>
              <a:t>2</a:t>
            </a:r>
            <a:r>
              <a:rPr lang="zh-CN" altLang="en-US" sz="2400" dirty="0">
                <a:latin typeface="楷体" panose="02010609060101010101" pitchFamily="49" charset="-122"/>
                <a:ea typeface="楷体" panose="02010609060101010101" pitchFamily="49" charset="-122"/>
                <a:cs typeface="楷体" panose="02010609060101010101" pitchFamily="49" charset="-122"/>
              </a:rPr>
              <a:t>段第⑤句和第</a:t>
            </a:r>
            <a:r>
              <a:rPr lang="en-US" altLang="zh-CN" sz="2400" dirty="0">
                <a:latin typeface="楷体" panose="02010609060101010101" pitchFamily="49" charset="-122"/>
                <a:ea typeface="楷体" panose="02010609060101010101" pitchFamily="49" charset="-122"/>
                <a:cs typeface="楷体" panose="02010609060101010101" pitchFamily="49" charset="-122"/>
              </a:rPr>
              <a:t>4</a:t>
            </a:r>
            <a:r>
              <a:rPr lang="zh-CN" altLang="en-US" sz="2400" dirty="0">
                <a:latin typeface="楷体" panose="02010609060101010101" pitchFamily="49" charset="-122"/>
                <a:ea typeface="楷体" panose="02010609060101010101" pitchFamily="49" charset="-122"/>
                <a:cs typeface="楷体" panose="02010609060101010101" pitchFamily="49" charset="-122"/>
              </a:rPr>
              <a:t>段第⑧句，</a:t>
            </a:r>
            <a:r>
              <a:rPr lang="en-US" altLang="zh-CN" sz="2400" dirty="0">
                <a:latin typeface="楷体" panose="02010609060101010101" pitchFamily="49" charset="-122"/>
                <a:ea typeface="楷体" panose="02010609060101010101" pitchFamily="49" charset="-122"/>
                <a:cs typeface="楷体" panose="02010609060101010101" pitchFamily="49" charset="-122"/>
              </a:rPr>
              <a:t>B</a:t>
            </a:r>
            <a:r>
              <a:rPr lang="zh-CN" altLang="en-US" sz="2400" dirty="0">
                <a:latin typeface="楷体" panose="02010609060101010101" pitchFamily="49" charset="-122"/>
                <a:ea typeface="楷体" panose="02010609060101010101" pitchFamily="49" charset="-122"/>
                <a:cs typeface="楷体" panose="02010609060101010101" pitchFamily="49" charset="-122"/>
              </a:rPr>
              <a:t>项对应原文第</a:t>
            </a:r>
            <a:r>
              <a:rPr lang="en-US" altLang="zh-CN" sz="2400" dirty="0">
                <a:latin typeface="楷体" panose="02010609060101010101" pitchFamily="49" charset="-122"/>
                <a:ea typeface="楷体" panose="02010609060101010101" pitchFamily="49" charset="-122"/>
                <a:cs typeface="楷体" panose="02010609060101010101" pitchFamily="49" charset="-122"/>
              </a:rPr>
              <a:t>3</a:t>
            </a:r>
            <a:r>
              <a:rPr lang="zh-CN" altLang="en-US" sz="2400" dirty="0">
                <a:latin typeface="楷体" panose="02010609060101010101" pitchFamily="49" charset="-122"/>
                <a:ea typeface="楷体" panose="02010609060101010101" pitchFamily="49" charset="-122"/>
                <a:cs typeface="楷体" panose="02010609060101010101" pitchFamily="49" charset="-122"/>
              </a:rPr>
              <a:t>段第③～⑥句，</a:t>
            </a:r>
            <a:r>
              <a:rPr lang="en-US" altLang="zh-CN" sz="2400" dirty="0">
                <a:latin typeface="楷体" panose="02010609060101010101" pitchFamily="49" charset="-122"/>
                <a:ea typeface="楷体" panose="02010609060101010101" pitchFamily="49" charset="-122"/>
                <a:cs typeface="楷体" panose="02010609060101010101" pitchFamily="49" charset="-122"/>
              </a:rPr>
              <a:t>C</a:t>
            </a:r>
            <a:r>
              <a:rPr lang="zh-CN" altLang="en-US" sz="2400" dirty="0">
                <a:latin typeface="楷体" panose="02010609060101010101" pitchFamily="49" charset="-122"/>
                <a:ea typeface="楷体" panose="02010609060101010101" pitchFamily="49" charset="-122"/>
                <a:cs typeface="楷体" panose="02010609060101010101" pitchFamily="49" charset="-122"/>
              </a:rPr>
              <a:t>项对应原文第</a:t>
            </a:r>
            <a:r>
              <a:rPr lang="en-US" altLang="zh-CN" sz="2400" dirty="0">
                <a:latin typeface="楷体" panose="02010609060101010101" pitchFamily="49" charset="-122"/>
                <a:ea typeface="楷体" panose="02010609060101010101" pitchFamily="49" charset="-122"/>
                <a:cs typeface="楷体" panose="02010609060101010101" pitchFamily="49" charset="-122"/>
              </a:rPr>
              <a:t>4</a:t>
            </a:r>
            <a:r>
              <a:rPr lang="zh-CN" altLang="en-US" sz="2400" dirty="0">
                <a:latin typeface="楷体" panose="02010609060101010101" pitchFamily="49" charset="-122"/>
                <a:ea typeface="楷体" panose="02010609060101010101" pitchFamily="49" charset="-122"/>
                <a:cs typeface="楷体" panose="02010609060101010101" pitchFamily="49" charset="-122"/>
              </a:rPr>
              <a:t>段第⑤～⑦句，</a:t>
            </a:r>
            <a:r>
              <a:rPr lang="en-US" altLang="zh-CN" sz="2400" dirty="0">
                <a:latin typeface="楷体" panose="02010609060101010101" pitchFamily="49" charset="-122"/>
                <a:ea typeface="楷体" panose="02010609060101010101" pitchFamily="49" charset="-122"/>
                <a:cs typeface="楷体" panose="02010609060101010101" pitchFamily="49" charset="-122"/>
              </a:rPr>
              <a:t>D</a:t>
            </a:r>
            <a:r>
              <a:rPr lang="zh-CN" altLang="en-US" sz="2400" dirty="0">
                <a:latin typeface="楷体" panose="02010609060101010101" pitchFamily="49" charset="-122"/>
                <a:ea typeface="楷体" panose="02010609060101010101" pitchFamily="49" charset="-122"/>
                <a:cs typeface="楷体" panose="02010609060101010101" pitchFamily="49" charset="-122"/>
              </a:rPr>
              <a:t>项对应原文第</a:t>
            </a:r>
            <a:r>
              <a:rPr lang="en-US" altLang="zh-CN" sz="2400" dirty="0">
                <a:latin typeface="楷体" panose="02010609060101010101" pitchFamily="49" charset="-122"/>
                <a:ea typeface="楷体" panose="02010609060101010101" pitchFamily="49" charset="-122"/>
                <a:cs typeface="楷体" panose="02010609060101010101" pitchFamily="49" charset="-122"/>
              </a:rPr>
              <a:t>3</a:t>
            </a:r>
            <a:r>
              <a:rPr lang="zh-CN" altLang="en-US" sz="2400" dirty="0">
                <a:latin typeface="楷体" panose="02010609060101010101" pitchFamily="49" charset="-122"/>
                <a:ea typeface="楷体" panose="02010609060101010101" pitchFamily="49" charset="-122"/>
                <a:cs typeface="楷体" panose="02010609060101010101" pitchFamily="49" charset="-122"/>
              </a:rPr>
              <a:t>段第⑤句和第</a:t>
            </a:r>
            <a:r>
              <a:rPr lang="en-US" altLang="zh-CN" sz="2400" dirty="0">
                <a:latin typeface="楷体" panose="02010609060101010101" pitchFamily="49" charset="-122"/>
                <a:ea typeface="楷体" panose="02010609060101010101" pitchFamily="49" charset="-122"/>
                <a:cs typeface="楷体" panose="02010609060101010101" pitchFamily="49" charset="-122"/>
              </a:rPr>
              <a:t>4</a:t>
            </a:r>
            <a:r>
              <a:rPr lang="zh-CN" altLang="en-US" sz="2400" dirty="0">
                <a:latin typeface="楷体" panose="02010609060101010101" pitchFamily="49" charset="-122"/>
                <a:ea typeface="楷体" panose="02010609060101010101" pitchFamily="49" charset="-122"/>
                <a:cs typeface="楷体" panose="02010609060101010101" pitchFamily="49" charset="-122"/>
              </a:rPr>
              <a:t>段第⑧⑨句。</a:t>
            </a:r>
            <a:endParaRPr lang="en-US" altLang="zh-CN" sz="2400" dirty="0">
              <a:latin typeface="楷体" panose="02010609060101010101" pitchFamily="49" charset="-122"/>
              <a:ea typeface="楷体" panose="02010609060101010101" pitchFamily="49" charset="-122"/>
              <a:cs typeface="楷体" panose="02010609060101010101" pitchFamily="49" charset="-122"/>
            </a:endParaRPr>
          </a:p>
          <a:p>
            <a:pPr defTabSz="457200">
              <a:lnSpc>
                <a:spcPct val="110000"/>
              </a:lnSpc>
            </a:pPr>
            <a:r>
              <a:rPr lang="en-US" altLang="zh-CN" sz="2400" dirty="0">
                <a:latin typeface="Calibri" charset="0"/>
              </a:rPr>
              <a:t>       </a:t>
            </a:r>
            <a:r>
              <a:rPr lang="en-US" altLang="zh-CN" sz="2400" dirty="0">
                <a:latin typeface="黑体" pitchFamily="49" charset="-122"/>
                <a:ea typeface="黑体" pitchFamily="49" charset="-122"/>
                <a:cs typeface="黑体" pitchFamily="49" charset="-122"/>
              </a:rPr>
              <a:t> </a:t>
            </a:r>
            <a:r>
              <a:rPr lang="zh-CN" altLang="en-US" sz="2400" dirty="0">
                <a:latin typeface="黑体" pitchFamily="49" charset="-122"/>
                <a:ea typeface="黑体" pitchFamily="49" charset="-122"/>
                <a:cs typeface="黑体" pitchFamily="49" charset="-122"/>
              </a:rPr>
              <a:t>再次，细读信息区及其上下文，理解作者观点，分析选项正误。</a:t>
            </a:r>
            <a:r>
              <a:rPr lang="en-US" altLang="zh-CN" sz="2400" dirty="0">
                <a:latin typeface="楷体" panose="02010609060101010101" pitchFamily="49" charset="-122"/>
                <a:ea typeface="楷体" panose="02010609060101010101" pitchFamily="49" charset="-122"/>
                <a:cs typeface="楷体" panose="02010609060101010101" pitchFamily="49" charset="-122"/>
              </a:rPr>
              <a:t>A</a:t>
            </a:r>
            <a:r>
              <a:rPr lang="zh-CN" altLang="en-US" sz="2400" dirty="0">
                <a:latin typeface="楷体" panose="02010609060101010101" pitchFamily="49" charset="-122"/>
                <a:ea typeface="楷体" panose="02010609060101010101" pitchFamily="49" charset="-122"/>
                <a:cs typeface="楷体" panose="02010609060101010101" pitchFamily="49" charset="-122"/>
              </a:rPr>
              <a:t>项，根据原文第</a:t>
            </a:r>
            <a:r>
              <a:rPr lang="en-US" altLang="zh-CN" sz="2400" dirty="0">
                <a:latin typeface="楷体" panose="02010609060101010101" pitchFamily="49" charset="-122"/>
                <a:ea typeface="楷体" panose="02010609060101010101" pitchFamily="49" charset="-122"/>
                <a:cs typeface="楷体" panose="02010609060101010101" pitchFamily="49" charset="-122"/>
              </a:rPr>
              <a:t>2</a:t>
            </a:r>
            <a:r>
              <a:rPr lang="zh-CN" altLang="en-US" sz="2400" dirty="0">
                <a:latin typeface="楷体" panose="02010609060101010101" pitchFamily="49" charset="-122"/>
                <a:ea typeface="楷体" panose="02010609060101010101" pitchFamily="49" charset="-122"/>
                <a:cs typeface="楷体" panose="02010609060101010101" pitchFamily="49" charset="-122"/>
              </a:rPr>
              <a:t>段“这方面的研究</a:t>
            </a:r>
            <a:r>
              <a:rPr lang="en-US" altLang="zh-CN" sz="2400" dirty="0">
                <a:latin typeface="楷体" panose="02010609060101010101" pitchFamily="49" charset="-122"/>
                <a:ea typeface="楷体" panose="02010609060101010101" pitchFamily="49" charset="-122"/>
                <a:cs typeface="楷体" panose="02010609060101010101" pitchFamily="49" charset="-122"/>
              </a:rPr>
              <a:t>……</a:t>
            </a:r>
            <a:r>
              <a:rPr lang="zh-CN" altLang="en-US" sz="2400" dirty="0">
                <a:latin typeface="楷体" panose="02010609060101010101" pitchFamily="49" charset="-122"/>
                <a:ea typeface="楷体" panose="02010609060101010101" pitchFamily="49" charset="-122"/>
                <a:cs typeface="楷体" panose="02010609060101010101" pitchFamily="49" charset="-122"/>
              </a:rPr>
              <a:t>为今天的思考提供重要的思想资</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想资源”和第</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4</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段“从现实的过程看，‘照着讲’与‘接着讲’总是相互渗入”可知，“对经典进行文本校勘和文献编纂”与“进一步阐发”之间，在历史上并不是“互相隔膜的”。</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C</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项，“但无助于促进新思想生成”错，原文第</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4</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段说的是“仅仅停留在‘照着讲’</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可能无助于思想的创新”。</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D</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项，“有必要从‘照着讲’逐渐过渡到‘接着讲’”错，原文第</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段说“世界文化的发展，则以二者的互动为其重要前提”，且文末</a:t>
            </a:r>
            <a:r>
              <a:rPr lang="zh-CN" altLang="en-US" sz="2400">
                <a:solidFill>
                  <a:srgbClr val="003760"/>
                </a:solidFill>
                <a:latin typeface="楷体" panose="02010609060101010101" pitchFamily="49" charset="-122"/>
                <a:ea typeface="楷体" panose="02010609060101010101" pitchFamily="49" charset="-122"/>
                <a:cs typeface="楷体" panose="02010609060101010101" pitchFamily="49" charset="-122"/>
                <a:sym typeface="+mn-ea"/>
              </a:rPr>
              <a:t>也说“‘新子学’应追求‘照着讲’与‘接着讲’的统一”。 故选</a:t>
            </a:r>
            <a:r>
              <a:rPr lang="en-US" altLang="zh-CN" sz="2400">
                <a:solidFill>
                  <a:srgbClr val="003760"/>
                </a:solidFill>
                <a:latin typeface="楷体" panose="02010609060101010101" pitchFamily="49" charset="-122"/>
                <a:ea typeface="楷体" panose="02010609060101010101" pitchFamily="49" charset="-122"/>
                <a:cs typeface="楷体" panose="02010609060101010101" pitchFamily="49" charset="-122"/>
                <a:sym typeface="+mn-ea"/>
              </a:rPr>
              <a:t>B</a:t>
            </a:r>
            <a:r>
              <a:rPr lang="zh-CN" altLang="en-US" sz="2400">
                <a:solidFill>
                  <a:srgbClr val="00376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pPr defTabSz="457200">
              <a:lnSpc>
                <a:spcPct val="110000"/>
              </a:lnSpc>
            </a:pP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3"/>
          <p:cNvSpPr>
            <a:spLocks noGrp="1"/>
          </p:cNvSpPr>
          <p:nvPr>
            <p:ph type="ctrTitle"/>
          </p:nvPr>
        </p:nvSpPr>
        <p:spPr>
          <a:xfrm>
            <a:off x="1851025" y="1349375"/>
            <a:ext cx="7772400" cy="1470025"/>
          </a:xfrm>
        </p:spPr>
        <p:txBody>
          <a:bodyPr vert="horz" wrap="square" lIns="91440" tIns="45720" rIns="91440" bIns="45720" anchor="b"/>
          <a:lstStyle/>
          <a:p>
            <a:pPr marL="342900" indent="-342900" algn="l" defTabSz="914400" eaLnBrk="1" hangingPunct="1">
              <a:buFont typeface="Wingdings" pitchFamily="2" charset="2"/>
              <a:buChar char="p"/>
            </a:pPr>
            <a:r>
              <a:rPr lang="zh-CN" altLang="en-US" sz="3200" dirty="0">
                <a:solidFill>
                  <a:schemeClr val="tx2">
                    <a:lumMod val="50000"/>
                  </a:schemeClr>
                </a:solidFill>
                <a:latin typeface="Heiti SC Light"/>
                <a:ea typeface="Heiti SC Light"/>
                <a:sym typeface="宋体" pitchFamily="2" charset="-122"/>
              </a:rPr>
              <a:t>高考真题  解法实例</a:t>
            </a:r>
            <a:br>
              <a:rPr lang="zh-CN" altLang="en-US" sz="3200" b="1" dirty="0">
                <a:solidFill>
                  <a:schemeClr val="tx2">
                    <a:lumMod val="50000"/>
                  </a:schemeClr>
                </a:solidFill>
                <a:latin typeface="Calibri Light" panose="020F0302020204030204" pitchFamily="34" charset="0"/>
                <a:ea typeface="微软雅黑" charset="-122"/>
                <a:sym typeface="宋体" pitchFamily="2" charset="-122"/>
              </a:rPr>
            </a:br>
            <a:endParaRPr lang="zh-CN" altLang="en-US" sz="3200" b="1" dirty="0">
              <a:solidFill>
                <a:schemeClr val="tx2">
                  <a:lumMod val="50000"/>
                </a:schemeClr>
              </a:solidFill>
              <a:latin typeface="Calibri Light" panose="020F0302020204030204" pitchFamily="34" charset="0"/>
              <a:ea typeface="微软雅黑" charset="-122"/>
              <a:sym typeface="宋体" pitchFamily="2" charset="-122"/>
            </a:endParaRPr>
          </a:p>
        </p:txBody>
      </p:sp>
      <p:sp>
        <p:nvSpPr>
          <p:cNvPr id="7170" name="副标题 4"/>
          <p:cNvSpPr>
            <a:spLocks noGrp="1"/>
          </p:cNvSpPr>
          <p:nvPr>
            <p:ph type="subTitle" idx="1"/>
          </p:nvPr>
        </p:nvSpPr>
        <p:spPr>
          <a:xfrm>
            <a:off x="1701800" y="2308225"/>
            <a:ext cx="8788400" cy="2516188"/>
          </a:xfrm>
        </p:spPr>
        <p:txBody>
          <a:bodyPr vert="horz" wrap="square" lIns="91440" tIns="45720" rIns="91440" bIns="45720" numCol="1" rtlCol="0" anchor="t" anchorCtr="0" compatLnSpc="1">
            <a:noAutofit/>
          </a:bodyPr>
          <a:lstStyle/>
          <a:p>
            <a:pPr marL="0" marR="0" lvl="0" indent="0" algn="l" defTabSz="914400" rtl="0" eaLnBrk="1" fontAlgn="auto" latinLnBrk="0" hangingPunct="1">
              <a:lnSpc>
                <a:spcPct val="120000"/>
              </a:lnSpc>
              <a:spcBef>
                <a:spcPts val="0"/>
              </a:spcBef>
              <a:spcAft>
                <a:spcPct val="0"/>
              </a:spcAft>
              <a:buClrTx/>
              <a:buSzTx/>
              <a:buFont typeface="Arial" pitchFamily="34" charset="0"/>
              <a:buNone/>
              <a:defRPr/>
            </a:pPr>
            <a:r>
              <a:rPr kumimoji="0" sz="2700" b="0" i="0" u="none" strike="noStrike" kern="1200" cap="none" spc="0" normalizeH="0" baseline="0" noProof="1">
                <a:ln>
                  <a:noFill/>
                </a:ln>
                <a:solidFill>
                  <a:schemeClr val="tx1"/>
                </a:solidFill>
                <a:effectLst/>
                <a:uLnTx/>
                <a:uFillTx/>
                <a:latin typeface="+mn-ea"/>
                <a:ea typeface="+mn-ea"/>
                <a:cs typeface="+mn-cs"/>
              </a:rPr>
              <a:t>［</a:t>
            </a:r>
            <a:r>
              <a:rPr kumimoji="0" sz="2700" b="0"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课标全国Ⅰ201</a:t>
            </a:r>
            <a:r>
              <a:rPr lang="en-US" sz="2700" noProof="1">
                <a:latin typeface="仿宋" panose="02010609060101010101" pitchFamily="49" charset="-122"/>
                <a:ea typeface="仿宋" panose="02010609060101010101" pitchFamily="49" charset="-122"/>
                <a:cs typeface="仿宋" panose="02010609060101010101" pitchFamily="49" charset="-122"/>
              </a:rPr>
              <a:t>7</a:t>
            </a:r>
            <a:r>
              <a:rPr kumimoji="0" sz="2700" b="0"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·1～3,9分</a:t>
            </a:r>
            <a:r>
              <a:rPr kumimoji="0" sz="2700" b="0" i="0" u="none" strike="noStrike" kern="1200" cap="none" spc="0" normalizeH="0" baseline="0" noProof="1">
                <a:ln>
                  <a:noFill/>
                </a:ln>
                <a:solidFill>
                  <a:schemeClr val="tx1"/>
                </a:solidFill>
                <a:effectLst/>
                <a:uLnTx/>
                <a:uFillTx/>
                <a:latin typeface="+mn-ea"/>
                <a:ea typeface="+mn-ea"/>
                <a:cs typeface="+mn-cs"/>
              </a:rPr>
              <a:t>］</a:t>
            </a:r>
            <a:r>
              <a:rPr kumimoji="0" sz="2700" b="0" i="0" u="none" strike="noStrike" kern="1200" cap="none" spc="0" normalizeH="0" baseline="0" noProof="1">
                <a:ln>
                  <a:noFill/>
                </a:ln>
                <a:solidFill>
                  <a:schemeClr val="tx1"/>
                </a:solidFill>
                <a:effectLst/>
                <a:uLnTx/>
                <a:uFillTx/>
                <a:latin typeface="宋体" pitchFamily="2" charset="-122"/>
                <a:ea typeface="宋体" pitchFamily="2" charset="-122"/>
                <a:cs typeface="宋体" pitchFamily="2" charset="-122"/>
              </a:rPr>
              <a:t>阅读下面的文字，完成1~3题。</a:t>
            </a:r>
            <a:endParaRPr kumimoji="0" sz="2700" b="0" i="0" u="none" strike="noStrike" kern="1200" cap="none" spc="0" normalizeH="0" baseline="0" noProof="1">
              <a:ln>
                <a:noFill/>
              </a:ln>
              <a:solidFill>
                <a:schemeClr val="tx1"/>
              </a:solidFill>
              <a:effectLst/>
              <a:uLnTx/>
              <a:uFillTx/>
              <a:latin typeface="宋体" pitchFamily="2" charset="-122"/>
              <a:ea typeface="宋体" pitchFamily="2" charset="-122"/>
              <a:cs typeface="宋体" pitchFamily="2" charset="-122"/>
            </a:endParaRPr>
          </a:p>
          <a:p>
            <a:pPr marL="0" lvl="0" indent="0">
              <a:lnSpc>
                <a:spcPct val="120000"/>
              </a:lnSpc>
              <a:spcBef>
                <a:spcPts val="0"/>
              </a:spcBef>
              <a:spcAft>
                <a:spcPct val="0"/>
              </a:spcAft>
              <a:buNone/>
              <a:defRPr/>
            </a:pPr>
            <a:r>
              <a:rPr lang="zh-CN" altLang="en-US" sz="2700" noProof="1">
                <a:latin typeface="+mn-ea"/>
              </a:rPr>
              <a:t>【论点】</a:t>
            </a:r>
            <a:r>
              <a:rPr lang="zh-CN" altLang="en-US" sz="2700" noProof="1">
                <a:solidFill>
                  <a:srgbClr val="003760"/>
                </a:solidFill>
                <a:latin typeface="宋体" pitchFamily="2" charset="-122"/>
                <a:ea typeface="宋体" pitchFamily="2" charset="-122"/>
              </a:rPr>
              <a:t>气候正义既有空间的维度，也有时间的维度，既涉及国际公平和国内公平，也涉及代际公平和代内公平</a:t>
            </a:r>
            <a:r>
              <a:rPr lang="zh-CN" altLang="en-US" sz="2700" noProof="1">
                <a:latin typeface="宋体" pitchFamily="2" charset="-122"/>
                <a:ea typeface="宋体" pitchFamily="2" charset="-122"/>
              </a:rPr>
              <a:t>。</a:t>
            </a:r>
            <a:endParaRPr lang="en-US" altLang="zh-CN" sz="2700" noProof="1">
              <a:latin typeface="+mn-ea"/>
            </a:endParaRPr>
          </a:p>
          <a:p>
            <a:pPr marL="0" lvl="0" indent="0">
              <a:lnSpc>
                <a:spcPct val="120000"/>
              </a:lnSpc>
              <a:spcBef>
                <a:spcPts val="0"/>
              </a:spcBef>
              <a:spcAft>
                <a:spcPct val="0"/>
              </a:spcAft>
              <a:buNone/>
              <a:defRPr/>
            </a:pPr>
            <a:r>
              <a:rPr lang="zh-CN" altLang="en-US" sz="2700" noProof="1">
                <a:latin typeface="+mn-ea"/>
              </a:rPr>
              <a:t>【论据】</a:t>
            </a:r>
            <a:r>
              <a:rPr kumimoji="0" lang="zh-CN" altLang="en-US" sz="2700" b="0" i="0" u="none" strike="noStrike" kern="1200" cap="none" spc="0" normalizeH="0" baseline="0" noProof="1">
                <a:solidFill>
                  <a:srgbClr val="003760"/>
                </a:solidFill>
                <a:latin typeface="宋体" pitchFamily="2" charset="-122"/>
                <a:ea typeface="宋体" pitchFamily="2" charset="-122"/>
                <a:cs typeface="+mn-cs"/>
              </a:rPr>
              <a:t>事实论据、理论论据。</a:t>
            </a:r>
            <a:endParaRPr kumimoji="0" lang="zh-CN" altLang="en-US" sz="2700" b="0" i="0" u="none" strike="noStrike" kern="1200" cap="none" spc="0" normalizeH="0" baseline="0" noProof="1">
              <a:ln>
                <a:noFill/>
              </a:ln>
              <a:solidFill>
                <a:schemeClr val="tx1"/>
              </a:solidFill>
              <a:effectLst/>
              <a:uLnTx/>
              <a:uFillTx/>
              <a:latin typeface="+mn-ea"/>
              <a:ea typeface="+mn-ea"/>
              <a:cs typeface="+mn-cs"/>
            </a:endParaRPr>
          </a:p>
          <a:p>
            <a:pPr marL="0" marR="0" lvl="0" indent="0" algn="l" defTabSz="914400" rtl="0" eaLnBrk="1" fontAlgn="auto" latinLnBrk="0" hangingPunct="1">
              <a:lnSpc>
                <a:spcPct val="120000"/>
              </a:lnSpc>
              <a:spcBef>
                <a:spcPts val="0"/>
              </a:spcBef>
              <a:spcAft>
                <a:spcPct val="0"/>
              </a:spcAft>
              <a:buClrTx/>
              <a:buSzTx/>
              <a:buFont typeface="Arial" pitchFamily="34" charset="0"/>
              <a:buNone/>
              <a:defRPr/>
            </a:pPr>
            <a:r>
              <a:rPr kumimoji="0" lang="zh-CN" altLang="en-US" sz="2700" b="0" i="0" u="none" strike="noStrike" kern="1200" cap="none" spc="0" normalizeH="0" baseline="0" noProof="1">
                <a:ln>
                  <a:noFill/>
                </a:ln>
                <a:solidFill>
                  <a:schemeClr val="tx1"/>
                </a:solidFill>
                <a:effectLst/>
                <a:uLnTx/>
                <a:uFillTx/>
                <a:latin typeface="+mn-ea"/>
                <a:ea typeface="+mn-ea"/>
                <a:cs typeface="+mn-cs"/>
                <a:sym typeface="+mn-ea"/>
              </a:rPr>
              <a:t>【论证结构】</a:t>
            </a:r>
            <a:r>
              <a:rPr kumimoji="0" lang="zh-CN" altLang="en-US" sz="2700" b="0" i="0" u="none" strike="noStrike" kern="1200" cap="none" spc="0" normalizeH="0" baseline="0" noProof="1">
                <a:solidFill>
                  <a:srgbClr val="003760"/>
                </a:solidFill>
                <a:latin typeface="宋体" pitchFamily="2" charset="-122"/>
                <a:ea typeface="宋体" pitchFamily="2" charset="-122"/>
                <a:cs typeface="+mn-cs"/>
                <a:sym typeface="+mn-ea"/>
              </a:rPr>
              <a:t>总分式。</a:t>
            </a:r>
            <a:endParaRPr kumimoji="0" lang="zh-CN" altLang="en-US" sz="2700" b="0" i="0" u="none" strike="noStrike" kern="1200" cap="none" spc="0" normalizeH="0" baseline="0" noProof="1">
              <a:solidFill>
                <a:srgbClr val="003760"/>
              </a:solidFill>
              <a:latin typeface="宋体" pitchFamily="2" charset="-122"/>
              <a:ea typeface="宋体" pitchFamily="2" charset="-122"/>
              <a:cs typeface="+mn-cs"/>
              <a:sym typeface="+mn-ea"/>
            </a:endParaRPr>
          </a:p>
          <a:p>
            <a:pPr marL="0" lvl="0" indent="0">
              <a:lnSpc>
                <a:spcPct val="120000"/>
              </a:lnSpc>
              <a:spcBef>
                <a:spcPts val="0"/>
              </a:spcBef>
              <a:spcAft>
                <a:spcPct val="0"/>
              </a:spcAft>
              <a:buNone/>
              <a:defRPr/>
            </a:pPr>
            <a:r>
              <a:rPr kumimoji="0" lang="zh-CN" altLang="en-US" sz="2700" b="0" i="0" u="none" strike="noStrike" kern="1200" cap="none" spc="0" normalizeH="0" baseline="0" noProof="1">
                <a:ln>
                  <a:noFill/>
                </a:ln>
                <a:solidFill>
                  <a:schemeClr val="tx1"/>
                </a:solidFill>
                <a:effectLst/>
                <a:uLnTx/>
                <a:uFillTx/>
                <a:latin typeface="+mn-ea"/>
                <a:ea typeface="+mn-ea"/>
                <a:cs typeface="+mn-cs"/>
                <a:sym typeface="+mn-ea"/>
              </a:rPr>
              <a:t>【论证方法】</a:t>
            </a:r>
            <a:r>
              <a:rPr kumimoji="0" lang="zh-CN" altLang="en-US" sz="2700" b="0" i="0" u="none" strike="noStrike" kern="1200" cap="none" spc="0" normalizeH="0" baseline="0" noProof="1">
                <a:solidFill>
                  <a:srgbClr val="003760"/>
                </a:solidFill>
                <a:latin typeface="宋体" pitchFamily="2" charset="-122"/>
                <a:ea typeface="宋体" pitchFamily="2" charset="-122"/>
                <a:cs typeface="+mn-cs"/>
                <a:sym typeface="+mn-ea"/>
              </a:rPr>
              <a:t>举例论证、</a:t>
            </a:r>
            <a:r>
              <a:rPr lang="zh-CN" altLang="en-US" sz="2700" noProof="1">
                <a:solidFill>
                  <a:srgbClr val="003760"/>
                </a:solidFill>
                <a:latin typeface="宋体" pitchFamily="2" charset="-122"/>
                <a:ea typeface="宋体" pitchFamily="2" charset="-122"/>
                <a:sym typeface="+mn-ea"/>
              </a:rPr>
              <a:t>对比论证、因果论证</a:t>
            </a:r>
            <a:r>
              <a:rPr kumimoji="0" lang="zh-CN" altLang="en-US" sz="2700" b="0" i="0" u="none" strike="noStrike" kern="1200" cap="none" spc="0" normalizeH="0" baseline="0" noProof="1">
                <a:solidFill>
                  <a:srgbClr val="003760"/>
                </a:solidFill>
                <a:latin typeface="宋体" pitchFamily="2" charset="-122"/>
                <a:ea typeface="宋体" pitchFamily="2" charset="-122"/>
                <a:cs typeface="+mn-cs"/>
                <a:sym typeface="+mn-ea"/>
              </a:rPr>
              <a:t>。</a:t>
            </a:r>
            <a:endParaRPr kumimoji="0" lang="zh-CN" altLang="en-US" sz="1800" b="0" i="0" u="none" strike="noStrike" kern="1200" cap="none" spc="0" normalizeH="0" baseline="0" noProof="1">
              <a:ln>
                <a:noFill/>
              </a:ln>
              <a:solidFill>
                <a:schemeClr val="tx1"/>
              </a:solidFill>
              <a:effectLst/>
              <a:uLnTx/>
              <a:uFillTx/>
              <a:latin typeface="+mn-ea"/>
              <a:ea typeface="+mn-ea"/>
              <a:cs typeface="+mn-cs"/>
              <a:sym typeface="+mn-ea"/>
            </a:endParaRPr>
          </a:p>
          <a:p>
            <a:pPr marL="0" marR="0" lvl="0" indent="0" algn="l" defTabSz="914400" rtl="0" eaLnBrk="1" fontAlgn="auto" latinLnBrk="0" hangingPunct="1">
              <a:lnSpc>
                <a:spcPct val="120000"/>
              </a:lnSpc>
              <a:spcBef>
                <a:spcPts val="0"/>
              </a:spcBef>
              <a:spcAft>
                <a:spcPct val="0"/>
              </a:spcAft>
              <a:buClrTx/>
              <a:buSzTx/>
              <a:buFont typeface="Arial" pitchFamily="34" charset="0"/>
              <a:buNone/>
              <a:defRPr/>
            </a:pPr>
            <a:endParaRPr kumimoji="0" lang="zh-CN" altLang="en-US" sz="1500" b="0" i="0" u="none" strike="noStrike" kern="1200" cap="none" spc="0" normalizeH="0" baseline="0" noProof="1">
              <a:ln>
                <a:noFill/>
              </a:ln>
              <a:solidFill>
                <a:schemeClr val="tx1"/>
              </a:solidFill>
              <a:effectLst/>
              <a:uLnTx/>
              <a:uFillTx/>
              <a:latin typeface="+mn-ea"/>
              <a:ea typeface="+mn-ea"/>
              <a:cs typeface="+mn-cs"/>
              <a:sym typeface="+mn-ea"/>
            </a:endParaRPr>
          </a:p>
        </p:txBody>
      </p:sp>
      <p:sp>
        <p:nvSpPr>
          <p:cNvPr id="5" name="圆角矩形 4"/>
          <p:cNvSpPr/>
          <p:nvPr/>
        </p:nvSpPr>
        <p:spPr>
          <a:xfrm>
            <a:off x="1851025" y="1012825"/>
            <a:ext cx="1274763" cy="704850"/>
          </a:xfrm>
          <a:prstGeom prst="roundRect">
            <a:avLst/>
          </a:prstGeom>
          <a:solidFill>
            <a:srgbClr val="2F6FB8"/>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1" i="0" u="none" strike="noStrike" kern="1200" cap="none" spc="0" normalizeH="0" baseline="0" noProof="1">
                <a:ln>
                  <a:noFill/>
                </a:ln>
                <a:solidFill>
                  <a:schemeClr val="lt1"/>
                </a:solidFill>
                <a:effectLst/>
                <a:uLnTx/>
                <a:uFillTx/>
                <a:latin typeface="+mn-lt"/>
                <a:ea typeface="+mn-ea"/>
                <a:cs typeface="+mn-cs"/>
              </a:rPr>
              <a:t>考 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5" nodeType="clickEffect">
                                  <p:stCondLst>
                                    <p:cond delay="0"/>
                                  </p:stCondLst>
                                  <p:childTnLst>
                                    <p:set>
                                      <p:cBhvr>
                                        <p:cTn id="11" dur="1" fill="hold">
                                          <p:stCondLst>
                                            <p:cond delay="0"/>
                                          </p:stCondLst>
                                        </p:cTn>
                                        <p:tgtEl>
                                          <p:spTgt spid="8193"/>
                                        </p:tgtEl>
                                        <p:attrNameLst>
                                          <p:attrName>style.visibility</p:attrName>
                                        </p:attrNameLst>
                                      </p:cBhvr>
                                      <p:to>
                                        <p:strVal val="visible"/>
                                      </p:to>
                                    </p:set>
                                    <p:anim calcmode="lin" valueType="num">
                                      <p:cBhvr>
                                        <p:cTn id="12" dur="1" fill="hold"/>
                                        <p:tgtEl>
                                          <p:spTgt spid="819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170">
                                            <p:txEl>
                                              <p:pRg st="0" end="0"/>
                                            </p:txEl>
                                          </p:spTgt>
                                        </p:tgtEl>
                                        <p:attrNameLst>
                                          <p:attrName>style.visibility</p:attrName>
                                        </p:attrNameLst>
                                      </p:cBhvr>
                                      <p:to>
                                        <p:strVal val="visible"/>
                                      </p:to>
                                    </p:set>
                                    <p:anim calcmode="lin" valueType="num">
                                      <p:cBhvr>
                                        <p:cTn id="17" dur="1" fill="hold"/>
                                        <p:tgtEl>
                                          <p:spTgt spid="7170">
                                            <p:txEl>
                                              <p:pRg st="0" end="0"/>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170">
                                            <p:txEl>
                                              <p:pRg st="1" end="1"/>
                                            </p:txEl>
                                          </p:spTgt>
                                        </p:tgtEl>
                                        <p:attrNameLst>
                                          <p:attrName>style.visibility</p:attrName>
                                        </p:attrNameLst>
                                      </p:cBhvr>
                                      <p:to>
                                        <p:strVal val="visible"/>
                                      </p:to>
                                    </p:set>
                                    <p:anim calcmode="lin" valueType="num">
                                      <p:cBhvr>
                                        <p:cTn id="22" dur="1" fill="hold"/>
                                        <p:tgtEl>
                                          <p:spTgt spid="7170">
                                            <p:txEl>
                                              <p:pRg st="1" end="1"/>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170">
                                            <p:txEl>
                                              <p:pRg st="2" end="2"/>
                                            </p:txEl>
                                          </p:spTgt>
                                        </p:tgtEl>
                                        <p:attrNameLst>
                                          <p:attrName>style.visibility</p:attrName>
                                        </p:attrNameLst>
                                      </p:cBhvr>
                                      <p:to>
                                        <p:strVal val="visible"/>
                                      </p:to>
                                    </p:set>
                                    <p:anim calcmode="lin" valueType="num">
                                      <p:cBhvr>
                                        <p:cTn id="27" dur="1" fill="hold"/>
                                        <p:tgtEl>
                                          <p:spTgt spid="7170">
                                            <p:txEl>
                                              <p:pRg st="2" end="2"/>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170">
                                            <p:txEl>
                                              <p:pRg st="3" end="3"/>
                                            </p:txEl>
                                          </p:spTgt>
                                        </p:tgtEl>
                                        <p:attrNameLst>
                                          <p:attrName>style.visibility</p:attrName>
                                        </p:attrNameLst>
                                      </p:cBhvr>
                                      <p:to>
                                        <p:strVal val="visible"/>
                                      </p:to>
                                    </p:set>
                                    <p:anim calcmode="lin" valueType="num">
                                      <p:cBhvr>
                                        <p:cTn id="32" dur="1" fill="hold"/>
                                        <p:tgtEl>
                                          <p:spTgt spid="7170">
                                            <p:txEl>
                                              <p:pRg st="3" end="3"/>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7170">
                                            <p:txEl>
                                              <p:pRg st="4" end="4"/>
                                            </p:txEl>
                                          </p:spTgt>
                                        </p:tgtEl>
                                        <p:attrNameLst>
                                          <p:attrName>style.visibility</p:attrName>
                                        </p:attrNameLst>
                                      </p:cBhvr>
                                      <p:to>
                                        <p:strVal val="visible"/>
                                      </p:to>
                                    </p:set>
                                    <p:anim calcmode="lin" valueType="num">
                                      <p:cBhvr>
                                        <p:cTn id="37" dur="1" fill="hold"/>
                                        <p:tgtEl>
                                          <p:spTgt spid="7170">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P spid="8193" grpId="1"/>
      <p:bldP spid="8193" grpId="2"/>
      <p:bldP spid="8193" grpId="3"/>
      <p:bldP spid="8193" grpId="4"/>
      <p:bldP spid="8193" grpId="5"/>
      <p:bldP spid="7170" grpId="0" uiExpand="1" build="p"/>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grpSp>
        <p:nvGrpSpPr>
          <p:cNvPr id="3" name="组 26"/>
          <p:cNvGrpSpPr/>
          <p:nvPr/>
        </p:nvGrpSpPr>
        <p:grpSpPr>
          <a:xfrm>
            <a:off x="1774825" y="2064385"/>
            <a:ext cx="7346315" cy="1024890"/>
            <a:chOff x="513816" y="2533480"/>
            <a:chExt cx="3526063" cy="1090725"/>
          </a:xfrm>
        </p:grpSpPr>
        <p:sp>
          <p:nvSpPr>
            <p:cNvPr id="4" name="副标题 2"/>
            <p:cNvSpPr txBox="1"/>
            <p:nvPr/>
          </p:nvSpPr>
          <p:spPr>
            <a:xfrm>
              <a:off x="513816" y="2533480"/>
              <a:ext cx="3526063" cy="500066"/>
            </a:xfrm>
            <a:prstGeom prst="rect">
              <a:avLst/>
            </a:prstGeom>
            <a:noFill/>
            <a:ln w="9525">
              <a:noFill/>
            </a:ln>
          </p:spPr>
          <p:txBody>
            <a:bodyPr/>
            <a:lstStyle/>
            <a:p>
              <a:pPr marL="742950" indent="-742950" algn="l">
                <a:buFont typeface="Wingdings" charset="0"/>
                <a:buChar char="l"/>
              </a:pPr>
              <a:r>
                <a:rPr lang="zh-CN" altLang="en-US" sz="3600" b="1" dirty="0">
                  <a:solidFill>
                    <a:schemeClr val="tx1"/>
                  </a:solidFill>
                  <a:latin typeface="Heiti SC Light"/>
                  <a:ea typeface="Heiti SC Light"/>
                  <a:hlinkClick r:id="rId1" action="ppaction://hlinksldjump"/>
                </a:rPr>
                <a:t>600分基础  考点&amp;考法</a:t>
              </a:r>
            </a:p>
          </p:txBody>
        </p:sp>
        <p:sp>
          <p:nvSpPr>
            <p:cNvPr id="5" name="副标题 2"/>
            <p:cNvSpPr txBox="1"/>
            <p:nvPr/>
          </p:nvSpPr>
          <p:spPr>
            <a:xfrm>
              <a:off x="534833" y="3033829"/>
              <a:ext cx="2586432" cy="590376"/>
            </a:xfrm>
            <a:prstGeom prst="rect">
              <a:avLst/>
            </a:prstGeom>
            <a:noFill/>
            <a:ln w="9525">
              <a:noFill/>
            </a:ln>
          </p:spPr>
          <p:txBody>
            <a:bodyPr/>
            <a:lstStyle/>
            <a:p>
              <a:pPr marL="342900" indent="-342900">
                <a:lnSpc>
                  <a:spcPct val="130000"/>
                </a:lnSpc>
                <a:buFont typeface="Wingdings" pitchFamily="2" charset="2"/>
                <a:buChar char="Ø"/>
              </a:pPr>
              <a:r>
                <a:rPr lang="en-US" altLang="zh-CN" sz="3200" dirty="0">
                  <a:solidFill>
                    <a:schemeClr val="bg1"/>
                  </a:solidFill>
                  <a:latin typeface="Heiti SC Light"/>
                  <a:ea typeface="Heiti SC Light"/>
                </a:rPr>
                <a:t> </a:t>
              </a:r>
              <a:r>
                <a:rPr lang="zh-CN" altLang="en-US" sz="3200" dirty="0">
                  <a:solidFill>
                    <a:schemeClr val="bg1"/>
                  </a:solidFill>
                  <a:latin typeface="Heiti SC Light"/>
                  <a:ea typeface="Heiti SC Light"/>
                  <a:hlinkClick r:id="rId1" action="ppaction://hlinksldjump"/>
                </a:rPr>
                <a:t>应试基础必备</a:t>
              </a:r>
              <a:endParaRPr lang="zh-CN" altLang="en-US" sz="3200" dirty="0">
                <a:solidFill>
                  <a:schemeClr val="bg1"/>
                </a:solidFill>
                <a:latin typeface="Heiti SC Light"/>
                <a:ea typeface="Heiti SC Light"/>
              </a:endParaRPr>
            </a:p>
            <a:p>
              <a:pPr marL="342900" indent="-342900">
                <a:lnSpc>
                  <a:spcPct val="130000"/>
                </a:lnSpc>
              </a:pPr>
              <a:endParaRPr lang="zh-CN" altLang="en-US" sz="3200" dirty="0">
                <a:solidFill>
                  <a:schemeClr val="bg1"/>
                </a:solidFill>
                <a:latin typeface="Heiti SC Light"/>
                <a:ea typeface="Heiti SC Light"/>
              </a:endParaRPr>
            </a:p>
          </p:txBody>
        </p:sp>
      </p:grpSp>
      <p:sp>
        <p:nvSpPr>
          <p:cNvPr id="6" name="副标题 2"/>
          <p:cNvSpPr txBox="1"/>
          <p:nvPr/>
        </p:nvSpPr>
        <p:spPr>
          <a:xfrm>
            <a:off x="1774825" y="3928802"/>
            <a:ext cx="5650147" cy="722647"/>
          </a:xfrm>
          <a:prstGeom prst="rect">
            <a:avLst/>
          </a:prstGeom>
          <a:noFill/>
          <a:ln w="9525">
            <a:noFill/>
          </a:ln>
        </p:spPr>
        <p:txBody>
          <a:bodyPr/>
          <a:lstStyle/>
          <a:p>
            <a:pPr marL="342900" indent="-342900">
              <a:buFont typeface="Wingdings" pitchFamily="2" charset="2"/>
              <a:buChar char="l"/>
            </a:pPr>
            <a:r>
              <a:rPr lang="en-US" altLang="zh-CN" sz="3600" b="1" dirty="0">
                <a:solidFill>
                  <a:schemeClr val="tx1"/>
                </a:solidFill>
                <a:latin typeface="Heiti SC Light"/>
                <a:ea typeface="Heiti SC Light"/>
                <a:hlinkClick r:id="rId2" action="ppaction://hlinksldjump"/>
              </a:rPr>
              <a:t>700</a:t>
            </a:r>
            <a:r>
              <a:rPr lang="zh-CN" altLang="en-US" sz="3600" b="1" dirty="0">
                <a:solidFill>
                  <a:schemeClr val="tx1"/>
                </a:solidFill>
                <a:latin typeface="Heiti SC Light"/>
                <a:ea typeface="Heiti SC Light"/>
                <a:hlinkClick r:id="rId2" action="ppaction://hlinksldjump"/>
              </a:rPr>
              <a:t>分综合  考法解析</a:t>
            </a:r>
          </a:p>
        </p:txBody>
      </p:sp>
      <p:sp>
        <p:nvSpPr>
          <p:cNvPr id="7" name="副标题 2"/>
          <p:cNvSpPr txBox="1"/>
          <p:nvPr/>
        </p:nvSpPr>
        <p:spPr>
          <a:xfrm>
            <a:off x="1818640" y="4651375"/>
            <a:ext cx="8536305" cy="1530350"/>
          </a:xfrm>
          <a:prstGeom prst="rect">
            <a:avLst/>
          </a:prstGeom>
          <a:noFill/>
          <a:ln w="9525">
            <a:noFill/>
          </a:ln>
        </p:spPr>
        <p:txBody>
          <a:bodyPr/>
          <a:lstStyle/>
          <a:p>
            <a:pPr marL="342900" indent="-342900">
              <a:buFont typeface="Wingdings" pitchFamily="2" charset="2"/>
              <a:buChar char="Ø"/>
            </a:pPr>
            <a:r>
              <a:rPr lang="zh-CN" altLang="en-US" sz="3200" dirty="0">
                <a:solidFill>
                  <a:schemeClr val="bg1"/>
                </a:solidFill>
                <a:latin typeface="Heiti SC Light"/>
                <a:ea typeface="Heiti SC Light"/>
                <a:sym typeface="Arial" pitchFamily="34" charset="0"/>
                <a:hlinkClick r:id="rId3" action="ppaction://hlinksldjump"/>
              </a:rPr>
              <a:t>综合考法 1  论述类文本阅读解题步骤</a:t>
            </a:r>
            <a:endParaRPr lang="zh-CN" altLang="en-US" sz="3200" dirty="0">
              <a:solidFill>
                <a:schemeClr val="bg1"/>
              </a:solidFill>
              <a:latin typeface="Heiti SC Light"/>
              <a:ea typeface="Heiti SC Light"/>
              <a:sym typeface="Arial" pitchFamily="34" charset="0"/>
            </a:endParaRPr>
          </a:p>
          <a:p>
            <a:pPr marL="342900" indent="-342900">
              <a:buFont typeface="Wingdings" pitchFamily="2" charset="2"/>
              <a:buChar char="Ø"/>
            </a:pPr>
            <a:r>
              <a:rPr lang="zh-CN" altLang="en-US" sz="3200" dirty="0">
                <a:solidFill>
                  <a:schemeClr val="bg1"/>
                </a:solidFill>
                <a:latin typeface="Heiti SC Light"/>
                <a:ea typeface="Heiti SC Light"/>
                <a:sym typeface="Arial" pitchFamily="34" charset="0"/>
                <a:hlinkClick r:id="rId4" action="ppaction://hlinksldjump"/>
              </a:rPr>
              <a:t>综合考法 2  选项设错陷阱规律</a:t>
            </a:r>
            <a:endParaRPr lang="zh-CN" altLang="en-US" sz="3200" dirty="0">
              <a:solidFill>
                <a:schemeClr val="bg1"/>
              </a:solidFill>
              <a:latin typeface="Heiti SC Light"/>
              <a:ea typeface="Heiti SC Light"/>
              <a:sym typeface="Arial" pitchFamily="34" charset="0"/>
            </a:endParaRPr>
          </a:p>
          <a:p>
            <a:pPr marL="342900" indent="-342900">
              <a:buFont typeface="Wingdings" pitchFamily="2" charset="2"/>
              <a:buChar char="Ø"/>
            </a:pPr>
            <a:r>
              <a:rPr lang="zh-CN" altLang="en-US" sz="3200" dirty="0">
                <a:solidFill>
                  <a:schemeClr val="bg1"/>
                </a:solidFill>
                <a:latin typeface="Heiti SC Light"/>
                <a:ea typeface="Heiti SC Light"/>
                <a:sym typeface="Arial" pitchFamily="34" charset="0"/>
                <a:hlinkClick r:id="rId5" action="ppaction://hlinksldjump"/>
              </a:rPr>
              <a:t>综合考法 3  多重比对，识破选项设错陷阱</a:t>
            </a:r>
            <a:endParaRPr lang="zh-CN" altLang="en-US" sz="3200" dirty="0">
              <a:solidFill>
                <a:schemeClr val="tx2"/>
              </a:solidFill>
              <a:latin typeface="Heiti SC Light"/>
              <a:ea typeface="Heiti SC Light"/>
              <a:sym typeface="Arial" pitchFamily="34" charset="0"/>
            </a:endParaRPr>
          </a:p>
          <a:p>
            <a:pPr marL="342900" indent="-342900">
              <a:lnSpc>
                <a:spcPct val="130000"/>
              </a:lnSpc>
              <a:buFont typeface="Wingdings" pitchFamily="2" charset="2"/>
              <a:buChar char="Ø"/>
            </a:pPr>
            <a:endParaRPr lang="zh-CN" altLang="en-US" sz="3200" dirty="0">
              <a:solidFill>
                <a:schemeClr val="tx2"/>
              </a:solidFill>
              <a:latin typeface="Heiti SC Light"/>
              <a:ea typeface="Heiti SC Light"/>
              <a:sym typeface="Arial" pitchFamily="34" charset="0"/>
            </a:endParaRPr>
          </a:p>
          <a:p>
            <a:pPr marL="342900" indent="-342900">
              <a:lnSpc>
                <a:spcPct val="130000"/>
              </a:lnSpc>
              <a:buFont typeface="Wingdings" pitchFamily="2" charset="2"/>
              <a:buChar char="Ø"/>
            </a:pPr>
            <a:endParaRPr lang="en-US" altLang="zh-CN" sz="3200" dirty="0">
              <a:solidFill>
                <a:srgbClr val="008000"/>
              </a:solidFill>
              <a:latin typeface="Heiti SC Light"/>
              <a:ea typeface="Heiti SC Light"/>
            </a:endParaRPr>
          </a:p>
        </p:txBody>
      </p:sp>
      <p:sp>
        <p:nvSpPr>
          <p:cNvPr id="8" name="文本框 7"/>
          <p:cNvSpPr txBox="1"/>
          <p:nvPr/>
        </p:nvSpPr>
        <p:spPr>
          <a:xfrm>
            <a:off x="1803400" y="1032341"/>
            <a:ext cx="2585045" cy="646331"/>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专题</a:t>
            </a:r>
            <a:r>
              <a:rPr lang="en-US" altLang="zh-CN" sz="3600" noProof="1">
                <a:solidFill>
                  <a:schemeClr val="tx1">
                    <a:lumMod val="50000"/>
                    <a:lumOff val="50000"/>
                  </a:schemeClr>
                </a:solidFill>
                <a:latin typeface="黑体" pitchFamily="49" charset="-122"/>
                <a:ea typeface="黑体" pitchFamily="49" charset="-122"/>
              </a:rPr>
              <a:t>1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grpSp>
        <p:nvGrpSpPr>
          <p:cNvPr id="9" name="组 26"/>
          <p:cNvGrpSpPr/>
          <p:nvPr/>
        </p:nvGrpSpPr>
        <p:grpSpPr>
          <a:xfrm>
            <a:off x="1803400" y="3250565"/>
            <a:ext cx="7346315" cy="1024890"/>
            <a:chOff x="513816" y="2533480"/>
            <a:chExt cx="3526063" cy="1090725"/>
          </a:xfrm>
        </p:grpSpPr>
        <p:sp>
          <p:nvSpPr>
            <p:cNvPr id="11" name="副标题 2"/>
            <p:cNvSpPr txBox="1"/>
            <p:nvPr/>
          </p:nvSpPr>
          <p:spPr>
            <a:xfrm>
              <a:off x="513816" y="2533480"/>
              <a:ext cx="3526063" cy="500066"/>
            </a:xfrm>
            <a:prstGeom prst="rect">
              <a:avLst/>
            </a:prstGeom>
            <a:noFill/>
            <a:ln w="9525">
              <a:noFill/>
            </a:ln>
          </p:spPr>
          <p:txBody>
            <a:bodyPr/>
            <a:lstStyle/>
            <a:p>
              <a:pPr marL="742950" indent="-742950" algn="l">
                <a:buFont typeface="Wingdings" charset="0"/>
                <a:buChar char="l"/>
              </a:pPr>
              <a:r>
                <a:rPr lang="zh-CN" altLang="en-US" sz="3600" b="1" dirty="0">
                  <a:solidFill>
                    <a:schemeClr val="tx1"/>
                  </a:solidFill>
                  <a:latin typeface="Heiti SC Light"/>
                  <a:ea typeface="Heiti SC Light"/>
                </a:rPr>
                <a:t>高考真题 </a:t>
              </a:r>
              <a:r>
                <a:rPr lang="zh-CN" altLang="en-US" sz="3600" b="1" dirty="0">
                  <a:solidFill>
                    <a:schemeClr val="tx1"/>
                  </a:solidFill>
                  <a:latin typeface="Heiti SC Light"/>
                  <a:ea typeface="Heiti SC Light"/>
                  <a:hlinkClick r:id="rId6" action="ppaction://hlinksldjump"/>
                </a:rPr>
                <a:t>解法</a:t>
              </a:r>
              <a:r>
                <a:rPr lang="zh-CN" altLang="en-US" sz="3600" b="1" dirty="0">
                  <a:solidFill>
                    <a:schemeClr val="tx1"/>
                  </a:solidFill>
                  <a:latin typeface="Heiti SC Light"/>
                  <a:ea typeface="Heiti SC Light"/>
                </a:rPr>
                <a:t>实例</a:t>
              </a:r>
            </a:p>
          </p:txBody>
        </p:sp>
        <p:sp>
          <p:nvSpPr>
            <p:cNvPr id="12" name="副标题 2"/>
            <p:cNvSpPr txBox="1"/>
            <p:nvPr/>
          </p:nvSpPr>
          <p:spPr>
            <a:xfrm>
              <a:off x="534833" y="3033829"/>
              <a:ext cx="2586432" cy="590376"/>
            </a:xfrm>
            <a:prstGeom prst="rect">
              <a:avLst/>
            </a:prstGeom>
            <a:noFill/>
            <a:ln w="9525">
              <a:noFill/>
            </a:ln>
          </p:spPr>
          <p:txBody>
            <a:bodyPr/>
            <a:lstStyle/>
            <a:p>
              <a:pPr indent="0">
                <a:lnSpc>
                  <a:spcPct val="130000"/>
                </a:lnSpc>
                <a:buFont typeface="Wingdings" pitchFamily="2" charset="2"/>
                <a:buNone/>
              </a:pPr>
              <a:endParaRPr lang="zh-CN" altLang="en-US" sz="3200" dirty="0">
                <a:solidFill>
                  <a:schemeClr val="bg1"/>
                </a:solidFill>
                <a:latin typeface="Heiti SC Light"/>
                <a:ea typeface="Heiti SC Light"/>
              </a:endParaRPr>
            </a:p>
            <a:p>
              <a:pPr marL="342900" indent="-342900">
                <a:lnSpc>
                  <a:spcPct val="130000"/>
                </a:lnSpc>
              </a:pPr>
              <a:endParaRPr lang="zh-CN" altLang="en-US" sz="3200" dirty="0">
                <a:solidFill>
                  <a:schemeClr val="bg1"/>
                </a:solidFill>
                <a:latin typeface="Heiti SC Light"/>
                <a:ea typeface="Heiti SC Ligh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0-#ppt_w/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blinds(horizontal)">
                                      <p:cBhvr>
                                        <p:cTn id="23" dur="500"/>
                                        <p:tgtEl>
                                          <p:spTgt spid="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ppt_x</p:attrName>
                                        </p:attrNameLst>
                                      </p:cBhvr>
                                      <p:tavLst>
                                        <p:tav tm="0">
                                          <p:val>
                                            <p:strVal val="0-#ppt_w/2"/>
                                          </p:val>
                                        </p:tav>
                                        <p:tav tm="100000">
                                          <p:val>
                                            <p:strVal val="#ppt_x"/>
                                          </p:val>
                                        </p:tav>
                                      </p:tavLst>
                                    </p:anim>
                                    <p:anim calcmode="lin" valueType="num">
                                      <p:cBhvr>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2"/>
          <p:cNvSpPr txBox="1"/>
          <p:nvPr/>
        </p:nvSpPr>
        <p:spPr>
          <a:xfrm>
            <a:off x="1782763" y="1035050"/>
            <a:ext cx="3663950" cy="583565"/>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隶书" panose="02010509060101010101" pitchFamily="49" charset="-122"/>
                <a:ea typeface="隶书" panose="02010509060101010101" pitchFamily="49" charset="-122"/>
                <a:cs typeface="+mn-cs"/>
              </a:rPr>
              <a:t>真题文本</a:t>
            </a:r>
            <a:r>
              <a:rPr kumimoji="0" lang="en-US" altLang="zh-CN" sz="3200" b="0" i="0" u="none" strike="noStrike" kern="1200" cap="none" spc="0" normalizeH="0" baseline="0" noProof="1">
                <a:ln>
                  <a:noFill/>
                </a:ln>
                <a:solidFill>
                  <a:schemeClr val="tx1">
                    <a:lumMod val="50000"/>
                    <a:lumOff val="50000"/>
                  </a:schemeClr>
                </a:solidFill>
                <a:effectLst/>
                <a:uLnTx/>
                <a:uFillTx/>
                <a:latin typeface="隶书" panose="02010509060101010101" pitchFamily="49" charset="-122"/>
                <a:ea typeface="隶书" panose="02010509060101010101" pitchFamily="49" charset="-122"/>
                <a:cs typeface="+mn-cs"/>
              </a:rPr>
              <a:t>+</a:t>
            </a:r>
            <a:r>
              <a:rPr kumimoji="0" lang="zh-CN" altLang="en-US" sz="3200" b="0" i="0" u="none" strike="noStrike" kern="1200" cap="none" spc="0" normalizeH="0" baseline="0" noProof="1">
                <a:ln>
                  <a:noFill/>
                </a:ln>
                <a:solidFill>
                  <a:schemeClr val="tx1">
                    <a:lumMod val="50000"/>
                    <a:lumOff val="50000"/>
                  </a:schemeClr>
                </a:solidFill>
                <a:effectLst/>
                <a:uLnTx/>
                <a:uFillTx/>
                <a:latin typeface="隶书" panose="02010509060101010101" pitchFamily="49" charset="-122"/>
                <a:ea typeface="隶书" panose="02010509060101010101" pitchFamily="49" charset="-122"/>
                <a:cs typeface="+mn-cs"/>
              </a:rPr>
              <a:t>阅读点拨</a:t>
            </a:r>
          </a:p>
        </p:txBody>
      </p:sp>
      <p:pic>
        <p:nvPicPr>
          <p:cNvPr id="4" name="图片 4" descr="555"/>
          <p:cNvPicPr>
            <a:picLocks noChangeAspect="1"/>
          </p:cNvPicPr>
          <p:nvPr/>
        </p:nvPicPr>
        <p:blipFill>
          <a:blip r:embed="rId1" cstate="print"/>
          <a:srcRect b="57419"/>
          <a:stretch>
            <a:fillRect/>
          </a:stretch>
        </p:blipFill>
        <p:spPr>
          <a:xfrm>
            <a:off x="1722438" y="2136775"/>
            <a:ext cx="8424862" cy="36163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3" name="图片 1" descr="555"/>
          <p:cNvPicPr>
            <a:picLocks noChangeAspect="1"/>
          </p:cNvPicPr>
          <p:nvPr/>
        </p:nvPicPr>
        <p:blipFill>
          <a:blip r:embed="rId1" cstate="print"/>
          <a:srcRect t="42850"/>
          <a:stretch>
            <a:fillRect/>
          </a:stretch>
        </p:blipFill>
        <p:spPr>
          <a:xfrm>
            <a:off x="1947863" y="1147763"/>
            <a:ext cx="8296275" cy="4779962"/>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4" name="图片 1" descr="666"/>
          <p:cNvPicPr>
            <a:picLocks noChangeAspect="1"/>
          </p:cNvPicPr>
          <p:nvPr/>
        </p:nvPicPr>
        <p:blipFill>
          <a:blip r:embed="rId1" cstate="print"/>
          <a:srcRect l="30795" t="54292" r="23579" b="28851"/>
          <a:stretch>
            <a:fillRect/>
          </a:stretch>
        </p:blipFill>
        <p:spPr>
          <a:xfrm>
            <a:off x="2632075" y="1797050"/>
            <a:ext cx="6927850" cy="4549775"/>
          </a:xfrm>
          <a:prstGeom prst="rect">
            <a:avLst/>
          </a:prstGeom>
          <a:noFill/>
          <a:ln w="9525">
            <a:noFill/>
          </a:ln>
        </p:spPr>
      </p:pic>
      <p:sp>
        <p:nvSpPr>
          <p:cNvPr id="5" name="TextBox 3"/>
          <p:cNvSpPr txBox="1"/>
          <p:nvPr/>
        </p:nvSpPr>
        <p:spPr>
          <a:xfrm>
            <a:off x="2207568" y="1124744"/>
            <a:ext cx="1872208" cy="584775"/>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1" i="0" u="none" strike="noStrike" kern="1200" cap="none" spc="0" normalizeH="0" baseline="0" noProof="0" dirty="0">
                <a:ln>
                  <a:noFill/>
                </a:ln>
                <a:solidFill>
                  <a:schemeClr val="accent4">
                    <a:lumMod val="40000"/>
                    <a:lumOff val="60000"/>
                  </a:schemeClr>
                </a:solidFill>
                <a:effectLst/>
                <a:uLnTx/>
                <a:uFillTx/>
                <a:latin typeface="宋体" pitchFamily="2" charset="-122"/>
                <a:ea typeface="+mn-ea"/>
                <a:cs typeface="+mn-cs"/>
              </a:rPr>
              <a:t>行文结构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内容占位符 4"/>
          <p:cNvSpPr>
            <a:spLocks noGrp="1"/>
          </p:cNvSpPr>
          <p:nvPr/>
        </p:nvSpPr>
        <p:spPr>
          <a:xfrm>
            <a:off x="1727200" y="1114425"/>
            <a:ext cx="8737600" cy="4525963"/>
          </a:xfrm>
          <a:prstGeom prst="rect">
            <a:avLst/>
          </a:prstGeom>
          <a:noFill/>
          <a:ln w="9525">
            <a:noFill/>
          </a:ln>
        </p:spPr>
        <p:txBody>
          <a:bodyPr/>
          <a:lstStyle/>
          <a:p>
            <a:pPr defTabSz="457200">
              <a:spcBef>
                <a:spcPct val="20000"/>
              </a:spcBef>
            </a:pPr>
            <a:r>
              <a:rPr lang="en-US" altLang="zh-CN" sz="3200" dirty="0">
                <a:latin typeface="宋体" pitchFamily="2" charset="-122"/>
                <a:ea typeface="宋体" pitchFamily="2" charset="-122"/>
                <a:cs typeface="宋体" pitchFamily="2" charset="-122"/>
              </a:rPr>
              <a:t>1.</a:t>
            </a:r>
            <a:r>
              <a:rPr lang="zh-CN" altLang="en-US" sz="3200" dirty="0">
                <a:latin typeface="宋体" pitchFamily="2" charset="-122"/>
                <a:ea typeface="宋体" pitchFamily="2" charset="-122"/>
                <a:cs typeface="宋体" pitchFamily="2" charset="-122"/>
              </a:rPr>
              <a:t>下列关于原文内容的理解和分析，正确的一项是（</a:t>
            </a:r>
            <a:r>
              <a:rPr lang="en-US" altLang="zh-CN" sz="3200" dirty="0">
                <a:latin typeface="宋体" pitchFamily="2" charset="-122"/>
                <a:ea typeface="宋体" pitchFamily="2" charset="-122"/>
                <a:cs typeface="宋体" pitchFamily="2" charset="-122"/>
              </a:rPr>
              <a:t>3</a:t>
            </a:r>
            <a:r>
              <a:rPr lang="zh-CN" altLang="en-US" sz="3200" dirty="0">
                <a:latin typeface="宋体" pitchFamily="2" charset="-122"/>
                <a:ea typeface="宋体" pitchFamily="2" charset="-122"/>
                <a:cs typeface="宋体" pitchFamily="2" charset="-122"/>
              </a:rPr>
              <a:t>分）（   ）</a:t>
            </a:r>
            <a:endParaRPr lang="zh-CN" altLang="en-US" sz="3200" dirty="0">
              <a:latin typeface="宋体" pitchFamily="2" charset="-122"/>
              <a:ea typeface="宋体" pitchFamily="2" charset="-122"/>
              <a:cs typeface="宋体" pitchFamily="2" charset="-122"/>
            </a:endParaRPr>
          </a:p>
          <a:p>
            <a:pPr defTabSz="457200">
              <a:spcBef>
                <a:spcPct val="20000"/>
              </a:spcBef>
            </a:pPr>
            <a:r>
              <a:rPr lang="en-US" altLang="zh-CN" sz="3200" dirty="0">
                <a:latin typeface="宋体" pitchFamily="2" charset="-122"/>
                <a:ea typeface="宋体" pitchFamily="2" charset="-122"/>
                <a:cs typeface="宋体" pitchFamily="2" charset="-122"/>
              </a:rPr>
              <a:t>A.</a:t>
            </a:r>
            <a:r>
              <a:rPr lang="zh-CN" altLang="en-US" sz="3200" dirty="0">
                <a:latin typeface="宋体" pitchFamily="2" charset="-122"/>
                <a:ea typeface="宋体" pitchFamily="2" charset="-122"/>
                <a:cs typeface="宋体" pitchFamily="2" charset="-122"/>
              </a:rPr>
              <a:t>为了应对气候变化，非政府组织承袭环境正义运动的精神，提出了气候正义。</a:t>
            </a:r>
            <a:endParaRPr lang="zh-CN" altLang="en-US" sz="3200" dirty="0">
              <a:latin typeface="宋体" pitchFamily="2" charset="-122"/>
              <a:ea typeface="宋体" pitchFamily="2" charset="-122"/>
              <a:cs typeface="宋体" pitchFamily="2" charset="-122"/>
            </a:endParaRPr>
          </a:p>
          <a:p>
            <a:pPr defTabSz="457200">
              <a:spcBef>
                <a:spcPct val="20000"/>
              </a:spcBef>
            </a:pPr>
            <a:r>
              <a:rPr lang="en-US" altLang="zh-CN" sz="3200" dirty="0">
                <a:latin typeface="宋体" pitchFamily="2" charset="-122"/>
                <a:ea typeface="宋体" pitchFamily="2" charset="-122"/>
                <a:cs typeface="宋体" pitchFamily="2" charset="-122"/>
              </a:rPr>
              <a:t>B.</a:t>
            </a:r>
            <a:r>
              <a:rPr lang="zh-CN" altLang="en-US" sz="3200" dirty="0">
                <a:latin typeface="宋体" pitchFamily="2" charset="-122"/>
                <a:ea typeface="宋体" pitchFamily="2" charset="-122"/>
                <a:cs typeface="宋体" pitchFamily="2" charset="-122"/>
              </a:rPr>
              <a:t>与气候变化有关的国际公平和国内公平问题，实际上就是限制排放的问题。</a:t>
            </a:r>
            <a:endParaRPr lang="zh-CN" altLang="en-US" sz="3200" dirty="0">
              <a:latin typeface="宋体" pitchFamily="2" charset="-122"/>
              <a:ea typeface="宋体" pitchFamily="2" charset="-122"/>
              <a:cs typeface="宋体" pitchFamily="2" charset="-122"/>
            </a:endParaRPr>
          </a:p>
          <a:p>
            <a:pPr defTabSz="457200">
              <a:spcBef>
                <a:spcPct val="20000"/>
              </a:spcBef>
            </a:pPr>
            <a:r>
              <a:rPr lang="en-US" altLang="zh-CN" sz="3200" dirty="0">
                <a:latin typeface="宋体" pitchFamily="2" charset="-122"/>
                <a:ea typeface="宋体" pitchFamily="2" charset="-122"/>
                <a:cs typeface="宋体" pitchFamily="2" charset="-122"/>
              </a:rPr>
              <a:t>C.</a:t>
            </a:r>
            <a:r>
              <a:rPr lang="zh-CN" altLang="en-US" sz="3200" dirty="0">
                <a:latin typeface="宋体" pitchFamily="2" charset="-122"/>
                <a:ea typeface="宋体" pitchFamily="2" charset="-122"/>
                <a:cs typeface="宋体" pitchFamily="2" charset="-122"/>
              </a:rPr>
              <a:t>气候正义中的义务问题，是指我们对后代负有义务，而且要为后代设定义务。</a:t>
            </a:r>
            <a:endParaRPr lang="zh-CN" altLang="en-US" sz="3200" dirty="0">
              <a:latin typeface="宋体" pitchFamily="2" charset="-122"/>
              <a:ea typeface="宋体" pitchFamily="2" charset="-122"/>
              <a:cs typeface="宋体" pitchFamily="2" charset="-122"/>
            </a:endParaRPr>
          </a:p>
          <a:p>
            <a:pPr defTabSz="457200">
              <a:spcBef>
                <a:spcPct val="20000"/>
              </a:spcBef>
            </a:pPr>
            <a:r>
              <a:rPr lang="en-US" altLang="zh-CN" sz="3200" dirty="0">
                <a:latin typeface="宋体" pitchFamily="2" charset="-122"/>
                <a:ea typeface="宋体" pitchFamily="2" charset="-122"/>
                <a:cs typeface="宋体" pitchFamily="2" charset="-122"/>
              </a:rPr>
              <a:t>D.</a:t>
            </a:r>
            <a:r>
              <a:rPr lang="zh-CN" altLang="en-US" sz="3200" dirty="0">
                <a:latin typeface="宋体" pitchFamily="2" charset="-122"/>
                <a:ea typeface="宋体" pitchFamily="2" charset="-122"/>
                <a:cs typeface="宋体" pitchFamily="2" charset="-122"/>
              </a:rPr>
              <a:t>已有的科学认识和对利益分配的认识都会影响我们对气候正义内涵的理解。</a:t>
            </a:r>
            <a:endParaRPr lang="zh-CN" altLang="en-US" sz="3200" dirty="0">
              <a:latin typeface="宋体" pitchFamily="2" charset="-122"/>
              <a:ea typeface="宋体" pitchFamily="2" charset="-122"/>
              <a:cs typeface="宋体" pitchFamily="2" charset="-122"/>
            </a:endParaRPr>
          </a:p>
          <a:p>
            <a:pPr defTabSz="457200">
              <a:spcBef>
                <a:spcPct val="20000"/>
              </a:spcBef>
            </a:pPr>
            <a:endParaRPr lang="zh-CN" altLang="en-US" sz="3200" dirty="0">
              <a:latin typeface="宋体" pitchFamily="2" charset="-122"/>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
          <p:cNvSpPr txBox="1"/>
          <p:nvPr/>
        </p:nvSpPr>
        <p:spPr>
          <a:xfrm>
            <a:off x="1817688" y="1055688"/>
            <a:ext cx="2271712" cy="583565"/>
          </a:xfrm>
          <a:prstGeom prst="rect">
            <a:avLst/>
          </a:prstGeom>
          <a:noFill/>
          <a:ln w="9525">
            <a:noFill/>
          </a:ln>
        </p:spPr>
        <p:txBody>
          <a:bodyPr>
            <a:spAutoFit/>
          </a:bodyPr>
          <a:lstStyle/>
          <a:p>
            <a:r>
              <a:rPr lang="zh-CN" altLang="en-US" sz="3200" dirty="0">
                <a:latin typeface="+mn-ea"/>
              </a:rPr>
              <a:t>【答案】</a:t>
            </a:r>
            <a:r>
              <a:rPr lang="zh-CN" altLang="en-US" sz="3200" dirty="0">
                <a:latin typeface="黑体" pitchFamily="49" charset="-122"/>
                <a:ea typeface="黑体" pitchFamily="49" charset="-122"/>
              </a:rPr>
              <a:t>D</a:t>
            </a:r>
          </a:p>
        </p:txBody>
      </p:sp>
      <p:sp>
        <p:nvSpPr>
          <p:cNvPr id="4" name="文本框 3"/>
          <p:cNvSpPr txBox="1"/>
          <p:nvPr/>
        </p:nvSpPr>
        <p:spPr>
          <a:xfrm>
            <a:off x="1817688" y="1708150"/>
            <a:ext cx="7107237" cy="583565"/>
          </a:xfrm>
          <a:prstGeom prst="rect">
            <a:avLst/>
          </a:prstGeom>
          <a:noFill/>
          <a:ln w="9525">
            <a:noFill/>
          </a:ln>
        </p:spPr>
        <p:txBody>
          <a:bodyPr>
            <a:spAutoFit/>
          </a:bodyPr>
          <a:lstStyle/>
          <a:p>
            <a:r>
              <a:rPr lang="zh-CN" altLang="en-US" sz="3200" dirty="0">
                <a:latin typeface="+mn-ea"/>
              </a:rPr>
              <a:t>【考点】</a:t>
            </a:r>
            <a:r>
              <a:rPr lang="zh-CN" altLang="en-US" sz="3200" dirty="0">
                <a:latin typeface="仿宋" panose="02010609060101010101" pitchFamily="49" charset="-122"/>
                <a:ea typeface="仿宋" panose="02010609060101010101" pitchFamily="49" charset="-122"/>
              </a:rPr>
              <a:t>筛选并整合文中的信息</a:t>
            </a:r>
          </a:p>
        </p:txBody>
      </p:sp>
      <p:sp>
        <p:nvSpPr>
          <p:cNvPr id="5" name="文本框 4"/>
          <p:cNvSpPr txBox="1"/>
          <p:nvPr/>
        </p:nvSpPr>
        <p:spPr>
          <a:xfrm>
            <a:off x="1818005" y="2395855"/>
            <a:ext cx="9621520" cy="3169285"/>
          </a:xfrm>
          <a:prstGeom prst="rect">
            <a:avLst/>
          </a:prstGeom>
          <a:noFill/>
          <a:ln w="9525">
            <a:noFill/>
          </a:ln>
        </p:spPr>
        <p:txBody>
          <a:bodyPr wrap="square">
            <a:spAutoFit/>
          </a:bodyPr>
          <a:lstStyle/>
          <a:p>
            <a:r>
              <a:rPr lang="zh-CN" altLang="en-US" sz="3200" b="1" dirty="0">
                <a:solidFill>
                  <a:srgbClr val="558ED5"/>
                </a:solidFill>
                <a:latin typeface="+mn-ea"/>
              </a:rPr>
              <a:t>【应考思路】</a:t>
            </a:r>
            <a:r>
              <a:rPr lang="zh-CN" altLang="en-US" sz="2800" dirty="0">
                <a:latin typeface="黑体" pitchFamily="49" charset="-122"/>
                <a:ea typeface="黑体" pitchFamily="49" charset="-122"/>
              </a:rPr>
              <a:t>对于考查筛选整合信息的题目，首先紧扣选项中的关键词，锁定选项在原文中所在的信息区，找到原文中的相应语句，并在原文中标注出来。</a:t>
            </a:r>
            <a:r>
              <a:rPr lang="zh-CN" altLang="en-US" sz="2800" dirty="0">
                <a:latin typeface="楷体" panose="02010609060101010101" pitchFamily="49" charset="-122"/>
                <a:ea typeface="楷体" panose="02010609060101010101" pitchFamily="49" charset="-122"/>
                <a:cs typeface="楷体" panose="02010609060101010101" pitchFamily="49" charset="-122"/>
              </a:rPr>
              <a:t>A项对应第一段的第②句，B项对应第二段的第①句和第③句，C项对应第三段的第⑥句和第⑧句，D项对应第三段的第④～⑧句。</a:t>
            </a:r>
            <a:endParaRPr lang="zh-CN" altLang="en-US" sz="2800" dirty="0">
              <a:latin typeface="楷体" panose="02010609060101010101" pitchFamily="49" charset="-122"/>
              <a:ea typeface="楷体" panose="02010609060101010101" pitchFamily="49" charset="-122"/>
              <a:cs typeface="楷体" panose="02010609060101010101" pitchFamily="49" charset="-122"/>
            </a:endParaRPr>
          </a:p>
          <a:p>
            <a:r>
              <a:rPr lang="zh-CN" altLang="en-US" sz="2800" b="1" dirty="0">
                <a:latin typeface="Calibri" charset="0"/>
              </a:rPr>
              <a:t>       </a:t>
            </a:r>
            <a:r>
              <a:rPr lang="zh-CN" altLang="en-US" sz="2800" dirty="0">
                <a:latin typeface="黑体" pitchFamily="49" charset="-122"/>
                <a:ea typeface="黑体" pitchFamily="49" charset="-122"/>
                <a:cs typeface="黑体" pitchFamily="49" charset="-122"/>
              </a:rPr>
              <a:t> 其次，比对选项与原文的差别，甄别两者表</a:t>
            </a:r>
            <a:r>
              <a:rPr lang="zh-CN" altLang="en-US" sz="2800" dirty="0">
                <a:latin typeface="黑体" pitchFamily="49" charset="-122"/>
                <a:ea typeface="黑体" pitchFamily="49" charset="-122"/>
                <a:sym typeface="宋体" pitchFamily="2" charset="-122"/>
              </a:rPr>
              <a:t>述</a:t>
            </a:r>
            <a:r>
              <a:rPr lang="zh-CN" altLang="en-US" sz="2800" dirty="0">
                <a:latin typeface="黑体" pitchFamily="49" charset="-122"/>
                <a:ea typeface="黑体" pitchFamily="49" charset="-122"/>
                <a:sym typeface="+mn-ea"/>
              </a:rPr>
              <a:t>是否一致，选出正确答案。比较时注意理解和整合。</a:t>
            </a:r>
            <a:endParaRPr lang="zh-CN" altLang="en-US" sz="2800" dirty="0">
              <a:latin typeface="黑体" pitchFamily="49" charset="-122"/>
              <a:ea typeface="黑体" pitchFamily="49" charset="-122"/>
              <a:cs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3"/>
          <p:cNvSpPr txBox="1"/>
          <p:nvPr/>
        </p:nvSpPr>
        <p:spPr>
          <a:xfrm>
            <a:off x="934085" y="1057910"/>
            <a:ext cx="9893300" cy="4030980"/>
          </a:xfrm>
          <a:prstGeom prst="rect">
            <a:avLst/>
          </a:prstGeom>
          <a:noFill/>
          <a:ln w="9525">
            <a:noFill/>
          </a:ln>
        </p:spPr>
        <p:txBody>
          <a:bodyPr wrap="square">
            <a:spAutoFit/>
          </a:bodyPr>
          <a:lstStyle/>
          <a:p>
            <a:r>
              <a:rPr lang="zh-CN" altLang="en-US" sz="3200" dirty="0">
                <a:latin typeface="楷体" panose="02010609060101010101" pitchFamily="49" charset="-122"/>
                <a:ea typeface="楷体" panose="02010609060101010101" pitchFamily="49" charset="-122"/>
                <a:cs typeface="楷体" panose="02010609060101010101" pitchFamily="49" charset="-122"/>
              </a:rPr>
              <a:t>如本题的A项，“为了应对气候变化”错，原文说的是“对气候变化的影响进行伦理审视”；“非政府组织”前缺少限定词“一些”，以偏概全。B项，“实际上就是限制排放的问题”理解片面，原文第二段论述的是在享有气候容量问题上的公平原则，不能简单理解为“限制排放”。C项，原文第三段最后一句明确指出“气候正义的本质是为了保护后代的利益，而非为其设定义务”。A、B、C三项都错误，故正确的一项为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3"/>
          <p:cNvSpPr txBox="1"/>
          <p:nvPr/>
        </p:nvSpPr>
        <p:spPr>
          <a:xfrm>
            <a:off x="1797050" y="1157288"/>
            <a:ext cx="8597900" cy="5015865"/>
          </a:xfrm>
          <a:prstGeom prst="rect">
            <a:avLst/>
          </a:prstGeom>
          <a:noFill/>
          <a:ln w="9525">
            <a:noFill/>
          </a:ln>
        </p:spPr>
        <p:txBody>
          <a:bodyPr>
            <a:spAutoFit/>
          </a:bodyPr>
          <a:lstStyle/>
          <a:p>
            <a:pPr defTabSz="457200"/>
            <a:r>
              <a:rPr lang="zh-CN" altLang="zh-CN" sz="3200" dirty="0">
                <a:latin typeface="宋体" pitchFamily="2" charset="-122"/>
                <a:ea typeface="宋体" pitchFamily="2" charset="-122"/>
                <a:cs typeface="宋体" pitchFamily="2" charset="-122"/>
              </a:rPr>
              <a:t>2.下列对原文论证的相关分析，不正确的一项是（3分）（   ）</a:t>
            </a:r>
            <a:endParaRPr lang="zh-CN" altLang="zh-CN" sz="3200" dirty="0">
              <a:latin typeface="宋体" pitchFamily="2" charset="-122"/>
              <a:ea typeface="宋体" pitchFamily="2" charset="-122"/>
              <a:cs typeface="宋体" pitchFamily="2" charset="-122"/>
            </a:endParaRPr>
          </a:p>
          <a:p>
            <a:pPr defTabSz="457200"/>
            <a:r>
              <a:rPr lang="zh-CN" altLang="zh-CN" sz="3200" dirty="0">
                <a:latin typeface="宋体" pitchFamily="2" charset="-122"/>
                <a:ea typeface="宋体" pitchFamily="2" charset="-122"/>
                <a:cs typeface="宋体" pitchFamily="2" charset="-122"/>
              </a:rPr>
              <a:t>A.文章从两个维度审视气候正义，并较为深入地阐述了后一维度的两个方面。</a:t>
            </a:r>
            <a:endParaRPr lang="zh-CN" altLang="zh-CN" sz="3200" dirty="0">
              <a:latin typeface="宋体" pitchFamily="2" charset="-122"/>
              <a:ea typeface="宋体" pitchFamily="2" charset="-122"/>
              <a:cs typeface="宋体" pitchFamily="2" charset="-122"/>
            </a:endParaRPr>
          </a:p>
          <a:p>
            <a:pPr defTabSz="457200"/>
            <a:r>
              <a:rPr lang="zh-CN" altLang="zh-CN" sz="3200" dirty="0">
                <a:latin typeface="宋体" pitchFamily="2" charset="-122"/>
                <a:ea typeface="宋体" pitchFamily="2" charset="-122"/>
                <a:cs typeface="宋体" pitchFamily="2" charset="-122"/>
              </a:rPr>
              <a:t>B.文章以气候容量有限为立论前提，并由此指向了气候方面的社会正义问题。</a:t>
            </a:r>
            <a:endParaRPr lang="zh-CN" altLang="zh-CN" sz="3200" dirty="0">
              <a:latin typeface="宋体" pitchFamily="2" charset="-122"/>
              <a:ea typeface="宋体" pitchFamily="2" charset="-122"/>
              <a:cs typeface="宋体" pitchFamily="2" charset="-122"/>
            </a:endParaRPr>
          </a:p>
          <a:p>
            <a:pPr defTabSz="457200"/>
            <a:r>
              <a:rPr lang="zh-CN" altLang="zh-CN" sz="3200" dirty="0">
                <a:latin typeface="宋体" pitchFamily="2" charset="-122"/>
                <a:ea typeface="宋体" pitchFamily="2" charset="-122"/>
                <a:cs typeface="宋体" pitchFamily="2" charset="-122"/>
              </a:rPr>
              <a:t>C.文章在论证中以大量篇幅阐述代际公平，彰显了立足未来的气候正义立场。</a:t>
            </a:r>
            <a:endParaRPr lang="zh-CN" altLang="zh-CN" sz="3200" dirty="0">
              <a:latin typeface="宋体" pitchFamily="2" charset="-122"/>
              <a:ea typeface="宋体" pitchFamily="2" charset="-122"/>
              <a:cs typeface="宋体" pitchFamily="2" charset="-122"/>
            </a:endParaRPr>
          </a:p>
          <a:p>
            <a:pPr defTabSz="457200"/>
            <a:r>
              <a:rPr lang="zh-CN" altLang="zh-CN" sz="3200" dirty="0">
                <a:latin typeface="宋体" pitchFamily="2" charset="-122"/>
                <a:ea typeface="宋体" pitchFamily="2" charset="-122"/>
                <a:cs typeface="宋体" pitchFamily="2" charset="-122"/>
              </a:rPr>
              <a:t>D.对于气候正义，文章先交代背景，接着逐层分析，最后梳理出了它的内涵。</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2"/>
          <p:cNvSpPr txBox="1"/>
          <p:nvPr/>
        </p:nvSpPr>
        <p:spPr>
          <a:xfrm>
            <a:off x="1633538" y="1023938"/>
            <a:ext cx="2214880" cy="583565"/>
          </a:xfrm>
          <a:prstGeom prst="rect">
            <a:avLst/>
          </a:prstGeom>
          <a:noFill/>
          <a:ln w="9525">
            <a:noFill/>
          </a:ln>
        </p:spPr>
        <p:txBody>
          <a:bodyPr wrap="none">
            <a:spAutoFit/>
          </a:bodyPr>
          <a:lstStyle/>
          <a:p>
            <a:pPr defTabSz="457200"/>
            <a:r>
              <a:rPr lang="en-US" altLang="zh-CN" sz="3200" dirty="0">
                <a:latin typeface="+mn-ea"/>
              </a:rPr>
              <a:t>【</a:t>
            </a:r>
            <a:r>
              <a:rPr lang="zh-CN" altLang="en-US" sz="3200" dirty="0">
                <a:latin typeface="+mn-ea"/>
              </a:rPr>
              <a:t>答案</a:t>
            </a:r>
            <a:r>
              <a:rPr lang="en-US" altLang="zh-CN" sz="3200" dirty="0">
                <a:latin typeface="+mn-ea"/>
              </a:rPr>
              <a:t>】</a:t>
            </a:r>
            <a:r>
              <a:rPr lang="en-US" altLang="zh-CN" sz="3200" dirty="0">
                <a:latin typeface="黑体" pitchFamily="49" charset="-122"/>
                <a:ea typeface="黑体" pitchFamily="49" charset="-122"/>
              </a:rPr>
              <a:t> C</a:t>
            </a:r>
            <a:endParaRPr lang="zh-CN" altLang="en-US" sz="3200" dirty="0">
              <a:latin typeface="黑体" pitchFamily="49" charset="-122"/>
              <a:ea typeface="黑体" pitchFamily="49" charset="-122"/>
            </a:endParaRPr>
          </a:p>
        </p:txBody>
      </p:sp>
      <p:sp>
        <p:nvSpPr>
          <p:cNvPr id="4" name="文本框 1"/>
          <p:cNvSpPr txBox="1"/>
          <p:nvPr/>
        </p:nvSpPr>
        <p:spPr>
          <a:xfrm>
            <a:off x="1633538" y="1608138"/>
            <a:ext cx="6685280" cy="583565"/>
          </a:xfrm>
          <a:prstGeom prst="rect">
            <a:avLst/>
          </a:prstGeom>
          <a:noFill/>
          <a:ln w="9525">
            <a:noFill/>
          </a:ln>
        </p:spPr>
        <p:txBody>
          <a:bodyPr wrap="none">
            <a:spAutoFit/>
          </a:bodyPr>
          <a:lstStyle/>
          <a:p>
            <a:r>
              <a:rPr lang="en-US" altLang="zh-CN" sz="3200" dirty="0">
                <a:latin typeface="+mn-ea"/>
              </a:rPr>
              <a:t>【</a:t>
            </a:r>
            <a:r>
              <a:rPr lang="zh-CN" altLang="en-US" sz="3200" dirty="0">
                <a:latin typeface="+mn-ea"/>
              </a:rPr>
              <a:t>考点</a:t>
            </a:r>
            <a:r>
              <a:rPr lang="en-US" altLang="zh-CN" sz="3200" dirty="0">
                <a:latin typeface="+mn-ea"/>
              </a:rPr>
              <a:t>】</a:t>
            </a:r>
            <a:r>
              <a:rPr lang="zh-CN" altLang="en-US" sz="3200" dirty="0">
                <a:latin typeface="仿宋" panose="02010609060101010101" pitchFamily="49" charset="-122"/>
                <a:ea typeface="仿宋" panose="02010609060101010101" pitchFamily="49" charset="-122"/>
              </a:rPr>
              <a:t>分析论点、论据和论证方法</a:t>
            </a:r>
          </a:p>
        </p:txBody>
      </p:sp>
      <p:sp>
        <p:nvSpPr>
          <p:cNvPr id="5" name="文本框 4"/>
          <p:cNvSpPr txBox="1"/>
          <p:nvPr/>
        </p:nvSpPr>
        <p:spPr>
          <a:xfrm>
            <a:off x="1633538" y="2190750"/>
            <a:ext cx="3400425" cy="583565"/>
          </a:xfrm>
          <a:prstGeom prst="rect">
            <a:avLst/>
          </a:prstGeom>
          <a:noFill/>
          <a:ln w="9525">
            <a:noFill/>
          </a:ln>
        </p:spPr>
        <p:txBody>
          <a:bodyPr>
            <a:spAutoFit/>
          </a:bodyPr>
          <a:lstStyle/>
          <a:p>
            <a:r>
              <a:rPr lang="zh-CN" altLang="zh-CN" sz="3200" dirty="0">
                <a:solidFill>
                  <a:srgbClr val="558ED5"/>
                </a:solidFill>
                <a:latin typeface="宋体" pitchFamily="2" charset="-122"/>
                <a:sym typeface="宋体" pitchFamily="2" charset="-122"/>
              </a:rPr>
              <a:t>【</a:t>
            </a:r>
            <a:r>
              <a:rPr lang="zh-CN" altLang="zh-CN" sz="3200" dirty="0">
                <a:solidFill>
                  <a:srgbClr val="558ED5"/>
                </a:solidFill>
                <a:latin typeface="黑体" pitchFamily="49" charset="-122"/>
                <a:ea typeface="黑体" pitchFamily="49" charset="-122"/>
                <a:sym typeface="宋体" pitchFamily="2" charset="-122"/>
              </a:rPr>
              <a:t>应考思路</a:t>
            </a:r>
            <a:r>
              <a:rPr lang="zh-CN" altLang="zh-CN" sz="3200" dirty="0">
                <a:solidFill>
                  <a:srgbClr val="558ED5"/>
                </a:solidFill>
                <a:latin typeface="宋体" pitchFamily="2" charset="-122"/>
                <a:sym typeface="宋体" pitchFamily="2" charset="-122"/>
              </a:rPr>
              <a:t>】</a:t>
            </a:r>
          </a:p>
        </p:txBody>
      </p:sp>
      <p:sp>
        <p:nvSpPr>
          <p:cNvPr id="6" name="文本框 1"/>
          <p:cNvSpPr txBox="1"/>
          <p:nvPr/>
        </p:nvSpPr>
        <p:spPr>
          <a:xfrm>
            <a:off x="1148080" y="2693035"/>
            <a:ext cx="10514965" cy="5077460"/>
          </a:xfrm>
          <a:prstGeom prst="rect">
            <a:avLst/>
          </a:prstGeom>
          <a:noFill/>
          <a:ln w="9525">
            <a:noFill/>
          </a:ln>
        </p:spPr>
        <p:txBody>
          <a:bodyPr wrap="square">
            <a:spAutoFit/>
          </a:bodyPr>
          <a:lstStyle/>
          <a:p>
            <a:r>
              <a:rPr lang="en-US" altLang="zh-CN" sz="3200" dirty="0">
                <a:latin typeface="黑体" pitchFamily="49" charset="-122"/>
                <a:ea typeface="黑体" pitchFamily="49" charset="-122"/>
                <a:sym typeface="宋体" pitchFamily="2" charset="-122"/>
              </a:rPr>
              <a:t>   </a:t>
            </a:r>
            <a:r>
              <a:rPr lang="zh-CN" altLang="zh-CN" sz="2800" dirty="0">
                <a:latin typeface="黑体" pitchFamily="49" charset="-122"/>
                <a:ea typeface="黑体" pitchFamily="49" charset="-122"/>
                <a:sym typeface="宋体" pitchFamily="2" charset="-122"/>
              </a:rPr>
              <a:t>解答分析论点、论据、论证方法的题目，首先需要确定选项所论述的角度，圈画关键词，以便回归原文。</a:t>
            </a:r>
            <a:r>
              <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A项提及“两个维度”，属于论证方法；B项提及“立论”“指向”，涉及文本论证的内容；C项中含“论证”“以大量篇幅”，依旧属于论证方法；D项“先……接着……最后……”概括了论证思路。</a:t>
            </a:r>
            <a:endPar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endParaRPr>
          </a:p>
          <a:p>
            <a:r>
              <a:rPr lang="zh-CN" altLang="zh-CN" sz="3200" dirty="0">
                <a:latin typeface="宋体" pitchFamily="2" charset="-122"/>
                <a:sym typeface="宋体" pitchFamily="2" charset="-122"/>
              </a:rPr>
              <a:t>  </a:t>
            </a:r>
            <a:r>
              <a:rPr lang="zh-CN" altLang="zh-CN" sz="2800" dirty="0">
                <a:latin typeface="黑体" pitchFamily="49" charset="-122"/>
                <a:ea typeface="黑体" pitchFamily="49" charset="-122"/>
                <a:cs typeface="黑体" pitchFamily="49" charset="-122"/>
                <a:sym typeface="宋体" pitchFamily="2" charset="-122"/>
              </a:rPr>
              <a:t> 其次，快速浏览全文，以选项中的关键词和所涉角度为指向，梳理原文。</a:t>
            </a:r>
            <a:r>
              <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梳理时，注意抓住原文中的角度关键词以及“因为”“总之”等表明思路的词，以及原文中的事例、数据、理论等相关内容。本文的相关内容见“行文结构”。</a:t>
            </a:r>
            <a:endPar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endParaRPr>
          </a:p>
          <a:p>
            <a:endParaRPr lang="zh-CN" altLang="zh-CN" sz="3200" dirty="0">
              <a:latin typeface="宋体" pitchFamily="2" charset="-122"/>
              <a:sym typeface="宋体" pitchFamily="2" charset="-122"/>
            </a:endParaRPr>
          </a:p>
          <a:p>
            <a:r>
              <a:rPr lang="zh-CN" altLang="en-US" sz="3200" b="1" dirty="0">
                <a:latin typeface="宋体" pitchFamily="2" charset="-122"/>
                <a:sym typeface="宋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 fill="hold"/>
                                        <p:tgtEl>
                                          <p:spTgt spid="4"/>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 fill="hold"/>
                                        <p:tgtEl>
                                          <p:spTgt spid="5"/>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2"/>
          <p:cNvSpPr txBox="1"/>
          <p:nvPr/>
        </p:nvSpPr>
        <p:spPr>
          <a:xfrm>
            <a:off x="1782763" y="1052513"/>
            <a:ext cx="8624887" cy="6196965"/>
          </a:xfrm>
          <a:prstGeom prst="rect">
            <a:avLst/>
          </a:prstGeom>
          <a:noFill/>
          <a:ln w="9525">
            <a:noFill/>
          </a:ln>
        </p:spPr>
        <p:txBody>
          <a:bodyPr>
            <a:spAutoFit/>
          </a:bodyPr>
          <a:lstStyle/>
          <a:p>
            <a:pPr defTabSz="457200">
              <a:spcBef>
                <a:spcPct val="20000"/>
              </a:spcBef>
            </a:pPr>
            <a:r>
              <a:rPr lang="en-US" altLang="zh-CN" sz="3200" b="1" dirty="0">
                <a:latin typeface="宋体" pitchFamily="2" charset="-122"/>
                <a:sym typeface="宋体" pitchFamily="2" charset="-122"/>
              </a:rPr>
              <a:t>    </a:t>
            </a:r>
            <a:r>
              <a:rPr lang="zh-CN" altLang="zh-CN" sz="3200" dirty="0">
                <a:latin typeface="黑体" pitchFamily="49" charset="-122"/>
                <a:ea typeface="黑体" pitchFamily="49" charset="-122"/>
                <a:cs typeface="黑体" pitchFamily="49" charset="-122"/>
                <a:sym typeface="宋体" pitchFamily="2" charset="-122"/>
              </a:rPr>
              <a:t> 再次，论点、论据、论证方法往往涉及全文，要善于串联关键词，联系上下文，进行比对，分析选项正误。</a:t>
            </a:r>
            <a:r>
              <a:rPr lang="zh-CN" altLang="zh-CN" sz="3200" dirty="0">
                <a:latin typeface="楷体" panose="02010609060101010101" pitchFamily="49" charset="-122"/>
                <a:ea typeface="楷体" panose="02010609060101010101" pitchFamily="49" charset="-122"/>
                <a:cs typeface="楷体" panose="02010609060101010101" pitchFamily="49" charset="-122"/>
                <a:sym typeface="宋体" pitchFamily="2" charset="-122"/>
              </a:rPr>
              <a:t>本题中，A项是对第二段和第三段的总结，B项是对全文论述的前提和核心的概括，C项是对文章内容的整体把握，D项是对全文思路的概括和提炼。C项，“彰显了立足未来的气候正义立场”错，作者在第三段阐述代际公平时说“我们这一代”“我们作为地球的受托管理人”“至少从我们当代人……来看”，可见其立足点是当下。故选C。</a:t>
            </a:r>
            <a:endParaRPr lang="zh-CN" altLang="en-US" sz="3200" b="1" dirty="0">
              <a:latin typeface="宋体" pitchFamily="2" charset="-122"/>
              <a:sym typeface="宋体" pitchFamily="2" charset="-122"/>
            </a:endParaRPr>
          </a:p>
          <a:p>
            <a:pPr defTabSz="457200">
              <a:spcBef>
                <a:spcPct val="20000"/>
              </a:spcBef>
            </a:pPr>
            <a:endParaRPr lang="zh-CN" altLang="en-US" sz="3200" dirty="0">
              <a:latin typeface="Calibri" charset="0"/>
            </a:endParaRPr>
          </a:p>
          <a:p>
            <a:pPr defTabSz="457200">
              <a:spcBef>
                <a:spcPct val="20000"/>
              </a:spcBef>
            </a:pPr>
            <a:endParaRPr lang="zh-CN" altLang="en-US" sz="3200"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
          <p:cNvSpPr txBox="1"/>
          <p:nvPr/>
        </p:nvSpPr>
        <p:spPr>
          <a:xfrm>
            <a:off x="1741488" y="1122363"/>
            <a:ext cx="8709025" cy="5015865"/>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rPr>
              <a:t>3.根据原文内容，下列说法不正确的一项是</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（3分）（      ）</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A.如果气候容量无限，就不必对气候变化进行伦理审视、讨论气候的正义问题。</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B.如果气候变化公约或协定的长期目标能落实，那么后代需求就可以得到保证。</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C.只有每个人都控制“碳足迹”，从而实现了代际共享，才能避免“生态赤字”。</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D.气候容量的公平享有是很复杂的问题，气候正义只是理解该问题的一种视角。</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1773238" y="1108075"/>
            <a:ext cx="6442075" cy="706755"/>
          </a:xfrm>
          <a:prstGeom prst="rect">
            <a:avLst/>
          </a:prstGeom>
          <a:noFill/>
          <a:ln w="9525">
            <a:noFill/>
          </a:ln>
        </p:spPr>
        <p:txBody>
          <a:bodyPr>
            <a:spAutoFit/>
          </a:bodyPr>
          <a:lstStyle/>
          <a:p>
            <a:r>
              <a:rPr lang="zh-CN" altLang="en-US" sz="4000" dirty="0">
                <a:solidFill>
                  <a:schemeClr val="bg1"/>
                </a:solidFill>
                <a:latin typeface="Heiti SC Light"/>
                <a:ea typeface="Heiti SC Light"/>
              </a:rPr>
              <a:t>专题</a:t>
            </a:r>
            <a:r>
              <a:rPr lang="en-US" altLang="zh-CN" sz="4000" dirty="0">
                <a:solidFill>
                  <a:schemeClr val="bg1"/>
                </a:solidFill>
                <a:latin typeface="Heiti SC Light"/>
                <a:ea typeface="Heiti SC Light"/>
              </a:rPr>
              <a:t>1  </a:t>
            </a:r>
            <a:r>
              <a:rPr lang="zh-CN" altLang="zh-CN" sz="4000" dirty="0">
                <a:solidFill>
                  <a:schemeClr val="bg1"/>
                </a:solidFill>
                <a:latin typeface="Heiti SC Light"/>
                <a:ea typeface="Heiti SC Light"/>
              </a:rPr>
              <a:t>论述类文</a:t>
            </a:r>
            <a:r>
              <a:rPr lang="zh-CN" altLang="en-US" sz="4000" dirty="0">
                <a:solidFill>
                  <a:schemeClr val="bg1"/>
                </a:solidFill>
                <a:latin typeface="Heiti SC Light"/>
                <a:ea typeface="Heiti SC Light"/>
              </a:rPr>
              <a:t>本</a:t>
            </a:r>
            <a:r>
              <a:rPr lang="zh-CN" altLang="zh-CN" sz="4000" dirty="0">
                <a:solidFill>
                  <a:schemeClr val="bg1"/>
                </a:solidFill>
                <a:latin typeface="Heiti SC Light"/>
                <a:ea typeface="Heiti SC Light"/>
              </a:rPr>
              <a:t>阅读</a:t>
            </a:r>
          </a:p>
        </p:txBody>
      </p:sp>
      <p:grpSp>
        <p:nvGrpSpPr>
          <p:cNvPr id="2" name="组 26"/>
          <p:cNvGrpSpPr/>
          <p:nvPr/>
        </p:nvGrpSpPr>
        <p:grpSpPr>
          <a:xfrm>
            <a:off x="1774825" y="2076450"/>
            <a:ext cx="7287260" cy="1087755"/>
            <a:chOff x="513816" y="2533480"/>
            <a:chExt cx="3526063" cy="1090725"/>
          </a:xfrm>
        </p:grpSpPr>
        <p:sp>
          <p:nvSpPr>
            <p:cNvPr id="6152" name="副标题 2"/>
            <p:cNvSpPr txBox="1"/>
            <p:nvPr/>
          </p:nvSpPr>
          <p:spPr>
            <a:xfrm>
              <a:off x="513816" y="2533480"/>
              <a:ext cx="3526063" cy="500066"/>
            </a:xfrm>
            <a:prstGeom prst="rect">
              <a:avLst/>
            </a:prstGeom>
            <a:noFill/>
            <a:ln w="9525">
              <a:noFill/>
            </a:ln>
          </p:spPr>
          <p:txBody>
            <a:bodyPr/>
            <a:lstStyle/>
            <a:p>
              <a:pPr marL="342900" indent="-342900">
                <a:buFont typeface="Wingdings" pitchFamily="2" charset="2"/>
                <a:buChar char="l"/>
              </a:pPr>
              <a:r>
                <a:rPr lang="en-US" altLang="zh-CN" sz="3600" b="1" dirty="0">
                  <a:solidFill>
                    <a:schemeClr val="bg1"/>
                  </a:solidFill>
                  <a:latin typeface="Heiti SC Light"/>
                  <a:ea typeface="Heiti SC Light"/>
                </a:rPr>
                <a:t>600</a:t>
              </a:r>
              <a:r>
                <a:rPr lang="zh-CN" altLang="en-US" sz="3600" b="1" dirty="0">
                  <a:solidFill>
                    <a:schemeClr val="bg1"/>
                  </a:solidFill>
                  <a:latin typeface="Heiti SC Light"/>
                  <a:ea typeface="Heiti SC Light"/>
                </a:rPr>
                <a:t>分基础  考点</a:t>
              </a:r>
              <a:r>
                <a:rPr lang="en-US" altLang="zh-CN" sz="3600" b="1" dirty="0">
                  <a:solidFill>
                    <a:schemeClr val="bg1"/>
                  </a:solidFill>
                  <a:latin typeface="Heiti SC Light"/>
                  <a:ea typeface="Heiti SC Light"/>
                </a:rPr>
                <a:t>&amp;</a:t>
              </a:r>
              <a:r>
                <a:rPr lang="zh-CN" altLang="en-US" sz="3600" b="1" dirty="0">
                  <a:solidFill>
                    <a:schemeClr val="bg1"/>
                  </a:solidFill>
                  <a:latin typeface="Heiti SC Light"/>
                  <a:ea typeface="Heiti SC Light"/>
                </a:rPr>
                <a:t>考法</a:t>
              </a:r>
            </a:p>
          </p:txBody>
        </p:sp>
        <p:sp>
          <p:nvSpPr>
            <p:cNvPr id="6153" name="副标题 2"/>
            <p:cNvSpPr txBox="1"/>
            <p:nvPr/>
          </p:nvSpPr>
          <p:spPr>
            <a:xfrm>
              <a:off x="534833" y="3033829"/>
              <a:ext cx="2586432" cy="590376"/>
            </a:xfrm>
            <a:prstGeom prst="rect">
              <a:avLst/>
            </a:prstGeom>
            <a:noFill/>
            <a:ln w="9525">
              <a:noFill/>
            </a:ln>
          </p:spPr>
          <p:txBody>
            <a:bodyPr/>
            <a:lstStyle/>
            <a:p>
              <a:pPr marL="342900" indent="-342900">
                <a:lnSpc>
                  <a:spcPct val="130000"/>
                </a:lnSpc>
                <a:buFont typeface="Wingdings" pitchFamily="2" charset="2"/>
                <a:buChar char="Ø"/>
              </a:pPr>
              <a:r>
                <a:rPr lang="en-US" altLang="zh-CN" sz="3200" dirty="0">
                  <a:solidFill>
                    <a:schemeClr val="bg1"/>
                  </a:solidFill>
                  <a:latin typeface="Heiti SC Light"/>
                  <a:ea typeface="Heiti SC Light"/>
                </a:rPr>
                <a:t> </a:t>
              </a:r>
              <a:r>
                <a:rPr lang="zh-CN" altLang="en-US" sz="3200" dirty="0">
                  <a:solidFill>
                    <a:schemeClr val="bg1"/>
                  </a:solidFill>
                  <a:latin typeface="Heiti SC Light"/>
                  <a:ea typeface="Heiti SC Light"/>
                </a:rPr>
                <a:t>应试基础必备</a:t>
              </a:r>
              <a:endParaRPr lang="zh-CN" altLang="en-US" sz="3200" dirty="0">
                <a:solidFill>
                  <a:schemeClr val="bg1"/>
                </a:solidFill>
                <a:latin typeface="Heiti SC Light"/>
                <a:ea typeface="Heiti SC Light"/>
              </a:endParaRPr>
            </a:p>
            <a:p>
              <a:pPr marL="342900" indent="-342900">
                <a:lnSpc>
                  <a:spcPct val="130000"/>
                </a:lnSpc>
              </a:pPr>
              <a:endParaRPr lang="zh-CN" altLang="en-US" sz="3200" dirty="0">
                <a:solidFill>
                  <a:schemeClr val="bg1"/>
                </a:solidFill>
                <a:latin typeface="Heiti SC Light"/>
                <a:ea typeface="Heiti SC Light"/>
              </a:endParaRPr>
            </a:p>
          </p:txBody>
        </p:sp>
      </p:grpSp>
      <p:grpSp>
        <p:nvGrpSpPr>
          <p:cNvPr id="3" name="组 27"/>
          <p:cNvGrpSpPr/>
          <p:nvPr/>
        </p:nvGrpSpPr>
        <p:grpSpPr>
          <a:xfrm>
            <a:off x="1803400" y="3818890"/>
            <a:ext cx="8583613" cy="2492375"/>
            <a:chOff x="4487919" y="2533480"/>
            <a:chExt cx="6418408" cy="1466146"/>
          </a:xfrm>
        </p:grpSpPr>
        <p:sp>
          <p:nvSpPr>
            <p:cNvPr id="6150" name="副标题 2"/>
            <p:cNvSpPr txBox="1"/>
            <p:nvPr/>
          </p:nvSpPr>
          <p:spPr>
            <a:xfrm>
              <a:off x="4487919" y="2533480"/>
              <a:ext cx="4224905" cy="425099"/>
            </a:xfrm>
            <a:prstGeom prst="rect">
              <a:avLst/>
            </a:prstGeom>
            <a:noFill/>
            <a:ln w="9525">
              <a:noFill/>
            </a:ln>
          </p:spPr>
          <p:txBody>
            <a:bodyPr/>
            <a:lstStyle/>
            <a:p>
              <a:pPr marL="342900" indent="-342900">
                <a:buFont typeface="Wingdings" pitchFamily="2" charset="2"/>
                <a:buChar char="l"/>
              </a:pPr>
              <a:r>
                <a:rPr lang="en-US" altLang="zh-CN" sz="3600" b="1" dirty="0">
                  <a:solidFill>
                    <a:schemeClr val="bg1"/>
                  </a:solidFill>
                  <a:latin typeface="Heiti SC Light"/>
                  <a:ea typeface="Heiti SC Light"/>
                </a:rPr>
                <a:t>700</a:t>
              </a:r>
              <a:r>
                <a:rPr lang="zh-CN" altLang="en-US" sz="3600" b="1" dirty="0">
                  <a:solidFill>
                    <a:schemeClr val="bg1"/>
                  </a:solidFill>
                  <a:latin typeface="Heiti SC Light"/>
                  <a:ea typeface="Heiti SC Light"/>
                </a:rPr>
                <a:t>分综合  考法解析</a:t>
              </a:r>
            </a:p>
          </p:txBody>
        </p:sp>
        <p:sp>
          <p:nvSpPr>
            <p:cNvPr id="6151" name="副标题 2"/>
            <p:cNvSpPr txBox="1"/>
            <p:nvPr/>
          </p:nvSpPr>
          <p:spPr>
            <a:xfrm>
              <a:off x="4488394" y="2959159"/>
              <a:ext cx="6417933" cy="1040467"/>
            </a:xfrm>
            <a:prstGeom prst="rect">
              <a:avLst/>
            </a:prstGeom>
            <a:noFill/>
            <a:ln w="9525">
              <a:noFill/>
            </a:ln>
          </p:spPr>
          <p:txBody>
            <a:bodyPr/>
            <a:lstStyle/>
            <a:p>
              <a:pPr marL="342900" indent="-342900">
                <a:buFont typeface="Wingdings" pitchFamily="2" charset="2"/>
                <a:buChar char="Ø"/>
              </a:pPr>
              <a:r>
                <a:rPr lang="zh-CN" altLang="en-US" sz="3200" dirty="0">
                  <a:solidFill>
                    <a:schemeClr val="bg1"/>
                  </a:solidFill>
                  <a:latin typeface="Heiti SC Light"/>
                  <a:ea typeface="Heiti SC Light"/>
                  <a:sym typeface="Arial" pitchFamily="34" charset="0"/>
                </a:rPr>
                <a:t>综合考法 1  论述类文本阅读解题步骤</a:t>
              </a:r>
              <a:endParaRPr lang="zh-CN" altLang="en-US" sz="3200" dirty="0">
                <a:solidFill>
                  <a:schemeClr val="bg1"/>
                </a:solidFill>
                <a:latin typeface="Heiti SC Light"/>
                <a:ea typeface="Heiti SC Light"/>
                <a:sym typeface="Arial" pitchFamily="34" charset="0"/>
              </a:endParaRPr>
            </a:p>
            <a:p>
              <a:pPr marL="342900" indent="-342900">
                <a:buFont typeface="Wingdings" pitchFamily="2" charset="2"/>
                <a:buChar char="Ø"/>
              </a:pPr>
              <a:r>
                <a:rPr lang="zh-CN" altLang="en-US" sz="3200" dirty="0">
                  <a:solidFill>
                    <a:schemeClr val="bg1"/>
                  </a:solidFill>
                  <a:latin typeface="Heiti SC Light"/>
                  <a:ea typeface="Heiti SC Light"/>
                  <a:sym typeface="Arial" pitchFamily="34" charset="0"/>
                </a:rPr>
                <a:t>综合考法 2  选项设错陷阱规律</a:t>
              </a:r>
              <a:endParaRPr lang="zh-CN" altLang="en-US" sz="3200" dirty="0">
                <a:solidFill>
                  <a:schemeClr val="bg1"/>
                </a:solidFill>
                <a:latin typeface="Heiti SC Light"/>
                <a:ea typeface="Heiti SC Light"/>
                <a:sym typeface="Arial" pitchFamily="34" charset="0"/>
              </a:endParaRPr>
            </a:p>
            <a:p>
              <a:pPr marL="342900" indent="-342900">
                <a:buFont typeface="Wingdings" pitchFamily="2" charset="2"/>
                <a:buChar char="Ø"/>
              </a:pPr>
              <a:r>
                <a:rPr lang="zh-CN" altLang="en-US" sz="3200" dirty="0">
                  <a:solidFill>
                    <a:schemeClr val="bg1"/>
                  </a:solidFill>
                  <a:latin typeface="Heiti SC Light"/>
                  <a:ea typeface="Heiti SC Light"/>
                  <a:sym typeface="Arial" pitchFamily="34" charset="0"/>
                </a:rPr>
                <a:t>综合考法 3  多重比对，识破选项设错陷阱</a:t>
              </a:r>
              <a:endParaRPr lang="zh-CN" altLang="en-US" sz="3200" dirty="0">
                <a:solidFill>
                  <a:schemeClr val="tx2"/>
                </a:solidFill>
                <a:latin typeface="Heiti SC Light"/>
                <a:ea typeface="Heiti SC Light"/>
                <a:sym typeface="Arial" pitchFamily="34" charset="0"/>
              </a:endParaRPr>
            </a:p>
            <a:p>
              <a:pPr marL="342900" indent="-342900">
                <a:lnSpc>
                  <a:spcPct val="130000"/>
                </a:lnSpc>
                <a:buFont typeface="Wingdings" pitchFamily="2" charset="2"/>
                <a:buChar char="Ø"/>
              </a:pPr>
              <a:endParaRPr lang="zh-CN" altLang="en-US" sz="3200" dirty="0">
                <a:solidFill>
                  <a:schemeClr val="tx2"/>
                </a:solidFill>
                <a:latin typeface="Heiti SC Light"/>
                <a:ea typeface="Heiti SC Light"/>
                <a:sym typeface="Arial" pitchFamily="34" charset="0"/>
              </a:endParaRPr>
            </a:p>
            <a:p>
              <a:pPr marL="342900" indent="-342900">
                <a:lnSpc>
                  <a:spcPct val="130000"/>
                </a:lnSpc>
                <a:buFont typeface="Wingdings" pitchFamily="2" charset="2"/>
                <a:buChar char="Ø"/>
              </a:pPr>
              <a:endParaRPr lang="en-US" altLang="zh-CN" sz="3200" dirty="0">
                <a:solidFill>
                  <a:srgbClr val="008000"/>
                </a:solidFill>
                <a:latin typeface="Heiti SC Light"/>
                <a:ea typeface="Heiti SC Light"/>
              </a:endParaRPr>
            </a:p>
          </p:txBody>
        </p:sp>
      </p:grpSp>
      <p:pic>
        <p:nvPicPr>
          <p:cNvPr id="6149" name="图片 3" descr="20150118191935_XN5WU"/>
          <p:cNvPicPr>
            <a:picLocks noChangeAspect="1"/>
          </p:cNvPicPr>
          <p:nvPr/>
        </p:nvPicPr>
        <p:blipFill>
          <a:blip r:embed="rId1" cstate="print"/>
          <a:srcRect l="7388" t="5865" r="7204" b="4437"/>
          <a:stretch>
            <a:fillRect/>
          </a:stretch>
        </p:blipFill>
        <p:spPr>
          <a:xfrm>
            <a:off x="8869363" y="923925"/>
            <a:ext cx="1789112" cy="2630488"/>
          </a:xfrm>
          <a:prstGeom prst="rect">
            <a:avLst/>
          </a:prstGeom>
          <a:noFill/>
          <a:ln w="9525">
            <a:noFill/>
          </a:ln>
        </p:spPr>
      </p:pic>
      <p:sp>
        <p:nvSpPr>
          <p:cNvPr id="11" name="副标题 2"/>
          <p:cNvSpPr txBox="1"/>
          <p:nvPr/>
        </p:nvSpPr>
        <p:spPr>
          <a:xfrm>
            <a:off x="1715770" y="3194050"/>
            <a:ext cx="7346315" cy="469883"/>
          </a:xfrm>
          <a:prstGeom prst="rect">
            <a:avLst/>
          </a:prstGeom>
          <a:noFill/>
          <a:ln w="9525">
            <a:noFill/>
          </a:ln>
        </p:spPr>
        <p:txBody>
          <a:bodyPr/>
          <a:lstStyle/>
          <a:p>
            <a:pPr marL="742950" indent="-742950" algn="l">
              <a:buFont typeface="Wingdings" charset="0"/>
              <a:buChar char="l"/>
            </a:pPr>
            <a:r>
              <a:rPr lang="zh-CN" altLang="en-US" sz="3600" b="1" dirty="0">
                <a:solidFill>
                  <a:schemeClr val="bg1"/>
                </a:solidFill>
                <a:latin typeface="Heiti SC Light"/>
                <a:ea typeface="Heiti SC Light"/>
              </a:rPr>
              <a:t>高考真题 解法实例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0-#ppt_w/2"/>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1+#ppt_w/2"/>
                                          </p:val>
                                        </p:tav>
                                        <p:tav tm="100000">
                                          <p:val>
                                            <p:strVal val="#ppt_x"/>
                                          </p:val>
                                        </p:tav>
                                      </p:tavLst>
                                    </p:anim>
                                    <p:anim calcmode="lin" valueType="num">
                                      <p:cBhvr>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1"/>
          <p:cNvSpPr txBox="1"/>
          <p:nvPr/>
        </p:nvSpPr>
        <p:spPr>
          <a:xfrm>
            <a:off x="1711325" y="1100138"/>
            <a:ext cx="2011680" cy="583565"/>
          </a:xfrm>
          <a:prstGeom prst="rect">
            <a:avLst/>
          </a:prstGeom>
          <a:noFill/>
          <a:ln w="9525">
            <a:noFill/>
          </a:ln>
        </p:spPr>
        <p:txBody>
          <a:bodyPr wrap="none">
            <a:spAutoFit/>
          </a:bodyPr>
          <a:lstStyle/>
          <a:p>
            <a:pPr defTabSz="457200"/>
            <a:r>
              <a:rPr lang="en-US" altLang="zh-CN" sz="3200" dirty="0">
                <a:latin typeface="+mn-ea"/>
              </a:rPr>
              <a:t>【</a:t>
            </a:r>
            <a:r>
              <a:rPr lang="zh-CN" altLang="en-US" sz="3200" dirty="0">
                <a:latin typeface="+mn-ea"/>
              </a:rPr>
              <a:t>答案</a:t>
            </a:r>
            <a:r>
              <a:rPr lang="en-US" altLang="zh-CN" sz="3200" dirty="0">
                <a:latin typeface="+mn-ea"/>
              </a:rPr>
              <a:t>】</a:t>
            </a:r>
            <a:r>
              <a:rPr lang="en-US" altLang="zh-CN" sz="3200" dirty="0">
                <a:latin typeface="黑体" pitchFamily="49" charset="-122"/>
                <a:ea typeface="黑体" pitchFamily="49" charset="-122"/>
              </a:rPr>
              <a:t>B</a:t>
            </a:r>
            <a:endParaRPr lang="zh-CN" altLang="en-US" sz="3200" dirty="0">
              <a:latin typeface="黑体" pitchFamily="49" charset="-122"/>
              <a:ea typeface="黑体" pitchFamily="49" charset="-122"/>
            </a:endParaRPr>
          </a:p>
        </p:txBody>
      </p:sp>
      <p:sp>
        <p:nvSpPr>
          <p:cNvPr id="4" name="文本框 2"/>
          <p:cNvSpPr txBox="1"/>
          <p:nvPr/>
        </p:nvSpPr>
        <p:spPr>
          <a:xfrm>
            <a:off x="1711325" y="1684338"/>
            <a:ext cx="7498080" cy="583565"/>
          </a:xfrm>
          <a:prstGeom prst="rect">
            <a:avLst/>
          </a:prstGeom>
          <a:noFill/>
          <a:ln w="9525">
            <a:noFill/>
          </a:ln>
        </p:spPr>
        <p:txBody>
          <a:bodyPr wrap="none">
            <a:spAutoFit/>
          </a:bodyPr>
          <a:lstStyle/>
          <a:p>
            <a:pPr defTabSz="457200"/>
            <a:r>
              <a:rPr lang="en-US" altLang="zh-CN" sz="3200" dirty="0">
                <a:latin typeface="宋体" pitchFamily="2" charset="-122"/>
              </a:rPr>
              <a:t>【</a:t>
            </a:r>
            <a:r>
              <a:rPr lang="zh-CN" altLang="en-US" sz="3200" dirty="0">
                <a:latin typeface="黑体" pitchFamily="49" charset="-122"/>
                <a:ea typeface="黑体" pitchFamily="49" charset="-122"/>
              </a:rPr>
              <a:t>考点</a:t>
            </a:r>
            <a:r>
              <a:rPr lang="en-US" altLang="zh-CN" sz="3200" dirty="0">
                <a:latin typeface="宋体" pitchFamily="2" charset="-122"/>
              </a:rPr>
              <a:t>】</a:t>
            </a:r>
            <a:r>
              <a:rPr lang="zh-CN" altLang="en-US" sz="3200" dirty="0">
                <a:latin typeface="仿宋" panose="02010609060101010101" pitchFamily="49" charset="-122"/>
                <a:ea typeface="仿宋" panose="02010609060101010101" pitchFamily="49" charset="-122"/>
              </a:rPr>
              <a:t>分析概括作者在文中的观点态度</a:t>
            </a:r>
          </a:p>
        </p:txBody>
      </p:sp>
      <p:sp>
        <p:nvSpPr>
          <p:cNvPr id="5" name="文本框 1"/>
          <p:cNvSpPr txBox="1"/>
          <p:nvPr/>
        </p:nvSpPr>
        <p:spPr>
          <a:xfrm>
            <a:off x="1318260" y="2345690"/>
            <a:ext cx="4110038" cy="583565"/>
          </a:xfrm>
          <a:prstGeom prst="rect">
            <a:avLst/>
          </a:prstGeom>
          <a:noFill/>
          <a:ln w="9525">
            <a:noFill/>
          </a:ln>
        </p:spPr>
        <p:txBody>
          <a:bodyPr>
            <a:spAutoFit/>
          </a:bodyPr>
          <a:lstStyle/>
          <a:p>
            <a:r>
              <a:rPr lang="zh-CN" altLang="en-US" sz="3200" dirty="0">
                <a:solidFill>
                  <a:srgbClr val="558ED5"/>
                </a:solidFill>
                <a:latin typeface="Calibri" charset="0"/>
              </a:rPr>
              <a:t>【</a:t>
            </a:r>
            <a:r>
              <a:rPr lang="zh-CN" altLang="en-US" sz="3200" dirty="0">
                <a:solidFill>
                  <a:srgbClr val="558ED5"/>
                </a:solidFill>
                <a:latin typeface="+mn-ea"/>
              </a:rPr>
              <a:t>应考思路】</a:t>
            </a:r>
          </a:p>
        </p:txBody>
      </p:sp>
      <p:sp>
        <p:nvSpPr>
          <p:cNvPr id="6" name="文本框 3"/>
          <p:cNvSpPr txBox="1"/>
          <p:nvPr/>
        </p:nvSpPr>
        <p:spPr>
          <a:xfrm>
            <a:off x="1002665" y="2780030"/>
            <a:ext cx="10401300" cy="3881755"/>
          </a:xfrm>
          <a:prstGeom prst="rect">
            <a:avLst/>
          </a:prstGeom>
          <a:noFill/>
          <a:ln w="9525">
            <a:noFill/>
          </a:ln>
        </p:spPr>
        <p:txBody>
          <a:bodyPr wrap="square">
            <a:spAutoFit/>
          </a:bodyPr>
          <a:lstStyle/>
          <a:p>
            <a:pPr defTabSz="457200">
              <a:lnSpc>
                <a:spcPct val="110000"/>
              </a:lnSpc>
            </a:pPr>
            <a:r>
              <a:rPr lang="zh-CN" altLang="zh-CN" sz="2800" dirty="0">
                <a:latin typeface="黑体" pitchFamily="49" charset="-122"/>
                <a:ea typeface="黑体" pitchFamily="49" charset="-122"/>
                <a:sym typeface="宋体" pitchFamily="2" charset="-122"/>
              </a:rPr>
              <a:t>对于考查分析概括作者观点态度的题目，首先确定选项观点所论述的对象。</a:t>
            </a:r>
            <a:r>
              <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本题中，A项假设气候容量无限的结果，B项假设气候变化公约或协定的长期目标能落实的结果，C项论述实现代际共享的条件，D项说明气候正义只是一种视角。</a:t>
            </a:r>
            <a:endParaRPr lang="zh-CN" altLang="zh-CN" sz="2800" dirty="0">
              <a:latin typeface="宋体" pitchFamily="2" charset="-122"/>
              <a:sym typeface="宋体" pitchFamily="2" charset="-122"/>
            </a:endParaRPr>
          </a:p>
          <a:p>
            <a:pPr defTabSz="457200">
              <a:lnSpc>
                <a:spcPct val="110000"/>
              </a:lnSpc>
            </a:pPr>
            <a:r>
              <a:rPr lang="zh-CN" altLang="zh-CN" sz="2800" b="1" dirty="0">
                <a:latin typeface="宋体" pitchFamily="2" charset="-122"/>
                <a:sym typeface="宋体" pitchFamily="2" charset="-122"/>
              </a:rPr>
              <a:t>    </a:t>
            </a:r>
            <a:r>
              <a:rPr lang="zh-CN" altLang="zh-CN" sz="2800" dirty="0">
                <a:latin typeface="黑体" pitchFamily="49" charset="-122"/>
                <a:ea typeface="黑体" pitchFamily="49" charset="-122"/>
                <a:sym typeface="宋体" pitchFamily="2" charset="-122"/>
              </a:rPr>
              <a:t>其次，依据论述对象锁定原文主要信息区。</a:t>
            </a:r>
            <a:r>
              <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A项对应原文第一段第②③句，B项对应原文第三段第⑦句，C项对应原文第二段第②句和第段第③句，D项对应原文第一段、第二段第①句和第三段第①句。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 fill="hold"/>
                                        <p:tgtEl>
                                          <p:spTgt spid="4"/>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 fill="hold"/>
                                        <p:tgtEl>
                                          <p:spTgt spid="5"/>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3"/>
          <p:cNvSpPr txBox="1"/>
          <p:nvPr/>
        </p:nvSpPr>
        <p:spPr>
          <a:xfrm>
            <a:off x="483870" y="224790"/>
            <a:ext cx="11380470" cy="7198995"/>
          </a:xfrm>
          <a:prstGeom prst="rect">
            <a:avLst/>
          </a:prstGeom>
          <a:noFill/>
          <a:ln w="9525">
            <a:noFill/>
          </a:ln>
        </p:spPr>
        <p:txBody>
          <a:bodyPr wrap="square">
            <a:spAutoFit/>
          </a:bodyPr>
          <a:lstStyle/>
          <a:p>
            <a:pPr defTabSz="457200">
              <a:lnSpc>
                <a:spcPct val="110000"/>
              </a:lnSpc>
            </a:pPr>
            <a:r>
              <a:rPr lang="en-US" altLang="zh-CN" sz="2800" dirty="0">
                <a:latin typeface="黑体" pitchFamily="49" charset="-122"/>
                <a:ea typeface="黑体" pitchFamily="49" charset="-122"/>
                <a:sym typeface="宋体" pitchFamily="2" charset="-122"/>
              </a:rPr>
              <a:t>    </a:t>
            </a:r>
            <a:r>
              <a:rPr lang="zh-CN" altLang="zh-CN" sz="2800" dirty="0">
                <a:latin typeface="黑体" pitchFamily="49" charset="-122"/>
                <a:ea typeface="黑体" pitchFamily="49" charset="-122"/>
                <a:sym typeface="宋体" pitchFamily="2" charset="-122"/>
              </a:rPr>
              <a:t>再次，细读信息区及其上下文，理解作者观点，分析选项正误。</a:t>
            </a:r>
            <a:r>
              <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rPr>
              <a:t>A项，原文第一段第②③句介绍了气候正义的产生背景、关注核心和主要表现，由“气候正义……是在气候容量有限的前提下”可知，“气候容量有限”是气候正义存在的前提，前提不存在则自然不必对气候变化进行伦理审视、讨论气候的正义问题。B项，落实长期目标只跟后代利益有关，不能保证后代的需求，尤其不能保证后代可能存在的诸如奢侈排放之类的需求，选项推断过于绝对。C项，第二段从空间维度阐述公平原则时，强调“每个人都有义务将自己的‘碳足迹’控制在合理范围之内”，其和第三段“就代际公平而言……实现代际共享，避免‘生态赤字’”相结合，即C项内容。D项，原文从国际、国内、代际、代内及国家、地区、个人等诸多层面展现了气候容量公平享有的复杂性，又强调气候正义作为视角有其独特的关注核心，可见气候容量的公平享有是个复杂的问题，气候正义仅是理解这一问题的视角之一，选项分析正确。故选B。</a:t>
            </a:r>
            <a:endPar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endParaRPr>
          </a:p>
          <a:p>
            <a:pPr defTabSz="457200">
              <a:lnSpc>
                <a:spcPct val="110000"/>
              </a:lnSpc>
            </a:pPr>
            <a:endParaRPr lang="zh-CN" altLang="zh-CN" sz="2800" dirty="0">
              <a:latin typeface="楷体" panose="02010609060101010101" pitchFamily="49" charset="-122"/>
              <a:ea typeface="楷体" panose="02010609060101010101" pitchFamily="49" charset="-122"/>
              <a:cs typeface="楷体" panose="02010609060101010101" pitchFamily="49" charset="-122"/>
              <a:sym typeface="宋体"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文本框 6"/>
          <p:cNvSpPr txBox="1"/>
          <p:nvPr/>
        </p:nvSpPr>
        <p:spPr>
          <a:xfrm>
            <a:off x="1854200" y="1978025"/>
            <a:ext cx="8255000" cy="3046095"/>
          </a:xfrm>
          <a:prstGeom prst="rect">
            <a:avLst/>
          </a:prstGeom>
          <a:noFill/>
          <a:ln w="9525">
            <a:noFill/>
          </a:ln>
        </p:spPr>
        <p:txBody>
          <a:bodyPr>
            <a:spAutoFit/>
          </a:bodyPr>
          <a:lstStyle/>
          <a:p>
            <a:endParaRPr lang="zh-CN" altLang="en-US" sz="3200" b="1" dirty="0">
              <a:latin typeface="黑体" pitchFamily="49" charset="-122"/>
              <a:ea typeface="黑体" pitchFamily="49" charset="-122"/>
              <a:sym typeface="Arial" pitchFamily="34" charset="0"/>
            </a:endParaRPr>
          </a:p>
          <a:p>
            <a:r>
              <a:rPr lang="zh-CN" altLang="en-US" sz="3200" dirty="0">
                <a:latin typeface="+mn-ea"/>
                <a:cs typeface="+mn-ea"/>
                <a:sym typeface="Arial" pitchFamily="34" charset="0"/>
              </a:rPr>
              <a:t>综合考法</a:t>
            </a:r>
            <a:r>
              <a:rPr lang="en-US" altLang="zh-CN" sz="3200" dirty="0">
                <a:latin typeface="+mn-ea"/>
                <a:cs typeface="+mn-ea"/>
                <a:sym typeface="Arial" pitchFamily="34" charset="0"/>
              </a:rPr>
              <a:t>1    </a:t>
            </a:r>
            <a:r>
              <a:rPr lang="zh-CN" altLang="en-US" sz="3200" dirty="0">
                <a:latin typeface="+mn-ea"/>
                <a:cs typeface="+mn-ea"/>
                <a:sym typeface="Arial" pitchFamily="34" charset="0"/>
              </a:rPr>
              <a:t>论述类文本阅读解题步骤</a:t>
            </a:r>
            <a:endParaRPr lang="zh-CN" altLang="en-US" sz="3200" dirty="0">
              <a:latin typeface="+mn-ea"/>
              <a:cs typeface="+mn-ea"/>
              <a:sym typeface="Arial" pitchFamily="34" charset="0"/>
            </a:endParaRPr>
          </a:p>
          <a:p>
            <a:endParaRPr lang="zh-CN" altLang="en-US" sz="3200" dirty="0">
              <a:latin typeface="+mn-ea"/>
              <a:cs typeface="+mn-ea"/>
              <a:sym typeface="Arial" pitchFamily="34" charset="0"/>
            </a:endParaRPr>
          </a:p>
          <a:p>
            <a:r>
              <a:rPr lang="zh-CN" altLang="en-US" sz="3200" dirty="0">
                <a:latin typeface="+mn-ea"/>
                <a:cs typeface="+mn-ea"/>
                <a:sym typeface="Arial" pitchFamily="34" charset="0"/>
              </a:rPr>
              <a:t>综合考法</a:t>
            </a:r>
            <a:r>
              <a:rPr lang="en-US" altLang="zh-CN" sz="3200" dirty="0">
                <a:latin typeface="+mn-ea"/>
                <a:cs typeface="+mn-ea"/>
                <a:sym typeface="Arial" pitchFamily="34" charset="0"/>
              </a:rPr>
              <a:t>2    </a:t>
            </a:r>
            <a:r>
              <a:rPr lang="zh-CN" altLang="en-US" sz="3200" dirty="0">
                <a:latin typeface="+mn-ea"/>
                <a:cs typeface="+mn-ea"/>
                <a:sym typeface="Arial" pitchFamily="34" charset="0"/>
              </a:rPr>
              <a:t>选项设错陷阱规律</a:t>
            </a:r>
            <a:endParaRPr lang="zh-CN" altLang="en-US" sz="3200" dirty="0">
              <a:latin typeface="+mn-ea"/>
              <a:cs typeface="+mn-ea"/>
              <a:sym typeface="Arial" pitchFamily="34" charset="0"/>
            </a:endParaRPr>
          </a:p>
          <a:p>
            <a:endParaRPr lang="zh-CN" altLang="en-US" sz="3200" dirty="0">
              <a:latin typeface="+mn-ea"/>
              <a:cs typeface="+mn-ea"/>
              <a:sym typeface="Arial" pitchFamily="34" charset="0"/>
            </a:endParaRPr>
          </a:p>
          <a:p>
            <a:r>
              <a:rPr lang="zh-CN" altLang="en-US" sz="3200" dirty="0">
                <a:latin typeface="+mn-ea"/>
                <a:cs typeface="+mn-ea"/>
                <a:sym typeface="Arial" pitchFamily="34" charset="0"/>
              </a:rPr>
              <a:t>综合考法</a:t>
            </a:r>
            <a:r>
              <a:rPr lang="en-US" altLang="zh-CN" sz="3200" dirty="0">
                <a:latin typeface="+mn-ea"/>
                <a:cs typeface="+mn-ea"/>
                <a:sym typeface="Arial" pitchFamily="34" charset="0"/>
              </a:rPr>
              <a:t>3    </a:t>
            </a:r>
            <a:r>
              <a:rPr lang="zh-CN" altLang="en-US" sz="3200" dirty="0">
                <a:latin typeface="+mn-ea"/>
                <a:cs typeface="+mn-ea"/>
                <a:sym typeface="Arial" pitchFamily="34" charset="0"/>
              </a:rPr>
              <a:t>多重对比，识破选项设错陷阱</a:t>
            </a:r>
          </a:p>
        </p:txBody>
      </p:sp>
      <p:sp>
        <p:nvSpPr>
          <p:cNvPr id="4" name="文本框 3"/>
          <p:cNvSpPr txBox="1"/>
          <p:nvPr/>
        </p:nvSpPr>
        <p:spPr>
          <a:xfrm>
            <a:off x="1854200" y="1124744"/>
            <a:ext cx="4721225" cy="583565"/>
          </a:xfrm>
          <a:prstGeom prst="rect">
            <a:avLst/>
          </a:prstGeom>
          <a:solidFill>
            <a:schemeClr val="accent1"/>
          </a:solidFill>
          <a:ln w="9525">
            <a:noFill/>
          </a:ln>
        </p:spPr>
        <p:txBody>
          <a:bodyPr>
            <a:spAutoFit/>
          </a:bodyPr>
          <a:lstStyle/>
          <a:p>
            <a:pPr marL="457200" indent="-457200">
              <a:buFont typeface="Wingdings" pitchFamily="2" charset="2"/>
              <a:buChar char="l"/>
            </a:pPr>
            <a:r>
              <a:rPr lang="en-US" altLang="zh-CN" sz="3200" dirty="0">
                <a:solidFill>
                  <a:srgbClr val="00B050"/>
                </a:solidFill>
                <a:latin typeface="黑体" pitchFamily="49" charset="-122"/>
                <a:ea typeface="黑体" pitchFamily="49" charset="-122"/>
                <a:sym typeface="宋体" pitchFamily="2" charset="-122"/>
              </a:rPr>
              <a:t>700</a:t>
            </a:r>
            <a:r>
              <a:rPr lang="zh-CN" altLang="en-US" sz="3200" dirty="0">
                <a:solidFill>
                  <a:srgbClr val="00B050"/>
                </a:solidFill>
                <a:latin typeface="黑体" pitchFamily="49" charset="-122"/>
                <a:ea typeface="黑体" pitchFamily="49" charset="-122"/>
                <a:sym typeface="宋体" pitchFamily="2" charset="-122"/>
              </a:rPr>
              <a:t>分综合  考法解析</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checkerboard(across)">
                                      <p:cBhvr>
                                        <p:cTn id="12"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4"/>
          <p:cNvGrpSpPr/>
          <p:nvPr/>
        </p:nvGrpSpPr>
        <p:grpSpPr>
          <a:xfrm>
            <a:off x="5140325" y="2098675"/>
            <a:ext cx="4460875" cy="1700213"/>
            <a:chOff x="2911751" y="2570054"/>
            <a:chExt cx="4460184" cy="1699865"/>
          </a:xfrm>
        </p:grpSpPr>
        <p:sp>
          <p:nvSpPr>
            <p:cNvPr id="11" name="任意多边形 10"/>
            <p:cNvSpPr/>
            <p:nvPr/>
          </p:nvSpPr>
          <p:spPr>
            <a:xfrm>
              <a:off x="2911751" y="2570054"/>
              <a:ext cx="1095205" cy="1614158"/>
            </a:xfrm>
            <a:custGeom>
              <a:avLst/>
              <a:gdLst>
                <a:gd name="connsiteX0" fmla="*/ 552450 w 1104900"/>
                <a:gd name="connsiteY0" fmla="*/ 0 h 1628775"/>
                <a:gd name="connsiteX1" fmla="*/ 1104900 w 1104900"/>
                <a:gd name="connsiteY1" fmla="*/ 552450 h 1628775"/>
                <a:gd name="connsiteX2" fmla="*/ 861330 w 1104900"/>
                <a:gd name="connsiteY2" fmla="*/ 1010551 h 1628775"/>
                <a:gd name="connsiteX3" fmla="*/ 854868 w 1104900"/>
                <a:gd name="connsiteY3" fmla="*/ 1014058 h 1628775"/>
                <a:gd name="connsiteX4" fmla="*/ 1057275 w 1104900"/>
                <a:gd name="connsiteY4" fmla="*/ 1628775 h 1628775"/>
                <a:gd name="connsiteX5" fmla="*/ 95250 w 1104900"/>
                <a:gd name="connsiteY5" fmla="*/ 1628775 h 1628775"/>
                <a:gd name="connsiteX6" fmla="*/ 275516 w 1104900"/>
                <a:gd name="connsiteY6" fmla="*/ 1027890 h 1628775"/>
                <a:gd name="connsiteX7" fmla="*/ 243570 w 1104900"/>
                <a:gd name="connsiteY7" fmla="*/ 1010551 h 1628775"/>
                <a:gd name="connsiteX8" fmla="*/ 0 w 1104900"/>
                <a:gd name="connsiteY8" fmla="*/ 552450 h 1628775"/>
                <a:gd name="connsiteX9" fmla="*/ 552450 w 1104900"/>
                <a:gd name="connsiteY9" fmla="*/ 0 h 16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900" h="1628775">
                  <a:moveTo>
                    <a:pt x="552450" y="0"/>
                  </a:moveTo>
                  <a:cubicBezTo>
                    <a:pt x="857560" y="0"/>
                    <a:pt x="1104900" y="247340"/>
                    <a:pt x="1104900" y="552450"/>
                  </a:cubicBezTo>
                  <a:cubicBezTo>
                    <a:pt x="1104900" y="743144"/>
                    <a:pt x="1008283" y="911271"/>
                    <a:pt x="861330" y="1010551"/>
                  </a:cubicBezTo>
                  <a:lnTo>
                    <a:pt x="854868" y="1014058"/>
                  </a:lnTo>
                  <a:lnTo>
                    <a:pt x="1057275" y="1628775"/>
                  </a:lnTo>
                  <a:lnTo>
                    <a:pt x="95250" y="1628775"/>
                  </a:lnTo>
                  <a:lnTo>
                    <a:pt x="275516" y="1027890"/>
                  </a:lnTo>
                  <a:lnTo>
                    <a:pt x="243570" y="1010551"/>
                  </a:lnTo>
                  <a:cubicBezTo>
                    <a:pt x="96617" y="911271"/>
                    <a:pt x="0" y="743144"/>
                    <a:pt x="0" y="552450"/>
                  </a:cubicBezTo>
                  <a:cubicBezTo>
                    <a:pt x="0" y="247340"/>
                    <a:pt x="247340" y="0"/>
                    <a:pt x="552450" y="0"/>
                  </a:cubicBezTo>
                  <a:close/>
                </a:path>
              </a:pathLst>
            </a:custGeom>
            <a:solidFill>
              <a:schemeClr val="accent4"/>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itchFamily="34" charset="0"/>
              </a:endParaRPr>
            </a:p>
          </p:txBody>
        </p:sp>
        <p:sp>
          <p:nvSpPr>
            <p:cNvPr id="26638" name="文本框 5"/>
            <p:cNvSpPr txBox="1"/>
            <p:nvPr/>
          </p:nvSpPr>
          <p:spPr>
            <a:xfrm>
              <a:off x="3939079" y="3900225"/>
              <a:ext cx="3432856" cy="369694"/>
            </a:xfrm>
            <a:prstGeom prst="rect">
              <a:avLst/>
            </a:prstGeom>
            <a:noFill/>
            <a:ln w="9525">
              <a:noFill/>
            </a:ln>
          </p:spPr>
          <p:txBody>
            <a:bodyPr anchor="ctr"/>
            <a:lstStyle/>
            <a:p>
              <a:r>
                <a:rPr lang="da-DK" altLang="zh-CN" sz="3200" dirty="0">
                  <a:latin typeface="Arial" pitchFamily="34" charset="0"/>
                  <a:sym typeface="Arial" pitchFamily="34" charset="0"/>
                </a:rPr>
                <a:t>读——阅读题干</a:t>
              </a:r>
              <a:endParaRPr lang="da-DK" altLang="zh-CN" sz="3200" dirty="0">
                <a:latin typeface="Arial" pitchFamily="34" charset="0"/>
                <a:sym typeface="Arial" pitchFamily="34" charset="0"/>
              </a:endParaRPr>
            </a:p>
            <a:p>
              <a:endParaRPr lang="da-DK" altLang="zh-CN" sz="3200" dirty="0">
                <a:latin typeface="Arial" pitchFamily="34" charset="0"/>
                <a:sym typeface="Arial" pitchFamily="34" charset="0"/>
              </a:endParaRPr>
            </a:p>
          </p:txBody>
        </p:sp>
      </p:grpSp>
      <p:sp>
        <p:nvSpPr>
          <p:cNvPr id="17412" name="矩形 3"/>
          <p:cNvSpPr/>
          <p:nvPr/>
        </p:nvSpPr>
        <p:spPr>
          <a:xfrm>
            <a:off x="3117850" y="1196975"/>
            <a:ext cx="5954713" cy="863600"/>
          </a:xfrm>
          <a:prstGeom prst="rect">
            <a:avLst/>
          </a:prstGeom>
          <a:noFill/>
          <a:ln w="9525">
            <a:noFill/>
          </a:ln>
        </p:spPr>
        <p:txBody>
          <a:bodyPr wrap="none" anchor="ctr"/>
          <a:lstStyle/>
          <a:p>
            <a:pPr algn="ctr"/>
            <a:r>
              <a:rPr lang="zh-CN" altLang="en-US" sz="3600" b="1" dirty="0">
                <a:solidFill>
                  <a:schemeClr val="tx2">
                    <a:lumMod val="50000"/>
                  </a:schemeClr>
                </a:solidFill>
                <a:latin typeface="微软雅黑" charset="-122"/>
                <a:ea typeface="微软雅黑" charset="-122"/>
                <a:sym typeface="Arial" pitchFamily="34" charset="0"/>
              </a:rPr>
              <a:t>综合考法</a:t>
            </a:r>
            <a:r>
              <a:rPr lang="en-US" altLang="zh-CN" sz="3600" b="1" dirty="0">
                <a:solidFill>
                  <a:schemeClr val="tx2">
                    <a:lumMod val="50000"/>
                  </a:schemeClr>
                </a:solidFill>
                <a:latin typeface="微软雅黑" charset="-122"/>
                <a:ea typeface="微软雅黑" charset="-122"/>
                <a:sym typeface="Arial" pitchFamily="34" charset="0"/>
              </a:rPr>
              <a:t>1    </a:t>
            </a:r>
            <a:r>
              <a:rPr lang="zh-CN" altLang="en-US" sz="3600" b="1" dirty="0">
                <a:solidFill>
                  <a:schemeClr val="tx2">
                    <a:lumMod val="50000"/>
                  </a:schemeClr>
                </a:solidFill>
                <a:latin typeface="微软雅黑" charset="-122"/>
                <a:ea typeface="微软雅黑" charset="-122"/>
                <a:sym typeface="Arial" pitchFamily="34" charset="0"/>
              </a:rPr>
              <a:t>论述类文本阅读解题步骤</a:t>
            </a:r>
            <a:endParaRPr lang="zh-CN" altLang="en-US" sz="3600" b="1" dirty="0">
              <a:solidFill>
                <a:schemeClr val="tx2">
                  <a:lumMod val="50000"/>
                </a:schemeClr>
              </a:solidFill>
              <a:latin typeface="微软雅黑" charset="-122"/>
              <a:ea typeface="微软雅黑" charset="-122"/>
              <a:sym typeface="Arial" pitchFamily="34" charset="0"/>
            </a:endParaRPr>
          </a:p>
          <a:p>
            <a:pPr algn="ctr"/>
            <a:endParaRPr lang="zh-CN" altLang="en-US" sz="3600" b="1" dirty="0">
              <a:solidFill>
                <a:schemeClr val="tx2"/>
              </a:solidFill>
              <a:latin typeface="微软雅黑" charset="-122"/>
              <a:ea typeface="微软雅黑" charset="-122"/>
              <a:sym typeface="Arial" pitchFamily="34" charset="0"/>
            </a:endParaRPr>
          </a:p>
        </p:txBody>
      </p:sp>
      <p:grpSp>
        <p:nvGrpSpPr>
          <p:cNvPr id="3" name="组合 23"/>
          <p:cNvGrpSpPr/>
          <p:nvPr/>
        </p:nvGrpSpPr>
        <p:grpSpPr>
          <a:xfrm>
            <a:off x="4343400" y="2762250"/>
            <a:ext cx="4402138" cy="1816100"/>
            <a:chOff x="2274845" y="3101147"/>
            <a:chExt cx="4402269" cy="1815709"/>
          </a:xfrm>
        </p:grpSpPr>
        <p:sp>
          <p:nvSpPr>
            <p:cNvPr id="10" name="任意多边形 9"/>
            <p:cNvSpPr/>
            <p:nvPr/>
          </p:nvSpPr>
          <p:spPr>
            <a:xfrm>
              <a:off x="2274845" y="3101147"/>
              <a:ext cx="1095408" cy="1614140"/>
            </a:xfrm>
            <a:custGeom>
              <a:avLst/>
              <a:gdLst>
                <a:gd name="connsiteX0" fmla="*/ 552450 w 1104900"/>
                <a:gd name="connsiteY0" fmla="*/ 0 h 1628775"/>
                <a:gd name="connsiteX1" fmla="*/ 1104900 w 1104900"/>
                <a:gd name="connsiteY1" fmla="*/ 552450 h 1628775"/>
                <a:gd name="connsiteX2" fmla="*/ 861330 w 1104900"/>
                <a:gd name="connsiteY2" fmla="*/ 1010551 h 1628775"/>
                <a:gd name="connsiteX3" fmla="*/ 854868 w 1104900"/>
                <a:gd name="connsiteY3" fmla="*/ 1014058 h 1628775"/>
                <a:gd name="connsiteX4" fmla="*/ 1057275 w 1104900"/>
                <a:gd name="connsiteY4" fmla="*/ 1628775 h 1628775"/>
                <a:gd name="connsiteX5" fmla="*/ 95250 w 1104900"/>
                <a:gd name="connsiteY5" fmla="*/ 1628775 h 1628775"/>
                <a:gd name="connsiteX6" fmla="*/ 275516 w 1104900"/>
                <a:gd name="connsiteY6" fmla="*/ 1027890 h 1628775"/>
                <a:gd name="connsiteX7" fmla="*/ 243570 w 1104900"/>
                <a:gd name="connsiteY7" fmla="*/ 1010551 h 1628775"/>
                <a:gd name="connsiteX8" fmla="*/ 0 w 1104900"/>
                <a:gd name="connsiteY8" fmla="*/ 552450 h 1628775"/>
                <a:gd name="connsiteX9" fmla="*/ 552450 w 1104900"/>
                <a:gd name="connsiteY9" fmla="*/ 0 h 16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900" h="1628775">
                  <a:moveTo>
                    <a:pt x="552450" y="0"/>
                  </a:moveTo>
                  <a:cubicBezTo>
                    <a:pt x="857560" y="0"/>
                    <a:pt x="1104900" y="247340"/>
                    <a:pt x="1104900" y="552450"/>
                  </a:cubicBezTo>
                  <a:cubicBezTo>
                    <a:pt x="1104900" y="743144"/>
                    <a:pt x="1008283" y="911271"/>
                    <a:pt x="861330" y="1010551"/>
                  </a:cubicBezTo>
                  <a:lnTo>
                    <a:pt x="854868" y="1014058"/>
                  </a:lnTo>
                  <a:lnTo>
                    <a:pt x="1057275" y="1628775"/>
                  </a:lnTo>
                  <a:lnTo>
                    <a:pt x="95250" y="1628775"/>
                  </a:lnTo>
                  <a:lnTo>
                    <a:pt x="275516" y="1027890"/>
                  </a:lnTo>
                  <a:lnTo>
                    <a:pt x="243570" y="1010551"/>
                  </a:lnTo>
                  <a:cubicBezTo>
                    <a:pt x="96617" y="911271"/>
                    <a:pt x="0" y="743144"/>
                    <a:pt x="0" y="552450"/>
                  </a:cubicBezTo>
                  <a:cubicBezTo>
                    <a:pt x="0" y="247340"/>
                    <a:pt x="247340" y="0"/>
                    <a:pt x="552450" y="0"/>
                  </a:cubicBezTo>
                  <a:close/>
                </a:path>
              </a:pathLst>
            </a:custGeom>
            <a:solidFill>
              <a:schemeClr val="accent3"/>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itchFamily="34" charset="0"/>
              </a:endParaRPr>
            </a:p>
          </p:txBody>
        </p:sp>
        <p:sp>
          <p:nvSpPr>
            <p:cNvPr id="26636" name="文本框 6"/>
            <p:cNvSpPr txBox="1"/>
            <p:nvPr/>
          </p:nvSpPr>
          <p:spPr>
            <a:xfrm>
              <a:off x="3244258" y="4547162"/>
              <a:ext cx="3432856" cy="369694"/>
            </a:xfrm>
            <a:prstGeom prst="rect">
              <a:avLst/>
            </a:prstGeom>
            <a:noFill/>
            <a:ln w="9525">
              <a:noFill/>
            </a:ln>
          </p:spPr>
          <p:txBody>
            <a:bodyPr anchor="ctr"/>
            <a:lstStyle/>
            <a:p>
              <a:r>
                <a:rPr lang="da-DK" altLang="zh-CN" sz="3200" dirty="0">
                  <a:latin typeface="Arial" pitchFamily="34" charset="0"/>
                  <a:sym typeface="Arial" pitchFamily="34" charset="0"/>
                </a:rPr>
                <a:t>找——准确查找</a:t>
              </a:r>
              <a:endParaRPr lang="da-DK" altLang="zh-CN" sz="3200" dirty="0">
                <a:latin typeface="Arial" pitchFamily="34" charset="0"/>
                <a:sym typeface="Arial" pitchFamily="34" charset="0"/>
              </a:endParaRPr>
            </a:p>
            <a:p>
              <a:endParaRPr lang="da-DK" altLang="zh-CN" sz="3200" dirty="0">
                <a:latin typeface="Arial" pitchFamily="34" charset="0"/>
                <a:sym typeface="Arial" pitchFamily="34" charset="0"/>
              </a:endParaRPr>
            </a:p>
          </p:txBody>
        </p:sp>
      </p:grpSp>
      <p:grpSp>
        <p:nvGrpSpPr>
          <p:cNvPr id="4" name="组合 7"/>
          <p:cNvGrpSpPr/>
          <p:nvPr/>
        </p:nvGrpSpPr>
        <p:grpSpPr>
          <a:xfrm>
            <a:off x="3548063" y="3425825"/>
            <a:ext cx="4416425" cy="1668463"/>
            <a:chOff x="1637939" y="3632240"/>
            <a:chExt cx="4416105" cy="1668677"/>
          </a:xfrm>
        </p:grpSpPr>
        <p:sp>
          <p:nvSpPr>
            <p:cNvPr id="9" name="任意多边形 8"/>
            <p:cNvSpPr/>
            <p:nvPr/>
          </p:nvSpPr>
          <p:spPr>
            <a:xfrm>
              <a:off x="1637939" y="3632240"/>
              <a:ext cx="1095296" cy="1614695"/>
            </a:xfrm>
            <a:custGeom>
              <a:avLst/>
              <a:gdLst>
                <a:gd name="connsiteX0" fmla="*/ 552450 w 1104900"/>
                <a:gd name="connsiteY0" fmla="*/ 0 h 1628775"/>
                <a:gd name="connsiteX1" fmla="*/ 1104900 w 1104900"/>
                <a:gd name="connsiteY1" fmla="*/ 552450 h 1628775"/>
                <a:gd name="connsiteX2" fmla="*/ 861330 w 1104900"/>
                <a:gd name="connsiteY2" fmla="*/ 1010551 h 1628775"/>
                <a:gd name="connsiteX3" fmla="*/ 854868 w 1104900"/>
                <a:gd name="connsiteY3" fmla="*/ 1014058 h 1628775"/>
                <a:gd name="connsiteX4" fmla="*/ 1057275 w 1104900"/>
                <a:gd name="connsiteY4" fmla="*/ 1628775 h 1628775"/>
                <a:gd name="connsiteX5" fmla="*/ 95250 w 1104900"/>
                <a:gd name="connsiteY5" fmla="*/ 1628775 h 1628775"/>
                <a:gd name="connsiteX6" fmla="*/ 275516 w 1104900"/>
                <a:gd name="connsiteY6" fmla="*/ 1027890 h 1628775"/>
                <a:gd name="connsiteX7" fmla="*/ 243570 w 1104900"/>
                <a:gd name="connsiteY7" fmla="*/ 1010551 h 1628775"/>
                <a:gd name="connsiteX8" fmla="*/ 0 w 1104900"/>
                <a:gd name="connsiteY8" fmla="*/ 552450 h 1628775"/>
                <a:gd name="connsiteX9" fmla="*/ 552450 w 1104900"/>
                <a:gd name="connsiteY9" fmla="*/ 0 h 16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900" h="1628775">
                  <a:moveTo>
                    <a:pt x="552450" y="0"/>
                  </a:moveTo>
                  <a:cubicBezTo>
                    <a:pt x="857560" y="0"/>
                    <a:pt x="1104900" y="247340"/>
                    <a:pt x="1104900" y="552450"/>
                  </a:cubicBezTo>
                  <a:cubicBezTo>
                    <a:pt x="1104900" y="743144"/>
                    <a:pt x="1008283" y="911271"/>
                    <a:pt x="861330" y="1010551"/>
                  </a:cubicBezTo>
                  <a:lnTo>
                    <a:pt x="854868" y="1014058"/>
                  </a:lnTo>
                  <a:lnTo>
                    <a:pt x="1057275" y="1628775"/>
                  </a:lnTo>
                  <a:lnTo>
                    <a:pt x="95250" y="1628775"/>
                  </a:lnTo>
                  <a:lnTo>
                    <a:pt x="275516" y="1027890"/>
                  </a:lnTo>
                  <a:lnTo>
                    <a:pt x="243570" y="1010551"/>
                  </a:lnTo>
                  <a:cubicBezTo>
                    <a:pt x="96617" y="911271"/>
                    <a:pt x="0" y="743144"/>
                    <a:pt x="0" y="552450"/>
                  </a:cubicBezTo>
                  <a:cubicBezTo>
                    <a:pt x="0" y="247340"/>
                    <a:pt x="247340" y="0"/>
                    <a:pt x="552450" y="0"/>
                  </a:cubicBezTo>
                  <a:close/>
                </a:path>
              </a:pathLst>
            </a:custGeom>
            <a:solidFill>
              <a:schemeClr val="accent2"/>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sym typeface="Arial" pitchFamily="34" charset="0"/>
              </a:endParaRPr>
            </a:p>
          </p:txBody>
        </p:sp>
        <p:sp>
          <p:nvSpPr>
            <p:cNvPr id="26634" name="文本框 12"/>
            <p:cNvSpPr txBox="1"/>
            <p:nvPr/>
          </p:nvSpPr>
          <p:spPr>
            <a:xfrm>
              <a:off x="2621188" y="4931223"/>
              <a:ext cx="3432856" cy="369694"/>
            </a:xfrm>
            <a:prstGeom prst="rect">
              <a:avLst/>
            </a:prstGeom>
            <a:noFill/>
            <a:ln w="9525">
              <a:noFill/>
            </a:ln>
          </p:spPr>
          <p:txBody>
            <a:bodyPr anchor="ctr"/>
            <a:lstStyle/>
            <a:p>
              <a:r>
                <a:rPr lang="da-DK" altLang="zh-CN" sz="3200" dirty="0">
                  <a:latin typeface="Arial" pitchFamily="34" charset="0"/>
                  <a:sym typeface="Arial" pitchFamily="34" charset="0"/>
                </a:rPr>
                <a:t>比——仔细对照</a:t>
              </a:r>
            </a:p>
          </p:txBody>
        </p:sp>
      </p:grpSp>
      <p:grpSp>
        <p:nvGrpSpPr>
          <p:cNvPr id="5" name="组合 13"/>
          <p:cNvGrpSpPr/>
          <p:nvPr/>
        </p:nvGrpSpPr>
        <p:grpSpPr>
          <a:xfrm>
            <a:off x="2757488" y="4090988"/>
            <a:ext cx="4413250" cy="1668462"/>
            <a:chOff x="1001033" y="4163333"/>
            <a:chExt cx="4412798" cy="1668956"/>
          </a:xfrm>
        </p:grpSpPr>
        <p:sp>
          <p:nvSpPr>
            <p:cNvPr id="15" name="任意多边形 14"/>
            <p:cNvSpPr/>
            <p:nvPr/>
          </p:nvSpPr>
          <p:spPr>
            <a:xfrm>
              <a:off x="1001033" y="4163333"/>
              <a:ext cx="1095263" cy="1614965"/>
            </a:xfrm>
            <a:custGeom>
              <a:avLst/>
              <a:gdLst>
                <a:gd name="connsiteX0" fmla="*/ 552450 w 1104900"/>
                <a:gd name="connsiteY0" fmla="*/ 0 h 1628775"/>
                <a:gd name="connsiteX1" fmla="*/ 1104900 w 1104900"/>
                <a:gd name="connsiteY1" fmla="*/ 552450 h 1628775"/>
                <a:gd name="connsiteX2" fmla="*/ 861330 w 1104900"/>
                <a:gd name="connsiteY2" fmla="*/ 1010551 h 1628775"/>
                <a:gd name="connsiteX3" fmla="*/ 854868 w 1104900"/>
                <a:gd name="connsiteY3" fmla="*/ 1014058 h 1628775"/>
                <a:gd name="connsiteX4" fmla="*/ 1057275 w 1104900"/>
                <a:gd name="connsiteY4" fmla="*/ 1628775 h 1628775"/>
                <a:gd name="connsiteX5" fmla="*/ 95250 w 1104900"/>
                <a:gd name="connsiteY5" fmla="*/ 1628775 h 1628775"/>
                <a:gd name="connsiteX6" fmla="*/ 275516 w 1104900"/>
                <a:gd name="connsiteY6" fmla="*/ 1027890 h 1628775"/>
                <a:gd name="connsiteX7" fmla="*/ 243570 w 1104900"/>
                <a:gd name="connsiteY7" fmla="*/ 1010551 h 1628775"/>
                <a:gd name="connsiteX8" fmla="*/ 0 w 1104900"/>
                <a:gd name="connsiteY8" fmla="*/ 552450 h 1628775"/>
                <a:gd name="connsiteX9" fmla="*/ 552450 w 1104900"/>
                <a:gd name="connsiteY9" fmla="*/ 0 h 16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4900" h="1628775">
                  <a:moveTo>
                    <a:pt x="552450" y="0"/>
                  </a:moveTo>
                  <a:cubicBezTo>
                    <a:pt x="857560" y="0"/>
                    <a:pt x="1104900" y="247340"/>
                    <a:pt x="1104900" y="552450"/>
                  </a:cubicBezTo>
                  <a:cubicBezTo>
                    <a:pt x="1104900" y="743144"/>
                    <a:pt x="1008283" y="911271"/>
                    <a:pt x="861330" y="1010551"/>
                  </a:cubicBezTo>
                  <a:lnTo>
                    <a:pt x="854868" y="1014058"/>
                  </a:lnTo>
                  <a:lnTo>
                    <a:pt x="1057275" y="1628775"/>
                  </a:lnTo>
                  <a:lnTo>
                    <a:pt x="95250" y="1628775"/>
                  </a:lnTo>
                  <a:lnTo>
                    <a:pt x="275516" y="1027890"/>
                  </a:lnTo>
                  <a:lnTo>
                    <a:pt x="243570" y="1010551"/>
                  </a:lnTo>
                  <a:cubicBezTo>
                    <a:pt x="96617" y="911271"/>
                    <a:pt x="0" y="743144"/>
                    <a:pt x="0" y="552450"/>
                  </a:cubicBezTo>
                  <a:cubicBezTo>
                    <a:pt x="0" y="247340"/>
                    <a:pt x="247340" y="0"/>
                    <a:pt x="552450" y="0"/>
                  </a:cubicBezTo>
                  <a:close/>
                </a:path>
              </a:pathLst>
            </a:custGeom>
            <a:solidFill>
              <a:schemeClr val="accent1"/>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sym typeface="Arial" pitchFamily="34" charset="0"/>
              </a:endParaRPr>
            </a:p>
          </p:txBody>
        </p:sp>
        <p:sp>
          <p:nvSpPr>
            <p:cNvPr id="26632" name="文本框 25"/>
            <p:cNvSpPr txBox="1"/>
            <p:nvPr/>
          </p:nvSpPr>
          <p:spPr>
            <a:xfrm>
              <a:off x="1980975" y="5462595"/>
              <a:ext cx="3432856" cy="369694"/>
            </a:xfrm>
            <a:prstGeom prst="rect">
              <a:avLst/>
            </a:prstGeom>
            <a:noFill/>
            <a:ln w="9525">
              <a:noFill/>
            </a:ln>
          </p:spPr>
          <p:txBody>
            <a:bodyPr anchor="ctr"/>
            <a:lstStyle/>
            <a:p>
              <a:r>
                <a:rPr lang="da-DK" altLang="zh-CN" sz="3200" dirty="0">
                  <a:latin typeface="Arial" pitchFamily="34" charset="0"/>
                  <a:sym typeface="Arial" pitchFamily="34" charset="0"/>
                </a:rPr>
                <a:t>除——排除干扰</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ppt_x</p:attrName>
                                        </p:attrNameLst>
                                      </p:cBhvr>
                                      <p:tavLst>
                                        <p:tav tm="0">
                                          <p:val>
                                            <p:strVal val="0-#ppt_w/2"/>
                                          </p:val>
                                        </p:tav>
                                        <p:tav tm="100000">
                                          <p:val>
                                            <p:strVal val="#ppt_x"/>
                                          </p:val>
                                        </p:tav>
                                      </p:tavLst>
                                    </p:anim>
                                    <p:anim calcmode="lin" valueType="num">
                                      <p:cBhvr>
                                        <p:cTn id="8" dur="500" fill="hold"/>
                                        <p:tgtEl>
                                          <p:spTgt spid="174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ppt_x</p:attrName>
                                        </p:attrNameLst>
                                      </p:cBhvr>
                                      <p:tavLst>
                                        <p:tav tm="0">
                                          <p:val>
                                            <p:strVal val="#ppt_x"/>
                                          </p:val>
                                        </p:tav>
                                        <p:tav tm="100000">
                                          <p:val>
                                            <p:strVal val="#ppt_x"/>
                                          </p:val>
                                        </p:tav>
                                      </p:tavLst>
                                    </p:anim>
                                    <p:anim calcmode="lin" valueType="num">
                                      <p:cBhvr>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51"/>
          <p:cNvGrpSpPr/>
          <p:nvPr/>
        </p:nvGrpSpPr>
        <p:grpSpPr>
          <a:xfrm>
            <a:off x="1862138" y="2028825"/>
            <a:ext cx="2387600" cy="1157288"/>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1">
                <a:lumMod val="60000"/>
                <a:lumOff val="40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102" y="2120301"/>
              <a:ext cx="1225966" cy="1076457"/>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偷换概念</a:t>
              </a:r>
            </a:p>
          </p:txBody>
        </p:sp>
      </p:grpSp>
      <p:grpSp>
        <p:nvGrpSpPr>
          <p:cNvPr id="27651" name="组合 52"/>
          <p:cNvGrpSpPr/>
          <p:nvPr/>
        </p:nvGrpSpPr>
        <p:grpSpPr>
          <a:xfrm>
            <a:off x="1862138" y="4691063"/>
            <a:ext cx="2387600" cy="1157287"/>
            <a:chOff x="995205" y="1951558"/>
            <a:chExt cx="1611760" cy="1413942"/>
          </a:xfrm>
        </p:grpSpPr>
        <p:sp>
          <p:nvSpPr>
            <p:cNvPr id="54" name="任意多边形 53"/>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60000"/>
                <a:lumOff val="40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55" name="任意多边形 54"/>
            <p:cNvSpPr/>
            <p:nvPr/>
          </p:nvSpPr>
          <p:spPr>
            <a:xfrm>
              <a:off x="1188102" y="2120300"/>
              <a:ext cx="1225966" cy="1076459"/>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无中生有</a:t>
              </a:r>
            </a:p>
          </p:txBody>
        </p:sp>
      </p:grpSp>
      <p:grpSp>
        <p:nvGrpSpPr>
          <p:cNvPr id="27652" name="组合 55"/>
          <p:cNvGrpSpPr/>
          <p:nvPr/>
        </p:nvGrpSpPr>
        <p:grpSpPr>
          <a:xfrm>
            <a:off x="1789113" y="3290888"/>
            <a:ext cx="2387600" cy="1158875"/>
            <a:chOff x="995205" y="1951558"/>
            <a:chExt cx="1611760" cy="1413942"/>
          </a:xfrm>
        </p:grpSpPr>
        <p:sp>
          <p:nvSpPr>
            <p:cNvPr id="57" name="任意多边形 56"/>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2">
                <a:lumMod val="60000"/>
                <a:lumOff val="40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58" name="任意多边形 57"/>
            <p:cNvSpPr/>
            <p:nvPr/>
          </p:nvSpPr>
          <p:spPr>
            <a:xfrm>
              <a:off x="1188102" y="2120068"/>
              <a:ext cx="1225966" cy="1076920"/>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en-US" altLang="zh-CN"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张冠李戴</a:t>
              </a: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p:txBody>
        </p:sp>
      </p:grpSp>
      <p:grpSp>
        <p:nvGrpSpPr>
          <p:cNvPr id="27653" name="组合 58"/>
          <p:cNvGrpSpPr/>
          <p:nvPr/>
        </p:nvGrpSpPr>
        <p:grpSpPr>
          <a:xfrm>
            <a:off x="4749800" y="2012950"/>
            <a:ext cx="2387600" cy="1158875"/>
            <a:chOff x="995205" y="1951558"/>
            <a:chExt cx="1611760" cy="1413942"/>
          </a:xfrm>
        </p:grpSpPr>
        <p:sp>
          <p:nvSpPr>
            <p:cNvPr id="60" name="任意多边形 59"/>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1">
                <a:lumMod val="60000"/>
                <a:lumOff val="40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61" name="任意多边形 60"/>
            <p:cNvSpPr/>
            <p:nvPr/>
          </p:nvSpPr>
          <p:spPr>
            <a:xfrm>
              <a:off x="1188102" y="2120070"/>
              <a:ext cx="1225966" cy="1076920"/>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因果错误</a:t>
              </a:r>
            </a:p>
          </p:txBody>
        </p:sp>
      </p:grpSp>
      <p:grpSp>
        <p:nvGrpSpPr>
          <p:cNvPr id="27654" name="组合 1"/>
          <p:cNvGrpSpPr/>
          <p:nvPr/>
        </p:nvGrpSpPr>
        <p:grpSpPr>
          <a:xfrm>
            <a:off x="4889500" y="4764088"/>
            <a:ext cx="2387600" cy="1158875"/>
            <a:chOff x="995205" y="1951558"/>
            <a:chExt cx="1611760" cy="1413942"/>
          </a:xfrm>
        </p:grpSpPr>
        <p:sp>
          <p:nvSpPr>
            <p:cNvPr id="3" name="任意多边形 2"/>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60000"/>
                <a:lumOff val="40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5" name="任意多边形 4"/>
            <p:cNvSpPr/>
            <p:nvPr/>
          </p:nvSpPr>
          <p:spPr>
            <a:xfrm>
              <a:off x="1188102" y="2120068"/>
              <a:ext cx="1225966" cy="1076920"/>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en-US" altLang="zh-CN"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混淆是非</a:t>
              </a: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p:txBody>
        </p:sp>
      </p:grpSp>
      <p:grpSp>
        <p:nvGrpSpPr>
          <p:cNvPr id="27655" name="组合 5"/>
          <p:cNvGrpSpPr/>
          <p:nvPr/>
        </p:nvGrpSpPr>
        <p:grpSpPr>
          <a:xfrm>
            <a:off x="4752975" y="3387725"/>
            <a:ext cx="2384425" cy="1157288"/>
            <a:chOff x="995205" y="1951558"/>
            <a:chExt cx="1611760" cy="1413942"/>
          </a:xfrm>
        </p:grpSpPr>
        <p:sp>
          <p:nvSpPr>
            <p:cNvPr id="7" name="任意多边形 6"/>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2">
                <a:lumMod val="60000"/>
                <a:lumOff val="40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16" name="任意多边形 15"/>
            <p:cNvSpPr/>
            <p:nvPr/>
          </p:nvSpPr>
          <p:spPr>
            <a:xfrm>
              <a:off x="1188359" y="2120301"/>
              <a:ext cx="1225453" cy="1076457"/>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en-US" altLang="zh-CN"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以偏概全</a:t>
              </a: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p:txBody>
        </p:sp>
      </p:grpSp>
      <p:grpSp>
        <p:nvGrpSpPr>
          <p:cNvPr id="27656" name="组合 16"/>
          <p:cNvGrpSpPr/>
          <p:nvPr/>
        </p:nvGrpSpPr>
        <p:grpSpPr>
          <a:xfrm>
            <a:off x="7710488" y="2012950"/>
            <a:ext cx="2387600" cy="1157288"/>
            <a:chOff x="1114787" y="1862339"/>
            <a:chExt cx="1611760" cy="1413942"/>
          </a:xfrm>
        </p:grpSpPr>
        <p:sp>
          <p:nvSpPr>
            <p:cNvPr id="18" name="任意多边形 17"/>
            <p:cNvSpPr>
              <a:spLocks noChangeArrowheads="1"/>
            </p:cNvSpPr>
            <p:nvPr/>
          </p:nvSpPr>
          <p:spPr bwMode="auto">
            <a:xfrm>
              <a:off x="1114787" y="1862339"/>
              <a:ext cx="1611760" cy="1413942"/>
            </a:xfrm>
            <a:custGeom>
              <a:avLst/>
              <a:gdLst/>
              <a:ahLst/>
              <a:cxnLst>
                <a:cxn ang="0">
                  <a:pos x="463709" y="0"/>
                </a:cxn>
                <a:cxn ang="0">
                  <a:pos x="1408291" y="0"/>
                </a:cxn>
                <a:cxn ang="0">
                  <a:pos x="1459327" y="31542"/>
                </a:cxn>
                <a:cxn ang="0">
                  <a:pos x="1518577" y="81274"/>
                </a:cxn>
                <a:cxn ang="0">
                  <a:pos x="1870181" y="784484"/>
                </a:cxn>
                <a:cxn ang="0">
                  <a:pos x="1872000" y="821121"/>
                </a:cxn>
                <a:cxn ang="0">
                  <a:pos x="1870181" y="857758"/>
                </a:cxn>
                <a:cxn ang="0">
                  <a:pos x="1518577" y="1560969"/>
                </a:cxn>
                <a:cxn ang="0">
                  <a:pos x="1459327" y="1610700"/>
                </a:cxn>
                <a:cxn ang="0">
                  <a:pos x="1408291" y="1642242"/>
                </a:cxn>
                <a:cxn ang="0">
                  <a:pos x="463709" y="1642242"/>
                </a:cxn>
                <a:cxn ang="0">
                  <a:pos x="412673" y="1610700"/>
                </a:cxn>
                <a:cxn ang="0">
                  <a:pos x="353425" y="1560970"/>
                </a:cxn>
                <a:cxn ang="0">
                  <a:pos x="1819" y="857758"/>
                </a:cxn>
                <a:cxn ang="0">
                  <a:pos x="0" y="821121"/>
                </a:cxn>
                <a:cxn ang="0">
                  <a:pos x="1819" y="784484"/>
                </a:cxn>
                <a:cxn ang="0">
                  <a:pos x="353425" y="81272"/>
                </a:cxn>
                <a:cxn ang="0">
                  <a:pos x="412673" y="31542"/>
                </a:cxn>
              </a:cxnLst>
              <a:rect l="0" t="0"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1">
                <a:lumMod val="60000"/>
                <a:lumOff val="40000"/>
              </a:schemeClr>
            </a:solidFill>
            <a:ln w="25400">
              <a:noFill/>
              <a:round/>
            </a:ln>
            <a:effectLst>
              <a:outerShdw dist="25401" dir="13500000" algn="br" rotWithShape="0">
                <a:srgbClr val="000000">
                  <a:alpha val="25000"/>
                </a:srgb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0">
                <a:ln>
                  <a:noFill/>
                </a:ln>
                <a:solidFill>
                  <a:srgbClr val="4A452A"/>
                </a:solidFill>
                <a:effectLst/>
                <a:uLnTx/>
                <a:uFillTx/>
                <a:latin typeface="Arial" pitchFamily="34" charset="0"/>
                <a:ea typeface="宋体" pitchFamily="2" charset="-122"/>
                <a:cs typeface="+mn-cs"/>
                <a:sym typeface="Arial" pitchFamily="34" charset="0"/>
              </a:endParaRPr>
            </a:p>
          </p:txBody>
        </p:sp>
        <p:sp>
          <p:nvSpPr>
            <p:cNvPr id="19" name="任意多边形 18"/>
            <p:cNvSpPr>
              <a:spLocks noChangeArrowheads="1"/>
            </p:cNvSpPr>
            <p:nvPr/>
          </p:nvSpPr>
          <p:spPr bwMode="auto">
            <a:xfrm>
              <a:off x="1316257" y="2050477"/>
              <a:ext cx="1225966" cy="1074518"/>
            </a:xfrm>
            <a:custGeom>
              <a:avLst/>
              <a:gdLst>
                <a:gd name="T0" fmla="*/ 303532 w 1872000"/>
                <a:gd name="T1" fmla="*/ 0 h 1642242"/>
                <a:gd name="T2" fmla="*/ 921834 w 1872000"/>
                <a:gd name="T3" fmla="*/ 0 h 1642242"/>
                <a:gd name="T4" fmla="*/ 955240 w 1872000"/>
                <a:gd name="T5" fmla="*/ 20646 h 1642242"/>
                <a:gd name="T6" fmla="*/ 994024 w 1872000"/>
                <a:gd name="T7" fmla="*/ 53200 h 1642242"/>
                <a:gd name="T8" fmla="*/ 1224176 w 1872000"/>
                <a:gd name="T9" fmla="*/ 513504 h 1642242"/>
                <a:gd name="T10" fmla="*/ 1225367 w 1872000"/>
                <a:gd name="T11" fmla="*/ 537486 h 1642242"/>
                <a:gd name="T12" fmla="*/ 1224176 w 1872000"/>
                <a:gd name="T13" fmla="*/ 561468 h 1642242"/>
                <a:gd name="T14" fmla="*/ 994024 w 1872000"/>
                <a:gd name="T15" fmla="*/ 1021773 h 1642242"/>
                <a:gd name="T16" fmla="*/ 955240 w 1872000"/>
                <a:gd name="T17" fmla="*/ 1054326 h 1642242"/>
                <a:gd name="T18" fmla="*/ 921834 w 1872000"/>
                <a:gd name="T19" fmla="*/ 1074973 h 1642242"/>
                <a:gd name="T20" fmla="*/ 303532 w 1872000"/>
                <a:gd name="T21" fmla="*/ 1074973 h 1642242"/>
                <a:gd name="T22" fmla="*/ 270126 w 1872000"/>
                <a:gd name="T23" fmla="*/ 1054326 h 1642242"/>
                <a:gd name="T24" fmla="*/ 231343 w 1872000"/>
                <a:gd name="T25" fmla="*/ 1021774 h 1642242"/>
                <a:gd name="T26" fmla="*/ 1190 w 1872000"/>
                <a:gd name="T27" fmla="*/ 561468 h 1642242"/>
                <a:gd name="T28" fmla="*/ 0 w 1872000"/>
                <a:gd name="T29" fmla="*/ 537486 h 1642242"/>
                <a:gd name="T30" fmla="*/ 1190 w 1872000"/>
                <a:gd name="T31" fmla="*/ 513504 h 1642242"/>
                <a:gd name="T32" fmla="*/ 231343 w 1872000"/>
                <a:gd name="T33" fmla="*/ 53198 h 1642242"/>
                <a:gd name="T34" fmla="*/ 270126 w 1872000"/>
                <a:gd name="T35" fmla="*/ 20646 h 16422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72000"/>
                <a:gd name="T55" fmla="*/ 0 h 1642242"/>
                <a:gd name="T56" fmla="*/ 1872000 w 1872000"/>
                <a:gd name="T57" fmla="*/ 1642242 h 16422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w="25400">
              <a:noFill/>
              <a:miter lim="800000"/>
            </a:ln>
            <a:effectLst>
              <a:outerShdw dist="38100" dir="2700000" algn="tl" rotWithShape="0">
                <a:srgbClr val="000000">
                  <a:alpha val="34999"/>
                </a:srgb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0" dirty="0">
                  <a:ln>
                    <a:noFill/>
                  </a:ln>
                  <a:solidFill>
                    <a:schemeClr val="tx1"/>
                  </a:solidFill>
                  <a:effectLst/>
                  <a:uLnTx/>
                  <a:uFillTx/>
                  <a:latin typeface="Arial" pitchFamily="34" charset="0"/>
                  <a:ea typeface="宋体" pitchFamily="2" charset="-122"/>
                  <a:cs typeface="+mn-cs"/>
                  <a:sym typeface="Arial" pitchFamily="34" charset="0"/>
                </a:rPr>
                <a:t>混淆时间</a:t>
              </a:r>
            </a:p>
          </p:txBody>
        </p:sp>
      </p:grpSp>
      <p:grpSp>
        <p:nvGrpSpPr>
          <p:cNvPr id="27657" name="组合 19"/>
          <p:cNvGrpSpPr/>
          <p:nvPr/>
        </p:nvGrpSpPr>
        <p:grpSpPr>
          <a:xfrm>
            <a:off x="7710488" y="3387725"/>
            <a:ext cx="2387600" cy="1157288"/>
            <a:chOff x="995205" y="1951558"/>
            <a:chExt cx="1611760" cy="1413942"/>
          </a:xfrm>
        </p:grpSpPr>
        <p:sp>
          <p:nvSpPr>
            <p:cNvPr id="27" name="任意多边形 26"/>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2">
                <a:lumMod val="60000"/>
                <a:lumOff val="40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8" name="任意多边形 27"/>
            <p:cNvSpPr/>
            <p:nvPr/>
          </p:nvSpPr>
          <p:spPr>
            <a:xfrm>
              <a:off x="1188102" y="2120301"/>
              <a:ext cx="1225966" cy="1076457"/>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混淆条件</a:t>
              </a:r>
            </a:p>
          </p:txBody>
        </p:sp>
      </p:grpSp>
      <p:grpSp>
        <p:nvGrpSpPr>
          <p:cNvPr id="27658" name="组合 5"/>
          <p:cNvGrpSpPr/>
          <p:nvPr/>
        </p:nvGrpSpPr>
        <p:grpSpPr>
          <a:xfrm>
            <a:off x="7721600" y="4764088"/>
            <a:ext cx="2387600" cy="1158875"/>
            <a:chOff x="5322" y="7915"/>
            <a:chExt cx="3760" cy="1824"/>
          </a:xfrm>
        </p:grpSpPr>
        <p:sp>
          <p:nvSpPr>
            <p:cNvPr id="2" name="任意多边形 1"/>
            <p:cNvSpPr/>
            <p:nvPr/>
          </p:nvSpPr>
          <p:spPr>
            <a:xfrm>
              <a:off x="5322" y="7915"/>
              <a:ext cx="3760" cy="1824"/>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chemeClr val="accent3">
                <a:lumMod val="60000"/>
                <a:lumOff val="40000"/>
              </a:schemeClr>
            </a:solidFill>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4" name="任意多边形 3"/>
            <p:cNvSpPr/>
            <p:nvPr/>
          </p:nvSpPr>
          <p:spPr>
            <a:xfrm>
              <a:off x="5772" y="8132"/>
              <a:ext cx="2860" cy="1389"/>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夸大事实</a:t>
              </a:r>
            </a:p>
          </p:txBody>
        </p:sp>
      </p:grpSp>
      <p:sp>
        <p:nvSpPr>
          <p:cNvPr id="27659" name="文本框 8"/>
          <p:cNvSpPr txBox="1"/>
          <p:nvPr/>
        </p:nvSpPr>
        <p:spPr>
          <a:xfrm>
            <a:off x="2219325" y="1093788"/>
            <a:ext cx="7693025" cy="583565"/>
          </a:xfrm>
          <a:prstGeom prst="rect">
            <a:avLst/>
          </a:prstGeom>
          <a:noFill/>
          <a:ln w="9525">
            <a:noFill/>
          </a:ln>
        </p:spPr>
        <p:txBody>
          <a:bodyPr>
            <a:spAutoFit/>
          </a:bodyPr>
          <a:lstStyle/>
          <a:p>
            <a:pPr algn="ctr"/>
            <a:r>
              <a:rPr lang="zh-CN" altLang="en-US" sz="3200" b="1" dirty="0">
                <a:solidFill>
                  <a:schemeClr val="tx2">
                    <a:lumMod val="50000"/>
                  </a:schemeClr>
                </a:solidFill>
                <a:latin typeface="微软雅黑" charset="-122"/>
                <a:ea typeface="微软雅黑" charset="-122"/>
                <a:sym typeface="宋体" pitchFamily="2" charset="-122"/>
              </a:rPr>
              <a:t>综合考法</a:t>
            </a:r>
            <a:r>
              <a:rPr lang="en-US" altLang="zh-CN" sz="3200" b="1" dirty="0">
                <a:solidFill>
                  <a:schemeClr val="tx2">
                    <a:lumMod val="50000"/>
                  </a:schemeClr>
                </a:solidFill>
                <a:latin typeface="微软雅黑" charset="-122"/>
                <a:ea typeface="微软雅黑" charset="-122"/>
                <a:sym typeface="宋体" pitchFamily="2" charset="-122"/>
              </a:rPr>
              <a:t>2    </a:t>
            </a:r>
            <a:r>
              <a:rPr lang="zh-CN" altLang="en-US" sz="3200" b="1" dirty="0">
                <a:solidFill>
                  <a:schemeClr val="tx2">
                    <a:lumMod val="50000"/>
                  </a:schemeClr>
                </a:solidFill>
                <a:latin typeface="微软雅黑" charset="-122"/>
                <a:ea typeface="微软雅黑" charset="-122"/>
                <a:sym typeface="宋体" pitchFamily="2" charset="-122"/>
              </a:rPr>
              <a:t>选项设错陷阱规律</a:t>
            </a:r>
            <a:endParaRPr lang="zh-CN" altLang="en-US" sz="3200" dirty="0">
              <a:solidFill>
                <a:schemeClr val="tx2">
                  <a:lumMod val="50000"/>
                </a:schemeClr>
              </a:solidFill>
              <a:latin typeface="Calibri" charset="0"/>
            </a:endParaRPr>
          </a:p>
        </p:txBody>
      </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1"/>
          <p:cNvGrpSpPr/>
          <p:nvPr/>
        </p:nvGrpSpPr>
        <p:grpSpPr>
          <a:xfrm>
            <a:off x="1679575" y="974725"/>
            <a:ext cx="2411413" cy="968375"/>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319" y="2120768"/>
              <a:ext cx="1225532" cy="1075523"/>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偷换概念</a:t>
              </a:r>
            </a:p>
          </p:txBody>
        </p:sp>
      </p:grpSp>
      <p:sp>
        <p:nvSpPr>
          <p:cNvPr id="4" name="文本框 3"/>
          <p:cNvSpPr txBox="1"/>
          <p:nvPr/>
        </p:nvSpPr>
        <p:spPr>
          <a:xfrm>
            <a:off x="1717675" y="2173288"/>
            <a:ext cx="8758238" cy="1076325"/>
          </a:xfrm>
          <a:prstGeom prst="rect">
            <a:avLst/>
          </a:prstGeom>
          <a:solidFill>
            <a:schemeClr val="accent5">
              <a:lumMod val="20000"/>
              <a:lumOff val="80000"/>
            </a:schemeClr>
          </a:solidFill>
          <a:ln w="9525">
            <a:noFill/>
          </a:ln>
        </p:spPr>
        <p:txBody>
          <a:bodyPr>
            <a:spAutoFit/>
          </a:bodyPr>
          <a:lstStyle/>
          <a:p>
            <a:pPr marR="0" defTabSz="914400">
              <a:buClrTx/>
              <a:buSzTx/>
              <a:buFont typeface="Arial" pitchFamily="34" charset="0"/>
              <a:buNone/>
              <a:defRPr/>
            </a:pPr>
            <a:r>
              <a:rPr kumimoji="0" lang="zh-CN" altLang="en-US" sz="3200" kern="1200" cap="none" spc="0" normalizeH="0" baseline="0" noProof="1">
                <a:latin typeface="Arial" pitchFamily="34" charset="0"/>
                <a:ea typeface="宋体" pitchFamily="2" charset="-122"/>
                <a:cs typeface="+mn-cs"/>
              </a:rPr>
              <a:t>将一些貌似一样的概念进行偷换,实际上改变了概念的修饰语、适用范围、所指对象等具体内涵。</a:t>
            </a:r>
          </a:p>
        </p:txBody>
      </p:sp>
      <p:sp>
        <p:nvSpPr>
          <p:cNvPr id="2" name="矩形 1"/>
          <p:cNvSpPr/>
          <p:nvPr/>
        </p:nvSpPr>
        <p:spPr>
          <a:xfrm>
            <a:off x="1717675" y="3660775"/>
            <a:ext cx="560388" cy="530225"/>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29702" name="文本框 4"/>
          <p:cNvSpPr txBox="1"/>
          <p:nvPr/>
        </p:nvSpPr>
        <p:spPr>
          <a:xfrm>
            <a:off x="1514475" y="4332008"/>
            <a:ext cx="8961438" cy="1568450"/>
          </a:xfrm>
          <a:prstGeom prst="rect">
            <a:avLst/>
          </a:prstGeom>
          <a:noFill/>
          <a:ln w="9525">
            <a:noFill/>
          </a:ln>
        </p:spPr>
        <p:txBody>
          <a:bodyPr>
            <a:spAutoFit/>
          </a:bodyPr>
          <a:lstStyle/>
          <a:p>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rPr>
              <a:t>Ⅲ2018·1C]</a:t>
            </a:r>
            <a:r>
              <a:rPr lang="zh-CN" altLang="en-US" sz="3200" dirty="0">
                <a:latin typeface="宋体" pitchFamily="2" charset="-122"/>
                <a:ea typeface="宋体" pitchFamily="2" charset="-122"/>
              </a:rPr>
              <a:t>城市的意义对不同的人群来说是不一样的，城市体需要一种抽象的意义共同性。</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9702"/>
                                        </p:tgtEl>
                                        <p:attrNameLst>
                                          <p:attrName>style.visibility</p:attrName>
                                        </p:attrNameLst>
                                      </p:cBhvr>
                                      <p:to>
                                        <p:strVal val="visible"/>
                                      </p:to>
                                    </p:set>
                                    <p:anim calcmode="lin" valueType="num">
                                      <p:cBhvr>
                                        <p:cTn id="24" dur="1" fill="hold"/>
                                        <p:tgtEl>
                                          <p:spTgt spid="2970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P spid="2970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3"/>
          <p:cNvSpPr txBox="1"/>
          <p:nvPr/>
        </p:nvSpPr>
        <p:spPr>
          <a:xfrm>
            <a:off x="1639887" y="1268760"/>
            <a:ext cx="8912225" cy="2061210"/>
          </a:xfrm>
          <a:prstGeom prst="rect">
            <a:avLst/>
          </a:prstGeom>
          <a:noFill/>
          <a:ln w="9525">
            <a:noFill/>
          </a:ln>
        </p:spPr>
        <p:txBody>
          <a:bodyPr>
            <a:spAutoFit/>
          </a:bodyPr>
          <a:lstStyle/>
          <a:p>
            <a:r>
              <a:rPr lang="en-US" altLang="zh-CN" sz="3200" dirty="0">
                <a:latin typeface="Arial" pitchFamily="34" charset="0"/>
                <a:sym typeface="宋体" pitchFamily="2" charset="-122"/>
              </a:rPr>
              <a:t>【</a:t>
            </a:r>
            <a:r>
              <a:rPr lang="zh-CN" altLang="en-US" sz="3200" dirty="0">
                <a:latin typeface="黑体" pitchFamily="49" charset="-122"/>
                <a:ea typeface="黑体" pitchFamily="49" charset="-122"/>
                <a:sym typeface="宋体" pitchFamily="2" charset="-122"/>
              </a:rPr>
              <a:t>原文</a:t>
            </a:r>
            <a:r>
              <a:rPr lang="en-US" altLang="zh-CN" sz="3200" dirty="0">
                <a:latin typeface="Arial" pitchFamily="34" charset="0"/>
                <a:sym typeface="宋体" pitchFamily="2" charset="-122"/>
              </a:rPr>
              <a:t>】</a:t>
            </a:r>
            <a:r>
              <a:rPr lang="zh-CN" altLang="en-US" sz="3200" dirty="0">
                <a:latin typeface="楷体" panose="02010609060101010101" pitchFamily="49" charset="-122"/>
                <a:ea typeface="楷体" panose="02010609060101010101" pitchFamily="49" charset="-122"/>
                <a:sym typeface="宋体" pitchFamily="2" charset="-122"/>
              </a:rPr>
              <a:t>所谓城市的意义弹性，是指城市能够同时满足多样人群的不同层面的意义需要，并能够使不同的意义与价值在总体上达到平衡与和谐，不断形成具体的意义共同性。</a:t>
            </a:r>
            <a:endParaRPr lang="zh-CN" altLang="en-US" sz="3200" dirty="0">
              <a:latin typeface="楷体" panose="02010609060101010101" pitchFamily="49" charset="-122"/>
              <a:ea typeface="楷体" panose="02010609060101010101" pitchFamily="49" charset="-122"/>
            </a:endParaRPr>
          </a:p>
        </p:txBody>
      </p:sp>
      <p:sp>
        <p:nvSpPr>
          <p:cNvPr id="3" name="文本框 2"/>
          <p:cNvSpPr txBox="1"/>
          <p:nvPr/>
        </p:nvSpPr>
        <p:spPr>
          <a:xfrm>
            <a:off x="1639887" y="3429000"/>
            <a:ext cx="8729663" cy="1109535"/>
          </a:xfrm>
          <a:prstGeom prst="rect">
            <a:avLst/>
          </a:prstGeom>
          <a:noFill/>
          <a:ln w="9525">
            <a:noFill/>
          </a:ln>
        </p:spPr>
        <p:txBody>
          <a:bodyPr>
            <a:spAutoFit/>
          </a:bodyPr>
          <a:lstStyle/>
          <a:p>
            <a:pPr>
              <a:lnSpc>
                <a:spcPct val="110000"/>
              </a:lnSpc>
            </a:pPr>
            <a:r>
              <a:rPr lang="en-US" altLang="zh-CN" sz="3200" dirty="0">
                <a:latin typeface="黑体" pitchFamily="49" charset="-122"/>
                <a:ea typeface="黑体" pitchFamily="49" charset="-122"/>
                <a:sym typeface="Arial" pitchFamily="34" charset="0"/>
              </a:rPr>
              <a:t>【</a:t>
            </a:r>
            <a:r>
              <a:rPr lang="zh-CN" altLang="en-US" sz="3200" dirty="0">
                <a:latin typeface="黑体" pitchFamily="49" charset="-122"/>
                <a:ea typeface="黑体" pitchFamily="49" charset="-122"/>
                <a:sym typeface="Arial" pitchFamily="34" charset="0"/>
              </a:rPr>
              <a:t>解析</a:t>
            </a:r>
            <a:r>
              <a:rPr lang="en-US" altLang="zh-CN" sz="3200" dirty="0">
                <a:latin typeface="黑体" pitchFamily="49" charset="-122"/>
                <a:ea typeface="黑体" pitchFamily="49" charset="-122"/>
                <a:sym typeface="Arial" pitchFamily="34" charset="0"/>
              </a:rPr>
              <a:t>】</a:t>
            </a:r>
            <a:r>
              <a:rPr lang="zh-CN" altLang="en-US" sz="3200" dirty="0">
                <a:latin typeface="仿宋" panose="02010609060101010101" pitchFamily="49" charset="-122"/>
                <a:ea typeface="仿宋" panose="02010609060101010101" pitchFamily="49" charset="-122"/>
                <a:sym typeface="Arial" pitchFamily="34" charset="0"/>
              </a:rPr>
              <a:t>“抽象”错，原文说的是不断形成“具体”的意义共同性。</a:t>
            </a:r>
            <a:endParaRPr lang="zh-CN" altLang="zh-CN" sz="3200" dirty="0">
              <a:latin typeface="仿宋" panose="02010609060101010101" pitchFamily="49" charset="-122"/>
              <a:ea typeface="仿宋" panose="02010609060101010101" pitchFamily="49" charset="-122"/>
              <a:sym typeface="Arial" pitchFamily="34" charset="0"/>
            </a:endParaRPr>
          </a:p>
        </p:txBody>
      </p:sp>
    </p:spTree>
  </p:cSld>
  <p:clrMapOvr>
    <a:masterClrMapping/>
  </p:clrMapOvr>
  <p:transition>
    <p:comb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51"/>
          <p:cNvGrpSpPr/>
          <p:nvPr/>
        </p:nvGrpSpPr>
        <p:grpSpPr>
          <a:xfrm>
            <a:off x="1619250" y="993775"/>
            <a:ext cx="2486025" cy="838200"/>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699" y="2120268"/>
              <a:ext cx="1224773" cy="1076524"/>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张冠李戴</a:t>
              </a:r>
            </a:p>
          </p:txBody>
        </p:sp>
      </p:grpSp>
      <p:sp>
        <p:nvSpPr>
          <p:cNvPr id="3" name="文本框 2"/>
          <p:cNvSpPr txBox="1"/>
          <p:nvPr/>
        </p:nvSpPr>
        <p:spPr>
          <a:xfrm>
            <a:off x="1774825" y="1917700"/>
            <a:ext cx="8640763" cy="2061210"/>
          </a:xfrm>
          <a:prstGeom prst="rect">
            <a:avLst/>
          </a:prstGeom>
          <a:solidFill>
            <a:schemeClr val="accent5">
              <a:lumMod val="20000"/>
              <a:lumOff val="80000"/>
            </a:schemeClr>
          </a:solidFill>
          <a:ln w="9525">
            <a:noFill/>
          </a:ln>
        </p:spPr>
        <p:txBody>
          <a:bodyPr>
            <a:spAutoFit/>
          </a:bodyPr>
          <a:lstStyle/>
          <a:p>
            <a:pPr marR="0" defTabSz="914400">
              <a:buClrTx/>
              <a:buSzTx/>
              <a:buFont typeface="Arial" pitchFamily="34" charset="0"/>
              <a:buNone/>
              <a:defRPr/>
            </a:pPr>
            <a:r>
              <a:rPr kumimoji="0" lang="zh-CN" altLang="en-US" sz="3200" kern="1200" cap="none" spc="0" normalizeH="0" baseline="0" noProof="1">
                <a:latin typeface="Arial" pitchFamily="34" charset="0"/>
                <a:ea typeface="宋体" pitchFamily="2" charset="-122"/>
                <a:cs typeface="+mn-cs"/>
                <a:sym typeface="Arial" pitchFamily="34" charset="0"/>
              </a:rPr>
              <a:t>主要指命题者在解释概念或转述文意时,故意弄错对象,在表述对象上设置干扰。题干要求从</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此</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对象入手作析,而选项却从</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彼</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对象入手分析。</a:t>
            </a:r>
            <a:endParaRPr kumimoji="0" lang="zh-CN" altLang="en-US" sz="3200" kern="1200" cap="none" spc="0" normalizeH="0" baseline="0" noProof="1">
              <a:latin typeface="Arial" pitchFamily="34" charset="0"/>
              <a:ea typeface="宋体" pitchFamily="2" charset="-122"/>
              <a:cs typeface="+mn-cs"/>
            </a:endParaRPr>
          </a:p>
        </p:txBody>
      </p:sp>
      <p:sp>
        <p:nvSpPr>
          <p:cNvPr id="2" name="矩形 1"/>
          <p:cNvSpPr/>
          <p:nvPr/>
        </p:nvSpPr>
        <p:spPr>
          <a:xfrm>
            <a:off x="1774825" y="4070350"/>
            <a:ext cx="587375" cy="566738"/>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31750" name="文本框 4"/>
          <p:cNvSpPr txBox="1"/>
          <p:nvPr/>
        </p:nvSpPr>
        <p:spPr>
          <a:xfrm>
            <a:off x="1692275" y="4783138"/>
            <a:ext cx="8723313" cy="1568450"/>
          </a:xfrm>
          <a:prstGeom prst="rect">
            <a:avLst/>
          </a:prstGeom>
          <a:noFill/>
          <a:ln w="9525">
            <a:noFill/>
          </a:ln>
        </p:spPr>
        <p:txBody>
          <a:bodyPr>
            <a:spAutoFit/>
          </a:bodyPr>
          <a:lstStyle/>
          <a:p>
            <a:r>
              <a:rPr lang="en-US" altLang="zh-CN" sz="3200" dirty="0">
                <a:latin typeface="仿宋" panose="02010609060101010101" pitchFamily="49" charset="-122"/>
                <a:ea typeface="仿宋" panose="02010609060101010101" pitchFamily="49" charset="-122"/>
                <a:sym typeface="Arial" pitchFamily="34" charset="0"/>
              </a:rPr>
              <a:t>[</a:t>
            </a:r>
            <a:r>
              <a:rPr lang="zh-CN" altLang="en-US" sz="3200" dirty="0">
                <a:latin typeface="仿宋" panose="02010609060101010101" pitchFamily="49" charset="-122"/>
                <a:ea typeface="仿宋" panose="02010609060101010101" pitchFamily="49" charset="-122"/>
                <a:sym typeface="Arial" pitchFamily="34" charset="0"/>
              </a:rPr>
              <a:t>天津</a:t>
            </a:r>
            <a:r>
              <a:rPr lang="en-US" altLang="zh-CN" sz="3200" dirty="0">
                <a:latin typeface="仿宋" panose="02010609060101010101" pitchFamily="49" charset="-122"/>
                <a:ea typeface="仿宋" panose="02010609060101010101" pitchFamily="49" charset="-122"/>
                <a:sym typeface="Arial" pitchFamily="34" charset="0"/>
              </a:rPr>
              <a:t>2017·7A]</a:t>
            </a:r>
            <a:r>
              <a:rPr lang="zh-CN" altLang="en-US" sz="3200" dirty="0">
                <a:latin typeface="宋体" pitchFamily="2" charset="-122"/>
                <a:ea typeface="宋体" pitchFamily="2" charset="-122"/>
              </a:rPr>
              <a:t>为了更准确地衡量、计算、记录时间，人们制造出指时杆、日晷、漏壶等，作为描述物质运动或事件发生过程的参数。</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31750"/>
                                        </p:tgtEl>
                                        <p:attrNameLst>
                                          <p:attrName>style.visibility</p:attrName>
                                        </p:attrNameLst>
                                      </p:cBhvr>
                                      <p:to>
                                        <p:strVal val="visible"/>
                                      </p:to>
                                    </p:set>
                                    <p:anim calcmode="lin" valueType="num">
                                      <p:cBhvr>
                                        <p:cTn id="24" dur="1" fill="hold"/>
                                        <p:tgtEl>
                                          <p:spTgt spid="3175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3175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55788" y="1133475"/>
            <a:ext cx="8480425" cy="5015865"/>
          </a:xfrm>
          <a:prstGeom prst="rect">
            <a:avLst/>
          </a:prstGeom>
          <a:noFill/>
          <a:ln w="9525">
            <a:noFill/>
          </a:ln>
        </p:spPr>
        <p:txBody>
          <a:bodyPr>
            <a:spAutoFit/>
          </a:bodyPr>
          <a:lstStyle/>
          <a:p>
            <a:r>
              <a:rPr lang="en-US" altLang="zh-CN" sz="3200" dirty="0">
                <a:latin typeface="黑体" pitchFamily="49" charset="-122"/>
                <a:ea typeface="黑体" pitchFamily="49" charset="-122"/>
                <a:sym typeface="Arial" pitchFamily="34" charset="0"/>
              </a:rPr>
              <a:t>【</a:t>
            </a:r>
            <a:r>
              <a:rPr lang="zh-CN" altLang="en-US" sz="3200" dirty="0">
                <a:latin typeface="黑体" pitchFamily="49" charset="-122"/>
                <a:ea typeface="黑体" pitchFamily="49" charset="-122"/>
                <a:sym typeface="Arial" pitchFamily="34" charset="0"/>
              </a:rPr>
              <a:t>原文</a:t>
            </a:r>
            <a:r>
              <a:rPr lang="en-US" altLang="zh-CN" sz="3200" dirty="0">
                <a:latin typeface="黑体" pitchFamily="49" charset="-122"/>
                <a:ea typeface="黑体" pitchFamily="49" charset="-122"/>
                <a:sym typeface="Arial" pitchFamily="34" charset="0"/>
              </a:rPr>
              <a:t>】</a:t>
            </a:r>
            <a:r>
              <a:rPr lang="zh-CN" altLang="zh-CN" sz="3200" dirty="0">
                <a:latin typeface="楷体" panose="02010609060101010101" pitchFamily="49" charset="-122"/>
                <a:ea typeface="楷体" panose="02010609060101010101" pitchFamily="49" charset="-122"/>
                <a:sym typeface="Arial" pitchFamily="34" charset="0"/>
              </a:rPr>
              <a:t>时间是人类用以描述物质运动或事件发生过程的一个参数。人们为了更准确地衡量、计算、记录时间，就要进一步选择具有普适性、恒久性和周期循环性的参照物。于是，太阳、月亮、谷物的成熟期等，就成为了优选的参照系。人类很早就学会观察日月星辰，用以测量时间。大约在纪元前五千年，人们利用指时杆观察日影。纪元前11世纪，已经有了关于日晷和漏壶的记载。详细记录时间的钟表的发明，大约是13世纪下半叶的事情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5">
                                            <p:txEl>
                                              <p:charRg st="73" end="199"/>
                                            </p:txEl>
                                          </p:spTgt>
                                        </p:tgtEl>
                                        <p:attrNameLst>
                                          <p:attrName>style.visibility</p:attrName>
                                        </p:attrNameLst>
                                      </p:cBhvr>
                                      <p:to>
                                        <p:strVal val="visible"/>
                                      </p:to>
                                    </p:set>
                                    <p:animEffect transition="in" filter="checkerboard(across)">
                                      <p:cBhvr>
                                        <p:cTn id="7" dur="500"/>
                                        <p:tgtEl>
                                          <p:spTgt spid="5">
                                            <p:txEl>
                                              <p:charRg st="73" end="199"/>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checkerboard(across)">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2"/>
          <p:cNvSpPr txBox="1"/>
          <p:nvPr/>
        </p:nvSpPr>
        <p:spPr>
          <a:xfrm>
            <a:off x="1730375" y="1139825"/>
            <a:ext cx="8729663" cy="1714500"/>
          </a:xfrm>
          <a:prstGeom prst="rect">
            <a:avLst/>
          </a:prstGeom>
          <a:noFill/>
          <a:ln w="9525">
            <a:noFill/>
          </a:ln>
        </p:spPr>
        <p:txBody>
          <a:bodyPr>
            <a:spAutoFit/>
          </a:bodyPr>
          <a:lstStyle/>
          <a:p>
            <a:pPr>
              <a:lnSpc>
                <a:spcPct val="110000"/>
              </a:lnSpc>
            </a:pPr>
            <a:r>
              <a:rPr lang="en-US" altLang="zh-CN" sz="3200" dirty="0">
                <a:latin typeface="黑体" pitchFamily="49" charset="-122"/>
                <a:ea typeface="黑体" pitchFamily="49" charset="-122"/>
                <a:sym typeface="Arial" pitchFamily="34" charset="0"/>
              </a:rPr>
              <a:t>【</a:t>
            </a:r>
            <a:r>
              <a:rPr lang="zh-CN" altLang="en-US" sz="3200" dirty="0">
                <a:latin typeface="黑体" pitchFamily="49" charset="-122"/>
                <a:ea typeface="黑体" pitchFamily="49" charset="-122"/>
                <a:sym typeface="Arial" pitchFamily="34" charset="0"/>
              </a:rPr>
              <a:t>解析</a:t>
            </a:r>
            <a:r>
              <a:rPr lang="en-US" altLang="zh-CN" sz="3200" dirty="0">
                <a:latin typeface="黑体" pitchFamily="49" charset="-122"/>
                <a:ea typeface="黑体" pitchFamily="49" charset="-122"/>
                <a:sym typeface="Arial" pitchFamily="34" charset="0"/>
              </a:rPr>
              <a:t>】</a:t>
            </a:r>
            <a:r>
              <a:rPr lang="zh-CN" altLang="zh-CN" sz="3200" dirty="0">
                <a:latin typeface="仿宋" panose="02010609060101010101" pitchFamily="49" charset="-122"/>
                <a:ea typeface="仿宋" panose="02010609060101010101" pitchFamily="49" charset="-122"/>
                <a:sym typeface="Arial" pitchFamily="34" charset="0"/>
              </a:rPr>
              <a:t>根据原文可知，人们制造出的指时杆、日晷、漏壶等是记录时间的参照物，而非参数。描述物质运动或事件发生过程的参数是“时间”。</a:t>
            </a:r>
          </a:p>
        </p:txBody>
      </p:sp>
      <p:pic>
        <p:nvPicPr>
          <p:cNvPr id="33795" name="图片 5" descr="C:\Users\Administrator\Desktop\20150805170832_JdYak.jpeg20150805170832_JdYak"/>
          <p:cNvPicPr>
            <a:picLocks noChangeAspect="1"/>
          </p:cNvPicPr>
          <p:nvPr/>
        </p:nvPicPr>
        <p:blipFill>
          <a:blip r:embed="rId1" cstate="print"/>
          <a:srcRect t="12770" b="6924"/>
          <a:stretch>
            <a:fillRect/>
          </a:stretch>
        </p:blipFill>
        <p:spPr>
          <a:xfrm>
            <a:off x="7523163" y="3365500"/>
            <a:ext cx="3111500" cy="3219450"/>
          </a:xfrm>
          <a:prstGeom prst="rect">
            <a:avLst/>
          </a:prstGeom>
          <a:noFill/>
          <a:ln w="9525">
            <a:noFill/>
          </a:ln>
        </p:spPr>
      </p:pic>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a:xfrm>
            <a:off x="2047875" y="1431925"/>
            <a:ext cx="7772400" cy="1470025"/>
          </a:xfrm>
        </p:spPr>
        <p:txBody>
          <a:bodyPr vert="horz" wrap="square" lIns="91440" tIns="45720" rIns="91440" bIns="45720" anchor="ctr"/>
          <a:lstStyle/>
          <a:p>
            <a:pPr marL="342900" indent="-342900" algn="l" eaLnBrk="1" hangingPunct="1">
              <a:buFont typeface="Wingdings" pitchFamily="2" charset="2"/>
              <a:buChar char="p"/>
            </a:pPr>
            <a:r>
              <a:rPr lang="zh-CN" altLang="en-US" sz="3600" b="1" dirty="0">
                <a:solidFill>
                  <a:schemeClr val="bg1"/>
                </a:solidFill>
                <a:latin typeface="Heiti SC Light"/>
                <a:ea typeface="Heiti SC Light"/>
                <a:sym typeface="宋体" pitchFamily="2" charset="-122"/>
              </a:rPr>
              <a:t>应试基础必备</a:t>
            </a:r>
            <a:br>
              <a:rPr lang="zh-CN" altLang="en-US" sz="3200" dirty="0">
                <a:solidFill>
                  <a:schemeClr val="bg1"/>
                </a:solidFill>
                <a:latin typeface="Heiti SC Light"/>
                <a:ea typeface="Heiti SC Light"/>
                <a:sym typeface="宋体" pitchFamily="2" charset="-122"/>
              </a:rPr>
            </a:br>
            <a:endParaRPr lang="zh-CN" altLang="en-US" sz="3200" dirty="0">
              <a:solidFill>
                <a:schemeClr val="bg1"/>
              </a:solidFill>
              <a:latin typeface="Heiti SC Light"/>
              <a:ea typeface="Heiti SC Light"/>
              <a:sym typeface="宋体" pitchFamily="2" charset="-122"/>
            </a:endParaRPr>
          </a:p>
        </p:txBody>
      </p:sp>
      <p:sp>
        <p:nvSpPr>
          <p:cNvPr id="4098" name="副标题 4"/>
          <p:cNvSpPr>
            <a:spLocks noGrp="1"/>
          </p:cNvSpPr>
          <p:nvPr>
            <p:ph type="subTitle" idx="1"/>
          </p:nvPr>
        </p:nvSpPr>
        <p:spPr>
          <a:xfrm>
            <a:off x="2047875" y="2233613"/>
            <a:ext cx="6400800" cy="1752600"/>
          </a:xfrm>
        </p:spPr>
        <p:txBody>
          <a:bodyPr vert="horz" wrap="square" lIns="91440" tIns="45720" rIns="91440" bIns="45720" anchor="t"/>
          <a:lstStyle/>
          <a:p>
            <a:pPr algn="l" defTabSz="914400" eaLnBrk="1" hangingPunct="1"/>
            <a:r>
              <a:rPr lang="en-US" altLang="en-US" kern="1200" dirty="0" err="1">
                <a:solidFill>
                  <a:schemeClr val="bg1"/>
                </a:solidFill>
                <a:latin typeface="+mn-lt"/>
                <a:ea typeface="+mn-ea"/>
                <a:cs typeface="+mn-cs"/>
              </a:rPr>
              <a:t>论述类文本的三要素</a:t>
            </a:r>
            <a:endParaRPr lang="en-US" altLang="en-US" kern="1200" dirty="0">
              <a:solidFill>
                <a:schemeClr val="bg1"/>
              </a:solidFill>
              <a:latin typeface="+mn-lt"/>
              <a:ea typeface="+mn-ea"/>
              <a:cs typeface="+mn-cs"/>
            </a:endParaRPr>
          </a:p>
          <a:p>
            <a:pPr algn="l" defTabSz="914400" eaLnBrk="1" hangingPunct="1"/>
            <a:r>
              <a:rPr lang="en-US" altLang="en-US" kern="1200" dirty="0" err="1">
                <a:solidFill>
                  <a:schemeClr val="bg1"/>
                </a:solidFill>
                <a:latin typeface="+mn-lt"/>
                <a:ea typeface="+mn-ea"/>
                <a:cs typeface="+mn-cs"/>
              </a:rPr>
              <a:t>论述类文本的类型</a:t>
            </a:r>
            <a:endParaRPr lang="en-US" altLang="en-US" kern="1200" dirty="0">
              <a:solidFill>
                <a:schemeClr val="bg1"/>
              </a:solidFill>
              <a:latin typeface="+mn-lt"/>
              <a:ea typeface="+mn-ea"/>
              <a:cs typeface="+mn-cs"/>
            </a:endParaRPr>
          </a:p>
          <a:p>
            <a:pPr algn="l" defTabSz="914400" eaLnBrk="1" hangingPunct="1"/>
            <a:r>
              <a:rPr lang="en-US" altLang="en-US" kern="1200" dirty="0" err="1">
                <a:solidFill>
                  <a:schemeClr val="bg1"/>
                </a:solidFill>
                <a:latin typeface="+mn-lt"/>
                <a:ea typeface="+mn-ea"/>
                <a:cs typeface="+mn-cs"/>
              </a:rPr>
              <a:t>论述类文本的结构</a:t>
            </a:r>
            <a:endParaRPr lang="en-US" altLang="en-US" kern="1200" dirty="0">
              <a:solidFill>
                <a:schemeClr val="tx2"/>
              </a:solidFill>
              <a:latin typeface="+mn-lt"/>
              <a:ea typeface="+mn-ea"/>
              <a:cs typeface="+mn-cs"/>
            </a:endParaRPr>
          </a:p>
          <a:p>
            <a:pPr algn="l" defTabSz="914400" eaLnBrk="1" hangingPunct="1"/>
            <a:r>
              <a:rPr lang="en-US" altLang="en-US" kern="1200" dirty="0" err="1">
                <a:solidFill>
                  <a:schemeClr val="bg1"/>
                </a:solidFill>
                <a:latin typeface="+mn-lt"/>
                <a:ea typeface="+mn-ea"/>
                <a:cs typeface="+mn-cs"/>
              </a:rPr>
              <a:t>论述类文本中常见的论证方法</a:t>
            </a:r>
            <a:endParaRPr lang="en-US" altLang="en-US" kern="1200" dirty="0">
              <a:solidFill>
                <a:schemeClr val="bg1"/>
              </a:solidFill>
              <a:latin typeface="+mn-lt"/>
              <a:ea typeface="+mn-ea"/>
              <a:cs typeface="+mn-cs"/>
            </a:endParaRPr>
          </a:p>
        </p:txBody>
      </p:sp>
      <p:sp>
        <p:nvSpPr>
          <p:cNvPr id="4" name="文本框 3"/>
          <p:cNvSpPr txBox="1"/>
          <p:nvPr/>
        </p:nvSpPr>
        <p:spPr>
          <a:xfrm>
            <a:off x="1836738" y="977900"/>
            <a:ext cx="4721225" cy="583565"/>
          </a:xfrm>
          <a:prstGeom prst="rect">
            <a:avLst/>
          </a:prstGeom>
          <a:solidFill>
            <a:schemeClr val="accent1"/>
          </a:solidFill>
          <a:ln w="9525">
            <a:noFill/>
          </a:ln>
        </p:spPr>
        <p:txBody>
          <a:bodyPr>
            <a:spAutoFit/>
          </a:bodyPr>
          <a:lstStyle/>
          <a:p>
            <a:pPr marL="457200" indent="-457200">
              <a:buFont typeface="Wingdings" pitchFamily="2" charset="2"/>
              <a:buChar char="l"/>
            </a:pPr>
            <a:r>
              <a:rPr lang="en-US" altLang="zh-CN" sz="3200" dirty="0">
                <a:solidFill>
                  <a:srgbClr val="00B050"/>
                </a:solidFill>
                <a:latin typeface="黑体" pitchFamily="49" charset="-122"/>
                <a:ea typeface="黑体" pitchFamily="49" charset="-122"/>
                <a:sym typeface="宋体" pitchFamily="2" charset="-122"/>
              </a:rPr>
              <a:t>600</a:t>
            </a:r>
            <a:r>
              <a:rPr lang="zh-CN" altLang="en-US" sz="3200" dirty="0">
                <a:solidFill>
                  <a:srgbClr val="00B050"/>
                </a:solidFill>
                <a:latin typeface="黑体" pitchFamily="49" charset="-122"/>
                <a:ea typeface="黑体" pitchFamily="49" charset="-122"/>
                <a:sym typeface="宋体" pitchFamily="2" charset="-122"/>
              </a:rPr>
              <a:t>分基础  考点</a:t>
            </a:r>
            <a:r>
              <a:rPr lang="en-US" altLang="zh-CN" sz="3200" dirty="0">
                <a:solidFill>
                  <a:srgbClr val="00B050"/>
                </a:solidFill>
                <a:latin typeface="黑体" pitchFamily="49" charset="-122"/>
                <a:ea typeface="黑体" pitchFamily="49" charset="-122"/>
                <a:sym typeface="宋体" pitchFamily="2" charset="-122"/>
              </a:rPr>
              <a:t>&amp;</a:t>
            </a:r>
            <a:r>
              <a:rPr lang="zh-CN" altLang="en-US" sz="3200" dirty="0">
                <a:solidFill>
                  <a:srgbClr val="00B050"/>
                </a:solidFill>
                <a:latin typeface="黑体" pitchFamily="49" charset="-122"/>
                <a:ea typeface="黑体" pitchFamily="49" charset="-122"/>
                <a:sym typeface="宋体" pitchFamily="2" charset="-122"/>
              </a:rPr>
              <a:t>考法</a:t>
            </a:r>
          </a:p>
        </p:txBody>
      </p:sp>
      <p:pic>
        <p:nvPicPr>
          <p:cNvPr id="7173" name="图片 5" descr="C:\Users\Administrator\Desktop\20141002113224_Sa2yv.thumb.700_0.jpeg20141002113224_Sa2yv.thumb.700_0"/>
          <p:cNvPicPr>
            <a:picLocks noChangeAspect="1"/>
          </p:cNvPicPr>
          <p:nvPr/>
        </p:nvPicPr>
        <p:blipFill>
          <a:blip r:embed="rId1" cstate="print"/>
          <a:srcRect l="10420" t="9772" r="10597" b="12401"/>
          <a:stretch>
            <a:fillRect/>
          </a:stretch>
        </p:blipFill>
        <p:spPr>
          <a:xfrm>
            <a:off x="8448675" y="3121025"/>
            <a:ext cx="2222500" cy="3313113"/>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098">
                                            <p:txEl>
                                              <p:pRg st="0" end="0"/>
                                            </p:txEl>
                                          </p:spTgt>
                                        </p:tgtEl>
                                        <p:attrNameLst>
                                          <p:attrName>style.visibility</p:attrName>
                                        </p:attrNameLst>
                                      </p:cBhvr>
                                      <p:to>
                                        <p:strVal val="visible"/>
                                      </p:to>
                                    </p:set>
                                    <p:anim calcmode="lin" valueType="num">
                                      <p:cBhvr>
                                        <p:cTn id="17" dur="500" fill="hold"/>
                                        <p:tgtEl>
                                          <p:spTgt spid="4098">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40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098">
                                            <p:txEl>
                                              <p:pRg st="1" end="1"/>
                                            </p:txEl>
                                          </p:spTgt>
                                        </p:tgtEl>
                                        <p:attrNameLst>
                                          <p:attrName>style.visibility</p:attrName>
                                        </p:attrNameLst>
                                      </p:cBhvr>
                                      <p:to>
                                        <p:strVal val="visible"/>
                                      </p:to>
                                    </p:set>
                                    <p:anim calcmode="lin" valueType="num">
                                      <p:cBhvr>
                                        <p:cTn id="23" dur="500" fill="hold"/>
                                        <p:tgtEl>
                                          <p:spTgt spid="4098">
                                            <p:txEl>
                                              <p:pRg st="1" end="1"/>
                                            </p:txEl>
                                          </p:spTgt>
                                        </p:tgtEl>
                                        <p:attrNameLst>
                                          <p:attrName>ppt_x</p:attrName>
                                        </p:attrNameLst>
                                      </p:cBhvr>
                                      <p:tavLst>
                                        <p:tav tm="0">
                                          <p:val>
                                            <p:strVal val="#ppt_x"/>
                                          </p:val>
                                        </p:tav>
                                        <p:tav tm="100000">
                                          <p:val>
                                            <p:strVal val="#ppt_x"/>
                                          </p:val>
                                        </p:tav>
                                      </p:tavLst>
                                    </p:anim>
                                    <p:anim calcmode="lin" valueType="num">
                                      <p:cBhvr>
                                        <p:cTn id="24" dur="500" fill="hold"/>
                                        <p:tgtEl>
                                          <p:spTgt spid="40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098">
                                            <p:txEl>
                                              <p:pRg st="2" end="2"/>
                                            </p:txEl>
                                          </p:spTgt>
                                        </p:tgtEl>
                                        <p:attrNameLst>
                                          <p:attrName>style.visibility</p:attrName>
                                        </p:attrNameLst>
                                      </p:cBhvr>
                                      <p:to>
                                        <p:strVal val="visible"/>
                                      </p:to>
                                    </p:set>
                                    <p:anim calcmode="lin" valueType="num">
                                      <p:cBhvr>
                                        <p:cTn id="29" dur="500" fill="hold"/>
                                        <p:tgtEl>
                                          <p:spTgt spid="4098">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40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098">
                                            <p:txEl>
                                              <p:pRg st="3" end="3"/>
                                            </p:txEl>
                                          </p:spTgt>
                                        </p:tgtEl>
                                        <p:attrNameLst>
                                          <p:attrName>style.visibility</p:attrName>
                                        </p:attrNameLst>
                                      </p:cBhvr>
                                      <p:to>
                                        <p:strVal val="visible"/>
                                      </p:to>
                                    </p:set>
                                    <p:anim calcmode="lin" valueType="num">
                                      <p:cBhvr>
                                        <p:cTn id="35" dur="500" fill="hold"/>
                                        <p:tgtEl>
                                          <p:spTgt spid="4098">
                                            <p:txEl>
                                              <p:pRg st="3" end="3"/>
                                            </p:txEl>
                                          </p:spTgt>
                                        </p:tgtEl>
                                        <p:attrNameLst>
                                          <p:attrName>ppt_x</p:attrName>
                                        </p:attrNameLst>
                                      </p:cBhvr>
                                      <p:tavLst>
                                        <p:tav tm="0">
                                          <p:val>
                                            <p:strVal val="#ppt_x"/>
                                          </p:val>
                                        </p:tav>
                                        <p:tav tm="100000">
                                          <p:val>
                                            <p:strVal val="#ppt_x"/>
                                          </p:val>
                                        </p:tav>
                                      </p:tavLst>
                                    </p:anim>
                                    <p:anim calcmode="lin" valueType="num">
                                      <p:cBhvr>
                                        <p:cTn id="36" dur="500" fill="hold"/>
                                        <p:tgtEl>
                                          <p:spTgt spid="409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98" grpId="0" build="p"/>
      <p:bldP spid="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a:xfrm>
            <a:off x="1660525" y="939800"/>
            <a:ext cx="2741613" cy="892175"/>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392" y="2120125"/>
              <a:ext cx="1225385" cy="1076810"/>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无中生有</a:t>
              </a:r>
            </a:p>
          </p:txBody>
        </p:sp>
      </p:grpSp>
      <p:sp>
        <p:nvSpPr>
          <p:cNvPr id="3" name="文本框 2"/>
          <p:cNvSpPr txBox="1"/>
          <p:nvPr/>
        </p:nvSpPr>
        <p:spPr>
          <a:xfrm>
            <a:off x="1706563" y="1958975"/>
            <a:ext cx="8736013" cy="2061210"/>
          </a:xfrm>
          <a:prstGeom prst="rect">
            <a:avLst/>
          </a:prstGeom>
          <a:solidFill>
            <a:schemeClr val="accent5">
              <a:lumMod val="20000"/>
              <a:lumOff val="80000"/>
            </a:schemeClr>
          </a:solidFill>
          <a:ln w="9525">
            <a:noFill/>
          </a:ln>
        </p:spPr>
        <p:txBody>
          <a:bodyPr>
            <a:spAutoFit/>
          </a:bodyPr>
          <a:lstStyle/>
          <a:p>
            <a:pPr marR="0" defTabSz="914400">
              <a:buClrTx/>
              <a:buSzTx/>
              <a:buFont typeface="Arial" pitchFamily="34" charset="0"/>
              <a:buNone/>
              <a:defRPr/>
            </a:pPr>
            <a:r>
              <a:rPr kumimoji="0" lang="zh-CN" altLang="en-US" sz="3200" kern="1200" cap="none" spc="0" normalizeH="0" baseline="0" noProof="1">
                <a:latin typeface="Arial" pitchFamily="34" charset="0"/>
                <a:ea typeface="宋体" pitchFamily="2" charset="-122"/>
                <a:cs typeface="+mn-cs"/>
                <a:sym typeface="Arial" pitchFamily="34" charset="0"/>
              </a:rPr>
              <a:t>这里指选项中所说的内容在原文中并未涉及</a:t>
            </a:r>
            <a:r>
              <a:rPr kumimoji="0" lang="en-US" altLang="zh-CN" sz="3200" kern="1200" cap="none" spc="0" normalizeH="0" baseline="0" noProof="1">
                <a:latin typeface="Arial" pitchFamily="34"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也不能从有效信息句中推断出来。阅读材料中本无此意</a:t>
            </a:r>
            <a:r>
              <a:rPr kumimoji="0" lang="en-US" altLang="zh-CN" sz="3200" kern="1200" cap="none" spc="0" normalizeH="0" baseline="0" noProof="1">
                <a:latin typeface="Arial" pitchFamily="34"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而命题者却在设计的选项中故意凭空编造出某种说法。</a:t>
            </a:r>
            <a:endParaRPr kumimoji="0" lang="zh-CN" altLang="en-US" sz="3200" kern="1200" cap="none" spc="0" normalizeH="0" baseline="0" noProof="1">
              <a:latin typeface="Arial" pitchFamily="34" charset="0"/>
              <a:ea typeface="宋体" pitchFamily="2" charset="-122"/>
              <a:cs typeface="+mn-cs"/>
            </a:endParaRPr>
          </a:p>
        </p:txBody>
      </p:sp>
      <p:sp>
        <p:nvSpPr>
          <p:cNvPr id="5" name="矩形 4"/>
          <p:cNvSpPr/>
          <p:nvPr/>
        </p:nvSpPr>
        <p:spPr>
          <a:xfrm>
            <a:off x="1706563" y="4160838"/>
            <a:ext cx="560388" cy="530225"/>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34822" name="文本框 5"/>
          <p:cNvSpPr txBox="1"/>
          <p:nvPr/>
        </p:nvSpPr>
        <p:spPr>
          <a:xfrm>
            <a:off x="1706563" y="4784725"/>
            <a:ext cx="8443912" cy="1568450"/>
          </a:xfrm>
          <a:prstGeom prst="rect">
            <a:avLst/>
          </a:prstGeom>
          <a:noFill/>
          <a:ln w="9525">
            <a:noFill/>
          </a:ln>
        </p:spPr>
        <p:txBody>
          <a:bodyPr>
            <a:spAutoFit/>
          </a:bodyPr>
          <a:lstStyle/>
          <a:p>
            <a:r>
              <a:rPr lang="zh-CN" altLang="en-US" sz="3200" dirty="0">
                <a:latin typeface="Calibri" charset="0"/>
                <a:sym typeface="Arial" pitchFamily="34" charset="0"/>
              </a:rPr>
              <a:t>［</a:t>
            </a:r>
            <a:r>
              <a:rPr lang="zh-CN" altLang="en-US" sz="3200" dirty="0">
                <a:latin typeface="仿宋" panose="02010609060101010101" pitchFamily="49" charset="-122"/>
                <a:ea typeface="仿宋" panose="02010609060101010101" pitchFamily="49" charset="-122"/>
                <a:cs typeface="仿宋" panose="02010609060101010101" pitchFamily="49" charset="-122"/>
                <a:sym typeface="Arial" pitchFamily="34" charset="0"/>
              </a:rPr>
              <a:t>课标全国Ⅲ2017·2C</a:t>
            </a:r>
            <a:r>
              <a:rPr lang="zh-CN" altLang="en-US" sz="3200" dirty="0">
                <a:latin typeface="Calibri" charset="0"/>
                <a:sym typeface="Arial" pitchFamily="34" charset="0"/>
              </a:rPr>
              <a:t>］</a:t>
            </a:r>
            <a:r>
              <a:rPr lang="zh-CN" altLang="en-US" sz="3200" dirty="0">
                <a:latin typeface="宋体" pitchFamily="2" charset="-122"/>
                <a:ea typeface="宋体" pitchFamily="2" charset="-122"/>
                <a:sym typeface="Arial" pitchFamily="34" charset="0"/>
              </a:rPr>
              <a:t>文章提出以综合甄选的方式选择保留哪些乡村记忆，并举例说明了甄选的标准。</a:t>
            </a:r>
            <a:endParaRPr lang="zh-CN" altLang="en-US" sz="32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34822"/>
                                        </p:tgtEl>
                                        <p:attrNameLst>
                                          <p:attrName>style.visibility</p:attrName>
                                        </p:attrNameLst>
                                      </p:cBhvr>
                                      <p:to>
                                        <p:strVal val="visible"/>
                                      </p:to>
                                    </p:set>
                                    <p:anim calcmode="lin" valueType="num">
                                      <p:cBhvr>
                                        <p:cTn id="24" dur="1" fill="hold"/>
                                        <p:tgtEl>
                                          <p:spTgt spid="3482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348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06575" y="1047750"/>
            <a:ext cx="8577263" cy="5015865"/>
          </a:xfrm>
          <a:prstGeom prst="rect">
            <a:avLst/>
          </a:prstGeom>
          <a:noFill/>
          <a:ln w="9525">
            <a:noFill/>
          </a:ln>
        </p:spPr>
        <p:txBody>
          <a:bodyPr>
            <a:spAutoFit/>
          </a:bodyPr>
          <a:lstStyle/>
          <a:p>
            <a:r>
              <a:rPr lang="zh-CN" altLang="en-US" sz="3200" dirty="0">
                <a:latin typeface="黑体" pitchFamily="49" charset="-122"/>
                <a:ea typeface="黑体" pitchFamily="49" charset="-122"/>
                <a:sym typeface="Arial" pitchFamily="34" charset="0"/>
              </a:rPr>
              <a:t>【原文】</a:t>
            </a:r>
            <a:r>
              <a:rPr lang="zh-CN" altLang="en-US" sz="3200" dirty="0">
                <a:latin typeface="楷体" panose="02010609060101010101" pitchFamily="49" charset="-122"/>
                <a:ea typeface="楷体" panose="02010609060101010101" pitchFamily="49" charset="-122"/>
                <a:sym typeface="Arial" pitchFamily="34" charset="0"/>
              </a:rPr>
              <a:t>乡村物质文化记忆与非物质文化记忆常常相互融合渗透，构成一个有机整体。这些乡村记忆是人们认知家园空间、乡土历史与传统礼仪的主要载体。在城镇化过程中留住它们，才能留住乡愁。这实质上是对人的情感的尊重。至于哪些乡村记忆真正值得保留，这一方面可以借助一些科学的评价体系进行合理评估，另一方面可以广泛听取民意，然后进行综合甄选。在新型城镇化建设过程中，需要做好这方面的前期规划。</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1"/>
          <p:cNvSpPr txBox="1"/>
          <p:nvPr/>
        </p:nvSpPr>
        <p:spPr>
          <a:xfrm>
            <a:off x="1806575" y="969963"/>
            <a:ext cx="8578850" cy="2061210"/>
          </a:xfrm>
          <a:prstGeom prst="rect">
            <a:avLst/>
          </a:prstGeom>
          <a:noFill/>
          <a:ln w="9525">
            <a:noFill/>
          </a:ln>
        </p:spPr>
        <p:txBody>
          <a:bodyPr>
            <a:spAutoFit/>
          </a:bodyPr>
          <a:lstStyle/>
          <a:p>
            <a:r>
              <a:rPr lang="zh-CN" altLang="en-US" sz="3200" dirty="0">
                <a:latin typeface="黑体" pitchFamily="49" charset="-122"/>
                <a:ea typeface="黑体" pitchFamily="49" charset="-122"/>
              </a:rPr>
              <a:t>【解析】</a:t>
            </a:r>
            <a:r>
              <a:rPr lang="zh-CN" altLang="en-US" sz="3200" dirty="0">
                <a:latin typeface="仿宋" panose="02010609060101010101" pitchFamily="49" charset="-122"/>
                <a:ea typeface="仿宋" panose="02010609060101010101" pitchFamily="49" charset="-122"/>
              </a:rPr>
              <a:t>原文只是说“一方面可以借助一些科学的评价体系进行合理评估，另一方面可以广泛听取民意，然后进行综合甄选”，并没有“举例说明了甄选的标准”。</a:t>
            </a:r>
          </a:p>
        </p:txBody>
      </p:sp>
      <p:pic>
        <p:nvPicPr>
          <p:cNvPr id="36867" name="图片 5" descr="C:\Users\Administrator\Desktop\20150805170832_JdYak.jpeg20150805170832_JdYak"/>
          <p:cNvPicPr>
            <a:picLocks noChangeAspect="1"/>
          </p:cNvPicPr>
          <p:nvPr/>
        </p:nvPicPr>
        <p:blipFill>
          <a:blip r:embed="rId1" cstate="print"/>
          <a:srcRect t="12770" b="6924"/>
          <a:stretch>
            <a:fillRect/>
          </a:stretch>
        </p:blipFill>
        <p:spPr>
          <a:xfrm>
            <a:off x="7523163" y="3365500"/>
            <a:ext cx="3111500" cy="3219450"/>
          </a:xfrm>
          <a:prstGeom prst="rect">
            <a:avLst/>
          </a:prstGeom>
          <a:noFill/>
          <a:ln w="9525">
            <a:noFill/>
          </a:ln>
        </p:spPr>
      </p:pic>
    </p:spTree>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a:xfrm>
            <a:off x="1597025" y="974725"/>
            <a:ext cx="2598738" cy="893763"/>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183" y="2119825"/>
              <a:ext cx="1225804" cy="1077407"/>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因果错误</a:t>
              </a:r>
            </a:p>
          </p:txBody>
        </p:sp>
      </p:grpSp>
      <p:sp>
        <p:nvSpPr>
          <p:cNvPr id="3" name="文本框 2"/>
          <p:cNvSpPr txBox="1"/>
          <p:nvPr/>
        </p:nvSpPr>
        <p:spPr>
          <a:xfrm>
            <a:off x="1673225" y="1949450"/>
            <a:ext cx="8845550" cy="1568450"/>
          </a:xfrm>
          <a:prstGeom prst="rect">
            <a:avLst/>
          </a:prstGeom>
          <a:solidFill>
            <a:schemeClr val="accent5">
              <a:lumMod val="20000"/>
              <a:lumOff val="80000"/>
            </a:schemeClr>
          </a:solidFill>
          <a:ln w="9525">
            <a:noFill/>
          </a:ln>
        </p:spPr>
        <p:txBody>
          <a:bodyPr>
            <a:spAutoFit/>
          </a:bodyPr>
          <a:lstStyle/>
          <a:p>
            <a:pPr marR="0" defTabSz="914400">
              <a:buClrTx/>
              <a:buSzTx/>
              <a:buFont typeface="Arial" pitchFamily="34" charset="0"/>
              <a:buNone/>
              <a:defRPr/>
            </a:pPr>
            <a:r>
              <a:rPr kumimoji="0" lang="zh-CN" altLang="en-US" sz="3200" kern="1200" cap="none" spc="0" normalizeH="0" baseline="0" noProof="1">
                <a:latin typeface="Arial" pitchFamily="34" charset="0"/>
                <a:ea typeface="宋体" pitchFamily="2" charset="-122"/>
                <a:cs typeface="+mn-cs"/>
                <a:sym typeface="Arial" pitchFamily="34" charset="0"/>
              </a:rPr>
              <a:t>一是因果颠倒,把</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因</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错断为</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果</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果</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错断为</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因</a:t>
            </a:r>
            <a:r>
              <a:rPr kumimoji="0" lang="zh-CN" altLang="en-US" sz="3200" kern="1200" cap="none" spc="0" normalizeH="0" baseline="0" noProof="1">
                <a:latin typeface="Calibri"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；二是强加因果,把没有因果关系的两种事物说成有因    果关系。</a:t>
            </a:r>
            <a:endParaRPr kumimoji="0" lang="zh-CN" altLang="en-US" sz="3200" kern="1200" cap="none" spc="0" normalizeH="0" baseline="0" noProof="1">
              <a:latin typeface="Arial" pitchFamily="34" charset="0"/>
              <a:ea typeface="宋体" pitchFamily="2" charset="-122"/>
              <a:cs typeface="+mn-cs"/>
            </a:endParaRPr>
          </a:p>
        </p:txBody>
      </p:sp>
      <p:sp>
        <p:nvSpPr>
          <p:cNvPr id="5" name="矩形 4"/>
          <p:cNvSpPr/>
          <p:nvPr/>
        </p:nvSpPr>
        <p:spPr>
          <a:xfrm>
            <a:off x="1674813" y="3911600"/>
            <a:ext cx="596900" cy="568325"/>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37894" name="文本框 5"/>
          <p:cNvSpPr txBox="1"/>
          <p:nvPr/>
        </p:nvSpPr>
        <p:spPr>
          <a:xfrm>
            <a:off x="1674813" y="4721225"/>
            <a:ext cx="8843962" cy="1077218"/>
          </a:xfrm>
          <a:prstGeom prst="rect">
            <a:avLst/>
          </a:prstGeom>
          <a:noFill/>
          <a:ln w="9525">
            <a:noFill/>
          </a:ln>
        </p:spPr>
        <p:txBody>
          <a:bodyPr>
            <a:spAutoFit/>
          </a:bodyPr>
          <a:lstStyle/>
          <a:p>
            <a:r>
              <a:rPr lang="zh-CN" altLang="zh-CN" sz="3200" dirty="0">
                <a:latin typeface="Calibri" charset="0"/>
                <a:sym typeface="Arial" pitchFamily="34" charset="0"/>
              </a:rPr>
              <a:t>[课标全国Ⅱ201</a:t>
            </a:r>
            <a:r>
              <a:rPr lang="en-US" altLang="zh-CN" sz="3200" dirty="0">
                <a:latin typeface="Calibri" charset="0"/>
                <a:sym typeface="Arial" pitchFamily="34" charset="0"/>
              </a:rPr>
              <a:t>8</a:t>
            </a:r>
            <a:r>
              <a:rPr lang="zh-CN" altLang="zh-CN" sz="3200" dirty="0">
                <a:latin typeface="Calibri" charset="0"/>
                <a:sym typeface="Arial" pitchFamily="34" charset="0"/>
              </a:rPr>
              <a:t>·1</a:t>
            </a:r>
            <a:r>
              <a:rPr lang="en-US" altLang="zh-CN" sz="3200" dirty="0">
                <a:latin typeface="Calibri" charset="0"/>
                <a:sym typeface="Arial" pitchFamily="34" charset="0"/>
              </a:rPr>
              <a:t>B</a:t>
            </a:r>
            <a:r>
              <a:rPr lang="zh-CN" altLang="zh-CN" sz="3200" dirty="0">
                <a:latin typeface="Calibri" charset="0"/>
                <a:sym typeface="Arial" pitchFamily="34" charset="0"/>
              </a:rPr>
              <a:t>]</a:t>
            </a:r>
            <a:r>
              <a:rPr lang="zh-CN" altLang="en-US" sz="3200" dirty="0">
                <a:latin typeface="Calibri" charset="0"/>
              </a:rPr>
              <a:t>人的主体身份所以被数据化，是因为个人信息选择性删除所耗费的成本太高。</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37894"/>
                                        </p:tgtEl>
                                        <p:attrNameLst>
                                          <p:attrName>style.visibility</p:attrName>
                                        </p:attrNameLst>
                                      </p:cBhvr>
                                      <p:to>
                                        <p:strVal val="visible"/>
                                      </p:to>
                                    </p:set>
                                    <p:anim calcmode="lin" valueType="num">
                                      <p:cBhvr>
                                        <p:cTn id="24" dur="1" fill="hold"/>
                                        <p:tgtEl>
                                          <p:spTgt spid="3789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3789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1"/>
          <p:cNvSpPr txBox="1"/>
          <p:nvPr/>
        </p:nvSpPr>
        <p:spPr>
          <a:xfrm>
            <a:off x="1722438" y="1012825"/>
            <a:ext cx="8745537" cy="5016758"/>
          </a:xfrm>
          <a:prstGeom prst="rect">
            <a:avLst/>
          </a:prstGeom>
          <a:noFill/>
          <a:ln w="9525">
            <a:noFill/>
          </a:ln>
        </p:spPr>
        <p:txBody>
          <a:bodyPr>
            <a:spAutoFit/>
          </a:bodyPr>
          <a:lstStyle/>
          <a:p>
            <a:r>
              <a:rPr lang="zh-CN" altLang="en-US" sz="3200" dirty="0">
                <a:latin typeface="黑体" pitchFamily="49" charset="-122"/>
                <a:ea typeface="黑体" pitchFamily="49" charset="-122"/>
                <a:sym typeface="Arial" pitchFamily="34" charset="0"/>
              </a:rPr>
              <a:t>【原文】</a:t>
            </a:r>
            <a:r>
              <a:rPr lang="zh-CN" altLang="en-US" sz="3200" dirty="0">
                <a:latin typeface="楷体" panose="02010609060101010101" pitchFamily="49" charset="-122"/>
                <a:ea typeface="楷体" panose="02010609060101010101" pitchFamily="49" charset="-122"/>
                <a:sym typeface="Arial" pitchFamily="34" charset="0"/>
              </a:rPr>
              <a:t>最后，大数据技术加速了人的主体身份的“被数据化”，人成为数据的表征，个人生活的方方面面都在以数据的形式被记忆。大数据所建构的主体身份会导致一种危险，即“我是”与“我喜欢”变成了“你是”与“你将会喜欢”；大数据的力量可以利用信息去推动、劝服、影响甚至限制我们的</a:t>
            </a:r>
            <a:endParaRPr lang="en-US" altLang="zh-CN" sz="3200" dirty="0">
              <a:latin typeface="楷体" panose="02010609060101010101" pitchFamily="49" charset="-122"/>
              <a:ea typeface="楷体" panose="02010609060101010101" pitchFamily="49" charset="-122"/>
              <a:sym typeface="Arial" pitchFamily="34" charset="0"/>
            </a:endParaRPr>
          </a:p>
          <a:p>
            <a:r>
              <a:rPr lang="zh-CN" altLang="en-US" sz="3200" dirty="0">
                <a:latin typeface="楷体" panose="02010609060101010101" pitchFamily="49" charset="-122"/>
                <a:ea typeface="楷体" panose="02010609060101010101" pitchFamily="49" charset="-122"/>
                <a:sym typeface="Arial" pitchFamily="34" charset="0"/>
              </a:rPr>
              <a:t>认同。也就是说，不是主体想把自身塑造成什么样的人，而是客观的数据来显示主体是什么样的人，技术过程和结果反而成为支配人、压抑人的</a:t>
            </a:r>
          </a:p>
        </p:txBody>
      </p:sp>
    </p:spTree>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87488" y="1412776"/>
            <a:ext cx="9217024" cy="2062103"/>
          </a:xfrm>
          <a:prstGeom prst="rect">
            <a:avLst/>
          </a:prstGeom>
          <a:noFill/>
        </p:spPr>
        <p:txBody>
          <a:bodyPr wrap="square" rtlCol="0">
            <a:spAutoFit/>
          </a:bodyPr>
          <a:lstStyle/>
          <a:p>
            <a:r>
              <a:rPr lang="zh-CN" altLang="en-US" sz="3200" dirty="0">
                <a:solidFill>
                  <a:srgbClr val="003760"/>
                </a:solidFill>
                <a:latin typeface="楷体" panose="02010609060101010101" pitchFamily="49" charset="-122"/>
                <a:ea typeface="楷体" panose="02010609060101010101" pitchFamily="49" charset="-122"/>
                <a:sym typeface="Arial" pitchFamily="34" charset="0"/>
              </a:rPr>
              <a:t>力量。进一步说，数字化记忆与认同背后的核心问题在于权力不由数据主体掌控，而是数据控制者选择和建构关于我们的数字化记忆，并塑造我们的认同。</a:t>
            </a:r>
            <a:endParaRPr lang="zh-CN" altLang="en-US" dirty="0">
              <a:latin typeface="楷体" panose="02010609060101010101" pitchFamily="49" charset="-122"/>
              <a:ea typeface="楷体" panose="02010609060101010101" pitchFamily="49" charset="-122"/>
            </a:endParaRPr>
          </a:p>
        </p:txBody>
      </p:sp>
      <p:sp>
        <p:nvSpPr>
          <p:cNvPr id="3" name="文本框 1"/>
          <p:cNvSpPr txBox="1"/>
          <p:nvPr/>
        </p:nvSpPr>
        <p:spPr>
          <a:xfrm>
            <a:off x="1485374" y="3645024"/>
            <a:ext cx="9217023" cy="1569660"/>
          </a:xfrm>
          <a:prstGeom prst="rect">
            <a:avLst/>
          </a:prstGeom>
          <a:noFill/>
          <a:ln w="9525">
            <a:noFill/>
          </a:ln>
        </p:spPr>
        <p:txBody>
          <a:bodyPr wrap="square">
            <a:spAutoFit/>
          </a:bodyPr>
          <a:lstStyle/>
          <a:p>
            <a:r>
              <a:rPr lang="zh-CN" altLang="en-US" sz="3200" dirty="0">
                <a:latin typeface="黑体" pitchFamily="49" charset="-122"/>
                <a:ea typeface="黑体" pitchFamily="49" charset="-122"/>
              </a:rPr>
              <a:t>【解析】</a:t>
            </a:r>
            <a:r>
              <a:rPr lang="zh-CN" altLang="en-US" sz="3200" dirty="0">
                <a:latin typeface="仿宋" panose="02010609060101010101" pitchFamily="49" charset="-122"/>
                <a:ea typeface="仿宋" panose="02010609060101010101" pitchFamily="49" charset="-122"/>
              </a:rPr>
              <a:t>“人的主体身份”“被数据化”是因为“数据控制者选择和建构关于我们的数字化记忆，并塑造我们的认同”。</a:t>
            </a:r>
          </a:p>
        </p:txBody>
      </p:sp>
    </p:spTree>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a:xfrm>
            <a:off x="1679575" y="1035050"/>
            <a:ext cx="2474913" cy="773113"/>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534" y="2119953"/>
              <a:ext cx="1225102" cy="1077151"/>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以偏概全</a:t>
              </a:r>
            </a:p>
          </p:txBody>
        </p:sp>
      </p:grpSp>
      <p:sp>
        <p:nvSpPr>
          <p:cNvPr id="48133" name="文本框 1"/>
          <p:cNvSpPr txBox="1"/>
          <p:nvPr/>
        </p:nvSpPr>
        <p:spPr>
          <a:xfrm>
            <a:off x="1679575" y="1873250"/>
            <a:ext cx="8831263" cy="2554545"/>
          </a:xfrm>
          <a:prstGeom prst="rect">
            <a:avLst/>
          </a:prstGeom>
          <a:solidFill>
            <a:schemeClr val="accent5">
              <a:lumMod val="20000"/>
              <a:lumOff val="80000"/>
            </a:schemeClr>
          </a:solidFill>
          <a:ln w="9525">
            <a:noFill/>
          </a:ln>
        </p:spPr>
        <p:txBody>
          <a:bodyPr>
            <a:spAutoFit/>
          </a:bodyPr>
          <a:lstStyle/>
          <a:p>
            <a:pPr>
              <a:defRPr/>
            </a:pPr>
            <a:r>
              <a:rPr lang="zh-CN" altLang="en-US" sz="3200" noProof="1">
                <a:latin typeface="Arial" pitchFamily="34" charset="0"/>
                <a:ea typeface="宋体" pitchFamily="2" charset="-122"/>
                <a:sym typeface="Arial" pitchFamily="34" charset="0"/>
              </a:rPr>
              <a:t>即命题者在设计选项时，或以部分替代整体</a:t>
            </a:r>
            <a:r>
              <a:rPr lang="en-US" altLang="zh-CN" sz="3200" noProof="1">
                <a:latin typeface="Arial" pitchFamily="34" charset="0"/>
                <a:ea typeface="宋体" pitchFamily="2" charset="-122"/>
                <a:sym typeface="Arial" pitchFamily="34" charset="0"/>
              </a:rPr>
              <a:t>,</a:t>
            </a:r>
            <a:r>
              <a:rPr lang="zh-CN" altLang="en-US" sz="3200" noProof="1">
                <a:latin typeface="Arial" pitchFamily="34" charset="0"/>
                <a:ea typeface="宋体" pitchFamily="2" charset="-122"/>
                <a:sym typeface="Arial" pitchFamily="34" charset="0"/>
              </a:rPr>
              <a:t>或以局部替代全局</a:t>
            </a:r>
            <a:r>
              <a:rPr lang="en-US" altLang="zh-CN" sz="3200" noProof="1">
                <a:latin typeface="Arial" pitchFamily="34" charset="0"/>
                <a:ea typeface="宋体" pitchFamily="2" charset="-122"/>
                <a:sym typeface="Arial" pitchFamily="34" charset="0"/>
              </a:rPr>
              <a:t>,</a:t>
            </a:r>
            <a:r>
              <a:rPr lang="zh-CN" altLang="en-US" sz="3200" noProof="1">
                <a:latin typeface="Arial" pitchFamily="34" charset="0"/>
                <a:ea typeface="宋体" pitchFamily="2" charset="-122"/>
                <a:sym typeface="Arial" pitchFamily="34" charset="0"/>
              </a:rPr>
              <a:t>或以个别替代一般</a:t>
            </a:r>
            <a:r>
              <a:rPr lang="en-US" altLang="zh-CN" sz="3200" noProof="1">
                <a:latin typeface="Arial" pitchFamily="34" charset="0"/>
                <a:ea typeface="宋体" pitchFamily="2" charset="-122"/>
                <a:sym typeface="Arial" pitchFamily="34" charset="0"/>
              </a:rPr>
              <a:t>,</a:t>
            </a:r>
            <a:r>
              <a:rPr lang="zh-CN" altLang="en-US" sz="3200" noProof="1">
                <a:latin typeface="Arial" pitchFamily="34" charset="0"/>
                <a:ea typeface="宋体" pitchFamily="2" charset="-122"/>
                <a:sym typeface="Arial" pitchFamily="34" charset="0"/>
              </a:rPr>
              <a:t>致使考生做出错误的判断。特别要注意重要词语前边的修饰与限制词</a:t>
            </a:r>
            <a:r>
              <a:rPr lang="en-US" altLang="zh-CN" sz="3200" noProof="1">
                <a:latin typeface="Arial" pitchFamily="34" charset="0"/>
                <a:ea typeface="宋体" pitchFamily="2" charset="-122"/>
                <a:sym typeface="Arial" pitchFamily="34" charset="0"/>
              </a:rPr>
              <a:t>,</a:t>
            </a:r>
            <a:r>
              <a:rPr lang="zh-CN" altLang="en-US" sz="3200" noProof="1">
                <a:latin typeface="Arial" pitchFamily="34" charset="0"/>
                <a:ea typeface="宋体" pitchFamily="2" charset="-122"/>
                <a:sym typeface="Arial" pitchFamily="34" charset="0"/>
              </a:rPr>
              <a:t>如“一些”“有些”“几乎”“除</a:t>
            </a:r>
            <a:r>
              <a:rPr lang="en-US" altLang="zh-CN" sz="3200" noProof="1">
                <a:latin typeface="Arial" pitchFamily="34" charset="0"/>
                <a:ea typeface="宋体" pitchFamily="2" charset="-122"/>
                <a:sym typeface="Arial" pitchFamily="34" charset="0"/>
              </a:rPr>
              <a:t>……</a:t>
            </a:r>
            <a:r>
              <a:rPr lang="zh-CN" altLang="en-US" sz="3200" noProof="1">
                <a:latin typeface="Arial" pitchFamily="34" charset="0"/>
                <a:ea typeface="宋体" pitchFamily="2" charset="-122"/>
                <a:sym typeface="Arial" pitchFamily="34" charset="0"/>
              </a:rPr>
              <a:t>之外”“到</a:t>
            </a:r>
            <a:r>
              <a:rPr lang="en-US" altLang="zh-CN" sz="3200" noProof="1">
                <a:latin typeface="Arial" pitchFamily="34" charset="0"/>
                <a:ea typeface="宋体" pitchFamily="2" charset="-122"/>
                <a:sym typeface="Arial" pitchFamily="34" charset="0"/>
              </a:rPr>
              <a:t>……</a:t>
            </a:r>
            <a:r>
              <a:rPr lang="zh-CN" altLang="en-US" sz="3200" noProof="1">
                <a:latin typeface="Arial" pitchFamily="34" charset="0"/>
                <a:ea typeface="宋体" pitchFamily="2" charset="-122"/>
                <a:sym typeface="Arial" pitchFamily="34" charset="0"/>
              </a:rPr>
              <a:t>为止”等。</a:t>
            </a:r>
            <a:endParaRPr kumimoji="0" lang="zh-CN" altLang="en-US" sz="3200" kern="1200" cap="none" spc="0" normalizeH="0" baseline="0" noProof="1">
              <a:latin typeface="Calibri" charset="0"/>
              <a:ea typeface="宋体" pitchFamily="2" charset="-122"/>
              <a:cs typeface="+mn-cs"/>
            </a:endParaRPr>
          </a:p>
        </p:txBody>
      </p:sp>
      <p:sp>
        <p:nvSpPr>
          <p:cNvPr id="5" name="矩形 4"/>
          <p:cNvSpPr/>
          <p:nvPr/>
        </p:nvSpPr>
        <p:spPr>
          <a:xfrm>
            <a:off x="1679575" y="4241800"/>
            <a:ext cx="579438" cy="512763"/>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39942" name="文本框 5"/>
          <p:cNvSpPr txBox="1"/>
          <p:nvPr/>
        </p:nvSpPr>
        <p:spPr>
          <a:xfrm>
            <a:off x="1603375" y="4754563"/>
            <a:ext cx="8907463" cy="1568450"/>
          </a:xfrm>
          <a:prstGeom prst="rect">
            <a:avLst/>
          </a:prstGeom>
          <a:noFill/>
          <a:ln w="9525">
            <a:noFill/>
          </a:ln>
        </p:spPr>
        <p:txBody>
          <a:bodyPr>
            <a:spAutoFit/>
          </a:bodyPr>
          <a:lstStyle/>
          <a:p>
            <a:r>
              <a:rPr lang="zh-CN" altLang="en-US" sz="3200" dirty="0">
                <a:latin typeface="仿宋" panose="02010609060101010101" pitchFamily="49" charset="-122"/>
                <a:ea typeface="仿宋" panose="02010609060101010101" pitchFamily="49" charset="-122"/>
                <a:sym typeface="Arial" pitchFamily="34" charset="0"/>
              </a:rPr>
              <a:t>［课标全国</a:t>
            </a:r>
            <a:r>
              <a:rPr lang="en-US" altLang="zh-CN" sz="3200" dirty="0">
                <a:latin typeface="仿宋" panose="02010609060101010101" pitchFamily="49" charset="-122"/>
                <a:ea typeface="仿宋" panose="02010609060101010101" pitchFamily="49" charset="-122"/>
                <a:sym typeface="Arial" pitchFamily="34" charset="0"/>
              </a:rPr>
              <a:t>Ⅱ2018·3B</a:t>
            </a:r>
            <a:r>
              <a:rPr lang="zh-CN" altLang="en-US" sz="3200" dirty="0">
                <a:latin typeface="仿宋" panose="02010609060101010101" pitchFamily="49" charset="-122"/>
                <a:ea typeface="仿宋" panose="02010609060101010101" pitchFamily="49" charset="-122"/>
                <a:sym typeface="Arial" pitchFamily="34" charset="0"/>
              </a:rPr>
              <a:t>］</a:t>
            </a:r>
            <a:r>
              <a:rPr lang="zh-CN" altLang="en-US" sz="3200" dirty="0">
                <a:latin typeface="宋体" pitchFamily="2" charset="-122"/>
                <a:ea typeface="宋体" pitchFamily="2" charset="-122"/>
                <a:sym typeface="Arial" pitchFamily="34" charset="0"/>
              </a:rPr>
              <a:t>遗忘是个人和社会的一种修复和更新机制，是我们面对现实和想象未来的基础。</a:t>
            </a:r>
            <a:endParaRPr lang="zh-CN" altLang="en-US" sz="32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8133"/>
                                        </p:tgtEl>
                                        <p:attrNameLst>
                                          <p:attrName>style.visibility</p:attrName>
                                        </p:attrNameLst>
                                      </p:cBhvr>
                                      <p:to>
                                        <p:strVal val="visible"/>
                                      </p:to>
                                    </p:set>
                                    <p:anim calcmode="lin" valueType="num">
                                      <p:cBhvr>
                                        <p:cTn id="12" dur="1" fill="hold"/>
                                        <p:tgtEl>
                                          <p:spTgt spid="4813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 fill="hold"/>
                                        <p:tgtEl>
                                          <p:spTgt spid="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9942"/>
                                        </p:tgtEl>
                                        <p:attrNameLst>
                                          <p:attrName>style.visibility</p:attrName>
                                        </p:attrNameLst>
                                      </p:cBhvr>
                                      <p:to>
                                        <p:strVal val="visible"/>
                                      </p:to>
                                    </p:set>
                                    <p:anim calcmode="lin" valueType="num">
                                      <p:cBhvr>
                                        <p:cTn id="22" dur="1" fill="hold"/>
                                        <p:tgtEl>
                                          <p:spTgt spid="3994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bldLvl="0" animBg="1"/>
      <p:bldP spid="5" grpId="0" bldLvl="0" animBg="1"/>
      <p:bldP spid="3994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1"/>
          <p:cNvSpPr txBox="1"/>
          <p:nvPr/>
        </p:nvSpPr>
        <p:spPr>
          <a:xfrm>
            <a:off x="1797050" y="1031875"/>
            <a:ext cx="8597900" cy="2554545"/>
          </a:xfrm>
          <a:prstGeom prst="rect">
            <a:avLst/>
          </a:prstGeom>
          <a:noFill/>
          <a:ln w="9525">
            <a:noFill/>
          </a:ln>
        </p:spPr>
        <p:txBody>
          <a:bodyPr>
            <a:spAutoFit/>
          </a:bodyPr>
          <a:lstStyle/>
          <a:p>
            <a:r>
              <a:rPr lang="en-US" altLang="zh-CN" sz="3200" dirty="0">
                <a:latin typeface="Arial" pitchFamily="34" charset="0"/>
                <a:sym typeface="Arial" pitchFamily="34" charset="0"/>
              </a:rPr>
              <a:t>【</a:t>
            </a:r>
            <a:r>
              <a:rPr lang="zh-CN" altLang="en-US" sz="3200" dirty="0">
                <a:latin typeface="黑体" pitchFamily="49" charset="-122"/>
                <a:ea typeface="黑体" pitchFamily="49" charset="-122"/>
                <a:sym typeface="Arial" pitchFamily="34" charset="0"/>
              </a:rPr>
              <a:t>原文</a:t>
            </a:r>
            <a:r>
              <a:rPr lang="en-US" altLang="zh-CN" sz="3200" dirty="0">
                <a:latin typeface="Arial" pitchFamily="34" charset="0"/>
                <a:sym typeface="Arial" pitchFamily="34" charset="0"/>
              </a:rPr>
              <a:t>】</a:t>
            </a:r>
            <a:r>
              <a:rPr lang="zh-CN" altLang="en-US" sz="3200" dirty="0">
                <a:latin typeface="楷体" panose="02010609060101010101" pitchFamily="49" charset="-122"/>
                <a:ea typeface="楷体" panose="02010609060101010101" pitchFamily="49" charset="-122"/>
                <a:sym typeface="Arial" pitchFamily="34" charset="0"/>
              </a:rPr>
              <a:t>不论是个人的遗忘还是社会的遗忘，在某种程度上都是一种个人及社会修复和更新的机制，让我们能够从过去经验中吸取教训，面对现实，想象未来，而不仅仅被过去的记忆所束缚。</a:t>
            </a:r>
            <a:endParaRPr lang="zh-CN" altLang="en-US" sz="3200" dirty="0">
              <a:latin typeface="楷体" panose="02010609060101010101" pitchFamily="49" charset="-122"/>
              <a:ea typeface="楷体" panose="02010609060101010101" pitchFamily="49" charset="-122"/>
            </a:endParaRPr>
          </a:p>
        </p:txBody>
      </p:sp>
      <p:sp>
        <p:nvSpPr>
          <p:cNvPr id="40962" name="文本框 1"/>
          <p:cNvSpPr txBox="1"/>
          <p:nvPr/>
        </p:nvSpPr>
        <p:spPr>
          <a:xfrm>
            <a:off x="1760537" y="3789040"/>
            <a:ext cx="8634413" cy="1569660"/>
          </a:xfrm>
          <a:prstGeom prst="rect">
            <a:avLst/>
          </a:prstGeom>
          <a:noFill/>
          <a:ln w="9525">
            <a:noFill/>
          </a:ln>
        </p:spPr>
        <p:txBody>
          <a:bodyPr>
            <a:spAutoFit/>
          </a:bodyPr>
          <a:lstStyle/>
          <a:p>
            <a:r>
              <a:rPr lang="en-US" altLang="zh-CN" sz="3200" dirty="0">
                <a:latin typeface="Arial" pitchFamily="34" charset="0"/>
                <a:sym typeface="Arial" pitchFamily="34" charset="0"/>
              </a:rPr>
              <a:t>【</a:t>
            </a:r>
            <a:r>
              <a:rPr lang="zh-CN" altLang="en-US" sz="3200" dirty="0">
                <a:latin typeface="黑体" pitchFamily="49" charset="-122"/>
                <a:ea typeface="黑体" pitchFamily="49" charset="-122"/>
                <a:sym typeface="Arial" pitchFamily="34" charset="0"/>
              </a:rPr>
              <a:t>解析</a:t>
            </a:r>
            <a:r>
              <a:rPr lang="en-US" altLang="zh-CN" sz="3200" dirty="0">
                <a:latin typeface="Arial" pitchFamily="34" charset="0"/>
                <a:sym typeface="Arial" pitchFamily="34" charset="0"/>
              </a:rPr>
              <a:t>】</a:t>
            </a:r>
            <a:r>
              <a:rPr lang="zh-CN" altLang="en-US" sz="3200" dirty="0">
                <a:latin typeface="仿宋" panose="02010609060101010101" pitchFamily="49" charset="-122"/>
                <a:ea typeface="仿宋" panose="02010609060101010101" pitchFamily="49" charset="-122"/>
              </a:rPr>
              <a:t>“遗忘是个人和社会的一种修复和更新机制”扩大了范围，原文有限定词“在某种程度上”。</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0961"/>
                                        </p:tgtEl>
                                        <p:attrNameLst>
                                          <p:attrName>style.visibility</p:attrName>
                                        </p:attrNameLst>
                                      </p:cBhvr>
                                      <p:to>
                                        <p:strVal val="visible"/>
                                      </p:to>
                                    </p:set>
                                    <p:anim calcmode="lin" valueType="num">
                                      <p:cBhvr>
                                        <p:cTn id="7" dur="1" fill="hold"/>
                                        <p:tgtEl>
                                          <p:spTgt spid="40961"/>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0962"/>
                                        </p:tgtEl>
                                        <p:attrNameLst>
                                          <p:attrName>style.visibility</p:attrName>
                                        </p:attrNameLst>
                                      </p:cBhvr>
                                      <p:to>
                                        <p:strVal val="visible"/>
                                      </p:to>
                                    </p:set>
                                    <p:anim calcmode="lin" valueType="num">
                                      <p:cBhvr>
                                        <p:cTn id="12" dur="1" fill="hold"/>
                                        <p:tgtEl>
                                          <p:spTgt spid="4096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1" grpId="0"/>
      <p:bldP spid="4096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a:xfrm>
            <a:off x="1725613" y="993775"/>
            <a:ext cx="2581275" cy="758825"/>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497" y="2120167"/>
              <a:ext cx="1225175" cy="1076726"/>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混淆是非</a:t>
              </a:r>
            </a:p>
          </p:txBody>
        </p:sp>
      </p:grpSp>
      <p:sp>
        <p:nvSpPr>
          <p:cNvPr id="3" name="文本框 2"/>
          <p:cNvSpPr txBox="1"/>
          <p:nvPr/>
        </p:nvSpPr>
        <p:spPr>
          <a:xfrm>
            <a:off x="1725613" y="2012950"/>
            <a:ext cx="8740775" cy="1568450"/>
          </a:xfrm>
          <a:prstGeom prst="rect">
            <a:avLst/>
          </a:prstGeom>
          <a:solidFill>
            <a:schemeClr val="accent5">
              <a:lumMod val="20000"/>
              <a:lumOff val="80000"/>
            </a:schemeClr>
          </a:solidFill>
          <a:ln w="9525">
            <a:noFill/>
          </a:ln>
        </p:spPr>
        <p:txBody>
          <a:bodyPr>
            <a:spAutoFit/>
          </a:bodyPr>
          <a:lstStyle/>
          <a:p>
            <a:pPr marR="0" defTabSz="914400">
              <a:buClrTx/>
              <a:buSzTx/>
              <a:buFont typeface="Arial" pitchFamily="34" charset="0"/>
              <a:buNone/>
              <a:defRPr/>
            </a:pPr>
            <a:r>
              <a:rPr kumimoji="0" lang="zh-CN" altLang="en-US" sz="3200" kern="1200" cap="none" spc="0" normalizeH="0" baseline="0" noProof="1">
                <a:latin typeface="Arial" pitchFamily="34" charset="0"/>
                <a:ea typeface="宋体" pitchFamily="2" charset="-122"/>
                <a:cs typeface="+mn-cs"/>
                <a:sym typeface="Arial" pitchFamily="34" charset="0"/>
              </a:rPr>
              <a:t>命题者设计选项时,在事物的性质上设置干扰,有意将阅读材料中肯定了的事物加以否定,或者将否定了的事物加以肯定。</a:t>
            </a:r>
          </a:p>
        </p:txBody>
      </p:sp>
      <p:sp>
        <p:nvSpPr>
          <p:cNvPr id="5" name="矩形 4"/>
          <p:cNvSpPr/>
          <p:nvPr/>
        </p:nvSpPr>
        <p:spPr>
          <a:xfrm>
            <a:off x="1708150" y="3890963"/>
            <a:ext cx="579438" cy="512763"/>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41990" name="文本框 5"/>
          <p:cNvSpPr txBox="1"/>
          <p:nvPr/>
        </p:nvSpPr>
        <p:spPr>
          <a:xfrm>
            <a:off x="1708150" y="4573588"/>
            <a:ext cx="8758238" cy="1568450"/>
          </a:xfrm>
          <a:prstGeom prst="rect">
            <a:avLst/>
          </a:prstGeom>
          <a:noFill/>
          <a:ln w="9525">
            <a:noFill/>
          </a:ln>
        </p:spPr>
        <p:txBody>
          <a:bodyPr>
            <a:spAutoFit/>
          </a:bodyPr>
          <a:lstStyle/>
          <a:p>
            <a:r>
              <a:rPr lang="en-US" altLang="zh-CN" sz="3200" dirty="0">
                <a:latin typeface="仿宋" panose="02010609060101010101" pitchFamily="49" charset="-122"/>
                <a:ea typeface="仿宋" panose="02010609060101010101" pitchFamily="49" charset="-122"/>
                <a:sym typeface="Arial" pitchFamily="34" charset="0"/>
              </a:rPr>
              <a:t>[</a:t>
            </a:r>
            <a:r>
              <a:rPr lang="zh-CN" altLang="en-US" sz="3200" dirty="0">
                <a:latin typeface="仿宋" panose="02010609060101010101" pitchFamily="49" charset="-122"/>
                <a:ea typeface="仿宋" panose="02010609060101010101" pitchFamily="49" charset="-122"/>
                <a:sym typeface="Arial" pitchFamily="34" charset="0"/>
              </a:rPr>
              <a:t>课标全国</a:t>
            </a:r>
            <a:r>
              <a:rPr lang="en-US" altLang="zh-CN" sz="3200" dirty="0">
                <a:latin typeface="仿宋" panose="02010609060101010101" pitchFamily="49" charset="-122"/>
                <a:ea typeface="仿宋" panose="02010609060101010101" pitchFamily="49" charset="-122"/>
                <a:sym typeface="Arial" pitchFamily="34" charset="0"/>
              </a:rPr>
              <a:t>Ⅲ2016·2D]</a:t>
            </a:r>
            <a:r>
              <a:rPr lang="zh-CN" altLang="en-US" sz="3200" dirty="0">
                <a:latin typeface="宋体" pitchFamily="2" charset="-122"/>
                <a:ea typeface="宋体" pitchFamily="2" charset="-122"/>
                <a:sym typeface="Arial" pitchFamily="34" charset="0"/>
              </a:rPr>
              <a:t>电视剧</a:t>
            </a:r>
            <a:r>
              <a:rPr lang="en-US" altLang="zh-CN" sz="3200" dirty="0">
                <a:latin typeface="宋体" pitchFamily="2" charset="-122"/>
                <a:ea typeface="宋体" pitchFamily="2" charset="-122"/>
                <a:sym typeface="Arial" pitchFamily="34" charset="0"/>
              </a:rPr>
              <a:t>《</a:t>
            </a:r>
            <a:r>
              <a:rPr lang="zh-CN" altLang="en-US" sz="3200" dirty="0">
                <a:latin typeface="宋体" pitchFamily="2" charset="-122"/>
                <a:ea typeface="宋体" pitchFamily="2" charset="-122"/>
                <a:sym typeface="Arial" pitchFamily="34" charset="0"/>
              </a:rPr>
              <a:t>康熙王朝</a:t>
            </a:r>
            <a:r>
              <a:rPr lang="en-US" altLang="zh-CN" sz="3200" dirty="0">
                <a:latin typeface="宋体" pitchFamily="2" charset="-122"/>
                <a:ea typeface="宋体" pitchFamily="2" charset="-122"/>
                <a:sym typeface="Arial" pitchFamily="34" charset="0"/>
              </a:rPr>
              <a:t>》</a:t>
            </a:r>
            <a:r>
              <a:rPr lang="zh-CN" altLang="en-US" sz="3200" dirty="0">
                <a:latin typeface="宋体" pitchFamily="2" charset="-122"/>
                <a:ea typeface="宋体" pitchFamily="2" charset="-122"/>
                <a:sym typeface="Arial" pitchFamily="34" charset="0"/>
              </a:rPr>
              <a:t>对历史事件和历史人物进行了虚构，其中部分情节与历史事实有出入，不能从这类作品中发掘史料。</a:t>
            </a:r>
            <a:endParaRPr lang="zh-CN" altLang="en-US" sz="32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41990"/>
                                        </p:tgtEl>
                                        <p:attrNameLst>
                                          <p:attrName>style.visibility</p:attrName>
                                        </p:attrNameLst>
                                      </p:cBhvr>
                                      <p:to>
                                        <p:strVal val="visible"/>
                                      </p:to>
                                    </p:set>
                                    <p:anim calcmode="lin" valueType="num">
                                      <p:cBhvr>
                                        <p:cTn id="24" dur="1" fill="hold"/>
                                        <p:tgtEl>
                                          <p:spTgt spid="4199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4199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框 1"/>
          <p:cNvSpPr txBox="1"/>
          <p:nvPr/>
        </p:nvSpPr>
        <p:spPr>
          <a:xfrm>
            <a:off x="1765300" y="1082675"/>
            <a:ext cx="8661400" cy="5507990"/>
          </a:xfrm>
          <a:prstGeom prst="rect">
            <a:avLst/>
          </a:prstGeom>
          <a:noFill/>
          <a:ln w="9525">
            <a:noFill/>
          </a:ln>
        </p:spPr>
        <p:txBody>
          <a:bodyPr>
            <a:spAutoFit/>
          </a:bodyPr>
          <a:lstStyle/>
          <a:p>
            <a:r>
              <a:rPr lang="en-US" altLang="zh-CN" sz="3200" dirty="0">
                <a:latin typeface="Arial" pitchFamily="34" charset="0"/>
                <a:sym typeface="Arial" pitchFamily="34" charset="0"/>
              </a:rPr>
              <a:t>【</a:t>
            </a:r>
            <a:r>
              <a:rPr lang="zh-CN" altLang="en-US" sz="3200" dirty="0">
                <a:latin typeface="黑体" pitchFamily="49" charset="-122"/>
                <a:ea typeface="黑体" pitchFamily="49" charset="-122"/>
                <a:sym typeface="Arial" pitchFamily="34" charset="0"/>
              </a:rPr>
              <a:t>原文</a:t>
            </a:r>
            <a:r>
              <a:rPr lang="en-US" altLang="zh-CN" sz="3200" dirty="0">
                <a:latin typeface="Arial" pitchFamily="34" charset="0"/>
                <a:sym typeface="Arial" pitchFamily="34" charset="0"/>
              </a:rPr>
              <a:t>】</a:t>
            </a:r>
            <a:r>
              <a:rPr lang="zh-CN" altLang="en-US" sz="3200" dirty="0">
                <a:latin typeface="楷体" panose="02010609060101010101" pitchFamily="49" charset="-122"/>
                <a:ea typeface="楷体" panose="02010609060101010101" pitchFamily="49" charset="-122"/>
                <a:sym typeface="Arial" pitchFamily="34" charset="0"/>
              </a:rPr>
              <a:t>至于纯粹的文艺作品，当然也能从中发掘史料。但发掘史料是一回事，把整个作品</a:t>
            </a:r>
            <a:endParaRPr lang="zh-CN" altLang="en-US" sz="3200" dirty="0">
              <a:latin typeface="Calibri" charset="0"/>
            </a:endParaRPr>
          </a:p>
          <a:p>
            <a:r>
              <a:rPr lang="zh-CN" altLang="en-US" sz="3200" dirty="0">
                <a:latin typeface="楷体" panose="02010609060101010101" pitchFamily="49" charset="-122"/>
                <a:ea typeface="楷体" panose="02010609060101010101" pitchFamily="49" charset="-122"/>
                <a:sym typeface="Arial" pitchFamily="34" charset="0"/>
              </a:rPr>
              <a:t>当成真史就很可虑了。</a:t>
            </a:r>
            <a:r>
              <a:rPr lang="en-US" altLang="zh-CN" sz="3200" dirty="0">
                <a:latin typeface="楷体" panose="02010609060101010101" pitchFamily="49" charset="-122"/>
                <a:ea typeface="楷体" panose="02010609060101010101" pitchFamily="49" charset="-122"/>
                <a:sym typeface="Arial" pitchFamily="34" charset="0"/>
              </a:rPr>
              <a:t>《</a:t>
            </a:r>
            <a:r>
              <a:rPr lang="zh-CN" altLang="en-US" sz="3200" dirty="0">
                <a:latin typeface="楷体" panose="02010609060101010101" pitchFamily="49" charset="-122"/>
                <a:ea typeface="楷体" panose="02010609060101010101" pitchFamily="49" charset="-122"/>
                <a:sym typeface="Arial" pitchFamily="34" charset="0"/>
              </a:rPr>
              <a:t>红楼梦</a:t>
            </a:r>
            <a:r>
              <a:rPr lang="en-US" altLang="zh-CN" sz="3200" dirty="0">
                <a:latin typeface="楷体" panose="02010609060101010101" pitchFamily="49" charset="-122"/>
                <a:ea typeface="楷体" panose="02010609060101010101" pitchFamily="49" charset="-122"/>
                <a:sym typeface="Arial" pitchFamily="34" charset="0"/>
              </a:rPr>
              <a:t>》</a:t>
            </a:r>
            <a:r>
              <a:rPr lang="zh-CN" altLang="en-US" sz="3200" dirty="0">
                <a:latin typeface="楷体" panose="02010609060101010101" pitchFamily="49" charset="-122"/>
                <a:ea typeface="楷体" panose="02010609060101010101" pitchFamily="49" charset="-122"/>
                <a:sym typeface="Arial" pitchFamily="34" charset="0"/>
              </a:rPr>
              <a:t>反映了清代前期的历史现实没有错，可是如果过分坐实到具体历史人物身上，就未免失之穿凿了。戏说之类当然是文学，但读者观众往往误以为是历史。如中俄签订</a:t>
            </a:r>
            <a:r>
              <a:rPr lang="en-US" altLang="zh-CN" sz="3200" dirty="0">
                <a:latin typeface="楷体" panose="02010609060101010101" pitchFamily="49" charset="-122"/>
                <a:ea typeface="楷体" panose="02010609060101010101" pitchFamily="49" charset="-122"/>
                <a:sym typeface="Arial" pitchFamily="34" charset="0"/>
              </a:rPr>
              <a:t>《</a:t>
            </a:r>
            <a:r>
              <a:rPr lang="zh-CN" altLang="en-US" sz="3200" dirty="0">
                <a:latin typeface="楷体" panose="02010609060101010101" pitchFamily="49" charset="-122"/>
                <a:ea typeface="楷体" panose="02010609060101010101" pitchFamily="49" charset="-122"/>
                <a:sym typeface="Arial" pitchFamily="34" charset="0"/>
              </a:rPr>
              <a:t>尼布楚条约</a:t>
            </a:r>
            <a:r>
              <a:rPr lang="en-US" altLang="zh-CN" sz="3200" dirty="0">
                <a:latin typeface="楷体" panose="02010609060101010101" pitchFamily="49" charset="-122"/>
                <a:ea typeface="楷体" panose="02010609060101010101" pitchFamily="49" charset="-122"/>
                <a:sym typeface="Arial" pitchFamily="34" charset="0"/>
              </a:rPr>
              <a:t>》</a:t>
            </a:r>
            <a:r>
              <a:rPr lang="zh-CN" altLang="en-US" sz="3200" dirty="0">
                <a:latin typeface="楷体" panose="02010609060101010101" pitchFamily="49" charset="-122"/>
                <a:ea typeface="楷体" panose="02010609060101010101" pitchFamily="49" charset="-122"/>
                <a:sym typeface="Arial" pitchFamily="34" charset="0"/>
              </a:rPr>
              <a:t>，张诚、徐日昇当时担任与俄国谈判的翻译，工作是以拉丁语作为中介的，而电视剧</a:t>
            </a:r>
            <a:r>
              <a:rPr lang="en-US" altLang="zh-CN" sz="3200" dirty="0">
                <a:latin typeface="楷体" panose="02010609060101010101" pitchFamily="49" charset="-122"/>
                <a:ea typeface="楷体" panose="02010609060101010101" pitchFamily="49" charset="-122"/>
                <a:sym typeface="Arial" pitchFamily="34" charset="0"/>
              </a:rPr>
              <a:t>《</a:t>
            </a:r>
            <a:r>
              <a:rPr lang="zh-CN" altLang="en-US" sz="3200" dirty="0">
                <a:latin typeface="楷体" panose="02010609060101010101" pitchFamily="49" charset="-122"/>
                <a:ea typeface="楷体" panose="02010609060101010101" pitchFamily="49" charset="-122"/>
                <a:sym typeface="Arial" pitchFamily="34" charset="0"/>
              </a:rPr>
              <a:t>康熙王朝</a:t>
            </a:r>
            <a:r>
              <a:rPr lang="en-US" altLang="zh-CN" sz="3200" dirty="0">
                <a:latin typeface="楷体" panose="02010609060101010101" pitchFamily="49" charset="-122"/>
                <a:ea typeface="楷体" panose="02010609060101010101" pitchFamily="49" charset="-122"/>
                <a:sym typeface="Arial" pitchFamily="34" charset="0"/>
              </a:rPr>
              <a:t>》</a:t>
            </a:r>
            <a:r>
              <a:rPr lang="zh-CN" altLang="en-US" sz="3200" dirty="0">
                <a:latin typeface="楷体" panose="02010609060101010101" pitchFamily="49" charset="-122"/>
                <a:ea typeface="楷体" panose="02010609060101010101" pitchFamily="49" charset="-122"/>
                <a:sym typeface="Arial" pitchFamily="34" charset="0"/>
              </a:rPr>
              <a:t>中他们说的却是俄语，观众看到这个情节时被误导也就难以避免了。</a:t>
            </a:r>
            <a:endParaRPr lang="zh-CN" altLang="en-US" sz="3200" dirty="0">
              <a:latin typeface="Calibri" charset="0"/>
            </a:endParaRP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4" name="图片 1" descr="20150118191935_XN5WU"/>
          <p:cNvPicPr>
            <a:picLocks noChangeAspect="1"/>
          </p:cNvPicPr>
          <p:nvPr/>
        </p:nvPicPr>
        <p:blipFill>
          <a:blip r:embed="rId1" cstate="print"/>
          <a:srcRect l="7390" t="5865" r="7204" b="4439"/>
          <a:stretch>
            <a:fillRect/>
          </a:stretch>
        </p:blipFill>
        <p:spPr>
          <a:xfrm>
            <a:off x="8869363" y="923925"/>
            <a:ext cx="1789112" cy="2630488"/>
          </a:xfrm>
          <a:prstGeom prst="rect">
            <a:avLst/>
          </a:prstGeom>
          <a:noFill/>
          <a:ln w="9525">
            <a:noFill/>
          </a:ln>
        </p:spPr>
      </p:pic>
      <p:sp>
        <p:nvSpPr>
          <p:cNvPr id="12" name="矩形 11"/>
          <p:cNvSpPr/>
          <p:nvPr/>
        </p:nvSpPr>
        <p:spPr>
          <a:xfrm>
            <a:off x="4689475" y="853281"/>
            <a:ext cx="2566988" cy="615950"/>
          </a:xfrm>
          <a:prstGeom prst="rect">
            <a:avLst/>
          </a:prstGeom>
          <a:solidFill>
            <a:srgbClr val="2F6FB8"/>
          </a:solidFill>
        </p:spPr>
        <p:style>
          <a:lnRef idx="1">
            <a:schemeClr val="accent1"/>
          </a:lnRef>
          <a:fillRef idx="3">
            <a:schemeClr val="accent1"/>
          </a:fillRef>
          <a:effectRef idx="2">
            <a:schemeClr val="accent1"/>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600" b="1" i="0" u="none" strike="noStrike" kern="1200" cap="none" spc="0" normalizeH="0" baseline="0" noProof="1">
                <a:ln>
                  <a:noFill/>
                </a:ln>
                <a:solidFill>
                  <a:schemeClr val="lt1"/>
                </a:solidFill>
                <a:effectLst/>
                <a:uLnTx/>
                <a:uFillTx/>
                <a:latin typeface="黑体" pitchFamily="49" charset="-122"/>
                <a:ea typeface="黑体" pitchFamily="49" charset="-122"/>
                <a:cs typeface="+mn-cs"/>
              </a:rPr>
              <a:t>论述类文本</a:t>
            </a:r>
          </a:p>
        </p:txBody>
      </p:sp>
      <p:sp>
        <p:nvSpPr>
          <p:cNvPr id="7" name="文本框 6"/>
          <p:cNvSpPr txBox="1"/>
          <p:nvPr/>
        </p:nvSpPr>
        <p:spPr>
          <a:xfrm>
            <a:off x="3487737" y="1748631"/>
            <a:ext cx="7736953" cy="584775"/>
          </a:xfrm>
          <a:prstGeom prst="rect">
            <a:avLst/>
          </a:prstGeom>
          <a:noFill/>
        </p:spPr>
        <p:txBody>
          <a:bodyPr wrap="square">
            <a:spAutoFit/>
          </a:bodyPr>
          <a:lstStyle/>
          <a:p>
            <a:pPr lvl="1" defTabSz="457200" fontAlgn="base">
              <a:spcBef>
                <a:spcPct val="0"/>
              </a:spcBef>
              <a:spcAft>
                <a:spcPct val="0"/>
              </a:spcAft>
              <a:defRPr/>
            </a:pPr>
            <a:r>
              <a:rPr kumimoji="0" lang="zh-CN" altLang="en-US" sz="3200" b="0" i="0" u="none" strike="noStrike" kern="1200" cap="none" spc="0" normalizeH="0" baseline="0" noProof="1">
                <a:ln>
                  <a:noFill/>
                </a:ln>
                <a:solidFill>
                  <a:schemeClr val="bg1"/>
                </a:solidFill>
                <a:effectLst/>
                <a:uLnTx/>
                <a:uFillTx/>
                <a:latin typeface="+mn-ea"/>
                <a:cs typeface="+mn-cs"/>
                <a:sym typeface="+mn-ea"/>
              </a:rPr>
              <a:t>（</a:t>
            </a:r>
            <a:r>
              <a:rPr kumimoji="0" lang="zh-CN" altLang="en-US" sz="3200" b="0" i="0" u="none" strike="noStrike" kern="1200" cap="none" spc="0" normalizeH="0" noProof="1">
                <a:ln>
                  <a:noFill/>
                </a:ln>
                <a:solidFill>
                  <a:schemeClr val="bg1"/>
                </a:solidFill>
                <a:effectLst/>
                <a:uLnTx/>
                <a:uFillTx/>
                <a:latin typeface="+mn-ea"/>
                <a:cs typeface="+mn-cs"/>
                <a:sym typeface="+mn-ea"/>
              </a:rPr>
              <a:t>      </a:t>
            </a:r>
            <a:r>
              <a:rPr lang="zh-CN" altLang="en-US" sz="3200" noProof="1">
                <a:solidFill>
                  <a:schemeClr val="bg1"/>
                </a:solidFill>
                <a:latin typeface="+mn-ea"/>
                <a:sym typeface="+mn-ea"/>
              </a:rPr>
              <a:t>）    （      ）</a:t>
            </a:r>
            <a:r>
              <a:rPr kumimoji="0" lang="en-US" altLang="zh-CN" sz="3200" b="0" i="0" u="none" strike="noStrike" kern="1200" cap="none" spc="0" normalizeH="0" baseline="0" noProof="1">
                <a:ln>
                  <a:noFill/>
                </a:ln>
                <a:solidFill>
                  <a:schemeClr val="bg1"/>
                </a:solidFill>
                <a:effectLst/>
                <a:uLnTx/>
                <a:uFillTx/>
                <a:latin typeface="+mn-ea"/>
                <a:cs typeface="+mn-cs"/>
                <a:sym typeface="+mn-ea"/>
              </a:rPr>
              <a:t>    </a:t>
            </a:r>
            <a:r>
              <a:rPr kumimoji="0" lang="zh-CN" altLang="en-US" sz="3200" b="0" i="0" u="none" strike="noStrike" kern="1200" cap="none" spc="0" normalizeH="0" baseline="0" noProof="1">
                <a:ln>
                  <a:noFill/>
                </a:ln>
                <a:solidFill>
                  <a:schemeClr val="bg1"/>
                </a:solidFill>
                <a:effectLst/>
                <a:uLnTx/>
                <a:uFillTx/>
                <a:latin typeface="+mn-ea"/>
                <a:cs typeface="+mn-cs"/>
                <a:sym typeface="+mn-ea"/>
              </a:rPr>
              <a:t>（      ）</a:t>
            </a:r>
            <a:endParaRPr kumimoji="0" lang="en-US" altLang="zh-CN" sz="3200" b="0" i="0" u="none" strike="noStrike" kern="1200" cap="none" spc="0" normalizeH="0" baseline="0" noProof="1">
              <a:ln>
                <a:noFill/>
              </a:ln>
              <a:solidFill>
                <a:schemeClr val="bg1"/>
              </a:solidFill>
              <a:effectLst/>
              <a:uLnTx/>
              <a:uFillTx/>
              <a:latin typeface="+mn-ea"/>
              <a:cs typeface="+mn-cs"/>
              <a:sym typeface="+mn-ea"/>
            </a:endParaRPr>
          </a:p>
        </p:txBody>
      </p:sp>
      <p:sp>
        <p:nvSpPr>
          <p:cNvPr id="8" name="文本框 7"/>
          <p:cNvSpPr txBox="1"/>
          <p:nvPr/>
        </p:nvSpPr>
        <p:spPr>
          <a:xfrm>
            <a:off x="3487738" y="2711450"/>
            <a:ext cx="3929063" cy="583565"/>
          </a:xfrm>
          <a:prstGeom prst="rect">
            <a:avLst/>
          </a:prstGeom>
          <a:noFill/>
        </p:spPr>
        <p:txBody>
          <a:bodyPr>
            <a:spAutoFit/>
          </a:bodyPr>
          <a:lstStyle/>
          <a:p>
            <a:pPr marL="457200" marR="0" lvl="1" indent="0" algn="l" defTabSz="457200" rtl="0" eaLnBrk="1" fontAlgn="base" latinLnBrk="0" hangingPunct="1">
              <a:lnSpc>
                <a:spcPct val="100000"/>
              </a:lnSpc>
              <a:spcBef>
                <a:spcPct val="0"/>
              </a:spcBef>
              <a:spcAft>
                <a:spcPct val="0"/>
              </a:spcAft>
              <a:buClrTx/>
              <a:buSzTx/>
              <a:buFont typeface="Arial"/>
              <a:buNone/>
              <a:defRPr/>
            </a:pPr>
            <a:r>
              <a:rPr kumimoji="0" lang="en-US" altLang="zh-CN" sz="3200" b="0" i="0" u="none" strike="noStrike" kern="1200" cap="none" spc="0" normalizeH="0" baseline="0" noProof="1">
                <a:ln>
                  <a:noFill/>
                </a:ln>
                <a:solidFill>
                  <a:schemeClr val="bg1"/>
                </a:solidFill>
                <a:effectLst/>
                <a:uLnTx/>
                <a:uFillTx/>
                <a:latin typeface="+mn-ea"/>
                <a:cs typeface="+mn-ea"/>
                <a:sym typeface="+mn-ea"/>
              </a:rPr>
              <a:t>立论文   驳论文</a:t>
            </a:r>
          </a:p>
        </p:txBody>
      </p:sp>
      <p:sp>
        <p:nvSpPr>
          <p:cNvPr id="8197" name="文本框 8"/>
          <p:cNvSpPr txBox="1"/>
          <p:nvPr/>
        </p:nvSpPr>
        <p:spPr>
          <a:xfrm>
            <a:off x="3738563" y="3408363"/>
            <a:ext cx="5749925" cy="780415"/>
          </a:xfrm>
          <a:prstGeom prst="rect">
            <a:avLst/>
          </a:prstGeom>
          <a:noFill/>
          <a:ln w="9525">
            <a:noFill/>
          </a:ln>
        </p:spPr>
        <p:txBody>
          <a:bodyPr>
            <a:spAutoFit/>
          </a:bodyPr>
          <a:lstStyle/>
          <a:p>
            <a:pPr algn="ctr">
              <a:lnSpc>
                <a:spcPct val="140000"/>
              </a:lnSpc>
            </a:pPr>
            <a:r>
              <a:rPr lang="zh-CN" altLang="en-US" sz="3200" dirty="0">
                <a:solidFill>
                  <a:schemeClr val="bg1"/>
                </a:solidFill>
                <a:latin typeface="+mn-ea"/>
                <a:cs typeface="+mn-ea"/>
                <a:sym typeface="Arial" pitchFamily="34" charset="0"/>
              </a:rPr>
              <a:t>基本结构</a:t>
            </a:r>
            <a:r>
              <a:rPr lang="en-US" altLang="zh-CN" sz="3200" dirty="0">
                <a:solidFill>
                  <a:schemeClr val="bg1"/>
                </a:solidFill>
                <a:latin typeface="+mn-ea"/>
                <a:cs typeface="+mn-ea"/>
                <a:sym typeface="Arial" pitchFamily="34" charset="0"/>
              </a:rPr>
              <a:t>:</a:t>
            </a:r>
            <a:r>
              <a:rPr lang="zh-CN" altLang="en-US" sz="3200" dirty="0">
                <a:solidFill>
                  <a:schemeClr val="bg1"/>
                </a:solidFill>
                <a:latin typeface="+mn-ea"/>
                <a:cs typeface="+mn-ea"/>
                <a:sym typeface="Arial" pitchFamily="34" charset="0"/>
              </a:rPr>
              <a:t>引论  </a:t>
            </a:r>
            <a:r>
              <a:rPr lang="en-US" altLang="zh-CN" sz="3200" dirty="0">
                <a:solidFill>
                  <a:schemeClr val="bg1"/>
                </a:solidFill>
                <a:latin typeface="+mn-ea"/>
                <a:cs typeface="+mn-ea"/>
                <a:sym typeface="Arial" pitchFamily="34" charset="0"/>
              </a:rPr>
              <a:t>—</a:t>
            </a:r>
            <a:r>
              <a:rPr lang="zh-CN" altLang="en-US" sz="3200" dirty="0">
                <a:solidFill>
                  <a:schemeClr val="bg1"/>
                </a:solidFill>
                <a:latin typeface="+mn-ea"/>
                <a:cs typeface="+mn-ea"/>
                <a:sym typeface="Arial" pitchFamily="34" charset="0"/>
              </a:rPr>
              <a:t>本论 </a:t>
            </a:r>
            <a:r>
              <a:rPr lang="en-US" altLang="zh-CN" sz="3200" dirty="0">
                <a:solidFill>
                  <a:schemeClr val="bg1"/>
                </a:solidFill>
                <a:latin typeface="+mn-ea"/>
                <a:cs typeface="+mn-ea"/>
                <a:sym typeface="Arial" pitchFamily="34" charset="0"/>
              </a:rPr>
              <a:t>—</a:t>
            </a:r>
            <a:r>
              <a:rPr lang="zh-CN" altLang="en-US" sz="3200" dirty="0">
                <a:solidFill>
                  <a:schemeClr val="bg1"/>
                </a:solidFill>
                <a:latin typeface="+mn-ea"/>
                <a:cs typeface="+mn-ea"/>
                <a:sym typeface="Arial" pitchFamily="34" charset="0"/>
              </a:rPr>
              <a:t> 结论</a:t>
            </a:r>
          </a:p>
        </p:txBody>
      </p:sp>
      <p:sp>
        <p:nvSpPr>
          <p:cNvPr id="8198" name="文本框 9"/>
          <p:cNvSpPr txBox="1"/>
          <p:nvPr/>
        </p:nvSpPr>
        <p:spPr>
          <a:xfrm>
            <a:off x="3851275" y="4184650"/>
            <a:ext cx="6975475" cy="990015"/>
          </a:xfrm>
          <a:prstGeom prst="rect">
            <a:avLst/>
          </a:prstGeom>
          <a:noFill/>
          <a:ln w="9525">
            <a:noFill/>
          </a:ln>
        </p:spPr>
        <p:txBody>
          <a:bodyPr>
            <a:spAutoFit/>
          </a:bodyPr>
          <a:lstStyle/>
          <a:p>
            <a:pPr>
              <a:lnSpc>
                <a:spcPts val="3500"/>
              </a:lnSpc>
            </a:pPr>
            <a:r>
              <a:rPr lang="zh-CN" altLang="en-US" sz="3200" dirty="0">
                <a:solidFill>
                  <a:schemeClr val="bg1"/>
                </a:solidFill>
                <a:latin typeface="Calibri" charset="0"/>
                <a:sym typeface="Arial" pitchFamily="34" charset="0"/>
              </a:rPr>
              <a:t>论证结构 ：并列式  层进式   对比式  总分式   综合式</a:t>
            </a:r>
          </a:p>
        </p:txBody>
      </p:sp>
      <p:sp>
        <p:nvSpPr>
          <p:cNvPr id="8199" name="文本框 10"/>
          <p:cNvSpPr txBox="1"/>
          <p:nvPr/>
        </p:nvSpPr>
        <p:spPr>
          <a:xfrm>
            <a:off x="3892205" y="5101288"/>
            <a:ext cx="7736953" cy="1077218"/>
          </a:xfrm>
          <a:prstGeom prst="rect">
            <a:avLst/>
          </a:prstGeom>
          <a:noFill/>
          <a:ln w="9525">
            <a:noFill/>
          </a:ln>
        </p:spPr>
        <p:txBody>
          <a:bodyPr wrap="square">
            <a:spAutoFit/>
          </a:bodyPr>
          <a:lstStyle/>
          <a:p>
            <a:r>
              <a:rPr lang="en-US" altLang="zh-CN" sz="3200" dirty="0">
                <a:solidFill>
                  <a:schemeClr val="bg1"/>
                </a:solidFill>
                <a:latin typeface="+mn-ea"/>
                <a:sym typeface="Arial" pitchFamily="34" charset="0"/>
              </a:rPr>
              <a:t>举例论证  道理论证  </a:t>
            </a:r>
            <a:r>
              <a:rPr lang="en-US" altLang="zh-CN" sz="3200" dirty="0" err="1">
                <a:solidFill>
                  <a:schemeClr val="bg1"/>
                </a:solidFill>
                <a:latin typeface="+mn-ea"/>
                <a:sym typeface="Arial" pitchFamily="34" charset="0"/>
              </a:rPr>
              <a:t>对比论证</a:t>
            </a:r>
            <a:r>
              <a:rPr lang="en-US" altLang="zh-CN" sz="3200" dirty="0">
                <a:solidFill>
                  <a:schemeClr val="bg1"/>
                </a:solidFill>
                <a:latin typeface="+mn-ea"/>
                <a:sym typeface="Arial" pitchFamily="34" charset="0"/>
              </a:rPr>
              <a:t>  </a:t>
            </a:r>
            <a:r>
              <a:rPr lang="en-US" altLang="zh-CN" sz="3200" dirty="0" err="1">
                <a:solidFill>
                  <a:schemeClr val="bg1"/>
                </a:solidFill>
                <a:latin typeface="+mn-ea"/>
                <a:sym typeface="Arial" pitchFamily="34" charset="0"/>
              </a:rPr>
              <a:t>比喻论证</a:t>
            </a:r>
            <a:r>
              <a:rPr lang="en-US" altLang="zh-CN" sz="3200" dirty="0">
                <a:solidFill>
                  <a:schemeClr val="bg1"/>
                </a:solidFill>
                <a:latin typeface="+mn-ea"/>
                <a:sym typeface="Arial" pitchFamily="34" charset="0"/>
              </a:rPr>
              <a:t>  因果论证  </a:t>
            </a:r>
            <a:r>
              <a:rPr lang="en-US" altLang="zh-CN" sz="3200" dirty="0" err="1">
                <a:solidFill>
                  <a:schemeClr val="bg1"/>
                </a:solidFill>
                <a:latin typeface="+mn-ea"/>
                <a:sym typeface="Arial" pitchFamily="34" charset="0"/>
              </a:rPr>
              <a:t>类比论证</a:t>
            </a:r>
            <a:r>
              <a:rPr lang="en-US" altLang="zh-CN" sz="3200" dirty="0">
                <a:solidFill>
                  <a:schemeClr val="bg1"/>
                </a:solidFill>
                <a:latin typeface="+mn-ea"/>
                <a:sym typeface="Arial" pitchFamily="34" charset="0"/>
              </a:rPr>
              <a:t>  </a:t>
            </a:r>
            <a:r>
              <a:rPr lang="zh-CN" altLang="en-US" sz="3200" dirty="0">
                <a:solidFill>
                  <a:schemeClr val="bg1"/>
                </a:solidFill>
                <a:latin typeface="+mn-ea"/>
                <a:sym typeface="Arial" pitchFamily="34" charset="0"/>
              </a:rPr>
              <a:t>假设论证</a:t>
            </a:r>
            <a:endParaRPr lang="zh-CN" altLang="zh-CN" sz="3200" dirty="0">
              <a:solidFill>
                <a:schemeClr val="bg1"/>
              </a:solidFill>
              <a:latin typeface="+mn-ea"/>
              <a:sym typeface="Arial" pitchFamily="34" charset="0"/>
            </a:endParaRPr>
          </a:p>
        </p:txBody>
      </p:sp>
      <p:sp>
        <p:nvSpPr>
          <p:cNvPr id="29" name="圆角矩形 28"/>
          <p:cNvSpPr/>
          <p:nvPr/>
        </p:nvSpPr>
        <p:spPr>
          <a:xfrm>
            <a:off x="1660525" y="1670050"/>
            <a:ext cx="2154238" cy="704850"/>
          </a:xfrm>
          <a:prstGeom prst="roundRect">
            <a:avLst>
              <a:gd name="adj" fmla="val 50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600" b="0" i="0" u="none" strike="noStrike" kern="1200" cap="none" spc="0" normalizeH="0" baseline="0" noProof="1">
                <a:ln>
                  <a:noFill/>
                </a:ln>
                <a:solidFill>
                  <a:schemeClr val="bg1"/>
                </a:solidFill>
                <a:effectLst/>
                <a:uLnTx/>
                <a:uFillTx/>
                <a:latin typeface="+mj-lt"/>
                <a:ea typeface="+mj-ea"/>
                <a:cs typeface="+mj-cs"/>
                <a:sym typeface="Arial" pitchFamily="34" charset="0"/>
              </a:rPr>
              <a:t>三要素</a:t>
            </a:r>
          </a:p>
        </p:txBody>
      </p:sp>
      <p:sp>
        <p:nvSpPr>
          <p:cNvPr id="18" name="圆角矩形 17"/>
          <p:cNvSpPr/>
          <p:nvPr/>
        </p:nvSpPr>
        <p:spPr>
          <a:xfrm>
            <a:off x="1660525" y="2654300"/>
            <a:ext cx="2154238" cy="698500"/>
          </a:xfrm>
          <a:prstGeom prst="round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600" b="0" i="0" u="none" strike="noStrike" kern="1200" cap="none" spc="0" normalizeH="0" baseline="0" noProof="1">
                <a:ln>
                  <a:noFill/>
                </a:ln>
                <a:solidFill>
                  <a:schemeClr val="bg1"/>
                </a:solidFill>
                <a:effectLst/>
                <a:uLnTx/>
                <a:uFillTx/>
                <a:latin typeface="+mj-lt"/>
                <a:ea typeface="+mj-ea"/>
                <a:cs typeface="+mj-cs"/>
                <a:sym typeface="Arial" pitchFamily="34" charset="0"/>
              </a:rPr>
              <a:t>类 型</a:t>
            </a:r>
          </a:p>
        </p:txBody>
      </p:sp>
      <p:sp>
        <p:nvSpPr>
          <p:cNvPr id="37" name="圆角矩形 36"/>
          <p:cNvSpPr/>
          <p:nvPr/>
        </p:nvSpPr>
        <p:spPr>
          <a:xfrm>
            <a:off x="1660525" y="3979862"/>
            <a:ext cx="2152650" cy="679450"/>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600" b="0" i="0" u="none" strike="noStrike" kern="1200" cap="none" spc="0" normalizeH="0" baseline="0" noProof="1">
                <a:ln>
                  <a:noFill/>
                </a:ln>
                <a:solidFill>
                  <a:schemeClr val="bg1"/>
                </a:solidFill>
                <a:effectLst/>
                <a:uLnTx/>
                <a:uFillTx/>
                <a:latin typeface="+mj-lt"/>
                <a:ea typeface="+mj-ea"/>
                <a:cs typeface="+mj-cs"/>
                <a:sym typeface="Arial" pitchFamily="34" charset="0"/>
              </a:rPr>
              <a:t>结 构</a:t>
            </a:r>
          </a:p>
        </p:txBody>
      </p:sp>
      <p:sp>
        <p:nvSpPr>
          <p:cNvPr id="41" name="圆角矩形 40"/>
          <p:cNvSpPr/>
          <p:nvPr/>
        </p:nvSpPr>
        <p:spPr>
          <a:xfrm>
            <a:off x="1620838" y="5286375"/>
            <a:ext cx="2230438" cy="682625"/>
          </a:xfrm>
          <a:prstGeom prst="roundRect">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600" b="0" i="0" u="none" strike="noStrike" kern="1200" cap="none" spc="0" normalizeH="0" baseline="0" noProof="1">
                <a:ln>
                  <a:noFill/>
                </a:ln>
                <a:solidFill>
                  <a:schemeClr val="bg1"/>
                </a:solidFill>
                <a:effectLst/>
                <a:uLnTx/>
                <a:uFillTx/>
                <a:latin typeface="+mj-lt"/>
                <a:ea typeface="+mj-ea"/>
                <a:cs typeface="+mj-cs"/>
                <a:sym typeface="Arial" pitchFamily="34" charset="0"/>
              </a:rPr>
              <a:t>论证方法</a:t>
            </a:r>
          </a:p>
        </p:txBody>
      </p:sp>
      <p:sp>
        <p:nvSpPr>
          <p:cNvPr id="3" name="文本框 2"/>
          <p:cNvSpPr txBox="1"/>
          <p:nvPr/>
        </p:nvSpPr>
        <p:spPr>
          <a:xfrm>
            <a:off x="4295800" y="1767106"/>
            <a:ext cx="1415007" cy="584775"/>
          </a:xfrm>
          <a:prstGeom prst="rect">
            <a:avLst/>
          </a:prstGeom>
          <a:noFill/>
        </p:spPr>
        <p:txBody>
          <a:bodyPr wrap="square" rtlCol="0">
            <a:spAutoFit/>
          </a:bodyPr>
          <a:lstStyle/>
          <a:p>
            <a:r>
              <a:rPr lang="zh-CN" altLang="en-US" sz="3200" dirty="0"/>
              <a:t>论点</a:t>
            </a:r>
          </a:p>
        </p:txBody>
      </p:sp>
      <p:sp>
        <p:nvSpPr>
          <p:cNvPr id="15" name="文本框 14"/>
          <p:cNvSpPr txBox="1"/>
          <p:nvPr/>
        </p:nvSpPr>
        <p:spPr>
          <a:xfrm>
            <a:off x="6296274" y="1787347"/>
            <a:ext cx="1415007" cy="584775"/>
          </a:xfrm>
          <a:prstGeom prst="rect">
            <a:avLst/>
          </a:prstGeom>
          <a:noFill/>
        </p:spPr>
        <p:txBody>
          <a:bodyPr wrap="square" rtlCol="0">
            <a:spAutoFit/>
          </a:bodyPr>
          <a:lstStyle/>
          <a:p>
            <a:r>
              <a:rPr lang="zh-CN" altLang="en-US" sz="3200" dirty="0"/>
              <a:t>论据</a:t>
            </a:r>
          </a:p>
        </p:txBody>
      </p:sp>
      <p:sp>
        <p:nvSpPr>
          <p:cNvPr id="16" name="文本框 15"/>
          <p:cNvSpPr txBox="1"/>
          <p:nvPr/>
        </p:nvSpPr>
        <p:spPr>
          <a:xfrm>
            <a:off x="8326070" y="1767106"/>
            <a:ext cx="1415007" cy="584775"/>
          </a:xfrm>
          <a:prstGeom prst="rect">
            <a:avLst/>
          </a:prstGeom>
          <a:noFill/>
        </p:spPr>
        <p:txBody>
          <a:bodyPr wrap="square" rtlCol="0">
            <a:spAutoFit/>
          </a:bodyPr>
          <a:lstStyle/>
          <a:p>
            <a:r>
              <a:rPr lang="zh-CN" altLang="en-US" sz="3200" dirty="0"/>
              <a:t>论证</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8197"/>
                                        </p:tgtEl>
                                        <p:attrNameLst>
                                          <p:attrName>style.visibility</p:attrName>
                                        </p:attrNameLst>
                                      </p:cBhvr>
                                      <p:to>
                                        <p:strVal val="visible"/>
                                      </p:to>
                                    </p:set>
                                    <p:animEffect transition="in" filter="fade">
                                      <p:cBhvr>
                                        <p:cTn id="48" dur="1000"/>
                                        <p:tgtEl>
                                          <p:spTgt spid="8197"/>
                                        </p:tgtEl>
                                      </p:cBhvr>
                                    </p:animEffect>
                                    <p:anim calcmode="lin" valueType="num">
                                      <p:cBhvr>
                                        <p:cTn id="49" dur="1000" fill="hold"/>
                                        <p:tgtEl>
                                          <p:spTgt spid="8197"/>
                                        </p:tgtEl>
                                        <p:attrNameLst>
                                          <p:attrName>ppt_x</p:attrName>
                                        </p:attrNameLst>
                                      </p:cBhvr>
                                      <p:tavLst>
                                        <p:tav tm="0">
                                          <p:val>
                                            <p:strVal val="#ppt_x"/>
                                          </p:val>
                                        </p:tav>
                                        <p:tav tm="100000">
                                          <p:val>
                                            <p:strVal val="#ppt_x"/>
                                          </p:val>
                                        </p:tav>
                                      </p:tavLst>
                                    </p:anim>
                                    <p:anim calcmode="lin" valueType="num">
                                      <p:cBhvr>
                                        <p:cTn id="50" dur="1000" fill="hold"/>
                                        <p:tgtEl>
                                          <p:spTgt spid="819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8198"/>
                                        </p:tgtEl>
                                        <p:attrNameLst>
                                          <p:attrName>style.visibility</p:attrName>
                                        </p:attrNameLst>
                                      </p:cBhvr>
                                      <p:to>
                                        <p:strVal val="visible"/>
                                      </p:to>
                                    </p:set>
                                    <p:animEffect transition="in" filter="barn(inVertical)">
                                      <p:cBhvr>
                                        <p:cTn id="55" dur="500"/>
                                        <p:tgtEl>
                                          <p:spTgt spid="8198"/>
                                        </p:tgtEl>
                                      </p:cBhvr>
                                    </p:animEffect>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circle(in)">
                                      <p:cBhvr>
                                        <p:cTn id="60" dur="2000"/>
                                        <p:tgtEl>
                                          <p:spTgt spid="41"/>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grpId="0" nodeType="clickEffect">
                                  <p:stCondLst>
                                    <p:cond delay="0"/>
                                  </p:stCondLst>
                                  <p:childTnLst>
                                    <p:set>
                                      <p:cBhvr>
                                        <p:cTn id="64" dur="1" fill="hold">
                                          <p:stCondLst>
                                            <p:cond delay="0"/>
                                          </p:stCondLst>
                                        </p:cTn>
                                        <p:tgtEl>
                                          <p:spTgt spid="8199"/>
                                        </p:tgtEl>
                                        <p:attrNameLst>
                                          <p:attrName>style.visibility</p:attrName>
                                        </p:attrNameLst>
                                      </p:cBhvr>
                                      <p:to>
                                        <p:strVal val="visible"/>
                                      </p:to>
                                    </p:set>
                                    <p:animEffect transition="in" filter="randombar(horizontal)">
                                      <p:cBhvr>
                                        <p:cTn id="65" dur="500"/>
                                        <p:tgtEl>
                                          <p:spTgt spid="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8197" grpId="0"/>
      <p:bldP spid="8198" grpId="0"/>
      <p:bldP spid="8199" grpId="0"/>
      <p:bldP spid="29" grpId="0" animBg="1"/>
      <p:bldP spid="18" grpId="0" animBg="1"/>
      <p:bldP spid="37" grpId="0" animBg="1"/>
      <p:bldP spid="41" grpId="0" animBg="1"/>
      <p:bldP spid="3" grpId="0"/>
      <p:bldP spid="15" grpId="0"/>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2"/>
          <p:cNvSpPr txBox="1"/>
          <p:nvPr/>
        </p:nvSpPr>
        <p:spPr>
          <a:xfrm>
            <a:off x="1884363" y="992188"/>
            <a:ext cx="8559800" cy="2061210"/>
          </a:xfrm>
          <a:prstGeom prst="rect">
            <a:avLst/>
          </a:prstGeom>
          <a:noFill/>
          <a:ln w="9525">
            <a:noFill/>
          </a:ln>
        </p:spPr>
        <p:txBody>
          <a:bodyPr>
            <a:spAutoFit/>
          </a:bodyPr>
          <a:lstStyle/>
          <a:p>
            <a:r>
              <a:rPr lang="en-US" altLang="zh-CN" sz="3200" dirty="0">
                <a:latin typeface="Arial" pitchFamily="34" charset="0"/>
                <a:sym typeface="Arial" pitchFamily="34" charset="0"/>
              </a:rPr>
              <a:t>【</a:t>
            </a:r>
            <a:r>
              <a:rPr lang="zh-CN" altLang="en-US" sz="3200" dirty="0">
                <a:latin typeface="黑体" pitchFamily="49" charset="-122"/>
                <a:ea typeface="黑体" pitchFamily="49" charset="-122"/>
                <a:sym typeface="Arial" pitchFamily="34" charset="0"/>
              </a:rPr>
              <a:t>解析</a:t>
            </a:r>
            <a:r>
              <a:rPr lang="en-US" altLang="zh-CN" sz="3200" dirty="0">
                <a:latin typeface="Arial" pitchFamily="34" charset="0"/>
                <a:sym typeface="Arial" pitchFamily="34" charset="0"/>
              </a:rPr>
              <a:t>】</a:t>
            </a:r>
            <a:r>
              <a:rPr lang="zh-CN" altLang="en-US" sz="3200" dirty="0">
                <a:latin typeface="仿宋" panose="02010609060101010101" pitchFamily="49" charset="-122"/>
                <a:ea typeface="仿宋" panose="02010609060101010101" pitchFamily="49" charset="-122"/>
                <a:sym typeface="Arial" pitchFamily="34" charset="0"/>
              </a:rPr>
              <a:t>原文的观点是“至于纯粹的文艺作品，</a:t>
            </a:r>
            <a:endParaRPr lang="zh-CN" altLang="en-US" sz="3200" dirty="0">
              <a:latin typeface="仿宋" panose="02010609060101010101" pitchFamily="49" charset="-122"/>
              <a:ea typeface="仿宋" panose="02010609060101010101" pitchFamily="49" charset="-122"/>
            </a:endParaRPr>
          </a:p>
          <a:p>
            <a:r>
              <a:rPr lang="zh-CN" altLang="en-US" sz="3200" dirty="0">
                <a:latin typeface="仿宋" panose="02010609060101010101" pitchFamily="49" charset="-122"/>
                <a:ea typeface="仿宋" panose="02010609060101010101" pitchFamily="49" charset="-122"/>
                <a:sym typeface="Arial" pitchFamily="34" charset="0"/>
              </a:rPr>
              <a:t>当然也能从中发掘史料”，选项中的“不能从这类作品中发掘史料”直接将原文肯定的意思说成否定的了。</a:t>
            </a:r>
          </a:p>
        </p:txBody>
      </p:sp>
      <p:pic>
        <p:nvPicPr>
          <p:cNvPr id="45059" name="图片 2" descr="20150805170832_JdYak"/>
          <p:cNvPicPr>
            <a:picLocks noChangeAspect="1"/>
          </p:cNvPicPr>
          <p:nvPr/>
        </p:nvPicPr>
        <p:blipFill>
          <a:blip r:embed="rId1" cstate="print"/>
          <a:stretch>
            <a:fillRect/>
          </a:stretch>
        </p:blipFill>
        <p:spPr>
          <a:xfrm>
            <a:off x="7789863" y="2916238"/>
            <a:ext cx="2852737" cy="3678237"/>
          </a:xfrm>
          <a:prstGeom prst="rect">
            <a:avLst/>
          </a:prstGeom>
          <a:noFill/>
          <a:ln w="9525">
            <a:noFill/>
          </a:ln>
        </p:spPr>
      </p:pic>
    </p:spTree>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1"/>
          <p:cNvGrpSpPr/>
          <p:nvPr/>
        </p:nvGrpSpPr>
        <p:grpSpPr>
          <a:xfrm>
            <a:off x="1708150" y="1001713"/>
            <a:ext cx="2633663" cy="801687"/>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539" y="2119551"/>
              <a:ext cx="1225093" cy="1077956"/>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混淆时间</a:t>
              </a:r>
              <a:endParaRPr kumimoji="0" lang="en-US" altLang="zh-CN"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p:txBody>
        </p:sp>
      </p:grpSp>
      <p:sp>
        <p:nvSpPr>
          <p:cNvPr id="2" name="文本框 1"/>
          <p:cNvSpPr txBox="1"/>
          <p:nvPr/>
        </p:nvSpPr>
        <p:spPr>
          <a:xfrm>
            <a:off x="1725613" y="1881188"/>
            <a:ext cx="8740775" cy="2061210"/>
          </a:xfrm>
          <a:prstGeom prst="rect">
            <a:avLst/>
          </a:prstGeom>
          <a:solidFill>
            <a:schemeClr val="accent5">
              <a:lumMod val="20000"/>
              <a:lumOff val="80000"/>
            </a:schemeClr>
          </a:solidFill>
        </p:spPr>
        <p:txBody>
          <a:bodyPr>
            <a:spAutoFit/>
          </a:bodyPr>
          <a:lstStyle/>
          <a:p>
            <a:pPr marR="0" defTabSz="914400">
              <a:buClrTx/>
              <a:buSzTx/>
              <a:buFont typeface="Arial" pitchFamily="34" charset="0"/>
              <a:buNone/>
              <a:defRPr/>
            </a:pPr>
            <a:r>
              <a:rPr kumimoji="0" lang="zh-CN" altLang="en-US" sz="3200" kern="1200" cap="none" spc="0" normalizeH="0" baseline="0" noProof="1">
                <a:latin typeface="Calibri" charset="0"/>
                <a:ea typeface="宋体" pitchFamily="2" charset="-122"/>
                <a:cs typeface="+mn-cs"/>
              </a:rPr>
              <a:t>命题者在事物或现象产生、出现的时间上设置干扰,有时将“先期”表述为“后期”,有时将“后期”表述为“先期”,有时将“先期或后期”表述为“先期和后期”。</a:t>
            </a:r>
          </a:p>
        </p:txBody>
      </p:sp>
      <p:sp>
        <p:nvSpPr>
          <p:cNvPr id="45061" name="文本框 4"/>
          <p:cNvSpPr txBox="1"/>
          <p:nvPr/>
        </p:nvSpPr>
        <p:spPr>
          <a:xfrm>
            <a:off x="1727200" y="4848225"/>
            <a:ext cx="8739188" cy="1568450"/>
          </a:xfrm>
          <a:prstGeom prst="rect">
            <a:avLst/>
          </a:prstGeom>
          <a:noFill/>
          <a:ln w="9525">
            <a:noFill/>
          </a:ln>
        </p:spPr>
        <p:txBody>
          <a:bodyPr>
            <a:spAutoFit/>
          </a:bodyPr>
          <a:lstStyle/>
          <a:p>
            <a:r>
              <a:rPr lang="en-US" altLang="zh-CN" sz="3200">
                <a:latin typeface="Calibri" charset="0"/>
              </a:rPr>
              <a:t>[</a:t>
            </a:r>
            <a:r>
              <a:rPr lang="zh-CN" altLang="en-US" sz="3200">
                <a:latin typeface="仿宋" panose="02010609060101010101" pitchFamily="49" charset="-122"/>
                <a:ea typeface="仿宋" panose="02010609060101010101" pitchFamily="49" charset="-122"/>
                <a:cs typeface="仿宋" panose="02010609060101010101" pitchFamily="49" charset="-122"/>
              </a:rPr>
              <a:t>四川</a:t>
            </a:r>
            <a:r>
              <a:rPr lang="en-US" altLang="zh-CN" sz="3200">
                <a:latin typeface="仿宋" panose="02010609060101010101" pitchFamily="49" charset="-122"/>
                <a:ea typeface="仿宋" panose="02010609060101010101" pitchFamily="49" charset="-122"/>
                <a:cs typeface="仿宋" panose="02010609060101010101" pitchFamily="49" charset="-122"/>
              </a:rPr>
              <a:t>2015·7C</a:t>
            </a:r>
            <a:r>
              <a:rPr lang="en-US" altLang="zh-CN" sz="3200">
                <a:latin typeface="Calibri" charset="0"/>
              </a:rPr>
              <a:t>]</a:t>
            </a:r>
            <a:r>
              <a:rPr lang="zh-CN" altLang="en-US" sz="3200">
                <a:latin typeface="宋体" pitchFamily="2" charset="-122"/>
                <a:ea typeface="宋体" pitchFamily="2" charset="-122"/>
              </a:rPr>
              <a:t>古文经学一直未能立于学官，但凭借民间研究力量的不断努力，在东汉也取得了巨大成就。</a:t>
            </a:r>
            <a:endParaRPr lang="zh-CN" altLang="en-US" sz="3200" dirty="0">
              <a:latin typeface="宋体" pitchFamily="2" charset="-122"/>
              <a:ea typeface="宋体" pitchFamily="2" charset="-122"/>
            </a:endParaRPr>
          </a:p>
        </p:txBody>
      </p:sp>
      <p:sp>
        <p:nvSpPr>
          <p:cNvPr id="6" name="矩形 5"/>
          <p:cNvSpPr/>
          <p:nvPr/>
        </p:nvSpPr>
        <p:spPr>
          <a:xfrm>
            <a:off x="1725613" y="4179888"/>
            <a:ext cx="579438" cy="512763"/>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 fill="hold"/>
                                        <p:tgtEl>
                                          <p:spTgt spid="6"/>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5061"/>
                                        </p:tgtEl>
                                        <p:attrNameLst>
                                          <p:attrName>style.visibility</p:attrName>
                                        </p:attrNameLst>
                                      </p:cBhvr>
                                      <p:to>
                                        <p:strVal val="visible"/>
                                      </p:to>
                                    </p:set>
                                    <p:anim calcmode="lin" valueType="num">
                                      <p:cBhvr>
                                        <p:cTn id="22" dur="1" fill="hold"/>
                                        <p:tgtEl>
                                          <p:spTgt spid="4506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5061" grpId="0"/>
      <p:bldP spid="6"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本框 1"/>
          <p:cNvSpPr txBox="1"/>
          <p:nvPr/>
        </p:nvSpPr>
        <p:spPr>
          <a:xfrm>
            <a:off x="1904206" y="1124744"/>
            <a:ext cx="8383587" cy="5016758"/>
          </a:xfrm>
          <a:prstGeom prst="rect">
            <a:avLst/>
          </a:prstGeom>
          <a:noFill/>
          <a:ln w="9525">
            <a:noFill/>
          </a:ln>
        </p:spPr>
        <p:txBody>
          <a:bodyPr>
            <a:spAutoFit/>
          </a:bodyPr>
          <a:lstStyle/>
          <a:p>
            <a:r>
              <a:rPr lang="zh-CN" altLang="en-US" sz="3200" dirty="0">
                <a:latin typeface="黑体" pitchFamily="49" charset="-122"/>
                <a:ea typeface="黑体" pitchFamily="49" charset="-122"/>
              </a:rPr>
              <a:t>【原文】</a:t>
            </a:r>
            <a:r>
              <a:rPr lang="zh-CN" altLang="en-US" sz="3200" dirty="0">
                <a:latin typeface="楷体" panose="02010609060101010101" pitchFamily="49" charset="-122"/>
                <a:ea typeface="楷体" panose="02010609060101010101" pitchFamily="49" charset="-122"/>
              </a:rPr>
              <a:t>因汉武帝及其后所立五经博士皆为今文经博士，西汉末刘歆便要求把古文经也立于学官，但遭到今文经学家的阻挠，一时没有实现，于是引起今古文经学家之间的一场大争论</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古文经学在东汉发展昌盛，注重文字训诂和对典章名物的解释，突出还原历史和文化传承，学术贡献良多，弊病是流于繁琐的文献考证而脱离思想和生活</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东汉末古文经学家郑玄融合今古文经学，遍注群经，成为汉代经学的集大成者。</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6081"/>
                                        </p:tgtEl>
                                        <p:attrNameLst>
                                          <p:attrName>style.visibility</p:attrName>
                                        </p:attrNameLst>
                                      </p:cBhvr>
                                      <p:to>
                                        <p:strVal val="visible"/>
                                      </p:to>
                                    </p:set>
                                    <p:anim calcmode="lin" valueType="num">
                                      <p:cBhvr>
                                        <p:cTn id="7" dur="1" fill="hold"/>
                                        <p:tgtEl>
                                          <p:spTgt spid="4608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84363" y="992188"/>
            <a:ext cx="8559800" cy="1077218"/>
          </a:xfrm>
          <a:prstGeom prst="rect">
            <a:avLst/>
          </a:prstGeom>
          <a:noFill/>
          <a:ln w="9525">
            <a:noFill/>
          </a:ln>
        </p:spPr>
        <p:txBody>
          <a:bodyPr>
            <a:spAutoFit/>
          </a:bodyPr>
          <a:lstStyle/>
          <a:p>
            <a:r>
              <a:rPr lang="en-US" altLang="zh-CN" sz="3200" dirty="0">
                <a:latin typeface="Arial" pitchFamily="34" charset="0"/>
                <a:sym typeface="Arial" pitchFamily="34" charset="0"/>
              </a:rPr>
              <a:t>【</a:t>
            </a:r>
            <a:r>
              <a:rPr lang="zh-CN" altLang="en-US" sz="3200" dirty="0">
                <a:latin typeface="黑体" pitchFamily="49" charset="-122"/>
                <a:ea typeface="黑体" pitchFamily="49" charset="-122"/>
                <a:sym typeface="Arial" pitchFamily="34" charset="0"/>
              </a:rPr>
              <a:t>解析</a:t>
            </a:r>
            <a:r>
              <a:rPr lang="en-US" altLang="zh-CN" sz="3200" dirty="0">
                <a:latin typeface="Arial" pitchFamily="34" charset="0"/>
                <a:sym typeface="Arial" pitchFamily="34" charset="0"/>
              </a:rPr>
              <a:t>】</a:t>
            </a:r>
            <a:r>
              <a:rPr lang="zh-CN" altLang="en-US" sz="3200" dirty="0">
                <a:latin typeface="Arial" pitchFamily="34" charset="0"/>
                <a:ea typeface="仿宋" panose="02010609060101010101" pitchFamily="49" charset="-122"/>
                <a:sym typeface="Arial" pitchFamily="34" charset="0"/>
              </a:rPr>
              <a:t>原文只是说“一时没有实现”，选项却说“一直未能立于学官”，明显是错误的。</a:t>
            </a:r>
            <a:endParaRPr lang="zh-CN" altLang="en-US" sz="3200" dirty="0">
              <a:latin typeface="仿宋" panose="02010609060101010101" pitchFamily="49" charset="-122"/>
              <a:ea typeface="仿宋" panose="02010609060101010101" pitchFamily="49" charset="-122"/>
              <a:sym typeface="Arial" pitchFamily="34" charset="0"/>
            </a:endParaRPr>
          </a:p>
        </p:txBody>
      </p:sp>
    </p:spTree>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a:xfrm>
            <a:off x="1708150" y="974725"/>
            <a:ext cx="2693988" cy="815975"/>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009" y="2119361"/>
              <a:ext cx="1226153" cy="1078337"/>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混淆条件</a:t>
              </a:r>
            </a:p>
          </p:txBody>
        </p:sp>
      </p:grpSp>
      <p:sp>
        <p:nvSpPr>
          <p:cNvPr id="3" name="文本框 2"/>
          <p:cNvSpPr txBox="1"/>
          <p:nvPr/>
        </p:nvSpPr>
        <p:spPr>
          <a:xfrm>
            <a:off x="1808163" y="1925638"/>
            <a:ext cx="8575675" cy="2061210"/>
          </a:xfrm>
          <a:prstGeom prst="rect">
            <a:avLst/>
          </a:prstGeom>
          <a:solidFill>
            <a:schemeClr val="accent5">
              <a:lumMod val="20000"/>
              <a:lumOff val="80000"/>
            </a:schemeClr>
          </a:solidFill>
          <a:ln w="9525">
            <a:noFill/>
          </a:ln>
        </p:spPr>
        <p:txBody>
          <a:bodyPr>
            <a:spAutoFit/>
          </a:bodyPr>
          <a:lstStyle/>
          <a:p>
            <a:pPr marR="0" defTabSz="914400">
              <a:buClrTx/>
              <a:buSzTx/>
              <a:buFont typeface="Arial" pitchFamily="34" charset="0"/>
              <a:buNone/>
              <a:defRPr/>
            </a:pPr>
            <a:r>
              <a:rPr kumimoji="0" lang="zh-CN" altLang="en-US" sz="3200" kern="1200" cap="none" spc="0" normalizeH="0" baseline="0" noProof="1">
                <a:latin typeface="Arial" pitchFamily="34" charset="0"/>
                <a:ea typeface="宋体" pitchFamily="2" charset="-122"/>
                <a:cs typeface="+mn-cs"/>
                <a:sym typeface="Arial" pitchFamily="34" charset="0"/>
              </a:rPr>
              <a:t>从必要条件和充分条件上看</a:t>
            </a:r>
            <a:r>
              <a:rPr kumimoji="0" lang="en-US" altLang="zh-CN" sz="3200" kern="1200" cap="none" spc="0" normalizeH="0" baseline="0" noProof="1">
                <a:latin typeface="Arial" pitchFamily="34"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有把“或然”说成“必然”和把“必然”说成“或然”两种错误。“或然”是指可能发生</a:t>
            </a:r>
            <a:r>
              <a:rPr kumimoji="0" lang="en-US" altLang="zh-CN" sz="3200" kern="1200" cap="none" spc="0" normalizeH="0" baseline="0" noProof="1">
                <a:latin typeface="Arial" pitchFamily="34" charset="0"/>
                <a:ea typeface="宋体" pitchFamily="2" charset="-122"/>
                <a:cs typeface="+mn-cs"/>
                <a:sym typeface="Arial" pitchFamily="34" charset="0"/>
              </a:rPr>
              <a:t>,</a:t>
            </a:r>
            <a:r>
              <a:rPr kumimoji="0" lang="zh-CN" altLang="en-US" sz="3200" kern="1200" cap="none" spc="0" normalizeH="0" baseline="0" noProof="1">
                <a:latin typeface="Arial" pitchFamily="34" charset="0"/>
                <a:ea typeface="宋体" pitchFamily="2" charset="-122"/>
                <a:cs typeface="+mn-cs"/>
                <a:sym typeface="Arial" pitchFamily="34" charset="0"/>
              </a:rPr>
              <a:t>也可能不发生的事情；“必然”是指一定发生的事情。</a:t>
            </a:r>
            <a:endParaRPr kumimoji="0" lang="zh-CN" altLang="en-US" sz="3200" kern="1200" cap="none" spc="0" normalizeH="0" baseline="0" noProof="1">
              <a:latin typeface="Arial" pitchFamily="34" charset="0"/>
              <a:ea typeface="宋体" pitchFamily="2" charset="-122"/>
              <a:cs typeface="+mn-cs"/>
            </a:endParaRPr>
          </a:p>
        </p:txBody>
      </p:sp>
      <p:sp>
        <p:nvSpPr>
          <p:cNvPr id="6" name="矩形 5"/>
          <p:cNvSpPr/>
          <p:nvPr/>
        </p:nvSpPr>
        <p:spPr>
          <a:xfrm>
            <a:off x="1797050" y="4076700"/>
            <a:ext cx="606425" cy="503238"/>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47110" name="文本框 6"/>
          <p:cNvSpPr txBox="1"/>
          <p:nvPr/>
        </p:nvSpPr>
        <p:spPr>
          <a:xfrm>
            <a:off x="1708150" y="4657725"/>
            <a:ext cx="8778875" cy="2553335"/>
          </a:xfrm>
          <a:prstGeom prst="rect">
            <a:avLst/>
          </a:prstGeom>
          <a:noFill/>
          <a:ln w="9525">
            <a:noFill/>
          </a:ln>
        </p:spPr>
        <p:txBody>
          <a:bodyPr>
            <a:spAutoFit/>
          </a:bodyPr>
          <a:lstStyle/>
          <a:p>
            <a:r>
              <a:rPr lang="en-US" altLang="zh-CN" sz="3200" dirty="0">
                <a:latin typeface="仿宋" panose="02010609060101010101" pitchFamily="49" charset="-122"/>
                <a:ea typeface="仿宋" panose="02010609060101010101" pitchFamily="49" charset="-122"/>
                <a:sym typeface="Arial" pitchFamily="34" charset="0"/>
              </a:rPr>
              <a:t>[</a:t>
            </a:r>
            <a:r>
              <a:rPr lang="zh-CN" altLang="en-US" sz="3200" dirty="0">
                <a:latin typeface="仿宋" panose="02010609060101010101" pitchFamily="49" charset="-122"/>
                <a:ea typeface="仿宋" panose="02010609060101010101" pitchFamily="49" charset="-122"/>
                <a:sym typeface="Arial" pitchFamily="34" charset="0"/>
              </a:rPr>
              <a:t>天津</a:t>
            </a:r>
            <a:r>
              <a:rPr lang="en-US" altLang="zh-CN" sz="3200" dirty="0">
                <a:latin typeface="仿宋" panose="02010609060101010101" pitchFamily="49" charset="-122"/>
                <a:ea typeface="仿宋" panose="02010609060101010101" pitchFamily="49" charset="-122"/>
                <a:sym typeface="Arial" pitchFamily="34" charset="0"/>
              </a:rPr>
              <a:t>2016·6B]</a:t>
            </a:r>
            <a:r>
              <a:rPr lang="zh-CN" altLang="en-US" sz="3200" dirty="0">
                <a:latin typeface="宋体" pitchFamily="2" charset="-122"/>
                <a:ea typeface="宋体" pitchFamily="2" charset="-122"/>
                <a:sym typeface="Arial" pitchFamily="34" charset="0"/>
              </a:rPr>
              <a:t>消费者文化消费品位的形成，建立在其具备一定文化水平这一客观基础之上；消费者具备一定文化水平，就会形成相应的文化消费品位。</a:t>
            </a:r>
            <a:endParaRPr lang="zh-CN" altLang="en-US" sz="3200" dirty="0">
              <a:latin typeface="宋体" pitchFamily="2" charset="-122"/>
              <a:ea typeface="宋体" pitchFamily="2" charset="-122"/>
              <a:sym typeface="Arial" pitchFamily="34" charset="0"/>
            </a:endParaRPr>
          </a:p>
          <a:p>
            <a:endParaRPr lang="zh-CN" altLang="en-US" sz="3200" dirty="0">
              <a:latin typeface="宋体" pitchFamily="2" charset="-122"/>
              <a:ea typeface="宋体" pitchFamily="2" charset="-122"/>
              <a:sym typeface="Arial"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47110"/>
                                        </p:tgtEl>
                                        <p:attrNameLst>
                                          <p:attrName>style.visibility</p:attrName>
                                        </p:attrNameLst>
                                      </p:cBhvr>
                                      <p:to>
                                        <p:strVal val="visible"/>
                                      </p:to>
                                    </p:set>
                                    <p:anim calcmode="lin" valueType="num">
                                      <p:cBhvr>
                                        <p:cTn id="24" dur="1" fill="hold"/>
                                        <p:tgtEl>
                                          <p:spTgt spid="471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471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1"/>
          <p:cNvSpPr txBox="1"/>
          <p:nvPr/>
        </p:nvSpPr>
        <p:spPr>
          <a:xfrm>
            <a:off x="1724025" y="1101725"/>
            <a:ext cx="8702675" cy="2553335"/>
          </a:xfrm>
          <a:prstGeom prst="rect">
            <a:avLst/>
          </a:prstGeom>
          <a:noFill/>
          <a:ln w="9525">
            <a:noFill/>
          </a:ln>
        </p:spPr>
        <p:txBody>
          <a:bodyPr>
            <a:spAutoFit/>
          </a:bodyPr>
          <a:lstStyle/>
          <a:p>
            <a:r>
              <a:rPr lang="en-US" altLang="zh-CN" sz="3200" dirty="0">
                <a:latin typeface="Arial" pitchFamily="34" charset="0"/>
                <a:sym typeface="Arial" pitchFamily="34" charset="0"/>
              </a:rPr>
              <a:t>【</a:t>
            </a:r>
            <a:r>
              <a:rPr lang="zh-CN" altLang="en-US" sz="3200" dirty="0">
                <a:latin typeface="黑体" pitchFamily="49" charset="-122"/>
                <a:ea typeface="黑体" pitchFamily="49" charset="-122"/>
                <a:sym typeface="Arial" pitchFamily="34" charset="0"/>
              </a:rPr>
              <a:t>原文</a:t>
            </a:r>
            <a:r>
              <a:rPr lang="en-US" altLang="zh-CN" sz="3200" dirty="0">
                <a:latin typeface="Arial" pitchFamily="34" charset="0"/>
                <a:sym typeface="Arial" pitchFamily="34" charset="0"/>
              </a:rPr>
              <a:t>】</a:t>
            </a:r>
            <a:r>
              <a:rPr lang="zh-CN" altLang="en-US" sz="3200" dirty="0">
                <a:latin typeface="楷体" panose="02010609060101010101" pitchFamily="49" charset="-122"/>
                <a:ea typeface="楷体" panose="02010609060101010101" pitchFamily="49" charset="-122"/>
                <a:sym typeface="Arial" pitchFamily="34" charset="0"/>
              </a:rPr>
              <a:t>就消费者而言，由于文化消费品位是在消费过程中形成，那么文化消费品位与文化是一脉相承的，消费者的文化是文化消费品位形成的基础。但是消费者有了某种文化并不一定会形成相应的文化消费品位。</a:t>
            </a:r>
            <a:endParaRPr lang="zh-CN" altLang="en-US" sz="3200" dirty="0">
              <a:latin typeface="Calibri" charset="0"/>
            </a:endParaRPr>
          </a:p>
        </p:txBody>
      </p:sp>
      <p:sp>
        <p:nvSpPr>
          <p:cNvPr id="48130" name="文本框 1"/>
          <p:cNvSpPr txBox="1"/>
          <p:nvPr/>
        </p:nvSpPr>
        <p:spPr>
          <a:xfrm>
            <a:off x="1730375" y="3930650"/>
            <a:ext cx="8589963" cy="1076325"/>
          </a:xfrm>
          <a:prstGeom prst="rect">
            <a:avLst/>
          </a:prstGeom>
          <a:noFill/>
          <a:ln w="9525">
            <a:noFill/>
          </a:ln>
        </p:spPr>
        <p:txBody>
          <a:bodyPr>
            <a:spAutoFit/>
          </a:bodyPr>
          <a:lstStyle/>
          <a:p>
            <a:r>
              <a:rPr lang="en-US" altLang="zh-CN" sz="3200" dirty="0">
                <a:latin typeface="Arial" pitchFamily="34" charset="0"/>
                <a:sym typeface="Arial" pitchFamily="34" charset="0"/>
              </a:rPr>
              <a:t>【</a:t>
            </a:r>
            <a:r>
              <a:rPr lang="zh-CN" altLang="en-US" sz="3200" dirty="0">
                <a:latin typeface="黑体" pitchFamily="49" charset="-122"/>
                <a:ea typeface="黑体" pitchFamily="49" charset="-122"/>
                <a:sym typeface="Arial" pitchFamily="34" charset="0"/>
              </a:rPr>
              <a:t>解析</a:t>
            </a:r>
            <a:r>
              <a:rPr lang="en-US" altLang="zh-CN" sz="3200" dirty="0">
                <a:latin typeface="Arial" pitchFamily="34" charset="0"/>
                <a:sym typeface="Arial" pitchFamily="34" charset="0"/>
              </a:rPr>
              <a:t>】</a:t>
            </a:r>
            <a:r>
              <a:rPr lang="zh-CN" altLang="en-US" sz="3200" dirty="0">
                <a:latin typeface="仿宋" panose="02010609060101010101" pitchFamily="49" charset="-122"/>
                <a:ea typeface="仿宋" panose="02010609060101010101" pitchFamily="49" charset="-122"/>
                <a:sym typeface="Arial" pitchFamily="34" charset="0"/>
              </a:rPr>
              <a:t>选项将原文中的“不一定”换成了“就会”，即将或然说成了必然，过于绝对。</a:t>
            </a:r>
            <a:endParaRPr lang="zh-CN" altLang="en-US" sz="3200" dirty="0">
              <a:latin typeface="Calibri"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8129"/>
                                        </p:tgtEl>
                                        <p:attrNameLst>
                                          <p:attrName>style.visibility</p:attrName>
                                        </p:attrNameLst>
                                      </p:cBhvr>
                                      <p:to>
                                        <p:strVal val="visible"/>
                                      </p:to>
                                    </p:set>
                                    <p:anim calcmode="lin" valueType="num">
                                      <p:cBhvr>
                                        <p:cTn id="7" dur="1" fill="hold"/>
                                        <p:tgtEl>
                                          <p:spTgt spid="48129"/>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8130"/>
                                        </p:tgtEl>
                                        <p:attrNameLst>
                                          <p:attrName>style.visibility</p:attrName>
                                        </p:attrNameLst>
                                      </p:cBhvr>
                                      <p:to>
                                        <p:strVal val="visible"/>
                                      </p:to>
                                    </p:set>
                                    <p:anim calcmode="lin" valueType="num">
                                      <p:cBhvr>
                                        <p:cTn id="12" dur="1" fill="hold"/>
                                        <p:tgtEl>
                                          <p:spTgt spid="4813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p:bldP spid="4813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1"/>
          <p:cNvGrpSpPr/>
          <p:nvPr/>
        </p:nvGrpSpPr>
        <p:grpSpPr>
          <a:xfrm>
            <a:off x="1682750" y="1068388"/>
            <a:ext cx="2651125" cy="765175"/>
            <a:chOff x="995205" y="1951558"/>
            <a:chExt cx="1611760" cy="1413942"/>
          </a:xfrm>
        </p:grpSpPr>
        <p:sp>
          <p:nvSpPr>
            <p:cNvPr id="25" name="任意多边形 24"/>
            <p:cNvSpPr/>
            <p:nvPr/>
          </p:nvSpPr>
          <p:spPr>
            <a:xfrm>
              <a:off x="995205" y="1951558"/>
              <a:ext cx="1611760" cy="1413942"/>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ln>
              <a:noFill/>
            </a:ln>
            <a:effectLst>
              <a:outerShdw blurRad="25400" dist="254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2">
                    <a:lumMod val="25000"/>
                  </a:schemeClr>
                </a:solidFill>
                <a:effectLst/>
                <a:uLnTx/>
                <a:uFillTx/>
                <a:latin typeface="+mn-lt"/>
                <a:ea typeface="+mn-ea"/>
                <a:cs typeface="+mn-cs"/>
                <a:sym typeface="Arial" pitchFamily="34" charset="0"/>
              </a:endParaRPr>
            </a:p>
          </p:txBody>
        </p:sp>
        <p:sp>
          <p:nvSpPr>
            <p:cNvPr id="26" name="任意多边形 25"/>
            <p:cNvSpPr/>
            <p:nvPr/>
          </p:nvSpPr>
          <p:spPr>
            <a:xfrm>
              <a:off x="1188230" y="2118766"/>
              <a:ext cx="1225710" cy="1079524"/>
            </a:xfrm>
            <a:custGeom>
              <a:avLst/>
              <a:gdLst>
                <a:gd name="connsiteX0" fmla="*/ 463709 w 1872000"/>
                <a:gd name="connsiteY0" fmla="*/ 0 h 1642242"/>
                <a:gd name="connsiteX1" fmla="*/ 1408291 w 1872000"/>
                <a:gd name="connsiteY1" fmla="*/ 0 h 1642242"/>
                <a:gd name="connsiteX2" fmla="*/ 1459327 w 1872000"/>
                <a:gd name="connsiteY2" fmla="*/ 31542 h 1642242"/>
                <a:gd name="connsiteX3" fmla="*/ 1518577 w 1872000"/>
                <a:gd name="connsiteY3" fmla="*/ 81274 h 1642242"/>
                <a:gd name="connsiteX4" fmla="*/ 1870181 w 1872000"/>
                <a:gd name="connsiteY4" fmla="*/ 784484 h 1642242"/>
                <a:gd name="connsiteX5" fmla="*/ 1872000 w 1872000"/>
                <a:gd name="connsiteY5" fmla="*/ 821121 h 1642242"/>
                <a:gd name="connsiteX6" fmla="*/ 1870181 w 1872000"/>
                <a:gd name="connsiteY6" fmla="*/ 857758 h 1642242"/>
                <a:gd name="connsiteX7" fmla="*/ 1518577 w 1872000"/>
                <a:gd name="connsiteY7" fmla="*/ 1560969 h 1642242"/>
                <a:gd name="connsiteX8" fmla="*/ 1459327 w 1872000"/>
                <a:gd name="connsiteY8" fmla="*/ 1610700 h 1642242"/>
                <a:gd name="connsiteX9" fmla="*/ 1408291 w 1872000"/>
                <a:gd name="connsiteY9" fmla="*/ 1642242 h 1642242"/>
                <a:gd name="connsiteX10" fmla="*/ 463709 w 1872000"/>
                <a:gd name="connsiteY10" fmla="*/ 1642242 h 1642242"/>
                <a:gd name="connsiteX11" fmla="*/ 412673 w 1872000"/>
                <a:gd name="connsiteY11" fmla="*/ 1610700 h 1642242"/>
                <a:gd name="connsiteX12" fmla="*/ 353425 w 1872000"/>
                <a:gd name="connsiteY12" fmla="*/ 1560970 h 1642242"/>
                <a:gd name="connsiteX13" fmla="*/ 1819 w 1872000"/>
                <a:gd name="connsiteY13" fmla="*/ 857758 h 1642242"/>
                <a:gd name="connsiteX14" fmla="*/ 0 w 1872000"/>
                <a:gd name="connsiteY14" fmla="*/ 821121 h 1642242"/>
                <a:gd name="connsiteX15" fmla="*/ 1819 w 1872000"/>
                <a:gd name="connsiteY15" fmla="*/ 784484 h 1642242"/>
                <a:gd name="connsiteX16" fmla="*/ 353425 w 1872000"/>
                <a:gd name="connsiteY16" fmla="*/ 81272 h 1642242"/>
                <a:gd name="connsiteX17" fmla="*/ 412673 w 1872000"/>
                <a:gd name="connsiteY17" fmla="*/ 31542 h 164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2000" h="1642242">
                  <a:moveTo>
                    <a:pt x="463709" y="0"/>
                  </a:moveTo>
                  <a:lnTo>
                    <a:pt x="1408291" y="0"/>
                  </a:lnTo>
                  <a:lnTo>
                    <a:pt x="1459327" y="31542"/>
                  </a:lnTo>
                  <a:lnTo>
                    <a:pt x="1518577" y="81274"/>
                  </a:lnTo>
                  <a:lnTo>
                    <a:pt x="1870181" y="784484"/>
                  </a:lnTo>
                  <a:lnTo>
                    <a:pt x="1872000" y="821121"/>
                  </a:lnTo>
                  <a:lnTo>
                    <a:pt x="1870181" y="857758"/>
                  </a:lnTo>
                  <a:lnTo>
                    <a:pt x="1518577" y="1560969"/>
                  </a:lnTo>
                  <a:lnTo>
                    <a:pt x="1459327" y="1610700"/>
                  </a:lnTo>
                  <a:lnTo>
                    <a:pt x="1408291" y="1642242"/>
                  </a:lnTo>
                  <a:lnTo>
                    <a:pt x="463709" y="1642242"/>
                  </a:lnTo>
                  <a:lnTo>
                    <a:pt x="412673" y="1610700"/>
                  </a:lnTo>
                  <a:lnTo>
                    <a:pt x="353425" y="1560970"/>
                  </a:lnTo>
                  <a:lnTo>
                    <a:pt x="1819" y="857758"/>
                  </a:lnTo>
                  <a:lnTo>
                    <a:pt x="0" y="821121"/>
                  </a:lnTo>
                  <a:lnTo>
                    <a:pt x="1819" y="784484"/>
                  </a:lnTo>
                  <a:lnTo>
                    <a:pt x="353425" y="81272"/>
                  </a:lnTo>
                  <a:lnTo>
                    <a:pt x="412673" y="31542"/>
                  </a:lnTo>
                  <a:close/>
                </a:path>
              </a:pathLst>
            </a:custGeom>
            <a:solidFill>
              <a:srgbClr val="FFFFFF"/>
            </a:solidFill>
            <a:ln>
              <a:noFill/>
            </a:ln>
            <a:effectLst>
              <a:outerShdw blurRad="38100" dist="38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夸大事实</a:t>
              </a:r>
            </a:p>
          </p:txBody>
        </p:sp>
      </p:grpSp>
      <p:sp>
        <p:nvSpPr>
          <p:cNvPr id="2" name="文本框 1"/>
          <p:cNvSpPr txBox="1"/>
          <p:nvPr/>
        </p:nvSpPr>
        <p:spPr>
          <a:xfrm>
            <a:off x="1793875" y="1947863"/>
            <a:ext cx="8604250" cy="1568450"/>
          </a:xfrm>
          <a:prstGeom prst="rect">
            <a:avLst/>
          </a:prstGeom>
          <a:solidFill>
            <a:schemeClr val="accent5">
              <a:lumMod val="20000"/>
              <a:lumOff val="80000"/>
            </a:schemeClr>
          </a:solidFill>
        </p:spPr>
        <p:txBody>
          <a:bodyPr>
            <a:spAutoFit/>
          </a:bodyPr>
          <a:lstStyle/>
          <a:p>
            <a:pPr marR="0" defTabSz="914400">
              <a:buClrTx/>
              <a:buSzTx/>
              <a:buFont typeface="Arial" pitchFamily="34" charset="0"/>
              <a:buNone/>
              <a:defRPr/>
            </a:pPr>
            <a:r>
              <a:rPr kumimoji="0" lang="zh-CN" altLang="en-US" sz="3200" kern="1200" cap="none" spc="0" normalizeH="0" baseline="0" noProof="1">
                <a:latin typeface="Calibri" charset="0"/>
                <a:ea typeface="宋体" pitchFamily="2" charset="-122"/>
                <a:cs typeface="+mn-cs"/>
              </a:rPr>
              <a:t>命题者设计选项时，不尊重阅读材料中事物的客观性，而故意夸大事物实有的地位、能力、功能和效用等。</a:t>
            </a:r>
          </a:p>
        </p:txBody>
      </p:sp>
      <p:sp>
        <p:nvSpPr>
          <p:cNvPr id="49157" name="文本框 2"/>
          <p:cNvSpPr txBox="1"/>
          <p:nvPr/>
        </p:nvSpPr>
        <p:spPr>
          <a:xfrm>
            <a:off x="1793875" y="4546600"/>
            <a:ext cx="8453438" cy="1568450"/>
          </a:xfrm>
          <a:prstGeom prst="rect">
            <a:avLst/>
          </a:prstGeom>
          <a:noFill/>
          <a:ln w="9525">
            <a:noFill/>
          </a:ln>
        </p:spPr>
        <p:txBody>
          <a:bodyPr>
            <a:spAutoFit/>
          </a:bodyPr>
          <a:lstStyle/>
          <a:p>
            <a:r>
              <a:rPr lang="zh-CN" altLang="en-US" sz="3200" dirty="0">
                <a:latin typeface="Calibri" charset="0"/>
              </a:rPr>
              <a:t>[</a:t>
            </a:r>
            <a:r>
              <a:rPr lang="zh-CN" altLang="en-US" sz="3200" dirty="0">
                <a:latin typeface="仿宋" panose="02010609060101010101" pitchFamily="49" charset="-122"/>
                <a:ea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rPr>
              <a:t>Ⅲ2018·1D</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在诸多原因中，空间、制度及意义三者的弹性不足是影响城市发展的根本原因。</a:t>
            </a:r>
          </a:p>
        </p:txBody>
      </p:sp>
      <p:sp>
        <p:nvSpPr>
          <p:cNvPr id="6" name="矩形 5"/>
          <p:cNvSpPr/>
          <p:nvPr/>
        </p:nvSpPr>
        <p:spPr>
          <a:xfrm>
            <a:off x="1847850" y="3965575"/>
            <a:ext cx="606425" cy="503238"/>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 fill="hold"/>
                                        <p:tgtEl>
                                          <p:spTgt spid="6"/>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9157"/>
                                        </p:tgtEl>
                                        <p:attrNameLst>
                                          <p:attrName>style.visibility</p:attrName>
                                        </p:attrNameLst>
                                      </p:cBhvr>
                                      <p:to>
                                        <p:strVal val="visible"/>
                                      </p:to>
                                    </p:set>
                                    <p:anim calcmode="lin" valueType="num">
                                      <p:cBhvr>
                                        <p:cTn id="22" dur="1" fill="hold"/>
                                        <p:tgtEl>
                                          <p:spTgt spid="4915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9157" grpId="0"/>
      <p:bldP spid="6"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1"/>
          <p:cNvSpPr txBox="1"/>
          <p:nvPr/>
        </p:nvSpPr>
        <p:spPr>
          <a:xfrm>
            <a:off x="1860550" y="1192213"/>
            <a:ext cx="8713788" cy="4524315"/>
          </a:xfrm>
          <a:prstGeom prst="rect">
            <a:avLst/>
          </a:prstGeom>
          <a:noFill/>
          <a:ln w="9525">
            <a:noFill/>
          </a:ln>
        </p:spPr>
        <p:txBody>
          <a:bodyPr>
            <a:spAutoFit/>
          </a:bodyPr>
          <a:lstStyle/>
          <a:p>
            <a:r>
              <a:rPr lang="zh-CN" altLang="en-US" sz="3200" dirty="0">
                <a:latin typeface="黑体" pitchFamily="49" charset="-122"/>
                <a:ea typeface="黑体" pitchFamily="49" charset="-122"/>
              </a:rPr>
              <a:t>【原文】</a:t>
            </a:r>
            <a:r>
              <a:rPr lang="zh-CN" altLang="en-US" sz="3200" dirty="0">
                <a:latin typeface="楷体" panose="02010609060101010101" pitchFamily="49" charset="-122"/>
                <a:ea typeface="楷体" panose="02010609060101010101" pitchFamily="49" charset="-122"/>
              </a:rPr>
              <a:t>这种以私人化为核心的空间固化倾向，造成城市空间弹性不足，正在成为制约城市发展的一个重要原因</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过于注重某种形式的城市制度，过于注重城市制度的某种目标，都是城市制度弹性不足、走向僵化的表现，都会妨害城市发展</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启蒙主义的片面化，理性主义的片面化，世俗主义的片面化，神圣主义的片面化，都会导致城市意义弹性的减弱，都会从根基处危害城市的健康可持续发展。</a:t>
            </a:r>
          </a:p>
        </p:txBody>
      </p:sp>
    </p:spTree>
  </p:cSld>
  <p:clrMapOvr>
    <a:masterClrMapping/>
  </p:clrMapOvr>
  <p:transition>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文本框 1"/>
          <p:cNvSpPr txBox="1"/>
          <p:nvPr/>
        </p:nvSpPr>
        <p:spPr>
          <a:xfrm>
            <a:off x="1858963" y="1211263"/>
            <a:ext cx="8474075" cy="3046988"/>
          </a:xfrm>
          <a:prstGeom prst="rect">
            <a:avLst/>
          </a:prstGeom>
          <a:noFill/>
          <a:ln w="9525">
            <a:noFill/>
          </a:ln>
        </p:spPr>
        <p:txBody>
          <a:bodyPr>
            <a:spAutoFit/>
          </a:bodyPr>
          <a:lstStyle/>
          <a:p>
            <a:r>
              <a:rPr lang="zh-CN" altLang="en-US" sz="3200" dirty="0">
                <a:latin typeface="黑体" pitchFamily="49" charset="-122"/>
                <a:ea typeface="黑体" pitchFamily="49" charset="-122"/>
              </a:rPr>
              <a:t>【解析】</a:t>
            </a:r>
            <a:r>
              <a:rPr lang="zh-CN" altLang="en-US" sz="3200" dirty="0">
                <a:latin typeface="仿宋" panose="02010609060101010101" pitchFamily="49" charset="-122"/>
                <a:ea typeface="仿宋" panose="02010609060101010101" pitchFamily="49" charset="-122"/>
              </a:rPr>
              <a:t>文中没有提到“空间、制度及意义三者的弹性不足是影响城市发展的根本原因”，只是说空间弹性不足“正在成为制约城市发展的一个重要原因”，制度弹性不足“会妨害城市发展”，意义弹性的减弱“会从根基处危害城市的健康可持续发展”。</a:t>
            </a:r>
          </a:p>
        </p:txBody>
      </p:sp>
      <p:pic>
        <p:nvPicPr>
          <p:cNvPr id="52227" name="图片 5" descr="C:\Users\Administrator\Desktop\20150805170832_JdYak.jpeg20150805170832_JdYak"/>
          <p:cNvPicPr>
            <a:picLocks noChangeAspect="1"/>
          </p:cNvPicPr>
          <p:nvPr/>
        </p:nvPicPr>
        <p:blipFill>
          <a:blip r:embed="rId1" cstate="print"/>
          <a:srcRect t="12770" b="6924"/>
          <a:stretch>
            <a:fillRect/>
          </a:stretch>
        </p:blipFill>
        <p:spPr>
          <a:xfrm>
            <a:off x="7908925" y="3763963"/>
            <a:ext cx="2725738" cy="2820987"/>
          </a:xfrm>
          <a:prstGeom prst="rect">
            <a:avLst/>
          </a:prstGeom>
          <a:noFill/>
          <a:ln w="9525">
            <a:noFill/>
          </a:ln>
        </p:spPr>
      </p:pic>
    </p:spTree>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3"/>
          <p:cNvSpPr/>
          <p:nvPr/>
        </p:nvSpPr>
        <p:spPr>
          <a:xfrm>
            <a:off x="2865438" y="1443038"/>
            <a:ext cx="6461125" cy="863600"/>
          </a:xfrm>
          <a:prstGeom prst="rect">
            <a:avLst/>
          </a:prstGeom>
          <a:noFill/>
          <a:ln w="9525">
            <a:noFill/>
          </a:ln>
        </p:spPr>
        <p:txBody>
          <a:bodyPr wrap="none" anchor="ctr"/>
          <a:lstStyle/>
          <a:p>
            <a:pPr algn="ctr"/>
            <a:r>
              <a:rPr lang="zh-CN" altLang="en-US" sz="3600" b="1" dirty="0">
                <a:solidFill>
                  <a:schemeClr val="tx2">
                    <a:lumMod val="50000"/>
                  </a:schemeClr>
                </a:solidFill>
                <a:latin typeface="微软雅黑" charset="-122"/>
                <a:ea typeface="微软雅黑" charset="-122"/>
                <a:sym typeface="宋体" pitchFamily="2" charset="-122"/>
              </a:rPr>
              <a:t>综合考法</a:t>
            </a:r>
            <a:r>
              <a:rPr lang="en-US" altLang="zh-CN" sz="3600" b="1" dirty="0">
                <a:solidFill>
                  <a:schemeClr val="tx2">
                    <a:lumMod val="50000"/>
                  </a:schemeClr>
                </a:solidFill>
                <a:latin typeface="微软雅黑" charset="-122"/>
                <a:ea typeface="微软雅黑" charset="-122"/>
                <a:sym typeface="宋体" pitchFamily="2" charset="-122"/>
              </a:rPr>
              <a:t>3    </a:t>
            </a:r>
            <a:r>
              <a:rPr lang="zh-CN" altLang="en-US" sz="3600" b="1" dirty="0">
                <a:solidFill>
                  <a:schemeClr val="tx2">
                    <a:lumMod val="50000"/>
                  </a:schemeClr>
                </a:solidFill>
                <a:latin typeface="微软雅黑" charset="-122"/>
                <a:ea typeface="微软雅黑" charset="-122"/>
                <a:sym typeface="宋体" pitchFamily="2" charset="-122"/>
              </a:rPr>
              <a:t>多重比对，识破选项设错陷阱</a:t>
            </a:r>
            <a:endParaRPr lang="zh-CN" altLang="en-US" sz="3600" b="1" dirty="0">
              <a:solidFill>
                <a:schemeClr val="tx2">
                  <a:lumMod val="50000"/>
                </a:schemeClr>
              </a:solidFill>
              <a:latin typeface="微软雅黑" charset="-122"/>
              <a:ea typeface="微软雅黑" charset="-122"/>
              <a:sym typeface="宋体" pitchFamily="2" charset="-122"/>
            </a:endParaRPr>
          </a:p>
          <a:p>
            <a:pPr algn="ctr"/>
            <a:endParaRPr lang="zh-CN" altLang="en-US" sz="3600" b="1" dirty="0">
              <a:solidFill>
                <a:schemeClr val="tx2"/>
              </a:solidFill>
              <a:latin typeface="微软雅黑" charset="-122"/>
              <a:ea typeface="微软雅黑" charset="-122"/>
              <a:sym typeface="宋体" pitchFamily="2" charset="-122"/>
            </a:endParaRPr>
          </a:p>
          <a:p>
            <a:pPr algn="ctr"/>
            <a:endParaRPr lang="zh-CN" altLang="en-US" sz="3600" dirty="0">
              <a:latin typeface="Arial" pitchFamily="34" charset="0"/>
            </a:endParaRPr>
          </a:p>
        </p:txBody>
      </p:sp>
      <p:grpSp>
        <p:nvGrpSpPr>
          <p:cNvPr id="2" name="组合 6"/>
          <p:cNvGrpSpPr/>
          <p:nvPr/>
        </p:nvGrpSpPr>
        <p:grpSpPr>
          <a:xfrm>
            <a:off x="1668463" y="2566988"/>
            <a:ext cx="2635250" cy="2474912"/>
            <a:chOff x="3280834" y="2734733"/>
            <a:chExt cx="1871133" cy="1583267"/>
          </a:xfrm>
        </p:grpSpPr>
        <p:sp>
          <p:nvSpPr>
            <p:cNvPr id="16" name="任意多边形 15"/>
            <p:cNvSpPr/>
            <p:nvPr/>
          </p:nvSpPr>
          <p:spPr>
            <a:xfrm>
              <a:off x="3280834" y="2734733"/>
              <a:ext cx="1871133" cy="626604"/>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chemeClr val="tx2"/>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Calibri"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5pPr>
            </a:lstStyle>
            <a:p>
              <a:pPr lvl="0" algn="ctr" eaLnBrk="1" hangingPunct="1"/>
              <a:r>
                <a:rPr lang="en-US" altLang="zh-CN" sz="3200" dirty="0">
                  <a:solidFill>
                    <a:schemeClr val="bg1"/>
                  </a:solidFill>
                  <a:latin typeface="Calibri" charset="0"/>
                  <a:sym typeface="Arial" pitchFamily="34" charset="0"/>
                </a:rPr>
                <a:t>1</a:t>
              </a:r>
            </a:p>
          </p:txBody>
        </p:sp>
        <p:sp>
          <p:nvSpPr>
            <p:cNvPr id="17" name="任意多边形 16"/>
            <p:cNvSpPr/>
            <p:nvPr/>
          </p:nvSpPr>
          <p:spPr>
            <a:xfrm>
              <a:off x="3280834" y="3116586"/>
              <a:ext cx="1871133" cy="1141496"/>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3200" b="0" i="0" u="none" strike="noStrike" kern="1200" cap="none" spc="0" normalizeH="0" baseline="0" noProof="1">
                  <a:ln>
                    <a:noFill/>
                  </a:ln>
                  <a:solidFill>
                    <a:schemeClr val="tx1"/>
                  </a:solidFill>
                  <a:effectLst/>
                  <a:uLnTx/>
                  <a:uFillTx/>
                  <a:latin typeface="+mn-lt"/>
                  <a:ea typeface="+mn-ea"/>
                  <a:cs typeface="+mn-cs"/>
                  <a:sym typeface="Arial" pitchFamily="34" charset="0"/>
                </a:rPr>
                <a:t>比对句</a:t>
              </a:r>
              <a:r>
                <a:rPr kumimoji="0" lang="zh-CN" altLang="en-US" sz="3200" b="0" i="0" u="none" strike="noStrike" kern="1200" cap="none" spc="0" normalizeH="0" baseline="0" noProof="1">
                  <a:ln>
                    <a:noFill/>
                  </a:ln>
                  <a:solidFill>
                    <a:schemeClr val="tx1"/>
                  </a:solidFill>
                  <a:effectLst/>
                  <a:uLnTx/>
                  <a:uFillTx/>
                  <a:latin typeface="+mn-lt"/>
                  <a:ea typeface="+mn-ea"/>
                  <a:cs typeface="+mn-cs"/>
                  <a:sym typeface="Arial" pitchFamily="34" charset="0"/>
                </a:rPr>
                <a:t>中</a:t>
              </a:r>
              <a:r>
                <a:rPr kumimoji="0" lang="en-US" altLang="zh-CN" sz="3200" b="0" i="0" u="none" strike="noStrike" kern="1200" cap="none" spc="0" normalizeH="0" baseline="0" noProof="1">
                  <a:ln>
                    <a:noFill/>
                  </a:ln>
                  <a:solidFill>
                    <a:schemeClr val="tx1"/>
                  </a:solidFill>
                  <a:effectLst/>
                  <a:uLnTx/>
                  <a:uFillTx/>
                  <a:latin typeface="+mn-lt"/>
                  <a:ea typeface="+mn-ea"/>
                  <a:cs typeface="+mn-cs"/>
                  <a:sym typeface="Arial" pitchFamily="34" charset="0"/>
                </a:rPr>
                <a:t>词语</a:t>
              </a:r>
            </a:p>
          </p:txBody>
        </p:sp>
        <p:sp>
          <p:nvSpPr>
            <p:cNvPr id="18" name="矩形 17"/>
            <p:cNvSpPr/>
            <p:nvPr/>
          </p:nvSpPr>
          <p:spPr>
            <a:xfrm>
              <a:off x="3280834" y="4258082"/>
              <a:ext cx="1871133" cy="59918"/>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sym typeface="Arial" pitchFamily="34" charset="0"/>
              </a:endParaRPr>
            </a:p>
          </p:txBody>
        </p:sp>
      </p:grpSp>
      <p:grpSp>
        <p:nvGrpSpPr>
          <p:cNvPr id="3" name="组合 18"/>
          <p:cNvGrpSpPr/>
          <p:nvPr/>
        </p:nvGrpSpPr>
        <p:grpSpPr>
          <a:xfrm>
            <a:off x="4748213" y="2566988"/>
            <a:ext cx="2632075" cy="2474912"/>
            <a:chOff x="3280834" y="2734733"/>
            <a:chExt cx="1871133" cy="1583267"/>
          </a:xfrm>
        </p:grpSpPr>
        <p:sp>
          <p:nvSpPr>
            <p:cNvPr id="24" name="任意多边形 23"/>
            <p:cNvSpPr/>
            <p:nvPr/>
          </p:nvSpPr>
          <p:spPr>
            <a:xfrm>
              <a:off x="3280834" y="2734733"/>
              <a:ext cx="1871133" cy="626604"/>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chemeClr val="tx2"/>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Calibri"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5pPr>
            </a:lstStyle>
            <a:p>
              <a:pPr lvl="0" algn="ctr" eaLnBrk="1" hangingPunct="1"/>
              <a:r>
                <a:rPr lang="en-US" altLang="zh-CN" sz="3200" dirty="0">
                  <a:solidFill>
                    <a:schemeClr val="bg1"/>
                  </a:solidFill>
                  <a:latin typeface="Calibri" charset="0"/>
                  <a:sym typeface="Arial" pitchFamily="34" charset="0"/>
                </a:rPr>
                <a:t>2</a:t>
              </a:r>
            </a:p>
          </p:txBody>
        </p:sp>
        <p:sp>
          <p:nvSpPr>
            <p:cNvPr id="25" name="任意多边形 24"/>
            <p:cNvSpPr/>
            <p:nvPr/>
          </p:nvSpPr>
          <p:spPr>
            <a:xfrm>
              <a:off x="3280834" y="3116586"/>
              <a:ext cx="1871133" cy="1141496"/>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3200" b="0" i="0" u="none" strike="noStrike" kern="1200" cap="none" spc="0" normalizeH="0" baseline="0" noProof="1">
                  <a:ln>
                    <a:noFill/>
                  </a:ln>
                  <a:solidFill>
                    <a:schemeClr val="tx1"/>
                  </a:solidFill>
                  <a:effectLst/>
                  <a:uLnTx/>
                  <a:uFillTx/>
                  <a:latin typeface="+mn-lt"/>
                  <a:ea typeface="+mn-ea"/>
                  <a:cs typeface="+mn-cs"/>
                  <a:sym typeface="Arial" pitchFamily="34" charset="0"/>
                </a:rPr>
                <a:t>比对句间关系</a:t>
              </a:r>
            </a:p>
          </p:txBody>
        </p:sp>
        <p:sp>
          <p:nvSpPr>
            <p:cNvPr id="26" name="矩形 25"/>
            <p:cNvSpPr/>
            <p:nvPr/>
          </p:nvSpPr>
          <p:spPr>
            <a:xfrm>
              <a:off x="3280834" y="4258082"/>
              <a:ext cx="1871133" cy="59918"/>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sym typeface="Arial" pitchFamily="34" charset="0"/>
              </a:endParaRPr>
            </a:p>
          </p:txBody>
        </p:sp>
      </p:grpSp>
      <p:grpSp>
        <p:nvGrpSpPr>
          <p:cNvPr id="4" name="组合 26"/>
          <p:cNvGrpSpPr/>
          <p:nvPr/>
        </p:nvGrpSpPr>
        <p:grpSpPr>
          <a:xfrm>
            <a:off x="7818438" y="2566988"/>
            <a:ext cx="2635250" cy="2474912"/>
            <a:chOff x="3280834" y="2734733"/>
            <a:chExt cx="1871133" cy="1583267"/>
          </a:xfrm>
        </p:grpSpPr>
        <p:sp>
          <p:nvSpPr>
            <p:cNvPr id="28" name="任意多边形 27"/>
            <p:cNvSpPr/>
            <p:nvPr/>
          </p:nvSpPr>
          <p:spPr>
            <a:xfrm>
              <a:off x="3280834" y="2734733"/>
              <a:ext cx="1871133" cy="626604"/>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chemeClr val="tx2"/>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Calibri"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5pPr>
            </a:lstStyle>
            <a:p>
              <a:pPr lvl="0" algn="ctr" eaLnBrk="1" hangingPunct="1"/>
              <a:r>
                <a:rPr lang="en-US" altLang="zh-CN" sz="3200" dirty="0">
                  <a:solidFill>
                    <a:schemeClr val="bg1"/>
                  </a:solidFill>
                  <a:latin typeface="Calibri" charset="0"/>
                  <a:sym typeface="Arial" pitchFamily="34" charset="0"/>
                </a:rPr>
                <a:t>3</a:t>
              </a:r>
            </a:p>
          </p:txBody>
        </p:sp>
        <p:sp>
          <p:nvSpPr>
            <p:cNvPr id="29" name="任意多边形 28"/>
            <p:cNvSpPr/>
            <p:nvPr/>
          </p:nvSpPr>
          <p:spPr>
            <a:xfrm>
              <a:off x="3280834" y="3116586"/>
              <a:ext cx="1871133" cy="1141496"/>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en-US" altLang="zh-CN" sz="3200" b="0" i="0" u="none" strike="noStrike" kern="1200" cap="none" spc="0" normalizeH="0" baseline="0" noProof="1">
                <a:ln>
                  <a:noFill/>
                </a:ln>
                <a:solidFill>
                  <a:schemeClr val="accent1"/>
                </a:solidFill>
                <a:effectLst/>
                <a:uLnTx/>
                <a:uFillTx/>
                <a:latin typeface="+mn-lt"/>
                <a:ea typeface="+mn-ea"/>
                <a:cs typeface="+mn-cs"/>
                <a:sym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en-US" altLang="zh-CN" sz="3200" b="0" i="0" u="none" strike="noStrike" kern="1200" cap="none" spc="0" normalizeH="0" baseline="0" noProof="1">
                  <a:ln>
                    <a:noFill/>
                  </a:ln>
                  <a:solidFill>
                    <a:schemeClr val="tx1"/>
                  </a:solidFill>
                  <a:effectLst/>
                  <a:uLnTx/>
                  <a:uFillTx/>
                  <a:latin typeface="+mn-lt"/>
                  <a:ea typeface="+mn-ea"/>
                  <a:cs typeface="+mn-cs"/>
                  <a:sym typeface="Arial" pitchFamily="34" charset="0"/>
                </a:rPr>
                <a:t>比对论点论据</a:t>
              </a:r>
              <a:endParaRPr kumimoji="0" lang="en-US" altLang="zh-CN"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en-US" altLang="zh-CN" sz="3200" b="0" i="0" u="none" strike="noStrike" kern="1200" cap="none" spc="0" normalizeH="0" baseline="0" noProof="1">
                <a:ln>
                  <a:noFill/>
                </a:ln>
                <a:solidFill>
                  <a:schemeClr val="tx1"/>
                </a:solidFill>
                <a:effectLst/>
                <a:uLnTx/>
                <a:uFillTx/>
                <a:latin typeface="+mn-lt"/>
                <a:ea typeface="+mn-ea"/>
                <a:cs typeface="+mn-cs"/>
                <a:sym typeface="Arial" pitchFamily="34" charset="0"/>
              </a:endParaRPr>
            </a:p>
          </p:txBody>
        </p:sp>
        <p:sp>
          <p:nvSpPr>
            <p:cNvPr id="30" name="矩形 29"/>
            <p:cNvSpPr/>
            <p:nvPr/>
          </p:nvSpPr>
          <p:spPr>
            <a:xfrm>
              <a:off x="3280834" y="4258082"/>
              <a:ext cx="1871133" cy="59918"/>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sym typeface="Arial" pitchFamily="34" charset="0"/>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p:cTn id="7" dur="1000" fill="hold"/>
                                        <p:tgtEl>
                                          <p:spTgt spid="19457"/>
                                        </p:tgtEl>
                                        <p:attrNameLst>
                                          <p:attrName>ppt_x</p:attrName>
                                        </p:attrNameLst>
                                      </p:cBhvr>
                                      <p:tavLst>
                                        <p:tav tm="0">
                                          <p:val>
                                            <p:strVal val="#ppt_x-.2"/>
                                          </p:val>
                                        </p:tav>
                                        <p:tav tm="100000">
                                          <p:val>
                                            <p:strVal val="#ppt_x"/>
                                          </p:val>
                                        </p:tav>
                                      </p:tavLst>
                                    </p:anim>
                                    <p:anim calcmode="lin" valueType="num">
                                      <p:cBhvr>
                                        <p:cTn id="8" dur="1000" fill="hold"/>
                                        <p:tgtEl>
                                          <p:spTgt spid="1945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9457"/>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 fill="hold"/>
                                        <p:tgtEl>
                                          <p:spTgt spid="2"/>
                                        </p:tgtEl>
                                      </p:cBhvr>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 fill="hold"/>
                                        <p:tgtEl>
                                          <p:spTgt spid="3"/>
                                        </p:tgtEl>
                                      </p:cBhvr>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3"/>
          <p:cNvSpPr>
            <a:spLocks noGrp="1"/>
          </p:cNvSpPr>
          <p:nvPr>
            <p:ph type="ctrTitle"/>
          </p:nvPr>
        </p:nvSpPr>
        <p:spPr>
          <a:xfrm>
            <a:off x="1851025" y="1349375"/>
            <a:ext cx="7772400" cy="1470025"/>
          </a:xfrm>
        </p:spPr>
        <p:txBody>
          <a:bodyPr vert="horz" wrap="square" lIns="91440" tIns="45720" rIns="91440" bIns="45720" anchor="b"/>
          <a:lstStyle/>
          <a:p>
            <a:pPr marL="342900" indent="-342900" algn="l" defTabSz="914400" eaLnBrk="1" hangingPunct="1">
              <a:buFont typeface="Wingdings" pitchFamily="2" charset="2"/>
              <a:buChar char="p"/>
            </a:pPr>
            <a:r>
              <a:rPr lang="zh-CN" altLang="en-US" sz="3200" dirty="0">
                <a:solidFill>
                  <a:schemeClr val="tx2">
                    <a:lumMod val="50000"/>
                  </a:schemeClr>
                </a:solidFill>
                <a:latin typeface="Heiti SC Light"/>
                <a:ea typeface="Heiti SC Light"/>
                <a:sym typeface="宋体" pitchFamily="2" charset="-122"/>
              </a:rPr>
              <a:t>高考真题  解法实例</a:t>
            </a:r>
            <a:br>
              <a:rPr lang="zh-CN" altLang="en-US" sz="3200" b="1" dirty="0">
                <a:solidFill>
                  <a:schemeClr val="tx2">
                    <a:lumMod val="50000"/>
                  </a:schemeClr>
                </a:solidFill>
                <a:latin typeface="Calibri Light" panose="020F0302020204030204" pitchFamily="34" charset="0"/>
                <a:ea typeface="微软雅黑" charset="-122"/>
                <a:sym typeface="宋体" pitchFamily="2" charset="-122"/>
              </a:rPr>
            </a:br>
            <a:endParaRPr lang="zh-CN" altLang="en-US" sz="3200" b="1" dirty="0">
              <a:solidFill>
                <a:schemeClr val="tx2">
                  <a:lumMod val="50000"/>
                </a:schemeClr>
              </a:solidFill>
              <a:latin typeface="Calibri Light" panose="020F0302020204030204" pitchFamily="34" charset="0"/>
              <a:ea typeface="微软雅黑" charset="-122"/>
              <a:sym typeface="宋体" pitchFamily="2" charset="-122"/>
            </a:endParaRPr>
          </a:p>
        </p:txBody>
      </p:sp>
      <p:sp>
        <p:nvSpPr>
          <p:cNvPr id="7170" name="副标题 4"/>
          <p:cNvSpPr>
            <a:spLocks noGrp="1"/>
          </p:cNvSpPr>
          <p:nvPr>
            <p:ph type="subTitle" idx="1"/>
          </p:nvPr>
        </p:nvSpPr>
        <p:spPr>
          <a:xfrm>
            <a:off x="1701800" y="2308225"/>
            <a:ext cx="8788400" cy="2516188"/>
          </a:xfrm>
        </p:spPr>
        <p:txBody>
          <a:bodyPr vert="horz" wrap="square" lIns="91440" tIns="45720" rIns="91440" bIns="45720" numCol="1" rtlCol="0" anchor="t" anchorCtr="0" compatLnSpc="1">
            <a:noAutofit/>
          </a:bodyPr>
          <a:lstStyle/>
          <a:p>
            <a:pPr marL="0" marR="0" lvl="0" indent="0" algn="l" defTabSz="914400" rtl="0" eaLnBrk="1" fontAlgn="auto" latinLnBrk="0" hangingPunct="1">
              <a:lnSpc>
                <a:spcPct val="120000"/>
              </a:lnSpc>
              <a:spcBef>
                <a:spcPts val="0"/>
              </a:spcBef>
              <a:spcAft>
                <a:spcPct val="0"/>
              </a:spcAft>
              <a:buClrTx/>
              <a:buSzTx/>
              <a:buFont typeface="Arial" pitchFamily="34" charset="0"/>
              <a:buNone/>
              <a:defRPr/>
            </a:pPr>
            <a:r>
              <a:rPr kumimoji="0" sz="2700" b="0" i="0" u="none" strike="noStrike" kern="1200" cap="none" spc="0" normalizeH="0" baseline="0" noProof="1">
                <a:ln>
                  <a:noFill/>
                </a:ln>
                <a:solidFill>
                  <a:schemeClr val="tx1"/>
                </a:solidFill>
                <a:effectLst/>
                <a:uLnTx/>
                <a:uFillTx/>
                <a:latin typeface="+mn-ea"/>
                <a:ea typeface="+mn-ea"/>
                <a:cs typeface="+mn-cs"/>
              </a:rPr>
              <a:t>［</a:t>
            </a:r>
            <a:r>
              <a:rPr kumimoji="0" sz="2700" b="0"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课标全国Ⅰ201</a:t>
            </a:r>
            <a:r>
              <a:rPr kumimoji="0" lang="en-US" sz="2700" b="0"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8</a:t>
            </a:r>
            <a:r>
              <a:rPr kumimoji="0" sz="2700" b="0"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rPr>
              <a:t>·1～3,9分</a:t>
            </a:r>
            <a:r>
              <a:rPr kumimoji="0" sz="2700" b="0" i="0" u="none" strike="noStrike" kern="1200" cap="none" spc="0" normalizeH="0" baseline="0" noProof="1">
                <a:ln>
                  <a:noFill/>
                </a:ln>
                <a:solidFill>
                  <a:schemeClr val="tx1"/>
                </a:solidFill>
                <a:effectLst/>
                <a:uLnTx/>
                <a:uFillTx/>
                <a:latin typeface="+mn-ea"/>
                <a:ea typeface="+mn-ea"/>
                <a:cs typeface="+mn-cs"/>
              </a:rPr>
              <a:t>］</a:t>
            </a:r>
            <a:r>
              <a:rPr kumimoji="0" sz="2700" b="0" i="0" u="none" strike="noStrike" kern="1200" cap="none" spc="0" normalizeH="0" baseline="0" noProof="1">
                <a:ln>
                  <a:noFill/>
                </a:ln>
                <a:solidFill>
                  <a:schemeClr val="tx1"/>
                </a:solidFill>
                <a:effectLst/>
                <a:uLnTx/>
                <a:uFillTx/>
                <a:latin typeface="宋体" pitchFamily="2" charset="-122"/>
                <a:ea typeface="宋体" pitchFamily="2" charset="-122"/>
                <a:cs typeface="宋体" pitchFamily="2" charset="-122"/>
              </a:rPr>
              <a:t>阅读下面的文字，完成1~3题。</a:t>
            </a:r>
            <a:endParaRPr kumimoji="0" sz="2700" b="0" i="0" u="none" strike="noStrike" kern="1200" cap="none" spc="0" normalizeH="0" baseline="0" noProof="1">
              <a:ln>
                <a:noFill/>
              </a:ln>
              <a:solidFill>
                <a:schemeClr val="tx1"/>
              </a:solidFill>
              <a:effectLst/>
              <a:uLnTx/>
              <a:uFillTx/>
              <a:latin typeface="宋体" pitchFamily="2" charset="-122"/>
              <a:ea typeface="宋体" pitchFamily="2" charset="-122"/>
              <a:cs typeface="宋体" pitchFamily="2" charset="-122"/>
            </a:endParaRPr>
          </a:p>
          <a:p>
            <a:pPr marL="0" lvl="0" indent="0">
              <a:lnSpc>
                <a:spcPct val="120000"/>
              </a:lnSpc>
              <a:spcBef>
                <a:spcPts val="0"/>
              </a:spcBef>
              <a:spcAft>
                <a:spcPct val="0"/>
              </a:spcAft>
              <a:buNone/>
              <a:defRPr/>
            </a:pPr>
            <a:r>
              <a:rPr lang="zh-CN" altLang="en-US" sz="2700" noProof="1">
                <a:latin typeface="+mn-ea"/>
              </a:rPr>
              <a:t>【论点】</a:t>
            </a:r>
            <a:r>
              <a:rPr lang="zh-CN" altLang="en-US" sz="2700" noProof="1">
                <a:latin typeface="宋体" pitchFamily="2" charset="-122"/>
                <a:ea typeface="宋体" pitchFamily="2" charset="-122"/>
                <a:cs typeface="宋体" pitchFamily="2" charset="-122"/>
              </a:rPr>
              <a:t>从“照着讲”和“接着讲”两个方面来理解“新子学” 的内在品格</a:t>
            </a:r>
            <a:r>
              <a:rPr lang="en-US" altLang="zh-CN" sz="2700" noProof="1">
                <a:latin typeface="宋体" pitchFamily="2" charset="-122"/>
                <a:ea typeface="宋体" pitchFamily="2" charset="-122"/>
                <a:cs typeface="宋体" pitchFamily="2" charset="-122"/>
              </a:rPr>
              <a:t>(</a:t>
            </a:r>
            <a:r>
              <a:rPr lang="zh-CN" altLang="en-US" sz="2700" noProof="1">
                <a:latin typeface="宋体" pitchFamily="2" charset="-122"/>
                <a:ea typeface="宋体" pitchFamily="2" charset="-122"/>
                <a:cs typeface="宋体" pitchFamily="2" charset="-122"/>
              </a:rPr>
              <a:t>历史的承继性以及思想的创造性和突破性）。</a:t>
            </a:r>
            <a:endParaRPr lang="en-US" altLang="zh-CN" sz="2700" noProof="1">
              <a:latin typeface="宋体" pitchFamily="2" charset="-122"/>
              <a:ea typeface="宋体" pitchFamily="2" charset="-122"/>
              <a:cs typeface="宋体" pitchFamily="2" charset="-122"/>
            </a:endParaRPr>
          </a:p>
          <a:p>
            <a:pPr marL="0" lvl="0" indent="0">
              <a:lnSpc>
                <a:spcPct val="120000"/>
              </a:lnSpc>
              <a:spcBef>
                <a:spcPts val="0"/>
              </a:spcBef>
              <a:spcAft>
                <a:spcPct val="0"/>
              </a:spcAft>
              <a:buNone/>
              <a:defRPr/>
            </a:pPr>
            <a:r>
              <a:rPr lang="zh-CN" altLang="en-US" sz="2700" noProof="1">
                <a:latin typeface="+mn-ea"/>
              </a:rPr>
              <a:t>【论据】</a:t>
            </a:r>
            <a:r>
              <a:rPr kumimoji="0" lang="zh-CN" altLang="en-US" sz="2700" b="0" i="0" u="none" strike="noStrike" kern="1200" cap="none" spc="0" normalizeH="0" baseline="0" noProof="1">
                <a:ln>
                  <a:noFill/>
                </a:ln>
                <a:solidFill>
                  <a:schemeClr val="tx1"/>
                </a:solidFill>
                <a:effectLst/>
                <a:uLnTx/>
                <a:uFillTx/>
                <a:latin typeface="宋体" pitchFamily="2" charset="-122"/>
                <a:ea typeface="宋体" pitchFamily="2" charset="-122"/>
                <a:cs typeface="+mn-cs"/>
              </a:rPr>
              <a:t>事实论据、理论论据。</a:t>
            </a:r>
            <a:endParaRPr kumimoji="0" lang="zh-CN" altLang="en-US" sz="2700" b="0" i="0" u="none" strike="noStrike" kern="1200" cap="none" spc="0" normalizeH="0" baseline="0" noProof="1">
              <a:ln>
                <a:noFill/>
              </a:ln>
              <a:solidFill>
                <a:schemeClr val="tx1"/>
              </a:solidFill>
              <a:effectLst/>
              <a:uLnTx/>
              <a:uFillTx/>
              <a:latin typeface="宋体" pitchFamily="2" charset="-122"/>
              <a:ea typeface="宋体" pitchFamily="2" charset="-122"/>
              <a:cs typeface="+mn-cs"/>
            </a:endParaRPr>
          </a:p>
          <a:p>
            <a:pPr marL="0" marR="0" lvl="0" indent="0" algn="l" defTabSz="914400" rtl="0" eaLnBrk="1" fontAlgn="auto" latinLnBrk="0" hangingPunct="1">
              <a:lnSpc>
                <a:spcPct val="120000"/>
              </a:lnSpc>
              <a:spcBef>
                <a:spcPts val="0"/>
              </a:spcBef>
              <a:spcAft>
                <a:spcPct val="0"/>
              </a:spcAft>
              <a:buClrTx/>
              <a:buSzTx/>
              <a:buFont typeface="Arial" pitchFamily="34" charset="0"/>
              <a:buNone/>
              <a:defRPr/>
            </a:pPr>
            <a:r>
              <a:rPr kumimoji="0" lang="zh-CN" altLang="en-US" sz="2700" b="0" i="0" u="none" strike="noStrike" kern="1200" cap="none" spc="0" normalizeH="0" baseline="0" noProof="1">
                <a:ln>
                  <a:noFill/>
                </a:ln>
                <a:solidFill>
                  <a:schemeClr val="tx1"/>
                </a:solidFill>
                <a:effectLst/>
                <a:uLnTx/>
                <a:uFillTx/>
                <a:latin typeface="+mn-ea"/>
                <a:ea typeface="+mn-ea"/>
                <a:cs typeface="+mn-cs"/>
                <a:sym typeface="+mn-ea"/>
              </a:rPr>
              <a:t>【论证结构】</a:t>
            </a:r>
            <a:r>
              <a:rPr kumimoji="0" lang="zh-CN" altLang="en-US" sz="2700" b="0" i="0" u="none" strike="noStrike" kern="1200" cap="none" spc="0" normalizeH="0" baseline="0" noProof="1">
                <a:ln>
                  <a:noFill/>
                </a:ln>
                <a:solidFill>
                  <a:schemeClr val="tx1"/>
                </a:solidFill>
                <a:effectLst/>
                <a:uLnTx/>
                <a:uFillTx/>
                <a:latin typeface="宋体" pitchFamily="2" charset="-122"/>
                <a:ea typeface="宋体" pitchFamily="2" charset="-122"/>
                <a:cs typeface="+mn-cs"/>
                <a:sym typeface="+mn-ea"/>
              </a:rPr>
              <a:t>总分式。</a:t>
            </a:r>
            <a:endParaRPr kumimoji="0" lang="zh-CN" altLang="en-US" sz="2700" b="0" i="0" u="none" strike="noStrike" kern="1200" cap="none" spc="0" normalizeH="0" baseline="0" noProof="1">
              <a:ln>
                <a:noFill/>
              </a:ln>
              <a:solidFill>
                <a:schemeClr val="tx1"/>
              </a:solidFill>
              <a:effectLst/>
              <a:uLnTx/>
              <a:uFillTx/>
              <a:latin typeface="宋体" pitchFamily="2" charset="-122"/>
              <a:ea typeface="宋体" pitchFamily="2" charset="-122"/>
              <a:cs typeface="+mn-cs"/>
              <a:sym typeface="+mn-ea"/>
            </a:endParaRPr>
          </a:p>
          <a:p>
            <a:pPr marL="0" marR="0" lvl="0" indent="0" algn="l" defTabSz="914400" rtl="0" eaLnBrk="1" fontAlgn="auto" latinLnBrk="0" hangingPunct="1">
              <a:lnSpc>
                <a:spcPct val="120000"/>
              </a:lnSpc>
              <a:spcBef>
                <a:spcPts val="0"/>
              </a:spcBef>
              <a:spcAft>
                <a:spcPct val="0"/>
              </a:spcAft>
              <a:buClrTx/>
              <a:buSzTx/>
              <a:buFont typeface="Arial" pitchFamily="34" charset="0"/>
              <a:buNone/>
              <a:defRPr/>
            </a:pPr>
            <a:r>
              <a:rPr kumimoji="0" lang="zh-CN" altLang="en-US" sz="2700" b="0" i="0" u="none" strike="noStrike" kern="1200" cap="none" spc="0" normalizeH="0" baseline="0" noProof="1">
                <a:ln>
                  <a:noFill/>
                </a:ln>
                <a:solidFill>
                  <a:schemeClr val="tx1"/>
                </a:solidFill>
                <a:effectLst/>
                <a:uLnTx/>
                <a:uFillTx/>
                <a:latin typeface="+mn-ea"/>
                <a:ea typeface="+mn-ea"/>
                <a:cs typeface="+mn-cs"/>
                <a:sym typeface="+mn-ea"/>
              </a:rPr>
              <a:t>【论证方法】</a:t>
            </a:r>
            <a:r>
              <a:rPr kumimoji="0" lang="zh-CN" altLang="en-US" sz="2700" b="0" i="0" u="none" strike="noStrike" kern="1200" cap="none" spc="0" normalizeH="0" baseline="0" noProof="1">
                <a:ln>
                  <a:noFill/>
                </a:ln>
                <a:solidFill>
                  <a:schemeClr val="tx1"/>
                </a:solidFill>
                <a:effectLst/>
                <a:uLnTx/>
                <a:uFillTx/>
                <a:latin typeface="宋体" pitchFamily="2" charset="-122"/>
                <a:ea typeface="宋体" pitchFamily="2" charset="-122"/>
                <a:cs typeface="+mn-cs"/>
                <a:sym typeface="+mn-ea"/>
              </a:rPr>
              <a:t>举例论证。</a:t>
            </a:r>
            <a:endParaRPr kumimoji="0" lang="zh-CN" altLang="en-US" sz="1800" b="0" i="0" u="none" strike="noStrike" kern="1200" cap="none" spc="0" normalizeH="0" baseline="0" noProof="1">
              <a:ln>
                <a:noFill/>
              </a:ln>
              <a:solidFill>
                <a:schemeClr val="tx1"/>
              </a:solidFill>
              <a:effectLst/>
              <a:uLnTx/>
              <a:uFillTx/>
              <a:latin typeface="宋体" pitchFamily="2" charset="-122"/>
              <a:ea typeface="宋体" pitchFamily="2" charset="-122"/>
              <a:cs typeface="+mn-cs"/>
              <a:sym typeface="+mn-ea"/>
            </a:endParaRPr>
          </a:p>
          <a:p>
            <a:pPr marL="0" marR="0" lvl="0" indent="0" algn="l" defTabSz="914400" rtl="0" eaLnBrk="1" fontAlgn="auto" latinLnBrk="0" hangingPunct="1">
              <a:lnSpc>
                <a:spcPct val="120000"/>
              </a:lnSpc>
              <a:spcBef>
                <a:spcPts val="0"/>
              </a:spcBef>
              <a:spcAft>
                <a:spcPct val="0"/>
              </a:spcAft>
              <a:buClrTx/>
              <a:buSzTx/>
              <a:buFont typeface="Arial" pitchFamily="34" charset="0"/>
              <a:buNone/>
              <a:defRPr/>
            </a:pPr>
            <a:endParaRPr kumimoji="0" lang="zh-CN" altLang="en-US" sz="1500" b="0" i="0" u="none" strike="noStrike" kern="1200" cap="none" spc="0" normalizeH="0" baseline="0" noProof="1">
              <a:ln>
                <a:noFill/>
              </a:ln>
              <a:solidFill>
                <a:schemeClr val="tx1"/>
              </a:solidFill>
              <a:effectLst/>
              <a:uLnTx/>
              <a:uFillTx/>
              <a:latin typeface="宋体" pitchFamily="2" charset="-122"/>
              <a:ea typeface="宋体" pitchFamily="2" charset="-122"/>
              <a:cs typeface="+mn-cs"/>
              <a:sym typeface="+mn-ea"/>
            </a:endParaRPr>
          </a:p>
        </p:txBody>
      </p:sp>
      <p:sp>
        <p:nvSpPr>
          <p:cNvPr id="5" name="圆角矩形 4"/>
          <p:cNvSpPr/>
          <p:nvPr/>
        </p:nvSpPr>
        <p:spPr>
          <a:xfrm>
            <a:off x="1851025" y="1012825"/>
            <a:ext cx="1274763" cy="704850"/>
          </a:xfrm>
          <a:prstGeom prst="roundRect">
            <a:avLst/>
          </a:prstGeom>
          <a:solidFill>
            <a:srgbClr val="2F6FB8"/>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1" i="0" u="none" strike="noStrike" kern="1200" cap="none" spc="0" normalizeH="0" baseline="0" noProof="1">
                <a:ln>
                  <a:noFill/>
                </a:ln>
                <a:solidFill>
                  <a:schemeClr val="lt1"/>
                </a:solidFill>
                <a:effectLst/>
                <a:uLnTx/>
                <a:uFillTx/>
                <a:latin typeface="+mn-lt"/>
                <a:ea typeface="+mn-ea"/>
                <a:cs typeface="+mn-cs"/>
              </a:rPr>
              <a:t>考 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5" nodeType="clickEffect">
                                  <p:stCondLst>
                                    <p:cond delay="0"/>
                                  </p:stCondLst>
                                  <p:childTnLst>
                                    <p:set>
                                      <p:cBhvr>
                                        <p:cTn id="11" dur="1" fill="hold">
                                          <p:stCondLst>
                                            <p:cond delay="0"/>
                                          </p:stCondLst>
                                        </p:cTn>
                                        <p:tgtEl>
                                          <p:spTgt spid="8193"/>
                                        </p:tgtEl>
                                        <p:attrNameLst>
                                          <p:attrName>style.visibility</p:attrName>
                                        </p:attrNameLst>
                                      </p:cBhvr>
                                      <p:to>
                                        <p:strVal val="visible"/>
                                      </p:to>
                                    </p:set>
                                    <p:anim calcmode="lin" valueType="num">
                                      <p:cBhvr>
                                        <p:cTn id="12" dur="1" fill="hold"/>
                                        <p:tgtEl>
                                          <p:spTgt spid="819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170">
                                            <p:txEl>
                                              <p:pRg st="0" end="0"/>
                                            </p:txEl>
                                          </p:spTgt>
                                        </p:tgtEl>
                                        <p:attrNameLst>
                                          <p:attrName>style.visibility</p:attrName>
                                        </p:attrNameLst>
                                      </p:cBhvr>
                                      <p:to>
                                        <p:strVal val="visible"/>
                                      </p:to>
                                    </p:set>
                                    <p:anim calcmode="lin" valueType="num">
                                      <p:cBhvr>
                                        <p:cTn id="17" dur="1" fill="hold"/>
                                        <p:tgtEl>
                                          <p:spTgt spid="7170">
                                            <p:txEl>
                                              <p:pRg st="0" end="0"/>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170">
                                            <p:txEl>
                                              <p:pRg st="1" end="1"/>
                                            </p:txEl>
                                          </p:spTgt>
                                        </p:tgtEl>
                                        <p:attrNameLst>
                                          <p:attrName>style.visibility</p:attrName>
                                        </p:attrNameLst>
                                      </p:cBhvr>
                                      <p:to>
                                        <p:strVal val="visible"/>
                                      </p:to>
                                    </p:set>
                                    <p:anim calcmode="lin" valueType="num">
                                      <p:cBhvr>
                                        <p:cTn id="22" dur="1" fill="hold"/>
                                        <p:tgtEl>
                                          <p:spTgt spid="7170">
                                            <p:txEl>
                                              <p:pRg st="1" end="1"/>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170">
                                            <p:txEl>
                                              <p:pRg st="2" end="2"/>
                                            </p:txEl>
                                          </p:spTgt>
                                        </p:tgtEl>
                                        <p:attrNameLst>
                                          <p:attrName>style.visibility</p:attrName>
                                        </p:attrNameLst>
                                      </p:cBhvr>
                                      <p:to>
                                        <p:strVal val="visible"/>
                                      </p:to>
                                    </p:set>
                                    <p:anim calcmode="lin" valueType="num">
                                      <p:cBhvr>
                                        <p:cTn id="27" dur="1" fill="hold"/>
                                        <p:tgtEl>
                                          <p:spTgt spid="7170">
                                            <p:txEl>
                                              <p:pRg st="2" end="2"/>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170">
                                            <p:txEl>
                                              <p:pRg st="3" end="3"/>
                                            </p:txEl>
                                          </p:spTgt>
                                        </p:tgtEl>
                                        <p:attrNameLst>
                                          <p:attrName>style.visibility</p:attrName>
                                        </p:attrNameLst>
                                      </p:cBhvr>
                                      <p:to>
                                        <p:strVal val="visible"/>
                                      </p:to>
                                    </p:set>
                                    <p:anim calcmode="lin" valueType="num">
                                      <p:cBhvr>
                                        <p:cTn id="32" dur="1" fill="hold"/>
                                        <p:tgtEl>
                                          <p:spTgt spid="7170">
                                            <p:txEl>
                                              <p:pRg st="3" end="3"/>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7170">
                                            <p:txEl>
                                              <p:pRg st="4" end="4"/>
                                            </p:txEl>
                                          </p:spTgt>
                                        </p:tgtEl>
                                        <p:attrNameLst>
                                          <p:attrName>style.visibility</p:attrName>
                                        </p:attrNameLst>
                                      </p:cBhvr>
                                      <p:to>
                                        <p:strVal val="visible"/>
                                      </p:to>
                                    </p:set>
                                    <p:anim calcmode="lin" valueType="num">
                                      <p:cBhvr>
                                        <p:cTn id="37" dur="1" fill="hold"/>
                                        <p:tgtEl>
                                          <p:spTgt spid="7170">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P spid="8193" grpId="1"/>
      <p:bldP spid="8193" grpId="2"/>
      <p:bldP spid="8193" grpId="3"/>
      <p:bldP spid="8193" grpId="4"/>
      <p:bldP spid="8193" grpId="5"/>
      <p:bldP spid="7170" grpId="0" build="p"/>
      <p:bldP spid="5"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4210050" y="987425"/>
            <a:ext cx="3771900" cy="690563"/>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anchor="ctr"/>
          <a:lstStyle/>
          <a:p>
            <a:pPr marL="0" marR="0" lvl="0" indent="0" algn="ctr" defTabSz="914400" rtl="0" eaLnBrk="1" fontAlgn="base" latinLnBrk="0" hangingPunct="1">
              <a:lnSpc>
                <a:spcPct val="150000"/>
              </a:lnSpc>
              <a:spcBef>
                <a:spcPct val="0"/>
              </a:spcBef>
              <a:spcAft>
                <a:spcPct val="0"/>
              </a:spcAft>
              <a:buClrTx/>
              <a:buSzTx/>
              <a:buFont typeface="Arial" pitchFamily="34" charset="0"/>
              <a:buNone/>
              <a:defRPr/>
            </a:pPr>
            <a:r>
              <a:rPr kumimoji="0" lang="zh-CN" altLang="en-US" sz="3200" b="1" i="0" u="none" strike="noStrike" kern="1200" cap="none" spc="0" normalizeH="0" baseline="0" noProof="1">
                <a:ln>
                  <a:noFill/>
                </a:ln>
                <a:solidFill>
                  <a:schemeClr val="tx1">
                    <a:lumMod val="50000"/>
                    <a:lumOff val="50000"/>
                  </a:schemeClr>
                </a:solidFill>
                <a:effectLst/>
                <a:uLnTx/>
                <a:uFillTx/>
                <a:latin typeface="Arial" pitchFamily="34" charset="0"/>
                <a:ea typeface="+mn-ea"/>
                <a:cs typeface="+mn-ea"/>
                <a:sym typeface="Arial" pitchFamily="34" charset="0"/>
              </a:rPr>
              <a:t>比对句中词语</a:t>
            </a:r>
          </a:p>
        </p:txBody>
      </p:sp>
      <p:grpSp>
        <p:nvGrpSpPr>
          <p:cNvPr id="2" name="组合 1"/>
          <p:cNvGrpSpPr/>
          <p:nvPr/>
        </p:nvGrpSpPr>
        <p:grpSpPr>
          <a:xfrm>
            <a:off x="1560513" y="1735138"/>
            <a:ext cx="9144000" cy="4608512"/>
            <a:chOff x="718" y="2953"/>
            <a:chExt cx="12966" cy="5505"/>
          </a:xfrm>
        </p:grpSpPr>
        <p:sp>
          <p:nvSpPr>
            <p:cNvPr id="17" name="任意多边形 16"/>
            <p:cNvSpPr/>
            <p:nvPr/>
          </p:nvSpPr>
          <p:spPr>
            <a:xfrm>
              <a:off x="786" y="5356"/>
              <a:ext cx="2042" cy="2657"/>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sym typeface="Arial" pitchFamily="34" charset="0"/>
                </a:rPr>
                <a:t>表时间或时态</a:t>
              </a:r>
            </a:p>
          </p:txBody>
        </p:sp>
        <p:sp>
          <p:nvSpPr>
            <p:cNvPr id="25" name="任意多边形 24"/>
            <p:cNvSpPr/>
            <p:nvPr/>
          </p:nvSpPr>
          <p:spPr>
            <a:xfrm>
              <a:off x="718" y="7383"/>
              <a:ext cx="2177" cy="101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endParaRPr>
            </a:p>
          </p:txBody>
        </p:sp>
        <p:sp>
          <p:nvSpPr>
            <p:cNvPr id="29" name="任意多边形 28"/>
            <p:cNvSpPr/>
            <p:nvPr/>
          </p:nvSpPr>
          <p:spPr>
            <a:xfrm>
              <a:off x="2616" y="2951"/>
              <a:ext cx="2039" cy="2659"/>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sym typeface="Arial" pitchFamily="34" charset="0"/>
                </a:rPr>
                <a:t>表范围</a:t>
              </a:r>
            </a:p>
          </p:txBody>
        </p:sp>
        <p:sp>
          <p:nvSpPr>
            <p:cNvPr id="30" name="任意多边形 29"/>
            <p:cNvSpPr/>
            <p:nvPr/>
          </p:nvSpPr>
          <p:spPr>
            <a:xfrm>
              <a:off x="2548" y="4980"/>
              <a:ext cx="2177" cy="101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endParaRPr>
            </a:p>
          </p:txBody>
        </p:sp>
        <p:sp>
          <p:nvSpPr>
            <p:cNvPr id="16" name="任意多边形 15"/>
            <p:cNvSpPr/>
            <p:nvPr/>
          </p:nvSpPr>
          <p:spPr>
            <a:xfrm>
              <a:off x="4446" y="5356"/>
              <a:ext cx="2039" cy="2657"/>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rPr>
                <a:t>表否定</a:t>
              </a:r>
            </a:p>
          </p:txBody>
        </p:sp>
        <p:sp>
          <p:nvSpPr>
            <p:cNvPr id="18" name="任意多边形 17"/>
            <p:cNvSpPr/>
            <p:nvPr/>
          </p:nvSpPr>
          <p:spPr>
            <a:xfrm>
              <a:off x="4376" y="7383"/>
              <a:ext cx="2177" cy="101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endParaRPr>
            </a:p>
          </p:txBody>
        </p:sp>
        <p:sp>
          <p:nvSpPr>
            <p:cNvPr id="21" name="任意多边形 20"/>
            <p:cNvSpPr/>
            <p:nvPr/>
          </p:nvSpPr>
          <p:spPr>
            <a:xfrm>
              <a:off x="6276" y="2951"/>
              <a:ext cx="2039" cy="2659"/>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rPr>
                <a:t>表程度</a:t>
              </a:r>
            </a:p>
          </p:txBody>
        </p:sp>
        <p:sp>
          <p:nvSpPr>
            <p:cNvPr id="22" name="任意多边形 21"/>
            <p:cNvSpPr/>
            <p:nvPr/>
          </p:nvSpPr>
          <p:spPr>
            <a:xfrm>
              <a:off x="6206" y="4980"/>
              <a:ext cx="2177" cy="101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endParaRPr>
            </a:p>
          </p:txBody>
        </p:sp>
        <p:sp>
          <p:nvSpPr>
            <p:cNvPr id="36" name="任意多边形 35"/>
            <p:cNvSpPr/>
            <p:nvPr/>
          </p:nvSpPr>
          <p:spPr>
            <a:xfrm>
              <a:off x="8106" y="5356"/>
              <a:ext cx="2039" cy="2657"/>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rPr>
                <a:t>表语气</a:t>
              </a:r>
            </a:p>
          </p:txBody>
        </p:sp>
        <p:sp>
          <p:nvSpPr>
            <p:cNvPr id="37" name="任意多边形 36"/>
            <p:cNvSpPr/>
            <p:nvPr/>
          </p:nvSpPr>
          <p:spPr>
            <a:xfrm>
              <a:off x="8034" y="7383"/>
              <a:ext cx="2179" cy="101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endParaRPr>
            </a:p>
          </p:txBody>
        </p:sp>
        <p:sp>
          <p:nvSpPr>
            <p:cNvPr id="40" name="任意多边形 39"/>
            <p:cNvSpPr/>
            <p:nvPr/>
          </p:nvSpPr>
          <p:spPr>
            <a:xfrm>
              <a:off x="9932" y="2951"/>
              <a:ext cx="2042" cy="2659"/>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rPr>
                <a:t>表指代</a:t>
              </a:r>
            </a:p>
          </p:txBody>
        </p:sp>
        <p:sp>
          <p:nvSpPr>
            <p:cNvPr id="42" name="任意多边形 41"/>
            <p:cNvSpPr/>
            <p:nvPr/>
          </p:nvSpPr>
          <p:spPr>
            <a:xfrm>
              <a:off x="9864" y="4980"/>
              <a:ext cx="2179" cy="101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endParaRPr>
            </a:p>
          </p:txBody>
        </p:sp>
        <p:sp>
          <p:nvSpPr>
            <p:cNvPr id="3" name="任意多边形 2"/>
            <p:cNvSpPr/>
            <p:nvPr/>
          </p:nvSpPr>
          <p:spPr>
            <a:xfrm>
              <a:off x="11509" y="5399"/>
              <a:ext cx="2039" cy="2659"/>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bg1"/>
                  </a:solidFill>
                  <a:effectLst/>
                  <a:uLnTx/>
                  <a:uFillTx/>
                  <a:latin typeface="+mn-lt"/>
                  <a:ea typeface="+mn-ea"/>
                  <a:cs typeface="+mn-cs"/>
                  <a:sym typeface="Arial" pitchFamily="34" charset="0"/>
                </a:rPr>
                <a:t>重要动词、形容词等</a:t>
              </a:r>
            </a:p>
          </p:txBody>
        </p:sp>
        <p:sp>
          <p:nvSpPr>
            <p:cNvPr id="54289" name="任意多边形 4"/>
            <p:cNvSpPr/>
            <p:nvPr/>
          </p:nvSpPr>
          <p:spPr>
            <a:xfrm>
              <a:off x="11510" y="7440"/>
              <a:ext cx="2175" cy="1017"/>
            </a:xfrm>
            <a:custGeom>
              <a:avLst/>
              <a:gdLst>
                <a:gd name="txL" fmla="*/ 0 w 1382273"/>
                <a:gd name="txT" fmla="*/ 0 h 645480"/>
                <a:gd name="txR" fmla="*/ 1382273 w 1382273"/>
                <a:gd name="txB" fmla="*/ 645480 h 645480"/>
              </a:gdLst>
              <a:ahLst/>
              <a:cxnLst>
                <a:cxn ang="0">
                  <a:pos x="10562" y="0"/>
                </a:cxn>
                <a:cxn ang="0">
                  <a:pos x="691137" y="493127"/>
                </a:cxn>
                <a:cxn ang="0">
                  <a:pos x="1371711" y="1"/>
                </a:cxn>
                <a:cxn ang="0">
                  <a:pos x="1382273" y="14577"/>
                </a:cxn>
                <a:cxn ang="0">
                  <a:pos x="706475" y="504241"/>
                </a:cxn>
                <a:cxn ang="0">
                  <a:pos x="881285" y="630904"/>
                </a:cxn>
                <a:cxn ang="0">
                  <a:pos x="870724" y="645480"/>
                </a:cxn>
                <a:cxn ang="0">
                  <a:pos x="691136" y="515355"/>
                </a:cxn>
                <a:cxn ang="0">
                  <a:pos x="511549" y="645480"/>
                </a:cxn>
                <a:cxn ang="0">
                  <a:pos x="500988" y="630905"/>
                </a:cxn>
                <a:cxn ang="0">
                  <a:pos x="675798" y="504241"/>
                </a:cxn>
                <a:cxn ang="0">
                  <a:pos x="0" y="14576"/>
                </a:cxn>
              </a:cxnLst>
              <a:rect l="txL" t="txT" r="txR" b="tx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rgbClr val="9BBB59">
                <a:alpha val="100000"/>
              </a:srgbClr>
            </a:solidFill>
            <a:ln w="25400">
              <a:noFill/>
            </a:ln>
          </p:spPr>
          <p:txBody>
            <a:bodyPr/>
            <a:lstStyle/>
            <a:p>
              <a:endParaRPr lang="zh-CN" alt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linds(horizontal)">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731963" y="960438"/>
            <a:ext cx="1566863" cy="1670050"/>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25000"/>
                    <a:lumOff val="75000"/>
                  </a:schemeClr>
                </a:solidFill>
                <a:effectLst/>
                <a:uLnTx/>
                <a:uFillTx/>
                <a:latin typeface="+mn-lt"/>
                <a:ea typeface="+mn-ea"/>
                <a:cs typeface="+mn-cs"/>
                <a:sym typeface="Arial" pitchFamily="34" charset="0"/>
              </a:rPr>
              <a:t>表范围</a:t>
            </a:r>
          </a:p>
        </p:txBody>
      </p:sp>
      <p:sp>
        <p:nvSpPr>
          <p:cNvPr id="2" name="文本框 1"/>
          <p:cNvSpPr txBox="1"/>
          <p:nvPr/>
        </p:nvSpPr>
        <p:spPr>
          <a:xfrm>
            <a:off x="3360738" y="1062038"/>
            <a:ext cx="7310437" cy="1568450"/>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rPr>
              <a:t>表全部的有“全”“都”“所有”“囊括”“共”“统统”“一概”等；表示大部分的有“大多”“多数”等；表示</a:t>
            </a:r>
          </a:p>
        </p:txBody>
      </p:sp>
      <p:sp>
        <p:nvSpPr>
          <p:cNvPr id="54275" name="文本框 3"/>
          <p:cNvSpPr txBox="1"/>
          <p:nvPr/>
        </p:nvSpPr>
        <p:spPr>
          <a:xfrm>
            <a:off x="1731963" y="2555875"/>
            <a:ext cx="8807450" cy="3046095"/>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rPr>
              <a:t>范围限定的有“只”“仅仅”“光”等；表示范围涉及两种以上对象的有“以及”“及”“和”“也”等。此外</a:t>
            </a:r>
            <a:r>
              <a:rPr lang="en-US" altLang="zh-CN" sz="3200" dirty="0">
                <a:latin typeface="宋体" pitchFamily="2" charset="-122"/>
                <a:ea typeface="宋体" pitchFamily="2" charset="-122"/>
                <a:cs typeface="宋体" pitchFamily="2" charset="-122"/>
              </a:rPr>
              <a:t>,</a:t>
            </a:r>
            <a:r>
              <a:rPr lang="zh-CN" altLang="en-US" sz="3200" dirty="0">
                <a:latin typeface="宋体" pitchFamily="2" charset="-122"/>
                <a:ea typeface="宋体" pitchFamily="2" charset="-122"/>
                <a:cs typeface="宋体" pitchFamily="2" charset="-122"/>
              </a:rPr>
              <a:t>要特别注意修饰对象的词语</a:t>
            </a:r>
            <a:r>
              <a:rPr lang="en-US" altLang="zh-CN" sz="3200" dirty="0">
                <a:latin typeface="宋体" pitchFamily="2" charset="-122"/>
                <a:ea typeface="宋体" pitchFamily="2" charset="-122"/>
                <a:cs typeface="宋体" pitchFamily="2" charset="-122"/>
              </a:rPr>
              <a:t>(</a:t>
            </a:r>
            <a:r>
              <a:rPr lang="zh-CN" altLang="en-US" sz="3200" dirty="0">
                <a:latin typeface="宋体" pitchFamily="2" charset="-122"/>
                <a:ea typeface="宋体" pitchFamily="2" charset="-122"/>
                <a:cs typeface="宋体" pitchFamily="2" charset="-122"/>
              </a:rPr>
              <a:t>一般是定语</a:t>
            </a:r>
            <a:r>
              <a:rPr lang="en-US" altLang="zh-CN" sz="3200" dirty="0">
                <a:latin typeface="宋体" pitchFamily="2" charset="-122"/>
                <a:ea typeface="宋体" pitchFamily="2" charset="-122"/>
                <a:cs typeface="宋体" pitchFamily="2" charset="-122"/>
              </a:rPr>
              <a:t>)</a:t>
            </a:r>
            <a:r>
              <a:rPr lang="zh-CN" altLang="en-US" sz="3200" dirty="0">
                <a:latin typeface="宋体" pitchFamily="2" charset="-122"/>
                <a:ea typeface="宋体" pitchFamily="2" charset="-122"/>
                <a:cs typeface="宋体" pitchFamily="2" charset="-122"/>
              </a:rPr>
              <a:t>。这些词语往往圈定了范围</a:t>
            </a:r>
            <a:r>
              <a:rPr lang="en-US" altLang="zh-CN" sz="3200" dirty="0">
                <a:latin typeface="宋体" pitchFamily="2" charset="-122"/>
                <a:ea typeface="宋体" pitchFamily="2" charset="-122"/>
                <a:cs typeface="宋体" pitchFamily="2" charset="-122"/>
              </a:rPr>
              <a:t>,</a:t>
            </a:r>
            <a:r>
              <a:rPr lang="zh-CN" altLang="en-US" sz="3200" dirty="0">
                <a:latin typeface="宋体" pitchFamily="2" charset="-122"/>
                <a:ea typeface="宋体" pitchFamily="2" charset="-122"/>
                <a:cs typeface="宋体" pitchFamily="2" charset="-122"/>
              </a:rPr>
              <a:t>比对选项和原文时</a:t>
            </a:r>
            <a:r>
              <a:rPr lang="en-US" altLang="zh-CN" sz="3200" dirty="0">
                <a:latin typeface="宋体" pitchFamily="2" charset="-122"/>
                <a:ea typeface="宋体" pitchFamily="2" charset="-122"/>
                <a:cs typeface="宋体" pitchFamily="2" charset="-122"/>
              </a:rPr>
              <a:t>,</a:t>
            </a:r>
            <a:r>
              <a:rPr lang="zh-CN" altLang="en-US" sz="3200" dirty="0">
                <a:latin typeface="宋体" pitchFamily="2" charset="-122"/>
                <a:ea typeface="宋体" pitchFamily="2" charset="-122"/>
                <a:cs typeface="宋体" pitchFamily="2" charset="-122"/>
              </a:rPr>
              <a:t>要注意选项是否有扩大或缩小原文范围的表述。</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4275"/>
                                        </p:tgtEl>
                                        <p:attrNameLst>
                                          <p:attrName>style.visibility</p:attrName>
                                        </p:attrNameLst>
                                      </p:cBhvr>
                                      <p:to>
                                        <p:strVal val="visible"/>
                                      </p:to>
                                    </p:set>
                                    <p:animEffect transition="in" filter="checkerboard(across)">
                                      <p:cBhvr>
                                        <p:cTn id="17" dur="5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2" grpId="0"/>
      <p:bldP spid="5427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3512" y="1268760"/>
            <a:ext cx="584200" cy="508000"/>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accent1">
                    <a:lumMod val="50000"/>
                    <a:lumOff val="50000"/>
                  </a:schemeClr>
                </a:solidFill>
                <a:effectLst/>
                <a:uLnTx/>
                <a:uFillTx/>
                <a:latin typeface="+mn-lt"/>
                <a:ea typeface="+mn-ea"/>
                <a:cs typeface="+mn-cs"/>
              </a:rPr>
              <a:t>例</a:t>
            </a:r>
          </a:p>
        </p:txBody>
      </p:sp>
      <p:sp>
        <p:nvSpPr>
          <p:cNvPr id="3" name="文本框 2"/>
          <p:cNvSpPr txBox="1"/>
          <p:nvPr/>
        </p:nvSpPr>
        <p:spPr>
          <a:xfrm>
            <a:off x="1703512" y="2132856"/>
            <a:ext cx="8928992" cy="1568450"/>
          </a:xfrm>
          <a:prstGeom prst="rect">
            <a:avLst/>
          </a:prstGeom>
          <a:noFill/>
        </p:spPr>
        <p:txBody>
          <a:bodyPr wrap="square" rtlCol="0">
            <a:spAutoFit/>
          </a:bodyPr>
          <a:lstStyle/>
          <a:p>
            <a:r>
              <a:rPr lang="en-US" altLang="zh-CN" sz="3200" dirty="0">
                <a:latin typeface="+mn-ea"/>
              </a:rPr>
              <a:t>[</a:t>
            </a:r>
            <a:r>
              <a:rPr lang="zh-CN" altLang="en-US" sz="3200" dirty="0">
                <a:latin typeface="仿宋" panose="02010609060101010101" pitchFamily="49" charset="-122"/>
                <a:ea typeface="仿宋" panose="02010609060101010101" pitchFamily="49" charset="-122"/>
                <a:cs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cs typeface="仿宋" panose="02010609060101010101" pitchFamily="49" charset="-122"/>
              </a:rPr>
              <a:t>Ⅱ2017·1C</a:t>
            </a:r>
            <a:r>
              <a:rPr lang="en-US" altLang="zh-CN" sz="3200" dirty="0">
                <a:latin typeface="+mn-ea"/>
              </a:rPr>
              <a:t>]</a:t>
            </a:r>
            <a:r>
              <a:rPr lang="zh-CN" altLang="en-US" sz="3200" dirty="0">
                <a:latin typeface="宋体" pitchFamily="2" charset="-122"/>
                <a:ea typeface="宋体" pitchFamily="2" charset="-122"/>
              </a:rPr>
              <a:t>明代社会往往被认为是保守的，但青花瓷的风格表明当时社会比较开放和进步。</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文本框 1"/>
          <p:cNvSpPr txBox="1"/>
          <p:nvPr/>
        </p:nvSpPr>
        <p:spPr>
          <a:xfrm>
            <a:off x="1722438" y="1014413"/>
            <a:ext cx="8745537" cy="2061210"/>
          </a:xfrm>
          <a:prstGeom prst="rect">
            <a:avLst/>
          </a:prstGeom>
          <a:noFill/>
          <a:ln w="9525">
            <a:noFill/>
          </a:ln>
        </p:spPr>
        <p:txBody>
          <a:bodyPr>
            <a:spAutoFit/>
          </a:bodyPr>
          <a:lstStyle/>
          <a:p>
            <a:r>
              <a:rPr lang="zh-CN" altLang="zh-CN" sz="3200" dirty="0">
                <a:latin typeface="黑体" pitchFamily="49" charset="-122"/>
                <a:ea typeface="黑体" pitchFamily="49" charset="-122"/>
              </a:rPr>
              <a:t>【原文】</a:t>
            </a:r>
            <a:r>
              <a:rPr lang="zh-CN" altLang="zh-CN" sz="3200" dirty="0">
                <a:latin typeface="楷体" panose="02010609060101010101" pitchFamily="49" charset="-122"/>
                <a:ea typeface="楷体" panose="02010609060101010101" pitchFamily="49" charset="-122"/>
              </a:rPr>
              <a:t>如果说以往人们所了解的明初是一个复兴传统的时代，其文化特征是回归传统，明初往往被认为是保守的，那么青花瓷的例子，则可以使人们对于明初文化的兼容性有一个新的认识。</a:t>
            </a:r>
            <a:endParaRPr lang="zh-CN" altLang="zh-CN" sz="3200" dirty="0">
              <a:solidFill>
                <a:schemeClr val="tx2"/>
              </a:solidFill>
              <a:latin typeface="楷体" panose="02010609060101010101" pitchFamily="49" charset="-122"/>
              <a:ea typeface="楷体" panose="02010609060101010101" pitchFamily="49" charset="-122"/>
            </a:endParaRPr>
          </a:p>
        </p:txBody>
      </p:sp>
      <p:sp>
        <p:nvSpPr>
          <p:cNvPr id="55298" name="文本框 1"/>
          <p:cNvSpPr txBox="1"/>
          <p:nvPr/>
        </p:nvSpPr>
        <p:spPr>
          <a:xfrm>
            <a:off x="1681163" y="3228975"/>
            <a:ext cx="8807450" cy="1568450"/>
          </a:xfrm>
          <a:prstGeom prst="rect">
            <a:avLst/>
          </a:prstGeom>
          <a:noFill/>
          <a:ln w="9525">
            <a:noFill/>
          </a:ln>
        </p:spPr>
        <p:txBody>
          <a:bodyPr>
            <a:spAutoFit/>
          </a:bodyPr>
          <a:lstStyle/>
          <a:p>
            <a:r>
              <a:rPr lang="zh-CN" altLang="zh-CN" sz="3200" dirty="0">
                <a:solidFill>
                  <a:srgbClr val="558ED5"/>
                </a:solidFill>
                <a:latin typeface="黑体" pitchFamily="49" charset="-122"/>
                <a:ea typeface="黑体" pitchFamily="49" charset="-122"/>
              </a:rPr>
              <a:t>【比对分析】</a:t>
            </a:r>
            <a:r>
              <a:rPr lang="zh-CN" altLang="zh-CN" sz="3200" dirty="0">
                <a:solidFill>
                  <a:srgbClr val="558ED5"/>
                </a:solidFill>
                <a:latin typeface="仿宋" panose="02010609060101010101" pitchFamily="49" charset="-122"/>
                <a:ea typeface="仿宋" panose="02010609060101010101" pitchFamily="49" charset="-122"/>
              </a:rPr>
              <a:t>“</a:t>
            </a:r>
            <a:r>
              <a:rPr lang="zh-CN" altLang="zh-CN" sz="3200" dirty="0">
                <a:solidFill>
                  <a:srgbClr val="558ED5"/>
                </a:solidFill>
                <a:latin typeface="仿宋" panose="02010609060101010101" pitchFamily="49" charset="-122"/>
                <a:ea typeface="仿宋" panose="02010609060101010101" pitchFamily="49" charset="-122"/>
                <a:cs typeface="仿宋" panose="02010609060101010101" pitchFamily="49" charset="-122"/>
              </a:rPr>
              <a:t>明代社会往往被认为是保守的”错，原文说的是“明初往往被认为是保守的”，而“明代社会”指的是整个明代，扩大了范围。</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5297"/>
                                        </p:tgtEl>
                                        <p:attrNameLst>
                                          <p:attrName>style.visibility</p:attrName>
                                        </p:attrNameLst>
                                      </p:cBhvr>
                                      <p:to>
                                        <p:strVal val="visible"/>
                                      </p:to>
                                    </p:set>
                                    <p:anim calcmode="lin" valueType="num">
                                      <p:cBhvr>
                                        <p:cTn id="7" dur="1" fill="hold"/>
                                        <p:tgtEl>
                                          <p:spTgt spid="5529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5298"/>
                                        </p:tgtEl>
                                        <p:attrNameLst>
                                          <p:attrName>style.visibility</p:attrName>
                                        </p:attrNameLst>
                                      </p:cBhvr>
                                      <p:to>
                                        <p:strVal val="visible"/>
                                      </p:to>
                                    </p:set>
                                    <p:anim calcmode="lin" valueType="num">
                                      <p:cBhvr>
                                        <p:cTn id="12" dur="1" fill="hold"/>
                                        <p:tgtEl>
                                          <p:spTgt spid="5529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7" grpId="0"/>
      <p:bldP spid="5529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731963" y="960438"/>
            <a:ext cx="1482725" cy="151288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sym typeface="Arial" pitchFamily="34" charset="0"/>
              </a:rPr>
              <a:t>表程度</a:t>
            </a:r>
          </a:p>
        </p:txBody>
      </p:sp>
      <p:sp>
        <p:nvSpPr>
          <p:cNvPr id="56322" name="文本框 2"/>
          <p:cNvSpPr txBox="1"/>
          <p:nvPr/>
        </p:nvSpPr>
        <p:spPr>
          <a:xfrm>
            <a:off x="3336141" y="960439"/>
            <a:ext cx="7348537" cy="3538220"/>
          </a:xfrm>
          <a:prstGeom prst="rect">
            <a:avLst/>
          </a:prstGeom>
          <a:noFill/>
          <a:ln w="9525">
            <a:noFill/>
          </a:ln>
        </p:spPr>
        <p:txBody>
          <a:bodyPr wrap="square">
            <a:spAutoFit/>
          </a:bodyPr>
          <a:lstStyle/>
          <a:p>
            <a:r>
              <a:rPr lang="zh-CN" altLang="en-US" sz="3200" dirty="0">
                <a:latin typeface="宋体" pitchFamily="2" charset="-122"/>
                <a:ea typeface="宋体" pitchFamily="2" charset="-122"/>
                <a:cs typeface="宋体" pitchFamily="2" charset="-122"/>
              </a:rPr>
              <a:t>表程度高、深的,有“很”“挺”“怪”“更”</a:t>
            </a:r>
            <a:endParaRPr lang="zh-CN" altLang="en-US" sz="3200" dirty="0">
              <a:latin typeface="宋体" pitchFamily="2" charset="-122"/>
              <a:ea typeface="宋体" pitchFamily="2" charset="-122"/>
              <a:cs typeface="宋体" pitchFamily="2" charset="-122"/>
            </a:endParaRPr>
          </a:p>
          <a:p>
            <a:pPr algn="just"/>
            <a:r>
              <a:rPr lang="zh-CN" altLang="en-US" sz="3200" dirty="0">
                <a:latin typeface="宋体" pitchFamily="2" charset="-122"/>
                <a:ea typeface="宋体" pitchFamily="2" charset="-122"/>
                <a:cs typeface="宋体" pitchFamily="2" charset="-122"/>
              </a:rPr>
              <a:t>“最”“太”“忒”“好”“非常”“十分”“特别”“极其”等；表程度一般的、适中的,有“较”“比较”等；</a:t>
            </a:r>
            <a:endParaRPr lang="zh-CN" altLang="en-US" sz="3200" dirty="0">
              <a:latin typeface="Arial" pitchFamily="34" charset="0"/>
            </a:endParaRPr>
          </a:p>
          <a:p>
            <a:endParaRPr lang="zh-CN" altLang="en-US" sz="3200" dirty="0">
              <a:latin typeface="Calibri" charset="0"/>
            </a:endParaRPr>
          </a:p>
        </p:txBody>
      </p:sp>
      <p:sp>
        <p:nvSpPr>
          <p:cNvPr id="56323" name="文本框 3"/>
          <p:cNvSpPr txBox="1"/>
          <p:nvPr/>
        </p:nvSpPr>
        <p:spPr>
          <a:xfrm>
            <a:off x="1743878" y="4077072"/>
            <a:ext cx="9077325" cy="1568450"/>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sym typeface="宋体" pitchFamily="2" charset="-122"/>
              </a:rPr>
              <a:t>表程度轻的,有“稍微”“不大”“有点儿”“有些”等。比对时,要注意加深或减轻程度的表述，注意轻重倒置、夸大过度的现象。</a:t>
            </a:r>
            <a:endParaRPr lang="zh-CN" altLang="en-US" sz="3200" dirty="0">
              <a:latin typeface="宋体" pitchFamily="2" charset="-122"/>
              <a:ea typeface="宋体" pitchFamily="2" charset="-122"/>
              <a:cs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6322"/>
                                        </p:tgtEl>
                                        <p:attrNameLst>
                                          <p:attrName>style.visibility</p:attrName>
                                        </p:attrNameLst>
                                      </p:cBhvr>
                                      <p:to>
                                        <p:strVal val="visible"/>
                                      </p:to>
                                    </p:set>
                                    <p:animEffect transition="in" filter="checkerboard(across)">
                                      <p:cBhvr>
                                        <p:cTn id="12" dur="500"/>
                                        <p:tgtEl>
                                          <p:spTgt spid="5632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6323"/>
                                        </p:tgtEl>
                                        <p:attrNameLst>
                                          <p:attrName>style.visibility</p:attrName>
                                        </p:attrNameLst>
                                      </p:cBhvr>
                                      <p:to>
                                        <p:strVal val="visible"/>
                                      </p:to>
                                    </p:set>
                                    <p:animEffect transition="in" filter="checkerboard(across)">
                                      <p:cBhvr>
                                        <p:cTn id="17" dur="5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56322" grpId="0"/>
      <p:bldP spid="5632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31504" y="1196752"/>
            <a:ext cx="565150" cy="552450"/>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3" name="文本框 5"/>
          <p:cNvSpPr txBox="1"/>
          <p:nvPr/>
        </p:nvSpPr>
        <p:spPr>
          <a:xfrm>
            <a:off x="1621631" y="1988840"/>
            <a:ext cx="8948738" cy="1568450"/>
          </a:xfrm>
          <a:prstGeom prst="rect">
            <a:avLst/>
          </a:prstGeom>
          <a:noFill/>
          <a:ln w="9525">
            <a:noFill/>
          </a:ln>
        </p:spPr>
        <p:txBody>
          <a:bodyPr>
            <a:spAutoFit/>
          </a:bodyPr>
          <a:lstStyle/>
          <a:p>
            <a:r>
              <a:rPr lang="zh-CN" altLang="en-US" sz="3200" dirty="0">
                <a:latin typeface="Arial" pitchFamily="34" charset="0"/>
              </a:rPr>
              <a:t>［</a:t>
            </a:r>
            <a:r>
              <a:rPr lang="zh-CN" altLang="en-US" sz="3200" dirty="0">
                <a:latin typeface="仿宋" panose="02010609060101010101" pitchFamily="49" charset="-122"/>
                <a:ea typeface="仿宋" panose="02010609060101010101" pitchFamily="49" charset="-122"/>
              </a:rPr>
              <a:t>北京2014·16E</a:t>
            </a:r>
            <a:r>
              <a:rPr lang="zh-CN" altLang="en-US" sz="3200" dirty="0">
                <a:latin typeface="Arial" pitchFamily="34" charset="0"/>
              </a:rPr>
              <a:t>］</a:t>
            </a:r>
            <a:r>
              <a:rPr lang="zh-CN" altLang="en-US" sz="3200" dirty="0">
                <a:latin typeface="宋体" pitchFamily="2" charset="-122"/>
                <a:ea typeface="宋体" pitchFamily="2" charset="-122"/>
                <a:cs typeface="宋体" pitchFamily="2" charset="-122"/>
              </a:rPr>
              <a:t>我国的光伏发电技术十分成熟、可靠性高,具有非常广阔的发展前景,因而得到国家政策的大力扶持。</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文本框 1"/>
          <p:cNvSpPr txBox="1"/>
          <p:nvPr/>
        </p:nvSpPr>
        <p:spPr>
          <a:xfrm>
            <a:off x="1789113" y="1120775"/>
            <a:ext cx="8613775" cy="3538220"/>
          </a:xfrm>
          <a:prstGeom prst="rect">
            <a:avLst/>
          </a:prstGeom>
          <a:noFill/>
          <a:ln w="9525">
            <a:noFill/>
          </a:ln>
        </p:spPr>
        <p:txBody>
          <a:bodyPr>
            <a:spAutoFit/>
          </a:bodyPr>
          <a:lstStyle/>
          <a:p>
            <a:r>
              <a:rPr lang="zh-CN" altLang="en-US" sz="3200" dirty="0">
                <a:latin typeface="黑体" pitchFamily="49" charset="-122"/>
                <a:ea typeface="黑体" pitchFamily="49" charset="-122"/>
              </a:rPr>
              <a:t>【</a:t>
            </a:r>
            <a:r>
              <a:rPr lang="zh-CN" altLang="en-US" sz="3200" b="1" dirty="0">
                <a:latin typeface="黑体" pitchFamily="49" charset="-122"/>
                <a:ea typeface="黑体" pitchFamily="49" charset="-122"/>
              </a:rPr>
              <a:t>原文</a:t>
            </a:r>
            <a:r>
              <a:rPr lang="zh-CN" altLang="en-US" sz="3200" dirty="0">
                <a:latin typeface="黑体" pitchFamily="49" charset="-122"/>
                <a:ea typeface="黑体" pitchFamily="49" charset="-122"/>
              </a:rPr>
              <a:t>】</a:t>
            </a:r>
            <a:r>
              <a:rPr lang="zh-CN" altLang="en-US" sz="3200" dirty="0">
                <a:latin typeface="楷体" panose="02010609060101010101" pitchFamily="49" charset="-122"/>
                <a:ea typeface="楷体" panose="02010609060101010101" pitchFamily="49" charset="-122"/>
              </a:rPr>
              <a:t>值得欣慰的是,为鼓励新能源的开发和利用,国家近年出台了一些关于发展新能源的政策,其中《关于实施金太阳示范工程的通知》已公布实施,2013年更是加快了光伏发电示范项目和相关基础能力建设的步伐,体现了国家政策对正在起步阶段的光伏发电技术研发的扶持和鼓励。</a:t>
            </a:r>
            <a:endParaRPr lang="zh-CN" altLang="en-US" sz="3200" dirty="0">
              <a:latin typeface="Calibri" charset="0"/>
            </a:endParaRPr>
          </a:p>
        </p:txBody>
      </p:sp>
      <p:sp>
        <p:nvSpPr>
          <p:cNvPr id="57346" name="文本框 1"/>
          <p:cNvSpPr txBox="1"/>
          <p:nvPr/>
        </p:nvSpPr>
        <p:spPr>
          <a:xfrm>
            <a:off x="1752600" y="4765675"/>
            <a:ext cx="8650288" cy="1568450"/>
          </a:xfrm>
          <a:prstGeom prst="rect">
            <a:avLst/>
          </a:prstGeom>
          <a:noFill/>
          <a:ln w="9525">
            <a:noFill/>
          </a:ln>
        </p:spPr>
        <p:txBody>
          <a:bodyPr>
            <a:spAutoFit/>
          </a:bodyPr>
          <a:lstStyle/>
          <a:p>
            <a:r>
              <a:rPr lang="zh-CN" altLang="en-US" sz="3200" dirty="0">
                <a:solidFill>
                  <a:srgbClr val="558ED5"/>
                </a:solidFill>
                <a:latin typeface="黑体" pitchFamily="49" charset="-122"/>
                <a:ea typeface="黑体" pitchFamily="49" charset="-122"/>
              </a:rPr>
              <a:t>【</a:t>
            </a:r>
            <a:r>
              <a:rPr lang="zh-CN" altLang="en-US" sz="3200" b="1" dirty="0">
                <a:solidFill>
                  <a:srgbClr val="558ED5"/>
                </a:solidFill>
                <a:latin typeface="黑体" pitchFamily="49" charset="-122"/>
                <a:ea typeface="黑体" pitchFamily="49" charset="-122"/>
              </a:rPr>
              <a:t>比对分析</a:t>
            </a:r>
            <a:r>
              <a:rPr lang="zh-CN" altLang="en-US" sz="3200" dirty="0">
                <a:solidFill>
                  <a:srgbClr val="558ED5"/>
                </a:solidFill>
                <a:latin typeface="黑体" pitchFamily="49" charset="-122"/>
                <a:ea typeface="黑体" pitchFamily="49" charset="-122"/>
              </a:rPr>
              <a:t>】</a:t>
            </a:r>
            <a:r>
              <a:rPr lang="zh-CN" altLang="en-US" sz="3200" dirty="0">
                <a:solidFill>
                  <a:srgbClr val="558ED5"/>
                </a:solidFill>
                <a:latin typeface="仿宋" panose="02010609060101010101" pitchFamily="49" charset="-122"/>
                <a:ea typeface="仿宋" panose="02010609060101010101" pitchFamily="49" charset="-122"/>
                <a:cs typeface="仿宋" panose="02010609060101010101" pitchFamily="49" charset="-122"/>
              </a:rPr>
              <a:t>原文说我国的光伏发电技术研发“正在起步阶段”,而选项却认为我国的光伏发电技术“十分成熟、可靠性高”,夸大过度。</a:t>
            </a:r>
            <a:endParaRPr lang="zh-CN" altLang="en-US" sz="3200" dirty="0">
              <a:latin typeface="仿宋" panose="02010609060101010101" pitchFamily="49" charset="-122"/>
              <a:ea typeface="仿宋" panose="02010609060101010101" pitchFamily="49" charset="-122"/>
              <a:cs typeface="仿宋"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7345"/>
                                        </p:tgtEl>
                                        <p:attrNameLst>
                                          <p:attrName>style.visibility</p:attrName>
                                        </p:attrNameLst>
                                      </p:cBhvr>
                                      <p:to>
                                        <p:strVal val="visible"/>
                                      </p:to>
                                    </p:set>
                                    <p:anim calcmode="lin" valueType="num">
                                      <p:cBhvr>
                                        <p:cTn id="7" dur="1" fill="hold"/>
                                        <p:tgtEl>
                                          <p:spTgt spid="5734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7346"/>
                                        </p:tgtEl>
                                        <p:attrNameLst>
                                          <p:attrName>style.visibility</p:attrName>
                                        </p:attrNameLst>
                                      </p:cBhvr>
                                      <p:to>
                                        <p:strVal val="visible"/>
                                      </p:to>
                                    </p:set>
                                    <p:anim calcmode="lin" valueType="num">
                                      <p:cBhvr>
                                        <p:cTn id="12" dur="1" fill="hold"/>
                                        <p:tgtEl>
                                          <p:spTgt spid="5734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5" grpId="0"/>
      <p:bldP spid="5734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760538" y="1016000"/>
            <a:ext cx="1565275" cy="157638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sym typeface="Arial" pitchFamily="34" charset="0"/>
              </a:rPr>
              <a:t>表指代</a:t>
            </a:r>
          </a:p>
        </p:txBody>
      </p:sp>
      <p:sp>
        <p:nvSpPr>
          <p:cNvPr id="2" name="文本框 1"/>
          <p:cNvSpPr txBox="1"/>
          <p:nvPr/>
        </p:nvSpPr>
        <p:spPr>
          <a:xfrm>
            <a:off x="3394075" y="1016000"/>
            <a:ext cx="7265988" cy="2061210"/>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rPr>
              <a:t>表示指代的词语有“这”“其”“它”等。比对时,要注意指代对象是否一致,特别要注意是否有张冠李戴、偷换概念等错误。</a:t>
            </a:r>
          </a:p>
        </p:txBody>
      </p:sp>
      <p:sp>
        <p:nvSpPr>
          <p:cNvPr id="4" name="矩形 3"/>
          <p:cNvSpPr/>
          <p:nvPr/>
        </p:nvSpPr>
        <p:spPr>
          <a:xfrm>
            <a:off x="1760538" y="3660775"/>
            <a:ext cx="557213" cy="560388"/>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59396" name="文本框 2"/>
          <p:cNvSpPr txBox="1"/>
          <p:nvPr/>
        </p:nvSpPr>
        <p:spPr>
          <a:xfrm>
            <a:off x="1609725" y="4414838"/>
            <a:ext cx="9050338" cy="1568450"/>
          </a:xfrm>
          <a:prstGeom prst="rect">
            <a:avLst/>
          </a:prstGeom>
          <a:noFill/>
          <a:ln w="9525">
            <a:noFill/>
          </a:ln>
        </p:spPr>
        <p:txBody>
          <a:bodyPr>
            <a:spAutoFit/>
          </a:bodyPr>
          <a:lstStyle/>
          <a:p>
            <a:r>
              <a:rPr lang="zh-CN" altLang="en-US" sz="3200" dirty="0">
                <a:latin typeface="仿宋" panose="02010609060101010101" pitchFamily="49" charset="-122"/>
                <a:ea typeface="仿宋" panose="02010609060101010101" pitchFamily="49" charset="-122"/>
              </a:rPr>
              <a:t>［山东2014·8D］</a:t>
            </a:r>
            <a:r>
              <a:rPr lang="zh-CN" altLang="en-US" sz="3200" dirty="0">
                <a:latin typeface="宋体" pitchFamily="2" charset="-122"/>
                <a:ea typeface="宋体" pitchFamily="2" charset="-122"/>
                <a:cs typeface="宋体" pitchFamily="2" charset="-122"/>
              </a:rPr>
              <a:t>调整心理,集中精力,心平气和,努力写出有力量的文章,这是一个很紧要的根本所在。</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59396"/>
                                        </p:tgtEl>
                                        <p:attrNameLst>
                                          <p:attrName>style.visibility</p:attrName>
                                        </p:attrNameLst>
                                      </p:cBhvr>
                                      <p:to>
                                        <p:strVal val="visible"/>
                                      </p:to>
                                    </p:set>
                                    <p:anim calcmode="lin" valueType="num">
                                      <p:cBhvr>
                                        <p:cTn id="23" dur="1" fill="hold"/>
                                        <p:tgtEl>
                                          <p:spTgt spid="5939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2" grpId="0"/>
      <p:bldP spid="4" grpId="0" bldLvl="0" animBg="1"/>
      <p:bldP spid="5939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文本框 1"/>
          <p:cNvSpPr txBox="1"/>
          <p:nvPr/>
        </p:nvSpPr>
        <p:spPr>
          <a:xfrm>
            <a:off x="988060" y="610870"/>
            <a:ext cx="9403715" cy="6043930"/>
          </a:xfrm>
          <a:prstGeom prst="rect">
            <a:avLst/>
          </a:prstGeom>
          <a:noFill/>
          <a:ln w="9525">
            <a:noFill/>
          </a:ln>
        </p:spPr>
        <p:txBody>
          <a:bodyPr wrap="square">
            <a:spAutoFit/>
          </a:bodyPr>
          <a:lstStyle/>
          <a:p>
            <a:pPr>
              <a:lnSpc>
                <a:spcPct val="110000"/>
              </a:lnSpc>
            </a:pPr>
            <a:r>
              <a:rPr lang="zh-CN" altLang="en-US" sz="3200" dirty="0">
                <a:latin typeface="黑体" pitchFamily="49" charset="-122"/>
                <a:ea typeface="黑体" pitchFamily="49" charset="-122"/>
                <a:sym typeface="宋体" pitchFamily="2" charset="-122"/>
              </a:rPr>
              <a:t>【</a:t>
            </a:r>
            <a:r>
              <a:rPr lang="zh-CN" altLang="en-US" sz="3200" b="1" dirty="0">
                <a:latin typeface="黑体" pitchFamily="49" charset="-122"/>
                <a:ea typeface="黑体" pitchFamily="49" charset="-122"/>
                <a:sym typeface="宋体" pitchFamily="2" charset="-122"/>
              </a:rPr>
              <a:t>原文</a:t>
            </a:r>
            <a:r>
              <a:rPr lang="zh-CN" altLang="en-US" sz="3200" dirty="0">
                <a:latin typeface="黑体" pitchFamily="49" charset="-122"/>
                <a:ea typeface="黑体" pitchFamily="49" charset="-122"/>
                <a:sym typeface="宋体" pitchFamily="2" charset="-122"/>
              </a:rPr>
              <a:t>】</a:t>
            </a:r>
            <a:r>
              <a:rPr lang="zh-CN" altLang="en-US" sz="3200" dirty="0">
                <a:latin typeface="楷体" panose="02010609060101010101" pitchFamily="49" charset="-122"/>
                <a:ea typeface="楷体" panose="02010609060101010101" pitchFamily="49" charset="-122"/>
                <a:sym typeface="宋体" pitchFamily="2" charset="-122"/>
              </a:rPr>
              <a:t>调理自己需要精神,如果精力不够时,可以休息。在我们寻常言动时,绝不可有苟且随便的心情；而在做事的时候,尤须集中精力。除非不说</a:t>
            </a:r>
            <a:r>
              <a:rPr lang="zh-CN" altLang="en-US" sz="3200" dirty="0">
                <a:latin typeface="楷体" panose="02010609060101010101" pitchFamily="49" charset="-122"/>
                <a:ea typeface="楷体" panose="02010609060101010101" pitchFamily="49" charset="-122"/>
              </a:rPr>
              <a:t>不做,一说一做,就必须集中精力,心平气稳地去说去做。譬如写一篇文章,初上来心很乱,或初上来心气尚好,这时最好平心静气去想,不要苟且从事,如果一随便,就很难有成就。所以</a:t>
            </a:r>
            <a:r>
              <a:rPr lang="zh-CN" altLang="en-US" sz="3200" dirty="0">
                <a:latin typeface="楷体" panose="02010609060101010101" pitchFamily="49" charset="-122"/>
                <a:ea typeface="楷体" panose="02010609060101010101" pitchFamily="49" charset="-122"/>
                <a:sym typeface="宋体" pitchFamily="2" charset="-122"/>
              </a:rPr>
              <a:t>我们的东西不拿出则已,拿出来就要使他有力量。诸同学中有的却肯用心思,但在写文章时,条理上还是不够,有随便苟且之意,字句让人不易看清楚。有的同学还更差些。</a:t>
            </a:r>
            <a:endParaRPr lang="zh-CN" altLang="en-US" sz="3200" dirty="0">
              <a:latin typeface="楷体" panose="02010609060101010101" pitchFamily="49" charset="-122"/>
              <a:ea typeface="楷体" panose="02010609060101010101" pitchFamily="49" charset="-122"/>
            </a:endParaRPr>
          </a:p>
          <a:p>
            <a:pPr>
              <a:lnSpc>
                <a:spcPct val="110000"/>
              </a:lnSpc>
            </a:pPr>
            <a:r>
              <a:rPr lang="zh-CN" altLang="en-US" sz="3200" dirty="0">
                <a:latin typeface="楷体" panose="02010609060101010101" pitchFamily="49" charset="-122"/>
                <a:ea typeface="楷体" panose="02010609060101010101" pitchFamily="49" charset="-122"/>
                <a:sym typeface="宋体" pitchFamily="2" charset="-122"/>
              </a:rPr>
              <a:t>    这不是小事体,这是一个很紧要的根本所在。</a:t>
            </a:r>
            <a:endParaRPr lang="zh-CN" altLang="en-US" sz="3200" dirty="0">
              <a:latin typeface="Calibri" charset="0"/>
            </a:endParaRPr>
          </a:p>
        </p:txBody>
      </p:sp>
    </p:spTree>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文本框 1"/>
          <p:cNvSpPr txBox="1"/>
          <p:nvPr/>
        </p:nvSpPr>
        <p:spPr>
          <a:xfrm>
            <a:off x="1820545" y="4283075"/>
            <a:ext cx="8729980" cy="1568450"/>
          </a:xfrm>
          <a:prstGeom prst="rect">
            <a:avLst/>
          </a:prstGeom>
          <a:noFill/>
          <a:ln w="9525">
            <a:noFill/>
          </a:ln>
        </p:spPr>
        <p:txBody>
          <a:bodyPr wrap="square">
            <a:spAutoFit/>
          </a:bodyPr>
          <a:lstStyle/>
          <a:p>
            <a:r>
              <a:rPr lang="zh-CN" altLang="en-US" sz="3200" dirty="0">
                <a:solidFill>
                  <a:srgbClr val="558ED5"/>
                </a:solidFill>
                <a:latin typeface="黑体" pitchFamily="49" charset="-122"/>
                <a:ea typeface="黑体" pitchFamily="49" charset="-122"/>
                <a:sym typeface="宋体" pitchFamily="2" charset="-122"/>
              </a:rPr>
              <a:t>【</a:t>
            </a:r>
            <a:r>
              <a:rPr lang="zh-CN" altLang="en-US" sz="3200" b="1" dirty="0">
                <a:solidFill>
                  <a:srgbClr val="558ED5"/>
                </a:solidFill>
                <a:latin typeface="黑体" pitchFamily="49" charset="-122"/>
                <a:ea typeface="黑体" pitchFamily="49" charset="-122"/>
                <a:sym typeface="宋体" pitchFamily="2" charset="-122"/>
              </a:rPr>
              <a:t>比对分析</a:t>
            </a:r>
            <a:r>
              <a:rPr lang="zh-CN" altLang="en-US" sz="3200" dirty="0">
                <a:solidFill>
                  <a:srgbClr val="558ED5"/>
                </a:solidFill>
                <a:latin typeface="黑体" pitchFamily="49" charset="-122"/>
                <a:ea typeface="黑体" pitchFamily="49" charset="-122"/>
                <a:sym typeface="宋体" pitchFamily="2" charset="-122"/>
              </a:rPr>
              <a:t>】</a:t>
            </a:r>
            <a:r>
              <a:rPr lang="zh-CN" altLang="en-US" sz="3200" dirty="0">
                <a:solidFill>
                  <a:srgbClr val="558ED5"/>
                </a:solidFill>
                <a:latin typeface="仿宋" panose="02010609060101010101" pitchFamily="49" charset="-122"/>
                <a:ea typeface="仿宋" panose="02010609060101010101" pitchFamily="49" charset="-122"/>
                <a:cs typeface="仿宋" panose="02010609060101010101" pitchFamily="49" charset="-122"/>
                <a:sym typeface="宋体" pitchFamily="2" charset="-122"/>
              </a:rPr>
              <a:t>“这是一个很紧要的根本所在”中</a:t>
            </a:r>
            <a:r>
              <a:rPr lang="zh-CN" altLang="en-US" sz="3200" dirty="0">
                <a:solidFill>
                  <a:srgbClr val="558ED5"/>
                </a:solidFill>
                <a:latin typeface="仿宋" panose="02010609060101010101" pitchFamily="49" charset="-122"/>
                <a:ea typeface="仿宋" panose="02010609060101010101" pitchFamily="49" charset="-122"/>
                <a:cs typeface="仿宋" panose="02010609060101010101" pitchFamily="49" charset="-122"/>
              </a:rPr>
              <a:t>的“这”指代的是原文论述的问题“调理自己的心理”,并不包含写文章这一具体事例。</a:t>
            </a:r>
            <a:endParaRPr lang="zh-CN" altLang="en-US" sz="3200" dirty="0">
              <a:latin typeface="仿宋" panose="02010609060101010101" pitchFamily="49" charset="-122"/>
              <a:ea typeface="仿宋" panose="02010609060101010101" pitchFamily="49" charset="-122"/>
              <a:cs typeface="仿宋"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1441"/>
                                        </p:tgtEl>
                                        <p:attrNameLst>
                                          <p:attrName>style.visibility</p:attrName>
                                        </p:attrNameLst>
                                      </p:cBhvr>
                                      <p:to>
                                        <p:strVal val="visible"/>
                                      </p:to>
                                    </p:set>
                                    <p:anim calcmode="lin" valueType="num">
                                      <p:cBhvr>
                                        <p:cTn id="7" dur="1" fill="hold"/>
                                        <p:tgtEl>
                                          <p:spTgt spid="6144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782763" y="1035050"/>
            <a:ext cx="3663950" cy="583565"/>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隶书" panose="02010509060101010101" pitchFamily="49" charset="-122"/>
                <a:ea typeface="隶书" panose="02010509060101010101" pitchFamily="49" charset="-122"/>
                <a:cs typeface="+mn-cs"/>
              </a:rPr>
              <a:t>真题文本</a:t>
            </a:r>
            <a:r>
              <a:rPr kumimoji="0" lang="en-US" altLang="zh-CN" sz="3200" b="0" i="0" u="none" strike="noStrike" kern="1200" cap="none" spc="0" normalizeH="0" baseline="0" noProof="1">
                <a:ln>
                  <a:noFill/>
                </a:ln>
                <a:solidFill>
                  <a:schemeClr val="tx1">
                    <a:lumMod val="50000"/>
                    <a:lumOff val="50000"/>
                  </a:schemeClr>
                </a:solidFill>
                <a:effectLst/>
                <a:uLnTx/>
                <a:uFillTx/>
                <a:latin typeface="隶书" panose="02010509060101010101" pitchFamily="49" charset="-122"/>
                <a:ea typeface="隶书" panose="02010509060101010101" pitchFamily="49" charset="-122"/>
                <a:cs typeface="+mn-cs"/>
              </a:rPr>
              <a:t>+</a:t>
            </a:r>
            <a:r>
              <a:rPr kumimoji="0" lang="zh-CN" altLang="en-US" sz="3200" b="0" i="0" u="none" strike="noStrike" kern="1200" cap="none" spc="0" normalizeH="0" baseline="0" noProof="1">
                <a:ln>
                  <a:noFill/>
                </a:ln>
                <a:solidFill>
                  <a:schemeClr val="tx1">
                    <a:lumMod val="50000"/>
                    <a:lumOff val="50000"/>
                  </a:schemeClr>
                </a:solidFill>
                <a:effectLst/>
                <a:uLnTx/>
                <a:uFillTx/>
                <a:latin typeface="隶书" panose="02010509060101010101" pitchFamily="49" charset="-122"/>
                <a:ea typeface="隶书" panose="02010509060101010101" pitchFamily="49" charset="-122"/>
                <a:cs typeface="+mn-cs"/>
              </a:rPr>
              <a:t>阅读点拨</a:t>
            </a:r>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b="2116"/>
          <a:stretch>
            <a:fillRect/>
          </a:stretch>
        </p:blipFill>
        <p:spPr>
          <a:xfrm>
            <a:off x="2855640" y="1656348"/>
            <a:ext cx="7142454" cy="4076908"/>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646238" y="1003300"/>
            <a:ext cx="1427163" cy="1520825"/>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sym typeface="Arial" pitchFamily="34" charset="0"/>
              </a:rPr>
              <a:t>表时间或时态</a:t>
            </a:r>
          </a:p>
        </p:txBody>
      </p:sp>
      <p:sp>
        <p:nvSpPr>
          <p:cNvPr id="3" name="文本框 2"/>
          <p:cNvSpPr txBox="1"/>
          <p:nvPr/>
        </p:nvSpPr>
        <p:spPr>
          <a:xfrm>
            <a:off x="3073400" y="1003300"/>
            <a:ext cx="7910513" cy="1714500"/>
          </a:xfrm>
          <a:prstGeom prst="rect">
            <a:avLst/>
          </a:prstGeom>
          <a:noFill/>
          <a:ln w="9525">
            <a:noFill/>
          </a:ln>
        </p:spPr>
        <p:txBody>
          <a:bodyPr>
            <a:spAutoFit/>
          </a:bodyPr>
          <a:lstStyle/>
          <a:p>
            <a:pPr>
              <a:lnSpc>
                <a:spcPct val="110000"/>
              </a:lnSpc>
            </a:pPr>
            <a:r>
              <a:rPr lang="zh-CN" altLang="en-US" sz="3200" dirty="0">
                <a:latin typeface="宋体" pitchFamily="2" charset="-122"/>
                <a:ea typeface="宋体" pitchFamily="2" charset="-122"/>
                <a:cs typeface="宋体" pitchFamily="2" charset="-122"/>
              </a:rPr>
              <a:t>表示时间或时态的词语。如“后来”“最早”“近来”“正在”“日前”“一旦”“立即”“马上”“目前”“已经</a:t>
            </a:r>
            <a:r>
              <a:rPr lang="en-US" altLang="zh-CN" sz="3200" dirty="0">
                <a:latin typeface="宋体" pitchFamily="2" charset="-122"/>
                <a:ea typeface="宋体" pitchFamily="2" charset="-122"/>
                <a:cs typeface="宋体" pitchFamily="2" charset="-122"/>
              </a:rPr>
              <a:t>”</a:t>
            </a:r>
          </a:p>
        </p:txBody>
      </p:sp>
      <p:sp>
        <p:nvSpPr>
          <p:cNvPr id="62467" name="文本框 3"/>
          <p:cNvSpPr txBox="1"/>
          <p:nvPr/>
        </p:nvSpPr>
        <p:spPr>
          <a:xfrm>
            <a:off x="1754188" y="2593975"/>
            <a:ext cx="8751887" cy="2797175"/>
          </a:xfrm>
          <a:prstGeom prst="rect">
            <a:avLst/>
          </a:prstGeom>
          <a:noFill/>
          <a:ln w="9525">
            <a:noFill/>
          </a:ln>
        </p:spPr>
        <p:txBody>
          <a:bodyPr>
            <a:spAutoFit/>
          </a:bodyPr>
          <a:lstStyle/>
          <a:p>
            <a:pPr>
              <a:lnSpc>
                <a:spcPct val="110000"/>
              </a:lnSpc>
            </a:pPr>
            <a:r>
              <a:rPr lang="zh-CN" altLang="en-US" sz="3200" dirty="0">
                <a:latin typeface="宋体" pitchFamily="2" charset="-122"/>
                <a:ea typeface="宋体" pitchFamily="2" charset="-122"/>
                <a:cs typeface="宋体" pitchFamily="2" charset="-122"/>
              </a:rPr>
              <a:t>“早已”“曾经”“刚刚”“即将”“就</a:t>
            </a:r>
            <a:r>
              <a:rPr lang="zh-CN" altLang="en-US" sz="3200" dirty="0">
                <a:latin typeface="宋体" pitchFamily="2" charset="-122"/>
                <a:ea typeface="宋体" pitchFamily="2" charset="-122"/>
                <a:cs typeface="宋体" pitchFamily="2" charset="-122"/>
                <a:sym typeface="宋体" pitchFamily="2" charset="-122"/>
              </a:rPr>
              <a:t>要”</a:t>
            </a:r>
            <a:r>
              <a:rPr lang="zh-CN" altLang="en-US" sz="3200" dirty="0">
                <a:latin typeface="宋体" pitchFamily="2" charset="-122"/>
                <a:ea typeface="宋体" pitchFamily="2" charset="-122"/>
                <a:cs typeface="宋体" pitchFamily="2" charset="-122"/>
              </a:rPr>
              <a:t>“了”等。比对时</a:t>
            </a:r>
            <a:r>
              <a:rPr lang="en-US" altLang="zh-CN" sz="3200" dirty="0">
                <a:latin typeface="宋体" pitchFamily="2" charset="-122"/>
                <a:ea typeface="宋体" pitchFamily="2" charset="-122"/>
                <a:cs typeface="宋体" pitchFamily="2" charset="-122"/>
              </a:rPr>
              <a:t>,</a:t>
            </a:r>
            <a:r>
              <a:rPr lang="zh-CN" altLang="en-US" sz="3200" dirty="0">
                <a:latin typeface="宋体" pitchFamily="2" charset="-122"/>
                <a:ea typeface="宋体" pitchFamily="2" charset="-122"/>
                <a:cs typeface="宋体" pitchFamily="2" charset="-122"/>
              </a:rPr>
              <a:t>要注意是否有时间先后错乱、混淆已然与未然的错误。特别要留心是否有故意将“即将出现的情况”表述或推断为“已经产生的情况”的内容。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2467"/>
                                        </p:tgtEl>
                                        <p:attrNameLst>
                                          <p:attrName>style.visibility</p:attrName>
                                        </p:attrNameLst>
                                      </p:cBhvr>
                                      <p:to>
                                        <p:strVal val="visible"/>
                                      </p:to>
                                    </p:set>
                                    <p:animEffect transition="in" filter="checkerboard(across)">
                                      <p:cBhvr>
                                        <p:cTn id="17" dur="5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 grpId="0"/>
      <p:bldP spid="6246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文本框 1"/>
          <p:cNvSpPr txBox="1"/>
          <p:nvPr/>
        </p:nvSpPr>
        <p:spPr>
          <a:xfrm>
            <a:off x="1595438" y="1624013"/>
            <a:ext cx="9001125" cy="1568450"/>
          </a:xfrm>
          <a:prstGeom prst="rect">
            <a:avLst/>
          </a:prstGeom>
          <a:noFill/>
          <a:ln w="9525">
            <a:noFill/>
          </a:ln>
        </p:spPr>
        <p:txBody>
          <a:bodyPr>
            <a:spAutoFit/>
          </a:bodyPr>
          <a:lstStyle/>
          <a:p>
            <a:r>
              <a:rPr lang="en-US" altLang="zh-CN" sz="3200" dirty="0">
                <a:latin typeface="仿宋" panose="02010609060101010101" pitchFamily="49" charset="-122"/>
                <a:ea typeface="仿宋" panose="02010609060101010101" pitchFamily="49" charset="-122"/>
                <a:sym typeface="宋体" pitchFamily="2" charset="-122"/>
              </a:rPr>
              <a:t>[</a:t>
            </a:r>
            <a:r>
              <a:rPr lang="zh-CN" altLang="en-US" sz="3200" dirty="0">
                <a:latin typeface="仿宋" panose="02010609060101010101" pitchFamily="49" charset="-122"/>
                <a:ea typeface="仿宋" panose="02010609060101010101" pitchFamily="49" charset="-122"/>
                <a:sym typeface="宋体" pitchFamily="2" charset="-122"/>
              </a:rPr>
              <a:t>四川</a:t>
            </a:r>
            <a:r>
              <a:rPr lang="en-US" altLang="zh-CN" sz="3200" dirty="0">
                <a:latin typeface="仿宋" panose="02010609060101010101" pitchFamily="49" charset="-122"/>
                <a:ea typeface="仿宋" panose="02010609060101010101" pitchFamily="49" charset="-122"/>
                <a:sym typeface="宋体" pitchFamily="2" charset="-122"/>
              </a:rPr>
              <a:t>2015·7C]</a:t>
            </a:r>
            <a:r>
              <a:rPr lang="zh-CN" altLang="en-US" sz="3200" dirty="0">
                <a:latin typeface="宋体" pitchFamily="2" charset="-122"/>
                <a:ea typeface="宋体" pitchFamily="2" charset="-122"/>
                <a:sym typeface="宋体" pitchFamily="2" charset="-122"/>
              </a:rPr>
              <a:t>古文经学一直未能立于学官，但凭借民间研究力量的不断努力，在东汉也取得了</a:t>
            </a:r>
            <a:r>
              <a:rPr lang="zh-CN" altLang="en-US" sz="3200" dirty="0">
                <a:latin typeface="宋体" pitchFamily="2" charset="-122"/>
                <a:ea typeface="宋体" pitchFamily="2" charset="-122"/>
              </a:rPr>
              <a:t>了巨大成就。</a:t>
            </a:r>
          </a:p>
        </p:txBody>
      </p:sp>
      <p:sp>
        <p:nvSpPr>
          <p:cNvPr id="64514" name="文本框 1"/>
          <p:cNvSpPr txBox="1"/>
          <p:nvPr/>
        </p:nvSpPr>
        <p:spPr>
          <a:xfrm>
            <a:off x="1595755" y="3192780"/>
            <a:ext cx="9732010" cy="4030980"/>
          </a:xfrm>
          <a:prstGeom prst="rect">
            <a:avLst/>
          </a:prstGeom>
          <a:noFill/>
          <a:ln w="9525">
            <a:noFill/>
          </a:ln>
        </p:spPr>
        <p:txBody>
          <a:bodyPr wrap="square">
            <a:spAutoFit/>
          </a:bodyPr>
          <a:lstStyle/>
          <a:p>
            <a:r>
              <a:rPr lang="en-US" altLang="zh-CN" sz="2800" dirty="0">
                <a:latin typeface="黑体" pitchFamily="49" charset="-122"/>
                <a:ea typeface="黑体" pitchFamily="49" charset="-122"/>
                <a:sym typeface="宋体" pitchFamily="2" charset="-122"/>
              </a:rPr>
              <a:t>【</a:t>
            </a:r>
            <a:r>
              <a:rPr lang="zh-CN" altLang="en-US" sz="2800" b="1" dirty="0">
                <a:latin typeface="黑体" pitchFamily="49" charset="-122"/>
                <a:ea typeface="黑体" pitchFamily="49" charset="-122"/>
                <a:sym typeface="宋体" pitchFamily="2" charset="-122"/>
              </a:rPr>
              <a:t>原文</a:t>
            </a:r>
            <a:r>
              <a:rPr lang="en-US" altLang="zh-CN" sz="2800" dirty="0">
                <a:latin typeface="黑体" pitchFamily="49" charset="-122"/>
                <a:ea typeface="黑体" pitchFamily="49" charset="-122"/>
                <a:sym typeface="宋体" pitchFamily="2" charset="-122"/>
              </a:rPr>
              <a:t>】</a:t>
            </a:r>
            <a:r>
              <a:rPr lang="zh-CN" altLang="en-US" sz="2800" dirty="0">
                <a:latin typeface="楷体" panose="02010609060101010101" pitchFamily="49" charset="-122"/>
                <a:ea typeface="楷体" panose="02010609060101010101" pitchFamily="49" charset="-122"/>
                <a:sym typeface="宋体" pitchFamily="2" charset="-122"/>
              </a:rPr>
              <a:t>因汉武帝及其后所立五经博士皆为今文经博士，西汉末刘歆便要求把古文经也立于学官，但遭到今文经学家的阻挠，一时没有实现，于是引起今古文经学家之间的一场大争论。</a:t>
            </a:r>
            <a:r>
              <a:rPr lang="en-US" altLang="zh-CN" sz="2800" dirty="0">
                <a:latin typeface="楷体" panose="02010609060101010101" pitchFamily="49" charset="-122"/>
                <a:ea typeface="楷体" panose="02010609060101010101" pitchFamily="49" charset="-122"/>
                <a:sym typeface="宋体" pitchFamily="2" charset="-122"/>
              </a:rPr>
              <a:t>……</a:t>
            </a:r>
            <a:r>
              <a:rPr lang="zh-CN" altLang="en-US" sz="2800" dirty="0">
                <a:latin typeface="楷体" panose="02010609060101010101" pitchFamily="49" charset="-122"/>
                <a:ea typeface="楷体" panose="02010609060101010101" pitchFamily="49" charset="-122"/>
                <a:sym typeface="宋体" pitchFamily="2" charset="-122"/>
              </a:rPr>
              <a:t>古文经学在东汉发展昌盛，注重文字训诂和对典章名物的解释，突出还原历史和文化传承，学术贡献良多，弊病是流于烦琐的文献考证而脱离思想和生活。</a:t>
            </a:r>
            <a:r>
              <a:rPr lang="en-US" altLang="zh-CN" sz="2800" dirty="0">
                <a:latin typeface="楷体" panose="02010609060101010101" pitchFamily="49" charset="-122"/>
                <a:ea typeface="楷体" panose="02010609060101010101" pitchFamily="49" charset="-122"/>
                <a:sym typeface="宋体" pitchFamily="2" charset="-122"/>
              </a:rPr>
              <a:t>……</a:t>
            </a:r>
            <a:r>
              <a:rPr lang="zh-CN" altLang="en-US" sz="2800" dirty="0">
                <a:latin typeface="楷体" panose="02010609060101010101" pitchFamily="49" charset="-122"/>
                <a:ea typeface="楷体" panose="02010609060101010101" pitchFamily="49" charset="-122"/>
                <a:sym typeface="宋体" pitchFamily="2" charset="-122"/>
              </a:rPr>
              <a:t>东汉末古文经学家郑玄融合今古文经学，遍注群经，成为汉代经学的集大成者。</a:t>
            </a:r>
            <a:endParaRPr lang="zh-CN" altLang="en-US" sz="3200" dirty="0">
              <a:latin typeface="Calibri" charset="0"/>
            </a:endParaRPr>
          </a:p>
          <a:p>
            <a:endParaRPr lang="zh-CN" altLang="en-US" sz="3200" dirty="0">
              <a:latin typeface="Calibri" charset="0"/>
            </a:endParaRPr>
          </a:p>
        </p:txBody>
      </p:sp>
      <p:sp>
        <p:nvSpPr>
          <p:cNvPr id="5" name="矩形 4"/>
          <p:cNvSpPr/>
          <p:nvPr/>
        </p:nvSpPr>
        <p:spPr>
          <a:xfrm>
            <a:off x="1709738" y="1020763"/>
            <a:ext cx="530225" cy="525463"/>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64513"/>
                                        </p:tgtEl>
                                        <p:attrNameLst>
                                          <p:attrName>style.visibility</p:attrName>
                                        </p:attrNameLst>
                                      </p:cBhvr>
                                      <p:to>
                                        <p:strVal val="visible"/>
                                      </p:to>
                                    </p:set>
                                    <p:anim calcmode="lin" valueType="num">
                                      <p:cBhvr>
                                        <p:cTn id="13" dur="1" fill="hold"/>
                                        <p:tgtEl>
                                          <p:spTgt spid="64513"/>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64514"/>
                                        </p:tgtEl>
                                        <p:attrNameLst>
                                          <p:attrName>style.visibility</p:attrName>
                                        </p:attrNameLst>
                                      </p:cBhvr>
                                      <p:to>
                                        <p:strVal val="visible"/>
                                      </p:to>
                                    </p:set>
                                    <p:anim calcmode="lin" valueType="num">
                                      <p:cBhvr>
                                        <p:cTn id="18" dur="1" fill="hold"/>
                                        <p:tgtEl>
                                          <p:spTgt spid="645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3" grpId="0"/>
      <p:bldP spid="64514" grpId="0"/>
      <p:bldP spid="5"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文本框 1"/>
          <p:cNvSpPr txBox="1"/>
          <p:nvPr/>
        </p:nvSpPr>
        <p:spPr>
          <a:xfrm>
            <a:off x="1702753" y="2996883"/>
            <a:ext cx="8618537" cy="1076325"/>
          </a:xfrm>
          <a:prstGeom prst="rect">
            <a:avLst/>
          </a:prstGeom>
          <a:noFill/>
          <a:ln w="9525">
            <a:noFill/>
          </a:ln>
        </p:spPr>
        <p:txBody>
          <a:bodyPr>
            <a:spAutoFit/>
          </a:bodyPr>
          <a:lstStyle/>
          <a:p>
            <a:r>
              <a:rPr lang="en-US" altLang="zh-CN" sz="3200" dirty="0">
                <a:solidFill>
                  <a:schemeClr val="tx1"/>
                </a:solidFill>
                <a:latin typeface="黑体" pitchFamily="49" charset="-122"/>
                <a:ea typeface="黑体" pitchFamily="49" charset="-122"/>
                <a:sym typeface="宋体" pitchFamily="2" charset="-122"/>
              </a:rPr>
              <a:t>【</a:t>
            </a:r>
            <a:r>
              <a:rPr lang="zh-CN" altLang="en-US" sz="3200" b="1" dirty="0">
                <a:solidFill>
                  <a:schemeClr val="tx1"/>
                </a:solidFill>
                <a:latin typeface="黑体" pitchFamily="49" charset="-122"/>
                <a:ea typeface="黑体" pitchFamily="49" charset="-122"/>
                <a:sym typeface="宋体" pitchFamily="2" charset="-122"/>
              </a:rPr>
              <a:t>比对分析</a:t>
            </a:r>
            <a:r>
              <a:rPr lang="en-US" altLang="zh-CN" sz="3200" dirty="0">
                <a:solidFill>
                  <a:schemeClr val="tx1"/>
                </a:solidFill>
                <a:latin typeface="黑体" pitchFamily="49" charset="-122"/>
                <a:ea typeface="黑体" pitchFamily="49" charset="-122"/>
                <a:sym typeface="宋体" pitchFamily="2" charset="-122"/>
              </a:rPr>
              <a:t>】</a:t>
            </a:r>
            <a:r>
              <a:rPr lang="zh-CN" altLang="en-US" sz="3200" dirty="0">
                <a:solidFill>
                  <a:schemeClr val="tx1"/>
                </a:solidFill>
                <a:latin typeface="仿宋" panose="02010609060101010101" pitchFamily="49" charset="-122"/>
                <a:ea typeface="仿宋" panose="02010609060101010101" pitchFamily="49" charset="-122"/>
                <a:sym typeface="宋体" pitchFamily="2" charset="-122"/>
              </a:rPr>
              <a:t>原文只是说“一时没有实现”，选项却说“一直未能立于学官”，与事实不符</a:t>
            </a:r>
            <a:r>
              <a:rPr lang="zh-CN" altLang="en-US" sz="3200" dirty="0">
                <a:solidFill>
                  <a:srgbClr val="558ED5"/>
                </a:solidFill>
                <a:latin typeface="仿宋" panose="02010609060101010101" pitchFamily="49" charset="-122"/>
                <a:ea typeface="仿宋" panose="02010609060101010101" pitchFamily="49" charset="-122"/>
                <a:sym typeface="宋体"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5537"/>
                                        </p:tgtEl>
                                        <p:attrNameLst>
                                          <p:attrName>style.visibility</p:attrName>
                                        </p:attrNameLst>
                                      </p:cBhvr>
                                      <p:to>
                                        <p:strVal val="visible"/>
                                      </p:to>
                                    </p:set>
                                    <p:anim calcmode="lin" valueType="num">
                                      <p:cBhvr>
                                        <p:cTn id="7" dur="1" fill="hold"/>
                                        <p:tgtEl>
                                          <p:spTgt spid="6553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731963" y="960438"/>
            <a:ext cx="1427163" cy="1676400"/>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sym typeface="Arial" pitchFamily="34" charset="0"/>
              </a:rPr>
              <a:t>表否定</a:t>
            </a:r>
          </a:p>
        </p:txBody>
      </p:sp>
      <p:sp>
        <p:nvSpPr>
          <p:cNvPr id="66562" name="文本框 2"/>
          <p:cNvSpPr txBox="1"/>
          <p:nvPr/>
        </p:nvSpPr>
        <p:spPr>
          <a:xfrm>
            <a:off x="3057525" y="887413"/>
            <a:ext cx="7339013" cy="2061210"/>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rPr>
              <a:t>表否定的词语有“莫”“非”“否则”</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“切忌”“禁止”“防止”“难以”</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“忘记”“忽视”“放弃”“拒绝”</a:t>
            </a:r>
            <a:endParaRPr lang="zh-CN" altLang="en-US" sz="3200" dirty="0">
              <a:latin typeface="宋体" pitchFamily="2" charset="-122"/>
              <a:ea typeface="宋体" pitchFamily="2" charset="-122"/>
              <a:cs typeface="宋体" pitchFamily="2" charset="-122"/>
            </a:endParaRPr>
          </a:p>
          <a:p>
            <a:r>
              <a:rPr lang="zh-CN" altLang="en-US" sz="3200" dirty="0">
                <a:latin typeface="宋体" pitchFamily="2" charset="-122"/>
                <a:ea typeface="宋体" pitchFamily="2" charset="-122"/>
                <a:cs typeface="宋体" pitchFamily="2" charset="-122"/>
              </a:rPr>
              <a:t>“杜绝”等。</a:t>
            </a:r>
          </a:p>
        </p:txBody>
      </p:sp>
      <p:sp>
        <p:nvSpPr>
          <p:cNvPr id="4" name="矩形 3"/>
          <p:cNvSpPr/>
          <p:nvPr/>
        </p:nvSpPr>
        <p:spPr>
          <a:xfrm>
            <a:off x="1731963" y="2773363"/>
            <a:ext cx="601663" cy="579438"/>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66564" name="文本框 4"/>
          <p:cNvSpPr txBox="1"/>
          <p:nvPr/>
        </p:nvSpPr>
        <p:spPr>
          <a:xfrm>
            <a:off x="1731963" y="3482975"/>
            <a:ext cx="8843962" cy="1568450"/>
          </a:xfrm>
          <a:prstGeom prst="rect">
            <a:avLst/>
          </a:prstGeom>
          <a:noFill/>
          <a:ln w="9525">
            <a:noFill/>
          </a:ln>
        </p:spPr>
        <p:txBody>
          <a:bodyPr>
            <a:spAutoFit/>
          </a:bodyPr>
          <a:lstStyle/>
          <a:p>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湖北</a:t>
            </a:r>
            <a:r>
              <a:rPr lang="en-US" altLang="zh-CN" sz="3200" dirty="0">
                <a:latin typeface="仿宋" panose="02010609060101010101" pitchFamily="49" charset="-122"/>
                <a:ea typeface="仿宋" panose="02010609060101010101" pitchFamily="49" charset="-122"/>
              </a:rPr>
              <a:t>2015·8B]</a:t>
            </a:r>
            <a:r>
              <a:rPr lang="zh-CN" altLang="en-US" sz="3200" dirty="0">
                <a:latin typeface="宋体" pitchFamily="2" charset="-122"/>
                <a:ea typeface="宋体" pitchFamily="2" charset="-122"/>
              </a:rPr>
              <a:t>秦汉时代人们的普遍知识与一般思想反映出，中国人对于幸福的理解从来就没有精神超越的层面，而只着重于现世与物质层面。</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6562"/>
                                        </p:tgtEl>
                                        <p:attrNameLst>
                                          <p:attrName>style.visibility</p:attrName>
                                        </p:attrNameLst>
                                      </p:cBhvr>
                                      <p:to>
                                        <p:strVal val="visible"/>
                                      </p:to>
                                    </p:set>
                                    <p:anim calcmode="lin" valueType="num">
                                      <p:cBhvr>
                                        <p:cTn id="12" dur="1" fill="hold"/>
                                        <p:tgtEl>
                                          <p:spTgt spid="6656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 fill="hold"/>
                                        <p:tgtEl>
                                          <p:spTgt spid="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6564"/>
                                        </p:tgtEl>
                                        <p:attrNameLst>
                                          <p:attrName>style.visibility</p:attrName>
                                        </p:attrNameLst>
                                      </p:cBhvr>
                                      <p:to>
                                        <p:strVal val="visible"/>
                                      </p:to>
                                    </p:set>
                                    <p:anim calcmode="lin" valueType="num">
                                      <p:cBhvr>
                                        <p:cTn id="22" dur="1" fill="hold"/>
                                        <p:tgtEl>
                                          <p:spTgt spid="6656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66562" grpId="0"/>
      <p:bldP spid="4" grpId="0" bldLvl="0" animBg="1"/>
      <p:bldP spid="6656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文本框 1"/>
          <p:cNvSpPr txBox="1"/>
          <p:nvPr/>
        </p:nvSpPr>
        <p:spPr>
          <a:xfrm>
            <a:off x="1700530" y="1089025"/>
            <a:ext cx="9578340" cy="3538220"/>
          </a:xfrm>
          <a:prstGeom prst="rect">
            <a:avLst/>
          </a:prstGeom>
          <a:noFill/>
          <a:ln w="9525">
            <a:noFill/>
          </a:ln>
        </p:spPr>
        <p:txBody>
          <a:bodyPr wrap="square">
            <a:spAutoFit/>
          </a:bodyPr>
          <a:lstStyle/>
          <a:p>
            <a:r>
              <a:rPr lang="en-US" altLang="zh-CN" sz="3200" dirty="0">
                <a:latin typeface="黑体" pitchFamily="49" charset="-122"/>
                <a:ea typeface="黑体" pitchFamily="49" charset="-122"/>
                <a:sym typeface="+mn-ea"/>
              </a:rPr>
              <a:t>【</a:t>
            </a:r>
            <a:r>
              <a:rPr lang="zh-CN" altLang="en-US" sz="3200" dirty="0">
                <a:latin typeface="黑体" pitchFamily="49" charset="-122"/>
                <a:ea typeface="黑体" pitchFamily="49" charset="-122"/>
                <a:sym typeface="+mn-ea"/>
              </a:rPr>
              <a:t>原文</a:t>
            </a:r>
            <a:r>
              <a:rPr lang="en-US" altLang="zh-CN" sz="3200" dirty="0">
                <a:latin typeface="黑体" pitchFamily="49" charset="-122"/>
                <a:ea typeface="黑体" pitchFamily="49" charset="-122"/>
                <a:sym typeface="+mn-ea"/>
              </a:rPr>
              <a:t>】</a:t>
            </a:r>
            <a:r>
              <a:rPr lang="zh-CN" altLang="en-US" sz="3200" dirty="0">
                <a:latin typeface="楷体" panose="02010609060101010101" pitchFamily="49" charset="-122"/>
                <a:ea typeface="楷体" panose="02010609060101010101" pitchFamily="49" charset="-122"/>
                <a:sym typeface="+mn-ea"/>
              </a:rPr>
              <a:t>在秦汉的一般思想世界中，精神上的自由和超越作为人生幸福的内容，渐渐退居次</a:t>
            </a:r>
            <a:r>
              <a:rPr lang="zh-CN" altLang="en-US" sz="3200" dirty="0">
                <a:latin typeface="楷体" panose="02010609060101010101" pitchFamily="49" charset="-122"/>
                <a:ea typeface="楷体" panose="02010609060101010101" pitchFamily="49" charset="-122"/>
                <a:sym typeface="宋体" pitchFamily="2" charset="-122"/>
              </a:rPr>
              <a:t>要地</a:t>
            </a:r>
            <a:endParaRPr lang="zh-CN" altLang="en-US" sz="3200" dirty="0">
              <a:latin typeface="Calibri" charset="0"/>
            </a:endParaRPr>
          </a:p>
          <a:p>
            <a:r>
              <a:rPr lang="zh-CN" altLang="en-US" sz="3200" dirty="0">
                <a:latin typeface="楷体" panose="02010609060101010101" pitchFamily="49" charset="-122"/>
                <a:ea typeface="楷体" panose="02010609060101010101" pitchFamily="49" charset="-122"/>
                <a:sym typeface="宋体" pitchFamily="2" charset="-122"/>
              </a:rPr>
              <a:t>位，对幸福的期望往往被普遍的神仙信仰具体化和世俗化，精神上的自由和超越被生理上的自由和超越（永生）所取代，“富贵”与子孙“繁衍”成了更现实的追求，铜镜铭文中那么多的“富贵”和“宜子孙”的字样就是明证。</a:t>
            </a:r>
            <a:endParaRPr lang="zh-CN" altLang="en-US" sz="3200" dirty="0">
              <a:latin typeface="Calibri" charset="0"/>
            </a:endParaRPr>
          </a:p>
        </p:txBody>
      </p:sp>
      <p:sp>
        <p:nvSpPr>
          <p:cNvPr id="67586" name="文本框 1"/>
          <p:cNvSpPr txBox="1"/>
          <p:nvPr/>
        </p:nvSpPr>
        <p:spPr>
          <a:xfrm>
            <a:off x="1700530" y="4384040"/>
            <a:ext cx="10307320" cy="2061210"/>
          </a:xfrm>
          <a:prstGeom prst="rect">
            <a:avLst/>
          </a:prstGeom>
          <a:noFill/>
          <a:ln w="9525">
            <a:noFill/>
          </a:ln>
        </p:spPr>
        <p:txBody>
          <a:bodyPr wrap="square">
            <a:spAutoFit/>
          </a:bodyPr>
          <a:lstStyle/>
          <a:p>
            <a:r>
              <a:rPr lang="en-US" altLang="zh-CN" sz="3200" dirty="0">
                <a:solidFill>
                  <a:schemeClr val="tx1"/>
                </a:solidFill>
                <a:latin typeface="黑体" pitchFamily="49" charset="-122"/>
                <a:ea typeface="黑体" pitchFamily="49" charset="-122"/>
                <a:sym typeface="宋体" pitchFamily="2" charset="-122"/>
              </a:rPr>
              <a:t>【</a:t>
            </a:r>
            <a:r>
              <a:rPr lang="zh-CN" altLang="en-US" sz="3200" dirty="0">
                <a:solidFill>
                  <a:schemeClr val="tx1"/>
                </a:solidFill>
                <a:latin typeface="黑体" pitchFamily="49" charset="-122"/>
                <a:ea typeface="黑体" pitchFamily="49" charset="-122"/>
                <a:sym typeface="宋体" pitchFamily="2" charset="-122"/>
              </a:rPr>
              <a:t>比对分析</a:t>
            </a:r>
            <a:r>
              <a:rPr lang="en-US" altLang="zh-CN" sz="3200" dirty="0">
                <a:solidFill>
                  <a:schemeClr val="tx1"/>
                </a:solidFill>
                <a:latin typeface="黑体" pitchFamily="49" charset="-122"/>
                <a:ea typeface="黑体" pitchFamily="49" charset="-122"/>
                <a:sym typeface="宋体" pitchFamily="2" charset="-122"/>
              </a:rPr>
              <a:t>】</a:t>
            </a:r>
            <a:r>
              <a:rPr lang="zh-CN" altLang="en-US" sz="3200" dirty="0">
                <a:solidFill>
                  <a:schemeClr val="tx1"/>
                </a:solidFill>
                <a:latin typeface="仿宋" panose="02010609060101010101" pitchFamily="49" charset="-122"/>
                <a:ea typeface="仿宋" panose="02010609060101010101" pitchFamily="49" charset="-122"/>
                <a:cs typeface="仿宋" panose="02010609060101010101" pitchFamily="49" charset="-122"/>
                <a:sym typeface="宋体" pitchFamily="2" charset="-122"/>
              </a:rPr>
              <a:t>原文中的“渐渐退居次要地位”说明“精神上的自由和超越作为人生幸福的内容”存在过，并且原先是处于重要地位的，后来逐渐处于次要地位了。选项中“从来就没有”的说法与之相悖。</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7585"/>
                                        </p:tgtEl>
                                        <p:attrNameLst>
                                          <p:attrName>style.visibility</p:attrName>
                                        </p:attrNameLst>
                                      </p:cBhvr>
                                      <p:to>
                                        <p:strVal val="visible"/>
                                      </p:to>
                                    </p:set>
                                    <p:anim calcmode="lin" valueType="num">
                                      <p:cBhvr>
                                        <p:cTn id="7" dur="1" fill="hold"/>
                                        <p:tgtEl>
                                          <p:spTgt spid="6758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7586"/>
                                        </p:tgtEl>
                                        <p:attrNameLst>
                                          <p:attrName>style.visibility</p:attrName>
                                        </p:attrNameLst>
                                      </p:cBhvr>
                                      <p:to>
                                        <p:strVal val="visible"/>
                                      </p:to>
                                    </p:set>
                                    <p:anim calcmode="lin" valueType="num">
                                      <p:cBhvr>
                                        <p:cTn id="12" dur="1" fill="hold"/>
                                        <p:tgtEl>
                                          <p:spTgt spid="6758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5" grpId="0"/>
      <p:bldP spid="6758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731963" y="960438"/>
            <a:ext cx="1454150" cy="1503363"/>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sym typeface="Arial" pitchFamily="34" charset="0"/>
              </a:rPr>
              <a:t>表语气</a:t>
            </a:r>
          </a:p>
        </p:txBody>
      </p:sp>
      <p:sp>
        <p:nvSpPr>
          <p:cNvPr id="3" name="文本框 2"/>
          <p:cNvSpPr txBox="1"/>
          <p:nvPr/>
        </p:nvSpPr>
        <p:spPr>
          <a:xfrm>
            <a:off x="3278188" y="960438"/>
            <a:ext cx="7165975" cy="1568450"/>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rPr>
              <a:t>表肯定的有“必定”“必须”“一定”“的确”等,表揣测的有“或许”“大概”“可能”“似乎”“也许”</a:t>
            </a:r>
          </a:p>
        </p:txBody>
      </p:sp>
      <p:sp>
        <p:nvSpPr>
          <p:cNvPr id="68611" name="文本框 3"/>
          <p:cNvSpPr txBox="1"/>
          <p:nvPr/>
        </p:nvSpPr>
        <p:spPr>
          <a:xfrm>
            <a:off x="1795463" y="2371725"/>
            <a:ext cx="8648700" cy="1076325"/>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rPr>
              <a:t>等。比对时,要注意是否有混淆或然与必然、说法绝对化的错误。</a:t>
            </a:r>
          </a:p>
        </p:txBody>
      </p:sp>
      <p:sp>
        <p:nvSpPr>
          <p:cNvPr id="5" name="矩形 4"/>
          <p:cNvSpPr/>
          <p:nvPr/>
        </p:nvSpPr>
        <p:spPr>
          <a:xfrm>
            <a:off x="1795463" y="3448050"/>
            <a:ext cx="557213" cy="533400"/>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7" name="文本框 4"/>
          <p:cNvSpPr txBox="1"/>
          <p:nvPr/>
        </p:nvSpPr>
        <p:spPr>
          <a:xfrm>
            <a:off x="1731963" y="4181474"/>
            <a:ext cx="8843962" cy="1568450"/>
          </a:xfrm>
          <a:prstGeom prst="rect">
            <a:avLst/>
          </a:prstGeom>
          <a:noFill/>
          <a:ln w="9525">
            <a:noFill/>
          </a:ln>
        </p:spPr>
        <p:txBody>
          <a:bodyPr>
            <a:spAutoFit/>
          </a:bodyPr>
          <a:lstStyle/>
          <a:p>
            <a:r>
              <a:rPr lang="zh-CN" altLang="en-US" sz="3200" dirty="0">
                <a:latin typeface="Calibri" charset="0"/>
              </a:rPr>
              <a:t>［</a:t>
            </a:r>
            <a:r>
              <a:rPr lang="zh-CN" altLang="en-US" sz="3200" dirty="0">
                <a:latin typeface="仿宋" panose="02010609060101010101" pitchFamily="49" charset="-122"/>
                <a:ea typeface="仿宋" panose="02010609060101010101" pitchFamily="49" charset="-122"/>
                <a:cs typeface="仿宋" panose="02010609060101010101" pitchFamily="49" charset="-122"/>
              </a:rPr>
              <a:t>浙江</a:t>
            </a:r>
            <a:r>
              <a:rPr lang="en-US" altLang="zh-CN" sz="3200" dirty="0">
                <a:latin typeface="仿宋" panose="02010609060101010101" pitchFamily="49" charset="-122"/>
                <a:ea typeface="仿宋" panose="02010609060101010101" pitchFamily="49" charset="-122"/>
                <a:cs typeface="仿宋" panose="02010609060101010101" pitchFamily="49" charset="-122"/>
              </a:rPr>
              <a:t>2014·9D</a:t>
            </a:r>
            <a:r>
              <a:rPr lang="zh-CN" altLang="en-US" sz="3200" dirty="0">
                <a:latin typeface="Calibri" charset="0"/>
              </a:rPr>
              <a:t>］</a:t>
            </a:r>
            <a:r>
              <a:rPr lang="zh-CN" altLang="en-US" sz="3200" dirty="0">
                <a:latin typeface="宋体" pitchFamily="2" charset="-122"/>
                <a:ea typeface="宋体" pitchFamily="2" charset="-122"/>
              </a:rPr>
              <a:t>为了商业利益，视觉文化时代的图像生产必须平面化、碎片化，才能契合视觉快感要求。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8611"/>
                                        </p:tgtEl>
                                        <p:attrNameLst>
                                          <p:attrName>style.visibility</p:attrName>
                                        </p:attrNameLst>
                                      </p:cBhvr>
                                      <p:to>
                                        <p:strVal val="visible"/>
                                      </p:to>
                                    </p:set>
                                    <p:anim calcmode="lin" valueType="num">
                                      <p:cBhvr>
                                        <p:cTn id="17" dur="1" fill="hold"/>
                                        <p:tgtEl>
                                          <p:spTgt spid="68611"/>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 fill="hold"/>
                                        <p:tgtEl>
                                          <p:spTgt spid="5"/>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 grpId="0"/>
      <p:bldP spid="68611" grpId="0"/>
      <p:bldP spid="5" grpId="0" bldLvl="0" animBg="1"/>
      <p:bldP spid="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1798638" y="1516063"/>
            <a:ext cx="8593137" cy="2192908"/>
          </a:xfrm>
          <a:prstGeom prst="rect">
            <a:avLst/>
          </a:prstGeom>
          <a:noFill/>
          <a:ln w="9525">
            <a:noFill/>
          </a:ln>
        </p:spPr>
        <p:txBody>
          <a:bodyPr>
            <a:spAutoFit/>
          </a:bodyPr>
          <a:lstStyle/>
          <a:p>
            <a:pPr>
              <a:lnSpc>
                <a:spcPct val="110000"/>
              </a:lnSpc>
            </a:pPr>
            <a:r>
              <a:rPr lang="zh-CN" altLang="en-US" sz="3200" dirty="0">
                <a:latin typeface="黑体" pitchFamily="49" charset="-122"/>
                <a:ea typeface="黑体" pitchFamily="49" charset="-122"/>
                <a:sym typeface="宋体" pitchFamily="2" charset="-122"/>
              </a:rPr>
              <a:t>【</a:t>
            </a:r>
            <a:r>
              <a:rPr lang="zh-CN" altLang="en-US" sz="3200" b="1" dirty="0">
                <a:latin typeface="黑体" pitchFamily="49" charset="-122"/>
                <a:ea typeface="黑体" pitchFamily="49" charset="-122"/>
                <a:sym typeface="宋体" pitchFamily="2" charset="-122"/>
              </a:rPr>
              <a:t>原文</a:t>
            </a:r>
            <a:r>
              <a:rPr lang="zh-CN" altLang="en-US" sz="3200" dirty="0">
                <a:latin typeface="黑体" pitchFamily="49" charset="-122"/>
                <a:ea typeface="黑体" pitchFamily="49" charset="-122"/>
                <a:sym typeface="宋体" pitchFamily="2" charset="-122"/>
              </a:rPr>
              <a:t>】</a:t>
            </a:r>
            <a:r>
              <a:rPr lang="zh-CN" altLang="en-US" sz="3200" dirty="0">
                <a:latin typeface="楷体" panose="02010609060101010101" pitchFamily="49" charset="-122"/>
                <a:ea typeface="楷体" panose="02010609060101010101" pitchFamily="49" charset="-122"/>
              </a:rPr>
              <a:t>它所反映的深层问题是，在视觉文化时代，人们需要一种视觉快感。</a:t>
            </a:r>
            <a:r>
              <a:rPr lang="en-US" altLang="zh-CN" sz="3200" dirty="0">
                <a:latin typeface="楷体" panose="02010609060101010101" pitchFamily="49" charset="-122"/>
                <a:ea typeface="楷体" panose="02010609060101010101" pitchFamily="49" charset="-122"/>
              </a:rPr>
              <a:t>MTV</a:t>
            </a:r>
            <a:r>
              <a:rPr lang="zh-CN" altLang="en-US" sz="3200" dirty="0">
                <a:latin typeface="楷体" panose="02010609060101010101" pitchFamily="49" charset="-122"/>
                <a:ea typeface="楷体" panose="02010609060101010101" pitchFamily="49" charset="-122"/>
              </a:rPr>
              <a:t>从时间转向空间，从深度转向平面，从整体转向碎片，这一切正好契合了视觉快感的要求。</a:t>
            </a:r>
          </a:p>
        </p:txBody>
      </p:sp>
      <p:sp>
        <p:nvSpPr>
          <p:cNvPr id="4" name="文本框 1"/>
          <p:cNvSpPr txBox="1"/>
          <p:nvPr/>
        </p:nvSpPr>
        <p:spPr>
          <a:xfrm>
            <a:off x="1700213" y="3811588"/>
            <a:ext cx="8782050" cy="1569660"/>
          </a:xfrm>
          <a:prstGeom prst="rect">
            <a:avLst/>
          </a:prstGeom>
          <a:noFill/>
          <a:ln w="9525">
            <a:noFill/>
          </a:ln>
        </p:spPr>
        <p:txBody>
          <a:bodyPr>
            <a:spAutoFit/>
          </a:bodyPr>
          <a:lstStyle/>
          <a:p>
            <a:r>
              <a:rPr lang="en-US" altLang="zh-CN" sz="3200" dirty="0">
                <a:solidFill>
                  <a:schemeClr val="tx1"/>
                </a:solidFill>
                <a:latin typeface="黑体" pitchFamily="49" charset="-122"/>
                <a:ea typeface="黑体" pitchFamily="49" charset="-122"/>
                <a:sym typeface="宋体" pitchFamily="2" charset="-122"/>
              </a:rPr>
              <a:t>【</a:t>
            </a:r>
            <a:r>
              <a:rPr lang="zh-CN" altLang="en-US" sz="3200" dirty="0">
                <a:solidFill>
                  <a:schemeClr val="tx1"/>
                </a:solidFill>
                <a:latin typeface="黑体" pitchFamily="49" charset="-122"/>
                <a:ea typeface="黑体" pitchFamily="49" charset="-122"/>
                <a:sym typeface="宋体" pitchFamily="2" charset="-122"/>
              </a:rPr>
              <a:t>比对分析</a:t>
            </a:r>
            <a:r>
              <a:rPr lang="en-US" altLang="zh-CN" sz="3200" dirty="0">
                <a:solidFill>
                  <a:schemeClr val="tx1"/>
                </a:solidFill>
                <a:latin typeface="黑体" pitchFamily="49" charset="-122"/>
                <a:ea typeface="黑体" pitchFamily="49" charset="-122"/>
                <a:sym typeface="宋体" pitchFamily="2" charset="-122"/>
              </a:rPr>
              <a:t>】</a:t>
            </a:r>
            <a:r>
              <a:rPr lang="zh-CN" altLang="en-US" sz="3200" dirty="0">
                <a:solidFill>
                  <a:schemeClr val="tx1"/>
                </a:solidFill>
                <a:latin typeface="仿宋" panose="02010609060101010101" pitchFamily="49" charset="-122"/>
                <a:ea typeface="仿宋" panose="02010609060101010101" pitchFamily="49" charset="-122"/>
                <a:sym typeface="宋体" pitchFamily="2" charset="-122"/>
              </a:rPr>
              <a:t>原文只是说</a:t>
            </a:r>
            <a:r>
              <a:rPr lang="en-US" altLang="zh-CN" sz="3200" dirty="0">
                <a:solidFill>
                  <a:schemeClr val="tx1"/>
                </a:solidFill>
                <a:latin typeface="仿宋" panose="02010609060101010101" pitchFamily="49" charset="-122"/>
                <a:ea typeface="仿宋" panose="02010609060101010101" pitchFamily="49" charset="-122"/>
                <a:sym typeface="宋体" pitchFamily="2" charset="-122"/>
              </a:rPr>
              <a:t>MTV</a:t>
            </a:r>
            <a:r>
              <a:rPr lang="zh-CN" altLang="en-US" sz="3200" dirty="0">
                <a:solidFill>
                  <a:schemeClr val="tx1"/>
                </a:solidFill>
                <a:latin typeface="仿宋" panose="02010609060101010101" pitchFamily="49" charset="-122"/>
                <a:ea typeface="仿宋" panose="02010609060101010101" pitchFamily="49" charset="-122"/>
                <a:sym typeface="宋体" pitchFamily="2" charset="-122"/>
              </a:rPr>
              <a:t>平面化、碎片化“正好契合”了视觉快感的要求，而选项却用了“必须”一词，说法太过绝对。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746250" y="896938"/>
            <a:ext cx="1757363" cy="2082800"/>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sym typeface="Arial" pitchFamily="34" charset="0"/>
              </a:rPr>
              <a:t>重要动词、形容词等</a:t>
            </a:r>
          </a:p>
        </p:txBody>
      </p:sp>
      <p:sp>
        <p:nvSpPr>
          <p:cNvPr id="3" name="文本框 2"/>
          <p:cNvSpPr txBox="1"/>
          <p:nvPr/>
        </p:nvSpPr>
        <p:spPr>
          <a:xfrm>
            <a:off x="3598863" y="1400175"/>
            <a:ext cx="7186612" cy="1076325"/>
          </a:xfrm>
          <a:prstGeom prst="rect">
            <a:avLst/>
          </a:prstGeom>
          <a:noFill/>
          <a:ln w="9525">
            <a:noFill/>
          </a:ln>
        </p:spPr>
        <p:txBody>
          <a:bodyPr>
            <a:spAutoFit/>
          </a:bodyPr>
          <a:lstStyle/>
          <a:p>
            <a:r>
              <a:rPr lang="zh-CN" altLang="en-US" sz="3200" dirty="0">
                <a:latin typeface="宋体" pitchFamily="2" charset="-122"/>
                <a:ea typeface="宋体" pitchFamily="2" charset="-122"/>
                <a:cs typeface="宋体" pitchFamily="2" charset="-122"/>
              </a:rPr>
              <a:t>比对时，主要是判断一些词语的替代有没有篡改原文,有没有曲解文意。</a:t>
            </a:r>
          </a:p>
        </p:txBody>
      </p:sp>
      <p:sp>
        <p:nvSpPr>
          <p:cNvPr id="6" name="矩形 5"/>
          <p:cNvSpPr/>
          <p:nvPr/>
        </p:nvSpPr>
        <p:spPr>
          <a:xfrm>
            <a:off x="1695450" y="3162300"/>
            <a:ext cx="547688" cy="533400"/>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71684" name="文本框 6"/>
          <p:cNvSpPr txBox="1"/>
          <p:nvPr/>
        </p:nvSpPr>
        <p:spPr>
          <a:xfrm>
            <a:off x="1695450" y="3895725"/>
            <a:ext cx="8909050" cy="1568450"/>
          </a:xfrm>
          <a:prstGeom prst="rect">
            <a:avLst/>
          </a:prstGeom>
          <a:noFill/>
          <a:ln w="9525">
            <a:noFill/>
          </a:ln>
        </p:spPr>
        <p:txBody>
          <a:bodyPr>
            <a:spAutoFit/>
          </a:bodyPr>
          <a:lstStyle/>
          <a:p>
            <a:r>
              <a:rPr lang="zh-CN" altLang="en-US" sz="3200" dirty="0">
                <a:latin typeface="Arial" pitchFamily="34" charset="0"/>
              </a:rPr>
              <a:t>［</a:t>
            </a:r>
            <a:r>
              <a:rPr lang="zh-CN" altLang="en-US" sz="3200" dirty="0">
                <a:latin typeface="仿宋" panose="02010609060101010101" pitchFamily="49" charset="-122"/>
                <a:ea typeface="仿宋" panose="02010609060101010101" pitchFamily="49" charset="-122"/>
              </a:rPr>
              <a:t>大纲2014·5D</a:t>
            </a:r>
            <a:r>
              <a:rPr lang="zh-CN" altLang="en-US" sz="3200" dirty="0">
                <a:latin typeface="Arial" pitchFamily="34" charset="0"/>
              </a:rPr>
              <a:t>］</a:t>
            </a:r>
            <a:r>
              <a:rPr lang="zh-CN" altLang="en-US" sz="3200" dirty="0">
                <a:latin typeface="宋体" pitchFamily="2" charset="-122"/>
                <a:ea typeface="宋体" pitchFamily="2" charset="-122"/>
              </a:rPr>
              <a:t>中国古代的建筑为什么总以土木为主？古建筑专家梁思成的意见是：这是因为古代中国人并没有留心建筑物的长期保存问题。</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71684"/>
                                        </p:tgtEl>
                                        <p:attrNameLst>
                                          <p:attrName>style.visibility</p:attrName>
                                        </p:attrNameLst>
                                      </p:cBhvr>
                                      <p:to>
                                        <p:strVal val="visible"/>
                                      </p:to>
                                    </p:set>
                                    <p:anim calcmode="lin" valueType="num">
                                      <p:cBhvr>
                                        <p:cTn id="23" dur="1" fill="hold"/>
                                        <p:tgtEl>
                                          <p:spTgt spid="716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 grpId="0"/>
      <p:bldP spid="6" grpId="0" bldLvl="0" animBg="1"/>
      <p:bldP spid="7168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文本框 1"/>
          <p:cNvSpPr txBox="1"/>
          <p:nvPr/>
        </p:nvSpPr>
        <p:spPr>
          <a:xfrm>
            <a:off x="1697038" y="1035050"/>
            <a:ext cx="8797925" cy="3538220"/>
          </a:xfrm>
          <a:prstGeom prst="rect">
            <a:avLst/>
          </a:prstGeom>
          <a:noFill/>
          <a:ln w="9525">
            <a:noFill/>
          </a:ln>
        </p:spPr>
        <p:txBody>
          <a:bodyPr>
            <a:spAutoFit/>
          </a:bodyPr>
          <a:lstStyle/>
          <a:p>
            <a:r>
              <a:rPr lang="zh-CN" altLang="en-US" sz="3200" dirty="0">
                <a:latin typeface="黑体" pitchFamily="49" charset="-122"/>
                <a:ea typeface="黑体" pitchFamily="49" charset="-122"/>
              </a:rPr>
              <a:t>【原文】</a:t>
            </a:r>
            <a:r>
              <a:rPr lang="zh-CN" altLang="en-US" sz="3200" dirty="0">
                <a:latin typeface="楷体" panose="02010609060101010101" pitchFamily="49" charset="-122"/>
                <a:ea typeface="楷体" panose="02010609060101010101" pitchFamily="49" charset="-122"/>
              </a:rPr>
              <a:t>时至今日,中国石结构建筑的低调表现,仍令很多学者感到困惑：为什么直到明清,在技术条件完备,同时也不无需求的情况下,石材在中国始终未能登堂入室？古建筑专家梁思成曾经给出一个推论：“中国结构既以木材为主,宫</a:t>
            </a:r>
            <a:endParaRPr lang="zh-CN" altLang="en-US"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室之寿命固乃限于木质结构之未能耐久,但更深究其故,实缘于不着意于原物长存之观念。”</a:t>
            </a:r>
          </a:p>
        </p:txBody>
      </p:sp>
      <p:sp>
        <p:nvSpPr>
          <p:cNvPr id="72706" name="文本框 1"/>
          <p:cNvSpPr txBox="1"/>
          <p:nvPr/>
        </p:nvSpPr>
        <p:spPr>
          <a:xfrm>
            <a:off x="1643063" y="4573588"/>
            <a:ext cx="8851900" cy="2061210"/>
          </a:xfrm>
          <a:prstGeom prst="rect">
            <a:avLst/>
          </a:prstGeom>
          <a:noFill/>
          <a:ln w="9525">
            <a:noFill/>
          </a:ln>
        </p:spPr>
        <p:txBody>
          <a:bodyPr>
            <a:spAutoFit/>
          </a:bodyPr>
          <a:lstStyle/>
          <a:p>
            <a:r>
              <a:rPr lang="zh-CN" altLang="en-US" sz="3200" dirty="0">
                <a:solidFill>
                  <a:srgbClr val="558ED5"/>
                </a:solidFill>
                <a:latin typeface="黑体" pitchFamily="49" charset="-122"/>
                <a:ea typeface="黑体" pitchFamily="49" charset="-122"/>
              </a:rPr>
              <a:t>【比对分析】</a:t>
            </a:r>
            <a:r>
              <a:rPr lang="zh-CN" altLang="en-US" sz="3200" dirty="0">
                <a:solidFill>
                  <a:srgbClr val="558ED5"/>
                </a:solidFill>
                <a:latin typeface="仿宋" panose="02010609060101010101" pitchFamily="49" charset="-122"/>
                <a:ea typeface="仿宋" panose="02010609060101010101" pitchFamily="49" charset="-122"/>
              </a:rPr>
              <a:t>选项将原文中的“着意”改为“留心”,看似接近,其实并不准确。“着意”在此处意谓“刻意”“努力去做”,而不只是“留心”那么简单。</a:t>
            </a:r>
            <a:endParaRPr lang="zh-CN" altLang="en-US" dirty="0">
              <a:latin typeface="仿宋" panose="02010609060101010101" pitchFamily="49" charset="-122"/>
              <a:ea typeface="仿宋"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2705"/>
                                        </p:tgtEl>
                                        <p:attrNameLst>
                                          <p:attrName>style.visibility</p:attrName>
                                        </p:attrNameLst>
                                      </p:cBhvr>
                                      <p:to>
                                        <p:strVal val="visible"/>
                                      </p:to>
                                    </p:set>
                                    <p:anim calcmode="lin" valueType="num">
                                      <p:cBhvr>
                                        <p:cTn id="7" dur="1" fill="hold"/>
                                        <p:tgtEl>
                                          <p:spTgt spid="7270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2706"/>
                                        </p:tgtEl>
                                        <p:attrNameLst>
                                          <p:attrName>style.visibility</p:attrName>
                                        </p:attrNameLst>
                                      </p:cBhvr>
                                      <p:to>
                                        <p:strVal val="visible"/>
                                      </p:to>
                                    </p:set>
                                    <p:anim calcmode="lin" valueType="num">
                                      <p:cBhvr>
                                        <p:cTn id="12" dur="1" fill="hold"/>
                                        <p:tgtEl>
                                          <p:spTgt spid="7270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5" grpId="0"/>
      <p:bldP spid="7270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4159250" y="1205170"/>
            <a:ext cx="3873500" cy="642938"/>
          </a:xfrm>
          <a:prstGeom prst="rect">
            <a:avLst/>
          </a:prstGeom>
          <a:ln>
            <a:noFill/>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base" latinLnBrk="0" hangingPunct="1">
              <a:lnSpc>
                <a:spcPct val="15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Arial" pitchFamily="34" charset="0"/>
                <a:ea typeface="+mn-ea"/>
                <a:cs typeface="+mn-ea"/>
                <a:sym typeface="Arial" pitchFamily="34" charset="0"/>
              </a:rPr>
              <a:t>比对句间关系</a:t>
            </a:r>
          </a:p>
        </p:txBody>
      </p:sp>
      <p:grpSp>
        <p:nvGrpSpPr>
          <p:cNvPr id="2" name="组合 6"/>
          <p:cNvGrpSpPr/>
          <p:nvPr/>
        </p:nvGrpSpPr>
        <p:grpSpPr>
          <a:xfrm>
            <a:off x="2109788" y="2420938"/>
            <a:ext cx="8097255" cy="3033712"/>
            <a:chOff x="923" y="3132"/>
            <a:chExt cx="12752" cy="4777"/>
          </a:xfrm>
        </p:grpSpPr>
        <p:sp>
          <p:nvSpPr>
            <p:cNvPr id="6" name="空心"/>
            <p:cNvSpPr/>
            <p:nvPr/>
          </p:nvSpPr>
          <p:spPr>
            <a:xfrm>
              <a:off x="8005" y="3372"/>
              <a:ext cx="5330" cy="4537"/>
            </a:xfrm>
            <a:custGeom>
              <a:avLst/>
              <a:gdLst/>
              <a:ahLst/>
              <a:cxnLst/>
              <a:rect l="l" t="t" r="r" b="b"/>
              <a:pathLst>
                <a:path w="1160528" h="1137856">
                  <a:moveTo>
                    <a:pt x="301373" y="145324"/>
                  </a:moveTo>
                  <a:cubicBezTo>
                    <a:pt x="77474" y="176329"/>
                    <a:pt x="-76715" y="585266"/>
                    <a:pt x="580264" y="1067944"/>
                  </a:cubicBezTo>
                  <a:cubicBezTo>
                    <a:pt x="1535870" y="365866"/>
                    <a:pt x="775286" y="-180195"/>
                    <a:pt x="580264" y="365866"/>
                  </a:cubicBezTo>
                  <a:cubicBezTo>
                    <a:pt x="519320" y="195222"/>
                    <a:pt x="403145" y="131231"/>
                    <a:pt x="301373" y="145324"/>
                  </a:cubicBezTo>
                  <a:close/>
                  <a:moveTo>
                    <a:pt x="237013" y="2324"/>
                  </a:moveTo>
                  <a:cubicBezTo>
                    <a:pt x="362271" y="-15022"/>
                    <a:pt x="505256" y="63737"/>
                    <a:pt x="580264" y="273760"/>
                  </a:cubicBezTo>
                  <a:cubicBezTo>
                    <a:pt x="820291" y="-398315"/>
                    <a:pt x="1756395" y="273760"/>
                    <a:pt x="580264" y="1137856"/>
                  </a:cubicBezTo>
                  <a:cubicBezTo>
                    <a:pt x="-228326" y="543790"/>
                    <a:pt x="-38555" y="40484"/>
                    <a:pt x="237013" y="2324"/>
                  </a:cubicBezTo>
                  <a:close/>
                </a:path>
              </a:pathLst>
            </a:cu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空心"/>
            <p:cNvSpPr/>
            <p:nvPr/>
          </p:nvSpPr>
          <p:spPr>
            <a:xfrm>
              <a:off x="1203" y="3132"/>
              <a:ext cx="5100" cy="4537"/>
            </a:xfrm>
            <a:custGeom>
              <a:avLst/>
              <a:gdLst/>
              <a:ahLst/>
              <a:cxnLst/>
              <a:rect l="l" t="t" r="r" b="b"/>
              <a:pathLst>
                <a:path w="1160528" h="1137856">
                  <a:moveTo>
                    <a:pt x="301373" y="145324"/>
                  </a:moveTo>
                  <a:cubicBezTo>
                    <a:pt x="77474" y="176329"/>
                    <a:pt x="-76715" y="585266"/>
                    <a:pt x="580264" y="1067944"/>
                  </a:cubicBezTo>
                  <a:cubicBezTo>
                    <a:pt x="1535870" y="365866"/>
                    <a:pt x="775286" y="-180195"/>
                    <a:pt x="580264" y="365866"/>
                  </a:cubicBezTo>
                  <a:cubicBezTo>
                    <a:pt x="519320" y="195222"/>
                    <a:pt x="403145" y="131231"/>
                    <a:pt x="301373" y="145324"/>
                  </a:cubicBezTo>
                  <a:close/>
                  <a:moveTo>
                    <a:pt x="237013" y="2324"/>
                  </a:moveTo>
                  <a:cubicBezTo>
                    <a:pt x="362271" y="-15022"/>
                    <a:pt x="505256" y="63737"/>
                    <a:pt x="580264" y="273760"/>
                  </a:cubicBezTo>
                  <a:cubicBezTo>
                    <a:pt x="820291" y="-398315"/>
                    <a:pt x="1756395" y="273760"/>
                    <a:pt x="580264" y="1137856"/>
                  </a:cubicBezTo>
                  <a:cubicBezTo>
                    <a:pt x="-228326" y="543790"/>
                    <a:pt x="-38555" y="40484"/>
                    <a:pt x="237013" y="2324"/>
                  </a:cubicBezTo>
                  <a:close/>
                </a:path>
              </a:pathLst>
            </a:cu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grpSp>
          <p:nvGrpSpPr>
            <p:cNvPr id="72710" name="组合 1"/>
            <p:cNvGrpSpPr/>
            <p:nvPr/>
          </p:nvGrpSpPr>
          <p:grpSpPr>
            <a:xfrm>
              <a:off x="923" y="4297"/>
              <a:ext cx="12752" cy="3612"/>
              <a:chOff x="2487" y="5788"/>
              <a:chExt cx="9874" cy="3612"/>
            </a:xfrm>
          </p:grpSpPr>
          <p:sp>
            <p:nvSpPr>
              <p:cNvPr id="9" name="任意多边形 8"/>
              <p:cNvSpPr/>
              <p:nvPr/>
            </p:nvSpPr>
            <p:spPr>
              <a:xfrm>
                <a:off x="2487" y="8293"/>
                <a:ext cx="4383" cy="1107"/>
              </a:xfrm>
              <a:custGeom>
                <a:avLst/>
                <a:gdLst>
                  <a:gd name="connsiteX0" fmla="*/ 1894092 w 2584484"/>
                  <a:gd name="connsiteY0" fmla="*/ 363153 h 675709"/>
                  <a:gd name="connsiteX1" fmla="*/ 1956983 w 2584484"/>
                  <a:gd name="connsiteY1" fmla="*/ 413799 h 675709"/>
                  <a:gd name="connsiteX2" fmla="*/ 2112040 w 2584484"/>
                  <a:gd name="connsiteY2" fmla="*/ 592850 h 675709"/>
                  <a:gd name="connsiteX3" fmla="*/ 2157014 w 2584484"/>
                  <a:gd name="connsiteY3" fmla="*/ 675709 h 675709"/>
                  <a:gd name="connsiteX4" fmla="*/ 427470 w 2584484"/>
                  <a:gd name="connsiteY4" fmla="*/ 675709 h 675709"/>
                  <a:gd name="connsiteX5" fmla="*/ 472445 w 2584484"/>
                  <a:gd name="connsiteY5" fmla="*/ 592850 h 675709"/>
                  <a:gd name="connsiteX6" fmla="*/ 627502 w 2584484"/>
                  <a:gd name="connsiteY6" fmla="*/ 413799 h 675709"/>
                  <a:gd name="connsiteX7" fmla="*/ 690393 w 2584484"/>
                  <a:gd name="connsiteY7" fmla="*/ 363153 h 675709"/>
                  <a:gd name="connsiteX8" fmla="*/ 717086 w 2584484"/>
                  <a:gd name="connsiteY8" fmla="*/ 383114 h 675709"/>
                  <a:gd name="connsiteX9" fmla="*/ 1292242 w 2584484"/>
                  <a:gd name="connsiteY9" fmla="*/ 558800 h 675709"/>
                  <a:gd name="connsiteX10" fmla="*/ 1867398 w 2584484"/>
                  <a:gd name="connsiteY10" fmla="*/ 383114 h 675709"/>
                  <a:gd name="connsiteX11" fmla="*/ 1292242 w 2584484"/>
                  <a:gd name="connsiteY11" fmla="*/ 156967 h 675709"/>
                  <a:gd name="connsiteX12" fmla="*/ 1763488 w 2584484"/>
                  <a:gd name="connsiteY12" fmla="*/ 276291 h 675709"/>
                  <a:gd name="connsiteX13" fmla="*/ 1860689 w 2584484"/>
                  <a:gd name="connsiteY13" fmla="*/ 336954 h 675709"/>
                  <a:gd name="connsiteX14" fmla="*/ 1845001 w 2584484"/>
                  <a:gd name="connsiteY14" fmla="*/ 349898 h 675709"/>
                  <a:gd name="connsiteX15" fmla="*/ 1292242 w 2584484"/>
                  <a:gd name="connsiteY15" fmla="*/ 518742 h 675709"/>
                  <a:gd name="connsiteX16" fmla="*/ 739483 w 2584484"/>
                  <a:gd name="connsiteY16" fmla="*/ 349898 h 675709"/>
                  <a:gd name="connsiteX17" fmla="*/ 723796 w 2584484"/>
                  <a:gd name="connsiteY17" fmla="*/ 336954 h 675709"/>
                  <a:gd name="connsiteX18" fmla="*/ 820997 w 2584484"/>
                  <a:gd name="connsiteY18" fmla="*/ 276291 h 675709"/>
                  <a:gd name="connsiteX19" fmla="*/ 1292242 w 2584484"/>
                  <a:gd name="connsiteY19" fmla="*/ 156967 h 675709"/>
                  <a:gd name="connsiteX20" fmla="*/ 2202387 w 2584484"/>
                  <a:gd name="connsiteY20" fmla="*/ 0 h 675709"/>
                  <a:gd name="connsiteX21" fmla="*/ 2495500 w 2584484"/>
                  <a:gd name="connsiteY21" fmla="*/ 0 h 675709"/>
                  <a:gd name="connsiteX22" fmla="*/ 2584484 w 2584484"/>
                  <a:gd name="connsiteY22" fmla="*/ 0 h 675709"/>
                  <a:gd name="connsiteX23" fmla="*/ 2453637 w 2584484"/>
                  <a:gd name="connsiteY23" fmla="*/ 497251 h 675709"/>
                  <a:gd name="connsiteX24" fmla="*/ 2418726 w 2584484"/>
                  <a:gd name="connsiteY24" fmla="*/ 554334 h 675709"/>
                  <a:gd name="connsiteX25" fmla="*/ 2235221 w 2584484"/>
                  <a:gd name="connsiteY25" fmla="*/ 667169 h 675709"/>
                  <a:gd name="connsiteX26" fmla="*/ 2199908 w 2584484"/>
                  <a:gd name="connsiteY26" fmla="*/ 671141 h 675709"/>
                  <a:gd name="connsiteX27" fmla="*/ 2145256 w 2584484"/>
                  <a:gd name="connsiteY27" fmla="*/ 570453 h 675709"/>
                  <a:gd name="connsiteX28" fmla="*/ 1983917 w 2584484"/>
                  <a:gd name="connsiteY28" fmla="*/ 384147 h 675709"/>
                  <a:gd name="connsiteX29" fmla="*/ 1927150 w 2584484"/>
                  <a:gd name="connsiteY29" fmla="*/ 338433 h 675709"/>
                  <a:gd name="connsiteX30" fmla="*/ 1946591 w 2584484"/>
                  <a:gd name="connsiteY30" fmla="*/ 323895 h 675709"/>
                  <a:gd name="connsiteX31" fmla="*/ 2145256 w 2584484"/>
                  <a:gd name="connsiteY31" fmla="*/ 105256 h 675709"/>
                  <a:gd name="connsiteX32" fmla="*/ 427470 w 2584484"/>
                  <a:gd name="connsiteY32" fmla="*/ 0 h 675709"/>
                  <a:gd name="connsiteX33" fmla="*/ 2157014 w 2584484"/>
                  <a:gd name="connsiteY33" fmla="*/ 0 h 675709"/>
                  <a:gd name="connsiteX34" fmla="*/ 2112040 w 2584484"/>
                  <a:gd name="connsiteY34" fmla="*/ 82859 h 675709"/>
                  <a:gd name="connsiteX35" fmla="*/ 1991318 w 2584484"/>
                  <a:gd name="connsiteY35" fmla="*/ 229176 h 675709"/>
                  <a:gd name="connsiteX36" fmla="*/ 1892610 w 2584484"/>
                  <a:gd name="connsiteY36" fmla="*/ 310617 h 675709"/>
                  <a:gd name="connsiteX37" fmla="*/ 1887744 w 2584484"/>
                  <a:gd name="connsiteY37" fmla="*/ 306699 h 675709"/>
                  <a:gd name="connsiteX38" fmla="*/ 1292242 w 2584484"/>
                  <a:gd name="connsiteY38" fmla="*/ 116909 h 675709"/>
                  <a:gd name="connsiteX39" fmla="*/ 696741 w 2584484"/>
                  <a:gd name="connsiteY39" fmla="*/ 306699 h 675709"/>
                  <a:gd name="connsiteX40" fmla="*/ 691875 w 2584484"/>
                  <a:gd name="connsiteY40" fmla="*/ 310617 h 675709"/>
                  <a:gd name="connsiteX41" fmla="*/ 593167 w 2584484"/>
                  <a:gd name="connsiteY41" fmla="*/ 229176 h 675709"/>
                  <a:gd name="connsiteX42" fmla="*/ 472445 w 2584484"/>
                  <a:gd name="connsiteY42" fmla="*/ 82859 h 675709"/>
                  <a:gd name="connsiteX43" fmla="*/ 0 w 2584484"/>
                  <a:gd name="connsiteY43" fmla="*/ 0 h 675709"/>
                  <a:gd name="connsiteX44" fmla="*/ 88981 w 2584484"/>
                  <a:gd name="connsiteY44" fmla="*/ 0 h 675709"/>
                  <a:gd name="connsiteX45" fmla="*/ 382097 w 2584484"/>
                  <a:gd name="connsiteY45" fmla="*/ 0 h 675709"/>
                  <a:gd name="connsiteX46" fmla="*/ 439228 w 2584484"/>
                  <a:gd name="connsiteY46" fmla="*/ 105256 h 675709"/>
                  <a:gd name="connsiteX47" fmla="*/ 637894 w 2584484"/>
                  <a:gd name="connsiteY47" fmla="*/ 323895 h 675709"/>
                  <a:gd name="connsiteX48" fmla="*/ 657335 w 2584484"/>
                  <a:gd name="connsiteY48" fmla="*/ 338433 h 675709"/>
                  <a:gd name="connsiteX49" fmla="*/ 600568 w 2584484"/>
                  <a:gd name="connsiteY49" fmla="*/ 384147 h 675709"/>
                  <a:gd name="connsiteX50" fmla="*/ 439228 w 2584484"/>
                  <a:gd name="connsiteY50" fmla="*/ 570453 h 675709"/>
                  <a:gd name="connsiteX51" fmla="*/ 384577 w 2584484"/>
                  <a:gd name="connsiteY51" fmla="*/ 671141 h 675709"/>
                  <a:gd name="connsiteX52" fmla="*/ 349262 w 2584484"/>
                  <a:gd name="connsiteY52" fmla="*/ 667169 h 675709"/>
                  <a:gd name="connsiteX53" fmla="*/ 165755 w 2584484"/>
                  <a:gd name="connsiteY53" fmla="*/ 554334 h 675709"/>
                  <a:gd name="connsiteX54" fmla="*/ 130847 w 2584484"/>
                  <a:gd name="connsiteY54" fmla="*/ 497255 h 67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584484" h="675709">
                    <a:moveTo>
                      <a:pt x="1894092" y="363153"/>
                    </a:moveTo>
                    <a:lnTo>
                      <a:pt x="1956983" y="413799"/>
                    </a:lnTo>
                    <a:cubicBezTo>
                      <a:pt x="2015507" y="466990"/>
                      <a:pt x="2067624" y="527105"/>
                      <a:pt x="2112040" y="592850"/>
                    </a:cubicBezTo>
                    <a:lnTo>
                      <a:pt x="2157014" y="675709"/>
                    </a:lnTo>
                    <a:lnTo>
                      <a:pt x="427470" y="675709"/>
                    </a:lnTo>
                    <a:lnTo>
                      <a:pt x="472445" y="592850"/>
                    </a:lnTo>
                    <a:cubicBezTo>
                      <a:pt x="516862" y="527105"/>
                      <a:pt x="568979" y="466990"/>
                      <a:pt x="627502" y="413799"/>
                    </a:cubicBezTo>
                    <a:lnTo>
                      <a:pt x="690393" y="363153"/>
                    </a:lnTo>
                    <a:lnTo>
                      <a:pt x="717086" y="383114"/>
                    </a:lnTo>
                    <a:cubicBezTo>
                      <a:pt x="881268" y="494033"/>
                      <a:pt x="1079192" y="558800"/>
                      <a:pt x="1292242" y="558800"/>
                    </a:cubicBezTo>
                    <a:cubicBezTo>
                      <a:pt x="1505293" y="558800"/>
                      <a:pt x="1703216" y="494033"/>
                      <a:pt x="1867398" y="383114"/>
                    </a:cubicBezTo>
                    <a:close/>
                    <a:moveTo>
                      <a:pt x="1292242" y="156967"/>
                    </a:moveTo>
                    <a:cubicBezTo>
                      <a:pt x="1462871" y="156967"/>
                      <a:pt x="1623404" y="200193"/>
                      <a:pt x="1763488" y="276291"/>
                    </a:cubicBezTo>
                    <a:lnTo>
                      <a:pt x="1860689" y="336954"/>
                    </a:lnTo>
                    <a:lnTo>
                      <a:pt x="1845001" y="349898"/>
                    </a:lnTo>
                    <a:cubicBezTo>
                      <a:pt x="1687213" y="456497"/>
                      <a:pt x="1496997" y="518742"/>
                      <a:pt x="1292242" y="518742"/>
                    </a:cubicBezTo>
                    <a:cubicBezTo>
                      <a:pt x="1087488" y="518742"/>
                      <a:pt x="897271" y="456497"/>
                      <a:pt x="739483" y="349898"/>
                    </a:cubicBezTo>
                    <a:lnTo>
                      <a:pt x="723796" y="336954"/>
                    </a:lnTo>
                    <a:lnTo>
                      <a:pt x="820997" y="276291"/>
                    </a:lnTo>
                    <a:cubicBezTo>
                      <a:pt x="961081" y="200193"/>
                      <a:pt x="1121614" y="156967"/>
                      <a:pt x="1292242" y="156967"/>
                    </a:cubicBezTo>
                    <a:close/>
                    <a:moveTo>
                      <a:pt x="2202387" y="0"/>
                    </a:moveTo>
                    <a:lnTo>
                      <a:pt x="2495500" y="0"/>
                    </a:lnTo>
                    <a:lnTo>
                      <a:pt x="2584484" y="0"/>
                    </a:lnTo>
                    <a:lnTo>
                      <a:pt x="2453637" y="497251"/>
                    </a:lnTo>
                    <a:lnTo>
                      <a:pt x="2418726" y="554334"/>
                    </a:lnTo>
                    <a:cubicBezTo>
                      <a:pt x="2372477" y="609930"/>
                      <a:pt x="2308422" y="650405"/>
                      <a:pt x="2235221" y="667169"/>
                    </a:cubicBezTo>
                    <a:lnTo>
                      <a:pt x="2199908" y="671141"/>
                    </a:lnTo>
                    <a:lnTo>
                      <a:pt x="2145256" y="570453"/>
                    </a:lnTo>
                    <a:cubicBezTo>
                      <a:pt x="2099040" y="502044"/>
                      <a:pt x="2044811" y="439493"/>
                      <a:pt x="1983917" y="384147"/>
                    </a:cubicBezTo>
                    <a:lnTo>
                      <a:pt x="1927150" y="338433"/>
                    </a:lnTo>
                    <a:lnTo>
                      <a:pt x="1946591" y="323895"/>
                    </a:lnTo>
                    <a:cubicBezTo>
                      <a:pt x="2022799" y="261002"/>
                      <a:pt x="2089797" y="187347"/>
                      <a:pt x="2145256" y="105256"/>
                    </a:cubicBezTo>
                    <a:close/>
                    <a:moveTo>
                      <a:pt x="427470" y="0"/>
                    </a:moveTo>
                    <a:lnTo>
                      <a:pt x="2157014" y="0"/>
                    </a:lnTo>
                    <a:lnTo>
                      <a:pt x="2112040" y="82859"/>
                    </a:lnTo>
                    <a:cubicBezTo>
                      <a:pt x="2076507" y="135456"/>
                      <a:pt x="2036045" y="184448"/>
                      <a:pt x="1991318" y="229176"/>
                    </a:cubicBezTo>
                    <a:lnTo>
                      <a:pt x="1892610" y="310617"/>
                    </a:lnTo>
                    <a:lnTo>
                      <a:pt x="1887744" y="306699"/>
                    </a:lnTo>
                    <a:cubicBezTo>
                      <a:pt x="1719684" y="187186"/>
                      <a:pt x="1514170" y="116909"/>
                      <a:pt x="1292242" y="116909"/>
                    </a:cubicBezTo>
                    <a:cubicBezTo>
                      <a:pt x="1070315" y="116909"/>
                      <a:pt x="864801" y="187186"/>
                      <a:pt x="696741" y="306699"/>
                    </a:cubicBezTo>
                    <a:lnTo>
                      <a:pt x="691875" y="310617"/>
                    </a:lnTo>
                    <a:lnTo>
                      <a:pt x="593167" y="229176"/>
                    </a:lnTo>
                    <a:cubicBezTo>
                      <a:pt x="548439" y="184448"/>
                      <a:pt x="507978" y="135456"/>
                      <a:pt x="472445" y="82859"/>
                    </a:cubicBezTo>
                    <a:close/>
                    <a:moveTo>
                      <a:pt x="0" y="0"/>
                    </a:moveTo>
                    <a:lnTo>
                      <a:pt x="88981" y="0"/>
                    </a:lnTo>
                    <a:lnTo>
                      <a:pt x="382097" y="0"/>
                    </a:lnTo>
                    <a:lnTo>
                      <a:pt x="439228" y="105256"/>
                    </a:lnTo>
                    <a:cubicBezTo>
                      <a:pt x="494687" y="187347"/>
                      <a:pt x="561685" y="261002"/>
                      <a:pt x="637894" y="323895"/>
                    </a:cubicBezTo>
                    <a:lnTo>
                      <a:pt x="657335" y="338433"/>
                    </a:lnTo>
                    <a:lnTo>
                      <a:pt x="600568" y="384147"/>
                    </a:lnTo>
                    <a:cubicBezTo>
                      <a:pt x="539673" y="439493"/>
                      <a:pt x="485444" y="502044"/>
                      <a:pt x="439228" y="570453"/>
                    </a:cubicBezTo>
                    <a:lnTo>
                      <a:pt x="384577" y="671141"/>
                    </a:lnTo>
                    <a:lnTo>
                      <a:pt x="349262" y="667169"/>
                    </a:lnTo>
                    <a:cubicBezTo>
                      <a:pt x="276061" y="650405"/>
                      <a:pt x="212005" y="609930"/>
                      <a:pt x="165755" y="554334"/>
                    </a:cubicBezTo>
                    <a:lnTo>
                      <a:pt x="130847" y="497255"/>
                    </a:lnTo>
                    <a:close/>
                  </a:path>
                </a:pathLst>
              </a:cu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Calibri"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5pPr>
              </a:lstStyle>
              <a:p>
                <a:pPr lvl="0" algn="ctr" eaLnBrk="1" hangingPunct="1"/>
                <a:r>
                  <a:rPr lang="en-US" altLang="zh-CN" sz="3200" dirty="0">
                    <a:solidFill>
                      <a:srgbClr val="FEFFFF"/>
                    </a:solidFill>
                    <a:latin typeface="Arial" pitchFamily="34" charset="0"/>
                    <a:sym typeface="Arial" pitchFamily="34" charset="0"/>
                  </a:rPr>
                  <a:t>1</a:t>
                </a:r>
              </a:p>
            </p:txBody>
          </p:sp>
          <p:sp>
            <p:nvSpPr>
              <p:cNvPr id="35" name="任意多边形 34"/>
              <p:cNvSpPr/>
              <p:nvPr/>
            </p:nvSpPr>
            <p:spPr>
              <a:xfrm>
                <a:off x="7971" y="8258"/>
                <a:ext cx="4390" cy="1142"/>
              </a:xfrm>
              <a:custGeom>
                <a:avLst/>
                <a:gdLst>
                  <a:gd name="connsiteX0" fmla="*/ 1894092 w 2584484"/>
                  <a:gd name="connsiteY0" fmla="*/ 363153 h 675709"/>
                  <a:gd name="connsiteX1" fmla="*/ 1956983 w 2584484"/>
                  <a:gd name="connsiteY1" fmla="*/ 413799 h 675709"/>
                  <a:gd name="connsiteX2" fmla="*/ 2112040 w 2584484"/>
                  <a:gd name="connsiteY2" fmla="*/ 592850 h 675709"/>
                  <a:gd name="connsiteX3" fmla="*/ 2157014 w 2584484"/>
                  <a:gd name="connsiteY3" fmla="*/ 675709 h 675709"/>
                  <a:gd name="connsiteX4" fmla="*/ 427470 w 2584484"/>
                  <a:gd name="connsiteY4" fmla="*/ 675709 h 675709"/>
                  <a:gd name="connsiteX5" fmla="*/ 472445 w 2584484"/>
                  <a:gd name="connsiteY5" fmla="*/ 592850 h 675709"/>
                  <a:gd name="connsiteX6" fmla="*/ 627502 w 2584484"/>
                  <a:gd name="connsiteY6" fmla="*/ 413799 h 675709"/>
                  <a:gd name="connsiteX7" fmla="*/ 690393 w 2584484"/>
                  <a:gd name="connsiteY7" fmla="*/ 363153 h 675709"/>
                  <a:gd name="connsiteX8" fmla="*/ 717086 w 2584484"/>
                  <a:gd name="connsiteY8" fmla="*/ 383114 h 675709"/>
                  <a:gd name="connsiteX9" fmla="*/ 1292242 w 2584484"/>
                  <a:gd name="connsiteY9" fmla="*/ 558800 h 675709"/>
                  <a:gd name="connsiteX10" fmla="*/ 1867398 w 2584484"/>
                  <a:gd name="connsiteY10" fmla="*/ 383114 h 675709"/>
                  <a:gd name="connsiteX11" fmla="*/ 1292242 w 2584484"/>
                  <a:gd name="connsiteY11" fmla="*/ 156967 h 675709"/>
                  <a:gd name="connsiteX12" fmla="*/ 1763488 w 2584484"/>
                  <a:gd name="connsiteY12" fmla="*/ 276291 h 675709"/>
                  <a:gd name="connsiteX13" fmla="*/ 1860689 w 2584484"/>
                  <a:gd name="connsiteY13" fmla="*/ 336954 h 675709"/>
                  <a:gd name="connsiteX14" fmla="*/ 1845001 w 2584484"/>
                  <a:gd name="connsiteY14" fmla="*/ 349898 h 675709"/>
                  <a:gd name="connsiteX15" fmla="*/ 1292242 w 2584484"/>
                  <a:gd name="connsiteY15" fmla="*/ 518742 h 675709"/>
                  <a:gd name="connsiteX16" fmla="*/ 739483 w 2584484"/>
                  <a:gd name="connsiteY16" fmla="*/ 349898 h 675709"/>
                  <a:gd name="connsiteX17" fmla="*/ 723796 w 2584484"/>
                  <a:gd name="connsiteY17" fmla="*/ 336954 h 675709"/>
                  <a:gd name="connsiteX18" fmla="*/ 820997 w 2584484"/>
                  <a:gd name="connsiteY18" fmla="*/ 276291 h 675709"/>
                  <a:gd name="connsiteX19" fmla="*/ 1292242 w 2584484"/>
                  <a:gd name="connsiteY19" fmla="*/ 156967 h 675709"/>
                  <a:gd name="connsiteX20" fmla="*/ 2202387 w 2584484"/>
                  <a:gd name="connsiteY20" fmla="*/ 0 h 675709"/>
                  <a:gd name="connsiteX21" fmla="*/ 2495500 w 2584484"/>
                  <a:gd name="connsiteY21" fmla="*/ 0 h 675709"/>
                  <a:gd name="connsiteX22" fmla="*/ 2584484 w 2584484"/>
                  <a:gd name="connsiteY22" fmla="*/ 0 h 675709"/>
                  <a:gd name="connsiteX23" fmla="*/ 2453637 w 2584484"/>
                  <a:gd name="connsiteY23" fmla="*/ 497251 h 675709"/>
                  <a:gd name="connsiteX24" fmla="*/ 2418726 w 2584484"/>
                  <a:gd name="connsiteY24" fmla="*/ 554334 h 675709"/>
                  <a:gd name="connsiteX25" fmla="*/ 2235221 w 2584484"/>
                  <a:gd name="connsiteY25" fmla="*/ 667169 h 675709"/>
                  <a:gd name="connsiteX26" fmla="*/ 2199908 w 2584484"/>
                  <a:gd name="connsiteY26" fmla="*/ 671141 h 675709"/>
                  <a:gd name="connsiteX27" fmla="*/ 2145256 w 2584484"/>
                  <a:gd name="connsiteY27" fmla="*/ 570453 h 675709"/>
                  <a:gd name="connsiteX28" fmla="*/ 1983917 w 2584484"/>
                  <a:gd name="connsiteY28" fmla="*/ 384147 h 675709"/>
                  <a:gd name="connsiteX29" fmla="*/ 1927150 w 2584484"/>
                  <a:gd name="connsiteY29" fmla="*/ 338433 h 675709"/>
                  <a:gd name="connsiteX30" fmla="*/ 1946591 w 2584484"/>
                  <a:gd name="connsiteY30" fmla="*/ 323895 h 675709"/>
                  <a:gd name="connsiteX31" fmla="*/ 2145256 w 2584484"/>
                  <a:gd name="connsiteY31" fmla="*/ 105256 h 675709"/>
                  <a:gd name="connsiteX32" fmla="*/ 427470 w 2584484"/>
                  <a:gd name="connsiteY32" fmla="*/ 0 h 675709"/>
                  <a:gd name="connsiteX33" fmla="*/ 2157014 w 2584484"/>
                  <a:gd name="connsiteY33" fmla="*/ 0 h 675709"/>
                  <a:gd name="connsiteX34" fmla="*/ 2112040 w 2584484"/>
                  <a:gd name="connsiteY34" fmla="*/ 82859 h 675709"/>
                  <a:gd name="connsiteX35" fmla="*/ 1991318 w 2584484"/>
                  <a:gd name="connsiteY35" fmla="*/ 229176 h 675709"/>
                  <a:gd name="connsiteX36" fmla="*/ 1892610 w 2584484"/>
                  <a:gd name="connsiteY36" fmla="*/ 310617 h 675709"/>
                  <a:gd name="connsiteX37" fmla="*/ 1887744 w 2584484"/>
                  <a:gd name="connsiteY37" fmla="*/ 306699 h 675709"/>
                  <a:gd name="connsiteX38" fmla="*/ 1292242 w 2584484"/>
                  <a:gd name="connsiteY38" fmla="*/ 116909 h 675709"/>
                  <a:gd name="connsiteX39" fmla="*/ 696741 w 2584484"/>
                  <a:gd name="connsiteY39" fmla="*/ 306699 h 675709"/>
                  <a:gd name="connsiteX40" fmla="*/ 691875 w 2584484"/>
                  <a:gd name="connsiteY40" fmla="*/ 310617 h 675709"/>
                  <a:gd name="connsiteX41" fmla="*/ 593167 w 2584484"/>
                  <a:gd name="connsiteY41" fmla="*/ 229176 h 675709"/>
                  <a:gd name="connsiteX42" fmla="*/ 472445 w 2584484"/>
                  <a:gd name="connsiteY42" fmla="*/ 82859 h 675709"/>
                  <a:gd name="connsiteX43" fmla="*/ 0 w 2584484"/>
                  <a:gd name="connsiteY43" fmla="*/ 0 h 675709"/>
                  <a:gd name="connsiteX44" fmla="*/ 88981 w 2584484"/>
                  <a:gd name="connsiteY44" fmla="*/ 0 h 675709"/>
                  <a:gd name="connsiteX45" fmla="*/ 382097 w 2584484"/>
                  <a:gd name="connsiteY45" fmla="*/ 0 h 675709"/>
                  <a:gd name="connsiteX46" fmla="*/ 439228 w 2584484"/>
                  <a:gd name="connsiteY46" fmla="*/ 105256 h 675709"/>
                  <a:gd name="connsiteX47" fmla="*/ 637894 w 2584484"/>
                  <a:gd name="connsiteY47" fmla="*/ 323895 h 675709"/>
                  <a:gd name="connsiteX48" fmla="*/ 657335 w 2584484"/>
                  <a:gd name="connsiteY48" fmla="*/ 338433 h 675709"/>
                  <a:gd name="connsiteX49" fmla="*/ 600568 w 2584484"/>
                  <a:gd name="connsiteY49" fmla="*/ 384147 h 675709"/>
                  <a:gd name="connsiteX50" fmla="*/ 439228 w 2584484"/>
                  <a:gd name="connsiteY50" fmla="*/ 570453 h 675709"/>
                  <a:gd name="connsiteX51" fmla="*/ 384577 w 2584484"/>
                  <a:gd name="connsiteY51" fmla="*/ 671141 h 675709"/>
                  <a:gd name="connsiteX52" fmla="*/ 349262 w 2584484"/>
                  <a:gd name="connsiteY52" fmla="*/ 667169 h 675709"/>
                  <a:gd name="connsiteX53" fmla="*/ 165755 w 2584484"/>
                  <a:gd name="connsiteY53" fmla="*/ 554334 h 675709"/>
                  <a:gd name="connsiteX54" fmla="*/ 130847 w 2584484"/>
                  <a:gd name="connsiteY54" fmla="*/ 497255 h 67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584484" h="675709">
                    <a:moveTo>
                      <a:pt x="1894092" y="363153"/>
                    </a:moveTo>
                    <a:lnTo>
                      <a:pt x="1956983" y="413799"/>
                    </a:lnTo>
                    <a:cubicBezTo>
                      <a:pt x="2015507" y="466990"/>
                      <a:pt x="2067624" y="527105"/>
                      <a:pt x="2112040" y="592850"/>
                    </a:cubicBezTo>
                    <a:lnTo>
                      <a:pt x="2157014" y="675709"/>
                    </a:lnTo>
                    <a:lnTo>
                      <a:pt x="427470" y="675709"/>
                    </a:lnTo>
                    <a:lnTo>
                      <a:pt x="472445" y="592850"/>
                    </a:lnTo>
                    <a:cubicBezTo>
                      <a:pt x="516862" y="527105"/>
                      <a:pt x="568979" y="466990"/>
                      <a:pt x="627502" y="413799"/>
                    </a:cubicBezTo>
                    <a:lnTo>
                      <a:pt x="690393" y="363153"/>
                    </a:lnTo>
                    <a:lnTo>
                      <a:pt x="717086" y="383114"/>
                    </a:lnTo>
                    <a:cubicBezTo>
                      <a:pt x="881268" y="494033"/>
                      <a:pt x="1079192" y="558800"/>
                      <a:pt x="1292242" y="558800"/>
                    </a:cubicBezTo>
                    <a:cubicBezTo>
                      <a:pt x="1505293" y="558800"/>
                      <a:pt x="1703216" y="494033"/>
                      <a:pt x="1867398" y="383114"/>
                    </a:cubicBezTo>
                    <a:close/>
                    <a:moveTo>
                      <a:pt x="1292242" y="156967"/>
                    </a:moveTo>
                    <a:cubicBezTo>
                      <a:pt x="1462871" y="156967"/>
                      <a:pt x="1623404" y="200193"/>
                      <a:pt x="1763488" y="276291"/>
                    </a:cubicBezTo>
                    <a:lnTo>
                      <a:pt x="1860689" y="336954"/>
                    </a:lnTo>
                    <a:lnTo>
                      <a:pt x="1845001" y="349898"/>
                    </a:lnTo>
                    <a:cubicBezTo>
                      <a:pt x="1687213" y="456497"/>
                      <a:pt x="1496997" y="518742"/>
                      <a:pt x="1292242" y="518742"/>
                    </a:cubicBezTo>
                    <a:cubicBezTo>
                      <a:pt x="1087488" y="518742"/>
                      <a:pt x="897271" y="456497"/>
                      <a:pt x="739483" y="349898"/>
                    </a:cubicBezTo>
                    <a:lnTo>
                      <a:pt x="723796" y="336954"/>
                    </a:lnTo>
                    <a:lnTo>
                      <a:pt x="820997" y="276291"/>
                    </a:lnTo>
                    <a:cubicBezTo>
                      <a:pt x="961081" y="200193"/>
                      <a:pt x="1121614" y="156967"/>
                      <a:pt x="1292242" y="156967"/>
                    </a:cubicBezTo>
                    <a:close/>
                    <a:moveTo>
                      <a:pt x="2202387" y="0"/>
                    </a:moveTo>
                    <a:lnTo>
                      <a:pt x="2495500" y="0"/>
                    </a:lnTo>
                    <a:lnTo>
                      <a:pt x="2584484" y="0"/>
                    </a:lnTo>
                    <a:lnTo>
                      <a:pt x="2453637" y="497251"/>
                    </a:lnTo>
                    <a:lnTo>
                      <a:pt x="2418726" y="554334"/>
                    </a:lnTo>
                    <a:cubicBezTo>
                      <a:pt x="2372477" y="609930"/>
                      <a:pt x="2308422" y="650405"/>
                      <a:pt x="2235221" y="667169"/>
                    </a:cubicBezTo>
                    <a:lnTo>
                      <a:pt x="2199908" y="671141"/>
                    </a:lnTo>
                    <a:lnTo>
                      <a:pt x="2145256" y="570453"/>
                    </a:lnTo>
                    <a:cubicBezTo>
                      <a:pt x="2099040" y="502044"/>
                      <a:pt x="2044811" y="439493"/>
                      <a:pt x="1983917" y="384147"/>
                    </a:cubicBezTo>
                    <a:lnTo>
                      <a:pt x="1927150" y="338433"/>
                    </a:lnTo>
                    <a:lnTo>
                      <a:pt x="1946591" y="323895"/>
                    </a:lnTo>
                    <a:cubicBezTo>
                      <a:pt x="2022799" y="261002"/>
                      <a:pt x="2089797" y="187347"/>
                      <a:pt x="2145256" y="105256"/>
                    </a:cubicBezTo>
                    <a:close/>
                    <a:moveTo>
                      <a:pt x="427470" y="0"/>
                    </a:moveTo>
                    <a:lnTo>
                      <a:pt x="2157014" y="0"/>
                    </a:lnTo>
                    <a:lnTo>
                      <a:pt x="2112040" y="82859"/>
                    </a:lnTo>
                    <a:cubicBezTo>
                      <a:pt x="2076507" y="135456"/>
                      <a:pt x="2036045" y="184448"/>
                      <a:pt x="1991318" y="229176"/>
                    </a:cubicBezTo>
                    <a:lnTo>
                      <a:pt x="1892610" y="310617"/>
                    </a:lnTo>
                    <a:lnTo>
                      <a:pt x="1887744" y="306699"/>
                    </a:lnTo>
                    <a:cubicBezTo>
                      <a:pt x="1719684" y="187186"/>
                      <a:pt x="1514170" y="116909"/>
                      <a:pt x="1292242" y="116909"/>
                    </a:cubicBezTo>
                    <a:cubicBezTo>
                      <a:pt x="1070315" y="116909"/>
                      <a:pt x="864801" y="187186"/>
                      <a:pt x="696741" y="306699"/>
                    </a:cubicBezTo>
                    <a:lnTo>
                      <a:pt x="691875" y="310617"/>
                    </a:lnTo>
                    <a:lnTo>
                      <a:pt x="593167" y="229176"/>
                    </a:lnTo>
                    <a:cubicBezTo>
                      <a:pt x="548439" y="184448"/>
                      <a:pt x="507978" y="135456"/>
                      <a:pt x="472445" y="82859"/>
                    </a:cubicBezTo>
                    <a:close/>
                    <a:moveTo>
                      <a:pt x="0" y="0"/>
                    </a:moveTo>
                    <a:lnTo>
                      <a:pt x="88981" y="0"/>
                    </a:lnTo>
                    <a:lnTo>
                      <a:pt x="382097" y="0"/>
                    </a:lnTo>
                    <a:lnTo>
                      <a:pt x="439228" y="105256"/>
                    </a:lnTo>
                    <a:cubicBezTo>
                      <a:pt x="494687" y="187347"/>
                      <a:pt x="561685" y="261002"/>
                      <a:pt x="637894" y="323895"/>
                    </a:cubicBezTo>
                    <a:lnTo>
                      <a:pt x="657335" y="338433"/>
                    </a:lnTo>
                    <a:lnTo>
                      <a:pt x="600568" y="384147"/>
                    </a:lnTo>
                    <a:cubicBezTo>
                      <a:pt x="539673" y="439493"/>
                      <a:pt x="485444" y="502044"/>
                      <a:pt x="439228" y="570453"/>
                    </a:cubicBezTo>
                    <a:lnTo>
                      <a:pt x="384577" y="671141"/>
                    </a:lnTo>
                    <a:lnTo>
                      <a:pt x="349262" y="667169"/>
                    </a:lnTo>
                    <a:cubicBezTo>
                      <a:pt x="276061" y="650405"/>
                      <a:pt x="212005" y="609930"/>
                      <a:pt x="165755" y="554334"/>
                    </a:cubicBezTo>
                    <a:lnTo>
                      <a:pt x="130847" y="497255"/>
                    </a:lnTo>
                    <a:close/>
                  </a:path>
                </a:pathLst>
              </a:cu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Calibri"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Calibri" charset="0"/>
                    <a:ea typeface="宋体" pitchFamily="2" charset="-122"/>
                    <a:cs typeface="+mn-cs"/>
                  </a:defRPr>
                </a:lvl5pPr>
              </a:lstStyle>
              <a:p>
                <a:pPr lvl="0" algn="ctr" eaLnBrk="1" hangingPunct="1"/>
                <a:r>
                  <a:rPr lang="en-US" altLang="zh-CN" sz="3200" dirty="0">
                    <a:solidFill>
                      <a:srgbClr val="FEFFFF"/>
                    </a:solidFill>
                    <a:latin typeface="Arial" pitchFamily="34" charset="0"/>
                    <a:sym typeface="Arial" pitchFamily="34" charset="0"/>
                  </a:rPr>
                  <a:t>2</a:t>
                </a:r>
              </a:p>
            </p:txBody>
          </p:sp>
          <p:sp>
            <p:nvSpPr>
              <p:cNvPr id="72713" name="文本框 18"/>
              <p:cNvSpPr txBox="1"/>
              <p:nvPr/>
            </p:nvSpPr>
            <p:spPr>
              <a:xfrm>
                <a:off x="2487" y="5788"/>
                <a:ext cx="4873" cy="2470"/>
              </a:xfrm>
              <a:prstGeom prst="rect">
                <a:avLst/>
              </a:prstGeom>
              <a:noFill/>
              <a:ln w="9525">
                <a:noFill/>
              </a:ln>
            </p:spPr>
            <p:txBody>
              <a:bodyPr>
                <a:spAutoFit/>
              </a:bodyPr>
              <a:lstStyle/>
              <a:p>
                <a:r>
                  <a:rPr lang="zh-CN" altLang="en-US" sz="3200" dirty="0">
                    <a:latin typeface="Arial" pitchFamily="34" charset="0"/>
                  </a:rPr>
                  <a:t>比对单个分句中的各种成分间的关系与原文表述是否一致</a:t>
                </a:r>
              </a:p>
            </p:txBody>
          </p:sp>
          <p:sp>
            <p:nvSpPr>
              <p:cNvPr id="72714" name="文本框 19"/>
              <p:cNvSpPr txBox="1"/>
              <p:nvPr/>
            </p:nvSpPr>
            <p:spPr>
              <a:xfrm>
                <a:off x="7882" y="5788"/>
                <a:ext cx="4477" cy="2470"/>
              </a:xfrm>
              <a:prstGeom prst="rect">
                <a:avLst/>
              </a:prstGeom>
              <a:noFill/>
              <a:ln w="9525">
                <a:noFill/>
              </a:ln>
            </p:spPr>
            <p:txBody>
              <a:bodyPr>
                <a:spAutoFit/>
              </a:bodyPr>
              <a:lstStyle/>
              <a:p>
                <a:r>
                  <a:rPr lang="zh-CN" altLang="en-US" sz="3200" dirty="0">
                    <a:latin typeface="Arial" pitchFamily="34" charset="0"/>
                  </a:rPr>
                  <a:t>比对复句中各个分句间的关系与原文表述是否一致</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ppt_x</p:attrName>
                                        </p:attrNameLst>
                                      </p:cBhvr>
                                      <p:tavLst>
                                        <p:tav tm="0">
                                          <p:val>
                                            <p:strVal val="#ppt_x-.2"/>
                                          </p:val>
                                        </p:tav>
                                        <p:tav tm="100000">
                                          <p:val>
                                            <p:strVal val="#ppt_x"/>
                                          </p:val>
                                        </p:tav>
                                      </p:tavLst>
                                    </p:anim>
                                    <p:anim calcmode="lin" valueType="num">
                                      <p:cBhvr>
                                        <p:cTn id="8"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57219" y="1455472"/>
            <a:ext cx="6983197" cy="3680556"/>
          </a:xfrm>
          <a:prstGeom prst="rect">
            <a:avLst/>
          </a:prstGeom>
        </p:spPr>
      </p:pic>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2" name="文本框 18"/>
          <p:cNvSpPr txBox="1"/>
          <p:nvPr/>
        </p:nvSpPr>
        <p:spPr>
          <a:xfrm>
            <a:off x="1522413" y="955675"/>
            <a:ext cx="9371012" cy="1076325"/>
          </a:xfrm>
          <a:prstGeom prst="rect">
            <a:avLst/>
          </a:prstGeom>
          <a:noFill/>
          <a:ln w="9525">
            <a:noFill/>
          </a:ln>
        </p:spPr>
        <p:txBody>
          <a:bodyPr>
            <a:spAutoFit/>
          </a:bodyPr>
          <a:lstStyle/>
          <a:p>
            <a:pPr algn="ctr"/>
            <a:r>
              <a:rPr lang="zh-CN" altLang="en-US" sz="3200" dirty="0">
                <a:latin typeface="黑体" pitchFamily="49" charset="-122"/>
                <a:ea typeface="黑体" pitchFamily="49" charset="-122"/>
              </a:rPr>
              <a:t>比对单个分句中的各种成分间的关系</a:t>
            </a:r>
            <a:endParaRPr lang="zh-CN" altLang="en-US" sz="3200" dirty="0">
              <a:latin typeface="黑体" pitchFamily="49" charset="-122"/>
              <a:ea typeface="黑体" pitchFamily="49" charset="-122"/>
            </a:endParaRPr>
          </a:p>
          <a:p>
            <a:pPr algn="ctr"/>
            <a:r>
              <a:rPr lang="zh-CN" altLang="en-US" sz="3200" dirty="0">
                <a:latin typeface="黑体" pitchFamily="49" charset="-122"/>
                <a:ea typeface="黑体" pitchFamily="49" charset="-122"/>
              </a:rPr>
              <a:t>与原文表述是否一致</a:t>
            </a:r>
          </a:p>
        </p:txBody>
      </p:sp>
      <p:sp>
        <p:nvSpPr>
          <p:cNvPr id="3" name="矩形 2"/>
          <p:cNvSpPr/>
          <p:nvPr/>
        </p:nvSpPr>
        <p:spPr>
          <a:xfrm>
            <a:off x="1755775" y="2032000"/>
            <a:ext cx="569913" cy="587375"/>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75779" name="文本框 1"/>
          <p:cNvSpPr txBox="1"/>
          <p:nvPr/>
        </p:nvSpPr>
        <p:spPr>
          <a:xfrm>
            <a:off x="1644650" y="2711450"/>
            <a:ext cx="8902700" cy="4030980"/>
          </a:xfrm>
          <a:prstGeom prst="rect">
            <a:avLst/>
          </a:prstGeom>
          <a:noFill/>
          <a:ln w="9525">
            <a:noFill/>
          </a:ln>
        </p:spPr>
        <p:txBody>
          <a:bodyPr>
            <a:spAutoFit/>
          </a:bodyPr>
          <a:lstStyle/>
          <a:p>
            <a:r>
              <a:rPr lang="zh-CN" altLang="en-US" sz="3200" dirty="0">
                <a:latin typeface="Arial" pitchFamily="34" charset="0"/>
              </a:rPr>
              <a:t>［</a:t>
            </a:r>
            <a:r>
              <a:rPr lang="zh-CN" altLang="en-US" sz="3200" dirty="0">
                <a:latin typeface="仿宋" panose="02010609060101010101" pitchFamily="49" charset="-122"/>
                <a:ea typeface="仿宋" panose="02010609060101010101" pitchFamily="49" charset="-122"/>
                <a:cs typeface="仿宋" panose="02010609060101010101" pitchFamily="49" charset="-122"/>
              </a:rPr>
              <a:t>四川2013·7C</a:t>
            </a:r>
            <a:r>
              <a:rPr lang="zh-CN" altLang="en-US" sz="3200" dirty="0">
                <a:latin typeface="Arial" pitchFamily="34" charset="0"/>
              </a:rPr>
              <a:t>］</a:t>
            </a:r>
            <a:r>
              <a:rPr lang="zh-CN" altLang="en-US" sz="3200" dirty="0">
                <a:latin typeface="宋体" pitchFamily="2" charset="-122"/>
                <a:ea typeface="宋体" pitchFamily="2" charset="-122"/>
                <a:cs typeface="宋体" pitchFamily="2" charset="-122"/>
              </a:rPr>
              <a:t>陈淳学习文徵明用水墨的干湿浓淡和渗透表现花叶的技法,画风简练放逸又不失法度。</a:t>
            </a:r>
            <a:endParaRPr lang="en-US" altLang="zh-CN" sz="3200" dirty="0">
              <a:latin typeface="宋体" pitchFamily="2" charset="-122"/>
              <a:ea typeface="宋体" pitchFamily="2" charset="-122"/>
              <a:cs typeface="宋体" pitchFamily="2" charset="-122"/>
            </a:endParaRPr>
          </a:p>
          <a:p>
            <a:r>
              <a:rPr lang="zh-CN" altLang="en-US" sz="3200" dirty="0">
                <a:latin typeface="黑体" pitchFamily="49" charset="-122"/>
                <a:ea typeface="黑体" pitchFamily="49" charset="-122"/>
              </a:rPr>
              <a:t>【原文】</a:t>
            </a:r>
            <a:r>
              <a:rPr lang="zh-CN" altLang="en-US" sz="3200" dirty="0">
                <a:latin typeface="楷体" panose="02010609060101010101" pitchFamily="49" charset="-122"/>
                <a:ea typeface="楷体" panose="02010609060101010101" pitchFamily="49" charset="-122"/>
              </a:rPr>
              <a:t>陈淳早年习元代绘画,后学于文徵明,花鸟、山水兼擅。他将书法和山水画笔法融入花鸟画,运用水墨的干湿浓淡和渗透,巧妙地表现花叶的形态与阴阳向背,简练放逸又不失法度,开写意花鸟一代新风。</a:t>
            </a:r>
            <a:endParaRPr lang="zh-CN" altLang="en-US" sz="3200" dirty="0">
              <a:latin typeface="Calibri"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1512"/>
                                        </p:tgtEl>
                                        <p:attrNameLst>
                                          <p:attrName>style.visibility</p:attrName>
                                        </p:attrNameLst>
                                      </p:cBhvr>
                                      <p:to>
                                        <p:strVal val="visible"/>
                                      </p:to>
                                    </p:set>
                                    <p:anim calcmode="lin" valueType="num">
                                      <p:cBhvr>
                                        <p:cTn id="7" dur="1" fill="hold"/>
                                        <p:tgtEl>
                                          <p:spTgt spid="2151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5779"/>
                                        </p:tgtEl>
                                        <p:attrNameLst>
                                          <p:attrName>style.visibility</p:attrName>
                                        </p:attrNameLst>
                                      </p:cBhvr>
                                      <p:to>
                                        <p:strVal val="visible"/>
                                      </p:to>
                                    </p:set>
                                    <p:anim calcmode="lin" valueType="num">
                                      <p:cBhvr>
                                        <p:cTn id="17" dur="1" fill="hold"/>
                                        <p:tgtEl>
                                          <p:spTgt spid="7577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2" grpId="0"/>
      <p:bldP spid="3" grpId="0" bldLvl="0" animBg="1"/>
      <p:bldP spid="7577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图片 5" descr="C:\Users\Administrator\Desktop\20141002113224_Sa2yv.thumb.700_0.jpeg20141002113224_Sa2yv.thumb.700_0"/>
          <p:cNvPicPr>
            <a:picLocks noChangeAspect="1"/>
          </p:cNvPicPr>
          <p:nvPr/>
        </p:nvPicPr>
        <p:blipFill>
          <a:blip r:embed="rId1" cstate="print"/>
          <a:srcRect l="10420" t="9772" r="10597" b="12401"/>
          <a:stretch>
            <a:fillRect/>
          </a:stretch>
        </p:blipFill>
        <p:spPr>
          <a:xfrm>
            <a:off x="8569325" y="3300413"/>
            <a:ext cx="2101850" cy="3133725"/>
          </a:xfrm>
          <a:prstGeom prst="rect">
            <a:avLst/>
          </a:prstGeom>
          <a:noFill/>
          <a:ln w="9525">
            <a:noFill/>
          </a:ln>
        </p:spPr>
      </p:pic>
      <p:sp>
        <p:nvSpPr>
          <p:cNvPr id="76802" name="文本框 1"/>
          <p:cNvSpPr txBox="1"/>
          <p:nvPr/>
        </p:nvSpPr>
        <p:spPr>
          <a:xfrm>
            <a:off x="1871663" y="1084263"/>
            <a:ext cx="8683625" cy="3046095"/>
          </a:xfrm>
          <a:prstGeom prst="rect">
            <a:avLst/>
          </a:prstGeom>
          <a:noFill/>
          <a:ln w="9525">
            <a:noFill/>
          </a:ln>
        </p:spPr>
        <p:txBody>
          <a:bodyPr>
            <a:spAutoFit/>
          </a:bodyPr>
          <a:lstStyle/>
          <a:p>
            <a:r>
              <a:rPr lang="zh-CN" altLang="en-US" sz="3200" dirty="0">
                <a:solidFill>
                  <a:srgbClr val="558ED5"/>
                </a:solidFill>
                <a:latin typeface="黑体" pitchFamily="49" charset="-122"/>
                <a:ea typeface="黑体" pitchFamily="49" charset="-122"/>
              </a:rPr>
              <a:t>【比对分析】</a:t>
            </a:r>
            <a:r>
              <a:rPr lang="zh-CN" altLang="en-US" sz="3200" dirty="0">
                <a:solidFill>
                  <a:srgbClr val="558ED5"/>
                </a:solidFill>
                <a:latin typeface="仿宋" panose="02010609060101010101" pitchFamily="49" charset="-122"/>
                <a:ea typeface="仿宋" panose="02010609060101010101" pitchFamily="49" charset="-122"/>
              </a:rPr>
              <a:t>选项第一分句的主干是“陈淳学习技法”。“用水墨的干湿浓淡和渗透表现花叶”成了文徵明的技法,而从原文表述中可以看出,这是陈淳的创新。选项故意将陈淳的技法与文徵明的技法杂糅在一起,考查的其实是对句子中各成分间的关系的把握。</a:t>
            </a:r>
            <a:endParaRPr lang="zh-CN" altLang="en-US" sz="3200" dirty="0">
              <a:latin typeface="仿宋" panose="02010609060101010101" pitchFamily="49" charset="-122"/>
              <a:ea typeface="仿宋"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p:cTn id="7" dur="1" fill="hold"/>
                                        <p:tgtEl>
                                          <p:spTgt spid="7680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3" name="文本框 19"/>
          <p:cNvSpPr txBox="1"/>
          <p:nvPr/>
        </p:nvSpPr>
        <p:spPr>
          <a:xfrm>
            <a:off x="3313113" y="1076325"/>
            <a:ext cx="5565775" cy="583565"/>
          </a:xfrm>
          <a:prstGeom prst="rect">
            <a:avLst/>
          </a:prstGeom>
          <a:noFill/>
          <a:ln w="9525">
            <a:noFill/>
          </a:ln>
        </p:spPr>
        <p:txBody>
          <a:bodyPr>
            <a:spAutoFit/>
          </a:bodyPr>
          <a:lstStyle/>
          <a:p>
            <a:r>
              <a:rPr lang="zh-CN" altLang="en-US" sz="3200" dirty="0">
                <a:latin typeface="黑体" pitchFamily="49" charset="-122"/>
                <a:ea typeface="黑体" pitchFamily="49" charset="-122"/>
              </a:rPr>
              <a:t>比对复句中各个分句间的关系</a:t>
            </a:r>
          </a:p>
        </p:txBody>
      </p:sp>
      <p:sp>
        <p:nvSpPr>
          <p:cNvPr id="3" name="矩形 2"/>
          <p:cNvSpPr/>
          <p:nvPr/>
        </p:nvSpPr>
        <p:spPr>
          <a:xfrm>
            <a:off x="1851025" y="1768475"/>
            <a:ext cx="573088" cy="542925"/>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77827" name="文本框 3"/>
          <p:cNvSpPr txBox="1"/>
          <p:nvPr/>
        </p:nvSpPr>
        <p:spPr>
          <a:xfrm>
            <a:off x="1690688" y="2413000"/>
            <a:ext cx="8812212" cy="1568450"/>
          </a:xfrm>
          <a:prstGeom prst="rect">
            <a:avLst/>
          </a:prstGeom>
          <a:noFill/>
          <a:ln w="9525">
            <a:noFill/>
          </a:ln>
        </p:spPr>
        <p:txBody>
          <a:bodyPr>
            <a:spAutoFit/>
          </a:bodyPr>
          <a:lstStyle/>
          <a:p>
            <a:r>
              <a:rPr lang="en-US" altLang="zh-CN" sz="3200" dirty="0">
                <a:latin typeface="Arial" pitchFamily="34" charset="0"/>
              </a:rPr>
              <a:t>[</a:t>
            </a:r>
            <a:r>
              <a:rPr lang="zh-CN" altLang="en-US" sz="3200" dirty="0">
                <a:latin typeface="仿宋" panose="02010609060101010101" pitchFamily="49" charset="-122"/>
                <a:ea typeface="仿宋" panose="02010609060101010101" pitchFamily="49" charset="-122"/>
              </a:rPr>
              <a:t>浙江</a:t>
            </a:r>
            <a:r>
              <a:rPr lang="en-US" altLang="zh-CN" sz="3200" dirty="0">
                <a:latin typeface="仿宋" panose="02010609060101010101" pitchFamily="49" charset="-122"/>
                <a:ea typeface="仿宋" panose="02010609060101010101" pitchFamily="49" charset="-122"/>
              </a:rPr>
              <a:t>2016·8A]</a:t>
            </a:r>
            <a:r>
              <a:rPr lang="zh-CN" altLang="en-US" sz="3200" dirty="0">
                <a:latin typeface="宋体" pitchFamily="2" charset="-122"/>
                <a:ea typeface="宋体" pitchFamily="2" charset="-122"/>
              </a:rPr>
              <a:t>对各种语言资源的综合运用孕育了中国现代小说诗化、散文化等美学风格，进而推动了写实性、抒情性、象征性等原则的确立。</a:t>
            </a:r>
          </a:p>
        </p:txBody>
      </p:sp>
      <p:sp>
        <p:nvSpPr>
          <p:cNvPr id="5" name="TextBox 4"/>
          <p:cNvSpPr txBox="1"/>
          <p:nvPr/>
        </p:nvSpPr>
        <p:spPr>
          <a:xfrm>
            <a:off x="1703388" y="4005263"/>
            <a:ext cx="8640762" cy="2553335"/>
          </a:xfrm>
          <a:prstGeom prst="rect">
            <a:avLst/>
          </a:prstGeom>
          <a:noFill/>
          <a:ln w="9525">
            <a:noFill/>
          </a:ln>
        </p:spPr>
        <p:txBody>
          <a:bodyPr>
            <a:spAutoFit/>
          </a:bodyPr>
          <a:lstStyle/>
          <a:p>
            <a:r>
              <a:rPr lang="en-US" altLang="zh-CN" sz="3200" dirty="0">
                <a:solidFill>
                  <a:srgbClr val="000000"/>
                </a:solidFill>
                <a:latin typeface="黑体" pitchFamily="49" charset="-122"/>
                <a:ea typeface="黑体" pitchFamily="49" charset="-122"/>
              </a:rPr>
              <a:t>【</a:t>
            </a:r>
            <a:r>
              <a:rPr lang="zh-CN" altLang="en-US" sz="3200" dirty="0">
                <a:solidFill>
                  <a:srgbClr val="000000"/>
                </a:solidFill>
                <a:latin typeface="黑体" pitchFamily="49" charset="-122"/>
                <a:ea typeface="黑体" pitchFamily="49" charset="-122"/>
              </a:rPr>
              <a:t>原文</a:t>
            </a:r>
            <a:r>
              <a:rPr lang="en-US" altLang="zh-CN" sz="3200" dirty="0">
                <a:solidFill>
                  <a:srgbClr val="000000"/>
                </a:solidFill>
                <a:latin typeface="黑体" pitchFamily="49" charset="-122"/>
                <a:ea typeface="黑体" pitchFamily="49" charset="-122"/>
              </a:rPr>
              <a:t>】</a:t>
            </a:r>
            <a:r>
              <a:rPr lang="zh-CN" altLang="en-US" sz="3200" dirty="0">
                <a:solidFill>
                  <a:srgbClr val="000000"/>
                </a:solidFill>
                <a:latin typeface="楷体" panose="02010609060101010101" pitchFamily="49" charset="-122"/>
                <a:ea typeface="楷体" panose="02010609060101010101" pitchFamily="49" charset="-122"/>
              </a:rPr>
              <a:t>初期现代小说对各种语言资源的综合，直接推动了中国现代小说写实性、抒情性、象征性等原则的确立，孕育了中国现代小说的诗化、散文化等美学风格，也使得现代小说的复调叙述成为可能。</a:t>
            </a:r>
            <a:endParaRPr lang="zh-CN" altLang="en-US" sz="3200" dirty="0">
              <a:solidFill>
                <a:srgbClr val="000000"/>
              </a:solidFill>
              <a:latin typeface="Calibri"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13"/>
                                        </p:tgtEl>
                                        <p:attrNameLst>
                                          <p:attrName>style.visibility</p:attrName>
                                        </p:attrNameLst>
                                      </p:cBhvr>
                                      <p:to>
                                        <p:strVal val="visible"/>
                                      </p:to>
                                    </p:set>
                                    <p:animEffect transition="in" filter="blinds(horizontal)">
                                      <p:cBhvr>
                                        <p:cTn id="7" dur="500"/>
                                        <p:tgtEl>
                                          <p:spTgt spid="215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77827"/>
                                        </p:tgtEl>
                                        <p:attrNameLst>
                                          <p:attrName>style.visibility</p:attrName>
                                        </p:attrNameLst>
                                      </p:cBhvr>
                                      <p:to>
                                        <p:strVal val="visible"/>
                                      </p:to>
                                    </p:set>
                                    <p:anim calcmode="lin" valueType="num">
                                      <p:cBhvr>
                                        <p:cTn id="18" dur="1" fill="hold"/>
                                        <p:tgtEl>
                                          <p:spTgt spid="77827"/>
                                        </p:tgtEl>
                                      </p:cBhvr>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3" grpId="0"/>
      <p:bldP spid="3" grpId="0" bldLvl="0" animBg="1"/>
      <p:bldP spid="77827" grpId="0"/>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图片 5" descr="C:\Users\Administrator\Desktop\20141002113224_Sa2yv.thumb.700_0.jpeg20141002113224_Sa2yv.thumb.700_0"/>
          <p:cNvPicPr>
            <a:picLocks noChangeAspect="1"/>
          </p:cNvPicPr>
          <p:nvPr/>
        </p:nvPicPr>
        <p:blipFill>
          <a:blip r:embed="rId1" cstate="print"/>
          <a:srcRect l="10420" t="9772" r="10597" b="12401"/>
          <a:stretch>
            <a:fillRect/>
          </a:stretch>
        </p:blipFill>
        <p:spPr>
          <a:xfrm>
            <a:off x="8448675" y="3121025"/>
            <a:ext cx="2222500" cy="3313113"/>
          </a:xfrm>
          <a:prstGeom prst="rect">
            <a:avLst/>
          </a:prstGeom>
          <a:noFill/>
          <a:ln w="9525">
            <a:noFill/>
          </a:ln>
        </p:spPr>
      </p:pic>
      <p:sp>
        <p:nvSpPr>
          <p:cNvPr id="78850" name="文本框 1"/>
          <p:cNvSpPr txBox="1"/>
          <p:nvPr/>
        </p:nvSpPr>
        <p:spPr>
          <a:xfrm>
            <a:off x="1882775" y="1084263"/>
            <a:ext cx="8424863" cy="2553335"/>
          </a:xfrm>
          <a:prstGeom prst="rect">
            <a:avLst/>
          </a:prstGeom>
          <a:noFill/>
          <a:ln w="9525">
            <a:noFill/>
          </a:ln>
        </p:spPr>
        <p:txBody>
          <a:bodyPr>
            <a:spAutoFit/>
          </a:bodyPr>
          <a:lstStyle/>
          <a:p>
            <a:r>
              <a:rPr lang="en-US" altLang="zh-CN" sz="3200" dirty="0">
                <a:solidFill>
                  <a:srgbClr val="558ED5"/>
                </a:solidFill>
                <a:latin typeface="黑体" pitchFamily="49" charset="-122"/>
                <a:ea typeface="黑体" pitchFamily="49" charset="-122"/>
              </a:rPr>
              <a:t>【</a:t>
            </a:r>
            <a:r>
              <a:rPr lang="zh-CN" altLang="en-US" sz="3200" dirty="0">
                <a:solidFill>
                  <a:srgbClr val="558ED5"/>
                </a:solidFill>
                <a:latin typeface="黑体" pitchFamily="49" charset="-122"/>
                <a:ea typeface="黑体" pitchFamily="49" charset="-122"/>
              </a:rPr>
              <a:t>比对分析</a:t>
            </a:r>
            <a:r>
              <a:rPr lang="en-US" altLang="zh-CN" sz="3200" dirty="0">
                <a:solidFill>
                  <a:srgbClr val="558ED5"/>
                </a:solidFill>
                <a:latin typeface="黑体" pitchFamily="49" charset="-122"/>
                <a:ea typeface="黑体" pitchFamily="49" charset="-122"/>
              </a:rPr>
              <a:t>】</a:t>
            </a:r>
            <a:r>
              <a:rPr lang="zh-CN" altLang="en-US" sz="3200" dirty="0">
                <a:solidFill>
                  <a:srgbClr val="558ED5"/>
                </a:solidFill>
                <a:latin typeface="仿宋" panose="02010609060101010101" pitchFamily="49" charset="-122"/>
                <a:ea typeface="仿宋" panose="02010609060101010101" pitchFamily="49" charset="-122"/>
              </a:rPr>
              <a:t>原文中“孕育了中国现代小说诗化、散文化等美学风格”与“推动了写实性、抒情性、象征性等原则的确立”之间是并列关系，而选项以“进而”一词将二者关系更改成了递进关系。</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p:cTn id="7" dur="1" fill="hold"/>
                                        <p:tgtEl>
                                          <p:spTgt spid="7885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4178300" y="1557338"/>
            <a:ext cx="3835400" cy="803275"/>
          </a:xfrm>
          <a:prstGeom prst="rect">
            <a:avLst/>
          </a:prstGeom>
          <a:ln>
            <a:noFill/>
          </a:ln>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base" latinLnBrk="0" hangingPunct="1">
              <a:lnSpc>
                <a:spcPct val="15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Arial" pitchFamily="34" charset="0"/>
                <a:ea typeface="+mn-ea"/>
                <a:cs typeface="+mn-ea"/>
                <a:sym typeface="Arial" pitchFamily="34" charset="0"/>
              </a:rPr>
              <a:t>比对论点论据</a:t>
            </a:r>
          </a:p>
        </p:txBody>
      </p:sp>
      <p:grpSp>
        <p:nvGrpSpPr>
          <p:cNvPr id="2" name="组合 3"/>
          <p:cNvGrpSpPr/>
          <p:nvPr/>
        </p:nvGrpSpPr>
        <p:grpSpPr>
          <a:xfrm>
            <a:off x="3081338" y="2755900"/>
            <a:ext cx="6049962" cy="2801938"/>
            <a:chOff x="3438" y="4253"/>
            <a:chExt cx="7525" cy="3486"/>
          </a:xfrm>
        </p:grpSpPr>
        <p:grpSp>
          <p:nvGrpSpPr>
            <p:cNvPr id="77828" name="组合 31"/>
            <p:cNvGrpSpPr/>
            <p:nvPr/>
          </p:nvGrpSpPr>
          <p:grpSpPr>
            <a:xfrm>
              <a:off x="3437" y="4252"/>
              <a:ext cx="3487" cy="3487"/>
              <a:chOff x="724845" y="1408227"/>
              <a:chExt cx="2214563" cy="2214563"/>
            </a:xfrm>
          </p:grpSpPr>
          <p:sp>
            <p:nvSpPr>
              <p:cNvPr id="77832" name="八角星 3"/>
              <p:cNvSpPr/>
              <p:nvPr/>
            </p:nvSpPr>
            <p:spPr>
              <a:xfrm rot="1349669">
                <a:off x="724845" y="1408227"/>
                <a:ext cx="2214563" cy="2214563"/>
              </a:xfrm>
              <a:prstGeom prst="star8">
                <a:avLst>
                  <a:gd name="adj" fmla="val 28037"/>
                </a:avLst>
              </a:prstGeom>
              <a:solidFill>
                <a:schemeClr val="accent1"/>
              </a:solidFill>
              <a:ln w="9525">
                <a:noFill/>
              </a:ln>
            </p:spPr>
            <p:txBody>
              <a:bodyPr anchor="ctr"/>
              <a:lstStyle/>
              <a:p>
                <a:pPr algn="just"/>
                <a:endParaRPr lang="zh-CN" altLang="en-US" dirty="0">
                  <a:solidFill>
                    <a:srgbClr val="FFFFFF"/>
                  </a:solidFill>
                  <a:latin typeface="Arial" pitchFamily="34" charset="0"/>
                  <a:sym typeface="Arial" pitchFamily="34" charset="0"/>
                </a:endParaRPr>
              </a:p>
            </p:txBody>
          </p:sp>
          <p:sp>
            <p:nvSpPr>
              <p:cNvPr id="77833" name="任意多边形 4"/>
              <p:cNvSpPr/>
              <p:nvPr/>
            </p:nvSpPr>
            <p:spPr>
              <a:xfrm>
                <a:off x="1088500" y="1771882"/>
                <a:ext cx="1487252" cy="1487252"/>
              </a:xfrm>
              <a:custGeom>
                <a:avLst/>
                <a:gdLst>
                  <a:gd name="txL" fmla="*/ 0 w 1487252"/>
                  <a:gd name="txT" fmla="*/ 0 h 1487252"/>
                  <a:gd name="txR" fmla="*/ 1487252 w 1487252"/>
                  <a:gd name="txB" fmla="*/ 1487252 h 1487252"/>
                </a:gdLst>
                <a:ahLst/>
                <a:cxnLst>
                  <a:cxn ang="0">
                    <a:pos x="1051562" y="0"/>
                  </a:cxn>
                  <a:cxn ang="0">
                    <a:pos x="1170427" y="316741"/>
                  </a:cxn>
                  <a:cxn ang="0">
                    <a:pos x="1487193" y="435547"/>
                  </a:cxn>
                  <a:cxn ang="0">
                    <a:pos x="1347273" y="743570"/>
                  </a:cxn>
                  <a:cxn ang="0">
                    <a:pos x="1487252" y="1051562"/>
                  </a:cxn>
                  <a:cxn ang="0">
                    <a:pos x="1170512" y="1170427"/>
                  </a:cxn>
                  <a:cxn ang="0">
                    <a:pos x="1051705" y="1487193"/>
                  </a:cxn>
                  <a:cxn ang="0">
                    <a:pos x="743682" y="1347273"/>
                  </a:cxn>
                  <a:cxn ang="0">
                    <a:pos x="435690" y="1487252"/>
                  </a:cxn>
                  <a:cxn ang="0">
                    <a:pos x="316826" y="1170512"/>
                  </a:cxn>
                  <a:cxn ang="0">
                    <a:pos x="59" y="1051705"/>
                  </a:cxn>
                  <a:cxn ang="0">
                    <a:pos x="139979" y="743682"/>
                  </a:cxn>
                  <a:cxn ang="0">
                    <a:pos x="0" y="435690"/>
                  </a:cxn>
                  <a:cxn ang="0">
                    <a:pos x="316741" y="316826"/>
                  </a:cxn>
                  <a:cxn ang="0">
                    <a:pos x="435547" y="59"/>
                  </a:cxn>
                  <a:cxn ang="0">
                    <a:pos x="743570" y="139979"/>
                  </a:cxn>
                </a:cxnLst>
                <a:rect l="txL" t="txT" r="txR" b="txB"/>
                <a:pathLst>
                  <a:path w="1487252" h="1487252">
                    <a:moveTo>
                      <a:pt x="1051562" y="0"/>
                    </a:moveTo>
                    <a:lnTo>
                      <a:pt x="1170427" y="316741"/>
                    </a:lnTo>
                    <a:lnTo>
                      <a:pt x="1487193" y="435547"/>
                    </a:lnTo>
                    <a:lnTo>
                      <a:pt x="1347273" y="743570"/>
                    </a:lnTo>
                    <a:lnTo>
                      <a:pt x="1487252" y="1051562"/>
                    </a:lnTo>
                    <a:lnTo>
                      <a:pt x="1170512" y="1170427"/>
                    </a:lnTo>
                    <a:lnTo>
                      <a:pt x="1051705" y="1487193"/>
                    </a:lnTo>
                    <a:lnTo>
                      <a:pt x="743682" y="1347273"/>
                    </a:lnTo>
                    <a:lnTo>
                      <a:pt x="435690" y="1487252"/>
                    </a:lnTo>
                    <a:lnTo>
                      <a:pt x="316826" y="1170512"/>
                    </a:lnTo>
                    <a:lnTo>
                      <a:pt x="59" y="1051705"/>
                    </a:lnTo>
                    <a:lnTo>
                      <a:pt x="139979" y="743682"/>
                    </a:lnTo>
                    <a:lnTo>
                      <a:pt x="0" y="435690"/>
                    </a:lnTo>
                    <a:lnTo>
                      <a:pt x="316741" y="316826"/>
                    </a:lnTo>
                    <a:lnTo>
                      <a:pt x="435547" y="59"/>
                    </a:lnTo>
                    <a:lnTo>
                      <a:pt x="743570" y="139979"/>
                    </a:lnTo>
                    <a:close/>
                  </a:path>
                </a:pathLst>
              </a:custGeom>
              <a:solidFill>
                <a:srgbClr val="FFFFFF"/>
              </a:solidFill>
              <a:ln w="9525">
                <a:noFill/>
              </a:ln>
            </p:spPr>
            <p:txBody>
              <a:bodyPr anchor="ctr"/>
              <a:lstStyle/>
              <a:p>
                <a:pPr algn="ctr"/>
                <a:r>
                  <a:rPr lang="zh-CN" altLang="en-US" sz="2400" dirty="0">
                    <a:solidFill>
                      <a:srgbClr val="254061"/>
                    </a:solidFill>
                    <a:latin typeface="Arial" pitchFamily="34" charset="0"/>
                    <a:sym typeface="Arial" pitchFamily="34" charset="0"/>
                  </a:rPr>
                  <a:t>单一判断型</a:t>
                </a:r>
              </a:p>
            </p:txBody>
          </p:sp>
        </p:grpSp>
        <p:grpSp>
          <p:nvGrpSpPr>
            <p:cNvPr id="77829" name="组合 32"/>
            <p:cNvGrpSpPr/>
            <p:nvPr/>
          </p:nvGrpSpPr>
          <p:grpSpPr>
            <a:xfrm>
              <a:off x="7475" y="4252"/>
              <a:ext cx="3487" cy="3487"/>
              <a:chOff x="2916745" y="1408227"/>
              <a:chExt cx="2214563" cy="2214563"/>
            </a:xfrm>
          </p:grpSpPr>
          <p:sp>
            <p:nvSpPr>
              <p:cNvPr id="77830" name="八角星 12"/>
              <p:cNvSpPr/>
              <p:nvPr/>
            </p:nvSpPr>
            <p:spPr>
              <a:xfrm rot="1349669">
                <a:off x="2916745" y="1408227"/>
                <a:ext cx="2214563" cy="2214563"/>
              </a:xfrm>
              <a:prstGeom prst="star8">
                <a:avLst>
                  <a:gd name="adj" fmla="val 28037"/>
                </a:avLst>
              </a:prstGeom>
              <a:solidFill>
                <a:schemeClr val="accent2"/>
              </a:solidFill>
              <a:ln w="9525">
                <a:noFill/>
              </a:ln>
            </p:spPr>
            <p:txBody>
              <a:bodyPr anchor="ctr"/>
              <a:lstStyle/>
              <a:p>
                <a:pPr algn="just"/>
                <a:endParaRPr lang="zh-CN" altLang="en-US" dirty="0">
                  <a:solidFill>
                    <a:srgbClr val="FFFFFF"/>
                  </a:solidFill>
                  <a:latin typeface="Arial" pitchFamily="34" charset="0"/>
                  <a:sym typeface="Arial" pitchFamily="34" charset="0"/>
                </a:endParaRPr>
              </a:p>
            </p:txBody>
          </p:sp>
          <p:sp>
            <p:nvSpPr>
              <p:cNvPr id="77831" name="任意多边形 13"/>
              <p:cNvSpPr/>
              <p:nvPr/>
            </p:nvSpPr>
            <p:spPr>
              <a:xfrm>
                <a:off x="3280400" y="1771882"/>
                <a:ext cx="1487252" cy="1487252"/>
              </a:xfrm>
              <a:custGeom>
                <a:avLst/>
                <a:gdLst>
                  <a:gd name="txL" fmla="*/ 0 w 1487252"/>
                  <a:gd name="txT" fmla="*/ 0 h 1487252"/>
                  <a:gd name="txR" fmla="*/ 1487252 w 1487252"/>
                  <a:gd name="txB" fmla="*/ 1487252 h 1487252"/>
                </a:gdLst>
                <a:ahLst/>
                <a:cxnLst>
                  <a:cxn ang="0">
                    <a:pos x="1051562" y="0"/>
                  </a:cxn>
                  <a:cxn ang="0">
                    <a:pos x="1170427" y="316741"/>
                  </a:cxn>
                  <a:cxn ang="0">
                    <a:pos x="1487193" y="435547"/>
                  </a:cxn>
                  <a:cxn ang="0">
                    <a:pos x="1347273" y="743570"/>
                  </a:cxn>
                  <a:cxn ang="0">
                    <a:pos x="1487252" y="1051562"/>
                  </a:cxn>
                  <a:cxn ang="0">
                    <a:pos x="1170512" y="1170427"/>
                  </a:cxn>
                  <a:cxn ang="0">
                    <a:pos x="1051705" y="1487193"/>
                  </a:cxn>
                  <a:cxn ang="0">
                    <a:pos x="743682" y="1347273"/>
                  </a:cxn>
                  <a:cxn ang="0">
                    <a:pos x="435690" y="1487252"/>
                  </a:cxn>
                  <a:cxn ang="0">
                    <a:pos x="316826" y="1170512"/>
                  </a:cxn>
                  <a:cxn ang="0">
                    <a:pos x="59" y="1051705"/>
                  </a:cxn>
                  <a:cxn ang="0">
                    <a:pos x="139979" y="743682"/>
                  </a:cxn>
                  <a:cxn ang="0">
                    <a:pos x="0" y="435690"/>
                  </a:cxn>
                  <a:cxn ang="0">
                    <a:pos x="316741" y="316826"/>
                  </a:cxn>
                  <a:cxn ang="0">
                    <a:pos x="435547" y="59"/>
                  </a:cxn>
                  <a:cxn ang="0">
                    <a:pos x="743570" y="139979"/>
                  </a:cxn>
                </a:cxnLst>
                <a:rect l="txL" t="txT" r="txR" b="txB"/>
                <a:pathLst>
                  <a:path w="1487252" h="1487252">
                    <a:moveTo>
                      <a:pt x="1051562" y="0"/>
                    </a:moveTo>
                    <a:lnTo>
                      <a:pt x="1170427" y="316741"/>
                    </a:lnTo>
                    <a:lnTo>
                      <a:pt x="1487193" y="435547"/>
                    </a:lnTo>
                    <a:lnTo>
                      <a:pt x="1347273" y="743570"/>
                    </a:lnTo>
                    <a:lnTo>
                      <a:pt x="1487252" y="1051562"/>
                    </a:lnTo>
                    <a:lnTo>
                      <a:pt x="1170512" y="1170427"/>
                    </a:lnTo>
                    <a:lnTo>
                      <a:pt x="1051705" y="1487193"/>
                    </a:lnTo>
                    <a:lnTo>
                      <a:pt x="743682" y="1347273"/>
                    </a:lnTo>
                    <a:lnTo>
                      <a:pt x="435690" y="1487252"/>
                    </a:lnTo>
                    <a:lnTo>
                      <a:pt x="316826" y="1170512"/>
                    </a:lnTo>
                    <a:lnTo>
                      <a:pt x="59" y="1051705"/>
                    </a:lnTo>
                    <a:lnTo>
                      <a:pt x="139979" y="743682"/>
                    </a:lnTo>
                    <a:lnTo>
                      <a:pt x="0" y="435690"/>
                    </a:lnTo>
                    <a:lnTo>
                      <a:pt x="316741" y="316826"/>
                    </a:lnTo>
                    <a:lnTo>
                      <a:pt x="435547" y="59"/>
                    </a:lnTo>
                    <a:lnTo>
                      <a:pt x="743570" y="139979"/>
                    </a:lnTo>
                    <a:close/>
                  </a:path>
                </a:pathLst>
              </a:custGeom>
              <a:solidFill>
                <a:srgbClr val="FFFFFF"/>
              </a:solidFill>
              <a:ln w="9525">
                <a:noFill/>
              </a:ln>
            </p:spPr>
            <p:txBody>
              <a:bodyPr anchor="ctr"/>
              <a:lstStyle/>
              <a:p>
                <a:pPr algn="ctr"/>
                <a:r>
                  <a:rPr lang="zh-CN" altLang="en-US" sz="2400" dirty="0">
                    <a:solidFill>
                      <a:srgbClr val="632523"/>
                    </a:solidFill>
                    <a:latin typeface="Arial" pitchFamily="34" charset="0"/>
                    <a:sym typeface="Arial" pitchFamily="34" charset="0"/>
                  </a:rPr>
                  <a:t>完整推断型</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ppt_x</p:attrName>
                                        </p:attrNameLst>
                                      </p:cBhvr>
                                      <p:tavLst>
                                        <p:tav tm="0">
                                          <p:val>
                                            <p:strVal val="#ppt_x-.2"/>
                                          </p:val>
                                        </p:tav>
                                        <p:tav tm="100000">
                                          <p:val>
                                            <p:strVal val="#ppt_x"/>
                                          </p:val>
                                        </p:tav>
                                      </p:tavLst>
                                    </p:anim>
                                    <p:anim calcmode="lin" valueType="num">
                                      <p:cBhvr>
                                        <p:cTn id="8"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文本框 1"/>
          <p:cNvSpPr txBox="1"/>
          <p:nvPr/>
        </p:nvSpPr>
        <p:spPr>
          <a:xfrm>
            <a:off x="1722438" y="982663"/>
            <a:ext cx="2362200" cy="583565"/>
          </a:xfrm>
          <a:prstGeom prst="rect">
            <a:avLst/>
          </a:prstGeom>
          <a:solidFill>
            <a:schemeClr val="bg2">
              <a:lumMod val="75000"/>
            </a:schemeClr>
          </a:solidFill>
          <a:ln w="9525">
            <a:noFill/>
          </a:ln>
        </p:spPr>
        <p:txBody>
          <a:bodyPr>
            <a:spAutoFit/>
          </a:bodyPr>
          <a:lstStyle/>
          <a:p>
            <a:r>
              <a:rPr lang="zh-CN" altLang="en-US" sz="3200" dirty="0">
                <a:solidFill>
                  <a:srgbClr val="254061"/>
                </a:solidFill>
                <a:latin typeface="Arial" pitchFamily="34" charset="0"/>
                <a:sym typeface="Arial" pitchFamily="34" charset="0"/>
              </a:rPr>
              <a:t>单一判断型</a:t>
            </a:r>
          </a:p>
        </p:txBody>
      </p:sp>
      <p:sp>
        <p:nvSpPr>
          <p:cNvPr id="3" name="矩形 2"/>
          <p:cNvSpPr/>
          <p:nvPr/>
        </p:nvSpPr>
        <p:spPr>
          <a:xfrm>
            <a:off x="1775520" y="3799858"/>
            <a:ext cx="592138" cy="561975"/>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80899" name="文本框 3"/>
          <p:cNvSpPr txBox="1"/>
          <p:nvPr/>
        </p:nvSpPr>
        <p:spPr>
          <a:xfrm>
            <a:off x="1811041" y="5085184"/>
            <a:ext cx="8782050" cy="1077218"/>
          </a:xfrm>
          <a:prstGeom prst="rect">
            <a:avLst/>
          </a:prstGeom>
          <a:noFill/>
          <a:ln w="9525">
            <a:noFill/>
          </a:ln>
        </p:spPr>
        <p:txBody>
          <a:bodyPr>
            <a:spAutoFit/>
          </a:bodyPr>
          <a:lstStyle/>
          <a:p>
            <a:endParaRPr lang="en-US" altLang="zh-CN" sz="3200" dirty="0">
              <a:latin typeface="Calibri" charset="0"/>
            </a:endParaRPr>
          </a:p>
          <a:p>
            <a:endParaRPr lang="zh-CN" altLang="en-US" sz="3200" dirty="0">
              <a:latin typeface="Calibri" charset="0"/>
            </a:endParaRPr>
          </a:p>
        </p:txBody>
      </p:sp>
      <p:sp>
        <p:nvSpPr>
          <p:cNvPr id="2" name="文本框 1"/>
          <p:cNvSpPr txBox="1"/>
          <p:nvPr/>
        </p:nvSpPr>
        <p:spPr>
          <a:xfrm>
            <a:off x="1722438" y="1700808"/>
            <a:ext cx="8694042" cy="2134111"/>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首先要看原文有没有类似的表述。如果没有</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看它是否符合客观事实与逻辑事理；如果有</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看它是否与原文表述一致</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看它在文中的地位和作用</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比对选项之间的关系。</a:t>
            </a:r>
          </a:p>
        </p:txBody>
      </p:sp>
      <p:sp>
        <p:nvSpPr>
          <p:cNvPr id="4" name="文本框 3"/>
          <p:cNvSpPr txBox="1"/>
          <p:nvPr/>
        </p:nvSpPr>
        <p:spPr>
          <a:xfrm>
            <a:off x="1716598" y="4293097"/>
            <a:ext cx="8267833" cy="2061210"/>
          </a:xfrm>
          <a:prstGeom prst="rect">
            <a:avLst/>
          </a:prstGeom>
          <a:noFill/>
        </p:spPr>
        <p:txBody>
          <a:bodyPr wrap="square" rtlCol="0">
            <a:spAutoFit/>
          </a:bodyPr>
          <a:lstStyle/>
          <a:p>
            <a:r>
              <a:rPr lang="en-US" altLang="zh-CN" sz="3200" dirty="0"/>
              <a:t>[</a:t>
            </a:r>
            <a:r>
              <a:rPr lang="zh-CN" altLang="en-US" sz="3200" dirty="0">
                <a:latin typeface="仿宋" panose="02010609060101010101" pitchFamily="49" charset="-122"/>
                <a:ea typeface="仿宋" panose="02010609060101010101" pitchFamily="49" charset="-122"/>
                <a:cs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cs typeface="仿宋" panose="02010609060101010101" pitchFamily="49" charset="-122"/>
              </a:rPr>
              <a:t>Ⅱ2016·3B</a:t>
            </a:r>
            <a:r>
              <a:rPr lang="en-US" altLang="zh-CN" sz="3200" dirty="0"/>
              <a:t>]</a:t>
            </a:r>
            <a:r>
              <a:rPr lang="zh-CN" altLang="en-US" sz="3200" dirty="0">
                <a:latin typeface="宋体" pitchFamily="2" charset="-122"/>
                <a:ea typeface="宋体" pitchFamily="2" charset="-122"/>
              </a:rPr>
              <a:t>现代小说家尝试用新的方式讲故事，会削弱小说的故事性，这将降低小说对虚构的依赖，小说的个人表达功能却会因此得到强化。</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additive="base">
                                        <p:cTn id="7" dur="500" fill="hold"/>
                                        <p:tgtEl>
                                          <p:spTgt spid="78850"/>
                                        </p:tgtEl>
                                        <p:attrNameLst>
                                          <p:attrName>ppt_x</p:attrName>
                                        </p:attrNameLst>
                                      </p:cBhvr>
                                      <p:tavLst>
                                        <p:tav tm="0">
                                          <p:val>
                                            <p:strVal val="#ppt_x"/>
                                          </p:val>
                                        </p:tav>
                                        <p:tav tm="100000">
                                          <p:val>
                                            <p:strVal val="#ppt_x"/>
                                          </p:val>
                                        </p:tav>
                                      </p:tavLst>
                                    </p:anim>
                                    <p:anim calcmode="lin" valueType="num">
                                      <p:cBhvr additive="base">
                                        <p:cTn id="8"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4" presetClass="entr" presetSubtype="0" fill="hold" grpId="0" nodeType="afterEffect" nodePh="1">
                                  <p:stCondLst>
                                    <p:cond delay="0"/>
                                  </p:stCondLst>
                                  <p:endCondLst>
                                    <p:cond evt="begin" delay="0">
                                      <p:tn val="20"/>
                                    </p:cond>
                                  </p:endCondLst>
                                  <p:childTnLst>
                                    <p:set>
                                      <p:cBhvr>
                                        <p:cTn id="21" dur="1" fill="hold">
                                          <p:stCondLst>
                                            <p:cond delay="0"/>
                                          </p:stCondLst>
                                        </p:cTn>
                                        <p:tgtEl>
                                          <p:spTgt spid="80899"/>
                                        </p:tgtEl>
                                        <p:attrNameLst>
                                          <p:attrName>style.visibility</p:attrName>
                                        </p:attrNameLst>
                                      </p:cBhvr>
                                      <p:to>
                                        <p:strVal val="visible"/>
                                      </p:to>
                                    </p:set>
                                    <p:anim calcmode="lin" valueType="num">
                                      <p:cBhvr>
                                        <p:cTn id="22" dur="1" fill="hold"/>
                                        <p:tgtEl>
                                          <p:spTgt spid="80899"/>
                                        </p:tgtEl>
                                      </p:cBhvr>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animBg="1"/>
      <p:bldP spid="3" grpId="0" bldLvl="0" animBg="1"/>
      <p:bldP spid="80899" grpId="0"/>
      <p:bldP spid="2" grpId="0"/>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3472" y="1268760"/>
            <a:ext cx="9145016" cy="4031873"/>
          </a:xfrm>
          <a:prstGeom prst="rect">
            <a:avLst/>
          </a:prstGeom>
          <a:noFill/>
        </p:spPr>
        <p:txBody>
          <a:bodyPr wrap="square" rtlCol="0">
            <a:spAutoFit/>
          </a:bodyPr>
          <a:lstStyle/>
          <a:p>
            <a:r>
              <a:rPr lang="en-US" altLang="zh-CN" sz="3200" dirty="0"/>
              <a:t>【</a:t>
            </a:r>
            <a:r>
              <a:rPr lang="zh-CN" altLang="en-US" sz="3200" dirty="0"/>
              <a:t>原文</a:t>
            </a:r>
            <a:r>
              <a:rPr lang="en-US" altLang="zh-CN" sz="3200" dirty="0"/>
              <a:t>】</a:t>
            </a:r>
            <a:r>
              <a:rPr lang="zh-CN" altLang="en-US" sz="3200" dirty="0">
                <a:latin typeface="楷体" panose="02010609060101010101" pitchFamily="49" charset="-122"/>
                <a:ea typeface="楷体" panose="02010609060101010101" pitchFamily="49" charset="-122"/>
              </a:rPr>
              <a:t>就现代小说而言，虚构一个故事并非其首要功能，现代小说的繁荣对应的是故事不同程度的减损或逐渐消失。现代小说家对待故事的方式复杂多变，以实现他们特殊的叙事目的。小说家呈现人生，有时会写到难以言喻的个人经验，他们会调整讲故事的方式，甚至将虚构和表述的重心挪到故事之外。在这些小说家笔下，故事成了幌子，故事之外的附加信息显得更有意味。</a:t>
            </a:r>
          </a:p>
        </p:txBody>
      </p:sp>
    </p:spTree>
  </p:cSld>
  <p:clrMapOvr>
    <a:masterClrMapping/>
  </p:clrMapOvr>
  <p:transition>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82775" y="1084263"/>
            <a:ext cx="8424863" cy="3046988"/>
          </a:xfrm>
          <a:prstGeom prst="rect">
            <a:avLst/>
          </a:prstGeom>
          <a:noFill/>
          <a:ln w="9525">
            <a:noFill/>
          </a:ln>
        </p:spPr>
        <p:txBody>
          <a:bodyPr>
            <a:spAutoFit/>
          </a:bodyPr>
          <a:lstStyle/>
          <a:p>
            <a:r>
              <a:rPr lang="en-US" altLang="zh-CN" sz="3200" dirty="0">
                <a:solidFill>
                  <a:srgbClr val="558ED5"/>
                </a:solidFill>
                <a:latin typeface="黑体" pitchFamily="49" charset="-122"/>
                <a:ea typeface="黑体" pitchFamily="49" charset="-122"/>
              </a:rPr>
              <a:t>【</a:t>
            </a:r>
            <a:r>
              <a:rPr lang="zh-CN" altLang="en-US" sz="3200" dirty="0">
                <a:solidFill>
                  <a:srgbClr val="558ED5"/>
                </a:solidFill>
                <a:latin typeface="黑体" pitchFamily="49" charset="-122"/>
                <a:ea typeface="黑体" pitchFamily="49" charset="-122"/>
              </a:rPr>
              <a:t>比对分析</a:t>
            </a:r>
            <a:r>
              <a:rPr lang="en-US" altLang="zh-CN" sz="3200" dirty="0">
                <a:solidFill>
                  <a:srgbClr val="558ED5"/>
                </a:solidFill>
                <a:latin typeface="黑体" pitchFamily="49" charset="-122"/>
                <a:ea typeface="黑体" pitchFamily="49" charset="-122"/>
              </a:rPr>
              <a:t>】</a:t>
            </a:r>
            <a:r>
              <a:rPr lang="zh-CN" altLang="en-US" sz="3200" dirty="0">
                <a:solidFill>
                  <a:srgbClr val="558ED5"/>
                </a:solidFill>
                <a:latin typeface="仿宋" panose="02010609060101010101" pitchFamily="49" charset="-122"/>
                <a:ea typeface="仿宋" panose="02010609060101010101" pitchFamily="49" charset="-122"/>
              </a:rPr>
              <a:t>根据原文“他们会调整讲故事的方式，甚至将虚构和表述的重心挪到故事之外”可知，现代小说并非不需要虚构，而是虚构的功能指向发生了变化，从故事之中挪到了故事之外，因此现代小说家尝试用新的方式讲故事并没有“降低小说对虚构的依赖”。</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文本框 1"/>
          <p:cNvSpPr txBox="1"/>
          <p:nvPr/>
        </p:nvSpPr>
        <p:spPr>
          <a:xfrm>
            <a:off x="1657350" y="988724"/>
            <a:ext cx="2390775" cy="583565"/>
          </a:xfrm>
          <a:prstGeom prst="rect">
            <a:avLst/>
          </a:prstGeom>
          <a:solidFill>
            <a:schemeClr val="bg2">
              <a:lumMod val="75000"/>
            </a:schemeClr>
          </a:solidFill>
          <a:ln w="9525">
            <a:noFill/>
          </a:ln>
        </p:spPr>
        <p:txBody>
          <a:bodyPr>
            <a:spAutoFit/>
          </a:bodyPr>
          <a:lstStyle/>
          <a:p>
            <a:pPr algn="ctr"/>
            <a:r>
              <a:rPr lang="zh-CN" altLang="en-US" sz="3200" dirty="0">
                <a:solidFill>
                  <a:srgbClr val="254061"/>
                </a:solidFill>
                <a:latin typeface="Arial" pitchFamily="34" charset="0"/>
                <a:sym typeface="Arial" pitchFamily="34" charset="0"/>
              </a:rPr>
              <a:t>完整推断型</a:t>
            </a:r>
          </a:p>
        </p:txBody>
      </p:sp>
      <p:sp>
        <p:nvSpPr>
          <p:cNvPr id="3" name="矩形 2"/>
          <p:cNvSpPr/>
          <p:nvPr/>
        </p:nvSpPr>
        <p:spPr>
          <a:xfrm>
            <a:off x="1790832" y="4005064"/>
            <a:ext cx="574675" cy="541338"/>
          </a:xfrm>
          <a:prstGeom prst="rect">
            <a:avLst/>
          </a:prstGeom>
        </p:spPr>
        <p:style>
          <a:lnRef idx="1">
            <a:schemeClr val="accent1"/>
          </a:lnRef>
          <a:fillRef idx="3">
            <a:schemeClr val="accent1"/>
          </a:fillRef>
          <a:effectRef idx="2">
            <a:schemeClr val="accent1"/>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0" i="0" u="none" strike="noStrike" kern="1200" cap="none" spc="0" normalizeH="0" baseline="0" noProof="1">
                <a:ln>
                  <a:noFill/>
                </a:ln>
                <a:solidFill>
                  <a:schemeClr val="tx1">
                    <a:lumMod val="50000"/>
                    <a:lumOff val="50000"/>
                  </a:schemeClr>
                </a:solidFill>
                <a:effectLst/>
                <a:uLnTx/>
                <a:uFillTx/>
                <a:latin typeface="+mn-lt"/>
                <a:ea typeface="+mn-ea"/>
                <a:cs typeface="+mn-cs"/>
              </a:rPr>
              <a:t>例</a:t>
            </a:r>
          </a:p>
        </p:txBody>
      </p:sp>
      <p:sp>
        <p:nvSpPr>
          <p:cNvPr id="82947" name="文本框 3"/>
          <p:cNvSpPr txBox="1"/>
          <p:nvPr/>
        </p:nvSpPr>
        <p:spPr>
          <a:xfrm>
            <a:off x="1657350" y="4793743"/>
            <a:ext cx="8877300" cy="1569660"/>
          </a:xfrm>
          <a:prstGeom prst="rect">
            <a:avLst/>
          </a:prstGeom>
          <a:noFill/>
          <a:ln w="9525">
            <a:noFill/>
          </a:ln>
        </p:spPr>
        <p:txBody>
          <a:bodyPr>
            <a:spAutoFit/>
          </a:bodyPr>
          <a:lstStyle/>
          <a:p>
            <a:r>
              <a:rPr lang="zh-CN" altLang="en-US" sz="3200" dirty="0">
                <a:latin typeface="Calibri" charset="0"/>
              </a:rPr>
              <a:t>［</a:t>
            </a:r>
            <a:r>
              <a:rPr lang="zh-CN" altLang="en-US" sz="3200" dirty="0">
                <a:latin typeface="仿宋" panose="02010609060101010101" pitchFamily="49" charset="-122"/>
                <a:ea typeface="仿宋" panose="02010609060101010101" pitchFamily="49" charset="-122"/>
              </a:rPr>
              <a:t>课标全国Ⅱ2017·2A</a:t>
            </a:r>
            <a:r>
              <a:rPr lang="zh-CN" altLang="en-US" sz="3200" dirty="0">
                <a:latin typeface="Calibri" charset="0"/>
              </a:rPr>
              <a:t>］文章第一段通过元明两代瓷器的比较，论证了瓷器发展与审美观念更新的关系。</a:t>
            </a:r>
          </a:p>
        </p:txBody>
      </p:sp>
      <p:sp>
        <p:nvSpPr>
          <p:cNvPr id="2" name="文本框 1"/>
          <p:cNvSpPr txBox="1"/>
          <p:nvPr/>
        </p:nvSpPr>
        <p:spPr>
          <a:xfrm>
            <a:off x="1657350" y="1819290"/>
            <a:ext cx="8877300" cy="2062103"/>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原因与结果、条件与结论同时出现。比对时：一要看原因与条件在原文中是否有依据；二要看结果与结论在原文中是否有现成的句子；三要看原因与结果、条件与结论之间的逻辑关系是否合理。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 calcmode="lin" valueType="num">
                                      <p:cBhvr additive="base">
                                        <p:cTn id="7" dur="500" fill="hold"/>
                                        <p:tgtEl>
                                          <p:spTgt spid="80898"/>
                                        </p:tgtEl>
                                        <p:attrNameLst>
                                          <p:attrName>ppt_x</p:attrName>
                                        </p:attrNameLst>
                                      </p:cBhvr>
                                      <p:tavLst>
                                        <p:tav tm="0">
                                          <p:val>
                                            <p:strVal val="#ppt_x"/>
                                          </p:val>
                                        </p:tav>
                                        <p:tav tm="100000">
                                          <p:val>
                                            <p:strVal val="#ppt_x"/>
                                          </p:val>
                                        </p:tav>
                                      </p:tavLst>
                                    </p:anim>
                                    <p:anim calcmode="lin" valueType="num">
                                      <p:cBhvr additive="base">
                                        <p:cTn id="8" dur="500" fill="hold"/>
                                        <p:tgtEl>
                                          <p:spTgt spid="808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82947"/>
                                        </p:tgtEl>
                                        <p:attrNameLst>
                                          <p:attrName>style.visibility</p:attrName>
                                        </p:attrNameLst>
                                      </p:cBhvr>
                                      <p:to>
                                        <p:strVal val="visible"/>
                                      </p:to>
                                    </p:set>
                                    <p:anim calcmode="lin" valueType="num">
                                      <p:cBhvr>
                                        <p:cTn id="24" dur="1" fill="hold"/>
                                        <p:tgtEl>
                                          <p:spTgt spid="8294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animBg="1"/>
      <p:bldP spid="3" grpId="0" bldLvl="0" animBg="1"/>
      <p:bldP spid="82947" grpId="0"/>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文本框 2"/>
          <p:cNvSpPr txBox="1"/>
          <p:nvPr/>
        </p:nvSpPr>
        <p:spPr>
          <a:xfrm>
            <a:off x="1812925" y="1111250"/>
            <a:ext cx="8566150" cy="4031873"/>
          </a:xfrm>
          <a:prstGeom prst="rect">
            <a:avLst/>
          </a:prstGeom>
          <a:noFill/>
          <a:ln w="9525">
            <a:noFill/>
          </a:ln>
        </p:spPr>
        <p:txBody>
          <a:bodyPr>
            <a:spAutoFit/>
          </a:bodyPr>
          <a:lstStyle/>
          <a:p>
            <a:pPr lvl="0"/>
            <a:r>
              <a:rPr lang="zh-CN" altLang="en-US" sz="3200" dirty="0">
                <a:solidFill>
                  <a:srgbClr val="003760"/>
                </a:solidFill>
                <a:latin typeface="黑体" pitchFamily="49" charset="-122"/>
                <a:ea typeface="黑体" pitchFamily="49" charset="-122"/>
              </a:rPr>
              <a:t>【原文】</a:t>
            </a:r>
            <a:r>
              <a:rPr lang="zh-CN" altLang="en-US" sz="3200" dirty="0">
                <a:solidFill>
                  <a:srgbClr val="003760"/>
                </a:solidFill>
                <a:latin typeface="楷体" panose="02010609060101010101" pitchFamily="49" charset="-122"/>
                <a:ea typeface="楷体" panose="02010609060101010101" pitchFamily="49" charset="-122"/>
              </a:rPr>
              <a:t>这也就意味着，如果没有郑和远航带来活跃的对外贸易，青花瓷也许会像在元代一样，只是中国瓷器的诸多品种之一，而不会成为主流，更不会成为中国瓷器的代表。由此可见，青花瓷崛起是郑和航海时代技术创新与文化交融的硕果，</a:t>
            </a:r>
            <a:r>
              <a:rPr lang="zh-CN" altLang="en-US" sz="3200" dirty="0">
                <a:latin typeface="楷体" panose="02010609060101010101" pitchFamily="49" charset="-122"/>
                <a:ea typeface="楷体" panose="02010609060101010101" pitchFamily="49" charset="-122"/>
              </a:rPr>
              <a:t>中外交往的繁盛在推动文明大交融的同时，也推动了生产技术与文化艺术的创新发展。</a:t>
            </a:r>
            <a:endParaRPr lang="zh-CN" altLang="en-US" sz="3200" dirty="0">
              <a:solidFill>
                <a:srgbClr val="558ED5"/>
              </a:solidFill>
              <a:latin typeface="Calibri" charset="0"/>
            </a:endParaRPr>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07568" y="1124744"/>
            <a:ext cx="1872208" cy="584775"/>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3200" b="1" i="0" u="none" strike="noStrike" kern="1200" cap="none" spc="0" normalizeH="0" baseline="0" noProof="0" dirty="0">
                <a:ln>
                  <a:noFill/>
                </a:ln>
                <a:solidFill>
                  <a:schemeClr val="accent4">
                    <a:lumMod val="40000"/>
                    <a:lumOff val="60000"/>
                  </a:schemeClr>
                </a:solidFill>
                <a:effectLst/>
                <a:uLnTx/>
                <a:uFillTx/>
                <a:latin typeface="宋体" pitchFamily="2" charset="-122"/>
                <a:ea typeface="+mn-ea"/>
                <a:cs typeface="+mn-cs"/>
              </a:rPr>
              <a:t>行文结构</a:t>
            </a: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16551"/>
          <a:stretch>
            <a:fillRect/>
          </a:stretch>
        </p:blipFill>
        <p:spPr>
          <a:xfrm>
            <a:off x="2207568" y="2204864"/>
            <a:ext cx="9076672" cy="2731092"/>
          </a:xfrm>
          <a:prstGeom prst="rect">
            <a:avLst/>
          </a:prstGeom>
        </p:spPr>
      </p:pic>
    </p:spTree>
  </p:cSld>
  <p:clrMapOvr>
    <a:masterClrMapping/>
  </p:clrMapOvr>
  <p:transition>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89125" y="1268760"/>
            <a:ext cx="8413750" cy="3046095"/>
          </a:xfrm>
          <a:prstGeom prst="rect">
            <a:avLst/>
          </a:prstGeom>
          <a:noFill/>
          <a:ln w="9525">
            <a:noFill/>
          </a:ln>
        </p:spPr>
        <p:txBody>
          <a:bodyPr>
            <a:spAutoFit/>
          </a:bodyPr>
          <a:lstStyle/>
          <a:p>
            <a:r>
              <a:rPr lang="zh-CN" altLang="en-US" sz="3200" dirty="0">
                <a:solidFill>
                  <a:srgbClr val="558ED5"/>
                </a:solidFill>
                <a:latin typeface="黑体" pitchFamily="49" charset="-122"/>
                <a:ea typeface="黑体" pitchFamily="49" charset="-122"/>
              </a:rPr>
              <a:t>【比对分析】</a:t>
            </a:r>
            <a:r>
              <a:rPr lang="zh-CN" altLang="en-US" sz="3200" dirty="0">
                <a:solidFill>
                  <a:srgbClr val="558ED5"/>
                </a:solidFill>
                <a:latin typeface="仿宋" panose="02010609060101010101" pitchFamily="49" charset="-122"/>
                <a:ea typeface="仿宋" panose="02010609060101010101" pitchFamily="49" charset="-122"/>
              </a:rPr>
              <a:t>原文中，“由此可见”引出结论，由其后内容可知，第一段比较元明两代瓷器，是为了论证中外交往对文明交融和“生产技术与文化艺术的创新发展”的作用，这样比对原文就可知“论证了瓷器发展与审美观念更新的关系”错。</a:t>
            </a:r>
            <a:endParaRPr lang="zh-CN" altLang="en-US" dirty="0">
              <a:latin typeface="仿宋" panose="02010609060101010101" pitchFamily="49" charset="-122"/>
              <a:ea typeface="仿宋"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图片 5" descr="C:\Users\Administrator\Desktop\20150805170832_JdYak.jpeg20150805170832_JdYak"/>
          <p:cNvPicPr>
            <a:picLocks noChangeAspect="1"/>
          </p:cNvPicPr>
          <p:nvPr/>
        </p:nvPicPr>
        <p:blipFill>
          <a:blip r:embed="rId1" cstate="print"/>
          <a:srcRect t="12770" b="6924"/>
          <a:stretch>
            <a:fillRect/>
          </a:stretch>
        </p:blipFill>
        <p:spPr>
          <a:xfrm>
            <a:off x="7523163" y="3365500"/>
            <a:ext cx="3111500" cy="3219450"/>
          </a:xfrm>
          <a:prstGeom prst="rect">
            <a:avLst/>
          </a:prstGeom>
          <a:noFill/>
          <a:ln w="9525">
            <a:noFill/>
          </a:ln>
        </p:spPr>
      </p:pic>
      <p:sp>
        <p:nvSpPr>
          <p:cNvPr id="9" name="矩形 8"/>
          <p:cNvSpPr/>
          <p:nvPr/>
        </p:nvSpPr>
        <p:spPr>
          <a:xfrm>
            <a:off x="2904776" y="2562831"/>
            <a:ext cx="6383655" cy="92202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5400" b="1" i="0" u="none" strike="noStrike" kern="1200" cap="none" spc="0" normalizeH="0" baseline="0" noProof="0" dirty="0">
                <a:ln w="19050">
                  <a:solidFill>
                    <a:schemeClr val="tx2">
                      <a:tint val="1000"/>
                    </a:schemeClr>
                  </a:solidFill>
                  <a:prstDash val="solid"/>
                </a:ln>
                <a:solidFill>
                  <a:schemeClr val="bg1"/>
                </a:solidFill>
                <a:effectLst/>
                <a:uLnTx/>
                <a:uFillTx/>
                <a:latin typeface="黑体" pitchFamily="49" charset="-122"/>
                <a:ea typeface="黑体" pitchFamily="49" charset="-122"/>
                <a:cs typeface="+mn-cs"/>
              </a:rPr>
              <a:t>敬请期待下一专题！</a:t>
            </a:r>
          </a:p>
        </p:txBody>
      </p:sp>
    </p:spTree>
  </p:cSld>
  <p:clrMapOvr>
    <a:masterClrMapping/>
  </p:clrMapOvr>
  <p:transition>
    <p:random/>
  </p:transition>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12096</Words>
  <Application>Kingsoft Office WPP</Application>
  <PresentationFormat>自定义</PresentationFormat>
  <Paragraphs>594</Paragraphs>
  <Slides>91</Slides>
  <Notes>4</Notes>
  <HiddenSlides>0</HiddenSlides>
  <MMClips>0</MMClips>
  <ScaleCrop>false</ScaleCrop>
  <HeadingPairs>
    <vt:vector size="4" baseType="variant">
      <vt:variant>
        <vt:lpstr>主题</vt:lpstr>
      </vt:variant>
      <vt:variant>
        <vt:i4>1</vt:i4>
      </vt:variant>
      <vt:variant>
        <vt:lpstr>幻灯片标题</vt:lpstr>
      </vt:variant>
      <vt:variant>
        <vt:i4>91</vt:i4>
      </vt:variant>
    </vt:vector>
  </HeadingPairs>
  <TitlesOfParts>
    <vt:vector size="92" baseType="lpstr">
      <vt:lpstr>经济齿轮</vt:lpstr>
      <vt:lpstr>第1部分  现代文阅读</vt:lpstr>
      <vt:lpstr>PowerPoint 演示文稿</vt:lpstr>
      <vt:lpstr>PowerPoint 演示文稿</vt:lpstr>
      <vt:lpstr>应试基础必备 </vt:lpstr>
      <vt:lpstr>PowerPoint 演示文稿</vt:lpstr>
      <vt:lpstr>高考真题  解法实例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高考真题  解法实例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331</cp:revision>
  <dcterms:created xsi:type="dcterms:W3CDTF">2017-02-11T06:33:00Z</dcterms:created>
  <dcterms:modified xsi:type="dcterms:W3CDTF">2019-02-13T08:47:52Z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