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302" r:id="rId4"/>
    <p:sldId id="346" r:id="rId6"/>
    <p:sldId id="405" r:id="rId7"/>
    <p:sldId id="406" r:id="rId8"/>
    <p:sldId id="347" r:id="rId9"/>
    <p:sldId id="348" r:id="rId10"/>
    <p:sldId id="407" r:id="rId11"/>
    <p:sldId id="350" r:id="rId12"/>
    <p:sldId id="351" r:id="rId13"/>
    <p:sldId id="408" r:id="rId14"/>
    <p:sldId id="352" r:id="rId15"/>
    <p:sldId id="353" r:id="rId16"/>
    <p:sldId id="409" r:id="rId17"/>
    <p:sldId id="354" r:id="rId18"/>
    <p:sldId id="410" r:id="rId19"/>
    <p:sldId id="411" r:id="rId20"/>
    <p:sldId id="355" r:id="rId21"/>
    <p:sldId id="412" r:id="rId22"/>
    <p:sldId id="367" r:id="rId23"/>
    <p:sldId id="359" r:id="rId24"/>
    <p:sldId id="360" r:id="rId25"/>
    <p:sldId id="361" r:id="rId26"/>
    <p:sldId id="362" r:id="rId27"/>
    <p:sldId id="363" r:id="rId28"/>
    <p:sldId id="364" r:id="rId29"/>
    <p:sldId id="365" r:id="rId30"/>
    <p:sldId id="358" r:id="rId31"/>
    <p:sldId id="368" r:id="rId32"/>
    <p:sldId id="369" r:id="rId33"/>
    <p:sldId id="370" r:id="rId34"/>
    <p:sldId id="371" r:id="rId35"/>
    <p:sldId id="373" r:id="rId36"/>
    <p:sldId id="374" r:id="rId37"/>
    <p:sldId id="375" r:id="rId38"/>
    <p:sldId id="376" r:id="rId39"/>
    <p:sldId id="269" r:id="rId40"/>
    <p:sldId id="270" r:id="rId41"/>
    <p:sldId id="271" r:id="rId42"/>
    <p:sldId id="272" r:id="rId43"/>
    <p:sldId id="413" r:id="rId44"/>
    <p:sldId id="273" r:id="rId45"/>
    <p:sldId id="414" r:id="rId46"/>
    <p:sldId id="274" r:id="rId47"/>
    <p:sldId id="415" r:id="rId48"/>
    <p:sldId id="275" r:id="rId49"/>
    <p:sldId id="276" r:id="rId50"/>
    <p:sldId id="416" r:id="rId51"/>
    <p:sldId id="417" r:id="rId52"/>
    <p:sldId id="277" r:id="rId53"/>
    <p:sldId id="418" r:id="rId54"/>
    <p:sldId id="278" r:id="rId55"/>
    <p:sldId id="279" r:id="rId56"/>
    <p:sldId id="280" r:id="rId57"/>
    <p:sldId id="420" r:id="rId58"/>
    <p:sldId id="421" r:id="rId59"/>
    <p:sldId id="281" r:id="rId60"/>
    <p:sldId id="419" r:id="rId61"/>
    <p:sldId id="282" r:id="rId62"/>
    <p:sldId id="422" r:id="rId63"/>
    <p:sldId id="283" r:id="rId64"/>
    <p:sldId id="423" r:id="rId65"/>
    <p:sldId id="284" r:id="rId66"/>
    <p:sldId id="429" r:id="rId67"/>
    <p:sldId id="285" r:id="rId68"/>
    <p:sldId id="424" r:id="rId69"/>
    <p:sldId id="286" r:id="rId70"/>
    <p:sldId id="425" r:id="rId71"/>
    <p:sldId id="377" r:id="rId72"/>
    <p:sldId id="300" r:id="rId73"/>
    <p:sldId id="426" r:id="rId74"/>
    <p:sldId id="301" r:id="rId75"/>
    <p:sldId id="427" r:id="rId76"/>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72"/>
    <a:srgbClr val="1915B0"/>
    <a:srgbClr val="110F7D"/>
    <a:srgbClr val="A7C6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47"/>
        <p:guide pos="393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819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8197"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Oval 4" descr="#wm#_48_01_*Z"/>
          <p:cNvSpPr/>
          <p:nvPr/>
        </p:nvSpPr>
        <p:spPr>
          <a:xfrm>
            <a:off x="9442451" y="4975225"/>
            <a:ext cx="577849" cy="433388"/>
          </a:xfrm>
          <a:prstGeom prst="ellipse">
            <a:avLst/>
          </a:prstGeom>
          <a:solidFill>
            <a:srgbClr val="3366FF">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3" name="Oval 5" descr="#wm#_48_01_*Z"/>
          <p:cNvSpPr/>
          <p:nvPr/>
        </p:nvSpPr>
        <p:spPr>
          <a:xfrm>
            <a:off x="1845733" y="541338"/>
            <a:ext cx="579967" cy="433387"/>
          </a:xfrm>
          <a:prstGeom prst="ellipse">
            <a:avLst/>
          </a:prstGeom>
          <a:solidFill>
            <a:srgbClr val="FF9900">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2" name="Oval 6" descr="#wm#_48_01_*Z"/>
          <p:cNvSpPr/>
          <p:nvPr/>
        </p:nvSpPr>
        <p:spPr>
          <a:xfrm>
            <a:off x="1983317" y="720725"/>
            <a:ext cx="1157816" cy="866775"/>
          </a:xfrm>
          <a:prstGeom prst="ellipse">
            <a:avLst/>
          </a:prstGeom>
          <a:solidFill>
            <a:srgbClr val="669900">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3" name="Oval 7" descr="#wm#_48_01_*Z"/>
          <p:cNvSpPr/>
          <p:nvPr/>
        </p:nvSpPr>
        <p:spPr>
          <a:xfrm>
            <a:off x="9668933" y="5118100"/>
            <a:ext cx="1155700" cy="868363"/>
          </a:xfrm>
          <a:prstGeom prst="ellipse">
            <a:avLst/>
          </a:prstGeom>
          <a:solidFill>
            <a:srgbClr val="9933FF">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pic>
        <p:nvPicPr>
          <p:cNvPr id="2054" name="Picture 2" descr="#wm#_48_01_*Z"/>
          <p:cNvPicPr>
            <a:picLocks noChangeAspect="1"/>
          </p:cNvPicPr>
          <p:nvPr/>
        </p:nvPicPr>
        <p:blipFill>
          <a:blip r:embed="rId2"/>
          <a:stretch>
            <a:fillRect/>
          </a:stretch>
        </p:blipFill>
        <p:spPr>
          <a:xfrm>
            <a:off x="1845733" y="2241550"/>
            <a:ext cx="7981951" cy="2663825"/>
          </a:xfrm>
          <a:prstGeom prst="rect">
            <a:avLst/>
          </a:prstGeom>
          <a:noFill/>
          <a:ln w="9525">
            <a:noFill/>
          </a:ln>
        </p:spPr>
      </p:pic>
      <p:sp>
        <p:nvSpPr>
          <p:cNvPr id="2050" name="Rectangle 2"/>
          <p:cNvSpPr>
            <a:spLocks noGrp="1" noChangeArrowheads="1"/>
          </p:cNvSpPr>
          <p:nvPr>
            <p:ph type="ctrTitle"/>
          </p:nvPr>
        </p:nvSpPr>
        <p:spPr>
          <a:xfrm>
            <a:off x="1298221" y="1277938"/>
            <a:ext cx="10055577" cy="849312"/>
          </a:xfrm>
        </p:spPr>
        <p:txBody>
          <a:bodyPr/>
          <a:lstStyle>
            <a:lvl1pPr>
              <a:defRPr sz="4400"/>
            </a:lvl1pPr>
          </a:lstStyle>
          <a:p>
            <a:pPr lvl="0" fontAlgn="base"/>
            <a:r>
              <a:rPr lang="zh-CN" altLang="zh-CN" strike="noStrike" noProof="0" dirty="0" smtClean="0">
                <a:sym typeface="Arial" panose="020B0604020202020204" pitchFamily="34" charset="0"/>
              </a:rPr>
              <a:t>单击此处编辑母版标题样式</a:t>
            </a:r>
            <a:endParaRPr lang="zh-CN" altLang="zh-CN" strike="noStrike" noProof="0" dirty="0" smtClean="0">
              <a:sym typeface="Arial" panose="020B0604020202020204" pitchFamily="34" charset="0"/>
            </a:endParaRPr>
          </a:p>
        </p:txBody>
      </p:sp>
      <p:sp>
        <p:nvSpPr>
          <p:cNvPr id="2051" name="Rectangle 3"/>
          <p:cNvSpPr>
            <a:spLocks noGrp="1" noChangeArrowheads="1"/>
          </p:cNvSpPr>
          <p:nvPr>
            <p:ph type="subTitle" idx="1"/>
          </p:nvPr>
        </p:nvSpPr>
        <p:spPr>
          <a:xfrm>
            <a:off x="1828800" y="4905375"/>
            <a:ext cx="8534400" cy="733425"/>
          </a:xfrm>
        </p:spPr>
        <p:txBody>
          <a:bodyPr/>
          <a:lstStyle>
            <a:lvl1pPr marL="0" indent="0" algn="ctr">
              <a:buFont typeface="Arial" panose="020B0604020202020204" pitchFamily="34" charset="0"/>
              <a:buNone/>
              <a:defRPr sz="2200"/>
            </a:lvl1pPr>
          </a:lstStyle>
          <a:p>
            <a:pPr lvl="0" fontAlgn="base"/>
            <a:r>
              <a:rPr lang="zh-CN" altLang="zh-CN" strike="noStrike" noProof="0" dirty="0" smtClean="0">
                <a:sym typeface="Arial" panose="020B0604020202020204" pitchFamily="34" charset="0"/>
              </a:rPr>
              <a:t>单击此处编辑母版副标题样式</a:t>
            </a:r>
            <a:endParaRPr lang="zh-CN" altLang="zh-CN" strike="noStrike" noProof="0" dirty="0" smtClean="0">
              <a:sym typeface="Arial" panose="020B0604020202020204" pitchFamily="34" charset="0"/>
            </a:endParaRPr>
          </a:p>
        </p:txBody>
      </p:sp>
      <p:sp>
        <p:nvSpPr>
          <p:cNvPr id="4"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513605"/>
            <a:ext cx="9399809" cy="5527430"/>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日期占位符 3"/>
          <p:cNvSpPr>
            <a:spLocks noGrp="1"/>
          </p:cNvSpPr>
          <p:nvPr>
            <p:ph type="dt" sz="half" idx="10"/>
          </p:nvPr>
        </p:nvSpPr>
        <p:spPr>
          <a:xfrm>
            <a:off x="817033" y="6245225"/>
            <a:ext cx="2844800" cy="476250"/>
          </a:xfrm>
          <a:prstGeom prst="rect">
            <a:avLst/>
          </a:prstGeom>
          <a:noFill/>
          <a:ln>
            <a:noFill/>
          </a:ln>
        </p:spPr>
        <p:txBody>
          <a:bodyPr vert="horz" wrap="square" lIns="91440" tIns="45720" rIns="91440" bIns="45720" numCol="1" anchor="t" anchorCtr="0" compatLnSpc="1"/>
          <a:lstStyle/>
          <a:p>
            <a:pPr fontAlgn="base"/>
            <a:fld id="{6EF2F5ED-D19D-4097-92A9-D6092B3D6E68}" type="datetimeFigureOut">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530167" y="6245225"/>
            <a:ext cx="2844800" cy="476250"/>
          </a:xfrm>
          <a:prstGeom prst="rect">
            <a:avLst/>
          </a:prstGeom>
          <a:noFill/>
          <a:ln>
            <a:noFill/>
          </a:ln>
        </p:spPr>
        <p:txBody>
          <a:bodyPr vert="horz" wrap="square" lIns="91440" tIns="45720" rIns="91440" bIns="45720" numCol="1" anchor="t" anchorCtr="0" compatLnSpc="1"/>
          <a:lstStyle/>
          <a:p>
            <a:pPr fontAlgn="base"/>
            <a:fld id="{A7AAEAA2-D029-4D23-B6D5-DE004B8B3ED2}"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Oval 4" descr="#wm#_48_01_*Z"/>
          <p:cNvSpPr/>
          <p:nvPr/>
        </p:nvSpPr>
        <p:spPr>
          <a:xfrm>
            <a:off x="9442451" y="4975225"/>
            <a:ext cx="577849" cy="433388"/>
          </a:xfrm>
          <a:prstGeom prst="ellipse">
            <a:avLst/>
          </a:prstGeom>
          <a:solidFill>
            <a:srgbClr val="3366FF">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3" name="Oval 5" descr="#wm#_48_01_*Z"/>
          <p:cNvSpPr/>
          <p:nvPr/>
        </p:nvSpPr>
        <p:spPr>
          <a:xfrm>
            <a:off x="1845733" y="541338"/>
            <a:ext cx="579967" cy="433387"/>
          </a:xfrm>
          <a:prstGeom prst="ellipse">
            <a:avLst/>
          </a:prstGeom>
          <a:solidFill>
            <a:srgbClr val="FF9900">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2" name="Oval 6" descr="#wm#_48_01_*Z"/>
          <p:cNvSpPr/>
          <p:nvPr/>
        </p:nvSpPr>
        <p:spPr>
          <a:xfrm>
            <a:off x="1983317" y="720725"/>
            <a:ext cx="1157816" cy="866775"/>
          </a:xfrm>
          <a:prstGeom prst="ellipse">
            <a:avLst/>
          </a:prstGeom>
          <a:solidFill>
            <a:srgbClr val="669900">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3" name="Oval 7" descr="#wm#_48_01_*Z"/>
          <p:cNvSpPr/>
          <p:nvPr/>
        </p:nvSpPr>
        <p:spPr>
          <a:xfrm>
            <a:off x="9668933" y="5118100"/>
            <a:ext cx="1155700" cy="868363"/>
          </a:xfrm>
          <a:prstGeom prst="ellipse">
            <a:avLst/>
          </a:prstGeom>
          <a:solidFill>
            <a:srgbClr val="9933FF">
              <a:alpha val="50000"/>
            </a:srgbClr>
          </a:solidFill>
          <a:ln w="9525">
            <a:noFill/>
          </a:ln>
        </p:spPr>
        <p:txBody>
          <a:bodyPr anchor="ctr"/>
          <a:p>
            <a:pPr marL="12700" lvl="0" indent="-12700">
              <a:spcBef>
                <a:spcPct val="20000"/>
              </a:spcBef>
              <a:buFont typeface="Arial" panose="020B0604020202020204" pitchFamily="34" charset="0"/>
              <a:buChar char="•"/>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pic>
        <p:nvPicPr>
          <p:cNvPr id="2054" name="Picture 2" descr="#wm#_48_01_*Z"/>
          <p:cNvPicPr>
            <a:picLocks noChangeAspect="1"/>
          </p:cNvPicPr>
          <p:nvPr/>
        </p:nvPicPr>
        <p:blipFill>
          <a:blip r:embed="rId2"/>
          <a:stretch>
            <a:fillRect/>
          </a:stretch>
        </p:blipFill>
        <p:spPr>
          <a:xfrm>
            <a:off x="1845733" y="2241550"/>
            <a:ext cx="7981951" cy="2663825"/>
          </a:xfrm>
          <a:prstGeom prst="rect">
            <a:avLst/>
          </a:prstGeom>
          <a:noFill/>
          <a:ln w="9525">
            <a:noFill/>
          </a:ln>
        </p:spPr>
      </p:pic>
      <p:sp>
        <p:nvSpPr>
          <p:cNvPr id="2050" name="Rectangle 2"/>
          <p:cNvSpPr>
            <a:spLocks noGrp="1" noChangeArrowheads="1"/>
          </p:cNvSpPr>
          <p:nvPr>
            <p:ph type="ctrTitle"/>
          </p:nvPr>
        </p:nvSpPr>
        <p:spPr>
          <a:xfrm>
            <a:off x="1298221" y="1277938"/>
            <a:ext cx="10055577" cy="849312"/>
          </a:xfrm>
        </p:spPr>
        <p:txBody>
          <a:bodyPr/>
          <a:lstStyle>
            <a:lvl1pPr>
              <a:defRPr sz="4400"/>
            </a:lvl1pPr>
          </a:lstStyle>
          <a:p>
            <a:pPr lvl="0" fontAlgn="base"/>
            <a:r>
              <a:rPr lang="zh-CN" altLang="zh-CN" strike="noStrike" noProof="0" dirty="0" smtClean="0">
                <a:sym typeface="Arial" panose="020B0604020202020204" pitchFamily="34" charset="0"/>
              </a:rPr>
              <a:t>单击此处编辑母版标题样式</a:t>
            </a:r>
            <a:endParaRPr lang="zh-CN" altLang="zh-CN" strike="noStrike" noProof="0" dirty="0" smtClean="0">
              <a:sym typeface="Arial" panose="020B0604020202020204" pitchFamily="34" charset="0"/>
            </a:endParaRPr>
          </a:p>
        </p:txBody>
      </p:sp>
      <p:sp>
        <p:nvSpPr>
          <p:cNvPr id="2051" name="Rectangle 3"/>
          <p:cNvSpPr>
            <a:spLocks noGrp="1" noChangeArrowheads="1"/>
          </p:cNvSpPr>
          <p:nvPr>
            <p:ph type="subTitle" idx="1"/>
          </p:nvPr>
        </p:nvSpPr>
        <p:spPr>
          <a:xfrm>
            <a:off x="1828800" y="4905375"/>
            <a:ext cx="8534400" cy="733425"/>
          </a:xfrm>
        </p:spPr>
        <p:txBody>
          <a:bodyPr/>
          <a:lstStyle>
            <a:lvl1pPr marL="0" indent="0" algn="ctr">
              <a:buFont typeface="Arial" panose="020B0604020202020204" pitchFamily="34" charset="0"/>
              <a:buNone/>
              <a:defRPr sz="2200"/>
            </a:lvl1pPr>
          </a:lstStyle>
          <a:p>
            <a:pPr lvl="0" fontAlgn="base"/>
            <a:r>
              <a:rPr lang="zh-CN" altLang="zh-CN" strike="noStrike" noProof="0" dirty="0" smtClean="0">
                <a:sym typeface="Arial" panose="020B0604020202020204" pitchFamily="34" charset="0"/>
              </a:rPr>
              <a:t>单击此处编辑母版副标题样式</a:t>
            </a:r>
            <a:endParaRPr lang="zh-CN" altLang="zh-CN" strike="noStrike" noProof="0" dirty="0" smtClean="0">
              <a:sym typeface="Arial" panose="020B0604020202020204" pitchFamily="34" charset="0"/>
            </a:endParaRPr>
          </a:p>
        </p:txBody>
      </p:sp>
      <p:sp>
        <p:nvSpPr>
          <p:cNvPr id="4"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074" name="Picture 4" descr="#wm#_48_18_*Z"/>
          <p:cNvPicPr>
            <a:picLocks noChangeAspect="1"/>
          </p:cNvPicPr>
          <p:nvPr/>
        </p:nvPicPr>
        <p:blipFill>
          <a:blip r:embed="rId2"/>
          <a:stretch>
            <a:fillRect/>
          </a:stretch>
        </p:blipFill>
        <p:spPr>
          <a:xfrm>
            <a:off x="8792633" y="5051425"/>
            <a:ext cx="3162300" cy="1408113"/>
          </a:xfrm>
          <a:prstGeom prst="rect">
            <a:avLst/>
          </a:prstGeom>
          <a:noFill/>
          <a:ln w="9525">
            <a:noFill/>
          </a:ln>
        </p:spPr>
      </p:pic>
      <p:sp>
        <p:nvSpPr>
          <p:cNvPr id="2" name="标题 1"/>
          <p:cNvSpPr>
            <a:spLocks noGrp="1"/>
          </p:cNvSpPr>
          <p:nvPr>
            <p:ph type="title"/>
          </p:nvPr>
        </p:nvSpPr>
        <p:spPr>
          <a:xfrm>
            <a:off x="1039200" y="933006"/>
            <a:ext cx="10101599" cy="78120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1039200" y="1880934"/>
            <a:ext cx="10113600" cy="3510000"/>
          </a:xfrm>
        </p:spPr>
        <p:txBody>
          <a:bodyPr/>
          <a:lstStyle>
            <a:lvl1pPr marL="342900" indent="-342900">
              <a:lnSpc>
                <a:spcPct val="150000"/>
              </a:lnSpc>
              <a:spcBef>
                <a:spcPts val="0"/>
              </a:spcBef>
              <a:buFont typeface="Arial" panose="020B0604020202020204" pitchFamily="34" charset="0"/>
              <a:buChar char="•"/>
              <a:defRPr/>
            </a:lvl1pPr>
            <a:lvl4pPr marL="1160780" indent="-14605">
              <a:lnSpc>
                <a:spcPct val="150000"/>
              </a:lnSpc>
              <a:spcBef>
                <a:spcPts val="0"/>
              </a:spcBef>
              <a:defRPr/>
            </a:lvl4pPr>
            <a:lvl5pPr marL="1611630" indent="-142875">
              <a:lnSpc>
                <a:spcPct val="150000"/>
              </a:lnSpc>
              <a:spcBef>
                <a:spcPts val="0"/>
              </a:spcBef>
              <a:defRPr/>
            </a:lvl5pPr>
          </a:lstStyle>
          <a:p>
            <a:pPr lvl="0" fontAlgn="base"/>
            <a:r>
              <a:rPr lang="zh-CN" altLang="zh-CN" strike="noStrike" noProof="1" dirty="0" smtClean="0">
                <a:sym typeface="Arial" panose="020B0604020202020204" pitchFamily="34" charset="0"/>
              </a:rPr>
              <a:t>单击此处编辑母版文本样式</a:t>
            </a:r>
            <a:endParaRPr lang="zh-CN" altLang="zh-CN" strike="noStrike" noProof="1" dirty="0" smtClean="0">
              <a:sym typeface="Arial" panose="020B0604020202020204" pitchFamily="34" charset="0"/>
            </a:endParaRPr>
          </a:p>
          <a:p>
            <a:pPr lvl="1" fontAlgn="base"/>
            <a:r>
              <a:rPr lang="zh-CN" altLang="zh-CN" strike="noStrike" noProof="1" dirty="0" smtClean="0">
                <a:sym typeface="Arial" panose="020B0604020202020204" pitchFamily="34" charset="0"/>
              </a:rPr>
              <a:t>第二级</a:t>
            </a:r>
            <a:endParaRPr lang="zh-CN" altLang="zh-CN" strike="noStrike" noProof="1" dirty="0" smtClean="0">
              <a:sym typeface="Arial" panose="020B0604020202020204" pitchFamily="34" charset="0"/>
            </a:endParaRPr>
          </a:p>
          <a:p>
            <a:pPr lvl="2" fontAlgn="base"/>
            <a:r>
              <a:rPr lang="zh-CN" altLang="zh-CN" strike="noStrike" noProof="1" dirty="0" smtClean="0">
                <a:sym typeface="Arial" panose="020B0604020202020204" pitchFamily="34" charset="0"/>
              </a:rPr>
              <a:t>第三级</a:t>
            </a:r>
            <a:endParaRPr lang="zh-CN" altLang="zh-CN" strike="noStrike" noProof="1" dirty="0" smtClean="0">
              <a:sym typeface="Arial" panose="020B0604020202020204" pitchFamily="34" charset="0"/>
            </a:endParaRPr>
          </a:p>
          <a:p>
            <a:pPr lvl="3" fontAlgn="base"/>
            <a:r>
              <a:rPr lang="zh-CN" altLang="zh-CN" strike="noStrike" noProof="1" dirty="0" smtClean="0">
                <a:sym typeface="Arial" panose="020B0604020202020204" pitchFamily="34" charset="0"/>
              </a:rPr>
              <a:t>第四级</a:t>
            </a:r>
            <a:endParaRPr lang="zh-CN" altLang="zh-CN" strike="noStrike" noProof="1" dirty="0" smtClean="0">
              <a:sym typeface="Arial" panose="020B0604020202020204" pitchFamily="34" charset="0"/>
            </a:endParaRPr>
          </a:p>
          <a:p>
            <a:pPr lvl="4" fontAlgn="base"/>
            <a:r>
              <a:rPr lang="zh-CN" altLang="zh-CN" strike="noStrike" noProof="1" dirty="0" smtClean="0">
                <a:sym typeface="Arial" panose="020B0604020202020204" pitchFamily="34" charset="0"/>
              </a:rPr>
              <a:t>第五级</a:t>
            </a:r>
            <a:endParaRPr lang="zh-CN" altLang="zh-CN" strike="noStrike" noProof="1" dirty="0" smtClean="0">
              <a:sym typeface="Arial" panose="020B0604020202020204" pitchFamily="34" charset="0"/>
            </a:endParaRPr>
          </a:p>
        </p:txBody>
      </p:sp>
      <p:sp>
        <p:nvSpPr>
          <p:cNvPr id="4" name="日期占位符 3"/>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4099" name="Group 5" descr="#wm#_48_07_*Z"/>
          <p:cNvGrpSpPr/>
          <p:nvPr/>
        </p:nvGrpSpPr>
        <p:grpSpPr>
          <a:xfrm>
            <a:off x="4692651" y="2182813"/>
            <a:ext cx="1204383" cy="969962"/>
            <a:chOff x="0" y="0"/>
            <a:chExt cx="1496" cy="1603"/>
          </a:xfrm>
        </p:grpSpPr>
        <p:sp>
          <p:nvSpPr>
            <p:cNvPr id="4100" name="Oval 6" descr="#wm#_48_07_*Z"/>
            <p:cNvSpPr/>
            <p:nvPr/>
          </p:nvSpPr>
          <p:spPr>
            <a:xfrm>
              <a:off x="156" y="0"/>
              <a:ext cx="1341" cy="1341"/>
            </a:xfrm>
            <a:prstGeom prst="ellipse">
              <a:avLst/>
            </a:prstGeom>
            <a:solidFill>
              <a:srgbClr val="FFFFFF">
                <a:alpha val="59998"/>
              </a:srgbClr>
            </a:solidFill>
            <a:ln w="9525">
              <a:noFill/>
            </a:ln>
          </p:spPr>
          <p:txBody>
            <a:bodyPr wrap="none" anchor="ctr"/>
            <a:p>
              <a:pPr lvl="0" indent="0" algn="ctr">
                <a:buFont typeface="Arial" panose="020B0604020202020204" pitchFamily="34" charset="0"/>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4101" name="Oval 7" descr="#wm#_48_07_*Z"/>
            <p:cNvSpPr/>
            <p:nvPr/>
          </p:nvSpPr>
          <p:spPr>
            <a:xfrm>
              <a:off x="0" y="1001"/>
              <a:ext cx="602" cy="602"/>
            </a:xfrm>
            <a:prstGeom prst="ellipse">
              <a:avLst/>
            </a:prstGeom>
            <a:solidFill>
              <a:srgbClr val="CC9900">
                <a:alpha val="59998"/>
              </a:srgbClr>
            </a:solidFill>
            <a:ln w="9525">
              <a:noFill/>
            </a:ln>
          </p:spPr>
          <p:txBody>
            <a:bodyPr anchor="ctr"/>
            <a:p>
              <a:pPr lvl="0" indent="0">
                <a:buFont typeface="Arial" panose="020B0604020202020204" pitchFamily="34" charset="0"/>
              </a:pPr>
              <a:endParaRPr lang="zh-CN" altLang="zh-CN">
                <a:solidFill>
                  <a:schemeClr val="bg1"/>
                </a:solidFill>
                <a:latin typeface="Arial" panose="020B0604020202020204" pitchFamily="34" charset="0"/>
                <a:ea typeface="黑体" panose="02010609060101010101" charset="-122"/>
                <a:sym typeface="Arial" panose="020B0604020202020204" pitchFamily="34" charset="0"/>
              </a:endParaRPr>
            </a:p>
          </p:txBody>
        </p:sp>
      </p:grpSp>
      <p:sp>
        <p:nvSpPr>
          <p:cNvPr id="2" name="标题 1"/>
          <p:cNvSpPr>
            <a:spLocks noGrp="1"/>
          </p:cNvSpPr>
          <p:nvPr>
            <p:ph type="title"/>
          </p:nvPr>
        </p:nvSpPr>
        <p:spPr>
          <a:xfrm>
            <a:off x="4733291" y="3306890"/>
            <a:ext cx="6580800" cy="457200"/>
          </a:xfrm>
        </p:spPr>
        <p:txBody>
          <a:bodyPr anchor="b"/>
          <a:lstStyle>
            <a:lvl1pPr>
              <a:defRPr sz="2400"/>
            </a:lvl1pPr>
          </a:lstStyle>
          <a:p>
            <a:pPr fontAlgn="base"/>
            <a:r>
              <a:rPr lang="zh-CN" altLang="en-US" strike="noStrike" noProof="1" dirty="0" smtClean="0"/>
              <a:t>单击此处编辑母版标题样式</a:t>
            </a:r>
            <a:endParaRPr lang="zh-CN" altLang="en-US" strike="noStrike" noProof="1" dirty="0"/>
          </a:p>
        </p:txBody>
      </p:sp>
      <p:sp>
        <p:nvSpPr>
          <p:cNvPr id="3" name="文本占位符 2"/>
          <p:cNvSpPr>
            <a:spLocks noGrp="1"/>
          </p:cNvSpPr>
          <p:nvPr>
            <p:ph type="body" idx="1"/>
          </p:nvPr>
        </p:nvSpPr>
        <p:spPr>
          <a:xfrm>
            <a:off x="4733291" y="3870135"/>
            <a:ext cx="6580800" cy="1296000"/>
          </a:xfrm>
        </p:spPr>
        <p:txBody>
          <a:bodyPr/>
          <a:lstStyle>
            <a:lvl1pPr marL="0" indent="0">
              <a:buNone/>
              <a:defRPr sz="18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dirty="0" smtClean="0"/>
              <a:t>单击此处编辑母版文本样式</a:t>
            </a:r>
            <a:endParaRPr lang="zh-CN" altLang="en-US" strike="noStrike" noProof="1" dirty="0" smtClean="0"/>
          </a:p>
        </p:txBody>
      </p:sp>
      <p:sp>
        <p:nvSpPr>
          <p:cNvPr id="4" name="日期占位符 3"/>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076519" y="530670"/>
            <a:ext cx="10241521" cy="73933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sz="half" idx="1"/>
          </p:nvPr>
        </p:nvSpPr>
        <p:spPr>
          <a:xfrm>
            <a:off x="1076519" y="1414590"/>
            <a:ext cx="5006301" cy="3825067"/>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内容占位符 3"/>
          <p:cNvSpPr>
            <a:spLocks noGrp="1"/>
          </p:cNvSpPr>
          <p:nvPr>
            <p:ph sz="half" idx="2"/>
          </p:nvPr>
        </p:nvSpPr>
        <p:spPr>
          <a:xfrm>
            <a:off x="6182040" y="1414590"/>
            <a:ext cx="5136000" cy="3825067"/>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5" name="日期占位符 4"/>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491067"/>
            <a:ext cx="10515600" cy="787401"/>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文本占位符 2"/>
          <p:cNvSpPr>
            <a:spLocks noGrp="1"/>
          </p:cNvSpPr>
          <p:nvPr>
            <p:ph type="body" idx="1"/>
          </p:nvPr>
        </p:nvSpPr>
        <p:spPr>
          <a:xfrm>
            <a:off x="840317" y="136988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dirty="0" smtClean="0"/>
              <a:t>单击此处编辑母版文本样式</a:t>
            </a:r>
            <a:endParaRPr lang="zh-CN" altLang="en-US" strike="noStrike" noProof="1" dirty="0" smtClean="0"/>
          </a:p>
        </p:txBody>
      </p:sp>
      <p:sp>
        <p:nvSpPr>
          <p:cNvPr id="4" name="内容占位符 3"/>
          <p:cNvSpPr>
            <a:spLocks noGrp="1"/>
          </p:cNvSpPr>
          <p:nvPr>
            <p:ph sz="half" idx="2"/>
          </p:nvPr>
        </p:nvSpPr>
        <p:spPr>
          <a:xfrm>
            <a:off x="840317" y="2193795"/>
            <a:ext cx="5158316" cy="2987805"/>
          </a:xfrm>
        </p:spPr>
        <p:txBody>
          <a:body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5" name="文本占位符 4"/>
          <p:cNvSpPr>
            <a:spLocks noGrp="1"/>
          </p:cNvSpPr>
          <p:nvPr>
            <p:ph type="body" sz="quarter" idx="3"/>
          </p:nvPr>
        </p:nvSpPr>
        <p:spPr>
          <a:xfrm>
            <a:off x="6172200" y="136988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dirty="0" smtClean="0"/>
              <a:t>单击此处编辑母版文本样式</a:t>
            </a:r>
            <a:endParaRPr lang="zh-CN" altLang="en-US" strike="noStrike" noProof="1" dirty="0" smtClean="0"/>
          </a:p>
        </p:txBody>
      </p:sp>
      <p:sp>
        <p:nvSpPr>
          <p:cNvPr id="6" name="内容占位符 5"/>
          <p:cNvSpPr>
            <a:spLocks noGrp="1"/>
          </p:cNvSpPr>
          <p:nvPr>
            <p:ph sz="quarter" idx="4"/>
          </p:nvPr>
        </p:nvSpPr>
        <p:spPr>
          <a:xfrm>
            <a:off x="6172200" y="2193795"/>
            <a:ext cx="5183717" cy="2987805"/>
          </a:xfrm>
        </p:spPr>
        <p:txBody>
          <a:body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7" name="日期占位符 6"/>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123" name="Oval 3" descr="#wm#_48_26_400_10000_a_1_16#clear#"/>
          <p:cNvSpPr/>
          <p:nvPr/>
        </p:nvSpPr>
        <p:spPr>
          <a:xfrm>
            <a:off x="3979333" y="2211388"/>
            <a:ext cx="3774017" cy="2730500"/>
          </a:xfrm>
          <a:prstGeom prst="ellipse">
            <a:avLst/>
          </a:prstGeom>
          <a:solidFill>
            <a:srgbClr val="FFFFFF">
              <a:alpha val="59998"/>
            </a:srgbClr>
          </a:solidFill>
          <a:ln w="9525">
            <a:noFill/>
          </a:ln>
        </p:spPr>
        <p:txBody>
          <a:bodyPr lIns="90170" tIns="46990" rIns="90170" bIns="46990" anchor="ctr"/>
          <a:p>
            <a:pPr lvl="0" indent="0" algn="ctr">
              <a:buFont typeface="Arial" panose="020B0604020202020204" pitchFamily="34" charset="0"/>
            </a:pPr>
            <a:endParaRPr lang="zh-CN" altLang="zh-CN" sz="3600"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5124" name="Oval 4" descr="#wm#_48_26_*Z"/>
          <p:cNvSpPr/>
          <p:nvPr/>
        </p:nvSpPr>
        <p:spPr>
          <a:xfrm>
            <a:off x="3712633" y="2211388"/>
            <a:ext cx="1335617" cy="1003300"/>
          </a:xfrm>
          <a:prstGeom prst="ellipse">
            <a:avLst/>
          </a:prstGeom>
          <a:solidFill>
            <a:srgbClr val="CC9900">
              <a:alpha val="59998"/>
            </a:srgbClr>
          </a:solidFill>
          <a:ln w="9525">
            <a:noFill/>
          </a:ln>
        </p:spPr>
        <p:txBody>
          <a:bodyPr anchor="ctr"/>
          <a:p>
            <a:pPr lvl="0" indent="0">
              <a:buFont typeface="Arial" panose="020B0604020202020204" pitchFamily="34" charset="0"/>
            </a:pPr>
            <a:endParaRPr lang="zh-CN" altLang="zh-CN">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0" name="Rectangle 2"/>
          <p:cNvSpPr>
            <a:spLocks noGrp="1" noChangeArrowheads="1"/>
          </p:cNvSpPr>
          <p:nvPr>
            <p:ph type="ctrTitle" hasCustomPrompt="1"/>
          </p:nvPr>
        </p:nvSpPr>
        <p:spPr>
          <a:xfrm>
            <a:off x="3981704" y="2204529"/>
            <a:ext cx="3772800" cy="2732400"/>
          </a:xfrm>
        </p:spPr>
        <p:txBody>
          <a:bodyPr/>
          <a:lstStyle>
            <a:lvl1pPr algn="ctr">
              <a:defRPr sz="4400"/>
            </a:lvl1pPr>
          </a:lstStyle>
          <a:p>
            <a:pPr lvl="0" fontAlgn="base"/>
            <a:r>
              <a:rPr lang="zh-CN" altLang="en-US" strike="noStrike" noProof="0" dirty="0" smtClean="0">
                <a:sym typeface="Arial" panose="020B0604020202020204" pitchFamily="34" charset="0"/>
              </a:rPr>
              <a:t>编辑标题</a:t>
            </a:r>
            <a:endParaRPr lang="zh-CN" altLang="zh-CN" strike="noStrike" noProof="0" dirty="0" smtClean="0">
              <a:sym typeface="Arial" panose="020B0604020202020204" pitchFamily="34" charset="0"/>
            </a:endParaRPr>
          </a:p>
        </p:txBody>
      </p:sp>
      <p:sp>
        <p:nvSpPr>
          <p:cNvPr id="2"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3"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4"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3"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4"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9517383" cy="774000"/>
          </a:xfrm>
        </p:spPr>
        <p:txBody>
          <a:bodyPr anchor="b" anchorCtr="0">
            <a:normAutofit/>
          </a:bodyPr>
          <a:lstStyle>
            <a:lvl1pPr>
              <a:defRPr sz="3200"/>
            </a:lvl1pPr>
          </a:lstStyle>
          <a:p>
            <a:pPr fontAlgn="base"/>
            <a:r>
              <a:rPr lang="zh-CN" altLang="en-US" strike="noStrike" noProof="1" dirty="0" smtClean="0"/>
              <a:t>单击此处编辑标题</a:t>
            </a:r>
            <a:endParaRPr lang="zh-CN" altLang="en-US" strike="noStrike" noProof="1" dirty="0"/>
          </a:p>
        </p:txBody>
      </p:sp>
      <p:sp>
        <p:nvSpPr>
          <p:cNvPr id="3" name="图片占位符 2"/>
          <p:cNvSpPr>
            <a:spLocks noGrp="1"/>
          </p:cNvSpPr>
          <p:nvPr>
            <p:ph type="pic" idx="1"/>
          </p:nvPr>
        </p:nvSpPr>
        <p:spPr>
          <a:xfrm>
            <a:off x="839788" y="1392425"/>
            <a:ext cx="9517383" cy="3875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40000" y="5486400"/>
            <a:ext cx="9517171" cy="597600"/>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91368"/>
            <a:ext cx="1456267" cy="5668962"/>
          </a:xfrm>
        </p:spPr>
        <p:txBody>
          <a:bodyPr vert="eaVert"/>
          <a:lstStyle/>
          <a:p>
            <a:pPr fontAlgn="base"/>
            <a:r>
              <a:rPr lang="zh-CN" altLang="en-US" strike="noStrike" noProof="1" dirty="0" smtClean="0"/>
              <a:t>单击此处编辑母版标题样式</a:t>
            </a:r>
            <a:endParaRPr lang="zh-CN" altLang="en-US" strike="noStrike" noProof="1" dirty="0"/>
          </a:p>
        </p:txBody>
      </p:sp>
      <p:sp>
        <p:nvSpPr>
          <p:cNvPr id="3" name="竖排文字占位符 2"/>
          <p:cNvSpPr>
            <a:spLocks noGrp="1"/>
          </p:cNvSpPr>
          <p:nvPr>
            <p:ph type="body" orient="vert" idx="1"/>
          </p:nvPr>
        </p:nvSpPr>
        <p:spPr>
          <a:xfrm>
            <a:off x="609600" y="391368"/>
            <a:ext cx="8026400" cy="5668962"/>
          </a:xfrm>
        </p:spPr>
        <p:txBody>
          <a:bodyPr vert="eaVert"/>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日期占位符 3"/>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074" name="Picture 4" descr="#wm#_48_18_*Z"/>
          <p:cNvPicPr>
            <a:picLocks noChangeAspect="1"/>
          </p:cNvPicPr>
          <p:nvPr/>
        </p:nvPicPr>
        <p:blipFill>
          <a:blip r:embed="rId2"/>
          <a:stretch>
            <a:fillRect/>
          </a:stretch>
        </p:blipFill>
        <p:spPr>
          <a:xfrm>
            <a:off x="8792633" y="5051425"/>
            <a:ext cx="3162300" cy="1408113"/>
          </a:xfrm>
          <a:prstGeom prst="rect">
            <a:avLst/>
          </a:prstGeom>
          <a:noFill/>
          <a:ln w="9525">
            <a:noFill/>
          </a:ln>
        </p:spPr>
      </p:pic>
      <p:sp>
        <p:nvSpPr>
          <p:cNvPr id="2" name="标题 1"/>
          <p:cNvSpPr>
            <a:spLocks noGrp="1"/>
          </p:cNvSpPr>
          <p:nvPr>
            <p:ph type="title"/>
          </p:nvPr>
        </p:nvSpPr>
        <p:spPr>
          <a:xfrm>
            <a:off x="1039200" y="933006"/>
            <a:ext cx="10101599" cy="78120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1039200" y="1880934"/>
            <a:ext cx="10113600" cy="3510000"/>
          </a:xfrm>
        </p:spPr>
        <p:txBody>
          <a:bodyPr/>
          <a:lstStyle>
            <a:lvl1pPr marL="342900" indent="-342900">
              <a:lnSpc>
                <a:spcPct val="150000"/>
              </a:lnSpc>
              <a:spcBef>
                <a:spcPts val="0"/>
              </a:spcBef>
              <a:buFont typeface="Arial" panose="020B0604020202020204" pitchFamily="34" charset="0"/>
              <a:buChar char="•"/>
              <a:defRPr/>
            </a:lvl1pPr>
            <a:lvl4pPr marL="1160780" indent="-14605">
              <a:lnSpc>
                <a:spcPct val="150000"/>
              </a:lnSpc>
              <a:spcBef>
                <a:spcPts val="0"/>
              </a:spcBef>
              <a:defRPr/>
            </a:lvl4pPr>
            <a:lvl5pPr marL="1611630" indent="-142875">
              <a:lnSpc>
                <a:spcPct val="150000"/>
              </a:lnSpc>
              <a:spcBef>
                <a:spcPts val="0"/>
              </a:spcBef>
              <a:defRPr/>
            </a:lvl5pPr>
          </a:lstStyle>
          <a:p>
            <a:pPr lvl="0" fontAlgn="base"/>
            <a:r>
              <a:rPr lang="zh-CN" altLang="zh-CN" strike="noStrike" noProof="1" dirty="0" smtClean="0">
                <a:sym typeface="Arial" panose="020B0604020202020204" pitchFamily="34" charset="0"/>
              </a:rPr>
              <a:t>单击此处编辑母版文本样式</a:t>
            </a:r>
            <a:endParaRPr lang="zh-CN" altLang="zh-CN" strike="noStrike" noProof="1" dirty="0" smtClean="0">
              <a:sym typeface="Arial" panose="020B0604020202020204" pitchFamily="34" charset="0"/>
            </a:endParaRPr>
          </a:p>
          <a:p>
            <a:pPr lvl="1" fontAlgn="base"/>
            <a:r>
              <a:rPr lang="zh-CN" altLang="zh-CN" strike="noStrike" noProof="1" dirty="0" smtClean="0">
                <a:sym typeface="Arial" panose="020B0604020202020204" pitchFamily="34" charset="0"/>
              </a:rPr>
              <a:t>第二级</a:t>
            </a:r>
            <a:endParaRPr lang="zh-CN" altLang="zh-CN" strike="noStrike" noProof="1" dirty="0" smtClean="0">
              <a:sym typeface="Arial" panose="020B0604020202020204" pitchFamily="34" charset="0"/>
            </a:endParaRPr>
          </a:p>
          <a:p>
            <a:pPr lvl="2" fontAlgn="base"/>
            <a:r>
              <a:rPr lang="zh-CN" altLang="zh-CN" strike="noStrike" noProof="1" dirty="0" smtClean="0">
                <a:sym typeface="Arial" panose="020B0604020202020204" pitchFamily="34" charset="0"/>
              </a:rPr>
              <a:t>第三级</a:t>
            </a:r>
            <a:endParaRPr lang="zh-CN" altLang="zh-CN" strike="noStrike" noProof="1" dirty="0" smtClean="0">
              <a:sym typeface="Arial" panose="020B0604020202020204" pitchFamily="34" charset="0"/>
            </a:endParaRPr>
          </a:p>
          <a:p>
            <a:pPr lvl="3" fontAlgn="base"/>
            <a:r>
              <a:rPr lang="zh-CN" altLang="zh-CN" strike="noStrike" noProof="1" dirty="0" smtClean="0">
                <a:sym typeface="Arial" panose="020B0604020202020204" pitchFamily="34" charset="0"/>
              </a:rPr>
              <a:t>第四级</a:t>
            </a:r>
            <a:endParaRPr lang="zh-CN" altLang="zh-CN" strike="noStrike" noProof="1" dirty="0" smtClean="0">
              <a:sym typeface="Arial" panose="020B0604020202020204" pitchFamily="34" charset="0"/>
            </a:endParaRPr>
          </a:p>
          <a:p>
            <a:pPr lvl="4" fontAlgn="base"/>
            <a:r>
              <a:rPr lang="zh-CN" altLang="zh-CN" strike="noStrike" noProof="1" dirty="0" smtClean="0">
                <a:sym typeface="Arial" panose="020B0604020202020204" pitchFamily="34" charset="0"/>
              </a:rPr>
              <a:t>第五级</a:t>
            </a:r>
            <a:endParaRPr lang="zh-CN" altLang="zh-CN" strike="noStrike" noProof="1" dirty="0" smtClean="0">
              <a:sym typeface="Arial" panose="020B0604020202020204" pitchFamily="34" charset="0"/>
            </a:endParaRPr>
          </a:p>
        </p:txBody>
      </p:sp>
      <p:sp>
        <p:nvSpPr>
          <p:cNvPr id="4" name="日期占位符 3"/>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513605"/>
            <a:ext cx="9399809" cy="5527430"/>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日期占位符 3"/>
          <p:cNvSpPr>
            <a:spLocks noGrp="1"/>
          </p:cNvSpPr>
          <p:nvPr>
            <p:ph type="dt" sz="half" idx="10"/>
          </p:nvPr>
        </p:nvSpPr>
        <p:spPr>
          <a:xfrm>
            <a:off x="817033" y="6245225"/>
            <a:ext cx="2844800" cy="476250"/>
          </a:xfrm>
          <a:prstGeom prst="rect">
            <a:avLst/>
          </a:prstGeom>
          <a:noFill/>
          <a:ln>
            <a:noFill/>
          </a:ln>
        </p:spPr>
        <p:txBody>
          <a:bodyPr vert="horz" wrap="square" lIns="91440" tIns="45720" rIns="91440" bIns="45720" numCol="1" anchor="t" anchorCtr="0" compatLnSpc="1"/>
          <a:lstStyle/>
          <a:p>
            <a:pPr fontAlgn="base"/>
            <a:fld id="{6EF2F5ED-D19D-4097-92A9-D6092B3D6E68}" type="datetimeFigureOut">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530167" y="6245225"/>
            <a:ext cx="2844800" cy="476250"/>
          </a:xfrm>
          <a:prstGeom prst="rect">
            <a:avLst/>
          </a:prstGeom>
          <a:noFill/>
          <a:ln>
            <a:noFill/>
          </a:ln>
        </p:spPr>
        <p:txBody>
          <a:bodyPr vert="horz" wrap="square" lIns="91440" tIns="45720" rIns="91440" bIns="45720" numCol="1" anchor="t" anchorCtr="0" compatLnSpc="1"/>
          <a:lstStyle/>
          <a:p>
            <a:pPr fontAlgn="base"/>
            <a:fld id="{A7AAEAA2-D029-4D23-B6D5-DE004B8B3ED2}"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4099" name="Group 5" descr="#wm#_48_07_*Z"/>
          <p:cNvGrpSpPr/>
          <p:nvPr/>
        </p:nvGrpSpPr>
        <p:grpSpPr>
          <a:xfrm>
            <a:off x="4692651" y="2182813"/>
            <a:ext cx="1204383" cy="969962"/>
            <a:chOff x="0" y="0"/>
            <a:chExt cx="1496" cy="1603"/>
          </a:xfrm>
        </p:grpSpPr>
        <p:sp>
          <p:nvSpPr>
            <p:cNvPr id="4100" name="Oval 6" descr="#wm#_48_07_*Z"/>
            <p:cNvSpPr/>
            <p:nvPr/>
          </p:nvSpPr>
          <p:spPr>
            <a:xfrm>
              <a:off x="156" y="0"/>
              <a:ext cx="1341" cy="1341"/>
            </a:xfrm>
            <a:prstGeom prst="ellipse">
              <a:avLst/>
            </a:prstGeom>
            <a:solidFill>
              <a:srgbClr val="FFFFFF">
                <a:alpha val="59998"/>
              </a:srgbClr>
            </a:solidFill>
            <a:ln w="9525">
              <a:noFill/>
            </a:ln>
          </p:spPr>
          <p:txBody>
            <a:bodyPr wrap="none" anchor="ctr"/>
            <a:p>
              <a:pPr lvl="0" indent="0" algn="ctr">
                <a:buFont typeface="Arial" panose="020B0604020202020204" pitchFamily="34" charset="0"/>
              </a:pPr>
              <a:endParaRPr lang="zh-CN" altLang="zh-CN" sz="200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4101" name="Oval 7" descr="#wm#_48_07_*Z"/>
            <p:cNvSpPr/>
            <p:nvPr/>
          </p:nvSpPr>
          <p:spPr>
            <a:xfrm>
              <a:off x="0" y="1001"/>
              <a:ext cx="602" cy="602"/>
            </a:xfrm>
            <a:prstGeom prst="ellipse">
              <a:avLst/>
            </a:prstGeom>
            <a:solidFill>
              <a:srgbClr val="CC9900">
                <a:alpha val="59998"/>
              </a:srgbClr>
            </a:solidFill>
            <a:ln w="9525">
              <a:noFill/>
            </a:ln>
          </p:spPr>
          <p:txBody>
            <a:bodyPr anchor="ctr"/>
            <a:p>
              <a:pPr lvl="0" indent="0">
                <a:buFont typeface="Arial" panose="020B0604020202020204" pitchFamily="34" charset="0"/>
              </a:pPr>
              <a:endParaRPr lang="zh-CN" altLang="zh-CN">
                <a:solidFill>
                  <a:schemeClr val="bg1"/>
                </a:solidFill>
                <a:latin typeface="Arial" panose="020B0604020202020204" pitchFamily="34" charset="0"/>
                <a:ea typeface="黑体" panose="02010609060101010101" charset="-122"/>
                <a:sym typeface="Arial" panose="020B0604020202020204" pitchFamily="34" charset="0"/>
              </a:endParaRPr>
            </a:p>
          </p:txBody>
        </p:sp>
      </p:grpSp>
      <p:sp>
        <p:nvSpPr>
          <p:cNvPr id="2" name="标题 1"/>
          <p:cNvSpPr>
            <a:spLocks noGrp="1"/>
          </p:cNvSpPr>
          <p:nvPr>
            <p:ph type="title"/>
          </p:nvPr>
        </p:nvSpPr>
        <p:spPr>
          <a:xfrm>
            <a:off x="4733291" y="3306890"/>
            <a:ext cx="6580800" cy="457200"/>
          </a:xfrm>
        </p:spPr>
        <p:txBody>
          <a:bodyPr anchor="b"/>
          <a:lstStyle>
            <a:lvl1pPr>
              <a:defRPr sz="2400"/>
            </a:lvl1pPr>
          </a:lstStyle>
          <a:p>
            <a:pPr fontAlgn="base"/>
            <a:r>
              <a:rPr lang="zh-CN" altLang="en-US" strike="noStrike" noProof="1" dirty="0" smtClean="0"/>
              <a:t>单击此处编辑母版标题样式</a:t>
            </a:r>
            <a:endParaRPr lang="zh-CN" altLang="en-US" strike="noStrike" noProof="1" dirty="0"/>
          </a:p>
        </p:txBody>
      </p:sp>
      <p:sp>
        <p:nvSpPr>
          <p:cNvPr id="3" name="文本占位符 2"/>
          <p:cNvSpPr>
            <a:spLocks noGrp="1"/>
          </p:cNvSpPr>
          <p:nvPr>
            <p:ph type="body" idx="1"/>
          </p:nvPr>
        </p:nvSpPr>
        <p:spPr>
          <a:xfrm>
            <a:off x="4733291" y="3870135"/>
            <a:ext cx="6580800" cy="1296000"/>
          </a:xfrm>
        </p:spPr>
        <p:txBody>
          <a:bodyPr/>
          <a:lstStyle>
            <a:lvl1pPr marL="0" indent="0">
              <a:buNone/>
              <a:defRPr sz="18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dirty="0" smtClean="0"/>
              <a:t>单击此处编辑母版文本样式</a:t>
            </a:r>
            <a:endParaRPr lang="zh-CN" altLang="en-US" strike="noStrike" noProof="1" dirty="0" smtClean="0"/>
          </a:p>
        </p:txBody>
      </p:sp>
      <p:sp>
        <p:nvSpPr>
          <p:cNvPr id="4" name="日期占位符 3"/>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6" name="灯片编号占位符 5"/>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076519" y="530670"/>
            <a:ext cx="10241521" cy="73933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sz="half" idx="1"/>
          </p:nvPr>
        </p:nvSpPr>
        <p:spPr>
          <a:xfrm>
            <a:off x="1076519" y="1414590"/>
            <a:ext cx="5006301" cy="3825067"/>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内容占位符 3"/>
          <p:cNvSpPr>
            <a:spLocks noGrp="1"/>
          </p:cNvSpPr>
          <p:nvPr>
            <p:ph sz="half" idx="2"/>
          </p:nvPr>
        </p:nvSpPr>
        <p:spPr>
          <a:xfrm>
            <a:off x="6182040" y="1414590"/>
            <a:ext cx="5136000" cy="3825067"/>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5" name="日期占位符 4"/>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491067"/>
            <a:ext cx="10515600" cy="787401"/>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文本占位符 2"/>
          <p:cNvSpPr>
            <a:spLocks noGrp="1"/>
          </p:cNvSpPr>
          <p:nvPr>
            <p:ph type="body" idx="1"/>
          </p:nvPr>
        </p:nvSpPr>
        <p:spPr>
          <a:xfrm>
            <a:off x="840317" y="136988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dirty="0" smtClean="0"/>
              <a:t>单击此处编辑母版文本样式</a:t>
            </a:r>
            <a:endParaRPr lang="zh-CN" altLang="en-US" strike="noStrike" noProof="1" dirty="0" smtClean="0"/>
          </a:p>
        </p:txBody>
      </p:sp>
      <p:sp>
        <p:nvSpPr>
          <p:cNvPr id="4" name="内容占位符 3"/>
          <p:cNvSpPr>
            <a:spLocks noGrp="1"/>
          </p:cNvSpPr>
          <p:nvPr>
            <p:ph sz="half" idx="2"/>
          </p:nvPr>
        </p:nvSpPr>
        <p:spPr>
          <a:xfrm>
            <a:off x="840317" y="2193795"/>
            <a:ext cx="5158316" cy="2987805"/>
          </a:xfrm>
        </p:spPr>
        <p:txBody>
          <a:body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5" name="文本占位符 4"/>
          <p:cNvSpPr>
            <a:spLocks noGrp="1"/>
          </p:cNvSpPr>
          <p:nvPr>
            <p:ph type="body" sz="quarter" idx="3"/>
          </p:nvPr>
        </p:nvSpPr>
        <p:spPr>
          <a:xfrm>
            <a:off x="6172200" y="136988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dirty="0" smtClean="0"/>
              <a:t>单击此处编辑母版文本样式</a:t>
            </a:r>
            <a:endParaRPr lang="zh-CN" altLang="en-US" strike="noStrike" noProof="1" dirty="0" smtClean="0"/>
          </a:p>
        </p:txBody>
      </p:sp>
      <p:sp>
        <p:nvSpPr>
          <p:cNvPr id="6" name="内容占位符 5"/>
          <p:cNvSpPr>
            <a:spLocks noGrp="1"/>
          </p:cNvSpPr>
          <p:nvPr>
            <p:ph sz="quarter" idx="4"/>
          </p:nvPr>
        </p:nvSpPr>
        <p:spPr>
          <a:xfrm>
            <a:off x="6172200" y="2193795"/>
            <a:ext cx="5183717" cy="2987805"/>
          </a:xfrm>
        </p:spPr>
        <p:txBody>
          <a:bodyPr/>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7" name="日期占位符 6"/>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123" name="Oval 3" descr="#wm#_48_26_400_10000_a_1_16#clear#"/>
          <p:cNvSpPr/>
          <p:nvPr/>
        </p:nvSpPr>
        <p:spPr>
          <a:xfrm>
            <a:off x="3979333" y="2211388"/>
            <a:ext cx="3774017" cy="2730500"/>
          </a:xfrm>
          <a:prstGeom prst="ellipse">
            <a:avLst/>
          </a:prstGeom>
          <a:solidFill>
            <a:srgbClr val="FFFFFF">
              <a:alpha val="59998"/>
            </a:srgbClr>
          </a:solidFill>
          <a:ln w="9525">
            <a:noFill/>
          </a:ln>
        </p:spPr>
        <p:txBody>
          <a:bodyPr lIns="90170" tIns="46990" rIns="90170" bIns="46990" anchor="ctr"/>
          <a:p>
            <a:pPr lvl="0" indent="0" algn="ctr">
              <a:buFont typeface="Arial" panose="020B0604020202020204" pitchFamily="34" charset="0"/>
            </a:pPr>
            <a:endParaRPr lang="zh-CN" altLang="zh-CN" sz="3600"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5124" name="Oval 4" descr="#wm#_48_26_*Z"/>
          <p:cNvSpPr/>
          <p:nvPr/>
        </p:nvSpPr>
        <p:spPr>
          <a:xfrm>
            <a:off x="3712633" y="2211388"/>
            <a:ext cx="1335617" cy="1003300"/>
          </a:xfrm>
          <a:prstGeom prst="ellipse">
            <a:avLst/>
          </a:prstGeom>
          <a:solidFill>
            <a:srgbClr val="CC9900">
              <a:alpha val="59998"/>
            </a:srgbClr>
          </a:solidFill>
          <a:ln w="9525">
            <a:noFill/>
          </a:ln>
        </p:spPr>
        <p:txBody>
          <a:bodyPr anchor="ctr"/>
          <a:p>
            <a:pPr lvl="0" indent="0">
              <a:buFont typeface="Arial" panose="020B0604020202020204" pitchFamily="34" charset="0"/>
            </a:pPr>
            <a:endParaRPr lang="zh-CN" altLang="zh-CN">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2050" name="Rectangle 2"/>
          <p:cNvSpPr>
            <a:spLocks noGrp="1" noChangeArrowheads="1"/>
          </p:cNvSpPr>
          <p:nvPr>
            <p:ph type="ctrTitle" hasCustomPrompt="1"/>
          </p:nvPr>
        </p:nvSpPr>
        <p:spPr>
          <a:xfrm>
            <a:off x="3981704" y="2204529"/>
            <a:ext cx="3772800" cy="2732400"/>
          </a:xfrm>
        </p:spPr>
        <p:txBody>
          <a:bodyPr/>
          <a:lstStyle>
            <a:lvl1pPr algn="ctr">
              <a:defRPr sz="4400"/>
            </a:lvl1pPr>
          </a:lstStyle>
          <a:p>
            <a:pPr lvl="0" fontAlgn="base"/>
            <a:r>
              <a:rPr lang="zh-CN" altLang="en-US" strike="noStrike" noProof="0" dirty="0" smtClean="0">
                <a:sym typeface="Arial" panose="020B0604020202020204" pitchFamily="34" charset="0"/>
              </a:rPr>
              <a:t>编辑标题</a:t>
            </a:r>
            <a:endParaRPr lang="zh-CN" altLang="zh-CN" strike="noStrike" noProof="0" dirty="0" smtClean="0">
              <a:sym typeface="Arial" panose="020B0604020202020204" pitchFamily="34" charset="0"/>
            </a:endParaRPr>
          </a:p>
        </p:txBody>
      </p:sp>
      <p:sp>
        <p:nvSpPr>
          <p:cNvPr id="2"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3"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4"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92863"/>
            <a:ext cx="2844800" cy="328613"/>
          </a:xfrm>
          <a:prstGeom prst="rect">
            <a:avLst/>
          </a:prstGeom>
          <a:noFill/>
          <a:ln>
            <a:noFill/>
          </a:ln>
        </p:spPr>
        <p:txBody>
          <a:bodyPr vert="horz" wrap="square" lIns="91440" tIns="45720" rIns="91440" bIns="45720" numCol="1" anchor="t" anchorCtr="0" compatLnSpc="1"/>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3" name="页脚占位符 2"/>
          <p:cNvSpPr>
            <a:spLocks noGrp="1"/>
          </p:cNvSpPr>
          <p:nvPr>
            <p:ph type="ftr" sz="quarter" idx="11"/>
          </p:nvPr>
        </p:nvSpPr>
        <p:spPr>
          <a:xfrm>
            <a:off x="4165600" y="6392863"/>
            <a:ext cx="3860800" cy="328613"/>
          </a:xfrm>
          <a:prstGeom prst="rect">
            <a:avLst/>
          </a:prstGeom>
          <a:noFill/>
          <a:ln>
            <a:noFill/>
          </a:ln>
        </p:spPr>
        <p:txBody>
          <a:bodyPr vert="horz" wrap="square" lIns="91440" tIns="45720" rIns="91440" bIns="45720" numCol="1" anchor="t" anchorCtr="0" compatLnSpc="1"/>
          <a:lstStyle/>
          <a:p>
            <a:pPr fontAlgn="base"/>
            <a:endParaRPr lang="zh-CN" altLang="en-US" strike="noStrike" noProof="1"/>
          </a:p>
        </p:txBody>
      </p:sp>
      <p:sp>
        <p:nvSpPr>
          <p:cNvPr id="4" name="灯片编号占位符 3"/>
          <p:cNvSpPr>
            <a:spLocks noGrp="1"/>
          </p:cNvSpPr>
          <p:nvPr>
            <p:ph type="sldNum" sz="quarter" idx="12"/>
          </p:nvPr>
        </p:nvSpPr>
        <p:spPr>
          <a:xfrm>
            <a:off x="8737600" y="6392863"/>
            <a:ext cx="2844800" cy="328613"/>
          </a:xfrm>
          <a:prstGeom prst="rect">
            <a:avLst/>
          </a:prstGeom>
          <a:noFill/>
          <a:ln>
            <a:noFill/>
          </a:ln>
        </p:spPr>
        <p:txBody>
          <a:bodyPr vert="horz" wrap="square" lIns="91440" tIns="45720" rIns="91440" bIns="45720" numCol="1" anchor="t" anchorCtr="0" compatLnSpc="1"/>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9517383" cy="774000"/>
          </a:xfrm>
        </p:spPr>
        <p:txBody>
          <a:bodyPr anchor="b" anchorCtr="0">
            <a:normAutofit/>
          </a:bodyPr>
          <a:lstStyle>
            <a:lvl1pPr>
              <a:defRPr sz="3200"/>
            </a:lvl1pPr>
          </a:lstStyle>
          <a:p>
            <a:pPr fontAlgn="base"/>
            <a:r>
              <a:rPr lang="zh-CN" altLang="en-US" strike="noStrike" noProof="1" dirty="0" smtClean="0"/>
              <a:t>单击此处编辑标题</a:t>
            </a:r>
            <a:endParaRPr lang="zh-CN" altLang="en-US" strike="noStrike" noProof="1" dirty="0"/>
          </a:p>
        </p:txBody>
      </p:sp>
      <p:sp>
        <p:nvSpPr>
          <p:cNvPr id="3" name="图片占位符 2"/>
          <p:cNvSpPr>
            <a:spLocks noGrp="1"/>
          </p:cNvSpPr>
          <p:nvPr>
            <p:ph type="pic" idx="1"/>
          </p:nvPr>
        </p:nvSpPr>
        <p:spPr>
          <a:xfrm>
            <a:off x="839788" y="1392425"/>
            <a:ext cx="9517383" cy="3875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40000" y="5486400"/>
            <a:ext cx="9517171" cy="597600"/>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91368"/>
            <a:ext cx="1456267" cy="5668962"/>
          </a:xfrm>
        </p:spPr>
        <p:txBody>
          <a:bodyPr vert="eaVert"/>
          <a:lstStyle/>
          <a:p>
            <a:pPr fontAlgn="base"/>
            <a:r>
              <a:rPr lang="zh-CN" altLang="en-US" strike="noStrike" noProof="1" dirty="0" smtClean="0"/>
              <a:t>单击此处编辑母版标题样式</a:t>
            </a:r>
            <a:endParaRPr lang="zh-CN" altLang="en-US" strike="noStrike" noProof="1" dirty="0"/>
          </a:p>
        </p:txBody>
      </p:sp>
      <p:sp>
        <p:nvSpPr>
          <p:cNvPr id="3" name="竖排文字占位符 2"/>
          <p:cNvSpPr>
            <a:spLocks noGrp="1"/>
          </p:cNvSpPr>
          <p:nvPr>
            <p:ph type="body" orient="vert" idx="1"/>
          </p:nvPr>
        </p:nvSpPr>
        <p:spPr>
          <a:xfrm>
            <a:off x="609600" y="391368"/>
            <a:ext cx="8026400" cy="5668962"/>
          </a:xfrm>
        </p:spPr>
        <p:txBody>
          <a:bodyPr vert="eaVert"/>
          <a:lstStyle/>
          <a:p>
            <a:pPr lvl="0" fontAlgn="base"/>
            <a:r>
              <a:rPr lang="zh-CN" altLang="en-US" strike="noStrike" noProof="1" dirty="0" smtClean="0"/>
              <a:t>单击此处编辑母版文本样式</a:t>
            </a:r>
            <a:endParaRPr lang="zh-CN" altLang="en-US" strike="noStrike" noProof="1" dirty="0" smtClean="0"/>
          </a:p>
          <a:p>
            <a:pPr lvl="1" fontAlgn="base"/>
            <a:r>
              <a:rPr lang="zh-CN" altLang="en-US" strike="noStrike" noProof="1" dirty="0" smtClean="0"/>
              <a:t>第二级</a:t>
            </a:r>
            <a:endParaRPr lang="zh-CN" altLang="en-US" strike="noStrike" noProof="1" dirty="0" smtClean="0"/>
          </a:p>
          <a:p>
            <a:pPr lvl="2" fontAlgn="base"/>
            <a:r>
              <a:rPr lang="zh-CN" altLang="en-US" strike="noStrike" noProof="1" dirty="0" smtClean="0"/>
              <a:t>第三级</a:t>
            </a:r>
            <a:endParaRPr lang="zh-CN" altLang="en-US" strike="noStrike" noProof="1" dirty="0" smtClean="0"/>
          </a:p>
          <a:p>
            <a:pPr lvl="3" fontAlgn="base"/>
            <a:r>
              <a:rPr lang="zh-CN" altLang="en-US" strike="noStrike" noProof="1" dirty="0" smtClean="0"/>
              <a:t>第四级</a:t>
            </a:r>
            <a:endParaRPr lang="zh-CN" altLang="en-US" strike="noStrike" noProof="1" dirty="0" smtClean="0"/>
          </a:p>
          <a:p>
            <a:pPr lvl="4" fontAlgn="base"/>
            <a:r>
              <a:rPr lang="zh-CN" altLang="en-US" strike="noStrike" noProof="1" dirty="0" smtClean="0"/>
              <a:t>第五级</a:t>
            </a:r>
            <a:endParaRPr lang="zh-CN" altLang="en-US" strike="noStrike" noProof="1" dirty="0"/>
          </a:p>
        </p:txBody>
      </p:sp>
      <p:sp>
        <p:nvSpPr>
          <p:cNvPr id="4" name="日期占位符 3"/>
          <p:cNvSpPr>
            <a:spLocks noGrp="1"/>
          </p:cNvSpPr>
          <p:nvPr>
            <p:ph type="dt" sz="half" idx="10"/>
          </p:nvPr>
        </p:nvSpPr>
        <p:spPr/>
        <p:txBody>
          <a:bodyPr/>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3.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p:sp>
        <p:nvSpPr>
          <p:cNvPr id="1026" name="Rectangle 2"/>
          <p:cNvSpPr>
            <a:spLocks noGrp="1"/>
          </p:cNvSpPr>
          <p:nvPr>
            <p:ph type="title"/>
          </p:nvPr>
        </p:nvSpPr>
        <p:spPr>
          <a:xfrm>
            <a:off x="609600" y="401638"/>
            <a:ext cx="10972800" cy="947737"/>
          </a:xfrm>
          <a:prstGeom prst="rect">
            <a:avLst/>
          </a:prstGeom>
          <a:noFill/>
          <a:ln w="9525">
            <a:noFill/>
          </a:ln>
        </p:spPr>
        <p:txBody>
          <a:bodyPr wrap="square" lIns="91440" tIns="45720" rIns="91440" bIns="45720" anchor="ctr"/>
          <a:p>
            <a:pPr lvl="0"/>
            <a:r>
              <a:rPr lang="zh-CN" altLang="zh-CN" dirty="0"/>
              <a:t>单击此处编辑母版标题样式</a:t>
            </a:r>
            <a:endParaRPr lang="zh-CN" altLang="zh-CN" dirty="0"/>
          </a:p>
        </p:txBody>
      </p:sp>
      <p:sp>
        <p:nvSpPr>
          <p:cNvPr id="1027" name="Rectangle 3"/>
          <p:cNvSpPr>
            <a:spLocks noGrp="1"/>
          </p:cNvSpPr>
          <p:nvPr>
            <p:ph type="body"/>
          </p:nvPr>
        </p:nvSpPr>
        <p:spPr>
          <a:xfrm>
            <a:off x="609600" y="1544638"/>
            <a:ext cx="10972800" cy="3595687"/>
          </a:xfrm>
          <a:prstGeom prst="rect">
            <a:avLst/>
          </a:prstGeom>
          <a:noFill/>
          <a:ln w="9525">
            <a:noFill/>
          </a:ln>
        </p:spPr>
        <p:txBody>
          <a:bodyPr wrap="square" lIns="91440" tIns="45720" rIns="91440" bIns="45720" anchor="t"/>
          <a:p>
            <a:pPr lvl="0" indent="-12700"/>
            <a:r>
              <a:rPr lang="zh-CN" altLang="zh-CN" dirty="0"/>
              <a:t>单击此处编辑母版文本样式</a:t>
            </a:r>
            <a:endParaRPr lang="zh-CN" altLang="zh-CN" dirty="0"/>
          </a:p>
          <a:p>
            <a:pPr lvl="1" indent="-28575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
        <p:nvSpPr>
          <p:cNvPr id="1028" name="Rectangle 4"/>
          <p:cNvSpPr>
            <a:spLocks noGrp="1" noChangeArrowheads="1"/>
          </p:cNvSpPr>
          <p:nvPr>
            <p:ph type="dt" sz="half" idx="2"/>
          </p:nvPr>
        </p:nvSpPr>
        <p:spPr bwMode="auto">
          <a:xfrm>
            <a:off x="609600" y="6392863"/>
            <a:ext cx="2844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1029" name="Rectangle 5"/>
          <p:cNvSpPr>
            <a:spLocks noGrp="1" noChangeArrowheads="1"/>
          </p:cNvSpPr>
          <p:nvPr>
            <p:ph type="ftr" sz="quarter" idx="3"/>
          </p:nvPr>
        </p:nvSpPr>
        <p:spPr bwMode="auto">
          <a:xfrm>
            <a:off x="4165600" y="6392863"/>
            <a:ext cx="3860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endParaRPr lang="zh-CN" altLang="en-US" strike="noStrike" noProof="1"/>
          </a:p>
        </p:txBody>
      </p:sp>
      <p:sp>
        <p:nvSpPr>
          <p:cNvPr id="1030" name="Rectangle 6"/>
          <p:cNvSpPr>
            <a:spLocks noGrp="1" noChangeArrowheads="1"/>
          </p:cNvSpPr>
          <p:nvPr>
            <p:ph type="sldNum" sz="quarter" idx="4"/>
          </p:nvPr>
        </p:nvSpPr>
        <p:spPr bwMode="auto">
          <a:xfrm>
            <a:off x="8737600" y="6392863"/>
            <a:ext cx="2844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pic>
        <p:nvPicPr>
          <p:cNvPr id="1031" name="Picture 4" descr="#wm#_48_22_*Z"/>
          <p:cNvPicPr>
            <a:picLocks noChangeAspect="1"/>
          </p:cNvPicPr>
          <p:nvPr/>
        </p:nvPicPr>
        <p:blipFill>
          <a:blip r:embed="rId11"/>
          <a:stretch>
            <a:fillRect/>
          </a:stretch>
        </p:blipFill>
        <p:spPr>
          <a:xfrm>
            <a:off x="10189633" y="5140325"/>
            <a:ext cx="1564217" cy="12525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rtl="0" fontAlgn="base">
        <a:spcBef>
          <a:spcPct val="0"/>
        </a:spcBef>
        <a:spcAft>
          <a:spcPct val="0"/>
        </a:spcAft>
        <a:defRPr sz="3600" kern="1200">
          <a:solidFill>
            <a:schemeClr val="bg1"/>
          </a:solidFill>
          <a:latin typeface="+mj-ea"/>
          <a:ea typeface="+mj-ea"/>
          <a:cs typeface="+mj-cs"/>
          <a:sym typeface="Arial" panose="020B0604020202020204" pitchFamily="34" charset="0"/>
        </a:defRPr>
      </a:lvl1pPr>
      <a:lvl2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2pPr>
      <a:lvl3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3pPr>
      <a:lvl4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4pPr>
      <a:lvl5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5pPr>
      <a:lvl6pPr marL="4572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6pPr>
      <a:lvl7pPr marL="9144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7pPr>
      <a:lvl8pPr marL="13716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8pPr>
      <a:lvl9pPr marL="18288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9pPr>
    </p:titleStyle>
    <p:bodyStyle>
      <a:lvl1pPr marL="12700" indent="-12700" algn="l" rtl="0" eaLnBrk="0" fontAlgn="base" hangingPunct="0">
        <a:spcBef>
          <a:spcPct val="20000"/>
        </a:spcBef>
        <a:spcAft>
          <a:spcPct val="0"/>
        </a:spcAft>
        <a:buFont typeface="Arial" panose="020B0604020202020204" pitchFamily="34" charset="0"/>
        <a:buChar char="•"/>
        <a:defRPr sz="2400" kern="1200">
          <a:solidFill>
            <a:schemeClr val="bg1"/>
          </a:solidFill>
          <a:latin typeface="+mn-ea"/>
          <a:ea typeface="+mn-ea"/>
          <a:cs typeface="+mn-cs"/>
          <a:sym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bg1"/>
          </a:solidFill>
          <a:latin typeface="+mn-ea"/>
          <a:ea typeface="+mn-ea"/>
          <a:cs typeface="+mn-cs"/>
          <a:sym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p:sp>
        <p:nvSpPr>
          <p:cNvPr id="1026" name="Rectangle 2"/>
          <p:cNvSpPr>
            <a:spLocks noGrp="1"/>
          </p:cNvSpPr>
          <p:nvPr>
            <p:ph type="title"/>
          </p:nvPr>
        </p:nvSpPr>
        <p:spPr>
          <a:xfrm>
            <a:off x="609600" y="401638"/>
            <a:ext cx="10972800" cy="947737"/>
          </a:xfrm>
          <a:prstGeom prst="rect">
            <a:avLst/>
          </a:prstGeom>
          <a:noFill/>
          <a:ln w="9525">
            <a:noFill/>
          </a:ln>
        </p:spPr>
        <p:txBody>
          <a:bodyPr wrap="square" lIns="91440" tIns="45720" rIns="91440" bIns="45720" anchor="ctr"/>
          <a:p>
            <a:pPr lvl="0"/>
            <a:r>
              <a:rPr lang="zh-CN" altLang="zh-CN" dirty="0"/>
              <a:t>单击此处编辑母版标题样式</a:t>
            </a:r>
            <a:endParaRPr lang="zh-CN" altLang="zh-CN" dirty="0"/>
          </a:p>
        </p:txBody>
      </p:sp>
      <p:sp>
        <p:nvSpPr>
          <p:cNvPr id="1027" name="Rectangle 3"/>
          <p:cNvSpPr>
            <a:spLocks noGrp="1"/>
          </p:cNvSpPr>
          <p:nvPr>
            <p:ph type="body"/>
          </p:nvPr>
        </p:nvSpPr>
        <p:spPr>
          <a:xfrm>
            <a:off x="609600" y="1544638"/>
            <a:ext cx="10972800" cy="3595687"/>
          </a:xfrm>
          <a:prstGeom prst="rect">
            <a:avLst/>
          </a:prstGeom>
          <a:noFill/>
          <a:ln w="9525">
            <a:noFill/>
          </a:ln>
        </p:spPr>
        <p:txBody>
          <a:bodyPr wrap="square" lIns="91440" tIns="45720" rIns="91440" bIns="45720" anchor="t"/>
          <a:p>
            <a:pPr lvl="0" indent="-12700"/>
            <a:r>
              <a:rPr lang="zh-CN" altLang="zh-CN" dirty="0"/>
              <a:t>单击此处编辑母版文本样式</a:t>
            </a:r>
            <a:endParaRPr lang="zh-CN" altLang="zh-CN" dirty="0"/>
          </a:p>
          <a:p>
            <a:pPr lvl="1" indent="-28575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
        <p:nvSpPr>
          <p:cNvPr id="1028" name="Rectangle 4"/>
          <p:cNvSpPr>
            <a:spLocks noGrp="1" noChangeArrowheads="1"/>
          </p:cNvSpPr>
          <p:nvPr>
            <p:ph type="dt" sz="half" idx="2"/>
          </p:nvPr>
        </p:nvSpPr>
        <p:spPr bwMode="auto">
          <a:xfrm>
            <a:off x="609600" y="6392863"/>
            <a:ext cx="2844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fld id="{6A4E8D55-E5D5-401F-9C18-CD0719F61390}" type="datetime1">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sp>
        <p:nvSpPr>
          <p:cNvPr id="1029" name="Rectangle 5"/>
          <p:cNvSpPr>
            <a:spLocks noGrp="1" noChangeArrowheads="1"/>
          </p:cNvSpPr>
          <p:nvPr>
            <p:ph type="ftr" sz="quarter" idx="3"/>
          </p:nvPr>
        </p:nvSpPr>
        <p:spPr bwMode="auto">
          <a:xfrm>
            <a:off x="4165600" y="6392863"/>
            <a:ext cx="3860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endParaRPr lang="zh-CN" altLang="en-US" strike="noStrike" noProof="1"/>
          </a:p>
        </p:txBody>
      </p:sp>
      <p:sp>
        <p:nvSpPr>
          <p:cNvPr id="1030" name="Rectangle 6"/>
          <p:cNvSpPr>
            <a:spLocks noGrp="1" noChangeArrowheads="1"/>
          </p:cNvSpPr>
          <p:nvPr>
            <p:ph type="sldNum" sz="quarter" idx="4"/>
          </p:nvPr>
        </p:nvSpPr>
        <p:spPr bwMode="auto">
          <a:xfrm>
            <a:off x="8737600" y="6392863"/>
            <a:ext cx="28448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defRPr sz="1400">
                <a:solidFill>
                  <a:schemeClr val="bg1"/>
                </a:solidFill>
                <a:latin typeface="Arial" panose="020B0604020202020204" pitchFamily="34" charset="0"/>
                <a:ea typeface="黑体" panose="02010609060101010101" charset="-122"/>
                <a:sym typeface="Arial" panose="020B0604020202020204" pitchFamily="34" charset="0"/>
              </a:defRPr>
            </a:lvl1pPr>
          </a:lstStyle>
          <a:p>
            <a:pPr fontAlgn="base"/>
            <a:fld id="{0073FC3B-59C7-4D9B-94F4-92A2D8E4C767}" type="slidenum">
              <a:rPr lang="zh-CN" altLang="en-US" strike="noStrike" noProof="1" smtClean="0">
                <a:latin typeface="Arial" panose="020B0604020202020204" pitchFamily="34" charset="0"/>
                <a:ea typeface="黑体" panose="02010609060101010101" charset="-122"/>
                <a:cs typeface="+mn-ea"/>
              </a:rPr>
            </a:fld>
            <a:endParaRPr lang="zh-CN" altLang="en-US" strike="noStrike" noProof="1"/>
          </a:p>
        </p:txBody>
      </p:sp>
      <p:pic>
        <p:nvPicPr>
          <p:cNvPr id="1031" name="Picture 4" descr="#wm#_48_22_*Z"/>
          <p:cNvPicPr>
            <a:picLocks noChangeAspect="1"/>
          </p:cNvPicPr>
          <p:nvPr/>
        </p:nvPicPr>
        <p:blipFill>
          <a:blip r:embed="rId11"/>
          <a:stretch>
            <a:fillRect/>
          </a:stretch>
        </p:blipFill>
        <p:spPr>
          <a:xfrm>
            <a:off x="10189633" y="5140325"/>
            <a:ext cx="1564217" cy="12525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algn="l" rtl="0" fontAlgn="base">
        <a:spcBef>
          <a:spcPct val="0"/>
        </a:spcBef>
        <a:spcAft>
          <a:spcPct val="0"/>
        </a:spcAft>
        <a:defRPr sz="3600" kern="1200">
          <a:solidFill>
            <a:schemeClr val="bg1"/>
          </a:solidFill>
          <a:latin typeface="+mj-ea"/>
          <a:ea typeface="+mj-ea"/>
          <a:cs typeface="+mj-cs"/>
          <a:sym typeface="Arial" panose="020B0604020202020204" pitchFamily="34" charset="0"/>
        </a:defRPr>
      </a:lvl1pPr>
      <a:lvl2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2pPr>
      <a:lvl3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3pPr>
      <a:lvl4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4pPr>
      <a:lvl5pPr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5pPr>
      <a:lvl6pPr marL="4572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6pPr>
      <a:lvl7pPr marL="9144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7pPr>
      <a:lvl8pPr marL="13716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8pPr>
      <a:lvl9pPr marL="1828800" algn="l" rtl="0" fontAlgn="base">
        <a:spcBef>
          <a:spcPct val="0"/>
        </a:spcBef>
        <a:spcAft>
          <a:spcPct val="0"/>
        </a:spcAft>
        <a:defRPr sz="3600">
          <a:solidFill>
            <a:schemeClr val="bg1"/>
          </a:solidFill>
          <a:latin typeface="Arial" panose="020B0604020202020204" pitchFamily="34" charset="0"/>
          <a:ea typeface="黑体" panose="02010609060101010101" charset="-122"/>
          <a:sym typeface="Arial" panose="020B0604020202020204" pitchFamily="34" charset="0"/>
        </a:defRPr>
      </a:lvl9pPr>
    </p:titleStyle>
    <p:bodyStyle>
      <a:lvl1pPr marL="12700" indent="-12700" algn="l" rtl="0" eaLnBrk="0" fontAlgn="base" hangingPunct="0">
        <a:spcBef>
          <a:spcPct val="20000"/>
        </a:spcBef>
        <a:spcAft>
          <a:spcPct val="0"/>
        </a:spcAft>
        <a:buFont typeface="Arial" panose="020B0604020202020204" pitchFamily="34" charset="0"/>
        <a:buChar char="•"/>
        <a:defRPr sz="2400" kern="1200">
          <a:solidFill>
            <a:schemeClr val="bg1"/>
          </a:solidFill>
          <a:latin typeface="+mn-ea"/>
          <a:ea typeface="+mn-ea"/>
          <a:cs typeface="+mn-cs"/>
          <a:sym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bg1"/>
          </a:solidFill>
          <a:latin typeface="+mn-ea"/>
          <a:ea typeface="+mn-ea"/>
          <a:cs typeface="+mn-cs"/>
          <a:sym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bg1"/>
          </a:solidFill>
          <a:latin typeface="+mn-ea"/>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jpe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xml"/><Relationship Id="rId1" Type="http://schemas.openxmlformats.org/officeDocument/2006/relationships/image" Target="../media/image5.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Rectangle 3"/>
          <p:cNvSpPr>
            <a:spLocks noGrp="1" noChangeArrowheads="1"/>
          </p:cNvSpPr>
          <p:nvPr>
            <p:ph type="ctrTitle"/>
          </p:nvPr>
        </p:nvSpPr>
        <p:spPr>
          <a:xfrm>
            <a:off x="1797050" y="182880"/>
            <a:ext cx="8884919" cy="2549525"/>
          </a:xfrm>
        </p:spPr>
        <p:txBody>
          <a:bodyPr>
            <a:noAutofit/>
            <a:scene3d>
              <a:camera prst="perspectiveRight"/>
              <a:lightRig rig="threePt" dir="t"/>
            </a:scene3d>
          </a:bodyPr>
          <a:lstStyle/>
          <a:p>
            <a:pPr fontAlgn="base"/>
            <a:r>
              <a:rPr lang="zh-CN" altLang="en-US" sz="20000" strike="noStrike" noProof="1" smtClean="0">
                <a:ln w="6600">
                  <a:solidFill>
                    <a:schemeClr val="accent2"/>
                  </a:solidFill>
                  <a:prstDash val="solid"/>
                </a:ln>
                <a:solidFill>
                  <a:srgbClr val="FFFFFF"/>
                </a:solidFill>
                <a:effectLst>
                  <a:glow rad="228600">
                    <a:schemeClr val="accent6">
                      <a:satMod val="175000"/>
                      <a:alpha val="40000"/>
                    </a:schemeClr>
                  </a:glow>
                  <a:outerShdw blurRad="75057" dist="38100" dir="5400000" sy="-20000" rotWithShape="0">
                    <a:prstClr val="black">
                      <a:alpha val="25000"/>
                    </a:prstClr>
                  </a:outerShdw>
                  <a:reflection blurRad="6350" stA="60000" endA="900" endPos="60000" dist="60007" dir="5400000" sy="-100000" algn="bl" rotWithShape="0"/>
                </a:effectLst>
                <a:latin typeface="+mj-lt"/>
              </a:rPr>
              <a:t>文言文</a:t>
            </a:r>
            <a:endParaRPr lang="zh-CN" altLang="en-US" sz="20000" strike="noStrike" noProof="1" smtClean="0">
              <a:ln w="6600">
                <a:solidFill>
                  <a:schemeClr val="accent2"/>
                </a:solidFill>
                <a:prstDash val="solid"/>
              </a:ln>
              <a:solidFill>
                <a:srgbClr val="FFFFFF"/>
              </a:solidFill>
              <a:effectLst>
                <a:glow rad="228600">
                  <a:schemeClr val="accent6">
                    <a:satMod val="175000"/>
                    <a:alpha val="40000"/>
                  </a:schemeClr>
                </a:glow>
                <a:outerShdw blurRad="75057" dist="38100" dir="5400000" sy="-20000" rotWithShape="0">
                  <a:prstClr val="black">
                    <a:alpha val="25000"/>
                  </a:prstClr>
                </a:outerShdw>
                <a:reflection blurRad="6350" stA="60000" endA="900" endPos="60000" dist="60007" dir="5400000" sy="-100000" algn="bl" rotWithShape="0"/>
              </a:effectLst>
              <a:latin typeface="+mj-lt"/>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9890" y="2265045"/>
            <a:ext cx="11241405" cy="4292600"/>
          </a:xfrm>
          <a:prstGeom prst="rect">
            <a:avLst/>
          </a:prstGeom>
          <a:solidFill>
            <a:schemeClr val="bg2">
              <a:lumMod val="20000"/>
              <a:lumOff val="80000"/>
            </a:schemeClr>
          </a:solidFill>
        </p:spPr>
        <p:txBody>
          <a:bodyPr wrap="square" rtlCol="0">
            <a:spAutoFit/>
          </a:bodyPr>
          <a:p>
            <a:pPr algn="l">
              <a:lnSpc>
                <a:spcPct val="15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600" b="1">
                <a:solidFill>
                  <a:srgbClr val="FF0000"/>
                </a:solidFill>
                <a:latin typeface="华文中宋" panose="02010600040101010101" charset="-122"/>
                <a:ea typeface="华文中宋" panose="02010600040101010101" charset="-122"/>
                <a:cs typeface="华文中宋" panose="02010600040101010101" charset="-122"/>
                <a:sym typeface="+mn-ea"/>
              </a:rPr>
              <a:t>角度1：运用比喻的修辞，将澄澈的月光比喻成积水，用交错相生的水草比喻竹柏的影子，生动形象地写出月光的皎洁空灵，清亮无比，点染出一个空明澄澈、巯影摇曳、似真似幻的美妙境界。表现了苏轼醉情月景、超凡脱俗的“闲人”雅趣。</a:t>
            </a:r>
            <a:endParaRPr lang="zh-CN" altLang="en-US" sz="2600" b="1">
              <a:solidFill>
                <a:srgbClr val="FF0000"/>
              </a:solidFill>
              <a:latin typeface="华文中宋" panose="02010600040101010101" charset="-122"/>
              <a:ea typeface="华文中宋" panose="02010600040101010101" charset="-122"/>
              <a:cs typeface="华文中宋" panose="02010600040101010101" charset="-122"/>
            </a:endParaRPr>
          </a:p>
          <a:p>
            <a:pPr algn="l">
              <a:lnSpc>
                <a:spcPct val="150000"/>
              </a:lnSpc>
            </a:pPr>
            <a:r>
              <a:rPr lang="zh-CN" altLang="en-US" sz="2600" b="1">
                <a:solidFill>
                  <a:srgbClr val="FF0000"/>
                </a:solidFill>
                <a:latin typeface="华文中宋" panose="02010600040101010101" charset="-122"/>
                <a:ea typeface="华文中宋" panose="02010600040101010101" charset="-122"/>
                <a:cs typeface="华文中宋" panose="02010600040101010101" charset="-122"/>
                <a:sym typeface="+mn-ea"/>
              </a:rPr>
              <a:t>     角度2：正面侧面描写相结合，先正面写月色之透明皎洁，后侧面写“水草”交横可见，衬托“水”之清澈，即月色清亮无比，从而创造出一个冰清玉洁的透明世界。表现了苏轼醉情月景、超凡脱俗的“闲人”雅趣。</a:t>
            </a:r>
            <a:endParaRPr lang="zh-CN" altLang="en-US" sz="26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277495" y="224790"/>
            <a:ext cx="11235055" cy="1814830"/>
          </a:xfrm>
          <a:prstGeom prst="rect">
            <a:avLst/>
          </a:prstGeom>
          <a:solidFill>
            <a:schemeClr val="accent1">
              <a:lumMod val="20000"/>
              <a:lumOff val="80000"/>
            </a:schemeClr>
          </a:solidFill>
        </p:spPr>
        <p:txBody>
          <a:bodyPr wrap="square" rtlCol="0">
            <a:spAutoFit/>
          </a:bodyPr>
          <a:p>
            <a:r>
              <a:rPr lang="en-US" altLang="zh-CN" sz="2800" b="1">
                <a:latin typeface="华文中宋" panose="02010600040101010101" charset="-122"/>
                <a:ea typeface="华文中宋" panose="02010600040101010101" charset="-122"/>
                <a:cs typeface="华文中宋" panose="02010600040101010101" charset="-122"/>
                <a:sym typeface="+mn-ea"/>
              </a:rPr>
              <a:t>    </a:t>
            </a:r>
            <a:r>
              <a:rPr lang="zh-CN" sz="2800" b="1">
                <a:latin typeface="华文中宋" panose="02010600040101010101" charset="-122"/>
                <a:ea typeface="华文中宋" panose="02010600040101010101" charset="-122"/>
                <a:cs typeface="华文中宋" panose="02010600040101010101" charset="-122"/>
                <a:sym typeface="+mn-ea"/>
              </a:rPr>
              <a:t>12．【乙】文画线句子运用白描手法，勾勒出西湖空旷简约、洁白静谧的雪夜之景。请自选角度赏析【甲】文画线句子的写景之妙。（3分）</a:t>
            </a:r>
            <a:endParaRPr lang="zh-CN" sz="2800" b="1">
              <a:latin typeface="华文中宋" panose="02010600040101010101" charset="-122"/>
              <a:ea typeface="华文中宋" panose="02010600040101010101" charset="-122"/>
              <a:cs typeface="华文中宋" panose="02010600040101010101" charset="-122"/>
              <a:sym typeface="+mn-ea"/>
            </a:endParaRPr>
          </a:p>
          <a:p>
            <a:r>
              <a:rPr lang="zh-CN" sz="2800" u="sng">
                <a:latin typeface="华文中宋" panose="02010600040101010101" charset="-122"/>
                <a:ea typeface="华文中宋" panose="02010600040101010101" charset="-122"/>
                <a:cs typeface="华文中宋" panose="02010600040101010101" charset="-122"/>
                <a:sym typeface="+mn-ea"/>
              </a:rPr>
              <a:t>庭下如积水空明，水中藻、荇交横，盖竹柏影也。</a:t>
            </a:r>
            <a:endParaRPr lang="zh-CN" altLang="en-US" sz="2800" b="1">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8615" y="323850"/>
            <a:ext cx="10643870" cy="1630045"/>
          </a:xfrm>
          <a:prstGeom prst="rect">
            <a:avLst/>
          </a:prstGeom>
          <a:noFill/>
        </p:spPr>
        <p:txBody>
          <a:bodyPr wrap="square" rtlCol="0" anchor="t">
            <a:spAutoFit/>
          </a:bodyPr>
          <a:p>
            <a:r>
              <a:rPr lang="en-US" altLang="zh-CN" sz="2800">
                <a:latin typeface="华文中宋" panose="02010600040101010101" charset="-122"/>
                <a:ea typeface="华文中宋" panose="02010600040101010101" charset="-122"/>
                <a:cs typeface="华文中宋" panose="02010600040101010101" charset="-122"/>
                <a:sym typeface="+mn-ea"/>
              </a:rPr>
              <a:t>     </a:t>
            </a:r>
            <a:r>
              <a:rPr lang="zh-CN" sz="2400">
                <a:latin typeface="华文中宋" panose="02010600040101010101" charset="-122"/>
                <a:ea typeface="华文中宋" panose="02010600040101010101" charset="-122"/>
                <a:cs typeface="华文中宋" panose="02010600040101010101" charset="-122"/>
                <a:sym typeface="+mn-ea"/>
              </a:rPr>
              <a:t>13．梁衡在《秋月冬雪两轴画》中说，《记承天寺夜游》和《湖心亭看雪》是我国古典文学宝库中的两轴精品。如果以“承天寺夜游”和“湖心亭看雪”为上下联，请从两文中分别选取一个字，两个字合起来作为这幅对联的横批，并阐释一下理由。（4分）</a:t>
            </a:r>
            <a:endParaRPr lang="zh-CN" sz="24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617220" y="4525010"/>
            <a:ext cx="10589260" cy="1814830"/>
          </a:xfrm>
          <a:prstGeom prst="rect">
            <a:avLst/>
          </a:prstGeom>
          <a:solidFill>
            <a:schemeClr val="bg2">
              <a:lumMod val="20000"/>
              <a:lumOff val="80000"/>
            </a:schemeClr>
          </a:solidFill>
        </p:spPr>
        <p:txBody>
          <a:bodyPr wrap="square" rtlCol="0">
            <a:spAutoFit/>
          </a:bodyPr>
          <a:p>
            <a:r>
              <a:rPr lang="en-US" altLang="zh-CN" sz="28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横批：闲  痴  “闲”字，表现苏轼安闲自适，乐观旷达的心境；“痴”字，点明张岱钟情山水，淡泊孤寂的独特个性。“闲”、“痴”二字为两文的点睛之笔，是二人闲情逸致、天人合一境界的高度概括。  </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3101975" y="2563495"/>
            <a:ext cx="478790" cy="1731010"/>
          </a:xfrm>
          <a:prstGeom prst="rect">
            <a:avLst/>
          </a:prstGeom>
          <a:solidFill>
            <a:srgbClr val="FFFFFF"/>
          </a:solidFill>
          <a:ln w="9525" cap="flat" cmpd="sng">
            <a:solidFill>
              <a:srgbClr val="000000"/>
            </a:solidFill>
            <a:prstDash val="solid"/>
            <a:miter/>
            <a:headEnd type="none" w="med" len="med"/>
            <a:tailEnd type="none" w="med" len="med"/>
          </a:ln>
        </p:spPr>
        <p:txBody>
          <a:bodyPr vert="eaVert" wrap="square"/>
          <a:p>
            <a:r>
              <a:rPr lang="zh-CN" altLang="en-US"/>
              <a:t>记承天寺夜游</a:t>
            </a:r>
            <a:endParaRPr lang="zh-CN" altLang="en-US"/>
          </a:p>
          <a:p>
            <a:endParaRPr lang="zh-CN" altLang="en-US"/>
          </a:p>
          <a:p>
            <a:endParaRPr lang="zh-CN" altLang="en-US"/>
          </a:p>
        </p:txBody>
      </p:sp>
      <p:sp>
        <p:nvSpPr>
          <p:cNvPr id="5" name="文本框 4"/>
          <p:cNvSpPr txBox="1"/>
          <p:nvPr/>
        </p:nvSpPr>
        <p:spPr>
          <a:xfrm>
            <a:off x="4185285" y="2171700"/>
            <a:ext cx="1333500" cy="31115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     </a:t>
            </a:r>
            <a:endParaRPr lang="zh-CN" altLang="en-US"/>
          </a:p>
          <a:p>
            <a:endParaRPr lang="zh-CN" altLang="en-US"/>
          </a:p>
        </p:txBody>
      </p:sp>
      <p:sp>
        <p:nvSpPr>
          <p:cNvPr id="1073742851" name="文本框 1073742850"/>
          <p:cNvSpPr txBox="1"/>
          <p:nvPr/>
        </p:nvSpPr>
        <p:spPr>
          <a:xfrm>
            <a:off x="5883275" y="2489200"/>
            <a:ext cx="425450" cy="1879600"/>
          </a:xfrm>
          <a:prstGeom prst="rect">
            <a:avLst/>
          </a:prstGeom>
          <a:solidFill>
            <a:srgbClr val="FFFFFF"/>
          </a:solidFill>
          <a:ln w="9525" cap="flat" cmpd="sng">
            <a:solidFill>
              <a:srgbClr val="000000"/>
            </a:solidFill>
            <a:prstDash val="solid"/>
            <a:miter/>
            <a:headEnd type="none" w="med" len="med"/>
            <a:tailEnd type="none" w="med" len="med"/>
          </a:ln>
        </p:spPr>
        <p:txBody>
          <a:bodyPr vert="eaVert" wrap="square"/>
          <a:p>
            <a:pPr algn="l">
              <a:buClrTx/>
              <a:buSzTx/>
            </a:pPr>
            <a:r>
              <a:rPr lang="zh-CN" altLang="en-US" sz="1800"/>
              <a:t>湖心亭看雪</a:t>
            </a:r>
            <a:endParaRPr lang="zh-CN" altLang="en-US" sz="1800"/>
          </a:p>
          <a:p>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9415" y="0"/>
            <a:ext cx="10725785" cy="6554470"/>
          </a:xfrm>
          <a:prstGeom prst="rect">
            <a:avLst/>
          </a:prstGeom>
          <a:noFill/>
        </p:spPr>
        <p:txBody>
          <a:bodyPr wrap="square" rtlCol="0" anchor="t">
            <a:spAutoFit/>
          </a:bodyPr>
          <a:p>
            <a:pPr algn="l"/>
            <a:r>
              <a:rPr lang="en-US" altLang="zh-CN" sz="2800">
                <a:latin typeface="华文中宋" panose="02010600040101010101" charset="-122"/>
                <a:ea typeface="华文中宋" panose="02010600040101010101" charset="-122"/>
                <a:cs typeface="华文中宋" panose="02010600040101010101" charset="-122"/>
                <a:sym typeface="+mn-ea"/>
              </a:rPr>
              <a:t>2017</a:t>
            </a:r>
            <a:endParaRPr lang="en-US" alt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6（18分）（一）请阅读下面的三则古诗文，完成下面各题</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（甲）江上往来人，但爱鲈鱼美。</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君看一叶舟，出没风波里。﹣范仲淹《江上渔者》</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（乙）《邹记讽齐王纳谏》</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丙）景公①之时，雪三日而不霁。公被狐白之裘，坐于堂侧陛②．晏子入见，立有间，公曰：“怪哉！雨雪三日而天不寒。”晏子对曰：“天不寒乎？”公笑。晏子曰：“婴闻之古之贤君，饱而知人之饥，温而知人之寒，逸而知人之劳。今君不知也。”公曰：“善!寡人闻命矣。”乃令出裘发粟与饥寒者。令所睹于途者，无问其乡；所睹于里者，无问其家；循国计数，无言其名。士既事者兼月，疾者兼岁。孔子闻之曰：“晏子能明其所欲，景公能行其所善也。</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﹣﹣﹣《晏子春秋》</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【注释】①景公：春秋时期齐国的国君②陛：殿堂的台阶 ③涂：通</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“途”，路上④里：小于乡的行政单位，周代以二十五家为里 ⑤兼</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月：两个月。 兼，两倍的。</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400">
                <a:latin typeface="华文中宋" panose="02010600040101010101" charset="-122"/>
                <a:ea typeface="华文中宋" panose="02010600040101010101" charset="-122"/>
                <a:cs typeface="华文中宋" panose="02010600040101010101" charset="-122"/>
                <a:sym typeface="+mn-ea"/>
              </a:rPr>
              <a:t>（1）选文（乙）出自西汉　   　    编订的史书《　   　       》。</a:t>
            </a:r>
            <a:endParaRPr lang="zh-CN" sz="24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a:t>
            </a:r>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3807460" y="5543550"/>
            <a:ext cx="4857750" cy="521970"/>
          </a:xfrm>
          <a:prstGeom prst="rect">
            <a:avLst/>
          </a:prstGeom>
          <a:noFill/>
        </p:spPr>
        <p:txBody>
          <a:bodyPr wrap="square" rtlCol="0">
            <a:spAutoFit/>
          </a:bodyPr>
          <a:p>
            <a:r>
              <a:rPr lang="en-US" altLang="zh-CN" b="1">
                <a:solidFill>
                  <a:srgbClr val="FF0000"/>
                </a:solidFill>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刘向</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en-US" altLang="zh-CN" b="1">
                <a:solidFill>
                  <a:srgbClr val="FF0000"/>
                </a:solidFill>
              </a:rPr>
              <a:t>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战国策</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515" y="143510"/>
            <a:ext cx="11722735" cy="6092825"/>
          </a:xfrm>
          <a:prstGeom prst="rect">
            <a:avLst/>
          </a:prstGeom>
          <a:solidFill>
            <a:schemeClr val="bg2">
              <a:lumMod val="20000"/>
              <a:lumOff val="80000"/>
            </a:schemeClr>
          </a:solidFill>
        </p:spPr>
        <p:txBody>
          <a:bodyPr wrap="square" rtlCol="0">
            <a:spAutoFit/>
          </a:bodyPr>
          <a:p>
            <a:pPr indent="457200">
              <a:lnSpc>
                <a:spcPct val="150000"/>
              </a:lnSpc>
            </a:pPr>
            <a:r>
              <a:rPr lang="zh-CN" altLang="en-US" sz="2600" b="1"/>
              <a:t>齐景公在位的时候，大雪下了三天而不停。景公披着白色的狐皮裘衣，坐在殿堂侧边的台阶上。晏子进宫拜见景公，站了一会儿，景公说：“怪啊！大雪下了三天而天气竟然不寒冷。”晏子回答说：“天气果真不寒冷吗？”景公笑了笑。晏子说：“我听说古代的贤德君王，吃饱的时候能知道有人在挨饿，穿暖的时候知道有人在受寒，安逸的时候知道有人在辛苦。现在君王不知道民间的疾苦啊！”景公说：“说的对！我听从您的教诲了。”于是就下令拿出衣物和粮食，发放给饥寒交迫的人。命令凡看见路途有饥寒的人，不问他是哪个乡，看见在里闾有饥寒的人，不问他是哪一家，巡行全国统计发放数字，不必报他们的姓名。已任职的发给两月救济粮，生病的发给两年救济粮。孔子听到这件事后说：“晏子能够明白自己应做的事，景公能做他所高兴做的事。”</a:t>
            </a:r>
            <a:endParaRPr lang="zh-CN" altLang="en-US" sz="2600" b="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89835" y="657225"/>
            <a:ext cx="7800340" cy="3969385"/>
          </a:xfrm>
          <a:prstGeom prst="rect">
            <a:avLst/>
          </a:prstGeom>
          <a:solidFill>
            <a:schemeClr val="accent1">
              <a:lumMod val="20000"/>
              <a:lumOff val="80000"/>
            </a:schemeClr>
          </a:solidFill>
        </p:spPr>
        <p:txBody>
          <a:bodyPr wrap="square" rtlCol="0" anchor="t">
            <a:spAutoFit/>
          </a:bodyPr>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（2）下列加点词的意义和用法相同的一项是　   　</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A．闻寡人</a:t>
            </a:r>
            <a:r>
              <a:rPr lang="zh-CN" sz="2800" u="sng">
                <a:latin typeface="华文中宋" panose="02010600040101010101" charset="-122"/>
                <a:ea typeface="华文中宋" panose="02010600040101010101" charset="-122"/>
                <a:cs typeface="华文中宋" panose="02010600040101010101" charset="-122"/>
                <a:sym typeface="+mn-ea"/>
              </a:rPr>
              <a:t>之</a:t>
            </a:r>
            <a:r>
              <a:rPr lang="zh-CN" sz="2800">
                <a:latin typeface="华文中宋" panose="02010600040101010101" charset="-122"/>
                <a:ea typeface="华文中宋" panose="02010600040101010101" charset="-122"/>
                <a:cs typeface="华文中宋" panose="02010600040101010101" charset="-122"/>
                <a:sym typeface="+mn-ea"/>
              </a:rPr>
              <a:t>耳者      孔子闻</a:t>
            </a:r>
            <a:r>
              <a:rPr lang="zh-CN" sz="2800" u="sng">
                <a:latin typeface="华文中宋" panose="02010600040101010101" charset="-122"/>
                <a:ea typeface="华文中宋" panose="02010600040101010101" charset="-122"/>
                <a:cs typeface="华文中宋" panose="02010600040101010101" charset="-122"/>
                <a:sym typeface="+mn-ea"/>
              </a:rPr>
              <a:t>之</a:t>
            </a:r>
            <a:r>
              <a:rPr lang="zh-CN" sz="2800">
                <a:latin typeface="华文中宋" panose="02010600040101010101" charset="-122"/>
                <a:ea typeface="华文中宋" panose="02010600040101010101" charset="-122"/>
                <a:cs typeface="华文中宋" panose="02010600040101010101" charset="-122"/>
                <a:sym typeface="+mn-ea"/>
              </a:rPr>
              <a:t>曰</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B．时时而</a:t>
            </a:r>
            <a:r>
              <a:rPr lang="zh-CN" sz="2800" u="sng">
                <a:latin typeface="华文中宋" panose="02010600040101010101" charset="-122"/>
                <a:ea typeface="华文中宋" panose="02010600040101010101" charset="-122"/>
                <a:cs typeface="华文中宋" panose="02010600040101010101" charset="-122"/>
                <a:sym typeface="+mn-ea"/>
              </a:rPr>
              <a:t>间</a:t>
            </a:r>
            <a:r>
              <a:rPr lang="zh-CN" sz="2800">
                <a:latin typeface="华文中宋" panose="02010600040101010101" charset="-122"/>
                <a:ea typeface="华文中宋" panose="02010600040101010101" charset="-122"/>
                <a:cs typeface="华文中宋" panose="02010600040101010101" charset="-122"/>
                <a:sym typeface="+mn-ea"/>
              </a:rPr>
              <a:t>进         立有</a:t>
            </a:r>
            <a:r>
              <a:rPr lang="zh-CN" sz="2800" u="sng">
                <a:latin typeface="华文中宋" panose="02010600040101010101" charset="-122"/>
                <a:ea typeface="华文中宋" panose="02010600040101010101" charset="-122"/>
                <a:cs typeface="华文中宋" panose="02010600040101010101" charset="-122"/>
                <a:sym typeface="+mn-ea"/>
              </a:rPr>
              <a:t>间</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C．王之</a:t>
            </a:r>
            <a:r>
              <a:rPr lang="zh-CN" sz="2800" u="sng">
                <a:latin typeface="华文中宋" panose="02010600040101010101" charset="-122"/>
                <a:ea typeface="华文中宋" panose="02010600040101010101" charset="-122"/>
                <a:cs typeface="华文中宋" panose="02010600040101010101" charset="-122"/>
                <a:sym typeface="+mn-ea"/>
              </a:rPr>
              <a:t>蔽</a:t>
            </a:r>
            <a:r>
              <a:rPr lang="zh-CN" sz="2800">
                <a:latin typeface="华文中宋" panose="02010600040101010101" charset="-122"/>
                <a:ea typeface="华文中宋" panose="02010600040101010101" charset="-122"/>
                <a:cs typeface="华文中宋" panose="02010600040101010101" charset="-122"/>
                <a:sym typeface="+mn-ea"/>
              </a:rPr>
              <a:t>甚矣         横柯上</a:t>
            </a:r>
            <a:r>
              <a:rPr lang="zh-CN" sz="2800" u="sng">
                <a:latin typeface="华文中宋" panose="02010600040101010101" charset="-122"/>
                <a:ea typeface="华文中宋" panose="02010600040101010101" charset="-122"/>
                <a:cs typeface="华文中宋" panose="02010600040101010101" charset="-122"/>
                <a:sym typeface="+mn-ea"/>
              </a:rPr>
              <a:t>蔽</a:t>
            </a:r>
            <a:r>
              <a:rPr lang="zh-CN" sz="2800">
                <a:latin typeface="华文中宋" panose="02010600040101010101" charset="-122"/>
                <a:ea typeface="华文中宋" panose="02010600040101010101" charset="-122"/>
                <a:cs typeface="华文中宋" panose="02010600040101010101" charset="-122"/>
                <a:sym typeface="+mn-ea"/>
              </a:rPr>
              <a:t>，在昼犹昏</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D．</a:t>
            </a:r>
            <a:r>
              <a:rPr lang="zh-CN" sz="2800" u="sng">
                <a:latin typeface="华文中宋" panose="02010600040101010101" charset="-122"/>
                <a:ea typeface="华文中宋" panose="02010600040101010101" charset="-122"/>
                <a:cs typeface="华文中宋" panose="02010600040101010101" charset="-122"/>
                <a:sym typeface="+mn-ea"/>
              </a:rPr>
              <a:t>但</a:t>
            </a:r>
            <a:r>
              <a:rPr lang="zh-CN" sz="2800">
                <a:latin typeface="华文中宋" panose="02010600040101010101" charset="-122"/>
                <a:ea typeface="华文中宋" panose="02010600040101010101" charset="-122"/>
                <a:cs typeface="华文中宋" panose="02010600040101010101" charset="-122"/>
                <a:sym typeface="+mn-ea"/>
              </a:rPr>
              <a:t>爱鲈鱼美         </a:t>
            </a:r>
            <a:r>
              <a:rPr lang="zh-CN" sz="2800" u="sng">
                <a:latin typeface="华文中宋" panose="02010600040101010101" charset="-122"/>
                <a:ea typeface="华文中宋" panose="02010600040101010101" charset="-122"/>
                <a:cs typeface="华文中宋" panose="02010600040101010101" charset="-122"/>
                <a:sym typeface="+mn-ea"/>
              </a:rPr>
              <a:t>但</a:t>
            </a:r>
            <a:r>
              <a:rPr lang="zh-CN" sz="2800">
                <a:latin typeface="华文中宋" panose="02010600040101010101" charset="-122"/>
                <a:ea typeface="华文中宋" panose="02010600040101010101" charset="-122"/>
                <a:cs typeface="华文中宋" panose="02010600040101010101" charset="-122"/>
                <a:sym typeface="+mn-ea"/>
              </a:rPr>
              <a:t>少闲人如吾两人者耳</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9680575" y="434975"/>
            <a:ext cx="842645" cy="953135"/>
          </a:xfrm>
          <a:prstGeom prst="rect">
            <a:avLst/>
          </a:prstGeom>
          <a:noFill/>
        </p:spPr>
        <p:txBody>
          <a:bodyPr wrap="square" rtlCol="0">
            <a:spAutoFit/>
          </a:bodyPr>
          <a:p>
            <a:pPr algn="l"/>
            <a:r>
              <a:rPr lang="en-US" altLang="zh-CN" sz="28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D                                                                                              </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00580" y="676275"/>
            <a:ext cx="7740015" cy="3322955"/>
          </a:xfrm>
          <a:prstGeom prst="rect">
            <a:avLst/>
          </a:prstGeom>
          <a:solidFill>
            <a:schemeClr val="accent1">
              <a:lumMod val="20000"/>
              <a:lumOff val="80000"/>
            </a:schemeClr>
          </a:solidFill>
        </p:spPr>
        <p:txBody>
          <a:bodyPr wrap="square" rtlCol="0">
            <a:spAutoFit/>
          </a:bodyPr>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（3）下列加点虚词的意义和用法相同的一项是</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A．窥镜</a:t>
            </a:r>
            <a:r>
              <a:rPr lang="zh-CN" sz="2800" u="sng">
                <a:latin typeface="华文中宋" panose="02010600040101010101" charset="-122"/>
                <a:ea typeface="华文中宋" panose="02010600040101010101" charset="-122"/>
                <a:cs typeface="华文中宋" panose="02010600040101010101" charset="-122"/>
                <a:sym typeface="+mn-ea"/>
              </a:rPr>
              <a:t>而</a:t>
            </a:r>
            <a:r>
              <a:rPr lang="zh-CN" sz="2800">
                <a:latin typeface="华文中宋" panose="02010600040101010101" charset="-122"/>
                <a:ea typeface="华文中宋" panose="02010600040101010101" charset="-122"/>
                <a:cs typeface="华文中宋" panose="02010600040101010101" charset="-122"/>
                <a:sym typeface="+mn-ea"/>
              </a:rPr>
              <a:t>自视        雨雪三日</a:t>
            </a:r>
            <a:r>
              <a:rPr lang="zh-CN" sz="2800" u="sng">
                <a:latin typeface="华文中宋" panose="02010600040101010101" charset="-122"/>
                <a:ea typeface="华文中宋" panose="02010600040101010101" charset="-122"/>
                <a:cs typeface="华文中宋" panose="02010600040101010101" charset="-122"/>
                <a:sym typeface="+mn-ea"/>
              </a:rPr>
              <a:t>而</a:t>
            </a:r>
            <a:r>
              <a:rPr lang="zh-CN" sz="2800">
                <a:latin typeface="华文中宋" panose="02010600040101010101" charset="-122"/>
                <a:ea typeface="华文中宋" panose="02010600040101010101" charset="-122"/>
                <a:cs typeface="华文中宋" panose="02010600040101010101" charset="-122"/>
                <a:sym typeface="+mn-ea"/>
              </a:rPr>
              <a:t>天不寒</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B．欲有求</a:t>
            </a:r>
            <a:r>
              <a:rPr lang="zh-CN" sz="2800" u="sng">
                <a:latin typeface="华文中宋" panose="02010600040101010101" charset="-122"/>
                <a:ea typeface="华文中宋" panose="02010600040101010101" charset="-122"/>
                <a:cs typeface="华文中宋" panose="02010600040101010101" charset="-122"/>
                <a:sym typeface="+mn-ea"/>
              </a:rPr>
              <a:t>于</a:t>
            </a:r>
            <a:r>
              <a:rPr lang="zh-CN" sz="2800">
                <a:latin typeface="华文中宋" panose="02010600040101010101" charset="-122"/>
                <a:ea typeface="华文中宋" panose="02010600040101010101" charset="-122"/>
                <a:cs typeface="华文中宋" panose="02010600040101010101" charset="-122"/>
                <a:sym typeface="+mn-ea"/>
              </a:rPr>
              <a:t>我也     令所睹</a:t>
            </a:r>
            <a:r>
              <a:rPr lang="zh-CN" sz="2800" u="sng">
                <a:latin typeface="华文中宋" panose="02010600040101010101" charset="-122"/>
                <a:ea typeface="华文中宋" panose="02010600040101010101" charset="-122"/>
                <a:cs typeface="华文中宋" panose="02010600040101010101" charset="-122"/>
                <a:sym typeface="+mn-ea"/>
              </a:rPr>
              <a:t>于</a:t>
            </a:r>
            <a:r>
              <a:rPr lang="zh-CN" sz="2800">
                <a:latin typeface="华文中宋" panose="02010600040101010101" charset="-122"/>
                <a:ea typeface="华文中宋" panose="02010600040101010101" charset="-122"/>
                <a:cs typeface="华文中宋" panose="02010600040101010101" charset="-122"/>
                <a:sym typeface="+mn-ea"/>
              </a:rPr>
              <a:t>涂者</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C．上书谏寡人</a:t>
            </a:r>
            <a:r>
              <a:rPr lang="zh-CN" sz="2800" u="sng">
                <a:latin typeface="华文中宋" panose="02010600040101010101" charset="-122"/>
                <a:ea typeface="华文中宋" panose="02010600040101010101" charset="-122"/>
                <a:cs typeface="华文中宋" panose="02010600040101010101" charset="-122"/>
                <a:sym typeface="+mn-ea"/>
              </a:rPr>
              <a:t>者</a:t>
            </a:r>
            <a:r>
              <a:rPr lang="zh-CN" sz="2800">
                <a:latin typeface="华文中宋" panose="02010600040101010101" charset="-122"/>
                <a:ea typeface="华文中宋" panose="02010600040101010101" charset="-122"/>
                <a:cs typeface="华文中宋" panose="02010600040101010101" charset="-122"/>
                <a:sym typeface="+mn-ea"/>
              </a:rPr>
              <a:t>     乃令出裘发粟与饥寒</a:t>
            </a:r>
            <a:r>
              <a:rPr lang="zh-CN" sz="2800" u="sng">
                <a:latin typeface="华文中宋" panose="02010600040101010101" charset="-122"/>
                <a:ea typeface="华文中宋" panose="02010600040101010101" charset="-122"/>
                <a:cs typeface="华文中宋" panose="02010600040101010101" charset="-122"/>
                <a:sym typeface="+mn-ea"/>
              </a:rPr>
              <a:t>者</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D．吾妻</a:t>
            </a:r>
            <a:r>
              <a:rPr lang="zh-CN" sz="2800" u="sng">
                <a:latin typeface="华文中宋" panose="02010600040101010101" charset="-122"/>
                <a:ea typeface="华文中宋" panose="02010600040101010101" charset="-122"/>
                <a:cs typeface="华文中宋" panose="02010600040101010101" charset="-122"/>
                <a:sym typeface="+mn-ea"/>
              </a:rPr>
              <a:t>之</a:t>
            </a:r>
            <a:r>
              <a:rPr lang="zh-CN" sz="2800">
                <a:latin typeface="华文中宋" panose="02010600040101010101" charset="-122"/>
                <a:ea typeface="华文中宋" panose="02010600040101010101" charset="-122"/>
                <a:cs typeface="华文中宋" panose="02010600040101010101" charset="-122"/>
                <a:sym typeface="+mn-ea"/>
              </a:rPr>
              <a:t>美我者　　　婴闻古</a:t>
            </a:r>
            <a:r>
              <a:rPr lang="zh-CN" sz="2800" u="sng">
                <a:latin typeface="华文中宋" panose="02010600040101010101" charset="-122"/>
                <a:ea typeface="华文中宋" panose="02010600040101010101" charset="-122"/>
                <a:cs typeface="华文中宋" panose="02010600040101010101" charset="-122"/>
                <a:sym typeface="+mn-ea"/>
              </a:rPr>
              <a:t>之</a:t>
            </a:r>
            <a:r>
              <a:rPr lang="zh-CN" sz="2800">
                <a:latin typeface="华文中宋" panose="02010600040101010101" charset="-122"/>
                <a:ea typeface="华文中宋" panose="02010600040101010101" charset="-122"/>
                <a:cs typeface="华文中宋" panose="02010600040101010101" charset="-122"/>
                <a:sym typeface="+mn-ea"/>
              </a:rPr>
              <a:t>贤君</a:t>
            </a:r>
            <a:endParaRPr lang="zh-CN" altLang="en-US" sz="28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9512935" y="765175"/>
            <a:ext cx="786765" cy="583565"/>
          </a:xfrm>
          <a:prstGeom prst="rect">
            <a:avLst/>
          </a:prstGeom>
          <a:noFill/>
        </p:spPr>
        <p:txBody>
          <a:bodyPr wrap="square" rtlCol="0">
            <a:spAutoFit/>
          </a:bodyPr>
          <a:p>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C</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34185" y="2673985"/>
            <a:ext cx="7668260" cy="2553335"/>
          </a:xfrm>
          <a:prstGeom prst="rect">
            <a:avLst/>
          </a:prstGeom>
          <a:solidFill>
            <a:schemeClr val="accent1">
              <a:lumMod val="20000"/>
              <a:lumOff val="80000"/>
            </a:schemeClr>
          </a:solidFill>
        </p:spPr>
        <p:txBody>
          <a:bodyPr wrap="square" rtlCol="0">
            <a:spAutoFit/>
          </a:bodyPr>
          <a:p>
            <a:pPr algn="l"/>
            <a:r>
              <a:rPr lang="en-US" altLang="zh-CN" sz="32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rPr>
              <a:t>你看我跟城北的徐公比，哪个更美？</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3200">
              <a:solidFill>
                <a:srgbClr val="FF0000"/>
              </a:solidFill>
              <a:latin typeface="华文中宋" panose="02010600040101010101" charset="-122"/>
              <a:ea typeface="华文中宋" panose="02010600040101010101" charset="-122"/>
              <a:cs typeface="华文中宋" panose="02010600040101010101" charset="-122"/>
            </a:endParaRPr>
          </a:p>
          <a:p>
            <a:pPr algn="l"/>
            <a:r>
              <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rPr>
              <a:t>     自己吃饱且知道百姓的饥饿，自己穿暖且知道百姓的寒冷，自己安逸且知道百姓的劳苦．</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1922780" y="898525"/>
            <a:ext cx="7846060" cy="1383665"/>
          </a:xfrm>
          <a:prstGeom prst="rect">
            <a:avLst/>
          </a:prstGeom>
          <a:solidFill>
            <a:schemeClr val="accent1">
              <a:lumMod val="20000"/>
              <a:lumOff val="80000"/>
            </a:schemeClr>
          </a:solidFill>
        </p:spPr>
        <p:txBody>
          <a:bodyPr wrap="square" rtlCol="0">
            <a:spAutoFit/>
          </a:bodyPr>
          <a:p>
            <a:pPr algn="l"/>
            <a:r>
              <a:rPr lang="zh-CN" sz="2800">
                <a:latin typeface="华文中宋" panose="02010600040101010101" charset="-122"/>
                <a:ea typeface="华文中宋" panose="02010600040101010101" charset="-122"/>
                <a:cs typeface="华文中宋" panose="02010600040101010101" charset="-122"/>
                <a:sym typeface="+mn-ea"/>
              </a:rPr>
              <a:t>（4）翻译下面的句子。</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①我孰与城北徐公美？</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②饱而知人之饥，温而知人之寒，逸而知人之劳。</a:t>
            </a:r>
            <a:endParaRPr lang="zh-CN" altLang="en-US" sz="2800">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35125" y="919480"/>
            <a:ext cx="8449310" cy="4184650"/>
          </a:xfrm>
          <a:prstGeom prst="rect">
            <a:avLst/>
          </a:prstGeom>
          <a:solidFill>
            <a:schemeClr val="accent1">
              <a:lumMod val="20000"/>
              <a:lumOff val="80000"/>
            </a:schemeClr>
          </a:solidFill>
        </p:spPr>
        <p:txBody>
          <a:bodyPr wrap="square" rtlCol="0" anchor="t">
            <a:spAutoFit/>
          </a:bodyPr>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（5）从（甲）诗中可以看出作者表达的情感是：</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　   （乙）（丙）两选文中邹忌和晏子劝谏的目的分别是：（乙）　   　</a:t>
            </a:r>
            <a:endParaRPr lang="zh-CN" sz="2800">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sz="2800">
                <a:latin typeface="华文中宋" panose="02010600040101010101" charset="-122"/>
                <a:ea typeface="华文中宋" panose="02010600040101010101" charset="-122"/>
                <a:cs typeface="华文中宋" panose="02010600040101010101" charset="-122"/>
                <a:sym typeface="+mn-ea"/>
              </a:rPr>
              <a:t>          （丙）　   　</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1635125" y="1585595"/>
            <a:ext cx="8449310" cy="2676525"/>
          </a:xfrm>
          <a:prstGeom prst="rect">
            <a:avLst/>
          </a:prstGeom>
          <a:noFill/>
        </p:spPr>
        <p:txBody>
          <a:bodyPr wrap="square" rtlCol="0">
            <a:spAutoFit/>
          </a:bodyPr>
          <a:p>
            <a:pPr algn="l">
              <a:lnSpc>
                <a:spcPct val="150000"/>
              </a:lnSpc>
            </a:pPr>
            <a:r>
              <a:rPr lang="en-US" altLang="zh-CN" sz="28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对渔民疾苦的同情与关心，也含有对江上人的规劝之意；</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lnSpc>
                <a:spcPct val="150000"/>
              </a:lnSpc>
            </a:pPr>
            <a:r>
              <a:rPr lang="zh-CN" altLang="en-US" sz="2800">
                <a:solidFill>
                  <a:srgbClr val="FF0000"/>
                </a:solidFill>
                <a:latin typeface="华文中宋" panose="02010600040101010101" charset="-122"/>
                <a:ea typeface="华文中宋" panose="02010600040101010101" charset="-122"/>
                <a:cs typeface="华文中宋" panose="02010600040101010101" charset="-122"/>
              </a:rPr>
              <a:t>                  劝谏齐王广开言路，虚心听取建议，去除蒙蔽；          希望景公关系天下百姓疾苦．</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1055" y="1816100"/>
            <a:ext cx="10257790" cy="3538220"/>
          </a:xfrm>
          <a:prstGeom prst="rect">
            <a:avLst/>
          </a:prstGeom>
          <a:solidFill>
            <a:schemeClr val="accent1">
              <a:lumMod val="20000"/>
              <a:lumOff val="80000"/>
            </a:schemeClr>
          </a:solidFill>
        </p:spPr>
        <p:txBody>
          <a:bodyPr wrap="square" rtlCol="0">
            <a:spAutoFit/>
          </a:bodyPr>
          <a:p>
            <a:pPr algn="l">
              <a:lnSpc>
                <a:spcPct val="150000"/>
              </a:lnSpc>
            </a:pPr>
            <a:r>
              <a:rPr lang="en-US" altLang="zh-CN" sz="32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rPr>
              <a:t>邹忌采取“迂回战术”，先从小事切入，取得对方认同，然后从家庭小事推入国家大事，让对方自然接受．</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endParaRPr>
          </a:p>
          <a:p>
            <a:pPr algn="l">
              <a:lnSpc>
                <a:spcPct val="150000"/>
              </a:lnSpc>
            </a:pPr>
            <a:r>
              <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rPr>
              <a:t>     晏子则从大处入手，巧妙运用古代贤君的做法进行侧面暗示，使景公顿悟． </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endParaRPr>
          </a:p>
          <a:p>
            <a:endParaRPr lang="zh-CN" altLang="en-US" sz="32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1210945" y="826770"/>
            <a:ext cx="9490710" cy="521970"/>
          </a:xfrm>
          <a:prstGeom prst="rect">
            <a:avLst/>
          </a:prstGeom>
          <a:solidFill>
            <a:schemeClr val="accent1">
              <a:lumMod val="20000"/>
              <a:lumOff val="80000"/>
            </a:schemeClr>
          </a:solidFill>
        </p:spPr>
        <p:txBody>
          <a:bodyPr wrap="square" rtlCol="0">
            <a:spAutoFit/>
          </a:bodyPr>
          <a:p>
            <a:r>
              <a:rPr lang="en-US" altLang="zh-CN" sz="2800">
                <a:latin typeface="华文中宋" panose="02010600040101010101" charset="-122"/>
                <a:ea typeface="华文中宋" panose="02010600040101010101" charset="-122"/>
                <a:cs typeface="华文中宋" panose="02010600040101010101" charset="-122"/>
                <a:sym typeface="+mn-ea"/>
              </a:rPr>
              <a:t>   </a:t>
            </a:r>
            <a:r>
              <a:rPr lang="zh-CN" sz="2800">
                <a:latin typeface="华文中宋" panose="02010600040101010101" charset="-122"/>
                <a:ea typeface="华文中宋" panose="02010600040101010101" charset="-122"/>
                <a:cs typeface="华文中宋" panose="02010600040101010101" charset="-122"/>
                <a:sym typeface="+mn-ea"/>
              </a:rPr>
              <a:t>（6）简要比较邹忌和晏子两人的谈话技巧有什么不同。</a:t>
            </a:r>
            <a:endParaRPr lang="zh-CN" altLang="en-US" sz="2800">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p:nvPr>
            <p:ph idx="1"/>
          </p:nvPr>
        </p:nvPicPr>
        <p:blipFill>
          <a:blip r:embed="rId1"/>
          <a:srcRect b="25227"/>
          <a:stretch>
            <a:fillRect/>
          </a:stretch>
        </p:blipFill>
        <p:spPr>
          <a:xfrm>
            <a:off x="0" y="0"/>
            <a:ext cx="12134850" cy="6858000"/>
          </a:xfrm>
          <a:prstGeom prst="rect">
            <a:avLst/>
          </a:prstGeom>
        </p:spPr>
      </p:pic>
      <p:sp>
        <p:nvSpPr>
          <p:cNvPr id="3" name="文本框 2"/>
          <p:cNvSpPr txBox="1"/>
          <p:nvPr/>
        </p:nvSpPr>
        <p:spPr>
          <a:xfrm>
            <a:off x="231140" y="0"/>
            <a:ext cx="11555095" cy="6393180"/>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例1【2019・枣庄】</a:t>
            </a:r>
            <a:r>
              <a:rPr lang="zh-CN" sz="2100">
                <a:latin typeface="华文中宋" panose="02010600040101010101" charset="-122"/>
                <a:ea typeface="华文中宋" panose="02010600040101010101" charset="-122"/>
                <a:cs typeface="华文中宋" panose="02010600040101010101" charset="-122"/>
                <a:sym typeface="+mn-ea"/>
              </a:rPr>
              <a:t>9.解释下面加点的词。（4分）（1）伛偻提携</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伛偻</a:t>
            </a:r>
            <a:r>
              <a:rPr lang="en-US" sz="2100">
                <a:latin typeface="华文中宋" panose="02010600040101010101" charset="-122"/>
                <a:ea typeface="华文中宋" panose="02010600040101010101" charset="-122"/>
                <a:cs typeface="华文中宋" panose="02010600040101010101" charset="-122"/>
                <a:sym typeface="+mn-ea"/>
              </a:rPr>
              <a:t>:</a:t>
            </a:r>
            <a:r>
              <a:rPr lang="en-US" sz="2100" u="sng">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（2）泉香而酒洌</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洌：               </a:t>
            </a:r>
            <a:r>
              <a:rPr lang="en-US" sz="2100" u="sng">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（3）杂然而前陈者</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杂然</a:t>
            </a:r>
            <a:r>
              <a:rPr lang="en-US" sz="2100">
                <a:latin typeface="华文中宋" panose="02010600040101010101" charset="-122"/>
                <a:ea typeface="华文中宋" panose="02010600040101010101" charset="-122"/>
                <a:cs typeface="华文中宋" panose="02010600040101010101" charset="-122"/>
                <a:sym typeface="+mn-ea"/>
              </a:rPr>
              <a:t>:</a:t>
            </a:r>
            <a:r>
              <a:rPr lang="en-US" sz="2100" u="sng">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（4）则必即丰乐以饮</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即</a:t>
            </a:r>
            <a:r>
              <a:rPr lang="en-US" sz="2100">
                <a:latin typeface="华文中宋" panose="02010600040101010101" charset="-122"/>
                <a:ea typeface="华文中宋" panose="02010600040101010101" charset="-122"/>
                <a:cs typeface="华文中宋" panose="02010600040101010101" charset="-122"/>
                <a:sym typeface="+mn-ea"/>
              </a:rPr>
              <a:t>:</a:t>
            </a:r>
            <a:r>
              <a:rPr lang="en-US" sz="2100" u="sng">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10.下列各组加点词在句子中的意义和用法，不相同的一项是（3分）A.临溪</a:t>
            </a:r>
            <a:r>
              <a:rPr lang="zh-CN" sz="2100" b="1">
                <a:latin typeface="华文中宋" panose="02010600040101010101" charset="-122"/>
                <a:ea typeface="华文中宋" panose="02010600040101010101" charset="-122"/>
                <a:cs typeface="华文中宋" panose="02010600040101010101" charset="-122"/>
                <a:sym typeface="+mn-ea"/>
              </a:rPr>
              <a:t>而</a:t>
            </a:r>
            <a:r>
              <a:rPr lang="zh-CN" sz="2100">
                <a:latin typeface="华文中宋" panose="02010600040101010101" charset="-122"/>
                <a:ea typeface="华文中宋" panose="02010600040101010101" charset="-122"/>
                <a:cs typeface="华文中宋" panose="02010600040101010101" charset="-122"/>
                <a:sym typeface="+mn-ea"/>
              </a:rPr>
              <a:t>渔</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则必即醒心</a:t>
            </a:r>
            <a:r>
              <a:rPr lang="zh-CN" sz="2100" b="1">
                <a:latin typeface="华文中宋" panose="02010600040101010101" charset="-122"/>
                <a:ea typeface="华文中宋" panose="02010600040101010101" charset="-122"/>
                <a:cs typeface="华文中宋" panose="02010600040101010101" charset="-122"/>
                <a:sym typeface="+mn-ea"/>
              </a:rPr>
              <a:t>而</a:t>
            </a:r>
            <a:r>
              <a:rPr lang="zh-CN" sz="2100">
                <a:latin typeface="华文中宋" panose="02010600040101010101" charset="-122"/>
                <a:ea typeface="华文中宋" panose="02010600040101010101" charset="-122"/>
                <a:cs typeface="华文中宋" panose="02010600040101010101" charset="-122"/>
                <a:sym typeface="+mn-ea"/>
              </a:rPr>
              <a:t>望B.行者休</a:t>
            </a:r>
            <a:r>
              <a:rPr lang="zh-CN" sz="2100" b="1">
                <a:latin typeface="华文中宋" panose="02010600040101010101" charset="-122"/>
                <a:ea typeface="华文中宋" panose="02010600040101010101" charset="-122"/>
                <a:cs typeface="华文中宋" panose="02010600040101010101" charset="-122"/>
                <a:sym typeface="+mn-ea"/>
              </a:rPr>
              <a:t>于</a:t>
            </a:r>
            <a:r>
              <a:rPr lang="zh-CN" sz="2100">
                <a:latin typeface="华文中宋" panose="02010600040101010101" charset="-122"/>
                <a:ea typeface="华文中宋" panose="02010600040101010101" charset="-122"/>
                <a:cs typeface="华文中宋" panose="02010600040101010101" charset="-122"/>
                <a:sym typeface="+mn-ea"/>
              </a:rPr>
              <a:t>树</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所欲有甚</a:t>
            </a:r>
            <a:r>
              <a:rPr lang="zh-CN" sz="2100" b="1">
                <a:latin typeface="华文中宋" panose="02010600040101010101" charset="-122"/>
                <a:ea typeface="华文中宋" panose="02010600040101010101" charset="-122"/>
                <a:cs typeface="华文中宋" panose="02010600040101010101" charset="-122"/>
                <a:sym typeface="+mn-ea"/>
              </a:rPr>
              <a:t>于</a:t>
            </a:r>
            <a:r>
              <a:rPr lang="zh-CN" sz="2100">
                <a:latin typeface="华文中宋" panose="02010600040101010101" charset="-122"/>
                <a:ea typeface="华文中宋" panose="02010600040101010101" charset="-122"/>
                <a:cs typeface="华文中宋" panose="02010600040101010101" charset="-122"/>
                <a:sym typeface="+mn-ea"/>
              </a:rPr>
              <a:t>生者（《鱼我所欲也》C.以见夫群山</a:t>
            </a:r>
            <a:r>
              <a:rPr lang="zh-CN" sz="2100" b="1">
                <a:latin typeface="华文中宋" panose="02010600040101010101" charset="-122"/>
                <a:ea typeface="华文中宋" panose="02010600040101010101" charset="-122"/>
                <a:cs typeface="华文中宋" panose="02010600040101010101" charset="-122"/>
                <a:sym typeface="+mn-ea"/>
              </a:rPr>
              <a:t>之</a:t>
            </a:r>
            <a:r>
              <a:rPr lang="zh-CN" sz="2100">
                <a:latin typeface="华文中宋" panose="02010600040101010101" charset="-122"/>
                <a:ea typeface="华文中宋" panose="02010600040101010101" charset="-122"/>
                <a:cs typeface="华文中宋" panose="02010600040101010101" charset="-122"/>
                <a:sym typeface="+mn-ea"/>
              </a:rPr>
              <a:t>相环</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无丝竹</a:t>
            </a:r>
            <a:r>
              <a:rPr lang="zh-CN" sz="2100" b="1">
                <a:latin typeface="华文中宋" panose="02010600040101010101" charset="-122"/>
                <a:ea typeface="华文中宋" panose="02010600040101010101" charset="-122"/>
                <a:cs typeface="华文中宋" panose="02010600040101010101" charset="-122"/>
                <a:sym typeface="+mn-ea"/>
              </a:rPr>
              <a:t>之</a:t>
            </a:r>
            <a:r>
              <a:rPr lang="zh-CN" sz="2100">
                <a:latin typeface="华文中宋" panose="02010600040101010101" charset="-122"/>
                <a:ea typeface="华文中宋" panose="02010600040101010101" charset="-122"/>
                <a:cs typeface="华文中宋" panose="02010600040101010101" charset="-122"/>
                <a:sym typeface="+mn-ea"/>
              </a:rPr>
              <a:t>乱耳（《陋室铭》）D.醒能述</a:t>
            </a:r>
            <a:r>
              <a:rPr lang="zh-CN" sz="2100" b="1">
                <a:latin typeface="华文中宋" panose="02010600040101010101" charset="-122"/>
                <a:ea typeface="华文中宋" panose="02010600040101010101" charset="-122"/>
                <a:cs typeface="华文中宋" panose="02010600040101010101" charset="-122"/>
                <a:sym typeface="+mn-ea"/>
              </a:rPr>
              <a:t>以</a:t>
            </a:r>
            <a:r>
              <a:rPr lang="zh-CN" sz="2100">
                <a:latin typeface="华文中宋" panose="02010600040101010101" charset="-122"/>
                <a:ea typeface="华文中宋" panose="02010600040101010101" charset="-122"/>
                <a:cs typeface="华文中宋" panose="02010600040101010101" charset="-122"/>
                <a:sym typeface="+mn-ea"/>
              </a:rPr>
              <a:t>文者</a:t>
            </a:r>
            <a:r>
              <a:rPr lang="en-US" sz="2100">
                <a:latin typeface="华文中宋" panose="02010600040101010101" charset="-122"/>
                <a:ea typeface="华文中宋" panose="02010600040101010101" charset="-122"/>
                <a:cs typeface="华文中宋" panose="02010600040101010101" charset="-122"/>
                <a:sym typeface="+mn-ea"/>
              </a:rPr>
              <a:t>          </a:t>
            </a:r>
            <a:r>
              <a:rPr lang="zh-CN" sz="2100">
                <a:latin typeface="华文中宋" panose="02010600040101010101" charset="-122"/>
                <a:ea typeface="华文中宋" panose="02010600040101010101" charset="-122"/>
                <a:cs typeface="华文中宋" panose="02010600040101010101" charset="-122"/>
                <a:sym typeface="+mn-ea"/>
              </a:rPr>
              <a:t>君子深造之</a:t>
            </a:r>
            <a:r>
              <a:rPr lang="zh-CN" sz="2100" b="1">
                <a:latin typeface="华文中宋" panose="02010600040101010101" charset="-122"/>
                <a:ea typeface="华文中宋" panose="02010600040101010101" charset="-122"/>
                <a:cs typeface="华文中宋" panose="02010600040101010101" charset="-122"/>
                <a:sym typeface="+mn-ea"/>
              </a:rPr>
              <a:t>以</a:t>
            </a:r>
            <a:r>
              <a:rPr lang="zh-CN" sz="2100">
                <a:latin typeface="华文中宋" panose="02010600040101010101" charset="-122"/>
                <a:ea typeface="华文中宋" panose="02010600040101010101" charset="-122"/>
                <a:cs typeface="华文中宋" panose="02010600040101010101" charset="-122"/>
                <a:sym typeface="+mn-ea"/>
              </a:rPr>
              <a:t>道（《孔孟论学习》</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考点1：词语释义</a:t>
            </a:r>
            <a:endParaRPr lang="zh-CN" altLang="en-US" sz="21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方法点拨：</a:t>
            </a: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记准实虚词</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4997450" y="1537335"/>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 清。  </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6" name="文本框 5"/>
          <p:cNvSpPr txBox="1"/>
          <p:nvPr/>
        </p:nvSpPr>
        <p:spPr>
          <a:xfrm>
            <a:off x="4997450" y="2007235"/>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Arial" panose="020B0604020202020204" pitchFamily="34" charset="0"/>
                <a:sym typeface="+mn-ea"/>
              </a:rPr>
              <a:t>错杂的样子。</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7" name="文本框 6"/>
          <p:cNvSpPr txBox="1"/>
          <p:nvPr/>
        </p:nvSpPr>
        <p:spPr>
          <a:xfrm>
            <a:off x="4997450" y="2529205"/>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就，靠近，到。</a:t>
            </a:r>
            <a:r>
              <a:rPr lang="en-US" sz="2800" b="1" u="sng">
                <a:latin typeface="华文中宋" panose="02010600040101010101" charset="-122"/>
                <a:ea typeface="华文中宋" panose="02010600040101010101" charset="-122"/>
                <a:cs typeface="华文中宋" panose="02010600040101010101" charset="-122"/>
                <a:sym typeface="+mn-ea"/>
              </a:rPr>
              <a:t>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9290050" y="2935605"/>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Arial" panose="020B0604020202020204" pitchFamily="34" charset="0"/>
                <a:sym typeface="+mn-ea"/>
              </a:rPr>
              <a:t>B</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9" name="文本框 8"/>
          <p:cNvSpPr txBox="1"/>
          <p:nvPr/>
        </p:nvSpPr>
        <p:spPr>
          <a:xfrm>
            <a:off x="4893310" y="1015365"/>
            <a:ext cx="3521710" cy="521970"/>
          </a:xfrm>
          <a:prstGeom prst="rect">
            <a:avLst/>
          </a:prstGeom>
          <a:noFill/>
        </p:spPr>
        <p:txBody>
          <a:bodyPr wrap="square" rtlCol="0">
            <a:spAutoFit/>
          </a:bodyPr>
          <a:p>
            <a:r>
              <a:rPr lang="en-US" sz="2400" b="1" u="sng">
                <a:solidFill>
                  <a:srgbClr val="FF0000"/>
                </a:solidFill>
                <a:latin typeface="宋体" panose="02010600030101010101" pitchFamily="2" charset="-122"/>
                <a:cs typeface="Arial" panose="020B0604020202020204" pitchFamily="34" charset="0"/>
                <a:sym typeface="+mn-ea"/>
              </a:rPr>
              <a:t> </a:t>
            </a:r>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 驼背，指老年人</a:t>
            </a:r>
            <a:r>
              <a:rPr lang="en-US" sz="2400" b="1" u="sng">
                <a:solidFill>
                  <a:srgbClr val="FF0000"/>
                </a:solidFill>
                <a:latin typeface="宋体" panose="02010600030101010101" pitchFamily="2" charset="-122"/>
                <a:cs typeface="Arial" panose="020B0604020202020204" pitchFamily="34" charset="0"/>
                <a:sym typeface="+mn-ea"/>
              </a:rPr>
              <a:t>。  </a:t>
            </a:r>
            <a:r>
              <a:rPr lang="en-US" sz="2400" b="1" u="sng">
                <a:latin typeface="宋体" panose="02010600030101010101" pitchFamily="2" charset="-122"/>
                <a:cs typeface="Arial" panose="020B0604020202020204" pitchFamily="34" charset="0"/>
                <a:sym typeface="+mn-ea"/>
              </a:rPr>
              <a:t> </a:t>
            </a:r>
            <a:endParaRPr lang="zh-CN" altLang="en-US" sz="2400" b="1"/>
          </a:p>
        </p:txBody>
      </p:sp>
    </p:spTree>
    <p:custDataLst>
      <p:tags r:id="rId2"/>
    </p:custDataLst>
  </p:cSld>
  <p:clrMapOvr>
    <a:masterClrMapping/>
  </p:clrMapOvr>
  <p:timing>
    <p:tnLst>
      <p:par>
        <p:cTn id="1" dur="indefinite" restart="never" nodeType="tmRoot"/>
      </p:par>
    </p:tnLst>
    <p:bldLst>
      <p:bldP spid="5" grpId="1"/>
      <p:bldP spid="6" grpId="1"/>
      <p:bldP spid="7" grpId="1"/>
      <p:bldP spid="8" grpId="1"/>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rcRect l="6184" t="17438" r="31540" b="6675"/>
          <a:stretch>
            <a:fillRect/>
          </a:stretch>
        </p:blipFill>
        <p:spPr>
          <a:xfrm>
            <a:off x="1035685" y="215900"/>
            <a:ext cx="10636250" cy="6425565"/>
          </a:xfrm>
          <a:prstGeom prst="rect">
            <a:avLst/>
          </a:prstGeom>
        </p:spPr>
      </p:pic>
      <p:sp>
        <p:nvSpPr>
          <p:cNvPr id="2" name="标题 1"/>
          <p:cNvSpPr>
            <a:spLocks noGrp="1"/>
          </p:cNvSpPr>
          <p:nvPr>
            <p:ph type="title"/>
          </p:nvPr>
        </p:nvSpPr>
        <p:spPr>
          <a:xfrm>
            <a:off x="0" y="-635"/>
            <a:ext cx="9371330" cy="1022985"/>
          </a:xfrm>
        </p:spPr>
        <p:txBody>
          <a:bodyPr/>
          <a:p>
            <a:r>
              <a:rPr lang="en-US" altLang="zh-CN">
                <a:solidFill>
                  <a:srgbClr val="FF0000"/>
                </a:solidFill>
              </a:rPr>
              <a:t>2019</a:t>
            </a:r>
            <a:endParaRPr lang="en-US" altLang="zh-CN">
              <a:solidFill>
                <a:srgbClr val="FF0000"/>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2124710" y="219710"/>
            <a:ext cx="8875395" cy="6537325"/>
          </a:xfrm>
        </p:spPr>
        <p:txBody>
          <a:bodyPr wrap="square" lIns="91440" tIns="45720" rIns="91440" bIns="45720" anchor="t"/>
          <a:p>
            <a:pPr>
              <a:spcBef>
                <a:spcPct val="0"/>
              </a:spcBef>
            </a:pPr>
            <a:r>
              <a:rPr lang="zh-CN" altLang="en-US" sz="3200" kern="1200">
                <a:latin typeface="+mn-ea"/>
                <a:ea typeface="+mn-ea"/>
                <a:cs typeface="+mn-cs"/>
                <a:sym typeface="Arial" panose="020B0604020202020204" pitchFamily="34" charset="0"/>
              </a:rPr>
              <a:t>　古汉语实词包括名词、动词、形容词、数词和量词。至于代词，在古汉语中，因其语法作用特殊，一般归为虚词。文言词汇中出现频率最多的是实词，较难掌握的也是实词。熟悉实词主要是掌握</a:t>
            </a:r>
            <a:r>
              <a:rPr lang="zh-CN" altLang="en-US" sz="3200" kern="1200">
                <a:solidFill>
                  <a:srgbClr val="FFFF00"/>
                </a:solidFill>
                <a:latin typeface="+mn-ea"/>
                <a:ea typeface="+mn-ea"/>
                <a:cs typeface="+mn-cs"/>
                <a:sym typeface="Arial" panose="020B0604020202020204" pitchFamily="34" charset="0"/>
              </a:rPr>
              <a:t>通假字、古今异义、一词多义、词类活用</a:t>
            </a:r>
            <a:r>
              <a:rPr lang="zh-CN" altLang="en-US" sz="3200" kern="1200">
                <a:latin typeface="+mn-ea"/>
                <a:ea typeface="+mn-ea"/>
                <a:cs typeface="+mn-cs"/>
                <a:sym typeface="Arial" panose="020B0604020202020204" pitchFamily="34" charset="0"/>
              </a:rPr>
              <a:t>等知识。</a:t>
            </a:r>
            <a:endParaRPr lang="zh-CN" altLang="en-US" sz="3200" kern="1200">
              <a:latin typeface="+mn-ea"/>
              <a:ea typeface="+mn-ea"/>
              <a:cs typeface="+mn-cs"/>
              <a:sym typeface="Arial" panose="020B0604020202020204" pitchFamily="34" charset="0"/>
            </a:endParaRPr>
          </a:p>
        </p:txBody>
      </p:sp>
      <p:sp>
        <p:nvSpPr>
          <p:cNvPr id="4" name="矩形 3"/>
          <p:cNvSpPr/>
          <p:nvPr/>
        </p:nvSpPr>
        <p:spPr>
          <a:xfrm>
            <a:off x="280670" y="219710"/>
            <a:ext cx="2265045" cy="6247130"/>
          </a:xfrm>
          <a:prstGeom prst="rect">
            <a:avLst/>
          </a:prstGeom>
          <a:noFill/>
          <a:ln>
            <a:noFill/>
          </a:ln>
        </p:spPr>
        <p:txBody>
          <a:bodyPr wrap="square" rtlCol="0" anchor="t">
            <a:spAutoFit/>
            <a:scene3d>
              <a:camera prst="isometricRightUp">
                <a:rot lat="1200000" lon="18600000" rev="0"/>
              </a:camera>
              <a:lightRig rig="flat" dir="t">
                <a:rot lat="0" lon="0" rev="600000"/>
              </a:lightRig>
            </a:scene3d>
            <a:sp3d extrusionH="215900"/>
          </a:bodyPr>
          <a:p>
            <a:pPr algn="ctr" fontAlgn="base"/>
            <a:r>
              <a:rPr lang="zh-CN" altLang="en-US" sz="10000" b="1" strike="noStrike" noProof="1">
                <a:blipFill>
                  <a:blip r:embed="rId2"/>
                  <a:stretch>
                    <a:fillRect/>
                  </a:stretch>
                </a:blipFill>
                <a:effectLst>
                  <a:glow rad="228600">
                    <a:srgbClr val="A5A5A5">
                      <a:alpha val="40000"/>
                      <a:satMod val="175000"/>
                    </a:srgbClr>
                  </a:glow>
                  <a:outerShdw blurRad="50800" dir="5400000" algn="ctr" rotWithShape="0">
                    <a:srgbClr val="000000">
                      <a:alpha val="43000"/>
                    </a:srgbClr>
                  </a:outerShdw>
                </a:effectLst>
                <a:latin typeface="Arial" panose="020B0604020202020204" pitchFamily="34" charset="0"/>
                <a:ea typeface="宋体" panose="02010600030101010101" pitchFamily="2" charset="-122"/>
                <a:cs typeface="+mn-ea"/>
              </a:rPr>
              <a:t>文言实词</a:t>
            </a:r>
            <a:endParaRPr lang="zh-CN" altLang="en-US" sz="10000" b="1" strike="noStrike" noProof="1">
              <a:blipFill>
                <a:blip r:embed="rId2"/>
                <a:stretch>
                  <a:fillRect/>
                </a:stretch>
              </a:blipFill>
              <a:effectLst>
                <a:glow rad="228600">
                  <a:srgbClr val="A5A5A5">
                    <a:alpha val="40000"/>
                    <a:satMod val="175000"/>
                  </a:srgbClr>
                </a:glow>
                <a:outerShdw blurRad="50800" dir="5400000" algn="ctr" rotWithShape="0">
                  <a:srgbClr val="000000">
                    <a:alpha val="43000"/>
                  </a:srgbClr>
                </a:outerShdw>
              </a:effectLst>
            </a:endParaRPr>
          </a:p>
        </p:txBody>
      </p:sp>
    </p:spTree>
  </p:cSld>
  <p:clrMapOvr>
    <a:masterClrMapping/>
  </p:clrMapOvr>
  <p:transition>
    <p:split orient="vert"/>
  </p:transition>
  <p:timing>
    <p:tnLst>
      <p:par>
        <p:cTn id="1" dur="indefinite" restart="never" nodeType="tmRoot"/>
      </p:par>
    </p:tnLst>
    <p:bldLst>
      <p:bldP spid="4" grpId="0"/>
      <p:bldP spid="4" grpId="1"/>
      <p:bldP spid="4" grpId="2"/>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702310" y="1469390"/>
            <a:ext cx="10618470" cy="4175125"/>
          </a:xfrm>
        </p:spPr>
        <p:txBody>
          <a:bodyPr/>
          <a:p>
            <a:pPr marL="0" indent="0" fontAlgn="base">
              <a:buNone/>
            </a:pPr>
            <a:r>
              <a:rPr lang="zh-CN" altLang="en-US" strike="noStrike" noProof="1"/>
              <a:t>　</a:t>
            </a:r>
            <a:r>
              <a:rPr lang="zh-CN" altLang="en-US" sz="2800" strike="noStrike" noProof="1"/>
              <a:t>1. 识别通假字，掌握其本字、读音和意义。古今通假现象是一个很复杂的问题，对于我们来说，一要掌握通假现象的原则，即通假字和本字读音必须相同或相近，如“</a:t>
            </a:r>
            <a:r>
              <a:rPr lang="zh-CN" altLang="en-US" sz="2800" strike="noStrike" noProof="1">
                <a:solidFill>
                  <a:srgbClr val="FFFF00"/>
                </a:solidFill>
              </a:rPr>
              <a:t>便要还家，设酒杀鸡作食”</a:t>
            </a:r>
            <a:r>
              <a:rPr lang="zh-CN" altLang="en-US" sz="2800" strike="noStrike" noProof="1"/>
              <a:t>中</a:t>
            </a:r>
            <a:r>
              <a:rPr lang="zh-CN" altLang="en-US" sz="2800" strike="noStrike" noProof="1">
                <a:solidFill>
                  <a:srgbClr val="FF0000"/>
                </a:solidFill>
              </a:rPr>
              <a:t>“要”通“邀”</a:t>
            </a:r>
            <a:r>
              <a:rPr lang="zh-CN" altLang="en-US" sz="2800" strike="noStrike" noProof="1"/>
              <a:t>，读作“yāo”;二要靠平时积累，牢记所学课文中注释所指出的通假字。注意，</a:t>
            </a:r>
            <a:r>
              <a:rPr lang="zh-CN" altLang="en-US" sz="2800"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rPr>
              <a:t>如果通假字与本字读音不同，应读本字的现代读音。如“火齐之所及也”中“齐”通“剂”，应读“jì”。</a:t>
            </a:r>
            <a:endParaRPr lang="zh-CN" altLang="en-US" sz="2800"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矩形 3"/>
          <p:cNvSpPr/>
          <p:nvPr/>
        </p:nvSpPr>
        <p:spPr>
          <a:xfrm>
            <a:off x="1836419" y="280669"/>
            <a:ext cx="2937510" cy="1198880"/>
          </a:xfrm>
          <a:prstGeom prst="rect">
            <a:avLst/>
          </a:prstGeom>
          <a:noFill/>
          <a:ln>
            <a:noFill/>
          </a:ln>
        </p:spPr>
        <p:txBody>
          <a:bodyPr wrap="none" rtlCol="0" anchor="t">
            <a:spAutoFit/>
          </a:bodyPr>
          <a:p>
            <a:pPr algn="ctr" fontAlgn="base"/>
            <a:r>
              <a:rPr lang="zh-CN" altLang="en-US" sz="7200" b="1" strike="noStrike" noProof="1">
                <a:ln w="25400">
                  <a:gradFill>
                    <a:gsLst>
                      <a:gs pos="0">
                        <a:srgbClr val="E7DFD1"/>
                      </a:gs>
                      <a:gs pos="39000">
                        <a:srgbClr val="3E3B37"/>
                      </a:gs>
                      <a:gs pos="52000">
                        <a:srgbClr val="3E3B37"/>
                      </a:gs>
                      <a:gs pos="21000">
                        <a:schemeClr val="bg1"/>
                      </a:gs>
                      <a:gs pos="61000">
                        <a:srgbClr val="33302D"/>
                      </a:gs>
                      <a:gs pos="77000">
                        <a:srgbClr val="F0EAE1"/>
                      </a:gs>
                    </a:gsLst>
                    <a:lin ang="16200000"/>
                  </a:gradFill>
                </a:ln>
                <a:gradFill>
                  <a:gsLst>
                    <a:gs pos="50000">
                      <a:srgbClr val="5F5951">
                        <a:alpha val="100000"/>
                      </a:srgbClr>
                    </a:gs>
                    <a:gs pos="80000">
                      <a:srgbClr val="8A8274"/>
                    </a:gs>
                    <a:gs pos="69000">
                      <a:srgbClr val="D0C8B9"/>
                    </a:gs>
                    <a:gs pos="64000">
                      <a:srgbClr val="E7DFD1"/>
                    </a:gs>
                    <a:gs pos="58000">
                      <a:srgbClr val="C9C1B2"/>
                    </a:gs>
                    <a:gs pos="35000">
                      <a:srgbClr val="978F80"/>
                    </a:gs>
                    <a:gs pos="22000">
                      <a:srgbClr val="6B655D"/>
                    </a:gs>
                    <a:gs pos="9000">
                      <a:srgbClr val="3E3B37"/>
                    </a:gs>
                    <a:gs pos="95000">
                      <a:srgbClr val="33302D"/>
                    </a:gs>
                  </a:gsLst>
                  <a:lin ang="5400000"/>
                </a:gradFill>
                <a:effectLst>
                  <a:outerShdw blurRad="50800" dist="25400" dir="5400000" sx="104000" sy="104000" algn="t" rotWithShape="0">
                    <a:prstClr val="black">
                      <a:alpha val="40000"/>
                    </a:prstClr>
                  </a:outerShdw>
                </a:effectLst>
                <a:latin typeface="Arial" panose="020B0604020202020204" pitchFamily="34" charset="0"/>
                <a:ea typeface="宋体" panose="02010600030101010101" pitchFamily="2" charset="-122"/>
                <a:cs typeface="+mn-ea"/>
              </a:rPr>
              <a:t>通假字</a:t>
            </a:r>
            <a:endParaRPr lang="zh-CN" altLang="en-US" sz="7200" b="1" strike="noStrike" noProof="1">
              <a:ln w="25400">
                <a:gradFill>
                  <a:gsLst>
                    <a:gs pos="0">
                      <a:srgbClr val="E7DFD1"/>
                    </a:gs>
                    <a:gs pos="39000">
                      <a:srgbClr val="3E3B37"/>
                    </a:gs>
                    <a:gs pos="52000">
                      <a:srgbClr val="3E3B37"/>
                    </a:gs>
                    <a:gs pos="21000">
                      <a:schemeClr val="bg1"/>
                    </a:gs>
                    <a:gs pos="61000">
                      <a:srgbClr val="33302D"/>
                    </a:gs>
                    <a:gs pos="77000">
                      <a:srgbClr val="F0EAE1"/>
                    </a:gs>
                  </a:gsLst>
                  <a:lin ang="16200000"/>
                </a:gradFill>
              </a:ln>
              <a:gradFill>
                <a:gsLst>
                  <a:gs pos="50000">
                    <a:srgbClr val="5F5951">
                      <a:alpha val="100000"/>
                    </a:srgbClr>
                  </a:gs>
                  <a:gs pos="80000">
                    <a:srgbClr val="8A8274"/>
                  </a:gs>
                  <a:gs pos="69000">
                    <a:srgbClr val="D0C8B9"/>
                  </a:gs>
                  <a:gs pos="64000">
                    <a:srgbClr val="E7DFD1"/>
                  </a:gs>
                  <a:gs pos="58000">
                    <a:srgbClr val="C9C1B2"/>
                  </a:gs>
                  <a:gs pos="35000">
                    <a:srgbClr val="978F80"/>
                  </a:gs>
                  <a:gs pos="22000">
                    <a:srgbClr val="6B655D"/>
                  </a:gs>
                  <a:gs pos="9000">
                    <a:srgbClr val="3E3B37"/>
                  </a:gs>
                  <a:gs pos="95000">
                    <a:srgbClr val="33302D"/>
                  </a:gs>
                </a:gsLst>
                <a:lin ang="5400000"/>
              </a:gradFill>
              <a:effectLst>
                <a:outerShdw blurRad="50800" dist="25400" dir="5400000" sx="104000" sy="104000" algn="t" rotWithShape="0">
                  <a:prstClr val="black">
                    <a:alpha val="40000"/>
                  </a:prstClr>
                </a:outerShdw>
              </a:effectLst>
            </a:endParaRPr>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640715" y="969010"/>
            <a:ext cx="10514330" cy="5495925"/>
          </a:xfrm>
        </p:spPr>
        <p:txBody>
          <a:bodyPr wrap="square" lIns="91440" tIns="45720" rIns="91440" bIns="45720" anchor="t"/>
          <a:p>
            <a:pPr marL="0" indent="0">
              <a:spcBef>
                <a:spcPct val="0"/>
              </a:spcBef>
              <a:buNone/>
            </a:pPr>
            <a:r>
              <a:rPr lang="en-US" altLang="zh-CN" kern="1200">
                <a:latin typeface="+mn-ea"/>
                <a:ea typeface="黑体" panose="02010609060101010101" charset="-122"/>
                <a:cs typeface="+mn-cs"/>
                <a:sym typeface="Arial" panose="020B0604020202020204" pitchFamily="34" charset="0"/>
              </a:rPr>
              <a:t>    </a:t>
            </a:r>
            <a:r>
              <a:rPr lang="zh-CN" altLang="en-US" kern="1200">
                <a:latin typeface="+mn-ea"/>
                <a:ea typeface="黑体" panose="02010609060101010101" charset="-122"/>
                <a:cs typeface="+mn-cs"/>
                <a:sym typeface="Arial" panose="020B0604020202020204" pitchFamily="34" charset="0"/>
              </a:rPr>
              <a:t>2. 辨析词的古今义，古今异义的词语是学习文言文的重点之一。一要注意古今词义的差别，积累课内所学课文中的古今异义词，如“</a:t>
            </a:r>
            <a:r>
              <a:rPr lang="zh-CN" altLang="en-US" kern="1200">
                <a:solidFill>
                  <a:srgbClr val="FFFF00"/>
                </a:solidFill>
                <a:latin typeface="+mn-ea"/>
                <a:ea typeface="黑体" panose="02010609060101010101" charset="-122"/>
                <a:cs typeface="+mn-cs"/>
                <a:sym typeface="Arial" panose="020B0604020202020204" pitchFamily="34" charset="0"/>
              </a:rPr>
              <a:t>太行、王屋二山，方七百里，高万仞，本在冀州之南，河阳之北;”</a:t>
            </a:r>
            <a:r>
              <a:rPr lang="zh-CN" altLang="en-US" kern="1200">
                <a:latin typeface="+mn-ea"/>
                <a:ea typeface="黑体" panose="02010609060101010101" charset="-122"/>
                <a:cs typeface="+mn-cs"/>
                <a:sym typeface="Arial" panose="020B0604020202020204" pitchFamily="34" charset="0"/>
              </a:rPr>
              <a:t>中</a:t>
            </a:r>
            <a:r>
              <a:rPr lang="zh-CN" altLang="en-US" kern="1200">
                <a:solidFill>
                  <a:srgbClr val="FF0000"/>
                </a:solidFill>
                <a:latin typeface="+mn-ea"/>
                <a:ea typeface="黑体" panose="02010609060101010101" charset="-122"/>
                <a:cs typeface="+mn-cs"/>
                <a:sym typeface="Arial" panose="020B0604020202020204" pitchFamily="34" charset="0"/>
              </a:rPr>
              <a:t>“河”专指“黄河”;而现在已是一个普通名词，成为河流的通名</a:t>
            </a:r>
            <a:r>
              <a:rPr lang="zh-CN" altLang="en-US" kern="1200">
                <a:latin typeface="+mn-ea"/>
                <a:ea typeface="黑体" panose="02010609060101010101" charset="-122"/>
                <a:cs typeface="+mn-cs"/>
                <a:sym typeface="Arial" panose="020B0604020202020204" pitchFamily="34" charset="0"/>
              </a:rPr>
              <a:t>。再如：</a:t>
            </a:r>
            <a:r>
              <a:rPr lang="zh-CN" altLang="en-US" kern="1200">
                <a:solidFill>
                  <a:srgbClr val="FFFF00"/>
                </a:solidFill>
                <a:latin typeface="+mn-ea"/>
                <a:ea typeface="黑体" panose="02010609060101010101" charset="-122"/>
                <a:cs typeface="+mn-cs"/>
                <a:sym typeface="Arial" panose="020B0604020202020204" pitchFamily="34" charset="0"/>
              </a:rPr>
              <a:t>“扁鹊望桓侯而还走”</a:t>
            </a:r>
            <a:r>
              <a:rPr lang="zh-CN" altLang="en-US" kern="1200">
                <a:latin typeface="+mn-ea"/>
                <a:ea typeface="黑体" panose="02010609060101010101" charset="-122"/>
                <a:cs typeface="+mn-cs"/>
                <a:sym typeface="Arial" panose="020B0604020202020204" pitchFamily="34" charset="0"/>
              </a:rPr>
              <a:t>中“</a:t>
            </a:r>
            <a:r>
              <a:rPr lang="zh-CN" altLang="en-US" kern="1200">
                <a:solidFill>
                  <a:srgbClr val="FF0000"/>
                </a:solidFill>
                <a:latin typeface="+mn-ea"/>
                <a:ea typeface="黑体" panose="02010609060101010101" charset="-122"/>
                <a:cs typeface="+mn-cs"/>
                <a:sym typeface="Arial" panose="020B0604020202020204" pitchFamily="34" charset="0"/>
              </a:rPr>
              <a:t>走”是“跑”的意思;现代汉语中的含义是“行走”</a:t>
            </a:r>
            <a:r>
              <a:rPr lang="zh-CN" altLang="en-US" kern="1200">
                <a:latin typeface="+mn-ea"/>
                <a:ea typeface="黑体" panose="02010609060101010101" charset="-122"/>
                <a:cs typeface="+mn-cs"/>
                <a:sym typeface="Arial" panose="020B0604020202020204" pitchFamily="34" charset="0"/>
              </a:rPr>
              <a:t>。</a:t>
            </a:r>
            <a:r>
              <a:rPr lang="zh-CN" altLang="en-US" kern="1200">
                <a:solidFill>
                  <a:schemeClr val="bg1"/>
                </a:solidFill>
                <a:latin typeface="+mn-ea"/>
                <a:ea typeface="黑体" panose="02010609060101010101" charset="-122"/>
                <a:cs typeface="+mn-cs"/>
                <a:sym typeface="Arial" panose="020B0604020202020204" pitchFamily="34" charset="0"/>
              </a:rPr>
              <a:t>二要注意不要把连在一起的两个文言单音词误认为现代汉语的双音合成词。</a:t>
            </a:r>
            <a:r>
              <a:rPr lang="zh-CN" altLang="en-US" kern="1200">
                <a:solidFill>
                  <a:srgbClr val="FFFF00"/>
                </a:solidFill>
                <a:latin typeface="+mn-ea"/>
                <a:ea typeface="黑体" panose="02010609060101010101" charset="-122"/>
                <a:cs typeface="+mn-cs"/>
                <a:sym typeface="Arial" panose="020B0604020202020204" pitchFamily="34" charset="0"/>
              </a:rPr>
              <a:t>如</a:t>
            </a:r>
            <a:r>
              <a:rPr lang="zh-CN" altLang="en-US" kern="1200">
                <a:latin typeface="+mn-ea"/>
                <a:ea typeface="黑体" panose="02010609060101010101" charset="-122"/>
                <a:cs typeface="+mn-cs"/>
                <a:sym typeface="Arial" panose="020B0604020202020204" pitchFamily="34" charset="0"/>
              </a:rPr>
              <a:t>“</a:t>
            </a:r>
            <a:r>
              <a:rPr lang="zh-CN" altLang="en-US" kern="1200">
                <a:solidFill>
                  <a:srgbClr val="FFFF00"/>
                </a:solidFill>
                <a:latin typeface="+mn-ea"/>
                <a:ea typeface="黑体" panose="02010609060101010101" charset="-122"/>
                <a:cs typeface="+mn-cs"/>
                <a:sym typeface="Arial" panose="020B0604020202020204" pitchFamily="34" charset="0"/>
              </a:rPr>
              <a:t>中间力拉崩倒之声”</a:t>
            </a:r>
            <a:r>
              <a:rPr lang="zh-CN" altLang="en-US" kern="1200">
                <a:latin typeface="+mn-ea"/>
                <a:ea typeface="黑体" panose="02010609060101010101" charset="-122"/>
                <a:cs typeface="+mn-cs"/>
                <a:sym typeface="Arial" panose="020B0604020202020204" pitchFamily="34" charset="0"/>
              </a:rPr>
              <a:t>中</a:t>
            </a:r>
            <a:r>
              <a:rPr lang="zh-CN" altLang="en-US" kern="1200">
                <a:solidFill>
                  <a:srgbClr val="FF0000"/>
                </a:solidFill>
                <a:latin typeface="+mn-ea"/>
                <a:ea typeface="黑体" panose="02010609060101010101" charset="-122"/>
                <a:cs typeface="+mn-cs"/>
                <a:sym typeface="Arial" panose="020B0604020202020204" pitchFamily="34" charset="0"/>
              </a:rPr>
              <a:t>“中间”是两个词，意思是“里面夹杂着”</a:t>
            </a:r>
            <a:r>
              <a:rPr lang="zh-CN" altLang="en-US" kern="1200">
                <a:latin typeface="+mn-ea"/>
                <a:ea typeface="黑体" panose="02010609060101010101" charset="-122"/>
                <a:cs typeface="+mn-cs"/>
                <a:sym typeface="Arial" panose="020B0604020202020204" pitchFamily="34" charset="0"/>
              </a:rPr>
              <a:t>。</a:t>
            </a:r>
            <a:endParaRPr lang="zh-CN" altLang="en-US" kern="1200">
              <a:latin typeface="+mn-ea"/>
              <a:ea typeface="黑体" panose="02010609060101010101" charset="-122"/>
              <a:cs typeface="+mn-cs"/>
              <a:sym typeface="Arial" panose="020B0604020202020204" pitchFamily="34" charset="0"/>
            </a:endParaRPr>
          </a:p>
        </p:txBody>
      </p:sp>
      <p:sp>
        <p:nvSpPr>
          <p:cNvPr id="4" name="矩形 3"/>
          <p:cNvSpPr/>
          <p:nvPr/>
        </p:nvSpPr>
        <p:spPr>
          <a:xfrm>
            <a:off x="2682240" y="-1"/>
            <a:ext cx="2631440" cy="1198880"/>
          </a:xfrm>
          <a:prstGeom prst="rect">
            <a:avLst/>
          </a:prstGeom>
          <a:noFill/>
          <a:ln>
            <a:noFill/>
          </a:ln>
        </p:spPr>
        <p:txBody>
          <a:bodyPr wrap="none" rtlCol="0" anchor="t">
            <a:spAutoFit/>
          </a:bodyPr>
          <a:p>
            <a:pPr algn="ctr" fontAlgn="base"/>
            <a:r>
              <a:rPr lang="zh-CN" altLang="en-US" sz="4800" b="1" strike="noStrike" noProof="1">
                <a:ln w="25400">
                  <a:gradFill>
                    <a:gsLst>
                      <a:gs pos="11000">
                        <a:srgbClr val="275124"/>
                      </a:gs>
                      <a:gs pos="61000">
                        <a:srgbClr val="A6C29F">
                          <a:alpha val="100000"/>
                        </a:srgbClr>
                      </a:gs>
                      <a:gs pos="91000">
                        <a:srgbClr val="275124"/>
                      </a:gs>
                      <a:gs pos="74000">
                        <a:srgbClr val="55976C"/>
                      </a:gs>
                      <a:gs pos="38000">
                        <a:srgbClr val="CED7B9">
                          <a:alpha val="100000"/>
                        </a:srgbClr>
                      </a:gs>
                      <a:gs pos="46000">
                        <a:srgbClr val="F6ECD2"/>
                      </a:gs>
                    </a:gsLst>
                    <a:lin ang="5400000"/>
                  </a:gradFill>
                </a:ln>
                <a:blipFill>
                  <a:blip r:embed="rId2"/>
                  <a:tile tx="0" ty="0" sx="68000" sy="58000" flip="none" algn="b"/>
                </a:blip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ea"/>
              </a:rPr>
              <a:t>古今异义</a:t>
            </a:r>
            <a:r>
              <a:rPr lang="zh-CN" altLang="en-US" sz="7200" b="1" strike="noStrike" noProof="1">
                <a:ln w="25400">
                  <a:gradFill>
                    <a:gsLst>
                      <a:gs pos="11000">
                        <a:srgbClr val="275124"/>
                      </a:gs>
                      <a:gs pos="61000">
                        <a:srgbClr val="A6C29F">
                          <a:alpha val="100000"/>
                        </a:srgbClr>
                      </a:gs>
                      <a:gs pos="91000">
                        <a:srgbClr val="275124"/>
                      </a:gs>
                      <a:gs pos="74000">
                        <a:srgbClr val="55976C"/>
                      </a:gs>
                      <a:gs pos="38000">
                        <a:srgbClr val="CED7B9">
                          <a:alpha val="100000"/>
                        </a:srgbClr>
                      </a:gs>
                      <a:gs pos="46000">
                        <a:srgbClr val="F6ECD2"/>
                      </a:gs>
                    </a:gsLst>
                    <a:lin ang="5400000"/>
                  </a:gradFill>
                </a:ln>
                <a:blipFill>
                  <a:blip r:embed="rId2"/>
                  <a:tile tx="0" ty="0" sx="68000" sy="58000" flip="none" algn="b"/>
                </a:blip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ea"/>
              </a:rPr>
              <a:t> </a:t>
            </a:r>
            <a:endParaRPr lang="zh-CN" altLang="en-US" sz="7200" b="1" strike="noStrike" noProof="1">
              <a:ln w="25400">
                <a:gradFill>
                  <a:gsLst>
                    <a:gs pos="11000">
                      <a:srgbClr val="275124"/>
                    </a:gs>
                    <a:gs pos="61000">
                      <a:srgbClr val="A6C29F">
                        <a:alpha val="100000"/>
                      </a:srgbClr>
                    </a:gs>
                    <a:gs pos="91000">
                      <a:srgbClr val="275124"/>
                    </a:gs>
                    <a:gs pos="74000">
                      <a:srgbClr val="55976C"/>
                    </a:gs>
                    <a:gs pos="38000">
                      <a:srgbClr val="CED7B9">
                        <a:alpha val="100000"/>
                      </a:srgbClr>
                    </a:gs>
                    <a:gs pos="46000">
                      <a:srgbClr val="F6ECD2"/>
                    </a:gs>
                  </a:gsLst>
                  <a:lin ang="5400000"/>
                </a:gradFill>
              </a:ln>
              <a:blipFill>
                <a:blip r:embed="rId2"/>
                <a:tile tx="0" ty="0" sx="68000" sy="58000" flip="none" algn="b"/>
              </a:blipFill>
              <a:effectLst>
                <a:outerShdw blurRad="38100" dist="25400" dir="5400000" algn="ctr" rotWithShape="0">
                  <a:srgbClr val="6E747A">
                    <a:alpha val="43000"/>
                  </a:srgbClr>
                </a:outerShdw>
              </a:effectLst>
            </a:endParaRPr>
          </a:p>
        </p:txBody>
      </p:sp>
    </p:spTree>
  </p:cSld>
  <p:clrMapOvr>
    <a:masterClrMapping/>
  </p:clrMapOvr>
  <p:transition>
    <p:newsflash/>
  </p:transition>
  <p:timing>
    <p:tnLst>
      <p:par>
        <p:cTn id="1" dur="indefinite" restart="never" nodeType="tmRoot"/>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6082" name="内容占位符 2"/>
          <p:cNvSpPr>
            <a:spLocks noGrp="1"/>
          </p:cNvSpPr>
          <p:nvPr>
            <p:ph idx="1"/>
          </p:nvPr>
        </p:nvSpPr>
        <p:spPr>
          <a:xfrm>
            <a:off x="507365" y="748030"/>
            <a:ext cx="10871200" cy="5635625"/>
          </a:xfrm>
        </p:spPr>
        <p:txBody>
          <a:bodyPr wrap="square" lIns="91440" tIns="45720" rIns="91440" bIns="45720" anchor="t"/>
          <a:p>
            <a:pPr marL="0" indent="0">
              <a:spcBef>
                <a:spcPct val="0"/>
              </a:spcBef>
              <a:buNone/>
            </a:pPr>
            <a:r>
              <a:rPr lang="zh-CN" altLang="en-US" sz="2800" kern="1200">
                <a:latin typeface="+mn-ea"/>
                <a:ea typeface="+mn-ea"/>
                <a:cs typeface="+mn-cs"/>
                <a:sym typeface="Arial" panose="020B0604020202020204" pitchFamily="34" charset="0"/>
              </a:rPr>
              <a:t>　  3. 正确解释多义词在不同语境中的意思义。在文言文中，一词多义的情况很多，同一个词，在这个句子里是一个意义，在那个句子里又是另一个意义。阅读文言文要特别重视并掌握这类多义词的情况，这是培养文言文阅读能力的重要基础。怎样确定它们在句子中的意义，要根据上下文和文章内容来考虑。如</a:t>
            </a:r>
            <a:r>
              <a:rPr lang="zh-CN" altLang="en-US" sz="2800" kern="1200">
                <a:solidFill>
                  <a:srgbClr val="FFFF00"/>
                </a:solidFill>
                <a:latin typeface="+mn-ea"/>
                <a:ea typeface="+mn-ea"/>
                <a:cs typeface="+mn-cs"/>
                <a:sym typeface="Arial" panose="020B0604020202020204" pitchFamily="34" charset="0"/>
              </a:rPr>
              <a:t>“温故而知新”</a:t>
            </a:r>
            <a:r>
              <a:rPr lang="zh-CN" altLang="en-US" sz="2800" kern="1200">
                <a:latin typeface="+mn-ea"/>
                <a:ea typeface="+mn-ea"/>
                <a:cs typeface="+mn-cs"/>
                <a:sym typeface="Arial" panose="020B0604020202020204" pitchFamily="34" charset="0"/>
              </a:rPr>
              <a:t>，</a:t>
            </a:r>
            <a:r>
              <a:rPr lang="zh-CN" altLang="en-US" sz="2800" kern="1200">
                <a:solidFill>
                  <a:srgbClr val="FF0000"/>
                </a:solidFill>
                <a:latin typeface="+mn-ea"/>
                <a:ea typeface="+mn-ea"/>
                <a:cs typeface="+mn-cs"/>
                <a:sym typeface="Arial" panose="020B0604020202020204" pitchFamily="34" charset="0"/>
              </a:rPr>
              <a:t>“故”的意思是旧的</a:t>
            </a:r>
            <a:r>
              <a:rPr lang="zh-CN" altLang="en-US" sz="2800" kern="1200">
                <a:latin typeface="+mn-ea"/>
                <a:ea typeface="+mn-ea"/>
                <a:cs typeface="+mn-cs"/>
                <a:sym typeface="Arial" panose="020B0604020202020204" pitchFamily="34" charset="0"/>
              </a:rPr>
              <a:t>，</a:t>
            </a:r>
            <a:r>
              <a:rPr lang="zh-CN" altLang="en-US" sz="2800" kern="1200">
                <a:solidFill>
                  <a:srgbClr val="FFFF00"/>
                </a:solidFill>
                <a:latin typeface="+mn-ea"/>
                <a:ea typeface="+mn-ea"/>
                <a:cs typeface="+mn-cs"/>
                <a:sym typeface="Arial" panose="020B0604020202020204" pitchFamily="34" charset="0"/>
              </a:rPr>
              <a:t>“桓侯故使人问之”</a:t>
            </a:r>
            <a:r>
              <a:rPr lang="zh-CN" altLang="en-US" sz="2800" kern="1200">
                <a:latin typeface="+mn-ea"/>
                <a:ea typeface="+mn-ea"/>
                <a:cs typeface="+mn-cs"/>
                <a:sym typeface="Arial" panose="020B0604020202020204" pitchFamily="34" charset="0"/>
              </a:rPr>
              <a:t>，</a:t>
            </a:r>
            <a:r>
              <a:rPr lang="zh-CN" altLang="en-US" sz="2800" kern="1200">
                <a:solidFill>
                  <a:srgbClr val="FF0000"/>
                </a:solidFill>
                <a:latin typeface="+mn-ea"/>
                <a:ea typeface="+mn-ea"/>
                <a:cs typeface="+mn-cs"/>
                <a:sym typeface="Arial" panose="020B0604020202020204" pitchFamily="34" charset="0"/>
              </a:rPr>
              <a:t>“故”意思是特意</a:t>
            </a:r>
            <a:r>
              <a:rPr lang="zh-CN" altLang="en-US" sz="2800" kern="1200">
                <a:latin typeface="+mn-ea"/>
                <a:ea typeface="+mn-ea"/>
                <a:cs typeface="+mn-cs"/>
                <a:sym typeface="Arial" panose="020B0604020202020204" pitchFamily="34" charset="0"/>
              </a:rPr>
              <a:t>。在学习时，还应对一词多义现象及时总结、归纳，并牢记例句。</a:t>
            </a:r>
            <a:endParaRPr lang="zh-CN" altLang="en-US" sz="2800" kern="1200">
              <a:latin typeface="+mn-ea"/>
              <a:ea typeface="+mn-ea"/>
              <a:cs typeface="+mn-cs"/>
              <a:sym typeface="Arial" panose="020B0604020202020204" pitchFamily="34" charset="0"/>
            </a:endParaRPr>
          </a:p>
        </p:txBody>
      </p:sp>
      <p:sp>
        <p:nvSpPr>
          <p:cNvPr id="4" name="矩形 3"/>
          <p:cNvSpPr/>
          <p:nvPr/>
        </p:nvSpPr>
        <p:spPr>
          <a:xfrm>
            <a:off x="2233930" y="105410"/>
            <a:ext cx="2428240" cy="768350"/>
          </a:xfrm>
          <a:prstGeom prst="rect">
            <a:avLst/>
          </a:prstGeom>
          <a:noFill/>
          <a:ln>
            <a:noFill/>
          </a:ln>
        </p:spPr>
        <p:txBody>
          <a:bodyPr wrap="none" rtlCol="0" anchor="t">
            <a:spAutoFit/>
          </a:bodyPr>
          <a:p>
            <a:pPr algn="ctr" fontAlgn="base"/>
            <a:r>
              <a:rPr lang="zh-CN" altLang="en-US" sz="4400" b="1" strike="noStrike" noProof="1">
                <a:ln w="25400" cmpd="sng">
                  <a:solidFill>
                    <a:srgbClr val="FAFCB7">
                      <a:alpha val="98000"/>
                    </a:srgbClr>
                  </a:solidFill>
                  <a:prstDash val="solid"/>
                </a:ln>
                <a:blipFill>
                  <a:blip r:embed="rId2">
                    <a:alphaModFix amt="63000"/>
                  </a:blip>
                  <a:tile ty="-38100" sx="7000" flip="xy" algn="tl"/>
                </a:blipFill>
                <a:effectLst>
                  <a:innerShdw dist="38100" dir="18900000">
                    <a:srgbClr val="F89D26">
                      <a:alpha val="100000"/>
                    </a:srgbClr>
                  </a:innerShdw>
                  <a:reflection blurRad="6350" stA="50000" endA="300" endPos="50000" dist="12700" dir="5400000" sy="-100000" algn="bl" rotWithShape="0"/>
                </a:effectLst>
                <a:latin typeface="Arial" panose="020B0604020202020204" pitchFamily="34" charset="0"/>
                <a:ea typeface="宋体" panose="02010600030101010101" pitchFamily="2" charset="-122"/>
                <a:cs typeface="+mn-ea"/>
              </a:rPr>
              <a:t>一词多义</a:t>
            </a:r>
            <a:endParaRPr lang="zh-CN" altLang="en-US" sz="4400" b="1" strike="noStrike" noProof="1">
              <a:ln w="25400" cmpd="sng">
                <a:solidFill>
                  <a:srgbClr val="FAFCB7">
                    <a:alpha val="98000"/>
                  </a:srgbClr>
                </a:solidFill>
                <a:prstDash val="solid"/>
              </a:ln>
              <a:blipFill>
                <a:blip r:embed="rId2">
                  <a:alphaModFix amt="63000"/>
                </a:blip>
                <a:tile ty="-38100" sx="7000" flip="xy" algn="tl"/>
              </a:blipFill>
              <a:effectLst>
                <a:innerShdw dist="38100" dir="18900000">
                  <a:srgbClr val="F89D26">
                    <a:alpha val="100000"/>
                  </a:srgbClr>
                </a:innerShdw>
                <a:reflection blurRad="6350" stA="50000" endA="300" endPos="50000" dist="12700" dir="5400000" sy="-100000" algn="bl" rotWithShape="0"/>
              </a:effectLst>
              <a:latin typeface="Arial" panose="020B0604020202020204" pitchFamily="34" charset="0"/>
              <a:ea typeface="宋体" panose="02010600030101010101" pitchFamily="2" charset="-122"/>
              <a:cs typeface="+mn-ea"/>
            </a:endParaRPr>
          </a:p>
        </p:txBody>
      </p:sp>
    </p:spTree>
  </p:cSld>
  <p:clrMapOvr>
    <a:masterClrMapping/>
  </p:clrMapOvr>
  <p:transition>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574040" y="780415"/>
            <a:ext cx="10787380" cy="5470525"/>
          </a:xfrm>
        </p:spPr>
        <p:txBody>
          <a:bodyPr>
            <a:noAutofit/>
          </a:bodyPr>
          <a:p>
            <a:pPr marL="0" indent="0" fontAlgn="base">
              <a:buNone/>
            </a:pPr>
            <a:r>
              <a:rPr lang="zh-CN" altLang="en-US" sz="1700" strike="noStrike" noProof="1"/>
              <a:t>　</a:t>
            </a:r>
            <a:r>
              <a:rPr lang="zh-CN" altLang="en-US" sz="2300" strike="noStrike" noProof="1"/>
              <a:t>　4. 词类活用。在古代汉语中，词类一般是比较稳定的，但是有些词在特殊情况下会改变它的词性，起了另一类词的作用。这种特殊的语言现象叫“词类活用”。</a:t>
            </a:r>
            <a:endParaRPr lang="zh-CN" altLang="en-US" sz="2300" strike="noStrike" noProof="1"/>
          </a:p>
          <a:p>
            <a:pPr marL="0" indent="0" fontAlgn="base">
              <a:buNone/>
            </a:pPr>
            <a:r>
              <a:rPr lang="zh-CN" altLang="en-US" sz="1700" strike="noStrike" noProof="1"/>
              <a:t>　</a:t>
            </a:r>
            <a:r>
              <a:rPr lang="zh-CN" altLang="en-US" strike="noStrike" noProof="1">
                <a:solidFill>
                  <a:srgbClr val="FFFF00"/>
                </a:solidFill>
              </a:rPr>
              <a:t>例(1)妇抚儿乳</a:t>
            </a:r>
            <a:r>
              <a:rPr lang="zh-CN" altLang="en-US" strike="noStrike" noProof="1">
                <a:solidFill>
                  <a:srgbClr val="FF0000"/>
                </a:solidFill>
              </a:rPr>
              <a:t>。乳，本义是“奶”，这里是名词作动词“喂奶”。</a:t>
            </a:r>
            <a:endParaRPr lang="zh-CN" altLang="en-US" strike="noStrike" noProof="1">
              <a:solidFill>
                <a:srgbClr val="FF0000"/>
              </a:solidFill>
            </a:endParaRPr>
          </a:p>
          <a:p>
            <a:pPr marL="0" indent="0" fontAlgn="base">
              <a:buNone/>
            </a:pPr>
            <a:r>
              <a:rPr lang="zh-CN" altLang="en-US" strike="noStrike" noProof="1">
                <a:solidFill>
                  <a:srgbClr val="FFFF00"/>
                </a:solidFill>
              </a:rPr>
              <a:t>　例(2)屠乃奔倚其下，弛担持刀。</a:t>
            </a:r>
            <a:r>
              <a:rPr lang="zh-CN" altLang="en-US" strike="noStrike" noProof="1">
                <a:solidFill>
                  <a:srgbClr val="FF0000"/>
                </a:solidFill>
              </a:rPr>
              <a:t>弛，形容词作动词，放下。</a:t>
            </a:r>
            <a:endParaRPr lang="zh-CN" altLang="en-US" strike="noStrike" noProof="1">
              <a:solidFill>
                <a:srgbClr val="FF0000"/>
              </a:solidFill>
            </a:endParaRPr>
          </a:p>
          <a:p>
            <a:pPr marL="0" indent="0" fontAlgn="base">
              <a:buNone/>
            </a:pPr>
            <a:r>
              <a:rPr lang="zh-CN" altLang="en-US" strike="noStrike" noProof="1">
                <a:solidFill>
                  <a:srgbClr val="FFFF00"/>
                </a:solidFill>
              </a:rPr>
              <a:t>　例(3)箕畚运于渤海之尾。</a:t>
            </a:r>
            <a:r>
              <a:rPr lang="zh-CN" altLang="en-US" strike="noStrike" noProof="1">
                <a:solidFill>
                  <a:srgbClr val="FF0000"/>
                </a:solidFill>
              </a:rPr>
              <a:t>“箕畚”在这里表示“运”的工具，译为“用土筐”。</a:t>
            </a:r>
            <a:endParaRPr lang="zh-CN" altLang="en-US" strike="noStrike" noProof="1">
              <a:solidFill>
                <a:srgbClr val="FF0000"/>
              </a:solidFill>
            </a:endParaRPr>
          </a:p>
          <a:p>
            <a:pPr marL="0" indent="0" fontAlgn="base">
              <a:buNone/>
            </a:pPr>
            <a:r>
              <a:rPr lang="zh-CN" altLang="en-US" strike="noStrike" noProof="1">
                <a:solidFill>
                  <a:srgbClr val="FFFF00"/>
                </a:solidFill>
              </a:rPr>
              <a:t>　例(4)无丝竹之乱耳，无案牍之劳形</a:t>
            </a:r>
            <a:r>
              <a:rPr lang="zh-CN" altLang="en-US" strike="noStrike" noProof="1">
                <a:solidFill>
                  <a:srgbClr val="FF0000"/>
                </a:solidFill>
              </a:rPr>
              <a:t>。乱，“使……混乱”;劳，“使……劳累”。</a:t>
            </a:r>
            <a:endParaRPr lang="zh-CN" altLang="en-US" strike="noStrike" noProof="1">
              <a:solidFill>
                <a:srgbClr val="FF0000"/>
              </a:solidFill>
            </a:endParaRPr>
          </a:p>
        </p:txBody>
      </p:sp>
      <p:sp>
        <p:nvSpPr>
          <p:cNvPr id="4" name="矩形 3"/>
          <p:cNvSpPr/>
          <p:nvPr/>
        </p:nvSpPr>
        <p:spPr>
          <a:xfrm>
            <a:off x="2644140" y="73660"/>
            <a:ext cx="2225040" cy="706755"/>
          </a:xfrm>
          <a:prstGeom prst="rect">
            <a:avLst/>
          </a:prstGeom>
          <a:noFill/>
          <a:ln>
            <a:noFill/>
          </a:ln>
        </p:spPr>
        <p:txBody>
          <a:bodyPr wrap="none" rtlCol="0" anchor="t">
            <a:spAutoFit/>
            <a:scene3d>
              <a:camera prst="obliqueTopRight">
                <a:rot lat="19800000" lon="21000000" rev="240000"/>
              </a:camera>
              <a:lightRig rig="soft" dir="t">
                <a:rot lat="0" lon="0" rev="7200000"/>
              </a:lightRig>
            </a:scene3d>
            <a:sp3d extrusionH="508000" contourW="12700" prstMaterial="matte">
              <a:extrusionClr>
                <a:srgbClr val="01DCFD"/>
              </a:extrusionClr>
              <a:contourClr>
                <a:srgbClr val="01DCFD"/>
              </a:contourClr>
            </a:sp3d>
          </a:bodyPr>
          <a:p>
            <a:pPr algn="ctr" fontAlgn="base"/>
            <a:r>
              <a:rPr lang="zh-CN" altLang="en-US" sz="4000" b="1" strike="noStrike" noProof="1">
                <a:ln w="0" cmpd="dbl">
                  <a:solidFill>
                    <a:srgbClr val="00B0F0"/>
                  </a:solidFill>
                  <a:prstDash val="solid"/>
                </a:ln>
                <a:pattFill prst="shingle">
                  <a:fgClr>
                    <a:srgbClr val="FF99CC"/>
                  </a:fgClr>
                  <a:bgClr>
                    <a:schemeClr val="bg1"/>
                  </a:bgClr>
                </a:pattFill>
                <a:effectLst/>
                <a:latin typeface="Arial" panose="020B0604020202020204" pitchFamily="34" charset="0"/>
                <a:ea typeface="宋体" panose="02010600030101010101" pitchFamily="2" charset="-122"/>
                <a:cs typeface="+mn-ea"/>
              </a:rPr>
              <a:t>词类活用</a:t>
            </a:r>
            <a:endParaRPr lang="zh-CN" altLang="en-US" sz="4000" b="1" strike="noStrike" noProof="1">
              <a:ln w="0" cmpd="dbl">
                <a:solidFill>
                  <a:srgbClr val="00B0F0"/>
                </a:solidFill>
                <a:prstDash val="solid"/>
              </a:ln>
              <a:pattFill prst="shingle">
                <a:fgClr>
                  <a:srgbClr val="FF99CC"/>
                </a:fgClr>
                <a:bgClr>
                  <a:schemeClr val="bg1"/>
                </a:bgClr>
              </a:pattFill>
              <a:effectLst/>
              <a:latin typeface="Arial" panose="020B0604020202020204" pitchFamily="34" charset="0"/>
              <a:ea typeface="宋体" panose="02010600030101010101" pitchFamily="2" charset="-122"/>
              <a:cs typeface="+mn-ea"/>
            </a:endParaRPr>
          </a:p>
        </p:txBody>
      </p:sp>
    </p:spTree>
  </p:cSld>
  <p:clrMapOvr>
    <a:masterClrMapping/>
  </p:clrMapOvr>
  <p:transition>
    <p:wheel spokes="3"/>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1266190" y="225425"/>
            <a:ext cx="10437495" cy="6407150"/>
          </a:xfrm>
        </p:spPr>
        <p:txBody>
          <a:bodyPr wrap="square" lIns="91440" tIns="45720" rIns="91440" bIns="45720" anchor="t"/>
          <a:p>
            <a:pPr>
              <a:spcBef>
                <a:spcPct val="0"/>
              </a:spcBef>
            </a:pPr>
            <a:r>
              <a:rPr lang="zh-CN" altLang="en-US" sz="3600" kern="1200">
                <a:latin typeface="+mn-ea"/>
                <a:ea typeface="+mn-ea"/>
                <a:cs typeface="+mn-cs"/>
                <a:sym typeface="Arial" panose="020B0604020202020204" pitchFamily="34" charset="0"/>
              </a:rPr>
              <a:t>　 </a:t>
            </a:r>
            <a:r>
              <a:rPr lang="zh-CN" altLang="en-US" sz="4000" kern="1200">
                <a:latin typeface="+mn-ea"/>
                <a:ea typeface="+mn-ea"/>
                <a:cs typeface="+mn-cs"/>
                <a:sym typeface="Arial" panose="020B0604020202020204" pitchFamily="34" charset="0"/>
              </a:rPr>
              <a:t>  </a:t>
            </a:r>
            <a:r>
              <a:rPr lang="zh-CN" altLang="en-US" sz="3600" kern="1200">
                <a:latin typeface="+mn-ea"/>
                <a:ea typeface="+mn-ea"/>
                <a:cs typeface="+mn-cs"/>
                <a:sym typeface="Arial" panose="020B0604020202020204" pitchFamily="34" charset="0"/>
              </a:rPr>
              <a:t>文言虚词主要包括：</a:t>
            </a:r>
            <a:r>
              <a:rPr lang="zh-CN" altLang="en-US" sz="3600" kern="1200">
                <a:solidFill>
                  <a:srgbClr val="FF0000"/>
                </a:solidFill>
                <a:latin typeface="+mn-ea"/>
                <a:ea typeface="+mn-ea"/>
                <a:cs typeface="+mn-cs"/>
                <a:sym typeface="Arial" panose="020B0604020202020204" pitchFamily="34" charset="0"/>
              </a:rPr>
              <a:t>代词、副词、介词、连词、助词、叹词</a:t>
            </a:r>
            <a:r>
              <a:rPr lang="zh-CN" altLang="en-US" sz="3600" kern="1200">
                <a:latin typeface="+mn-ea"/>
                <a:ea typeface="+mn-ea"/>
                <a:cs typeface="+mn-cs"/>
                <a:sym typeface="Arial" panose="020B0604020202020204" pitchFamily="34" charset="0"/>
              </a:rPr>
              <a:t>。准确掌握常见虚词的一般用法，对提高文言文阅读能力十分重要。而唯有熟读、精思才能摸到门道，掌握规律。因此，课文要认真学，有些典型句子要背诵，常见虚词的用法可以整理成表，这样才便于记忆。</a:t>
            </a:r>
            <a:endParaRPr lang="zh-CN" altLang="en-US" sz="3600" kern="1200">
              <a:latin typeface="+mn-ea"/>
              <a:ea typeface="+mn-ea"/>
              <a:cs typeface="+mn-cs"/>
              <a:sym typeface="Arial" panose="020B0604020202020204" pitchFamily="34" charset="0"/>
            </a:endParaRPr>
          </a:p>
        </p:txBody>
      </p:sp>
      <p:sp>
        <p:nvSpPr>
          <p:cNvPr id="4" name="矩形 3"/>
          <p:cNvSpPr/>
          <p:nvPr/>
        </p:nvSpPr>
        <p:spPr>
          <a:xfrm>
            <a:off x="456565" y="111125"/>
            <a:ext cx="680720" cy="6862445"/>
          </a:xfrm>
          <a:prstGeom prst="rect">
            <a:avLst/>
          </a:prstGeom>
          <a:noFill/>
          <a:ln>
            <a:noFill/>
          </a:ln>
        </p:spPr>
        <p:txBody>
          <a:bodyPr wrap="square" rtlCol="0" anchor="t">
            <a:spAutoFit/>
            <a:scene3d>
              <a:camera prst="isometricRightUp">
                <a:rot lat="1200000" lon="18600000" rev="0"/>
              </a:camera>
              <a:lightRig rig="flat" dir="t">
                <a:rot lat="0" lon="0" rev="600000"/>
              </a:lightRig>
            </a:scene3d>
            <a:sp3d extrusionH="215900"/>
          </a:bodyPr>
          <a:p>
            <a:pPr algn="ctr" fontAlgn="base"/>
            <a:r>
              <a:rPr lang="zh-CN" altLang="en-US" sz="11000" b="1" strike="noStrike" noProof="1">
                <a:blipFill>
                  <a:blip r:embed="rId2"/>
                  <a:stretch>
                    <a:fillRect/>
                  </a:stretch>
                </a:blipFill>
                <a:effectLst>
                  <a:glow rad="228600">
                    <a:srgbClr val="A5A5A5">
                      <a:alpha val="40000"/>
                      <a:satMod val="175000"/>
                    </a:srgbClr>
                  </a:glow>
                  <a:outerShdw blurRad="50800" dir="5400000" algn="ctr" rotWithShape="0">
                    <a:srgbClr val="000000">
                      <a:alpha val="43000"/>
                    </a:srgbClr>
                  </a:outerShdw>
                </a:effectLst>
                <a:latin typeface="Arial" panose="020B0604020202020204" pitchFamily="34" charset="0"/>
                <a:ea typeface="宋体" panose="02010600030101010101" pitchFamily="2" charset="-122"/>
                <a:cs typeface="+mn-ea"/>
              </a:rPr>
              <a:t>文言虚词</a:t>
            </a:r>
            <a:endParaRPr lang="zh-CN" altLang="en-US" sz="11000" b="1" strike="noStrike" noProof="1">
              <a:blipFill>
                <a:blip r:embed="rId2"/>
                <a:stretch>
                  <a:fillRect/>
                </a:stretch>
              </a:blipFill>
              <a:effectLst>
                <a:glow rad="228600">
                  <a:srgbClr val="A5A5A5">
                    <a:alpha val="40000"/>
                    <a:satMod val="175000"/>
                  </a:srgbClr>
                </a:glow>
                <a:outerShdw blurRad="50800" dir="5400000" algn="ctr" rotWithShape="0">
                  <a:srgbClr val="000000">
                    <a:alpha val="43000"/>
                  </a:srgbClr>
                </a:outerShdw>
              </a:effectLst>
            </a:endParaRPr>
          </a:p>
        </p:txBody>
      </p:sp>
    </p:spTree>
  </p:cSld>
  <p:clrMapOvr>
    <a:masterClrMapping/>
  </p:clrMapOvr>
  <p:transition>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2033523" y="761556"/>
            <a:ext cx="7576200" cy="781200"/>
          </a:xfrm>
        </p:spPr>
        <p:txBody>
          <a:bodyPr>
            <a:noAutofit/>
            <a:scene3d>
              <a:camera prst="orthographicFront"/>
              <a:lightRig rig="threePt" dir="t"/>
            </a:scene3d>
          </a:bodyPr>
          <a:p>
            <a:pPr fontAlgn="base"/>
            <a:r>
              <a:rPr lang="zh-CN" altLang="en-US" sz="8000" strike="noStrike" noProof="1">
                <a:ln w="22225">
                  <a:solidFill>
                    <a:schemeClr val="accent2"/>
                  </a:solidFill>
                  <a:prstDash val="solid"/>
                </a:ln>
                <a:solidFill>
                  <a:schemeClr val="accent2">
                    <a:lumMod val="40000"/>
                    <a:lumOff val="60000"/>
                  </a:schemeClr>
                </a:solidFill>
                <a:effectLst/>
              </a:rPr>
              <a:t>文言虚词</a:t>
            </a:r>
            <a:r>
              <a:rPr lang="en-US" altLang="zh-CN" sz="8000" strike="noStrike" noProof="1">
                <a:ln w="22225">
                  <a:solidFill>
                    <a:schemeClr val="accent2"/>
                  </a:solidFill>
                  <a:prstDash val="solid"/>
                </a:ln>
                <a:solidFill>
                  <a:schemeClr val="accent2">
                    <a:lumMod val="40000"/>
                    <a:lumOff val="60000"/>
                  </a:schemeClr>
                </a:solidFill>
                <a:effectLst/>
              </a:rPr>
              <a:t>18</a:t>
            </a:r>
            <a:r>
              <a:rPr lang="zh-CN" altLang="en-US" sz="8000" strike="noStrike" noProof="1">
                <a:ln w="22225">
                  <a:solidFill>
                    <a:schemeClr val="accent2"/>
                  </a:solidFill>
                  <a:prstDash val="solid"/>
                </a:ln>
                <a:solidFill>
                  <a:schemeClr val="accent2">
                    <a:lumMod val="40000"/>
                    <a:lumOff val="60000"/>
                  </a:schemeClr>
                </a:solidFill>
                <a:effectLst/>
              </a:rPr>
              <a:t>个</a:t>
            </a:r>
            <a:endParaRPr lang="zh-CN" altLang="en-US" sz="8000" strike="noStrike" noProof="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1779588" y="1714500"/>
            <a:ext cx="8555037" cy="4392613"/>
          </a:xfrm>
        </p:spPr>
        <p:txBody>
          <a:bodyPr wrap="square" lIns="91440" tIns="45720" rIns="91440" bIns="45720" anchor="t"/>
          <a:p>
            <a:pPr marL="0" indent="0">
              <a:spcBef>
                <a:spcPct val="0"/>
              </a:spcBef>
              <a:buNone/>
            </a:pPr>
            <a:r>
              <a:rPr lang="zh-CN" altLang="en-US" sz="4800" kern="1200">
                <a:latin typeface="+mn-ea"/>
                <a:ea typeface="+mn-ea"/>
                <a:cs typeface="+mn-cs"/>
                <a:sym typeface="Arial" panose="020B0604020202020204" pitchFamily="34" charset="0"/>
              </a:rPr>
              <a:t>而、何、乎、乃、其、且、</a:t>
            </a:r>
            <a:endParaRPr lang="zh-CN" altLang="en-US" sz="4800" kern="1200">
              <a:latin typeface="+mn-ea"/>
              <a:ea typeface="+mn-ea"/>
              <a:cs typeface="+mn-cs"/>
              <a:sym typeface="Arial" panose="020B0604020202020204" pitchFamily="34" charset="0"/>
            </a:endParaRPr>
          </a:p>
          <a:p>
            <a:pPr marL="0" indent="0">
              <a:spcBef>
                <a:spcPct val="0"/>
              </a:spcBef>
              <a:buNone/>
            </a:pPr>
            <a:r>
              <a:rPr lang="zh-CN" altLang="en-US" sz="4800" kern="1200">
                <a:latin typeface="+mn-ea"/>
                <a:ea typeface="+mn-ea"/>
                <a:cs typeface="+mn-cs"/>
                <a:sym typeface="Arial" panose="020B0604020202020204" pitchFamily="34" charset="0"/>
              </a:rPr>
              <a:t>若、所、为、焉、也、以、因、于、与、则、者、之</a:t>
            </a:r>
            <a:endParaRPr lang="zh-CN" altLang="en-US" sz="4800" kern="1200">
              <a:latin typeface="+mn-ea"/>
              <a:ea typeface="+mn-ea"/>
              <a:cs typeface="+mn-cs"/>
              <a:sym typeface="Arial" panose="020B0604020202020204" pitchFamily="34" charset="0"/>
            </a:endParaRPr>
          </a:p>
        </p:txBody>
      </p:sp>
    </p:spTree>
  </p:cSld>
  <p:clrMapOvr>
    <a:masterClrMapping/>
  </p:clrMapOvr>
  <p:transition>
    <p:wheel spokes="2"/>
  </p:transition>
  <p:timing>
    <p:tnLst>
      <p:par>
        <p:cTn id="1" dur="indefinite" restart="never" nodeType="tmRoot"/>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p:nvPr>
            <p:ph idx="1"/>
          </p:nvPr>
        </p:nvPicPr>
        <p:blipFill>
          <a:blip r:embed="rId1"/>
          <a:srcRect b="25227"/>
          <a:stretch>
            <a:fillRect/>
          </a:stretch>
        </p:blipFill>
        <p:spPr>
          <a:xfrm>
            <a:off x="0" y="0"/>
            <a:ext cx="12191365" cy="6858000"/>
          </a:xfrm>
          <a:prstGeom prst="rect">
            <a:avLst/>
          </a:prstGeom>
        </p:spPr>
      </p:pic>
      <p:sp>
        <p:nvSpPr>
          <p:cNvPr id="3" name="文本框 2"/>
          <p:cNvSpPr txBox="1"/>
          <p:nvPr/>
        </p:nvSpPr>
        <p:spPr>
          <a:xfrm>
            <a:off x="1524635" y="0"/>
            <a:ext cx="9102090" cy="4984750"/>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algn="l"/>
            <a:r>
              <a:rPr lang="zh-CN" altLang="en-US" sz="2100" b="1">
                <a:latin typeface="华文中宋" panose="02010600040101010101" charset="-122"/>
                <a:ea typeface="华文中宋" panose="02010600040101010101" charset="-122"/>
                <a:cs typeface="华文中宋" panose="02010600040101010101" charset="-122"/>
                <a:sym typeface="+mn-ea"/>
              </a:rPr>
              <a:t>     例</a:t>
            </a:r>
            <a:r>
              <a:rPr lang="en-US" altLang="zh-CN" sz="2100" b="1">
                <a:latin typeface="华文中宋" panose="02010600040101010101" charset="-122"/>
                <a:ea typeface="华文中宋" panose="02010600040101010101" charset="-122"/>
                <a:cs typeface="华文中宋" panose="02010600040101010101" charset="-122"/>
                <a:sym typeface="+mn-ea"/>
              </a:rPr>
              <a:t>2</a:t>
            </a:r>
            <a:r>
              <a:rPr lang="zh-CN" altLang="en-US" sz="2100" b="1">
                <a:latin typeface="华文中宋" panose="02010600040101010101" charset="-122"/>
                <a:ea typeface="华文中宋" panose="02010600040101010101" charset="-122"/>
                <a:cs typeface="华文中宋" panose="02010600040101010101" charset="-122"/>
                <a:sym typeface="+mn-ea"/>
              </a:rPr>
              <a:t>【2019・枣庄】</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           </a:t>
            </a:r>
            <a:endParaRPr lang="zh-CN" sz="2100">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10．翻译下列句子。（4分）</a:t>
            </a:r>
            <a:endParaRPr lang="zh-CN" sz="2100">
              <a:latin typeface="华文中宋" panose="02010600040101010101" charset="-122"/>
              <a:ea typeface="华文中宋" panose="02010600040101010101" charset="-122"/>
              <a:cs typeface="华文中宋" panose="02010600040101010101" charset="-122"/>
              <a:sym typeface="+mn-ea"/>
            </a:endParaRPr>
          </a:p>
          <a:p>
            <a:pPr algn="l"/>
            <a:endParaRPr lang="zh-CN" sz="2100">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  </a:t>
            </a:r>
            <a:r>
              <a:rPr lang="zh-CN" sz="2400">
                <a:latin typeface="华文中宋" panose="02010600040101010101" charset="-122"/>
                <a:ea typeface="华文中宋" panose="02010600040101010101" charset="-122"/>
                <a:cs typeface="华文中宋" panose="02010600040101010101" charset="-122"/>
                <a:sym typeface="+mn-ea"/>
              </a:rPr>
              <a:t>（1）何夜无月？何处无竹柏？但少闲人如吾两人者耳。</a:t>
            </a:r>
            <a:endParaRPr lang="zh-CN" sz="2100">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  </a:t>
            </a:r>
            <a:endParaRPr lang="zh-CN" sz="2100">
              <a:latin typeface="华文中宋" panose="02010600040101010101" charset="-122"/>
              <a:ea typeface="华文中宋" panose="02010600040101010101" charset="-122"/>
              <a:cs typeface="华文中宋" panose="02010600040101010101" charset="-122"/>
              <a:sym typeface="+mn-ea"/>
            </a:endParaRPr>
          </a:p>
          <a:p>
            <a:pPr algn="l"/>
            <a:endParaRPr lang="zh-CN" sz="2100">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  （2）湖中焉得更有此人!</a:t>
            </a:r>
            <a:endParaRPr lang="zh-CN" sz="2100">
              <a:latin typeface="华文中宋" panose="02010600040101010101" charset="-122"/>
              <a:ea typeface="华文中宋" panose="02010600040101010101" charset="-122"/>
              <a:cs typeface="华文中宋" panose="02010600040101010101" charset="-122"/>
              <a:sym typeface="+mn-ea"/>
            </a:endParaRPr>
          </a:p>
          <a:p>
            <a:pPr algn="l"/>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考点</a:t>
            </a:r>
            <a:r>
              <a:rPr lang="en-US" altLang="zh-CN" sz="2100" b="1">
                <a:latin typeface="华文中宋" panose="02010600040101010101" charset="-122"/>
                <a:ea typeface="华文中宋" panose="02010600040101010101" charset="-122"/>
                <a:cs typeface="华文中宋" panose="02010600040101010101" charset="-122"/>
                <a:sym typeface="+mn-ea"/>
              </a:rPr>
              <a:t>2</a:t>
            </a:r>
            <a:r>
              <a:rPr lang="zh-CN" altLang="en-US" sz="2100" b="1">
                <a:latin typeface="华文中宋" panose="02010600040101010101" charset="-122"/>
                <a:ea typeface="华文中宋" panose="02010600040101010101" charset="-122"/>
                <a:cs typeface="华文中宋" panose="02010600040101010101" charset="-122"/>
                <a:sym typeface="+mn-ea"/>
              </a:rPr>
              <a:t>：句子翻译</a:t>
            </a:r>
            <a:endParaRPr lang="zh-CN" altLang="en-US" sz="21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方法点拨：信达雅</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1710055" y="2067560"/>
            <a:ext cx="8350885" cy="1568450"/>
          </a:xfrm>
          <a:prstGeom prst="rect">
            <a:avLst/>
          </a:prstGeom>
          <a:noFill/>
        </p:spPr>
        <p:txBody>
          <a:bodyPr wrap="square" rtlCol="0">
            <a:spAutoFit/>
          </a:bodyPr>
          <a:p>
            <a:pPr algn="l"/>
            <a:r>
              <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rPr>
              <a:t>哪一个夜晚没有月亮？哪一个地方没有竹子和柏树？</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pPr algn="l"/>
            <a:r>
              <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rPr>
              <a:t>只是缺少像我们两个这样的闲人罢了。</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endParaRPr>
          </a:p>
          <a:p>
            <a:pPr algn="l">
              <a:buClrTx/>
              <a:buSzTx/>
              <a:buNone/>
            </a:pP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pPr algn="l">
              <a:buClrTx/>
              <a:buSzTx/>
              <a:buNone/>
            </a:pPr>
            <a:r>
              <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rPr>
              <a:t>（想不到）湖中哪能还会有您这样的人！</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292735" y="814705"/>
            <a:ext cx="11442700" cy="5724525"/>
          </a:xfrm>
          <a:solidFill>
            <a:srgbClr val="0D0D72"/>
          </a:solidFill>
        </p:spPr>
        <p:txBody>
          <a:bodyPr>
            <a:normAutofit fontScale="90000"/>
          </a:bodyPr>
          <a:p>
            <a:pPr marL="0" indent="0" fontAlgn="base">
              <a:buNone/>
            </a:pPr>
            <a:r>
              <a:rPr lang="zh-CN" altLang="en-US" strike="noStrike" noProof="1"/>
              <a:t>　1. 文言文翻译的原则</a:t>
            </a:r>
            <a:endParaRPr lang="zh-CN" altLang="en-US" strike="noStrike" noProof="1"/>
          </a:p>
          <a:p>
            <a:pPr marL="0" indent="0" fontAlgn="base">
              <a:buNone/>
            </a:pPr>
            <a:r>
              <a:rPr lang="zh-CN" altLang="en-US" strike="noStrike" noProof="1"/>
              <a:t>   将古代汉语译成现代汉语，这是学习文言的综合性训练，多做这方面练习，对于深入了解文言文的特点，提高文言文的阅读能力大有裨益，文言文翻译也是提高文言文阅读能力的一个重要方法。</a:t>
            </a:r>
            <a:endParaRPr lang="zh-CN" altLang="en-US" strike="noStrike" noProof="1"/>
          </a:p>
          <a:p>
            <a:pPr marL="0" indent="0" fontAlgn="base">
              <a:buNone/>
            </a:pPr>
            <a:r>
              <a:rPr lang="zh-CN" altLang="en-US" strike="noStrike" noProof="1"/>
              <a:t>   文言文翻译的原则有三点：</a:t>
            </a:r>
            <a:r>
              <a:rPr lang="zh-CN" altLang="en-US" b="1" u="sng" strike="noStrike" noProof="1"/>
              <a:t>首先要忠于原文</a:t>
            </a:r>
            <a:r>
              <a:rPr lang="zh-CN" altLang="en-US" u="sng" strike="noStrike" noProof="1"/>
              <a:t>。</a:t>
            </a:r>
            <a:r>
              <a:rPr lang="zh-CN" altLang="en-US" b="1" u="sng" strike="noStrike" noProof="1"/>
              <a:t>其次语句要通顺。</a:t>
            </a:r>
            <a:r>
              <a:rPr lang="zh-CN" altLang="en-US" strike="noStrike" noProof="1"/>
              <a:t>表意要明确，语气不走样，符合现代汉语语法规范。</a:t>
            </a:r>
            <a:r>
              <a:rPr lang="zh-CN" altLang="en-US" b="1" u="sng" strike="noStrike" noProof="1"/>
              <a:t>再其次是要文字优美</a:t>
            </a:r>
            <a:r>
              <a:rPr lang="zh-CN" altLang="en-US" strike="noStrike" noProof="1"/>
              <a:t>，亦即用简明、优美、富有文采的现代汉语把原文的内容形式及风格准确地表达出来。这就是所谓的</a:t>
            </a:r>
            <a:r>
              <a:rPr lang="zh-CN" altLang="en-US" strike="noStrike" noProof="1">
                <a:solidFill>
                  <a:srgbClr val="FF0000"/>
                </a:solidFill>
              </a:rPr>
              <a:t>信、达、雅</a:t>
            </a:r>
            <a:r>
              <a:rPr lang="zh-CN" altLang="en-US" strike="noStrike" noProof="1"/>
              <a:t>。同学们在翻译文言文时只要能做到前两点就可以了。</a:t>
            </a:r>
            <a:endParaRPr lang="zh-CN" altLang="en-US" strike="noStrike" noProof="1"/>
          </a:p>
          <a:p>
            <a:pPr marL="0" indent="0" fontAlgn="base">
              <a:buNone/>
            </a:pPr>
            <a:r>
              <a:rPr lang="zh-CN" altLang="en-US" strike="noStrike" noProof="1"/>
              <a:t>    要做到准确、通顺，就要多学多练，平时除学好文言课文，还要多看些课外的文言文章，多积累些文言实词、虚词，熟悉文言句式的特点，还要掌握必要的历史文化常识。另外，也要讲求翻译技巧。</a:t>
            </a:r>
            <a:endParaRPr lang="zh-CN" altLang="en-US" strike="noStrike" noProof="1"/>
          </a:p>
        </p:txBody>
      </p:sp>
      <p:sp>
        <p:nvSpPr>
          <p:cNvPr id="4" name="矩形 3"/>
          <p:cNvSpPr/>
          <p:nvPr/>
        </p:nvSpPr>
        <p:spPr>
          <a:xfrm>
            <a:off x="791844" y="53975"/>
            <a:ext cx="5385435" cy="922020"/>
          </a:xfrm>
          <a:prstGeom prst="rect">
            <a:avLst/>
          </a:prstGeom>
          <a:noFill/>
          <a:ln>
            <a:noFill/>
          </a:ln>
        </p:spPr>
        <p:txBody>
          <a:bodyPr wrap="square" rtlCol="0" anchor="t">
            <a:spAutoFit/>
            <a:scene3d>
              <a:camera prst="orthographicFront">
                <a:rot lat="0" lon="600000" rev="0"/>
              </a:camera>
              <a:lightRig rig="threePt" dir="t"/>
            </a:scene3d>
          </a:bodyPr>
          <a:p>
            <a:pPr algn="ctr" fontAlgn="base"/>
            <a:r>
              <a:rPr lang="zh-CN" altLang="en-US" sz="5400" b="1" strike="noStrike" noProof="1">
                <a:ln w="0" cmpd="sng">
                  <a:solidFill>
                    <a:srgbClr val="FFFFFF"/>
                  </a:solidFill>
                  <a:prstDash val="solid"/>
                </a:ln>
                <a:blipFill>
                  <a:blip r:embed="rId2">
                    <a:alphaModFix amt="99000"/>
                  </a:blip>
                  <a:tile tx="139700" sx="59000" sy="42000" algn="b"/>
                </a:blipFill>
                <a:effectLst>
                  <a:glow rad="139700">
                    <a:srgbClr val="809CE2">
                      <a:alpha val="40000"/>
                    </a:srgbClr>
                  </a:glow>
                </a:effectLst>
                <a:latin typeface="Arial" panose="020B0604020202020204" pitchFamily="34" charset="0"/>
                <a:ea typeface="宋体" panose="02010600030101010101" pitchFamily="2" charset="-122"/>
                <a:cs typeface="+mn-ea"/>
              </a:rPr>
              <a:t>文言翻译</a:t>
            </a:r>
            <a:endParaRPr lang="zh-CN" altLang="en-US" sz="5400" b="1" strike="noStrike" noProof="1">
              <a:ln w="0" cmpd="sng">
                <a:solidFill>
                  <a:srgbClr val="FFFFFF"/>
                </a:solidFill>
                <a:prstDash val="solid"/>
              </a:ln>
              <a:blipFill>
                <a:blip r:embed="rId2">
                  <a:alphaModFix amt="99000"/>
                </a:blip>
                <a:tile tx="139700" sx="59000" sy="42000" algn="b"/>
              </a:blipFill>
              <a:effectLst>
                <a:glow rad="139700">
                  <a:srgbClr val="809CE2">
                    <a:alpha val="40000"/>
                  </a:srgbClr>
                </a:glow>
              </a:effectLst>
              <a:latin typeface="Arial" panose="020B0604020202020204" pitchFamily="34" charset="0"/>
              <a:ea typeface="宋体" panose="02010600030101010101" pitchFamily="2" charset="-122"/>
              <a:cs typeface="+mn-ea"/>
            </a:endParaRPr>
          </a:p>
        </p:txBody>
      </p:sp>
      <p:sp>
        <p:nvSpPr>
          <p:cNvPr id="5" name="矩形 4"/>
          <p:cNvSpPr/>
          <p:nvPr/>
        </p:nvSpPr>
        <p:spPr>
          <a:xfrm>
            <a:off x="5222558" y="81280"/>
            <a:ext cx="3627755" cy="92202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p>
            <a:pPr algn="ctr" fontAlgn="base"/>
            <a:r>
              <a:rPr lang="zh-CN" altLang="en-US" sz="54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Arial" panose="020B0604020202020204" pitchFamily="34" charset="0"/>
                <a:ea typeface="宋体" panose="02010600030101010101" pitchFamily="2" charset="-122"/>
                <a:cs typeface="+mn-ea"/>
              </a:rPr>
              <a:t>信、达、雅</a:t>
            </a:r>
            <a:endParaRPr lang="zh-CN" altLang="en-US" sz="54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Arial" panose="020B0604020202020204" pitchFamily="34" charset="0"/>
              <a:ea typeface="宋体" panose="02010600030101010101" pitchFamily="2" charset="-122"/>
              <a:cs typeface="+mn-ea"/>
            </a:endParaRPr>
          </a:p>
        </p:txBody>
      </p:sp>
    </p:spTree>
  </p:cSld>
  <p:clrMapOvr>
    <a:masterClrMapping/>
  </p:clrMapOvr>
  <p:transition>
    <p:strips dir="ru"/>
  </p:transition>
  <p:timing>
    <p:tnLst>
      <p:par>
        <p:cTn id="1" dur="indefinite" restart="never" nodeType="tmRoot"/>
      </p:par>
    </p:tnLst>
    <p:bldLst>
      <p:bldP spid="5" grpId="0"/>
      <p:bldP spid="3" grpId="0" build="p"/>
      <p:bldP spid="3" grpId="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542415" y="22860"/>
            <a:ext cx="6189345" cy="781050"/>
          </a:xfrm>
        </p:spPr>
        <p:txBody>
          <a:bodyPr/>
          <a:p>
            <a:pPr fontAlgn="base"/>
            <a:r>
              <a:rPr lang="zh-CN" altLang="en-US" sz="4000" strike="noStrike" noProof="1">
                <a:ln w="22225">
                  <a:solidFill>
                    <a:schemeClr val="accent2"/>
                  </a:solidFill>
                  <a:prstDash val="solid"/>
                </a:ln>
                <a:solidFill>
                  <a:srgbClr val="FFFF00"/>
                </a:solidFill>
                <a:effectLst/>
              </a:rPr>
              <a:t>　2. 文言文翻译的方法</a:t>
            </a:r>
            <a:r>
              <a:rPr lang="zh-CN" altLang="en-US" sz="4000" strike="noStrike" noProof="1">
                <a:ln w="22225">
                  <a:solidFill>
                    <a:schemeClr val="accent2"/>
                  </a:solidFill>
                  <a:prstDash val="solid"/>
                </a:ln>
                <a:solidFill>
                  <a:schemeClr val="accent2">
                    <a:lumMod val="40000"/>
                    <a:lumOff val="60000"/>
                  </a:schemeClr>
                </a:solidFill>
                <a:effectLst/>
              </a:rPr>
              <a:t>。</a:t>
            </a:r>
            <a:endParaRPr lang="zh-CN" altLang="en-US" sz="4000" strike="noStrike" noProof="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607060" y="601345"/>
            <a:ext cx="10574020" cy="1357630"/>
          </a:xfrm>
        </p:spPr>
        <p:txBody>
          <a:bodyPr/>
          <a:p>
            <a:pPr marL="0" indent="0" fontAlgn="base">
              <a:buNone/>
            </a:pPr>
            <a:r>
              <a:rPr lang="zh-CN" altLang="en-US" strike="noStrike" noProof="1">
                <a:solidFill>
                  <a:srgbClr val="00B0F0"/>
                </a:solidFill>
              </a:rPr>
              <a:t>　</a:t>
            </a:r>
            <a:r>
              <a:rPr lang="zh-CN" altLang="en-US" strike="noStrike" noProof="1">
                <a:solidFill>
                  <a:schemeClr val="bg1"/>
                </a:solidFill>
              </a:rPr>
              <a:t>　</a:t>
            </a:r>
            <a:r>
              <a:rPr lang="zh-CN" altLang="en-US" sz="2800" strike="noStrike" noProof="1">
                <a:solidFill>
                  <a:schemeClr val="bg1"/>
                </a:solidFill>
              </a:rPr>
              <a:t>翻译文言文要以直译为主，意译为辅，用</a:t>
            </a:r>
            <a:r>
              <a:rPr lang="zh-CN" altLang="en-US" sz="2800" strike="noStrike" noProof="1">
                <a:ln w="6600">
                  <a:solidFill>
                    <a:schemeClr val="accent2"/>
                  </a:solidFill>
                  <a:prstDash val="solid"/>
                </a:ln>
                <a:solidFill>
                  <a:schemeClr val="bg1"/>
                </a:solidFill>
                <a:effectLst>
                  <a:outerShdw dist="38100" dir="2700000" algn="tl" rotWithShape="0">
                    <a:schemeClr val="accent2"/>
                  </a:outerShdw>
                </a:effectLst>
              </a:rPr>
              <a:t>补、删、留、变、换的方法。</a:t>
            </a:r>
            <a:endParaRPr lang="zh-CN" altLang="en-US" sz="2800" strike="noStrike" noProof="1">
              <a:ln w="6600">
                <a:solidFill>
                  <a:schemeClr val="accent2"/>
                </a:solidFill>
                <a:prstDash val="solid"/>
              </a:ln>
              <a:solidFill>
                <a:schemeClr val="bg1"/>
              </a:solidFill>
              <a:effectLst>
                <a:outerShdw dist="38100" dir="2700000" algn="tl" rotWithShape="0">
                  <a:schemeClr val="accent2"/>
                </a:outerShdw>
              </a:effectLst>
            </a:endParaRPr>
          </a:p>
        </p:txBody>
      </p:sp>
      <p:sp>
        <p:nvSpPr>
          <p:cNvPr id="4" name="文本框 3"/>
          <p:cNvSpPr txBox="1"/>
          <p:nvPr/>
        </p:nvSpPr>
        <p:spPr>
          <a:xfrm>
            <a:off x="390525" y="1958975"/>
            <a:ext cx="10790555" cy="34766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　</a:t>
            </a:r>
            <a:r>
              <a:rPr lang="zh-CN" altLang="en-US" sz="2800">
                <a:solidFill>
                  <a:srgbClr val="FFFF00"/>
                </a:solidFill>
                <a:latin typeface="Arial" panose="020B0604020202020204" pitchFamily="34" charset="0"/>
                <a:ea typeface="宋体" panose="02010600030101010101" pitchFamily="2" charset="-122"/>
              </a:rPr>
              <a:t>补</a:t>
            </a:r>
            <a:r>
              <a:rPr lang="zh-CN" altLang="en-US" sz="2800">
                <a:solidFill>
                  <a:schemeClr val="bg1"/>
                </a:solidFill>
                <a:latin typeface="Arial" panose="020B0604020202020204" pitchFamily="34" charset="0"/>
                <a:ea typeface="宋体" panose="02010600030101010101" pitchFamily="2" charset="-122"/>
              </a:rPr>
              <a:t>，就是指文言文中省略的成分，翻译时要补足。如“帝感其诚”在动词“感”后面省略了介词“于”，相当于“被”，译时补出，全句可译成“天帝被他的诚心所感动”。</a:t>
            </a:r>
            <a:endParaRPr lang="zh-CN" altLang="en-US" sz="2800">
              <a:solidFill>
                <a:schemeClr val="bg1"/>
              </a:solidFill>
              <a:latin typeface="Arial" panose="020B0604020202020204" pitchFamily="34" charset="0"/>
              <a:ea typeface="宋体" panose="02010600030101010101" pitchFamily="2" charset="-122"/>
            </a:endParaRPr>
          </a:p>
          <a:p>
            <a:endParaRPr lang="zh-CN" altLang="en-US" sz="2800">
              <a:solidFill>
                <a:schemeClr val="bg1"/>
              </a:solidFill>
              <a:latin typeface="Arial" panose="020B0604020202020204" pitchFamily="34" charset="0"/>
              <a:ea typeface="宋体" panose="02010600030101010101" pitchFamily="2" charset="-122"/>
            </a:endParaRPr>
          </a:p>
          <a:p>
            <a:r>
              <a:rPr lang="zh-CN" altLang="en-US" sz="2800">
                <a:solidFill>
                  <a:schemeClr val="bg1"/>
                </a:solidFill>
                <a:latin typeface="Arial" panose="020B0604020202020204" pitchFamily="34" charset="0"/>
                <a:ea typeface="宋体" panose="02010600030101010101" pitchFamily="2" charset="-122"/>
              </a:rPr>
              <a:t>　</a:t>
            </a:r>
            <a:r>
              <a:rPr lang="zh-CN" altLang="en-US" sz="2800">
                <a:solidFill>
                  <a:srgbClr val="FFFF00"/>
                </a:solidFill>
                <a:latin typeface="Arial" panose="020B0604020202020204" pitchFamily="34" charset="0"/>
                <a:ea typeface="宋体" panose="02010600030101010101" pitchFamily="2" charset="-122"/>
              </a:rPr>
              <a:t>删</a:t>
            </a:r>
            <a:r>
              <a:rPr lang="zh-CN" altLang="en-US" sz="2800">
                <a:solidFill>
                  <a:schemeClr val="bg1"/>
                </a:solidFill>
                <a:latin typeface="Arial" panose="020B0604020202020204" pitchFamily="34" charset="0"/>
                <a:ea typeface="宋体" panose="02010600030101010101" pitchFamily="2" charset="-122"/>
              </a:rPr>
              <a:t>，是指文言文中有些虚词没有实在意义，只表语气、停顿等，翻译时要删去。如“久之，目似瞑，意暇甚。”“久”后的“之”，是助词，起凑足音节的作用，可删去。</a:t>
            </a:r>
            <a:endParaRPr lang="zh-CN" altLang="en-US" sz="2800">
              <a:solidFill>
                <a:schemeClr val="bg1"/>
              </a:solidFill>
              <a:latin typeface="Arial" panose="020B0604020202020204" pitchFamily="34" charset="0"/>
              <a:ea typeface="宋体" panose="02010600030101010101" pitchFamily="2" charset="-122"/>
            </a:endParaRPr>
          </a:p>
          <a:p>
            <a:endParaRPr lang="zh-CN" altLang="en-US" sz="2400">
              <a:latin typeface="Arial" panose="020B0604020202020204" pitchFamily="34" charset="0"/>
              <a:ea typeface="宋体" panose="02010600030101010101" pitchFamily="2" charset="-122"/>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8905" y="0"/>
            <a:ext cx="11934190" cy="6692900"/>
          </a:xfrm>
          <a:prstGeom prst="rect">
            <a:avLst/>
          </a:prstGeom>
          <a:solidFill>
            <a:schemeClr val="accent1">
              <a:lumMod val="20000"/>
              <a:lumOff val="80000"/>
            </a:schemeClr>
          </a:solidFill>
        </p:spPr>
        <p:txBody>
          <a:bodyPr wrap="square" rtlCol="0">
            <a:spAutoFit/>
          </a:bodyPr>
          <a:p>
            <a:pPr>
              <a:lnSpc>
                <a:spcPct val="150000"/>
              </a:lnSpc>
            </a:pPr>
            <a:r>
              <a:rPr lang="en-US" altLang="zh-CN" sz="2400" b="1">
                <a:solidFill>
                  <a:srgbClr val="FF0000"/>
                </a:solidFill>
              </a:rPr>
              <a:t>         </a:t>
            </a:r>
            <a:r>
              <a:rPr lang="en-US" altLang="zh-CN" sz="2400" b="1">
                <a:solidFill>
                  <a:schemeClr val="tx1"/>
                </a:solidFill>
              </a:rPr>
              <a:t>             </a:t>
            </a:r>
            <a:r>
              <a:rPr lang="en-US" altLang="zh-CN" sz="2600" b="1">
                <a:solidFill>
                  <a:schemeClr val="tx1"/>
                </a:solidFill>
              </a:rPr>
              <a:t>      </a:t>
            </a:r>
            <a:r>
              <a:rPr lang="zh-CN" altLang="en-US" sz="2600" b="1">
                <a:solidFill>
                  <a:schemeClr val="tx1"/>
                </a:solidFill>
              </a:rPr>
              <a:t>醒心亭记           宋代：曾巩</a:t>
            </a:r>
            <a:endParaRPr lang="zh-CN" altLang="en-US" sz="2600" b="1">
              <a:solidFill>
                <a:schemeClr val="tx1"/>
              </a:solidFill>
            </a:endParaRPr>
          </a:p>
          <a:p>
            <a:pPr>
              <a:lnSpc>
                <a:spcPct val="150000"/>
              </a:lnSpc>
            </a:pPr>
            <a:r>
              <a:rPr lang="zh-CN" altLang="en-US" sz="2600" b="1">
                <a:solidFill>
                  <a:schemeClr val="tx1"/>
                </a:solidFill>
              </a:rPr>
              <a:t>　　滁州之西南，泉水之涯，欧阳公作州之二年，构亭曰“丰乐”，自为记，以见其名义。既又直丰乐之东几百步，得山之高，构亭曰“醒心”，使巩记之。</a:t>
            </a:r>
            <a:endParaRPr lang="zh-CN" altLang="en-US" sz="2600" b="1">
              <a:solidFill>
                <a:schemeClr val="tx1"/>
              </a:solidFill>
            </a:endParaRPr>
          </a:p>
          <a:p>
            <a:pPr>
              <a:lnSpc>
                <a:spcPct val="150000"/>
              </a:lnSpc>
            </a:pPr>
            <a:r>
              <a:rPr lang="zh-CN" altLang="en-US" sz="2600" b="1">
                <a:solidFill>
                  <a:schemeClr val="tx1"/>
                </a:solidFill>
              </a:rPr>
              <a:t>　　凡公与州之宾客者游焉，则必即丰乐以饮。或醉且劳矣，则必即醒心而望，以见夫群山之相环，云烟之相滋，旷野之无穷，草树众而泉石嘉，使目新乎其所睹，耳新乎其所闻，则其心洒然而醒，更欲久而忘归也。故即其所以然而为名，取韩子退之《北湖》之诗云。噫！</a:t>
            </a:r>
            <a:r>
              <a:rPr lang="zh-CN" altLang="en-US" sz="2600" b="1" u="sng">
                <a:solidFill>
                  <a:schemeClr val="tx1"/>
                </a:solidFill>
              </a:rPr>
              <a:t>其可谓善取乐于山泉之间，而名之以见其实，又善者矣。</a:t>
            </a:r>
            <a:endParaRPr lang="zh-CN" altLang="en-US" sz="2600" b="1" u="sng">
              <a:solidFill>
                <a:schemeClr val="tx1"/>
              </a:solidFill>
            </a:endParaRPr>
          </a:p>
          <a:p>
            <a:pPr>
              <a:lnSpc>
                <a:spcPct val="150000"/>
              </a:lnSpc>
            </a:pPr>
            <a:r>
              <a:rPr lang="zh-CN" altLang="en-US" sz="2600" b="1">
                <a:solidFill>
                  <a:schemeClr val="tx1"/>
                </a:solidFill>
              </a:rPr>
              <a:t>　　虽然，公之乐，吾能言之。吾君优游而无为于上，吾民给足而无憾于下。天下之学者，皆为材且良；夷狄鸟兽草木之生者，皆得其宜，公乐也。一山之隅，一泉之旁，岂公乐哉？乃公所寄意于此也。</a:t>
            </a:r>
            <a:endParaRPr lang="zh-CN" altLang="en-US" sz="2600" b="1">
              <a:solidFill>
                <a:schemeClr val="tx1"/>
              </a:solidFill>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485775" y="444500"/>
            <a:ext cx="10760075" cy="6861175"/>
          </a:xfrm>
        </p:spPr>
        <p:txBody>
          <a:bodyPr wrap="square" lIns="91440" tIns="45720" rIns="91440" bIns="45720" anchor="t"/>
          <a:p>
            <a:pPr marL="0" indent="0">
              <a:lnSpc>
                <a:spcPct val="130000"/>
              </a:lnSpc>
              <a:spcBef>
                <a:spcPct val="0"/>
              </a:spcBef>
              <a:buNone/>
            </a:pPr>
            <a:r>
              <a:rPr lang="zh-CN" altLang="en-US" sz="2800" kern="1200">
                <a:solidFill>
                  <a:srgbClr val="FFFF00"/>
                </a:solidFill>
                <a:latin typeface="+mn-ea"/>
                <a:ea typeface="+mn-ea"/>
                <a:cs typeface="+mn-cs"/>
                <a:sym typeface="Arial" panose="020B0604020202020204" pitchFamily="34" charset="0"/>
              </a:rPr>
              <a:t>　  留</a:t>
            </a:r>
            <a:r>
              <a:rPr lang="zh-CN" altLang="en-US" sz="2800" kern="1200">
                <a:latin typeface="+mn-ea"/>
                <a:ea typeface="+mn-ea"/>
                <a:cs typeface="+mn-cs"/>
                <a:sym typeface="Arial" panose="020B0604020202020204" pitchFamily="34" charset="0"/>
              </a:rPr>
              <a:t>，是指文言文中的专有名词、人名、地名、物名、官名、年号、国号、器具等，翻译时要保留，可照录不译。如“南阳刘子骥，高尚士也。”</a:t>
            </a:r>
            <a:endParaRPr lang="zh-CN" altLang="en-US" sz="2800" kern="1200">
              <a:latin typeface="+mn-ea"/>
              <a:ea typeface="+mn-ea"/>
              <a:cs typeface="+mn-cs"/>
              <a:sym typeface="Arial" panose="020B0604020202020204" pitchFamily="34" charset="0"/>
            </a:endParaRPr>
          </a:p>
          <a:p>
            <a:pPr marL="0" indent="0">
              <a:lnSpc>
                <a:spcPct val="130000"/>
              </a:lnSpc>
              <a:spcBef>
                <a:spcPct val="0"/>
              </a:spcBef>
              <a:buNone/>
            </a:pPr>
            <a:r>
              <a:rPr lang="zh-CN" altLang="en-US" sz="2800" kern="1200">
                <a:latin typeface="+mn-ea"/>
                <a:ea typeface="+mn-ea"/>
                <a:cs typeface="+mn-cs"/>
                <a:sym typeface="Arial" panose="020B0604020202020204" pitchFamily="34" charset="0"/>
              </a:rPr>
              <a:t>　　</a:t>
            </a:r>
            <a:r>
              <a:rPr lang="zh-CN" altLang="en-US" sz="2800" kern="1200">
                <a:solidFill>
                  <a:srgbClr val="FFFF00"/>
                </a:solidFill>
                <a:latin typeface="+mn-ea"/>
                <a:ea typeface="+mn-ea"/>
                <a:cs typeface="+mn-cs"/>
                <a:sym typeface="Arial" panose="020B0604020202020204" pitchFamily="34" charset="0"/>
              </a:rPr>
              <a:t>变</a:t>
            </a:r>
            <a:r>
              <a:rPr lang="zh-CN" altLang="en-US" sz="2800" kern="1200">
                <a:latin typeface="+mn-ea"/>
                <a:ea typeface="+mn-ea"/>
                <a:cs typeface="+mn-cs"/>
                <a:sym typeface="Arial" panose="020B0604020202020204" pitchFamily="34" charset="0"/>
              </a:rPr>
              <a:t>，指文言文中的特殊句式翻译时要变成现代汉语的句式。如“何苦而不平”，此句可变为“苦何而不平”的形式。</a:t>
            </a:r>
            <a:endParaRPr lang="zh-CN" altLang="en-US" sz="2800" kern="1200">
              <a:latin typeface="+mn-ea"/>
              <a:ea typeface="+mn-ea"/>
              <a:cs typeface="+mn-cs"/>
              <a:sym typeface="Arial" panose="020B0604020202020204" pitchFamily="34" charset="0"/>
            </a:endParaRPr>
          </a:p>
          <a:p>
            <a:pPr marL="0" indent="0">
              <a:lnSpc>
                <a:spcPct val="130000"/>
              </a:lnSpc>
              <a:spcBef>
                <a:spcPct val="0"/>
              </a:spcBef>
              <a:buNone/>
            </a:pPr>
            <a:r>
              <a:rPr lang="zh-CN" altLang="en-US" sz="2800" kern="1200">
                <a:latin typeface="+mn-ea"/>
                <a:ea typeface="+mn-ea"/>
                <a:cs typeface="+mn-cs"/>
                <a:sym typeface="Arial" panose="020B0604020202020204" pitchFamily="34" charset="0"/>
              </a:rPr>
              <a:t>　　</a:t>
            </a:r>
            <a:r>
              <a:rPr lang="zh-CN" altLang="en-US" sz="2800" kern="1200">
                <a:solidFill>
                  <a:srgbClr val="FFFF00"/>
                </a:solidFill>
                <a:latin typeface="+mn-ea"/>
                <a:ea typeface="+mn-ea"/>
                <a:cs typeface="+mn-cs"/>
                <a:sym typeface="Arial" panose="020B0604020202020204" pitchFamily="34" charset="0"/>
              </a:rPr>
              <a:t>换</a:t>
            </a:r>
            <a:r>
              <a:rPr lang="zh-CN" altLang="en-US" sz="2800" kern="1200">
                <a:latin typeface="+mn-ea"/>
                <a:ea typeface="+mn-ea"/>
                <a:cs typeface="+mn-cs"/>
                <a:sym typeface="Arial" panose="020B0604020202020204" pitchFamily="34" charset="0"/>
              </a:rPr>
              <a:t>，是指把文言词语换成恰当的现代汉语的词语。如“吾与汝毕力平险。”句中“吾”、“汝”应分别换成“我”、“你们”</a:t>
            </a:r>
            <a:r>
              <a:rPr lang="zh-CN" altLang="en-US" kern="1200">
                <a:latin typeface="+mn-ea"/>
                <a:ea typeface="+mn-ea"/>
                <a:cs typeface="+mn-cs"/>
                <a:sym typeface="Arial" panose="020B0604020202020204" pitchFamily="34" charset="0"/>
              </a:rPr>
              <a:t>。</a:t>
            </a:r>
            <a:endParaRPr lang="zh-CN" altLang="en-US" kern="1200">
              <a:latin typeface="+mn-ea"/>
              <a:ea typeface="+mn-ea"/>
              <a:cs typeface="+mn-cs"/>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p:nvPr>
            <p:ph idx="1"/>
          </p:nvPr>
        </p:nvPicPr>
        <p:blipFill>
          <a:blip r:embed="rId1"/>
          <a:srcRect b="25227"/>
          <a:stretch>
            <a:fillRect/>
          </a:stretch>
        </p:blipFill>
        <p:spPr>
          <a:xfrm>
            <a:off x="0" y="0"/>
            <a:ext cx="12192635" cy="6858000"/>
          </a:xfrm>
          <a:prstGeom prst="rect">
            <a:avLst/>
          </a:prstGeom>
        </p:spPr>
      </p:pic>
      <p:sp>
        <p:nvSpPr>
          <p:cNvPr id="3" name="文本框 2"/>
          <p:cNvSpPr txBox="1"/>
          <p:nvPr/>
        </p:nvSpPr>
        <p:spPr>
          <a:xfrm>
            <a:off x="1524635" y="0"/>
            <a:ext cx="9102090" cy="5908040"/>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例</a:t>
            </a:r>
            <a:r>
              <a:rPr lang="en-US" altLang="zh-CN" sz="2100" b="1">
                <a:latin typeface="华文中宋" panose="02010600040101010101" charset="-122"/>
                <a:ea typeface="华文中宋" panose="02010600040101010101" charset="-122"/>
                <a:cs typeface="华文中宋" panose="02010600040101010101" charset="-122"/>
                <a:sym typeface="+mn-ea"/>
              </a:rPr>
              <a:t>3</a:t>
            </a:r>
            <a:r>
              <a:rPr lang="zh-CN" altLang="en-US" sz="2100" b="1">
                <a:latin typeface="华文中宋" panose="02010600040101010101" charset="-122"/>
                <a:ea typeface="华文中宋" panose="02010600040101010101" charset="-122"/>
                <a:cs typeface="华文中宋" panose="02010600040101010101" charset="-122"/>
                <a:sym typeface="+mn-ea"/>
              </a:rPr>
              <a:t>【201</a:t>
            </a:r>
            <a:r>
              <a:rPr lang="en-US" altLang="zh-CN" sz="2100" b="1">
                <a:latin typeface="华文中宋" panose="02010600040101010101" charset="-122"/>
                <a:ea typeface="华文中宋" panose="02010600040101010101" charset="-122"/>
                <a:cs typeface="华文中宋" panose="02010600040101010101" charset="-122"/>
                <a:sym typeface="+mn-ea"/>
              </a:rPr>
              <a:t>8</a:t>
            </a:r>
            <a:r>
              <a:rPr lang="zh-CN" altLang="en-US" sz="2100" b="1">
                <a:latin typeface="华文中宋" panose="02010600040101010101" charset="-122"/>
                <a:ea typeface="华文中宋" panose="02010600040101010101" charset="-122"/>
                <a:cs typeface="华文中宋" panose="02010600040101010101" charset="-122"/>
                <a:sym typeface="+mn-ea"/>
              </a:rPr>
              <a:t>・枣庄】</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sz="2100">
                <a:latin typeface="华文中宋" panose="02010600040101010101" charset="-122"/>
                <a:ea typeface="华文中宋" panose="02010600040101010101" charset="-122"/>
                <a:cs typeface="华文中宋" panose="02010600040101010101" charset="-122"/>
                <a:sym typeface="+mn-ea"/>
              </a:rPr>
              <a:t>13．梁衡在《秋月冬雪两轴画》中说，《记承天寺夜游》和《湖心亭看雪》是我国古典文学宝库中的两轴精品。如果以“承天寺夜游”和“湖心亭看雪”为上下联，请从两文中分别选取一个字，两个字合起来作为这幅对联的横批，并阐释一下理由。</a:t>
            </a:r>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考点</a:t>
            </a:r>
            <a:r>
              <a:rPr lang="en-US" altLang="zh-CN" sz="2100" b="1">
                <a:latin typeface="华文中宋" panose="02010600040101010101" charset="-122"/>
                <a:ea typeface="华文中宋" panose="02010600040101010101" charset="-122"/>
                <a:cs typeface="华文中宋" panose="02010600040101010101" charset="-122"/>
                <a:sym typeface="+mn-ea"/>
              </a:rPr>
              <a:t>3</a:t>
            </a:r>
            <a:r>
              <a:rPr lang="zh-CN" altLang="en-US" sz="2100" b="1">
                <a:latin typeface="华文中宋" panose="02010600040101010101" charset="-122"/>
                <a:ea typeface="华文中宋" panose="02010600040101010101" charset="-122"/>
                <a:cs typeface="华文中宋" panose="02010600040101010101" charset="-122"/>
                <a:sym typeface="+mn-ea"/>
              </a:rPr>
              <a:t>：理解文章内容</a:t>
            </a:r>
            <a:endParaRPr lang="zh-CN" altLang="en-US" sz="21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方法点拨：</a:t>
            </a: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记准实虚词</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3571240" y="3113405"/>
            <a:ext cx="1333500" cy="31115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     </a:t>
            </a:r>
            <a:endParaRPr lang="zh-CN" altLang="en-US"/>
          </a:p>
          <a:p>
            <a:endParaRPr lang="zh-CN" altLang="en-US"/>
          </a:p>
        </p:txBody>
      </p:sp>
      <p:sp>
        <p:nvSpPr>
          <p:cNvPr id="1073742851" name="文本框 1073742850"/>
          <p:cNvSpPr txBox="1"/>
          <p:nvPr/>
        </p:nvSpPr>
        <p:spPr>
          <a:xfrm>
            <a:off x="5883910" y="3113405"/>
            <a:ext cx="425450" cy="1879600"/>
          </a:xfrm>
          <a:prstGeom prst="rect">
            <a:avLst/>
          </a:prstGeom>
          <a:solidFill>
            <a:srgbClr val="FFFFFF"/>
          </a:solidFill>
          <a:ln w="9525" cap="flat" cmpd="sng">
            <a:solidFill>
              <a:srgbClr val="000000"/>
            </a:solidFill>
            <a:prstDash val="solid"/>
            <a:miter/>
            <a:headEnd type="none" w="med" len="med"/>
            <a:tailEnd type="none" w="med" len="med"/>
          </a:ln>
        </p:spPr>
        <p:txBody>
          <a:bodyPr vert="eaVert" wrap="square"/>
          <a:p>
            <a:pPr algn="l">
              <a:buClrTx/>
              <a:buSzTx/>
            </a:pPr>
            <a:r>
              <a:rPr lang="zh-CN" altLang="en-US" sz="1800"/>
              <a:t>湖心亭看雪</a:t>
            </a:r>
            <a:endParaRPr lang="zh-CN" altLang="en-US" sz="1800"/>
          </a:p>
          <a:p>
            <a:endParaRPr lang="zh-CN" altLang="en-US"/>
          </a:p>
          <a:p>
            <a:endParaRPr lang="zh-CN" altLang="en-US"/>
          </a:p>
        </p:txBody>
      </p:sp>
      <p:sp>
        <p:nvSpPr>
          <p:cNvPr id="8" name="文本框 7"/>
          <p:cNvSpPr txBox="1"/>
          <p:nvPr/>
        </p:nvSpPr>
        <p:spPr>
          <a:xfrm>
            <a:off x="2454910" y="2997200"/>
            <a:ext cx="478790" cy="1731010"/>
          </a:xfrm>
          <a:prstGeom prst="rect">
            <a:avLst/>
          </a:prstGeom>
          <a:solidFill>
            <a:srgbClr val="FFFFFF"/>
          </a:solidFill>
          <a:ln w="9525" cap="flat" cmpd="sng">
            <a:solidFill>
              <a:srgbClr val="000000"/>
            </a:solidFill>
            <a:prstDash val="solid"/>
            <a:miter/>
            <a:headEnd type="none" w="med" len="med"/>
            <a:tailEnd type="none" w="med" len="med"/>
          </a:ln>
        </p:spPr>
        <p:txBody>
          <a:bodyPr vert="eaVert" wrap="square"/>
          <a:p>
            <a:r>
              <a:rPr lang="zh-CN" altLang="en-US"/>
              <a:t>记承天寺夜游</a:t>
            </a:r>
            <a:endParaRPr lang="zh-CN" altLang="en-US"/>
          </a:p>
          <a:p>
            <a:endParaRPr lang="zh-CN" altLang="en-US"/>
          </a:p>
          <a:p>
            <a:endParaRPr lang="zh-CN" altLang="en-US"/>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p:nvPr>
            <p:ph idx="1"/>
          </p:nvPr>
        </p:nvPicPr>
        <p:blipFill>
          <a:blip r:embed="rId1"/>
          <a:srcRect b="25227"/>
          <a:stretch>
            <a:fillRect/>
          </a:stretch>
        </p:blipFill>
        <p:spPr>
          <a:xfrm>
            <a:off x="0" y="0"/>
            <a:ext cx="12191365" cy="6858000"/>
          </a:xfrm>
          <a:prstGeom prst="rect">
            <a:avLst/>
          </a:prstGeom>
        </p:spPr>
      </p:pic>
      <p:sp>
        <p:nvSpPr>
          <p:cNvPr id="3" name="文本框 2"/>
          <p:cNvSpPr txBox="1"/>
          <p:nvPr/>
        </p:nvSpPr>
        <p:spPr>
          <a:xfrm>
            <a:off x="1539875" y="0"/>
            <a:ext cx="9102090" cy="2030095"/>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考点</a:t>
            </a:r>
            <a:r>
              <a:rPr lang="en-US" altLang="zh-CN" sz="2100" b="1">
                <a:latin typeface="华文中宋" panose="02010600040101010101" charset="-122"/>
                <a:ea typeface="华文中宋" panose="02010600040101010101" charset="-122"/>
                <a:cs typeface="华文中宋" panose="02010600040101010101" charset="-122"/>
                <a:sym typeface="+mn-ea"/>
              </a:rPr>
              <a:t>3</a:t>
            </a:r>
            <a:r>
              <a:rPr lang="zh-CN" altLang="en-US" sz="2100" b="1">
                <a:latin typeface="华文中宋" panose="02010600040101010101" charset="-122"/>
                <a:ea typeface="华文中宋" panose="02010600040101010101" charset="-122"/>
                <a:cs typeface="华文中宋" panose="02010600040101010101" charset="-122"/>
                <a:sym typeface="+mn-ea"/>
              </a:rPr>
              <a:t>：理解文章内容</a:t>
            </a:r>
            <a:endParaRPr lang="zh-CN" altLang="en-US" sz="21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方法点拨：</a:t>
            </a:r>
            <a:r>
              <a:rPr lang="zh-CN" altLang="en-US" sz="2100" b="1">
                <a:solidFill>
                  <a:schemeClr val="tx1"/>
                </a:solidFill>
                <a:latin typeface="华文中宋" panose="02010600040101010101" charset="-122"/>
                <a:ea typeface="华文中宋" panose="02010600040101010101" charset="-122"/>
                <a:cs typeface="华文中宋" panose="02010600040101010101" charset="-122"/>
              </a:rPr>
              <a:t>记准实虚词</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1687195" y="2407920"/>
            <a:ext cx="32092265" cy="1568450"/>
          </a:xfrm>
          <a:prstGeom prst="rect">
            <a:avLst/>
          </a:prstGeom>
          <a:noFill/>
        </p:spPr>
        <p:txBody>
          <a:bodyPr wrap="square" rtlCol="0">
            <a:spAutoFit/>
          </a:bodyPr>
          <a:p>
            <a:r>
              <a:rPr lang="en-US" altLang="zh-CN" sz="24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横批：闲  痴  “闲”字，表现苏轼安闲自适，乐观旷达的</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r>
              <a:rPr lang="zh-CN" altLang="en-US" sz="2400">
                <a:solidFill>
                  <a:srgbClr val="FF0000"/>
                </a:solidFill>
                <a:latin typeface="华文中宋" panose="02010600040101010101" charset="-122"/>
                <a:ea typeface="华文中宋" panose="02010600040101010101" charset="-122"/>
                <a:cs typeface="华文中宋" panose="02010600040101010101" charset="-122"/>
              </a:rPr>
              <a:t>心境；“痴”字，点明张岱钟情山水，淡泊孤寂的独特个</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r>
              <a:rPr lang="zh-CN" altLang="en-US" sz="2400">
                <a:solidFill>
                  <a:srgbClr val="FF0000"/>
                </a:solidFill>
                <a:latin typeface="华文中宋" panose="02010600040101010101" charset="-122"/>
                <a:ea typeface="华文中宋" panose="02010600040101010101" charset="-122"/>
                <a:cs typeface="华文中宋" panose="02010600040101010101" charset="-122"/>
              </a:rPr>
              <a:t>性。“闲”、“痴”二字为两文的点睛之笔，是二人闲情</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r>
              <a:rPr lang="zh-CN" altLang="en-US" sz="2400">
                <a:solidFill>
                  <a:srgbClr val="FF0000"/>
                </a:solidFill>
                <a:latin typeface="华文中宋" panose="02010600040101010101" charset="-122"/>
                <a:ea typeface="华文中宋" panose="02010600040101010101" charset="-122"/>
                <a:cs typeface="华文中宋" panose="02010600040101010101" charset="-122"/>
              </a:rPr>
              <a:t>逸致、天人合一境界的高度概括。  </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矩形 3"/>
          <p:cNvSpPr/>
          <p:nvPr/>
        </p:nvSpPr>
        <p:spPr>
          <a:xfrm>
            <a:off x="1524000" y="-1"/>
            <a:ext cx="2631440" cy="829945"/>
          </a:xfrm>
          <a:prstGeom prst="rect">
            <a:avLst/>
          </a:prstGeom>
          <a:noFill/>
          <a:ln>
            <a:noFill/>
          </a:ln>
        </p:spPr>
        <p:txBody>
          <a:bodyPr wrap="none" rtlCol="0" anchor="t">
            <a:spAutoFit/>
            <a:scene3d>
              <a:camera prst="perspectiveRight"/>
              <a:lightRig rig="threePt" dir="t">
                <a:rot lat="0" lon="0" rev="0"/>
              </a:lightRig>
            </a:scene3d>
            <a:sp3d extrusionH="311150" prstMaterial="plastic">
              <a:extrusionClr>
                <a:srgbClr val="D6C0C9"/>
              </a:extrusionClr>
            </a:sp3d>
          </a:bodyPr>
          <a:p>
            <a:pPr algn="ctr" fontAlgn="base"/>
            <a:r>
              <a:rPr lang="zh-CN" altLang="en-US" sz="4800" b="1" strike="noStrike" noProof="1">
                <a:blipFill>
                  <a:blip r:embed="rId2">
                    <a:alphaModFix amt="99000"/>
                  </a:blip>
                  <a:tile tx="-50800" ty="0" sx="48000" sy="29000" flip="none" algn="bl"/>
                </a:blipFill>
                <a:effectLst>
                  <a:outerShdw blurRad="60007" dist="310007" dir="7680000" sy="30000" kx="1300200" algn="ctr" rotWithShape="0">
                    <a:srgbClr val="B4B1D6">
                      <a:alpha val="60000"/>
                    </a:srgbClr>
                  </a:outerShdw>
                </a:effectLst>
                <a:latin typeface="Arial" panose="020B0604020202020204" pitchFamily="34" charset="0"/>
                <a:ea typeface="宋体" panose="02010600030101010101" pitchFamily="2" charset="-122"/>
                <a:cs typeface="+mn-ea"/>
              </a:rPr>
              <a:t>内容理解</a:t>
            </a:r>
            <a:endParaRPr lang="zh-CN" altLang="en-US" sz="4800" b="1" strike="noStrike" noProof="1">
              <a:blipFill>
                <a:blip r:embed="rId2">
                  <a:alphaModFix amt="99000"/>
                </a:blip>
                <a:tile tx="-50800" ty="0" sx="48000" sy="29000" flip="none" algn="bl"/>
              </a:blipFill>
              <a:effectLst>
                <a:outerShdw blurRad="60007" dist="310007" dir="7680000" sy="30000" kx="1300200" algn="ctr" rotWithShape="0">
                  <a:srgbClr val="B4B1D6">
                    <a:alpha val="60000"/>
                  </a:srgbClr>
                </a:outerShdw>
              </a:effectLst>
              <a:latin typeface="Arial" panose="020B0604020202020204" pitchFamily="34" charset="0"/>
              <a:ea typeface="宋体" panose="02010600030101010101" pitchFamily="2" charset="-122"/>
              <a:cs typeface="+mn-ea"/>
            </a:endParaRPr>
          </a:p>
        </p:txBody>
      </p:sp>
      <p:sp>
        <p:nvSpPr>
          <p:cNvPr id="5" name="内容占位符 4"/>
          <p:cNvSpPr>
            <a:spLocks noGrp="1"/>
          </p:cNvSpPr>
          <p:nvPr>
            <p:ph idx="1"/>
          </p:nvPr>
        </p:nvSpPr>
        <p:spPr>
          <a:xfrm>
            <a:off x="408305" y="829945"/>
            <a:ext cx="11336020" cy="5758180"/>
          </a:xfrm>
          <a:solidFill>
            <a:schemeClr val="accent5">
              <a:lumMod val="10000"/>
            </a:schemeClr>
          </a:solidFill>
        </p:spPr>
        <p:txBody>
          <a:bodyPr wrap="square" lIns="91440" tIns="45720" rIns="91440" bIns="45720" anchor="t"/>
          <a:p>
            <a:pPr marL="0" indent="0">
              <a:spcBef>
                <a:spcPct val="0"/>
              </a:spcBef>
              <a:buNone/>
            </a:pPr>
            <a:r>
              <a:rPr lang="en-US" altLang="zh-CN" kern="1200">
                <a:latin typeface="+mn-ea"/>
                <a:ea typeface="黑体" panose="02010609060101010101" charset="-122"/>
                <a:cs typeface="+mn-cs"/>
                <a:sym typeface="Arial" panose="020B0604020202020204" pitchFamily="34" charset="0"/>
              </a:rPr>
              <a:t>    </a:t>
            </a:r>
            <a:r>
              <a:rPr lang="zh-CN" altLang="en-US" kern="1200">
                <a:latin typeface="+mn-ea"/>
                <a:ea typeface="黑体" panose="02010609060101010101" charset="-122"/>
                <a:cs typeface="+mn-cs"/>
                <a:sym typeface="Arial" panose="020B0604020202020204" pitchFamily="34" charset="0"/>
              </a:rPr>
              <a:t>1. 在整体感知课文大概内容的基础上，逐段概括内容要点，然后“合并同类”，将课文分成几个部分，弄清各部分之间的联系，了解文章的结构特点，文章的内容和作者的思路也就把握住了。</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　　2. 注意文体特点，把握核心句和关键句。核心句指对主旨做出概括、提示的句子。把握了核心句就抓住了文章的主旨。关键句指那些在思路的展开、主旨的表现上起重要作用的句子。</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　　3. 结合有关的时代背景和作者的生平领会作者的思想情感，评判文章的社会意义。</a:t>
            </a:r>
            <a:endParaRPr lang="zh-CN" altLang="en-US" kern="1200">
              <a:latin typeface="+mn-ea"/>
              <a:ea typeface="黑体" panose="02010609060101010101" charset="-122"/>
              <a:cs typeface="+mn-cs"/>
              <a:sym typeface="Arial" panose="020B0604020202020204" pitchFamily="34" charset="0"/>
            </a:endParaRPr>
          </a:p>
        </p:txBody>
      </p:sp>
    </p:spTree>
  </p:cSld>
  <p:clrMapOvr>
    <a:masterClrMapping/>
  </p:clrMapOvr>
  <p:transition>
    <p:diamon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487045" y="362585"/>
            <a:ext cx="11090275" cy="5579745"/>
          </a:xfrm>
        </p:spPr>
        <p:txBody>
          <a:bodyPr wrap="square" lIns="91440" tIns="45720" rIns="91440" bIns="45720" anchor="t"/>
          <a:p>
            <a:pPr marL="0" indent="0">
              <a:spcBef>
                <a:spcPct val="0"/>
              </a:spcBef>
              <a:buNone/>
            </a:pPr>
            <a:r>
              <a:rPr lang="en-US" altLang="zh-CN" kern="1200">
                <a:latin typeface="+mn-ea"/>
                <a:ea typeface="黑体" panose="02010609060101010101" charset="-122"/>
                <a:cs typeface="+mn-cs"/>
                <a:sym typeface="Arial" panose="020B0604020202020204" pitchFamily="34" charset="0"/>
              </a:rPr>
              <a:t>   </a:t>
            </a:r>
            <a:r>
              <a:rPr lang="en-US" altLang="zh-CN" sz="2800" kern="1200">
                <a:latin typeface="+mn-ea"/>
                <a:ea typeface="黑体" panose="02010609060101010101" charset="-122"/>
                <a:cs typeface="+mn-cs"/>
                <a:sym typeface="Arial" panose="020B0604020202020204" pitchFamily="34" charset="0"/>
              </a:rPr>
              <a:t> </a:t>
            </a:r>
            <a:r>
              <a:rPr lang="zh-CN" altLang="en-US" sz="2800" kern="1200">
                <a:latin typeface="+mn-ea"/>
                <a:ea typeface="黑体" panose="02010609060101010101" charset="-122"/>
                <a:cs typeface="+mn-cs"/>
                <a:sym typeface="Arial" panose="020B0604020202020204" pitchFamily="34" charset="0"/>
              </a:rPr>
              <a:t>4. 重视诵读。反复朗读，以至成诵，有助于理解文章内容和作者思路，体会作者的思想感情。</a:t>
            </a:r>
            <a:endParaRPr lang="zh-CN" altLang="en-US" sz="2800"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sz="2800" kern="1200">
                <a:latin typeface="+mn-ea"/>
                <a:ea typeface="黑体" panose="02010609060101010101" charset="-122"/>
                <a:cs typeface="+mn-cs"/>
                <a:sym typeface="Arial" panose="020B0604020202020204" pitchFamily="34" charset="0"/>
              </a:rPr>
              <a:t>　　5. 分析写法、品味语言。</a:t>
            </a:r>
            <a:endParaRPr lang="zh-CN" altLang="en-US" sz="2800"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sz="2800" kern="1200">
                <a:latin typeface="+mn-ea"/>
                <a:ea typeface="黑体" panose="02010609060101010101" charset="-122"/>
                <a:cs typeface="+mn-cs"/>
                <a:sym typeface="Arial" panose="020B0604020202020204" pitchFamily="34" charset="0"/>
              </a:rPr>
              <a:t>　　(1)分析选材和剪材有什么特点。分析作者为什么选这些材料，哪些详写，哪些略写，详略安排对表现中心意思有什么作用。</a:t>
            </a:r>
            <a:endParaRPr lang="zh-CN" altLang="en-US" sz="2800"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sz="2800" kern="1200">
                <a:latin typeface="+mn-ea"/>
                <a:ea typeface="黑体" panose="02010609060101010101" charset="-122"/>
                <a:cs typeface="+mn-cs"/>
                <a:sym typeface="Arial" panose="020B0604020202020204" pitchFamily="34" charset="0"/>
              </a:rPr>
              <a:t>　　(2)分析写人、写景、记事的方法。</a:t>
            </a:r>
            <a:endParaRPr lang="zh-CN" altLang="en-US" sz="2800"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sz="2800" kern="1200">
                <a:latin typeface="+mn-ea"/>
                <a:ea typeface="黑体" panose="02010609060101010101" charset="-122"/>
                <a:cs typeface="+mn-cs"/>
                <a:sym typeface="Arial" panose="020B0604020202020204" pitchFamily="34" charset="0"/>
              </a:rPr>
              <a:t>　　(3)注意表达方式的运用。</a:t>
            </a:r>
            <a:endParaRPr lang="zh-CN" altLang="en-US" sz="2800" kern="1200">
              <a:latin typeface="+mn-ea"/>
              <a:ea typeface="黑体" panose="02010609060101010101" charset="-122"/>
              <a:cs typeface="+mn-cs"/>
              <a:sym typeface="Arial" panose="020B0604020202020204" pitchFamily="34" charset="0"/>
            </a:endParaRPr>
          </a:p>
        </p:txBody>
      </p:sp>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p:nvPr>
            <p:ph idx="1"/>
          </p:nvPr>
        </p:nvPicPr>
        <p:blipFill>
          <a:blip r:embed="rId1"/>
          <a:srcRect b="25227"/>
          <a:stretch>
            <a:fillRect/>
          </a:stretch>
        </p:blipFill>
        <p:spPr>
          <a:xfrm>
            <a:off x="0" y="0"/>
            <a:ext cx="12191365" cy="6858000"/>
          </a:xfrm>
          <a:prstGeom prst="rect">
            <a:avLst/>
          </a:prstGeom>
        </p:spPr>
      </p:pic>
      <p:sp>
        <p:nvSpPr>
          <p:cNvPr id="3" name="文本框 2"/>
          <p:cNvSpPr txBox="1"/>
          <p:nvPr/>
        </p:nvSpPr>
        <p:spPr>
          <a:xfrm>
            <a:off x="1524635" y="0"/>
            <a:ext cx="9102090" cy="5746750"/>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algn="l"/>
            <a:r>
              <a:rPr lang="zh-CN" altLang="en-US" sz="2100" b="1">
                <a:latin typeface="华文中宋" panose="02010600040101010101" charset="-122"/>
                <a:ea typeface="华文中宋" panose="02010600040101010101" charset="-122"/>
                <a:cs typeface="华文中宋" panose="02010600040101010101" charset="-122"/>
                <a:sym typeface="+mn-ea"/>
              </a:rPr>
              <a:t>例</a:t>
            </a:r>
            <a:r>
              <a:rPr lang="en-US" altLang="zh-CN" sz="2100" b="1">
                <a:latin typeface="华文中宋" panose="02010600040101010101" charset="-122"/>
                <a:ea typeface="华文中宋" panose="02010600040101010101" charset="-122"/>
                <a:cs typeface="华文中宋" panose="02010600040101010101" charset="-122"/>
                <a:sym typeface="+mn-ea"/>
              </a:rPr>
              <a:t>4</a:t>
            </a:r>
            <a:r>
              <a:rPr lang="zh-CN" altLang="en-US" sz="2100" b="1">
                <a:latin typeface="华文中宋" panose="02010600040101010101" charset="-122"/>
                <a:ea typeface="华文中宋" panose="02010600040101010101" charset="-122"/>
                <a:cs typeface="华文中宋" panose="02010600040101010101" charset="-122"/>
                <a:sym typeface="+mn-ea"/>
              </a:rPr>
              <a:t>【201</a:t>
            </a:r>
            <a:r>
              <a:rPr lang="en-US" altLang="zh-CN" sz="2100" b="1">
                <a:latin typeface="华文中宋" panose="02010600040101010101" charset="-122"/>
                <a:ea typeface="华文中宋" panose="02010600040101010101" charset="-122"/>
                <a:cs typeface="华文中宋" panose="02010600040101010101" charset="-122"/>
                <a:sym typeface="+mn-ea"/>
              </a:rPr>
              <a:t>8</a:t>
            </a:r>
            <a:r>
              <a:rPr lang="zh-CN" altLang="en-US" sz="2100" b="1">
                <a:latin typeface="华文中宋" panose="02010600040101010101" charset="-122"/>
                <a:ea typeface="华文中宋" panose="02010600040101010101" charset="-122"/>
                <a:cs typeface="华文中宋" panose="02010600040101010101" charset="-122"/>
                <a:sym typeface="+mn-ea"/>
              </a:rPr>
              <a:t>・枣庄】</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algn="l"/>
            <a:endParaRPr lang="en-US" altLang="zh-CN" sz="2100" b="1">
              <a:latin typeface="华文中宋" panose="02010600040101010101" charset="-122"/>
              <a:ea typeface="华文中宋" panose="02010600040101010101" charset="-122"/>
              <a:cs typeface="华文中宋" panose="02010600040101010101" charset="-122"/>
              <a:sym typeface="+mn-ea"/>
            </a:endParaRPr>
          </a:p>
          <a:p>
            <a:pPr algn="l"/>
            <a:r>
              <a:rPr lang="en-US" altLang="zh-CN" sz="2100" b="1">
                <a:latin typeface="华文中宋" panose="02010600040101010101" charset="-122"/>
                <a:ea typeface="华文中宋" panose="02010600040101010101" charset="-122"/>
                <a:cs typeface="华文中宋" panose="02010600040101010101" charset="-122"/>
                <a:sym typeface="+mn-ea"/>
              </a:rPr>
              <a:t>11</a:t>
            </a:r>
            <a:r>
              <a:rPr lang="zh-CN" altLang="en-US" sz="2100" b="1">
                <a:latin typeface="华文中宋" panose="02010600040101010101" charset="-122"/>
                <a:ea typeface="华文中宋" panose="02010600040101010101" charset="-122"/>
                <a:cs typeface="华文中宋" panose="02010600040101010101" charset="-122"/>
                <a:sym typeface="+mn-ea"/>
              </a:rPr>
              <a:t>、</a:t>
            </a:r>
            <a:r>
              <a:rPr lang="zh-CN" sz="2800">
                <a:latin typeface="华文中宋" panose="02010600040101010101" charset="-122"/>
                <a:ea typeface="华文中宋" panose="02010600040101010101" charset="-122"/>
                <a:cs typeface="华文中宋" panose="02010600040101010101" charset="-122"/>
                <a:sym typeface="+mn-ea"/>
              </a:rPr>
              <a:t>下列句式不同于其它三项的是（2分）（   ）</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A．相与步于中庭。            B．独往湖心亭看雪。</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C．但少闲人如吾两人者耳。    D．更有痴似相公者。</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altLang="en-US" sz="2800" b="1">
              <a:latin typeface="华文中宋" panose="02010600040101010101" charset="-122"/>
              <a:ea typeface="华文中宋" panose="02010600040101010101" charset="-122"/>
              <a:cs typeface="华文中宋" panose="02010600040101010101" charset="-122"/>
              <a:sym typeface="+mn-ea"/>
            </a:endParaRPr>
          </a:p>
          <a:p>
            <a:pPr algn="l"/>
            <a:r>
              <a:rPr lang="zh-CN" altLang="en-US" sz="2800" b="1">
                <a:latin typeface="华文中宋" panose="02010600040101010101" charset="-122"/>
                <a:ea typeface="华文中宋" panose="02010600040101010101" charset="-122"/>
                <a:cs typeface="华文中宋" panose="02010600040101010101" charset="-122"/>
                <a:sym typeface="+mn-ea"/>
              </a:rPr>
              <a:t>考点</a:t>
            </a:r>
            <a:r>
              <a:rPr lang="en-US" altLang="zh-CN" sz="2800" b="1">
                <a:latin typeface="华文中宋" panose="02010600040101010101" charset="-122"/>
                <a:ea typeface="华文中宋" panose="02010600040101010101" charset="-122"/>
                <a:cs typeface="华文中宋" panose="02010600040101010101" charset="-122"/>
                <a:sym typeface="+mn-ea"/>
              </a:rPr>
              <a:t>4</a:t>
            </a:r>
            <a:r>
              <a:rPr lang="zh-CN" altLang="en-US" sz="2800" b="1">
                <a:latin typeface="华文中宋" panose="02010600040101010101" charset="-122"/>
                <a:ea typeface="华文中宋" panose="02010600040101010101" charset="-122"/>
                <a:cs typeface="华文中宋" panose="02010600040101010101" charset="-122"/>
                <a:sym typeface="+mn-ea"/>
              </a:rPr>
              <a:t>：句式</a:t>
            </a:r>
            <a:endParaRPr lang="zh-CN" altLang="en-US" sz="2800" b="1">
              <a:latin typeface="华文中宋" panose="02010600040101010101" charset="-122"/>
              <a:ea typeface="华文中宋" panose="02010600040101010101" charset="-122"/>
              <a:cs typeface="华文中宋" panose="02010600040101010101" charset="-122"/>
              <a:sym typeface="+mn-ea"/>
            </a:endParaRPr>
          </a:p>
          <a:p>
            <a:pPr algn="l"/>
            <a:endParaRPr lang="zh-CN" altLang="en-US" sz="2800" b="1">
              <a:latin typeface="华文中宋" panose="02010600040101010101" charset="-122"/>
              <a:ea typeface="华文中宋" panose="02010600040101010101" charset="-122"/>
              <a:cs typeface="华文中宋" panose="02010600040101010101" charset="-122"/>
              <a:sym typeface="+mn-ea"/>
            </a:endParaRPr>
          </a:p>
          <a:p>
            <a:pPr algn="l"/>
            <a:r>
              <a:rPr lang="zh-CN" altLang="en-US" sz="2800" b="1">
                <a:latin typeface="华文中宋" panose="02010600040101010101" charset="-122"/>
                <a:ea typeface="华文中宋" panose="02010600040101010101" charset="-122"/>
                <a:cs typeface="华文中宋" panose="02010600040101010101" charset="-122"/>
                <a:sym typeface="+mn-ea"/>
              </a:rPr>
              <a:t>   我们常讲的文言特殊句式就是判断句、省略句、倒装句、被动句和固定句式。</a:t>
            </a:r>
            <a:endParaRPr lang="zh-CN" altLang="en-US" sz="2800" b="1">
              <a:latin typeface="华文中宋" panose="02010600040101010101" charset="-122"/>
              <a:ea typeface="华文中宋" panose="02010600040101010101" charset="-122"/>
              <a:cs typeface="华文中宋" panose="02010600040101010101" charset="-122"/>
            </a:endParaRPr>
          </a:p>
          <a:p>
            <a:pPr algn="l"/>
            <a:endParaRPr lang="zh-CN" altLang="en-US" sz="28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8442960" y="1191895"/>
            <a:ext cx="445770" cy="521970"/>
          </a:xfrm>
          <a:prstGeom prst="rect">
            <a:avLst/>
          </a:prstGeom>
          <a:noFill/>
        </p:spPr>
        <p:txBody>
          <a:bodyPr wrap="none" rtlCol="0">
            <a:spAutoFit/>
          </a:bodyPr>
          <a:p>
            <a:r>
              <a:rPr lang="en-US" altLang="zh-CN" sz="2800">
                <a:solidFill>
                  <a:srgbClr val="FF0000"/>
                </a:solidFill>
                <a:latin typeface="华文中宋" panose="02010600040101010101" charset="-122"/>
                <a:ea typeface="华文中宋" panose="02010600040101010101" charset="-122"/>
              </a:rPr>
              <a:t>B</a:t>
            </a:r>
            <a:endParaRPr lang="en-US" altLang="zh-CN" sz="2800">
              <a:solidFill>
                <a:srgbClr val="FF0000"/>
              </a:solidFill>
              <a:latin typeface="华文中宋" panose="02010600040101010101" charset="-122"/>
              <a:ea typeface="华文中宋" panose="0201060004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矩形 3"/>
          <p:cNvSpPr/>
          <p:nvPr/>
        </p:nvSpPr>
        <p:spPr>
          <a:xfrm>
            <a:off x="1676400" y="69215"/>
            <a:ext cx="3855720" cy="706755"/>
          </a:xfrm>
          <a:prstGeom prst="rect">
            <a:avLst/>
          </a:prstGeom>
          <a:noFill/>
          <a:ln>
            <a:noFill/>
          </a:ln>
        </p:spPr>
        <p:txBody>
          <a:bodyPr wrap="square" rtlCol="0" anchor="t">
            <a:spAutoFit/>
            <a:scene3d>
              <a:camera prst="obliqueTopLeft"/>
              <a:lightRig rig="soft" dir="t">
                <a:rot lat="0" lon="0" rev="0"/>
              </a:lightRig>
            </a:scene3d>
            <a:sp3d extrusionH="336550" prstMaterial="plastic">
              <a:extrusionClr>
                <a:srgbClr val="77DEFB"/>
              </a:extrusionClr>
            </a:sp3d>
          </a:bodyPr>
          <a:p>
            <a:pPr algn="ctr" fontAlgn="base"/>
            <a:r>
              <a:rPr lang="zh-CN" altLang="en-US" sz="4000" b="1" strike="noStrike" noProof="1">
                <a:blipFill>
                  <a:blip r:embed="rId2"/>
                  <a:tile tx="-57150" ty="355600" algn="ctr"/>
                </a:blipFill>
                <a:effectLst>
                  <a:outerShdw blurRad="60007" dist="310007" dir="7680000" sy="30000" kx="1300200" algn="ctr" rotWithShape="0">
                    <a:srgbClr val="5B9BD5">
                      <a:alpha val="32000"/>
                      <a:lumMod val="50000"/>
                    </a:srgbClr>
                  </a:outerShdw>
                </a:effectLst>
                <a:latin typeface="Arial" panose="020B0604020202020204" pitchFamily="34" charset="0"/>
                <a:ea typeface="宋体" panose="02010600030101010101" pitchFamily="2" charset="-122"/>
                <a:cs typeface="+mn-ea"/>
              </a:rPr>
              <a:t>文言句式</a:t>
            </a:r>
            <a:endParaRPr lang="zh-CN" altLang="en-US" sz="4000" b="1" strike="noStrike" noProof="1">
              <a:blipFill>
                <a:blip r:embed="rId2"/>
                <a:tile tx="-57150" ty="355600" algn="ctr"/>
              </a:blipFill>
              <a:effectLst>
                <a:outerShdw blurRad="60007" dist="310007" dir="7680000" sy="30000" kx="1300200" algn="ctr" rotWithShape="0">
                  <a:srgbClr val="5B9BD5">
                    <a:alpha val="32000"/>
                    <a:lumMod val="50000"/>
                  </a:srgbClr>
                </a:outerShdw>
              </a:effectLst>
              <a:latin typeface="Arial" panose="020B0604020202020204" pitchFamily="34" charset="0"/>
              <a:ea typeface="宋体" panose="02010600030101010101" pitchFamily="2" charset="-122"/>
              <a:cs typeface="+mn-ea"/>
            </a:endParaRPr>
          </a:p>
        </p:txBody>
      </p:sp>
      <p:sp>
        <p:nvSpPr>
          <p:cNvPr id="5" name="文本框 4"/>
          <p:cNvSpPr txBox="1"/>
          <p:nvPr/>
        </p:nvSpPr>
        <p:spPr>
          <a:xfrm flipH="1">
            <a:off x="321945" y="775970"/>
            <a:ext cx="11412220" cy="5354320"/>
          </a:xfrm>
          <a:prstGeom prst="rect">
            <a:avLst/>
          </a:prstGeom>
          <a:noFill/>
          <a:ln w="9525">
            <a:noFill/>
          </a:ln>
        </p:spPr>
        <p:txBody>
          <a:bodyPr wrap="square" anchor="t">
            <a:spAutoFit/>
          </a:bodyPr>
          <a:p>
            <a:pPr>
              <a:lnSpc>
                <a:spcPct val="150000"/>
              </a:lnSpc>
            </a:pPr>
            <a:r>
              <a:rPr lang="en-US" altLang="zh-CN" sz="3200">
                <a:solidFill>
                  <a:schemeClr val="bg1"/>
                </a:solidFill>
                <a:latin typeface="Arial" panose="020B0604020202020204" pitchFamily="34" charset="0"/>
                <a:ea typeface="宋体" panose="02010600030101010101" pitchFamily="2" charset="-122"/>
              </a:rPr>
              <a:t>      </a:t>
            </a:r>
            <a:r>
              <a:rPr lang="en-US" altLang="zh-CN" sz="3200" b="1">
                <a:solidFill>
                  <a:schemeClr val="bg1"/>
                </a:solidFill>
                <a:latin typeface="Arial" panose="020B0604020202020204" pitchFamily="34" charset="0"/>
                <a:ea typeface="宋体" panose="02010600030101010101" pitchFamily="2" charset="-122"/>
              </a:rPr>
              <a:t> </a:t>
            </a:r>
            <a:r>
              <a:rPr lang="zh-CN" altLang="en-US" sz="2800" b="1">
                <a:solidFill>
                  <a:schemeClr val="bg1"/>
                </a:solidFill>
                <a:latin typeface="Arial" panose="020B0604020202020204" pitchFamily="34" charset="0"/>
                <a:ea typeface="宋体" panose="02010600030101010101" pitchFamily="2" charset="-122"/>
              </a:rPr>
              <a:t>文言句式与现代汉语句式基本相同。他们都分单句和复句，都有主谓宾和定状补六大成分。句子的语序也基本相同。当然，他们之间还有相异的地方，学习文言句式，要努力把握它和现代汉语句式的相异点。虽然古代汉语和现代汉语的句子形式基本上是一致的，但是，由于文言文有些实词和现代汉语用法不同，因此就出现了一些特殊句式。要想学好文言文，正确理解句子含义，领会文章内容，就必须掌握文言特殊句式。我们常讲的</a:t>
            </a:r>
            <a:r>
              <a:rPr lang="zh-CN" altLang="en-US" sz="2800" b="1">
                <a:solidFill>
                  <a:srgbClr val="FFFF00"/>
                </a:solidFill>
                <a:latin typeface="Arial" panose="020B0604020202020204" pitchFamily="34" charset="0"/>
                <a:ea typeface="宋体" panose="02010600030101010101" pitchFamily="2" charset="-122"/>
              </a:rPr>
              <a:t>文言特殊句式</a:t>
            </a:r>
            <a:r>
              <a:rPr lang="zh-CN" altLang="en-US" sz="2800" b="1">
                <a:solidFill>
                  <a:schemeClr val="bg1"/>
                </a:solidFill>
                <a:latin typeface="Arial" panose="020B0604020202020204" pitchFamily="34" charset="0"/>
                <a:ea typeface="宋体" panose="02010600030101010101" pitchFamily="2" charset="-122"/>
              </a:rPr>
              <a:t>就是</a:t>
            </a:r>
            <a:r>
              <a:rPr lang="zh-CN" altLang="en-US" sz="2800" b="1">
                <a:solidFill>
                  <a:srgbClr val="FFFF00"/>
                </a:solidFill>
                <a:latin typeface="Arial" panose="020B0604020202020204" pitchFamily="34" charset="0"/>
                <a:ea typeface="宋体" panose="02010600030101010101" pitchFamily="2" charset="-122"/>
              </a:rPr>
              <a:t>判断句、省略句、倒装句、被动句和固定句式</a:t>
            </a:r>
            <a:r>
              <a:rPr lang="zh-CN" altLang="en-US" sz="2800" b="1">
                <a:solidFill>
                  <a:schemeClr val="bg1"/>
                </a:solidFill>
                <a:latin typeface="Arial" panose="020B0604020202020204" pitchFamily="34" charset="0"/>
                <a:ea typeface="宋体" panose="02010600030101010101" pitchFamily="2" charset="-122"/>
              </a:rPr>
              <a:t>。</a:t>
            </a:r>
            <a:endParaRPr lang="zh-CN" altLang="en-US" sz="28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矩形 3"/>
          <p:cNvSpPr/>
          <p:nvPr/>
        </p:nvSpPr>
        <p:spPr>
          <a:xfrm>
            <a:off x="2378870" y="236538"/>
            <a:ext cx="1714500" cy="706755"/>
          </a:xfrm>
          <a:prstGeom prst="rect">
            <a:avLst/>
          </a:prstGeom>
          <a:noFill/>
          <a:ln>
            <a:noFill/>
          </a:ln>
        </p:spPr>
        <p:txBody>
          <a:bodyPr wrap="none" rtlCol="0" anchor="t">
            <a:spAutoFit/>
          </a:bodyPr>
          <a:p>
            <a:pPr algn="ctr" fontAlgn="base"/>
            <a:r>
              <a:rPr lang="zh-CN" altLang="en-US" sz="4000" b="1" strike="noStrike"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ea"/>
              </a:rPr>
              <a:t>判断句</a:t>
            </a:r>
            <a:endParaRPr lang="zh-CN" altLang="en-US" sz="4000" b="1" strike="noStrike"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ea"/>
            </a:endParaRPr>
          </a:p>
        </p:txBody>
      </p:sp>
      <p:sp>
        <p:nvSpPr>
          <p:cNvPr id="5" name="文本框 4"/>
          <p:cNvSpPr txBox="1"/>
          <p:nvPr/>
        </p:nvSpPr>
        <p:spPr>
          <a:xfrm flipH="1">
            <a:off x="444500" y="782955"/>
            <a:ext cx="11252835" cy="953135"/>
          </a:xfrm>
          <a:prstGeom prst="rect">
            <a:avLst/>
          </a:prstGeom>
          <a:noFill/>
          <a:ln w="9525">
            <a:noFill/>
          </a:ln>
        </p:spPr>
        <p:txBody>
          <a:bodyPr wrap="square" anchor="t">
            <a:spAutoFit/>
          </a:bodyPr>
          <a:p>
            <a:r>
              <a:rPr lang="en-US" altLang="zh-CN" sz="2800">
                <a:solidFill>
                  <a:srgbClr val="00B0F0"/>
                </a:solidFill>
                <a:latin typeface="Arial" panose="020B0604020202020204" pitchFamily="34" charset="0"/>
                <a:ea typeface="宋体" panose="02010600030101010101" pitchFamily="2" charset="-122"/>
              </a:rPr>
              <a:t>     </a:t>
            </a:r>
            <a:r>
              <a:rPr lang="en-US" altLang="zh-CN" sz="2800">
                <a:solidFill>
                  <a:srgbClr val="FFFF00"/>
                </a:solidFill>
                <a:latin typeface="Arial" panose="020B0604020202020204" pitchFamily="34" charset="0"/>
                <a:ea typeface="宋体" panose="02010600030101010101" pitchFamily="2" charset="-122"/>
              </a:rPr>
              <a:t> </a:t>
            </a:r>
            <a:r>
              <a:rPr lang="zh-CN" altLang="en-US" sz="2800">
                <a:solidFill>
                  <a:srgbClr val="FFFF00"/>
                </a:solidFill>
                <a:latin typeface="Arial" panose="020B0604020202020204" pitchFamily="34" charset="0"/>
                <a:ea typeface="宋体" panose="02010600030101010101" pitchFamily="2" charset="-122"/>
              </a:rPr>
              <a:t>所谓判断句，就是以名词、代词或名词性短语为谓语对主语进行判断的句式。其常见的形式有以下几种</a:t>
            </a:r>
            <a:endParaRPr lang="zh-CN" altLang="en-US" sz="2800">
              <a:solidFill>
                <a:srgbClr val="FFFF00"/>
              </a:solidFill>
              <a:latin typeface="Arial" panose="020B0604020202020204" pitchFamily="34" charset="0"/>
              <a:ea typeface="宋体" panose="02010600030101010101" pitchFamily="2" charset="-122"/>
            </a:endParaRPr>
          </a:p>
        </p:txBody>
      </p:sp>
      <p:sp>
        <p:nvSpPr>
          <p:cNvPr id="6" name="文本框 5"/>
          <p:cNvSpPr txBox="1"/>
          <p:nvPr/>
        </p:nvSpPr>
        <p:spPr>
          <a:xfrm>
            <a:off x="469900" y="1736090"/>
            <a:ext cx="11252200" cy="891540"/>
          </a:xfrm>
          <a:prstGeom prst="rect">
            <a:avLst/>
          </a:prstGeom>
          <a:noFill/>
          <a:ln w="9525">
            <a:noFill/>
          </a:ln>
        </p:spPr>
        <p:txBody>
          <a:bodyPr wrap="square" anchor="t">
            <a:spAutoFit/>
          </a:bodyPr>
          <a:p>
            <a:r>
              <a:rPr lang="en-US" altLang="zh-CN" sz="2600">
                <a:solidFill>
                  <a:schemeClr val="bg1"/>
                </a:solidFill>
                <a:latin typeface="Arial" panose="020B0604020202020204" pitchFamily="34" charset="0"/>
                <a:ea typeface="宋体" panose="02010600030101010101" pitchFamily="2" charset="-122"/>
              </a:rPr>
              <a:t>      </a:t>
            </a:r>
            <a:r>
              <a:rPr lang="zh-CN" altLang="en-US" sz="2600">
                <a:solidFill>
                  <a:schemeClr val="bg1"/>
                </a:solidFill>
                <a:latin typeface="Arial" panose="020B0604020202020204" pitchFamily="34" charset="0"/>
                <a:ea typeface="宋体" panose="02010600030101010101" pitchFamily="2" charset="-122"/>
              </a:rPr>
              <a:t>1.“……者，……也”“……，……也”“……，……者</a:t>
            </a:r>
            <a:r>
              <a:rPr lang="en-US" altLang="zh-CN" sz="2600">
                <a:solidFill>
                  <a:schemeClr val="bg1"/>
                </a:solidFill>
                <a:latin typeface="Arial" panose="020B0604020202020204" pitchFamily="34" charset="0"/>
                <a:ea typeface="宋体" panose="02010600030101010101" pitchFamily="2" charset="-122"/>
              </a:rPr>
              <a:t>”“……</a:t>
            </a:r>
            <a:r>
              <a:rPr lang="zh-CN" altLang="en-US" sz="2600">
                <a:solidFill>
                  <a:schemeClr val="bg1"/>
                </a:solidFill>
                <a:latin typeface="Arial" panose="020B0604020202020204" pitchFamily="34" charset="0"/>
                <a:ea typeface="宋体" panose="02010600030101010101" pitchFamily="2" charset="-122"/>
              </a:rPr>
              <a:t>者，</a:t>
            </a:r>
            <a:r>
              <a:rPr lang="en-US" altLang="zh-CN" sz="2600">
                <a:solidFill>
                  <a:schemeClr val="bg1"/>
                </a:solidFill>
                <a:latin typeface="Arial" panose="020B0604020202020204" pitchFamily="34" charset="0"/>
                <a:ea typeface="宋体" panose="02010600030101010101" pitchFamily="2" charset="-122"/>
              </a:rPr>
              <a:t>.......</a:t>
            </a:r>
            <a:r>
              <a:rPr lang="zh-CN" altLang="en-US" sz="2600">
                <a:solidFill>
                  <a:schemeClr val="bg1"/>
                </a:solidFill>
                <a:latin typeface="Arial" panose="020B0604020202020204" pitchFamily="34" charset="0"/>
                <a:ea typeface="宋体" panose="02010600030101010101" pitchFamily="2" charset="-122"/>
              </a:rPr>
              <a:t>者也</a:t>
            </a:r>
            <a:r>
              <a:rPr lang="en-US" altLang="zh-CN" sz="2600">
                <a:solidFill>
                  <a:schemeClr val="bg1"/>
                </a:solidFill>
                <a:latin typeface="Arial" panose="020B0604020202020204" pitchFamily="34" charset="0"/>
                <a:ea typeface="宋体" panose="02010600030101010101" pitchFamily="2" charset="-122"/>
              </a:rPr>
              <a:t>”</a:t>
            </a:r>
            <a:r>
              <a:rPr lang="zh-CN" altLang="en-US" sz="2600">
                <a:solidFill>
                  <a:schemeClr val="bg1"/>
                </a:solidFill>
                <a:latin typeface="Arial" panose="020B0604020202020204" pitchFamily="34" charset="0"/>
                <a:ea typeface="宋体" panose="02010600030101010101" pitchFamily="2" charset="-122"/>
              </a:rPr>
              <a:t>等句式。</a:t>
            </a:r>
            <a:endParaRPr lang="zh-CN" altLang="en-US" sz="2600">
              <a:solidFill>
                <a:schemeClr val="bg1"/>
              </a:solidFill>
              <a:latin typeface="Arial" panose="020B0604020202020204" pitchFamily="34" charset="0"/>
              <a:ea typeface="宋体" panose="02010600030101010101" pitchFamily="2" charset="-122"/>
            </a:endParaRPr>
          </a:p>
        </p:txBody>
      </p:sp>
      <p:sp>
        <p:nvSpPr>
          <p:cNvPr id="7" name="文本框 6"/>
          <p:cNvSpPr txBox="1"/>
          <p:nvPr/>
        </p:nvSpPr>
        <p:spPr>
          <a:xfrm>
            <a:off x="877570" y="2627630"/>
            <a:ext cx="10437495" cy="3046095"/>
          </a:xfrm>
          <a:prstGeom prst="rect">
            <a:avLst/>
          </a:prstGeom>
          <a:solidFill>
            <a:schemeClr val="accent5">
              <a:lumMod val="10000"/>
            </a:schemeClr>
          </a:solidFill>
          <a:ln w="9525">
            <a:noFill/>
          </a:ln>
        </p:spPr>
        <p:txBody>
          <a:bodyPr wrap="square" anchor="t">
            <a:spAutoFit/>
          </a:bodyPr>
          <a:p>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如：</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a:p>
            <a:r>
              <a:rPr lang="en-US" altLang="zh-CN"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1.</a:t>
            </a:r>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廉颇者，赵之良将也。</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a:p>
            <a:r>
              <a:rPr lang="en-US" altLang="zh-CN"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2.</a:t>
            </a:r>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陈胜者，阳城人也。</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a:p>
            <a:r>
              <a:rPr lang="en-US" altLang="zh-CN"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3.</a:t>
            </a:r>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项脊轩，旧南阁子也。</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a:p>
            <a:r>
              <a:rPr lang="en-US" altLang="zh-CN"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4.</a:t>
            </a:r>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南阳刘子骥，高尚士也。</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a:p>
            <a:r>
              <a:rPr lang="en-US" altLang="zh-CN"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5.</a:t>
            </a:r>
            <a:r>
              <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噌吰（chēng hóng）者，周景王之无射也。</a:t>
            </a:r>
            <a:endParaRPr lang="zh-CN" altLang="en-US" sz="320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p:txBody>
      </p:sp>
      <p:sp>
        <p:nvSpPr>
          <p:cNvPr id="2" name="文本框 1"/>
          <p:cNvSpPr txBox="1"/>
          <p:nvPr/>
        </p:nvSpPr>
        <p:spPr>
          <a:xfrm>
            <a:off x="5489575" y="4044315"/>
            <a:ext cx="4761865" cy="521970"/>
          </a:xfrm>
          <a:prstGeom prst="rect">
            <a:avLst/>
          </a:prstGeom>
          <a:solidFill>
            <a:schemeClr val="bg2">
              <a:lumMod val="20000"/>
              <a:lumOff val="80000"/>
            </a:schemeClr>
          </a:solidFill>
        </p:spPr>
        <p:txBody>
          <a:bodyPr wrap="square" rtlCol="0">
            <a:spAutoFit/>
          </a:bodyPr>
          <a:p>
            <a:r>
              <a:rPr lang="zh-CN" altLang="en-US" sz="2800" b="1"/>
              <a:t>项脊轩，是过去的南阁楼。</a:t>
            </a:r>
            <a:endParaRPr lang="zh-CN" altLang="en-US" sz="2800" b="1"/>
          </a:p>
        </p:txBody>
      </p:sp>
      <p:sp>
        <p:nvSpPr>
          <p:cNvPr id="3" name="文本框 2"/>
          <p:cNvSpPr txBox="1"/>
          <p:nvPr/>
        </p:nvSpPr>
        <p:spPr>
          <a:xfrm>
            <a:off x="1300480" y="5090160"/>
            <a:ext cx="7920355" cy="583565"/>
          </a:xfrm>
          <a:prstGeom prst="rect">
            <a:avLst/>
          </a:prstGeom>
          <a:solidFill>
            <a:schemeClr val="bg2">
              <a:lumMod val="20000"/>
              <a:lumOff val="80000"/>
            </a:schemeClr>
          </a:solidFill>
        </p:spPr>
        <p:txBody>
          <a:bodyPr wrap="square" rtlCol="0">
            <a:spAutoFit/>
          </a:bodyPr>
          <a:p>
            <a:r>
              <a:rPr lang="zh-CN" altLang="en-US" sz="3200" b="1"/>
              <a:t>那噌吰的响声，是周景王无射钟的声音。</a:t>
            </a:r>
            <a:endParaRPr lang="zh-CN" altLang="en-US" sz="3200" b="1"/>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70" decel="100000"/>
                                        <p:tgtEl>
                                          <p:spTgt spid="7"/>
                                        </p:tgtEl>
                                      </p:cBhvr>
                                    </p:animEffect>
                                    <p:animScale>
                                      <p:cBhvr>
                                        <p:cTn id="18" dur="770" decel="100000"/>
                                        <p:tgtEl>
                                          <p:spTgt spid="7"/>
                                        </p:tgtEl>
                                      </p:cBhvr>
                                      <p:from x="10000" y="10000"/>
                                      <p:to x="200000" y="450000"/>
                                    </p:animScale>
                                    <p:animScale>
                                      <p:cBhvr>
                                        <p:cTn id="19" dur="1230" accel="100000" fill="hold">
                                          <p:stCondLst>
                                            <p:cond delay="770"/>
                                          </p:stCondLst>
                                        </p:cTn>
                                        <p:tgtEl>
                                          <p:spTgt spid="7"/>
                                        </p:tgtEl>
                                      </p:cBhvr>
                                      <p:from x="200000" y="450000"/>
                                      <p:to x="100000" y="100000"/>
                                    </p:animScale>
                                    <p:set>
                                      <p:cBhvr>
                                        <p:cTn id="20" dur="770" fill="hold"/>
                                        <p:tgtEl>
                                          <p:spTgt spid="7"/>
                                        </p:tgtEl>
                                        <p:attrNameLst>
                                          <p:attrName>ppt_x</p:attrName>
                                        </p:attrNameLst>
                                      </p:cBhvr>
                                      <p:to>
                                        <p:strVal val="(0.5)"/>
                                      </p:to>
                                    </p:set>
                                    <p:anim from="(0.5)" to="(#ppt_x)" calcmode="lin" valueType="num">
                                      <p:cBhvr>
                                        <p:cTn id="21" dur="1230" accel="100000" fill="hold">
                                          <p:stCondLst>
                                            <p:cond delay="770"/>
                                          </p:stCondLst>
                                        </p:cTn>
                                        <p:tgtEl>
                                          <p:spTgt spid="7"/>
                                        </p:tgtEl>
                                        <p:attrNameLst>
                                          <p:attrName>ppt_x</p:attrName>
                                        </p:attrNameLst>
                                      </p:cBhvr>
                                    </p:anim>
                                    <p:set>
                                      <p:cBhvr>
                                        <p:cTn id="22" dur="770" fill="hold"/>
                                        <p:tgtEl>
                                          <p:spTgt spid="7"/>
                                        </p:tgtEl>
                                        <p:attrNameLst>
                                          <p:attrName>ppt_y</p:attrName>
                                        </p:attrNameLst>
                                      </p:cBhvr>
                                      <p:to>
                                        <p:strVal val="(#ppt_y+0.4)"/>
                                      </p:to>
                                    </p:set>
                                    <p:anim from="(#ppt_y+0.4)" to="(#ppt_y)" calcmode="lin" valueType="num">
                                      <p:cBhvr>
                                        <p:cTn id="23" dur="1230" accel="100000" fill="hold">
                                          <p:stCondLst>
                                            <p:cond delay="770"/>
                                          </p:stCondLst>
                                        </p:cTn>
                                        <p:tgtEl>
                                          <p:spTgt spid="7"/>
                                        </p:tgtEl>
                                        <p:attrNameLst>
                                          <p:attrName>ppt_y</p:attrName>
                                        </p:attrNameLst>
                                      </p:cBhvr>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2" grpId="0" bldLvl="0" animBg="1"/>
      <p:bldP spid="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5601" name="标题 1"/>
          <p:cNvSpPr>
            <a:spLocks noGrp="1"/>
          </p:cNvSpPr>
          <p:nvPr>
            <p:ph type="title"/>
          </p:nvPr>
        </p:nvSpPr>
        <p:spPr>
          <a:xfrm>
            <a:off x="476885" y="-19050"/>
            <a:ext cx="11075035" cy="2441575"/>
          </a:xfrm>
        </p:spPr>
        <p:txBody>
          <a:bodyPr wrap="square" lIns="91440" tIns="45720" rIns="91440" bIns="45720" anchor="ctr"/>
          <a:p>
            <a:r>
              <a:rPr lang="zh-CN" altLang="en-US" sz="2600"/>
              <a:t>2.采用副词“乃”“即”“则”“皆”“是”“诚”“为”等表示判断。</a:t>
            </a:r>
            <a:endParaRPr lang="zh-CN" altLang="en-US" sz="2600"/>
          </a:p>
        </p:txBody>
      </p:sp>
      <p:sp>
        <p:nvSpPr>
          <p:cNvPr id="3" name="内容占位符 2"/>
          <p:cNvSpPr>
            <a:spLocks noGrp="1"/>
          </p:cNvSpPr>
          <p:nvPr>
            <p:ph idx="1"/>
          </p:nvPr>
        </p:nvSpPr>
        <p:spPr>
          <a:xfrm>
            <a:off x="2303463" y="1881188"/>
            <a:ext cx="7585075" cy="3509962"/>
          </a:xfrm>
        </p:spPr>
        <p:txBody>
          <a:bodyPr wrap="square" lIns="91440" tIns="45720" rIns="91440" bIns="45720" anchor="t"/>
          <a:p>
            <a:pPr marL="0" indent="0">
              <a:lnSpc>
                <a:spcPct val="120000"/>
              </a:lnSpc>
              <a:spcBef>
                <a:spcPct val="0"/>
              </a:spcBef>
              <a:buNone/>
            </a:pP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如：</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1.</a:t>
            </a: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此乃臣效命之秋也。</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2.</a:t>
            </a: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不知天上宫阙，今夕是何年。</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3.</a:t>
            </a: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即今之傫（lěi）然在墓者。</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4.</a:t>
            </a: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梁父即楚将项燕。</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5.</a:t>
            </a:r>
            <a:r>
              <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rPr>
              <a:t>此则岳阳楼之大观也。</a:t>
            </a:r>
            <a:endParaRPr lang="zh-CN" altLang="en-US" sz="3200" kern="1200">
              <a:solidFill>
                <a:schemeClr val="accent1"/>
              </a:solidFill>
              <a:effectLst>
                <a:outerShdw blurRad="38100" dist="25400" dir="5400000" algn="ctr" rotWithShape="0">
                  <a:srgbClr val="6E747A">
                    <a:alpha val="43000"/>
                  </a:srgbClr>
                </a:outerShdw>
              </a:effectLst>
              <a:latin typeface="+mn-ea"/>
              <a:ea typeface="+mn-ea"/>
              <a:cs typeface="+mn-cs"/>
              <a:sym typeface="Arial" panose="020B0604020202020204" pitchFamily="34" charset="0"/>
            </a:endParaRPr>
          </a:p>
        </p:txBody>
      </p:sp>
      <p:sp>
        <p:nvSpPr>
          <p:cNvPr id="2" name="文本框 1"/>
          <p:cNvSpPr txBox="1"/>
          <p:nvPr/>
        </p:nvSpPr>
        <p:spPr>
          <a:xfrm>
            <a:off x="3193415" y="2041525"/>
            <a:ext cx="4558665" cy="521970"/>
          </a:xfrm>
          <a:prstGeom prst="rect">
            <a:avLst/>
          </a:prstGeom>
          <a:solidFill>
            <a:schemeClr val="bg2">
              <a:lumMod val="20000"/>
              <a:lumOff val="80000"/>
            </a:schemeClr>
          </a:solidFill>
        </p:spPr>
        <p:txBody>
          <a:bodyPr wrap="square" rtlCol="0">
            <a:spAutoFit/>
          </a:bodyPr>
          <a:p>
            <a:r>
              <a:rPr lang="zh-CN" altLang="en-US" sz="2800" b="1"/>
              <a:t>现在正是为臣效命的时期啊。</a:t>
            </a:r>
            <a:endParaRPr lang="zh-CN" altLang="en-US" sz="2800" b="1"/>
          </a:p>
        </p:txBody>
      </p:sp>
      <p:sp>
        <p:nvSpPr>
          <p:cNvPr id="4" name="文本框 3"/>
          <p:cNvSpPr txBox="1"/>
          <p:nvPr/>
        </p:nvSpPr>
        <p:spPr>
          <a:xfrm>
            <a:off x="2816225" y="3694430"/>
            <a:ext cx="6106160" cy="521970"/>
          </a:xfrm>
          <a:prstGeom prst="rect">
            <a:avLst/>
          </a:prstGeom>
          <a:solidFill>
            <a:schemeClr val="bg2">
              <a:lumMod val="20000"/>
              <a:lumOff val="80000"/>
            </a:schemeClr>
          </a:solidFill>
        </p:spPr>
        <p:txBody>
          <a:bodyPr wrap="square" rtlCol="0">
            <a:spAutoFit/>
          </a:bodyPr>
          <a:p>
            <a:r>
              <a:rPr lang="zh-CN" altLang="en-US" sz="2800" b="1"/>
              <a:t>就是现在被绑着手在墓中的这五个人。</a:t>
            </a:r>
            <a:endParaRPr lang="zh-CN" altLang="en-US" sz="2800" b="1"/>
          </a:p>
        </p:txBody>
      </p:sp>
      <p:sp>
        <p:nvSpPr>
          <p:cNvPr id="5" name="文本框 4"/>
          <p:cNvSpPr txBox="1"/>
          <p:nvPr/>
        </p:nvSpPr>
        <p:spPr>
          <a:xfrm>
            <a:off x="5911850" y="4305300"/>
            <a:ext cx="5640070" cy="521970"/>
          </a:xfrm>
          <a:prstGeom prst="rect">
            <a:avLst/>
          </a:prstGeom>
          <a:solidFill>
            <a:schemeClr val="bg2">
              <a:lumMod val="20000"/>
              <a:lumOff val="80000"/>
            </a:schemeClr>
          </a:solidFill>
        </p:spPr>
        <p:txBody>
          <a:bodyPr wrap="square" rtlCol="0">
            <a:spAutoFit/>
          </a:bodyPr>
          <a:p>
            <a:r>
              <a:rPr lang="zh-CN" altLang="en-US" sz="2800" b="1"/>
              <a:t>项梁的父亲就是楚国的将领项燕。</a:t>
            </a:r>
            <a:endParaRPr lang="zh-CN" altLang="en-US" sz="2800" b="1"/>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bldLvl="0" animBg="1"/>
      <p:bldP spid="4" grpId="0" bldLvl="0" animBg="1"/>
      <p:bldP spid="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6625" name="标题 1"/>
          <p:cNvSpPr>
            <a:spLocks noGrp="1"/>
          </p:cNvSpPr>
          <p:nvPr>
            <p:ph type="title"/>
          </p:nvPr>
        </p:nvSpPr>
        <p:spPr>
          <a:xfrm>
            <a:off x="2303463" y="933450"/>
            <a:ext cx="7575550" cy="781050"/>
          </a:xfrm>
        </p:spPr>
        <p:txBody>
          <a:bodyPr wrap="square" lIns="91440" tIns="45720" rIns="91440" bIns="45720" anchor="ctr"/>
          <a:p>
            <a:r>
              <a:rPr lang="zh-CN" altLang="en-US"/>
              <a:t>3.采用否定副词“非”表示否定。</a:t>
            </a:r>
            <a:endParaRPr lang="zh-CN" altLang="en-US"/>
          </a:p>
        </p:txBody>
      </p:sp>
      <p:sp>
        <p:nvSpPr>
          <p:cNvPr id="3" name="内容占位符 2"/>
          <p:cNvSpPr>
            <a:spLocks noGrp="1"/>
          </p:cNvSpPr>
          <p:nvPr>
            <p:ph idx="1"/>
          </p:nvPr>
        </p:nvSpPr>
        <p:spPr>
          <a:xfrm>
            <a:off x="937260" y="1881505"/>
            <a:ext cx="10331450" cy="3509645"/>
          </a:xfrm>
        </p:spPr>
        <p:txBody>
          <a:bodyPr wrap="square" lIns="91440" tIns="45720" rIns="91440" bIns="45720" anchor="t"/>
          <a:p>
            <a:pPr marL="0" indent="0">
              <a:spcBef>
                <a:spcPct val="0"/>
              </a:spcBef>
              <a:buNone/>
            </a:pPr>
            <a:r>
              <a:rPr lang="zh-CN" altLang="en-US" sz="2800" kern="1200">
                <a:latin typeface="+mn-ea"/>
                <a:ea typeface="+mn-ea"/>
                <a:cs typeface="+mn-cs"/>
                <a:sym typeface="Arial" panose="020B0604020202020204" pitchFamily="34" charset="0"/>
              </a:rPr>
              <a:t>如：</a:t>
            </a:r>
            <a:endParaRPr lang="zh-CN" altLang="en-US" sz="2800" kern="1200">
              <a:latin typeface="+mn-ea"/>
              <a:ea typeface="+mn-ea"/>
              <a:cs typeface="+mn-cs"/>
              <a:sym typeface="Arial" panose="020B0604020202020204" pitchFamily="34" charset="0"/>
            </a:endParaRPr>
          </a:p>
          <a:p>
            <a:pPr marL="0" indent="0">
              <a:spcBef>
                <a:spcPct val="0"/>
              </a:spcBef>
              <a:buNone/>
            </a:pPr>
            <a:r>
              <a:rPr lang="en-US" altLang="zh-CN" sz="2800" kern="1200">
                <a:latin typeface="+mn-ea"/>
                <a:ea typeface="+mn-ea"/>
                <a:cs typeface="+mn-cs"/>
                <a:sym typeface="Arial" panose="020B0604020202020204" pitchFamily="34" charset="0"/>
              </a:rPr>
              <a:t>1.</a:t>
            </a:r>
            <a:r>
              <a:rPr lang="zh-CN" altLang="en-US" sz="2800" kern="1200">
                <a:latin typeface="+mn-ea"/>
                <a:ea typeface="+mn-ea"/>
                <a:cs typeface="+mn-cs"/>
                <a:sym typeface="Arial" panose="020B0604020202020204" pitchFamily="34" charset="0"/>
              </a:rPr>
              <a:t>六国破灭，非兵不利，战不善，弊在赂秦。</a:t>
            </a:r>
            <a:endParaRPr lang="zh-CN" altLang="en-US" sz="2800" kern="1200">
              <a:latin typeface="+mn-ea"/>
              <a:ea typeface="+mn-ea"/>
              <a:cs typeface="+mn-cs"/>
              <a:sym typeface="Arial" panose="020B0604020202020204" pitchFamily="34" charset="0"/>
            </a:endParaRPr>
          </a:p>
          <a:p>
            <a:pPr marL="0" indent="0">
              <a:spcBef>
                <a:spcPct val="0"/>
              </a:spcBef>
              <a:buNone/>
            </a:pPr>
            <a:r>
              <a:rPr lang="en-US" altLang="zh-CN" sz="2800" kern="1200">
                <a:latin typeface="+mn-ea"/>
                <a:ea typeface="+mn-ea"/>
                <a:cs typeface="+mn-cs"/>
                <a:sym typeface="Arial" panose="020B0604020202020204" pitchFamily="34" charset="0"/>
              </a:rPr>
              <a:t>2.</a:t>
            </a:r>
            <a:r>
              <a:rPr lang="zh-CN" altLang="en-US" sz="2800" kern="1200">
                <a:latin typeface="+mn-ea"/>
                <a:ea typeface="+mn-ea"/>
                <a:cs typeface="+mn-cs"/>
                <a:sym typeface="Arial" panose="020B0604020202020204" pitchFamily="34" charset="0"/>
              </a:rPr>
              <a:t>登高而招，臂非加长也，而见者远。</a:t>
            </a:r>
            <a:endParaRPr lang="zh-CN" altLang="en-US" sz="2800" kern="1200">
              <a:latin typeface="+mn-ea"/>
              <a:ea typeface="+mn-ea"/>
              <a:cs typeface="+mn-cs"/>
              <a:sym typeface="Arial" panose="020B0604020202020204" pitchFamily="34" charset="0"/>
            </a:endParaRPr>
          </a:p>
          <a:p>
            <a:pPr marL="0" indent="0">
              <a:spcBef>
                <a:spcPct val="0"/>
              </a:spcBef>
              <a:buNone/>
            </a:pPr>
            <a:r>
              <a:rPr lang="en-US" altLang="zh-CN" sz="2800" kern="1200">
                <a:latin typeface="+mn-ea"/>
                <a:ea typeface="+mn-ea"/>
                <a:cs typeface="+mn-cs"/>
                <a:sym typeface="Arial" panose="020B0604020202020204" pitchFamily="34" charset="0"/>
              </a:rPr>
              <a:t>3.</a:t>
            </a:r>
            <a:r>
              <a:rPr lang="zh-CN" altLang="en-US" sz="2800" kern="1200">
                <a:latin typeface="+mn-ea"/>
                <a:ea typeface="+mn-ea"/>
                <a:cs typeface="+mn-cs"/>
                <a:sym typeface="Arial" panose="020B0604020202020204" pitchFamily="34" charset="0"/>
              </a:rPr>
              <a:t>城非不高也，池非不深也，兵革非不坚利也，米粟非不多也。 </a:t>
            </a:r>
            <a:endParaRPr lang="zh-CN" altLang="en-US" sz="2800" kern="1200">
              <a:latin typeface="+mn-ea"/>
              <a:ea typeface="+mn-ea"/>
              <a:cs typeface="+mn-cs"/>
              <a:sym typeface="Arial" panose="020B0604020202020204" pitchFamily="34" charset="0"/>
            </a:endParaRPr>
          </a:p>
          <a:p>
            <a:pPr marL="0" indent="0">
              <a:spcBef>
                <a:spcPct val="0"/>
              </a:spcBef>
              <a:buNone/>
            </a:pPr>
            <a:r>
              <a:rPr lang="en-US" altLang="zh-CN" sz="2800" kern="1200">
                <a:latin typeface="+mn-ea"/>
                <a:ea typeface="+mn-ea"/>
                <a:cs typeface="+mn-cs"/>
                <a:sym typeface="Arial" panose="020B0604020202020204" pitchFamily="34" charset="0"/>
              </a:rPr>
              <a:t>4.</a:t>
            </a:r>
            <a:r>
              <a:rPr lang="zh-CN" altLang="en-US" sz="2800" kern="1200">
                <a:latin typeface="+mn-ea"/>
                <a:ea typeface="+mn-ea"/>
                <a:cs typeface="+mn-cs"/>
                <a:sym typeface="Arial" panose="020B0604020202020204" pitchFamily="34" charset="0"/>
              </a:rPr>
              <a:t>非挟太山以超北海之类也。</a:t>
            </a:r>
            <a:endParaRPr lang="zh-CN" altLang="en-US" sz="2800" kern="1200">
              <a:latin typeface="+mn-ea"/>
              <a:ea typeface="+mn-ea"/>
              <a:cs typeface="+mn-cs"/>
              <a:sym typeface="Arial" panose="020B0604020202020204" pitchFamily="34" charset="0"/>
            </a:endParaRPr>
          </a:p>
        </p:txBody>
      </p:sp>
    </p:spTree>
  </p:cSld>
  <p:clrMapOvr>
    <a:masterClrMapping/>
  </p:clrMapOvr>
  <p:transition>
    <p:split orient="vert" dir="in"/>
  </p:transition>
  <p:timing>
    <p:tnLst>
      <p:par>
        <p:cTn id="1" dur="indefinite" restart="never" nodeType="tmRoot"/>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9860" y="136525"/>
            <a:ext cx="11692255" cy="6185535"/>
          </a:xfrm>
          <a:prstGeom prst="rect">
            <a:avLst/>
          </a:prstGeom>
          <a:solidFill>
            <a:schemeClr val="accent1">
              <a:lumMod val="20000"/>
              <a:lumOff val="80000"/>
            </a:schemeClr>
          </a:solidFill>
        </p:spPr>
        <p:txBody>
          <a:bodyPr wrap="square" rtlCol="0">
            <a:spAutoFit/>
          </a:bodyPr>
          <a:p>
            <a:pPr>
              <a:lnSpc>
                <a:spcPct val="150000"/>
              </a:lnSpc>
            </a:pPr>
            <a:r>
              <a:rPr lang="en-US" altLang="zh-CN"/>
              <a:t>     </a:t>
            </a:r>
            <a:r>
              <a:rPr lang="en-US" altLang="zh-CN" sz="2200"/>
              <a:t>  </a:t>
            </a:r>
            <a:r>
              <a:rPr lang="zh-CN" altLang="en-US" sz="2200" b="1"/>
              <a:t>在滁州的西南面，一泓泉水的旁边，欧阳公任知州的第二年，建造了一个名叫“丰乐”的亭子，并亲自作记，以表明这个名称的由来。不久以后，又在丰乐亭的东面几百步，找到一个山势较高的地方，建造了一个叫“醒心”的亭子，让我作记。</a:t>
            </a:r>
            <a:endParaRPr lang="zh-CN" altLang="en-US" sz="2200" b="1"/>
          </a:p>
          <a:p>
            <a:pPr>
              <a:lnSpc>
                <a:spcPct val="150000"/>
              </a:lnSpc>
            </a:pPr>
            <a:r>
              <a:rPr lang="zh-CN" altLang="en-US" sz="2200" b="1"/>
              <a:t>　　每逢欧阳公与州里的宾客们到这里游览，就肯定要到丰乐亭喝酒。有时喝醉了，就一定要登上醒心亭眺望。那里群山环抱、云雾相生、旷野无垠、草木茂盛、泉水嘉美，所见到的美景使人眼花缭乱，所听到的泉声使人为之一振。于是心胸顿觉清爽、洒脱而酒醒，更想久留而不返回了。所以就根据这个缘故给亭命名为“醒心亭”，是取自韩退之的《北湖》诗。啊，这大概可以称得上是善于在山水之间寻找快乐，又用所见到的美景来给它命名吧，这就更有水平了。</a:t>
            </a:r>
            <a:endParaRPr lang="zh-CN" altLang="en-US" sz="2200" b="1"/>
          </a:p>
          <a:p>
            <a:pPr>
              <a:lnSpc>
                <a:spcPct val="150000"/>
              </a:lnSpc>
            </a:pPr>
            <a:r>
              <a:rPr lang="zh-CN" altLang="en-US" sz="2200" b="1"/>
              <a:t>　　尽管这样，我是能够说出欧阳公真正的快乐的。我们的皇帝在上悠然自得，无为清静；我们的百姓在下丰衣足食，心无不满；天下的学者都能成为良材；四方的少数民族以及鸟兽草木等生物都各得其宜。这才是欧阳公真正的快乐啊！一个山角落，一汪清泉水，哪里会是欧阳公的快乐所在呢？他只不过是在这里寄托他的感想啊！</a:t>
            </a:r>
            <a:endParaRPr lang="zh-CN" altLang="en-US" sz="2200" b="1"/>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70" y="474980"/>
            <a:ext cx="12190730" cy="5908040"/>
          </a:xfrm>
          <a:prstGeom prst="rect">
            <a:avLst/>
          </a:prstGeom>
          <a:solidFill>
            <a:schemeClr val="bg2">
              <a:lumMod val="20000"/>
              <a:lumOff val="80000"/>
            </a:schemeClr>
          </a:solidFill>
        </p:spPr>
        <p:txBody>
          <a:bodyPr wrap="square" rtlCol="0">
            <a:spAutoFit/>
          </a:bodyPr>
          <a:p>
            <a:pPr indent="457200">
              <a:lnSpc>
                <a:spcPct val="150000"/>
              </a:lnSpc>
            </a:pPr>
            <a:r>
              <a:rPr lang="en-US" altLang="zh-CN" sz="3600" b="1"/>
              <a:t>1</a:t>
            </a:r>
            <a:r>
              <a:rPr lang="zh-CN" altLang="en-US" sz="3600" b="1"/>
              <a:t>、六国的灭亡，不是（因为他们的）武器不锋利，仗打得不好，弊端在于用土地来贿赂秦国。</a:t>
            </a:r>
            <a:endParaRPr lang="zh-CN" altLang="en-US" sz="3600" b="1"/>
          </a:p>
          <a:p>
            <a:pPr indent="457200">
              <a:lnSpc>
                <a:spcPct val="150000"/>
              </a:lnSpc>
            </a:pPr>
            <a:r>
              <a:rPr lang="en-US" altLang="zh-CN" sz="3600" b="1"/>
              <a:t>2</a:t>
            </a:r>
            <a:r>
              <a:rPr lang="zh-CN" altLang="en-US" sz="3600" b="1"/>
              <a:t>、登高麾手而招,手臂并未加长,但远处的人能看得见；顺风引声而呼,声并未加大,但听见的人觉得很清楚。</a:t>
            </a:r>
            <a:endParaRPr lang="zh-CN" altLang="en-US" sz="3600" b="1"/>
          </a:p>
          <a:p>
            <a:pPr indent="457200">
              <a:lnSpc>
                <a:spcPct val="150000"/>
              </a:lnSpc>
            </a:pPr>
            <a:r>
              <a:rPr lang="en-US" altLang="zh-CN" sz="3600" b="1"/>
              <a:t>3</a:t>
            </a:r>
            <a:r>
              <a:rPr lang="zh-CN" altLang="en-US" sz="3600" b="1"/>
              <a:t>、城墙不是不高，护城河不是不深，兵器和甲胄不是极利和坚固，粮草也不是不充足。</a:t>
            </a:r>
            <a:endParaRPr lang="zh-CN" altLang="en-US" sz="3600" b="1"/>
          </a:p>
          <a:p>
            <a:pPr indent="457200">
              <a:lnSpc>
                <a:spcPct val="150000"/>
              </a:lnSpc>
            </a:pPr>
            <a:r>
              <a:rPr lang="en-US" altLang="zh-CN" sz="3600" b="1"/>
              <a:t>4</a:t>
            </a:r>
            <a:r>
              <a:rPr lang="zh-CN" altLang="en-US" sz="3600" b="1"/>
              <a:t>、不是属于把泰山夹在胳膊下跳过北海的一类。</a:t>
            </a:r>
            <a:endParaRPr lang="zh-CN" altLang="en-US" sz="3600"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760219" y="233045"/>
            <a:ext cx="3675381" cy="798830"/>
          </a:xfrm>
        </p:spPr>
        <p:txBody>
          <a:bodyPr>
            <a:noAutofit/>
            <a:scene3d>
              <a:camera prst="orthographicFront"/>
              <a:lightRig rig="threePt" dir="t"/>
            </a:scene3d>
          </a:bodyPr>
          <a:p>
            <a:pPr fontAlgn="base"/>
            <a:r>
              <a:rPr lang="en-US" altLang="zh-CN" strike="noStrike" noProof="1">
                <a:solidFill>
                  <a:schemeClr val="accent1"/>
                </a:solidFill>
                <a:effectLst>
                  <a:outerShdw blurRad="38100" dist="25400" dir="5400000" algn="ctr" rotWithShape="0">
                    <a:srgbClr val="6E747A">
                      <a:alpha val="43000"/>
                    </a:srgbClr>
                  </a:outerShdw>
                </a:effectLst>
              </a:rPr>
              <a:t> </a:t>
            </a:r>
            <a:r>
              <a:rPr lang="en-US" altLang="zh-CN" sz="4800" strike="noStrike" noProof="1">
                <a:solidFill>
                  <a:schemeClr val="accent1"/>
                </a:solidFill>
                <a:effectLst>
                  <a:outerShdw blurRad="38100" dist="25400" dir="5400000" algn="ctr" rotWithShape="0">
                    <a:srgbClr val="6E747A">
                      <a:alpha val="43000"/>
                    </a:srgbClr>
                  </a:outerShdw>
                </a:effectLst>
              </a:rPr>
              <a:t>被动句</a:t>
            </a:r>
            <a:endParaRPr lang="en-US" altLang="zh-CN" sz="4800" strike="noStrike" noProof="1">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540385" y="897255"/>
            <a:ext cx="11098530" cy="1191895"/>
          </a:xfrm>
        </p:spPr>
        <p:txBody>
          <a:bodyPr wrap="square" lIns="91440" tIns="45720" rIns="91440" bIns="45720" anchor="t"/>
          <a:p>
            <a:pPr marL="0" indent="0">
              <a:spcBef>
                <a:spcPct val="0"/>
              </a:spcBef>
              <a:buNone/>
            </a:pPr>
            <a:r>
              <a:rPr lang="en-US" altLang="zh-CN" sz="2800" kern="1200">
                <a:solidFill>
                  <a:srgbClr val="FFFF00"/>
                </a:solidFill>
                <a:latin typeface="+mn-ea"/>
                <a:ea typeface="+mn-ea"/>
                <a:cs typeface="+mn-cs"/>
                <a:sym typeface="Arial" panose="020B0604020202020204" pitchFamily="34" charset="0"/>
              </a:rPr>
              <a:t>     </a:t>
            </a:r>
            <a:r>
              <a:rPr lang="zh-CN" altLang="en-US" sz="2800" kern="1200">
                <a:solidFill>
                  <a:srgbClr val="FFFF00"/>
                </a:solidFill>
                <a:latin typeface="+mn-ea"/>
                <a:ea typeface="+mn-ea"/>
                <a:cs typeface="+mn-cs"/>
                <a:sym typeface="Arial" panose="020B0604020202020204" pitchFamily="34" charset="0"/>
              </a:rPr>
              <a:t>文言文中，有些语句的主语是动作的承受者，这种句式就是被动句。其常见类型有：</a:t>
            </a:r>
            <a:endParaRPr lang="zh-CN" altLang="en-US" sz="2800" kern="1200">
              <a:solidFill>
                <a:srgbClr val="FFFF00"/>
              </a:solidFill>
              <a:latin typeface="+mn-ea"/>
              <a:ea typeface="+mn-ea"/>
              <a:cs typeface="+mn-cs"/>
              <a:sym typeface="Arial" panose="020B0604020202020204" pitchFamily="34" charset="0"/>
            </a:endParaRPr>
          </a:p>
        </p:txBody>
      </p:sp>
      <p:sp>
        <p:nvSpPr>
          <p:cNvPr id="4" name="文本框 3"/>
          <p:cNvSpPr txBox="1"/>
          <p:nvPr/>
        </p:nvSpPr>
        <p:spPr>
          <a:xfrm>
            <a:off x="540385" y="2233930"/>
            <a:ext cx="9714865" cy="645160"/>
          </a:xfrm>
          <a:prstGeom prst="rect">
            <a:avLst/>
          </a:prstGeom>
          <a:noFill/>
          <a:ln w="9525">
            <a:noFill/>
          </a:ln>
        </p:spPr>
        <p:txBody>
          <a:bodyPr wrap="square" anchor="t">
            <a:spAutoFit/>
          </a:bodyPr>
          <a:p>
            <a:r>
              <a:rPr lang="zh-CN" altLang="en-US" sz="3600">
                <a:solidFill>
                  <a:schemeClr val="bg1"/>
                </a:solidFill>
                <a:latin typeface="Arial" panose="020B0604020202020204" pitchFamily="34" charset="0"/>
                <a:ea typeface="宋体" panose="02010600030101010101" pitchFamily="2" charset="-122"/>
              </a:rPr>
              <a:t>1.“见”“……见……于”“于”表被动。</a:t>
            </a:r>
            <a:endParaRPr lang="zh-CN" altLang="en-US" sz="3600">
              <a:solidFill>
                <a:schemeClr val="bg1"/>
              </a:solidFill>
              <a:latin typeface="Arial" panose="020B0604020202020204" pitchFamily="34" charset="0"/>
              <a:ea typeface="宋体" panose="02010600030101010101" pitchFamily="2" charset="-122"/>
            </a:endParaRPr>
          </a:p>
        </p:txBody>
      </p:sp>
      <p:sp>
        <p:nvSpPr>
          <p:cNvPr id="5" name="文本框 4"/>
          <p:cNvSpPr txBox="1"/>
          <p:nvPr/>
        </p:nvSpPr>
        <p:spPr>
          <a:xfrm>
            <a:off x="1958340" y="3049270"/>
            <a:ext cx="7646988" cy="3107690"/>
          </a:xfrm>
          <a:prstGeom prst="rect">
            <a:avLst/>
          </a:prstGeom>
          <a:noFill/>
          <a:ln w="9525">
            <a:noFill/>
          </a:ln>
        </p:spPr>
        <p:txBody>
          <a:bodyPr wrap="square" anchor="t">
            <a:spAutoFit/>
          </a:bodyPr>
          <a:p>
            <a:r>
              <a:rPr lang="zh-CN" altLang="en-US" sz="2800" b="1">
                <a:solidFill>
                  <a:srgbClr val="FFFF00"/>
                </a:solidFill>
                <a:latin typeface="Arial" panose="020B0604020202020204" pitchFamily="34" charset="0"/>
                <a:ea typeface="宋体" panose="02010600030101010101" pitchFamily="2" charset="-122"/>
              </a:rPr>
              <a:t>如：</a:t>
            </a:r>
            <a:endParaRPr lang="zh-CN" altLang="en-US" sz="2800" b="1">
              <a:solidFill>
                <a:srgbClr val="FFFF00"/>
              </a:solidFill>
              <a:latin typeface="Arial" panose="020B0604020202020204" pitchFamily="34" charset="0"/>
              <a:ea typeface="宋体" panose="02010600030101010101" pitchFamily="2" charset="-122"/>
            </a:endParaRPr>
          </a:p>
          <a:p>
            <a:r>
              <a:rPr lang="en-US" altLang="zh-CN" sz="2800" b="1">
                <a:solidFill>
                  <a:srgbClr val="FFFF00"/>
                </a:solidFill>
                <a:latin typeface="Arial" panose="020B0604020202020204" pitchFamily="34" charset="0"/>
                <a:ea typeface="宋体" panose="02010600030101010101" pitchFamily="2" charset="-122"/>
              </a:rPr>
              <a:t>1.</a:t>
            </a:r>
            <a:r>
              <a:rPr lang="zh-CN" altLang="en-US" sz="2800" b="1">
                <a:solidFill>
                  <a:srgbClr val="FFFF00"/>
                </a:solidFill>
                <a:latin typeface="Arial" panose="020B0604020202020204" pitchFamily="34" charset="0"/>
                <a:ea typeface="宋体" panose="02010600030101010101" pitchFamily="2" charset="-122"/>
              </a:rPr>
              <a:t>吾常见笑于大方之家。</a:t>
            </a:r>
            <a:endParaRPr lang="zh-CN" altLang="en-US" sz="2800" b="1">
              <a:solidFill>
                <a:srgbClr val="FFFF00"/>
              </a:solidFill>
              <a:latin typeface="Arial" panose="020B0604020202020204" pitchFamily="34" charset="0"/>
              <a:ea typeface="宋体" panose="02010600030101010101" pitchFamily="2" charset="-122"/>
            </a:endParaRPr>
          </a:p>
          <a:p>
            <a:r>
              <a:rPr lang="en-US" altLang="zh-CN" sz="2800" b="1">
                <a:solidFill>
                  <a:srgbClr val="FFFF00"/>
                </a:solidFill>
                <a:latin typeface="Arial" panose="020B0604020202020204" pitchFamily="34" charset="0"/>
                <a:ea typeface="宋体" panose="02010600030101010101" pitchFamily="2" charset="-122"/>
              </a:rPr>
              <a:t>2.</a:t>
            </a:r>
            <a:r>
              <a:rPr lang="zh-CN" altLang="en-US" sz="2800" b="1">
                <a:solidFill>
                  <a:srgbClr val="FFFF00"/>
                </a:solidFill>
                <a:latin typeface="Arial" panose="020B0604020202020204" pitchFamily="34" charset="0"/>
                <a:ea typeface="宋体" panose="02010600030101010101" pitchFamily="2" charset="-122"/>
              </a:rPr>
              <a:t>臣诚恐见欺于王。</a:t>
            </a:r>
            <a:endParaRPr lang="zh-CN" altLang="en-US" sz="2800" b="1">
              <a:solidFill>
                <a:srgbClr val="FFFF00"/>
              </a:solidFill>
              <a:latin typeface="Arial" panose="020B0604020202020204" pitchFamily="34" charset="0"/>
              <a:ea typeface="宋体" panose="02010600030101010101" pitchFamily="2" charset="-122"/>
            </a:endParaRPr>
          </a:p>
          <a:p>
            <a:r>
              <a:rPr lang="en-US" altLang="zh-CN" sz="2800" b="1">
                <a:solidFill>
                  <a:srgbClr val="FFFF00"/>
                </a:solidFill>
                <a:latin typeface="Arial" panose="020B0604020202020204" pitchFamily="34" charset="0"/>
                <a:ea typeface="宋体" panose="02010600030101010101" pitchFamily="2" charset="-122"/>
              </a:rPr>
              <a:t>3.</a:t>
            </a:r>
            <a:r>
              <a:rPr lang="zh-CN" altLang="en-US" sz="2800" b="1">
                <a:solidFill>
                  <a:srgbClr val="FFFF00"/>
                </a:solidFill>
                <a:latin typeface="Arial" panose="020B0604020202020204" pitchFamily="34" charset="0"/>
                <a:ea typeface="宋体" panose="02010600030101010101" pitchFamily="2" charset="-122"/>
              </a:rPr>
              <a:t>秦城恐不可得，徒见欺。</a:t>
            </a:r>
            <a:endParaRPr lang="zh-CN" altLang="en-US" sz="2800" b="1">
              <a:solidFill>
                <a:srgbClr val="FFFF00"/>
              </a:solidFill>
              <a:latin typeface="Arial" panose="020B0604020202020204" pitchFamily="34" charset="0"/>
              <a:ea typeface="宋体" panose="02010600030101010101" pitchFamily="2" charset="-122"/>
            </a:endParaRPr>
          </a:p>
          <a:p>
            <a:r>
              <a:rPr lang="en-US" altLang="zh-CN" sz="2800" b="1">
                <a:solidFill>
                  <a:srgbClr val="FFFF00"/>
                </a:solidFill>
                <a:latin typeface="Arial" panose="020B0604020202020204" pitchFamily="34" charset="0"/>
                <a:ea typeface="宋体" panose="02010600030101010101" pitchFamily="2" charset="-122"/>
              </a:rPr>
              <a:t>4.</a:t>
            </a:r>
            <a:r>
              <a:rPr lang="zh-CN" altLang="en-US" sz="2800" b="1">
                <a:solidFill>
                  <a:srgbClr val="FFFF00"/>
                </a:solidFill>
                <a:latin typeface="Arial" panose="020B0604020202020204" pitchFamily="34" charset="0"/>
                <a:ea typeface="宋体" panose="02010600030101010101" pitchFamily="2" charset="-122"/>
              </a:rPr>
              <a:t>故内惑于郑秀，外欺于张仪。</a:t>
            </a:r>
            <a:endParaRPr lang="zh-CN" altLang="en-US" sz="2800" b="1">
              <a:solidFill>
                <a:srgbClr val="FFFF00"/>
              </a:solidFill>
              <a:latin typeface="Arial" panose="020B0604020202020204" pitchFamily="34" charset="0"/>
              <a:ea typeface="宋体" panose="02010600030101010101" pitchFamily="2" charset="-122"/>
            </a:endParaRPr>
          </a:p>
          <a:p>
            <a:r>
              <a:rPr lang="en-US" altLang="zh-CN" sz="2800" b="1">
                <a:solidFill>
                  <a:srgbClr val="FFFF00"/>
                </a:solidFill>
                <a:latin typeface="Arial" panose="020B0604020202020204" pitchFamily="34" charset="0"/>
                <a:ea typeface="宋体" panose="02010600030101010101" pitchFamily="2" charset="-122"/>
              </a:rPr>
              <a:t>5.</a:t>
            </a:r>
            <a:r>
              <a:rPr lang="zh-CN" altLang="en-US" sz="2800" b="1">
                <a:solidFill>
                  <a:srgbClr val="FFFF00"/>
                </a:solidFill>
                <a:latin typeface="Arial" panose="020B0604020202020204" pitchFamily="34" charset="0"/>
                <a:ea typeface="宋体" panose="02010600030101010101" pitchFamily="2" charset="-122"/>
              </a:rPr>
              <a:t>李氏子蟠，年十七，好古文，六艺经传皆通习之，不拘于时，学于余。</a:t>
            </a:r>
            <a:endParaRPr lang="zh-CN" altLang="en-US" sz="2800" b="1">
              <a:solidFill>
                <a:srgbClr val="FFFF00"/>
              </a:solidFill>
              <a:latin typeface="Arial" panose="020B0604020202020204" pitchFamily="34" charset="0"/>
              <a:ea typeface="宋体" panose="02010600030101010101" pitchFamily="2" charset="-122"/>
            </a:endParaRPr>
          </a:p>
        </p:txBody>
      </p:sp>
    </p:spTree>
  </p:cSld>
  <p:clrMapOvr>
    <a:masterClrMapping/>
  </p:clrMapOvr>
  <p:transition>
    <p:randomBar/>
  </p:transition>
  <p:timing>
    <p:tnLst>
      <p:par>
        <p:cTn id="1" dur="indefinite" restart="never" nodeType="tmRoot"/>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6220" y="387985"/>
            <a:ext cx="11591290" cy="6000750"/>
          </a:xfrm>
          <a:prstGeom prst="rect">
            <a:avLst/>
          </a:prstGeom>
          <a:solidFill>
            <a:schemeClr val="bg2">
              <a:lumMod val="20000"/>
              <a:lumOff val="80000"/>
            </a:schemeClr>
          </a:solidFill>
          <a:ln>
            <a:solidFill>
              <a:schemeClr val="accent1">
                <a:lumMod val="20000"/>
                <a:lumOff val="80000"/>
              </a:schemeClr>
            </a:solidFill>
          </a:ln>
        </p:spPr>
        <p:txBody>
          <a:bodyPr wrap="square" rtlCol="0">
            <a:spAutoFit/>
          </a:bodyPr>
          <a:p>
            <a:pPr indent="457200">
              <a:lnSpc>
                <a:spcPct val="150000"/>
              </a:lnSpc>
            </a:pPr>
            <a:r>
              <a:rPr lang="en-US" altLang="zh-CN" sz="3200" b="1"/>
              <a:t>1</a:t>
            </a:r>
            <a:r>
              <a:rPr lang="zh-CN" altLang="en-US" sz="3200" b="1"/>
              <a:t>、我常常被一些博学多才的行家所嘲笑。（</a:t>
            </a:r>
            <a:r>
              <a:rPr lang="zh-CN" altLang="en-US" sz="3200" b="1">
                <a:sym typeface="+mn-ea"/>
              </a:rPr>
              <a:t>大方：指大道，指很高的修养。</a:t>
            </a:r>
            <a:r>
              <a:rPr lang="zh-CN" altLang="en-US" sz="3200" b="1"/>
              <a:t>）</a:t>
            </a:r>
            <a:endParaRPr lang="zh-CN" altLang="en-US" sz="3200" b="1"/>
          </a:p>
          <a:p>
            <a:pPr indent="457200">
              <a:lnSpc>
                <a:spcPct val="150000"/>
              </a:lnSpc>
            </a:pPr>
            <a:r>
              <a:rPr lang="en-US" altLang="zh-CN" sz="3200" b="1"/>
              <a:t>2</a:t>
            </a:r>
            <a:r>
              <a:rPr lang="zh-CN" altLang="en-US" sz="3200" b="1"/>
              <a:t>、我实在害怕被大王(指秦王)欺骗。</a:t>
            </a:r>
            <a:endParaRPr lang="zh-CN" altLang="en-US" sz="3200" b="1"/>
          </a:p>
          <a:p>
            <a:pPr indent="457200">
              <a:lnSpc>
                <a:spcPct val="150000"/>
              </a:lnSpc>
            </a:pPr>
            <a:r>
              <a:rPr lang="en-US" altLang="zh-CN" sz="3200" b="1"/>
              <a:t>3</a:t>
            </a:r>
            <a:r>
              <a:rPr lang="zh-CN" altLang="en-US" sz="3200" b="1"/>
              <a:t>、想给他们秦国（和氏璧），（但是）秦国（答应给的）城池恐怕不能得到，白白地被欺骗。</a:t>
            </a:r>
            <a:endParaRPr lang="zh-CN" altLang="en-US" sz="3200" b="1"/>
          </a:p>
          <a:p>
            <a:pPr indent="457200">
              <a:lnSpc>
                <a:spcPct val="150000"/>
              </a:lnSpc>
            </a:pPr>
            <a:r>
              <a:rPr lang="en-US" altLang="zh-CN" sz="3200" b="1"/>
              <a:t>4</a:t>
            </a:r>
            <a:r>
              <a:rPr lang="zh-CN" altLang="en-US" sz="3200" b="1"/>
              <a:t>、所以在国内被郑袖，所迷惑外张仪欺骗。</a:t>
            </a:r>
            <a:endParaRPr lang="zh-CN" altLang="en-US" sz="3200" b="1"/>
          </a:p>
          <a:p>
            <a:pPr indent="457200">
              <a:lnSpc>
                <a:spcPct val="150000"/>
              </a:lnSpc>
            </a:pPr>
            <a:r>
              <a:rPr lang="en-US" altLang="zh-CN" sz="3200" b="1"/>
              <a:t>5</a:t>
            </a:r>
            <a:r>
              <a:rPr lang="zh-CN" altLang="en-US" sz="3200" b="1"/>
              <a:t>、李家的孩子蟠，年龄十七，喜欢古文，六经的经文和传文都普遍地学习了，不受时俗的拘束，向我学习。</a:t>
            </a:r>
            <a:endParaRPr lang="zh-CN" altLang="en-US" sz="3200" b="1"/>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8673" name="标题 1"/>
          <p:cNvSpPr>
            <a:spLocks noGrp="1"/>
          </p:cNvSpPr>
          <p:nvPr>
            <p:ph type="title"/>
          </p:nvPr>
        </p:nvSpPr>
        <p:spPr>
          <a:xfrm>
            <a:off x="2303463" y="933450"/>
            <a:ext cx="7575550" cy="781050"/>
          </a:xfrm>
        </p:spPr>
        <p:txBody>
          <a:bodyPr wrap="square" lIns="91440" tIns="45720" rIns="91440" bIns="45720" anchor="ctr"/>
          <a:p>
            <a:r>
              <a:rPr lang="zh-CN" altLang="en-US" sz="3200"/>
              <a:t>2.“为”“为……所”表被动。</a:t>
            </a:r>
            <a:endParaRPr lang="zh-CN" altLang="en-US" sz="3200"/>
          </a:p>
        </p:txBody>
      </p:sp>
      <p:sp>
        <p:nvSpPr>
          <p:cNvPr id="3" name="内容占位符 2"/>
          <p:cNvSpPr>
            <a:spLocks noGrp="1"/>
          </p:cNvSpPr>
          <p:nvPr>
            <p:ph idx="1"/>
          </p:nvPr>
        </p:nvSpPr>
        <p:spPr>
          <a:xfrm>
            <a:off x="2303463" y="1881188"/>
            <a:ext cx="7585075" cy="3509962"/>
          </a:xfrm>
        </p:spPr>
        <p:txBody>
          <a:bodyPr wrap="square" lIns="91440" tIns="45720" rIns="91440" bIns="45720" anchor="t"/>
          <a:p>
            <a:pPr marL="0" indent="0">
              <a:lnSpc>
                <a:spcPct val="120000"/>
              </a:lnSpc>
              <a:spcBef>
                <a:spcPct val="0"/>
              </a:spcBef>
              <a:buNone/>
            </a:pPr>
            <a:r>
              <a:rPr lang="zh-CN" altLang="en-US" sz="3200" kern="1200">
                <a:latin typeface="+mn-ea"/>
                <a:ea typeface="+mn-ea"/>
                <a:cs typeface="+mn-cs"/>
                <a:sym typeface="Arial" panose="020B0604020202020204" pitchFamily="34" charset="0"/>
              </a:rPr>
              <a:t>如：</a:t>
            </a:r>
            <a:endParaRPr lang="zh-CN" altLang="en-US" sz="3200" kern="1200">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latin typeface="+mn-ea"/>
                <a:ea typeface="+mn-ea"/>
                <a:cs typeface="+mn-cs"/>
                <a:sym typeface="Arial" panose="020B0604020202020204" pitchFamily="34" charset="0"/>
              </a:rPr>
              <a:t>1.</a:t>
            </a:r>
            <a:r>
              <a:rPr lang="zh-CN" altLang="en-US" sz="3200" kern="1200">
                <a:latin typeface="+mn-ea"/>
                <a:ea typeface="+mn-ea"/>
                <a:cs typeface="+mn-cs"/>
                <a:sym typeface="Arial" panose="020B0604020202020204" pitchFamily="34" charset="0"/>
              </a:rPr>
              <a:t>父母宗族，皆为戮[lù]没。</a:t>
            </a:r>
            <a:endParaRPr lang="zh-CN" altLang="en-US" sz="3200" kern="1200">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latin typeface="+mn-ea"/>
                <a:ea typeface="+mn-ea"/>
                <a:cs typeface="+mn-cs"/>
                <a:sym typeface="Arial" panose="020B0604020202020204" pitchFamily="34" charset="0"/>
              </a:rPr>
              <a:t>2.</a:t>
            </a:r>
            <a:r>
              <a:rPr lang="zh-CN" altLang="en-US" sz="3200" kern="1200">
                <a:latin typeface="+mn-ea"/>
                <a:ea typeface="+mn-ea"/>
                <a:cs typeface="+mn-cs"/>
                <a:sym typeface="Arial" panose="020B0604020202020204" pitchFamily="34" charset="0"/>
              </a:rPr>
              <a:t>而身死国灭，为天下笑。</a:t>
            </a:r>
            <a:endParaRPr lang="zh-CN" altLang="en-US" sz="3200" kern="1200">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latin typeface="+mn-ea"/>
                <a:ea typeface="+mn-ea"/>
                <a:cs typeface="+mn-cs"/>
                <a:sym typeface="Arial" panose="020B0604020202020204" pitchFamily="34" charset="0"/>
              </a:rPr>
              <a:t>3.</a:t>
            </a:r>
            <a:r>
              <a:rPr lang="zh-CN" altLang="en-US" sz="3200" kern="1200">
                <a:latin typeface="+mn-ea"/>
                <a:ea typeface="+mn-ea"/>
                <a:cs typeface="+mn-cs"/>
                <a:sym typeface="Arial" panose="020B0604020202020204" pitchFamily="34" charset="0"/>
              </a:rPr>
              <a:t>为国者无使为积威之所劫哉。</a:t>
            </a:r>
            <a:endParaRPr lang="zh-CN" altLang="en-US" sz="3200" kern="1200">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latin typeface="+mn-ea"/>
                <a:ea typeface="+mn-ea"/>
                <a:cs typeface="+mn-cs"/>
                <a:sym typeface="Arial" panose="020B0604020202020204" pitchFamily="34" charset="0"/>
              </a:rPr>
              <a:t>4.</a:t>
            </a:r>
            <a:r>
              <a:rPr lang="zh-CN" altLang="en-US" sz="3200" kern="1200">
                <a:latin typeface="+mn-ea"/>
                <a:ea typeface="+mn-ea"/>
                <a:cs typeface="+mn-cs"/>
                <a:sym typeface="Arial" panose="020B0604020202020204" pitchFamily="34" charset="0"/>
              </a:rPr>
              <a:t>为予群从所得。</a:t>
            </a:r>
            <a:endParaRPr lang="zh-CN" altLang="en-US" sz="3200" kern="1200">
              <a:latin typeface="+mn-ea"/>
              <a:ea typeface="+mn-ea"/>
              <a:cs typeface="+mn-cs"/>
              <a:sym typeface="Arial" panose="020B0604020202020204" pitchFamily="34" charset="0"/>
            </a:endParaRPr>
          </a:p>
          <a:p>
            <a:pPr marL="0" indent="0">
              <a:lnSpc>
                <a:spcPct val="120000"/>
              </a:lnSpc>
              <a:spcBef>
                <a:spcPct val="0"/>
              </a:spcBef>
              <a:buNone/>
            </a:pPr>
            <a:r>
              <a:rPr lang="en-US" altLang="zh-CN" sz="3200" kern="1200">
                <a:latin typeface="+mn-ea"/>
                <a:ea typeface="+mn-ea"/>
                <a:cs typeface="+mn-cs"/>
                <a:sym typeface="Arial" panose="020B0604020202020204" pitchFamily="34" charset="0"/>
              </a:rPr>
              <a:t>5.</a:t>
            </a:r>
            <a:r>
              <a:rPr lang="zh-CN" altLang="en-US" sz="3200" kern="1200">
                <a:latin typeface="+mn-ea"/>
                <a:ea typeface="+mn-ea"/>
                <a:cs typeface="+mn-cs"/>
                <a:sym typeface="Arial" panose="020B0604020202020204" pitchFamily="34" charset="0"/>
              </a:rPr>
              <a:t>恐为操所先。</a:t>
            </a:r>
            <a:endParaRPr lang="zh-CN" altLang="en-US" sz="3200" kern="1200">
              <a:latin typeface="+mn-ea"/>
              <a:ea typeface="+mn-ea"/>
              <a:cs typeface="+mn-cs"/>
              <a:sym typeface="Arial" panose="020B0604020202020204" pitchFamily="34" charset="0"/>
            </a:endParaRPr>
          </a:p>
        </p:txBody>
      </p:sp>
    </p:spTree>
  </p:cSld>
  <p:clrMapOvr>
    <a:masterClrMapping/>
  </p:clrMapOvr>
  <p:transition>
    <p:randomBar dir="vert"/>
  </p:transition>
  <p:timing>
    <p:tnLst>
      <p:par>
        <p:cTn id="1" dur="indefinite" restart="never" nodeType="tmRoot"/>
      </p:par>
    </p:tnLst>
    <p:bldLst>
      <p:bldP spid="3" grpId="0" build="p"/>
      <p:bldP spid="3" grpI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1925" y="774065"/>
            <a:ext cx="11494135" cy="5077460"/>
          </a:xfrm>
          <a:prstGeom prst="rect">
            <a:avLst/>
          </a:prstGeom>
          <a:solidFill>
            <a:schemeClr val="bg2">
              <a:lumMod val="20000"/>
              <a:lumOff val="80000"/>
            </a:schemeClr>
          </a:solidFill>
        </p:spPr>
        <p:txBody>
          <a:bodyPr wrap="square" rtlCol="0">
            <a:spAutoFit/>
          </a:bodyPr>
          <a:p>
            <a:pPr indent="457200">
              <a:lnSpc>
                <a:spcPct val="150000"/>
              </a:lnSpc>
            </a:pPr>
            <a:r>
              <a:rPr lang="en-US" altLang="zh-CN" sz="3600" b="1"/>
              <a:t>1</a:t>
            </a:r>
            <a:r>
              <a:rPr lang="zh-CN" altLang="en-US" sz="3600" b="1"/>
              <a:t>、父亲、母亲和同族的人都被杀死或没收入官为奴。</a:t>
            </a:r>
            <a:endParaRPr lang="zh-CN" altLang="en-US" sz="3600" b="1"/>
          </a:p>
          <a:p>
            <a:pPr indent="457200">
              <a:lnSpc>
                <a:spcPct val="150000"/>
              </a:lnSpc>
            </a:pPr>
            <a:r>
              <a:rPr lang="en-US" altLang="zh-CN" sz="3600" b="1"/>
              <a:t>2</a:t>
            </a:r>
            <a:r>
              <a:rPr lang="zh-CN" altLang="en-US" sz="3600" b="1"/>
              <a:t>、由此而（导致）自己被杀,国家败亡,被天下耻笑。</a:t>
            </a:r>
            <a:endParaRPr lang="zh-CN" altLang="en-US" sz="3600" b="1"/>
          </a:p>
          <a:p>
            <a:pPr indent="457200">
              <a:lnSpc>
                <a:spcPct val="150000"/>
              </a:lnSpc>
            </a:pPr>
            <a:r>
              <a:rPr lang="en-US" altLang="zh-CN" sz="3600" b="1"/>
              <a:t>3</a:t>
            </a:r>
            <a:r>
              <a:rPr lang="zh-CN" altLang="en-US" sz="3600" b="1"/>
              <a:t>、治理国家的一国之君不要使自己被积威所胁迫啊！ （使 是使动用法。为国是治国 ，劫就是胁迫的意思。）</a:t>
            </a:r>
            <a:endParaRPr lang="zh-CN" altLang="en-US" sz="3600" b="1"/>
          </a:p>
          <a:p>
            <a:pPr indent="457200">
              <a:lnSpc>
                <a:spcPct val="150000"/>
              </a:lnSpc>
            </a:pPr>
            <a:r>
              <a:rPr lang="en-US" altLang="zh-CN" sz="3600" b="1"/>
              <a:t>4</a:t>
            </a:r>
            <a:r>
              <a:rPr lang="zh-CN" altLang="en-US" sz="3600" b="1"/>
              <a:t>、被我的堂兄弟和侄子们得到了。</a:t>
            </a:r>
            <a:endParaRPr lang="zh-CN" altLang="en-US" sz="3600" b="1"/>
          </a:p>
          <a:p>
            <a:pPr indent="457200">
              <a:lnSpc>
                <a:spcPct val="150000"/>
              </a:lnSpc>
            </a:pPr>
            <a:r>
              <a:rPr lang="en-US" altLang="zh-CN" sz="3600" b="1"/>
              <a:t>5</a:t>
            </a:r>
            <a:r>
              <a:rPr lang="zh-CN" altLang="en-US" sz="3600" b="1"/>
              <a:t>、恐怕被曹操抢了先。</a:t>
            </a:r>
            <a:endParaRPr lang="zh-CN" altLang="en-US" sz="36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709103" y="578168"/>
            <a:ext cx="7577138" cy="781050"/>
          </a:xfrm>
        </p:spPr>
        <p:txBody>
          <a:bodyPr>
            <a:noAutofit/>
          </a:bodyPr>
          <a:p>
            <a:pPr fontAlgn="base"/>
            <a:r>
              <a:rPr lang="zh-CN" altLang="en-US" sz="7200" strike="noStrike" noProof="1">
                <a:solidFill>
                  <a:schemeClr val="accent1"/>
                </a:solidFill>
                <a:effectLst>
                  <a:outerShdw blurRad="38100" dist="25400" dir="5400000" algn="ctr" rotWithShape="0">
                    <a:srgbClr val="6E747A">
                      <a:alpha val="43000"/>
                    </a:srgbClr>
                  </a:outerShdw>
                </a:effectLst>
              </a:rPr>
              <a:t>倒装句</a:t>
            </a:r>
            <a:endParaRPr lang="zh-CN" altLang="en-US" sz="7200" strike="noStrike" noProof="1">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858520" y="1507490"/>
            <a:ext cx="10064750" cy="4279900"/>
          </a:xfrm>
        </p:spPr>
        <p:txBody>
          <a:bodyPr wrap="square" lIns="91440" tIns="45720" rIns="91440" bIns="45720" anchor="t"/>
          <a:p>
            <a:pPr marL="0" indent="0">
              <a:spcBef>
                <a:spcPct val="0"/>
              </a:spcBef>
              <a:buNone/>
            </a:pPr>
            <a:r>
              <a:rPr lang="en-US" altLang="zh-CN" sz="3600" b="1" kern="1200">
                <a:solidFill>
                  <a:srgbClr val="00B0F0"/>
                </a:solidFill>
                <a:latin typeface="+mn-ea"/>
                <a:ea typeface="+mn-ea"/>
                <a:cs typeface="+mn-cs"/>
                <a:sym typeface="Arial" panose="020B0604020202020204" pitchFamily="34" charset="0"/>
              </a:rPr>
              <a:t>    </a:t>
            </a:r>
            <a:r>
              <a:rPr lang="zh-CN" altLang="en-US" sz="3600" b="1" kern="1200">
                <a:solidFill>
                  <a:srgbClr val="00B0F0"/>
                </a:solidFill>
                <a:latin typeface="+mn-ea"/>
                <a:ea typeface="+mn-ea"/>
                <a:cs typeface="+mn-cs"/>
                <a:sym typeface="Arial" panose="020B0604020202020204" pitchFamily="34" charset="0"/>
              </a:rPr>
              <a:t>文言中的倒装句，是相对于现代汉语的句序而言的，基于此，我们将文言倒装句式分为</a:t>
            </a:r>
            <a:r>
              <a:rPr lang="zh-CN" altLang="en-US" sz="3600" b="1" kern="1200">
                <a:solidFill>
                  <a:srgbClr val="FFFF00"/>
                </a:solidFill>
                <a:latin typeface="+mn-ea"/>
                <a:ea typeface="+mn-ea"/>
                <a:cs typeface="+mn-cs"/>
                <a:sym typeface="Arial" panose="020B0604020202020204" pitchFamily="34" charset="0"/>
              </a:rPr>
              <a:t>宾语前置、定语后置、状语后置、主谓倒装</a:t>
            </a:r>
            <a:r>
              <a:rPr lang="zh-CN" altLang="en-US" sz="3600" b="1" kern="1200">
                <a:solidFill>
                  <a:srgbClr val="00B0F0"/>
                </a:solidFill>
                <a:latin typeface="+mn-ea"/>
                <a:ea typeface="+mn-ea"/>
                <a:cs typeface="+mn-cs"/>
                <a:sym typeface="Arial" panose="020B0604020202020204" pitchFamily="34" charset="0"/>
              </a:rPr>
              <a:t>等。</a:t>
            </a:r>
            <a:endParaRPr lang="zh-CN" altLang="en-US" sz="3600" b="1" kern="1200">
              <a:solidFill>
                <a:srgbClr val="00B0F0"/>
              </a:solidFill>
              <a:latin typeface="+mn-ea"/>
              <a:ea typeface="+mn-ea"/>
              <a:cs typeface="+mn-cs"/>
              <a:sym typeface="Arial" panose="020B0604020202020204" pitchFamily="34" charset="0"/>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charRg st="0" end="60"/>
                                            </p:txEl>
                                          </p:spTgt>
                                        </p:tgtEl>
                                        <p:attrNameLst>
                                          <p:attrName>style.visibility</p:attrName>
                                        </p:attrNameLst>
                                      </p:cBhvr>
                                      <p:to>
                                        <p:strVal val="visible"/>
                                      </p:to>
                                    </p:set>
                                    <p:anim calcmode="lin" valueType="num">
                                      <p:cBhvr>
                                        <p:cTn id="12" dur="1000" fill="hold"/>
                                        <p:tgtEl>
                                          <p:spTgt spid="3">
                                            <p:txEl>
                                              <p:charRg st="0" end="6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charRg st="0" end="60"/>
                                            </p:txEl>
                                          </p:spTgt>
                                        </p:tgtEl>
                                        <p:attrNameLst>
                                          <p:attrName>ppt_h</p:attrName>
                                        </p:attrNameLst>
                                      </p:cBhvr>
                                      <p:tavLst>
                                        <p:tav tm="0">
                                          <p:val>
                                            <p:strVal val="#ppt_h"/>
                                          </p:val>
                                        </p:tav>
                                        <p:tav tm="100000">
                                          <p:val>
                                            <p:strVal val="#ppt_h"/>
                                          </p:val>
                                        </p:tav>
                                      </p:tavLst>
                                    </p:anim>
                                    <p:animEffect transition="in" filter="fade">
                                      <p:cBhvr>
                                        <p:cTn id="14" dur="1000"/>
                                        <p:tgtEl>
                                          <p:spTgt spid="3">
                                            <p:txEl>
                                              <p:charRg st="0"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830960" y="277051"/>
            <a:ext cx="7576199" cy="781200"/>
          </a:xfrm>
        </p:spPr>
        <p:txBody>
          <a:bodyPr/>
          <a:p>
            <a:pPr fontAlgn="base"/>
            <a:r>
              <a:rPr lang="zh-CN" altLang="en-US" sz="5400" strike="noStrike" noProof="1">
                <a:ln w="22225">
                  <a:solidFill>
                    <a:schemeClr val="accent2"/>
                  </a:solidFill>
                  <a:prstDash val="solid"/>
                </a:ln>
                <a:solidFill>
                  <a:srgbClr val="FFFF00"/>
                </a:solidFill>
                <a:effectLst/>
              </a:rPr>
              <a:t>1.宾语前置</a:t>
            </a:r>
            <a:endParaRPr lang="zh-CN" altLang="en-US" sz="5400" strike="noStrike" noProof="1">
              <a:ln w="22225">
                <a:solidFill>
                  <a:schemeClr val="accent2"/>
                </a:solidFill>
                <a:prstDash val="solid"/>
              </a:ln>
              <a:solidFill>
                <a:srgbClr val="FFFF00"/>
              </a:solidFill>
              <a:effectLst/>
            </a:endParaRPr>
          </a:p>
        </p:txBody>
      </p:sp>
      <p:sp>
        <p:nvSpPr>
          <p:cNvPr id="4" name="文本框 3"/>
          <p:cNvSpPr txBox="1"/>
          <p:nvPr/>
        </p:nvSpPr>
        <p:spPr>
          <a:xfrm>
            <a:off x="575310" y="1057910"/>
            <a:ext cx="10987405" cy="3784600"/>
          </a:xfrm>
          <a:prstGeom prst="rect">
            <a:avLst/>
          </a:prstGeom>
          <a:solidFill>
            <a:schemeClr val="bg2">
              <a:lumMod val="20000"/>
              <a:lumOff val="80000"/>
            </a:schemeClr>
          </a:solidFill>
          <a:ln w="9525">
            <a:noFill/>
          </a:ln>
        </p:spPr>
        <p:txBody>
          <a:bodyPr wrap="square" anchor="t">
            <a:spAutoFit/>
          </a:bodyPr>
          <a:p>
            <a:pPr indent="457200">
              <a:lnSpc>
                <a:spcPct val="150000"/>
              </a:lnSpc>
            </a:pPr>
            <a:r>
              <a:rPr lang="zh-CN" altLang="en-US" sz="3200" b="1">
                <a:solidFill>
                  <a:schemeClr val="tx1"/>
                </a:solidFill>
                <a:latin typeface="Arial" panose="020B0604020202020204" pitchFamily="34" charset="0"/>
                <a:ea typeface="宋体" panose="02010600030101010101" pitchFamily="2" charset="-122"/>
              </a:rPr>
              <a:t>文言文教参所谓宾语前置，就是通常作宾语的成分，置于谓语动词的前面，以示强调。如：“洎[jì]不之信”中的“之”就是前置的宾语。宾语前置通常分为四种情况。（洎：介词 “等到”。之：宾语前置，放在谓语动词前。信：动词,相信。到不相信他的时候。</a:t>
            </a:r>
            <a:r>
              <a:rPr lang="zh-CN" altLang="en-US" sz="3200" b="1">
                <a:solidFill>
                  <a:schemeClr val="bg1"/>
                </a:solidFill>
                <a:latin typeface="Arial" panose="020B0604020202020204" pitchFamily="34" charset="0"/>
                <a:ea typeface="宋体" panose="02010600030101010101" pitchFamily="2" charset="-122"/>
              </a:rPr>
              <a:t> </a:t>
            </a:r>
            <a:endParaRPr lang="zh-CN" altLang="en-US" sz="3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p:push/>
  </p:transition>
  <p:timing>
    <p:tnLst>
      <p:par>
        <p:cTn id="1" dur="indefinite" restart="never" nodeType="tmRoot"/>
      </p:par>
    </p:tnLst>
    <p:bldLst>
      <p:bldP spid="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5" y="285115"/>
            <a:ext cx="12021820" cy="5262245"/>
          </a:xfrm>
          <a:prstGeom prst="rect">
            <a:avLst/>
          </a:prstGeom>
          <a:solidFill>
            <a:schemeClr val="bg2">
              <a:lumMod val="20000"/>
              <a:lumOff val="80000"/>
            </a:schemeClr>
          </a:solidFill>
        </p:spPr>
        <p:txBody>
          <a:bodyPr wrap="square" rtlCol="0">
            <a:spAutoFit/>
          </a:bodyPr>
          <a:p>
            <a:pPr marL="0" indent="457200">
              <a:lnSpc>
                <a:spcPct val="150000"/>
              </a:lnSpc>
              <a:spcBef>
                <a:spcPct val="0"/>
              </a:spcBef>
              <a:buNone/>
            </a:pPr>
            <a:r>
              <a:rPr lang="zh-CN" altLang="en-US" sz="3200" b="1">
                <a:latin typeface="+mn-ea"/>
                <a:ea typeface="黑体" panose="02010609060101010101" charset="-122"/>
                <a:sym typeface="Arial" panose="020B0604020202020204" pitchFamily="34" charset="0"/>
              </a:rPr>
              <a:t>（1）疑问句中，疑问代词作宾语，宾语前置。如：“大王来何操？” “微斯人，吾谁与归？”</a:t>
            </a:r>
            <a:endParaRPr lang="zh-CN" altLang="en-US" sz="3200" b="1" kern="1200">
              <a:latin typeface="+mn-ea"/>
              <a:ea typeface="黑体" panose="02010609060101010101" charset="-122"/>
              <a:cs typeface="+mn-cs"/>
              <a:sym typeface="Arial" panose="020B0604020202020204" pitchFamily="34" charset="0"/>
            </a:endParaRPr>
          </a:p>
          <a:p>
            <a:pPr marL="0" indent="457200">
              <a:lnSpc>
                <a:spcPct val="150000"/>
              </a:lnSpc>
              <a:spcBef>
                <a:spcPct val="0"/>
              </a:spcBef>
              <a:buNone/>
            </a:pPr>
            <a:r>
              <a:rPr lang="zh-CN" altLang="en-US" sz="3200" b="1">
                <a:latin typeface="+mn-ea"/>
                <a:ea typeface="黑体" panose="02010609060101010101" charset="-122"/>
                <a:sym typeface="Arial" panose="020B0604020202020204" pitchFamily="34" charset="0"/>
              </a:rPr>
              <a:t>（2）否定句中，代词作宾语，宾语前置。如：“古之人不余欺也。”</a:t>
            </a:r>
            <a:endParaRPr lang="zh-CN" altLang="en-US" sz="3200" b="1" kern="1200">
              <a:latin typeface="+mn-ea"/>
              <a:ea typeface="黑体" panose="02010609060101010101" charset="-122"/>
              <a:cs typeface="+mn-cs"/>
              <a:sym typeface="Arial" panose="020B0604020202020204" pitchFamily="34" charset="0"/>
            </a:endParaRPr>
          </a:p>
          <a:p>
            <a:pPr marL="0" indent="457200">
              <a:lnSpc>
                <a:spcPct val="150000"/>
              </a:lnSpc>
              <a:spcBef>
                <a:spcPct val="0"/>
              </a:spcBef>
              <a:buNone/>
            </a:pPr>
            <a:r>
              <a:rPr lang="zh-CN" altLang="en-US" sz="3200" b="1">
                <a:latin typeface="+mn-ea"/>
                <a:ea typeface="黑体" panose="02010609060101010101" charset="-122"/>
                <a:sym typeface="Arial" panose="020B0604020202020204" pitchFamily="34" charset="0"/>
              </a:rPr>
              <a:t>（3）借助“之”“是”将宾语提前。如：“句读[ dòu ] 之不知，惑之不解。”“孜孜焉唯进修是急，未之多见也。”</a:t>
            </a:r>
            <a:endParaRPr lang="zh-CN" altLang="en-US" sz="3200" b="1" kern="1200">
              <a:latin typeface="+mn-ea"/>
              <a:ea typeface="黑体" panose="02010609060101010101" charset="-122"/>
              <a:cs typeface="+mn-cs"/>
              <a:sym typeface="Arial" panose="020B0604020202020204" pitchFamily="34" charset="0"/>
            </a:endParaRPr>
          </a:p>
          <a:p>
            <a:pPr marL="0" indent="457200">
              <a:lnSpc>
                <a:spcPct val="150000"/>
              </a:lnSpc>
              <a:spcBef>
                <a:spcPct val="0"/>
              </a:spcBef>
              <a:buNone/>
            </a:pPr>
            <a:r>
              <a:rPr lang="zh-CN" altLang="en-US" sz="3200" b="1">
                <a:latin typeface="+mn-ea"/>
                <a:ea typeface="黑体" panose="02010609060101010101" charset="-122"/>
                <a:sym typeface="Arial" panose="020B0604020202020204" pitchFamily="34" charset="0"/>
              </a:rPr>
              <a:t>（4）介宾短语中宾语前置。如：“不然，籍何以至此？”</a:t>
            </a:r>
            <a:endParaRPr lang="zh-CN" altLang="en-US" sz="3200" b="1">
              <a:latin typeface="+mn-ea"/>
              <a:ea typeface="黑体" panose="02010609060101010101" charset="-122"/>
              <a:sym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1140" y="151765"/>
            <a:ext cx="11501120" cy="6554470"/>
          </a:xfrm>
          <a:prstGeom prst="rect">
            <a:avLst/>
          </a:prstGeom>
          <a:solidFill>
            <a:schemeClr val="bg2">
              <a:lumMod val="20000"/>
              <a:lumOff val="80000"/>
            </a:schemeClr>
          </a:solidFill>
        </p:spPr>
        <p:txBody>
          <a:bodyPr wrap="square" rtlCol="0">
            <a:spAutoFit/>
          </a:bodyPr>
          <a:p>
            <a:pPr indent="457200">
              <a:lnSpc>
                <a:spcPct val="150000"/>
              </a:lnSpc>
            </a:pPr>
            <a:r>
              <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rPr>
              <a:t>大王来何操？译文：大王来的时候拿了什么?</a:t>
            </a:r>
            <a:endPar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indent="457200">
              <a:lnSpc>
                <a:spcPct val="150000"/>
              </a:lnSpc>
            </a:pPr>
            <a:r>
              <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rPr>
              <a:t>古之人不余欺也。译文：古人没有欺骗我啊！</a:t>
            </a:r>
            <a:endPar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indent="457200">
              <a:lnSpc>
                <a:spcPct val="150000"/>
              </a:lnSpc>
            </a:pPr>
            <a:r>
              <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rPr>
              <a:t>句读[ dòu ] 之不知，惑之不解。译文：不知句读要问老师，有疑惑不能解决却不愿问老师。（读，古义是句子中间需要停顿的地方，今义是看着文字发出声音。 ）</a:t>
            </a:r>
            <a:endPar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indent="457200">
              <a:lnSpc>
                <a:spcPct val="150000"/>
              </a:lnSpc>
            </a:pPr>
            <a:r>
              <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rPr>
              <a:t>孜孜焉唯进修是急，未之多见也。译文：勤勉地只是以进修为急务(的人)未多见。</a:t>
            </a:r>
            <a:endPar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indent="457200">
              <a:lnSpc>
                <a:spcPct val="150000"/>
              </a:lnSpc>
            </a:pPr>
            <a:r>
              <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rPr>
              <a:t>不然，籍何以至此？译文：不是这样，我怎么会这样对你呢？（“籍”是项羽的字，这句是项羽被刘邦的假忠心蒙骗后，为推卸责任，就把向他告密的人供了出来。）</a:t>
            </a:r>
            <a:endParaRPr lang="zh-CN" altLang="en-US" sz="2800" b="1">
              <a:latin typeface="华文中宋" panose="02010600040101010101" charset="-122"/>
              <a:ea typeface="华文中宋" panose="02010600040101010101" charset="-122"/>
              <a:cs typeface="华文中宋" panose="02010600040101010101" charset="-122"/>
              <a:sym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761110" y="251016"/>
            <a:ext cx="7576199" cy="781200"/>
          </a:xfrm>
        </p:spPr>
        <p:txBody>
          <a:bodyPr>
            <a:noAutofit/>
          </a:bodyPr>
          <a:p>
            <a:pPr fontAlgn="base"/>
            <a:r>
              <a:rPr lang="zh-CN" altLang="en-US" sz="5400" strike="noStrike" noProof="1">
                <a:ln w="22225">
                  <a:solidFill>
                    <a:schemeClr val="accent2"/>
                  </a:solidFill>
                  <a:prstDash val="solid"/>
                </a:ln>
                <a:solidFill>
                  <a:schemeClr val="accent2">
                    <a:lumMod val="40000"/>
                    <a:lumOff val="60000"/>
                  </a:schemeClr>
                </a:solidFill>
                <a:effectLst/>
              </a:rPr>
              <a:t>2.定语后置</a:t>
            </a:r>
            <a:endParaRPr lang="zh-CN" altLang="en-US" sz="5400" strike="noStrike" noProof="1">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709930" y="1031875"/>
            <a:ext cx="10347960" cy="3784600"/>
          </a:xfrm>
          <a:prstGeom prst="rect">
            <a:avLst/>
          </a:prstGeom>
          <a:noFill/>
          <a:ln w="9525">
            <a:noFill/>
          </a:ln>
        </p:spPr>
        <p:txBody>
          <a:bodyPr wrap="square" anchor="t">
            <a:spAutoFit/>
          </a:bodyPr>
          <a:p>
            <a:pPr indent="457200">
              <a:lnSpc>
                <a:spcPct val="150000"/>
              </a:lnSpc>
            </a:pPr>
            <a:r>
              <a:rPr lang="zh-CN" altLang="en-US" sz="3200" b="1">
                <a:solidFill>
                  <a:srgbClr val="FFFF00"/>
                </a:solidFill>
                <a:latin typeface="Arial" panose="020B0604020202020204" pitchFamily="34" charset="0"/>
                <a:ea typeface="宋体" panose="02010600030101010101" pitchFamily="2" charset="-122"/>
              </a:rPr>
              <a:t>通常定语应该放置于中心词的前面，但文言语句中却有很多句子将定语放在中心词之后。如：“蚓无爪牙之利，筋骨之强，上食埃土，下饮黄泉，用心一也。”其中的“利”“强”都是后置定语。文言中的定语后置有以下几种情况。</a:t>
            </a:r>
            <a:endParaRPr lang="zh-CN" altLang="en-US" sz="3200" b="1">
              <a:solidFill>
                <a:srgbClr val="FFFF00"/>
              </a:solidFill>
              <a:latin typeface="Arial" panose="020B0604020202020204" pitchFamily="34" charset="0"/>
              <a:ea typeface="宋体" panose="02010600030101010101" pitchFamily="2" charset="-122"/>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88490" y="811530"/>
            <a:ext cx="8415020" cy="4831080"/>
          </a:xfrm>
          <a:prstGeom prst="rect">
            <a:avLst/>
          </a:prstGeom>
          <a:solidFill>
            <a:schemeClr val="accent1">
              <a:lumMod val="20000"/>
              <a:lumOff val="80000"/>
            </a:schemeClr>
          </a:solidFill>
          <a:ln w="9525">
            <a:noFill/>
          </a:ln>
        </p:spPr>
        <p:txBody>
          <a:bodyPr wrap="square">
            <a:spAutoFit/>
          </a:bodyPr>
          <a:p>
            <a:r>
              <a:rPr lang="zh-CN" sz="2800">
                <a:latin typeface="华文中宋" panose="02010600040101010101" charset="-122"/>
                <a:ea typeface="华文中宋" panose="02010600040101010101" charset="-122"/>
                <a:cs typeface="华文中宋" panose="02010600040101010101" charset="-122"/>
              </a:rPr>
              <a:t>9.解释下面加点的词。（4分）（1）伛偻提携</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伛偻</a:t>
            </a:r>
            <a:r>
              <a:rPr lang="en-US" sz="2800">
                <a:latin typeface="华文中宋" panose="02010600040101010101" charset="-122"/>
                <a:ea typeface="华文中宋" panose="02010600040101010101" charset="-122"/>
                <a:cs typeface="华文中宋" panose="02010600040101010101" charset="-122"/>
              </a:rPr>
              <a:t>:</a:t>
            </a:r>
            <a:r>
              <a:rPr lang="en-US" sz="2800" u="sng">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（2）泉香而酒洌</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洌：</a:t>
            </a:r>
            <a:r>
              <a:rPr lang="en-US" sz="2800" u="sng">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（3）杂然而前陈者</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杂然</a:t>
            </a:r>
            <a:r>
              <a:rPr lang="en-US" sz="2800">
                <a:latin typeface="华文中宋" panose="02010600040101010101" charset="-122"/>
                <a:ea typeface="华文中宋" panose="02010600040101010101" charset="-122"/>
                <a:cs typeface="华文中宋" panose="02010600040101010101" charset="-122"/>
              </a:rPr>
              <a:t>:</a:t>
            </a:r>
            <a:r>
              <a:rPr lang="en-US" sz="2800" u="sng">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（4）则必即丰乐以饮</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即</a:t>
            </a:r>
            <a:r>
              <a:rPr lang="en-US" sz="2800">
                <a:latin typeface="华文中宋" panose="02010600040101010101" charset="-122"/>
                <a:ea typeface="华文中宋" panose="02010600040101010101" charset="-122"/>
                <a:cs typeface="华文中宋" panose="02010600040101010101" charset="-122"/>
              </a:rPr>
              <a:t>:</a:t>
            </a:r>
            <a:r>
              <a:rPr lang="en-US" sz="2800" u="sng">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10.下列各组加点词在句子中的意义和用法，不相同的一项是（3分）A.临溪</a:t>
            </a:r>
            <a:r>
              <a:rPr lang="zh-CN" sz="2800" b="1" u="sng">
                <a:latin typeface="华文中宋" panose="02010600040101010101" charset="-122"/>
                <a:ea typeface="华文中宋" panose="02010600040101010101" charset="-122"/>
                <a:cs typeface="华文中宋" panose="02010600040101010101" charset="-122"/>
              </a:rPr>
              <a:t>而</a:t>
            </a:r>
            <a:r>
              <a:rPr lang="zh-CN" sz="2800">
                <a:latin typeface="华文中宋" panose="02010600040101010101" charset="-122"/>
                <a:ea typeface="华文中宋" panose="02010600040101010101" charset="-122"/>
                <a:cs typeface="华文中宋" panose="02010600040101010101" charset="-122"/>
              </a:rPr>
              <a:t>渔</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则必即醒心</a:t>
            </a:r>
            <a:r>
              <a:rPr lang="zh-CN" sz="2800" b="1" u="sng">
                <a:latin typeface="华文中宋" panose="02010600040101010101" charset="-122"/>
                <a:ea typeface="华文中宋" panose="02010600040101010101" charset="-122"/>
                <a:cs typeface="华文中宋" panose="02010600040101010101" charset="-122"/>
              </a:rPr>
              <a:t>而</a:t>
            </a:r>
            <a:r>
              <a:rPr lang="zh-CN" sz="2800">
                <a:latin typeface="华文中宋" panose="02010600040101010101" charset="-122"/>
                <a:ea typeface="华文中宋" panose="02010600040101010101" charset="-122"/>
                <a:cs typeface="华文中宋" panose="02010600040101010101" charset="-122"/>
              </a:rPr>
              <a:t>望B.行者休</a:t>
            </a:r>
            <a:r>
              <a:rPr lang="zh-CN" sz="2800" b="1" u="sng">
                <a:latin typeface="华文中宋" panose="02010600040101010101" charset="-122"/>
                <a:ea typeface="华文中宋" panose="02010600040101010101" charset="-122"/>
                <a:cs typeface="华文中宋" panose="02010600040101010101" charset="-122"/>
              </a:rPr>
              <a:t>于</a:t>
            </a:r>
            <a:r>
              <a:rPr lang="zh-CN" sz="2800">
                <a:latin typeface="华文中宋" panose="02010600040101010101" charset="-122"/>
                <a:ea typeface="华文中宋" panose="02010600040101010101" charset="-122"/>
                <a:cs typeface="华文中宋" panose="02010600040101010101" charset="-122"/>
              </a:rPr>
              <a:t>树</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所欲有甚</a:t>
            </a:r>
            <a:r>
              <a:rPr lang="zh-CN" sz="2800" b="1" u="sng">
                <a:latin typeface="华文中宋" panose="02010600040101010101" charset="-122"/>
                <a:ea typeface="华文中宋" panose="02010600040101010101" charset="-122"/>
                <a:cs typeface="华文中宋" panose="02010600040101010101" charset="-122"/>
              </a:rPr>
              <a:t>于</a:t>
            </a:r>
            <a:r>
              <a:rPr lang="zh-CN" sz="2800">
                <a:latin typeface="华文中宋" panose="02010600040101010101" charset="-122"/>
                <a:ea typeface="华文中宋" panose="02010600040101010101" charset="-122"/>
                <a:cs typeface="华文中宋" panose="02010600040101010101" charset="-122"/>
              </a:rPr>
              <a:t>生者</a:t>
            </a:r>
            <a:r>
              <a:rPr lang="zh-CN" sz="2400">
                <a:latin typeface="华文中宋" panose="02010600040101010101" charset="-122"/>
                <a:ea typeface="华文中宋" panose="02010600040101010101" charset="-122"/>
                <a:cs typeface="华文中宋" panose="02010600040101010101" charset="-122"/>
              </a:rPr>
              <a:t>（《鱼我所欲也》</a:t>
            </a:r>
            <a:endParaRPr lang="zh-CN" sz="2400">
              <a:latin typeface="华文中宋" panose="02010600040101010101" charset="-122"/>
              <a:ea typeface="华文中宋" panose="02010600040101010101" charset="-122"/>
              <a:cs typeface="华文中宋" panose="02010600040101010101" charset="-122"/>
            </a:endParaRPr>
          </a:p>
          <a:p>
            <a:r>
              <a:rPr lang="zh-CN" sz="2800">
                <a:latin typeface="华文中宋" panose="02010600040101010101" charset="-122"/>
                <a:ea typeface="华文中宋" panose="02010600040101010101" charset="-122"/>
                <a:cs typeface="华文中宋" panose="02010600040101010101" charset="-122"/>
              </a:rPr>
              <a:t>C.以见夫群山</a:t>
            </a:r>
            <a:r>
              <a:rPr lang="zh-CN" sz="2800" b="1" u="sng">
                <a:latin typeface="华文中宋" panose="02010600040101010101" charset="-122"/>
                <a:ea typeface="华文中宋" panose="02010600040101010101" charset="-122"/>
                <a:cs typeface="华文中宋" panose="02010600040101010101" charset="-122"/>
              </a:rPr>
              <a:t>之</a:t>
            </a:r>
            <a:r>
              <a:rPr lang="zh-CN" sz="2800">
                <a:latin typeface="华文中宋" panose="02010600040101010101" charset="-122"/>
                <a:ea typeface="华文中宋" panose="02010600040101010101" charset="-122"/>
                <a:cs typeface="华文中宋" panose="02010600040101010101" charset="-122"/>
              </a:rPr>
              <a:t>相环</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无丝竹</a:t>
            </a:r>
            <a:r>
              <a:rPr lang="zh-CN" sz="2800" b="1" u="sng">
                <a:latin typeface="华文中宋" panose="02010600040101010101" charset="-122"/>
                <a:ea typeface="华文中宋" panose="02010600040101010101" charset="-122"/>
                <a:cs typeface="华文中宋" panose="02010600040101010101" charset="-122"/>
              </a:rPr>
              <a:t>之</a:t>
            </a:r>
            <a:r>
              <a:rPr lang="zh-CN" sz="2800">
                <a:latin typeface="华文中宋" panose="02010600040101010101" charset="-122"/>
                <a:ea typeface="华文中宋" panose="02010600040101010101" charset="-122"/>
                <a:cs typeface="华文中宋" panose="02010600040101010101" charset="-122"/>
              </a:rPr>
              <a:t>乱耳（《陋室铭》）D.醒能述</a:t>
            </a:r>
            <a:r>
              <a:rPr lang="zh-CN" sz="2800" b="1" u="sng">
                <a:latin typeface="华文中宋" panose="02010600040101010101" charset="-122"/>
                <a:ea typeface="华文中宋" panose="02010600040101010101" charset="-122"/>
                <a:cs typeface="华文中宋" panose="02010600040101010101" charset="-122"/>
              </a:rPr>
              <a:t>以</a:t>
            </a:r>
            <a:r>
              <a:rPr lang="zh-CN" sz="2800">
                <a:latin typeface="华文中宋" panose="02010600040101010101" charset="-122"/>
                <a:ea typeface="华文中宋" panose="02010600040101010101" charset="-122"/>
                <a:cs typeface="华文中宋" panose="02010600040101010101" charset="-122"/>
              </a:rPr>
              <a:t>文者</a:t>
            </a:r>
            <a:r>
              <a:rPr lang="en-US" sz="2800">
                <a:latin typeface="华文中宋" panose="02010600040101010101" charset="-122"/>
                <a:ea typeface="华文中宋" panose="02010600040101010101" charset="-122"/>
                <a:cs typeface="华文中宋" panose="02010600040101010101" charset="-122"/>
              </a:rPr>
              <a:t>          </a:t>
            </a:r>
            <a:r>
              <a:rPr lang="zh-CN" sz="2800">
                <a:latin typeface="华文中宋" panose="02010600040101010101" charset="-122"/>
                <a:ea typeface="华文中宋" panose="02010600040101010101" charset="-122"/>
                <a:cs typeface="华文中宋" panose="02010600040101010101" charset="-122"/>
              </a:rPr>
              <a:t>君子深造之</a:t>
            </a:r>
            <a:r>
              <a:rPr lang="zh-CN" sz="2800" b="1" u="sng">
                <a:latin typeface="华文中宋" panose="02010600040101010101" charset="-122"/>
                <a:ea typeface="华文中宋" panose="02010600040101010101" charset="-122"/>
                <a:cs typeface="华文中宋" panose="02010600040101010101" charset="-122"/>
              </a:rPr>
              <a:t>以</a:t>
            </a:r>
            <a:r>
              <a:rPr lang="zh-CN" sz="2800">
                <a:latin typeface="华文中宋" panose="02010600040101010101" charset="-122"/>
                <a:ea typeface="华文中宋" panose="02010600040101010101" charset="-122"/>
                <a:cs typeface="华文中宋" panose="02010600040101010101" charset="-122"/>
              </a:rPr>
              <a:t>道</a:t>
            </a:r>
            <a:r>
              <a:rPr lang="zh-CN" sz="2000">
                <a:latin typeface="华文中宋" panose="02010600040101010101" charset="-122"/>
                <a:ea typeface="华文中宋" panose="02010600040101010101" charset="-122"/>
                <a:cs typeface="华文中宋" panose="02010600040101010101" charset="-122"/>
              </a:rPr>
              <a:t>（《孔孟论学习》</a:t>
            </a:r>
            <a:endParaRPr lang="zh-CN" altLang="en-US" sz="2000">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6499225" y="1271270"/>
            <a:ext cx="3521710" cy="521970"/>
          </a:xfrm>
          <a:prstGeom prst="rect">
            <a:avLst/>
          </a:prstGeom>
          <a:noFill/>
        </p:spPr>
        <p:txBody>
          <a:bodyPr wrap="square" rtlCol="0">
            <a:spAutoFit/>
          </a:bodyPr>
          <a:p>
            <a:r>
              <a:rPr lang="en-US" sz="2400" b="1" u="sng">
                <a:solidFill>
                  <a:srgbClr val="FF0000"/>
                </a:solidFill>
                <a:latin typeface="宋体" panose="02010600030101010101" pitchFamily="2" charset="-122"/>
                <a:cs typeface="Arial" panose="020B0604020202020204" pitchFamily="34" charset="0"/>
                <a:sym typeface="+mn-ea"/>
              </a:rPr>
              <a:t> </a:t>
            </a:r>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 驼背，指老年人</a:t>
            </a:r>
            <a:r>
              <a:rPr lang="en-US" sz="2400" b="1" u="sng">
                <a:solidFill>
                  <a:srgbClr val="FF0000"/>
                </a:solidFill>
                <a:latin typeface="宋体" panose="02010600030101010101" pitchFamily="2" charset="-122"/>
                <a:cs typeface="Arial" panose="020B0604020202020204" pitchFamily="34" charset="0"/>
                <a:sym typeface="+mn-ea"/>
              </a:rPr>
              <a:t>。  </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3" name="文本框 2"/>
          <p:cNvSpPr txBox="1"/>
          <p:nvPr/>
        </p:nvSpPr>
        <p:spPr>
          <a:xfrm>
            <a:off x="6358255" y="1673860"/>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 清。  </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4" name="文本框 3"/>
          <p:cNvSpPr txBox="1"/>
          <p:nvPr/>
        </p:nvSpPr>
        <p:spPr>
          <a:xfrm>
            <a:off x="6951345" y="2195830"/>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Arial" panose="020B0604020202020204" pitchFamily="34" charset="0"/>
                <a:sym typeface="+mn-ea"/>
              </a:rPr>
              <a:t>错杂的样子。</a:t>
            </a:r>
            <a:r>
              <a:rPr lang="en-US" sz="2400" b="1" u="sng">
                <a:latin typeface="宋体" panose="02010600030101010101" pitchFamily="2" charset="-122"/>
                <a:cs typeface="Arial" panose="020B0604020202020204" pitchFamily="34" charset="0"/>
                <a:sym typeface="+mn-ea"/>
              </a:rPr>
              <a:t> </a:t>
            </a:r>
            <a:endParaRPr lang="zh-CN" altLang="en-US" sz="2400" b="1"/>
          </a:p>
        </p:txBody>
      </p:sp>
      <p:sp>
        <p:nvSpPr>
          <p:cNvPr id="5" name="文本框 4"/>
          <p:cNvSpPr txBox="1"/>
          <p:nvPr/>
        </p:nvSpPr>
        <p:spPr>
          <a:xfrm>
            <a:off x="6837680" y="2529205"/>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华文中宋" panose="02010600040101010101" charset="-122"/>
                <a:sym typeface="+mn-ea"/>
              </a:rPr>
              <a:t>就，靠近，到。</a:t>
            </a:r>
            <a:r>
              <a:rPr lang="en-US" sz="2800" b="1" u="sng">
                <a:latin typeface="华文中宋" panose="02010600040101010101" charset="-122"/>
                <a:ea typeface="华文中宋" panose="02010600040101010101" charset="-122"/>
                <a:cs typeface="华文中宋" panose="02010600040101010101" charset="-122"/>
                <a:sym typeface="+mn-ea"/>
              </a:rPr>
              <a:t>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4445000" y="3397250"/>
            <a:ext cx="2844800" cy="521970"/>
          </a:xfrm>
          <a:prstGeom prst="rect">
            <a:avLst/>
          </a:prstGeom>
          <a:noFill/>
        </p:spPr>
        <p:txBody>
          <a:bodyPr wrap="square" rtlCol="0">
            <a:spAutoFit/>
          </a:bodyPr>
          <a:p>
            <a:r>
              <a:rPr lang="en-US" sz="2800" b="1" u="sng">
                <a:solidFill>
                  <a:srgbClr val="FF0000"/>
                </a:solidFill>
                <a:latin typeface="华文中宋" panose="02010600040101010101" charset="-122"/>
                <a:ea typeface="华文中宋" panose="02010600040101010101" charset="-122"/>
                <a:cs typeface="Arial" panose="020B0604020202020204" pitchFamily="34" charset="0"/>
                <a:sym typeface="+mn-ea"/>
              </a:rPr>
              <a:t>B</a:t>
            </a:r>
            <a:r>
              <a:rPr lang="en-US" sz="2400" b="1" u="sng">
                <a:latin typeface="宋体" panose="02010600030101010101" pitchFamily="2" charset="-122"/>
                <a:cs typeface="Arial" panose="020B0604020202020204" pitchFamily="34" charset="0"/>
                <a:sym typeface="+mn-ea"/>
              </a:rPr>
              <a:t> </a:t>
            </a:r>
            <a:endParaRPr lang="zh-CN" alt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513080" y="472440"/>
            <a:ext cx="10984865" cy="6050915"/>
          </a:xfrm>
          <a:solidFill>
            <a:schemeClr val="bg2">
              <a:lumMod val="20000"/>
              <a:lumOff val="80000"/>
            </a:schemeClr>
          </a:solidFill>
        </p:spPr>
        <p:txBody>
          <a:bodyPr wrap="square" lIns="91440" tIns="45720" rIns="91440" bIns="45720" anchor="t"/>
          <a:p>
            <a:pPr>
              <a:spcBef>
                <a:spcPct val="0"/>
              </a:spcBef>
            </a:pPr>
            <a:r>
              <a:rPr lang="zh-CN" altLang="en-US" sz="3200" kern="1200">
                <a:solidFill>
                  <a:schemeClr val="tx1"/>
                </a:solidFill>
                <a:latin typeface="+mn-ea"/>
                <a:ea typeface="+mn-ea"/>
                <a:cs typeface="+mn-cs"/>
                <a:sym typeface="Arial" panose="020B0604020202020204" pitchFamily="34" charset="0"/>
              </a:rPr>
              <a:t>（1）用“之”使定语后置。如：“四海之大，有几人欤？”</a:t>
            </a:r>
            <a:endParaRPr lang="zh-CN" altLang="en-US" sz="3200" kern="1200">
              <a:solidFill>
                <a:schemeClr val="tx1"/>
              </a:solidFill>
              <a:latin typeface="+mn-ea"/>
              <a:ea typeface="+mn-ea"/>
              <a:cs typeface="+mn-cs"/>
              <a:sym typeface="Arial" panose="020B0604020202020204" pitchFamily="34" charset="0"/>
            </a:endParaRPr>
          </a:p>
          <a:p>
            <a:pPr>
              <a:spcBef>
                <a:spcPct val="0"/>
              </a:spcBef>
            </a:pPr>
            <a:endParaRPr lang="zh-CN" altLang="en-US" sz="3200" kern="1200">
              <a:solidFill>
                <a:schemeClr val="tx1"/>
              </a:solidFill>
              <a:latin typeface="+mn-ea"/>
              <a:ea typeface="+mn-ea"/>
              <a:cs typeface="+mn-cs"/>
              <a:sym typeface="Arial" panose="020B0604020202020204" pitchFamily="34" charset="0"/>
            </a:endParaRPr>
          </a:p>
          <a:p>
            <a:pPr>
              <a:spcBef>
                <a:spcPct val="0"/>
              </a:spcBef>
            </a:pPr>
            <a:endParaRPr lang="zh-CN" altLang="en-US" sz="3200" kern="1200">
              <a:solidFill>
                <a:schemeClr val="tx1"/>
              </a:solidFill>
              <a:latin typeface="+mn-ea"/>
              <a:ea typeface="+mn-ea"/>
              <a:cs typeface="+mn-cs"/>
              <a:sym typeface="Arial" panose="020B0604020202020204" pitchFamily="34" charset="0"/>
            </a:endParaRPr>
          </a:p>
          <a:p>
            <a:pPr>
              <a:spcBef>
                <a:spcPct val="0"/>
              </a:spcBef>
            </a:pPr>
            <a:r>
              <a:rPr lang="zh-CN" altLang="en-US" sz="3200" kern="1200">
                <a:solidFill>
                  <a:schemeClr val="tx1"/>
                </a:solidFill>
                <a:latin typeface="+mn-ea"/>
                <a:ea typeface="+mn-ea"/>
                <a:cs typeface="+mn-cs"/>
                <a:sym typeface="Arial" panose="020B0604020202020204" pitchFamily="34" charset="0"/>
              </a:rPr>
              <a:t>（2）用“者”的后置。如：“马之千里者，一食或尽粟一石。”</a:t>
            </a:r>
            <a:endParaRPr lang="zh-CN" altLang="en-US" sz="3200" kern="1200">
              <a:solidFill>
                <a:schemeClr val="tx1"/>
              </a:solidFill>
              <a:latin typeface="+mn-ea"/>
              <a:ea typeface="+mn-ea"/>
              <a:cs typeface="+mn-cs"/>
              <a:sym typeface="Arial" panose="020B0604020202020204" pitchFamily="34" charset="0"/>
            </a:endParaRPr>
          </a:p>
        </p:txBody>
      </p:sp>
      <p:sp>
        <p:nvSpPr>
          <p:cNvPr id="5" name="文本框 4"/>
          <p:cNvSpPr txBox="1"/>
          <p:nvPr/>
        </p:nvSpPr>
        <p:spPr>
          <a:xfrm>
            <a:off x="2270760" y="1918335"/>
            <a:ext cx="6416040" cy="768350"/>
          </a:xfrm>
          <a:prstGeom prst="rect">
            <a:avLst/>
          </a:prstGeom>
          <a:noFill/>
        </p:spPr>
        <p:txBody>
          <a:bodyPr wrap="square" rtlCol="0">
            <a:spAutoFit/>
          </a:bodyPr>
          <a:p>
            <a:r>
              <a:rPr lang="zh-CN" altLang="en-US" sz="4400" b="1"/>
              <a:t>偌大的天下,能有几人?</a:t>
            </a:r>
            <a:endParaRPr lang="zh-CN" altLang="en-US" sz="4400" b="1"/>
          </a:p>
        </p:txBody>
      </p:sp>
      <p:sp>
        <p:nvSpPr>
          <p:cNvPr id="6" name="文本框 5"/>
          <p:cNvSpPr txBox="1"/>
          <p:nvPr/>
        </p:nvSpPr>
        <p:spPr>
          <a:xfrm>
            <a:off x="914400" y="4970780"/>
            <a:ext cx="10302240" cy="645160"/>
          </a:xfrm>
          <a:prstGeom prst="rect">
            <a:avLst/>
          </a:prstGeom>
          <a:noFill/>
        </p:spPr>
        <p:txBody>
          <a:bodyPr wrap="square" rtlCol="0">
            <a:spAutoFit/>
          </a:bodyPr>
          <a:p>
            <a:r>
              <a:rPr lang="en-US" altLang="zh-CN" sz="3600" b="1"/>
              <a:t>    </a:t>
            </a:r>
            <a:r>
              <a:rPr lang="zh-CN" altLang="en-US" sz="3600" b="1"/>
              <a:t>日行千里的马，吃一顿有时能吃完一石粮食。</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787145" y="242126"/>
            <a:ext cx="7576199" cy="781200"/>
          </a:xfrm>
        </p:spPr>
        <p:txBody>
          <a:bodyPr>
            <a:noAutofit/>
          </a:bodyPr>
          <a:p>
            <a:pPr fontAlgn="base"/>
            <a:r>
              <a:rPr lang="zh-CN" altLang="en-US" sz="5400" strike="noStrike" noProof="1">
                <a:ln w="22225">
                  <a:solidFill>
                    <a:schemeClr val="accent2"/>
                  </a:solidFill>
                  <a:prstDash val="solid"/>
                </a:ln>
                <a:solidFill>
                  <a:schemeClr val="accent2">
                    <a:lumMod val="40000"/>
                    <a:lumOff val="60000"/>
                  </a:schemeClr>
                </a:solidFill>
                <a:effectLst/>
              </a:rPr>
              <a:t>3.状语后置</a:t>
            </a:r>
            <a:endParaRPr lang="zh-CN" altLang="en-US" sz="5400" strike="noStrike" noProof="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537210" y="1022350"/>
            <a:ext cx="10645140" cy="2777490"/>
          </a:xfrm>
        </p:spPr>
        <p:txBody>
          <a:bodyPr wrap="square" lIns="91440" tIns="45720" rIns="91440" bIns="45720" anchor="t"/>
          <a:p>
            <a:pPr marL="0" indent="0">
              <a:spcBef>
                <a:spcPct val="0"/>
              </a:spcBef>
              <a:buNone/>
            </a:pPr>
            <a:r>
              <a:rPr lang="en-US" altLang="zh-CN" sz="4000" b="1" kern="1200">
                <a:solidFill>
                  <a:srgbClr val="FFFF00"/>
                </a:solidFill>
                <a:latin typeface="+mn-ea"/>
                <a:ea typeface="+mn-ea"/>
                <a:cs typeface="+mn-cs"/>
                <a:sym typeface="Arial" panose="020B0604020202020204" pitchFamily="34" charset="0"/>
              </a:rPr>
              <a:t> </a:t>
            </a:r>
            <a:r>
              <a:rPr lang="en-US" altLang="zh-CN" sz="3600" b="1" kern="1200">
                <a:solidFill>
                  <a:srgbClr val="FFFF00"/>
                </a:solidFill>
                <a:latin typeface="+mn-ea"/>
                <a:ea typeface="+mn-ea"/>
                <a:cs typeface="+mn-cs"/>
                <a:sym typeface="Arial" panose="020B0604020202020204" pitchFamily="34" charset="0"/>
              </a:rPr>
              <a:t>  </a:t>
            </a:r>
            <a:r>
              <a:rPr lang="zh-CN" altLang="en-US" sz="3600" b="1" kern="1200">
                <a:solidFill>
                  <a:srgbClr val="FFFF00"/>
                </a:solidFill>
                <a:latin typeface="+mn-ea"/>
                <a:ea typeface="+mn-ea"/>
                <a:cs typeface="+mn-cs"/>
                <a:sym typeface="Arial" panose="020B0604020202020204" pitchFamily="34" charset="0"/>
              </a:rPr>
              <a:t>文言文中，介词结构作状语往往都会置于句后作补语。如：“于富者”就是置于句后作补语的介词短语。</a:t>
            </a:r>
            <a:endParaRPr lang="zh-CN" altLang="en-US" sz="3600" b="1" kern="1200">
              <a:solidFill>
                <a:srgbClr val="FFFF00"/>
              </a:solidFill>
              <a:latin typeface="+mn-ea"/>
              <a:ea typeface="+mn-ea"/>
              <a:cs typeface="+mn-cs"/>
              <a:sym typeface="Arial" panose="020B0604020202020204" pitchFamily="34" charset="0"/>
            </a:endParaRPr>
          </a:p>
        </p:txBody>
      </p:sp>
      <p:sp>
        <p:nvSpPr>
          <p:cNvPr id="4" name="文本框 3"/>
          <p:cNvSpPr txBox="1"/>
          <p:nvPr/>
        </p:nvSpPr>
        <p:spPr>
          <a:xfrm>
            <a:off x="657860" y="3872230"/>
            <a:ext cx="10396855" cy="2061210"/>
          </a:xfrm>
          <a:prstGeom prst="rect">
            <a:avLst/>
          </a:prstGeom>
          <a:noFill/>
        </p:spPr>
        <p:txBody>
          <a:bodyPr wrap="square" rtlCol="0">
            <a:spAutoFit/>
          </a:bodyPr>
          <a:p>
            <a:r>
              <a:rPr lang="en-US" altLang="zh-CN" sz="3200" b="1">
                <a:solidFill>
                  <a:srgbClr val="FFFF00"/>
                </a:solidFill>
                <a:latin typeface="+mn-ea"/>
                <a:ea typeface="+mn-ea"/>
                <a:sym typeface="Arial" panose="020B0604020202020204" pitchFamily="34" charset="0"/>
              </a:rPr>
              <a:t>   </a:t>
            </a:r>
            <a:r>
              <a:rPr lang="zh-CN" altLang="en-US" sz="3200" b="1">
                <a:solidFill>
                  <a:schemeClr val="bg1"/>
                </a:solidFill>
                <a:latin typeface="+mn-ea"/>
                <a:ea typeface="+mn-ea"/>
                <a:sym typeface="Arial" panose="020B0604020202020204" pitchFamily="34" charset="0"/>
              </a:rPr>
              <a:t>（贫者语于富者曰：“吾欲之南海，何如？”译文：穷和尚对富和尚说：“我想去南海，怎么样？”《蜀之鄙有二僧》</a:t>
            </a:r>
            <a:r>
              <a:rPr lang="en-US" altLang="zh-CN" sz="3200" b="1">
                <a:solidFill>
                  <a:schemeClr val="bg1"/>
                </a:solidFill>
                <a:latin typeface="+mn-ea"/>
                <a:ea typeface="+mn-ea"/>
                <a:sym typeface="Arial" panose="020B0604020202020204" pitchFamily="34" charset="0"/>
              </a:rPr>
              <a:t>)</a:t>
            </a:r>
            <a:endParaRPr lang="zh-CN" altLang="en-US" sz="3200" b="1">
              <a:solidFill>
                <a:schemeClr val="bg1"/>
              </a:solidFill>
              <a:latin typeface="+mn-ea"/>
              <a:ea typeface="+mn-ea"/>
              <a:sym typeface="Arial" panose="020B0604020202020204" pitchFamily="34" charset="0"/>
            </a:endParaRPr>
          </a:p>
          <a:p>
            <a:endParaRPr lang="zh-CN" altLang="en-US" sz="3200" b="1" kern="1200">
              <a:solidFill>
                <a:schemeClr val="bg1"/>
              </a:solidFill>
              <a:latin typeface="+mn-ea"/>
              <a:ea typeface="+mn-ea"/>
              <a:cs typeface="+mn-cs"/>
              <a:sym typeface="Arial" panose="020B0604020202020204" pitchFamily="34" charset="0"/>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charRg st="0" end="47"/>
                                            </p:txEl>
                                          </p:spTgt>
                                        </p:tgtEl>
                                        <p:attrNameLst>
                                          <p:attrName>style.visibility</p:attrName>
                                        </p:attrNameLst>
                                      </p:cBhvr>
                                      <p:to>
                                        <p:strVal val="visible"/>
                                      </p:to>
                                    </p:set>
                                    <p:anim calcmode="lin" valueType="num">
                                      <p:cBhvr additive="base">
                                        <p:cTn id="7" dur="500" fill="hold"/>
                                        <p:tgtEl>
                                          <p:spTgt spid="3">
                                            <p:txEl>
                                              <p:charRg st="0" end="4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761110" y="259271"/>
            <a:ext cx="7576199" cy="781200"/>
          </a:xfrm>
        </p:spPr>
        <p:txBody>
          <a:bodyPr>
            <a:noAutofit/>
          </a:bodyPr>
          <a:p>
            <a:pPr fontAlgn="base"/>
            <a:r>
              <a:rPr lang="zh-CN" altLang="en-US" sz="5400" strike="noStrike" noProof="1">
                <a:ln w="22225">
                  <a:solidFill>
                    <a:schemeClr val="accent2"/>
                  </a:solidFill>
                  <a:prstDash val="solid"/>
                </a:ln>
                <a:solidFill>
                  <a:schemeClr val="accent2">
                    <a:lumMod val="40000"/>
                    <a:lumOff val="60000"/>
                  </a:schemeClr>
                </a:solidFill>
                <a:effectLst/>
              </a:rPr>
              <a:t>4.主谓倒装</a:t>
            </a:r>
            <a:endParaRPr lang="zh-CN" altLang="en-US" sz="5400" strike="noStrike" noProof="1">
              <a:ln w="22225">
                <a:solidFill>
                  <a:schemeClr val="accent2"/>
                </a:solidFill>
                <a:prstDash val="solid"/>
              </a:ln>
              <a:solidFill>
                <a:schemeClr val="accent2">
                  <a:lumMod val="40000"/>
                  <a:lumOff val="60000"/>
                </a:schemeClr>
              </a:solidFill>
              <a:effectLst/>
            </a:endParaRPr>
          </a:p>
        </p:txBody>
      </p:sp>
      <p:sp>
        <p:nvSpPr>
          <p:cNvPr id="33794" name="内容占位符 2"/>
          <p:cNvSpPr>
            <a:spLocks noGrp="1"/>
          </p:cNvSpPr>
          <p:nvPr>
            <p:ph idx="1"/>
          </p:nvPr>
        </p:nvSpPr>
        <p:spPr>
          <a:xfrm>
            <a:off x="2125663" y="1470343"/>
            <a:ext cx="7585075" cy="3509962"/>
          </a:xfrm>
        </p:spPr>
        <p:txBody>
          <a:bodyPr wrap="square" lIns="91440" tIns="45720" rIns="91440" bIns="45720" anchor="t"/>
          <a:p>
            <a:pPr marL="0" indent="0">
              <a:spcBef>
                <a:spcPct val="0"/>
              </a:spcBef>
              <a:buNone/>
            </a:pPr>
            <a:r>
              <a:rPr lang="en-US" altLang="zh-CN" sz="4000" b="1" kern="1200">
                <a:solidFill>
                  <a:srgbClr val="FFFF00"/>
                </a:solidFill>
                <a:latin typeface="+mn-ea"/>
                <a:ea typeface="+mn-ea"/>
                <a:cs typeface="+mn-cs"/>
                <a:sym typeface="Arial" panose="020B0604020202020204" pitchFamily="34" charset="0"/>
              </a:rPr>
              <a:t>    </a:t>
            </a:r>
            <a:r>
              <a:rPr lang="zh-CN" altLang="en-US" sz="4000" b="1" kern="1200">
                <a:solidFill>
                  <a:srgbClr val="FFFF00"/>
                </a:solidFill>
                <a:latin typeface="+mn-ea"/>
                <a:ea typeface="+mn-ea"/>
                <a:cs typeface="+mn-cs"/>
                <a:sym typeface="Arial" panose="020B0604020202020204" pitchFamily="34" charset="0"/>
              </a:rPr>
              <a:t>这种情况很少，往往是为了表示强烈的感叹。如：“甚矣，汝之不惠。”“美哉，我少年中国。”</a:t>
            </a:r>
            <a:endParaRPr lang="zh-CN" altLang="en-US" sz="4000" b="1" kern="1200">
              <a:solidFill>
                <a:srgbClr val="FFFF00"/>
              </a:solidFill>
              <a:latin typeface="+mn-ea"/>
              <a:ea typeface="+mn-ea"/>
              <a:cs typeface="+mn-cs"/>
              <a:sym typeface="Arial" panose="020B0604020202020204" pitchFamily="34" charset="0"/>
            </a:endParaRPr>
          </a:p>
        </p:txBody>
      </p:sp>
    </p:spTree>
  </p:cSld>
  <p:clrMapOvr>
    <a:masterClrMapping/>
  </p:clrMapOvr>
  <p:transition>
    <p:strips/>
  </p:transition>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884363" y="303213"/>
            <a:ext cx="7575550" cy="781050"/>
          </a:xfrm>
        </p:spPr>
        <p:txBody>
          <a:bodyPr>
            <a:noAutofit/>
          </a:bodyPr>
          <a:p>
            <a:pPr fontAlgn="base"/>
            <a:r>
              <a:rPr lang="zh-CN" altLang="en-US" sz="7200" strike="noStrike" noProof="1">
                <a:solidFill>
                  <a:schemeClr val="accent1"/>
                </a:solidFill>
                <a:effectLst>
                  <a:outerShdw blurRad="38100" dist="25400" dir="5400000" algn="ctr" rotWithShape="0">
                    <a:srgbClr val="6E747A">
                      <a:alpha val="43000"/>
                    </a:srgbClr>
                  </a:outerShdw>
                </a:effectLst>
              </a:rPr>
              <a:t>省略句</a:t>
            </a:r>
            <a:endParaRPr lang="zh-CN" altLang="en-US" sz="7200" strike="noStrike" noProof="1">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82775" y="1196975"/>
            <a:ext cx="8505825" cy="4154170"/>
          </a:xfrm>
          <a:prstGeom prst="rect">
            <a:avLst/>
          </a:prstGeom>
          <a:noFill/>
          <a:ln w="9525">
            <a:noFill/>
          </a:ln>
        </p:spPr>
        <p:txBody>
          <a:bodyPr wrap="square" anchor="t">
            <a:spAutoFit/>
          </a:bodyPr>
          <a:p>
            <a:pPr>
              <a:lnSpc>
                <a:spcPct val="150000"/>
              </a:lnSpc>
            </a:pPr>
            <a:r>
              <a:rPr lang="en-US" altLang="zh-CN" sz="4400" b="1">
                <a:solidFill>
                  <a:srgbClr val="FFFF00"/>
                </a:solidFill>
                <a:latin typeface="Arial" panose="020B0604020202020204" pitchFamily="34" charset="0"/>
                <a:ea typeface="宋体" panose="02010600030101010101" pitchFamily="2" charset="-122"/>
              </a:rPr>
              <a:t>      </a:t>
            </a:r>
            <a:r>
              <a:rPr lang="zh-CN" altLang="en-US" sz="4400" b="1">
                <a:solidFill>
                  <a:srgbClr val="FFFF00"/>
                </a:solidFill>
                <a:latin typeface="Arial" panose="020B0604020202020204" pitchFamily="34" charset="0"/>
                <a:ea typeface="宋体" panose="02010600030101010101" pitchFamily="2" charset="-122"/>
              </a:rPr>
              <a:t>文言文中，普遍存在着省略成分的情况，对省略成分的把握，有助于完整理解句子的意思。文言文中的省句通常有：</a:t>
            </a:r>
            <a:endParaRPr lang="zh-CN" altLang="en-US" sz="4400" b="1">
              <a:solidFill>
                <a:srgbClr val="FFFF00"/>
              </a:solidFill>
              <a:latin typeface="Arial" panose="020B0604020202020204" pitchFamily="34" charset="0"/>
              <a:ea typeface="宋体" panose="02010600030101010101" pitchFamily="2" charset="-122"/>
            </a:endParaRPr>
          </a:p>
        </p:txBody>
      </p:sp>
    </p:spTree>
  </p:cSld>
  <p:clrMapOvr>
    <a:masterClrMapping/>
  </p:clrMapOvr>
  <p:transition>
    <p:diamond/>
  </p:transition>
  <p:timing>
    <p:tnLst>
      <p:par>
        <p:cTn id="1" dur="indefinite" restart="never" nodeType="tmRoot"/>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300990"/>
            <a:ext cx="12066905" cy="6117590"/>
          </a:xfrm>
          <a:solidFill>
            <a:schemeClr val="bg1">
              <a:lumMod val="95000"/>
            </a:schemeClr>
          </a:solidFill>
        </p:spPr>
        <p:txBody>
          <a:bodyPr wrap="square" lIns="91440" tIns="45720" rIns="91440" bIns="45720" anchor="t"/>
          <a:p>
            <a:pPr marL="0" indent="0">
              <a:spcBef>
                <a:spcPct val="0"/>
              </a:spcBef>
              <a:buNone/>
            </a:pP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1.省略主语。</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（1）承前省。</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如：“永州之野产异蛇，（异蛇）黑质而白章。”</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（2）承后省。</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如：沛公谓张良曰：</a:t>
            </a:r>
            <a:r>
              <a:rPr lang="en-US" altLang="zh-CN" sz="2800" kern="1200">
                <a:solidFill>
                  <a:schemeClr val="tx1"/>
                </a:solidFill>
                <a:latin typeface="宋体" panose="02010600030101010101" pitchFamily="2" charset="-122"/>
                <a:ea typeface="宋体" panose="02010600030101010101" pitchFamily="2" charset="-122"/>
                <a:cs typeface="华文中宋" panose="02010600040101010101" charset="-122"/>
                <a:sym typeface="Arial" panose="020B0604020202020204" pitchFamily="34" charset="0"/>
              </a:rPr>
              <a:t>“</a:t>
            </a:r>
            <a:r>
              <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（公）度我至军中，公乃入</a:t>
            </a:r>
            <a:r>
              <a:rPr lang="zh-CN" altLang="en-US" sz="32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rPr>
              <a:t>。”</a:t>
            </a:r>
            <a:endParaRPr lang="zh-CN" altLang="en-US" sz="32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p:txBody>
      </p:sp>
      <p:sp>
        <p:nvSpPr>
          <p:cNvPr id="2" name="文本框 1"/>
          <p:cNvSpPr txBox="1"/>
          <p:nvPr/>
        </p:nvSpPr>
        <p:spPr>
          <a:xfrm>
            <a:off x="258445" y="2328545"/>
            <a:ext cx="11550650" cy="1014730"/>
          </a:xfrm>
          <a:prstGeom prst="rect">
            <a:avLst/>
          </a:prstGeom>
          <a:noFill/>
        </p:spPr>
        <p:txBody>
          <a:bodyPr wrap="square" rtlCol="0">
            <a:spAutoFit/>
          </a:bodyPr>
          <a:p>
            <a:r>
              <a:rPr lang="en-US" altLang="zh-CN" sz="3200" b="1">
                <a:solidFill>
                  <a:srgbClr val="C00000"/>
                </a:solidFill>
              </a:rPr>
              <a:t>   </a:t>
            </a:r>
            <a:r>
              <a:rPr lang="en-US" altLang="zh-CN" sz="2800" b="1">
                <a:solidFill>
                  <a:srgbClr val="C00000"/>
                </a:solidFill>
              </a:rPr>
              <a:t>   </a:t>
            </a:r>
            <a:r>
              <a:rPr lang="zh-CN" altLang="en-US" sz="2800" b="1">
                <a:solidFill>
                  <a:srgbClr val="C00000"/>
                </a:solidFill>
                <a:latin typeface="宋体" panose="02010600030101010101" pitchFamily="2" charset="-122"/>
                <a:cs typeface="宋体" panose="02010600030101010101" pitchFamily="2" charset="-122"/>
              </a:rPr>
              <a:t>永州的野外生长一种奇特的蛇，</a:t>
            </a:r>
            <a:r>
              <a:rPr lang="en-US" altLang="zh-CN" sz="2800" b="1">
                <a:solidFill>
                  <a:srgbClr val="C00000"/>
                </a:solidFill>
                <a:latin typeface="宋体" panose="02010600030101010101" pitchFamily="2" charset="-122"/>
                <a:cs typeface="宋体" panose="02010600030101010101" pitchFamily="2" charset="-122"/>
              </a:rPr>
              <a:t>(</a:t>
            </a:r>
            <a:r>
              <a:rPr lang="zh-CN" altLang="en-US" sz="2800" b="1">
                <a:solidFill>
                  <a:srgbClr val="C00000"/>
                </a:solidFill>
                <a:latin typeface="宋体" panose="02010600030101010101" pitchFamily="2" charset="-122"/>
                <a:cs typeface="宋体" panose="02010600030101010101" pitchFamily="2" charset="-122"/>
                <a:sym typeface="+mn-ea"/>
              </a:rPr>
              <a:t>奇特的蛇</a:t>
            </a:r>
            <a:r>
              <a:rPr lang="en-US" altLang="zh-CN" sz="2800" b="1">
                <a:solidFill>
                  <a:srgbClr val="C00000"/>
                </a:solidFill>
                <a:latin typeface="宋体" panose="02010600030101010101" pitchFamily="2" charset="-122"/>
                <a:cs typeface="宋体" panose="02010600030101010101" pitchFamily="2" charset="-122"/>
                <a:sym typeface="+mn-ea"/>
              </a:rPr>
              <a:t>)</a:t>
            </a:r>
            <a:r>
              <a:rPr lang="zh-CN" altLang="en-US" sz="2800" b="1">
                <a:solidFill>
                  <a:srgbClr val="C00000"/>
                </a:solidFill>
                <a:latin typeface="宋体" panose="02010600030101010101" pitchFamily="2" charset="-122"/>
                <a:cs typeface="宋体" panose="02010600030101010101" pitchFamily="2" charset="-122"/>
              </a:rPr>
              <a:t>黑色的身子上有白色的花纹。</a:t>
            </a:r>
            <a:endParaRPr lang="zh-CN" altLang="en-US" sz="2800" b="1">
              <a:solidFill>
                <a:srgbClr val="C00000"/>
              </a:solidFill>
              <a:latin typeface="宋体" panose="02010600030101010101" pitchFamily="2" charset="-122"/>
              <a:cs typeface="宋体" panose="02010600030101010101" pitchFamily="2" charset="-122"/>
            </a:endParaRPr>
          </a:p>
        </p:txBody>
      </p:sp>
      <p:sp>
        <p:nvSpPr>
          <p:cNvPr id="4" name="文本框 3"/>
          <p:cNvSpPr txBox="1"/>
          <p:nvPr/>
        </p:nvSpPr>
        <p:spPr>
          <a:xfrm>
            <a:off x="635" y="4953635"/>
            <a:ext cx="11685905" cy="583565"/>
          </a:xfrm>
          <a:prstGeom prst="rect">
            <a:avLst/>
          </a:prstGeom>
          <a:noFill/>
        </p:spPr>
        <p:txBody>
          <a:bodyPr wrap="square" rtlCol="0">
            <a:spAutoFit/>
          </a:bodyPr>
          <a:p>
            <a:r>
              <a:rPr lang="en-US" altLang="zh-CN" sz="3200" b="1">
                <a:solidFill>
                  <a:srgbClr val="C00000"/>
                </a:solidFill>
              </a:rPr>
              <a:t>     </a:t>
            </a:r>
            <a:r>
              <a:rPr lang="zh-CN" altLang="en-US" sz="3200" b="1">
                <a:solidFill>
                  <a:srgbClr val="C00000"/>
                </a:solidFill>
              </a:rPr>
              <a:t>刘邦对张良说：“</a:t>
            </a:r>
            <a:r>
              <a:rPr lang="en-US" altLang="zh-CN" sz="3200" b="1">
                <a:solidFill>
                  <a:srgbClr val="C00000"/>
                </a:solidFill>
              </a:rPr>
              <a:t>(</a:t>
            </a:r>
            <a:r>
              <a:rPr lang="zh-CN" altLang="en-US" sz="3200" b="1">
                <a:solidFill>
                  <a:srgbClr val="C00000"/>
                </a:solidFill>
              </a:rPr>
              <a:t>你）</a:t>
            </a:r>
            <a:r>
              <a:rPr lang="zh-CN" altLang="en-US" sz="3200" b="1">
                <a:solidFill>
                  <a:srgbClr val="C00000"/>
                </a:solidFill>
              </a:rPr>
              <a:t>估计我回到军营里，你才进去。</a:t>
            </a:r>
            <a:r>
              <a:rPr lang="en-US" altLang="zh-CN" sz="3200" b="1">
                <a:solidFill>
                  <a:srgbClr val="C00000"/>
                </a:solidFill>
              </a:rPr>
              <a:t>”</a:t>
            </a:r>
            <a:endParaRPr lang="en-US" altLang="zh-CN" sz="32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8275" y="454025"/>
            <a:ext cx="11821795" cy="6123940"/>
          </a:xfrm>
          <a:prstGeom prst="rect">
            <a:avLst/>
          </a:prstGeom>
          <a:solidFill>
            <a:schemeClr val="bg1">
              <a:lumMod val="95000"/>
            </a:schemeClr>
          </a:solidFill>
        </p:spPr>
        <p:txBody>
          <a:bodyPr wrap="square" rtlCol="0">
            <a:spAutoFit/>
          </a:bodyPr>
          <a:p>
            <a:pPr marL="0" indent="0">
              <a:spcBef>
                <a:spcPct val="0"/>
              </a:spcBef>
              <a:buNone/>
            </a:pPr>
            <a:r>
              <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rPr>
              <a:t>（3）自述省。</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rPr>
              <a:t>     如：“（予）爱是溪，入二三里，（予）得其尤绝者家焉。”</a:t>
            </a: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p>
          <a:p>
            <a:pPr marL="0" indent="0">
              <a:spcBef>
                <a:spcPct val="0"/>
              </a:spcBef>
              <a:buNone/>
            </a:pPr>
            <a:endParaRPr lang="zh-CN" altLang="en-US" sz="2800"/>
          </a:p>
          <a:p>
            <a:pPr marL="0" indent="0">
              <a:spcBef>
                <a:spcPct val="0"/>
              </a:spcBef>
              <a:buNone/>
            </a:pPr>
            <a:endParaRPr lang="zh-CN" altLang="en-US" sz="2800"/>
          </a:p>
          <a:p>
            <a:pPr marL="0" indent="0">
              <a:spcBef>
                <a:spcPct val="0"/>
              </a:spcBef>
              <a:buNone/>
            </a:pPr>
            <a:r>
              <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rPr>
              <a:t>（4）对话省。</a:t>
            </a:r>
            <a:endParaRPr lang="zh-CN" altLang="en-US" sz="2800" kern="1200">
              <a:solidFill>
                <a:schemeClr val="tx1"/>
              </a:solidFill>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r>
              <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rPr>
              <a:t>如：“（孟子）曰：‘独乐（yuè）乐（lè），与人乐（yuè）乐（lè），孰乐（lè）？’（王）曰：‘不若与人。’”</a:t>
            </a: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a:p>
            <a:pPr marL="0" indent="0">
              <a:spcBef>
                <a:spcPct val="0"/>
              </a:spcBef>
              <a:buNone/>
            </a:pPr>
            <a:endParaRPr lang="zh-CN" altLang="en-US" sz="2800">
              <a:latin typeface="华文中宋" panose="02010600040101010101" charset="-122"/>
              <a:ea typeface="华文中宋" panose="02010600040101010101" charset="-122"/>
              <a:cs typeface="华文中宋" panose="02010600040101010101" charset="-122"/>
              <a:sym typeface="Arial" panose="020B0604020202020204" pitchFamily="34" charset="0"/>
            </a:endParaRPr>
          </a:p>
        </p:txBody>
      </p:sp>
      <p:sp>
        <p:nvSpPr>
          <p:cNvPr id="6" name="文本框 5"/>
          <p:cNvSpPr txBox="1"/>
          <p:nvPr/>
        </p:nvSpPr>
        <p:spPr>
          <a:xfrm>
            <a:off x="542290" y="1493520"/>
            <a:ext cx="10880090" cy="953135"/>
          </a:xfrm>
          <a:prstGeom prst="rect">
            <a:avLst/>
          </a:prstGeom>
          <a:noFill/>
        </p:spPr>
        <p:txBody>
          <a:bodyPr wrap="square" rtlCol="0">
            <a:spAutoFit/>
          </a:bodyPr>
          <a:p>
            <a:r>
              <a:rPr lang="en-US" altLang="zh-CN"/>
              <a:t>      </a:t>
            </a:r>
            <a:r>
              <a:rPr lang="zh-CN" altLang="en-US" sz="2800" b="1">
                <a:solidFill>
                  <a:srgbClr val="C00000"/>
                </a:solidFill>
              </a:rPr>
              <a:t>我喜爱这条溪水，沿着它走了二三里，发现一个风景绝佳的地方，就在这里安家。</a:t>
            </a:r>
            <a:endParaRPr lang="zh-CN" altLang="en-US" sz="2800" b="1">
              <a:solidFill>
                <a:srgbClr val="C00000"/>
              </a:solidFill>
            </a:endParaRPr>
          </a:p>
        </p:txBody>
      </p:sp>
      <p:sp>
        <p:nvSpPr>
          <p:cNvPr id="7" name="文本框 6"/>
          <p:cNvSpPr txBox="1"/>
          <p:nvPr/>
        </p:nvSpPr>
        <p:spPr>
          <a:xfrm>
            <a:off x="445135" y="4170045"/>
            <a:ext cx="11167110" cy="2030095"/>
          </a:xfrm>
          <a:prstGeom prst="rect">
            <a:avLst/>
          </a:prstGeom>
          <a:noFill/>
        </p:spPr>
        <p:txBody>
          <a:bodyPr wrap="square" rtlCol="0">
            <a:spAutoFit/>
          </a:bodyPr>
          <a:p>
            <a:pPr>
              <a:lnSpc>
                <a:spcPct val="150000"/>
              </a:lnSpc>
            </a:pPr>
            <a:r>
              <a:rPr lang="en-US" altLang="zh-CN" sz="2400" b="1">
                <a:solidFill>
                  <a:srgbClr val="C00000"/>
                </a:solidFill>
              </a:rPr>
              <a:t>     </a:t>
            </a:r>
            <a:r>
              <a:rPr lang="zh-CN" altLang="en-US" sz="2800" b="1">
                <a:solidFill>
                  <a:srgbClr val="C00000"/>
                </a:solidFill>
              </a:rPr>
              <a:t>（孟子）问道：“一个人单独欣赏音乐快乐，跟别人一起欣赏音乐也快乐，哪一种更快乐呢？”（宣王）说：“（自己欣赏音乐）不如跟别人一起欣赏音乐更快乐。”</a:t>
            </a:r>
            <a:endParaRPr lang="zh-CN" altLang="en-US" sz="28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547370" y="1075055"/>
            <a:ext cx="10758170" cy="1393825"/>
          </a:xfrm>
        </p:spPr>
        <p:txBody>
          <a:bodyPr wrap="square" lIns="91440" tIns="45720" rIns="91440" bIns="45720" anchor="ctr"/>
          <a:p>
            <a:r>
              <a:rPr lang="en-US" altLang="zh-CN">
                <a:solidFill>
                  <a:srgbClr val="FFFF00"/>
                </a:solidFill>
              </a:rPr>
              <a:t>    </a:t>
            </a:r>
            <a:r>
              <a:rPr lang="zh-CN" altLang="en-US">
                <a:solidFill>
                  <a:srgbClr val="FFFF00"/>
                </a:solidFill>
              </a:rPr>
              <a:t>2.省略谓语。</a:t>
            </a:r>
            <a:br>
              <a:rPr lang="zh-CN" altLang="en-US"/>
            </a:br>
            <a:r>
              <a:rPr lang="zh-CN" altLang="en-US"/>
              <a:t>如：“一鼓作气，再（鼓）而衰，三（鼓）而竭。”</a:t>
            </a:r>
            <a:endParaRPr lang="zh-CN" altLang="en-US"/>
          </a:p>
        </p:txBody>
      </p:sp>
      <p:sp>
        <p:nvSpPr>
          <p:cNvPr id="3" name="内容占位符 2"/>
          <p:cNvSpPr>
            <a:spLocks noGrp="1"/>
          </p:cNvSpPr>
          <p:nvPr>
            <p:ph idx="1"/>
          </p:nvPr>
        </p:nvSpPr>
        <p:spPr>
          <a:xfrm>
            <a:off x="1402715" y="2840355"/>
            <a:ext cx="6999288" cy="1628775"/>
          </a:xfrm>
        </p:spPr>
        <p:txBody>
          <a:bodyPr wrap="square" lIns="91440" tIns="45720" rIns="91440" bIns="45720" anchor="t"/>
          <a:p>
            <a:pPr marL="0" indent="0">
              <a:spcBef>
                <a:spcPct val="0"/>
              </a:spcBef>
              <a:buNone/>
            </a:pPr>
            <a:r>
              <a:rPr lang="zh-CN" altLang="en-US" sz="3200" kern="1200">
                <a:solidFill>
                  <a:srgbClr val="FFFF00"/>
                </a:solidFill>
                <a:latin typeface="+mn-ea"/>
                <a:ea typeface="+mn-ea"/>
                <a:cs typeface="+mn-cs"/>
                <a:sym typeface="Arial" panose="020B0604020202020204" pitchFamily="34" charset="0"/>
              </a:rPr>
              <a:t>3.省略宾语。</a:t>
            </a:r>
            <a:endParaRPr lang="zh-CN" altLang="en-US" sz="3200" kern="1200">
              <a:solidFill>
                <a:srgbClr val="FFFF00"/>
              </a:solidFill>
              <a:latin typeface="+mn-ea"/>
              <a:ea typeface="+mn-ea"/>
              <a:cs typeface="+mn-cs"/>
              <a:sym typeface="Arial" panose="020B0604020202020204" pitchFamily="34" charset="0"/>
            </a:endParaRPr>
          </a:p>
          <a:p>
            <a:pPr marL="0" indent="0">
              <a:spcBef>
                <a:spcPct val="0"/>
              </a:spcBef>
              <a:buNone/>
            </a:pPr>
            <a:r>
              <a:rPr lang="zh-CN" altLang="en-US" sz="3200" kern="1200">
                <a:latin typeface="+mn-ea"/>
                <a:ea typeface="+mn-ea"/>
                <a:cs typeface="+mn-cs"/>
                <a:sym typeface="Arial" panose="020B0604020202020204" pitchFamily="34" charset="0"/>
              </a:rPr>
              <a:t>如：“可烧而走（之）也。”</a:t>
            </a:r>
            <a:endParaRPr lang="zh-CN" altLang="en-US" sz="3200" kern="1200">
              <a:latin typeface="+mn-ea"/>
              <a:ea typeface="+mn-ea"/>
              <a:cs typeface="+mn-cs"/>
              <a:sym typeface="Arial" panose="020B0604020202020204" pitchFamily="34" charset="0"/>
            </a:endParaRPr>
          </a:p>
        </p:txBody>
      </p:sp>
      <p:sp>
        <p:nvSpPr>
          <p:cNvPr id="6" name="文本框 5"/>
          <p:cNvSpPr txBox="1"/>
          <p:nvPr/>
        </p:nvSpPr>
        <p:spPr>
          <a:xfrm>
            <a:off x="1392555" y="4527550"/>
            <a:ext cx="6863715" cy="706755"/>
          </a:xfrm>
          <a:prstGeom prst="rect">
            <a:avLst/>
          </a:prstGeom>
          <a:noFill/>
        </p:spPr>
        <p:txBody>
          <a:bodyPr wrap="square" rtlCol="0">
            <a:spAutoFit/>
          </a:bodyPr>
          <a:p>
            <a:r>
              <a:rPr lang="zh-CN" altLang="en-US" sz="4000" b="1">
                <a:solidFill>
                  <a:schemeClr val="bg1"/>
                </a:solidFill>
              </a:rPr>
              <a:t>可用火攻战术使(他们)败逃。</a:t>
            </a:r>
            <a:endParaRPr lang="zh-CN" altLang="en-US" sz="4000" b="1">
              <a:solidFill>
                <a:schemeClr val="bg1"/>
              </a:solidFill>
            </a:endParaRPr>
          </a:p>
        </p:txBody>
      </p:sp>
    </p:spTree>
  </p:cSld>
  <p:clrMapOvr>
    <a:masterClrMapping/>
  </p:clrMapOvr>
  <p:transition>
    <p:pull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0845" y="751840"/>
            <a:ext cx="10998835" cy="953135"/>
          </a:xfrm>
          <a:prstGeom prst="rect">
            <a:avLst/>
          </a:prstGeom>
          <a:solidFill>
            <a:schemeClr val="bg1">
              <a:lumMod val="50000"/>
            </a:schemeClr>
          </a:solidFill>
          <a:ln w="9525">
            <a:noFill/>
          </a:ln>
        </p:spPr>
        <p:txBody>
          <a:bodyPr wrap="square" anchor="t">
            <a:spAutoFit/>
          </a:bodyPr>
          <a:p>
            <a:r>
              <a:rPr lang="zh-CN" altLang="en-US" sz="2800" b="1">
                <a:solidFill>
                  <a:srgbClr val="FFFF00"/>
                </a:solidFill>
                <a:latin typeface="Arial" panose="020B0604020202020204" pitchFamily="34" charset="0"/>
                <a:ea typeface="宋体" panose="02010600030101010101" pitchFamily="2" charset="-122"/>
              </a:rPr>
              <a:t>4.省略介词宾语。</a:t>
            </a:r>
            <a:endParaRPr lang="zh-CN" altLang="en-US" sz="2800" b="1">
              <a:solidFill>
                <a:srgbClr val="FFFF00"/>
              </a:solidFill>
              <a:latin typeface="Arial" panose="020B0604020202020204" pitchFamily="34" charset="0"/>
              <a:ea typeface="宋体" panose="02010600030101010101" pitchFamily="2" charset="-122"/>
            </a:endParaRPr>
          </a:p>
          <a:p>
            <a:r>
              <a:rPr lang="zh-CN" altLang="en-US" sz="2800" b="1">
                <a:solidFill>
                  <a:schemeClr val="bg1"/>
                </a:solidFill>
                <a:latin typeface="Arial" panose="020B0604020202020204" pitchFamily="34" charset="0"/>
                <a:ea typeface="宋体" panose="02010600030101010101" pitchFamily="2" charset="-122"/>
              </a:rPr>
              <a:t>如：“公阅毕，即解貂覆生，为（之）掩户。”</a:t>
            </a:r>
            <a:endParaRPr lang="zh-CN" altLang="en-US" sz="2800" b="1">
              <a:solidFill>
                <a:schemeClr val="bg1"/>
              </a:solidFill>
              <a:latin typeface="Arial" panose="020B0604020202020204" pitchFamily="34" charset="0"/>
              <a:ea typeface="宋体" panose="02010600030101010101" pitchFamily="2" charset="-122"/>
            </a:endParaRPr>
          </a:p>
        </p:txBody>
      </p:sp>
      <p:sp>
        <p:nvSpPr>
          <p:cNvPr id="5" name="文本框 4"/>
          <p:cNvSpPr txBox="1"/>
          <p:nvPr/>
        </p:nvSpPr>
        <p:spPr>
          <a:xfrm>
            <a:off x="411480" y="2957195"/>
            <a:ext cx="9879965" cy="953135"/>
          </a:xfrm>
          <a:prstGeom prst="rect">
            <a:avLst/>
          </a:prstGeom>
          <a:solidFill>
            <a:schemeClr val="bg1">
              <a:lumMod val="50000"/>
            </a:schemeClr>
          </a:solidFill>
          <a:ln w="9525">
            <a:noFill/>
          </a:ln>
        </p:spPr>
        <p:txBody>
          <a:bodyPr wrap="square" anchor="t">
            <a:spAutoFit/>
          </a:bodyPr>
          <a:p>
            <a:r>
              <a:rPr lang="zh-CN" altLang="en-US" sz="2800" b="1">
                <a:solidFill>
                  <a:srgbClr val="FFFF00"/>
                </a:solidFill>
                <a:latin typeface="Arial" panose="020B0604020202020204" pitchFamily="34" charset="0"/>
                <a:ea typeface="宋体" panose="02010600030101010101" pitchFamily="2" charset="-122"/>
              </a:rPr>
              <a:t>5.省略介词“于”。</a:t>
            </a:r>
            <a:endParaRPr lang="zh-CN" altLang="en-US" sz="2800" b="1">
              <a:solidFill>
                <a:srgbClr val="FFFF00"/>
              </a:solidFill>
              <a:latin typeface="Arial" panose="020B0604020202020204" pitchFamily="34" charset="0"/>
              <a:ea typeface="宋体" panose="02010600030101010101" pitchFamily="2" charset="-122"/>
            </a:endParaRPr>
          </a:p>
          <a:p>
            <a:r>
              <a:rPr lang="zh-CN" altLang="en-US" sz="2800" b="1">
                <a:solidFill>
                  <a:schemeClr val="bg1"/>
                </a:solidFill>
                <a:latin typeface="Arial" panose="020B0604020202020204" pitchFamily="34" charset="0"/>
                <a:ea typeface="宋体" panose="02010600030101010101" pitchFamily="2" charset="-122"/>
              </a:rPr>
              <a:t>如：“今以钟磬置（于）水中，虽大风浪不能鸣焉。”</a:t>
            </a:r>
            <a:endParaRPr lang="zh-CN" altLang="en-US" sz="2800" b="1">
              <a:solidFill>
                <a:schemeClr val="bg1"/>
              </a:solidFill>
              <a:latin typeface="Arial" panose="020B0604020202020204" pitchFamily="34" charset="0"/>
              <a:ea typeface="宋体" panose="02010600030101010101" pitchFamily="2" charset="-122"/>
            </a:endParaRPr>
          </a:p>
        </p:txBody>
      </p:sp>
      <p:sp>
        <p:nvSpPr>
          <p:cNvPr id="6" name="文本框 5"/>
          <p:cNvSpPr txBox="1"/>
          <p:nvPr/>
        </p:nvSpPr>
        <p:spPr>
          <a:xfrm>
            <a:off x="619760" y="1885950"/>
            <a:ext cx="9509125" cy="583565"/>
          </a:xfrm>
          <a:prstGeom prst="rect">
            <a:avLst/>
          </a:prstGeom>
          <a:noFill/>
        </p:spPr>
        <p:txBody>
          <a:bodyPr wrap="square" rtlCol="0">
            <a:spAutoFit/>
          </a:bodyPr>
          <a:p>
            <a:r>
              <a:rPr lang="zh-CN" altLang="en-US" sz="3200" b="1">
                <a:solidFill>
                  <a:srgbClr val="C00000"/>
                </a:solidFill>
              </a:rPr>
              <a:t>左公看完脱下貂皮衣盖在学生身上,为他关上门。</a:t>
            </a:r>
            <a:endParaRPr lang="zh-CN" altLang="en-US" sz="3200" b="1">
              <a:solidFill>
                <a:srgbClr val="C00000"/>
              </a:solidFill>
            </a:endParaRPr>
          </a:p>
        </p:txBody>
      </p:sp>
      <p:sp>
        <p:nvSpPr>
          <p:cNvPr id="7" name="文本框 6"/>
          <p:cNvSpPr txBox="1"/>
          <p:nvPr/>
        </p:nvSpPr>
        <p:spPr>
          <a:xfrm>
            <a:off x="525780" y="4283075"/>
            <a:ext cx="10414635" cy="1076325"/>
          </a:xfrm>
          <a:prstGeom prst="rect">
            <a:avLst/>
          </a:prstGeom>
          <a:noFill/>
        </p:spPr>
        <p:txBody>
          <a:bodyPr wrap="square" rtlCol="0">
            <a:spAutoFit/>
          </a:bodyPr>
          <a:p>
            <a:r>
              <a:rPr lang="en-US" altLang="zh-CN" sz="3200" b="1">
                <a:solidFill>
                  <a:srgbClr val="C00000"/>
                </a:solidFill>
              </a:rPr>
              <a:t>       </a:t>
            </a:r>
            <a:r>
              <a:rPr lang="zh-CN" altLang="en-US" sz="3200" b="1">
                <a:solidFill>
                  <a:srgbClr val="C00000"/>
                </a:solidFill>
              </a:rPr>
              <a:t>如果把钟磬放在水中，即使大风大浪也不能使它发出声响。</a:t>
            </a:r>
            <a:endParaRPr lang="zh-CN" altLang="en-US" sz="32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plus(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635125" y="33020"/>
            <a:ext cx="7988300" cy="1392238"/>
          </a:xfrm>
        </p:spPr>
        <p:txBody>
          <a:bodyPr>
            <a:noAutofit/>
          </a:bodyPr>
          <a:p>
            <a:pPr fontAlgn="base"/>
            <a:r>
              <a:rPr lang="zh-CN" altLang="en-US" sz="7200" strike="noStrike" noProof="1">
                <a:solidFill>
                  <a:schemeClr val="accent1"/>
                </a:solidFill>
                <a:effectLst>
                  <a:outerShdw blurRad="38100" dist="25400" dir="5400000" algn="ctr" rotWithShape="0">
                    <a:srgbClr val="6E747A">
                      <a:alpha val="43000"/>
                    </a:srgbClr>
                  </a:outerShdw>
                </a:effectLst>
              </a:rPr>
              <a:t>固定结构</a:t>
            </a:r>
            <a:endParaRPr lang="zh-CN" altLang="en-US" sz="7200" strike="noStrike" noProof="1">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2728595" y="1636395"/>
            <a:ext cx="6256020" cy="2861310"/>
          </a:xfrm>
          <a:prstGeom prst="rect">
            <a:avLst/>
          </a:prstGeom>
          <a:noFill/>
          <a:ln w="9525">
            <a:noFill/>
          </a:ln>
        </p:spPr>
        <p:txBody>
          <a:bodyPr wrap="square" anchor="t">
            <a:spAutoFit/>
          </a:bodyPr>
          <a:p>
            <a:r>
              <a:rPr lang="en-US" altLang="zh-CN" sz="3600" b="1">
                <a:solidFill>
                  <a:srgbClr val="FFFF00"/>
                </a:solidFill>
                <a:latin typeface="Arial" panose="020B0604020202020204" pitchFamily="34" charset="0"/>
                <a:ea typeface="宋体" panose="02010600030101010101" pitchFamily="2" charset="-122"/>
              </a:rPr>
              <a:t>       </a:t>
            </a:r>
            <a:r>
              <a:rPr lang="zh-CN" altLang="en-US" sz="3600" b="1">
                <a:solidFill>
                  <a:srgbClr val="FFFF00"/>
                </a:solidFill>
                <a:latin typeface="Arial" panose="020B0604020202020204" pitchFamily="34" charset="0"/>
                <a:ea typeface="宋体" panose="02010600030101010101" pitchFamily="2" charset="-122"/>
              </a:rPr>
              <a:t>一、表疑问的固定结构常见的有：奈何、若何、如何、何如、奈……何、若……何、如（奈）……何、孰与、得无……乎、孰若。</a:t>
            </a:r>
            <a:endParaRPr lang="zh-CN" altLang="en-US" sz="3600" b="1">
              <a:solidFill>
                <a:srgbClr val="FFFF00"/>
              </a:solidFill>
              <a:latin typeface="Arial" panose="020B0604020202020204" pitchFamily="34" charset="0"/>
              <a:ea typeface="宋体" panose="02010600030101010101" pitchFamily="2" charset="-122"/>
            </a:endParaRPr>
          </a:p>
        </p:txBody>
      </p:sp>
    </p:spTree>
  </p:cSld>
  <p:clrMapOvr>
    <a:masterClrMapping/>
  </p:clrMapOvr>
  <p:transition>
    <p:pull dir="lu"/>
  </p:transition>
  <p:timing>
    <p:tnLst>
      <p:par>
        <p:cTn id="1" dur="indefinite" restart="never" nodeType="tmRoot"/>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a:xfrm>
            <a:off x="485140" y="154305"/>
            <a:ext cx="11386820" cy="6703695"/>
          </a:xfrm>
          <a:solidFill>
            <a:schemeClr val="bg1">
              <a:lumMod val="50000"/>
            </a:schemeClr>
          </a:solidFill>
        </p:spPr>
        <p:txBody>
          <a:bodyPr wrap="square" lIns="91440" tIns="45720" rIns="91440" bIns="45720" anchor="t"/>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例如：</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①取吾璧，不予我城，奈何？（《廉颇蔺相如列传》）</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②吾子取其麋鹿，以闲敝邑，若何？（《之战》）</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③与不同好，如何？（《左传·齐桓公伐楚》）</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④以五十步笑百步，则何如？（《孟子·梁惠王上》）</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⑤以君之力，曾不能损魁父之丘，如太行王屋何？（《列子·愚公移山》）</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⑥公之视廉将军孰与秦王？（《廉颇蔺相如列传》）</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a:p>
            <a:pPr marL="0" indent="0">
              <a:spcBef>
                <a:spcPct val="0"/>
              </a:spcBef>
              <a:buNone/>
            </a:pPr>
            <a:r>
              <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rPr>
              <a:t>①句中的“奈何”，意思是“怎么办”，②---④句中的“若何”、“如何”、“何如”意为“怎么样”，⑤句中的“如……何”可解作“把……怎么样”，⑥句中的“孰与”是“与……比较，哪一个……”的意思。一般地说，“奈何”、“奈……何”、“若……何”，可解作“怎么办”、“把……怎么样”、“拿……怎么办”、“怎么”，而“若何”、“如何”、“何如”一般解作“怎样”、“怎么样”、“怎么”等，要视具体语境而定。</a:t>
            </a:r>
            <a:endParaRPr lang="zh-CN" altLang="en-US" b="1" kern="1200">
              <a:ln w="10160">
                <a:solidFill>
                  <a:schemeClr val="accent5"/>
                </a:solidFill>
                <a:prstDash val="solid"/>
              </a:ln>
              <a:solidFill>
                <a:schemeClr val="bg1"/>
              </a:solidFill>
              <a:effectLst/>
              <a:latin typeface="+mn-ea"/>
              <a:ea typeface="+mn-ea"/>
              <a:cs typeface="+mn-cs"/>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97965" y="311150"/>
            <a:ext cx="9512300" cy="3969385"/>
          </a:xfrm>
          <a:prstGeom prst="rect">
            <a:avLst/>
          </a:prstGeom>
          <a:noFill/>
        </p:spPr>
        <p:txBody>
          <a:bodyPr wrap="square" rtlCol="0" anchor="t">
            <a:spAutoFit/>
          </a:bodyPr>
          <a:p>
            <a:pPr algn="l"/>
            <a:r>
              <a:rPr lang="zh-CN" sz="2800">
                <a:latin typeface="华文中宋" panose="02010600040101010101" charset="-122"/>
                <a:ea typeface="华文中宋" panose="02010600040101010101" charset="-122"/>
                <a:cs typeface="华文中宋" panose="02010600040101010101" charset="-122"/>
                <a:sym typeface="+mn-ea"/>
              </a:rPr>
              <a:t>11.将选文中画线句子翻译成现代汉语。（4分）</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（1）苍颜白发，颓然乎其间者，太守醉也。</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（2）其可谓善取乐于山泉之间矣。</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1600835" y="1748790"/>
            <a:ext cx="7915910" cy="3969385"/>
          </a:xfrm>
          <a:prstGeom prst="rect">
            <a:avLst/>
          </a:prstGeom>
          <a:noFill/>
        </p:spPr>
        <p:txBody>
          <a:bodyPr wrap="square" rtlCol="0">
            <a:spAutoFit/>
          </a:bodyPr>
          <a:p>
            <a:pPr algn="l"/>
            <a:r>
              <a:rPr lang="en-US" altLang="zh-CN" sz="28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脸色苍白，头发雪白，昏昏（或“东倒西歪”）地坐在众人中间的，是太守醉了。</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r>
              <a:rPr lang="zh-CN" altLang="en-US" sz="2800">
                <a:solidFill>
                  <a:srgbClr val="FF0000"/>
                </a:solidFill>
                <a:latin typeface="华文中宋" panose="02010600040101010101" charset="-122"/>
                <a:ea typeface="华文中宋" panose="02010600040101010101" charset="-122"/>
                <a:cs typeface="华文中宋" panose="02010600040101010101" charset="-122"/>
              </a:rPr>
              <a:t>大概可以称得上是善于在山水之间寻找快乐了。</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7889" name="标题 1"/>
          <p:cNvSpPr>
            <a:spLocks noGrp="1"/>
          </p:cNvSpPr>
          <p:nvPr>
            <p:ph type="title"/>
          </p:nvPr>
        </p:nvSpPr>
        <p:spPr>
          <a:xfrm>
            <a:off x="2185035" y="683895"/>
            <a:ext cx="7600315" cy="2684145"/>
          </a:xfrm>
        </p:spPr>
        <p:txBody>
          <a:bodyPr wrap="square" lIns="91440" tIns="45720" rIns="91440" bIns="45720" anchor="ctr"/>
          <a:p>
            <a:r>
              <a:rPr lang="en-US" altLang="zh-CN" sz="4000">
                <a:solidFill>
                  <a:srgbClr val="FFFF00"/>
                </a:solidFill>
              </a:rPr>
              <a:t>    </a:t>
            </a:r>
            <a:r>
              <a:rPr lang="zh-CN" altLang="en-US" sz="4000">
                <a:solidFill>
                  <a:srgbClr val="FFFF00"/>
                </a:solidFill>
              </a:rPr>
              <a:t>二、表反问的固定结构 常见的有：何……之有、何以……为、何……为、不亦……乎、无乃……乎、得无……乎。</a:t>
            </a:r>
            <a:endParaRPr lang="zh-CN" altLang="en-US" sz="4000">
              <a:solidFill>
                <a:srgbClr val="FFFF00"/>
              </a:solidFill>
            </a:endParaRPr>
          </a:p>
        </p:txBody>
      </p:sp>
    </p:spTree>
  </p:cSld>
  <p:clrMapOvr>
    <a:masterClrMapping/>
  </p:clrMapOvr>
  <p:transition>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315595" y="357505"/>
            <a:ext cx="11407775" cy="6366510"/>
          </a:xfrm>
          <a:solidFill>
            <a:schemeClr val="bg2">
              <a:lumMod val="50000"/>
            </a:schemeClr>
          </a:solidFill>
        </p:spPr>
        <p:txBody>
          <a:bodyPr/>
          <a:p>
            <a:pPr marL="0" indent="0" fontAlgn="base">
              <a:buNone/>
            </a:pPr>
            <a:r>
              <a:rPr lang="en-US" altLang="zh-CN" strike="noStrike" noProof="1"/>
              <a:t>例如：</a:t>
            </a:r>
            <a:endParaRPr lang="en-US" altLang="zh-CN" strike="noStrike" noProof="1"/>
          </a:p>
          <a:p>
            <a:pPr marL="0" indent="0" fontAlgn="base">
              <a:buNone/>
            </a:pPr>
            <a:r>
              <a:rPr lang="en-US" altLang="zh-CN" strike="noStrike" noProof="1"/>
              <a:t>⑦譬若以肉投馁[něi]虎，何功之有哉？</a:t>
            </a:r>
            <a:r>
              <a:rPr lang="en-US" altLang="zh-CN" sz="2000" strike="noStrike" noProof="1"/>
              <a:t>（《信陵君窃符救赵》）</a:t>
            </a:r>
            <a:endParaRPr lang="en-US" altLang="zh-CN" sz="2000" strike="noStrike" noProof="1"/>
          </a:p>
          <a:p>
            <a:pPr marL="0" indent="0" fontAlgn="base">
              <a:buNone/>
            </a:pPr>
            <a:r>
              <a:rPr lang="en-US" altLang="zh-CN" strike="noStrike" noProof="1"/>
              <a:t>⑧君子质而已矣，何以文为？（《论语·颜渊》）</a:t>
            </a:r>
            <a:endParaRPr lang="en-US" altLang="zh-CN" strike="noStrike" noProof="1"/>
          </a:p>
          <a:p>
            <a:pPr marL="0" indent="0" fontAlgn="base">
              <a:buNone/>
            </a:pPr>
            <a:r>
              <a:rPr lang="en-US" altLang="zh-CN" strike="noStrike" noProof="1"/>
              <a:t>⑨如今人方为刀俎，我为鱼肉，何辞为？（《鸿门宴》）</a:t>
            </a:r>
            <a:endParaRPr lang="en-US" altLang="zh-CN" strike="noStrike" noProof="1"/>
          </a:p>
          <a:p>
            <a:pPr marL="0" indent="0" fontAlgn="base">
              <a:buNone/>
            </a:pPr>
            <a:r>
              <a:rPr lang="en-US" altLang="zh-CN" strike="noStrike" noProof="1"/>
              <a:t>⑩有朋自远方来，不亦乐乎？（《论语·学而》）</a:t>
            </a:r>
            <a:endParaRPr lang="en-US" altLang="zh-CN" strike="noStrike" noProof="1"/>
          </a:p>
          <a:p>
            <a:pPr marL="0" indent="0" fontAlgn="base">
              <a:buNone/>
            </a:pPr>
            <a:r>
              <a:rPr lang="en-US" altLang="zh-CN" strike="noStrike" noProof="1"/>
              <a:t>“何……之有”可译作“有什么……”，“何功之有”即“有什么用处”，是反问句。其用法特点是：何+名词+之+有。“何以……为”、“何……为”可译作“做什么”，其中“何”是疑问代词“什么”，“为”是句末语气词，相当于“呢”。“何以文为”译为“要华美做什么呢”，“何辞为”译为“要告辞做什么呢”。“不亦……乎”译作“不是……吗”。“不亦乐乎”译作“不是很快乐吗”。</a:t>
            </a:r>
            <a:endParaRPr lang="en-US" altLang="zh-CN" strike="noStrike" noProof="1"/>
          </a:p>
        </p:txBody>
      </p:sp>
      <p:grpSp>
        <p:nvGrpSpPr>
          <p:cNvPr id="7" name="组合 6"/>
          <p:cNvGrpSpPr/>
          <p:nvPr/>
        </p:nvGrpSpPr>
        <p:grpSpPr>
          <a:xfrm>
            <a:off x="2279650" y="45085"/>
            <a:ext cx="7849235" cy="504190"/>
            <a:chOff x="1190" y="71"/>
            <a:chExt cx="12361" cy="794"/>
          </a:xfrm>
        </p:grpSpPr>
        <p:sp>
          <p:nvSpPr>
            <p:cNvPr id="6" name="圆角矩形标注 5"/>
            <p:cNvSpPr/>
            <p:nvPr/>
          </p:nvSpPr>
          <p:spPr>
            <a:xfrm>
              <a:off x="1190" y="71"/>
              <a:ext cx="12361" cy="794"/>
            </a:xfrm>
            <a:prstGeom prst="wedgeRoundRectCallout">
              <a:avLst>
                <a:gd name="adj1" fmla="val -35260"/>
                <a:gd name="adj2" fmla="val 262720"/>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charset="-122"/>
              </a:endParaRPr>
            </a:p>
          </p:txBody>
        </p:sp>
        <p:sp>
          <p:nvSpPr>
            <p:cNvPr id="5" name="文本框 4"/>
            <p:cNvSpPr txBox="1"/>
            <p:nvPr/>
          </p:nvSpPr>
          <p:spPr>
            <a:xfrm>
              <a:off x="1602" y="121"/>
              <a:ext cx="11828" cy="580"/>
            </a:xfrm>
            <a:prstGeom prst="rect">
              <a:avLst/>
            </a:prstGeom>
            <a:solidFill>
              <a:schemeClr val="accent1">
                <a:lumMod val="50000"/>
              </a:schemeClr>
            </a:solidFill>
          </p:spPr>
          <p:txBody>
            <a:bodyPr wrap="square" rtlCol="0">
              <a:spAutoFit/>
            </a:bodyPr>
            <a:p>
              <a:r>
                <a:rPr lang="zh-CN" altLang="en-US" b="1">
                  <a:solidFill>
                    <a:srgbClr val="FFFF00"/>
                  </a:solidFill>
                </a:rPr>
                <a:t>君子只要有好的本质便够了,要那些文彩[那些仪节、那些形式]干什么?</a:t>
              </a:r>
              <a:endParaRPr lang="zh-CN" altLang="en-US" b="1">
                <a:solidFill>
                  <a:srgbClr val="FFFF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391795" y="136525"/>
            <a:ext cx="10308590" cy="1016000"/>
          </a:xfrm>
        </p:spPr>
        <p:txBody>
          <a:bodyPr>
            <a:normAutofit fontScale="90000"/>
          </a:bodyPr>
          <a:p>
            <a:pPr fontAlgn="base"/>
            <a:r>
              <a:rPr lang="zh-CN" altLang="en-US" sz="2800" strike="noStrike" noProof="1">
                <a:solidFill>
                  <a:srgbClr val="00B0F0"/>
                </a:solidFill>
              </a:rPr>
              <a:t>三、表测度的固定结构常 见的有：得无……乎（耶）、无乃……乎</a:t>
            </a:r>
            <a:r>
              <a:rPr lang="zh-CN" altLang="en-US" strike="noStrike" noProof="1">
                <a:effectLst>
                  <a:outerShdw blurRad="38100" dist="38100" dir="2700000" algn="tl">
                    <a:srgbClr val="000000">
                      <a:alpha val="43137"/>
                    </a:srgbClr>
                  </a:outerShdw>
                </a:effectLst>
              </a:rPr>
              <a:t>。</a:t>
            </a:r>
            <a:endParaRPr lang="zh-CN" altLang="en-US" strike="noStrike" noProof="1">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535305" y="1038225"/>
            <a:ext cx="10881995" cy="5524500"/>
          </a:xfrm>
        </p:spPr>
        <p:txBody>
          <a:bodyPr wrap="square" lIns="91440" tIns="45720" rIns="91440" bIns="45720" anchor="t"/>
          <a:p>
            <a:pPr marL="0" indent="0">
              <a:spcBef>
                <a:spcPct val="0"/>
              </a:spcBef>
              <a:buNone/>
            </a:pPr>
            <a:r>
              <a:rPr lang="zh-CN" altLang="en-US" kern="1200">
                <a:latin typeface="+mn-ea"/>
                <a:ea typeface="黑体" panose="02010609060101010101" charset="-122"/>
                <a:cs typeface="+mn-cs"/>
                <a:sym typeface="Arial" panose="020B0604020202020204" pitchFamily="34" charset="0"/>
              </a:rPr>
              <a:t>例如：</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11．览物之情，得无异乎？（《岳阳楼记》）</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12．成反复自念，得无教我猎虫所耶？（《促织》）</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13．师劳力竭，远主备之，无乃不可乎？（《 之战》）</a:t>
            </a:r>
            <a:endParaRPr lang="zh-CN" altLang="en-US" kern="1200">
              <a:latin typeface="+mn-ea"/>
              <a:ea typeface="黑体" panose="02010609060101010101" charset="-122"/>
              <a:cs typeface="+mn-cs"/>
              <a:sym typeface="Arial" panose="020B0604020202020204" pitchFamily="34" charset="0"/>
            </a:endParaRPr>
          </a:p>
          <a:p>
            <a:pPr marL="0" indent="0">
              <a:spcBef>
                <a:spcPct val="0"/>
              </a:spcBef>
              <a:buNone/>
            </a:pPr>
            <a:r>
              <a:rPr lang="zh-CN" altLang="en-US" kern="1200">
                <a:latin typeface="+mn-ea"/>
                <a:ea typeface="黑体" panose="02010609060101010101" charset="-122"/>
                <a:cs typeface="+mn-cs"/>
                <a:sym typeface="Arial" panose="020B0604020202020204" pitchFamily="34" charset="0"/>
              </a:rPr>
              <a:t>“得无……乎（耶）”、“无乃……乎”均可译为“恐怕……吧”，都表示推测、估计。“得无异乎”译为“恐怕不同吧”，“得无教我猎虫所耶”译为“恐怕是教我捉虫的地方吧”，“无乃不可乎”译为“恐怕不可以吧”，只是例11、13的末句除了表测度外，还带有委婉否定的意味。</a:t>
            </a:r>
            <a:endParaRPr lang="zh-CN" altLang="en-US" kern="1200">
              <a:latin typeface="+mn-ea"/>
              <a:ea typeface="黑体" panose="02010609060101010101" charset="-122"/>
              <a:cs typeface="+mn-cs"/>
              <a:sym typeface="Arial" panose="020B0604020202020204" pitchFamily="34" charset="0"/>
            </a:endParaRPr>
          </a:p>
        </p:txBody>
      </p:sp>
    </p:spTree>
  </p:cSld>
  <p:clrMapOvr>
    <a:masterClrMapping/>
  </p:clrMapOvr>
  <p:transition>
    <p:pull dir="ld"/>
  </p:transition>
  <p:timing>
    <p:tnLst>
      <p:par>
        <p:cTn id="1" dur="indefinite" restart="never" nodeType="tmRoot"/>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47750" y="1025525"/>
            <a:ext cx="9800590" cy="3415030"/>
          </a:xfrm>
          <a:prstGeom prst="rect">
            <a:avLst/>
          </a:prstGeom>
          <a:solidFill>
            <a:schemeClr val="accent3">
              <a:lumMod val="95000"/>
            </a:schemeClr>
          </a:solidFill>
        </p:spPr>
        <p:txBody>
          <a:bodyPr wrap="square" rtlCol="0">
            <a:spAutoFit/>
          </a:bodyPr>
          <a:p>
            <a:pPr indent="457200">
              <a:lnSpc>
                <a:spcPct val="150000"/>
              </a:lnSpc>
            </a:pPr>
            <a:r>
              <a:rPr lang="en-US" altLang="zh-CN" sz="3600" b="1">
                <a:latin typeface="宋体" panose="02010600030101010101" pitchFamily="2" charset="-122"/>
                <a:cs typeface="宋体" panose="02010600030101010101" pitchFamily="2" charset="-122"/>
              </a:rPr>
              <a:t>11</a:t>
            </a:r>
            <a:r>
              <a:rPr lang="zh-CN" altLang="en-US" sz="3600" b="1">
                <a:latin typeface="宋体" panose="02010600030101010101" pitchFamily="2" charset="-122"/>
                <a:cs typeface="宋体" panose="02010600030101010101" pitchFamily="2" charset="-122"/>
              </a:rPr>
              <a:t>、成名反复自言自语，莫不是向我暗示捕捉蟋蟀的地方吗百?</a:t>
            </a:r>
            <a:endParaRPr lang="zh-CN" altLang="en-US" sz="3600" b="1">
              <a:latin typeface="宋体" panose="02010600030101010101" pitchFamily="2" charset="-122"/>
              <a:cs typeface="宋体" panose="02010600030101010101" pitchFamily="2" charset="-122"/>
            </a:endParaRPr>
          </a:p>
          <a:p>
            <a:pPr indent="457200">
              <a:lnSpc>
                <a:spcPct val="150000"/>
              </a:lnSpc>
            </a:pPr>
            <a:r>
              <a:rPr lang="en-US" altLang="zh-CN" sz="3600" b="1">
                <a:latin typeface="宋体" panose="02010600030101010101" pitchFamily="2" charset="-122"/>
                <a:cs typeface="宋体" panose="02010600030101010101" pitchFamily="2" charset="-122"/>
              </a:rPr>
              <a:t>12</a:t>
            </a:r>
            <a:r>
              <a:rPr lang="zh-CN" altLang="en-US" sz="3600" b="1">
                <a:latin typeface="宋体" panose="02010600030101010101" pitchFamily="2" charset="-122"/>
                <a:cs typeface="宋体" panose="02010600030101010101" pitchFamily="2" charset="-122"/>
              </a:rPr>
              <a:t>、军队辛劳精疲力竭，远方国家的君主又有防备，这样做恐怕不行吧？</a:t>
            </a:r>
            <a:endParaRPr lang="zh-CN" altLang="en-US" sz="3600" b="1">
              <a:latin typeface="宋体" panose="02010600030101010101" pitchFamily="2" charset="-122"/>
              <a:cs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2468245" y="512445"/>
            <a:ext cx="7256145" cy="4370705"/>
          </a:xfrm>
        </p:spPr>
        <p:txBody>
          <a:bodyPr>
            <a:normAutofit fontScale="90000"/>
          </a:bodyPr>
          <a:p>
            <a:pPr indent="457200" eaLnBrk="1" latinLnBrk="0" hangingPunct="1">
              <a:lnSpc>
                <a:spcPct val="150000"/>
              </a:lnSpc>
            </a:pPr>
            <a:br>
              <a:rPr lang="zh-CN" altLang="en-US">
                <a:solidFill>
                  <a:srgbClr val="00B0F0"/>
                </a:solidFill>
              </a:rPr>
            </a:br>
            <a:r>
              <a:rPr lang="zh-CN" altLang="en-US">
                <a:solidFill>
                  <a:srgbClr val="00B0F0"/>
                </a:solidFill>
              </a:rPr>
              <a:t>    </a:t>
            </a:r>
            <a:r>
              <a:rPr lang="zh-CN" altLang="en-US" sz="4000" strike="noStrike" noProof="1">
                <a:solidFill>
                  <a:srgbClr val="FFFF00"/>
                </a:solidFill>
              </a:rPr>
              <a:t>四、表感叹的固定结构 常见的有：一何、何其、何如，均解释为“多么”。何……之，解释为“怎么……这样啊”。</a:t>
            </a:r>
            <a:endParaRPr lang="zh-CN" altLang="en-US" sz="4000" strike="noStrike" noProof="1">
              <a:solidFill>
                <a:srgbClr val="FFFF00"/>
              </a:solidFill>
            </a:endParaRPr>
          </a:p>
        </p:txBody>
      </p:sp>
    </p:spTree>
  </p:cSld>
  <p:clrMapOvr>
    <a:masterClrMapping/>
  </p:clrMapOvr>
  <p:transition>
    <p:strips/>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711835" y="523875"/>
            <a:ext cx="11010265" cy="6141085"/>
          </a:xfrm>
          <a:solidFill>
            <a:schemeClr val="accent1">
              <a:lumMod val="50000"/>
            </a:schemeClr>
          </a:solidFill>
        </p:spPr>
        <p:txBody>
          <a:bodyPr wrap="square" lIns="91440" tIns="45720" rIns="91440" bIns="45720" anchor="t"/>
          <a:p>
            <a:pPr marL="0" indent="0">
              <a:spcBef>
                <a:spcPct val="0"/>
              </a:spcBef>
              <a:buNone/>
            </a:pPr>
            <a:r>
              <a:rPr lang="zh-CN" altLang="en-US" sz="2800" kern="1200">
                <a:latin typeface="+mn-ea"/>
                <a:ea typeface="+mn-ea"/>
                <a:cs typeface="+mn-cs"/>
                <a:sym typeface="Arial" panose="020B0604020202020204" pitchFamily="34" charset="0"/>
              </a:rPr>
              <a:t>例如：</a:t>
            </a:r>
            <a:endParaRPr lang="zh-CN" altLang="en-US" sz="2800" kern="1200">
              <a:latin typeface="+mn-ea"/>
              <a:ea typeface="+mn-ea"/>
              <a:cs typeface="+mn-cs"/>
              <a:sym typeface="Arial" panose="020B0604020202020204" pitchFamily="34" charset="0"/>
            </a:endParaRPr>
          </a:p>
          <a:p>
            <a:pPr marL="0" indent="0">
              <a:spcBef>
                <a:spcPct val="0"/>
              </a:spcBef>
              <a:buNone/>
            </a:pPr>
            <a:r>
              <a:rPr lang="zh-CN" altLang="en-US" sz="2800" kern="1200">
                <a:latin typeface="+mn-ea"/>
                <a:ea typeface="+mn-ea"/>
                <a:cs typeface="+mn-cs"/>
                <a:sym typeface="Arial" panose="020B0604020202020204" pitchFamily="34" charset="0"/>
              </a:rPr>
              <a:t>14、吏呼一何怒，妇啼一何苦？</a:t>
            </a:r>
            <a:r>
              <a:rPr lang="zh-CN" altLang="en-US" kern="1200">
                <a:latin typeface="+mn-ea"/>
                <a:ea typeface="+mn-ea"/>
                <a:cs typeface="+mn-cs"/>
                <a:sym typeface="Arial" panose="020B0604020202020204" pitchFamily="34" charset="0"/>
              </a:rPr>
              <a:t>（《石壕吏》）</a:t>
            </a:r>
            <a:endParaRPr lang="zh-CN" altLang="en-US" kern="1200">
              <a:latin typeface="+mn-ea"/>
              <a:ea typeface="+mn-ea"/>
              <a:cs typeface="+mn-cs"/>
              <a:sym typeface="Arial" panose="020B0604020202020204" pitchFamily="34" charset="0"/>
            </a:endParaRPr>
          </a:p>
          <a:p>
            <a:pPr marL="0" indent="0">
              <a:spcBef>
                <a:spcPct val="0"/>
              </a:spcBef>
              <a:buNone/>
            </a:pPr>
            <a:endParaRPr lang="zh-CN" altLang="en-US" sz="2800" kern="1200">
              <a:latin typeface="+mn-ea"/>
              <a:ea typeface="+mn-ea"/>
              <a:cs typeface="+mn-cs"/>
              <a:sym typeface="Arial" panose="020B0604020202020204" pitchFamily="34" charset="0"/>
            </a:endParaRPr>
          </a:p>
          <a:p>
            <a:pPr marL="0" indent="0">
              <a:spcBef>
                <a:spcPct val="0"/>
              </a:spcBef>
              <a:buNone/>
            </a:pPr>
            <a:r>
              <a:rPr lang="zh-CN" altLang="en-US" sz="2800" kern="1200">
                <a:latin typeface="+mn-ea"/>
                <a:ea typeface="+mn-ea"/>
                <a:cs typeface="+mn-cs"/>
                <a:sym typeface="Arial" panose="020B0604020202020204" pitchFamily="34" charset="0"/>
              </a:rPr>
              <a:t>15、至于誓天断发、泣下沾襟，何其衰也！</a:t>
            </a:r>
            <a:r>
              <a:rPr lang="zh-CN" altLang="en-US" sz="2000" kern="1200">
                <a:latin typeface="+mn-ea"/>
                <a:ea typeface="+mn-ea"/>
                <a:cs typeface="+mn-cs"/>
                <a:sym typeface="Arial" panose="020B0604020202020204" pitchFamily="34" charset="0"/>
              </a:rPr>
              <a:t>（《伶官传序》）</a:t>
            </a:r>
            <a:endParaRPr lang="zh-CN" altLang="en-US" sz="1400" kern="1200">
              <a:latin typeface="+mn-ea"/>
              <a:ea typeface="+mn-ea"/>
              <a:cs typeface="+mn-cs"/>
              <a:sym typeface="Arial" panose="020B0604020202020204" pitchFamily="34" charset="0"/>
            </a:endParaRPr>
          </a:p>
          <a:p>
            <a:pPr marL="0" indent="0">
              <a:spcBef>
                <a:spcPct val="0"/>
              </a:spcBef>
              <a:buNone/>
            </a:pPr>
            <a:endParaRPr lang="zh-CN" altLang="en-US" sz="2800" kern="1200">
              <a:latin typeface="+mn-ea"/>
              <a:ea typeface="+mn-ea"/>
              <a:cs typeface="+mn-cs"/>
              <a:sym typeface="Arial" panose="020B0604020202020204" pitchFamily="34" charset="0"/>
            </a:endParaRPr>
          </a:p>
          <a:p>
            <a:pPr marL="0" indent="0">
              <a:spcBef>
                <a:spcPct val="0"/>
              </a:spcBef>
              <a:buNone/>
            </a:pPr>
            <a:endParaRPr lang="zh-CN" altLang="en-US" sz="2800" kern="1200">
              <a:latin typeface="+mn-ea"/>
              <a:ea typeface="+mn-ea"/>
              <a:cs typeface="+mn-cs"/>
              <a:sym typeface="Arial" panose="020B0604020202020204" pitchFamily="34" charset="0"/>
            </a:endParaRPr>
          </a:p>
          <a:p>
            <a:pPr marL="0" indent="0">
              <a:spcBef>
                <a:spcPct val="0"/>
              </a:spcBef>
              <a:buNone/>
            </a:pPr>
            <a:r>
              <a:rPr lang="zh-CN" altLang="en-US" sz="2800" kern="1200">
                <a:latin typeface="+mn-ea"/>
                <a:ea typeface="+mn-ea"/>
                <a:cs typeface="+mn-cs"/>
                <a:sym typeface="Arial" panose="020B0604020202020204" pitchFamily="34" charset="0"/>
              </a:rPr>
              <a:t>16、痛定思痛，痛何如哉！</a:t>
            </a:r>
            <a:r>
              <a:rPr lang="zh-CN" altLang="en-US" kern="1200">
                <a:latin typeface="+mn-ea"/>
                <a:ea typeface="+mn-ea"/>
                <a:cs typeface="+mn-cs"/>
                <a:sym typeface="Arial" panose="020B0604020202020204" pitchFamily="34" charset="0"/>
              </a:rPr>
              <a:t>（《〈指南录〉后序》）</a:t>
            </a:r>
            <a:endParaRPr lang="zh-CN" altLang="en-US" kern="1200">
              <a:latin typeface="+mn-ea"/>
              <a:ea typeface="+mn-ea"/>
              <a:cs typeface="+mn-cs"/>
              <a:sym typeface="Arial" panose="020B0604020202020204" pitchFamily="34" charset="0"/>
            </a:endParaRPr>
          </a:p>
          <a:p>
            <a:pPr marL="0" indent="0">
              <a:spcBef>
                <a:spcPct val="0"/>
              </a:spcBef>
              <a:buNone/>
            </a:pPr>
            <a:endParaRPr lang="zh-CN" altLang="en-US" kern="1200">
              <a:latin typeface="+mn-ea"/>
              <a:ea typeface="+mn-ea"/>
              <a:cs typeface="+mn-cs"/>
              <a:sym typeface="Arial" panose="020B0604020202020204" pitchFamily="34" charset="0"/>
            </a:endParaRPr>
          </a:p>
          <a:p>
            <a:pPr marL="0" indent="0">
              <a:spcBef>
                <a:spcPct val="0"/>
              </a:spcBef>
              <a:buNone/>
            </a:pPr>
            <a:endParaRPr lang="zh-CN" altLang="en-US" kern="1200">
              <a:latin typeface="+mn-ea"/>
              <a:ea typeface="+mn-ea"/>
              <a:cs typeface="+mn-cs"/>
              <a:sym typeface="Arial" panose="020B0604020202020204" pitchFamily="34" charset="0"/>
            </a:endParaRPr>
          </a:p>
          <a:p>
            <a:pPr marL="0" indent="0">
              <a:spcBef>
                <a:spcPct val="0"/>
              </a:spcBef>
              <a:buNone/>
            </a:pPr>
            <a:endParaRPr lang="zh-CN" altLang="en-US" kern="1200">
              <a:latin typeface="+mn-ea"/>
              <a:ea typeface="+mn-ea"/>
              <a:cs typeface="+mn-cs"/>
              <a:sym typeface="Arial" panose="020B0604020202020204" pitchFamily="34" charset="0"/>
            </a:endParaRPr>
          </a:p>
        </p:txBody>
      </p:sp>
      <p:sp>
        <p:nvSpPr>
          <p:cNvPr id="5" name="文本框 4"/>
          <p:cNvSpPr txBox="1"/>
          <p:nvPr/>
        </p:nvSpPr>
        <p:spPr>
          <a:xfrm>
            <a:off x="1839595" y="1952625"/>
            <a:ext cx="7856855" cy="521970"/>
          </a:xfrm>
          <a:prstGeom prst="rect">
            <a:avLst/>
          </a:prstGeom>
          <a:noFill/>
        </p:spPr>
        <p:txBody>
          <a:bodyPr wrap="square" rtlCol="0">
            <a:spAutoFit/>
          </a:bodyPr>
          <a:p>
            <a:r>
              <a:rPr lang="zh-CN" altLang="en-US"/>
              <a:t> </a:t>
            </a:r>
            <a:r>
              <a:rPr lang="zh-CN" altLang="en-US" sz="2800" b="1">
                <a:solidFill>
                  <a:srgbClr val="FFFF00"/>
                </a:solidFill>
              </a:rPr>
              <a:t>差役呼喊地那么愤怒，夫人哭泣地那么凄苦！</a:t>
            </a:r>
            <a:endParaRPr lang="zh-CN" altLang="en-US" sz="2800" b="1">
              <a:solidFill>
                <a:srgbClr val="FFFF00"/>
              </a:solidFill>
            </a:endParaRPr>
          </a:p>
        </p:txBody>
      </p:sp>
      <p:sp>
        <p:nvSpPr>
          <p:cNvPr id="6" name="文本框 5"/>
          <p:cNvSpPr txBox="1"/>
          <p:nvPr/>
        </p:nvSpPr>
        <p:spPr>
          <a:xfrm>
            <a:off x="1149985" y="3117850"/>
            <a:ext cx="9651365" cy="1383665"/>
          </a:xfrm>
          <a:prstGeom prst="rect">
            <a:avLst/>
          </a:prstGeom>
          <a:noFill/>
        </p:spPr>
        <p:txBody>
          <a:bodyPr wrap="square" rtlCol="0">
            <a:spAutoFit/>
          </a:bodyPr>
          <a:p>
            <a:pPr indent="457200">
              <a:lnSpc>
                <a:spcPct val="150000"/>
              </a:lnSpc>
            </a:pPr>
            <a:r>
              <a:rPr lang="zh-CN" altLang="en-US" sz="2800" b="1">
                <a:solidFill>
                  <a:srgbClr val="FFFF00"/>
                </a:solidFill>
              </a:rPr>
              <a:t>到了割下头发来对天发誓，抱头痛哭，眼泪沾湿衣襟的可怜地步，怎么那样的衰败差劲呢！</a:t>
            </a:r>
            <a:endParaRPr lang="zh-CN" altLang="en-US" sz="2800" b="1">
              <a:solidFill>
                <a:srgbClr val="FFFF00"/>
              </a:solidFill>
            </a:endParaRPr>
          </a:p>
        </p:txBody>
      </p:sp>
      <p:sp>
        <p:nvSpPr>
          <p:cNvPr id="7" name="文本框 6"/>
          <p:cNvSpPr txBox="1"/>
          <p:nvPr/>
        </p:nvSpPr>
        <p:spPr>
          <a:xfrm>
            <a:off x="1287780" y="5048250"/>
            <a:ext cx="9634220" cy="737235"/>
          </a:xfrm>
          <a:prstGeom prst="rect">
            <a:avLst/>
          </a:prstGeom>
          <a:noFill/>
        </p:spPr>
        <p:txBody>
          <a:bodyPr wrap="square" rtlCol="0">
            <a:spAutoFit/>
          </a:bodyPr>
          <a:p>
            <a:pPr indent="457200">
              <a:lnSpc>
                <a:spcPct val="150000"/>
              </a:lnSpc>
            </a:pPr>
            <a:r>
              <a:rPr lang="zh-CN" altLang="en-US" sz="2800" b="1">
                <a:solidFill>
                  <a:srgbClr val="FFFF00"/>
                </a:solidFill>
              </a:rPr>
              <a:t>痛苦过去以后，再去追思当时的痛苦，那是何等的悲痛啊！</a:t>
            </a:r>
            <a:endParaRPr lang="zh-CN" altLang="en-US" sz="2800" b="1">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0961" name="标题 1"/>
          <p:cNvSpPr>
            <a:spLocks noGrp="1"/>
          </p:cNvSpPr>
          <p:nvPr>
            <p:ph type="title"/>
          </p:nvPr>
        </p:nvSpPr>
        <p:spPr>
          <a:xfrm>
            <a:off x="1804988" y="285750"/>
            <a:ext cx="8669337" cy="876300"/>
          </a:xfrm>
        </p:spPr>
        <p:txBody>
          <a:bodyPr wrap="square" lIns="91440" tIns="45720" rIns="91440" bIns="45720" anchor="ctr"/>
          <a:p>
            <a:r>
              <a:rPr lang="zh-CN" altLang="en-US" sz="2800">
                <a:solidFill>
                  <a:srgbClr val="00B0F0"/>
                </a:solidFill>
              </a:rPr>
              <a:t>五、表判断的固定结构 常见的有：是之谓、此之谓。</a:t>
            </a:r>
            <a:endParaRPr lang="zh-CN" altLang="en-US" sz="2800">
              <a:solidFill>
                <a:srgbClr val="00B0F0"/>
              </a:solidFill>
            </a:endParaRPr>
          </a:p>
        </p:txBody>
      </p:sp>
      <p:sp>
        <p:nvSpPr>
          <p:cNvPr id="40962" name="内容占位符 2"/>
          <p:cNvSpPr>
            <a:spLocks noGrp="1"/>
          </p:cNvSpPr>
          <p:nvPr>
            <p:ph idx="1"/>
          </p:nvPr>
        </p:nvSpPr>
        <p:spPr>
          <a:xfrm>
            <a:off x="2153285" y="901700"/>
            <a:ext cx="7249160" cy="5975350"/>
          </a:xfrm>
        </p:spPr>
        <p:txBody>
          <a:bodyPr wrap="square" lIns="91440" tIns="45720" rIns="91440" bIns="45720" anchor="t"/>
          <a:p>
            <a:pPr marL="0" indent="0">
              <a:lnSpc>
                <a:spcPct val="130000"/>
              </a:lnSpc>
              <a:spcBef>
                <a:spcPct val="0"/>
              </a:spcBef>
              <a:buNone/>
            </a:pPr>
            <a:r>
              <a:rPr lang="zh-CN" altLang="en-US" kern="1200">
                <a:latin typeface="+mn-ea"/>
                <a:ea typeface="+mn-ea"/>
                <a:cs typeface="+mn-cs"/>
                <a:sym typeface="Arial" panose="020B0604020202020204" pitchFamily="34" charset="0"/>
              </a:rPr>
              <a:t>例如：</a:t>
            </a:r>
            <a:endParaRPr lang="zh-CN" altLang="en-US" kern="1200">
              <a:latin typeface="+mn-ea"/>
              <a:ea typeface="+mn-ea"/>
              <a:cs typeface="+mn-cs"/>
              <a:sym typeface="Arial" panose="020B0604020202020204" pitchFamily="34" charset="0"/>
            </a:endParaRPr>
          </a:p>
          <a:p>
            <a:pPr marL="0" indent="0">
              <a:lnSpc>
                <a:spcPct val="130000"/>
              </a:lnSpc>
              <a:spcBef>
                <a:spcPct val="0"/>
              </a:spcBef>
              <a:buNone/>
            </a:pPr>
            <a:r>
              <a:rPr lang="zh-CN" altLang="en-US" kern="1200">
                <a:latin typeface="+mn-ea"/>
                <a:ea typeface="+mn-ea"/>
                <a:cs typeface="+mn-cs"/>
                <a:sym typeface="Arial" panose="020B0604020202020204" pitchFamily="34" charset="0"/>
              </a:rPr>
              <a:t>17是之谓政令行。（《荀子·王霸》）</a:t>
            </a:r>
            <a:endParaRPr lang="zh-CN" altLang="en-US" kern="1200">
              <a:latin typeface="+mn-ea"/>
              <a:ea typeface="+mn-ea"/>
              <a:cs typeface="+mn-cs"/>
              <a:sym typeface="Arial" panose="020B0604020202020204" pitchFamily="34" charset="0"/>
            </a:endParaRPr>
          </a:p>
          <a:p>
            <a:pPr marL="0" indent="0">
              <a:lnSpc>
                <a:spcPct val="130000"/>
              </a:lnSpc>
              <a:spcBef>
                <a:spcPct val="0"/>
              </a:spcBef>
              <a:buNone/>
            </a:pPr>
            <a:r>
              <a:rPr lang="zh-CN" altLang="en-US" kern="1200">
                <a:latin typeface="+mn-ea"/>
                <a:ea typeface="+mn-ea"/>
                <a:cs typeface="+mn-cs"/>
                <a:sym typeface="Arial" panose="020B0604020202020204" pitchFamily="34" charset="0"/>
              </a:rPr>
              <a:t>18诗云：“殷鉴不远，在夏后氏之世。”此之谓也。（《孟子·离娄》）</a:t>
            </a:r>
            <a:endParaRPr lang="zh-CN" altLang="en-US" kern="1200">
              <a:latin typeface="+mn-ea"/>
              <a:ea typeface="+mn-ea"/>
              <a:cs typeface="+mn-cs"/>
              <a:sym typeface="Arial" panose="020B0604020202020204" pitchFamily="34" charset="0"/>
            </a:endParaRPr>
          </a:p>
          <a:p>
            <a:pPr marL="0" indent="0">
              <a:lnSpc>
                <a:spcPct val="130000"/>
              </a:lnSpc>
              <a:spcBef>
                <a:spcPct val="0"/>
              </a:spcBef>
              <a:buNone/>
            </a:pPr>
            <a:endParaRPr lang="zh-CN" altLang="en-US" kern="1200">
              <a:latin typeface="+mn-ea"/>
              <a:ea typeface="+mn-ea"/>
              <a:cs typeface="+mn-cs"/>
              <a:sym typeface="Arial" panose="020B0604020202020204" pitchFamily="34" charset="0"/>
            </a:endParaRPr>
          </a:p>
          <a:p>
            <a:pPr marL="0" indent="0">
              <a:lnSpc>
                <a:spcPct val="130000"/>
              </a:lnSpc>
              <a:spcBef>
                <a:spcPct val="0"/>
              </a:spcBef>
              <a:buNone/>
            </a:pPr>
            <a:endParaRPr lang="zh-CN" altLang="en-US" kern="1200">
              <a:latin typeface="+mn-ea"/>
              <a:ea typeface="+mn-ea"/>
              <a:cs typeface="+mn-cs"/>
              <a:sym typeface="Arial" panose="020B0604020202020204" pitchFamily="34" charset="0"/>
            </a:endParaRPr>
          </a:p>
          <a:p>
            <a:pPr marL="0" indent="0">
              <a:lnSpc>
                <a:spcPct val="130000"/>
              </a:lnSpc>
              <a:spcBef>
                <a:spcPct val="0"/>
              </a:spcBef>
              <a:buNone/>
            </a:pPr>
            <a:r>
              <a:rPr lang="zh-CN" altLang="en-US" kern="1200">
                <a:latin typeface="+mn-ea"/>
                <a:ea typeface="+mn-ea"/>
                <a:cs typeface="+mn-cs"/>
                <a:sym typeface="Arial" panose="020B0604020202020204" pitchFamily="34" charset="0"/>
              </a:rPr>
              <a:t>     17句中的“是之谓”可译作“这就叫做”，18句中的“此之谓”只能译作“就是说这个”。这两句均为判断句，不过这里的“是”或“此”在古汉语中却是前置的宾语。</a:t>
            </a:r>
            <a:endParaRPr lang="zh-CN" altLang="en-US" kern="1200">
              <a:latin typeface="+mn-ea"/>
              <a:ea typeface="+mn-ea"/>
              <a:cs typeface="+mn-cs"/>
              <a:sym typeface="Arial" panose="020B0604020202020204" pitchFamily="34" charset="0"/>
            </a:endParaRPr>
          </a:p>
          <a:p>
            <a:pPr marL="0" indent="0">
              <a:lnSpc>
                <a:spcPct val="130000"/>
              </a:lnSpc>
              <a:spcBef>
                <a:spcPct val="0"/>
              </a:spcBef>
              <a:buNone/>
            </a:pPr>
            <a:endParaRPr lang="zh-CN" altLang="en-US" kern="1200">
              <a:latin typeface="+mn-ea"/>
              <a:ea typeface="+mn-ea"/>
              <a:cs typeface="+mn-cs"/>
              <a:sym typeface="Arial" panose="020B0604020202020204" pitchFamily="34" charset="0"/>
            </a:endParaRPr>
          </a:p>
        </p:txBody>
      </p:sp>
      <p:sp>
        <p:nvSpPr>
          <p:cNvPr id="2" name="文本框 1"/>
          <p:cNvSpPr txBox="1"/>
          <p:nvPr/>
        </p:nvSpPr>
        <p:spPr>
          <a:xfrm>
            <a:off x="2192655" y="2840355"/>
            <a:ext cx="7359650" cy="829945"/>
          </a:xfrm>
          <a:prstGeom prst="rect">
            <a:avLst/>
          </a:prstGeom>
          <a:noFill/>
        </p:spPr>
        <p:txBody>
          <a:bodyPr wrap="square" rtlCol="0">
            <a:spAutoFit/>
          </a:bodyPr>
          <a:p>
            <a:r>
              <a:rPr lang="en-US" altLang="zh-CN" sz="2400" b="1">
                <a:solidFill>
                  <a:srgbClr val="FFFF00"/>
                </a:solidFill>
              </a:rPr>
              <a:t>      </a:t>
            </a:r>
            <a:r>
              <a:rPr lang="zh-CN" altLang="en-US" sz="2400" b="1">
                <a:solidFill>
                  <a:srgbClr val="FFFF00"/>
                </a:solidFill>
              </a:rPr>
              <a:t>殷商可以借鉴的教训并不远,就在夏后氏那一代(看看他们是如何灭亡的)。</a:t>
            </a:r>
            <a:endParaRPr lang="zh-CN" altLang="en-US" sz="2400" b="1">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4965" y="466725"/>
            <a:ext cx="11292840" cy="5631180"/>
          </a:xfrm>
          <a:prstGeom prst="rect">
            <a:avLst/>
          </a:prstGeom>
          <a:solidFill>
            <a:schemeClr val="accent1">
              <a:lumMod val="20000"/>
              <a:lumOff val="80000"/>
            </a:schemeClr>
          </a:solidFill>
        </p:spPr>
        <p:txBody>
          <a:bodyPr wrap="square" rtlCol="0">
            <a:spAutoFit/>
          </a:bodyPr>
          <a:p>
            <a:pPr marL="0" indent="0">
              <a:lnSpc>
                <a:spcPct val="200000"/>
              </a:lnSpc>
              <a:spcBef>
                <a:spcPct val="0"/>
              </a:spcBef>
              <a:buNone/>
            </a:pPr>
            <a:r>
              <a:rPr lang="en-US" altLang="zh-CN" sz="3200">
                <a:latin typeface="+mn-ea"/>
                <a:ea typeface="+mn-ea"/>
                <a:sym typeface="Arial" panose="020B0604020202020204" pitchFamily="34" charset="0"/>
              </a:rPr>
              <a:t>  </a:t>
            </a:r>
            <a:r>
              <a:rPr lang="en-US" altLang="zh-CN" sz="3600">
                <a:latin typeface="+mn-ea"/>
                <a:ea typeface="+mn-ea"/>
                <a:sym typeface="Arial" panose="020B0604020202020204" pitchFamily="34" charset="0"/>
              </a:rPr>
              <a:t> </a:t>
            </a:r>
            <a:r>
              <a:rPr lang="zh-CN" altLang="en-US" sz="3600">
                <a:latin typeface="+mn-ea"/>
                <a:ea typeface="+mn-ea"/>
                <a:sym typeface="Arial" panose="020B0604020202020204" pitchFamily="34" charset="0"/>
              </a:rPr>
              <a:t>文言文是相对白话文而来的，其特征是以文字为基础来写作，因此注重典故、骈骊[lí]对仗、音律工整，并且不使用标点，在“白话文运动”之前，除了白话文小说外的文章均是由文言体写成，包含了策、诗、词、曲、八股、骈文古文等。</a:t>
            </a:r>
            <a:endParaRPr lang="zh-CN" altLang="en-US" sz="3600">
              <a:latin typeface="+mn-ea"/>
              <a:ea typeface="+mn-ea"/>
              <a:sym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p:nvPr>
            <p:ph idx="1"/>
          </p:nvPr>
        </p:nvPicPr>
        <p:blipFill>
          <a:blip r:embed="rId1"/>
          <a:srcRect b="25227"/>
          <a:stretch>
            <a:fillRect/>
          </a:stretch>
        </p:blipFill>
        <p:spPr>
          <a:xfrm>
            <a:off x="0" y="0"/>
            <a:ext cx="12081510" cy="6858000"/>
          </a:xfrm>
          <a:prstGeom prst="rect">
            <a:avLst/>
          </a:prstGeom>
        </p:spPr>
      </p:pic>
      <p:sp>
        <p:nvSpPr>
          <p:cNvPr id="3" name="文本框 2"/>
          <p:cNvSpPr txBox="1"/>
          <p:nvPr/>
        </p:nvSpPr>
        <p:spPr>
          <a:xfrm>
            <a:off x="1524635" y="0"/>
            <a:ext cx="9102090" cy="4615815"/>
          </a:xfrm>
          <a:prstGeom prst="rect">
            <a:avLst/>
          </a:prstGeom>
          <a:noFill/>
        </p:spPr>
        <p:txBody>
          <a:bodyPr wrap="square" rtlCol="0">
            <a:spAutoFit/>
          </a:bodyPr>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二、解题技巧</a:t>
            </a: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a:p>
            <a:pPr algn="l"/>
            <a:r>
              <a:rPr lang="zh-CN" altLang="en-US" sz="2100" b="1">
                <a:latin typeface="华文中宋" panose="02010600040101010101" charset="-122"/>
                <a:ea typeface="华文中宋" panose="02010600040101010101" charset="-122"/>
                <a:cs typeface="华文中宋" panose="02010600040101010101" charset="-122"/>
                <a:sym typeface="+mn-ea"/>
              </a:rPr>
              <a:t>     例</a:t>
            </a:r>
            <a:r>
              <a:rPr lang="en-US" altLang="zh-CN" sz="2100" b="1">
                <a:latin typeface="华文中宋" panose="02010600040101010101" charset="-122"/>
                <a:ea typeface="华文中宋" panose="02010600040101010101" charset="-122"/>
                <a:cs typeface="华文中宋" panose="02010600040101010101" charset="-122"/>
                <a:sym typeface="+mn-ea"/>
              </a:rPr>
              <a:t>6</a:t>
            </a:r>
            <a:r>
              <a:rPr lang="zh-CN" altLang="en-US" sz="2100" b="1">
                <a:latin typeface="华文中宋" panose="02010600040101010101" charset="-122"/>
                <a:ea typeface="华文中宋" panose="02010600040101010101" charset="-122"/>
                <a:cs typeface="华文中宋" panose="02010600040101010101" charset="-122"/>
                <a:sym typeface="+mn-ea"/>
              </a:rPr>
              <a:t>【2019・枣庄】</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algn="l"/>
            <a:r>
              <a:rPr lang="zh-CN" sz="2100">
                <a:latin typeface="华文中宋" panose="02010600040101010101" charset="-122"/>
                <a:ea typeface="华文中宋" panose="02010600040101010101" charset="-122"/>
                <a:cs typeface="华文中宋" panose="02010600040101010101" charset="-122"/>
                <a:sym typeface="+mn-ea"/>
              </a:rPr>
              <a:t>           </a:t>
            </a:r>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sz="2100">
                <a:latin typeface="华文中宋" panose="02010600040101010101" charset="-122"/>
                <a:ea typeface="华文中宋" panose="02010600040101010101" charset="-122"/>
                <a:cs typeface="华文中宋" panose="02010600040101010101" charset="-122"/>
                <a:sym typeface="+mn-ea"/>
              </a:rPr>
              <a:t>1）选文（乙）《邹忌讽齐王纳谏》</a:t>
            </a:r>
            <a:r>
              <a:rPr lang="zh-CN" sz="2100">
                <a:latin typeface="华文中宋" panose="02010600040101010101" charset="-122"/>
                <a:ea typeface="华文中宋" panose="02010600040101010101" charset="-122"/>
                <a:cs typeface="华文中宋" panose="02010600040101010101" charset="-122"/>
                <a:sym typeface="+mn-ea"/>
              </a:rPr>
              <a:t>出自西汉　   　编订的史书《　   　》。</a:t>
            </a:r>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endParaRPr lang="zh-CN" sz="2100">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考点</a:t>
            </a:r>
            <a:r>
              <a:rPr lang="en-US" altLang="zh-CN" sz="2100" b="1">
                <a:latin typeface="华文中宋" panose="02010600040101010101" charset="-122"/>
                <a:ea typeface="华文中宋" panose="02010600040101010101" charset="-122"/>
                <a:cs typeface="华文中宋" panose="02010600040101010101" charset="-122"/>
                <a:sym typeface="+mn-ea"/>
              </a:rPr>
              <a:t>6</a:t>
            </a:r>
            <a:r>
              <a:rPr lang="zh-CN" altLang="en-US" sz="2100" b="1">
                <a:latin typeface="华文中宋" panose="02010600040101010101" charset="-122"/>
                <a:ea typeface="华文中宋" panose="02010600040101010101" charset="-122"/>
                <a:cs typeface="华文中宋" panose="02010600040101010101" charset="-122"/>
                <a:sym typeface="+mn-ea"/>
              </a:rPr>
              <a:t>：文学常识</a:t>
            </a:r>
            <a:endParaRPr lang="zh-CN" altLang="en-US" sz="2100" b="1">
              <a:latin typeface="华文中宋" panose="02010600040101010101" charset="-122"/>
              <a:ea typeface="华文中宋" panose="02010600040101010101" charset="-122"/>
              <a:cs typeface="华文中宋" panose="02010600040101010101" charset="-122"/>
              <a:sym typeface="+mn-ea"/>
            </a:endParaRPr>
          </a:p>
          <a:p>
            <a:pPr indent="709295" fontAlgn="auto">
              <a:lnSpc>
                <a:spcPct val="150000"/>
              </a:lnSpc>
            </a:pPr>
            <a:r>
              <a:rPr lang="zh-CN" altLang="en-US" sz="2100" b="1">
                <a:latin typeface="华文中宋" panose="02010600040101010101" charset="-122"/>
                <a:ea typeface="华文中宋" panose="02010600040101010101" charset="-122"/>
                <a:cs typeface="华文中宋" panose="02010600040101010101" charset="-122"/>
                <a:sym typeface="+mn-ea"/>
              </a:rPr>
              <a:t>重点</a:t>
            </a:r>
            <a:r>
              <a:rPr lang="zh-CN" altLang="en-US" sz="2100" b="1">
                <a:latin typeface="华文中宋" panose="02010600040101010101" charset="-122"/>
                <a:ea typeface="华文中宋" panose="02010600040101010101" charset="-122"/>
                <a:cs typeface="华文中宋" panose="02010600040101010101" charset="-122"/>
                <a:sym typeface="+mn-ea"/>
              </a:rPr>
              <a:t>识记课本注解 </a:t>
            </a:r>
            <a:endParaRPr lang="zh-CN" altLang="en-US" sz="2100" b="1">
              <a:latin typeface="华文中宋" panose="02010600040101010101" charset="-122"/>
              <a:ea typeface="华文中宋" panose="02010600040101010101" charset="-122"/>
              <a:cs typeface="华文中宋" panose="02010600040101010101" charset="-122"/>
            </a:endParaRPr>
          </a:p>
          <a:p>
            <a:pPr indent="709295" fontAlgn="auto">
              <a:lnSpc>
                <a:spcPct val="150000"/>
              </a:lnSpc>
            </a:pPr>
            <a:endParaRPr lang="zh-CN" altLang="en-US" sz="21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1710055" y="2067560"/>
            <a:ext cx="8350885" cy="460375"/>
          </a:xfrm>
          <a:prstGeom prst="rect">
            <a:avLst/>
          </a:prstGeom>
          <a:noFill/>
        </p:spPr>
        <p:txBody>
          <a:bodyPr wrap="square" rtlCol="0">
            <a:spAutoFit/>
          </a:bodyPr>
          <a:p>
            <a:pPr algn="l"/>
            <a:r>
              <a:rPr lang="en-US" altLang="zh-CN" sz="2400">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刘向     </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战国策</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520065" y="982345"/>
            <a:ext cx="11108055" cy="5875655"/>
          </a:xfrm>
        </p:spPr>
        <p:txBody>
          <a:bodyPr>
            <a:normAutofit/>
          </a:bodyPr>
          <a:p>
            <a:pPr marL="0" indent="0" fontAlgn="base">
              <a:buNone/>
            </a:pPr>
            <a:r>
              <a:rPr lang="en-US" altLang="zh-CN" strike="noStrike" noProof="1">
                <a:solidFill>
                  <a:srgbClr val="FFFF00"/>
                </a:solidFill>
              </a:rPr>
              <a:t>    </a:t>
            </a:r>
            <a:r>
              <a:rPr lang="zh-CN" altLang="en-US" sz="2800" strike="noStrike" noProof="1">
                <a:solidFill>
                  <a:srgbClr val="FFFF00"/>
                </a:solidFill>
              </a:rPr>
              <a:t>一、学习文言文，最应该下功夫的是文言字词、句式等方面的知识，只有积累了一定的文言知识，才可能顺利地阅读文言文。</a:t>
            </a:r>
            <a:endParaRPr lang="zh-CN" altLang="en-US" sz="2800" strike="noStrike" noProof="1">
              <a:solidFill>
                <a:srgbClr val="FFFF00"/>
              </a:solidFill>
            </a:endParaRPr>
          </a:p>
          <a:p>
            <a:pPr marL="0" indent="0" fontAlgn="base">
              <a:buNone/>
            </a:pPr>
            <a:r>
              <a:rPr lang="zh-CN" altLang="en-US" sz="2800" strike="noStrike" noProof="1"/>
              <a:t>　　</a:t>
            </a:r>
            <a:r>
              <a:rPr lang="zh-CN" altLang="en-US" sz="2800" strike="noStrike" noProof="1">
                <a:solidFill>
                  <a:srgbClr val="00B0F0"/>
                </a:solidFill>
              </a:rPr>
              <a:t>1.重视预习，学会自学</a:t>
            </a:r>
            <a:endParaRPr lang="zh-CN" altLang="en-US" sz="2800" strike="noStrike" noProof="1">
              <a:solidFill>
                <a:srgbClr val="00B0F0"/>
              </a:solidFill>
            </a:endParaRPr>
          </a:p>
          <a:p>
            <a:pPr marL="0" indent="0" fontAlgn="base">
              <a:buNone/>
            </a:pPr>
            <a:r>
              <a:rPr lang="zh-CN" altLang="en-US" sz="2800" strike="noStrike" noProof="1"/>
              <a:t>　　课前一定要借助注释自己逐字逐句去翻译，不要坐等老师来讲解。预习时注意找出疑难字句提交课堂讨论，向老师、同学请教。对重点字词要进行归类认识，突出重点，突破难点。有相当多的文言实词是一词多义、一词多用的，我们要善于记忆、比较、归纳、整理，把“字词”学“活”。</a:t>
            </a:r>
            <a:endParaRPr lang="zh-CN" altLang="en-US" sz="2800" strike="noStrike" noProof="1"/>
          </a:p>
          <a:p>
            <a:pPr marL="0" indent="0" fontAlgn="base">
              <a:buNone/>
            </a:pPr>
            <a:r>
              <a:rPr lang="zh-CN" altLang="en-US" sz="2800" strike="noStrike" noProof="1"/>
              <a:t>　</a:t>
            </a:r>
            <a:endParaRPr lang="zh-CN" altLang="en-US" sz="2800" strike="noStrike" noProof="1"/>
          </a:p>
        </p:txBody>
      </p:sp>
      <p:sp>
        <p:nvSpPr>
          <p:cNvPr id="4" name="矩形 3"/>
          <p:cNvSpPr/>
          <p:nvPr/>
        </p:nvSpPr>
        <p:spPr>
          <a:xfrm>
            <a:off x="3119120" y="78740"/>
            <a:ext cx="5692140" cy="829945"/>
          </a:xfrm>
          <a:prstGeom prst="rect">
            <a:avLst/>
          </a:prstGeom>
          <a:noFill/>
          <a:ln>
            <a:noFill/>
          </a:ln>
        </p:spPr>
        <p:txBody>
          <a:bodyPr wrap="none" rtlCol="0" anchor="t">
            <a:spAutoFit/>
            <a:scene3d>
              <a:camera prst="obliqueTopLeft"/>
              <a:lightRig rig="soft" dir="t">
                <a:rot lat="0" lon="0" rev="0"/>
              </a:lightRig>
            </a:scene3d>
            <a:sp3d extrusionH="336550" prstMaterial="plastic">
              <a:extrusionClr>
                <a:srgbClr val="77DEFB"/>
              </a:extrusionClr>
            </a:sp3d>
          </a:bodyPr>
          <a:p>
            <a:pPr algn="ctr" fontAlgn="base"/>
            <a:r>
              <a:rPr lang="zh-CN" altLang="en-US" sz="4800" b="1" strike="noStrike" noProof="1">
                <a:solidFill>
                  <a:srgbClr val="FFFF00"/>
                </a:solidFill>
                <a:effectLst>
                  <a:outerShdw blurRad="60007" dist="310007" dir="7680000" sy="30000" kx="1300200" algn="ctr" rotWithShape="0">
                    <a:srgbClr val="5B9BD5">
                      <a:alpha val="32000"/>
                      <a:lumMod val="50000"/>
                    </a:srgbClr>
                  </a:outerShdw>
                </a:effectLst>
                <a:latin typeface="Arial" panose="020B0604020202020204" pitchFamily="34" charset="0"/>
                <a:ea typeface="宋体" panose="02010600030101010101" pitchFamily="2" charset="-122"/>
                <a:cs typeface="+mn-ea"/>
              </a:rPr>
              <a:t>文言文学习方法浅析</a:t>
            </a:r>
            <a:endParaRPr lang="zh-CN" altLang="en-US" sz="4800" b="1" strike="noStrike" noProof="1">
              <a:solidFill>
                <a:srgbClr val="FFFF00"/>
              </a:solidFill>
              <a:effectLst>
                <a:outerShdw blurRad="60007" dist="310007" dir="7680000" sy="30000" kx="1300200" algn="ctr" rotWithShape="0">
                  <a:srgbClr val="5B9BD5">
                    <a:alpha val="32000"/>
                    <a:lumMod val="50000"/>
                  </a:srgbClr>
                </a:outerShdw>
              </a:effectLst>
              <a:latin typeface="Arial" panose="020B0604020202020204" pitchFamily="34" charset="0"/>
              <a:ea typeface="宋体" panose="02010600030101010101" pitchFamily="2" charset="-122"/>
              <a:cs typeface="+mn-ea"/>
            </a:endParaRPr>
          </a:p>
        </p:txBody>
      </p:sp>
    </p:spTree>
  </p:cSld>
  <p:clrMapOvr>
    <a:masterClrMapping/>
  </p:clrMapOvr>
  <p:transition>
    <p:spli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425450"/>
            <a:ext cx="11253470" cy="1353185"/>
          </a:xfrm>
          <a:prstGeom prst="rect">
            <a:avLst/>
          </a:prstGeom>
          <a:solidFill>
            <a:schemeClr val="accent1">
              <a:lumMod val="20000"/>
              <a:lumOff val="80000"/>
            </a:schemeClr>
          </a:solidFill>
        </p:spPr>
        <p:txBody>
          <a:bodyPr wrap="square" rtlCol="0">
            <a:spAutoFit/>
          </a:bodyPr>
          <a:p>
            <a:pPr algn="l"/>
            <a:endParaRPr lang="zh-CN">
              <a:latin typeface="华文中宋" panose="02010600040101010101" charset="-122"/>
              <a:ea typeface="华文中宋" panose="02010600040101010101" charset="-122"/>
              <a:cs typeface="华文中宋" panose="02010600040101010101" charset="-122"/>
              <a:sym typeface="+mn-ea"/>
            </a:endParaRPr>
          </a:p>
          <a:p>
            <a:pPr algn="l"/>
            <a:r>
              <a:rPr lang="zh-CN" sz="3200">
                <a:latin typeface="华文中宋" panose="02010600040101010101" charset="-122"/>
                <a:ea typeface="华文中宋" panose="02010600040101010101" charset="-122"/>
                <a:cs typeface="华文中宋" panose="02010600040101010101" charset="-122"/>
                <a:sym typeface="+mn-ea"/>
              </a:rPr>
              <a:t>     12.（甲）文的“太守之乐”与（乙）文中的“公之乐</a:t>
            </a:r>
            <a:r>
              <a:rPr lang="en-US" altLang="zh-CN" sz="3200">
                <a:latin typeface="华文中宋" panose="02010600040101010101" charset="-122"/>
                <a:ea typeface="华文中宋" panose="02010600040101010101" charset="-122"/>
                <a:cs typeface="华文中宋" panose="02010600040101010101" charset="-122"/>
                <a:sym typeface="+mn-ea"/>
              </a:rPr>
              <a:t>”</a:t>
            </a:r>
            <a:r>
              <a:rPr lang="zh-CN" sz="3200">
                <a:latin typeface="华文中宋" panose="02010600040101010101" charset="-122"/>
                <a:ea typeface="华文中宋" panose="02010600040101010101" charset="-122"/>
                <a:cs typeface="华文中宋" panose="02010600040101010101" charset="-122"/>
                <a:sym typeface="+mn-ea"/>
              </a:rPr>
              <a:t>分别指什么？（2分）</a:t>
            </a:r>
            <a:endParaRPr lang="zh-CN" altLang="en-US" sz="320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87045" y="2283460"/>
            <a:ext cx="10793730" cy="4276725"/>
          </a:xfrm>
          <a:prstGeom prst="rect">
            <a:avLst/>
          </a:prstGeom>
          <a:solidFill>
            <a:schemeClr val="accent3">
              <a:lumMod val="95000"/>
            </a:schemeClr>
          </a:solidFill>
        </p:spPr>
        <p:txBody>
          <a:bodyPr wrap="square" rtlCol="0">
            <a:spAutoFit/>
          </a:bodyPr>
          <a:p>
            <a:pPr algn="l">
              <a:lnSpc>
                <a:spcPct val="15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（甲）文“太守之乐”指与民同乐，乐民所乐；</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（乙）文“公之乐”指国家安定，百姓丰衣足食。</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endParaRPr>
          </a:p>
          <a:p>
            <a:pPr algn="l">
              <a:lnSpc>
                <a:spcPct val="15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 （答“吾君优游而无为于上，吾民给足而无憾于下“政治清明，百姓安居乐业”“国家太平，人民幸福”“国泰民安”等都可）</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endParaRPr>
          </a:p>
          <a:p>
            <a:endParaRPr lang="zh-CN" altLang="en-US" sz="3200" b="1">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8760" y="428625"/>
            <a:ext cx="11715115" cy="6000750"/>
          </a:xfrm>
          <a:prstGeom prst="rect">
            <a:avLst/>
          </a:prstGeom>
          <a:solidFill>
            <a:schemeClr val="accent1">
              <a:lumMod val="20000"/>
              <a:lumOff val="80000"/>
            </a:schemeClr>
          </a:solidFill>
        </p:spPr>
        <p:txBody>
          <a:bodyPr wrap="square" rtlCol="0">
            <a:spAutoFit/>
          </a:bodyPr>
          <a:p>
            <a:pPr marL="0">
              <a:lnSpc>
                <a:spcPct val="150000"/>
              </a:lnSpc>
              <a:buNone/>
            </a:pPr>
            <a:r>
              <a:rPr lang="zh-CN" altLang="en-US" sz="2800" b="1">
                <a:solidFill>
                  <a:srgbClr val="1915B0"/>
                </a:solidFill>
                <a:sym typeface="+mn-ea"/>
              </a:rPr>
              <a:t>　</a:t>
            </a:r>
            <a:r>
              <a:rPr lang="zh-CN" altLang="en-US" sz="3200" b="1">
                <a:solidFill>
                  <a:srgbClr val="1915B0"/>
                </a:solidFill>
                <a:sym typeface="+mn-ea"/>
              </a:rPr>
              <a:t>   2.遵循“字不离句”的原则去理解、体会。</a:t>
            </a:r>
            <a:endParaRPr lang="zh-CN" altLang="en-US" sz="3200" b="1" strike="noStrike" noProof="1">
              <a:solidFill>
                <a:srgbClr val="1915B0"/>
              </a:solidFill>
            </a:endParaRPr>
          </a:p>
          <a:p>
            <a:pPr marL="0">
              <a:lnSpc>
                <a:spcPct val="150000"/>
              </a:lnSpc>
              <a:buNone/>
            </a:pPr>
            <a:r>
              <a:rPr lang="zh-CN" altLang="en-US" sz="3200" b="1">
                <a:sym typeface="+mn-ea"/>
              </a:rPr>
              <a:t>　　不管是实词还是虚词，其意义、用法总是在具体的语言环境中显示出来的，积累文言字词不要死记硬背，而应结合“语境”去揣摩。</a:t>
            </a:r>
            <a:endParaRPr lang="zh-CN" altLang="en-US" sz="3200" b="1" strike="noStrike" noProof="1"/>
          </a:p>
          <a:p>
            <a:pPr marL="0">
              <a:lnSpc>
                <a:spcPct val="150000"/>
              </a:lnSpc>
              <a:buNone/>
            </a:pPr>
            <a:r>
              <a:rPr lang="zh-CN" altLang="en-US" sz="3200" b="1">
                <a:solidFill>
                  <a:srgbClr val="1915B0"/>
                </a:solidFill>
                <a:sym typeface="+mn-ea"/>
              </a:rPr>
              <a:t>　　3.要牢牢记住主要文言句式。</a:t>
            </a:r>
            <a:endParaRPr lang="zh-CN" altLang="en-US" sz="3200" b="1" strike="noStrike" noProof="1">
              <a:solidFill>
                <a:srgbClr val="1915B0"/>
              </a:solidFill>
            </a:endParaRPr>
          </a:p>
          <a:p>
            <a:pPr marL="0">
              <a:lnSpc>
                <a:spcPct val="150000"/>
              </a:lnSpc>
              <a:buNone/>
            </a:pPr>
            <a:r>
              <a:rPr lang="zh-CN" altLang="en-US" sz="3200" b="1">
                <a:sym typeface="+mn-ea"/>
              </a:rPr>
              <a:t>　　主要文言句式有五种：判断句、疑问句、被动句、省略句和倒装句，每种又有几种不同形式，记住形式，便于识记和理解。</a:t>
            </a:r>
            <a:endParaRPr lang="zh-CN" altLang="en-US" sz="3200" b="1" strike="noStrike" noProof="1"/>
          </a:p>
          <a:p>
            <a:pPr marL="0">
              <a:lnSpc>
                <a:spcPct val="150000"/>
              </a:lnSpc>
              <a:buNone/>
            </a:pPr>
            <a:endParaRPr lang="zh-CN" altLang="en-US" sz="3200" b="1" strike="noStrike" noProof="1"/>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359410" y="156845"/>
            <a:ext cx="11391900" cy="6790055"/>
          </a:xfrm>
        </p:spPr>
        <p:txBody>
          <a:bodyPr>
            <a:normAutofit/>
          </a:bodyPr>
          <a:p>
            <a:pPr marL="0" indent="0" fontAlgn="base">
              <a:buNone/>
            </a:pPr>
            <a:r>
              <a:rPr lang="zh-CN" altLang="en-US" strike="noStrike" noProof="1"/>
              <a:t>　   </a:t>
            </a:r>
            <a:r>
              <a:rPr lang="zh-CN" altLang="en-US" strike="noStrike" noProof="1">
                <a:solidFill>
                  <a:srgbClr val="FFFF00"/>
                </a:solidFill>
              </a:rPr>
              <a:t>二、语文教材强调文言文的朗读、背诵，其意图是让学生通过多读多背来掌握文言知识，理解文意，培养语言感悟能力。诵读可分四步进行：</a:t>
            </a:r>
            <a:endParaRPr lang="zh-CN" altLang="en-US" strike="noStrike" noProof="1">
              <a:solidFill>
                <a:srgbClr val="FFFF00"/>
              </a:solidFill>
            </a:endParaRPr>
          </a:p>
          <a:p>
            <a:pPr marL="0" indent="0" fontAlgn="base">
              <a:buNone/>
            </a:pPr>
            <a:r>
              <a:rPr lang="zh-CN" altLang="en-US" strike="noStrike" noProof="1">
                <a:solidFill>
                  <a:srgbClr val="00B0F0"/>
                </a:solidFill>
              </a:rPr>
              <a:t>　　1.借助注释，粗读课文</a:t>
            </a:r>
            <a:endParaRPr lang="zh-CN" altLang="en-US" strike="noStrike" noProof="1">
              <a:solidFill>
                <a:srgbClr val="00B0F0"/>
              </a:solidFill>
            </a:endParaRPr>
          </a:p>
          <a:p>
            <a:pPr marL="0" indent="0" fontAlgn="base">
              <a:buNone/>
            </a:pPr>
            <a:r>
              <a:rPr lang="zh-CN" altLang="en-US" strike="noStrike" noProof="1"/>
              <a:t>　　预习时完成粗读任务。粗读的首要任务是疏通文字，然后在此基础上感知课文，从整体上初步地把握课文结构。结合注释，根据上下文读两三遍，再连猜带蒙，对课文内容应该能了解六七成了。粗读中要画出疑难词句，以备在课堂上提交讨论。</a:t>
            </a:r>
            <a:endParaRPr lang="zh-CN" altLang="en-US" strike="noStrike" noProof="1"/>
          </a:p>
          <a:p>
            <a:pPr marL="0" indent="0" fontAlgn="base">
              <a:buNone/>
            </a:pPr>
            <a:r>
              <a:rPr lang="zh-CN" altLang="en-US" strike="noStrike" noProof="1"/>
              <a:t>　　</a:t>
            </a:r>
            <a:r>
              <a:rPr lang="zh-CN" altLang="en-US" strike="noStrike" noProof="1">
                <a:solidFill>
                  <a:srgbClr val="00B0F0"/>
                </a:solidFill>
              </a:rPr>
              <a:t>2.质疑、解难、细读课文</a:t>
            </a:r>
            <a:endParaRPr lang="zh-CN" altLang="en-US" strike="noStrike" noProof="1">
              <a:solidFill>
                <a:srgbClr val="00B0F0"/>
              </a:solidFill>
            </a:endParaRPr>
          </a:p>
          <a:p>
            <a:pPr marL="0" indent="0" fontAlgn="base">
              <a:buNone/>
            </a:pPr>
            <a:r>
              <a:rPr lang="zh-CN" altLang="en-US" strike="noStrike" noProof="1"/>
              <a:t>　　通过课内细读，要能准确地正音、正形、断句，要解决粗读中遇到的疑难问题，要对文章结构进行分析。要增进对文章内容的理解。</a:t>
            </a:r>
            <a:endParaRPr lang="zh-CN" altLang="en-US" strike="noStrike" noProof="1"/>
          </a:p>
          <a:p>
            <a:pPr marL="0" indent="0" fontAlgn="base">
              <a:buNone/>
            </a:pPr>
            <a:r>
              <a:rPr lang="zh-CN" altLang="en-US" strike="noStrike" noProof="1"/>
              <a:t>　</a:t>
            </a:r>
            <a:endParaRPr lang="zh-CN" altLang="en-US" strike="noStrike" noProof="1"/>
          </a:p>
        </p:txBody>
      </p:sp>
    </p:spTree>
  </p:cSld>
  <p:clrMapOvr>
    <a:masterClrMapping/>
  </p:clrMapOvr>
  <p:transition>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3710" y="398780"/>
            <a:ext cx="11244580" cy="5754370"/>
          </a:xfrm>
          <a:prstGeom prst="rect">
            <a:avLst/>
          </a:prstGeom>
          <a:solidFill>
            <a:schemeClr val="accent1">
              <a:lumMod val="20000"/>
              <a:lumOff val="80000"/>
            </a:schemeClr>
          </a:solidFill>
        </p:spPr>
        <p:txBody>
          <a:bodyPr wrap="square" rtlCol="0">
            <a:spAutoFit/>
          </a:bodyPr>
          <a:p>
            <a:pPr marL="0" indent="0">
              <a:lnSpc>
                <a:spcPct val="150000"/>
              </a:lnSpc>
              <a:buNone/>
            </a:pPr>
            <a:r>
              <a:rPr lang="zh-CN" altLang="en-US" sz="1600">
                <a:solidFill>
                  <a:srgbClr val="1915B0"/>
                </a:solidFill>
                <a:sym typeface="+mn-ea"/>
              </a:rPr>
              <a:t>　    </a:t>
            </a:r>
            <a:r>
              <a:rPr lang="zh-CN" altLang="en-US" sz="1800">
                <a:solidFill>
                  <a:srgbClr val="1915B0"/>
                </a:solidFill>
                <a:sym typeface="+mn-ea"/>
              </a:rPr>
              <a:t>    </a:t>
            </a:r>
            <a:r>
              <a:rPr lang="zh-CN" altLang="en-US" sz="3200" b="1">
                <a:solidFill>
                  <a:srgbClr val="1915B0"/>
                </a:solidFill>
                <a:sym typeface="+mn-ea"/>
              </a:rPr>
              <a:t>3.深入领会，精读课文。</a:t>
            </a:r>
            <a:endParaRPr lang="zh-CN" altLang="en-US" sz="3200" b="1" strike="noStrike" noProof="1">
              <a:solidFill>
                <a:srgbClr val="1915B0"/>
              </a:solidFill>
            </a:endParaRPr>
          </a:p>
          <a:p>
            <a:pPr marL="0" indent="0">
              <a:lnSpc>
                <a:spcPct val="150000"/>
              </a:lnSpc>
              <a:buNone/>
            </a:pPr>
            <a:r>
              <a:rPr lang="zh-CN" altLang="en-US" sz="3200" b="1">
                <a:sym typeface="+mn-ea"/>
              </a:rPr>
              <a:t>　　精读时要力求读出语气、语调和节奏。通过精读，更深入地感悟、理解作品，体会文章的情感，把握文章的特色。</a:t>
            </a:r>
            <a:endParaRPr lang="zh-CN" altLang="en-US" sz="3200" b="1" strike="noStrike" noProof="1"/>
          </a:p>
          <a:p>
            <a:pPr marL="0" indent="0">
              <a:lnSpc>
                <a:spcPct val="150000"/>
              </a:lnSpc>
              <a:buNone/>
            </a:pPr>
            <a:r>
              <a:rPr lang="zh-CN" altLang="en-US" sz="3200" b="1">
                <a:sym typeface="+mn-ea"/>
              </a:rPr>
              <a:t>　　</a:t>
            </a:r>
            <a:r>
              <a:rPr lang="zh-CN" altLang="en-US" sz="3200" b="1">
                <a:solidFill>
                  <a:srgbClr val="1915B0"/>
                </a:solidFill>
                <a:sym typeface="+mn-ea"/>
              </a:rPr>
              <a:t>4.鉴赏评价，熟读课文。</a:t>
            </a:r>
            <a:endParaRPr lang="zh-CN" altLang="en-US" sz="3200" b="1" strike="noStrike" noProof="1">
              <a:solidFill>
                <a:srgbClr val="1915B0"/>
              </a:solidFill>
            </a:endParaRPr>
          </a:p>
          <a:p>
            <a:pPr marL="0" indent="0">
              <a:lnSpc>
                <a:spcPct val="150000"/>
              </a:lnSpc>
              <a:buNone/>
            </a:pPr>
            <a:r>
              <a:rPr lang="zh-CN" altLang="en-US" sz="3200" b="1">
                <a:sym typeface="+mn-ea"/>
              </a:rPr>
              <a:t>　　这一步主要靠课后同学们主动进行。要熟读成诵，要强化文言字词的学习效果，深化对课文内容、结构的理解。要有意识地提高自己的文学鉴赏、评价能力。</a:t>
            </a:r>
            <a:endParaRPr lang="zh-CN" altLang="en-US" sz="3200" b="1" strike="noStrike" noProof="1"/>
          </a:p>
          <a:p>
            <a:endParaRPr lang="zh-CN" altLang="en-US" sz="3200" b="1" strike="noStrike" noProof="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2750" y="323850"/>
            <a:ext cx="10996930" cy="6123940"/>
          </a:xfrm>
          <a:prstGeom prst="rect">
            <a:avLst/>
          </a:prstGeom>
          <a:noFill/>
        </p:spPr>
        <p:txBody>
          <a:bodyPr wrap="square" rtlCol="0" anchor="t">
            <a:spAutoFit/>
          </a:bodyPr>
          <a:p>
            <a:pPr algn="l"/>
            <a:r>
              <a:rPr lang="en-US" altLang="zh-CN" sz="2000" b="1">
                <a:latin typeface="华文中宋" panose="02010600040101010101" charset="-122"/>
                <a:ea typeface="华文中宋" panose="02010600040101010101" charset="-122"/>
                <a:cs typeface="华文中宋" panose="02010600040101010101" charset="-122"/>
                <a:sym typeface="+mn-ea"/>
              </a:rPr>
              <a:t>2018         </a:t>
            </a:r>
            <a:r>
              <a:rPr lang="zh-CN" sz="2000">
                <a:latin typeface="华文中宋" panose="02010600040101010101" charset="-122"/>
                <a:ea typeface="华文中宋" panose="02010600040101010101" charset="-122"/>
                <a:cs typeface="华文中宋" panose="02010600040101010101" charset="-122"/>
                <a:sym typeface="+mn-ea"/>
              </a:rPr>
              <a:t>11.（二）阅读下面两则古文，完成9-13题。（15分）</a:t>
            </a:r>
            <a:endParaRPr lang="zh-CN" sz="2000">
              <a:latin typeface="华文中宋" panose="02010600040101010101" charset="-122"/>
              <a:ea typeface="华文中宋" panose="02010600040101010101" charset="-122"/>
              <a:cs typeface="华文中宋" panose="02010600040101010101" charset="-122"/>
              <a:sym typeface="+mn-ea"/>
            </a:endParaRPr>
          </a:p>
          <a:p>
            <a:pPr algn="l"/>
            <a:r>
              <a:rPr lang="zh-CN" sz="2000">
                <a:latin typeface="华文中宋" panose="02010600040101010101" charset="-122"/>
                <a:ea typeface="华文中宋" panose="02010600040101010101" charset="-122"/>
                <a:cs typeface="华文中宋" panose="02010600040101010101" charset="-122"/>
                <a:sym typeface="+mn-ea"/>
              </a:rPr>
              <a:t>【甲】元丰六年十月十二日，夜，解衣欲睡，月色入户，欣然起行。念无与为乐者，遂至承天寺，寻张怀民。怀民亦未寝，相与步中庭。</a:t>
            </a:r>
            <a:r>
              <a:rPr lang="zh-CN" sz="2000" u="sng">
                <a:latin typeface="华文中宋" panose="02010600040101010101" charset="-122"/>
                <a:ea typeface="华文中宋" panose="02010600040101010101" charset="-122"/>
                <a:cs typeface="华文中宋" panose="02010600040101010101" charset="-122"/>
                <a:sym typeface="+mn-ea"/>
              </a:rPr>
              <a:t>庭下如积水空明，水中藻、荇交横，盖竹柏影也。</a:t>
            </a:r>
            <a:r>
              <a:rPr lang="zh-CN" sz="2000">
                <a:latin typeface="华文中宋" panose="02010600040101010101" charset="-122"/>
                <a:ea typeface="华文中宋" panose="02010600040101010101" charset="-122"/>
                <a:cs typeface="华文中宋" panose="02010600040101010101" charset="-122"/>
                <a:sym typeface="+mn-ea"/>
              </a:rPr>
              <a:t>何夜无月？何处无松柏？但少闲人如吾两人者耳。</a:t>
            </a:r>
            <a:endParaRPr lang="zh-CN" sz="2000">
              <a:latin typeface="华文中宋" panose="02010600040101010101" charset="-122"/>
              <a:ea typeface="华文中宋" panose="02010600040101010101" charset="-122"/>
              <a:cs typeface="华文中宋" panose="02010600040101010101" charset="-122"/>
              <a:sym typeface="+mn-ea"/>
            </a:endParaRPr>
          </a:p>
          <a:p>
            <a:pPr algn="l"/>
            <a:r>
              <a:rPr lang="zh-CN" sz="2000">
                <a:latin typeface="华文中宋" panose="02010600040101010101" charset="-122"/>
                <a:ea typeface="华文中宋" panose="02010600040101010101" charset="-122"/>
                <a:cs typeface="华文中宋" panose="02010600040101010101" charset="-122"/>
                <a:sym typeface="+mn-ea"/>
              </a:rPr>
              <a:t>——苏轼《记承天寺夜游》</a:t>
            </a:r>
            <a:endParaRPr lang="zh-CN" sz="2000">
              <a:latin typeface="华文中宋" panose="02010600040101010101" charset="-122"/>
              <a:ea typeface="华文中宋" panose="02010600040101010101" charset="-122"/>
              <a:cs typeface="华文中宋" panose="02010600040101010101" charset="-122"/>
              <a:sym typeface="+mn-ea"/>
            </a:endParaRPr>
          </a:p>
          <a:p>
            <a:pPr algn="l"/>
            <a:r>
              <a:rPr lang="zh-CN" sz="2000">
                <a:latin typeface="华文中宋" panose="02010600040101010101" charset="-122"/>
                <a:ea typeface="华文中宋" panose="02010600040101010101" charset="-122"/>
                <a:cs typeface="华文中宋" panose="02010600040101010101" charset="-122"/>
                <a:sym typeface="+mn-ea"/>
              </a:rPr>
              <a:t>【乙】崇祯五年①十二月，余住西湖。大雪三日，湖中人鸟声俱绝。是日更定②矣，余拏一小舟，拥毳衣③炉火，独往湖心亭看雪。雾凇沆砀，天与云与山与水，上下一白。湖上影子，惟长堤一痕，湖心亭一点，与余舟一芥，舟中人两三粒而已。到亭上，有两人铺毡对坐，一童子烧酒，炉正沸。见余大喜，曰：“湖中焉得更有此人！”拉余同饮。余强饮三大白而别。问其姓氏，是金陵人，客此。及下船，舟子喃喃曰：“莫说相公痴④，更有痴似相公者！”</a:t>
            </a:r>
            <a:endParaRPr lang="zh-CN" sz="2000">
              <a:latin typeface="华文中宋" panose="02010600040101010101" charset="-122"/>
              <a:ea typeface="华文中宋" panose="02010600040101010101" charset="-122"/>
              <a:cs typeface="华文中宋" panose="02010600040101010101" charset="-122"/>
              <a:sym typeface="+mn-ea"/>
            </a:endParaRPr>
          </a:p>
          <a:p>
            <a:pPr algn="l"/>
            <a:r>
              <a:rPr lang="zh-CN" sz="2000">
                <a:latin typeface="华文中宋" panose="02010600040101010101" charset="-122"/>
                <a:ea typeface="华文中宋" panose="02010600040101010101" charset="-122"/>
                <a:cs typeface="华文中宋" panose="02010600040101010101" charset="-122"/>
                <a:sym typeface="+mn-ea"/>
              </a:rPr>
              <a:t>——选自张岱《湖心亭看雪》</a:t>
            </a:r>
            <a:endParaRPr lang="zh-CN" sz="2000">
              <a:latin typeface="华文中宋" panose="02010600040101010101" charset="-122"/>
              <a:ea typeface="华文中宋" panose="02010600040101010101" charset="-122"/>
              <a:cs typeface="华文中宋" panose="02010600040101010101" charset="-122"/>
              <a:sym typeface="+mn-ea"/>
            </a:endParaRPr>
          </a:p>
          <a:p>
            <a:pPr algn="l"/>
            <a:r>
              <a:rPr lang="zh-CN" sz="2000">
                <a:latin typeface="华文中宋" panose="02010600040101010101" charset="-122"/>
                <a:ea typeface="华文中宋" panose="02010600040101010101" charset="-122"/>
                <a:cs typeface="华文中宋" panose="02010600040101010101" charset="-122"/>
                <a:sym typeface="+mn-ea"/>
              </a:rPr>
              <a:t>  【注】①崇祯五年：公元1632年。崇祯，是明思宗朱由检的年号。②更定：指初更以后。晚上八点左右。③毳（cuì）衣：细毛皮衣。④相公：原意是对宰相的尊称，后转为对年轻人的敬称及对士人的尊称。</a:t>
            </a:r>
            <a:endParaRPr lang="zh-CN" sz="20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9．解释下列加点的词。（2分）</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（1）相与步于中庭。    （2）是日更定矣。</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3878580" y="5466080"/>
            <a:ext cx="4892675" cy="521970"/>
          </a:xfrm>
          <a:prstGeom prst="rect">
            <a:avLst/>
          </a:prstGeom>
          <a:noFill/>
        </p:spPr>
        <p:txBody>
          <a:bodyPr wrap="square" rtlCol="0">
            <a:spAutoFit/>
          </a:bodyPr>
          <a:p>
            <a:pPr algn="l"/>
            <a:r>
              <a:rPr lang="zh-CN" altLang="en-US" sz="2800">
                <a:solidFill>
                  <a:srgbClr val="FF0000"/>
                </a:solidFill>
                <a:latin typeface="华文中宋" panose="02010600040101010101" charset="-122"/>
                <a:ea typeface="华文中宋" panose="02010600040101010101" charset="-122"/>
                <a:cs typeface="华文中宋" panose="02010600040101010101" charset="-122"/>
              </a:rPr>
              <a:t>一起                           这。 </a:t>
            </a:r>
            <a:r>
              <a:rPr lang="zh-CN" altLang="en-US"/>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0" y="0"/>
            <a:ext cx="8641080" cy="6123940"/>
          </a:xfrm>
          <a:prstGeom prst="rect">
            <a:avLst/>
          </a:prstGeom>
          <a:noFill/>
        </p:spPr>
        <p:txBody>
          <a:bodyPr wrap="square" rtlCol="0" anchor="t">
            <a:spAutoFit/>
          </a:bodyPr>
          <a:p>
            <a:pPr algn="l"/>
            <a:r>
              <a:rPr lang="zh-CN" sz="2800">
                <a:latin typeface="华文中宋" panose="02010600040101010101" charset="-122"/>
                <a:ea typeface="华文中宋" panose="02010600040101010101" charset="-122"/>
                <a:cs typeface="华文中宋" panose="02010600040101010101" charset="-122"/>
                <a:sym typeface="+mn-ea"/>
              </a:rPr>
              <a:t>10．翻译下列句子。（4分）</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（1）何夜无月？何处无竹柏？但少闲人如吾两人者耳。</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（2）湖中焉得更有此人!</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11．下列句式不同于其它三项的是（2分）</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A．相与步于中庭。           </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B．独往湖心亭看雪。</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C．但少闲人如吾两人者耳。   </a:t>
            </a:r>
            <a:endParaRPr lang="zh-CN" sz="2800">
              <a:latin typeface="华文中宋" panose="02010600040101010101" charset="-122"/>
              <a:ea typeface="华文中宋" panose="02010600040101010101" charset="-122"/>
              <a:cs typeface="华文中宋" panose="02010600040101010101" charset="-122"/>
              <a:sym typeface="+mn-ea"/>
            </a:endParaRPr>
          </a:p>
          <a:p>
            <a:pPr algn="l"/>
            <a:r>
              <a:rPr lang="zh-CN" sz="2800">
                <a:latin typeface="华文中宋" panose="02010600040101010101" charset="-122"/>
                <a:ea typeface="华文中宋" panose="02010600040101010101" charset="-122"/>
                <a:cs typeface="华文中宋" panose="02010600040101010101" charset="-122"/>
                <a:sym typeface="+mn-ea"/>
              </a:rPr>
              <a:t>     D．更有痴似相公者。</a:t>
            </a:r>
            <a:endParaRPr lang="zh-CN" sz="2800">
              <a:latin typeface="华文中宋" panose="02010600040101010101" charset="-122"/>
              <a:ea typeface="华文中宋" panose="02010600040101010101" charset="-122"/>
              <a:cs typeface="华文中宋" panose="02010600040101010101" charset="-122"/>
              <a:sym typeface="+mn-ea"/>
            </a:endParaRPr>
          </a:p>
          <a:p>
            <a:pPr algn="l"/>
            <a:endParaRPr lang="zh-CN" sz="280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1656715" y="1848485"/>
            <a:ext cx="8641715" cy="1383665"/>
          </a:xfrm>
          <a:prstGeom prst="rect">
            <a:avLst/>
          </a:prstGeom>
          <a:noFill/>
        </p:spPr>
        <p:txBody>
          <a:bodyPr wrap="square" rtlCol="0">
            <a:spAutoFit/>
          </a:bodyPr>
          <a:p>
            <a:pPr algn="l"/>
            <a:r>
              <a:rPr lang="zh-CN" altLang="en-US" sz="2800">
                <a:solidFill>
                  <a:srgbClr val="FF0000"/>
                </a:solidFill>
                <a:latin typeface="华文中宋" panose="02010600040101010101" charset="-122"/>
                <a:ea typeface="华文中宋" panose="02010600040101010101" charset="-122"/>
                <a:cs typeface="华文中宋" panose="02010600040101010101" charset="-122"/>
              </a:rPr>
              <a:t>（1）哪一个夜晚没有月亮？哪一个地方没有竹子和柏树？只是缺少像我们两个这样的闲人罢了。</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pPr algn="l"/>
            <a:r>
              <a:rPr lang="zh-CN" altLang="en-US" sz="2800">
                <a:solidFill>
                  <a:srgbClr val="FF0000"/>
                </a:solidFill>
                <a:latin typeface="华文中宋" panose="02010600040101010101" charset="-122"/>
                <a:ea typeface="华文中宋" panose="02010600040101010101" charset="-122"/>
                <a:cs typeface="华文中宋" panose="02010600040101010101" charset="-122"/>
              </a:rPr>
              <a:t>（2）（想不到）湖中哪能还会有您这样的人！      </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8188325" y="3339465"/>
            <a:ext cx="1148080" cy="583565"/>
          </a:xfrm>
          <a:prstGeom prst="rect">
            <a:avLst/>
          </a:prstGeom>
          <a:noFill/>
        </p:spPr>
        <p:txBody>
          <a:bodyPr wrap="square" rtlCol="0">
            <a:spAutoFit/>
          </a:bodyPr>
          <a:p>
            <a:r>
              <a:rPr lang="zh-CN" altLang="en-US">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B</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ags/tag1.xml><?xml version="1.0" encoding="utf-8"?>
<p:tagLst xmlns:p="http://schemas.openxmlformats.org/presentationml/2006/main">
  <p:tag name="KSO_WM_TEMPLATE_THUMBS_INDEX" val="1、9、11、14、16、21、22、26、27"/>
  <p:tag name="KSO_WM_SLIDE_ID" val="custom48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48"/>
  <p:tag name="KSO_WM_TAG_VERSION" val="1.0"/>
</p:tagLst>
</file>

<file path=ppt/tags/tag10.xml><?xml version="1.0" encoding="utf-8"?>
<p:tagLst xmlns:p="http://schemas.openxmlformats.org/presentationml/2006/main">
  <p:tag name="KSO_WM_BEAUTIFY_FLAG" val="#wm#"/>
  <p:tag name="KSO_WM_TEMPLATE_CATEGORY" val="custom"/>
  <p:tag name="KSO_WM_TEMPLATE_INDEX" val="48"/>
</p:tagLst>
</file>

<file path=ppt/tags/tag11.xml><?xml version="1.0" encoding="utf-8"?>
<p:tagLst xmlns:p="http://schemas.openxmlformats.org/presentationml/2006/main">
  <p:tag name="KSO_WM_BEAUTIFY_FLAG" val="#wm#"/>
  <p:tag name="KSO_WM_TEMPLATE_CATEGORY" val="custom"/>
  <p:tag name="KSO_WM_TEMPLATE_INDEX" val="48"/>
</p:tagLst>
</file>

<file path=ppt/tags/tag12.xml><?xml version="1.0" encoding="utf-8"?>
<p:tagLst xmlns:p="http://schemas.openxmlformats.org/presentationml/2006/main">
  <p:tag name="KSO_WM_BEAUTIFY_FLAG" val="#wm#"/>
  <p:tag name="KSO_WM_TEMPLATE_CATEGORY" val="custom"/>
  <p:tag name="KSO_WM_TEMPLATE_INDEX" val="48"/>
</p:tagLst>
</file>

<file path=ppt/tags/tag13.xml><?xml version="1.0" encoding="utf-8"?>
<p:tagLst xmlns:p="http://schemas.openxmlformats.org/presentationml/2006/main">
  <p:tag name="KSO_WM_BEAUTIFY_FLAG" val="#wm#"/>
  <p:tag name="KSO_WM_TEMPLATE_CATEGORY" val="custom"/>
  <p:tag name="KSO_WM_TEMPLATE_INDEX" val="48"/>
</p:tagLst>
</file>

<file path=ppt/tags/tag14.xml><?xml version="1.0" encoding="utf-8"?>
<p:tagLst xmlns:p="http://schemas.openxmlformats.org/presentationml/2006/main">
  <p:tag name="KSO_WM_BEAUTIFY_FLAG" val="#wm#"/>
  <p:tag name="KSO_WM_TEMPLATE_CATEGORY" val="custom"/>
  <p:tag name="KSO_WM_TEMPLATE_INDEX" val="48"/>
</p:tagLst>
</file>

<file path=ppt/tags/tag15.xml><?xml version="1.0" encoding="utf-8"?>
<p:tagLst xmlns:p="http://schemas.openxmlformats.org/presentationml/2006/main">
  <p:tag name="KSO_WM_BEAUTIFY_FLAG" val="#wm#"/>
  <p:tag name="KSO_WM_TEMPLATE_CATEGORY" val="custom"/>
  <p:tag name="KSO_WM_TEMPLATE_INDEX" val="48"/>
</p:tagLst>
</file>

<file path=ppt/tags/tag16.xml><?xml version="1.0" encoding="utf-8"?>
<p:tagLst xmlns:p="http://schemas.openxmlformats.org/presentationml/2006/main">
  <p:tag name="KSO_WM_BEAUTIFY_FLAG" val="#wm#"/>
  <p:tag name="KSO_WM_TEMPLATE_CATEGORY" val="custom"/>
  <p:tag name="KSO_WM_TEMPLATE_INDEX" val="48"/>
</p:tagLst>
</file>

<file path=ppt/tags/tag17.xml><?xml version="1.0" encoding="utf-8"?>
<p:tagLst xmlns:p="http://schemas.openxmlformats.org/presentationml/2006/main">
  <p:tag name="KSO_WM_BEAUTIFY_FLAG" val="#wm#"/>
  <p:tag name="KSO_WM_TEMPLATE_CATEGORY" val="custom"/>
  <p:tag name="KSO_WM_TEMPLATE_INDEX" val="48"/>
</p:tagLst>
</file>

<file path=ppt/tags/tag18.xml><?xml version="1.0" encoding="utf-8"?>
<p:tagLst xmlns:p="http://schemas.openxmlformats.org/presentationml/2006/main">
  <p:tag name="KSO_WM_BEAUTIFY_FLAG" val="#wm#"/>
  <p:tag name="KSO_WM_TEMPLATE_CATEGORY" val="custom"/>
  <p:tag name="KSO_WM_TEMPLATE_INDEX" val="4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BEAUTIFY_FLAG" val="#wm#"/>
  <p:tag name="KSO_WM_TEMPLATE_CATEGORY" val="custom"/>
  <p:tag name="KSO_WM_TEMPLATE_INDEX" val="4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BEAUTIFY_FLAG" val="#wm#"/>
  <p:tag name="KSO_WM_TEMPLATE_CATEGORY" val="custom"/>
  <p:tag name="KSO_WM_TEMPLATE_INDEX" val="48"/>
</p:tagLst>
</file>

<file path=ppt/tags/tag4.xml><?xml version="1.0" encoding="utf-8"?>
<p:tagLst xmlns:p="http://schemas.openxmlformats.org/presentationml/2006/main">
  <p:tag name="KSO_WM_BEAUTIFY_FLAG" val="#wm#"/>
  <p:tag name="KSO_WM_TEMPLATE_CATEGORY" val="custom"/>
  <p:tag name="KSO_WM_TEMPLATE_INDEX" val="48"/>
</p:tagLst>
</file>

<file path=ppt/tags/tag5.xml><?xml version="1.0" encoding="utf-8"?>
<p:tagLst xmlns:p="http://schemas.openxmlformats.org/presentationml/2006/main">
  <p:tag name="KSO_WM_BEAUTIFY_FLAG" val="#wm#"/>
  <p:tag name="KSO_WM_TEMPLATE_CATEGORY" val="custom"/>
  <p:tag name="KSO_WM_TEMPLATE_INDEX" val="48"/>
</p:tagLst>
</file>

<file path=ppt/tags/tag6.xml><?xml version="1.0" encoding="utf-8"?>
<p:tagLst xmlns:p="http://schemas.openxmlformats.org/presentationml/2006/main">
  <p:tag name="KSO_WM_BEAUTIFY_FLAG" val="#wm#"/>
  <p:tag name="KSO_WM_TEMPLATE_CATEGORY" val="custom"/>
  <p:tag name="KSO_WM_TEMPLATE_INDEX" val="48"/>
</p:tagLst>
</file>

<file path=ppt/tags/tag7.xml><?xml version="1.0" encoding="utf-8"?>
<p:tagLst xmlns:p="http://schemas.openxmlformats.org/presentationml/2006/main">
  <p:tag name="KSO_WM_BEAUTIFY_FLAG" val="#wm#"/>
  <p:tag name="KSO_WM_TEMPLATE_CATEGORY" val="custom"/>
  <p:tag name="KSO_WM_TEMPLATE_INDEX" val="48"/>
</p:tagLst>
</file>

<file path=ppt/tags/tag8.xml><?xml version="1.0" encoding="utf-8"?>
<p:tagLst xmlns:p="http://schemas.openxmlformats.org/presentationml/2006/main">
  <p:tag name="KSO_WM_BEAUTIFY_FLAG" val="#wm#"/>
  <p:tag name="KSO_WM_TEMPLATE_CATEGORY" val="custom"/>
  <p:tag name="KSO_WM_TEMPLATE_INDEX" val="48"/>
</p:tagLst>
</file>

<file path=ppt/tags/tag9.xml><?xml version="1.0" encoding="utf-8"?>
<p:tagLst xmlns:p="http://schemas.openxmlformats.org/presentationml/2006/main">
  <p:tag name="KSO_WM_BEAUTIFY_FLAG" val="#wm#"/>
  <p:tag name="KSO_WM_TEMPLATE_CATEGORY" val="custom"/>
  <p:tag name="KSO_WM_TEMPLATE_INDEX" val="48"/>
</p:tagLst>
</file>

<file path=ppt/theme/theme1.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charset="-122"/>
          </a:defRPr>
        </a:defPPr>
      </a:lstStyle>
    </a:lnDef>
  </a:objectDefaults>
  <a:extraClrSchemeLst>
    <a:extraClrScheme>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charset="-122"/>
          </a:defRPr>
        </a:defPPr>
      </a:lstStyle>
    </a:lnDef>
  </a:objectDefaults>
  <a:extraClrSchemeLst>
    <a:extraClrScheme>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12879</Words>
  <Application>WPS 演示</Application>
  <PresentationFormat/>
  <Paragraphs>612</Paragraphs>
  <Slides>72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72</vt:i4>
      </vt:variant>
    </vt:vector>
  </HeadingPairs>
  <TitlesOfParts>
    <vt:vector size="83" baseType="lpstr">
      <vt:lpstr>Arial</vt:lpstr>
      <vt:lpstr>宋体</vt:lpstr>
      <vt:lpstr>Wingdings</vt:lpstr>
      <vt:lpstr>黑体</vt:lpstr>
      <vt:lpstr>华文中宋</vt:lpstr>
      <vt:lpstr>微软雅黑</vt:lpstr>
      <vt:lpstr>Arial Unicode MS</vt:lpstr>
      <vt:lpstr>Calibri</vt:lpstr>
      <vt:lpstr>MS PGothic</vt:lpstr>
      <vt:lpstr>1_自定义设计方案</vt:lpstr>
      <vt:lpstr>2_自定义设计方案</vt:lpstr>
      <vt:lpstr>文言文</vt:lpstr>
      <vt:lpstr>2019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文言虚词18个</vt:lpstr>
      <vt:lpstr>PowerPoint 演示文稿</vt:lpstr>
      <vt:lpstr>PowerPoint 演示文稿</vt:lpstr>
      <vt:lpstr>　2. 文言文翻译的方法。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2.采用副词“乃”“即”“则”“皆”“是”“诚”“为”等表示判断。</vt:lpstr>
      <vt:lpstr>3.采用否定副词“非”表示否定。</vt:lpstr>
      <vt:lpstr>PowerPoint 演示文稿</vt:lpstr>
      <vt:lpstr> 被动句</vt:lpstr>
      <vt:lpstr>PowerPoint 演示文稿</vt:lpstr>
      <vt:lpstr>2.“为”“为……所”表被动。</vt:lpstr>
      <vt:lpstr>PowerPoint 演示文稿</vt:lpstr>
      <vt:lpstr>倒装句</vt:lpstr>
      <vt:lpstr>1.宾语前置</vt:lpstr>
      <vt:lpstr>PowerPoint 演示文稿</vt:lpstr>
      <vt:lpstr>PowerPoint 演示文稿</vt:lpstr>
      <vt:lpstr>2.定语后置</vt:lpstr>
      <vt:lpstr>PowerPoint 演示文稿</vt:lpstr>
      <vt:lpstr>3.状语后置</vt:lpstr>
      <vt:lpstr>4.主谓倒装</vt:lpstr>
      <vt:lpstr>省略句</vt:lpstr>
      <vt:lpstr>PowerPoint 演示文稿</vt:lpstr>
      <vt:lpstr>PowerPoint 演示文稿</vt:lpstr>
      <vt:lpstr>    2.省略谓语。 如：“一鼓作气，再（鼓）而衰，三（鼓）而竭。”</vt:lpstr>
      <vt:lpstr>PowerPoint 演示文稿</vt:lpstr>
      <vt:lpstr>固定结构</vt:lpstr>
      <vt:lpstr>PowerPoint 演示文稿</vt:lpstr>
      <vt:lpstr>    二、表反问的固定结构 常见的有：何……之有、何以……为、何……为、不亦……乎、无乃……乎、得无……乎。</vt:lpstr>
      <vt:lpstr>PowerPoint 演示文稿</vt:lpstr>
      <vt:lpstr>三、表测度的固定结构常 见的有：得无……乎（耶）、无乃……乎。</vt:lpstr>
      <vt:lpstr>PowerPoint 演示文稿</vt:lpstr>
      <vt:lpstr>     四、表感叹的固定结构 常见的有：一何、何其、何如，均解释为“多么”。何……之，解释为“怎么……这样啊”。</vt:lpstr>
      <vt:lpstr>PowerPoint 演示文稿</vt:lpstr>
      <vt:lpstr>五、表判断的固定结构 常见的有：是之谓、此之谓。</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文言文</dc:title>
  <dc:creator/>
  <cp:lastModifiedBy>越来越乐</cp:lastModifiedBy>
  <cp:revision>9</cp:revision>
  <dcterms:created xsi:type="dcterms:W3CDTF">2020-04-26T15:41:00Z</dcterms:created>
  <dcterms:modified xsi:type="dcterms:W3CDTF">2020-05-03T14:46:34Z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