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sldIdLst>
    <p:sldId id="444" r:id="rId2"/>
    <p:sldId id="445" r:id="rId3"/>
    <p:sldId id="446" r:id="rId4"/>
    <p:sldId id="450" r:id="rId5"/>
    <p:sldId id="451" r:id="rId6"/>
    <p:sldId id="364" r:id="rId7"/>
    <p:sldId id="365" r:id="rId8"/>
    <p:sldId id="402" r:id="rId9"/>
    <p:sldId id="368" r:id="rId10"/>
    <p:sldId id="401" r:id="rId11"/>
    <p:sldId id="400" r:id="rId12"/>
    <p:sldId id="399" r:id="rId13"/>
    <p:sldId id="456" r:id="rId14"/>
    <p:sldId id="437" r:id="rId15"/>
    <p:sldId id="438" r:id="rId16"/>
    <p:sldId id="439" r:id="rId17"/>
    <p:sldId id="440" r:id="rId18"/>
    <p:sldId id="441" r:id="rId19"/>
    <p:sldId id="454" r:id="rId20"/>
    <p:sldId id="455" r:id="rId21"/>
    <p:sldId id="452" r:id="rId22"/>
    <p:sldId id="448" r:id="rId23"/>
    <p:sldId id="453" r:id="rId24"/>
    <p:sldId id="374" r:id="rId25"/>
    <p:sldId id="375" r:id="rId26"/>
    <p:sldId id="376" r:id="rId27"/>
    <p:sldId id="373" r:id="rId28"/>
    <p:sldId id="458" r:id="rId29"/>
    <p:sldId id="370" r:id="rId30"/>
    <p:sldId id="459" r:id="rId31"/>
    <p:sldId id="457" r:id="rId32"/>
    <p:sldId id="360" r:id="rId33"/>
    <p:sldId id="333" r:id="rId34"/>
  </p:sldIdLst>
  <p:sldSz cx="9144000" cy="5145088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13">
          <p15:clr>
            <a:srgbClr val="A4A3A4"/>
          </p15:clr>
        </p15:guide>
        <p15:guide id="2" pos="2804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novo" initials="L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39" autoAdjust="0"/>
    <p:restoredTop sz="94660"/>
  </p:normalViewPr>
  <p:slideViewPr>
    <p:cSldViewPr>
      <p:cViewPr varScale="1">
        <p:scale>
          <a:sx n="83" d="100"/>
          <a:sy n="83" d="100"/>
        </p:scale>
        <p:origin x="-78" y="-372"/>
      </p:cViewPr>
      <p:guideLst>
        <p:guide orient="horz" pos="1613"/>
        <p:guide pos="280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C55CF8-6833-4208-B620-CF5477A7652B}" type="datetimeFigureOut">
              <a:rPr lang="zh-CN" altLang="en-US" smtClean="0"/>
              <a:t>2021-9-10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094062-B43C-459B-8DB1-0ECD052926A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72106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094062-B43C-459B-8DB1-0ECD052926A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90633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094062-B43C-459B-8DB1-0ECD052926A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3030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094062-B43C-459B-8DB1-0ECD052926A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8854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094062-B43C-459B-8DB1-0ECD052926A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9150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094062-B43C-459B-8DB1-0ECD052926A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6745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094062-B43C-459B-8DB1-0ECD052926A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2881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094062-B43C-459B-8DB1-0ECD052926A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98605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094062-B43C-459B-8DB1-0ECD052926A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2084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094062-B43C-459B-8DB1-0ECD052926A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8201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094062-B43C-459B-8DB1-0ECD052926A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3532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094062-B43C-459B-8DB1-0ECD052926A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47096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094062-B43C-459B-8DB1-0ECD052926A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4908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094062-B43C-459B-8DB1-0ECD052926A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3880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094062-B43C-459B-8DB1-0ECD052926A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7286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094062-B43C-459B-8DB1-0ECD052926A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312292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094062-B43C-459B-8DB1-0ECD052926A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310566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094062-B43C-459B-8DB1-0ECD052926A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73242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094062-B43C-459B-8DB1-0ECD052926A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29398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094062-B43C-459B-8DB1-0ECD052926A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12955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094062-B43C-459B-8DB1-0ECD052926A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36941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094062-B43C-459B-8DB1-0ECD052926A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618818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094062-B43C-459B-8DB1-0ECD052926A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2980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094062-B43C-459B-8DB1-0ECD052926A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43407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094062-B43C-459B-8DB1-0ECD052926A5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67285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094062-B43C-459B-8DB1-0ECD052926A5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961078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57DB20-2E87-4E5B-9441-63DB909E25DD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15843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094062-B43C-459B-8DB1-0ECD052926A5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83921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094062-B43C-459B-8DB1-0ECD052926A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8156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094062-B43C-459B-8DB1-0ECD052926A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2338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094062-B43C-459B-8DB1-0ECD052926A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04180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094062-B43C-459B-8DB1-0ECD052926A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6406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094062-B43C-459B-8DB1-0ECD052926A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5911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094062-B43C-459B-8DB1-0ECD052926A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2059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313"/>
            <a:ext cx="7772400" cy="110285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5550"/>
            <a:ext cx="6400800" cy="131485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BD18E-2C87-472D-9D6F-1ED03D8B57B0}" type="datetimeFigureOut">
              <a:rPr lang="zh-CN" altLang="en-US" smtClean="0"/>
              <a:t>2021-9-10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3F925-1A0D-4504-88CC-F755884E07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A946E-B064-4211-A11D-E702AF025A18}" type="datetimeFigureOut">
              <a:rPr lang="zh-CN" altLang="en-US" smtClean="0"/>
              <a:t>2021-9-10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ECCD5-501B-4F30-908A-642832F2139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196280"/>
            <a:ext cx="143508" cy="3960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0" b="1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359048" y="24854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市场分析</a:t>
            </a:r>
          </a:p>
        </p:txBody>
      </p:sp>
    </p:spTree>
  </p:cSld>
  <p:clrMapOvr>
    <a:masterClrMapping/>
  </p:clrMapOvr>
  <p:transition spd="med" advClick="0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A946E-B064-4211-A11D-E702AF025A18}" type="datetimeFigureOut">
              <a:rPr lang="zh-CN" altLang="en-US" smtClean="0"/>
              <a:t>2021-9-10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ECCD5-501B-4F30-908A-642832F2139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196280"/>
            <a:ext cx="143508" cy="3960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0" b="1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359048" y="24854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投资回报</a:t>
            </a:r>
          </a:p>
        </p:txBody>
      </p:sp>
    </p:spTree>
  </p:cSld>
  <p:clrMapOvr>
    <a:masterClrMapping/>
  </p:clrMapOvr>
  <p:transition spd="med" advClick="0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1" t="69841" r="15094" b="3431"/>
          <a:stretch>
            <a:fillRect/>
          </a:stretch>
        </p:blipFill>
        <p:spPr>
          <a:xfrm>
            <a:off x="-396552" y="-136479"/>
            <a:ext cx="9901100" cy="5724636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C50B-97C3-4EFD-966D-3952C8BC2459}" type="datetimeFigureOut">
              <a:rPr lang="zh-CN" altLang="en-US" smtClean="0"/>
              <a:t>2021-9-10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F14BB-5E8E-4CC8-BE8B-E1F7A339015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264985" y="304292"/>
            <a:ext cx="467291" cy="3240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8" name="文本框 37"/>
          <p:cNvSpPr txBox="1"/>
          <p:nvPr userDrawn="1"/>
        </p:nvSpPr>
        <p:spPr>
          <a:xfrm>
            <a:off x="810430" y="340296"/>
            <a:ext cx="959245" cy="315475"/>
          </a:xfrm>
          <a:prstGeom prst="rect">
            <a:avLst/>
          </a:prstGeom>
          <a:noFill/>
        </p:spPr>
        <p:txBody>
          <a:bodyPr wrap="none" lIns="68584" tIns="34292" rIns="68584" bIns="34292" rtlCol="0">
            <a:spAutoFit/>
          </a:bodyPr>
          <a:lstStyle/>
          <a:p>
            <a:r>
              <a:rPr lang="zh-CN" altLang="en-US" sz="1600" kern="1200">
                <a:solidFill>
                  <a:schemeClr val="bg1"/>
                </a:solidFill>
                <a:latin typeface="+mn-lt"/>
                <a:ea typeface="微软雅黑" panose="020B0503020204020204" pitchFamily="34" charset="-122"/>
                <a:cs typeface="+mn-cs"/>
              </a:rPr>
              <a:t>教学背景</a:t>
            </a:r>
          </a:p>
        </p:txBody>
      </p:sp>
    </p:spTree>
  </p:cSld>
  <p:clrMapOvr>
    <a:masterClrMapping/>
  </p:clrMapOvr>
  <p:transition spd="med" advClick="0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1" t="69841" r="15094" b="3431"/>
          <a:stretch>
            <a:fillRect/>
          </a:stretch>
        </p:blipFill>
        <p:spPr>
          <a:xfrm>
            <a:off x="-396552" y="-136479"/>
            <a:ext cx="9901100" cy="5724636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C50B-97C3-4EFD-966D-3952C8BC2459}" type="datetimeFigureOut">
              <a:rPr lang="zh-CN" altLang="en-US" smtClean="0"/>
              <a:t>2021-9-10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F14BB-5E8E-4CC8-BE8B-E1F7A339015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264985" y="304292"/>
            <a:ext cx="467291" cy="3240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8" name="文本框 37"/>
          <p:cNvSpPr txBox="1"/>
          <p:nvPr userDrawn="1"/>
        </p:nvSpPr>
        <p:spPr>
          <a:xfrm>
            <a:off x="810430" y="340296"/>
            <a:ext cx="959245" cy="315475"/>
          </a:xfrm>
          <a:prstGeom prst="rect">
            <a:avLst/>
          </a:prstGeom>
          <a:noFill/>
        </p:spPr>
        <p:txBody>
          <a:bodyPr wrap="none" lIns="68584" tIns="34292" rIns="68584" bIns="34292" rtlCol="0">
            <a:spAutoFit/>
          </a:bodyPr>
          <a:lstStyle/>
          <a:p>
            <a:r>
              <a:rPr lang="zh-CN" altLang="en-US" sz="1600" kern="1200">
                <a:solidFill>
                  <a:schemeClr val="bg1"/>
                </a:solidFill>
                <a:latin typeface="+mn-lt"/>
                <a:ea typeface="微软雅黑" panose="020B0503020204020204" pitchFamily="34" charset="-122"/>
                <a:cs typeface="+mn-cs"/>
              </a:rPr>
              <a:t>教学分析</a:t>
            </a:r>
          </a:p>
        </p:txBody>
      </p:sp>
    </p:spTree>
  </p:cSld>
  <p:clrMapOvr>
    <a:masterClrMapping/>
  </p:clrMapOvr>
  <p:transition spd="med" advClick="0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1" t="69841" r="15094" b="3431"/>
          <a:stretch>
            <a:fillRect/>
          </a:stretch>
        </p:blipFill>
        <p:spPr>
          <a:xfrm>
            <a:off x="-396552" y="-136479"/>
            <a:ext cx="9901100" cy="5724636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C50B-97C3-4EFD-966D-3952C8BC2459}" type="datetimeFigureOut">
              <a:rPr lang="zh-CN" altLang="en-US" smtClean="0"/>
              <a:t>2021-9-10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F14BB-5E8E-4CC8-BE8B-E1F7A339015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264985" y="304292"/>
            <a:ext cx="467291" cy="3240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8" name="文本框 37"/>
          <p:cNvSpPr txBox="1"/>
          <p:nvPr userDrawn="1"/>
        </p:nvSpPr>
        <p:spPr>
          <a:xfrm>
            <a:off x="810430" y="340296"/>
            <a:ext cx="959245" cy="315475"/>
          </a:xfrm>
          <a:prstGeom prst="rect">
            <a:avLst/>
          </a:prstGeom>
          <a:noFill/>
        </p:spPr>
        <p:txBody>
          <a:bodyPr wrap="none" lIns="68584" tIns="34292" rIns="68584" bIns="34292" rtlCol="0">
            <a:spAutoFit/>
          </a:bodyPr>
          <a:lstStyle/>
          <a:p>
            <a:r>
              <a:rPr lang="zh-CN" altLang="en-US" sz="1600" kern="1200">
                <a:solidFill>
                  <a:schemeClr val="bg1"/>
                </a:solidFill>
                <a:latin typeface="+mn-lt"/>
                <a:ea typeface="微软雅黑" panose="020B0503020204020204" pitchFamily="34" charset="-122"/>
                <a:cs typeface="+mn-cs"/>
              </a:rPr>
              <a:t>教学过程</a:t>
            </a:r>
          </a:p>
        </p:txBody>
      </p:sp>
    </p:spTree>
  </p:cSld>
  <p:clrMapOvr>
    <a:masterClrMapping/>
  </p:clrMapOvr>
  <p:transition spd="med" advClick="0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8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1" t="69841" r="15094" b="3431"/>
          <a:stretch>
            <a:fillRect/>
          </a:stretch>
        </p:blipFill>
        <p:spPr>
          <a:xfrm>
            <a:off x="-396552" y="-136479"/>
            <a:ext cx="9901100" cy="5724636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6CC50B-97C3-4EFD-966D-3952C8BC2459}" type="datetimeFigureOut">
              <a:rPr lang="zh-CN" altLang="en-US" smtClean="0"/>
              <a:t>2021-9-10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F14BB-5E8E-4CC8-BE8B-E1F7A339015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264985" y="304292"/>
            <a:ext cx="467291" cy="32403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rtlCol="0" anchor="ctr"/>
          <a:lstStyle/>
          <a:p>
            <a:pPr algn="ctr" defTabSz="685800"/>
            <a:endParaRPr lang="zh-CN" altLang="en-US" sz="140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8" name="文本框 37"/>
          <p:cNvSpPr txBox="1"/>
          <p:nvPr userDrawn="1"/>
        </p:nvSpPr>
        <p:spPr>
          <a:xfrm>
            <a:off x="810430" y="340296"/>
            <a:ext cx="959245" cy="315475"/>
          </a:xfrm>
          <a:prstGeom prst="rect">
            <a:avLst/>
          </a:prstGeom>
          <a:noFill/>
        </p:spPr>
        <p:txBody>
          <a:bodyPr wrap="none" lIns="68584" tIns="34292" rIns="68584" bIns="34292" rtlCol="0">
            <a:spAutoFit/>
          </a:bodyPr>
          <a:lstStyle/>
          <a:p>
            <a:r>
              <a:rPr lang="zh-CN" altLang="en-US" sz="1600" kern="1200">
                <a:solidFill>
                  <a:schemeClr val="bg1"/>
                </a:solidFill>
                <a:latin typeface="+mn-lt"/>
                <a:ea typeface="微软雅黑" panose="020B0503020204020204" pitchFamily="34" charset="-122"/>
                <a:cs typeface="+mn-cs"/>
              </a:rPr>
              <a:t>板书设计</a:t>
            </a:r>
          </a:p>
        </p:txBody>
      </p:sp>
    </p:spTree>
  </p:cSld>
  <p:clrMapOvr>
    <a:masterClrMapping/>
  </p:clrMapOvr>
  <p:transition spd="med" advClick="0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851"/>
            <a:ext cx="3008313" cy="87180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851"/>
            <a:ext cx="5111750" cy="439119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658"/>
            <a:ext cx="3008313" cy="351938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BD18E-2C87-472D-9D6F-1ED03D8B57B0}" type="datetimeFigureOut">
              <a:rPr lang="zh-CN" altLang="en-US" smtClean="0"/>
              <a:t>2021-9-10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3F925-1A0D-4504-88CC-F755884E07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1561"/>
            <a:ext cx="5486400" cy="42518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723"/>
            <a:ext cx="5486400" cy="308705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6746"/>
            <a:ext cx="5486400" cy="60383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BD18E-2C87-472D-9D6F-1ED03D8B57B0}" type="datetimeFigureOut">
              <a:rPr lang="zh-CN" altLang="en-US" smtClean="0"/>
              <a:t>2021-9-10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3F925-1A0D-4504-88CC-F755884E07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BD18E-2C87-472D-9D6F-1ED03D8B57B0}" type="datetimeFigureOut">
              <a:rPr lang="zh-CN" altLang="en-US" smtClean="0"/>
              <a:t>2021-9-10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3F925-1A0D-4504-88CC-F755884E07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42"/>
            <a:ext cx="2057400" cy="438999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42"/>
            <a:ext cx="6019800" cy="438999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BD18E-2C87-472D-9D6F-1ED03D8B57B0}" type="datetimeFigureOut">
              <a:rPr lang="zh-CN" altLang="en-US" smtClean="0"/>
              <a:t>2021-9-10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3F925-1A0D-4504-88CC-F755884E07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BD18E-2C87-472D-9D6F-1ED03D8B57B0}" type="datetimeFigureOut">
              <a:rPr lang="zh-CN" altLang="en-US" smtClean="0"/>
              <a:t>2021-9-10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3F925-1A0D-4504-88CC-F755884E07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F0E76-E6F9-4125-90CD-90F8EE17D5E5}" type="datetime1">
              <a:rPr lang="zh-CN" altLang="en-US" smtClean="0"/>
              <a:t>2021-9-10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2915816" y="4805481"/>
            <a:ext cx="2133600" cy="273929"/>
          </a:xfrm>
          <a:prstGeom prst="rect">
            <a:avLst/>
          </a:prstGeom>
        </p:spPr>
        <p:txBody>
          <a:bodyPr/>
          <a:lstStyle/>
          <a:p>
            <a:fld id="{916F26BD-DE47-4663-A93D-9EEAA433414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BF0E76-E6F9-4125-90CD-90F8EE17D5E5}" type="datetime1">
              <a:rPr lang="zh-CN" altLang="en-US" smtClean="0"/>
              <a:t>2021-9-10</a:t>
            </a:fld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2915816" y="4805481"/>
            <a:ext cx="2133600" cy="273929"/>
          </a:xfrm>
          <a:prstGeom prst="rect">
            <a:avLst/>
          </a:prstGeom>
        </p:spPr>
        <p:txBody>
          <a:bodyPr/>
          <a:lstStyle/>
          <a:p>
            <a:fld id="{916F26BD-DE47-4663-A93D-9EEAA433414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+ SubTitle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Click="0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Click="0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rm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advClick="0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9248" y="195547"/>
            <a:ext cx="3250704" cy="395759"/>
          </a:xfrm>
        </p:spPr>
        <p:txBody>
          <a:bodyPr>
            <a:normAutofit/>
          </a:bodyPr>
          <a:lstStyle>
            <a:lvl1pPr algn="l">
              <a:defRPr sz="2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360040" y="195546"/>
            <a:ext cx="360040" cy="360151"/>
          </a:xfrm>
          <a:prstGeom prst="rect">
            <a:avLst/>
          </a:prstGeom>
          <a:noFill/>
          <a:ln w="952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535190" y="342624"/>
            <a:ext cx="290264" cy="290354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66CCFF"/>
                  </a:gs>
                  <a:gs pos="52000">
                    <a:schemeClr val="bg1"/>
                  </a:gs>
                  <a:gs pos="100000">
                    <a:srgbClr val="0070C0"/>
                  </a:gs>
                </a:gsLst>
                <a:lin ang="0" scaled="1"/>
              </a:gradFill>
            </a:endParaRPr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897462" y="608722"/>
            <a:ext cx="8355058" cy="0"/>
          </a:xfrm>
          <a:prstGeom prst="line">
            <a:avLst/>
          </a:prstGeom>
          <a:ln w="158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>
        <p14:prism isContent="1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88"/>
          </a:xfrm>
          <a:prstGeom prst="rect">
            <a:avLst/>
          </a:prstGeom>
        </p:spPr>
      </p:pic>
    </p:spTree>
  </p:cSld>
  <p:clrMapOvr>
    <a:masterClrMapping/>
  </p:clrMapOvr>
  <p:transition spd="slow" advClick="0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6196"/>
            <a:ext cx="7772400" cy="102187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708"/>
            <a:ext cx="7772400" cy="112548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BD18E-2C87-472D-9D6F-1ED03D8B57B0}" type="datetimeFigureOut">
              <a:rPr lang="zh-CN" altLang="en-US" smtClean="0"/>
              <a:t>2021-9-10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3F925-1A0D-4504-88CC-F755884E07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ree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521"/>
            <a:ext cx="4038600" cy="3395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521"/>
            <a:ext cx="4038600" cy="3395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BD18E-2C87-472D-9D6F-1ED03D8B57B0}" type="datetimeFigureOut">
              <a:rPr lang="zh-CN" altLang="en-US" smtClean="0"/>
              <a:t>2021-9-10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3F925-1A0D-4504-88CC-F755884E07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690"/>
            <a:ext cx="4040188" cy="47997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660"/>
            <a:ext cx="4040188" cy="29643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690"/>
            <a:ext cx="4041775" cy="47997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660"/>
            <a:ext cx="4041775" cy="29643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BD18E-2C87-472D-9D6F-1ED03D8B57B0}" type="datetimeFigureOut">
              <a:rPr lang="zh-CN" altLang="en-US" smtClean="0"/>
              <a:t>2021-9-10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3F925-1A0D-4504-88CC-F755884E07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BD18E-2C87-472D-9D6F-1ED03D8B57B0}" type="datetimeFigureOut">
              <a:rPr lang="zh-CN" altLang="en-US" smtClean="0"/>
              <a:t>2021-9-10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3F925-1A0D-4504-88CC-F755884E07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BD18E-2C87-472D-9D6F-1ED03D8B57B0}" type="datetimeFigureOut">
              <a:rPr lang="zh-CN" altLang="en-US" smtClean="0"/>
              <a:t>2021-9-10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33F925-1A0D-4504-88CC-F755884E07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A946E-B064-4211-A11D-E702AF025A18}" type="datetimeFigureOut">
              <a:rPr lang="zh-CN" altLang="en-US" smtClean="0"/>
              <a:t>2021-9-10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ECCD5-501B-4F30-908A-642832F2139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196280"/>
            <a:ext cx="143508" cy="3960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0" b="1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359048" y="24854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</a:t>
            </a:r>
          </a:p>
        </p:txBody>
      </p:sp>
    </p:spTree>
  </p:cSld>
  <p:clrMapOvr>
    <a:masterClrMapping/>
  </p:clrMapOvr>
  <p:transition spd="med" advClick="0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A946E-B064-4211-A11D-E702AF025A18}" type="datetimeFigureOut">
              <a:rPr lang="zh-CN" altLang="en-US" smtClean="0"/>
              <a:t>2021-9-10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7ECCD5-501B-4F30-908A-642832F21398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0" y="196280"/>
            <a:ext cx="143508" cy="39604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0" b="1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359048" y="24854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产品运行</a:t>
            </a:r>
          </a:p>
        </p:txBody>
      </p:sp>
    </p:spTree>
  </p:cSld>
  <p:clrMapOvr>
    <a:masterClrMapping/>
  </p:clrMapOvr>
  <p:transition spd="med" advClick="0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042"/>
            <a:ext cx="8229600" cy="8575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521"/>
            <a:ext cx="8229600" cy="3395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8735"/>
            <a:ext cx="21336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BD18E-2C87-472D-9D6F-1ED03D8B57B0}" type="datetimeFigureOut">
              <a:rPr lang="zh-CN" altLang="en-US" smtClean="0"/>
              <a:t>2021-9-10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8735"/>
            <a:ext cx="28956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8735"/>
            <a:ext cx="21336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33F925-1A0D-4504-88CC-F755884E071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</p:sldLayoutIdLst>
  <p:transition spd="med" advClick="0">
    <p:random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1" t="69841" r="15094" b="3431"/>
          <a:stretch>
            <a:fillRect/>
          </a:stretch>
        </p:blipFill>
        <p:spPr>
          <a:xfrm>
            <a:off x="-378772" y="-147274"/>
            <a:ext cx="9901100" cy="572463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99390" y="130175"/>
            <a:ext cx="8557895" cy="4491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4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新闻</a:t>
            </a:r>
            <a:endParaRPr lang="en-US" altLang="zh-CN" sz="36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6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zh-CN" sz="36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新闻是对新近发生的有社会意义并引起公众兴趣的事实的简短报道。一般来说，新闻有比较固定的格式，即由主到次地组织内容，高潮在前，称为“倒金字塔式”结构。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1" t="69841" r="15094" b="3431"/>
          <a:stretch>
            <a:fillRect/>
          </a:stretch>
        </p:blipFill>
        <p:spPr>
          <a:xfrm>
            <a:off x="-378772" y="-147274"/>
            <a:ext cx="9901100" cy="5724636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47955" y="706120"/>
            <a:ext cx="8848090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给新闻中相关单位和个人带来经济损失</a:t>
            </a:r>
            <a:endParaRPr sz="2400">
              <a:solidFill>
                <a:schemeClr val="bg1"/>
              </a:solidFill>
            </a:endParaRPr>
          </a:p>
          <a:p>
            <a:pPr indent="0"/>
            <a:r>
              <a:rPr sz="2400">
                <a:solidFill>
                  <a:schemeClr val="bg1"/>
                </a:solidFill>
              </a:rPr>
              <a:t>         2006年《银监会拟发退市令，三城商行受警告》的报道刊出后，引起挤兑风波。两天半的时间里，衡阳城商行被支取现金1亿多元。就因为记者根据录音整理后写成报道，把其他行误听成了衡阳城商行，给该企业造成直接的经济损失。因记者失误造成虚假新闻会产生严重的后果，所以，记者应该对自己的报道认真负责，避免失误。同一年还有虚假新闻《广州市面出现注水西瓜》，因为记者自己买了个西瓜感觉不对，就写了报道，导致河南和广东部分地区的西瓜卖不出去，瓜农利益受损。后来对西瓜质检，却没有发现该记者所说的问题。这样凭空论断，实在缺乏记者该有的素养和职业道德。</a:t>
            </a:r>
          </a:p>
        </p:txBody>
      </p:sp>
      <p:sp>
        <p:nvSpPr>
          <p:cNvPr id="2" name="爆炸形 1 1"/>
          <p:cNvSpPr/>
          <p:nvPr/>
        </p:nvSpPr>
        <p:spPr>
          <a:xfrm>
            <a:off x="4927600" y="0"/>
            <a:ext cx="2747010" cy="1200785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危害</a:t>
            </a:r>
            <a:r>
              <a:rPr lang="en-US" altLang="zh-CN" sz="360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2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1" t="69841" r="15094" b="3431"/>
          <a:stretch>
            <a:fillRect/>
          </a:stretch>
        </p:blipFill>
        <p:spPr>
          <a:xfrm>
            <a:off x="-378772" y="-147274"/>
            <a:ext cx="9901100" cy="5724636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60020" y="576580"/>
            <a:ext cx="884809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给国家形象造成负面影响</a:t>
            </a:r>
          </a:p>
          <a:p>
            <a:pPr indent="0"/>
            <a:r>
              <a:rPr sz="2800">
                <a:solidFill>
                  <a:schemeClr val="bg1"/>
                </a:solidFill>
              </a:rPr>
              <a:t>    2007年《美国校园枪击案凶手初步认定为中国留学生》的新闻，</a:t>
            </a:r>
            <a:r>
              <a:rPr sz="2800" b="1">
                <a:solidFill>
                  <a:srgbClr val="FFFF00"/>
                </a:solidFill>
              </a:rPr>
              <a:t>在事件处于调查中就说初步认定为中国人</a:t>
            </a:r>
            <a:r>
              <a:rPr sz="2800">
                <a:solidFill>
                  <a:schemeClr val="bg1"/>
                </a:solidFill>
              </a:rPr>
              <a:t>。后来查明真相，</a:t>
            </a:r>
            <a:r>
              <a: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凶手是韩国人</a:t>
            </a:r>
            <a:r>
              <a:rPr sz="2800">
                <a:solidFill>
                  <a:schemeClr val="bg1"/>
                </a:solidFill>
              </a:rPr>
              <a:t>。这则新闻无疑损害了中国人的国际形象，对中美关系也有不良影响。2008年《新快报》《孙中山是韩国人》的虚假报道，</a:t>
            </a:r>
            <a:r>
              <a:rPr sz="2800" b="1">
                <a:solidFill>
                  <a:schemeClr val="bg1"/>
                </a:solidFill>
                <a:latin typeface="华文琥珀" panose="02010800040101010101" charset="-122"/>
                <a:ea typeface="华文琥珀" panose="02010800040101010101" charset="-122"/>
              </a:rPr>
              <a:t>煽动了中国人反对韩国的情绪，破坏两国的友好关系</a:t>
            </a:r>
            <a:r>
              <a:rPr sz="2800">
                <a:solidFill>
                  <a:schemeClr val="bg1"/>
                </a:solidFill>
              </a:rPr>
              <a:t>。这种新闻的影响是国际化的，所以记者在处理国际层面的报道时，更</a:t>
            </a:r>
            <a:r>
              <a:rPr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应该谨慎，认真核实</a:t>
            </a:r>
            <a:r>
              <a:rPr sz="2800">
                <a:solidFill>
                  <a:schemeClr val="bg1"/>
                </a:solidFill>
              </a:rPr>
              <a:t>再刊发。</a:t>
            </a:r>
          </a:p>
        </p:txBody>
      </p:sp>
      <p:sp>
        <p:nvSpPr>
          <p:cNvPr id="2" name="爆炸形 1 1"/>
          <p:cNvSpPr/>
          <p:nvPr/>
        </p:nvSpPr>
        <p:spPr>
          <a:xfrm>
            <a:off x="4875530" y="0"/>
            <a:ext cx="2747010" cy="135382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危害</a:t>
            </a:r>
            <a:r>
              <a:rPr lang="en-US" altLang="zh-CN" sz="360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3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1" t="69841" r="15094" b="3431"/>
          <a:stretch>
            <a:fillRect/>
          </a:stretch>
        </p:blipFill>
        <p:spPr>
          <a:xfrm>
            <a:off x="-378772" y="-147274"/>
            <a:ext cx="9901100" cy="5724636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60020" y="576580"/>
            <a:ext cx="8848090" cy="48310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使新闻行业声誉受损</a:t>
            </a:r>
            <a:r>
              <a:rPr sz="2800">
                <a:solidFill>
                  <a:schemeClr val="bg1"/>
                </a:solidFill>
              </a:rPr>
              <a:t> </a:t>
            </a:r>
          </a:p>
          <a:p>
            <a:pPr indent="0"/>
            <a:r>
              <a:rPr sz="2800">
                <a:solidFill>
                  <a:schemeClr val="bg1"/>
                </a:solidFill>
              </a:rPr>
              <a:t>         关于正面人物的报道，故意拔高夸大事实，以期换取同情和赞美，这种做法磨灭了受众对新闻媒体的信任。还有一些虚假报道被商业策划所利用，在受众夸赞“最美女孩”时，却被证实是虚假的、有意策划的，让人心生凉意。</a:t>
            </a:r>
          </a:p>
          <a:p>
            <a:pPr indent="0"/>
            <a:r>
              <a:rPr sz="2800">
                <a:solidFill>
                  <a:schemeClr val="bg1"/>
                </a:solidFill>
              </a:rPr>
              <a:t>         媒体应该是社会公器，捍卫公众利益，可是频频出现虚假新闻，使整个新闻行业声誉受损，让受众无法相信媒体存在的价值。虚假新闻危害众多，新闻媒体记者要秉承职业操守，拒绝虚假新闻，以捍卫新闻事业的尊严。</a:t>
            </a:r>
          </a:p>
        </p:txBody>
      </p:sp>
      <p:sp>
        <p:nvSpPr>
          <p:cNvPr id="2" name="爆炸形 1 1"/>
          <p:cNvSpPr/>
          <p:nvPr/>
        </p:nvSpPr>
        <p:spPr>
          <a:xfrm>
            <a:off x="4875530" y="0"/>
            <a:ext cx="2747010" cy="135382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危害</a:t>
            </a:r>
            <a:r>
              <a:rPr lang="en-US" altLang="zh-CN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华文琥珀" panose="02010800040101010101" charset="-122"/>
              </a:rPr>
              <a:t>4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1" t="69841" r="15094" b="3431"/>
          <a:stretch>
            <a:fillRect/>
          </a:stretch>
        </p:blipFill>
        <p:spPr>
          <a:xfrm>
            <a:off x="-378772" y="-197439"/>
            <a:ext cx="9901100" cy="5724636"/>
          </a:xfrm>
          <a:prstGeom prst="rect">
            <a:avLst/>
          </a:prstGeom>
        </p:spPr>
      </p:pic>
      <p:sp>
        <p:nvSpPr>
          <p:cNvPr id="2" name="同侧圆角矩形 1"/>
          <p:cNvSpPr/>
          <p:nvPr/>
        </p:nvSpPr>
        <p:spPr>
          <a:xfrm>
            <a:off x="2509520" y="1062990"/>
            <a:ext cx="3652520" cy="2447925"/>
          </a:xfrm>
          <a:prstGeom prst="round2Same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0" algn="ctr"/>
            <a:r>
              <a:rPr lang="zh-CN" sz="660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  <a:sym typeface="+mn-ea"/>
              </a:rPr>
              <a:t>假新闻众生相</a:t>
            </a:r>
            <a:endParaRPr lang="zh-CN" altLang="en-US" sz="6600">
              <a:solidFill>
                <a:srgbClr val="FF0000"/>
              </a:solidFill>
              <a:latin typeface="华文琥珀" panose="02010800040101010101" charset="-122"/>
              <a:ea typeface="华文琥珀" panose="0201080004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1" t="69841" r="15094" b="3431"/>
          <a:stretch>
            <a:fillRect/>
          </a:stretch>
        </p:blipFill>
        <p:spPr>
          <a:xfrm>
            <a:off x="-636270" y="52705"/>
            <a:ext cx="9900920" cy="5798185"/>
          </a:xfrm>
          <a:prstGeom prst="rect">
            <a:avLst/>
          </a:prstGeom>
        </p:spPr>
      </p:pic>
      <p:sp>
        <p:nvSpPr>
          <p:cNvPr id="2" name="爆炸形 1 1"/>
          <p:cNvSpPr/>
          <p:nvPr/>
        </p:nvSpPr>
        <p:spPr>
          <a:xfrm>
            <a:off x="6911975" y="297815"/>
            <a:ext cx="1838960" cy="4653915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10</a:t>
            </a:r>
            <a:r>
              <a:rPr lang="zh-CN" sz="360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大假新闻</a:t>
            </a:r>
          </a:p>
        </p:txBody>
      </p:sp>
      <p:pic>
        <p:nvPicPr>
          <p:cNvPr id="3" name="图片 2" descr="2.8.1.2020年12月十大假新闻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0330" y="358775"/>
            <a:ext cx="3634740" cy="4878070"/>
          </a:xfrm>
          <a:prstGeom prst="rect">
            <a:avLst/>
          </a:prstGeom>
        </p:spPr>
      </p:pic>
      <p:pic>
        <p:nvPicPr>
          <p:cNvPr id="4" name="图片 3" descr="2.8.1.2020年12月十大假新闻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22675" y="358775"/>
            <a:ext cx="3850640" cy="48787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473315" y="650240"/>
            <a:ext cx="13760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2020.12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1" t="69841" r="15094" b="3431"/>
          <a:stretch>
            <a:fillRect/>
          </a:stretch>
        </p:blipFill>
        <p:spPr>
          <a:xfrm>
            <a:off x="-636270" y="52705"/>
            <a:ext cx="9900920" cy="5798185"/>
          </a:xfrm>
          <a:prstGeom prst="rect">
            <a:avLst/>
          </a:prstGeom>
        </p:spPr>
      </p:pic>
      <p:sp>
        <p:nvSpPr>
          <p:cNvPr id="2" name="爆炸形 1 1"/>
          <p:cNvSpPr/>
          <p:nvPr/>
        </p:nvSpPr>
        <p:spPr>
          <a:xfrm>
            <a:off x="6911975" y="297815"/>
            <a:ext cx="1838960" cy="4653915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10</a:t>
            </a:r>
            <a:r>
              <a:rPr lang="zh-CN" sz="360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大假新闻</a:t>
            </a:r>
          </a:p>
        </p:txBody>
      </p:sp>
      <p:pic>
        <p:nvPicPr>
          <p:cNvPr id="5" name="图片 4" descr="2.8.1.2020年12月十大假新闻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7950" y="297815"/>
            <a:ext cx="3705225" cy="4945380"/>
          </a:xfrm>
          <a:prstGeom prst="rect">
            <a:avLst/>
          </a:prstGeom>
        </p:spPr>
      </p:pic>
      <p:pic>
        <p:nvPicPr>
          <p:cNvPr id="8" name="图片 7" descr="2.8.1.2020年12月十大假新闻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72205" y="297815"/>
            <a:ext cx="3810635" cy="494601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7473315" y="650240"/>
            <a:ext cx="13760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2020.12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1" t="69841" r="15094" b="3431"/>
          <a:stretch>
            <a:fillRect/>
          </a:stretch>
        </p:blipFill>
        <p:spPr>
          <a:xfrm>
            <a:off x="-636270" y="52705"/>
            <a:ext cx="9900920" cy="5798185"/>
          </a:xfrm>
          <a:prstGeom prst="rect">
            <a:avLst/>
          </a:prstGeom>
        </p:spPr>
      </p:pic>
      <p:sp>
        <p:nvSpPr>
          <p:cNvPr id="2" name="爆炸形 1 1"/>
          <p:cNvSpPr/>
          <p:nvPr/>
        </p:nvSpPr>
        <p:spPr>
          <a:xfrm>
            <a:off x="6911975" y="297815"/>
            <a:ext cx="1838960" cy="4653915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10</a:t>
            </a:r>
            <a:r>
              <a:rPr lang="zh-CN" sz="360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大假新闻</a:t>
            </a:r>
          </a:p>
        </p:txBody>
      </p:sp>
      <p:pic>
        <p:nvPicPr>
          <p:cNvPr id="3" name="图片 2" descr="2.8.1.2020年12月十大假新闻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5410" y="297815"/>
            <a:ext cx="3752215" cy="4979670"/>
          </a:xfrm>
          <a:prstGeom prst="rect">
            <a:avLst/>
          </a:prstGeom>
        </p:spPr>
      </p:pic>
      <p:pic>
        <p:nvPicPr>
          <p:cNvPr id="4" name="图片 3" descr="2.8.1.2020年12月十大假新闻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0780" y="289560"/>
            <a:ext cx="3771900" cy="49885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473315" y="650240"/>
            <a:ext cx="13760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2020.12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1" t="69841" r="15094" b="3431"/>
          <a:stretch>
            <a:fillRect/>
          </a:stretch>
        </p:blipFill>
        <p:spPr>
          <a:xfrm>
            <a:off x="-636270" y="52705"/>
            <a:ext cx="9900920" cy="5798185"/>
          </a:xfrm>
          <a:prstGeom prst="rect">
            <a:avLst/>
          </a:prstGeom>
        </p:spPr>
      </p:pic>
      <p:sp>
        <p:nvSpPr>
          <p:cNvPr id="2" name="爆炸形 1 1"/>
          <p:cNvSpPr/>
          <p:nvPr/>
        </p:nvSpPr>
        <p:spPr>
          <a:xfrm>
            <a:off x="6911975" y="297815"/>
            <a:ext cx="1838960" cy="4653915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10</a:t>
            </a:r>
            <a:r>
              <a:rPr lang="zh-CN" sz="360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大假新闻</a:t>
            </a:r>
          </a:p>
        </p:txBody>
      </p:sp>
      <p:pic>
        <p:nvPicPr>
          <p:cNvPr id="3" name="图片 2" descr="2.8.1.2020年12月十大假新闻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99695" y="297815"/>
            <a:ext cx="3706495" cy="5019675"/>
          </a:xfrm>
          <a:prstGeom prst="rect">
            <a:avLst/>
          </a:prstGeom>
        </p:spPr>
      </p:pic>
      <p:pic>
        <p:nvPicPr>
          <p:cNvPr id="4" name="图片 3" descr="2.8.1.2020年12月十大假新闻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72840" y="355600"/>
            <a:ext cx="3832225" cy="49618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473315" y="650240"/>
            <a:ext cx="13760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2020.12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1" t="69841" r="15094" b="3431"/>
          <a:stretch>
            <a:fillRect/>
          </a:stretch>
        </p:blipFill>
        <p:spPr>
          <a:xfrm>
            <a:off x="-643890" y="0"/>
            <a:ext cx="9900920" cy="5798185"/>
          </a:xfrm>
          <a:prstGeom prst="rect">
            <a:avLst/>
          </a:prstGeom>
        </p:spPr>
      </p:pic>
      <p:sp>
        <p:nvSpPr>
          <p:cNvPr id="2" name="爆炸形 1 1"/>
          <p:cNvSpPr/>
          <p:nvPr/>
        </p:nvSpPr>
        <p:spPr>
          <a:xfrm>
            <a:off x="6911975" y="297815"/>
            <a:ext cx="1838960" cy="4653915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10</a:t>
            </a:r>
            <a:r>
              <a:rPr lang="zh-CN" sz="360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大假新闻</a:t>
            </a:r>
          </a:p>
        </p:txBody>
      </p:sp>
      <p:pic>
        <p:nvPicPr>
          <p:cNvPr id="3" name="图片 2" descr="2.8.1.2020年12月十大假新闻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6020" y="349885"/>
            <a:ext cx="3795395" cy="4895215"/>
          </a:xfrm>
          <a:prstGeom prst="rect">
            <a:avLst/>
          </a:prstGeom>
        </p:spPr>
      </p:pic>
      <p:pic>
        <p:nvPicPr>
          <p:cNvPr id="4" name="图片 3" descr="2.8.1.2020年12月十大假新闻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03505" y="349885"/>
            <a:ext cx="3736340" cy="48945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473315" y="650240"/>
            <a:ext cx="13760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2020.12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1" t="69841" r="15094" b="3431"/>
          <a:stretch>
            <a:fillRect/>
          </a:stretch>
        </p:blipFill>
        <p:spPr>
          <a:xfrm>
            <a:off x="-378772" y="-131399"/>
            <a:ext cx="9901100" cy="5724636"/>
          </a:xfrm>
          <a:prstGeom prst="rect">
            <a:avLst/>
          </a:prstGeom>
        </p:spPr>
      </p:pic>
      <p:pic>
        <p:nvPicPr>
          <p:cNvPr id="2" name="图片 1" descr="2.3如何打击  假新闻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705" y="191135"/>
            <a:ext cx="8830945" cy="4787900"/>
          </a:xfrm>
          <a:prstGeom prst="rect">
            <a:avLst/>
          </a:prstGeom>
        </p:spPr>
      </p:pic>
      <p:sp>
        <p:nvSpPr>
          <p:cNvPr id="4" name="流程图: 资料带 3"/>
          <p:cNvSpPr/>
          <p:nvPr/>
        </p:nvSpPr>
        <p:spPr>
          <a:xfrm>
            <a:off x="6265545" y="191135"/>
            <a:ext cx="2564130" cy="1346835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怎么办？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1" t="69841" r="15094" b="3431"/>
          <a:stretch>
            <a:fillRect/>
          </a:stretch>
        </p:blipFill>
        <p:spPr>
          <a:xfrm>
            <a:off x="-378772" y="-147274"/>
            <a:ext cx="9901100" cy="572463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01295" y="150495"/>
            <a:ext cx="8752205" cy="4331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新闻</a:t>
            </a:r>
            <a:r>
              <a:rPr lang="zh-CN" altLang="zh-CN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消息一般包括标题</a:t>
            </a:r>
            <a:r>
              <a:rPr lang="zh-CN" altLang="zh-CN" sz="3600" b="1" u="sng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（正题、引题、副题）</a:t>
            </a:r>
            <a:r>
              <a:rPr lang="zh-CN" altLang="zh-CN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、导语、主体、背景、结语等部分。</a:t>
            </a:r>
            <a:endParaRPr lang="en-US" altLang="zh-CN" sz="32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新闻消息有三个特点：</a:t>
            </a:r>
            <a:r>
              <a:rPr lang="en-US" altLang="zh-CN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用事实说话，内容真实准确，不能虚构夸张</a:t>
            </a:r>
            <a:r>
              <a:rPr lang="zh-CN" altLang="en-US" sz="3600" b="1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（真实性）</a:t>
            </a: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altLang="zh-CN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报道迅速及时</a:t>
            </a:r>
            <a:r>
              <a:rPr lang="zh-CN" altLang="en-US" sz="3600" b="1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（及时性）</a:t>
            </a: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en-US" altLang="zh-CN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语言简明扼要</a:t>
            </a:r>
            <a:r>
              <a:rPr lang="zh-CN" altLang="en-US" sz="3600" b="1">
                <a:solidFill>
                  <a:srgbClr val="FFC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（准确性）</a:t>
            </a:r>
            <a:r>
              <a:rPr lang="zh-CN" altLang="en-US" sz="32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3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39" end="10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39" end="10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1" t="69841" r="15094" b="3431"/>
          <a:stretch>
            <a:fillRect/>
          </a:stretch>
        </p:blipFill>
        <p:spPr>
          <a:xfrm>
            <a:off x="-378772" y="-147274"/>
            <a:ext cx="9901100" cy="5724636"/>
          </a:xfrm>
          <a:prstGeom prst="rect">
            <a:avLst/>
          </a:prstGeom>
        </p:spPr>
      </p:pic>
      <p:pic>
        <p:nvPicPr>
          <p:cNvPr id="2" name="图片 1" descr="2.5网传黄骅市存新冠肺炎假消息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9540" y="144145"/>
            <a:ext cx="8885555" cy="4909820"/>
          </a:xfrm>
          <a:prstGeom prst="rect">
            <a:avLst/>
          </a:prstGeom>
        </p:spPr>
      </p:pic>
      <p:sp>
        <p:nvSpPr>
          <p:cNvPr id="4" name="流程图: 资料带 3"/>
          <p:cNvSpPr/>
          <p:nvPr/>
        </p:nvSpPr>
        <p:spPr>
          <a:xfrm>
            <a:off x="887730" y="3411855"/>
            <a:ext cx="2564130" cy="1346835"/>
          </a:xfrm>
          <a:prstGeom prst="flowChartPunchedTap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怎么办？</a:t>
            </a:r>
          </a:p>
        </p:txBody>
      </p:sp>
      <p:sp>
        <p:nvSpPr>
          <p:cNvPr id="3" name="竖卷形 2"/>
          <p:cNvSpPr/>
          <p:nvPr/>
        </p:nvSpPr>
        <p:spPr>
          <a:xfrm>
            <a:off x="4836160" y="3215640"/>
            <a:ext cx="1144905" cy="1838325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不造谣</a:t>
            </a:r>
          </a:p>
        </p:txBody>
      </p:sp>
      <p:sp>
        <p:nvSpPr>
          <p:cNvPr id="5" name="竖卷形 4"/>
          <p:cNvSpPr/>
          <p:nvPr/>
        </p:nvSpPr>
        <p:spPr>
          <a:xfrm>
            <a:off x="6138545" y="3215640"/>
            <a:ext cx="1144905" cy="1838325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不信谣</a:t>
            </a:r>
          </a:p>
        </p:txBody>
      </p:sp>
      <p:sp>
        <p:nvSpPr>
          <p:cNvPr id="8" name="竖卷形 7"/>
          <p:cNvSpPr/>
          <p:nvPr/>
        </p:nvSpPr>
        <p:spPr>
          <a:xfrm>
            <a:off x="7232015" y="3215640"/>
            <a:ext cx="1144905" cy="1838325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不传谣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  <p:bldP spid="5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1" t="69841" r="15094" b="3431"/>
          <a:stretch>
            <a:fillRect/>
          </a:stretch>
        </p:blipFill>
        <p:spPr>
          <a:xfrm>
            <a:off x="-378772" y="-147274"/>
            <a:ext cx="9901100" cy="5724636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209550" y="151765"/>
            <a:ext cx="8724900" cy="807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anose="02010609030101010101" charset="-122"/>
                <a:ea typeface="楷体_GB2312" panose="02010609030101010101" charset="-122"/>
                <a:cs typeface="+mn-ea"/>
              </a:rPr>
              <a:t>猜，他们在干什么</a:t>
            </a:r>
            <a:r>
              <a:rPr lang="en-US" altLang="zh-CN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anose="02010609030101010101" charset="-122"/>
                <a:ea typeface="楷体_GB2312" panose="02010609030101010101" charset="-122"/>
                <a:cs typeface="+mn-ea"/>
              </a:rPr>
              <a:t>?</a:t>
            </a:r>
          </a:p>
        </p:txBody>
      </p:sp>
      <p:pic>
        <p:nvPicPr>
          <p:cNvPr id="2" name="图片 1" descr="3.3刘虹守冠采访现场（夜1点）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140" y="1348740"/>
            <a:ext cx="3630295" cy="3703955"/>
          </a:xfrm>
          <a:prstGeom prst="rect">
            <a:avLst/>
          </a:prstGeom>
        </p:spPr>
      </p:pic>
      <p:pic>
        <p:nvPicPr>
          <p:cNvPr id="4" name="图片 3" descr="3.5十九大记者采访图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49370" y="1349375"/>
            <a:ext cx="5010150" cy="37033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849370" y="1349375"/>
            <a:ext cx="303276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anose="02010800040101010101" charset="-122"/>
                <a:ea typeface="华文彩云" panose="02010800040101010101" charset="-122"/>
              </a:rPr>
              <a:t>十九大记者招待会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17245" y="1349375"/>
            <a:ext cx="24263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anose="02010800040101010101" charset="-122"/>
                <a:ea typeface="华文彩云" panose="02010800040101010101" charset="-122"/>
              </a:rPr>
              <a:t>记者在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anose="02010800040101010101" charset="-122"/>
                <a:ea typeface="华文彩云" panose="02010800040101010101" charset="-122"/>
              </a:rPr>
              <a:t>刘虹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anose="02010800040101010101" charset="-122"/>
                <a:ea typeface="华文彩云" panose="02010800040101010101" charset="-122"/>
              </a:rPr>
              <a:t>家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1" t="69841" r="15094" b="3431"/>
          <a:stretch>
            <a:fillRect/>
          </a:stretch>
        </p:blipFill>
        <p:spPr>
          <a:xfrm>
            <a:off x="-378772" y="-147274"/>
            <a:ext cx="9901100" cy="5724636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209550" y="151765"/>
            <a:ext cx="8724900" cy="80708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anose="02010609030101010101" charset="-122"/>
                <a:ea typeface="楷体_GB2312" panose="02010609030101010101" charset="-122"/>
                <a:cs typeface="+mn-ea"/>
              </a:rPr>
              <a:t>新，新闻的价值</a:t>
            </a:r>
            <a:endParaRPr lang="en-US" altLang="zh-CN" sz="4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_GB2312" panose="02010609030101010101" charset="-122"/>
              <a:ea typeface="楷体_GB2312" panose="02010609030101010101" charset="-122"/>
              <a:cs typeface="+mn-ea"/>
            </a:endParaRPr>
          </a:p>
        </p:txBody>
      </p:sp>
      <p:pic>
        <p:nvPicPr>
          <p:cNvPr id="2" name="图片 1" descr="3.1采访刘虹家人 一夜无眠，只为这则新闻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550" y="1200150"/>
            <a:ext cx="8724265" cy="37572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1" t="69841" r="15094" b="3431"/>
          <a:stretch>
            <a:fillRect/>
          </a:stretch>
        </p:blipFill>
        <p:spPr>
          <a:xfrm>
            <a:off x="-378772" y="-147274"/>
            <a:ext cx="9901100" cy="5724636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09220" y="105410"/>
            <a:ext cx="8968740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sz="20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en-US" sz="20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8</a:t>
            </a:r>
            <a:r>
              <a:rPr lang="zh-CN" sz="20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月</a:t>
            </a:r>
            <a:r>
              <a:rPr lang="en-US" sz="20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19</a:t>
            </a:r>
            <a:r>
              <a:rPr lang="zh-CN" sz="20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日当晚接近零时</a:t>
            </a:r>
            <a:r>
              <a:rPr lang="zh-CN" sz="2000" b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，大批中央、省、市新闻媒体记者已陆续赶到刘家，大家时刻关注着央视体育频道的预告和节目。</a:t>
            </a:r>
            <a:endParaRPr lang="en-US" sz="20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266700"/>
            <a:r>
              <a:rPr lang="en-US" sz="20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20</a:t>
            </a:r>
            <a:r>
              <a:rPr lang="zh-CN" sz="20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日凌晨</a:t>
            </a:r>
            <a:r>
              <a:rPr lang="en-US" sz="20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zh-CN" sz="20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时许</a:t>
            </a:r>
            <a:r>
              <a:rPr lang="zh-CN" sz="2000" b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，刘虹出现在赛场随着时间推移，尤其是邻近比赛，刘家的气氛越来越紧张，刘虹的父母和哥哥表情严肃，担心一直处于</a:t>
            </a:r>
            <a:r>
              <a:rPr lang="en-US" sz="2000" b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zh-CN" sz="2000" b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至</a:t>
            </a:r>
            <a:r>
              <a:rPr lang="en-US" sz="2000" b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</a:t>
            </a:r>
            <a:r>
              <a:rPr lang="zh-CN" sz="2000" b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名的刘虹无法超越，再次失去梦寐以求的金牌。</a:t>
            </a:r>
            <a:endParaRPr lang="zh-CN" sz="20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sz="20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sz="20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最后</a:t>
            </a:r>
            <a:r>
              <a:rPr lang="en-US" sz="20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</a:t>
            </a:r>
            <a:r>
              <a:rPr lang="zh-CN" sz="20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分钟</a:t>
            </a:r>
            <a:r>
              <a:rPr lang="zh-CN" sz="2000" b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的决战，刘父根本不敢看下去，于是独自起身走到另一个房间的阳台。</a:t>
            </a:r>
          </a:p>
          <a:p>
            <a:r>
              <a:rPr lang="zh-CN" sz="2000" b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由紧张至极到狂喜，是刘虹在最后时刻实现超越的那一瞬间，每个在场的人都在经历一场狂欢，为刘虹而喜，为我们身边的人取得成功而贺！就在这个时候，记者们迅速将镜头、相机和笔对准了刘虹的家人，让这一振奋人心的好消息及时传播、分享给更多人。</a:t>
            </a:r>
            <a:endParaRPr lang="zh-CN" sz="20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sz="20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</a:t>
            </a:r>
            <a:r>
              <a:rPr lang="zh-CN" sz="20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凌晨</a:t>
            </a:r>
            <a:r>
              <a:rPr lang="en-US" sz="20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</a:t>
            </a:r>
            <a:r>
              <a:rPr lang="zh-CN" sz="20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时许</a:t>
            </a:r>
            <a:r>
              <a:rPr lang="zh-CN" sz="2000" b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，记者赶到宾馆，兴奋的心情难以平复。为了让更多人第一时间分享这个消息，记者立即将现场采访写成稿件，经过和“后方”新媒体编辑沟通，于当日</a:t>
            </a:r>
            <a:r>
              <a:rPr lang="zh-CN" sz="20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早晨</a:t>
            </a:r>
            <a:r>
              <a:rPr lang="en-US" sz="20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7</a:t>
            </a:r>
            <a:r>
              <a:rPr lang="zh-CN" sz="20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时</a:t>
            </a:r>
            <a:r>
              <a:rPr lang="en-US" sz="20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15</a:t>
            </a:r>
            <a:r>
              <a:rPr lang="zh-CN" sz="20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分左右</a:t>
            </a:r>
            <a:r>
              <a:rPr lang="zh-CN" sz="2000" b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，将刘虹夺冠的</a:t>
            </a:r>
            <a:r>
              <a:rPr lang="zh-CN" sz="20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深度新闻发布出来</a:t>
            </a:r>
            <a:r>
              <a:rPr lang="zh-CN" sz="2000" b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，在短短一天多的时间内，引发“十万 </a:t>
            </a:r>
            <a:r>
              <a:rPr lang="en-US" sz="2000" b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+</a:t>
            </a:r>
            <a:r>
              <a:rPr lang="zh-CN" sz="2000" b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”关注，网友的好评如潮。</a:t>
            </a:r>
          </a:p>
          <a:p>
            <a:r>
              <a:rPr lang="zh-CN" sz="2000" b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为了这则新闻，一夜未眠，值了！              记者任洪广</a:t>
            </a:r>
            <a:r>
              <a:rPr lang="en-US" sz="2000" b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sz="2000" b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文</a:t>
            </a:r>
            <a:r>
              <a:rPr lang="en-US" sz="2000" b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sz="2000" b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图</a:t>
            </a:r>
            <a:endParaRPr lang="zh-CN" altLang="en-US" sz="2000" b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1" t="69841" r="15094" b="3431"/>
          <a:stretch>
            <a:fillRect/>
          </a:stretch>
        </p:blipFill>
        <p:spPr>
          <a:xfrm>
            <a:off x="-378772" y="-147274"/>
            <a:ext cx="9901100" cy="57246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8915" y="224790"/>
            <a:ext cx="87477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新闻的时效性</a:t>
            </a:r>
          </a:p>
        </p:txBody>
      </p:sp>
      <p:sp>
        <p:nvSpPr>
          <p:cNvPr id="22531" name="Text Box 2"/>
          <p:cNvSpPr txBox="1"/>
          <p:nvPr/>
        </p:nvSpPr>
        <p:spPr>
          <a:xfrm>
            <a:off x="198120" y="973455"/>
            <a:ext cx="8748395" cy="14509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32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zh-CN" sz="32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“英勇的人民解放军</a:t>
            </a:r>
            <a:r>
              <a:rPr lang="zh-CN" altLang="zh-CN" sz="36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二十一</a:t>
            </a:r>
            <a:r>
              <a:rPr lang="zh-CN" altLang="zh-CN" sz="32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日已有大约三十万人渡过长江。”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“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二十一日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”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有何作用</a:t>
            </a:r>
            <a:r>
              <a:rPr lang="zh-CN" altLang="zh-CN" sz="32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？</a:t>
            </a:r>
          </a:p>
        </p:txBody>
      </p:sp>
      <p:sp>
        <p:nvSpPr>
          <p:cNvPr id="2" name="Text Box 2"/>
          <p:cNvSpPr txBox="1"/>
          <p:nvPr/>
        </p:nvSpPr>
        <p:spPr>
          <a:xfrm>
            <a:off x="197485" y="2529840"/>
            <a:ext cx="8748395" cy="14509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32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2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明确时间，既体现新闻的真实性，也表明新闻是</a:t>
            </a:r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讲究时效</a:t>
            </a:r>
            <a:r>
              <a:rPr lang="zh-CN" altLang="en-US" sz="3200" b="1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</a:rPr>
              <a:t>的！</a:t>
            </a:r>
          </a:p>
        </p:txBody>
      </p:sp>
      <p:sp>
        <p:nvSpPr>
          <p:cNvPr id="4" name="圆角矩形标注 3"/>
          <p:cNvSpPr/>
          <p:nvPr/>
        </p:nvSpPr>
        <p:spPr>
          <a:xfrm>
            <a:off x="3664585" y="3766820"/>
            <a:ext cx="3393440" cy="1278255"/>
          </a:xfrm>
          <a:prstGeom prst="wedgeRoundRectCallout">
            <a:avLst>
              <a:gd name="adj1" fmla="val -70920"/>
              <a:gd name="adj2" fmla="val -4438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chemeClr val="bg1"/>
                </a:solidFill>
                <a:sym typeface="+mn-ea"/>
              </a:rPr>
              <a:t>新华社长江前线</a:t>
            </a:r>
            <a:r>
              <a:rPr lang="zh-CN" altLang="en-US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22日22时电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1" t="69841" r="15094" b="3431"/>
          <a:stretch>
            <a:fillRect/>
          </a:stretch>
        </p:blipFill>
        <p:spPr>
          <a:xfrm>
            <a:off x="-378772" y="-139019"/>
            <a:ext cx="9901100" cy="57246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8915" y="224790"/>
            <a:ext cx="87477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新闻的时效性</a:t>
            </a:r>
          </a:p>
        </p:txBody>
      </p:sp>
      <p:sp>
        <p:nvSpPr>
          <p:cNvPr id="2" name="文本框 2"/>
          <p:cNvSpPr txBox="1"/>
          <p:nvPr/>
        </p:nvSpPr>
        <p:spPr>
          <a:xfrm>
            <a:off x="208915" y="752475"/>
            <a:ext cx="6791960" cy="2328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1.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二十日</a:t>
            </a:r>
            <a:r>
              <a:rPr lang="zh-CN" altLang="en-US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夜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起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……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已渡过三十万人</a:t>
            </a:r>
            <a:r>
              <a:rPr 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</a:p>
          <a:p>
            <a:pPr eaLnBrk="1" hangingPunct="1">
              <a:lnSpc>
                <a:spcPct val="130000"/>
              </a:lnSpc>
            </a:pP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2.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二十一日</a:t>
            </a:r>
            <a:r>
              <a:rPr lang="zh-CN" altLang="en-US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下午五时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起</a:t>
            </a:r>
            <a:r>
              <a:rPr lang="en-US" altLang="zh-CN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……</a:t>
            </a:r>
            <a:r>
              <a:rPr lang="zh-CN" alt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不起丝毫作用。</a:t>
            </a:r>
            <a:endParaRPr lang="en-US" altLang="zh-CN" sz="24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eaLnBrk="1" hangingPunct="1">
              <a:lnSpc>
                <a:spcPct val="130000"/>
              </a:lnSpc>
              <a:spcBef>
                <a:spcPts val="600"/>
              </a:spcBef>
            </a:pPr>
            <a:r>
              <a:rPr lang="en-US" sz="24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3.</a:t>
            </a:r>
            <a:r>
              <a:rPr lang="zh-CN" altLang="zh-CN" sz="2400" b="1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sym typeface="+mn-ea"/>
              </a:rPr>
              <a:t>1949年</a:t>
            </a:r>
            <a:r>
              <a:rPr lang="zh-CN" altLang="zh-CN" sz="3600" b="1" noProof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sym typeface="+mn-ea"/>
              </a:rPr>
              <a:t>4月20日夜</a:t>
            </a:r>
            <a:r>
              <a:rPr lang="zh-CN" altLang="zh-CN" sz="2400" b="1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sym typeface="+mn-ea"/>
              </a:rPr>
              <a:t>起至</a:t>
            </a:r>
            <a:r>
              <a:rPr lang="zh-CN" altLang="zh-CN" sz="3600" b="1" noProof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ea"/>
                <a:sym typeface="+mn-ea"/>
              </a:rPr>
              <a:t>4月22日22时</a:t>
            </a:r>
            <a:endParaRPr lang="zh-CN" altLang="zh-CN" sz="3600" b="1" noProof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ea"/>
              <a:ea typeface="黑体" panose="02010609060101010101" charset="-122"/>
              <a:sym typeface="+mn-ea"/>
            </a:endParaRPr>
          </a:p>
        </p:txBody>
      </p:sp>
      <p:sp>
        <p:nvSpPr>
          <p:cNvPr id="4" name="Text Box 2"/>
          <p:cNvSpPr txBox="1"/>
          <p:nvPr/>
        </p:nvSpPr>
        <p:spPr>
          <a:xfrm>
            <a:off x="208915" y="3670935"/>
            <a:ext cx="8747125" cy="8115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32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时间明确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表明新闻是</a:t>
            </a:r>
            <a:r>
              <a:rPr lang="zh-CN" altLang="en-US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讲究时效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的！</a:t>
            </a:r>
          </a:p>
        </p:txBody>
      </p:sp>
      <p:sp>
        <p:nvSpPr>
          <p:cNvPr id="5" name="圆角矩形标注 4"/>
          <p:cNvSpPr/>
          <p:nvPr/>
        </p:nvSpPr>
        <p:spPr>
          <a:xfrm>
            <a:off x="6570345" y="224790"/>
            <a:ext cx="2386330" cy="1510665"/>
          </a:xfrm>
          <a:prstGeom prst="wedgeRoundRectCallout">
            <a:avLst>
              <a:gd name="adj1" fmla="val -51410"/>
              <a:gd name="adj2" fmla="val 9884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chemeClr val="bg1"/>
                </a:solidFill>
                <a:sym typeface="+mn-ea"/>
              </a:rPr>
              <a:t>新华社长江前线</a:t>
            </a:r>
            <a:r>
              <a:rPr lang="zh-CN" altLang="en-US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22日22时电</a:t>
            </a:r>
          </a:p>
        </p:txBody>
      </p:sp>
      <p:cxnSp>
        <p:nvCxnSpPr>
          <p:cNvPr id="8" name="直接箭头连接符 7"/>
          <p:cNvCxnSpPr/>
          <p:nvPr/>
        </p:nvCxnSpPr>
        <p:spPr>
          <a:xfrm>
            <a:off x="3275965" y="3040380"/>
            <a:ext cx="1836420" cy="791845"/>
          </a:xfrm>
          <a:prstGeom prst="straightConnector1">
            <a:avLst/>
          </a:prstGeom>
          <a:ln>
            <a:headEnd type="arrow" w="med" len="med"/>
            <a:tailEnd type="arrow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3564255" y="2176145"/>
            <a:ext cx="2487930" cy="1656080"/>
          </a:xfrm>
          <a:prstGeom prst="straightConnector1">
            <a:avLst/>
          </a:prstGeom>
          <a:ln>
            <a:headEnd type="arrow" w="med" len="med"/>
            <a:tailEnd type="arrow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>
            <a:off x="5796280" y="2896235"/>
            <a:ext cx="539750" cy="899795"/>
          </a:xfrm>
          <a:prstGeom prst="straightConnector1">
            <a:avLst/>
          </a:prstGeom>
          <a:ln>
            <a:headEnd type="arrow" w="med" len="med"/>
            <a:tailEnd type="arrow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>
            <a:off x="1764030" y="1275715"/>
            <a:ext cx="3851910" cy="2556510"/>
          </a:xfrm>
          <a:prstGeom prst="straightConnector1">
            <a:avLst/>
          </a:prstGeom>
          <a:ln>
            <a:headEnd type="arrow" w="med" len="med"/>
            <a:tailEnd type="arrow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1" t="69841" r="15094" b="3431"/>
          <a:stretch>
            <a:fillRect/>
          </a:stretch>
        </p:blipFill>
        <p:spPr>
          <a:xfrm>
            <a:off x="-378772" y="-147274"/>
            <a:ext cx="9901100" cy="57246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8915" y="224790"/>
            <a:ext cx="87477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新闻的时效性</a:t>
            </a:r>
          </a:p>
        </p:txBody>
      </p:sp>
      <p:sp>
        <p:nvSpPr>
          <p:cNvPr id="26626" name="Text Box 2"/>
          <p:cNvSpPr txBox="1"/>
          <p:nvPr/>
        </p:nvSpPr>
        <p:spPr>
          <a:xfrm>
            <a:off x="262890" y="2052955"/>
            <a:ext cx="4831715" cy="28898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“到目前为止”交代的时间不精确，“目前”只表示在说话的时候。“至发电时止”的时间交代明确，体现了新闻语言的准确性。</a:t>
            </a:r>
          </a:p>
        </p:txBody>
      </p:sp>
      <p:sp>
        <p:nvSpPr>
          <p:cNvPr id="38915" name="Rectangle 3"/>
          <p:cNvSpPr/>
          <p:nvPr/>
        </p:nvSpPr>
        <p:spPr>
          <a:xfrm>
            <a:off x="198120" y="937260"/>
            <a:ext cx="8747125" cy="854075"/>
          </a:xfrm>
          <a:prstGeom prst="rect">
            <a:avLst/>
          </a:prstGeom>
          <a:noFill/>
          <a:ln w="12700">
            <a:noFill/>
          </a:ln>
          <a:effectLst>
            <a:outerShdw dist="35921" dir="2699999" sy="50000" kx="2003315" algn="bl" rotWithShape="0">
              <a:srgbClr val="C0C0C0">
                <a:alpha val="79999"/>
              </a:srgbClr>
            </a:outerShdw>
          </a:effectLst>
        </p:spPr>
        <p:txBody>
          <a:bodyPr wrap="square">
            <a:spAutoFit/>
          </a:bodyPr>
          <a:lstStyle/>
          <a:p>
            <a:pPr eaLnBrk="1" hangingPunct="1">
              <a:lnSpc>
                <a:spcPct val="155000"/>
              </a:lnSpc>
            </a:pPr>
            <a:r>
              <a:rPr lang="zh-CN" altLang="en-US" sz="28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为什么不用“到目前为止”，而用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“至发电时止”</a:t>
            </a:r>
            <a:r>
              <a:rPr lang="zh-CN" altLang="en-US" sz="28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？</a:t>
            </a:r>
          </a:p>
        </p:txBody>
      </p:sp>
      <p:pic>
        <p:nvPicPr>
          <p:cNvPr id="38916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6370" y="2003425"/>
            <a:ext cx="3529330" cy="28498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1" t="69841" r="15094" b="3431"/>
          <a:stretch>
            <a:fillRect/>
          </a:stretch>
        </p:blipFill>
        <p:spPr>
          <a:xfrm>
            <a:off x="-367977" y="-147274"/>
            <a:ext cx="9901100" cy="5724636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208915" y="1062990"/>
            <a:ext cx="87731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2012</a:t>
            </a:r>
            <a:r>
              <a:rPr lang="zh-CN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en-US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11</a:t>
            </a:r>
            <a:r>
              <a:rPr lang="zh-CN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</a:t>
            </a:r>
            <a:r>
              <a:rPr lang="en-US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23</a:t>
            </a:r>
            <a:r>
              <a:rPr lang="zh-CN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日上午</a:t>
            </a:r>
            <a:r>
              <a:rPr lang="en-US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8</a:t>
            </a:r>
            <a:r>
              <a:rPr lang="zh-CN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时</a:t>
            </a:r>
            <a:r>
              <a:rPr lang="zh-CN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，顶着凛冽的寒风</a:t>
            </a:r>
            <a:r>
              <a:rPr lang="en-US" altLang="zh-CN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……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08915" y="224790"/>
            <a:ext cx="87477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新闻的时效性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08915" y="1910080"/>
            <a:ext cx="874776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宋体" panose="02010600030101010101" pitchFamily="2" charset="-122"/>
              </a:rPr>
              <a:t>惊心动魄的一幕出现了：</a:t>
            </a:r>
            <a:r>
              <a:rPr lang="en-US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9</a:t>
            </a:r>
            <a:r>
              <a:rPr lang="zh-CN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宋体" panose="02010600030101010101" pitchFamily="2" charset="-122"/>
              </a:rPr>
              <a:t>时</a:t>
            </a:r>
            <a:r>
              <a:rPr lang="en-US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宋体" panose="02010600030101010101" pitchFamily="2" charset="-122"/>
              </a:rPr>
              <a:t>08</a:t>
            </a:r>
            <a:r>
              <a:rPr lang="zh-CN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宋体" panose="02010600030101010101" pitchFamily="2" charset="-122"/>
              </a:rPr>
              <a:t>分，</a:t>
            </a:r>
            <a:r>
              <a:rPr lang="zh-CN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宋体" panose="02010600030101010101" pitchFamily="2" charset="-122"/>
              </a:rPr>
              <a:t>伴随震耳欲聋的喷气式发动机轰鸣声</a:t>
            </a:r>
            <a:endParaRPr lang="zh-CN" altLang="en-US" sz="2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4" name="Text Box 2"/>
          <p:cNvSpPr txBox="1"/>
          <p:nvPr/>
        </p:nvSpPr>
        <p:spPr>
          <a:xfrm>
            <a:off x="208915" y="3670935"/>
            <a:ext cx="8747125" cy="8115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32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具体到分</a:t>
            </a:r>
            <a:r>
              <a:rPr lang="en-US" altLang="zh-CN" sz="32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,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表明新闻是</a:t>
            </a:r>
            <a:r>
              <a:rPr lang="zh-CN" altLang="en-US" sz="36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讲究时效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的！</a:t>
            </a:r>
          </a:p>
        </p:txBody>
      </p:sp>
      <p:cxnSp>
        <p:nvCxnSpPr>
          <p:cNvPr id="5" name="直接箭头连接符 4"/>
          <p:cNvCxnSpPr/>
          <p:nvPr/>
        </p:nvCxnSpPr>
        <p:spPr>
          <a:xfrm flipH="1">
            <a:off x="2519680" y="1600200"/>
            <a:ext cx="1367790" cy="2196465"/>
          </a:xfrm>
          <a:prstGeom prst="straightConnector1">
            <a:avLst/>
          </a:prstGeom>
          <a:ln>
            <a:headEnd type="arrow" w="med" len="med"/>
            <a:tailEnd type="arrow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 flipH="1">
            <a:off x="2674620" y="2538095"/>
            <a:ext cx="1656080" cy="1296035"/>
          </a:xfrm>
          <a:prstGeom prst="straightConnector1">
            <a:avLst/>
          </a:prstGeom>
          <a:ln>
            <a:headEnd type="arrow" w="med" len="med"/>
            <a:tailEnd type="arrow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5601335" y="2572385"/>
            <a:ext cx="720090" cy="1224280"/>
          </a:xfrm>
          <a:prstGeom prst="straightConnector1">
            <a:avLst/>
          </a:prstGeom>
          <a:ln>
            <a:solidFill>
              <a:srgbClr val="FF0000"/>
            </a:solidFill>
            <a:headEnd type="arrow" w="med" len="med"/>
            <a:tailEnd type="arrow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>
            <a:off x="4355465" y="1564005"/>
            <a:ext cx="1404620" cy="2160270"/>
          </a:xfrm>
          <a:prstGeom prst="straightConnector1">
            <a:avLst/>
          </a:prstGeom>
          <a:ln>
            <a:solidFill>
              <a:srgbClr val="FF0000"/>
            </a:solidFill>
            <a:headEnd type="arrow" w="med" len="med"/>
            <a:tailEnd type="arrow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1" t="69841" r="15094" b="3431"/>
          <a:stretch>
            <a:fillRect/>
          </a:stretch>
        </p:blipFill>
        <p:spPr>
          <a:xfrm>
            <a:off x="-367342" y="-181564"/>
            <a:ext cx="9901100" cy="572463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08915" y="869950"/>
            <a:ext cx="8748395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>
                <a:solidFill>
                  <a:schemeClr val="bg1"/>
                </a:solidFill>
              </a:rPr>
              <a:t>        </a:t>
            </a:r>
            <a:r>
              <a:rPr lang="zh-CN" altLang="en-US" sz="2400">
                <a:solidFill>
                  <a:schemeClr val="bg1"/>
                </a:solidFill>
              </a:rPr>
              <a:t>新华社长江前线</a:t>
            </a:r>
            <a:r>
              <a:rPr lang="zh-CN" altLang="en-US" sz="32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22日22时电</a:t>
            </a:r>
            <a:endParaRPr lang="zh-CN" altLang="en-US" sz="2800">
              <a:solidFill>
                <a:schemeClr val="bg1"/>
              </a:solidFill>
            </a:endParaRPr>
          </a:p>
          <a:p>
            <a:pPr algn="l"/>
            <a:r>
              <a:rPr lang="zh-CN" altLang="en-US" sz="2400">
                <a:solidFill>
                  <a:schemeClr val="bg1"/>
                </a:solidFill>
              </a:rPr>
              <a:t>        人民解放军百万大军从</a:t>
            </a:r>
            <a:r>
              <a:rPr lang="zh-CN" altLang="en-US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２０日夜起</a:t>
            </a:r>
            <a:r>
              <a:rPr lang="en-US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……</a:t>
            </a:r>
            <a:endParaRPr lang="zh-CN" altLang="en-US" sz="2400">
              <a:solidFill>
                <a:schemeClr val="bg1"/>
              </a:solidFill>
            </a:endParaRPr>
          </a:p>
          <a:p>
            <a:pPr algn="l"/>
            <a:r>
              <a:rPr lang="zh-CN" altLang="en-US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２１日下午五时起</a:t>
            </a:r>
            <a:r>
              <a:rPr lang="zh-CN" altLang="en-US" sz="2400">
                <a:solidFill>
                  <a:schemeClr val="bg1"/>
                </a:solidFill>
              </a:rPr>
              <a:t>，我</a:t>
            </a:r>
            <a:r>
              <a:rPr lang="zh-CN" altLang="en-US" sz="2400">
                <a:solidFill>
                  <a:schemeClr val="bg1"/>
                </a:solidFill>
                <a:latin typeface="华文琥珀" panose="02010800040101010101" charset="-122"/>
                <a:ea typeface="华文琥珀" panose="02010800040101010101" charset="-122"/>
              </a:rPr>
              <a:t>西路军</a:t>
            </a:r>
            <a:r>
              <a:rPr lang="zh-CN" altLang="en-US" sz="2400">
                <a:solidFill>
                  <a:schemeClr val="bg1"/>
                </a:solidFill>
              </a:rPr>
              <a:t>开始渡江</a:t>
            </a:r>
            <a:r>
              <a:rPr lang="en-US" altLang="zh-CN" sz="2400">
                <a:solidFill>
                  <a:schemeClr val="bg1"/>
                </a:solidFill>
              </a:rPr>
              <a:t>……</a:t>
            </a:r>
            <a:r>
              <a:rPr lang="zh-CN" altLang="en-US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至发电时止</a:t>
            </a:r>
            <a:r>
              <a:rPr lang="zh-CN" altLang="en-US" sz="2400">
                <a:solidFill>
                  <a:schemeClr val="bg1"/>
                </a:solidFill>
                <a:latin typeface="华文琥珀" panose="02010800040101010101" charset="-122"/>
                <a:ea typeface="华文琥珀" panose="02010800040101010101" charset="-122"/>
              </a:rPr>
              <a:t>，</a:t>
            </a:r>
            <a:r>
              <a:rPr lang="zh-CN" altLang="en-US" sz="2400">
                <a:solidFill>
                  <a:schemeClr val="bg1"/>
                </a:solidFill>
              </a:rPr>
              <a:t>该路３５万人民解放军已渡过２／３，余部２３日可渡完</a:t>
            </a:r>
            <a:r>
              <a:rPr lang="en-US" altLang="zh-CN" sz="2400">
                <a:solidFill>
                  <a:schemeClr val="bg1"/>
                </a:solidFill>
              </a:rPr>
              <a:t>……</a:t>
            </a:r>
          </a:p>
          <a:p>
            <a:pPr algn="l"/>
            <a:r>
              <a:rPr lang="en-US" altLang="zh-CN" sz="2400">
                <a:solidFill>
                  <a:schemeClr val="bg1"/>
                </a:solidFill>
              </a:rPr>
              <a:t>         </a:t>
            </a:r>
            <a:r>
              <a:rPr lang="zh-CN" altLang="en-US" sz="2400">
                <a:solidFill>
                  <a:schemeClr val="bg1"/>
                </a:solidFill>
              </a:rPr>
              <a:t>战犯汤恩伯</a:t>
            </a:r>
            <a:r>
              <a:rPr lang="zh-CN" altLang="en-US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２１日</a:t>
            </a:r>
            <a:r>
              <a:rPr lang="zh-CN" altLang="en-US" sz="2400">
                <a:solidFill>
                  <a:schemeClr val="bg1"/>
                </a:solidFill>
              </a:rPr>
              <a:t>到芜湖督战</a:t>
            </a:r>
            <a:r>
              <a:rPr lang="en-US" altLang="zh-CN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的那一天</a:t>
            </a:r>
            <a:r>
              <a:rPr lang="en-US" altLang="zh-CN" sz="2400">
                <a:solidFill>
                  <a:schemeClr val="bg1"/>
                </a:solidFill>
              </a:rPr>
              <a:t>，东面防线又被我军突破了。 我</a:t>
            </a:r>
            <a:r>
              <a:rPr lang="en-US" altLang="zh-CN" sz="2400">
                <a:solidFill>
                  <a:schemeClr val="bg1"/>
                </a:solidFill>
                <a:latin typeface="华文琥珀" panose="02010800040101010101" charset="-122"/>
                <a:ea typeface="华文琥珀" panose="02010800040101010101" charset="-122"/>
              </a:rPr>
              <a:t>东路</a:t>
            </a:r>
            <a:r>
              <a:rPr lang="en-US" altLang="zh-CN" sz="2400">
                <a:solidFill>
                  <a:schemeClr val="bg1"/>
                </a:solidFill>
              </a:rPr>
              <a:t>３５万大军与西路</a:t>
            </a:r>
            <a:r>
              <a:rPr lang="en-US" altLang="zh-CN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同日同时</a:t>
            </a:r>
            <a:r>
              <a:rPr lang="en-US" altLang="zh-CN" sz="2400">
                <a:solidFill>
                  <a:schemeClr val="bg1"/>
                </a:solidFill>
              </a:rPr>
              <a:t>发起渡江作战。所有预定计划，都已实现。   </a:t>
            </a:r>
          </a:p>
          <a:p>
            <a:pPr algn="l"/>
            <a:r>
              <a:rPr lang="en-US" altLang="zh-CN" sz="2400">
                <a:solidFill>
                  <a:schemeClr val="bg1"/>
                </a:solidFill>
              </a:rPr>
              <a:t>        </a:t>
            </a:r>
            <a:r>
              <a:rPr lang="en-US" altLang="zh-CN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至发电时止</a:t>
            </a:r>
            <a:r>
              <a:rPr lang="en-US" altLang="zh-CN" sz="2400">
                <a:solidFill>
                  <a:schemeClr val="bg1"/>
                </a:solidFill>
                <a:latin typeface="华文琥珀" panose="02010800040101010101" charset="-122"/>
                <a:ea typeface="华文琥珀" panose="02010800040101010101" charset="-122"/>
              </a:rPr>
              <a:t>，</a:t>
            </a:r>
            <a:r>
              <a:rPr lang="en-US" altLang="zh-CN" sz="2400">
                <a:solidFill>
                  <a:schemeClr val="bg1"/>
                </a:solidFill>
              </a:rPr>
              <a:t>我东路各军已大部渡过南岸，余部２３日可以渡完。此处敌军抵抗较为顽强，然在</a:t>
            </a:r>
            <a:r>
              <a:rPr lang="en-US" altLang="zh-CN" sz="24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２１日下午至</a:t>
            </a:r>
            <a:r>
              <a:rPr lang="en-US" altLang="zh-CN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２２日下午的整天</a:t>
            </a:r>
            <a:r>
              <a:rPr lang="en-US" altLang="zh-CN" sz="2400">
                <a:solidFill>
                  <a:schemeClr val="bg1"/>
                </a:solidFill>
              </a:rPr>
              <a:t>激战中，我已歼灭及击溃一切抵抗之敌……</a:t>
            </a:r>
          </a:p>
        </p:txBody>
      </p:sp>
      <p:cxnSp>
        <p:nvCxnSpPr>
          <p:cNvPr id="4" name="直接箭头连接符 3"/>
          <p:cNvCxnSpPr/>
          <p:nvPr/>
        </p:nvCxnSpPr>
        <p:spPr>
          <a:xfrm>
            <a:off x="4935855" y="1062990"/>
            <a:ext cx="1616075" cy="645160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/>
        </p:nvCxnSpPr>
        <p:spPr>
          <a:xfrm flipH="1">
            <a:off x="1583690" y="1384300"/>
            <a:ext cx="2592070" cy="306006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 flipH="1">
            <a:off x="1871345" y="1276350"/>
            <a:ext cx="1512570" cy="2376170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>
            <a:off x="4824095" y="1312545"/>
            <a:ext cx="2880360" cy="273621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208915" y="224790"/>
            <a:ext cx="87477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新闻的时效性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1" t="69841" r="15094" b="3431"/>
          <a:stretch>
            <a:fillRect/>
          </a:stretch>
        </p:blipFill>
        <p:spPr>
          <a:xfrm>
            <a:off x="-378772" y="-147274"/>
            <a:ext cx="9901100" cy="5724636"/>
          </a:xfrm>
          <a:prstGeom prst="rect">
            <a:avLst/>
          </a:prstGeom>
        </p:spPr>
      </p:pic>
      <p:pic>
        <p:nvPicPr>
          <p:cNvPr id="2" name="图片 1" descr="4.1今天新闻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530" y="870585"/>
            <a:ext cx="8791575" cy="41414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8915" y="224790"/>
            <a:ext cx="87477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新闻的时效性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1" t="69841" r="15094" b="3431"/>
          <a:stretch>
            <a:fillRect/>
          </a:stretch>
        </p:blipFill>
        <p:spPr>
          <a:xfrm>
            <a:off x="-378772" y="-147274"/>
            <a:ext cx="9901100" cy="5724636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08915" y="786765"/>
            <a:ext cx="1800225" cy="329057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标题：</a:t>
            </a: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导语：</a:t>
            </a: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主体：</a:t>
            </a: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背景：</a:t>
            </a:r>
          </a:p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结语：</a:t>
            </a:r>
          </a:p>
        </p:txBody>
      </p:sp>
      <p:sp>
        <p:nvSpPr>
          <p:cNvPr id="10" name="矩形 9"/>
          <p:cNvSpPr/>
          <p:nvPr/>
        </p:nvSpPr>
        <p:spPr>
          <a:xfrm>
            <a:off x="1264920" y="869950"/>
            <a:ext cx="54406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zh-CN" sz="32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我三十万大军南渡长江</a:t>
            </a:r>
          </a:p>
        </p:txBody>
      </p:sp>
      <p:sp>
        <p:nvSpPr>
          <p:cNvPr id="2" name="矩形 1"/>
          <p:cNvSpPr/>
          <p:nvPr/>
        </p:nvSpPr>
        <p:spPr>
          <a:xfrm>
            <a:off x="1264920" y="1565910"/>
            <a:ext cx="71920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zh-CN" sz="32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英勇的人民解放军</a:t>
            </a:r>
            <a:r>
              <a:rPr lang="en-US" altLang="zh-CN" sz="3200" b="1">
                <a:solidFill>
                  <a:schemeClr val="bg1"/>
                </a:solidFill>
                <a:latin typeface="宋体" panose="02010600030101010101" pitchFamily="2" charset="-122"/>
              </a:rPr>
              <a:t>……</a:t>
            </a:r>
            <a:r>
              <a:rPr lang="zh-CN" altLang="zh-CN" sz="32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渡过长江。</a:t>
            </a:r>
          </a:p>
        </p:txBody>
      </p:sp>
      <p:sp>
        <p:nvSpPr>
          <p:cNvPr id="12" name="矩形 11"/>
          <p:cNvSpPr/>
          <p:nvPr/>
        </p:nvSpPr>
        <p:spPr>
          <a:xfrm>
            <a:off x="1264920" y="2221230"/>
            <a:ext cx="70218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zh-CN" sz="32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渡江战斗于</a:t>
            </a:r>
            <a:r>
              <a:rPr lang="zh-CN" altLang="zh-CN" sz="3200" b="1">
                <a:solidFill>
                  <a:schemeClr val="bg1"/>
                </a:solidFill>
                <a:latin typeface="宋体" panose="02010600030101010101" pitchFamily="2" charset="-122"/>
              </a:rPr>
              <a:t>……</a:t>
            </a:r>
            <a:r>
              <a:rPr lang="zh-CN" altLang="zh-CN" sz="32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诸城进击中。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264920" y="2804795"/>
            <a:ext cx="76923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zh-CN" sz="32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国民党反动派经营了三个半月的长江防线。</a:t>
            </a:r>
          </a:p>
        </p:txBody>
      </p:sp>
      <p:sp>
        <p:nvSpPr>
          <p:cNvPr id="15" name="矩形 14"/>
          <p:cNvSpPr/>
          <p:nvPr/>
        </p:nvSpPr>
        <p:spPr>
          <a:xfrm>
            <a:off x="1264920" y="3493770"/>
            <a:ext cx="70218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2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人民解放军</a:t>
            </a:r>
            <a:r>
              <a:rPr lang="en-US" altLang="zh-CN" sz="3200" b="1">
                <a:solidFill>
                  <a:schemeClr val="bg1"/>
                </a:solidFill>
                <a:latin typeface="宋体" panose="02010600030101010101" pitchFamily="2" charset="-122"/>
              </a:rPr>
              <a:t>……</a:t>
            </a:r>
            <a:r>
              <a:rPr lang="zh-CN" altLang="en-US" sz="32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朱总司令的命令</a:t>
            </a:r>
            <a:r>
              <a:rPr lang="zh-CN" altLang="zh-CN" sz="32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08915" y="224790"/>
            <a:ext cx="87477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新闻的组成要素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" grpId="0"/>
      <p:bldP spid="12" grpId="0"/>
      <p:bldP spid="14" grpId="0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1" t="69841" r="15094" b="3431"/>
          <a:stretch>
            <a:fillRect/>
          </a:stretch>
        </p:blipFill>
        <p:spPr>
          <a:xfrm>
            <a:off x="-378772" y="-147274"/>
            <a:ext cx="9901100" cy="572463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8915" y="224790"/>
            <a:ext cx="87477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新闻的时效性</a:t>
            </a:r>
          </a:p>
        </p:txBody>
      </p:sp>
      <p:pic>
        <p:nvPicPr>
          <p:cNvPr id="2" name="图片 1" descr="6.1即时新闻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4820" y="2853690"/>
            <a:ext cx="4681855" cy="2190115"/>
          </a:xfrm>
          <a:prstGeom prst="rect">
            <a:avLst/>
          </a:prstGeom>
        </p:spPr>
      </p:pic>
      <p:pic>
        <p:nvPicPr>
          <p:cNvPr id="4" name="图片 3" descr="6.2即时新闻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685" y="2853690"/>
            <a:ext cx="4069715" cy="2128520"/>
          </a:xfrm>
          <a:prstGeom prst="rect">
            <a:avLst/>
          </a:prstGeom>
        </p:spPr>
      </p:pic>
      <p:pic>
        <p:nvPicPr>
          <p:cNvPr id="5" name="内容占位符 4" descr="6.4即时新闻"/>
          <p:cNvPicPr>
            <a:picLocks noGrp="1" noChangeAspect="1"/>
          </p:cNvPicPr>
          <p:nvPr>
            <p:ph idx="1"/>
          </p:nvPr>
        </p:nvPicPr>
        <p:blipFill>
          <a:blip r:embed="rId6"/>
          <a:stretch>
            <a:fillRect/>
          </a:stretch>
        </p:blipFill>
        <p:spPr>
          <a:xfrm>
            <a:off x="146685" y="774700"/>
            <a:ext cx="4069715" cy="2016125"/>
          </a:xfrm>
          <a:prstGeom prst="rect">
            <a:avLst/>
          </a:prstGeom>
        </p:spPr>
      </p:pic>
      <p:pic>
        <p:nvPicPr>
          <p:cNvPr id="8" name="图片 7" descr="6.3即时新闻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75455" y="774700"/>
            <a:ext cx="4688840" cy="2016125"/>
          </a:xfrm>
          <a:prstGeom prst="rect">
            <a:avLst/>
          </a:prstGeom>
        </p:spPr>
      </p:pic>
      <p:pic>
        <p:nvPicPr>
          <p:cNvPr id="9" name="内容占位符 4" descr="6.4即时新闻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6050" y="774700"/>
            <a:ext cx="4069715" cy="2016125"/>
          </a:xfrm>
          <a:prstGeom prst="rect">
            <a:avLst/>
          </a:prstGeom>
        </p:spPr>
      </p:pic>
      <p:pic>
        <p:nvPicPr>
          <p:cNvPr id="10" name="图片 9" descr="6.3即时新闻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74820" y="774700"/>
            <a:ext cx="4688840" cy="2016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1" t="69841" r="15094" b="3431"/>
          <a:stretch>
            <a:fillRect/>
          </a:stretch>
        </p:blipFill>
        <p:spPr>
          <a:xfrm>
            <a:off x="-378772" y="-147274"/>
            <a:ext cx="9901100" cy="5724636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209550" y="144780"/>
            <a:ext cx="8724900" cy="1730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charset="-122"/>
                <a:ea typeface="华文琥珀" panose="02010800040101010101" charset="-122"/>
                <a:cs typeface="+mn-ea"/>
              </a:rPr>
              <a:t>真，新闻的生命</a:t>
            </a:r>
          </a:p>
          <a:p>
            <a:pPr algn="ctr"/>
            <a:r>
              <a:rPr lang="zh-CN" altLang="en-US" sz="5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charset="-122"/>
                <a:ea typeface="华文琥珀" panose="02010800040101010101" charset="-122"/>
                <a:cs typeface="+mn-ea"/>
              </a:rPr>
              <a:t>新，新闻的价值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1125220" y="2914650"/>
            <a:ext cx="2011680" cy="15735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讲究真实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5767070" y="2914650"/>
            <a:ext cx="2261870" cy="15735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>
                <a:latin typeface="华文琥珀" panose="02010800040101010101" charset="-122"/>
                <a:ea typeface="华文琥珀" panose="02010800040101010101" charset="-122"/>
              </a:rPr>
              <a:t>注重时效</a:t>
            </a:r>
          </a:p>
        </p:txBody>
      </p:sp>
      <p:cxnSp>
        <p:nvCxnSpPr>
          <p:cNvPr id="13" name="直接箭头连接符 12"/>
          <p:cNvCxnSpPr/>
          <p:nvPr/>
        </p:nvCxnSpPr>
        <p:spPr>
          <a:xfrm>
            <a:off x="4572635" y="1834515"/>
            <a:ext cx="1051560" cy="1080135"/>
          </a:xfrm>
          <a:prstGeom prst="straightConnector1">
            <a:avLst/>
          </a:prstGeom>
          <a:ln w="57150">
            <a:solidFill>
              <a:srgbClr val="FFFF00"/>
            </a:solidFill>
            <a:headEnd type="triangle" w="med" len="med"/>
            <a:tailEnd type="triangl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>
            <a:off x="3420745" y="2986405"/>
            <a:ext cx="2160270" cy="0"/>
          </a:xfrm>
          <a:prstGeom prst="straightConnector1">
            <a:avLst/>
          </a:prstGeom>
          <a:ln w="57150">
            <a:solidFill>
              <a:srgbClr val="FFFF00"/>
            </a:solidFill>
            <a:headEnd type="triangle" w="med" len="med"/>
            <a:tailEnd type="triangl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 flipH="1">
            <a:off x="3420745" y="1834515"/>
            <a:ext cx="1080135" cy="1080135"/>
          </a:xfrm>
          <a:prstGeom prst="straightConnector1">
            <a:avLst/>
          </a:prstGeom>
          <a:ln w="57150">
            <a:solidFill>
              <a:srgbClr val="FFFF00"/>
            </a:solidFill>
            <a:headEnd type="triangle" w="med" len="med"/>
            <a:tailEnd type="triangle" w="med" len="med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0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5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1" t="69841" r="15094" b="3431"/>
          <a:stretch>
            <a:fillRect/>
          </a:stretch>
        </p:blipFill>
        <p:spPr>
          <a:xfrm>
            <a:off x="-378772" y="-136479"/>
            <a:ext cx="9901100" cy="572463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586480" y="306070"/>
            <a:ext cx="2674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>
                <a:solidFill>
                  <a:srgbClr val="FFFF00"/>
                </a:solidFill>
                <a:latin typeface="华文琥珀" panose="02010800040101010101" charset="-122"/>
                <a:ea typeface="华文琥珀" panose="02010800040101010101" charset="-122"/>
              </a:rPr>
              <a:t>作    业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38125" y="1802130"/>
            <a:ext cx="86677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bg1"/>
                </a:solidFill>
              </a:rPr>
              <a:t>       </a:t>
            </a:r>
            <a:r>
              <a:rPr lang="zh-CN" altLang="en-US" sz="2800">
                <a:solidFill>
                  <a:schemeClr val="bg1"/>
                </a:solidFill>
              </a:rPr>
              <a:t>马上就要进行期末考试了</a:t>
            </a:r>
            <a:r>
              <a:rPr lang="en-US" altLang="zh-CN" sz="2800">
                <a:solidFill>
                  <a:schemeClr val="bg1"/>
                </a:solidFill>
              </a:rPr>
              <a:t>,</a:t>
            </a:r>
            <a:r>
              <a:rPr lang="zh-CN" altLang="en-US" sz="2800">
                <a:solidFill>
                  <a:schemeClr val="bg1"/>
                </a:solidFill>
              </a:rPr>
              <a:t>请你就学校的期末考试相关信息写一则新闻稿</a:t>
            </a:r>
            <a:r>
              <a:rPr lang="en-US" altLang="zh-CN" sz="280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ransition spd="slow">
    <p:fad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1" t="69841" r="15094" b="3431"/>
          <a:stretch>
            <a:fillRect/>
          </a:stretch>
        </p:blipFill>
        <p:spPr>
          <a:xfrm>
            <a:off x="-396552" y="-136479"/>
            <a:ext cx="9901100" cy="5724636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1403648" y="1787813"/>
            <a:ext cx="6336704" cy="117602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7200">
                <a:solidFill>
                  <a:srgbClr val="FFFF00"/>
                </a:solidFill>
                <a:latin typeface="华文彩云" panose="02010800040101010101" charset="-122"/>
                <a:ea typeface="华文彩云" panose="02010800040101010101" charset="-122"/>
                <a:cs typeface="+mn-ea"/>
              </a:rPr>
              <a:t>谢谢观看</a:t>
            </a:r>
          </a:p>
        </p:txBody>
      </p:sp>
      <p:pic>
        <p:nvPicPr>
          <p:cNvPr id="34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1176000" y="10312400"/>
            <a:ext cx="342900" cy="2667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1" t="69841" r="15094" b="3431"/>
          <a:stretch>
            <a:fillRect/>
          </a:stretch>
        </p:blipFill>
        <p:spPr>
          <a:xfrm>
            <a:off x="-378772" y="-147274"/>
            <a:ext cx="9901100" cy="5724636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209550" y="143510"/>
            <a:ext cx="8724900" cy="622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n-ea"/>
              </a:rPr>
              <a:t>新闻是有生命的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09550" y="1266825"/>
            <a:ext cx="872426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你怎样信仰，就怎样生活。</a:t>
            </a:r>
          </a:p>
          <a:p>
            <a:pPr algn="r"/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——克尔凯郭尔</a:t>
            </a:r>
            <a:r>
              <a:rPr lang="en-US" altLang="zh-CN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[存在主义七大哲学家</a:t>
            </a:r>
            <a:r>
              <a:rPr lang="zh-CN" altLang="en-U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之第一</a:t>
            </a:r>
            <a:r>
              <a:rPr lang="en-US" altLang="zh-CN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]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10185" y="2893695"/>
            <a:ext cx="8724265" cy="1506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zh-CN" altLang="en-US" sz="3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媒体报道的是事实，因此用不着核实就可以直接相信！</a:t>
            </a:r>
          </a:p>
          <a:p>
            <a:pPr algn="r"/>
            <a:r>
              <a:rPr lang="en-US" altLang="zh-CN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——</a:t>
            </a:r>
            <a:r>
              <a:rPr lang="zh-CN" altLang="en-US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+mn-ea"/>
              </a:rPr>
              <a:t>在公众心目中媒体是这样的生命体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1" t="69841" r="15094" b="3431"/>
          <a:stretch>
            <a:fillRect/>
          </a:stretch>
        </p:blipFill>
        <p:spPr>
          <a:xfrm>
            <a:off x="-378772" y="-147274"/>
            <a:ext cx="9901100" cy="5724636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209550" y="143510"/>
            <a:ext cx="8724900" cy="62230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cs typeface="+mn-ea"/>
              </a:rPr>
              <a:t>新闻是有生命的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31445" y="1355090"/>
            <a:ext cx="888174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</a:t>
            </a:r>
            <a:r>
              <a:rPr lang="zh-CN" altLang="en-US" sz="36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真实性是新闻的生命。要根据事实来描述事实，既准确报道个别事实，又从宏观上把握和反映事件或事物的全貌。</a:t>
            </a:r>
          </a:p>
          <a:p>
            <a:pPr algn="r"/>
            <a:r>
              <a:rPr lang="zh-CN" altLang="en-US" sz="32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——习近平</a:t>
            </a:r>
            <a:r>
              <a:rPr lang="en-US" altLang="zh-CN"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[</a:t>
            </a:r>
            <a:r>
              <a:rPr lang="zh-CN" altLang="en-US"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党的新闻舆论工作座谈会上讲话</a:t>
            </a:r>
            <a:r>
              <a:rPr lang="en-US" altLang="zh-CN" sz="2400">
                <a:solidFill>
                  <a:schemeClr val="bg1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]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1" t="69841" r="15094" b="3431"/>
          <a:stretch>
            <a:fillRect/>
          </a:stretch>
        </p:blipFill>
        <p:spPr>
          <a:xfrm>
            <a:off x="-378772" y="-147274"/>
            <a:ext cx="9901100" cy="5724636"/>
          </a:xfrm>
          <a:prstGeom prst="rect">
            <a:avLst/>
          </a:prstGeom>
        </p:spPr>
      </p:pic>
      <p:pic>
        <p:nvPicPr>
          <p:cNvPr id="2" name="图片 1" descr="东京奥运会延期到2032年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630" y="125095"/>
            <a:ext cx="8722360" cy="4662170"/>
          </a:xfrm>
          <a:prstGeom prst="rect">
            <a:avLst/>
          </a:prstGeom>
        </p:spPr>
      </p:pic>
      <p:sp>
        <p:nvSpPr>
          <p:cNvPr id="3" name="爆炸形 1 2"/>
          <p:cNvSpPr/>
          <p:nvPr/>
        </p:nvSpPr>
        <p:spPr>
          <a:xfrm>
            <a:off x="5503545" y="798195"/>
            <a:ext cx="3512820" cy="146558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假新闻</a:t>
            </a:r>
            <a:r>
              <a:rPr lang="en-US" altLang="zh-CN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华文琥珀" panose="02010800040101010101" charset="-122"/>
              </a:rPr>
              <a:t>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1" t="69841" r="15094" b="3431"/>
          <a:stretch>
            <a:fillRect/>
          </a:stretch>
        </p:blipFill>
        <p:spPr>
          <a:xfrm>
            <a:off x="-378772" y="-147274"/>
            <a:ext cx="9901100" cy="5724636"/>
          </a:xfrm>
          <a:prstGeom prst="rect">
            <a:avLst/>
          </a:prstGeom>
        </p:spPr>
      </p:pic>
      <p:pic>
        <p:nvPicPr>
          <p:cNvPr id="3" name="图片 2" descr="2.2辟谣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3035" y="141605"/>
            <a:ext cx="8787765" cy="4837430"/>
          </a:xfrm>
          <a:prstGeom prst="rect">
            <a:avLst/>
          </a:prstGeom>
        </p:spPr>
      </p:pic>
      <p:sp>
        <p:nvSpPr>
          <p:cNvPr id="5" name="爆炸形 1 4"/>
          <p:cNvSpPr/>
          <p:nvPr/>
        </p:nvSpPr>
        <p:spPr>
          <a:xfrm>
            <a:off x="2930525" y="1869440"/>
            <a:ext cx="3675380" cy="127254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华文琥珀" panose="02010800040101010101" charset="-122"/>
              </a:rPr>
              <a:t>辟谣</a:t>
            </a:r>
            <a:endParaRPr lang="en-US" altLang="zh-CN" sz="36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华文琥珀" panose="020108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1" t="69841" r="15094" b="3431"/>
          <a:stretch>
            <a:fillRect/>
          </a:stretch>
        </p:blipFill>
        <p:spPr>
          <a:xfrm>
            <a:off x="-378772" y="-147274"/>
            <a:ext cx="9901100" cy="5724636"/>
          </a:xfrm>
          <a:prstGeom prst="rect">
            <a:avLst/>
          </a:prstGeom>
        </p:spPr>
      </p:pic>
      <p:pic>
        <p:nvPicPr>
          <p:cNvPr id="2" name="图片 1" descr="2.4短信假新闻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835" y="191135"/>
            <a:ext cx="8752840" cy="4791075"/>
          </a:xfrm>
          <a:prstGeom prst="rect">
            <a:avLst/>
          </a:prstGeom>
        </p:spPr>
      </p:pic>
      <p:sp>
        <p:nvSpPr>
          <p:cNvPr id="3" name="爆炸形 1 2"/>
          <p:cNvSpPr/>
          <p:nvPr/>
        </p:nvSpPr>
        <p:spPr>
          <a:xfrm>
            <a:off x="50800" y="205740"/>
            <a:ext cx="1880235" cy="4063365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华文琥珀" panose="02010800040101010101" charset="-122"/>
              </a:rPr>
              <a:t>假新闻</a:t>
            </a:r>
          </a:p>
          <a:p>
            <a:pPr algn="ctr"/>
            <a:r>
              <a:rPr lang="en-US" altLang="zh-CN" sz="36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华文琥珀" panose="02010800040101010101" charset="-122"/>
              </a:rPr>
              <a:t>2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91" t="69841" r="15094" b="3431"/>
          <a:stretch>
            <a:fillRect/>
          </a:stretch>
        </p:blipFill>
        <p:spPr>
          <a:xfrm>
            <a:off x="-378772" y="-147274"/>
            <a:ext cx="9901100" cy="5724636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160020" y="576580"/>
            <a:ext cx="884809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给新闻事件当事人带来困扰</a:t>
            </a:r>
            <a:endParaRPr lang="en-US" sz="28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anose="02010800040101010101" charset="-122"/>
              <a:ea typeface="华文琥珀" panose="02010800040101010101" charset="-122"/>
              <a:cs typeface="Times New Roman" panose="02020603050405020304" charset="0"/>
            </a:endParaRPr>
          </a:p>
          <a:p>
            <a:pPr indent="0"/>
            <a:r>
              <a:rPr lang="en-US" sz="2800" b="0">
                <a:solidFill>
                  <a:schemeClr val="bg1"/>
                </a:solidFill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    2007</a:t>
            </a:r>
            <a:r>
              <a:rPr lang="zh-CN" sz="2800" b="0">
                <a:solidFill>
                  <a:schemeClr val="bg1"/>
                </a:solidFill>
                <a:ea typeface="宋体" panose="02010600030101010101" pitchFamily="2" charset="-122"/>
              </a:rPr>
              <a:t>年，江西电视台都市频道报道了</a:t>
            </a:r>
            <a:r>
              <a:rPr lang="zh-CN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《史上最恶毒的后妈虐童》</a:t>
            </a:r>
            <a:r>
              <a:rPr lang="zh-CN" sz="2800" b="0">
                <a:solidFill>
                  <a:schemeClr val="bg1"/>
                </a:solidFill>
                <a:ea typeface="宋体" panose="02010600030101010101" pitchFamily="2" charset="-122"/>
              </a:rPr>
              <a:t>这一虚假新闻，后来公安局查明那位妈妈并没有虐童行为。可是除了几家媒体澄清了事实以外，许多当初跟风报道的媒体都没有道歉。这样的虚假新闻给新闻当事人造成了精神伤害和生活困扰。还有很多关于名人的不实报道，都打扰到他们的正常生活，比如</a:t>
            </a:r>
            <a:r>
              <a:rPr lang="en-US" sz="2800" b="0">
                <a:solidFill>
                  <a:schemeClr val="bg1"/>
                </a:solidFill>
                <a:latin typeface="Calibri"/>
                <a:ea typeface="宋体" panose="02010600030101010101" pitchFamily="2" charset="-122"/>
              </a:rPr>
              <a:t>“</a:t>
            </a:r>
            <a:r>
              <a:rPr lang="zh-CN" sz="2800" b="0">
                <a:solidFill>
                  <a:schemeClr val="bg1"/>
                </a:solidFill>
                <a:ea typeface="宋体" panose="02010600030101010101" pitchFamily="2" charset="-122"/>
              </a:rPr>
              <a:t>金庸被死亡</a:t>
            </a:r>
            <a:r>
              <a:rPr lang="en-US" sz="2800" b="0">
                <a:solidFill>
                  <a:schemeClr val="bg1"/>
                </a:solidFill>
                <a:latin typeface="Calibri"/>
                <a:ea typeface="宋体" panose="02010600030101010101" pitchFamily="2" charset="-122"/>
              </a:rPr>
              <a:t>”</a:t>
            </a:r>
            <a:r>
              <a:rPr lang="zh-CN" sz="2800" b="0">
                <a:solidFill>
                  <a:schemeClr val="bg1"/>
                </a:solidFill>
                <a:ea typeface="宋体" panose="02010600030101010101" pitchFamily="2" charset="-122"/>
              </a:rPr>
              <a:t>，好端端的人被报道去世，金庸本人和家人朋友都会感到不舒服。</a:t>
            </a:r>
            <a:r>
              <a:rPr lang="en-US" sz="2800" b="0">
                <a:solidFill>
                  <a:schemeClr val="bg1"/>
                </a:solidFill>
                <a:latin typeface="Calibri"/>
                <a:ea typeface="宋体" panose="02010600030101010101" pitchFamily="2" charset="-122"/>
              </a:rPr>
              <a:t>2010</a:t>
            </a:r>
            <a:r>
              <a:rPr lang="zh-CN" sz="2800" b="0">
                <a:solidFill>
                  <a:schemeClr val="bg1"/>
                </a:solidFill>
                <a:ea typeface="宋体" panose="02010600030101010101" pitchFamily="2" charset="-122"/>
              </a:rPr>
              <a:t>年的</a:t>
            </a:r>
            <a:r>
              <a:rPr lang="zh-CN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anose="02010800040101010101" charset="-122"/>
                <a:ea typeface="华文琥珀" panose="02010800040101010101" charset="-122"/>
              </a:rPr>
              <a:t>《中国作协作家团入住总统套房》</a:t>
            </a:r>
            <a:r>
              <a:rPr lang="zh-CN" sz="2800" b="0">
                <a:solidFill>
                  <a:schemeClr val="bg1"/>
                </a:solidFill>
                <a:ea typeface="宋体" panose="02010600030101010101" pitchFamily="2" charset="-122"/>
              </a:rPr>
              <a:t>，这样的新闻无疑会使这一群体名誉受损。</a:t>
            </a:r>
            <a:endParaRPr lang="zh-CN" altLang="en-US" sz="2800" b="0">
              <a:solidFill>
                <a:schemeClr val="bg1"/>
              </a:solidFill>
              <a:ea typeface="宋体" panose="02010600030101010101" pitchFamily="2" charset="-122"/>
            </a:endParaRPr>
          </a:p>
        </p:txBody>
      </p:sp>
      <p:sp>
        <p:nvSpPr>
          <p:cNvPr id="2" name="爆炸形 1 1"/>
          <p:cNvSpPr/>
          <p:nvPr/>
        </p:nvSpPr>
        <p:spPr>
          <a:xfrm>
            <a:off x="4875530" y="0"/>
            <a:ext cx="2747010" cy="135382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危害</a:t>
            </a:r>
            <a:r>
              <a:rPr lang="en-US" altLang="zh-CN" sz="3600">
                <a:solidFill>
                  <a:srgbClr val="FF0000"/>
                </a:solidFill>
                <a:latin typeface="华文琥珀" panose="02010800040101010101" charset="-122"/>
                <a:ea typeface="华文琥珀" panose="02010800040101010101" charset="-122"/>
                <a:cs typeface="华文琥珀" panose="02010800040101010101" charset="-122"/>
              </a:rPr>
              <a:t>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a="http://schemas.openxmlformats.org/drawingml/2006/main" name="Office 主题">
  <a:themeElements>
    <a:clrScheme name="自定义 111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5AA88E"/>
      </a:accent1>
      <a:accent2>
        <a:srgbClr val="8CBF03"/>
      </a:accent2>
      <a:accent3>
        <a:srgbClr val="5AA88E"/>
      </a:accent3>
      <a:accent4>
        <a:srgbClr val="8CBF03"/>
      </a:accent4>
      <a:accent5>
        <a:srgbClr val="5AA88E"/>
      </a:accent5>
      <a:accent6>
        <a:srgbClr val="8CBF03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1117</Words>
  <Application>Microsoft Office PowerPoint</Application>
  <PresentationFormat>自定义</PresentationFormat>
  <Paragraphs>131</Paragraphs>
  <Slides>33</Slides>
  <Notes>33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2021-04-24T11:27:46Z</cp:lastPrinted>
  <dcterms:created xsi:type="dcterms:W3CDTF">2021-04-24T11:27:46Z</dcterms:created>
  <dcterms:modified xsi:type="dcterms:W3CDTF">2021-09-10T01:16:45Z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