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52" r:id="rId2"/>
    <p:sldId id="257" r:id="rId3"/>
    <p:sldId id="259" r:id="rId4"/>
    <p:sldId id="260" r:id="rId5"/>
    <p:sldId id="261" r:id="rId6"/>
    <p:sldId id="314" r:id="rId7"/>
    <p:sldId id="322" r:id="rId8"/>
    <p:sldId id="317" r:id="rId9"/>
    <p:sldId id="264" r:id="rId10"/>
    <p:sldId id="316" r:id="rId11"/>
    <p:sldId id="351" r:id="rId12"/>
    <p:sldId id="348" r:id="rId13"/>
    <p:sldId id="349" r:id="rId14"/>
    <p:sldId id="285" r:id="rId15"/>
    <p:sldId id="284" r:id="rId16"/>
    <p:sldId id="291" r:id="rId17"/>
    <p:sldId id="295" r:id="rId18"/>
    <p:sldId id="296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/>
    <p:restoredTop sz="94682"/>
  </p:normalViewPr>
  <p:slideViewPr>
    <p:cSldViewPr showGuides="1">
      <p:cViewPr varScale="1">
        <p:scale>
          <a:sx n="108" d="100"/>
          <a:sy n="108" d="100"/>
        </p:scale>
        <p:origin x="-11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471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47107" name="日期占位符 4710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47108" name="幻灯片图像占位符 4710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7109" name="文本占位符 4710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7110" name="页脚占位符 4710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47111" name="灯片编号占位符 471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66685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3074"/>
          <p:cNvSpPr txBox="1"/>
          <p:nvPr/>
        </p:nvSpPr>
        <p:spPr>
          <a:xfrm>
            <a:off x="179388" y="260350"/>
            <a:ext cx="88392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我们在生活中常常用一些动物来比喻某一类人，你知道人们对一下这些人的称呼吗？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1628800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</a:rPr>
              <a:t>满面笑容却心怀叵测的人。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0106" y="2348880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</a:rPr>
              <a:t>一毛不拔惜财如命的人。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6075" y="3069055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</a:rPr>
              <a:t>横行霸道独占一方的人。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0106" y="3789040"/>
            <a:ext cx="3414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</a:rPr>
              <a:t>失去靠山、无处投奔的人。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92" y="4442901"/>
            <a:ext cx="3232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</a:rPr>
              <a:t>生活做事粗心大意的人。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914" y="5232376"/>
            <a:ext cx="317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</a:rPr>
              <a:t>拍马溜须一意逢迎的人。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8924" y="5805264"/>
            <a:ext cx="2266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</a:rPr>
              <a:t>奸诈狡猾的人。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92280" y="1700808"/>
            <a:ext cx="1684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</a:rPr>
              <a:t>笑面虎</a:t>
            </a:r>
            <a:endParaRPr lang="zh-CN" altLang="en-US" sz="20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2280" y="4425316"/>
            <a:ext cx="12162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</a:rPr>
              <a:t>马大哈</a:t>
            </a:r>
            <a:endParaRPr lang="zh-CN" altLang="en-US" sz="20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92280" y="2420888"/>
            <a:ext cx="1242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</a:rPr>
              <a:t>铁公鸡</a:t>
            </a:r>
            <a:endParaRPr lang="zh-CN" altLang="en-US" sz="2000" b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01299" y="3080823"/>
            <a:ext cx="1314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</a:rPr>
              <a:t>地头蛇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092280" y="3717032"/>
            <a:ext cx="1252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</a:rPr>
              <a:t>丧家犬</a:t>
            </a:r>
            <a:endParaRPr lang="zh-CN" altLang="en-US" sz="2000" b="1" dirty="0">
              <a:solidFill>
                <a:srgbClr val="00B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92280" y="5063099"/>
            <a:ext cx="1188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马屁精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92280" y="5877272"/>
            <a:ext cx="1188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</a:rPr>
              <a:t>老狐狸</a:t>
            </a:r>
            <a:endParaRPr lang="zh-CN" altLang="en-US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3200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5" grpId="1"/>
      <p:bldP spid="2" grpId="0"/>
      <p:bldP spid="5" grpId="0"/>
      <p:bldP spid="6" grpId="0"/>
      <p:bldP spid="7" grpId="0"/>
      <p:bldP spid="8" grpId="0"/>
      <p:bldP spid="9" grpId="0"/>
      <p:bldP spid="10" grpId="0"/>
      <p:bldP spid="3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文本占位符 73730"/>
          <p:cNvSpPr>
            <a:spLocks noGrp="1"/>
          </p:cNvSpPr>
          <p:nvPr>
            <p:ph type="body" idx="1"/>
          </p:nvPr>
        </p:nvSpPr>
        <p:spPr>
          <a:xfrm>
            <a:off x="468313" y="260350"/>
            <a:ext cx="8110537" cy="6048375"/>
          </a:xfrm>
          <a:ln>
            <a:solidFill>
              <a:srgbClr val="FF3300"/>
            </a:solidFill>
            <a:miter/>
          </a:ln>
        </p:spPr>
        <p:txBody>
          <a:bodyPr/>
          <a:lstStyle/>
          <a:p>
            <a:pPr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</a:rPr>
              <a:t>开端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sym typeface="Wingdings" panose="05000000000000000000" pitchFamily="2" charset="2"/>
              </a:rPr>
              <a:t>1--5</a:t>
            </a:r>
            <a:r>
              <a:rPr lang="zh-CN" altLang="en-US" sz="3600" b="1" dirty="0">
                <a:latin typeface="宋体" panose="0201060003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sz="3600" b="1" dirty="0">
                <a:latin typeface="宋体" panose="02010600030101010101" pitchFamily="2" charset="-122"/>
              </a:rPr>
              <a:t>警官奥楚蔑洛夫遇到了一场乱子</a:t>
            </a:r>
            <a:r>
              <a:rPr lang="en-US" altLang="zh-CN" sz="3600" b="1"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latin typeface="宋体" panose="02010600030101010101" pitchFamily="2" charset="-122"/>
              </a:rPr>
              <a:t>狗咬伤人事件。</a:t>
            </a:r>
          </a:p>
          <a:p>
            <a:pPr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</a:rPr>
              <a:t>发展和高潮</a:t>
            </a:r>
            <a:endParaRPr lang="zh-CN" altLang="en-US" sz="3600" b="1" dirty="0"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sym typeface="Wingdings" panose="05000000000000000000" pitchFamily="2" charset="2"/>
              </a:rPr>
              <a:t>6--27</a:t>
            </a:r>
            <a:r>
              <a:rPr lang="zh-CN" altLang="en-US" sz="3600" b="1" dirty="0">
                <a:latin typeface="宋体" panose="0201060003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sz="3600" b="1" dirty="0">
                <a:latin typeface="宋体" panose="02010600030101010101" pitchFamily="2" charset="-122"/>
              </a:rPr>
              <a:t>警官奥楚蔑洛夫处理案件。</a:t>
            </a:r>
          </a:p>
          <a:p>
            <a:pPr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</a:rPr>
              <a:t>结局</a:t>
            </a:r>
            <a:endParaRPr lang="zh-CN" altLang="en-US" sz="3600" b="1" dirty="0"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sym typeface="Wingdings" panose="05000000000000000000" pitchFamily="2" charset="2"/>
              </a:rPr>
              <a:t>28--29</a:t>
            </a:r>
            <a:r>
              <a:rPr lang="zh-CN" altLang="en-US" sz="3600" b="1" dirty="0">
                <a:latin typeface="宋体" panose="0201060003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sz="3600" b="1" dirty="0">
                <a:latin typeface="宋体" panose="02010600030101010101" pitchFamily="2" charset="-122"/>
              </a:rPr>
              <a:t>奥楚蔑洛夫审理案子结束，小狗被带走，赫留金受到讪笑和恐吓。</a:t>
            </a:r>
          </a:p>
        </p:txBody>
      </p:sp>
    </p:spTree>
  </p:cSld>
  <p:clrMapOvr>
    <a:masterClrMapping/>
  </p:clrMapOvr>
  <p:transition spd="med">
    <p:split orient="vert" dir="in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矩形 113665"/>
          <p:cNvSpPr/>
          <p:nvPr/>
        </p:nvSpPr>
        <p:spPr>
          <a:xfrm>
            <a:off x="539750" y="3716338"/>
            <a:ext cx="8113713" cy="174942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</a:rPr>
              <a:t>以奥楚蔑洛夫为主角的这场闹剧是个小窗口，它向我们展示了当时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沙皇统治的腐朽，当时警察制度的黑暗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113668" name="矩形 113667"/>
          <p:cNvSpPr/>
          <p:nvPr/>
        </p:nvSpPr>
        <p:spPr>
          <a:xfrm>
            <a:off x="468313" y="1268413"/>
            <a:ext cx="8137525" cy="174942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小说竭力刻画了奥楚蔑洛夫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见风使舵 、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媚上欺下、趋炎附势、溜须拍马</a:t>
            </a:r>
            <a:r>
              <a:rPr lang="zh-CN" altLang="en-US" sz="3600" b="1" dirty="0">
                <a:latin typeface="Arial" panose="020B0604020202020204" pitchFamily="34" charset="0"/>
              </a:rPr>
              <a:t>的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沙皇走狗</a:t>
            </a:r>
            <a:r>
              <a:rPr lang="zh-CN" altLang="en-US" sz="3600" b="1" dirty="0">
                <a:latin typeface="Arial" panose="020B0604020202020204" pitchFamily="34" charset="0"/>
              </a:rPr>
              <a:t>形象。</a:t>
            </a:r>
          </a:p>
        </p:txBody>
      </p:sp>
      <p:sp>
        <p:nvSpPr>
          <p:cNvPr id="113669" name="文本框 113668"/>
          <p:cNvSpPr txBox="1"/>
          <p:nvPr/>
        </p:nvSpPr>
        <p:spPr>
          <a:xfrm>
            <a:off x="3132138" y="476250"/>
            <a:ext cx="46085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  物  形  象</a:t>
            </a:r>
          </a:p>
        </p:txBody>
      </p:sp>
      <p:sp>
        <p:nvSpPr>
          <p:cNvPr id="113670" name="文本框 113669"/>
          <p:cNvSpPr txBox="1"/>
          <p:nvPr/>
        </p:nvSpPr>
        <p:spPr>
          <a:xfrm>
            <a:off x="2987675" y="3068638"/>
            <a:ext cx="43195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 说   主  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animBg="1"/>
      <p:bldP spid="1136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文本框 109569"/>
          <p:cNvSpPr txBox="1"/>
          <p:nvPr/>
        </p:nvSpPr>
        <p:spPr>
          <a:xfrm>
            <a:off x="611188" y="549275"/>
            <a:ext cx="632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阅读小结：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文中一共写了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1" name="文本框 109570"/>
          <p:cNvSpPr txBox="1"/>
          <p:nvPr/>
        </p:nvSpPr>
        <p:spPr>
          <a:xfrm>
            <a:off x="1905000" y="1524000"/>
            <a:ext cx="1587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（六）</a:t>
            </a:r>
            <a:endParaRPr lang="zh-CN" altLang="en-US" sz="2800" b="1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2" name="文本框 109571"/>
          <p:cNvSpPr txBox="1"/>
          <p:nvPr/>
        </p:nvSpPr>
        <p:spPr>
          <a:xfrm>
            <a:off x="1905000" y="2147888"/>
            <a:ext cx="16589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339966"/>
                </a:solidFill>
                <a:latin typeface="Times New Roman" panose="02020603050405020304" pitchFamily="18" charset="0"/>
              </a:rPr>
              <a:t>（五）</a:t>
            </a:r>
            <a:endParaRPr lang="zh-CN" altLang="en-US" sz="2800" b="1">
              <a:solidFill>
                <a:srgbClr val="3399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3" name="文本框 109572"/>
          <p:cNvSpPr txBox="1"/>
          <p:nvPr/>
        </p:nvSpPr>
        <p:spPr>
          <a:xfrm>
            <a:off x="1905000" y="2833688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</a:rPr>
              <a:t>（四）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4" name="文本框 109573"/>
          <p:cNvSpPr txBox="1"/>
          <p:nvPr/>
        </p:nvSpPr>
        <p:spPr>
          <a:xfrm>
            <a:off x="1905000" y="3519488"/>
            <a:ext cx="17303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9900"/>
                </a:solidFill>
                <a:latin typeface="Times New Roman" panose="02020603050405020304" pitchFamily="18" charset="0"/>
              </a:rPr>
              <a:t>（三）</a:t>
            </a:r>
            <a:endParaRPr lang="zh-CN" altLang="en-US" sz="2800" b="1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5" name="文本框 109574"/>
          <p:cNvSpPr txBox="1"/>
          <p:nvPr/>
        </p:nvSpPr>
        <p:spPr>
          <a:xfrm>
            <a:off x="1905000" y="4205288"/>
            <a:ext cx="1447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</a:rPr>
              <a:t>（两）</a:t>
            </a:r>
            <a:endParaRPr lang="zh-CN" altLang="en-US" sz="2800" b="1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6" name="文本框 109575"/>
          <p:cNvSpPr txBox="1"/>
          <p:nvPr/>
        </p:nvSpPr>
        <p:spPr>
          <a:xfrm>
            <a:off x="1905000" y="4891088"/>
            <a:ext cx="1371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</a:rPr>
              <a:t>（一）</a:t>
            </a:r>
            <a:endParaRPr lang="zh-CN" altLang="en-US" sz="2800" b="1">
              <a:solidFill>
                <a:srgbClr val="660033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9578" name="组合 109577"/>
          <p:cNvGrpSpPr/>
          <p:nvPr/>
        </p:nvGrpSpPr>
        <p:grpSpPr>
          <a:xfrm>
            <a:off x="2057400" y="1524000"/>
            <a:ext cx="2667000" cy="579438"/>
            <a:chOff x="1296" y="768"/>
            <a:chExt cx="1680" cy="365"/>
          </a:xfrm>
        </p:grpSpPr>
        <p:sp>
          <p:nvSpPr>
            <p:cNvPr id="109579" name="文本框 109578"/>
            <p:cNvSpPr txBox="1"/>
            <p:nvPr/>
          </p:nvSpPr>
          <p:spPr>
            <a:xfrm>
              <a:off x="1968" y="768"/>
              <a:ext cx="100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次判定</a:t>
              </a:r>
              <a:endPara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9580" name="直接连接符 109579"/>
            <p:cNvSpPr/>
            <p:nvPr/>
          </p:nvSpPr>
          <p:spPr>
            <a:xfrm>
              <a:off x="1296" y="1104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9581" name="组合 109580"/>
          <p:cNvGrpSpPr/>
          <p:nvPr/>
        </p:nvGrpSpPr>
        <p:grpSpPr>
          <a:xfrm>
            <a:off x="2057400" y="2163763"/>
            <a:ext cx="2895600" cy="579437"/>
            <a:chOff x="1296" y="1152"/>
            <a:chExt cx="1824" cy="365"/>
          </a:xfrm>
        </p:grpSpPr>
        <p:sp>
          <p:nvSpPr>
            <p:cNvPr id="109582" name="文本框 109581"/>
            <p:cNvSpPr txBox="1"/>
            <p:nvPr/>
          </p:nvSpPr>
          <p:spPr>
            <a:xfrm>
              <a:off x="1968" y="1152"/>
              <a:ext cx="115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次变化</a:t>
              </a:r>
              <a:endPara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9583" name="直接连接符 109582"/>
            <p:cNvSpPr/>
            <p:nvPr/>
          </p:nvSpPr>
          <p:spPr>
            <a:xfrm>
              <a:off x="1296" y="1488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9584" name="组合 109583"/>
          <p:cNvGrpSpPr/>
          <p:nvPr/>
        </p:nvGrpSpPr>
        <p:grpSpPr>
          <a:xfrm>
            <a:off x="2057400" y="2849563"/>
            <a:ext cx="3429000" cy="579437"/>
            <a:chOff x="1296" y="1632"/>
            <a:chExt cx="2160" cy="365"/>
          </a:xfrm>
        </p:grpSpPr>
        <p:sp>
          <p:nvSpPr>
            <p:cNvPr id="109585" name="文本框 109584"/>
            <p:cNvSpPr txBox="1"/>
            <p:nvPr/>
          </p:nvSpPr>
          <p:spPr>
            <a:xfrm>
              <a:off x="1968" y="1632"/>
              <a:ext cx="148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次写军大衣</a:t>
              </a:r>
              <a:endPara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9586" name="直接连接符 109585"/>
            <p:cNvSpPr/>
            <p:nvPr/>
          </p:nvSpPr>
          <p:spPr>
            <a:xfrm>
              <a:off x="1296" y="1968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9587" name="组合 109586"/>
          <p:cNvGrpSpPr/>
          <p:nvPr/>
        </p:nvGrpSpPr>
        <p:grpSpPr>
          <a:xfrm>
            <a:off x="2057400" y="3535363"/>
            <a:ext cx="3657600" cy="579437"/>
            <a:chOff x="1296" y="2064"/>
            <a:chExt cx="2304" cy="365"/>
          </a:xfrm>
        </p:grpSpPr>
        <p:sp>
          <p:nvSpPr>
            <p:cNvPr id="109588" name="文本框 109587"/>
            <p:cNvSpPr txBox="1"/>
            <p:nvPr/>
          </p:nvSpPr>
          <p:spPr>
            <a:xfrm>
              <a:off x="1968" y="2064"/>
              <a:ext cx="16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次提到法律</a:t>
              </a:r>
              <a:endPara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9589" name="直接连接符 109588"/>
            <p:cNvSpPr/>
            <p:nvPr/>
          </p:nvSpPr>
          <p:spPr>
            <a:xfrm>
              <a:off x="1296" y="2400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9590" name="组合 109589"/>
          <p:cNvGrpSpPr/>
          <p:nvPr/>
        </p:nvGrpSpPr>
        <p:grpSpPr>
          <a:xfrm>
            <a:off x="2057400" y="4221163"/>
            <a:ext cx="3886200" cy="579437"/>
            <a:chOff x="1296" y="2496"/>
            <a:chExt cx="2448" cy="365"/>
          </a:xfrm>
        </p:grpSpPr>
        <p:sp>
          <p:nvSpPr>
            <p:cNvPr id="109591" name="文本框 109590"/>
            <p:cNvSpPr txBox="1"/>
            <p:nvPr/>
          </p:nvSpPr>
          <p:spPr>
            <a:xfrm>
              <a:off x="1968" y="2496"/>
              <a:ext cx="177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次写围观群众</a:t>
              </a:r>
              <a:endPara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9592" name="直接连接符 109591"/>
            <p:cNvSpPr/>
            <p:nvPr/>
          </p:nvSpPr>
          <p:spPr>
            <a:xfrm>
              <a:off x="1296" y="2832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9593" name="组合 109592"/>
          <p:cNvGrpSpPr/>
          <p:nvPr/>
        </p:nvGrpSpPr>
        <p:grpSpPr>
          <a:xfrm>
            <a:off x="2057400" y="4906963"/>
            <a:ext cx="3581400" cy="579437"/>
            <a:chOff x="1296" y="2899"/>
            <a:chExt cx="2256" cy="365"/>
          </a:xfrm>
        </p:grpSpPr>
        <p:sp>
          <p:nvSpPr>
            <p:cNvPr id="109594" name="文本框 109593"/>
            <p:cNvSpPr txBox="1"/>
            <p:nvPr/>
          </p:nvSpPr>
          <p:spPr>
            <a:xfrm>
              <a:off x="1968" y="2899"/>
              <a:ext cx="158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次环境描写</a:t>
              </a:r>
              <a:endPara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9595" name="直接连接符 109594"/>
            <p:cNvSpPr/>
            <p:nvPr/>
          </p:nvSpPr>
          <p:spPr>
            <a:xfrm>
              <a:off x="1296" y="3216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build="p"/>
      <p:bldP spid="109572" grpId="0"/>
      <p:bldP spid="109573" grpId="0"/>
      <p:bldP spid="109574" grpId="0"/>
      <p:bldP spid="109575" grpId="0"/>
      <p:bldP spid="1095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图片 110593" descr="PIC_0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860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5" name="文本框 110594"/>
          <p:cNvSpPr txBox="1"/>
          <p:nvPr/>
        </p:nvSpPr>
        <p:spPr>
          <a:xfrm>
            <a:off x="304800" y="2895600"/>
            <a:ext cx="23225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军大衣</a:t>
            </a:r>
          </a:p>
          <a:p>
            <a:pPr>
              <a:buClr>
                <a:schemeClr val="bg1"/>
              </a:buClr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10596" name="文本框 110595"/>
          <p:cNvSpPr txBox="1"/>
          <p:nvPr/>
        </p:nvSpPr>
        <p:spPr>
          <a:xfrm>
            <a:off x="2508250" y="0"/>
            <a:ext cx="71104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细节描写</a:t>
            </a:r>
            <a:r>
              <a:rPr lang="en-US" altLang="zh-CN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四次写到军大衣</a:t>
            </a:r>
            <a:r>
              <a:rPr lang="en-US" altLang="zh-CN" sz="3600" b="1">
                <a:latin typeface="Times New Roman" panose="02020603050405020304" pitchFamily="18" charset="0"/>
                <a:ea typeface="隶书" panose="02010509060101010101" pitchFamily="49" charset="-122"/>
              </a:rPr>
              <a:t>:</a:t>
            </a:r>
            <a:r>
              <a:rPr lang="en-US" altLang="zh-CN" sz="3200" b="1">
                <a:latin typeface="Times New Roman" panose="02020603050405020304" pitchFamily="18" charset="0"/>
              </a:rPr>
              <a:t>       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10597" name="矩形 110596"/>
          <p:cNvSpPr/>
          <p:nvPr/>
        </p:nvSpPr>
        <p:spPr>
          <a:xfrm>
            <a:off x="2411413" y="692150"/>
            <a:ext cx="6732587" cy="414655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latin typeface="Times New Roman" panose="02020603050405020304" pitchFamily="18" charset="0"/>
              </a:rPr>
              <a:t>  </a:t>
            </a:r>
            <a:r>
              <a:rPr lang="zh-CN" altLang="en-US" sz="3200" b="1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开头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奥楚蔑洛夫穿着新军大衣出场，这件大衣是沙皇警犬的标志，也是他装腔作势，作以吓人的工具；</a:t>
            </a: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结局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“裹紧大衣”离场，他力图保持自己的威风，但对于自己不光彩的表演，却显得难堪，与开头照应。        </a:t>
            </a:r>
            <a:endParaRPr lang="zh-CN" altLang="en-US" sz="3200" b="1" u="sng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0598" name="矩形 110597"/>
          <p:cNvSpPr/>
          <p:nvPr/>
        </p:nvSpPr>
        <p:spPr>
          <a:xfrm>
            <a:off x="152400" y="4724400"/>
            <a:ext cx="8991600" cy="17684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中间的两次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（第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段和第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20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段），他因“判”错了狗而吃惊、胆怯，</a:t>
            </a:r>
            <a:r>
              <a:rPr lang="zh-CN" altLang="en-US" sz="2800" b="1" u="sng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一热一冷，一脱一穿，这一细节描写充分表现了他内心的恐慌和强作镇定的复杂心理。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/>
      <p:bldP spid="110597" grpId="0" animBg="1"/>
      <p:bldP spid="1105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684213" y="1484313"/>
            <a:ext cx="7620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四下里一片沉静。广场上一个人也没有。商店和饭馆的门无精打采地敞着，面对上帝创造的这个世界，就跟许多饥饿的嘴巴一样；门口连一个乞丐也没有。”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5" name="矩形 33794"/>
          <p:cNvSpPr/>
          <p:nvPr/>
        </p:nvSpPr>
        <p:spPr>
          <a:xfrm>
            <a:off x="827088" y="3789363"/>
            <a:ext cx="7764462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描写了社会环境的冷清、萧条，这正是军警宪兵当道的沙皇统治下的俄国社会的写照，交代了“案子”发生的社会背景。</a:t>
            </a:r>
          </a:p>
        </p:txBody>
      </p:sp>
      <p:sp>
        <p:nvSpPr>
          <p:cNvPr id="33799" name="矩形 33798"/>
          <p:cNvSpPr/>
          <p:nvPr/>
        </p:nvSpPr>
        <p:spPr>
          <a:xfrm>
            <a:off x="0" y="260350"/>
            <a:ext cx="33528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社会环境</a:t>
            </a:r>
          </a:p>
        </p:txBody>
      </p:sp>
      <p:sp>
        <p:nvSpPr>
          <p:cNvPr id="33800" name="矩形 33799"/>
          <p:cNvSpPr/>
          <p:nvPr/>
        </p:nvSpPr>
        <p:spPr>
          <a:xfrm>
            <a:off x="4140200" y="260350"/>
            <a:ext cx="33528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6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街道场景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/>
          <p:nvPr/>
        </p:nvSpPr>
        <p:spPr>
          <a:xfrm>
            <a:off x="0" y="1557338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   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两次写围观群众。“木材厂四周很快就聚了一群人，仿佛一下子从地底下钻出来的。”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75" name="矩形 32774"/>
          <p:cNvSpPr/>
          <p:nvPr/>
        </p:nvSpPr>
        <p:spPr>
          <a:xfrm>
            <a:off x="0" y="260350"/>
            <a:ext cx="33528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社会环境</a:t>
            </a:r>
          </a:p>
        </p:txBody>
      </p:sp>
      <p:sp>
        <p:nvSpPr>
          <p:cNvPr id="32776" name="矩形 32775"/>
          <p:cNvSpPr/>
          <p:nvPr/>
        </p:nvSpPr>
        <p:spPr>
          <a:xfrm>
            <a:off x="4211638" y="333375"/>
            <a:ext cx="33528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6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围观场景</a:t>
            </a:r>
          </a:p>
        </p:txBody>
      </p:sp>
      <p:sp>
        <p:nvSpPr>
          <p:cNvPr id="32777" name="矩形 32776"/>
          <p:cNvSpPr/>
          <p:nvPr/>
        </p:nvSpPr>
        <p:spPr>
          <a:xfrm>
            <a:off x="179388" y="2708275"/>
            <a:ext cx="9220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写出了围观的人聚结之快和他们的无聊心态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以看热闹为乐。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78" name="矩形 32777"/>
          <p:cNvSpPr/>
          <p:nvPr/>
        </p:nvSpPr>
        <p:spPr>
          <a:xfrm>
            <a:off x="838200" y="3886200"/>
            <a:ext cx="640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那群人就对着赫留金哈哈大笑。</a:t>
            </a:r>
          </a:p>
        </p:txBody>
      </p:sp>
      <p:sp>
        <p:nvSpPr>
          <p:cNvPr id="32779" name="矩形 32778"/>
          <p:cNvSpPr/>
          <p:nvPr/>
        </p:nvSpPr>
        <p:spPr>
          <a:xfrm>
            <a:off x="152400" y="4495800"/>
            <a:ext cx="8991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深刻地揭示了小市民阶层的麻木、庸俗、愚昧，也揭示了当时俄国社会的病苦。</a:t>
            </a:r>
          </a:p>
        </p:txBody>
      </p:sp>
      <p:sp>
        <p:nvSpPr>
          <p:cNvPr id="32780" name="矩形 32779"/>
          <p:cNvSpPr/>
          <p:nvPr/>
        </p:nvSpPr>
        <p:spPr>
          <a:xfrm>
            <a:off x="228600" y="5699125"/>
            <a:ext cx="9020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两次描写使小说的社会意义更为深广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7" grpId="0"/>
      <p:bldP spid="32778" grpId="0"/>
      <p:bldP spid="32779" grpId="0"/>
      <p:bldP spid="327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矩形 39939"/>
          <p:cNvSpPr/>
          <p:nvPr/>
        </p:nvSpPr>
        <p:spPr>
          <a:xfrm>
            <a:off x="395288" y="260350"/>
            <a:ext cx="33528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社会环境</a:t>
            </a:r>
          </a:p>
        </p:txBody>
      </p:sp>
      <p:sp>
        <p:nvSpPr>
          <p:cNvPr id="39941" name="矩形 39940"/>
          <p:cNvSpPr/>
          <p:nvPr/>
        </p:nvSpPr>
        <p:spPr>
          <a:xfrm>
            <a:off x="3203575" y="1557338"/>
            <a:ext cx="3155950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292"/>
              </a:avLst>
            </a:prstTxWarp>
            <a:normAutofit/>
          </a:bodyPr>
          <a:lstStyle/>
          <a:p>
            <a:pPr algn="ctr"/>
            <a:r>
              <a:rPr lang="zh-CN" altLang="en-US" sz="72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特点</a:t>
            </a:r>
          </a:p>
        </p:txBody>
      </p:sp>
      <p:sp>
        <p:nvSpPr>
          <p:cNvPr id="39943" name="矩形 39942"/>
          <p:cNvSpPr/>
          <p:nvPr/>
        </p:nvSpPr>
        <p:spPr>
          <a:xfrm>
            <a:off x="855663" y="3284538"/>
            <a:ext cx="7316787" cy="28479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整个俄罗斯笼罩在军警宪兵的白色恐怖之中：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经济萧条、民众麻木、法律虚伪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沙皇专制警察打着遵守法令的幌子，干的却是欺下媚上的勾当。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4033"/>
          <p:cNvSpPr txBox="1"/>
          <p:nvPr/>
        </p:nvSpPr>
        <p:spPr>
          <a:xfrm>
            <a:off x="1042988" y="2533650"/>
            <a:ext cx="6624637" cy="12001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由一个小窗口反映社会的大问题，这种写法叫什么？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44038" name="矩形 44037"/>
          <p:cNvSpPr/>
          <p:nvPr/>
        </p:nvSpPr>
        <p:spPr>
          <a:xfrm>
            <a:off x="2484438" y="4581525"/>
            <a:ext cx="3673475" cy="92392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以小见大”</a:t>
            </a:r>
          </a:p>
        </p:txBody>
      </p:sp>
      <p:grpSp>
        <p:nvGrpSpPr>
          <p:cNvPr id="44040" name="组合 44039"/>
          <p:cNvGrpSpPr/>
          <p:nvPr/>
        </p:nvGrpSpPr>
        <p:grpSpPr>
          <a:xfrm>
            <a:off x="250825" y="260350"/>
            <a:ext cx="6792913" cy="1655763"/>
            <a:chOff x="158" y="164"/>
            <a:chExt cx="4279" cy="1043"/>
          </a:xfrm>
        </p:grpSpPr>
        <p:sp>
          <p:nvSpPr>
            <p:cNvPr id="44036" name="矩形 44035"/>
            <p:cNvSpPr/>
            <p:nvPr/>
          </p:nvSpPr>
          <p:spPr>
            <a:xfrm>
              <a:off x="158" y="164"/>
              <a:ext cx="1996" cy="6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7200">
                  <a:ln w="19050" cap="flat" cmpd="sng">
                    <a:solidFill>
                      <a:srgbClr val="99CC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66CC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华文行楷" panose="02010800040101010101" charset="-122"/>
                  <a:ea typeface="华文行楷" panose="02010800040101010101" charset="-122"/>
                </a:rPr>
                <a:t>写作手法</a:t>
              </a:r>
            </a:p>
          </p:txBody>
        </p:sp>
        <p:sp>
          <p:nvSpPr>
            <p:cNvPr id="44039" name="矩形 44038"/>
            <p:cNvSpPr/>
            <p:nvPr/>
          </p:nvSpPr>
          <p:spPr>
            <a:xfrm>
              <a:off x="2517" y="527"/>
              <a:ext cx="1920" cy="6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6000">
                  <a:ln w="12700" cap="flat" cmpd="sng">
                    <a:solidFill>
                      <a:srgbClr val="EAEAEA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0">
                    <a:gsLst>
                      <a:gs pos="0">
                        <a:srgbClr val="A603AB">
                          <a:alpha val="100000"/>
                        </a:srgbClr>
                      </a:gs>
                      <a:gs pos="12000">
                        <a:srgbClr val="E81766">
                          <a:alpha val="100000"/>
                        </a:srgbClr>
                      </a:gs>
                      <a:gs pos="27000">
                        <a:srgbClr val="EE3F17">
                          <a:alpha val="100000"/>
                        </a:srgbClr>
                      </a:gs>
                      <a:gs pos="48000">
                        <a:srgbClr val="FFFF00">
                          <a:alpha val="100000"/>
                        </a:srgbClr>
                      </a:gs>
                      <a:gs pos="64999">
                        <a:srgbClr val="1A8D48">
                          <a:alpha val="100000"/>
                        </a:srgbClr>
                      </a:gs>
                      <a:gs pos="78999">
                        <a:srgbClr val="0819FB">
                          <a:alpha val="100000"/>
                        </a:srgbClr>
                      </a:gs>
                      <a:gs pos="100000">
                        <a:srgbClr val="A603AB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effectLst>
                    <a:outerShdw dist="35921" dir="2699999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艺术手法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40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5057"/>
          <p:cNvSpPr txBox="1"/>
          <p:nvPr/>
        </p:nvSpPr>
        <p:spPr>
          <a:xfrm>
            <a:off x="755650" y="2133600"/>
            <a:ext cx="7850188" cy="174942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《</a:t>
            </a:r>
            <a:r>
              <a:rPr lang="zh-CN" altLang="en-US" sz="3600" b="1" dirty="0">
                <a:latin typeface="Times New Roman" panose="02020603050405020304" pitchFamily="18" charset="0"/>
              </a:rPr>
              <a:t>变色龙</a:t>
            </a:r>
            <a:r>
              <a:rPr lang="en-US" altLang="zh-CN" sz="3600" b="1" dirty="0">
                <a:latin typeface="Times New Roman" panose="02020603050405020304" pitchFamily="18" charset="0"/>
              </a:rPr>
              <a:t>》</a:t>
            </a:r>
            <a:r>
              <a:rPr lang="zh-CN" altLang="en-US" sz="3600" b="1" dirty="0">
                <a:latin typeface="Times New Roman" panose="02020603050405020304" pitchFamily="18" charset="0"/>
              </a:rPr>
              <a:t>这篇小说很能够体现契诃夫小说的讽刺特点，试说说本篇小说是如何达到讽刺地效果的。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45059" name="矩形 45058"/>
          <p:cNvSpPr/>
          <p:nvPr/>
        </p:nvSpPr>
        <p:spPr>
          <a:xfrm>
            <a:off x="2339975" y="4149725"/>
            <a:ext cx="4392613" cy="174625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在对比中讽刺在夸张中讽刺</a:t>
            </a:r>
          </a:p>
        </p:txBody>
      </p:sp>
      <p:grpSp>
        <p:nvGrpSpPr>
          <p:cNvPr id="45060" name="组合 45059"/>
          <p:cNvGrpSpPr/>
          <p:nvPr/>
        </p:nvGrpSpPr>
        <p:grpSpPr>
          <a:xfrm>
            <a:off x="539750" y="260350"/>
            <a:ext cx="6792913" cy="1655763"/>
            <a:chOff x="158" y="164"/>
            <a:chExt cx="4279" cy="1043"/>
          </a:xfrm>
        </p:grpSpPr>
        <p:sp>
          <p:nvSpPr>
            <p:cNvPr id="45061" name="矩形 45060"/>
            <p:cNvSpPr/>
            <p:nvPr/>
          </p:nvSpPr>
          <p:spPr>
            <a:xfrm>
              <a:off x="158" y="164"/>
              <a:ext cx="1996" cy="6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7200">
                  <a:ln w="19050" cap="flat" cmpd="sng">
                    <a:solidFill>
                      <a:srgbClr val="99CC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66CC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华文行楷" panose="02010800040101010101" charset="-122"/>
                  <a:ea typeface="华文行楷" panose="02010800040101010101" charset="-122"/>
                </a:rPr>
                <a:t>写作手法</a:t>
              </a:r>
            </a:p>
          </p:txBody>
        </p:sp>
        <p:sp>
          <p:nvSpPr>
            <p:cNvPr id="45062" name="矩形 45061"/>
            <p:cNvSpPr/>
            <p:nvPr/>
          </p:nvSpPr>
          <p:spPr>
            <a:xfrm>
              <a:off x="2517" y="527"/>
              <a:ext cx="1920" cy="6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6000">
                  <a:ln w="12700" cap="flat" cmpd="sng">
                    <a:solidFill>
                      <a:srgbClr val="EAEAEA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0">
                    <a:gsLst>
                      <a:gs pos="0">
                        <a:srgbClr val="A603AB">
                          <a:alpha val="100000"/>
                        </a:srgbClr>
                      </a:gs>
                      <a:gs pos="12000">
                        <a:srgbClr val="E81766">
                          <a:alpha val="100000"/>
                        </a:srgbClr>
                      </a:gs>
                      <a:gs pos="27000">
                        <a:srgbClr val="EE3F17">
                          <a:alpha val="100000"/>
                        </a:srgbClr>
                      </a:gs>
                      <a:gs pos="48000">
                        <a:srgbClr val="FFFF00">
                          <a:alpha val="100000"/>
                        </a:srgbClr>
                      </a:gs>
                      <a:gs pos="64999">
                        <a:srgbClr val="1A8D48">
                          <a:alpha val="100000"/>
                        </a:srgbClr>
                      </a:gs>
                      <a:gs pos="78999">
                        <a:srgbClr val="0819FB">
                          <a:alpha val="100000"/>
                        </a:srgbClr>
                      </a:gs>
                      <a:gs pos="100000">
                        <a:srgbClr val="A603AB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effectLst>
                    <a:outerShdw dist="35921" dir="2699999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艺术手法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50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/>
          <p:nvPr/>
        </p:nvSpPr>
        <p:spPr>
          <a:xfrm>
            <a:off x="179388" y="1484313"/>
            <a:ext cx="86868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文章最后写道奥楚蔑洛夫“</a:t>
            </a:r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裹紧大衣，接着穿过市场的广场径自走了</a:t>
            </a:r>
            <a:r>
              <a:rPr lang="zh-CN" altLang="en-US" sz="2800" b="1" dirty="0">
                <a:latin typeface="Times New Roman" panose="02020603050405020304" pitchFamily="18" charset="0"/>
              </a:rPr>
              <a:t>”，请设想一下奥楚蔑洛夫离开广场后去了哪里？要求设计的情节符合人物的性格特征。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250825" y="3140968"/>
            <a:ext cx="8686800" cy="3378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*</a:t>
            </a:r>
            <a: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继续去别的地方搜刮民脂民膏。</a:t>
            </a:r>
            <a:b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</a:br>
            <a:r>
              <a:rPr lang="en-US" altLang="zh-CN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*</a:t>
            </a:r>
            <a: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又遇见了一起类似狗咬人的案件，又做出了相同的处理，或者处理得更圆滑了。</a:t>
            </a:r>
            <a:b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</a:br>
            <a:r>
              <a:rPr lang="en-US" altLang="zh-CN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*</a:t>
            </a:r>
            <a: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去找普洛诃尔套近乎。</a:t>
            </a:r>
            <a:b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</a:br>
            <a:r>
              <a:rPr lang="en-US" altLang="zh-CN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*</a:t>
            </a:r>
            <a: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去将军家邀功请赏，在此之前到首饰店索要一些金银珠宝，一并送给将军。</a:t>
            </a:r>
            <a:b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</a:br>
            <a:r>
              <a:rPr lang="en-US" altLang="zh-CN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*“</a:t>
            </a:r>
            <a: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买”一只小狗送给将军的哥哥。</a:t>
            </a:r>
            <a:b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</a:br>
            <a:r>
              <a:rPr lang="en-US" altLang="zh-CN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* </a:t>
            </a:r>
            <a: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去赫留金工作的首饰店寻点儿麻烦。</a:t>
            </a:r>
            <a:b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</a:br>
            <a:r>
              <a:rPr lang="en-US" altLang="zh-CN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*</a:t>
            </a:r>
            <a: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去纠集一批地痞流氓准备欧打赫留金。</a:t>
            </a:r>
          </a:p>
        </p:txBody>
      </p:sp>
      <p:sp>
        <p:nvSpPr>
          <p:cNvPr id="20484" name="矩形 20483"/>
          <p:cNvSpPr/>
          <p:nvPr/>
        </p:nvSpPr>
        <p:spPr>
          <a:xfrm>
            <a:off x="381000" y="0"/>
            <a:ext cx="2286000" cy="14001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拓展与延伸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73" descr="bian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3074"/>
          <p:cNvSpPr txBox="1"/>
          <p:nvPr/>
        </p:nvSpPr>
        <p:spPr>
          <a:xfrm>
            <a:off x="179388" y="260350"/>
            <a:ext cx="8839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         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变色龙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是自然界中一种奇特的动物，它的皮肤的颜色能随着四周的物体的颜色而改变。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552" y="4869160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变色龙又是比喻哪一类人呢？它是如何变化的呢？为什么会如此变化？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2276872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变色龙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1" build="allAtOnce"/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0" y="288925"/>
            <a:ext cx="89154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续写：奥楚蔑洛夫离开广场后发生的事</a:t>
            </a:r>
            <a:r>
              <a:rPr lang="zh-CN" altLang="en-US" sz="4800" b="1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4800" b="1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300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字以上。</a:t>
            </a:r>
          </a:p>
        </p:txBody>
      </p:sp>
      <p:sp>
        <p:nvSpPr>
          <p:cNvPr id="21508" name="矩形 21507"/>
          <p:cNvSpPr/>
          <p:nvPr/>
        </p:nvSpPr>
        <p:spPr>
          <a:xfrm>
            <a:off x="2195513" y="4437063"/>
            <a:ext cx="2362200" cy="2057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8" name="对象 5127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r:id="rId3" imgW="8839200" imgH="5080000" progId="Flash.Movie">
                  <p:embed/>
                </p:oleObj>
              </mc:Choice>
              <mc:Fallback>
                <p:oleObj r:id="rId3" imgW="8839200" imgH="5080000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2" name="矩形 5131"/>
          <p:cNvSpPr/>
          <p:nvPr/>
        </p:nvSpPr>
        <p:spPr>
          <a:xfrm>
            <a:off x="6156325" y="1268413"/>
            <a:ext cx="2238375" cy="1173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契诃夫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5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0" y="1844675"/>
            <a:ext cx="8915400" cy="472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            </a:t>
            </a:r>
            <a:r>
              <a:rPr lang="zh-CN" altLang="en-US" sz="3200" b="1" dirty="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契诃夫</a:t>
            </a:r>
            <a:r>
              <a:rPr lang="en-US" altLang="zh-CN" sz="32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1860</a:t>
            </a:r>
            <a:r>
              <a:rPr lang="zh-CN" altLang="en-US" sz="32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年出生在俄国，是具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有世界声誉的短篇小说大师，</a:t>
            </a:r>
            <a:r>
              <a:rPr lang="zh-CN" altLang="en-US" sz="3200" b="1" dirty="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与莫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泊桑</a:t>
            </a:r>
            <a:r>
              <a:rPr lang="zh-CN" altLang="en-US" sz="32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欧</a:t>
            </a:r>
            <a:r>
              <a:rPr lang="en-US" altLang="zh-CN" sz="3200" b="1">
                <a:solidFill>
                  <a:srgbClr val="FF505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亨利并称为世界三大短篇小说大师</a:t>
            </a:r>
            <a:r>
              <a:rPr lang="zh-CN" altLang="en-US" sz="32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他</a:t>
            </a:r>
            <a:r>
              <a:rPr lang="en-US" altLang="zh-CN" sz="32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岁开始创作，一生写了七百多篇小说，代表作有</a:t>
            </a:r>
            <a:r>
              <a:rPr lang="en-US" altLang="zh-CN" sz="32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套中人</a:t>
            </a:r>
            <a:r>
              <a:rPr lang="en-US" altLang="zh-CN" sz="32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en-US" altLang="zh-CN" sz="32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小公务员之死</a:t>
            </a:r>
            <a:r>
              <a:rPr lang="en-US" altLang="zh-CN" sz="32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    伟大的文学家高尔基赞扬他说：“只需一个词就创造一个形象，只需一句话就可以创作一个短篇故事，而且是绝妙的短篇故事。”</a:t>
            </a:r>
            <a:endParaRPr lang="zh-CN" altLang="en-US" sz="3200" b="1">
              <a:solidFill>
                <a:srgbClr val="66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1600200" y="381000"/>
            <a:ext cx="4191000" cy="3505200"/>
          </a:xfrm>
          <a:prstGeom prst="rect">
            <a:avLst/>
          </a:prstGeom>
        </p:spPr>
        <p:txBody>
          <a:bodyPr wrap="none" fromWordArt="1">
            <a:prstTxWarp prst="textDeflateInflate">
              <a:avLst>
                <a:gd name="adj" fmla="val 28028"/>
              </a:avLst>
            </a:prstTxWarp>
            <a:normAutofit/>
          </a:bodyPr>
          <a:lstStyle/>
          <a:p>
            <a:pPr algn="ctr"/>
            <a:r>
              <a:rPr lang="zh-CN" altLang="en-US" sz="4400" b="1" i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作家简介</a:t>
            </a:r>
          </a:p>
        </p:txBody>
      </p:sp>
      <p:pic>
        <p:nvPicPr>
          <p:cNvPr id="6148" name="图片 6147" descr="契诃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0" y="0"/>
            <a:ext cx="2362200" cy="321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76200" y="1052513"/>
            <a:ext cx="9067800" cy="5453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       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变色龙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这篇小说写于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1884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年，作家刚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岁。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当时正是俄国沙皇亚历山大三世统治最反动的时期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。民粹派采取个人恐怖手段刺杀了亚历山大二世，不仅没解决任何社会问题，反而促使新上台的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亚历山大三世采取更加反动的高压政策。加强了宪兵警察等专政机构，豢（</a:t>
            </a:r>
            <a:r>
              <a:rPr lang="en-US" altLang="zh-CN" sz="3200" b="1" err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</a:t>
            </a:r>
            <a:r>
              <a:rPr lang="en-US" altLang="zh-CN" sz="3200" b="1" err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à</a:t>
            </a:r>
            <a:r>
              <a:rPr lang="en-US" altLang="zh-CN" sz="3200" b="1" err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养了一批媚上欺下的走狗，为其镇压人民服务。整个俄罗斯笼罩在军警宪兵的白色恐怖之中。沙皇专制警察往往打着遵守法令的官腔但干的却是欺下媚上的勾当。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变色龙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中的奥楚蔑洛夫正是其中的典型代表。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3132138" y="0"/>
            <a:ext cx="29718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5400" b="1" i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时代背景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70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b="1" dirty="0"/>
              <a:t>读小说，把握小说三要素</a:t>
            </a:r>
          </a:p>
        </p:txBody>
      </p:sp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35496" y="1600200"/>
            <a:ext cx="9001000" cy="4525963"/>
          </a:xfrm>
          <a:ln/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z="4400" b="1" dirty="0" smtClean="0">
                <a:solidFill>
                  <a:srgbClr val="CC0066"/>
                </a:solidFill>
              </a:rPr>
              <a:t>人物</a:t>
            </a:r>
            <a:r>
              <a:rPr lang="zh-CN" altLang="en-US" sz="4400" b="1" dirty="0">
                <a:solidFill>
                  <a:srgbClr val="CC0066"/>
                </a:solidFill>
              </a:rPr>
              <a:t>：</a:t>
            </a:r>
          </a:p>
          <a:p>
            <a:pPr>
              <a:lnSpc>
                <a:spcPct val="90000"/>
              </a:lnSpc>
            </a:pPr>
            <a:endParaRPr lang="zh-CN" altLang="en-US" dirty="0">
              <a:solidFill>
                <a:srgbClr val="CC0066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 smtClean="0">
                <a:solidFill>
                  <a:srgbClr val="CC0066"/>
                </a:solidFill>
              </a:rPr>
              <a:t>环境</a:t>
            </a:r>
            <a:r>
              <a:rPr lang="zh-CN" altLang="en-US" sz="4400" b="1" dirty="0">
                <a:solidFill>
                  <a:srgbClr val="CC0066"/>
                </a:solidFill>
              </a:rPr>
              <a:t>：</a:t>
            </a:r>
          </a:p>
          <a:p>
            <a:pPr>
              <a:lnSpc>
                <a:spcPct val="90000"/>
              </a:lnSpc>
              <a:buNone/>
            </a:pPr>
            <a:endParaRPr lang="zh-CN" altLang="en-US" sz="2400" b="1" dirty="0">
              <a:solidFill>
                <a:srgbClr val="CC0066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800" b="1" dirty="0" smtClean="0">
                <a:solidFill>
                  <a:srgbClr val="CC0066"/>
                </a:solidFill>
              </a:rPr>
              <a:t>情节</a:t>
            </a:r>
            <a:r>
              <a:rPr lang="zh-CN" altLang="en-US" sz="4800" b="1" dirty="0">
                <a:solidFill>
                  <a:srgbClr val="CC0066"/>
                </a:solidFill>
              </a:rPr>
              <a:t>：</a:t>
            </a:r>
          </a:p>
        </p:txBody>
      </p:sp>
      <p:sp>
        <p:nvSpPr>
          <p:cNvPr id="70660" name="文本框 70659"/>
          <p:cNvSpPr txBox="1"/>
          <p:nvPr/>
        </p:nvSpPr>
        <p:spPr>
          <a:xfrm>
            <a:off x="2051720" y="1628800"/>
            <a:ext cx="3276600" cy="717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100" b="1" dirty="0">
                <a:solidFill>
                  <a:srgbClr val="CC0066"/>
                </a:solidFill>
                <a:latin typeface="Verdana" panose="020B0604030504040204" pitchFamily="34" charset="0"/>
              </a:rPr>
              <a:t>奥楚蔑洛夫</a:t>
            </a:r>
          </a:p>
        </p:txBody>
      </p:sp>
      <p:sp>
        <p:nvSpPr>
          <p:cNvPr id="70661" name="文本框 70660"/>
          <p:cNvSpPr txBox="1"/>
          <p:nvPr/>
        </p:nvSpPr>
        <p:spPr>
          <a:xfrm>
            <a:off x="1828800" y="2888069"/>
            <a:ext cx="720769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C0066"/>
                </a:solidFill>
                <a:latin typeface="Verdana" panose="020B0604030504040204" pitchFamily="34" charset="0"/>
              </a:rPr>
              <a:t>俄国历史上最黑暗</a:t>
            </a:r>
            <a:r>
              <a:rPr lang="zh-CN" altLang="en-US" sz="3600" b="1" dirty="0" smtClean="0">
                <a:solidFill>
                  <a:srgbClr val="CC0066"/>
                </a:solidFill>
                <a:latin typeface="Verdana" panose="020B0604030504040204" pitchFamily="34" charset="0"/>
              </a:rPr>
              <a:t>、最</a:t>
            </a:r>
            <a:r>
              <a:rPr lang="zh-CN" altLang="en-US" sz="3600" b="1" dirty="0">
                <a:solidFill>
                  <a:srgbClr val="CC0066"/>
                </a:solidFill>
                <a:latin typeface="Verdana" panose="020B0604030504040204" pitchFamily="34" charset="0"/>
              </a:rPr>
              <a:t>反动的时期</a:t>
            </a:r>
          </a:p>
        </p:txBody>
      </p:sp>
      <p:sp>
        <p:nvSpPr>
          <p:cNvPr id="70662" name="文本框 70661"/>
          <p:cNvSpPr txBox="1"/>
          <p:nvPr/>
        </p:nvSpPr>
        <p:spPr>
          <a:xfrm>
            <a:off x="2242220" y="4077072"/>
            <a:ext cx="2895600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600" b="1" dirty="0">
                <a:solidFill>
                  <a:srgbClr val="CC0066"/>
                </a:solidFill>
                <a:latin typeface="Verdana" panose="020B0604030504040204" pitchFamily="34" charset="0"/>
              </a:rPr>
              <a:t>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1" grpId="0"/>
      <p:bldP spid="706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矩形 79873"/>
          <p:cNvSpPr/>
          <p:nvPr/>
        </p:nvSpPr>
        <p:spPr>
          <a:xfrm>
            <a:off x="1187450" y="1196975"/>
            <a:ext cx="723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、小说讲述了一件什么样的事？</a:t>
            </a:r>
          </a:p>
        </p:txBody>
      </p:sp>
      <p:sp>
        <p:nvSpPr>
          <p:cNvPr id="79875" name="矩形 79874"/>
          <p:cNvSpPr/>
          <p:nvPr/>
        </p:nvSpPr>
        <p:spPr>
          <a:xfrm>
            <a:off x="611188" y="2205038"/>
            <a:ext cx="8281987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小说讲述了警官奥楚蔑洛夫处理“狗咬人”事件的故事。</a:t>
            </a:r>
          </a:p>
        </p:txBody>
      </p:sp>
      <p:grpSp>
        <p:nvGrpSpPr>
          <p:cNvPr id="79876" name="组合 79875"/>
          <p:cNvGrpSpPr/>
          <p:nvPr/>
        </p:nvGrpSpPr>
        <p:grpSpPr>
          <a:xfrm>
            <a:off x="0" y="0"/>
            <a:ext cx="2895600" cy="914400"/>
            <a:chOff x="2160" y="432"/>
            <a:chExt cx="1824" cy="576"/>
          </a:xfrm>
        </p:grpSpPr>
        <p:sp>
          <p:nvSpPr>
            <p:cNvPr id="79877" name="缺角矩形 79876"/>
            <p:cNvSpPr/>
            <p:nvPr/>
          </p:nvSpPr>
          <p:spPr>
            <a:xfrm>
              <a:off x="2160" y="432"/>
              <a:ext cx="1824" cy="576"/>
            </a:xfrm>
            <a:prstGeom prst="plaque">
              <a:avLst>
                <a:gd name="adj" fmla="val 16667"/>
              </a:avLst>
            </a:prstGeom>
            <a:solidFill>
              <a:srgbClr val="99CC00"/>
            </a:solidFill>
            <a:ln w="762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78" name="矩形 79877"/>
            <p:cNvSpPr/>
            <p:nvPr/>
          </p:nvSpPr>
          <p:spPr>
            <a:xfrm>
              <a:off x="2316" y="480"/>
              <a:ext cx="1524" cy="480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none" anchor="t">
              <a:spAutoFit/>
            </a:bodyPr>
            <a:lstStyle/>
            <a:p>
              <a:r>
                <a:rPr lang="zh-CN" alt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彩云" panose="02010800040101010101" pitchFamily="2" charset="-122"/>
                </a:rPr>
                <a:t>课文讲解</a:t>
              </a: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图片 74753" descr="bia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2392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文本框 74754"/>
          <p:cNvSpPr txBox="1"/>
          <p:nvPr/>
        </p:nvSpPr>
        <p:spPr>
          <a:xfrm>
            <a:off x="3923928" y="404813"/>
            <a:ext cx="5220071" cy="2308324"/>
          </a:xfrm>
          <a:prstGeom prst="rect">
            <a:avLst/>
          </a:prstGeom>
          <a:solidFill>
            <a:srgbClr val="80008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要求：</a:t>
            </a:r>
            <a:r>
              <a:rPr lang="zh-CN" altLang="en-US" sz="44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、划分小说</a:t>
            </a:r>
            <a:r>
              <a:rPr lang="zh-CN" altLang="en-US" sz="40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情节结构</a:t>
            </a:r>
            <a:endParaRPr lang="zh-CN" altLang="en-US" sz="40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、填写情节表格。</a:t>
            </a:r>
            <a:endParaRPr lang="zh-CN" altLang="en-US" sz="40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7" name="矩形 74756"/>
          <p:cNvSpPr/>
          <p:nvPr/>
        </p:nvSpPr>
        <p:spPr>
          <a:xfrm>
            <a:off x="179388" y="0"/>
            <a:ext cx="3352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自读课文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97" name="表格 10296"/>
          <p:cNvGraphicFramePr/>
          <p:nvPr/>
        </p:nvGraphicFramePr>
        <p:xfrm>
          <a:off x="0" y="0"/>
          <a:ext cx="9144000" cy="6756400"/>
        </p:xfrm>
        <a:graphic>
          <a:graphicData uri="http://schemas.openxmlformats.org/drawingml/2006/table">
            <a:tbl>
              <a:tblPr/>
              <a:tblGrid>
                <a:gridCol w="711200"/>
                <a:gridCol w="2794000"/>
                <a:gridCol w="3148013"/>
                <a:gridCol w="2490787"/>
              </a:tblGrid>
              <a:tr h="1066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狗的主人</a:t>
                      </a:r>
                      <a:endParaRPr lang="zh-CN" altLang="en-US" b="1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对小猎狗的态度</a:t>
                      </a:r>
                      <a:endParaRPr lang="zh-CN" altLang="en-US" sz="2400" b="1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对赫留金的态度</a:t>
                      </a:r>
                      <a:endParaRPr lang="zh-CN" altLang="en-US" sz="2400" b="1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5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</a:t>
                      </a:r>
                      <a:endParaRPr lang="zh-CN" altLang="en-US" b="1"/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000" b="1" dirty="0"/>
                        <a:t>不知狗的主人是谁</a:t>
                      </a:r>
                      <a:endParaRPr lang="zh-CN" altLang="en-US" sz="2000" b="1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4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2</a:t>
                      </a:r>
                      <a:endParaRPr lang="zh-CN" altLang="en-US" b="1"/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/>
                        <a:t>有人说好象是将军家的狗</a:t>
                      </a:r>
                      <a:endParaRPr lang="zh-CN" altLang="en-US" sz="2000" b="1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3</a:t>
                      </a:r>
                      <a:endParaRPr lang="zh-CN" altLang="en-US" b="1"/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/>
                        <a:t>巡警说不是将军家的狗 </a:t>
                      </a:r>
                      <a:endParaRPr lang="zh-CN" altLang="en-US" sz="2000" b="1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15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4</a:t>
                      </a:r>
                      <a:endParaRPr lang="zh-CN" altLang="en-US" b="1"/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/>
                        <a:t>巡警说是将军家的狗 </a:t>
                      </a:r>
                    </a:p>
                    <a:p>
                      <a:pPr marL="0" lvl="0" indent="0">
                        <a:buNone/>
                      </a:pPr>
                      <a:endParaRPr lang="zh-CN" altLang="en-US" sz="2000" b="1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79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5</a:t>
                      </a:r>
                      <a:endParaRPr lang="zh-CN" altLang="en-US" b="1"/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/>
                        <a:t>厨师说不是将军家的狗</a:t>
                      </a:r>
                      <a:endParaRPr lang="zh-CN" altLang="en-US" sz="2000" b="1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6</a:t>
                      </a:r>
                      <a:endParaRPr lang="zh-CN" altLang="en-US" b="1"/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/>
                        <a:t>厨师说是将军哥哥家的狗</a:t>
                      </a:r>
                      <a:endParaRPr lang="zh-CN" altLang="en-US" sz="2000" b="1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86" name="文本框 10285"/>
          <p:cNvSpPr txBox="1"/>
          <p:nvPr/>
        </p:nvSpPr>
        <p:spPr>
          <a:xfrm>
            <a:off x="3657600" y="1143000"/>
            <a:ext cx="251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野畜生，疯狗把它弄死好了</a:t>
            </a:r>
            <a:endParaRPr lang="zh-CN" altLang="en-US" sz="2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87" name="文本框 10286"/>
          <p:cNvSpPr txBox="1"/>
          <p:nvPr/>
        </p:nvSpPr>
        <p:spPr>
          <a:xfrm>
            <a:off x="6781800" y="1219200"/>
            <a:ext cx="2362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肯定赫是被狗咬了</a:t>
            </a:r>
            <a:endParaRPr lang="zh-CN" altLang="en-US" sz="2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88" name="文本框 10287"/>
          <p:cNvSpPr txBox="1"/>
          <p:nvPr/>
        </p:nvSpPr>
        <p:spPr>
          <a:xfrm>
            <a:off x="3581400" y="1981200"/>
            <a:ext cx="2895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它是那么小，它怎么会咬着你的？</a:t>
            </a:r>
            <a:endParaRPr lang="zh-CN" altLang="en-US" sz="2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89" name="文本框 10288"/>
          <p:cNvSpPr txBox="1"/>
          <p:nvPr/>
        </p:nvSpPr>
        <p:spPr>
          <a:xfrm>
            <a:off x="6705600" y="1905000"/>
            <a:ext cx="2667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你那手指头一定是给钉子弄破的。鬼东西</a:t>
            </a:r>
            <a:endParaRPr lang="zh-CN" altLang="en-US" sz="2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0" name="文本框 10289"/>
          <p:cNvSpPr txBox="1"/>
          <p:nvPr/>
        </p:nvSpPr>
        <p:spPr>
          <a:xfrm>
            <a:off x="3657600" y="2971800"/>
            <a:ext cx="2819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下贱胚子</a:t>
            </a:r>
            <a:endParaRPr lang="zh-CN" altLang="en-US" sz="2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1" name="文本框 10290"/>
          <p:cNvSpPr txBox="1"/>
          <p:nvPr/>
        </p:nvSpPr>
        <p:spPr>
          <a:xfrm>
            <a:off x="6705600" y="2971800"/>
            <a:ext cx="2209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受了害，我决不能不管</a:t>
            </a:r>
            <a:endParaRPr lang="zh-CN" altLang="en-US" sz="2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2" name="文本框 10291"/>
          <p:cNvSpPr txBox="1"/>
          <p:nvPr/>
        </p:nvSpPr>
        <p:spPr>
          <a:xfrm>
            <a:off x="3657600" y="3962400"/>
            <a:ext cx="304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名贵的狗，狗是娇贵的动物</a:t>
            </a:r>
            <a:endParaRPr lang="zh-CN" altLang="en-US" sz="2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3" name="文本框 10292"/>
          <p:cNvSpPr txBox="1"/>
          <p:nvPr/>
        </p:nvSpPr>
        <p:spPr>
          <a:xfrm>
            <a:off x="6705600" y="3886200"/>
            <a:ext cx="2133600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003399"/>
                </a:solidFill>
                <a:latin typeface="Times New Roman" panose="02020603050405020304" pitchFamily="18" charset="0"/>
              </a:rPr>
              <a:t>你这混蛋不用把你那手指头伸出来！怪你不好</a:t>
            </a:r>
            <a:endParaRPr lang="zh-CN" altLang="en-US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4" name="文本框 10293"/>
          <p:cNvSpPr txBox="1"/>
          <p:nvPr/>
        </p:nvSpPr>
        <p:spPr>
          <a:xfrm>
            <a:off x="3657600" y="4953000"/>
            <a:ext cx="2895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野狗，弄死它算了。</a:t>
            </a:r>
            <a:endParaRPr lang="zh-CN" altLang="en-US" sz="2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5" name="文本框 10294"/>
          <p:cNvSpPr txBox="1"/>
          <p:nvPr/>
        </p:nvSpPr>
        <p:spPr>
          <a:xfrm>
            <a:off x="3657600" y="5851525"/>
            <a:ext cx="2819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003399"/>
                </a:solidFill>
                <a:latin typeface="Times New Roman" panose="02020603050405020304" pitchFamily="18" charset="0"/>
              </a:rPr>
              <a:t>真不赖，怪伶俐的，一口就咬破了这家伙的手指头</a:t>
            </a:r>
            <a:endParaRPr lang="zh-CN" altLang="en-US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6" name="文本框 10295"/>
          <p:cNvSpPr txBox="1"/>
          <p:nvPr/>
        </p:nvSpPr>
        <p:spPr>
          <a:xfrm>
            <a:off x="6629400" y="5943600"/>
            <a:ext cx="2514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我早晚要收拾你</a:t>
            </a:r>
            <a:endParaRPr lang="zh-CN" altLang="en-US" sz="2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6" grpId="0"/>
      <p:bldP spid="10287" grpId="0"/>
      <p:bldP spid="10288" grpId="0"/>
      <p:bldP spid="10289" grpId="0"/>
      <p:bldP spid="10290" grpId="0"/>
      <p:bldP spid="10291" grpId="0"/>
      <p:bldP spid="10292" grpId="0"/>
      <p:bldP spid="10293" grpId="0"/>
      <p:bldP spid="10294" grpId="0"/>
      <p:bldP spid="10295" grpId="0"/>
      <p:bldP spid="1029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1247</Words>
  <Application>Microsoft Office PowerPoint</Application>
  <PresentationFormat>全屏显示(4:3)</PresentationFormat>
  <Paragraphs>122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默认设计模板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读小说，把握小说三要素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CENTURY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变色龙</dc:title>
  <dc:creator>姚根国</dc:creator>
  <cp:lastModifiedBy>xx</cp:lastModifiedBy>
  <cp:revision>66</cp:revision>
  <dcterms:created xsi:type="dcterms:W3CDTF">2005-01-14T15:18:52Z</dcterms:created>
  <dcterms:modified xsi:type="dcterms:W3CDTF">2019-03-05T00:53:21Z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