
<file path=[Content_Types].xml><?xml version="1.0" encoding="utf-8"?>
<Types xmlns="http://schemas.openxmlformats.org/package/2006/content-types">
  <Default Extension="jpeg" ContentType="image/jpeg"/>
  <Default Extension="wav" ContentType="audio/x-wav"/>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3"/>
    <p:sldId id="347" r:id="rId4"/>
    <p:sldId id="297" r:id="rId5"/>
    <p:sldId id="298" r:id="rId6"/>
    <p:sldId id="360" r:id="rId7"/>
    <p:sldId id="301" r:id="rId8"/>
    <p:sldId id="388" r:id="rId9"/>
    <p:sldId id="389" r:id="rId10"/>
    <p:sldId id="390" r:id="rId11"/>
    <p:sldId id="361" r:id="rId12"/>
    <p:sldId id="348" r:id="rId13"/>
    <p:sldId id="309" r:id="rId14"/>
    <p:sldId id="342" r:id="rId15"/>
    <p:sldId id="369" r:id="rId16"/>
    <p:sldId id="349" r:id="rId17"/>
    <p:sldId id="343" r:id="rId18"/>
    <p:sldId id="350" r:id="rId19"/>
    <p:sldId id="376" r:id="rId20"/>
    <p:sldId id="367" r:id="rId21"/>
    <p:sldId id="371" r:id="rId22"/>
    <p:sldId id="334" r:id="rId23"/>
    <p:sldId id="344" r:id="rId24"/>
    <p:sldId id="338" r:id="rId25"/>
    <p:sldId id="378" r:id="rId26"/>
    <p:sldId id="377" r:id="rId27"/>
    <p:sldId id="339" r:id="rId28"/>
    <p:sldId id="373" r:id="rId29"/>
    <p:sldId id="345" r:id="rId30"/>
    <p:sldId id="282" r:id="rId3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33CCFF"/>
    <a:srgbClr val="336600"/>
    <a:srgbClr val="FFFF00"/>
    <a:srgbClr val="333399"/>
    <a:srgbClr val="FF5050"/>
    <a:srgbClr val="A50021"/>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241"/>
    <p:restoredTop sz="94660"/>
  </p:normalViewPr>
  <p:slideViewPr>
    <p:cSldViewPr showGuides="1">
      <p:cViewPr varScale="1">
        <p:scale>
          <a:sx n="79" d="100"/>
          <a:sy n="79" d="100"/>
        </p:scale>
        <p:origin x="-834" y="-90"/>
      </p:cViewPr>
      <p:guideLst>
        <p:guide orient="horz" pos="2184"/>
        <p:guide pos="2818"/>
      </p:guideLst>
    </p:cSldViewPr>
  </p:slideViewPr>
  <p:notesTextViewPr>
    <p:cViewPr>
      <p:scale>
        <a:sx n="100" d="100"/>
        <a:sy n="100" d="100"/>
      </p:scale>
      <p:origin x="0" y="0"/>
    </p:cViewPr>
  </p:notesTextViewPr>
  <p:sorterViewPr showFormatting="0">
    <p:cViewPr>
      <p:scale>
        <a:sx n="66" d="100"/>
        <a:sy n="66" d="100"/>
      </p:scale>
      <p:origin x="0" y="84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blipFill>
        <a:effectLst/>
      </p:bgPr>
    </p:bg>
    <p:spTree>
      <p:nvGrpSpPr>
        <p:cNvPr id="1" name=""/>
        <p:cNvGrpSpPr/>
        <p:nvPr/>
      </p:nvGrpSpPr>
      <p:grpSpPr/>
      <p:sp>
        <p:nvSpPr>
          <p:cNvPr id="2050" name="标题 2049"/>
          <p:cNvSpPr>
            <a:spLocks noGrp="1"/>
          </p:cNvSpPr>
          <p:nvPr>
            <p:ph type="ctrTitle"/>
          </p:nvPr>
        </p:nvSpPr>
        <p:spPr>
          <a:xfrm>
            <a:off x="914400" y="1524000"/>
            <a:ext cx="7623175" cy="1752600"/>
          </a:xfrm>
          <a:prstGeom prst="rect">
            <a:avLst/>
          </a:prstGeom>
          <a:noFill/>
          <a:ln w="9525">
            <a:noFill/>
          </a:ln>
        </p:spPr>
        <p:txBody>
          <a:bodyPr anchor="t"/>
          <a:lstStyle>
            <a:lvl1pPr lvl="0">
              <a:buClrTx/>
              <a:buSzTx/>
              <a:buFontTx/>
              <a:defRPr sz="5000"/>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1981200" y="3962400"/>
            <a:ext cx="6553200" cy="1752600"/>
          </a:xfrm>
          <a:prstGeom prst="rect">
            <a:avLst/>
          </a:prstGeom>
          <a:noFill/>
          <a:ln w="9525">
            <a:noFill/>
          </a:ln>
        </p:spPr>
        <p:txBody>
          <a:bodyPr anchor="t"/>
          <a:lstStyle>
            <a:lvl1pPr marL="0" lvl="0" indent="0">
              <a:buClr>
                <a:schemeClr val="accent1"/>
              </a:buClr>
              <a:buSzPct val="65000"/>
              <a:buFont typeface="Wingdings" panose="05000000000000000000" pitchFamily="2" charset="2"/>
              <a:buNone/>
              <a:defRPr sz="2800"/>
            </a:lvl1pPr>
            <a:lvl2pPr marL="344805" lvl="1" indent="0" algn="ctr">
              <a:buClr>
                <a:schemeClr val="accent2"/>
              </a:buClr>
              <a:buSzPct val="60000"/>
              <a:buFont typeface="Wingdings" panose="05000000000000000000" pitchFamily="2" charset="2"/>
              <a:buNone/>
              <a:defRPr sz="2800"/>
            </a:lvl2pPr>
            <a:lvl3pPr marL="671830" lvl="2" indent="0" algn="ctr">
              <a:buClr>
                <a:schemeClr val="accent1"/>
              </a:buClr>
              <a:buSzPct val="65000"/>
              <a:buFont typeface="Wingdings" panose="05000000000000000000" pitchFamily="2" charset="2"/>
              <a:buNone/>
              <a:defRPr sz="2800"/>
            </a:lvl3pPr>
            <a:lvl4pPr marL="1024255" lvl="3" indent="0" algn="ctr">
              <a:buClr>
                <a:schemeClr val="accent2"/>
              </a:buClr>
              <a:buSzPct val="70000"/>
              <a:buFont typeface="Wingdings" panose="05000000000000000000" pitchFamily="2" charset="2"/>
              <a:buNone/>
              <a:defRPr sz="2800"/>
            </a:lvl4pPr>
            <a:lvl5pPr marL="1341755" lvl="4" indent="0" algn="ctr">
              <a:buClr>
                <a:schemeClr val="accent1"/>
              </a:buClr>
              <a:buSzPct val="75000"/>
              <a:buFont typeface="Wingdings" panose="05000000000000000000" pitchFamily="2" charset="2"/>
              <a:buNone/>
              <a:defRPr sz="2800"/>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457200" y="6243638"/>
            <a:ext cx="2133600" cy="457200"/>
          </a:xfrm>
          <a:prstGeom prst="rect">
            <a:avLst/>
          </a:prstGeom>
          <a:noFill/>
          <a:ln w="9525">
            <a:noFill/>
          </a:ln>
        </p:spPr>
        <p:txBody>
          <a:bodyPr anchor="b"/>
          <a:lstStyle>
            <a:lvl1pPr>
              <a:defRPr sz="1200">
                <a:latin typeface="Garamond" panose="02020404030301010803" pitchFamily="18" charset="0"/>
              </a:defRPr>
            </a:lvl1pPr>
          </a:lstStyle>
          <a:p>
            <a:endParaRPr lang="zh-CN" altLang="en-US" dirty="0">
              <a:latin typeface="Arial" panose="020B0604020202020204" pitchFamily="34" charset="0"/>
            </a:endParaRPr>
          </a:p>
        </p:txBody>
      </p:sp>
      <p:sp>
        <p:nvSpPr>
          <p:cNvPr id="2053" name="页脚占位符 2052"/>
          <p:cNvSpPr>
            <a:spLocks noGrp="1"/>
          </p:cNvSpPr>
          <p:nvPr>
            <p:ph type="ftr" sz="quarter" idx="3"/>
          </p:nvPr>
        </p:nvSpPr>
        <p:spPr>
          <a:xfrm>
            <a:off x="3124200" y="6243638"/>
            <a:ext cx="2895600" cy="457200"/>
          </a:xfrm>
          <a:prstGeom prst="rect">
            <a:avLst/>
          </a:prstGeom>
          <a:noFill/>
          <a:ln w="9525">
            <a:noFill/>
          </a:ln>
        </p:spPr>
        <p:txBody>
          <a:bodyPr anchor="b"/>
          <a:lstStyle>
            <a:lvl1pPr algn="ctr">
              <a:defRPr sz="1200">
                <a:latin typeface="Garamond" panose="02020404030301010803" pitchFamily="18" charset="0"/>
              </a:defRPr>
            </a:lvl1pPr>
          </a:lstStyle>
          <a:p>
            <a:endParaRPr lang="zh-CN" altLang="en-US" dirty="0"/>
          </a:p>
        </p:txBody>
      </p:sp>
      <p:sp>
        <p:nvSpPr>
          <p:cNvPr id="2054" name="灯片编号占位符 2053"/>
          <p:cNvSpPr>
            <a:spLocks noGrp="1"/>
          </p:cNvSpPr>
          <p:nvPr>
            <p:ph type="sldNum" sz="quarter" idx="4"/>
          </p:nvPr>
        </p:nvSpPr>
        <p:spPr>
          <a:xfrm>
            <a:off x="6553200" y="6243638"/>
            <a:ext cx="2133600" cy="457200"/>
          </a:xfrm>
          <a:prstGeom prst="rect">
            <a:avLst/>
          </a:prstGeom>
          <a:noFill/>
          <a:ln w="9525">
            <a:noFill/>
          </a:ln>
        </p:spPr>
        <p:txBody>
          <a:bodyPr anchor="b"/>
          <a:lstStyle>
            <a:lvl1pPr algn="r">
              <a:defRPr sz="1200">
                <a:latin typeface="Garamond" panose="02020404030301010803" pitchFamily="18" charset="0"/>
              </a:defRPr>
            </a:lvl1pPr>
          </a:lstStyle>
          <a:p>
            <a:fld id="{9A0DB2DC-4C9A-4742-B13C-FB6460FD3503}" type="slidenum">
              <a:rPr lang="zh-CN" altLang="en-US" dirty="0"/>
            </a:fld>
            <a:endParaRPr lang="zh-CN" altLang="en-US" dirty="0">
              <a:latin typeface="Arial" panose="020B0604020202020204" pitchFamily="34" charset="0"/>
            </a:endParaRPr>
          </a:p>
        </p:txBody>
      </p:sp>
      <p:sp>
        <p:nvSpPr>
          <p:cNvPr id="2055" name="未知"/>
          <p:cNvSpPr/>
          <p:nvPr/>
        </p:nvSpPr>
        <p:spPr>
          <a:xfrm>
            <a:off x="609600" y="1219200"/>
            <a:ext cx="7924800" cy="914400"/>
          </a:xfrm>
          <a:custGeom>
            <a:avLst/>
            <a:gdLst/>
            <a:ahLst/>
            <a:cxnLst/>
            <a:pathLst>
              <a:path w="1000" h="1000">
                <a:moveTo>
                  <a:pt x="0" y="1000"/>
                </a:moveTo>
                <a:lnTo>
                  <a:pt x="0" y="0"/>
                </a:lnTo>
                <a:lnTo>
                  <a:pt x="1000" y="0"/>
                </a:lnTo>
              </a:path>
            </a:pathLst>
          </a:custGeom>
          <a:noFill/>
          <a:ln w="25400" cap="flat" cmpd="sng">
            <a:solidFill>
              <a:schemeClr val="accent1"/>
            </a:solidFill>
            <a:prstDash val="solid"/>
            <a:headEnd type="none" w="med" len="med"/>
            <a:tailEnd type="none" w="med" len="med"/>
          </a:ln>
        </p:spPr>
        <p:txBody>
          <a:bodyPr/>
          <a:p>
            <a:endParaRPr lang="zh-CN" altLang="en-US"/>
          </a:p>
        </p:txBody>
      </p:sp>
      <p:sp>
        <p:nvSpPr>
          <p:cNvPr id="2056" name="直接连接符 2055"/>
          <p:cNvSpPr/>
          <p:nvPr/>
        </p:nvSpPr>
        <p:spPr>
          <a:xfrm>
            <a:off x="1981200" y="3962400"/>
            <a:ext cx="6511925" cy="0"/>
          </a:xfrm>
          <a:prstGeom prst="line">
            <a:avLst/>
          </a:prstGeom>
          <a:ln w="19050" cap="flat" cmpd="sng">
            <a:solidFill>
              <a:schemeClr val="accent1"/>
            </a:solidFill>
            <a:prstDash val="solid"/>
            <a:headEnd type="none" w="med" len="med"/>
            <a:tailEnd type="none" w="med" len="med"/>
          </a:ln>
        </p:spPr>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52930" cy="58531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fld id="{BB962C8B-B14F-4D97-AF65-F5344CB8AC3E}" type="datetime1">
              <a:rPr lang="zh-CN" altLang="en-US" dirty="0"/>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29150" y="1825625"/>
            <a:ext cx="38862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29150" y="4076700"/>
            <a:ext cx="38862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a:fld id="{BB962C8B-B14F-4D97-AF65-F5344CB8AC3E}" type="datetime1">
              <a:rPr lang="zh-CN" altLang="en-US" dirty="0"/>
            </a:fld>
            <a:endParaRPr lang="zh-CN" altLang="en-US" dirty="0">
              <a:latin typeface="Arial" panose="020B0604020202020204" pitchFamily="34" charset="0"/>
            </a:endParaRPr>
          </a:p>
        </p:txBody>
      </p:sp>
      <p:sp>
        <p:nvSpPr>
          <p:cNvPr id="7" name="页脚占位符 6"/>
          <p:cNvSpPr>
            <a:spLocks noGrp="1"/>
          </p:cNvSpPr>
          <p:nvPr>
            <p:ph type="ftr" sz="quarter" idx="11"/>
          </p:nvPr>
        </p:nvSpPr>
        <p:spPr/>
        <p:txBody>
          <a:bodyPr/>
          <a:lstStyle/>
          <a:p>
            <a:pPr lvl="0"/>
            <a:endParaRPr lang="zh-CN" altLang="en-US" dirty="0"/>
          </a:p>
        </p:txBody>
      </p:sp>
      <p:sp>
        <p:nvSpPr>
          <p:cNvPr id="8" name="灯片编号占位符 7"/>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fld>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5"/>
        </a:blipFill>
        <a:effectLst/>
      </p:bgPr>
    </p:bg>
    <p:spTree>
      <p:nvGrpSpPr>
        <p:cNvPr id="1" name=""/>
        <p:cNvGrpSpPr/>
        <p:nvPr/>
      </p:nvGrpSpPr>
      <p:grpSpPr/>
      <p:sp>
        <p:nvSpPr>
          <p:cNvPr id="1026" name="标题 1025"/>
          <p:cNvSpPr>
            <a:spLocks noGrp="1"/>
          </p:cNvSpPr>
          <p:nvPr>
            <p:ph type="title"/>
          </p:nvPr>
        </p:nvSpPr>
        <p:spPr>
          <a:xfrm>
            <a:off x="457200" y="277813"/>
            <a:ext cx="8229600" cy="1139825"/>
          </a:xfrm>
          <a:prstGeom prst="rect">
            <a:avLst/>
          </a:prstGeom>
          <a:noFill/>
          <a:ln w="9525">
            <a:noFill/>
          </a:ln>
        </p:spPr>
        <p:txBody>
          <a:bodyP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30725"/>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3638"/>
            <a:ext cx="2133600" cy="457200"/>
          </a:xfrm>
          <a:prstGeom prst="rect">
            <a:avLst/>
          </a:prstGeom>
          <a:noFill/>
          <a:ln w="9525">
            <a:noFill/>
          </a:ln>
        </p:spPr>
        <p:txBody>
          <a:bodyPr anchor="b"/>
          <a:lstStyle>
            <a:lvl1pPr>
              <a:defRPr sz="1200">
                <a:latin typeface="Garamond" panose="02020404030301010803" pitchFamily="18" charset="0"/>
              </a:defRPr>
            </a:lvl1pPr>
          </a:lstStyle>
          <a:p>
            <a:pPr lvl="0"/>
            <a:fld id="{BB962C8B-B14F-4D97-AF65-F5344CB8AC3E}" type="datetime1">
              <a:rPr lang="zh-CN" altLang="en-US" dirty="0"/>
            </a:fld>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atin typeface="Garamond" panose="02020404030301010803" pitchFamily="18" charset="0"/>
              </a:defRPr>
            </a:lvl1pPr>
          </a:lstStyle>
          <a:p>
            <a:pPr lvl="0"/>
            <a:endParaRPr lang="zh-CN" altLang="en-US" dirty="0"/>
          </a:p>
        </p:txBody>
      </p:sp>
      <p:sp>
        <p:nvSpPr>
          <p:cNvPr id="1030" name="灯片编号占位符 1029"/>
          <p:cNvSpPr>
            <a:spLocks noGrp="1"/>
          </p:cNvSpPr>
          <p:nvPr>
            <p:ph type="sldNum" sz="quarter" idx="4"/>
          </p:nvPr>
        </p:nvSpPr>
        <p:spPr>
          <a:xfrm>
            <a:off x="6553200" y="6243638"/>
            <a:ext cx="2133600" cy="457200"/>
          </a:xfrm>
          <a:prstGeom prst="rect">
            <a:avLst/>
          </a:prstGeom>
          <a:noFill/>
          <a:ln w="9525">
            <a:noFill/>
          </a:ln>
        </p:spPr>
        <p:txBody>
          <a:bodyPr anchor="b"/>
          <a:lstStyle>
            <a:lvl1pPr algn="r">
              <a:defRPr sz="1200">
                <a:latin typeface="Garamond" panose="02020404030301010803" pitchFamily="18" charset="0"/>
              </a:defRPr>
            </a:lvl1pPr>
          </a:lstStyle>
          <a:p>
            <a:pPr lvl="0"/>
            <a:fld id="{9A0DB2DC-4C9A-4742-B13C-FB6460FD3503}" type="slidenum">
              <a:rPr lang="zh-CN" altLang="en-US" dirty="0"/>
            </a:fld>
            <a:endParaRPr lang="zh-CN" altLang="en-US" dirty="0">
              <a:latin typeface="Arial" panose="020B0604020202020204" pitchFamily="34" charset="0"/>
            </a:endParaRPr>
          </a:p>
        </p:txBody>
      </p:sp>
      <p:sp>
        <p:nvSpPr>
          <p:cNvPr id="1031" name="未知"/>
          <p:cNvSpPr/>
          <p:nvPr/>
        </p:nvSpPr>
        <p:spPr>
          <a:xfrm>
            <a:off x="381000" y="228600"/>
            <a:ext cx="8229600" cy="609600"/>
          </a:xfrm>
          <a:custGeom>
            <a:avLst/>
            <a:gdLst/>
            <a:ahLst/>
            <a:cxnLst/>
            <a:pathLst>
              <a:path w="1000" h="1000">
                <a:moveTo>
                  <a:pt x="0" y="1000"/>
                </a:moveTo>
                <a:lnTo>
                  <a:pt x="0" y="0"/>
                </a:lnTo>
                <a:lnTo>
                  <a:pt x="1000" y="0"/>
                </a:lnTo>
              </a:path>
            </a:pathLst>
          </a:custGeom>
          <a:noFill/>
          <a:ln w="19050" cap="flat" cmpd="sng">
            <a:solidFill>
              <a:schemeClr val="accent1"/>
            </a:solidFill>
            <a:prstDash val="solid"/>
            <a:headEnd type="none" w="med" len="med"/>
            <a:tailEnd type="none" w="med" len="med"/>
          </a:ln>
        </p:spPr>
        <p:txBody>
          <a:bodyPr/>
          <a:p>
            <a:endParaRPr lang="zh-CN" altLang="en-US"/>
          </a:p>
        </p:txBody>
      </p:sp>
      <p:sp>
        <p:nvSpPr>
          <p:cNvPr id="1032" name="直接连接符 1031"/>
          <p:cNvSpPr/>
          <p:nvPr/>
        </p:nvSpPr>
        <p:spPr>
          <a:xfrm>
            <a:off x="457200" y="6172200"/>
            <a:ext cx="8229600" cy="0"/>
          </a:xfrm>
          <a:prstGeom prst="line">
            <a:avLst/>
          </a:prstGeom>
          <a:ln w="19050" cap="flat" cmpd="sng">
            <a:solidFill>
              <a:schemeClr val="accent1"/>
            </a:solidFill>
            <a:prstDash val="soli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l" defTabSz="914400" rtl="0" eaLnBrk="1" fontAlgn="base" latinLnBrk="0" hangingPunct="1">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3000" b="0" i="0" u="none" kern="1200" baseline="0">
          <a:solidFill>
            <a:schemeClr val="tx1"/>
          </a:solidFill>
          <a:latin typeface="+mn-lt"/>
          <a:ea typeface="+mn-ea"/>
          <a:cs typeface="+mn-cs"/>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600" b="0" i="0" u="none" kern="1200" baseline="0">
          <a:solidFill>
            <a:schemeClr val="tx1"/>
          </a:solidFill>
          <a:latin typeface="+mn-lt"/>
          <a:ea typeface="+mn-ea"/>
          <a:cs typeface="+mn-cs"/>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200" b="0" i="0" u="none" kern="1200" baseline="0">
          <a:solidFill>
            <a:schemeClr val="tx1"/>
          </a:solidFill>
          <a:latin typeface="+mn-lt"/>
          <a:ea typeface="+mn-ea"/>
          <a:cs typeface="+mn-cs"/>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2000" b="0" i="0" u="none" kern="1200" baseline="0">
          <a:solidFill>
            <a:schemeClr val="tx1"/>
          </a:solidFill>
          <a:latin typeface="+mn-lt"/>
          <a:ea typeface="+mn-ea"/>
          <a:cs typeface="+mn-cs"/>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jpeg"/><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audio" Target="../media/audio2.wav"/><Relationship Id="rId3" Type="http://schemas.openxmlformats.org/officeDocument/2006/relationships/audio" Target="../media/audio1.wav"/><Relationship Id="rId2" Type="http://schemas.openxmlformats.org/officeDocument/2006/relationships/image" Target="../media/image16.jpeg"/><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hyperlink" Target="http://col.njtu.edu.cn/zskj/1020/ADD/AMERICA/OHL.HTM" TargetMode="Externa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图片 4097" descr="230e08738ca9325a01f45186fe5c83df"/>
          <p:cNvPicPr>
            <a:picLocks noChangeAspect="1"/>
          </p:cNvPicPr>
          <p:nvPr/>
        </p:nvPicPr>
        <p:blipFill>
          <a:blip r:embed="rId1"/>
          <a:stretch>
            <a:fillRect/>
          </a:stretch>
        </p:blipFill>
        <p:spPr>
          <a:xfrm>
            <a:off x="0" y="0"/>
            <a:ext cx="2916238" cy="6858000"/>
          </a:xfrm>
          <a:prstGeom prst="rect">
            <a:avLst/>
          </a:prstGeom>
          <a:noFill/>
          <a:ln w="9525">
            <a:noFill/>
          </a:ln>
        </p:spPr>
      </p:pic>
      <p:sp>
        <p:nvSpPr>
          <p:cNvPr id="4099" name="文本框 4098"/>
          <p:cNvSpPr txBox="1"/>
          <p:nvPr/>
        </p:nvSpPr>
        <p:spPr>
          <a:xfrm>
            <a:off x="3616325" y="1417638"/>
            <a:ext cx="184150" cy="366712"/>
          </a:xfrm>
          <a:prstGeom prst="rect">
            <a:avLst/>
          </a:prstGeom>
          <a:noFill/>
          <a:ln w="9525">
            <a:noFill/>
          </a:ln>
        </p:spPr>
        <p:txBody>
          <a:bodyPr wrap="none" anchor="t">
            <a:spAutoFit/>
          </a:bodyPr>
          <a:p>
            <a:endParaRPr lang="zh-CN" altLang="en-US" dirty="0">
              <a:latin typeface="Arial" panose="020B0604020202020204" pitchFamily="34" charset="0"/>
            </a:endParaRPr>
          </a:p>
        </p:txBody>
      </p:sp>
      <p:sp>
        <p:nvSpPr>
          <p:cNvPr id="4100" name="文本框 4099"/>
          <p:cNvSpPr txBox="1"/>
          <p:nvPr/>
        </p:nvSpPr>
        <p:spPr>
          <a:xfrm>
            <a:off x="3543300" y="1346200"/>
            <a:ext cx="184150" cy="366713"/>
          </a:xfrm>
          <a:prstGeom prst="rect">
            <a:avLst/>
          </a:prstGeom>
          <a:noFill/>
          <a:ln w="9525">
            <a:noFill/>
          </a:ln>
        </p:spPr>
        <p:txBody>
          <a:bodyPr wrap="none" anchor="t">
            <a:spAutoFit/>
          </a:bodyPr>
          <a:p>
            <a:endParaRPr lang="zh-CN" altLang="en-US" dirty="0">
              <a:latin typeface="Arial" panose="020B0604020202020204" pitchFamily="34" charset="0"/>
            </a:endParaRPr>
          </a:p>
        </p:txBody>
      </p:sp>
      <p:sp>
        <p:nvSpPr>
          <p:cNvPr id="4101" name="文本框 4100"/>
          <p:cNvSpPr txBox="1"/>
          <p:nvPr/>
        </p:nvSpPr>
        <p:spPr>
          <a:xfrm>
            <a:off x="2916238" y="1341438"/>
            <a:ext cx="6227762" cy="2714625"/>
          </a:xfrm>
          <a:prstGeom prst="rect">
            <a:avLst/>
          </a:prstGeom>
          <a:noFill/>
          <a:ln w="9525">
            <a:noFill/>
          </a:ln>
        </p:spPr>
        <p:txBody>
          <a:bodyPr>
            <a:spAutoFit/>
          </a:bodyPr>
          <a:p>
            <a:r>
              <a:rPr lang="zh-CN" altLang="en-US" sz="6600" b="1" dirty="0">
                <a:solidFill>
                  <a:srgbClr val="006600"/>
                </a:solidFill>
                <a:latin typeface="Arial" panose="020B0604020202020204" pitchFamily="34" charset="0"/>
              </a:rPr>
              <a:t>最后一片叶子</a:t>
            </a:r>
            <a:endParaRPr lang="en-US" altLang="zh-CN" sz="6600" b="1" dirty="0">
              <a:solidFill>
                <a:srgbClr val="006600"/>
              </a:solidFill>
              <a:latin typeface="Arial" panose="020B0604020202020204" pitchFamily="34" charset="0"/>
            </a:endParaRPr>
          </a:p>
          <a:p>
            <a:endParaRPr lang="zh-CN" altLang="x-none" sz="6600" b="1" dirty="0">
              <a:solidFill>
                <a:srgbClr val="006600"/>
              </a:solidFill>
              <a:latin typeface="Arial" panose="020B0604020202020204" pitchFamily="34" charset="0"/>
            </a:endParaRPr>
          </a:p>
          <a:p>
            <a:r>
              <a:rPr lang="zh-CN" altLang="x-none" sz="4000" b="1" dirty="0">
                <a:solidFill>
                  <a:srgbClr val="006600"/>
                </a:solidFill>
                <a:latin typeface="Arial" panose="020B0604020202020204" pitchFamily="34" charset="0"/>
              </a:rPr>
              <a:t>              欧</a:t>
            </a:r>
            <a:r>
              <a:rPr lang="en-US" altLang="zh-CN" sz="4000" b="1">
                <a:solidFill>
                  <a:srgbClr val="006600"/>
                </a:solidFill>
                <a:latin typeface="Arial" panose="020B0604020202020204" pitchFamily="34" charset="0"/>
              </a:rPr>
              <a:t>·</a:t>
            </a:r>
            <a:r>
              <a:rPr lang="zh-CN" altLang="x-none" sz="4000" b="1" dirty="0">
                <a:solidFill>
                  <a:srgbClr val="006600"/>
                </a:solidFill>
                <a:latin typeface="Arial" panose="020B0604020202020204" pitchFamily="34" charset="0"/>
              </a:rPr>
              <a:t>亨利</a:t>
            </a:r>
            <a:endParaRPr lang="zh-CN" altLang="x-none" sz="4000" b="1" dirty="0">
              <a:solidFill>
                <a:srgbClr val="0066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101">
                                            <p:txEl>
                                              <p:charRg st="0" end="7"/>
                                            </p:txEl>
                                          </p:spTgt>
                                        </p:tgtEl>
                                        <p:attrNameLst>
                                          <p:attrName>style.visibility</p:attrName>
                                        </p:attrNameLst>
                                      </p:cBhvr>
                                      <p:to>
                                        <p:strVal val="visible"/>
                                      </p:to>
                                    </p:set>
                                    <p:animEffect transition="in" filter="box(in)">
                                      <p:cBhvr>
                                        <p:cTn id="7" dur="2000"/>
                                        <p:tgtEl>
                                          <p:spTgt spid="4101">
                                            <p:txEl>
                                              <p:charRg st="0" end="7"/>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101">
                                            <p:txEl>
                                              <p:charRg st="8" end="27"/>
                                            </p:txEl>
                                          </p:spTgt>
                                        </p:tgtEl>
                                        <p:attrNameLst>
                                          <p:attrName>style.visibility</p:attrName>
                                        </p:attrNameLst>
                                      </p:cBhvr>
                                      <p:to>
                                        <p:strVal val="visible"/>
                                      </p:to>
                                    </p:set>
                                    <p:animEffect transition="in" filter="box(in)">
                                      <p:cBhvr>
                                        <p:cTn id="10" dur="2000"/>
                                        <p:tgtEl>
                                          <p:spTgt spid="4101">
                                            <p:txEl>
                                              <p:charRg st="8" end="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文本框 52225"/>
          <p:cNvSpPr txBox="1"/>
          <p:nvPr/>
        </p:nvSpPr>
        <p:spPr>
          <a:xfrm>
            <a:off x="755650" y="3789363"/>
            <a:ext cx="7272338" cy="2562225"/>
          </a:xfrm>
          <a:prstGeom prst="rect">
            <a:avLst/>
          </a:prstGeom>
          <a:noFill/>
          <a:ln w="9525">
            <a:noFill/>
          </a:ln>
        </p:spPr>
        <p:txBody>
          <a:bodyPr>
            <a:spAutoFit/>
          </a:bodyPr>
          <a:p>
            <a:r>
              <a:rPr lang="en-US" altLang="zh-CN" sz="3600" b="1">
                <a:solidFill>
                  <a:srgbClr val="FF0000"/>
                </a:solidFill>
                <a:latin typeface="Verdana" panose="020B0604030504040204" pitchFamily="34" charset="0"/>
                <a:ea typeface="楷体_GB2312" pitchFamily="49" charset="-122"/>
              </a:rPr>
              <a:t>2</a:t>
            </a:r>
            <a:r>
              <a:rPr lang="zh-CN" altLang="en-US" sz="3600" b="1" dirty="0">
                <a:solidFill>
                  <a:srgbClr val="FF0000"/>
                </a:solidFill>
                <a:latin typeface="Verdana" panose="020B0604030504040204" pitchFamily="34" charset="0"/>
                <a:ea typeface="楷体_GB2312" pitchFamily="49" charset="-122"/>
              </a:rPr>
              <a:t>、</a:t>
            </a:r>
            <a:r>
              <a:rPr lang="zh-CN" altLang="en-US" sz="3600" b="1" dirty="0">
                <a:latin typeface="Arial" panose="020B0604020202020204" pitchFamily="34" charset="0"/>
              </a:rPr>
              <a:t>围绕“最后一片叶子”，文章刻画了几个人物？他们各自的特征是什么样的呢</a:t>
            </a:r>
            <a:r>
              <a:rPr lang="en-US" altLang="zh-CN" sz="3600" b="1">
                <a:latin typeface="Arial" panose="020B0604020202020204" pitchFamily="34" charset="0"/>
              </a:rPr>
              <a:t>?</a:t>
            </a:r>
            <a:endParaRPr lang="en-US" altLang="zh-CN" sz="3600" b="1">
              <a:latin typeface="Arial" panose="020B0604020202020204" pitchFamily="34" charset="0"/>
            </a:endParaRPr>
          </a:p>
          <a:p>
            <a:endParaRPr lang="zh-CN" altLang="en-US" sz="5400" b="1" dirty="0">
              <a:latin typeface="Arial" panose="020B0604020202020204" pitchFamily="34" charset="0"/>
            </a:endParaRPr>
          </a:p>
        </p:txBody>
      </p:sp>
      <p:sp>
        <p:nvSpPr>
          <p:cNvPr id="52227" name="文本框 52226"/>
          <p:cNvSpPr txBox="1"/>
          <p:nvPr/>
        </p:nvSpPr>
        <p:spPr>
          <a:xfrm>
            <a:off x="684213" y="2276475"/>
            <a:ext cx="8280400" cy="1190625"/>
          </a:xfrm>
          <a:prstGeom prst="rect">
            <a:avLst/>
          </a:prstGeom>
          <a:noFill/>
          <a:ln w="9525">
            <a:noFill/>
          </a:ln>
        </p:spPr>
        <p:txBody>
          <a:bodyPr>
            <a:spAutoFit/>
          </a:bodyPr>
          <a:p>
            <a:r>
              <a:rPr lang="en-US" altLang="zh-CN" sz="3600" b="1">
                <a:solidFill>
                  <a:srgbClr val="FF0000"/>
                </a:solidFill>
                <a:latin typeface="Verdana" panose="020B0604030504040204" pitchFamily="34" charset="0"/>
                <a:ea typeface="楷体_GB2312" pitchFamily="49" charset="-122"/>
              </a:rPr>
              <a:t>1</a:t>
            </a:r>
            <a:r>
              <a:rPr lang="zh-CN" altLang="en-US" sz="3600" b="1" dirty="0">
                <a:solidFill>
                  <a:srgbClr val="FF0000"/>
                </a:solidFill>
                <a:latin typeface="Verdana" panose="020B0604030504040204" pitchFamily="34" charset="0"/>
                <a:ea typeface="楷体_GB2312" pitchFamily="49" charset="-122"/>
              </a:rPr>
              <a:t>、</a:t>
            </a:r>
            <a:r>
              <a:rPr lang="zh-CN" altLang="en-US" sz="3600" b="1" dirty="0">
                <a:latin typeface="Arial" panose="020B0604020202020204" pitchFamily="34" charset="0"/>
              </a:rPr>
              <a:t>用简洁的话概括这篇课文的主要内容。梳理情节的发展变化。</a:t>
            </a:r>
            <a:endParaRPr lang="zh-CN" altLang="en-US" sz="3600" b="1" dirty="0">
              <a:latin typeface="Arial" panose="020B0604020202020204" pitchFamily="34" charset="0"/>
            </a:endParaRPr>
          </a:p>
        </p:txBody>
      </p:sp>
      <p:sp>
        <p:nvSpPr>
          <p:cNvPr id="52228" name="文本框 52227"/>
          <p:cNvSpPr txBox="1"/>
          <p:nvPr/>
        </p:nvSpPr>
        <p:spPr>
          <a:xfrm>
            <a:off x="2195513" y="1268413"/>
            <a:ext cx="3240087" cy="914400"/>
          </a:xfrm>
          <a:prstGeom prst="rect">
            <a:avLst/>
          </a:prstGeom>
          <a:noFill/>
          <a:ln w="9525">
            <a:noFill/>
          </a:ln>
        </p:spPr>
        <p:txBody>
          <a:bodyPr>
            <a:spAutoFit/>
          </a:bodyPr>
          <a:p>
            <a:r>
              <a:rPr lang="zh-CN" altLang="en-US" sz="5400" b="1" dirty="0">
                <a:solidFill>
                  <a:srgbClr val="0000FF"/>
                </a:solidFill>
                <a:latin typeface="Verdana" panose="020B0604030504040204" pitchFamily="34" charset="0"/>
                <a:ea typeface="华文新魏" panose="02010800040101010101" pitchFamily="2" charset="-122"/>
              </a:rPr>
              <a:t>整体感悟</a:t>
            </a:r>
            <a:endParaRPr lang="zh-CN" altLang="en-US" sz="5400" b="1">
              <a:solidFill>
                <a:srgbClr val="0000FF"/>
              </a:solidFill>
              <a:latin typeface="Verdana" panose="020B0604030504040204" pitchFamily="34" charset="0"/>
              <a:ea typeface="华文新魏" panose="02010800040101010101" pitchFamily="2" charset="-122"/>
            </a:endParaRPr>
          </a:p>
        </p:txBody>
      </p:sp>
      <p:pic>
        <p:nvPicPr>
          <p:cNvPr id="52229" name="图片 52228" descr="483823"/>
          <p:cNvPicPr>
            <a:picLocks noChangeAspect="1"/>
          </p:cNvPicPr>
          <p:nvPr/>
        </p:nvPicPr>
        <p:blipFill>
          <a:blip r:embed="rId1"/>
          <a:stretch>
            <a:fillRect/>
          </a:stretch>
        </p:blipFill>
        <p:spPr>
          <a:xfrm rot="10800000">
            <a:off x="5148263" y="6210300"/>
            <a:ext cx="3779837" cy="647700"/>
          </a:xfrm>
          <a:prstGeom prst="rect">
            <a:avLst/>
          </a:prstGeom>
          <a:noFill/>
          <a:ln w="9525">
            <a:noFill/>
          </a:ln>
        </p:spPr>
      </p:pic>
      <p:pic>
        <p:nvPicPr>
          <p:cNvPr id="52230" name="图片 52229" descr="483823"/>
          <p:cNvPicPr>
            <a:picLocks noChangeAspect="1"/>
          </p:cNvPicPr>
          <p:nvPr/>
        </p:nvPicPr>
        <p:blipFill>
          <a:blip r:embed="rId1"/>
          <a:stretch>
            <a:fillRect/>
          </a:stretch>
        </p:blipFill>
        <p:spPr>
          <a:xfrm>
            <a:off x="0" y="404813"/>
            <a:ext cx="3779838" cy="647700"/>
          </a:xfrm>
          <a:prstGeom prst="rect">
            <a:avLst/>
          </a:prstGeom>
          <a:noFill/>
          <a:ln w="9525">
            <a:noFill/>
          </a:ln>
        </p:spPr>
      </p:pic>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38913" descr="青藤叶"/>
          <p:cNvPicPr>
            <a:picLocks noChangeAspect="1"/>
          </p:cNvPicPr>
          <p:nvPr/>
        </p:nvPicPr>
        <p:blipFill>
          <a:blip r:embed="rId1"/>
          <a:stretch>
            <a:fillRect/>
          </a:stretch>
        </p:blipFill>
        <p:spPr>
          <a:xfrm>
            <a:off x="6300788" y="4437063"/>
            <a:ext cx="1998662" cy="2420937"/>
          </a:xfrm>
          <a:prstGeom prst="rect">
            <a:avLst/>
          </a:prstGeom>
          <a:noFill/>
          <a:ln w="9525">
            <a:noFill/>
          </a:ln>
        </p:spPr>
      </p:pic>
      <p:sp>
        <p:nvSpPr>
          <p:cNvPr id="38915" name="文本框 38914"/>
          <p:cNvSpPr txBox="1"/>
          <p:nvPr/>
        </p:nvSpPr>
        <p:spPr>
          <a:xfrm>
            <a:off x="323850" y="908050"/>
            <a:ext cx="8496300" cy="4359275"/>
          </a:xfrm>
          <a:prstGeom prst="rect">
            <a:avLst/>
          </a:prstGeom>
          <a:noFill/>
          <a:ln w="9525">
            <a:noFill/>
          </a:ln>
        </p:spPr>
        <p:txBody>
          <a:bodyPr>
            <a:spAutoFit/>
          </a:bodyPr>
          <a:p>
            <a:r>
              <a:rPr lang="zh-CN" altLang="en-US" dirty="0">
                <a:latin typeface="Arial" panose="020B0604020202020204" pitchFamily="34" charset="0"/>
              </a:rPr>
              <a:t>          </a:t>
            </a:r>
            <a:r>
              <a:rPr lang="zh-CN" altLang="en-US" sz="4000" b="1" dirty="0">
                <a:latin typeface="Arial" panose="020B0604020202020204" pitchFamily="34" charset="0"/>
                <a:ea typeface="黑体" panose="02010609060101010101" pitchFamily="2" charset="-122"/>
              </a:rPr>
              <a:t>女画家琼西因为肺炎而失去了对生命的信心，把生命的希望寄托在窗外的一片常春藤</a:t>
            </a:r>
            <a:r>
              <a:rPr lang="zh-CN" altLang="en-US" sz="4000" b="1" dirty="0">
                <a:solidFill>
                  <a:srgbClr val="009900"/>
                </a:solidFill>
                <a:latin typeface="Arial" panose="020B0604020202020204" pitchFamily="34" charset="0"/>
                <a:ea typeface="黑体" panose="02010609060101010101" pitchFamily="2" charset="-122"/>
              </a:rPr>
              <a:t>叶</a:t>
            </a:r>
            <a:r>
              <a:rPr lang="zh-CN" altLang="en-US" sz="4000" b="1" dirty="0">
                <a:latin typeface="Arial" panose="020B0604020202020204" pitchFamily="34" charset="0"/>
                <a:ea typeface="黑体" panose="02010609060101010101" pitchFamily="2" charset="-122"/>
              </a:rPr>
              <a:t>上。好朋友苏把这件事告诉了贝尔门。老贝尔门为了帮助琼西，在风雨交加的夜晚画了一片常春藤</a:t>
            </a:r>
            <a:r>
              <a:rPr lang="zh-CN" altLang="en-US" sz="4000" b="1" dirty="0">
                <a:solidFill>
                  <a:srgbClr val="009900"/>
                </a:solidFill>
                <a:latin typeface="Arial" panose="020B0604020202020204" pitchFamily="34" charset="0"/>
                <a:ea typeface="黑体" panose="02010609060101010101" pitchFamily="2" charset="-122"/>
              </a:rPr>
              <a:t>叶</a:t>
            </a:r>
            <a:r>
              <a:rPr lang="zh-CN" altLang="en-US" sz="4000" b="1" dirty="0">
                <a:latin typeface="Arial" panose="020B0604020202020204" pitchFamily="34" charset="0"/>
                <a:ea typeface="黑体" panose="02010609060101010101" pitchFamily="2" charset="-122"/>
              </a:rPr>
              <a:t>在墙上，这片不落的</a:t>
            </a:r>
            <a:r>
              <a:rPr lang="zh-CN" altLang="en-US" sz="4000" b="1" dirty="0">
                <a:solidFill>
                  <a:srgbClr val="009900"/>
                </a:solidFill>
                <a:latin typeface="Arial" panose="020B0604020202020204" pitchFamily="34" charset="0"/>
                <a:ea typeface="黑体" panose="02010609060101010101" pitchFamily="2" charset="-122"/>
              </a:rPr>
              <a:t>叶</a:t>
            </a:r>
            <a:r>
              <a:rPr lang="zh-CN" altLang="en-US" sz="4000" b="1" dirty="0">
                <a:latin typeface="Arial" panose="020B0604020202020204" pitchFamily="34" charset="0"/>
                <a:ea typeface="黑体" panose="02010609060101010101" pitchFamily="2" charset="-122"/>
              </a:rPr>
              <a:t>子给予了琼西生命的希望。</a:t>
            </a:r>
            <a:endParaRPr lang="zh-CN" altLang="en-US" sz="4000" b="1" dirty="0">
              <a:latin typeface="Arial" panose="020B0604020202020204" pitchFamily="34" charset="0"/>
              <a:ea typeface="黑体" panose="02010609060101010101" pitchFamily="2" charset="-122"/>
            </a:endParaRPr>
          </a:p>
        </p:txBody>
      </p:sp>
      <p:sp>
        <p:nvSpPr>
          <p:cNvPr id="38916" name="文本框 38915"/>
          <p:cNvSpPr txBox="1"/>
          <p:nvPr/>
        </p:nvSpPr>
        <p:spPr>
          <a:xfrm>
            <a:off x="2555875" y="0"/>
            <a:ext cx="4176713" cy="1006475"/>
          </a:xfrm>
          <a:prstGeom prst="rect">
            <a:avLst/>
          </a:prstGeom>
          <a:noFill/>
          <a:ln w="9525">
            <a:noFill/>
          </a:ln>
        </p:spPr>
        <p:txBody>
          <a:bodyPr>
            <a:spAutoFit/>
          </a:bodyPr>
          <a:p>
            <a:r>
              <a:rPr lang="zh-CN" altLang="en-US" sz="6000" b="1" dirty="0">
                <a:solidFill>
                  <a:srgbClr val="FF0000"/>
                </a:solidFill>
                <a:latin typeface="Arial" panose="020B0604020202020204" pitchFamily="34" charset="0"/>
                <a:ea typeface="黑体" panose="02010609060101010101" pitchFamily="2" charset="-122"/>
              </a:rPr>
              <a:t>概括情节</a:t>
            </a:r>
            <a:endParaRPr lang="zh-CN" altLang="en-US" sz="6000" b="1" dirty="0">
              <a:solidFill>
                <a:srgbClr val="FF0000"/>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8915"/>
                                        </p:tgtEl>
                                        <p:attrNameLst>
                                          <p:attrName>style.visibility</p:attrName>
                                        </p:attrNameLst>
                                      </p:cBhvr>
                                      <p:to>
                                        <p:strVal val="visible"/>
                                      </p:to>
                                    </p:set>
                                    <p:animEffect transition="in" filter="diamond(in)">
                                      <p:cBhvr>
                                        <p:cTn id="12" dur="20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框 10241"/>
          <p:cNvSpPr txBox="1"/>
          <p:nvPr/>
        </p:nvSpPr>
        <p:spPr>
          <a:xfrm>
            <a:off x="179388" y="0"/>
            <a:ext cx="8964612" cy="6739255"/>
          </a:xfrm>
          <a:prstGeom prst="rect">
            <a:avLst/>
          </a:prstGeom>
          <a:noFill/>
          <a:ln w="9525">
            <a:noFill/>
          </a:ln>
        </p:spPr>
        <p:txBody>
          <a:bodyPr>
            <a:spAutoFit/>
          </a:bodyPr>
          <a:p>
            <a:endParaRPr lang="zh-CN" altLang="en-US" sz="3600" b="1">
              <a:solidFill>
                <a:srgbClr val="FF5050"/>
              </a:solidFill>
              <a:latin typeface="Arial" panose="020B0604020202020204" pitchFamily="34" charset="0"/>
            </a:endParaRPr>
          </a:p>
          <a:p>
            <a:r>
              <a:rPr lang="zh-CN" altLang="en-US" sz="3600" b="1">
                <a:solidFill>
                  <a:srgbClr val="FF5050"/>
                </a:solidFill>
                <a:latin typeface="Arial" panose="020B0604020202020204" pitchFamily="34" charset="0"/>
              </a:rPr>
              <a:t>开端</a:t>
            </a:r>
            <a:r>
              <a:rPr lang="zh-CN" altLang="en-US" sz="3600" b="1">
                <a:solidFill>
                  <a:srgbClr val="0066FF"/>
                </a:solidFill>
                <a:latin typeface="Arial" panose="020B0604020202020204" pitchFamily="34" charset="0"/>
              </a:rPr>
              <a:t>（第</a:t>
            </a:r>
            <a:r>
              <a:rPr lang="en-US" altLang="zh-CN" sz="3600" b="1">
                <a:solidFill>
                  <a:srgbClr val="0066FF"/>
                </a:solidFill>
                <a:latin typeface="Arial" panose="020B0604020202020204" pitchFamily="34" charset="0"/>
              </a:rPr>
              <a:t>1</a:t>
            </a:r>
            <a:r>
              <a:rPr lang="zh-CN" altLang="en-US" sz="3600" b="1">
                <a:solidFill>
                  <a:srgbClr val="0066FF"/>
                </a:solidFill>
                <a:latin typeface="Arial" panose="020B0604020202020204" pitchFamily="34" charset="0"/>
              </a:rPr>
              <a:t>－</a:t>
            </a:r>
            <a:r>
              <a:rPr lang="en-US" altLang="zh-CN" sz="3600" b="1">
                <a:solidFill>
                  <a:srgbClr val="0066FF"/>
                </a:solidFill>
                <a:latin typeface="Arial" panose="020B0604020202020204" pitchFamily="34" charset="0"/>
              </a:rPr>
              <a:t>11</a:t>
            </a:r>
            <a:r>
              <a:rPr lang="zh-CN" altLang="en-US" sz="3600" b="1">
                <a:solidFill>
                  <a:srgbClr val="0066FF"/>
                </a:solidFill>
                <a:latin typeface="Arial" panose="020B0604020202020204" pitchFamily="34" charset="0"/>
              </a:rPr>
              <a:t>节）年轻的画</a:t>
            </a:r>
            <a:r>
              <a:rPr lang="zh-CN" altLang="en-US" sz="3600" b="1" dirty="0">
                <a:solidFill>
                  <a:srgbClr val="0066FF"/>
                </a:solidFill>
                <a:latin typeface="Arial" panose="020B0604020202020204" pitchFamily="34" charset="0"/>
              </a:rPr>
              <a:t>家琼西不</a:t>
            </a:r>
            <a:r>
              <a:rPr lang="zh-CN" altLang="en-US" sz="3600" b="1">
                <a:solidFill>
                  <a:srgbClr val="0066FF"/>
                </a:solidFill>
                <a:latin typeface="Arial" panose="020B0604020202020204" pitchFamily="34" charset="0"/>
              </a:rPr>
              <a:t>幸感染肺炎，生命垂危。</a:t>
            </a:r>
            <a:endParaRPr lang="zh-CN" altLang="en-US" sz="3600" b="1">
              <a:solidFill>
                <a:srgbClr val="0066FF"/>
              </a:solidFill>
              <a:latin typeface="Arial" panose="020B0604020202020204" pitchFamily="34" charset="0"/>
            </a:endParaRPr>
          </a:p>
          <a:p>
            <a:endParaRPr lang="zh-CN" altLang="en-US" sz="3600" b="1">
              <a:solidFill>
                <a:srgbClr val="0066FF"/>
              </a:solidFill>
              <a:latin typeface="Arial" panose="020B0604020202020204" pitchFamily="34" charset="0"/>
            </a:endParaRPr>
          </a:p>
          <a:p>
            <a:r>
              <a:rPr lang="zh-CN" altLang="en-US" sz="3600" b="1">
                <a:solidFill>
                  <a:srgbClr val="FF5050"/>
                </a:solidFill>
                <a:latin typeface="Arial" panose="020B0604020202020204" pitchFamily="34" charset="0"/>
              </a:rPr>
              <a:t>发展</a:t>
            </a:r>
            <a:r>
              <a:rPr lang="zh-CN" altLang="en-US" sz="3600" b="1">
                <a:solidFill>
                  <a:srgbClr val="0066FF"/>
                </a:solidFill>
                <a:latin typeface="Arial" panose="020B0604020202020204" pitchFamily="34" charset="0"/>
              </a:rPr>
              <a:t>（第</a:t>
            </a:r>
            <a:r>
              <a:rPr lang="en-US" altLang="zh-CN" sz="3600" b="1">
                <a:solidFill>
                  <a:srgbClr val="0066FF"/>
                </a:solidFill>
                <a:latin typeface="Arial" panose="020B0604020202020204" pitchFamily="34" charset="0"/>
              </a:rPr>
              <a:t>12</a:t>
            </a:r>
            <a:r>
              <a:rPr lang="zh-CN" altLang="en-US" sz="3600" b="1">
                <a:solidFill>
                  <a:srgbClr val="0066FF"/>
                </a:solidFill>
                <a:latin typeface="Arial" panose="020B0604020202020204" pitchFamily="34" charset="0"/>
              </a:rPr>
              <a:t>－</a:t>
            </a:r>
            <a:r>
              <a:rPr lang="en-US" altLang="zh-CN" sz="3600" b="1">
                <a:solidFill>
                  <a:srgbClr val="0066FF"/>
                </a:solidFill>
                <a:latin typeface="Arial" panose="020B0604020202020204" pitchFamily="34" charset="0"/>
              </a:rPr>
              <a:t>36</a:t>
            </a:r>
            <a:r>
              <a:rPr lang="zh-CN" altLang="en-US" sz="3600" b="1">
                <a:solidFill>
                  <a:srgbClr val="0066FF"/>
                </a:solidFill>
                <a:latin typeface="Arial" panose="020B0604020202020204" pitchFamily="34" charset="0"/>
              </a:rPr>
              <a:t>节</a:t>
            </a:r>
            <a:r>
              <a:rPr lang="zh-CN" altLang="en-US" sz="3600" b="1" dirty="0">
                <a:solidFill>
                  <a:srgbClr val="0066FF"/>
                </a:solidFill>
                <a:latin typeface="Arial" panose="020B0604020202020204" pitchFamily="34" charset="0"/>
              </a:rPr>
              <a:t>）琼西不</a:t>
            </a:r>
            <a:r>
              <a:rPr lang="zh-CN" altLang="en-US" sz="3600" b="1">
                <a:solidFill>
                  <a:srgbClr val="0066FF"/>
                </a:solidFill>
                <a:latin typeface="Arial" panose="020B0604020202020204" pitchFamily="34" charset="0"/>
              </a:rPr>
              <a:t>听劝慰，望叶等死</a:t>
            </a:r>
            <a:endParaRPr lang="zh-CN" altLang="en-US" sz="3600" b="1">
              <a:solidFill>
                <a:srgbClr val="0066FF"/>
              </a:solidFill>
              <a:latin typeface="Arial" panose="020B0604020202020204" pitchFamily="34" charset="0"/>
            </a:endParaRPr>
          </a:p>
          <a:p>
            <a:endParaRPr lang="zh-CN" altLang="en-US" sz="3600" b="1">
              <a:solidFill>
                <a:srgbClr val="0066FF"/>
              </a:solidFill>
              <a:latin typeface="Arial" panose="020B0604020202020204" pitchFamily="34" charset="0"/>
            </a:endParaRPr>
          </a:p>
          <a:p>
            <a:r>
              <a:rPr lang="zh-CN" altLang="en-US" sz="3600" b="1">
                <a:solidFill>
                  <a:srgbClr val="FF5050"/>
                </a:solidFill>
                <a:latin typeface="Arial" panose="020B0604020202020204" pitchFamily="34" charset="0"/>
              </a:rPr>
              <a:t>高潮</a:t>
            </a:r>
            <a:r>
              <a:rPr lang="zh-CN" altLang="en-US" sz="3600" b="1">
                <a:solidFill>
                  <a:srgbClr val="0066FF"/>
                </a:solidFill>
                <a:latin typeface="Arial" panose="020B0604020202020204" pitchFamily="34" charset="0"/>
              </a:rPr>
              <a:t>（第</a:t>
            </a:r>
            <a:r>
              <a:rPr lang="en-US" altLang="zh-CN" sz="3600" b="1">
                <a:solidFill>
                  <a:srgbClr val="0066FF"/>
                </a:solidFill>
                <a:latin typeface="Arial" panose="020B0604020202020204" pitchFamily="34" charset="0"/>
              </a:rPr>
              <a:t>37</a:t>
            </a:r>
            <a:r>
              <a:rPr lang="zh-CN" altLang="en-US" sz="3600" b="1">
                <a:solidFill>
                  <a:srgbClr val="0066FF"/>
                </a:solidFill>
                <a:latin typeface="Arial" panose="020B0604020202020204" pitchFamily="34" charset="0"/>
              </a:rPr>
              <a:t>－</a:t>
            </a:r>
            <a:r>
              <a:rPr lang="en-US" altLang="zh-CN" sz="3600" b="1">
                <a:solidFill>
                  <a:srgbClr val="0066FF"/>
                </a:solidFill>
                <a:latin typeface="Arial" panose="020B0604020202020204" pitchFamily="34" charset="0"/>
              </a:rPr>
              <a:t>50</a:t>
            </a:r>
            <a:r>
              <a:rPr lang="zh-CN" altLang="en-US" sz="3600" b="1">
                <a:solidFill>
                  <a:srgbClr val="0066FF"/>
                </a:solidFill>
                <a:latin typeface="Arial" panose="020B0604020202020204" pitchFamily="34" charset="0"/>
              </a:rPr>
              <a:t>节）不落的藤叶</a:t>
            </a:r>
            <a:r>
              <a:rPr lang="zh-CN" altLang="en-US" sz="3600" b="1" dirty="0">
                <a:solidFill>
                  <a:srgbClr val="0066FF"/>
                </a:solidFill>
                <a:latin typeface="Arial" panose="020B0604020202020204" pitchFamily="34" charset="0"/>
              </a:rPr>
              <a:t>使琼西重</a:t>
            </a:r>
            <a:r>
              <a:rPr lang="zh-CN" altLang="en-US" sz="3600" b="1">
                <a:solidFill>
                  <a:srgbClr val="0066FF"/>
                </a:solidFill>
                <a:latin typeface="Arial" panose="020B0604020202020204" pitchFamily="34" charset="0"/>
              </a:rPr>
              <a:t>又燃起生的欲望。</a:t>
            </a:r>
            <a:endParaRPr lang="zh-CN" altLang="en-US" sz="3600" b="1">
              <a:solidFill>
                <a:srgbClr val="0066FF"/>
              </a:solidFill>
              <a:latin typeface="Arial" panose="020B0604020202020204" pitchFamily="34" charset="0"/>
            </a:endParaRPr>
          </a:p>
          <a:p>
            <a:endParaRPr lang="zh-CN" altLang="en-US" sz="3600" b="1">
              <a:solidFill>
                <a:srgbClr val="0066FF"/>
              </a:solidFill>
              <a:latin typeface="Arial" panose="020B0604020202020204" pitchFamily="34" charset="0"/>
            </a:endParaRPr>
          </a:p>
          <a:p>
            <a:r>
              <a:rPr lang="zh-CN" altLang="en-US" sz="3600" b="1">
                <a:solidFill>
                  <a:srgbClr val="FF5050"/>
                </a:solidFill>
                <a:latin typeface="Arial" panose="020B0604020202020204" pitchFamily="34" charset="0"/>
              </a:rPr>
              <a:t>结局</a:t>
            </a:r>
            <a:r>
              <a:rPr lang="zh-CN" altLang="en-US" sz="3600" b="1">
                <a:solidFill>
                  <a:srgbClr val="0066FF"/>
                </a:solidFill>
                <a:latin typeface="Arial" panose="020B0604020202020204" pitchFamily="34" charset="0"/>
              </a:rPr>
              <a:t>（第</a:t>
            </a:r>
            <a:r>
              <a:rPr lang="en-US" altLang="zh-CN" sz="3600" b="1">
                <a:solidFill>
                  <a:srgbClr val="0066FF"/>
                </a:solidFill>
                <a:latin typeface="Arial" panose="020B0604020202020204" pitchFamily="34" charset="0"/>
              </a:rPr>
              <a:t>51</a:t>
            </a:r>
            <a:r>
              <a:rPr lang="zh-CN" altLang="en-US" sz="3600" b="1">
                <a:solidFill>
                  <a:srgbClr val="0066FF"/>
                </a:solidFill>
                <a:latin typeface="Arial" panose="020B0604020202020204" pitchFamily="34" charset="0"/>
              </a:rPr>
              <a:t>－</a:t>
            </a:r>
            <a:r>
              <a:rPr lang="en-US" altLang="zh-CN" sz="3600" b="1">
                <a:solidFill>
                  <a:srgbClr val="0066FF"/>
                </a:solidFill>
                <a:latin typeface="Arial" panose="020B0604020202020204" pitchFamily="34" charset="0"/>
              </a:rPr>
              <a:t>55</a:t>
            </a:r>
            <a:r>
              <a:rPr lang="zh-CN" altLang="en-US" sz="3600" b="1">
                <a:solidFill>
                  <a:srgbClr val="0066FF"/>
                </a:solidFill>
                <a:latin typeface="Arial" panose="020B0604020202020204" pitchFamily="34" charset="0"/>
              </a:rPr>
              <a:t>节</a:t>
            </a:r>
            <a:r>
              <a:rPr lang="zh-CN" altLang="en-US" sz="3600" b="1" dirty="0">
                <a:solidFill>
                  <a:srgbClr val="0066FF"/>
                </a:solidFill>
                <a:latin typeface="Arial" panose="020B0604020202020204" pitchFamily="34" charset="0"/>
              </a:rPr>
              <a:t>）琼西脱</a:t>
            </a:r>
            <a:r>
              <a:rPr lang="zh-CN" altLang="en-US" sz="3600" b="1">
                <a:solidFill>
                  <a:srgbClr val="0066FF"/>
                </a:solidFill>
                <a:latin typeface="Arial" panose="020B0604020202020204" pitchFamily="34" charset="0"/>
              </a:rPr>
              <a:t>险</a:t>
            </a:r>
            <a:r>
              <a:rPr lang="zh-CN" altLang="en-US" sz="3600" b="1" dirty="0">
                <a:solidFill>
                  <a:srgbClr val="0066FF"/>
                </a:solidFill>
                <a:latin typeface="Arial" panose="020B0604020202020204" pitchFamily="34" charset="0"/>
              </a:rPr>
              <a:t>，贝尔门病</a:t>
            </a:r>
            <a:r>
              <a:rPr lang="zh-CN" altLang="en-US" sz="3600" b="1">
                <a:solidFill>
                  <a:srgbClr val="0066FF"/>
                </a:solidFill>
                <a:latin typeface="Arial" panose="020B0604020202020204" pitchFamily="34" charset="0"/>
              </a:rPr>
              <a:t>逝，揭示叶子不落的謎底。</a:t>
            </a:r>
            <a:endParaRPr lang="zh-CN" altLang="en-US" sz="3600" b="1">
              <a:solidFill>
                <a:srgbClr val="0066FF"/>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内容占位符 32769" descr="16_FHurMHxcOQ9Q"/>
          <p:cNvPicPr>
            <a:picLocks noChangeAspect="1"/>
          </p:cNvPicPr>
          <p:nvPr>
            <p:ph sz="half" idx="2"/>
          </p:nvPr>
        </p:nvPicPr>
        <p:blipFill>
          <a:blip r:embed="rId1"/>
          <a:stretch>
            <a:fillRect/>
          </a:stretch>
        </p:blipFill>
        <p:spPr>
          <a:xfrm>
            <a:off x="4534218" y="3005138"/>
            <a:ext cx="4194175" cy="3152775"/>
          </a:xfrm>
        </p:spPr>
      </p:pic>
      <p:sp>
        <p:nvSpPr>
          <p:cNvPr id="32771" name="文本占位符 32770"/>
          <p:cNvSpPr>
            <a:spLocks noGrp="1"/>
          </p:cNvSpPr>
          <p:nvPr>
            <p:ph type="body" sz="half" idx="1"/>
          </p:nvPr>
        </p:nvSpPr>
        <p:spPr>
          <a:xfrm>
            <a:off x="250825" y="549275"/>
            <a:ext cx="8893175" cy="4279900"/>
          </a:xfrm>
        </p:spPr>
        <p:txBody>
          <a:bodyPr/>
          <a:p>
            <a:pPr>
              <a:buClr>
                <a:schemeClr val="accent1"/>
              </a:buClr>
              <a:buSzPct val="65000"/>
              <a:buFont typeface="Wingdings" panose="05000000000000000000" pitchFamily="2" charset="2"/>
              <a:buNone/>
            </a:pPr>
            <a:r>
              <a:rPr lang="zh-CN" altLang="en-US" sz="2000" b="1" dirty="0"/>
              <a:t>    　　</a:t>
            </a:r>
            <a:r>
              <a:rPr lang="zh-CN" altLang="en-US" sz="3500" b="1" dirty="0"/>
              <a:t>小说名为</a:t>
            </a:r>
            <a:r>
              <a:rPr lang="en-US" altLang="zh-CN" sz="3500" b="1" dirty="0"/>
              <a:t>《</a:t>
            </a:r>
            <a:r>
              <a:rPr lang="zh-CN" altLang="en-US" sz="3500" b="1" dirty="0"/>
              <a:t>最后一片叶子</a:t>
            </a:r>
            <a:r>
              <a:rPr lang="en-US" altLang="zh-CN" sz="3500" b="1" dirty="0"/>
              <a:t>》</a:t>
            </a:r>
            <a:r>
              <a:rPr lang="zh-CN" altLang="en-US" sz="3500" b="1" dirty="0"/>
              <a:t>，围绕“最后一片叶子”，文章刻画了几个人物？主要人物是谁？</a:t>
            </a:r>
            <a:endParaRPr lang="en-US" altLang="zh-CN" sz="3500" b="1"/>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8" name="图片 60417" descr="u=4034820521,2101831265&amp;gp=3"/>
          <p:cNvPicPr>
            <a:picLocks noChangeAspect="1"/>
          </p:cNvPicPr>
          <p:nvPr/>
        </p:nvPicPr>
        <p:blipFill>
          <a:blip r:embed="rId1"/>
          <a:stretch>
            <a:fillRect/>
          </a:stretch>
        </p:blipFill>
        <p:spPr>
          <a:xfrm rot="-591556">
            <a:off x="3924300" y="1989138"/>
            <a:ext cx="1000125" cy="1333500"/>
          </a:xfrm>
          <a:prstGeom prst="rect">
            <a:avLst/>
          </a:prstGeom>
          <a:noFill/>
          <a:ln w="9525">
            <a:noFill/>
          </a:ln>
        </p:spPr>
      </p:pic>
      <p:pic>
        <p:nvPicPr>
          <p:cNvPr id="60419" name="内容占位符 60418" descr="u=4034820521,2101831265&amp;gp=3"/>
          <p:cNvPicPr>
            <a:picLocks noChangeAspect="1"/>
          </p:cNvPicPr>
          <p:nvPr>
            <p:ph sz="quarter" idx="3"/>
          </p:nvPr>
        </p:nvPicPr>
        <p:blipFill>
          <a:blip r:embed="rId2"/>
          <a:srcRect/>
          <a:stretch>
            <a:fillRect/>
          </a:stretch>
        </p:blipFill>
        <p:spPr>
          <a:xfrm rot="1078430">
            <a:off x="4500563" y="3717925"/>
            <a:ext cx="1333500" cy="1003300"/>
          </a:xfrm>
        </p:spPr>
      </p:pic>
      <p:pic>
        <p:nvPicPr>
          <p:cNvPr id="60420" name="内容占位符 60419" descr="u=4034820521,2101831265&amp;gp=3"/>
          <p:cNvPicPr>
            <a:picLocks noChangeAspect="1"/>
          </p:cNvPicPr>
          <p:nvPr>
            <p:ph sz="quarter" idx="2"/>
          </p:nvPr>
        </p:nvPicPr>
        <p:blipFill>
          <a:blip r:embed="rId3"/>
          <a:srcRect/>
          <a:stretch>
            <a:fillRect/>
          </a:stretch>
        </p:blipFill>
        <p:spPr>
          <a:xfrm rot="466423">
            <a:off x="3059113" y="3790950"/>
            <a:ext cx="1333500" cy="1001713"/>
          </a:xfrm>
        </p:spPr>
      </p:pic>
      <p:sp>
        <p:nvSpPr>
          <p:cNvPr id="60421" name="文本占位符 60420"/>
          <p:cNvSpPr>
            <a:spLocks noGrp="1"/>
          </p:cNvSpPr>
          <p:nvPr>
            <p:ph type="body" sz="half" idx="1"/>
          </p:nvPr>
        </p:nvSpPr>
        <p:spPr>
          <a:xfrm>
            <a:off x="925513" y="1557338"/>
            <a:ext cx="8218487" cy="4525962"/>
          </a:xfrm>
        </p:spPr>
        <p:txBody>
          <a:bodyPr/>
          <a:p>
            <a:pPr>
              <a:buClr>
                <a:schemeClr val="accent1"/>
              </a:buClr>
              <a:buSzPct val="65000"/>
              <a:buFont typeface="Wingdings" panose="05000000000000000000" pitchFamily="2" charset="2"/>
            </a:pPr>
            <a:endParaRPr lang="zh-CN" altLang="en-US" sz="2600" dirty="0"/>
          </a:p>
          <a:p>
            <a:pPr>
              <a:buClr>
                <a:schemeClr val="accent1"/>
              </a:buClr>
              <a:buSzPct val="65000"/>
              <a:buFont typeface="Wingdings" panose="05000000000000000000" pitchFamily="2" charset="2"/>
            </a:pPr>
            <a:endParaRPr lang="zh-CN" altLang="en-US" sz="2600" dirty="0"/>
          </a:p>
          <a:p>
            <a:pPr>
              <a:buClr>
                <a:schemeClr val="accent1"/>
              </a:buClr>
              <a:buSzPct val="65000"/>
              <a:buFont typeface="Wingdings" panose="05000000000000000000" pitchFamily="2" charset="2"/>
              <a:buNone/>
            </a:pPr>
            <a:r>
              <a:rPr lang="zh-CN" altLang="en-US" sz="2600" dirty="0">
                <a:solidFill>
                  <a:srgbClr val="FF6699"/>
                </a:solidFill>
              </a:rPr>
              <a:t>                            </a:t>
            </a:r>
            <a:r>
              <a:rPr lang="zh-CN" altLang="en-US" sz="8700" b="1" dirty="0">
                <a:solidFill>
                  <a:srgbClr val="FF6699"/>
                </a:solidFill>
              </a:rPr>
              <a:t>人</a:t>
            </a:r>
            <a:endParaRPr lang="zh-CN" altLang="en-US" sz="8700" b="1" dirty="0">
              <a:solidFill>
                <a:srgbClr val="FF6699"/>
              </a:solidFill>
            </a:endParaRPr>
          </a:p>
        </p:txBody>
      </p:sp>
      <p:sp>
        <p:nvSpPr>
          <p:cNvPr id="60422" name="文本框 60421"/>
          <p:cNvSpPr txBox="1"/>
          <p:nvPr/>
        </p:nvSpPr>
        <p:spPr>
          <a:xfrm>
            <a:off x="1979613" y="4149725"/>
            <a:ext cx="1200150" cy="701675"/>
          </a:xfrm>
          <a:prstGeom prst="rect">
            <a:avLst/>
          </a:prstGeom>
          <a:noFill/>
          <a:ln w="9525">
            <a:noFill/>
          </a:ln>
        </p:spPr>
        <p:txBody>
          <a:bodyPr wrap="none" anchor="t">
            <a:spAutoFit/>
          </a:bodyPr>
          <a:p>
            <a:r>
              <a:rPr lang="zh-CN" altLang="en-US" sz="4000" b="1" dirty="0">
                <a:solidFill>
                  <a:srgbClr val="008000"/>
                </a:solidFill>
                <a:latin typeface="Arial" panose="020B0604020202020204" pitchFamily="34" charset="0"/>
                <a:ea typeface="幼圆" panose="02010509060101010101" pitchFamily="49" charset="-122"/>
              </a:rPr>
              <a:t>琼西</a:t>
            </a:r>
            <a:endParaRPr lang="zh-CN" altLang="en-US" sz="4000" b="1" dirty="0">
              <a:solidFill>
                <a:srgbClr val="008000"/>
              </a:solidFill>
              <a:latin typeface="Arial" panose="020B0604020202020204" pitchFamily="34" charset="0"/>
              <a:ea typeface="幼圆" panose="02010509060101010101" pitchFamily="49" charset="-122"/>
            </a:endParaRPr>
          </a:p>
        </p:txBody>
      </p:sp>
      <p:sp>
        <p:nvSpPr>
          <p:cNvPr id="60423" name="文本框 60422"/>
          <p:cNvSpPr txBox="1"/>
          <p:nvPr/>
        </p:nvSpPr>
        <p:spPr>
          <a:xfrm>
            <a:off x="6084888" y="4149725"/>
            <a:ext cx="692150" cy="701675"/>
          </a:xfrm>
          <a:prstGeom prst="rect">
            <a:avLst/>
          </a:prstGeom>
          <a:noFill/>
          <a:ln w="9525">
            <a:noFill/>
          </a:ln>
        </p:spPr>
        <p:txBody>
          <a:bodyPr wrap="none" anchor="t">
            <a:spAutoFit/>
          </a:bodyPr>
          <a:p>
            <a:r>
              <a:rPr lang="zh-CN" altLang="en-US" sz="4000" b="1" dirty="0">
                <a:solidFill>
                  <a:srgbClr val="008000"/>
                </a:solidFill>
                <a:latin typeface="Arial" panose="020B0604020202020204" pitchFamily="34" charset="0"/>
                <a:ea typeface="幼圆" panose="02010509060101010101" pitchFamily="49" charset="-122"/>
              </a:rPr>
              <a:t>苏</a:t>
            </a:r>
            <a:endParaRPr lang="zh-CN" altLang="en-US" sz="4000" b="1" dirty="0">
              <a:solidFill>
                <a:srgbClr val="008000"/>
              </a:solidFill>
              <a:latin typeface="Arial" panose="020B0604020202020204" pitchFamily="34" charset="0"/>
              <a:ea typeface="幼圆" panose="02010509060101010101" pitchFamily="49" charset="-122"/>
            </a:endParaRPr>
          </a:p>
        </p:txBody>
      </p:sp>
      <p:sp>
        <p:nvSpPr>
          <p:cNvPr id="60424" name="文本框 60423"/>
          <p:cNvSpPr txBox="1"/>
          <p:nvPr/>
        </p:nvSpPr>
        <p:spPr>
          <a:xfrm>
            <a:off x="4859338" y="1701800"/>
            <a:ext cx="1708150" cy="701675"/>
          </a:xfrm>
          <a:prstGeom prst="rect">
            <a:avLst/>
          </a:prstGeom>
          <a:noFill/>
          <a:ln w="9525">
            <a:noFill/>
          </a:ln>
        </p:spPr>
        <p:txBody>
          <a:bodyPr wrap="none" anchor="t">
            <a:spAutoFit/>
          </a:bodyPr>
          <a:p>
            <a:r>
              <a:rPr lang="zh-CN" altLang="en-US" sz="4000" b="1" dirty="0">
                <a:solidFill>
                  <a:srgbClr val="008000"/>
                </a:solidFill>
                <a:latin typeface="Arial" panose="020B0604020202020204" pitchFamily="34" charset="0"/>
                <a:ea typeface="幼圆" panose="02010509060101010101" pitchFamily="49" charset="-122"/>
              </a:rPr>
              <a:t>贝尔门</a:t>
            </a:r>
            <a:endParaRPr lang="zh-CN" altLang="en-US" sz="4000" b="1" dirty="0">
              <a:solidFill>
                <a:srgbClr val="008000"/>
              </a:solidFill>
              <a:latin typeface="Arial" panose="020B0604020202020204" pitchFamily="34" charset="0"/>
              <a:ea typeface="幼圆"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0421">
                                            <p:txEl>
                                              <p:charRg st="2" end="32"/>
                                            </p:txEl>
                                          </p:spTgt>
                                        </p:tgtEl>
                                        <p:attrNameLst>
                                          <p:attrName>style.visibility</p:attrName>
                                        </p:attrNameLst>
                                      </p:cBhvr>
                                      <p:to>
                                        <p:strVal val="visible"/>
                                      </p:to>
                                    </p:set>
                                    <p:animEffect transition="in" filter="dissolve">
                                      <p:cBhvr>
                                        <p:cTn id="7" dur="500"/>
                                        <p:tgtEl>
                                          <p:spTgt spid="60421">
                                            <p:txEl>
                                              <p:charRg st="2" end="32"/>
                                            </p:txEl>
                                          </p:spTgt>
                                        </p:tgtEl>
                                      </p:cBhvr>
                                    </p:animEffect>
                                  </p:childTnLst>
                                </p:cTn>
                              </p:par>
                              <p:par>
                                <p:cTn id="8" presetID="6" presetClass="emph" presetSubtype="0" autoRev="1" fill="hold" nodeType="withEffect">
                                  <p:stCondLst>
                                    <p:cond delay="0"/>
                                  </p:stCondLst>
                                  <p:childTnLst>
                                    <p:animScale>
                                      <p:cBhvr>
                                        <p:cTn id="9" dur="2000" fill="hold"/>
                                        <p:tgtEl>
                                          <p:spTgt spid="60421">
                                            <p:txEl>
                                              <p:charRg st="2" end="32"/>
                                            </p:txEl>
                                          </p:spTgt>
                                        </p:tgtEl>
                                      </p:cBhvr>
                                      <p:by x="400000" y="400000"/>
                                    </p:animScale>
                                  </p:childTnLst>
                                </p:cTn>
                              </p:par>
                              <p:par>
                                <p:cTn id="10" presetID="8" presetClass="emph" presetSubtype="0" fill="hold" nodeType="withEffect">
                                  <p:stCondLst>
                                    <p:cond delay="0"/>
                                  </p:stCondLst>
                                  <p:childTnLst>
                                    <p:animRot by="21600000">
                                      <p:cBhvr>
                                        <p:cTn id="11" dur="2000" fill="hold"/>
                                        <p:tgtEl>
                                          <p:spTgt spid="60421">
                                            <p:txEl>
                                              <p:charRg st="2" end="32"/>
                                            </p:txEl>
                                          </p:spTgt>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12" fill="hold" nodeType="clickEffect">
                                  <p:stCondLst>
                                    <p:cond delay="0"/>
                                  </p:stCondLst>
                                  <p:childTnLst>
                                    <p:set>
                                      <p:cBhvr>
                                        <p:cTn id="15" dur="1" fill="hold">
                                          <p:stCondLst>
                                            <p:cond delay="0"/>
                                          </p:stCondLst>
                                        </p:cTn>
                                        <p:tgtEl>
                                          <p:spTgt spid="60420"/>
                                        </p:tgtEl>
                                        <p:attrNameLst>
                                          <p:attrName>style.visibility</p:attrName>
                                        </p:attrNameLst>
                                      </p:cBhvr>
                                      <p:to>
                                        <p:strVal val="visible"/>
                                      </p:to>
                                    </p:set>
                                    <p:anim calcmode="lin" valueType="num">
                                      <p:cBhvr additive="base">
                                        <p:cTn id="16" dur="1000" fill="hold"/>
                                        <p:tgtEl>
                                          <p:spTgt spid="60420"/>
                                        </p:tgtEl>
                                        <p:attrNameLst>
                                          <p:attrName>ppt_x</p:attrName>
                                        </p:attrNameLst>
                                      </p:cBhvr>
                                      <p:tavLst>
                                        <p:tav tm="0">
                                          <p:val>
                                            <p:strVal val="0-#ppt_w/2"/>
                                          </p:val>
                                        </p:tav>
                                        <p:tav tm="100000">
                                          <p:val>
                                            <p:strVal val="#ppt_x"/>
                                          </p:val>
                                        </p:tav>
                                      </p:tavLst>
                                    </p:anim>
                                    <p:anim calcmode="lin" valueType="num">
                                      <p:cBhvr additive="base">
                                        <p:cTn id="17" dur="1000" fill="hold"/>
                                        <p:tgtEl>
                                          <p:spTgt spid="60420"/>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60419"/>
                                        </p:tgtEl>
                                        <p:attrNameLst>
                                          <p:attrName>style.visibility</p:attrName>
                                        </p:attrNameLst>
                                      </p:cBhvr>
                                      <p:to>
                                        <p:strVal val="visible"/>
                                      </p:to>
                                    </p:set>
                                    <p:anim calcmode="lin" valueType="num">
                                      <p:cBhvr additive="base">
                                        <p:cTn id="20" dur="2000" fill="hold"/>
                                        <p:tgtEl>
                                          <p:spTgt spid="60419"/>
                                        </p:tgtEl>
                                        <p:attrNameLst>
                                          <p:attrName>ppt_x</p:attrName>
                                        </p:attrNameLst>
                                      </p:cBhvr>
                                      <p:tavLst>
                                        <p:tav tm="0">
                                          <p:val>
                                            <p:strVal val="1+#ppt_w/2"/>
                                          </p:val>
                                        </p:tav>
                                        <p:tav tm="100000">
                                          <p:val>
                                            <p:strVal val="#ppt_x"/>
                                          </p:val>
                                        </p:tav>
                                      </p:tavLst>
                                    </p:anim>
                                    <p:anim calcmode="lin" valueType="num">
                                      <p:cBhvr additive="base">
                                        <p:cTn id="21" dur="2000" fill="hold"/>
                                        <p:tgtEl>
                                          <p:spTgt spid="6041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0418"/>
                                        </p:tgtEl>
                                        <p:attrNameLst>
                                          <p:attrName>style.visibility</p:attrName>
                                        </p:attrNameLst>
                                      </p:cBhvr>
                                      <p:to>
                                        <p:strVal val="visible"/>
                                      </p:to>
                                    </p:set>
                                    <p:anim calcmode="lin" valueType="num">
                                      <p:cBhvr additive="base">
                                        <p:cTn id="24" dur="3000" fill="hold"/>
                                        <p:tgtEl>
                                          <p:spTgt spid="60418"/>
                                        </p:tgtEl>
                                        <p:attrNameLst>
                                          <p:attrName>ppt_x</p:attrName>
                                        </p:attrNameLst>
                                      </p:cBhvr>
                                      <p:tavLst>
                                        <p:tav tm="0">
                                          <p:val>
                                            <p:strVal val="#ppt_x"/>
                                          </p:val>
                                        </p:tav>
                                        <p:tav tm="100000">
                                          <p:val>
                                            <p:strVal val="#ppt_x"/>
                                          </p:val>
                                        </p:tav>
                                      </p:tavLst>
                                    </p:anim>
                                    <p:anim calcmode="lin" valueType="num">
                                      <p:cBhvr additive="base">
                                        <p:cTn id="25" dur="3000" fill="hold"/>
                                        <p:tgtEl>
                                          <p:spTgt spid="60418"/>
                                        </p:tgtEl>
                                        <p:attrNameLst>
                                          <p:attrName>ppt_y</p:attrName>
                                        </p:attrNameLst>
                                      </p:cBhvr>
                                      <p:tavLst>
                                        <p:tav tm="0">
                                          <p:val>
                                            <p:strVal val="1+#ppt_h/2"/>
                                          </p:val>
                                        </p:tav>
                                        <p:tav tm="100000">
                                          <p:val>
                                            <p:strVal val="#ppt_y"/>
                                          </p:val>
                                        </p:tav>
                                      </p:tavLst>
                                    </p:anim>
                                  </p:childTnLst>
                                </p:cTn>
                              </p:par>
                              <p:par>
                                <p:cTn id="26" presetID="22" presetClass="entr" presetSubtype="4" fill="hold" nodeType="withEffect">
                                  <p:stCondLst>
                                    <p:cond delay="0"/>
                                  </p:stCondLst>
                                  <p:childTnLst>
                                    <p:set>
                                      <p:cBhvr>
                                        <p:cTn id="27" dur="1" fill="hold">
                                          <p:stCondLst>
                                            <p:cond delay="0"/>
                                          </p:stCondLst>
                                        </p:cTn>
                                        <p:tgtEl>
                                          <p:spTgt spid="60422">
                                            <p:txEl>
                                              <p:charRg st="0" end="3"/>
                                            </p:txEl>
                                          </p:spTgt>
                                        </p:tgtEl>
                                        <p:attrNameLst>
                                          <p:attrName>style.visibility</p:attrName>
                                        </p:attrNameLst>
                                      </p:cBhvr>
                                      <p:to>
                                        <p:strVal val="visible"/>
                                      </p:to>
                                    </p:set>
                                    <p:animEffect transition="in" filter="wipe(down)">
                                      <p:cBhvr>
                                        <p:cTn id="28" dur="500"/>
                                        <p:tgtEl>
                                          <p:spTgt spid="60422">
                                            <p:txEl>
                                              <p:charRg st="0" end="3"/>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60423">
                                            <p:txEl>
                                              <p:charRg st="0" end="2"/>
                                            </p:txEl>
                                          </p:spTgt>
                                        </p:tgtEl>
                                        <p:attrNameLst>
                                          <p:attrName>style.visibility</p:attrName>
                                        </p:attrNameLst>
                                      </p:cBhvr>
                                      <p:to>
                                        <p:strVal val="visible"/>
                                      </p:to>
                                    </p:set>
                                    <p:animEffect transition="in" filter="wipe(down)">
                                      <p:cBhvr>
                                        <p:cTn id="31" dur="500"/>
                                        <p:tgtEl>
                                          <p:spTgt spid="60423">
                                            <p:txEl>
                                              <p:charRg st="0" end="2"/>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60424">
                                            <p:txEl>
                                              <p:charRg st="0" end="4"/>
                                            </p:txEl>
                                          </p:spTgt>
                                        </p:tgtEl>
                                        <p:attrNameLst>
                                          <p:attrName>style.visibility</p:attrName>
                                        </p:attrNameLst>
                                      </p:cBhvr>
                                      <p:to>
                                        <p:strVal val="visible"/>
                                      </p:to>
                                    </p:set>
                                    <p:animEffect transition="in" filter="wipe(down)">
                                      <p:cBhvr>
                                        <p:cTn id="34" dur="500"/>
                                        <p:tgtEl>
                                          <p:spTgt spid="60424">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图片 39937" descr="青藤叶"/>
          <p:cNvPicPr>
            <a:picLocks noChangeAspect="1"/>
          </p:cNvPicPr>
          <p:nvPr/>
        </p:nvPicPr>
        <p:blipFill>
          <a:blip r:embed="rId1"/>
          <a:stretch>
            <a:fillRect/>
          </a:stretch>
        </p:blipFill>
        <p:spPr>
          <a:xfrm>
            <a:off x="395288" y="2492375"/>
            <a:ext cx="3128962" cy="3789363"/>
          </a:xfrm>
          <a:prstGeom prst="rect">
            <a:avLst/>
          </a:prstGeom>
          <a:noFill/>
          <a:ln w="9525">
            <a:noFill/>
          </a:ln>
        </p:spPr>
      </p:pic>
      <p:sp>
        <p:nvSpPr>
          <p:cNvPr id="39939" name="文本框 39938"/>
          <p:cNvSpPr txBox="1"/>
          <p:nvPr/>
        </p:nvSpPr>
        <p:spPr>
          <a:xfrm>
            <a:off x="3303905" y="1169988"/>
            <a:ext cx="3244215" cy="1322070"/>
          </a:xfrm>
          <a:prstGeom prst="rect">
            <a:avLst/>
          </a:prstGeom>
          <a:noFill/>
          <a:ln w="9525">
            <a:noFill/>
          </a:ln>
        </p:spPr>
        <p:txBody>
          <a:bodyPr wrap="none" anchor="t">
            <a:spAutoFit/>
          </a:bodyPr>
          <a:p>
            <a:r>
              <a:rPr lang="zh-CN" altLang="en-US" sz="8000" b="1" dirty="0">
                <a:latin typeface="黑体" panose="02010609060101010101" pitchFamily="2" charset="-122"/>
                <a:ea typeface="黑体" panose="02010609060101010101" pitchFamily="2" charset="-122"/>
              </a:rPr>
              <a:t>贝尔门 </a:t>
            </a:r>
            <a:endParaRPr lang="zh-CN" altLang="en-US" sz="8000" b="1" dirty="0">
              <a:latin typeface="黑体" panose="02010609060101010101" pitchFamily="2" charset="-122"/>
              <a:ea typeface="黑体" panose="02010609060101010101" pitchFamily="2" charset="-122"/>
            </a:endParaRPr>
          </a:p>
        </p:txBody>
      </p:sp>
      <p:pic>
        <p:nvPicPr>
          <p:cNvPr id="39940" name="图片 39939" descr="u=1957217734,337124109&amp;gp=2"/>
          <p:cNvPicPr>
            <a:picLocks noChangeAspect="1"/>
          </p:cNvPicPr>
          <p:nvPr/>
        </p:nvPicPr>
        <p:blipFill>
          <a:blip r:embed="rId2"/>
          <a:stretch>
            <a:fillRect/>
          </a:stretch>
        </p:blipFill>
        <p:spPr>
          <a:xfrm>
            <a:off x="4140200" y="3068638"/>
            <a:ext cx="4427538" cy="306705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文本占位符 33793"/>
          <p:cNvSpPr>
            <a:spLocks noGrp="1"/>
          </p:cNvSpPr>
          <p:nvPr>
            <p:ph type="body" idx="4294967295"/>
          </p:nvPr>
        </p:nvSpPr>
        <p:spPr>
          <a:xfrm>
            <a:off x="2843213" y="260350"/>
            <a:ext cx="5616575" cy="5832475"/>
          </a:xfrm>
        </p:spPr>
        <p:txBody>
          <a:bodyPr/>
          <a:p>
            <a:pPr>
              <a:buNone/>
            </a:pPr>
            <a:r>
              <a:rPr lang="zh-CN" altLang="en-US" sz="3400" b="1" dirty="0"/>
              <a:t>思考：</a:t>
            </a:r>
            <a:endParaRPr lang="zh-CN" altLang="en-US" sz="3400" b="1" dirty="0"/>
          </a:p>
          <a:p>
            <a:pPr>
              <a:buNone/>
            </a:pPr>
            <a:r>
              <a:rPr lang="zh-CN" altLang="en-US" sz="3400" b="1" dirty="0"/>
              <a:t>     </a:t>
            </a:r>
            <a:r>
              <a:rPr lang="en-US" altLang="zh-CN" sz="3400" b="1"/>
              <a:t>1</a:t>
            </a:r>
            <a:r>
              <a:rPr lang="zh-CN" altLang="en-US" sz="3400" b="1" dirty="0"/>
              <a:t>、这个人物形象具有什么特点？</a:t>
            </a:r>
            <a:endParaRPr lang="zh-CN" altLang="en-US" sz="3400" b="1" dirty="0"/>
          </a:p>
          <a:p>
            <a:pPr>
              <a:buNone/>
            </a:pPr>
            <a:r>
              <a:rPr lang="zh-CN" altLang="en-US" sz="3400" b="1" dirty="0"/>
              <a:t>      </a:t>
            </a:r>
            <a:r>
              <a:rPr lang="en-US" altLang="zh-CN" sz="3400" b="1"/>
              <a:t>2</a:t>
            </a:r>
            <a:r>
              <a:rPr lang="zh-CN" altLang="en-US" sz="3400" b="1" dirty="0"/>
              <a:t>、作者对这个人物的描写运用了那些手法？</a:t>
            </a:r>
            <a:endParaRPr lang="zh-CN" altLang="en-US" sz="3400" b="1" dirty="0"/>
          </a:p>
        </p:txBody>
      </p:sp>
      <p:pic>
        <p:nvPicPr>
          <p:cNvPr id="33795" name="图片 33794" descr="青藤叶"/>
          <p:cNvPicPr>
            <a:picLocks noChangeAspect="1"/>
          </p:cNvPicPr>
          <p:nvPr/>
        </p:nvPicPr>
        <p:blipFill>
          <a:blip r:embed="rId1"/>
          <a:stretch>
            <a:fillRect/>
          </a:stretch>
        </p:blipFill>
        <p:spPr>
          <a:xfrm>
            <a:off x="0" y="0"/>
            <a:ext cx="2411413" cy="3213100"/>
          </a:xfrm>
          <a:prstGeom prst="rect">
            <a:avLst/>
          </a:prstGeom>
          <a:noFill/>
          <a:ln w="9525">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40961"/>
          <p:cNvSpPr txBox="1"/>
          <p:nvPr/>
        </p:nvSpPr>
        <p:spPr>
          <a:xfrm>
            <a:off x="0" y="0"/>
            <a:ext cx="1866900" cy="4984750"/>
          </a:xfrm>
          <a:prstGeom prst="rect">
            <a:avLst/>
          </a:prstGeom>
          <a:noFill/>
          <a:ln w="9525">
            <a:noFill/>
          </a:ln>
        </p:spPr>
        <p:txBody>
          <a:bodyPr wrap="square" anchor="t">
            <a:spAutoFit/>
          </a:bodyPr>
          <a:p>
            <a:r>
              <a:rPr lang="zh-CN" altLang="en-US" sz="4400" b="1" dirty="0">
                <a:solidFill>
                  <a:srgbClr val="0000CC"/>
                </a:solidFill>
                <a:latin typeface="黑体" panose="02010609060101010101" pitchFamily="2" charset="-122"/>
                <a:ea typeface="黑体" panose="02010609060101010101" pitchFamily="2" charset="-122"/>
              </a:rPr>
              <a:t>一写：</a:t>
            </a:r>
            <a:endParaRPr lang="zh-CN" altLang="en-US" sz="4400" b="1" dirty="0">
              <a:solidFill>
                <a:srgbClr val="0000CC"/>
              </a:solidFill>
              <a:latin typeface="黑体" panose="02010609060101010101" pitchFamily="2" charset="-122"/>
              <a:ea typeface="黑体" panose="02010609060101010101" pitchFamily="2" charset="-122"/>
            </a:endParaRPr>
          </a:p>
          <a:p>
            <a:endParaRPr lang="zh-CN" altLang="en-US" sz="4400" b="1" dirty="0">
              <a:solidFill>
                <a:srgbClr val="0000CC"/>
              </a:solidFill>
              <a:latin typeface="黑体" panose="02010609060101010101" pitchFamily="2" charset="-122"/>
              <a:ea typeface="黑体" panose="02010609060101010101" pitchFamily="2" charset="-122"/>
            </a:endParaRPr>
          </a:p>
          <a:p>
            <a:endParaRPr lang="zh-CN" altLang="en-US" sz="4400" b="1" dirty="0">
              <a:solidFill>
                <a:srgbClr val="0000CC"/>
              </a:solidFill>
              <a:latin typeface="黑体" panose="02010609060101010101" pitchFamily="2" charset="-122"/>
              <a:ea typeface="黑体" panose="02010609060101010101" pitchFamily="2" charset="-122"/>
            </a:endParaRPr>
          </a:p>
          <a:p>
            <a:r>
              <a:rPr lang="zh-CN" altLang="en-US" sz="4400" b="1" dirty="0">
                <a:solidFill>
                  <a:srgbClr val="0000CC"/>
                </a:solidFill>
                <a:latin typeface="黑体" panose="02010609060101010101" pitchFamily="2" charset="-122"/>
                <a:ea typeface="黑体" panose="02010609060101010101" pitchFamily="2" charset="-122"/>
              </a:rPr>
              <a:t>二写：</a:t>
            </a:r>
            <a:endParaRPr lang="zh-CN" altLang="en-US" sz="4400" b="1" dirty="0">
              <a:solidFill>
                <a:srgbClr val="0000CC"/>
              </a:solidFill>
              <a:latin typeface="黑体" panose="02010609060101010101" pitchFamily="2" charset="-122"/>
              <a:ea typeface="黑体" panose="02010609060101010101" pitchFamily="2" charset="-122"/>
            </a:endParaRPr>
          </a:p>
          <a:p>
            <a:endParaRPr lang="zh-CN" altLang="en-US" sz="4400" b="1" dirty="0">
              <a:solidFill>
                <a:srgbClr val="0000CC"/>
              </a:solidFill>
              <a:latin typeface="黑体" panose="02010609060101010101" pitchFamily="2" charset="-122"/>
              <a:ea typeface="黑体" panose="02010609060101010101" pitchFamily="2" charset="-122"/>
            </a:endParaRPr>
          </a:p>
          <a:p>
            <a:endParaRPr lang="zh-CN" altLang="en-US" dirty="0">
              <a:solidFill>
                <a:srgbClr val="0000CC"/>
              </a:solidFill>
              <a:latin typeface="Arial" panose="020B0604020202020204" pitchFamily="34" charset="0"/>
            </a:endParaRPr>
          </a:p>
          <a:p>
            <a:endParaRPr lang="zh-CN" altLang="en-US" dirty="0">
              <a:solidFill>
                <a:srgbClr val="0000CC"/>
              </a:solidFill>
              <a:latin typeface="Arial" panose="020B0604020202020204" pitchFamily="34" charset="0"/>
            </a:endParaRPr>
          </a:p>
          <a:p>
            <a:endParaRPr lang="zh-CN" altLang="en-US" dirty="0">
              <a:solidFill>
                <a:srgbClr val="0000CC"/>
              </a:solidFill>
              <a:latin typeface="Arial" panose="020B0604020202020204" pitchFamily="34" charset="0"/>
            </a:endParaRPr>
          </a:p>
          <a:p>
            <a:r>
              <a:rPr lang="zh-CN" altLang="en-US" sz="4400" b="1" dirty="0">
                <a:solidFill>
                  <a:srgbClr val="0000CC"/>
                </a:solidFill>
                <a:latin typeface="黑体" panose="02010609060101010101" pitchFamily="2" charset="-122"/>
                <a:ea typeface="黑体" panose="02010609060101010101" pitchFamily="2" charset="-122"/>
              </a:rPr>
              <a:t>三写：</a:t>
            </a:r>
            <a:endParaRPr lang="zh-CN" altLang="en-US" sz="4400" b="1" dirty="0">
              <a:solidFill>
                <a:srgbClr val="0000CC"/>
              </a:solidFill>
              <a:latin typeface="黑体" panose="02010609060101010101" pitchFamily="2" charset="-122"/>
              <a:ea typeface="黑体" panose="02010609060101010101" pitchFamily="2" charset="-122"/>
            </a:endParaRPr>
          </a:p>
        </p:txBody>
      </p:sp>
      <p:sp>
        <p:nvSpPr>
          <p:cNvPr id="40963" name="文本框 40962"/>
          <p:cNvSpPr txBox="1"/>
          <p:nvPr/>
        </p:nvSpPr>
        <p:spPr>
          <a:xfrm>
            <a:off x="1908175" y="0"/>
            <a:ext cx="6911975" cy="2676525"/>
          </a:xfrm>
          <a:prstGeom prst="rect">
            <a:avLst/>
          </a:prstGeom>
          <a:noFill/>
          <a:ln w="9525">
            <a:noFill/>
          </a:ln>
        </p:spPr>
        <p:txBody>
          <a:bodyPr>
            <a:spAutoFit/>
          </a:bodyPr>
          <a:p>
            <a:r>
              <a:rPr lang="zh-CN" altLang="en-US" sz="3600" b="1" dirty="0">
                <a:solidFill>
                  <a:srgbClr val="FF5050"/>
                </a:solidFill>
                <a:latin typeface="黑体" panose="02010609060101010101" pitchFamily="2" charset="-122"/>
                <a:ea typeface="黑体" panose="02010609060101010101" pitchFamily="2" charset="-122"/>
              </a:rPr>
              <a:t>外貌</a:t>
            </a:r>
            <a:r>
              <a:rPr lang="zh-CN" altLang="en-US" sz="3600" b="1" dirty="0">
                <a:solidFill>
                  <a:srgbClr val="080808"/>
                </a:solidFill>
                <a:latin typeface="黑体" panose="02010609060101010101" pitchFamily="2" charset="-122"/>
                <a:ea typeface="黑体" panose="02010609060101010101" pitchFamily="2" charset="-122"/>
              </a:rPr>
              <a:t>：性格暴躁，酗酒成性，爱讲大话（杰作），牢骚满腹。</a:t>
            </a:r>
            <a:endParaRPr lang="zh-CN" altLang="en-US" sz="3600" b="1" dirty="0">
              <a:solidFill>
                <a:srgbClr val="080808"/>
              </a:solidFill>
              <a:latin typeface="黑体" panose="02010609060101010101" pitchFamily="2" charset="-122"/>
              <a:ea typeface="黑体" panose="02010609060101010101" pitchFamily="2" charset="-122"/>
            </a:endParaRPr>
          </a:p>
          <a:p>
            <a:r>
              <a:rPr lang="zh-CN" altLang="en-US" sz="3200" b="1" dirty="0">
                <a:solidFill>
                  <a:srgbClr val="FF0000"/>
                </a:solidFill>
                <a:latin typeface="黑体" panose="02010609060101010101" pitchFamily="2" charset="-122"/>
                <a:ea typeface="黑体" panose="02010609060101010101" pitchFamily="2" charset="-122"/>
              </a:rPr>
              <a:t>一个穷困潦倒，消沉失意，好高骛远，郁郁不得志的失意老画家。</a:t>
            </a:r>
            <a:endParaRPr lang="zh-CN" altLang="en-US" sz="3200" b="1" dirty="0">
              <a:solidFill>
                <a:srgbClr val="FF0000"/>
              </a:solidFill>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a:t>
            </a:r>
            <a:endParaRPr lang="zh-CN" altLang="en-US" sz="3200" b="1" dirty="0">
              <a:latin typeface="黑体" panose="02010609060101010101" pitchFamily="2" charset="-122"/>
              <a:ea typeface="黑体" panose="02010609060101010101" pitchFamily="2" charset="-122"/>
            </a:endParaRPr>
          </a:p>
        </p:txBody>
      </p:sp>
      <p:sp>
        <p:nvSpPr>
          <p:cNvPr id="40964" name="文本框 40963"/>
          <p:cNvSpPr txBox="1"/>
          <p:nvPr/>
        </p:nvSpPr>
        <p:spPr>
          <a:xfrm>
            <a:off x="1816735" y="2018348"/>
            <a:ext cx="6913563" cy="2553335"/>
          </a:xfrm>
          <a:prstGeom prst="rect">
            <a:avLst/>
          </a:prstGeom>
          <a:noFill/>
          <a:ln w="9525">
            <a:noFill/>
          </a:ln>
        </p:spPr>
        <p:txBody>
          <a:bodyPr>
            <a:spAutoFit/>
          </a:bodyPr>
          <a:p>
            <a:r>
              <a:rPr lang="zh-CN" altLang="en-US" sz="3200" b="1" dirty="0">
                <a:solidFill>
                  <a:srgbClr val="080808"/>
                </a:solidFill>
                <a:latin typeface="黑体" panose="02010609060101010101" pitchFamily="2" charset="-122"/>
                <a:ea typeface="黑体" panose="02010609060101010101" pitchFamily="2" charset="-122"/>
              </a:rPr>
              <a:t>当得知琼西的病情后</a:t>
            </a:r>
            <a:endParaRPr lang="zh-CN" altLang="en-US" sz="3200" b="1" dirty="0">
              <a:solidFill>
                <a:srgbClr val="080808"/>
              </a:solidFill>
              <a:latin typeface="黑体" panose="02010609060101010101" pitchFamily="2" charset="-122"/>
              <a:ea typeface="黑体" panose="02010609060101010101" pitchFamily="2" charset="-122"/>
            </a:endParaRPr>
          </a:p>
          <a:p>
            <a:r>
              <a:rPr lang="zh-CN" altLang="en-US" sz="3200" b="1" dirty="0">
                <a:solidFill>
                  <a:srgbClr val="FF5050"/>
                </a:solidFill>
                <a:latin typeface="黑体" panose="02010609060101010101" pitchFamily="2" charset="-122"/>
                <a:ea typeface="黑体" panose="02010609060101010101" pitchFamily="2" charset="-122"/>
              </a:rPr>
              <a:t>语言</a:t>
            </a:r>
            <a:r>
              <a:rPr lang="zh-CN" altLang="en-US" sz="3200" b="1" dirty="0">
                <a:solidFill>
                  <a:srgbClr val="080808"/>
                </a:solidFill>
                <a:latin typeface="黑体" panose="02010609060101010101" pitchFamily="2" charset="-122"/>
                <a:ea typeface="黑体" panose="02010609060101010101" pitchFamily="2" charset="-122"/>
              </a:rPr>
              <a:t>：对这种白痴的想法“连吼带叫的咆哮了一阵”</a:t>
            </a:r>
            <a:endParaRPr lang="zh-CN" altLang="en-US" sz="3200" b="1" dirty="0">
              <a:solidFill>
                <a:srgbClr val="080808"/>
              </a:solidFill>
              <a:latin typeface="黑体" panose="02010609060101010101" pitchFamily="2" charset="-122"/>
              <a:ea typeface="黑体" panose="02010609060101010101" pitchFamily="2" charset="-122"/>
            </a:endParaRPr>
          </a:p>
          <a:p>
            <a:r>
              <a:rPr lang="zh-CN" altLang="en-US" sz="3200" b="1" dirty="0">
                <a:solidFill>
                  <a:srgbClr val="080808"/>
                </a:solidFill>
                <a:latin typeface="黑体" panose="02010609060101010101" pitchFamily="2" charset="-122"/>
                <a:ea typeface="黑体" panose="02010609060101010101" pitchFamily="2" charset="-122"/>
              </a:rPr>
              <a:t>“可怜的琼西”“可恶的叶子”</a:t>
            </a:r>
            <a:endParaRPr lang="zh-CN" altLang="en-US" sz="3200" b="1" dirty="0">
              <a:solidFill>
                <a:srgbClr val="080808"/>
              </a:solidFill>
              <a:latin typeface="黑体" panose="02010609060101010101" pitchFamily="2" charset="-122"/>
              <a:ea typeface="黑体" panose="02010609060101010101" pitchFamily="2" charset="-122"/>
            </a:endParaRPr>
          </a:p>
          <a:p>
            <a:r>
              <a:rPr lang="zh-CN" altLang="en-US" sz="3200" b="1" dirty="0">
                <a:solidFill>
                  <a:srgbClr val="FF0000"/>
                </a:solidFill>
                <a:latin typeface="黑体" panose="02010609060101010101" pitchFamily="2" charset="-122"/>
                <a:ea typeface="黑体" panose="02010609060101010101" pitchFamily="2" charset="-122"/>
              </a:rPr>
              <a:t>善良，有同情心，关心他人。</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40965" name="文本框 40964"/>
          <p:cNvSpPr txBox="1"/>
          <p:nvPr/>
        </p:nvSpPr>
        <p:spPr>
          <a:xfrm>
            <a:off x="1403350" y="4455160"/>
            <a:ext cx="7740650" cy="2227263"/>
          </a:xfrm>
          <a:prstGeom prst="rect">
            <a:avLst/>
          </a:prstGeom>
          <a:noFill/>
          <a:ln w="9525">
            <a:noFill/>
          </a:ln>
        </p:spPr>
        <p:txBody>
          <a:bodyPr>
            <a:spAutoFit/>
          </a:bodyPr>
          <a:p>
            <a:r>
              <a:rPr lang="zh-CN" altLang="en-US" sz="2800" b="1" dirty="0">
                <a:solidFill>
                  <a:srgbClr val="080808"/>
                </a:solidFill>
                <a:latin typeface="黑体" panose="02010609060101010101" pitchFamily="2" charset="-122"/>
                <a:ea typeface="黑体" panose="02010609060101010101" pitchFamily="2" charset="-122"/>
              </a:rPr>
              <a:t>医生：“他身体虚弱，</a:t>
            </a:r>
            <a:r>
              <a:rPr lang="en-US" altLang="zh-CN" sz="2800" b="1">
                <a:solidFill>
                  <a:srgbClr val="080808"/>
                </a:solidFill>
                <a:latin typeface="Arial" panose="020B0604020202020204" pitchFamily="34" charset="0"/>
                <a:ea typeface="黑体" panose="02010609060101010101" pitchFamily="2" charset="-122"/>
              </a:rPr>
              <a:t>……</a:t>
            </a:r>
            <a:r>
              <a:rPr lang="zh-CN" altLang="en-US" sz="2800" b="1" dirty="0">
                <a:solidFill>
                  <a:srgbClr val="080808"/>
                </a:solidFill>
                <a:latin typeface="黑体" panose="02010609060101010101" pitchFamily="2" charset="-122"/>
                <a:ea typeface="黑体" panose="02010609060101010101" pitchFamily="2" charset="-122"/>
              </a:rPr>
              <a:t>他可没有希望了”</a:t>
            </a:r>
            <a:endParaRPr lang="zh-CN" altLang="en-US" sz="2800" b="1" dirty="0">
              <a:solidFill>
                <a:srgbClr val="080808"/>
              </a:solidFill>
              <a:latin typeface="黑体" panose="02010609060101010101" pitchFamily="2" charset="-122"/>
              <a:ea typeface="黑体" panose="02010609060101010101" pitchFamily="2" charset="-122"/>
            </a:endParaRPr>
          </a:p>
          <a:p>
            <a:r>
              <a:rPr lang="zh-CN" altLang="en-US" sz="2800" b="1" dirty="0">
                <a:solidFill>
                  <a:srgbClr val="080808"/>
                </a:solidFill>
                <a:latin typeface="黑体" panose="02010609060101010101" pitchFamily="2" charset="-122"/>
                <a:ea typeface="黑体" panose="02010609060101010101" pitchFamily="2" charset="-122"/>
              </a:rPr>
              <a:t>苏艾：“最后一片叶子是贝尔门冒雨画上去的，因此得了肺炎，两天就去世了。</a:t>
            </a:r>
            <a:endParaRPr lang="zh-CN" altLang="en-US" sz="2800" b="1" dirty="0">
              <a:solidFill>
                <a:srgbClr val="080808"/>
              </a:solidFill>
              <a:latin typeface="黑体" panose="02010609060101010101" pitchFamily="2" charset="-122"/>
              <a:ea typeface="黑体" panose="02010609060101010101" pitchFamily="2" charset="-122"/>
            </a:endParaRPr>
          </a:p>
          <a:p>
            <a:r>
              <a:rPr lang="en-US" altLang="zh-CN" sz="2800" b="1">
                <a:solidFill>
                  <a:srgbClr val="080808"/>
                </a:solidFill>
                <a:latin typeface="Arial" panose="020B0604020202020204" pitchFamily="34" charset="0"/>
                <a:ea typeface="黑体" panose="02010609060101010101" pitchFamily="2" charset="-122"/>
              </a:rPr>
              <a:t>——</a:t>
            </a:r>
            <a:r>
              <a:rPr lang="en-US" altLang="zh-CN" sz="2800" b="1">
                <a:solidFill>
                  <a:srgbClr val="080808"/>
                </a:solidFill>
                <a:latin typeface="黑体" panose="02010609060101010101" pitchFamily="2" charset="-122"/>
                <a:ea typeface="黑体" panose="02010609060101010101" pitchFamily="2" charset="-122"/>
              </a:rPr>
              <a:t> </a:t>
            </a:r>
            <a:r>
              <a:rPr lang="zh-CN" altLang="en-US" sz="2800" b="1" dirty="0">
                <a:solidFill>
                  <a:srgbClr val="FF0000"/>
                </a:solidFill>
                <a:latin typeface="黑体" panose="02010609060101010101" pitchFamily="2" charset="-122"/>
                <a:ea typeface="黑体" panose="02010609060101010101" pitchFamily="2" charset="-122"/>
              </a:rPr>
              <a:t>侧面描写</a:t>
            </a:r>
            <a:r>
              <a:rPr lang="zh-CN" altLang="en-US" sz="2800" b="1" dirty="0">
                <a:solidFill>
                  <a:srgbClr val="080808"/>
                </a:solidFill>
                <a:latin typeface="黑体" panose="02010609060101010101" pitchFamily="2" charset="-122"/>
                <a:ea typeface="黑体" panose="02010609060101010101" pitchFamily="2" charset="-122"/>
              </a:rPr>
              <a:t>：</a:t>
            </a:r>
            <a:r>
              <a:rPr lang="zh-CN" altLang="en-US" sz="2800" b="1" dirty="0">
                <a:solidFill>
                  <a:srgbClr val="FF0000"/>
                </a:solidFill>
                <a:latin typeface="黑体" panose="02010609060101010101" pitchFamily="2" charset="-122"/>
                <a:ea typeface="黑体" panose="02010609060101010101" pitchFamily="2" charset="-122"/>
              </a:rPr>
              <a:t>崇高的爱心，自我牺牲精神得到展现。</a:t>
            </a:r>
            <a:endParaRPr lang="zh-CN" altLang="en-US" sz="2800" b="1"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矩形 70657"/>
          <p:cNvSpPr/>
          <p:nvPr/>
        </p:nvSpPr>
        <p:spPr>
          <a:xfrm>
            <a:off x="1619250" y="2276475"/>
            <a:ext cx="1079500" cy="579438"/>
          </a:xfrm>
          <a:prstGeom prst="rect">
            <a:avLst/>
          </a:prstGeom>
          <a:noFill/>
          <a:ln w="9525">
            <a:noFill/>
          </a:ln>
        </p:spPr>
        <p:txBody>
          <a:bodyPr>
            <a:spAutoFit/>
          </a:bodyPr>
          <a:p>
            <a:pPr algn="just"/>
            <a:r>
              <a:rPr lang="zh-CN" altLang="en-US" sz="3200" b="1" dirty="0">
                <a:solidFill>
                  <a:srgbClr val="B400DE"/>
                </a:solidFill>
                <a:latin typeface="仿宋_GB2312" pitchFamily="49" charset="-122"/>
                <a:ea typeface="仿宋_GB2312" pitchFamily="49" charset="-122"/>
              </a:rPr>
              <a:t>外貌</a:t>
            </a:r>
            <a:endParaRPr lang="zh-CN" altLang="en-US" sz="3200" b="1" dirty="0">
              <a:solidFill>
                <a:srgbClr val="B400DE"/>
              </a:solidFill>
              <a:latin typeface="仿宋_GB2312" pitchFamily="49" charset="-122"/>
              <a:ea typeface="仿宋_GB2312" pitchFamily="49" charset="-122"/>
            </a:endParaRPr>
          </a:p>
        </p:txBody>
      </p:sp>
      <p:sp>
        <p:nvSpPr>
          <p:cNvPr id="70659" name="矩形 70658"/>
          <p:cNvSpPr/>
          <p:nvPr/>
        </p:nvSpPr>
        <p:spPr>
          <a:xfrm>
            <a:off x="1619250" y="2924175"/>
            <a:ext cx="1152525" cy="579438"/>
          </a:xfrm>
          <a:prstGeom prst="rect">
            <a:avLst/>
          </a:prstGeom>
          <a:noFill/>
          <a:ln w="9525">
            <a:noFill/>
          </a:ln>
        </p:spPr>
        <p:txBody>
          <a:bodyPr>
            <a:spAutoFit/>
          </a:bodyPr>
          <a:p>
            <a:pPr algn="just"/>
            <a:r>
              <a:rPr lang="zh-CN" altLang="en-US" sz="3200" b="1" dirty="0">
                <a:solidFill>
                  <a:srgbClr val="A200C8"/>
                </a:solidFill>
                <a:latin typeface="仿宋_GB2312" pitchFamily="49" charset="-122"/>
                <a:ea typeface="仿宋_GB2312" pitchFamily="49" charset="-122"/>
              </a:rPr>
              <a:t>事业</a:t>
            </a:r>
            <a:endParaRPr lang="zh-CN" altLang="en-US" sz="3200" b="1" dirty="0">
              <a:solidFill>
                <a:srgbClr val="A200C8"/>
              </a:solidFill>
              <a:latin typeface="仿宋_GB2312" pitchFamily="49" charset="-122"/>
              <a:ea typeface="仿宋_GB2312" pitchFamily="49" charset="-122"/>
            </a:endParaRPr>
          </a:p>
        </p:txBody>
      </p:sp>
      <p:sp>
        <p:nvSpPr>
          <p:cNvPr id="70660" name="矩形 70659"/>
          <p:cNvSpPr/>
          <p:nvPr/>
        </p:nvSpPr>
        <p:spPr>
          <a:xfrm>
            <a:off x="1619250" y="3644900"/>
            <a:ext cx="1223963" cy="579438"/>
          </a:xfrm>
          <a:prstGeom prst="rect">
            <a:avLst/>
          </a:prstGeom>
          <a:noFill/>
          <a:ln w="9525">
            <a:noFill/>
          </a:ln>
        </p:spPr>
        <p:txBody>
          <a:bodyPr>
            <a:spAutoFit/>
          </a:bodyPr>
          <a:p>
            <a:pPr algn="just" eaLnBrk="0" hangingPunct="0"/>
            <a:r>
              <a:rPr lang="zh-CN" altLang="en-US" sz="3200" b="1" dirty="0">
                <a:solidFill>
                  <a:srgbClr val="C100EE"/>
                </a:solidFill>
                <a:latin typeface="仿宋_GB2312" pitchFamily="49" charset="-122"/>
                <a:ea typeface="仿宋_GB2312" pitchFamily="49" charset="-122"/>
              </a:rPr>
              <a:t>性格</a:t>
            </a:r>
            <a:endParaRPr lang="zh-CN" altLang="en-US" sz="3200" b="1" dirty="0">
              <a:solidFill>
                <a:srgbClr val="C100EE"/>
              </a:solidFill>
              <a:latin typeface="仿宋_GB2312" pitchFamily="49" charset="-122"/>
              <a:ea typeface="仿宋_GB2312" pitchFamily="49" charset="-122"/>
            </a:endParaRPr>
          </a:p>
        </p:txBody>
      </p:sp>
      <p:sp>
        <p:nvSpPr>
          <p:cNvPr id="70661" name="文本框 70660"/>
          <p:cNvSpPr txBox="1"/>
          <p:nvPr/>
        </p:nvSpPr>
        <p:spPr>
          <a:xfrm>
            <a:off x="684213" y="692150"/>
            <a:ext cx="7689850" cy="1014730"/>
          </a:xfrm>
          <a:prstGeom prst="rect">
            <a:avLst/>
          </a:prstGeom>
          <a:gradFill rotWithShape="1">
            <a:gsLst>
              <a:gs pos="0">
                <a:srgbClr val="F1D5FF"/>
              </a:gs>
              <a:gs pos="50000">
                <a:schemeClr val="bg1"/>
              </a:gs>
              <a:gs pos="100000">
                <a:srgbClr val="F1D5FF"/>
              </a:gs>
            </a:gsLst>
            <a:lin ang="5400000" scaled="1"/>
            <a:tileRect/>
          </a:gradFill>
          <a:ln w="9525">
            <a:noFill/>
          </a:ln>
        </p:spPr>
        <p:txBody>
          <a:bodyPr>
            <a:spAutoFit/>
          </a:bodyPr>
          <a:p>
            <a:r>
              <a:rPr lang="zh-CN" altLang="en-US" sz="6000" b="1" dirty="0">
                <a:solidFill>
                  <a:srgbClr val="0000FF"/>
                </a:solidFill>
                <a:latin typeface="_x000B__x000C_" charset="0"/>
                <a:ea typeface="华文行楷" panose="02010800040101010101" pitchFamily="2" charset="-122"/>
              </a:rPr>
              <a:t>智力冲浪（</a:t>
            </a:r>
            <a:r>
              <a:rPr lang="zh-CN" altLang="en-US" sz="2400" b="1" dirty="0">
                <a:solidFill>
                  <a:srgbClr val="0000FF"/>
                </a:solidFill>
                <a:latin typeface="_x000B__x000C_" charset="0"/>
                <a:ea typeface="华文行楷" panose="02010800040101010101" pitchFamily="2" charset="-122"/>
              </a:rPr>
              <a:t>贝尔门的形象</a:t>
            </a:r>
            <a:r>
              <a:rPr lang="zh-CN" altLang="en-US" sz="6000" b="1" dirty="0">
                <a:solidFill>
                  <a:srgbClr val="0000FF"/>
                </a:solidFill>
                <a:latin typeface="_x000B__x000C_" charset="0"/>
                <a:ea typeface="华文行楷" panose="02010800040101010101" pitchFamily="2" charset="-122"/>
              </a:rPr>
              <a:t>）</a:t>
            </a:r>
            <a:endParaRPr lang="zh-CN" altLang="en-US" sz="6000" b="1">
              <a:solidFill>
                <a:srgbClr val="0000FF"/>
              </a:solidFill>
              <a:latin typeface="_x000B__x000C_" charset="0"/>
              <a:ea typeface="华文行楷" panose="02010800040101010101" pitchFamily="2" charset="-122"/>
            </a:endParaRPr>
          </a:p>
        </p:txBody>
      </p:sp>
      <p:sp>
        <p:nvSpPr>
          <p:cNvPr id="70662" name="矩形 70661"/>
          <p:cNvSpPr/>
          <p:nvPr/>
        </p:nvSpPr>
        <p:spPr>
          <a:xfrm>
            <a:off x="3059113" y="2344420"/>
            <a:ext cx="4248150" cy="579438"/>
          </a:xfrm>
          <a:prstGeom prst="rect">
            <a:avLst/>
          </a:prstGeom>
          <a:noFill/>
          <a:ln w="9525">
            <a:noFill/>
          </a:ln>
        </p:spPr>
        <p:txBody>
          <a:bodyPr>
            <a:spAutoFit/>
          </a:bodyPr>
          <a:p>
            <a:pPr algn="just"/>
            <a:r>
              <a:rPr lang="zh-CN" altLang="en-US" sz="3200" b="1" dirty="0">
                <a:solidFill>
                  <a:srgbClr val="B400DE"/>
                </a:solidFill>
                <a:latin typeface="仿宋_GB2312" pitchFamily="49" charset="-122"/>
                <a:ea typeface="仿宋_GB2312" pitchFamily="49" charset="-122"/>
              </a:rPr>
              <a:t>外表丑陋、模样怪异</a:t>
            </a:r>
            <a:endParaRPr lang="zh-CN" altLang="en-US" sz="3200" b="1" dirty="0">
              <a:solidFill>
                <a:srgbClr val="B400DE"/>
              </a:solidFill>
              <a:latin typeface="仿宋_GB2312" pitchFamily="49" charset="-122"/>
              <a:ea typeface="仿宋_GB2312" pitchFamily="49" charset="-122"/>
            </a:endParaRPr>
          </a:p>
        </p:txBody>
      </p:sp>
      <p:sp>
        <p:nvSpPr>
          <p:cNvPr id="70663" name="矩形 70662"/>
          <p:cNvSpPr/>
          <p:nvPr/>
        </p:nvSpPr>
        <p:spPr>
          <a:xfrm>
            <a:off x="3059113" y="2924175"/>
            <a:ext cx="6408737" cy="579438"/>
          </a:xfrm>
          <a:prstGeom prst="rect">
            <a:avLst/>
          </a:prstGeom>
          <a:noFill/>
          <a:ln w="9525">
            <a:noFill/>
          </a:ln>
        </p:spPr>
        <p:txBody>
          <a:bodyPr>
            <a:spAutoFit/>
          </a:bodyPr>
          <a:p>
            <a:pPr algn="just"/>
            <a:r>
              <a:rPr lang="zh-CN" altLang="en-US" sz="3200" b="1" dirty="0">
                <a:solidFill>
                  <a:srgbClr val="B400DE"/>
                </a:solidFill>
                <a:latin typeface="仿宋_GB2312" pitchFamily="49" charset="-122"/>
                <a:ea typeface="仿宋_GB2312" pitchFamily="49" charset="-122"/>
              </a:rPr>
              <a:t>一个失败的画家，郁郁不得志。</a:t>
            </a:r>
            <a:endParaRPr lang="zh-CN" altLang="en-US" sz="3200" b="1" dirty="0">
              <a:solidFill>
                <a:srgbClr val="B400DE"/>
              </a:solidFill>
              <a:latin typeface="仿宋_GB2312" pitchFamily="49" charset="-122"/>
              <a:ea typeface="仿宋_GB2312" pitchFamily="49" charset="-122"/>
            </a:endParaRPr>
          </a:p>
        </p:txBody>
      </p:sp>
      <p:sp>
        <p:nvSpPr>
          <p:cNvPr id="70664" name="矩形 70663"/>
          <p:cNvSpPr/>
          <p:nvPr/>
        </p:nvSpPr>
        <p:spPr>
          <a:xfrm>
            <a:off x="3132138" y="3716338"/>
            <a:ext cx="6011862" cy="1066800"/>
          </a:xfrm>
          <a:prstGeom prst="rect">
            <a:avLst/>
          </a:prstGeom>
          <a:noFill/>
          <a:ln w="9525">
            <a:noFill/>
          </a:ln>
        </p:spPr>
        <p:txBody>
          <a:bodyPr>
            <a:spAutoFit/>
          </a:bodyPr>
          <a:p>
            <a:pPr algn="just"/>
            <a:r>
              <a:rPr lang="zh-CN" altLang="en-US" sz="3200" b="1" dirty="0">
                <a:solidFill>
                  <a:srgbClr val="B400DE"/>
                </a:solidFill>
                <a:latin typeface="仿宋_GB2312" pitchFamily="49" charset="-122"/>
                <a:ea typeface="仿宋_GB2312" pitchFamily="49" charset="-122"/>
              </a:rPr>
              <a:t>喝酒无节制、爱说大话、脾气暴躁、但他是善良的。</a:t>
            </a:r>
            <a:endParaRPr lang="zh-CN" altLang="en-US" sz="3200" b="1" dirty="0">
              <a:solidFill>
                <a:srgbClr val="B400DE"/>
              </a:solidFill>
              <a:latin typeface="仿宋_GB2312" pitchFamily="49" charset="-122"/>
              <a:ea typeface="仿宋_GB2312" pitchFamily="49" charset="-122"/>
            </a:endParaRPr>
          </a:p>
        </p:txBody>
      </p:sp>
      <p:sp>
        <p:nvSpPr>
          <p:cNvPr id="70665" name="矩形 70664"/>
          <p:cNvSpPr/>
          <p:nvPr/>
        </p:nvSpPr>
        <p:spPr>
          <a:xfrm>
            <a:off x="1619250" y="5013325"/>
            <a:ext cx="1079500" cy="579438"/>
          </a:xfrm>
          <a:prstGeom prst="rect">
            <a:avLst/>
          </a:prstGeom>
          <a:noFill/>
          <a:ln w="9525">
            <a:noFill/>
          </a:ln>
        </p:spPr>
        <p:txBody>
          <a:bodyPr>
            <a:spAutoFit/>
          </a:bodyPr>
          <a:p>
            <a:pPr algn="just"/>
            <a:r>
              <a:rPr lang="zh-CN" altLang="en-US" sz="3200" b="1" dirty="0">
                <a:solidFill>
                  <a:srgbClr val="B400DE"/>
                </a:solidFill>
                <a:latin typeface="仿宋_GB2312" pitchFamily="49" charset="-122"/>
                <a:ea typeface="仿宋_GB2312" pitchFamily="49" charset="-122"/>
              </a:rPr>
              <a:t>人格</a:t>
            </a:r>
            <a:endParaRPr lang="zh-CN" altLang="en-US" sz="3200" b="1" dirty="0">
              <a:solidFill>
                <a:srgbClr val="B400DE"/>
              </a:solidFill>
              <a:latin typeface="仿宋_GB2312" pitchFamily="49" charset="-122"/>
              <a:ea typeface="仿宋_GB2312" pitchFamily="49" charset="-122"/>
            </a:endParaRPr>
          </a:p>
        </p:txBody>
      </p:sp>
      <p:sp>
        <p:nvSpPr>
          <p:cNvPr id="70666" name="矩形 70665"/>
          <p:cNvSpPr/>
          <p:nvPr/>
        </p:nvSpPr>
        <p:spPr>
          <a:xfrm>
            <a:off x="3132138" y="4941888"/>
            <a:ext cx="6011862" cy="1066800"/>
          </a:xfrm>
          <a:prstGeom prst="rect">
            <a:avLst/>
          </a:prstGeom>
          <a:noFill/>
          <a:ln w="9525">
            <a:noFill/>
          </a:ln>
        </p:spPr>
        <p:txBody>
          <a:bodyPr>
            <a:spAutoFit/>
          </a:bodyPr>
          <a:p>
            <a:pPr algn="just"/>
            <a:r>
              <a:rPr lang="zh-CN" altLang="en-US" sz="3200" b="1" dirty="0">
                <a:solidFill>
                  <a:srgbClr val="B400DE"/>
                </a:solidFill>
                <a:latin typeface="仿宋_GB2312" pitchFamily="49" charset="-122"/>
                <a:ea typeface="仿宋_GB2312" pitchFamily="49" charset="-122"/>
              </a:rPr>
              <a:t>富有同情心、富有爱心、富有自我牺牲的精神。</a:t>
            </a:r>
            <a:endParaRPr lang="zh-CN" altLang="en-US" sz="3200" b="1" dirty="0">
              <a:solidFill>
                <a:srgbClr val="B400DE"/>
              </a:solidFill>
              <a:latin typeface="仿宋_GB2312" pitchFamily="49" charset="-122"/>
              <a:ea typeface="仿宋_GB2312" pitchFamily="49" charset="-122"/>
            </a:endParaRPr>
          </a:p>
        </p:txBody>
      </p:sp>
      <p:sp>
        <p:nvSpPr>
          <p:cNvPr id="70667" name="文本框 70666"/>
          <p:cNvSpPr txBox="1"/>
          <p:nvPr/>
        </p:nvSpPr>
        <p:spPr>
          <a:xfrm>
            <a:off x="395288" y="2205038"/>
            <a:ext cx="1108075" cy="3600450"/>
          </a:xfrm>
          <a:prstGeom prst="rect">
            <a:avLst/>
          </a:prstGeom>
          <a:solidFill>
            <a:schemeClr val="bg1"/>
          </a:solidFill>
          <a:ln w="9525" cap="flat" cmpd="sng">
            <a:solidFill>
              <a:srgbClr val="99CC00"/>
            </a:solidFill>
            <a:prstDash val="solid"/>
            <a:miter/>
            <a:headEnd type="none" w="med" len="med"/>
            <a:tailEnd type="none" w="med" len="med"/>
          </a:ln>
        </p:spPr>
        <p:txBody>
          <a:bodyPr vert="eaVert">
            <a:spAutoFit/>
          </a:bodyPr>
          <a:p>
            <a:pPr algn="ctr">
              <a:spcBef>
                <a:spcPct val="50000"/>
              </a:spcBef>
            </a:pPr>
            <a:r>
              <a:rPr lang="zh-CN" altLang="en-US" sz="6000" b="1" dirty="0">
                <a:solidFill>
                  <a:srgbClr val="FF0000"/>
                </a:solidFill>
                <a:latin typeface="Tahoma" panose="020B0604030504040204" pitchFamily="34" charset="0"/>
                <a:ea typeface="方正舒体" panose="02010601030101010101" pitchFamily="2" charset="-122"/>
              </a:rPr>
              <a:t>欲扬先抑</a:t>
            </a:r>
            <a:endParaRPr lang="zh-CN" altLang="en-US" sz="6000" b="1" dirty="0">
              <a:solidFill>
                <a:srgbClr val="FF0000"/>
              </a:solidFill>
              <a:latin typeface="Tahoma" panose="020B0604030504040204" pitchFamily="34" charset="0"/>
              <a:ea typeface="方正舒体" panose="02010601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0662"/>
                                        </p:tgtEl>
                                        <p:attrNameLst>
                                          <p:attrName>style.visibility</p:attrName>
                                        </p:attrNameLst>
                                      </p:cBhvr>
                                      <p:to>
                                        <p:strVal val="visible"/>
                                      </p:to>
                                    </p:set>
                                    <p:anim calcmode="lin" valueType="num">
                                      <p:cBhvr>
                                        <p:cTn id="7" dur="1" fill="hold"/>
                                        <p:tgtEl>
                                          <p:spTgt spid="7066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0663"/>
                                        </p:tgtEl>
                                        <p:attrNameLst>
                                          <p:attrName>style.visibility</p:attrName>
                                        </p:attrNameLst>
                                      </p:cBhvr>
                                      <p:to>
                                        <p:strVal val="visible"/>
                                      </p:to>
                                    </p:set>
                                    <p:anim calcmode="lin" valueType="num">
                                      <p:cBhvr>
                                        <p:cTn id="12" dur="1" fill="hold"/>
                                        <p:tgtEl>
                                          <p:spTgt spid="7066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0664"/>
                                        </p:tgtEl>
                                        <p:attrNameLst>
                                          <p:attrName>style.visibility</p:attrName>
                                        </p:attrNameLst>
                                      </p:cBhvr>
                                      <p:to>
                                        <p:strVal val="visible"/>
                                      </p:to>
                                    </p:set>
                                    <p:anim calcmode="lin" valueType="num">
                                      <p:cBhvr>
                                        <p:cTn id="17" dur="1" fill="hold"/>
                                        <p:tgtEl>
                                          <p:spTgt spid="7066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0666"/>
                                        </p:tgtEl>
                                        <p:attrNameLst>
                                          <p:attrName>style.visibility</p:attrName>
                                        </p:attrNameLst>
                                      </p:cBhvr>
                                      <p:to>
                                        <p:strVal val="visible"/>
                                      </p:to>
                                    </p:set>
                                    <p:anim calcmode="lin" valueType="num">
                                      <p:cBhvr>
                                        <p:cTn id="22" dur="1" fill="hold"/>
                                        <p:tgtEl>
                                          <p:spTgt spid="70666"/>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0667"/>
                                        </p:tgtEl>
                                        <p:attrNameLst>
                                          <p:attrName>style.visibility</p:attrName>
                                        </p:attrNameLst>
                                      </p:cBhvr>
                                      <p:to>
                                        <p:strVal val="visible"/>
                                      </p:to>
                                    </p:set>
                                    <p:anim calcmode="lin" valueType="num">
                                      <p:cBhvr>
                                        <p:cTn id="27" dur="1" fill="hold"/>
                                        <p:tgtEl>
                                          <p:spTgt spid="7066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p:bldP spid="70663" grpId="0"/>
      <p:bldP spid="70664" grpId="0"/>
      <p:bldP spid="70666" grpId="0"/>
      <p:bldP spid="7066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文本占位符 58369"/>
          <p:cNvSpPr>
            <a:spLocks noGrp="1"/>
          </p:cNvSpPr>
          <p:nvPr>
            <p:ph type="body" idx="1"/>
          </p:nvPr>
        </p:nvSpPr>
        <p:spPr>
          <a:xfrm>
            <a:off x="0" y="188913"/>
            <a:ext cx="9144000" cy="6048375"/>
          </a:xfrm>
        </p:spPr>
        <p:txBody>
          <a:bodyPr/>
          <a:p>
            <a:endParaRPr lang="zh-CN" altLang="en-US" dirty="0">
              <a:solidFill>
                <a:schemeClr val="accent1"/>
              </a:solidFill>
              <a:latin typeface="华文新魏" panose="02010800040101010101" pitchFamily="2" charset="-122"/>
              <a:ea typeface="华文新魏" panose="02010800040101010101" pitchFamily="2" charset="-122"/>
            </a:endParaRPr>
          </a:p>
          <a:p>
            <a:pPr>
              <a:buNone/>
            </a:pPr>
            <a:r>
              <a:rPr lang="zh-CN" altLang="en-US" dirty="0">
                <a:solidFill>
                  <a:schemeClr val="accent1"/>
                </a:solidFill>
                <a:latin typeface="华文新魏" panose="02010800040101010101" pitchFamily="2" charset="-122"/>
                <a:ea typeface="华文新魏" panose="02010800040101010101" pitchFamily="2" charset="-122"/>
              </a:rPr>
              <a:t>　          </a:t>
            </a:r>
            <a:r>
              <a:rPr lang="zh-CN" altLang="en-US" sz="4200" b="1" dirty="0">
                <a:latin typeface="华文新魏" panose="02010800040101010101" pitchFamily="2" charset="-122"/>
                <a:ea typeface="华文新魏" panose="02010800040101010101" pitchFamily="2" charset="-122"/>
              </a:rPr>
              <a:t>归纳贝尔门的典型形象</a:t>
            </a:r>
            <a:r>
              <a:rPr lang="zh-CN" altLang="en-US" sz="4200" b="1" dirty="0">
                <a:solidFill>
                  <a:schemeClr val="accent1"/>
                </a:solidFill>
                <a:latin typeface="华文新魏" panose="02010800040101010101" pitchFamily="2" charset="-122"/>
                <a:ea typeface="华文新魏" panose="02010800040101010101" pitchFamily="2" charset="-122"/>
              </a:rPr>
              <a:t> </a:t>
            </a:r>
            <a:endParaRPr lang="zh-CN" altLang="en-US" sz="4200" b="1" dirty="0">
              <a:solidFill>
                <a:schemeClr val="accent1"/>
              </a:solidFill>
              <a:latin typeface="华文新魏" panose="02010800040101010101" pitchFamily="2" charset="-122"/>
              <a:ea typeface="华文新魏" panose="02010800040101010101" pitchFamily="2" charset="-122"/>
            </a:endParaRPr>
          </a:p>
          <a:p>
            <a:pPr>
              <a:buNone/>
            </a:pPr>
            <a:endParaRPr lang="zh-CN" altLang="en-US" sz="4200" b="1" dirty="0">
              <a:solidFill>
                <a:schemeClr val="accent1"/>
              </a:solidFill>
              <a:latin typeface="华文新魏" panose="02010800040101010101" pitchFamily="2" charset="-122"/>
              <a:ea typeface="华文新魏" panose="02010800040101010101" pitchFamily="2" charset="-122"/>
            </a:endParaRPr>
          </a:p>
          <a:p>
            <a:pPr>
              <a:buNone/>
            </a:pPr>
            <a:r>
              <a:rPr lang="zh-CN" altLang="en-US" b="1" dirty="0">
                <a:solidFill>
                  <a:schemeClr val="accent1"/>
                </a:solidFill>
                <a:latin typeface="华文新魏" panose="02010800040101010101" pitchFamily="2" charset="-122"/>
                <a:ea typeface="华文新魏" panose="02010800040101010101" pitchFamily="2" charset="-122"/>
              </a:rPr>
              <a:t>        </a:t>
            </a:r>
            <a:r>
              <a:rPr lang="zh-CN" altLang="en-US" sz="3400" b="1" dirty="0">
                <a:solidFill>
                  <a:srgbClr val="FF0000"/>
                </a:solidFill>
                <a:latin typeface="华文新魏" panose="02010800040101010101" pitchFamily="2" charset="-122"/>
                <a:ea typeface="华文新魏" panose="02010800040101010101" pitchFamily="2" charset="-122"/>
              </a:rPr>
              <a:t>平凡的甚至有点讨厌的外表下有一颗火热的，金子一样的爱心。 穷困潦倒仍无私关怀、帮助他人，甚至不惜生命代价。 “期待了二十五年的杰作”，不得志仍不放弃追求，抱负远大。 </a:t>
            </a:r>
            <a:endParaRPr lang="zh-CN" altLang="en-US" sz="3400" b="1">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8370">
                                            <p:txEl>
                                              <p:charRg st="1" end="24"/>
                                            </p:txEl>
                                          </p:spTgt>
                                        </p:tgtEl>
                                        <p:attrNameLst>
                                          <p:attrName>style.visibility</p:attrName>
                                        </p:attrNameLst>
                                      </p:cBhvr>
                                      <p:to>
                                        <p:strVal val="visible"/>
                                      </p:to>
                                    </p:set>
                                    <p:anim calcmode="lin" valueType="num">
                                      <p:cBhvr>
                                        <p:cTn id="7" dur="1" fill="hold"/>
                                        <p:tgtEl>
                                          <p:spTgt spid="58370">
                                            <p:txEl>
                                              <p:charRg st="1" end="24"/>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8370">
                                            <p:txEl>
                                              <p:charRg st="25" end="117"/>
                                            </p:txEl>
                                          </p:spTgt>
                                        </p:tgtEl>
                                        <p:attrNameLst>
                                          <p:attrName>style.visibility</p:attrName>
                                        </p:attrNameLst>
                                      </p:cBhvr>
                                      <p:to>
                                        <p:strVal val="visible"/>
                                      </p:to>
                                    </p:set>
                                    <p:anim calcmode="lin" valueType="num">
                                      <p:cBhvr>
                                        <p:cTn id="12" dur="1" fill="hold"/>
                                        <p:tgtEl>
                                          <p:spTgt spid="58370">
                                            <p:txEl>
                                              <p:charRg st="25" end="117"/>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框 37889"/>
          <p:cNvSpPr txBox="1"/>
          <p:nvPr/>
        </p:nvSpPr>
        <p:spPr>
          <a:xfrm>
            <a:off x="250825" y="0"/>
            <a:ext cx="3313113" cy="762000"/>
          </a:xfrm>
          <a:prstGeom prst="rect">
            <a:avLst/>
          </a:prstGeom>
          <a:noFill/>
          <a:ln w="9525">
            <a:noFill/>
          </a:ln>
        </p:spPr>
        <p:txBody>
          <a:bodyPr>
            <a:spAutoFit/>
          </a:bodyPr>
          <a:p>
            <a:r>
              <a:rPr lang="zh-CN" altLang="en-US" sz="4400" b="1" dirty="0">
                <a:solidFill>
                  <a:srgbClr val="FF0000"/>
                </a:solidFill>
                <a:latin typeface="Arial" panose="020B0604020202020204" pitchFamily="34" charset="0"/>
                <a:ea typeface="黑体" panose="02010609060101010101" pitchFamily="2" charset="-122"/>
              </a:rPr>
              <a:t>教学目标：</a:t>
            </a:r>
            <a:endParaRPr lang="zh-CN" altLang="en-US" sz="4400" b="1" dirty="0">
              <a:solidFill>
                <a:srgbClr val="FF0000"/>
              </a:solidFill>
              <a:latin typeface="Arial" panose="020B0604020202020204" pitchFamily="34" charset="0"/>
              <a:ea typeface="黑体" panose="02010609060101010101" pitchFamily="2" charset="-122"/>
            </a:endParaRPr>
          </a:p>
        </p:txBody>
      </p:sp>
      <p:sp>
        <p:nvSpPr>
          <p:cNvPr id="37891" name="文本框 37890"/>
          <p:cNvSpPr txBox="1"/>
          <p:nvPr/>
        </p:nvSpPr>
        <p:spPr>
          <a:xfrm>
            <a:off x="250825" y="836613"/>
            <a:ext cx="8893175" cy="5035550"/>
          </a:xfrm>
          <a:prstGeom prst="rect">
            <a:avLst/>
          </a:prstGeom>
          <a:noFill/>
          <a:ln w="9525">
            <a:noFill/>
          </a:ln>
        </p:spPr>
        <p:txBody>
          <a:bodyPr>
            <a:spAutoFit/>
          </a:bodyPr>
          <a:p>
            <a:r>
              <a:rPr lang="en-US" altLang="zh-CN" sz="3600" b="1">
                <a:latin typeface="黑体" panose="02010609060101010101" pitchFamily="2" charset="-122"/>
                <a:ea typeface="黑体" panose="02010609060101010101" pitchFamily="2" charset="-122"/>
              </a:rPr>
              <a:t>1</a:t>
            </a:r>
            <a:r>
              <a:rPr lang="zh-CN" altLang="en-US" sz="3600" b="1" dirty="0">
                <a:latin typeface="黑体" panose="02010609060101010101" pitchFamily="2" charset="-122"/>
                <a:ea typeface="黑体" panose="02010609060101010101" pitchFamily="2" charset="-122"/>
              </a:rPr>
              <a:t>、</a:t>
            </a:r>
            <a:r>
              <a:rPr lang="zh-CN" altLang="en-US" sz="3600" b="1" dirty="0">
                <a:solidFill>
                  <a:srgbClr val="0000CC"/>
                </a:solidFill>
                <a:latin typeface="黑体" panose="02010609060101010101" pitchFamily="2" charset="-122"/>
                <a:ea typeface="黑体" panose="02010609060101010101" pitchFamily="2" charset="-122"/>
              </a:rPr>
              <a:t>认知目标：</a:t>
            </a:r>
            <a:r>
              <a:rPr lang="zh-CN" altLang="en-US" sz="3600" b="1" dirty="0">
                <a:latin typeface="黑体" panose="02010609060101010101" pitchFamily="2" charset="-122"/>
                <a:ea typeface="黑体" panose="02010609060101010101" pitchFamily="2" charset="-122"/>
              </a:rPr>
              <a:t>了解关于欧</a:t>
            </a:r>
            <a:r>
              <a:rPr lang="en-US" altLang="zh-CN" sz="3600" b="1">
                <a:latin typeface="Arial" panose="020B0604020202020204" pitchFamily="34" charset="0"/>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亨利的文学常识；在阅读小说的过程中赏析欧</a:t>
            </a:r>
            <a:r>
              <a:rPr lang="en-US" altLang="zh-CN" sz="3600" b="1">
                <a:latin typeface="Arial" panose="020B0604020202020204" pitchFamily="34" charset="0"/>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亨利式结尾的特点。</a:t>
            </a:r>
            <a:endParaRPr lang="zh-CN" altLang="en-US" sz="3600" b="1" dirty="0">
              <a:latin typeface="黑体" panose="02010609060101010101" pitchFamily="2" charset="-122"/>
              <a:ea typeface="黑体" panose="02010609060101010101" pitchFamily="2" charset="-122"/>
            </a:endParaRPr>
          </a:p>
          <a:p>
            <a:r>
              <a:rPr lang="en-US" altLang="zh-CN" sz="3600" b="1">
                <a:latin typeface="黑体" panose="02010609060101010101" pitchFamily="2" charset="-122"/>
                <a:ea typeface="黑体" panose="02010609060101010101" pitchFamily="2" charset="-122"/>
              </a:rPr>
              <a:t>2</a:t>
            </a:r>
            <a:r>
              <a:rPr lang="zh-CN" altLang="en-US" sz="3600" b="1" dirty="0">
                <a:latin typeface="黑体" panose="02010609060101010101" pitchFamily="2" charset="-122"/>
                <a:ea typeface="黑体" panose="02010609060101010101" pitchFamily="2" charset="-122"/>
              </a:rPr>
              <a:t>、</a:t>
            </a:r>
            <a:r>
              <a:rPr lang="zh-CN" altLang="en-US" sz="3600" b="1" dirty="0">
                <a:solidFill>
                  <a:srgbClr val="0000CC"/>
                </a:solidFill>
                <a:latin typeface="黑体" panose="02010609060101010101" pitchFamily="2" charset="-122"/>
                <a:ea typeface="黑体" panose="02010609060101010101" pitchFamily="2" charset="-122"/>
              </a:rPr>
              <a:t>能力目标：</a:t>
            </a:r>
            <a:r>
              <a:rPr lang="zh-CN" altLang="en-US" sz="3600" b="1" dirty="0">
                <a:latin typeface="黑体" panose="02010609060101010101" pitchFamily="2" charset="-122"/>
                <a:ea typeface="黑体" panose="02010609060101010101" pitchFamily="2" charset="-122"/>
              </a:rPr>
              <a:t>能够从原文中筛选出关键的词语和句子，并能加以概括，以更准确地理解文中形象和课文主题。</a:t>
            </a:r>
            <a:endParaRPr lang="zh-CN" altLang="en-US" sz="3600" b="1" dirty="0">
              <a:latin typeface="黑体" panose="02010609060101010101" pitchFamily="2" charset="-122"/>
              <a:ea typeface="黑体" panose="02010609060101010101" pitchFamily="2" charset="-122"/>
            </a:endParaRPr>
          </a:p>
          <a:p>
            <a:r>
              <a:rPr lang="en-US" altLang="zh-CN" sz="3600" b="1">
                <a:latin typeface="黑体" panose="02010609060101010101" pitchFamily="2" charset="-122"/>
                <a:ea typeface="黑体" panose="02010609060101010101" pitchFamily="2" charset="-122"/>
              </a:rPr>
              <a:t>3</a:t>
            </a:r>
            <a:r>
              <a:rPr lang="zh-CN" altLang="en-US" sz="3600" b="1" dirty="0">
                <a:latin typeface="黑体" panose="02010609060101010101" pitchFamily="2" charset="-122"/>
                <a:ea typeface="黑体" panose="02010609060101010101" pitchFamily="2" charset="-122"/>
              </a:rPr>
              <a:t>、</a:t>
            </a:r>
            <a:r>
              <a:rPr lang="zh-CN" altLang="en-US" sz="3600" b="1" dirty="0">
                <a:solidFill>
                  <a:srgbClr val="0000CC"/>
                </a:solidFill>
                <a:latin typeface="黑体" panose="02010609060101010101" pitchFamily="2" charset="-122"/>
                <a:ea typeface="黑体" panose="02010609060101010101" pitchFamily="2" charset="-122"/>
              </a:rPr>
              <a:t>情感目标：</a:t>
            </a:r>
            <a:r>
              <a:rPr lang="zh-CN" altLang="en-US" sz="3600" b="1" dirty="0">
                <a:latin typeface="黑体" panose="02010609060101010101" pitchFamily="2" charset="-122"/>
                <a:ea typeface="黑体" panose="02010609060101010101" pitchFamily="2" charset="-122"/>
              </a:rPr>
              <a:t>在对文本解读的基础上，表达出对生命的思考，从而达到学会珍爱生命，关爱他人，乐观向上的目标。</a:t>
            </a:r>
            <a:endParaRPr lang="zh-CN" altLang="en-US" sz="3600" b="1"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500" fill="hold"/>
                                        <p:tgtEl>
                                          <p:spTgt spid="37890"/>
                                        </p:tgtEl>
                                        <p:attrNameLst>
                                          <p:attrName>ppt_x</p:attrName>
                                        </p:attrNameLst>
                                      </p:cBhvr>
                                      <p:tavLst>
                                        <p:tav tm="0">
                                          <p:val>
                                            <p:strVal val="#ppt_x"/>
                                          </p:val>
                                        </p:tav>
                                        <p:tav tm="100000">
                                          <p:val>
                                            <p:strVal val="#ppt_x"/>
                                          </p:val>
                                        </p:tav>
                                      </p:tavLst>
                                    </p:anim>
                                    <p:anim calcmode="lin" valueType="num">
                                      <p:cBhvr additive="base">
                                        <p:cTn id="8"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7891"/>
                                        </p:tgtEl>
                                        <p:attrNameLst>
                                          <p:attrName>style.visibility</p:attrName>
                                        </p:attrNameLst>
                                      </p:cBhvr>
                                      <p:to>
                                        <p:strVal val="visible"/>
                                      </p:to>
                                    </p:set>
                                    <p:animEffect transition="in" filter="diamond(in)">
                                      <p:cBhvr>
                                        <p:cTn id="13" dur="20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标题 62465"/>
          <p:cNvSpPr>
            <a:spLocks noGrp="1"/>
          </p:cNvSpPr>
          <p:nvPr>
            <p:ph type="title"/>
          </p:nvPr>
        </p:nvSpPr>
        <p:spPr/>
        <p:txBody>
          <a:bodyPr/>
          <a:p>
            <a:r>
              <a:rPr lang="zh-CN" altLang="en-US" sz="3800" b="1" dirty="0"/>
              <a:t>为什么说最后一片叶子“才是贝尔门的杰作”？（读最后一段）</a:t>
            </a:r>
            <a:endParaRPr lang="zh-CN" altLang="en-US" sz="3800" b="1" dirty="0"/>
          </a:p>
        </p:txBody>
      </p:sp>
      <p:sp>
        <p:nvSpPr>
          <p:cNvPr id="62467" name="文本占位符 62466"/>
          <p:cNvSpPr>
            <a:spLocks noGrp="1"/>
          </p:cNvSpPr>
          <p:nvPr>
            <p:ph type="body" sz="half" idx="1"/>
            <p:custDataLst>
              <p:tags r:id="rId1"/>
            </p:custDataLst>
          </p:nvPr>
        </p:nvSpPr>
        <p:spPr>
          <a:xfrm>
            <a:off x="468313" y="1773238"/>
            <a:ext cx="4897437" cy="3894137"/>
          </a:xfrm>
        </p:spPr>
        <p:txBody>
          <a:bodyPr/>
          <a:p>
            <a:pPr>
              <a:lnSpc>
                <a:spcPct val="80000"/>
              </a:lnSpc>
              <a:buClr>
                <a:schemeClr val="accent1"/>
              </a:buClr>
              <a:buSzPct val="65000"/>
              <a:buFont typeface="Wingdings" panose="05000000000000000000" pitchFamily="2" charset="2"/>
              <a:buNone/>
            </a:pPr>
            <a:r>
              <a:rPr lang="zh-CN" altLang="en-US" sz="3500" dirty="0"/>
              <a:t>         </a:t>
            </a:r>
            <a:r>
              <a:rPr lang="zh-CN" altLang="en-US" sz="3500" b="1" dirty="0"/>
              <a:t>因为这片叶子不仅是贝尔门追求</a:t>
            </a:r>
            <a:r>
              <a:rPr lang="en-US" altLang="zh-CN" sz="3500" b="1"/>
              <a:t>40</a:t>
            </a:r>
            <a:r>
              <a:rPr lang="zh-CN" altLang="en-US" sz="3500" b="1" dirty="0"/>
              <a:t>年，等待</a:t>
            </a:r>
            <a:r>
              <a:rPr lang="en-US" altLang="zh-CN" sz="3500" b="1"/>
              <a:t>25</a:t>
            </a:r>
            <a:r>
              <a:rPr lang="zh-CN" altLang="en-US" sz="3500" b="1" dirty="0"/>
              <a:t>年的艺术结晶，还是贝尔门人性的象征，它融进了贝尔门的爱、善、感情和宝贵生命，成为了真正的不朽杰作。</a:t>
            </a:r>
            <a:br>
              <a:rPr lang="zh-CN" altLang="en-US" sz="2000" dirty="0"/>
            </a:br>
            <a:br>
              <a:rPr lang="zh-CN" altLang="en-US" sz="2000" dirty="0"/>
            </a:br>
            <a:r>
              <a:rPr lang="zh-CN" altLang="en-US" sz="2000" dirty="0"/>
              <a:t>　　</a:t>
            </a:r>
            <a:endParaRPr lang="zh-CN" altLang="en-US" sz="2000" dirty="0"/>
          </a:p>
        </p:txBody>
      </p:sp>
      <p:pic>
        <p:nvPicPr>
          <p:cNvPr id="62468" name="内容占位符 62467" descr="16_FHurMHxcOQ9Q"/>
          <p:cNvPicPr>
            <a:picLocks noChangeAspect="1"/>
          </p:cNvPicPr>
          <p:nvPr>
            <p:ph sz="half" idx="2"/>
          </p:nvPr>
        </p:nvPicPr>
        <p:blipFill>
          <a:blip r:embed="rId2"/>
          <a:stretch>
            <a:fillRect/>
          </a:stretch>
        </p:blipFill>
        <p:spPr>
          <a:xfrm>
            <a:off x="5373688" y="2852738"/>
            <a:ext cx="3770312" cy="2833687"/>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6246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62468"/>
                                        </p:tgtEl>
                                        <p:attrNameLst>
                                          <p:attrName>style.visibility</p:attrName>
                                        </p:attrNameLst>
                                      </p:cBhvr>
                                      <p:to>
                                        <p:strVal val="visible"/>
                                      </p:to>
                                    </p:set>
                                    <p:animEffect transition="in" filter="fade">
                                      <p:cBhvr>
                                        <p:cTn id="11" dur="1000"/>
                                        <p:tgtEl>
                                          <p:spTgt spid="62468"/>
                                        </p:tgtEl>
                                      </p:cBhvr>
                                    </p:animEffect>
                                    <p:anim calcmode="lin" valueType="num">
                                      <p:cBhvr>
                                        <p:cTn id="12" dur="1000" fill="hold"/>
                                        <p:tgtEl>
                                          <p:spTgt spid="62468"/>
                                        </p:tgtEl>
                                        <p:attrNameLst>
                                          <p:attrName>ppt_x</p:attrName>
                                        </p:attrNameLst>
                                      </p:cBhvr>
                                      <p:tavLst>
                                        <p:tav tm="0">
                                          <p:val>
                                            <p:strVal val="#ppt_x"/>
                                          </p:val>
                                        </p:tav>
                                        <p:tav tm="100000">
                                          <p:val>
                                            <p:strVal val="#ppt_x"/>
                                          </p:val>
                                        </p:tav>
                                      </p:tavLst>
                                    </p:anim>
                                    <p:anim calcmode="lin" valueType="num">
                                      <p:cBhvr>
                                        <p:cTn id="13" dur="1000" fill="hold"/>
                                        <p:tgtEl>
                                          <p:spTgt spid="6246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62467">
                                            <p:txEl>
                                              <p:pRg st="0" end="0"/>
                                            </p:txEl>
                                          </p:spTgt>
                                        </p:tgtEl>
                                        <p:attrNameLst>
                                          <p:attrName>style.visibility</p:attrName>
                                        </p:attrNameLst>
                                      </p:cBhvr>
                                      <p:to>
                                        <p:strVal val="visible"/>
                                      </p:to>
                                    </p:set>
                                    <p:anim calcmode="lin" valueType="num">
                                      <p:cBhvr additive="base">
                                        <p:cTn id="18" dur="500"/>
                                        <p:tgtEl>
                                          <p:spTgt spid="62467">
                                            <p:txEl>
                                              <p:pRg st="0" end="0"/>
                                            </p:txEl>
                                          </p:spTgt>
                                        </p:tgtEl>
                                        <p:attrNameLst>
                                          <p:attrName>ppt_y</p:attrName>
                                        </p:attrNameLst>
                                      </p:cBhvr>
                                      <p:tavLst>
                                        <p:tav tm="0">
                                          <p:val>
                                            <p:strVal val="#ppt_y+#ppt_h*1.125000"/>
                                          </p:val>
                                        </p:tav>
                                        <p:tav tm="100000">
                                          <p:val>
                                            <p:strVal val="#ppt_y"/>
                                          </p:val>
                                        </p:tav>
                                      </p:tavLst>
                                    </p:anim>
                                    <p:animEffect transition="in" filter="wipe(up)">
                                      <p:cBhvr>
                                        <p:cTn id="19" dur="500"/>
                                        <p:tgtEl>
                                          <p:spTgt spid="624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7" grpId="0" build="p"/>
      <p:bldP spid="62467"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21505"/>
          <p:cNvSpPr txBox="1"/>
          <p:nvPr/>
        </p:nvSpPr>
        <p:spPr>
          <a:xfrm>
            <a:off x="476885" y="442595"/>
            <a:ext cx="7466013" cy="2245360"/>
          </a:xfrm>
          <a:prstGeom prst="rect">
            <a:avLst/>
          </a:prstGeom>
          <a:noFill/>
          <a:ln w="9525">
            <a:noFill/>
          </a:ln>
        </p:spPr>
        <p:txBody>
          <a:bodyPr>
            <a:spAutoFit/>
          </a:bodyPr>
          <a:p>
            <a:pPr marL="342900" indent="-342900" algn="l">
              <a:lnSpc>
                <a:spcPct val="80000"/>
              </a:lnSpc>
              <a:spcBef>
                <a:spcPct val="20000"/>
              </a:spcBef>
              <a:buClr>
                <a:schemeClr val="accent1"/>
              </a:buClr>
              <a:buSzPct val="65000"/>
              <a:buFont typeface="Wingdings" panose="05000000000000000000" pitchFamily="2" charset="2"/>
            </a:pPr>
            <a:r>
              <a:rPr lang="en-US" altLang="zh-CN" sz="3500" b="1" dirty="0">
                <a:latin typeface="+mn-lt"/>
                <a:ea typeface="+mn-ea"/>
              </a:rPr>
              <a:t>   </a:t>
            </a:r>
            <a:r>
              <a:rPr lang="zh-CN" altLang="en-US" sz="3500" b="1" dirty="0">
                <a:latin typeface="+mn-lt"/>
                <a:ea typeface="+mn-ea"/>
              </a:rPr>
              <a:t>完成了“最后一片叶子”，这不仅因为这片叶子画得逼真，更因为这片叶子给予病人“生”的希望和信念，表现了普通人之间的无私情谊，闪烁着人性的光辉。</a:t>
            </a:r>
            <a:endParaRPr lang="zh-CN" altLang="en-US" sz="3500" b="1" dirty="0">
              <a:latin typeface="+mn-lt"/>
              <a:ea typeface="+mn-ea"/>
            </a:endParaRPr>
          </a:p>
        </p:txBody>
      </p:sp>
      <p:pic>
        <p:nvPicPr>
          <p:cNvPr id="62468" name="内容占位符 62467" descr="16_FHurMHxcOQ9Q"/>
          <p:cNvPicPr>
            <a:picLocks noChangeAspect="1"/>
          </p:cNvPicPr>
          <p:nvPr/>
        </p:nvPicPr>
        <p:blipFill>
          <a:blip r:embed="rId1"/>
          <a:stretch>
            <a:fillRect/>
          </a:stretch>
        </p:blipFill>
        <p:spPr>
          <a:xfrm>
            <a:off x="5373688" y="2852738"/>
            <a:ext cx="3770312" cy="28336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fade">
                                      <p:cBhvr>
                                        <p:cTn id="7" dur="1000"/>
                                        <p:tgtEl>
                                          <p:spTgt spid="62468"/>
                                        </p:tgtEl>
                                      </p:cBhvr>
                                    </p:animEffect>
                                    <p:anim calcmode="lin" valueType="num">
                                      <p:cBhvr>
                                        <p:cTn id="8" dur="1000" fill="hold"/>
                                        <p:tgtEl>
                                          <p:spTgt spid="62468"/>
                                        </p:tgtEl>
                                        <p:attrNameLst>
                                          <p:attrName>ppt_x</p:attrName>
                                        </p:attrNameLst>
                                      </p:cBhvr>
                                      <p:tavLst>
                                        <p:tav tm="0">
                                          <p:val>
                                            <p:strVal val="#ppt_x"/>
                                          </p:val>
                                        </p:tav>
                                        <p:tav tm="100000">
                                          <p:val>
                                            <p:strVal val="#ppt_x"/>
                                          </p:val>
                                        </p:tav>
                                      </p:tavLst>
                                    </p:anim>
                                    <p:anim calcmode="lin" valueType="num">
                                      <p:cBhvr>
                                        <p:cTn id="9" dur="1000" fill="hold"/>
                                        <p:tgtEl>
                                          <p:spTgt spid="624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34817" descr="图片2"/>
          <p:cNvPicPr>
            <a:picLocks noChangeAspect="1"/>
          </p:cNvPicPr>
          <p:nvPr/>
        </p:nvPicPr>
        <p:blipFill>
          <a:blip r:embed="rId1"/>
          <a:stretch>
            <a:fillRect/>
          </a:stretch>
        </p:blipFill>
        <p:spPr>
          <a:xfrm>
            <a:off x="4356100" y="209550"/>
            <a:ext cx="3829050" cy="6648450"/>
          </a:xfrm>
          <a:prstGeom prst="rect">
            <a:avLst/>
          </a:prstGeom>
          <a:noFill/>
          <a:ln w="9525">
            <a:noFill/>
          </a:ln>
        </p:spPr>
      </p:pic>
      <p:sp>
        <p:nvSpPr>
          <p:cNvPr id="34819" name="文本框 34818"/>
          <p:cNvSpPr txBox="1"/>
          <p:nvPr/>
        </p:nvSpPr>
        <p:spPr>
          <a:xfrm>
            <a:off x="1038225" y="1085850"/>
            <a:ext cx="1536700" cy="5143500"/>
          </a:xfrm>
          <a:prstGeom prst="rect">
            <a:avLst/>
          </a:prstGeom>
          <a:noFill/>
          <a:ln w="9525">
            <a:noFill/>
          </a:ln>
        </p:spPr>
        <p:txBody>
          <a:bodyPr vert="eaVert" wrap="none" anchor="t">
            <a:spAutoFit/>
          </a:bodyPr>
          <a:p>
            <a:r>
              <a:rPr lang="zh-CN" altLang="en-US" sz="4400" b="1" dirty="0">
                <a:solidFill>
                  <a:srgbClr val="FF0000"/>
                </a:solidFill>
                <a:latin typeface="Arial" panose="020B0604020202020204" pitchFamily="34" charset="0"/>
              </a:rPr>
              <a:t>体会欧</a:t>
            </a:r>
            <a:r>
              <a:rPr lang="en-US" altLang="zh-CN" sz="4400" b="1">
                <a:solidFill>
                  <a:srgbClr val="FF0000"/>
                </a:solidFill>
                <a:latin typeface="Arial" panose="020B0604020202020204" pitchFamily="34" charset="0"/>
              </a:rPr>
              <a:t>·</a:t>
            </a:r>
            <a:r>
              <a:rPr lang="zh-CN" altLang="en-US" sz="4400" b="1" dirty="0">
                <a:solidFill>
                  <a:srgbClr val="FF0000"/>
                </a:solidFill>
                <a:latin typeface="Arial" panose="020B0604020202020204" pitchFamily="34" charset="0"/>
              </a:rPr>
              <a:t>亨利短篇</a:t>
            </a:r>
            <a:endParaRPr lang="zh-CN" altLang="en-US" sz="4400" b="1" dirty="0">
              <a:solidFill>
                <a:srgbClr val="FF0000"/>
              </a:solidFill>
              <a:latin typeface="Arial" panose="020B0604020202020204" pitchFamily="34" charset="0"/>
            </a:endParaRPr>
          </a:p>
          <a:p>
            <a:r>
              <a:rPr lang="zh-CN" altLang="en-US" sz="4400" b="1" dirty="0">
                <a:solidFill>
                  <a:srgbClr val="FF0000"/>
                </a:solidFill>
                <a:latin typeface="Arial" panose="020B0604020202020204" pitchFamily="34" charset="0"/>
              </a:rPr>
              <a:t>小说创作的艺术特点</a:t>
            </a:r>
            <a:endParaRPr lang="zh-CN" altLang="en-US" sz="4400" b="1" dirty="0">
              <a:solidFill>
                <a:srgbClr val="FF0000"/>
              </a:solidFill>
              <a:latin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占位符 28673"/>
          <p:cNvSpPr>
            <a:spLocks noGrp="1"/>
          </p:cNvSpPr>
          <p:nvPr>
            <p:ph type="body" idx="1"/>
          </p:nvPr>
        </p:nvSpPr>
        <p:spPr>
          <a:xfrm>
            <a:off x="0" y="0"/>
            <a:ext cx="9144000" cy="6858000"/>
          </a:xfrm>
        </p:spPr>
        <p:txBody>
          <a:bodyPr/>
          <a:p>
            <a:pPr>
              <a:buNone/>
            </a:pPr>
            <a:r>
              <a:rPr lang="zh-CN" altLang="en-US" dirty="0">
                <a:latin typeface="宋体" panose="02010600030101010101" pitchFamily="2" charset="-122"/>
              </a:rPr>
              <a:t>     </a:t>
            </a:r>
            <a:r>
              <a:rPr lang="zh-CN" altLang="en-US" b="1" dirty="0">
                <a:solidFill>
                  <a:srgbClr val="3333FF"/>
                </a:solidFill>
                <a:latin typeface="黑体" panose="02010609060101010101" pitchFamily="2" charset="-122"/>
                <a:ea typeface="黑体" panose="02010609060101010101" pitchFamily="2" charset="-122"/>
              </a:rPr>
              <a:t>欧</a:t>
            </a:r>
            <a:r>
              <a:rPr lang="zh-CN" altLang="en-US" b="1" dirty="0">
                <a:solidFill>
                  <a:srgbClr val="3333FF"/>
                </a:solidFill>
                <a:latin typeface="Arial" panose="020B0604020202020204" pitchFamily="34" charset="0"/>
                <a:ea typeface="黑体" panose="02010609060101010101" pitchFamily="2" charset="-122"/>
              </a:rPr>
              <a:t>·</a:t>
            </a:r>
            <a:r>
              <a:rPr lang="zh-CN" altLang="en-US" b="1" dirty="0">
                <a:solidFill>
                  <a:srgbClr val="3333FF"/>
                </a:solidFill>
                <a:latin typeface="黑体" panose="02010609060101010101" pitchFamily="2" charset="-122"/>
                <a:ea typeface="黑体" panose="02010609060101010101" pitchFamily="2" charset="-122"/>
              </a:rPr>
              <a:t>亨利式的结尾：欧</a:t>
            </a:r>
            <a:r>
              <a:rPr lang="zh-CN" altLang="en-US" b="1" dirty="0">
                <a:solidFill>
                  <a:srgbClr val="3333FF"/>
                </a:solidFill>
                <a:latin typeface="Arial" panose="020B0604020202020204" pitchFamily="34" charset="0"/>
                <a:ea typeface="黑体" panose="02010609060101010101" pitchFamily="2" charset="-122"/>
              </a:rPr>
              <a:t>·</a:t>
            </a:r>
            <a:r>
              <a:rPr lang="zh-CN" altLang="en-US" b="1" dirty="0">
                <a:solidFill>
                  <a:srgbClr val="3333FF"/>
                </a:solidFill>
                <a:latin typeface="黑体" panose="02010609060101010101" pitchFamily="2" charset="-122"/>
                <a:ea typeface="黑体" panose="02010609060101010101" pitchFamily="2" charset="-122"/>
              </a:rPr>
              <a:t>亨利在短篇小说的艺术处理上最大的特点就是“小说的意外结局”。</a:t>
            </a:r>
            <a:r>
              <a:rPr lang="zh-CN" altLang="en-US" b="1" dirty="0">
                <a:solidFill>
                  <a:srgbClr val="FF0000"/>
                </a:solidFill>
                <a:latin typeface="黑体" panose="02010609060101010101" pitchFamily="2" charset="-122"/>
                <a:ea typeface="黑体" panose="02010609060101010101" pitchFamily="2" charset="-122"/>
              </a:rPr>
              <a:t>出乎意料之外，又在情理之中</a:t>
            </a:r>
            <a:r>
              <a:rPr lang="zh-CN" altLang="en-US" b="1" dirty="0">
                <a:solidFill>
                  <a:srgbClr val="3333FF"/>
                </a:solidFill>
                <a:latin typeface="黑体" panose="02010609060101010101" pitchFamily="2" charset="-122"/>
                <a:ea typeface="黑体" panose="02010609060101010101" pitchFamily="2" charset="-122"/>
              </a:rPr>
              <a:t>。读者眼看着情节似乎明明朝着一个方向发展，但结局往往来了个出其不意，产生出令人啼笑皆非的幽默效果。然而这意外的结局一般来说是令人宽慰的，是带着眼泪的微笑。 </a:t>
            </a:r>
            <a:endParaRPr lang="zh-CN" altLang="en-US" b="1">
              <a:solidFill>
                <a:srgbClr val="3333FF"/>
              </a:solidFill>
              <a:latin typeface="黑体" panose="02010609060101010101" pitchFamily="2" charset="-122"/>
              <a:ea typeface="黑体" panose="02010609060101010101" pitchFamily="2" charset="-122"/>
            </a:endParaRPr>
          </a:p>
        </p:txBody>
      </p:sp>
      <p:pic>
        <p:nvPicPr>
          <p:cNvPr id="28675" name="图片 28674" descr="u=1381090208,2642882818&amp;gp=0"/>
          <p:cNvPicPr>
            <a:picLocks noChangeAspect="1"/>
          </p:cNvPicPr>
          <p:nvPr/>
        </p:nvPicPr>
        <p:blipFill>
          <a:blip r:embed="rId1"/>
          <a:stretch>
            <a:fillRect/>
          </a:stretch>
        </p:blipFill>
        <p:spPr>
          <a:xfrm>
            <a:off x="6172200" y="3276600"/>
            <a:ext cx="2971800" cy="3581400"/>
          </a:xfrm>
          <a:prstGeom prst="rect">
            <a:avLst/>
          </a:prstGeom>
          <a:noFill/>
          <a:ln w="9525">
            <a:noFill/>
          </a:ln>
        </p:spPr>
      </p:pic>
      <p:pic>
        <p:nvPicPr>
          <p:cNvPr id="28676" name="图片 28675" descr="080"/>
          <p:cNvPicPr>
            <a:picLocks noChangeAspect="1"/>
          </p:cNvPicPr>
          <p:nvPr/>
        </p:nvPicPr>
        <p:blipFill>
          <a:blip r:embed="rId2"/>
          <a:stretch>
            <a:fillRect/>
          </a:stretch>
        </p:blipFill>
        <p:spPr>
          <a:xfrm>
            <a:off x="1981200" y="3048000"/>
            <a:ext cx="3124200" cy="3810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0-#ppt_w/2"/>
                                          </p:val>
                                        </p:tav>
                                        <p:tav tm="100000">
                                          <p:val>
                                            <p:strVal val="#ppt_x"/>
                                          </p:val>
                                        </p:tav>
                                      </p:tavLst>
                                    </p:anim>
                                    <p:anim calcmode="lin" valueType="num">
                                      <p:cBhvr additive="base">
                                        <p:cTn id="8" dur="500" fill="hold"/>
                                        <p:tgtEl>
                                          <p:spTgt spid="2867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arbrak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6"/>
                                        </p:tgtEl>
                                        <p:attrNameLst>
                                          <p:attrName>style.visibility</p:attrName>
                                        </p:attrNameLst>
                                      </p:cBhvr>
                                      <p:to>
                                        <p:strVal val="visible"/>
                                      </p:to>
                                    </p:set>
                                    <p:anim calcmode="lin" valueType="num">
                                      <p:cBhvr additive="base">
                                        <p:cTn id="13" dur="500" fill="hold"/>
                                        <p:tgtEl>
                                          <p:spTgt spid="28676"/>
                                        </p:tgtEl>
                                        <p:attrNameLst>
                                          <p:attrName>ppt_x</p:attrName>
                                        </p:attrNameLst>
                                      </p:cBhvr>
                                      <p:tavLst>
                                        <p:tav tm="0">
                                          <p:val>
                                            <p:strVal val="#ppt_x"/>
                                          </p:val>
                                        </p:tav>
                                        <p:tav tm="100000">
                                          <p:val>
                                            <p:strVal val="#ppt_x"/>
                                          </p:val>
                                        </p:tav>
                                      </p:tavLst>
                                    </p:anim>
                                    <p:anim calcmode="lin" valueType="num">
                                      <p:cBhvr additive="base">
                                        <p:cTn id="14" dur="500" fill="hold"/>
                                        <p:tgtEl>
                                          <p:spTgt spid="2867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4"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文本占位符 72705"/>
          <p:cNvSpPr>
            <a:spLocks noGrp="1"/>
          </p:cNvSpPr>
          <p:nvPr>
            <p:ph type="body" idx="1"/>
          </p:nvPr>
        </p:nvSpPr>
        <p:spPr>
          <a:xfrm>
            <a:off x="0" y="476250"/>
            <a:ext cx="8748713" cy="5870575"/>
          </a:xfrm>
        </p:spPr>
        <p:txBody>
          <a:bodyPr/>
          <a:p>
            <a:pPr>
              <a:lnSpc>
                <a:spcPct val="90000"/>
              </a:lnSpc>
              <a:spcBef>
                <a:spcPct val="0"/>
              </a:spcBef>
              <a:buNone/>
            </a:pPr>
            <a:r>
              <a:rPr lang="zh-CN" altLang="en-US" dirty="0">
                <a:solidFill>
                  <a:schemeClr val="bg1"/>
                </a:solidFill>
                <a:latin typeface="黑体" panose="02010609060101010101" pitchFamily="2" charset="-122"/>
                <a:ea typeface="黑体" panose="02010609060101010101" pitchFamily="2" charset="-122"/>
              </a:rPr>
              <a:t> </a:t>
            </a:r>
            <a:br>
              <a:rPr lang="zh-CN" altLang="en-US" dirty="0">
                <a:solidFill>
                  <a:srgbClr val="FF0000"/>
                </a:solidFill>
                <a:latin typeface="黑体" panose="02010609060101010101" pitchFamily="2" charset="-122"/>
                <a:ea typeface="黑体" panose="02010609060101010101" pitchFamily="2" charset="-122"/>
              </a:rPr>
            </a:br>
            <a:endParaRPr lang="zh-CN" altLang="en-US" b="1">
              <a:solidFill>
                <a:srgbClr val="FF0000"/>
              </a:solidFill>
              <a:latin typeface="黑体" panose="02010609060101010101" pitchFamily="2" charset="-122"/>
              <a:ea typeface="黑体" panose="02010609060101010101" pitchFamily="2" charset="-122"/>
            </a:endParaRPr>
          </a:p>
          <a:p>
            <a:pPr>
              <a:lnSpc>
                <a:spcPct val="90000"/>
              </a:lnSpc>
              <a:spcBef>
                <a:spcPct val="0"/>
              </a:spcBef>
              <a:buNone/>
            </a:pPr>
            <a:r>
              <a:rPr lang="en-US" altLang="zh-CN">
                <a:solidFill>
                  <a:srgbClr val="FF0000"/>
                </a:solidFill>
                <a:latin typeface="黑体" panose="02010609060101010101" pitchFamily="2" charset="-122"/>
                <a:ea typeface="黑体" panose="02010609060101010101" pitchFamily="2" charset="-122"/>
              </a:rPr>
              <a:t>2</a:t>
            </a:r>
            <a:r>
              <a:rPr lang="zh-CN" altLang="en-US" dirty="0">
                <a:solidFill>
                  <a:srgbClr val="FF0000"/>
                </a:solidFill>
                <a:latin typeface="黑体" panose="02010609060101010101" pitchFamily="2" charset="-122"/>
                <a:ea typeface="黑体" panose="02010609060101010101" pitchFamily="2" charset="-122"/>
              </a:rPr>
              <a:t>、试问小说的结局有怎样的特点？能找出前面的伏笔吗？ </a:t>
            </a:r>
            <a:br>
              <a:rPr lang="zh-CN" altLang="en-US" dirty="0">
                <a:solidFill>
                  <a:srgbClr val="FF0000"/>
                </a:solidFill>
                <a:latin typeface="黑体" panose="02010609060101010101" pitchFamily="2" charset="-122"/>
                <a:ea typeface="黑体" panose="02010609060101010101" pitchFamily="2" charset="-122"/>
              </a:rPr>
            </a:br>
            <a:endParaRPr lang="zh-CN" altLang="en-US" dirty="0">
              <a:solidFill>
                <a:srgbClr val="FF0000"/>
              </a:solidFill>
              <a:latin typeface="黑体" panose="02010609060101010101" pitchFamily="2" charset="-122"/>
              <a:ea typeface="黑体" panose="02010609060101010101" pitchFamily="2" charset="-122"/>
            </a:endParaRPr>
          </a:p>
          <a:p>
            <a:pPr>
              <a:lnSpc>
                <a:spcPct val="90000"/>
              </a:lnSpc>
              <a:spcBef>
                <a:spcPct val="0"/>
              </a:spcBef>
              <a:buNone/>
            </a:pPr>
            <a:r>
              <a:rPr lang="zh-CN" altLang="en-US" dirty="0">
                <a:solidFill>
                  <a:srgbClr val="FF0000"/>
                </a:solidFill>
                <a:latin typeface="黑体" panose="02010609060101010101" pitchFamily="2" charset="-122"/>
                <a:ea typeface="黑体" panose="02010609060101010101" pitchFamily="2" charset="-122"/>
              </a:rPr>
              <a:t>     欧</a:t>
            </a:r>
            <a:r>
              <a:rPr lang="en-US" altLang="zh-CN">
                <a:solidFill>
                  <a:srgbClr val="FF0000"/>
                </a:solidFill>
                <a:latin typeface="Arial" panose="020B0604020202020204" pitchFamily="34" charset="0"/>
                <a:ea typeface="黑体" panose="02010609060101010101" pitchFamily="2" charset="-122"/>
              </a:rPr>
              <a:t>·</a:t>
            </a:r>
            <a:r>
              <a:rPr lang="zh-CN" altLang="en-US" dirty="0">
                <a:solidFill>
                  <a:srgbClr val="FF0000"/>
                </a:solidFill>
                <a:latin typeface="黑体" panose="02010609060101010101" pitchFamily="2" charset="-122"/>
                <a:ea typeface="黑体" panose="02010609060101010101" pitchFamily="2" charset="-122"/>
              </a:rPr>
              <a:t>亨利式的结尾。欧</a:t>
            </a:r>
            <a:r>
              <a:rPr lang="en-US" altLang="zh-CN">
                <a:solidFill>
                  <a:srgbClr val="FF0000"/>
                </a:solidFill>
                <a:latin typeface="Arial" panose="020B0604020202020204" pitchFamily="34" charset="0"/>
                <a:ea typeface="黑体" panose="02010609060101010101" pitchFamily="2" charset="-122"/>
              </a:rPr>
              <a:t>·</a:t>
            </a:r>
            <a:r>
              <a:rPr lang="zh-CN" altLang="en-US" dirty="0">
                <a:solidFill>
                  <a:srgbClr val="FF0000"/>
                </a:solidFill>
                <a:latin typeface="黑体" panose="02010609060101010101" pitchFamily="2" charset="-122"/>
                <a:ea typeface="黑体" panose="02010609060101010101" pitchFamily="2" charset="-122"/>
              </a:rPr>
              <a:t>亨利在短篇小说的艺术处理上最大的特点就是“小说的意外结局”。出乎意料之外，又在情理之中。读者眼看着情节似乎明明朝着一个方向发展，但结局往往来了个出其不意。</a:t>
            </a:r>
            <a:endParaRPr lang="zh-CN" altLang="en-US" b="1">
              <a:solidFill>
                <a:srgbClr val="FF0000"/>
              </a:solidFill>
              <a:latin typeface="黑体" panose="02010609060101010101" pitchFamily="2" charset="-122"/>
              <a:ea typeface="黑体" panose="02010609060101010101" pitchFamily="2" charset="-122"/>
            </a:endParaRPr>
          </a:p>
        </p:txBody>
      </p:sp>
      <p:sp>
        <p:nvSpPr>
          <p:cNvPr id="72707" name="矩形 72706"/>
          <p:cNvSpPr/>
          <p:nvPr/>
        </p:nvSpPr>
        <p:spPr>
          <a:xfrm>
            <a:off x="2916238" y="404813"/>
            <a:ext cx="1809750" cy="579437"/>
          </a:xfrm>
          <a:prstGeom prst="rect">
            <a:avLst/>
          </a:prstGeom>
          <a:solidFill>
            <a:srgbClr val="00FF00"/>
          </a:solidFill>
          <a:ln w="9525">
            <a:noFill/>
          </a:ln>
        </p:spPr>
        <p:txBody>
          <a:bodyPr wrap="none" anchor="t">
            <a:spAutoFit/>
          </a:bodyPr>
          <a:p>
            <a:r>
              <a:rPr lang="zh-CN" altLang="en-US" sz="3200" dirty="0">
                <a:solidFill>
                  <a:srgbClr val="FF0000"/>
                </a:solidFill>
                <a:latin typeface="Arial" panose="020B0604020202020204" pitchFamily="34" charset="0"/>
                <a:ea typeface="华文行楷" panose="02010800040101010101" pitchFamily="2" charset="-122"/>
              </a:rPr>
              <a:t>文本探讨</a:t>
            </a:r>
            <a:endParaRPr lang="zh-CN" altLang="en-US" sz="3200" dirty="0">
              <a:solidFill>
                <a:srgbClr val="FF0000"/>
              </a:solidFill>
              <a:latin typeface="Arial" panose="020B0604020202020204" pitchFamily="34" charset="0"/>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2706">
                                            <p:txEl>
                                              <p:charRg st="0" end="3"/>
                                            </p:txEl>
                                          </p:spTgt>
                                        </p:tgtEl>
                                        <p:attrNameLst>
                                          <p:attrName>style.visibility</p:attrName>
                                        </p:attrNameLst>
                                      </p:cBhvr>
                                      <p:to>
                                        <p:strVal val="visible"/>
                                      </p:to>
                                    </p:set>
                                    <p:anim calcmode="lin" valueType="num">
                                      <p:cBhvr additive="base">
                                        <p:cTn id="7" dur="500" fill="hold"/>
                                        <p:tgtEl>
                                          <p:spTgt spid="72706">
                                            <p:txEl>
                                              <p:charRg st="0"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2706">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2706">
                                            <p:txEl>
                                              <p:charRg st="3" end="32"/>
                                            </p:txEl>
                                          </p:spTgt>
                                        </p:tgtEl>
                                        <p:attrNameLst>
                                          <p:attrName>style.visibility</p:attrName>
                                        </p:attrNameLst>
                                      </p:cBhvr>
                                      <p:to>
                                        <p:strVal val="visible"/>
                                      </p:to>
                                    </p:set>
                                    <p:anim calcmode="lin" valueType="num">
                                      <p:cBhvr additive="base">
                                        <p:cTn id="13" dur="500" fill="hold"/>
                                        <p:tgtEl>
                                          <p:spTgt spid="72706">
                                            <p:txEl>
                                              <p:charRg st="3" end="3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2706">
                                            <p:txEl>
                                              <p:charRg st="3" end="3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2706">
                                            <p:txEl>
                                              <p:charRg st="32" end="126"/>
                                            </p:txEl>
                                          </p:spTgt>
                                        </p:tgtEl>
                                        <p:attrNameLst>
                                          <p:attrName>style.visibility</p:attrName>
                                        </p:attrNameLst>
                                      </p:cBhvr>
                                      <p:to>
                                        <p:strVal val="visible"/>
                                      </p:to>
                                    </p:set>
                                    <p:anim calcmode="lin" valueType="num">
                                      <p:cBhvr additive="base">
                                        <p:cTn id="19" dur="500" fill="hold"/>
                                        <p:tgtEl>
                                          <p:spTgt spid="72706">
                                            <p:txEl>
                                              <p:charRg st="32" end="12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2706">
                                            <p:txEl>
                                              <p:charRg st="32" end="12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2706">
                                            <p:txEl>
                                              <p:charRg st="3" end="32"/>
                                            </p:txEl>
                                          </p:spTgt>
                                        </p:tgtEl>
                                        <p:attrNameLst>
                                          <p:attrName>style.visibility</p:attrName>
                                        </p:attrNameLst>
                                      </p:cBhvr>
                                      <p:to>
                                        <p:strVal val="visible"/>
                                      </p:to>
                                    </p:set>
                                    <p:anim calcmode="lin" valueType="num">
                                      <p:cBhvr additive="base">
                                        <p:cTn id="25" dur="500" fill="hold"/>
                                        <p:tgtEl>
                                          <p:spTgt spid="72706">
                                            <p:txEl>
                                              <p:charRg st="3" end="3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2706">
                                            <p:txEl>
                                              <p:charRg st="3" end="3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2706">
                                            <p:txEl>
                                              <p:charRg st="32" end="126"/>
                                            </p:txEl>
                                          </p:spTgt>
                                        </p:tgtEl>
                                        <p:attrNameLst>
                                          <p:attrName>style.visibility</p:attrName>
                                        </p:attrNameLst>
                                      </p:cBhvr>
                                      <p:to>
                                        <p:strVal val="visible"/>
                                      </p:to>
                                    </p:set>
                                    <p:anim calcmode="lin" valueType="num">
                                      <p:cBhvr additive="base">
                                        <p:cTn id="31" dur="500" fill="hold"/>
                                        <p:tgtEl>
                                          <p:spTgt spid="72706">
                                            <p:txEl>
                                              <p:charRg st="32" end="12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2706">
                                            <p:txEl>
                                              <p:charRg st="32" end="12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文本占位符 71681"/>
          <p:cNvSpPr>
            <a:spLocks noGrp="1"/>
          </p:cNvSpPr>
          <p:nvPr>
            <p:ph type="body" idx="1"/>
          </p:nvPr>
        </p:nvSpPr>
        <p:spPr>
          <a:xfrm>
            <a:off x="-14605" y="307340"/>
            <a:ext cx="8686800" cy="6712585"/>
          </a:xfrm>
        </p:spPr>
        <p:txBody>
          <a:bodyPr/>
          <a:p>
            <a:pPr>
              <a:lnSpc>
                <a:spcPct val="90000"/>
              </a:lnSpc>
              <a:buNone/>
            </a:pPr>
            <a:r>
              <a:rPr lang="zh-CN" altLang="en-US" sz="2600" b="1" dirty="0">
                <a:solidFill>
                  <a:srgbClr val="FF0066"/>
                </a:solidFill>
                <a:latin typeface="黑体" panose="02010609060101010101" pitchFamily="2" charset="-122"/>
                <a:ea typeface="黑体" panose="02010609060101010101" pitchFamily="2" charset="-122"/>
              </a:rPr>
              <a:t>         </a:t>
            </a:r>
            <a:r>
              <a:rPr lang="zh-CN" altLang="en-US" sz="4400" b="1" dirty="0">
                <a:gradFill>
                  <a:gsLst>
                    <a:gs pos="0">
                      <a:srgbClr val="007BD3"/>
                    </a:gs>
                    <a:gs pos="100000">
                      <a:srgbClr val="034373"/>
                    </a:gs>
                  </a:gsLst>
                  <a:lin scaled="0"/>
                </a:gradFill>
                <a:latin typeface="黑体" panose="02010609060101010101" pitchFamily="2" charset="-122"/>
                <a:ea typeface="黑体" panose="02010609060101010101" pitchFamily="2" charset="-122"/>
              </a:rPr>
              <a:t>品味“欧</a:t>
            </a:r>
            <a:r>
              <a:rPr lang="en-US" altLang="zh-CN" sz="4400" b="1">
                <a:gradFill>
                  <a:gsLst>
                    <a:gs pos="0">
                      <a:srgbClr val="007BD3"/>
                    </a:gs>
                    <a:gs pos="100000">
                      <a:srgbClr val="034373"/>
                    </a:gs>
                  </a:gsLst>
                  <a:lin scaled="0"/>
                </a:gradFill>
                <a:latin typeface="Arial" panose="020B0604020202020204" pitchFamily="34" charset="0"/>
                <a:ea typeface="黑体" panose="02010609060101010101" pitchFamily="2" charset="-122"/>
              </a:rPr>
              <a:t>•</a:t>
            </a:r>
            <a:r>
              <a:rPr lang="zh-CN" altLang="en-US" sz="4400" b="1" dirty="0">
                <a:gradFill>
                  <a:gsLst>
                    <a:gs pos="0">
                      <a:srgbClr val="007BD3"/>
                    </a:gs>
                    <a:gs pos="100000">
                      <a:srgbClr val="034373"/>
                    </a:gs>
                  </a:gsLst>
                  <a:lin scaled="0"/>
                </a:gradFill>
                <a:latin typeface="黑体" panose="02010609060101010101" pitchFamily="2" charset="-122"/>
                <a:ea typeface="黑体" panose="02010609060101010101" pitchFamily="2" charset="-122"/>
              </a:rPr>
              <a:t>亨利</a:t>
            </a:r>
            <a:r>
              <a:rPr lang="en-US" altLang="zh-CN" sz="4400" b="1" dirty="0">
                <a:gradFill>
                  <a:gsLst>
                    <a:gs pos="0">
                      <a:srgbClr val="007BD3"/>
                    </a:gs>
                    <a:gs pos="100000">
                      <a:srgbClr val="034373"/>
                    </a:gs>
                  </a:gsLst>
                  <a:lin scaled="0"/>
                </a:gradFill>
                <a:latin typeface="黑体" panose="02010609060101010101" pitchFamily="2" charset="-122"/>
                <a:ea typeface="黑体" panose="02010609060101010101" pitchFamily="2" charset="-122"/>
              </a:rPr>
              <a:t>”</a:t>
            </a:r>
            <a:r>
              <a:rPr lang="zh-CN" altLang="en-US" sz="4400" b="1" dirty="0">
                <a:gradFill>
                  <a:gsLst>
                    <a:gs pos="0">
                      <a:srgbClr val="007BD3"/>
                    </a:gs>
                    <a:gs pos="100000">
                      <a:srgbClr val="034373"/>
                    </a:gs>
                  </a:gsLst>
                  <a:lin scaled="0"/>
                </a:gradFill>
                <a:latin typeface="黑体" panose="02010609060101010101" pitchFamily="2" charset="-122"/>
                <a:ea typeface="黑体" panose="02010609060101010101" pitchFamily="2" charset="-122"/>
              </a:rPr>
              <a:t>式的语言</a:t>
            </a:r>
            <a: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t> </a:t>
            </a:r>
            <a:b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br>
            <a:endPar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endParaRPr>
          </a:p>
          <a:p>
            <a:pPr>
              <a:lnSpc>
                <a:spcPct val="90000"/>
              </a:lnSpc>
              <a:buNone/>
            </a:pPr>
            <a:r>
              <a:rPr lang="en-US" altLang="zh-CN" sz="2600" b="1">
                <a:gradFill>
                  <a:gsLst>
                    <a:gs pos="0">
                      <a:srgbClr val="007BD3"/>
                    </a:gs>
                    <a:gs pos="100000">
                      <a:srgbClr val="034373"/>
                    </a:gs>
                  </a:gsLst>
                  <a:lin scaled="0"/>
                </a:gradFill>
                <a:latin typeface="黑体" panose="02010609060101010101" pitchFamily="2" charset="-122"/>
                <a:ea typeface="黑体" panose="02010609060101010101" pitchFamily="2" charset="-122"/>
              </a:rPr>
              <a:t>      </a:t>
            </a:r>
            <a:endParaRPr lang="en-US" altLang="zh-CN" sz="2600" b="1">
              <a:gradFill>
                <a:gsLst>
                  <a:gs pos="0">
                    <a:srgbClr val="007BD3"/>
                  </a:gs>
                  <a:gs pos="100000">
                    <a:srgbClr val="034373"/>
                  </a:gs>
                </a:gsLst>
                <a:lin scaled="0"/>
              </a:gradFill>
              <a:latin typeface="黑体" panose="02010609060101010101" pitchFamily="2" charset="-122"/>
              <a:ea typeface="黑体" panose="02010609060101010101" pitchFamily="2" charset="-122"/>
            </a:endParaRPr>
          </a:p>
          <a:p>
            <a:pPr>
              <a:lnSpc>
                <a:spcPct val="90000"/>
              </a:lnSpc>
              <a:buNone/>
            </a:pPr>
            <a:r>
              <a:rPr lang="en-US" altLang="zh-CN" sz="2600" b="1">
                <a:gradFill>
                  <a:gsLst>
                    <a:gs pos="0">
                      <a:srgbClr val="007BD3"/>
                    </a:gs>
                    <a:gs pos="100000">
                      <a:srgbClr val="034373"/>
                    </a:gs>
                  </a:gsLst>
                  <a:lin scaled="0"/>
                </a:gradFill>
                <a:latin typeface="黑体" panose="02010609060101010101" pitchFamily="2" charset="-122"/>
                <a:ea typeface="黑体" panose="02010609060101010101" pitchFamily="2" charset="-122"/>
              </a:rPr>
              <a:t>      1</a:t>
            </a:r>
            <a: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t>、“到了十一月，一个冷酷无情、肉眼看不见、医生管他叫做‘肺炎’的不速之客，在艺术区里蹑手蹑脚，用他的冰冷的手指这儿碰碰那儿摸摸” </a:t>
            </a:r>
            <a:b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br>
            <a: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t>    </a:t>
            </a:r>
            <a:r>
              <a:rPr lang="en-US" altLang="zh-CN" sz="2600" b="1">
                <a:gradFill>
                  <a:gsLst>
                    <a:gs pos="0">
                      <a:srgbClr val="007BD3"/>
                    </a:gs>
                    <a:gs pos="100000">
                      <a:srgbClr val="034373"/>
                    </a:gs>
                  </a:gsLst>
                  <a:lin scaled="0"/>
                </a:gradFill>
                <a:latin typeface="黑体" panose="02010609060101010101" pitchFamily="2" charset="-122"/>
                <a:ea typeface="黑体" panose="02010609060101010101" pitchFamily="2" charset="-122"/>
              </a:rPr>
              <a:t>2</a:t>
            </a:r>
            <a: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t>、“叶子。常春藤上的叶子。等最后一片掉落下来，我也得去了。三天前我就知道了。难道大夫没有告诉你吗？” </a:t>
            </a:r>
            <a:b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br>
            <a: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t>    </a:t>
            </a:r>
            <a:r>
              <a:rPr lang="en-US" altLang="zh-CN" sz="2600" b="1">
                <a:gradFill>
                  <a:gsLst>
                    <a:gs pos="0">
                      <a:srgbClr val="007BD3"/>
                    </a:gs>
                    <a:gs pos="100000">
                      <a:srgbClr val="034373"/>
                    </a:gs>
                  </a:gsLst>
                  <a:lin scaled="0"/>
                </a:gradFill>
                <a:latin typeface="黑体" panose="02010609060101010101" pitchFamily="2" charset="-122"/>
                <a:ea typeface="黑体" panose="02010609060101010101" pitchFamily="2" charset="-122"/>
              </a:rPr>
              <a:t>3</a:t>
            </a:r>
            <a: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t>、“又掉了一片。不，我不要喝汤。只剩四片了。我希望在天黑之前看到最后的藤叶飘落下来。那时候我也该走了。”  </a:t>
            </a:r>
            <a:b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br>
            <a: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t> </a:t>
            </a:r>
            <a:b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br>
            <a:r>
              <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rPr>
              <a:t>   </a:t>
            </a:r>
            <a:endParaRPr lang="zh-CN" altLang="en-US" sz="2600" b="1" dirty="0">
              <a:gradFill>
                <a:gsLst>
                  <a:gs pos="0">
                    <a:srgbClr val="007BD3"/>
                  </a:gs>
                  <a:gs pos="100000">
                    <a:srgbClr val="034373"/>
                  </a:gs>
                </a:gsLst>
                <a:lin scaled="0"/>
              </a:gradFill>
              <a:latin typeface="黑体" panose="02010609060101010101" pitchFamily="2" charset="-122"/>
              <a:ea typeface="黑体" panose="02010609060101010101" pitchFamily="2"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00" name="文本框 29699"/>
          <p:cNvSpPr txBox="1"/>
          <p:nvPr/>
        </p:nvSpPr>
        <p:spPr>
          <a:xfrm>
            <a:off x="106045" y="1183005"/>
            <a:ext cx="9140190" cy="4492625"/>
          </a:xfrm>
          <a:prstGeom prst="rect">
            <a:avLst/>
          </a:prstGeom>
          <a:noFill/>
          <a:ln w="9525">
            <a:noFill/>
          </a:ln>
        </p:spPr>
        <p:txBody>
          <a:bodyPr wrap="square">
            <a:spAutoFit/>
          </a:bodyPr>
          <a:p>
            <a:pPr>
              <a:spcBef>
                <a:spcPct val="50000"/>
              </a:spcBef>
            </a:pPr>
            <a:r>
              <a:rPr lang="en-US" altLang="zh-CN" sz="4400" dirty="0">
                <a:solidFill>
                  <a:srgbClr val="3333FF"/>
                </a:solidFill>
                <a:latin typeface="宋体" panose="02010600030101010101" pitchFamily="2" charset="-122"/>
                <a:ea typeface="隶书" panose="02010509060101010101" pitchFamily="49" charset="-122"/>
              </a:rPr>
              <a:t>    </a:t>
            </a:r>
            <a:r>
              <a:rPr lang="zh-CN" altLang="en-US" sz="4400" dirty="0">
                <a:solidFill>
                  <a:srgbClr val="0070C0"/>
                </a:solidFill>
                <a:latin typeface="宋体" panose="02010600030101010101" pitchFamily="2" charset="-122"/>
                <a:ea typeface="隶书" panose="02010509060101010101" pitchFamily="49" charset="-122"/>
              </a:rPr>
              <a:t>欧</a:t>
            </a:r>
            <a:r>
              <a:rPr lang="zh-CN" altLang="en-US" sz="4400" dirty="0">
                <a:solidFill>
                  <a:srgbClr val="0070C0"/>
                </a:solidFill>
                <a:latin typeface="Courier New" panose="02070309020205020404" pitchFamily="49" charset="0"/>
                <a:ea typeface="隶书" panose="02010509060101010101" pitchFamily="49" charset="-122"/>
              </a:rPr>
              <a:t>·</a:t>
            </a:r>
            <a:r>
              <a:rPr lang="zh-CN" altLang="en-US" sz="4400" dirty="0">
                <a:solidFill>
                  <a:srgbClr val="0070C0"/>
                </a:solidFill>
                <a:latin typeface="宋体" panose="02010600030101010101" pitchFamily="2" charset="-122"/>
                <a:ea typeface="隶书" panose="02010509060101010101" pitchFamily="49" charset="-122"/>
              </a:rPr>
              <a:t>亨利式的语言：采用幽默、风趣、俏皮、夸张、讽刺、比喻的语言，渲染悲剧的喜剧色彩，让读者在俏皮的描写中醒悟内在庄严的思想感情，在生动活泼中给人启迪。</a:t>
            </a:r>
            <a:endParaRPr lang="zh-CN" altLang="en-US" sz="4400" dirty="0">
              <a:solidFill>
                <a:srgbClr val="0070C0"/>
              </a:solidFill>
              <a:latin typeface="宋体" panose="02010600030101010101" pitchFamily="2" charset="-122"/>
              <a:ea typeface="隶书" panose="02010509060101010101" pitchFamily="49" charset="-122"/>
            </a:endParaRPr>
          </a:p>
          <a:p>
            <a:pPr>
              <a:spcBef>
                <a:spcPct val="50000"/>
              </a:spcBef>
            </a:pPr>
            <a:endParaRPr lang="zh-CN" altLang="en-US" sz="4400" dirty="0">
              <a:solidFill>
                <a:srgbClr val="0070C0"/>
              </a:solidFill>
              <a:latin typeface="宋体" panose="02010600030101010101" pitchFamily="2" charset="-122"/>
              <a:ea typeface="隶书" panose="02010509060101010101" pitchFamily="49"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文本框 64513"/>
          <p:cNvSpPr txBox="1"/>
          <p:nvPr/>
        </p:nvSpPr>
        <p:spPr>
          <a:xfrm>
            <a:off x="1201103" y="526098"/>
            <a:ext cx="7042150" cy="645160"/>
          </a:xfrm>
          <a:prstGeom prst="rect">
            <a:avLst/>
          </a:prstGeom>
          <a:noFill/>
          <a:ln w="9525">
            <a:noFill/>
          </a:ln>
        </p:spPr>
        <p:txBody>
          <a:bodyPr wrap="square" anchor="t">
            <a:spAutoFit/>
          </a:bodyPr>
          <a:p>
            <a:r>
              <a:rPr lang="zh-CN" altLang="en-US" sz="3600" b="1" dirty="0">
                <a:latin typeface="Arial" panose="020B0604020202020204" pitchFamily="34" charset="0"/>
                <a:ea typeface="华文新魏" panose="02010800040101010101" pitchFamily="2" charset="-122"/>
              </a:rPr>
              <a:t>琼西的遭遇可以给人怎样的启示？</a:t>
            </a:r>
            <a:endParaRPr lang="zh-CN" altLang="en-US" sz="3600" b="1" dirty="0">
              <a:latin typeface="Arial" panose="020B0604020202020204" pitchFamily="34" charset="0"/>
              <a:ea typeface="华文新魏" panose="02010800040101010101" pitchFamily="2" charset="-122"/>
            </a:endParaRPr>
          </a:p>
        </p:txBody>
      </p:sp>
      <p:sp>
        <p:nvSpPr>
          <p:cNvPr id="64515" name="文本框 64514"/>
          <p:cNvSpPr txBox="1"/>
          <p:nvPr/>
        </p:nvSpPr>
        <p:spPr>
          <a:xfrm>
            <a:off x="395288" y="1484313"/>
            <a:ext cx="8312150" cy="4030980"/>
          </a:xfrm>
          <a:prstGeom prst="rect">
            <a:avLst/>
          </a:prstGeom>
          <a:noFill/>
          <a:ln w="9525">
            <a:noFill/>
          </a:ln>
        </p:spPr>
        <p:txBody>
          <a:bodyPr wrap="square">
            <a:spAutoFit/>
          </a:bodyPr>
          <a:p>
            <a:r>
              <a:rPr lang="en-US" altLang="zh-CN" sz="3200" b="1" dirty="0">
                <a:latin typeface="Arial" panose="020B0604020202020204" pitchFamily="34" charset="0"/>
                <a:ea typeface="华文新魏" panose="02010800040101010101" pitchFamily="2" charset="-122"/>
              </a:rPr>
              <a:t>       </a:t>
            </a:r>
            <a:r>
              <a:rPr lang="zh-CN" altLang="en-US" sz="3200" b="1" dirty="0">
                <a:latin typeface="Arial" panose="020B0604020202020204" pitchFamily="34" charset="0"/>
                <a:ea typeface="华文新魏" panose="02010800040101010101" pitchFamily="2" charset="-122"/>
              </a:rPr>
              <a:t>每个人都会遇到困难和挫折，关键是看你自己有没有信心，能不能去面对，有没有勇气战胜它。</a:t>
            </a:r>
            <a:endParaRPr lang="zh-CN" altLang="en-US" sz="3200" b="1" dirty="0">
              <a:latin typeface="Arial" panose="020B0604020202020204" pitchFamily="34" charset="0"/>
              <a:ea typeface="华文新魏" panose="02010800040101010101" pitchFamily="2" charset="-122"/>
            </a:endParaRPr>
          </a:p>
          <a:p>
            <a:r>
              <a:rPr lang="zh-CN" altLang="en-US" sz="3200" b="1" dirty="0">
                <a:latin typeface="Arial" panose="020B0604020202020204" pitchFamily="34" charset="0"/>
                <a:ea typeface="华文新魏" panose="02010800040101010101" pitchFamily="2" charset="-122"/>
              </a:rPr>
              <a:t>       琼西也曾陷入失望之中，但她在贝尔曼用生命换来的最后一片常春藤叶的鼓舞下，重新振作起来，直到康复。</a:t>
            </a:r>
            <a:endParaRPr lang="zh-CN" altLang="en-US" sz="3200" b="1" dirty="0">
              <a:latin typeface="Arial" panose="020B0604020202020204" pitchFamily="34" charset="0"/>
              <a:ea typeface="华文新魏" panose="02010800040101010101" pitchFamily="2" charset="-122"/>
            </a:endParaRPr>
          </a:p>
          <a:p>
            <a:endParaRPr lang="zh-CN" altLang="en-US" sz="3200" b="1" dirty="0">
              <a:solidFill>
                <a:srgbClr val="FF0066"/>
              </a:solidFill>
              <a:latin typeface="Arial" panose="020B0604020202020204" pitchFamily="34" charset="0"/>
              <a:ea typeface="华文新魏" panose="02010800040101010101" pitchFamily="2" charset="-122"/>
            </a:endParaRPr>
          </a:p>
          <a:p>
            <a:r>
              <a:rPr lang="zh-CN" altLang="en-US" sz="3200" b="1" dirty="0">
                <a:solidFill>
                  <a:srgbClr val="FF0066"/>
                </a:solidFill>
                <a:latin typeface="Arial" panose="020B0604020202020204" pitchFamily="34" charset="0"/>
                <a:ea typeface="华文新魏" panose="02010800040101010101" pitchFamily="2" charset="-122"/>
              </a:rPr>
              <a:t>坚强的信念是生命赖以延续的精神支柱。</a:t>
            </a:r>
            <a:endParaRPr lang="zh-CN" altLang="en-US" sz="3200" b="1" dirty="0">
              <a:solidFill>
                <a:srgbClr val="FF0066"/>
              </a:solidFill>
              <a:latin typeface="Arial" panose="020B0604020202020204" pitchFamily="34" charset="0"/>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p:cTn id="7" dur="1" fill="hold"/>
                                        <p:tgtEl>
                                          <p:spTgt spid="6451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4515"/>
                                        </p:tgtEl>
                                        <p:attrNameLst>
                                          <p:attrName>style.visibility</p:attrName>
                                        </p:attrNameLst>
                                      </p:cBhvr>
                                      <p:to>
                                        <p:strVal val="visible"/>
                                      </p:to>
                                    </p:set>
                                    <p:anim calcmode="lin" valueType="num">
                                      <p:cBhvr>
                                        <p:cTn id="12" dur="1" fill="hold"/>
                                        <p:tgtEl>
                                          <p:spTgt spid="645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35841"/>
          <p:cNvSpPr txBox="1"/>
          <p:nvPr/>
        </p:nvSpPr>
        <p:spPr>
          <a:xfrm>
            <a:off x="514350" y="379413"/>
            <a:ext cx="2217420" cy="706755"/>
          </a:xfrm>
          <a:prstGeom prst="rect">
            <a:avLst/>
          </a:prstGeom>
          <a:noFill/>
          <a:ln w="9525">
            <a:noFill/>
          </a:ln>
        </p:spPr>
        <p:txBody>
          <a:bodyPr wrap="none" anchor="t">
            <a:spAutoFit/>
          </a:bodyPr>
          <a:p>
            <a:r>
              <a:rPr lang="zh-CN" altLang="en-US" sz="4000" b="1" dirty="0">
                <a:solidFill>
                  <a:srgbClr val="FF0066"/>
                </a:solidFill>
                <a:latin typeface="Arial" panose="020B0604020202020204" pitchFamily="34" charset="0"/>
                <a:ea typeface="华文行楷" panose="02010800040101010101" pitchFamily="2" charset="-122"/>
              </a:rPr>
              <a:t>课外作业</a:t>
            </a:r>
            <a:endParaRPr lang="zh-CN" altLang="en-US" sz="4000" b="1" dirty="0">
              <a:solidFill>
                <a:srgbClr val="FF0066"/>
              </a:solidFill>
              <a:latin typeface="Arial" panose="020B0604020202020204" pitchFamily="34" charset="0"/>
              <a:ea typeface="华文行楷" panose="02010800040101010101" pitchFamily="2" charset="-122"/>
            </a:endParaRPr>
          </a:p>
        </p:txBody>
      </p:sp>
      <p:sp>
        <p:nvSpPr>
          <p:cNvPr id="35843" name="文本框 35842"/>
          <p:cNvSpPr txBox="1"/>
          <p:nvPr/>
        </p:nvSpPr>
        <p:spPr>
          <a:xfrm>
            <a:off x="611188" y="1052513"/>
            <a:ext cx="7916545" cy="1568450"/>
          </a:xfrm>
          <a:prstGeom prst="rect">
            <a:avLst/>
          </a:prstGeom>
          <a:noFill/>
          <a:ln w="9525">
            <a:noFill/>
          </a:ln>
        </p:spPr>
        <p:txBody>
          <a:bodyPr wrap="none" anchor="t">
            <a:spAutoFit/>
          </a:bodyPr>
          <a:p>
            <a:r>
              <a:rPr lang="zh-CN" altLang="en-US" sz="3200" b="1" dirty="0">
                <a:latin typeface="华文新魏" panose="02010800040101010101" pitchFamily="2" charset="-122"/>
                <a:ea typeface="华文新魏" panose="02010800040101010101" pitchFamily="2" charset="-122"/>
              </a:rPr>
              <a:t>本文结尾出人意料，戛然而止，当琼西知道</a:t>
            </a:r>
            <a:endParaRPr lang="zh-CN" altLang="en-US" sz="3200" b="1" dirty="0">
              <a:latin typeface="华文新魏" panose="02010800040101010101" pitchFamily="2" charset="-122"/>
              <a:ea typeface="华文新魏" panose="02010800040101010101" pitchFamily="2" charset="-122"/>
            </a:endParaRPr>
          </a:p>
          <a:p>
            <a:r>
              <a:rPr lang="zh-CN" altLang="en-US" sz="3200" b="1" dirty="0">
                <a:latin typeface="华文新魏" panose="02010800040101010101" pitchFamily="2" charset="-122"/>
                <a:ea typeface="华文新魏" panose="02010800040101010101" pitchFamily="2" charset="-122"/>
              </a:rPr>
              <a:t>叶子是贝尔门所画，她会怎么样？试续写，</a:t>
            </a:r>
            <a:endParaRPr lang="zh-CN" altLang="en-US" sz="3200" b="1" dirty="0">
              <a:latin typeface="华文新魏" panose="02010800040101010101" pitchFamily="2" charset="-122"/>
              <a:ea typeface="华文新魏" panose="02010800040101010101" pitchFamily="2" charset="-122"/>
            </a:endParaRPr>
          </a:p>
          <a:p>
            <a:r>
              <a:rPr lang="zh-CN" altLang="en-US" sz="3200" b="1" dirty="0">
                <a:latin typeface="华文新魏" panose="02010800040101010101" pitchFamily="2" charset="-122"/>
                <a:ea typeface="华文新魏" panose="02010800040101010101" pitchFamily="2" charset="-122"/>
              </a:rPr>
              <a:t>字数约</a:t>
            </a:r>
            <a:r>
              <a:rPr lang="en-US" altLang="zh-CN" sz="3200" b="1">
                <a:latin typeface="华文新魏" panose="02010800040101010101" pitchFamily="2" charset="-122"/>
                <a:ea typeface="华文新魏" panose="02010800040101010101" pitchFamily="2" charset="-122"/>
              </a:rPr>
              <a:t>300</a:t>
            </a:r>
            <a:r>
              <a:rPr lang="zh-CN" altLang="en-US" sz="3200" b="1" dirty="0">
                <a:latin typeface="华文新魏" panose="02010800040101010101" pitchFamily="2" charset="-122"/>
                <a:ea typeface="华文新魏" panose="02010800040101010101" pitchFamily="2" charset="-122"/>
              </a:rPr>
              <a:t>字。</a:t>
            </a:r>
            <a:endParaRPr lang="zh-CN" altLang="en-US" sz="3200" b="1" dirty="0">
              <a:latin typeface="华文新魏" panose="02010800040101010101" pitchFamily="2" charset="-122"/>
              <a:ea typeface="华文新魏" panose="02010800040101010101" pitchFamily="2" charset="-122"/>
            </a:endParaRPr>
          </a:p>
        </p:txBody>
      </p:sp>
      <p:sp>
        <p:nvSpPr>
          <p:cNvPr id="35844" name="文本框 35843"/>
          <p:cNvSpPr txBox="1"/>
          <p:nvPr/>
        </p:nvSpPr>
        <p:spPr>
          <a:xfrm>
            <a:off x="628650" y="2636838"/>
            <a:ext cx="8515350" cy="579437"/>
          </a:xfrm>
          <a:prstGeom prst="rect">
            <a:avLst/>
          </a:prstGeom>
          <a:noFill/>
          <a:ln w="9525">
            <a:noFill/>
          </a:ln>
        </p:spPr>
        <p:txBody>
          <a:bodyPr wrap="none" anchor="t">
            <a:spAutoFit/>
          </a:bodyPr>
          <a:p>
            <a:r>
              <a:rPr lang="en-US" altLang="zh-CN" sz="3200" b="1">
                <a:latin typeface="华文新魏" panose="02010800040101010101" pitchFamily="2" charset="-122"/>
                <a:ea typeface="华文新魏" panose="02010800040101010101" pitchFamily="2" charset="-122"/>
              </a:rPr>
              <a:t>1</a:t>
            </a:r>
            <a:r>
              <a:rPr lang="zh-CN" altLang="en-US" sz="3200" b="1" dirty="0">
                <a:latin typeface="华文新魏" panose="02010800040101010101" pitchFamily="2" charset="-122"/>
                <a:ea typeface="华文新魏" panose="02010800040101010101" pitchFamily="2" charset="-122"/>
              </a:rPr>
              <a:t>、运用想像，要想像合理，符合人物的性格；</a:t>
            </a:r>
            <a:endParaRPr lang="zh-CN" altLang="en-US" sz="3200" b="1" dirty="0">
              <a:latin typeface="华文新魏" panose="02010800040101010101" pitchFamily="2" charset="-122"/>
              <a:ea typeface="华文新魏" panose="02010800040101010101" pitchFamily="2" charset="-122"/>
            </a:endParaRPr>
          </a:p>
        </p:txBody>
      </p:sp>
      <p:sp>
        <p:nvSpPr>
          <p:cNvPr id="35845" name="文本框 35844"/>
          <p:cNvSpPr txBox="1"/>
          <p:nvPr/>
        </p:nvSpPr>
        <p:spPr>
          <a:xfrm>
            <a:off x="611188" y="3213100"/>
            <a:ext cx="6889750" cy="579438"/>
          </a:xfrm>
          <a:prstGeom prst="rect">
            <a:avLst/>
          </a:prstGeom>
          <a:noFill/>
          <a:ln w="9525">
            <a:noFill/>
          </a:ln>
        </p:spPr>
        <p:txBody>
          <a:bodyPr wrap="none" anchor="t">
            <a:spAutoFit/>
          </a:bodyPr>
          <a:p>
            <a:r>
              <a:rPr lang="en-US" altLang="zh-CN" sz="3200" b="1">
                <a:latin typeface="华文新魏" panose="02010800040101010101" pitchFamily="2" charset="-122"/>
                <a:ea typeface="华文新魏" panose="02010800040101010101" pitchFamily="2" charset="-122"/>
              </a:rPr>
              <a:t>2</a:t>
            </a:r>
            <a:r>
              <a:rPr lang="zh-CN" altLang="en-US" sz="3200" b="1" dirty="0">
                <a:latin typeface="华文新魏" panose="02010800040101010101" pitchFamily="2" charset="-122"/>
                <a:ea typeface="华文新魏" panose="02010800040101010101" pitchFamily="2" charset="-122"/>
              </a:rPr>
              <a:t>、多描写</a:t>
            </a:r>
            <a:r>
              <a:rPr lang="zh-CN" altLang="en-US" sz="3200" b="1" dirty="0">
                <a:latin typeface="Arial" panose="020B0604020202020204" pitchFamily="34" charset="0"/>
                <a:ea typeface="华文新魏" panose="02010800040101010101" pitchFamily="2" charset="-122"/>
              </a:rPr>
              <a:t>，少记叙，要求生动形象；</a:t>
            </a:r>
            <a:endParaRPr lang="zh-CN" altLang="en-US" sz="3200" b="1" dirty="0">
              <a:latin typeface="Arial" panose="020B0604020202020204" pitchFamily="34" charset="0"/>
              <a:ea typeface="华文行楷" panose="02010800040101010101" pitchFamily="2" charset="-122"/>
            </a:endParaRPr>
          </a:p>
        </p:txBody>
      </p:sp>
      <p:sp>
        <p:nvSpPr>
          <p:cNvPr id="35846" name="文本框 35845"/>
          <p:cNvSpPr txBox="1"/>
          <p:nvPr/>
        </p:nvSpPr>
        <p:spPr>
          <a:xfrm>
            <a:off x="611188" y="3789363"/>
            <a:ext cx="8312150" cy="2528887"/>
          </a:xfrm>
          <a:prstGeom prst="rect">
            <a:avLst/>
          </a:prstGeom>
          <a:noFill/>
          <a:ln w="9525">
            <a:noFill/>
          </a:ln>
        </p:spPr>
        <p:txBody>
          <a:bodyPr wrap="none" anchor="t">
            <a:spAutoFit/>
          </a:bodyPr>
          <a:p>
            <a:r>
              <a:rPr lang="en-US" altLang="zh-CN" sz="3200" b="1">
                <a:latin typeface="Arial" panose="020B0604020202020204" pitchFamily="34" charset="0"/>
                <a:ea typeface="华文新魏" panose="02010800040101010101" pitchFamily="2" charset="-122"/>
              </a:rPr>
              <a:t>3</a:t>
            </a:r>
            <a:r>
              <a:rPr lang="zh-CN" altLang="en-US" sz="3200" b="1" dirty="0">
                <a:latin typeface="Arial" panose="020B0604020202020204" pitchFamily="34" charset="0"/>
                <a:ea typeface="华文新魏" panose="02010800040101010101" pitchFamily="2" charset="-122"/>
              </a:rPr>
              <a:t>、可描写琼西的心理，回顾贝尔门平时的所</a:t>
            </a:r>
            <a:endParaRPr lang="zh-CN" altLang="en-US" sz="3200" b="1" dirty="0">
              <a:latin typeface="Arial" panose="020B0604020202020204" pitchFamily="34" charset="0"/>
              <a:ea typeface="华文新魏" panose="02010800040101010101" pitchFamily="2" charset="-122"/>
            </a:endParaRPr>
          </a:p>
          <a:p>
            <a:r>
              <a:rPr lang="zh-CN" altLang="en-US" sz="3200" b="1" dirty="0">
                <a:latin typeface="Arial" panose="020B0604020202020204" pitchFamily="34" charset="0"/>
                <a:ea typeface="华文新魏" panose="02010800040101010101" pitchFamily="2" charset="-122"/>
              </a:rPr>
              <a:t>作所为，体现他的美好品格；也可写琼珊与苏</a:t>
            </a:r>
            <a:endParaRPr lang="zh-CN" altLang="en-US" sz="3200" b="1" dirty="0">
              <a:latin typeface="Arial" panose="020B0604020202020204" pitchFamily="34" charset="0"/>
              <a:ea typeface="华文新魏" panose="02010800040101010101" pitchFamily="2" charset="-122"/>
            </a:endParaRPr>
          </a:p>
          <a:p>
            <a:r>
              <a:rPr lang="zh-CN" altLang="en-US" sz="3200" b="1" dirty="0">
                <a:latin typeface="Arial" panose="020B0604020202020204" pitchFamily="34" charset="0"/>
                <a:ea typeface="华文新魏" panose="02010800040101010101" pitchFamily="2" charset="-122"/>
              </a:rPr>
              <a:t>共同绘一幅贝尔门在风雨之夜画叶时的情景</a:t>
            </a:r>
            <a:endParaRPr lang="zh-CN" altLang="en-US" sz="3200" b="1" dirty="0">
              <a:latin typeface="Arial" panose="020B0604020202020204" pitchFamily="34" charset="0"/>
              <a:ea typeface="华文新魏" panose="02010800040101010101" pitchFamily="2" charset="-122"/>
            </a:endParaRPr>
          </a:p>
          <a:p>
            <a:r>
              <a:rPr lang="zh-CN" altLang="en-US" sz="3200" b="1" dirty="0">
                <a:latin typeface="Arial" panose="020B0604020202020204" pitchFamily="34" charset="0"/>
                <a:ea typeface="华文新魏" panose="02010800040101010101" pitchFamily="2" charset="-122"/>
              </a:rPr>
              <a:t>图以示纪念；也可写某一时间琼西在贝尔门墓</a:t>
            </a:r>
            <a:endParaRPr lang="zh-CN" altLang="en-US" sz="3200" b="1" dirty="0">
              <a:latin typeface="Arial" panose="020B0604020202020204" pitchFamily="34" charset="0"/>
              <a:ea typeface="华文新魏" panose="02010800040101010101" pitchFamily="2" charset="-122"/>
            </a:endParaRPr>
          </a:p>
          <a:p>
            <a:r>
              <a:rPr lang="zh-CN" altLang="en-US" sz="3200" b="1" dirty="0">
                <a:latin typeface="Arial" panose="020B0604020202020204" pitchFamily="34" charset="0"/>
                <a:ea typeface="华文新魏" panose="02010800040101010101" pitchFamily="2" charset="-122"/>
              </a:rPr>
              <a:t>前的祭奠等。</a:t>
            </a:r>
            <a:endParaRPr lang="zh-CN" altLang="en-US" sz="3200" b="1" dirty="0">
              <a:latin typeface="Arial" panose="020B0604020202020204" pitchFamily="34" charset="0"/>
              <a:ea typeface="华文新魏" panose="02010800040101010101" pitchFamily="2"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框 13313"/>
          <p:cNvSpPr txBox="1"/>
          <p:nvPr/>
        </p:nvSpPr>
        <p:spPr>
          <a:xfrm>
            <a:off x="0" y="990600"/>
            <a:ext cx="8820150" cy="5029200"/>
          </a:xfrm>
          <a:prstGeom prst="rect">
            <a:avLst/>
          </a:prstGeom>
          <a:noFill/>
          <a:ln w="9525">
            <a:noFill/>
          </a:ln>
        </p:spPr>
        <p:txBody>
          <a:bodyPr>
            <a:spAutoFit/>
          </a:bodyPr>
          <a:p>
            <a:r>
              <a:rPr lang="zh-CN" altLang="en-US" sz="5400" b="1">
                <a:solidFill>
                  <a:srgbClr val="0066FF"/>
                </a:solidFill>
                <a:latin typeface="Verdana" panose="020B0604030504040204" pitchFamily="34" charset="0"/>
              </a:rPr>
              <a:t>      这个世界没有人能让你倒下，如果你的信念还站着的话！</a:t>
            </a:r>
            <a:endParaRPr lang="zh-CN" altLang="en-US" sz="5400" b="1">
              <a:solidFill>
                <a:srgbClr val="0066FF"/>
              </a:solidFill>
              <a:latin typeface="Verdana" panose="020B0604030504040204" pitchFamily="34" charset="0"/>
            </a:endParaRPr>
          </a:p>
          <a:p>
            <a:r>
              <a:rPr lang="zh-CN" altLang="en-US" sz="6600" b="1">
                <a:latin typeface="Verdana" panose="020B0604030504040204" pitchFamily="34" charset="0"/>
              </a:rPr>
              <a:t>                </a:t>
            </a:r>
            <a:r>
              <a:rPr lang="en-US" altLang="zh-CN" sz="3600" b="1">
                <a:solidFill>
                  <a:srgbClr val="0066FF"/>
                </a:solidFill>
                <a:latin typeface="Arial" panose="020B0604020202020204" pitchFamily="34" charset="0"/>
              </a:rPr>
              <a:t>——</a:t>
            </a:r>
            <a:r>
              <a:rPr lang="zh-CN" altLang="en-US" sz="4000" b="1">
                <a:solidFill>
                  <a:srgbClr val="0066FF"/>
                </a:solidFill>
                <a:latin typeface="Verdana" panose="020B0604030504040204" pitchFamily="34" charset="0"/>
              </a:rPr>
              <a:t>马丁</a:t>
            </a:r>
            <a:r>
              <a:rPr lang="en-US" altLang="zh-CN" sz="4000" b="1">
                <a:solidFill>
                  <a:srgbClr val="0066FF"/>
                </a:solidFill>
                <a:latin typeface="Arial" panose="020B0604020202020204" pitchFamily="34" charset="0"/>
              </a:rPr>
              <a:t>·</a:t>
            </a:r>
            <a:r>
              <a:rPr lang="zh-CN" altLang="en-US" sz="4000" b="1">
                <a:solidFill>
                  <a:srgbClr val="0066FF"/>
                </a:solidFill>
                <a:latin typeface="Verdana" panose="020B0604030504040204" pitchFamily="34" charset="0"/>
              </a:rPr>
              <a:t>路德</a:t>
            </a:r>
            <a:r>
              <a:rPr lang="en-US" altLang="zh-CN" sz="4000" b="1">
                <a:solidFill>
                  <a:srgbClr val="0066FF"/>
                </a:solidFill>
                <a:latin typeface="Arial" panose="020B0604020202020204" pitchFamily="34" charset="0"/>
              </a:rPr>
              <a:t>·</a:t>
            </a:r>
            <a:r>
              <a:rPr lang="zh-CN" altLang="en-US" sz="4000" b="1">
                <a:solidFill>
                  <a:srgbClr val="0066FF"/>
                </a:solidFill>
                <a:latin typeface="Verdana" panose="020B0604030504040204" pitchFamily="34" charset="0"/>
              </a:rPr>
              <a:t>金</a:t>
            </a:r>
            <a:endParaRPr lang="zh-CN" altLang="en-US" sz="4000" b="1">
              <a:solidFill>
                <a:srgbClr val="0066FF"/>
              </a:solidFill>
              <a:latin typeface="Verdana" panose="020B0604030504040204" pitchFamily="34" charset="0"/>
            </a:endParaRPr>
          </a:p>
          <a:p>
            <a:endParaRPr lang="zh-CN" altLang="en-US" sz="8000" b="1">
              <a:latin typeface="Verdana" panose="020B0604030504040204" pitchFamily="34" charset="0"/>
            </a:endParaRPr>
          </a:p>
          <a:p>
            <a:endParaRPr lang="zh-CN" altLang="en-US" sz="1600">
              <a:solidFill>
                <a:srgbClr val="FF3300"/>
              </a:solidFill>
              <a:latin typeface="Verdana" panose="020B060403050404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heckerboard(across)">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5121"/>
          <p:cNvSpPr/>
          <p:nvPr/>
        </p:nvSpPr>
        <p:spPr>
          <a:xfrm>
            <a:off x="0" y="0"/>
            <a:ext cx="9144000" cy="6858000"/>
          </a:xfrm>
          <a:prstGeom prst="rect">
            <a:avLst/>
          </a:prstGeom>
          <a:gradFill rotWithShape="0">
            <a:gsLst>
              <a:gs pos="0">
                <a:srgbClr val="FFEFD1">
                  <a:alpha val="100000"/>
                </a:srgbClr>
              </a:gs>
              <a:gs pos="64999">
                <a:srgbClr val="F0EBD5">
                  <a:alpha val="100000"/>
                </a:srgbClr>
              </a:gs>
              <a:gs pos="100000">
                <a:srgbClr val="D1C39F">
                  <a:alpha val="100000"/>
                </a:srgbClr>
              </a:gs>
            </a:gsLst>
            <a:path path="shape">
              <a:fillToRect l="50000" t="50000" r="50000" b="50000"/>
            </a:path>
            <a:tileRect/>
          </a:gradFill>
          <a:ln w="9525">
            <a:noFill/>
          </a:ln>
        </p:spPr>
        <p:txBody>
          <a:bodyPr wrap="none" anchor="ctr">
            <a:spAutoFit/>
          </a:bodyPr>
          <a:p>
            <a:pPr algn="ctr">
              <a:spcBef>
                <a:spcPct val="50000"/>
              </a:spcBef>
            </a:pPr>
            <a:endParaRPr lang="zh-CN" altLang="en-US" sz="3200" dirty="0">
              <a:latin typeface="Times New Roman" panose="02020603050405020304" pitchFamily="18" charset="0"/>
            </a:endParaRPr>
          </a:p>
        </p:txBody>
      </p:sp>
      <p:sp>
        <p:nvSpPr>
          <p:cNvPr id="5123" name="矩形 5122"/>
          <p:cNvSpPr/>
          <p:nvPr/>
        </p:nvSpPr>
        <p:spPr>
          <a:xfrm>
            <a:off x="304800" y="457200"/>
            <a:ext cx="1066800" cy="1219200"/>
          </a:xfrm>
          <a:prstGeom prst="rect">
            <a:avLst/>
          </a:prstGeom>
          <a:noFill/>
          <a:ln w="9525">
            <a:noFill/>
          </a:ln>
        </p:spPr>
        <p:txBody>
          <a:bodyPr/>
          <a:p>
            <a:endParaRPr lang="zh-CN" altLang="en-US"/>
          </a:p>
        </p:txBody>
      </p:sp>
      <p:grpSp>
        <p:nvGrpSpPr>
          <p:cNvPr id="5124" name="组合 5123"/>
          <p:cNvGrpSpPr/>
          <p:nvPr/>
        </p:nvGrpSpPr>
        <p:grpSpPr>
          <a:xfrm>
            <a:off x="1403350" y="836613"/>
            <a:ext cx="5988050" cy="4537075"/>
            <a:chOff x="0" y="0"/>
            <a:chExt cx="3456" cy="2160"/>
          </a:xfrm>
        </p:grpSpPr>
        <p:sp>
          <p:nvSpPr>
            <p:cNvPr id="5125" name="矩形 5124" descr="斜纹布"/>
            <p:cNvSpPr/>
            <p:nvPr/>
          </p:nvSpPr>
          <p:spPr>
            <a:xfrm>
              <a:off x="0" y="0"/>
              <a:ext cx="3456" cy="2160"/>
            </a:xfrm>
            <a:prstGeom prst="rect">
              <a:avLst/>
            </a:prstGeom>
            <a:blipFill rotWithShape="0">
              <a:blip r:embed="rId1"/>
            </a:blipFill>
            <a:ln w="9525">
              <a:noFill/>
            </a:ln>
          </p:spPr>
          <p:txBody>
            <a:bodyPr/>
            <a:p>
              <a:endParaRPr lang="zh-CN" altLang="en-US"/>
            </a:p>
          </p:txBody>
        </p:sp>
        <p:sp>
          <p:nvSpPr>
            <p:cNvPr id="5126" name="矩形 5125"/>
            <p:cNvSpPr/>
            <p:nvPr/>
          </p:nvSpPr>
          <p:spPr>
            <a:xfrm>
              <a:off x="96" y="96"/>
              <a:ext cx="3312" cy="1968"/>
            </a:xfrm>
            <a:prstGeom prst="rect">
              <a:avLst/>
            </a:prstGeom>
            <a:solidFill>
              <a:schemeClr val="bg1"/>
            </a:solidFill>
            <a:ln w="9525">
              <a:noFill/>
            </a:ln>
          </p:spPr>
          <p:txBody>
            <a:bodyPr/>
            <a:p>
              <a:endParaRPr lang="zh-CN" altLang="en-US"/>
            </a:p>
          </p:txBody>
        </p:sp>
      </p:grpSp>
      <p:grpSp>
        <p:nvGrpSpPr>
          <p:cNvPr id="5127" name="组合 5126"/>
          <p:cNvGrpSpPr/>
          <p:nvPr/>
        </p:nvGrpSpPr>
        <p:grpSpPr>
          <a:xfrm>
            <a:off x="7235825" y="692150"/>
            <a:ext cx="576263" cy="4713288"/>
            <a:chOff x="0" y="0"/>
            <a:chExt cx="288" cy="2592"/>
          </a:xfrm>
        </p:grpSpPr>
        <p:sp>
          <p:nvSpPr>
            <p:cNvPr id="5128" name="矩形 5127"/>
            <p:cNvSpPr/>
            <p:nvPr/>
          </p:nvSpPr>
          <p:spPr>
            <a:xfrm>
              <a:off x="48" y="0"/>
              <a:ext cx="192" cy="2592"/>
            </a:xfrm>
            <a:prstGeom prst="rect">
              <a:avLst/>
            </a:prstGeom>
            <a:gradFill rotWithShape="0">
              <a:gsLst>
                <a:gs pos="0">
                  <a:schemeClr val="tx1"/>
                </a:gs>
                <a:gs pos="50000">
                  <a:schemeClr val="bg1"/>
                </a:gs>
                <a:gs pos="100000">
                  <a:schemeClr val="tx1"/>
                </a:gs>
              </a:gsLst>
              <a:lin ang="0" scaled="1"/>
              <a:tileRect/>
            </a:gradFill>
            <a:ln w="9525">
              <a:noFill/>
            </a:ln>
          </p:spPr>
          <p:txBody>
            <a:bodyPr/>
            <a:p>
              <a:endParaRPr lang="zh-CN" altLang="en-US"/>
            </a:p>
          </p:txBody>
        </p:sp>
        <p:sp>
          <p:nvSpPr>
            <p:cNvPr id="5129" name="矩形 5128"/>
            <p:cNvSpPr/>
            <p:nvPr/>
          </p:nvSpPr>
          <p:spPr>
            <a:xfrm>
              <a:off x="0" y="96"/>
              <a:ext cx="288" cy="2304"/>
            </a:xfrm>
            <a:prstGeom prst="rect">
              <a:avLst/>
            </a:prstGeom>
            <a:gradFill rotWithShape="0">
              <a:gsLst>
                <a:gs pos="0">
                  <a:srgbClr val="CC3300"/>
                </a:gs>
                <a:gs pos="50000">
                  <a:schemeClr val="bg1"/>
                </a:gs>
                <a:gs pos="100000">
                  <a:srgbClr val="CC3300"/>
                </a:gs>
              </a:gsLst>
              <a:lin ang="0" scaled="1"/>
              <a:tileRect/>
            </a:gradFill>
            <a:ln w="9525">
              <a:noFill/>
            </a:ln>
          </p:spPr>
          <p:txBody>
            <a:bodyPr/>
            <a:p>
              <a:endParaRPr lang="zh-CN" altLang="en-US"/>
            </a:p>
          </p:txBody>
        </p:sp>
      </p:grpSp>
      <p:sp>
        <p:nvSpPr>
          <p:cNvPr id="5130" name="文本框 5129"/>
          <p:cNvSpPr txBox="1"/>
          <p:nvPr/>
        </p:nvSpPr>
        <p:spPr>
          <a:xfrm>
            <a:off x="1763713" y="1125538"/>
            <a:ext cx="5329237" cy="1826895"/>
          </a:xfrm>
          <a:prstGeom prst="rect">
            <a:avLst/>
          </a:prstGeom>
          <a:noFill/>
          <a:ln w="9525">
            <a:noFill/>
          </a:ln>
        </p:spPr>
        <p:txBody>
          <a:bodyPr>
            <a:spAutoFit/>
          </a:bodyPr>
          <a:p>
            <a:pPr algn="ctr"/>
            <a:r>
              <a:rPr lang="zh-CN" altLang="en-US" sz="3600" b="1">
                <a:solidFill>
                  <a:srgbClr val="FF3300"/>
                </a:solidFill>
                <a:latin typeface="Arial" panose="020B0604020202020204" pitchFamily="34" charset="0"/>
                <a:ea typeface="黑体" panose="02010609060101010101" pitchFamily="2" charset="-122"/>
              </a:rPr>
              <a:t>“世界三大短篇小说巨匠”</a:t>
            </a:r>
            <a:r>
              <a:rPr lang="zh-CN" altLang="en-US" sz="3600" b="1">
                <a:solidFill>
                  <a:srgbClr val="FF3300"/>
                </a:solidFill>
                <a:latin typeface="Arial" panose="020B0604020202020204" pitchFamily="34" charset="0"/>
              </a:rPr>
              <a:t> </a:t>
            </a:r>
            <a:endParaRPr lang="zh-CN" altLang="en-US" sz="3600" b="1">
              <a:solidFill>
                <a:srgbClr val="FF3300"/>
              </a:solidFill>
              <a:latin typeface="Arial" panose="020B0604020202020204" pitchFamily="34" charset="0"/>
            </a:endParaRPr>
          </a:p>
          <a:p>
            <a:pPr>
              <a:lnSpc>
                <a:spcPct val="190000"/>
              </a:lnSpc>
              <a:spcBef>
                <a:spcPct val="50000"/>
              </a:spcBef>
            </a:pPr>
            <a:endParaRPr lang="zh-CN" altLang="en-US" sz="3200">
              <a:solidFill>
                <a:srgbClr val="008000"/>
              </a:solidFill>
              <a:latin typeface="Arial" panose="020B0604020202020204" pitchFamily="34" charset="0"/>
            </a:endParaRPr>
          </a:p>
        </p:txBody>
      </p:sp>
      <p:grpSp>
        <p:nvGrpSpPr>
          <p:cNvPr id="5131" name="组合 5130"/>
          <p:cNvGrpSpPr/>
          <p:nvPr/>
        </p:nvGrpSpPr>
        <p:grpSpPr>
          <a:xfrm>
            <a:off x="971550" y="765175"/>
            <a:ext cx="576263" cy="4713288"/>
            <a:chOff x="0" y="0"/>
            <a:chExt cx="288" cy="2592"/>
          </a:xfrm>
        </p:grpSpPr>
        <p:sp>
          <p:nvSpPr>
            <p:cNvPr id="5132" name="矩形 5131"/>
            <p:cNvSpPr/>
            <p:nvPr/>
          </p:nvSpPr>
          <p:spPr>
            <a:xfrm>
              <a:off x="48" y="0"/>
              <a:ext cx="192" cy="2592"/>
            </a:xfrm>
            <a:prstGeom prst="rect">
              <a:avLst/>
            </a:prstGeom>
            <a:gradFill rotWithShape="0">
              <a:gsLst>
                <a:gs pos="0">
                  <a:schemeClr val="tx1"/>
                </a:gs>
                <a:gs pos="50000">
                  <a:schemeClr val="bg1"/>
                </a:gs>
                <a:gs pos="100000">
                  <a:schemeClr val="tx1"/>
                </a:gs>
              </a:gsLst>
              <a:lin ang="0" scaled="1"/>
              <a:tileRect/>
            </a:gradFill>
            <a:ln w="9525">
              <a:noFill/>
            </a:ln>
          </p:spPr>
          <p:txBody>
            <a:bodyPr/>
            <a:p>
              <a:endParaRPr lang="zh-CN" altLang="en-US"/>
            </a:p>
          </p:txBody>
        </p:sp>
        <p:sp>
          <p:nvSpPr>
            <p:cNvPr id="5133" name="矩形 5132"/>
            <p:cNvSpPr/>
            <p:nvPr/>
          </p:nvSpPr>
          <p:spPr>
            <a:xfrm>
              <a:off x="0" y="96"/>
              <a:ext cx="288" cy="2304"/>
            </a:xfrm>
            <a:prstGeom prst="rect">
              <a:avLst/>
            </a:prstGeom>
            <a:gradFill rotWithShape="0">
              <a:gsLst>
                <a:gs pos="0">
                  <a:srgbClr val="CC3300"/>
                </a:gs>
                <a:gs pos="50000">
                  <a:schemeClr val="bg1"/>
                </a:gs>
                <a:gs pos="100000">
                  <a:srgbClr val="CC3300"/>
                </a:gs>
              </a:gsLst>
              <a:lin ang="0" scaled="1"/>
              <a:tileRect/>
            </a:gradFill>
            <a:ln w="9525">
              <a:noFill/>
            </a:ln>
          </p:spPr>
          <p:txBody>
            <a:bodyPr/>
            <a:p>
              <a:endParaRPr lang="zh-CN" altLang="en-US"/>
            </a:p>
          </p:txBody>
        </p:sp>
      </p:grpSp>
      <p:sp>
        <p:nvSpPr>
          <p:cNvPr id="5134" name="文本框 5133"/>
          <p:cNvSpPr txBox="1"/>
          <p:nvPr/>
        </p:nvSpPr>
        <p:spPr>
          <a:xfrm>
            <a:off x="2514600" y="1828800"/>
            <a:ext cx="3875088" cy="3495675"/>
          </a:xfrm>
          <a:prstGeom prst="rect">
            <a:avLst/>
          </a:prstGeom>
          <a:noFill/>
          <a:ln w="9525">
            <a:noFill/>
          </a:ln>
        </p:spPr>
        <p:txBody>
          <a:bodyPr wrap="none" anchor="t">
            <a:spAutoFit/>
          </a:bodyPr>
          <a:p>
            <a:pPr>
              <a:lnSpc>
                <a:spcPct val="190000"/>
              </a:lnSpc>
            </a:pPr>
            <a:r>
              <a:rPr lang="zh-CN" altLang="en-US" sz="3600" b="1">
                <a:solidFill>
                  <a:srgbClr val="008000"/>
                </a:solidFill>
                <a:latin typeface="Arial" panose="020B0604020202020204" pitchFamily="34" charset="0"/>
              </a:rPr>
              <a:t>美国          欧</a:t>
            </a:r>
            <a:r>
              <a:rPr lang="en-US" altLang="zh-CN" sz="3600" b="1">
                <a:solidFill>
                  <a:srgbClr val="008000"/>
                </a:solidFill>
                <a:latin typeface="Arial" panose="020B0604020202020204" pitchFamily="34" charset="0"/>
              </a:rPr>
              <a:t>·</a:t>
            </a:r>
            <a:r>
              <a:rPr lang="zh-CN" altLang="en-US" sz="3600" b="1">
                <a:solidFill>
                  <a:srgbClr val="008000"/>
                </a:solidFill>
                <a:latin typeface="Arial" panose="020B0604020202020204" pitchFamily="34" charset="0"/>
              </a:rPr>
              <a:t>亨利</a:t>
            </a:r>
            <a:endParaRPr lang="zh-CN" altLang="en-US" sz="3600" b="1">
              <a:solidFill>
                <a:srgbClr val="008000"/>
              </a:solidFill>
              <a:latin typeface="Arial" panose="020B0604020202020204" pitchFamily="34" charset="0"/>
            </a:endParaRPr>
          </a:p>
          <a:p>
            <a:pPr>
              <a:lnSpc>
                <a:spcPct val="190000"/>
              </a:lnSpc>
            </a:pPr>
            <a:r>
              <a:rPr lang="zh-CN" altLang="en-US" sz="3600" b="1">
                <a:solidFill>
                  <a:srgbClr val="008000"/>
                </a:solidFill>
                <a:latin typeface="Arial" panose="020B0604020202020204" pitchFamily="34" charset="0"/>
              </a:rPr>
              <a:t>法国          莫泊桑</a:t>
            </a:r>
            <a:endParaRPr lang="zh-CN" altLang="en-US" sz="3600" b="1">
              <a:solidFill>
                <a:srgbClr val="008000"/>
              </a:solidFill>
              <a:latin typeface="Arial" panose="020B0604020202020204" pitchFamily="34" charset="0"/>
            </a:endParaRPr>
          </a:p>
          <a:p>
            <a:pPr>
              <a:lnSpc>
                <a:spcPct val="190000"/>
              </a:lnSpc>
            </a:pPr>
            <a:r>
              <a:rPr lang="zh-CN" altLang="en-US" sz="3600" b="1">
                <a:solidFill>
                  <a:srgbClr val="008000"/>
                </a:solidFill>
                <a:latin typeface="Arial" panose="020B0604020202020204" pitchFamily="34" charset="0"/>
              </a:rPr>
              <a:t>俄国          契诃夫</a:t>
            </a:r>
            <a:endParaRPr lang="zh-CN" altLang="en-US" sz="3600" b="1">
              <a:solidFill>
                <a:srgbClr val="008000"/>
              </a:solidFill>
              <a:latin typeface="Arial" panose="020B0604020202020204" pitchFamily="34" charset="0"/>
            </a:endParaRPr>
          </a:p>
          <a:p>
            <a:endParaRPr lang="zh-CN" altLang="en-US">
              <a:latin typeface="Arial" panose="020B0604020202020204" pitchFamily="34"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p:pic>
        <p:nvPicPr>
          <p:cNvPr id="6146" name="图片 6145" descr="F016"/>
          <p:cNvPicPr>
            <a:picLocks noChangeAspect="1"/>
          </p:cNvPicPr>
          <p:nvPr/>
        </p:nvPicPr>
        <p:blipFill>
          <a:blip r:embed="rId1"/>
          <a:stretch>
            <a:fillRect/>
          </a:stretch>
        </p:blipFill>
        <p:spPr>
          <a:xfrm>
            <a:off x="0" y="-30162"/>
            <a:ext cx="9144000" cy="6657975"/>
          </a:xfrm>
          <a:prstGeom prst="rect">
            <a:avLst/>
          </a:prstGeom>
          <a:noFill/>
          <a:ln w="9525">
            <a:noFill/>
          </a:ln>
        </p:spPr>
      </p:pic>
      <p:pic>
        <p:nvPicPr>
          <p:cNvPr id="6147" name="图片 6146" descr="ohl01s">
            <a:hlinkClick r:id="rId2"/>
          </p:cNvPr>
          <p:cNvPicPr>
            <a:picLocks noChangeAspect="1"/>
          </p:cNvPicPr>
          <p:nvPr/>
        </p:nvPicPr>
        <p:blipFill>
          <a:blip r:embed="rId3"/>
          <a:stretch>
            <a:fillRect/>
          </a:stretch>
        </p:blipFill>
        <p:spPr>
          <a:xfrm>
            <a:off x="5724525" y="549275"/>
            <a:ext cx="2608263" cy="5832475"/>
          </a:xfrm>
          <a:prstGeom prst="rect">
            <a:avLst/>
          </a:prstGeom>
          <a:noFill/>
          <a:ln w="9525">
            <a:noFill/>
          </a:ln>
        </p:spPr>
      </p:pic>
      <p:sp>
        <p:nvSpPr>
          <p:cNvPr id="6148" name="文本框 6147"/>
          <p:cNvSpPr txBox="1"/>
          <p:nvPr/>
        </p:nvSpPr>
        <p:spPr>
          <a:xfrm>
            <a:off x="1116013" y="304800"/>
            <a:ext cx="4598987" cy="6511925"/>
          </a:xfrm>
          <a:prstGeom prst="rect">
            <a:avLst/>
          </a:prstGeom>
          <a:noFill/>
          <a:ln w="9525">
            <a:noFill/>
          </a:ln>
        </p:spPr>
        <p:txBody>
          <a:bodyPr>
            <a:spAutoFit/>
          </a:bodyPr>
          <a:p>
            <a:pPr>
              <a:lnSpc>
                <a:spcPct val="115000"/>
              </a:lnSpc>
              <a:spcBef>
                <a:spcPct val="10000"/>
              </a:spcBef>
            </a:pPr>
            <a:r>
              <a:rPr lang="zh-CN" altLang="en-US" sz="2400" b="1">
                <a:solidFill>
                  <a:srgbClr val="0000FF"/>
                </a:solidFill>
                <a:latin typeface="Arial" panose="020B0604020202020204" pitchFamily="34" charset="0"/>
              </a:rPr>
              <a:t>       </a:t>
            </a:r>
            <a:r>
              <a:rPr lang="zh-CN" altLang="en-US" sz="2800" b="1">
                <a:solidFill>
                  <a:srgbClr val="0000FF"/>
                </a:solidFill>
                <a:latin typeface="Arial" panose="020B0604020202020204" pitchFamily="34" charset="0"/>
              </a:rPr>
              <a:t>欧</a:t>
            </a:r>
            <a:r>
              <a:rPr lang="en-US" altLang="zh-CN" sz="2800" b="1">
                <a:solidFill>
                  <a:srgbClr val="0000FF"/>
                </a:solidFill>
                <a:latin typeface="Arial" panose="020B0604020202020204" pitchFamily="34" charset="0"/>
              </a:rPr>
              <a:t>·</a:t>
            </a:r>
            <a:r>
              <a:rPr lang="zh-CN" altLang="en-US" sz="2800" b="1">
                <a:solidFill>
                  <a:srgbClr val="0000FF"/>
                </a:solidFill>
                <a:latin typeface="Arial" panose="020B0604020202020204" pitchFamily="34" charset="0"/>
              </a:rPr>
              <a:t>亨利</a:t>
            </a:r>
            <a:r>
              <a:rPr lang="en-US" altLang="zh-CN" sz="2800" b="1">
                <a:solidFill>
                  <a:srgbClr val="0000FF"/>
                </a:solidFill>
                <a:latin typeface="Arial" panose="020B0604020202020204" pitchFamily="34" charset="0"/>
              </a:rPr>
              <a:t>(1862—1910),</a:t>
            </a:r>
            <a:r>
              <a:rPr lang="zh-CN" altLang="en-US" sz="2800" b="1">
                <a:solidFill>
                  <a:srgbClr val="FF3300"/>
                </a:solidFill>
                <a:latin typeface="Arial" panose="020B0604020202020204" pitchFamily="34" charset="0"/>
              </a:rPr>
              <a:t>美国</a:t>
            </a:r>
            <a:r>
              <a:rPr lang="zh-CN" altLang="en-US" sz="2800" b="1">
                <a:solidFill>
                  <a:srgbClr val="0000FF"/>
                </a:solidFill>
                <a:latin typeface="Arial" panose="020B0604020202020204" pitchFamily="34" charset="0"/>
              </a:rPr>
              <a:t>短篇小说家</a:t>
            </a:r>
            <a:r>
              <a:rPr lang="zh-CN" altLang="en-US" sz="2800" b="1" dirty="0">
                <a:solidFill>
                  <a:srgbClr val="0000FF"/>
                </a:solidFill>
                <a:latin typeface="Arial" panose="020B0604020202020204" pitchFamily="34" charset="0"/>
              </a:rPr>
              <a:t>。其作品以幽默</a:t>
            </a:r>
            <a:r>
              <a:rPr lang="zh-CN" altLang="en-US" sz="2800" b="1">
                <a:solidFill>
                  <a:srgbClr val="0000FF"/>
                </a:solidFill>
                <a:latin typeface="Arial" panose="020B0604020202020204" pitchFamily="34" charset="0"/>
              </a:rPr>
              <a:t>的生活情趣，“</a:t>
            </a:r>
            <a:r>
              <a:rPr lang="zh-CN" altLang="en-US" sz="2800" b="1">
                <a:solidFill>
                  <a:srgbClr val="FF3300"/>
                </a:solidFill>
                <a:latin typeface="Arial" panose="020B0604020202020204" pitchFamily="34" charset="0"/>
              </a:rPr>
              <a:t>含泪的微笑</a:t>
            </a:r>
            <a:r>
              <a:rPr lang="zh-CN" altLang="en-US" sz="2800" b="1">
                <a:solidFill>
                  <a:srgbClr val="0000FF"/>
                </a:solidFill>
                <a:latin typeface="Arial" panose="020B0604020202020204" pitchFamily="34" charset="0"/>
              </a:rPr>
              <a:t>”的风格被誉为“美国生活的幽默百科全书”。他</a:t>
            </a:r>
            <a:r>
              <a:rPr lang="zh-CN" altLang="en-US" sz="2800" b="1" dirty="0">
                <a:solidFill>
                  <a:srgbClr val="0000FF"/>
                </a:solidFill>
                <a:latin typeface="Arial" panose="020B0604020202020204" pitchFamily="34" charset="0"/>
              </a:rPr>
              <a:t>的代表作有</a:t>
            </a:r>
            <a:r>
              <a:rPr lang="en-US" altLang="zh-CN" sz="2800" b="1">
                <a:solidFill>
                  <a:srgbClr val="FF3300"/>
                </a:solidFill>
                <a:latin typeface="Arial" panose="020B0604020202020204" pitchFamily="34" charset="0"/>
              </a:rPr>
              <a:t>《</a:t>
            </a:r>
            <a:r>
              <a:rPr lang="zh-CN" altLang="en-US" sz="2800" b="1">
                <a:solidFill>
                  <a:srgbClr val="FF3300"/>
                </a:solidFill>
                <a:latin typeface="Arial" panose="020B0604020202020204" pitchFamily="34" charset="0"/>
              </a:rPr>
              <a:t>警察与赞美诗</a:t>
            </a:r>
            <a:r>
              <a:rPr lang="en-US" altLang="zh-CN" sz="2800" b="1">
                <a:solidFill>
                  <a:srgbClr val="FF3300"/>
                </a:solidFill>
                <a:latin typeface="Arial" panose="020B0604020202020204" pitchFamily="34" charset="0"/>
              </a:rPr>
              <a:t>》《</a:t>
            </a:r>
            <a:r>
              <a:rPr lang="zh-CN" altLang="en-US" sz="2800" b="1">
                <a:solidFill>
                  <a:srgbClr val="FF3300"/>
                </a:solidFill>
                <a:latin typeface="Arial" panose="020B0604020202020204" pitchFamily="34" charset="0"/>
              </a:rPr>
              <a:t>麦琪的礼物</a:t>
            </a:r>
            <a:r>
              <a:rPr lang="en-US" altLang="zh-CN" sz="2800" b="1">
                <a:solidFill>
                  <a:srgbClr val="FF3300"/>
                </a:solidFill>
                <a:latin typeface="Arial" panose="020B0604020202020204" pitchFamily="34" charset="0"/>
              </a:rPr>
              <a:t>》 《</a:t>
            </a:r>
            <a:r>
              <a:rPr lang="zh-CN" altLang="en-US" sz="2800" b="1">
                <a:solidFill>
                  <a:srgbClr val="FF3300"/>
                </a:solidFill>
                <a:latin typeface="Arial" panose="020B0604020202020204" pitchFamily="34" charset="0"/>
              </a:rPr>
              <a:t>最后的常春藤叶</a:t>
            </a:r>
            <a:r>
              <a:rPr lang="en-US" altLang="zh-CN" sz="2800" b="1">
                <a:solidFill>
                  <a:srgbClr val="FF3300"/>
                </a:solidFill>
                <a:latin typeface="Arial" panose="020B0604020202020204" pitchFamily="34" charset="0"/>
              </a:rPr>
              <a:t>》</a:t>
            </a:r>
            <a:r>
              <a:rPr lang="zh-CN" altLang="en-US" sz="2800" b="1" dirty="0">
                <a:solidFill>
                  <a:srgbClr val="0000FF"/>
                </a:solidFill>
                <a:latin typeface="Arial" panose="020B0604020202020204" pitchFamily="34" charset="0"/>
              </a:rPr>
              <a:t>等。</a:t>
            </a:r>
            <a:r>
              <a:rPr lang="zh-CN" altLang="en-US" sz="2800" b="1">
                <a:solidFill>
                  <a:srgbClr val="0000FF"/>
                </a:solidFill>
                <a:latin typeface="Arial" panose="020B0604020202020204" pitchFamily="34" charset="0"/>
              </a:rPr>
              <a:t>他本人也为此成为享有世界声誉的</a:t>
            </a:r>
            <a:r>
              <a:rPr lang="zh-CN" altLang="en-US" sz="2800" b="1">
                <a:solidFill>
                  <a:srgbClr val="FF3300"/>
                </a:solidFill>
                <a:latin typeface="Arial" panose="020B0604020202020204" pitchFamily="34" charset="0"/>
              </a:rPr>
              <a:t>美国现代短篇小说的创始人</a:t>
            </a:r>
            <a:r>
              <a:rPr lang="zh-CN" altLang="en-US" sz="2800" b="1">
                <a:solidFill>
                  <a:srgbClr val="0000FF"/>
                </a:solidFill>
                <a:latin typeface="Arial" panose="020B0604020202020204" pitchFamily="34" charset="0"/>
              </a:rPr>
              <a:t>。其作品构思巧妙，尤以出人意料的结局著称。 </a:t>
            </a:r>
            <a:endParaRPr lang="zh-CN" altLang="en-US" sz="2800" b="1">
              <a:solidFill>
                <a:srgbClr val="0000FF"/>
              </a:solidFill>
              <a:latin typeface="Arial" panose="020B0604020202020204" pitchFamily="34" charset="0"/>
            </a:endParaRPr>
          </a:p>
          <a:p>
            <a:pPr>
              <a:lnSpc>
                <a:spcPct val="115000"/>
              </a:lnSpc>
              <a:spcBef>
                <a:spcPct val="10000"/>
              </a:spcBef>
            </a:pPr>
            <a:endParaRPr lang="zh-CN" altLang="en-US" sz="2800" b="1">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499"/>
                                          </p:stCondLst>
                                        </p:cTn>
                                        <p:tgtEl>
                                          <p:spTgt spid="6147"/>
                                        </p:tgtEl>
                                        <p:attrNameLst>
                                          <p:attrName>style.visibility</p:attrName>
                                        </p:attrNameLst>
                                      </p:cBhvr>
                                      <p:to>
                                        <p:strVal val="visible"/>
                                      </p:to>
                                    </p:set>
                                    <p:anim calcmode="lin" valueType="num">
                                      <p:cBhvr>
                                        <p:cTn id="7" dur="1" fill="hold"/>
                                        <p:tgtEl>
                                          <p:spTgt spid="6147"/>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148"/>
                                        </p:tgtEl>
                                        <p:attrNameLst>
                                          <p:attrName>style.visibility</p:attrName>
                                        </p:attrNameLst>
                                      </p:cBhvr>
                                      <p:to>
                                        <p:strVal val="visible"/>
                                      </p:to>
                                    </p:set>
                                    <p:anim calcmode="lin" valueType="num">
                                      <p:cBhvr additive="base">
                                        <p:cTn id="12" dur="500" fill="hold"/>
                                        <p:tgtEl>
                                          <p:spTgt spid="6148"/>
                                        </p:tgtEl>
                                        <p:attrNameLst>
                                          <p:attrName>ppt_x</p:attrName>
                                        </p:attrNameLst>
                                      </p:cBhvr>
                                      <p:tavLst>
                                        <p:tav tm="0">
                                          <p:val>
                                            <p:strVal val="0-#ppt_w/2"/>
                                          </p:val>
                                        </p:tav>
                                        <p:tav tm="100000">
                                          <p:val>
                                            <p:strVal val="#ppt_x"/>
                                          </p:val>
                                        </p:tav>
                                      </p:tavLst>
                                    </p:anim>
                                    <p:anim calcmode="lin" valueType="num">
                                      <p:cBhvr additive="base">
                                        <p:cTn id="13"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框 51201"/>
          <p:cNvSpPr txBox="1"/>
          <p:nvPr/>
        </p:nvSpPr>
        <p:spPr>
          <a:xfrm>
            <a:off x="250825" y="3860800"/>
            <a:ext cx="8604250" cy="641350"/>
          </a:xfrm>
          <a:prstGeom prst="rect">
            <a:avLst/>
          </a:prstGeom>
          <a:noFill/>
          <a:ln w="9525">
            <a:noFill/>
          </a:ln>
        </p:spPr>
        <p:txBody>
          <a:bodyPr>
            <a:spAutoFit/>
          </a:bodyPr>
          <a:p>
            <a:r>
              <a:rPr lang="zh-CN" altLang="en-US" sz="3600" b="1" dirty="0">
                <a:solidFill>
                  <a:srgbClr val="FF0000"/>
                </a:solidFill>
                <a:latin typeface="Verdana" panose="020B0604030504040204" pitchFamily="34" charset="0"/>
                <a:ea typeface="楷体_GB2312" pitchFamily="49" charset="-122"/>
              </a:rPr>
              <a:t>小说有三个要素：</a:t>
            </a:r>
            <a:endParaRPr lang="zh-CN" altLang="en-US" b="1">
              <a:latin typeface="Arial" panose="020B0604020202020204" pitchFamily="34" charset="0"/>
              <a:ea typeface="楷体_GB2312" pitchFamily="49" charset="-122"/>
            </a:endParaRPr>
          </a:p>
        </p:txBody>
      </p:sp>
      <p:sp>
        <p:nvSpPr>
          <p:cNvPr id="51203" name="文本框 51202"/>
          <p:cNvSpPr txBox="1"/>
          <p:nvPr/>
        </p:nvSpPr>
        <p:spPr>
          <a:xfrm>
            <a:off x="323850" y="1989138"/>
            <a:ext cx="8604250" cy="1739900"/>
          </a:xfrm>
          <a:prstGeom prst="rect">
            <a:avLst/>
          </a:prstGeom>
          <a:noFill/>
          <a:ln w="9525">
            <a:noFill/>
          </a:ln>
        </p:spPr>
        <p:txBody>
          <a:bodyPr>
            <a:spAutoFit/>
          </a:bodyPr>
          <a:p>
            <a:r>
              <a:rPr lang="zh-CN" altLang="en-US" sz="3600" b="1" dirty="0">
                <a:solidFill>
                  <a:srgbClr val="FF0000"/>
                </a:solidFill>
                <a:latin typeface="Verdana" panose="020B0604030504040204" pitchFamily="34" charset="0"/>
                <a:ea typeface="楷体_GB2312" pitchFamily="49" charset="-122"/>
              </a:rPr>
              <a:t>小说</a:t>
            </a:r>
            <a:r>
              <a:rPr lang="zh-CN" altLang="en-US" sz="3600" b="1" dirty="0">
                <a:latin typeface="Verdana" panose="020B0604030504040204" pitchFamily="34" charset="0"/>
                <a:ea typeface="楷体_GB2312" pitchFamily="49" charset="-122"/>
              </a:rPr>
              <a:t>是以刻画人物为中心，通过完整的故事情节和具体的环境描写来反映社会生活的一种文学体裁。</a:t>
            </a:r>
            <a:endParaRPr lang="zh-CN" altLang="en-US" sz="3600" b="1">
              <a:latin typeface="Verdana" panose="020B0604030504040204" pitchFamily="34" charset="0"/>
              <a:ea typeface="楷体_GB2312" pitchFamily="49" charset="-122"/>
            </a:endParaRPr>
          </a:p>
        </p:txBody>
      </p:sp>
      <p:sp>
        <p:nvSpPr>
          <p:cNvPr id="51205" name="直接连接符 51204"/>
          <p:cNvSpPr/>
          <p:nvPr/>
        </p:nvSpPr>
        <p:spPr>
          <a:xfrm>
            <a:off x="3995738" y="4437063"/>
            <a:ext cx="1008062" cy="0"/>
          </a:xfrm>
          <a:prstGeom prst="line">
            <a:avLst/>
          </a:prstGeom>
          <a:ln w="38100" cap="flat" cmpd="sng">
            <a:solidFill>
              <a:srgbClr val="FF0000"/>
            </a:solidFill>
            <a:prstDash val="solid"/>
            <a:headEnd type="none" w="med" len="med"/>
            <a:tailEnd type="none" w="med" len="med"/>
          </a:ln>
        </p:spPr>
      </p:sp>
      <p:sp>
        <p:nvSpPr>
          <p:cNvPr id="51206" name="直接连接符 51205"/>
          <p:cNvSpPr/>
          <p:nvPr/>
        </p:nvSpPr>
        <p:spPr>
          <a:xfrm>
            <a:off x="5435600" y="4437063"/>
            <a:ext cx="1657350" cy="0"/>
          </a:xfrm>
          <a:prstGeom prst="line">
            <a:avLst/>
          </a:prstGeom>
          <a:ln w="38100" cap="flat" cmpd="sng">
            <a:solidFill>
              <a:srgbClr val="FF0000"/>
            </a:solidFill>
            <a:prstDash val="solid"/>
            <a:headEnd type="none" w="med" len="med"/>
            <a:tailEnd type="none" w="med" len="med"/>
          </a:ln>
        </p:spPr>
      </p:sp>
      <p:sp>
        <p:nvSpPr>
          <p:cNvPr id="51207" name="直接连接符 51206"/>
          <p:cNvSpPr/>
          <p:nvPr/>
        </p:nvSpPr>
        <p:spPr>
          <a:xfrm>
            <a:off x="7667625" y="4437063"/>
            <a:ext cx="1008063" cy="0"/>
          </a:xfrm>
          <a:prstGeom prst="line">
            <a:avLst/>
          </a:prstGeom>
          <a:ln w="38100" cap="flat" cmpd="sng">
            <a:solidFill>
              <a:srgbClr val="FF0000"/>
            </a:solidFill>
            <a:prstDash val="solid"/>
            <a:headEnd type="none" w="med" len="med"/>
            <a:tailEnd type="none" w="med" len="med"/>
          </a:ln>
        </p:spPr>
      </p:sp>
      <p:sp>
        <p:nvSpPr>
          <p:cNvPr id="51210" name="矩形 51209"/>
          <p:cNvSpPr/>
          <p:nvPr/>
        </p:nvSpPr>
        <p:spPr>
          <a:xfrm>
            <a:off x="1692275" y="692150"/>
            <a:ext cx="2016125" cy="936625"/>
          </a:xfrm>
          <a:prstGeom prst="rect">
            <a:avLst/>
          </a:prstGeom>
        </p:spPr>
        <p:txBody>
          <a:bodyPr wrap="none" fromWordArt="1">
            <a:prstTxWarp prst="textPlain">
              <a:avLst>
                <a:gd name="adj" fmla="val 50000"/>
              </a:avLst>
            </a:prstTxWarp>
            <a:normAutofit/>
          </a:bodyPr>
          <a:p>
            <a:pPr algn="ctr"/>
            <a:r>
              <a:rPr lang="zh-CN" altLang="en-US" sz="36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记一记</a:t>
            </a:r>
            <a:endParaRPr lang="zh-CN" altLang="en-US" sz="3600">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transition>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框 8193"/>
          <p:cNvSpPr txBox="1"/>
          <p:nvPr/>
        </p:nvSpPr>
        <p:spPr>
          <a:xfrm>
            <a:off x="5283200" y="2209800"/>
            <a:ext cx="3352800" cy="457200"/>
          </a:xfrm>
          <a:prstGeom prst="rect">
            <a:avLst/>
          </a:prstGeom>
          <a:noFill/>
          <a:ln w="9525">
            <a:noFill/>
          </a:ln>
        </p:spPr>
        <p:txBody>
          <a:bodyPr>
            <a:spAutoFit/>
          </a:bodyPr>
          <a:p>
            <a:pPr>
              <a:spcBef>
                <a:spcPct val="50000"/>
              </a:spcBef>
            </a:pPr>
            <a:endParaRPr lang="zh-CN" altLang="en-US" sz="2400" dirty="0">
              <a:latin typeface="Times New Roman" panose="02020603050405020304" pitchFamily="18" charset="0"/>
            </a:endParaRPr>
          </a:p>
        </p:txBody>
      </p:sp>
      <p:sp>
        <p:nvSpPr>
          <p:cNvPr id="8195" name="文本框 8194"/>
          <p:cNvSpPr txBox="1"/>
          <p:nvPr/>
        </p:nvSpPr>
        <p:spPr>
          <a:xfrm>
            <a:off x="8391525" y="2209800"/>
            <a:ext cx="549275" cy="533400"/>
          </a:xfrm>
          <a:prstGeom prst="rect">
            <a:avLst/>
          </a:prstGeom>
          <a:noFill/>
          <a:ln w="9525">
            <a:noFill/>
          </a:ln>
        </p:spPr>
        <p:txBody>
          <a:bodyPr vert="eaVert">
            <a:spAutoFit/>
          </a:bodyPr>
          <a:p>
            <a:pPr>
              <a:spcBef>
                <a:spcPct val="50000"/>
              </a:spcBef>
            </a:pPr>
            <a:endParaRPr lang="zh-CN" altLang="en-US" sz="2400" dirty="0">
              <a:latin typeface="Times New Roman" panose="02020603050405020304" pitchFamily="18" charset="0"/>
            </a:endParaRPr>
          </a:p>
        </p:txBody>
      </p:sp>
      <p:sp>
        <p:nvSpPr>
          <p:cNvPr id="8196" name="文本框 8195"/>
          <p:cNvSpPr txBox="1"/>
          <p:nvPr/>
        </p:nvSpPr>
        <p:spPr>
          <a:xfrm>
            <a:off x="1979613" y="1628775"/>
            <a:ext cx="1368425" cy="779463"/>
          </a:xfrm>
          <a:prstGeom prst="rect">
            <a:avLst/>
          </a:prstGeom>
          <a:noFill/>
          <a:ln w="9525">
            <a:noFill/>
          </a:ln>
        </p:spPr>
        <p:txBody>
          <a:bodyPr>
            <a:spAutoFit/>
          </a:bodyPr>
          <a:p>
            <a:endParaRPr lang="zh-CN" altLang="en-US" b="1">
              <a:latin typeface="Arial" panose="020B0604020202020204" pitchFamily="34" charset="0"/>
            </a:endParaRPr>
          </a:p>
          <a:p>
            <a:pPr>
              <a:spcBef>
                <a:spcPct val="50000"/>
              </a:spcBef>
            </a:pPr>
            <a:endParaRPr lang="zh-CN" altLang="en-US">
              <a:latin typeface="Arial" panose="020B0604020202020204" pitchFamily="34" charset="0"/>
            </a:endParaRPr>
          </a:p>
        </p:txBody>
      </p:sp>
      <p:sp>
        <p:nvSpPr>
          <p:cNvPr id="8197" name="文本框 8196"/>
          <p:cNvSpPr txBox="1"/>
          <p:nvPr/>
        </p:nvSpPr>
        <p:spPr>
          <a:xfrm>
            <a:off x="7524750" y="4652963"/>
            <a:ext cx="1187450" cy="366712"/>
          </a:xfrm>
          <a:prstGeom prst="rect">
            <a:avLst/>
          </a:prstGeom>
          <a:noFill/>
          <a:ln w="9525">
            <a:noFill/>
          </a:ln>
        </p:spPr>
        <p:txBody>
          <a:bodyPr>
            <a:spAutoFit/>
          </a:bodyPr>
          <a:p>
            <a:pPr>
              <a:spcBef>
                <a:spcPct val="50000"/>
              </a:spcBef>
            </a:pPr>
            <a:endParaRPr lang="zh-CN" altLang="en-US" b="1" dirty="0">
              <a:latin typeface="Arial" panose="020B0604020202020204" pitchFamily="34" charset="0"/>
            </a:endParaRPr>
          </a:p>
        </p:txBody>
      </p:sp>
      <p:sp>
        <p:nvSpPr>
          <p:cNvPr id="8198" name="文本框 8197"/>
          <p:cNvSpPr txBox="1"/>
          <p:nvPr/>
        </p:nvSpPr>
        <p:spPr>
          <a:xfrm>
            <a:off x="2484438" y="6165850"/>
            <a:ext cx="1223962" cy="1054100"/>
          </a:xfrm>
          <a:prstGeom prst="rect">
            <a:avLst/>
          </a:prstGeom>
          <a:noFill/>
          <a:ln w="9525">
            <a:noFill/>
          </a:ln>
        </p:spPr>
        <p:txBody>
          <a:bodyPr>
            <a:spAutoFit/>
          </a:bodyPr>
          <a:p>
            <a:endParaRPr lang="zh-CN" altLang="en-US" b="1">
              <a:latin typeface="Arial" panose="020B0604020202020204" pitchFamily="34" charset="0"/>
            </a:endParaRPr>
          </a:p>
          <a:p>
            <a:endParaRPr lang="zh-CN" altLang="en-US" b="1">
              <a:latin typeface="Arial" panose="020B0604020202020204" pitchFamily="34" charset="0"/>
            </a:endParaRPr>
          </a:p>
          <a:p>
            <a:pPr>
              <a:spcBef>
                <a:spcPct val="50000"/>
              </a:spcBef>
            </a:pPr>
            <a:endParaRPr lang="zh-CN" altLang="en-US">
              <a:latin typeface="Arial" panose="020B0604020202020204" pitchFamily="34" charset="0"/>
            </a:endParaRPr>
          </a:p>
        </p:txBody>
      </p:sp>
      <p:grpSp>
        <p:nvGrpSpPr>
          <p:cNvPr id="8199" name="组合 8198"/>
          <p:cNvGrpSpPr/>
          <p:nvPr/>
        </p:nvGrpSpPr>
        <p:grpSpPr>
          <a:xfrm>
            <a:off x="2051050" y="333375"/>
            <a:ext cx="5472113" cy="2736850"/>
            <a:chOff x="0" y="0"/>
            <a:chExt cx="2880" cy="720"/>
          </a:xfrm>
        </p:grpSpPr>
        <p:sp>
          <p:nvSpPr>
            <p:cNvPr id="8200" name="矩形 8199"/>
            <p:cNvSpPr>
              <a:spLocks noChangeAspect="1" noTextEdit="1"/>
            </p:cNvSpPr>
            <p:nvPr/>
          </p:nvSpPr>
          <p:spPr>
            <a:xfrm>
              <a:off x="0" y="0"/>
              <a:ext cx="2880" cy="720"/>
            </a:xfrm>
            <a:prstGeom prst="rect">
              <a:avLst/>
            </a:prstGeom>
            <a:noFill/>
            <a:ln w="9525">
              <a:noFill/>
            </a:ln>
          </p:spPr>
          <p:txBody>
            <a:bodyPr/>
            <a:p>
              <a:endParaRPr lang="zh-CN" altLang="en-US"/>
            </a:p>
          </p:txBody>
        </p:sp>
        <p:cxnSp>
          <p:nvCxnSpPr>
            <p:cNvPr id="8201" name="_s99337"/>
            <p:cNvCxnSpPr>
              <a:stCxn id="8207" idx="0"/>
              <a:endCxn id="8204" idx="2"/>
            </p:cNvCxnSpPr>
            <p:nvPr/>
          </p:nvCxnSpPr>
          <p:spPr>
            <a:xfrm rot="-16200000" flipH="1">
              <a:off x="1872" y="-144"/>
              <a:ext cx="144" cy="1008"/>
            </a:xfrm>
            <a:prstGeom prst="bentConnector3">
              <a:avLst>
                <a:gd name="adj1" fmla="val 20931"/>
              </a:avLst>
            </a:prstGeom>
            <a:ln w="28575" cap="flat" cmpd="sng">
              <a:solidFill>
                <a:schemeClr val="tx1"/>
              </a:solidFill>
              <a:prstDash val="solid"/>
              <a:miter/>
              <a:headEnd type="none" w="med" len="med"/>
              <a:tailEnd type="none" w="med" len="med"/>
            </a:ln>
          </p:spPr>
        </p:cxnSp>
        <p:cxnSp>
          <p:nvCxnSpPr>
            <p:cNvPr id="8202" name="_s99338"/>
            <p:cNvCxnSpPr>
              <a:stCxn id="8206" idx="0"/>
              <a:endCxn id="8204" idx="2"/>
            </p:cNvCxnSpPr>
            <p:nvPr/>
          </p:nvCxnSpPr>
          <p:spPr>
            <a:xfrm rot="16200000">
              <a:off x="1366" y="357"/>
              <a:ext cx="144" cy="1"/>
            </a:xfrm>
            <a:prstGeom prst="straightConnector1">
              <a:avLst/>
            </a:prstGeom>
            <a:ln w="28575" cap="flat" cmpd="sng">
              <a:solidFill>
                <a:schemeClr val="tx1"/>
              </a:solidFill>
              <a:prstDash val="solid"/>
              <a:headEnd type="none" w="med" len="med"/>
              <a:tailEnd type="none" w="med" len="med"/>
            </a:ln>
          </p:spPr>
        </p:cxnSp>
        <p:cxnSp>
          <p:nvCxnSpPr>
            <p:cNvPr id="8203" name="_s99339"/>
            <p:cNvCxnSpPr>
              <a:stCxn id="8205" idx="0"/>
              <a:endCxn id="8204" idx="2"/>
            </p:cNvCxnSpPr>
            <p:nvPr/>
          </p:nvCxnSpPr>
          <p:spPr>
            <a:xfrm rot="16200000">
              <a:off x="864" y="-144"/>
              <a:ext cx="144" cy="1008"/>
            </a:xfrm>
            <a:prstGeom prst="bentConnector3">
              <a:avLst>
                <a:gd name="adj1" fmla="val 20931"/>
              </a:avLst>
            </a:prstGeom>
            <a:ln w="28575" cap="flat" cmpd="sng">
              <a:solidFill>
                <a:schemeClr val="tx1"/>
              </a:solidFill>
              <a:prstDash val="solid"/>
              <a:miter/>
              <a:headEnd type="none" w="med" len="med"/>
              <a:tailEnd type="none" w="med" len="med"/>
            </a:ln>
          </p:spPr>
        </p:cxnSp>
        <p:sp>
          <p:nvSpPr>
            <p:cNvPr id="8204" name="_s99340"/>
            <p:cNvSpPr/>
            <p:nvPr/>
          </p:nvSpPr>
          <p:spPr>
            <a:xfrm>
              <a:off x="1008" y="0"/>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p>
              <a:pPr algn="ctr"/>
              <a:r>
                <a:rPr lang="zh-CN" altLang="en-US" sz="2400" b="1">
                  <a:solidFill>
                    <a:srgbClr val="0066FF"/>
                  </a:solidFill>
                  <a:latin typeface="Arial" panose="020B0604020202020204" pitchFamily="34" charset="0"/>
                  <a:ea typeface="黑体" panose="02010609060101010101" pitchFamily="2" charset="-122"/>
                </a:rPr>
                <a:t>小说的三要素</a:t>
              </a:r>
              <a:endParaRPr lang="zh-CN" altLang="en-US" sz="2400" b="1">
                <a:solidFill>
                  <a:srgbClr val="0066FF"/>
                </a:solidFill>
                <a:latin typeface="Arial" panose="020B0604020202020204" pitchFamily="34" charset="0"/>
                <a:ea typeface="黑体" panose="02010609060101010101" pitchFamily="2" charset="-122"/>
              </a:endParaRPr>
            </a:p>
          </p:txBody>
        </p:sp>
        <p:sp>
          <p:nvSpPr>
            <p:cNvPr id="8205" name="_s99341"/>
            <p:cNvSpPr/>
            <p:nvPr/>
          </p:nvSpPr>
          <p:spPr>
            <a:xfrm>
              <a:off x="0" y="432"/>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p>
              <a:pPr algn="ctr"/>
              <a:r>
                <a:rPr lang="zh-CN" altLang="en-US" sz="4000" b="1">
                  <a:latin typeface="Arial" panose="020B0604020202020204" pitchFamily="34" charset="0"/>
                </a:rPr>
                <a:t>人物</a:t>
              </a:r>
              <a:endParaRPr lang="zh-CN" altLang="en-US" sz="4000" b="1">
                <a:latin typeface="Arial" panose="020B0604020202020204" pitchFamily="34" charset="0"/>
              </a:endParaRPr>
            </a:p>
          </p:txBody>
        </p:sp>
        <p:sp>
          <p:nvSpPr>
            <p:cNvPr id="8206" name="_s99342"/>
            <p:cNvSpPr/>
            <p:nvPr/>
          </p:nvSpPr>
          <p:spPr>
            <a:xfrm>
              <a:off x="1008" y="432"/>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p>
              <a:pPr algn="ctr"/>
              <a:r>
                <a:rPr lang="zh-CN" altLang="en-US" sz="4000" b="1">
                  <a:latin typeface="Arial" panose="020B0604020202020204" pitchFamily="34" charset="0"/>
                </a:rPr>
                <a:t>情节</a:t>
              </a:r>
              <a:endParaRPr lang="zh-CN" altLang="en-US" sz="4000" b="1">
                <a:latin typeface="Arial" panose="020B0604020202020204" pitchFamily="34" charset="0"/>
              </a:endParaRPr>
            </a:p>
          </p:txBody>
        </p:sp>
        <p:sp>
          <p:nvSpPr>
            <p:cNvPr id="8207" name="_s99343"/>
            <p:cNvSpPr/>
            <p:nvPr/>
          </p:nvSpPr>
          <p:spPr>
            <a:xfrm>
              <a:off x="2016" y="432"/>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p>
              <a:pPr algn="ctr"/>
              <a:r>
                <a:rPr lang="zh-CN" altLang="en-US" sz="4000" b="1">
                  <a:latin typeface="Arial" panose="020B0604020202020204" pitchFamily="34" charset="0"/>
                </a:rPr>
                <a:t>环境</a:t>
              </a:r>
              <a:endParaRPr lang="zh-CN" altLang="en-US" sz="4000" b="1">
                <a:latin typeface="Arial" panose="020B0604020202020204" pitchFamily="34" charset="0"/>
              </a:endParaRPr>
            </a:p>
          </p:txBody>
        </p:sp>
      </p:grpSp>
      <p:grpSp>
        <p:nvGrpSpPr>
          <p:cNvPr id="8208" name="组合 8207"/>
          <p:cNvGrpSpPr/>
          <p:nvPr/>
        </p:nvGrpSpPr>
        <p:grpSpPr>
          <a:xfrm>
            <a:off x="6694488" y="3789363"/>
            <a:ext cx="1512887" cy="1152525"/>
            <a:chOff x="0" y="0"/>
            <a:chExt cx="953" cy="726"/>
          </a:xfrm>
        </p:grpSpPr>
        <p:grpSp>
          <p:nvGrpSpPr>
            <p:cNvPr id="8209" name="组合 8208"/>
            <p:cNvGrpSpPr/>
            <p:nvPr/>
          </p:nvGrpSpPr>
          <p:grpSpPr>
            <a:xfrm>
              <a:off x="0" y="0"/>
              <a:ext cx="953" cy="726"/>
              <a:chOff x="0" y="0"/>
              <a:chExt cx="953" cy="726"/>
            </a:xfrm>
          </p:grpSpPr>
          <p:sp>
            <p:nvSpPr>
              <p:cNvPr id="8210" name="矩形标注 8209"/>
              <p:cNvSpPr/>
              <p:nvPr/>
            </p:nvSpPr>
            <p:spPr>
              <a:xfrm>
                <a:off x="0" y="0"/>
                <a:ext cx="862" cy="726"/>
              </a:xfrm>
              <a:prstGeom prst="wedgeRectCallout">
                <a:avLst>
                  <a:gd name="adj1" fmla="val -84338"/>
                  <a:gd name="adj2" fmla="val -110194"/>
                </a:avLst>
              </a:prstGeom>
              <a:gradFill rotWithShape="0">
                <a:gsLst>
                  <a:gs pos="0">
                    <a:schemeClr val="bg1"/>
                  </a:gs>
                  <a:gs pos="100000">
                    <a:srgbClr val="9966FF"/>
                  </a:gs>
                </a:gsLst>
                <a:lin ang="5400000" scaled="1"/>
                <a:tileRect/>
              </a:gradFill>
              <a:ln w="9525" cap="flat" cmpd="sng">
                <a:solidFill>
                  <a:schemeClr val="tx1"/>
                </a:solidFill>
                <a:prstDash val="solid"/>
                <a:miter/>
                <a:headEnd type="none" w="med" len="med"/>
                <a:tailEnd type="none" w="med" len="med"/>
              </a:ln>
            </p:spPr>
            <p:txBody>
              <a:bodyPr/>
              <a:p>
                <a:pPr algn="ctr"/>
                <a:endParaRPr lang="zh-CN" altLang="en-US" dirty="0">
                  <a:latin typeface="Arial" panose="020B0604020202020204" pitchFamily="34" charset="0"/>
                </a:endParaRPr>
              </a:p>
            </p:txBody>
          </p:sp>
          <p:sp>
            <p:nvSpPr>
              <p:cNvPr id="8211" name="文本框 8210"/>
              <p:cNvSpPr txBox="1"/>
              <p:nvPr/>
            </p:nvSpPr>
            <p:spPr>
              <a:xfrm>
                <a:off x="69" y="91"/>
                <a:ext cx="884" cy="231"/>
              </a:xfrm>
              <a:prstGeom prst="rect">
                <a:avLst/>
              </a:prstGeom>
              <a:noFill/>
              <a:ln w="9525">
                <a:noFill/>
              </a:ln>
            </p:spPr>
            <p:txBody>
              <a:bodyPr>
                <a:spAutoFit/>
              </a:bodyPr>
              <a:p>
                <a:pPr>
                  <a:spcBef>
                    <a:spcPct val="50000"/>
                  </a:spcBef>
                </a:pPr>
                <a:r>
                  <a:rPr lang="zh-CN" altLang="en-US" b="1">
                    <a:solidFill>
                      <a:srgbClr val="FFFF00"/>
                    </a:solidFill>
                    <a:latin typeface="Arial" panose="020B0604020202020204" pitchFamily="34" charset="0"/>
                  </a:rPr>
                  <a:t>社会环境</a:t>
                </a:r>
                <a:endParaRPr lang="zh-CN" altLang="en-US" b="1">
                  <a:solidFill>
                    <a:srgbClr val="FFFF00"/>
                  </a:solidFill>
                  <a:latin typeface="Arial" panose="020B0604020202020204" pitchFamily="34" charset="0"/>
                </a:endParaRPr>
              </a:p>
            </p:txBody>
          </p:sp>
        </p:grpSp>
        <p:sp>
          <p:nvSpPr>
            <p:cNvPr id="8212" name="文本框 8211"/>
            <p:cNvSpPr txBox="1"/>
            <p:nvPr/>
          </p:nvSpPr>
          <p:spPr>
            <a:xfrm>
              <a:off x="69" y="363"/>
              <a:ext cx="738" cy="231"/>
            </a:xfrm>
            <a:prstGeom prst="rect">
              <a:avLst/>
            </a:prstGeom>
            <a:noFill/>
            <a:ln w="9525">
              <a:noFill/>
            </a:ln>
          </p:spPr>
          <p:txBody>
            <a:bodyPr>
              <a:spAutoFit/>
            </a:bodyPr>
            <a:p>
              <a:r>
                <a:rPr lang="zh-CN" altLang="en-US" b="1">
                  <a:solidFill>
                    <a:srgbClr val="FFFF00"/>
                  </a:solidFill>
                  <a:latin typeface="Arial" panose="020B0604020202020204" pitchFamily="34" charset="0"/>
                </a:rPr>
                <a:t>自然环境</a:t>
              </a:r>
              <a:endParaRPr lang="zh-CN" altLang="en-US" b="1">
                <a:solidFill>
                  <a:srgbClr val="FFFF00"/>
                </a:solidFill>
                <a:latin typeface="Arial" panose="020B0604020202020204" pitchFamily="34" charset="0"/>
              </a:endParaRPr>
            </a:p>
          </p:txBody>
        </p:sp>
      </p:grpSp>
      <p:sp>
        <p:nvSpPr>
          <p:cNvPr id="8213" name="椭圆形标注 8212" descr="羊皮纸"/>
          <p:cNvSpPr/>
          <p:nvPr/>
        </p:nvSpPr>
        <p:spPr>
          <a:xfrm>
            <a:off x="827088" y="3141663"/>
            <a:ext cx="1368425" cy="2016125"/>
          </a:xfrm>
          <a:prstGeom prst="wedgeEllipseCallout">
            <a:avLst>
              <a:gd name="adj1" fmla="val 103597"/>
              <a:gd name="adj2" fmla="val -54486"/>
            </a:avLst>
          </a:prstGeom>
          <a:blipFill rotWithShape="1">
            <a:blip r:embed="rId1"/>
          </a:blipFill>
          <a:ln w="9525" cap="flat" cmpd="sng">
            <a:solidFill>
              <a:schemeClr val="tx1"/>
            </a:solidFill>
            <a:prstDash val="solid"/>
            <a:miter/>
            <a:headEnd type="none" w="med" len="med"/>
            <a:tailEnd type="none" w="med" len="med"/>
          </a:ln>
        </p:spPr>
        <p:txBody>
          <a:bodyPr/>
          <a:p>
            <a:pPr algn="ctr"/>
            <a:endParaRPr lang="zh-CN" altLang="en-US" dirty="0">
              <a:latin typeface="Arial" panose="020B0604020202020204" pitchFamily="34" charset="0"/>
            </a:endParaRPr>
          </a:p>
        </p:txBody>
      </p:sp>
      <p:sp>
        <p:nvSpPr>
          <p:cNvPr id="8214" name="文本框 8213"/>
          <p:cNvSpPr txBox="1"/>
          <p:nvPr/>
        </p:nvSpPr>
        <p:spPr>
          <a:xfrm>
            <a:off x="900113" y="3573463"/>
            <a:ext cx="1441450" cy="779462"/>
          </a:xfrm>
          <a:prstGeom prst="rect">
            <a:avLst/>
          </a:prstGeom>
          <a:noFill/>
          <a:ln w="9525">
            <a:noFill/>
          </a:ln>
        </p:spPr>
        <p:txBody>
          <a:bodyPr>
            <a:spAutoFit/>
          </a:bodyPr>
          <a:p>
            <a:pPr>
              <a:spcBef>
                <a:spcPct val="50000"/>
              </a:spcBef>
            </a:pPr>
            <a:r>
              <a:rPr lang="zh-CN" altLang="en-US" b="1">
                <a:latin typeface="Arial" panose="020B0604020202020204" pitchFamily="34" charset="0"/>
              </a:rPr>
              <a:t>主要人物</a:t>
            </a:r>
            <a:endParaRPr lang="zh-CN" altLang="en-US" b="1">
              <a:latin typeface="Arial" panose="020B0604020202020204" pitchFamily="34" charset="0"/>
            </a:endParaRPr>
          </a:p>
          <a:p>
            <a:pPr>
              <a:spcBef>
                <a:spcPct val="50000"/>
              </a:spcBef>
            </a:pPr>
            <a:endParaRPr lang="zh-CN" altLang="en-US">
              <a:latin typeface="Arial" panose="020B0604020202020204" pitchFamily="34" charset="0"/>
            </a:endParaRPr>
          </a:p>
        </p:txBody>
      </p:sp>
      <p:sp>
        <p:nvSpPr>
          <p:cNvPr id="8215" name="文本框 8214"/>
          <p:cNvSpPr txBox="1"/>
          <p:nvPr/>
        </p:nvSpPr>
        <p:spPr>
          <a:xfrm>
            <a:off x="900113" y="4292600"/>
            <a:ext cx="1439862" cy="366713"/>
          </a:xfrm>
          <a:prstGeom prst="rect">
            <a:avLst/>
          </a:prstGeom>
          <a:noFill/>
          <a:ln w="9525">
            <a:noFill/>
          </a:ln>
        </p:spPr>
        <p:txBody>
          <a:bodyPr>
            <a:spAutoFit/>
          </a:bodyPr>
          <a:p>
            <a:pPr>
              <a:spcBef>
                <a:spcPct val="50000"/>
              </a:spcBef>
            </a:pPr>
            <a:r>
              <a:rPr lang="zh-CN" altLang="en-US" b="1">
                <a:latin typeface="Arial" panose="020B0604020202020204" pitchFamily="34" charset="0"/>
              </a:rPr>
              <a:t>次要人物</a:t>
            </a:r>
            <a:endParaRPr lang="zh-CN" altLang="en-US" b="1">
              <a:latin typeface="Arial" panose="020B0604020202020204" pitchFamily="34" charset="0"/>
            </a:endParaRPr>
          </a:p>
        </p:txBody>
      </p:sp>
      <p:sp>
        <p:nvSpPr>
          <p:cNvPr id="8216" name="线形标注 2(带边框和强调线) 8215"/>
          <p:cNvSpPr/>
          <p:nvPr/>
        </p:nvSpPr>
        <p:spPr>
          <a:xfrm>
            <a:off x="3348038" y="3500438"/>
            <a:ext cx="1341437" cy="2449512"/>
          </a:xfrm>
          <a:prstGeom prst="accentBorderCallout2">
            <a:avLst>
              <a:gd name="adj1" fmla="val 4667"/>
              <a:gd name="adj2" fmla="val 105681"/>
              <a:gd name="adj3" fmla="val 4667"/>
              <a:gd name="adj4" fmla="val 159056"/>
              <a:gd name="adj5" fmla="val -23398"/>
              <a:gd name="adj6" fmla="val 167810"/>
            </a:avLst>
          </a:prstGeom>
          <a:gradFill rotWithShape="1">
            <a:gsLst>
              <a:gs pos="0">
                <a:srgbClr val="99FF66"/>
              </a:gs>
              <a:gs pos="100000">
                <a:schemeClr val="bg1"/>
              </a:gs>
            </a:gsLst>
            <a:lin ang="5400000" scaled="1"/>
            <a:tileRect/>
          </a:gradFill>
          <a:ln w="9525" cap="flat" cmpd="sng">
            <a:solidFill>
              <a:schemeClr val="tx1"/>
            </a:solidFill>
            <a:prstDash val="solid"/>
            <a:miter/>
            <a:headEnd type="none" w="med" len="med"/>
            <a:tailEnd type="none" w="med" len="med"/>
          </a:ln>
        </p:spPr>
        <p:txBody>
          <a:bodyPr/>
          <a:p>
            <a:pPr algn="ctr"/>
            <a:endParaRPr lang="zh-CN" altLang="en-US" dirty="0">
              <a:latin typeface="Arial" panose="020B0604020202020204" pitchFamily="34" charset="0"/>
            </a:endParaRPr>
          </a:p>
        </p:txBody>
      </p:sp>
      <p:sp>
        <p:nvSpPr>
          <p:cNvPr id="8217" name="文本框 8216"/>
          <p:cNvSpPr txBox="1"/>
          <p:nvPr/>
        </p:nvSpPr>
        <p:spPr>
          <a:xfrm>
            <a:off x="3708400" y="3573463"/>
            <a:ext cx="1027113" cy="457200"/>
          </a:xfrm>
          <a:prstGeom prst="rect">
            <a:avLst/>
          </a:prstGeom>
          <a:noFill/>
          <a:ln w="9525">
            <a:noFill/>
          </a:ln>
        </p:spPr>
        <p:txBody>
          <a:bodyPr>
            <a:spAutoFit/>
          </a:bodyPr>
          <a:p>
            <a:pPr>
              <a:spcBef>
                <a:spcPct val="50000"/>
              </a:spcBef>
            </a:pPr>
            <a:r>
              <a:rPr lang="zh-CN" altLang="en-US" sz="2400" b="1">
                <a:latin typeface="Arial" panose="020B0604020202020204" pitchFamily="34" charset="0"/>
              </a:rPr>
              <a:t>开端</a:t>
            </a:r>
            <a:endParaRPr lang="zh-CN" altLang="en-US" sz="2400" b="1">
              <a:latin typeface="Arial" panose="020B0604020202020204" pitchFamily="34" charset="0"/>
            </a:endParaRPr>
          </a:p>
        </p:txBody>
      </p:sp>
      <p:sp>
        <p:nvSpPr>
          <p:cNvPr id="8218" name="文本框 8217"/>
          <p:cNvSpPr txBox="1"/>
          <p:nvPr/>
        </p:nvSpPr>
        <p:spPr>
          <a:xfrm>
            <a:off x="3708400" y="4149725"/>
            <a:ext cx="1025525" cy="457200"/>
          </a:xfrm>
          <a:prstGeom prst="rect">
            <a:avLst/>
          </a:prstGeom>
          <a:noFill/>
          <a:ln w="9525">
            <a:noFill/>
          </a:ln>
        </p:spPr>
        <p:txBody>
          <a:bodyPr>
            <a:spAutoFit/>
          </a:bodyPr>
          <a:p>
            <a:pPr>
              <a:spcBef>
                <a:spcPct val="50000"/>
              </a:spcBef>
            </a:pPr>
            <a:r>
              <a:rPr lang="zh-CN" altLang="en-US" sz="2400" b="1">
                <a:latin typeface="Arial" panose="020B0604020202020204" pitchFamily="34" charset="0"/>
              </a:rPr>
              <a:t>发展</a:t>
            </a:r>
            <a:endParaRPr lang="zh-CN" altLang="en-US" sz="2400" b="1">
              <a:latin typeface="Arial" panose="020B0604020202020204" pitchFamily="34" charset="0"/>
            </a:endParaRPr>
          </a:p>
        </p:txBody>
      </p:sp>
      <p:sp>
        <p:nvSpPr>
          <p:cNvPr id="8219" name="文本框 8218"/>
          <p:cNvSpPr txBox="1"/>
          <p:nvPr/>
        </p:nvSpPr>
        <p:spPr>
          <a:xfrm>
            <a:off x="3708400" y="4797425"/>
            <a:ext cx="1169988" cy="869950"/>
          </a:xfrm>
          <a:prstGeom prst="rect">
            <a:avLst/>
          </a:prstGeom>
          <a:noFill/>
          <a:ln w="9525">
            <a:noFill/>
          </a:ln>
        </p:spPr>
        <p:txBody>
          <a:bodyPr>
            <a:spAutoFit/>
          </a:bodyPr>
          <a:p>
            <a:pPr>
              <a:spcBef>
                <a:spcPct val="50000"/>
              </a:spcBef>
            </a:pPr>
            <a:r>
              <a:rPr lang="zh-CN" altLang="en-US" sz="2400" b="1">
                <a:latin typeface="Arial" panose="020B0604020202020204" pitchFamily="34" charset="0"/>
              </a:rPr>
              <a:t>高潮</a:t>
            </a:r>
            <a:endParaRPr lang="zh-CN" altLang="en-US" sz="2400" b="1">
              <a:latin typeface="Arial" panose="020B0604020202020204" pitchFamily="34" charset="0"/>
            </a:endParaRPr>
          </a:p>
          <a:p>
            <a:pPr>
              <a:spcBef>
                <a:spcPct val="50000"/>
              </a:spcBef>
            </a:pPr>
            <a:endParaRPr lang="zh-CN" altLang="en-US">
              <a:latin typeface="Arial" panose="020B0604020202020204" pitchFamily="34" charset="0"/>
            </a:endParaRPr>
          </a:p>
        </p:txBody>
      </p:sp>
      <p:sp>
        <p:nvSpPr>
          <p:cNvPr id="8220" name="文本框 8219"/>
          <p:cNvSpPr txBox="1"/>
          <p:nvPr/>
        </p:nvSpPr>
        <p:spPr>
          <a:xfrm>
            <a:off x="3708400" y="5373688"/>
            <a:ext cx="954088" cy="457200"/>
          </a:xfrm>
          <a:prstGeom prst="rect">
            <a:avLst/>
          </a:prstGeom>
          <a:noFill/>
          <a:ln w="9525">
            <a:noFill/>
          </a:ln>
        </p:spPr>
        <p:txBody>
          <a:bodyPr>
            <a:spAutoFit/>
          </a:bodyPr>
          <a:p>
            <a:pPr>
              <a:spcBef>
                <a:spcPct val="50000"/>
              </a:spcBef>
            </a:pPr>
            <a:r>
              <a:rPr lang="zh-CN" altLang="en-US" sz="2400" b="1">
                <a:latin typeface="Arial" panose="020B0604020202020204" pitchFamily="34" charset="0"/>
              </a:rPr>
              <a:t>结局</a:t>
            </a:r>
            <a:endParaRPr lang="zh-CN" altLang="en-US" sz="24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1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8213"/>
                                        </p:tgtEl>
                                        <p:attrNameLst>
                                          <p:attrName>style.visibility</p:attrName>
                                        </p:attrNameLst>
                                      </p:cBhvr>
                                      <p:to>
                                        <p:strVal val="visible"/>
                                      </p:to>
                                    </p:set>
                                    <p:animEffect transition="in" filter="checkerboard(across)">
                                      <p:cBhvr>
                                        <p:cTn id="11" dur="500"/>
                                        <p:tgtEl>
                                          <p:spTgt spid="821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821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821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8216"/>
                                        </p:tgtEl>
                                        <p:attrNameLst>
                                          <p:attrName>style.visibility</p:attrName>
                                        </p:attrNameLst>
                                      </p:cBhvr>
                                      <p:to>
                                        <p:strVal val="visible"/>
                                      </p:to>
                                    </p:set>
                                    <p:animEffect transition="in" filter="slide(fromBottom)">
                                      <p:cBhvr>
                                        <p:cTn id="24" dur="500"/>
                                        <p:tgtEl>
                                          <p:spTgt spid="821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8217"/>
                                        </p:tgtEl>
                                        <p:attrNameLst>
                                          <p:attrName>style.visibility</p:attrName>
                                        </p:attrNameLst>
                                      </p:cBhvr>
                                      <p:to>
                                        <p:strVal val="visible"/>
                                      </p:to>
                                    </p:set>
                                    <p:anim calcmode="lin" valueType="num">
                                      <p:cBhvr additive="base">
                                        <p:cTn id="29" dur="500" fill="hold"/>
                                        <p:tgtEl>
                                          <p:spTgt spid="8217"/>
                                        </p:tgtEl>
                                        <p:attrNameLst>
                                          <p:attrName>ppt_x</p:attrName>
                                        </p:attrNameLst>
                                      </p:cBhvr>
                                      <p:tavLst>
                                        <p:tav tm="0">
                                          <p:val>
                                            <p:strVal val="#ppt_x"/>
                                          </p:val>
                                        </p:tav>
                                        <p:tav tm="100000">
                                          <p:val>
                                            <p:strVal val="#ppt_x"/>
                                          </p:val>
                                        </p:tav>
                                      </p:tavLst>
                                    </p:anim>
                                    <p:anim calcmode="lin" valueType="num">
                                      <p:cBhvr additive="base">
                                        <p:cTn id="30" dur="500" fill="hold"/>
                                        <p:tgtEl>
                                          <p:spTgt spid="8217"/>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grpId="0" nodeType="clickEffect">
                                  <p:stCondLst>
                                    <p:cond delay="0"/>
                                  </p:stCondLst>
                                  <p:childTnLst>
                                    <p:set>
                                      <p:cBhvr>
                                        <p:cTn id="34" dur="1" fill="hold">
                                          <p:stCondLst>
                                            <p:cond delay="0"/>
                                          </p:stCondLst>
                                        </p:cTn>
                                        <p:tgtEl>
                                          <p:spTgt spid="8218"/>
                                        </p:tgtEl>
                                        <p:attrNameLst>
                                          <p:attrName>style.visibility</p:attrName>
                                        </p:attrNameLst>
                                      </p:cBhvr>
                                      <p:to>
                                        <p:strVal val="visible"/>
                                      </p:to>
                                    </p:set>
                                    <p:anim calcmode="lin" valueType="num">
                                      <p:cBhvr additive="base">
                                        <p:cTn id="35" dur="500" fill="hold"/>
                                        <p:tgtEl>
                                          <p:spTgt spid="8218"/>
                                        </p:tgtEl>
                                        <p:attrNameLst>
                                          <p:attrName>ppt_x</p:attrName>
                                        </p:attrNameLst>
                                      </p:cBhvr>
                                      <p:tavLst>
                                        <p:tav tm="0">
                                          <p:val>
                                            <p:strVal val="#ppt_x"/>
                                          </p:val>
                                        </p:tav>
                                        <p:tav tm="100000">
                                          <p:val>
                                            <p:strVal val="#ppt_x"/>
                                          </p:val>
                                        </p:tav>
                                      </p:tavLst>
                                    </p:anim>
                                    <p:anim calcmode="lin" valueType="num">
                                      <p:cBhvr additive="base">
                                        <p:cTn id="36" dur="500" fill="hold"/>
                                        <p:tgtEl>
                                          <p:spTgt spid="8218"/>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1" fill="hold" grpId="0" nodeType="clickEffect">
                                  <p:stCondLst>
                                    <p:cond delay="0"/>
                                  </p:stCondLst>
                                  <p:childTnLst>
                                    <p:set>
                                      <p:cBhvr>
                                        <p:cTn id="40" dur="1" fill="hold">
                                          <p:stCondLst>
                                            <p:cond delay="0"/>
                                          </p:stCondLst>
                                        </p:cTn>
                                        <p:tgtEl>
                                          <p:spTgt spid="8219"/>
                                        </p:tgtEl>
                                        <p:attrNameLst>
                                          <p:attrName>style.visibility</p:attrName>
                                        </p:attrNameLst>
                                      </p:cBhvr>
                                      <p:to>
                                        <p:strVal val="visible"/>
                                      </p:to>
                                    </p:set>
                                    <p:anim calcmode="lin" valueType="num">
                                      <p:cBhvr additive="base">
                                        <p:cTn id="41" dur="500" fill="hold"/>
                                        <p:tgtEl>
                                          <p:spTgt spid="8219"/>
                                        </p:tgtEl>
                                        <p:attrNameLst>
                                          <p:attrName>ppt_x</p:attrName>
                                        </p:attrNameLst>
                                      </p:cBhvr>
                                      <p:tavLst>
                                        <p:tav tm="0">
                                          <p:val>
                                            <p:strVal val="#ppt_x"/>
                                          </p:val>
                                        </p:tav>
                                        <p:tav tm="100000">
                                          <p:val>
                                            <p:strVal val="#ppt_x"/>
                                          </p:val>
                                        </p:tav>
                                      </p:tavLst>
                                    </p:anim>
                                    <p:anim calcmode="lin" valueType="num">
                                      <p:cBhvr additive="base">
                                        <p:cTn id="42" dur="500" fill="hold"/>
                                        <p:tgtEl>
                                          <p:spTgt spid="8219"/>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grpId="0" nodeType="clickEffect">
                                  <p:stCondLst>
                                    <p:cond delay="0"/>
                                  </p:stCondLst>
                                  <p:childTnLst>
                                    <p:set>
                                      <p:cBhvr>
                                        <p:cTn id="46" dur="1" fill="hold">
                                          <p:stCondLst>
                                            <p:cond delay="0"/>
                                          </p:stCondLst>
                                        </p:cTn>
                                        <p:tgtEl>
                                          <p:spTgt spid="8220"/>
                                        </p:tgtEl>
                                        <p:attrNameLst>
                                          <p:attrName>style.visibility</p:attrName>
                                        </p:attrNameLst>
                                      </p:cBhvr>
                                      <p:to>
                                        <p:strVal val="visible"/>
                                      </p:to>
                                    </p:set>
                                    <p:anim calcmode="lin" valueType="num">
                                      <p:cBhvr additive="base">
                                        <p:cTn id="47" dur="500" fill="hold"/>
                                        <p:tgtEl>
                                          <p:spTgt spid="8220"/>
                                        </p:tgtEl>
                                        <p:attrNameLst>
                                          <p:attrName>ppt_x</p:attrName>
                                        </p:attrNameLst>
                                      </p:cBhvr>
                                      <p:tavLst>
                                        <p:tav tm="0">
                                          <p:val>
                                            <p:strVal val="#ppt_x"/>
                                          </p:val>
                                        </p:tav>
                                        <p:tav tm="100000">
                                          <p:val>
                                            <p:strVal val="#ppt_x"/>
                                          </p:val>
                                        </p:tav>
                                      </p:tavLst>
                                    </p:anim>
                                    <p:anim calcmode="lin" valueType="num">
                                      <p:cBhvr additive="base">
                                        <p:cTn id="48" dur="500" fill="hold"/>
                                        <p:tgtEl>
                                          <p:spTgt spid="8220"/>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1" fill="hold" nodeType="clickEffect">
                                  <p:stCondLst>
                                    <p:cond delay="0"/>
                                  </p:stCondLst>
                                  <p:childTnLst>
                                    <p:set>
                                      <p:cBhvr>
                                        <p:cTn id="52" dur="1" fill="hold">
                                          <p:stCondLst>
                                            <p:cond delay="0"/>
                                          </p:stCondLst>
                                        </p:cTn>
                                        <p:tgtEl>
                                          <p:spTgt spid="8208"/>
                                        </p:tgtEl>
                                        <p:attrNameLst>
                                          <p:attrName>style.visibility</p:attrName>
                                        </p:attrNameLst>
                                      </p:cBhvr>
                                      <p:to>
                                        <p:strVal val="visible"/>
                                      </p:to>
                                    </p:set>
                                    <p:animEffect transition="in" filter="slide(fromTop)">
                                      <p:cBhvr>
                                        <p:cTn id="53" dur="500"/>
                                        <p:tgtEl>
                                          <p:spTgt spid="8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3" grpId="0" animBg="1"/>
      <p:bldP spid="8214" grpId="0"/>
      <p:bldP spid="8215" grpId="0"/>
      <p:bldP spid="8216" grpId="0" animBg="1"/>
      <p:bldP spid="8217" grpId="0"/>
      <p:bldP spid="8218" grpId="0"/>
      <p:bldP spid="8219" grpId="0"/>
      <p:bldP spid="82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9" name="文本框 57348"/>
          <p:cNvSpPr txBox="1"/>
          <p:nvPr/>
        </p:nvSpPr>
        <p:spPr>
          <a:xfrm>
            <a:off x="514985" y="966470"/>
            <a:ext cx="4895850" cy="706755"/>
          </a:xfrm>
          <a:prstGeom prst="rect">
            <a:avLst/>
          </a:prstGeom>
          <a:noFill/>
          <a:ln w="9525">
            <a:noFill/>
          </a:ln>
        </p:spPr>
        <p:txBody>
          <a:bodyPr>
            <a:spAutoFit/>
          </a:bodyPr>
          <a:p>
            <a:r>
              <a:rPr lang="zh-CN" altLang="en-US" sz="4000" dirty="0">
                <a:latin typeface="Verdana" panose="020B0604030504040204" pitchFamily="34" charset="0"/>
                <a:ea typeface="楷体_GB2312" pitchFamily="49" charset="-122"/>
              </a:rPr>
              <a:t>读准下列字音</a:t>
            </a:r>
            <a:endParaRPr lang="zh-CN" altLang="en-US" sz="4000" dirty="0">
              <a:latin typeface="Verdana" panose="020B0604030504040204" pitchFamily="34" charset="0"/>
              <a:ea typeface="楷体_GB2312" pitchFamily="49" charset="-122"/>
            </a:endParaRPr>
          </a:p>
        </p:txBody>
      </p:sp>
      <p:sp>
        <p:nvSpPr>
          <p:cNvPr id="57353" name="文本框 57352"/>
          <p:cNvSpPr txBox="1"/>
          <p:nvPr/>
        </p:nvSpPr>
        <p:spPr>
          <a:xfrm>
            <a:off x="250825" y="1989138"/>
            <a:ext cx="8642350" cy="3969385"/>
          </a:xfrm>
          <a:prstGeom prst="rect">
            <a:avLst/>
          </a:prstGeom>
          <a:noFill/>
          <a:ln w="0" cap="flat" cmpd="sng">
            <a:solidFill>
              <a:schemeClr val="bg1"/>
            </a:solidFill>
            <a:prstDash val="solid"/>
            <a:miter/>
            <a:headEnd type="none" w="med" len="med"/>
            <a:tailEnd type="none" w="med" len="med"/>
          </a:ln>
        </p:spPr>
        <p:txBody>
          <a:bodyPr>
            <a:spAutoFit/>
          </a:bodyPr>
          <a:p>
            <a:r>
              <a:rPr lang="zh-CN" altLang="en-US" sz="3600" dirty="0">
                <a:solidFill>
                  <a:srgbClr val="FF0000"/>
                </a:solidFill>
                <a:latin typeface="Verdana" panose="020B0604030504040204" pitchFamily="34" charset="0"/>
                <a:ea typeface="楷体_GB2312" pitchFamily="49" charset="-122"/>
              </a:rPr>
              <a:t>横</a:t>
            </a:r>
            <a:r>
              <a:rPr lang="zh-CN" altLang="en-US" sz="3600" dirty="0">
                <a:latin typeface="Verdana" panose="020B0604030504040204" pitchFamily="34" charset="0"/>
                <a:ea typeface="楷体_GB2312" pitchFamily="49" charset="-122"/>
              </a:rPr>
              <a:t>七竖八</a:t>
            </a:r>
            <a:r>
              <a:rPr lang="zh-CN" altLang="en-US" sz="3600" dirty="0">
                <a:solidFill>
                  <a:srgbClr val="FF6600"/>
                </a:solidFill>
                <a:latin typeface="Verdana" panose="020B0604030504040204" pitchFamily="34" charset="0"/>
                <a:ea typeface="楷体_GB2312" pitchFamily="49" charset="-122"/>
              </a:rPr>
              <a:t>（         ） </a:t>
            </a:r>
            <a:r>
              <a:rPr lang="zh-CN" altLang="en-US" sz="3600" dirty="0">
                <a:solidFill>
                  <a:srgbClr val="FF0000"/>
                </a:solidFill>
                <a:latin typeface="Verdana" panose="020B0604030504040204" pitchFamily="34" charset="0"/>
                <a:ea typeface="楷体_GB2312" pitchFamily="49" charset="-122"/>
              </a:rPr>
              <a:t>横</a:t>
            </a:r>
            <a:r>
              <a:rPr lang="zh-CN" altLang="en-US" sz="3600" dirty="0">
                <a:latin typeface="Verdana" panose="020B0604030504040204" pitchFamily="34" charset="0"/>
                <a:ea typeface="楷体_GB2312" pitchFamily="49" charset="-122"/>
              </a:rPr>
              <a:t>行无忌</a:t>
            </a:r>
            <a:r>
              <a:rPr lang="zh-CN" altLang="en-US" sz="3600" dirty="0">
                <a:solidFill>
                  <a:srgbClr val="FF6600"/>
                </a:solidFill>
                <a:latin typeface="Verdana" panose="020B0604030504040204" pitchFamily="34" charset="0"/>
                <a:ea typeface="楷体_GB2312" pitchFamily="49" charset="-122"/>
              </a:rPr>
              <a:t>（        ）</a:t>
            </a:r>
            <a:endParaRPr lang="zh-CN" altLang="en-US" sz="3600" dirty="0">
              <a:solidFill>
                <a:srgbClr val="FF6600"/>
              </a:solidFill>
              <a:latin typeface="Verdana" panose="020B0604030504040204" pitchFamily="34" charset="0"/>
              <a:ea typeface="楷体_GB2312" pitchFamily="49" charset="-122"/>
            </a:endParaRPr>
          </a:p>
          <a:p>
            <a:r>
              <a:rPr lang="zh-CN" altLang="en-US" sz="3600" dirty="0">
                <a:latin typeface="Verdana" panose="020B0604030504040204" pitchFamily="34" charset="0"/>
                <a:ea typeface="楷体_GB2312" pitchFamily="49" charset="-122"/>
              </a:rPr>
              <a:t>鄙</a:t>
            </a:r>
            <a:r>
              <a:rPr lang="zh-CN" altLang="en-US" sz="3600" dirty="0">
                <a:solidFill>
                  <a:srgbClr val="FF0000"/>
                </a:solidFill>
                <a:latin typeface="Verdana" panose="020B0604030504040204" pitchFamily="34" charset="0"/>
                <a:ea typeface="楷体_GB2312" pitchFamily="49" charset="-122"/>
              </a:rPr>
              <a:t>薄</a:t>
            </a:r>
            <a:r>
              <a:rPr lang="zh-CN" altLang="en-US" sz="3600" dirty="0">
                <a:solidFill>
                  <a:srgbClr val="FF6600"/>
                </a:solidFill>
                <a:latin typeface="Verdana" panose="020B0604030504040204" pitchFamily="34" charset="0"/>
                <a:ea typeface="楷体_GB2312" pitchFamily="49" charset="-122"/>
              </a:rPr>
              <a:t>      （　      ） </a:t>
            </a:r>
            <a:r>
              <a:rPr lang="zh-CN" altLang="en-US" sz="3600" dirty="0">
                <a:latin typeface="Verdana" panose="020B0604030504040204" pitchFamily="34" charset="0"/>
                <a:ea typeface="楷体_GB2312" pitchFamily="49" charset="-122"/>
              </a:rPr>
              <a:t>够</a:t>
            </a:r>
            <a:r>
              <a:rPr lang="zh-CN" altLang="en-US" sz="3600" dirty="0">
                <a:solidFill>
                  <a:srgbClr val="FF0000"/>
                </a:solidFill>
                <a:latin typeface="Verdana" panose="020B0604030504040204" pitchFamily="34" charset="0"/>
                <a:ea typeface="楷体_GB2312" pitchFamily="49" charset="-122"/>
              </a:rPr>
              <a:t>呛</a:t>
            </a:r>
            <a:r>
              <a:rPr lang="zh-CN" altLang="en-US" sz="3600" dirty="0">
                <a:latin typeface="Verdana" panose="020B0604030504040204" pitchFamily="34" charset="0"/>
                <a:ea typeface="楷体_GB2312" pitchFamily="49" charset="-122"/>
              </a:rPr>
              <a:t>      </a:t>
            </a:r>
            <a:r>
              <a:rPr lang="zh-CN" altLang="en-US" sz="3600" dirty="0">
                <a:solidFill>
                  <a:srgbClr val="FF6600"/>
                </a:solidFill>
                <a:latin typeface="Verdana" panose="020B0604030504040204" pitchFamily="34" charset="0"/>
                <a:ea typeface="楷体_GB2312" pitchFamily="49" charset="-122"/>
              </a:rPr>
              <a:t>（        ）</a:t>
            </a:r>
            <a:endParaRPr lang="zh-CN" altLang="en-US" sz="3600" dirty="0">
              <a:solidFill>
                <a:srgbClr val="FF6600"/>
              </a:solidFill>
              <a:latin typeface="Verdana" panose="020B0604030504040204" pitchFamily="34" charset="0"/>
              <a:ea typeface="楷体_GB2312" pitchFamily="49" charset="-122"/>
            </a:endParaRPr>
          </a:p>
          <a:p>
            <a:r>
              <a:rPr lang="zh-CN" altLang="en-US" sz="3600" dirty="0">
                <a:solidFill>
                  <a:srgbClr val="FF0000"/>
                </a:solidFill>
                <a:latin typeface="Verdana" panose="020B0604030504040204" pitchFamily="34" charset="0"/>
                <a:ea typeface="楷体_GB2312" pitchFamily="49" charset="-122"/>
              </a:rPr>
              <a:t>邋遢</a:t>
            </a:r>
            <a:r>
              <a:rPr lang="zh-CN" altLang="en-US" sz="3600" dirty="0">
                <a:solidFill>
                  <a:srgbClr val="FF6600"/>
                </a:solidFill>
                <a:latin typeface="Verdana" panose="020B0604030504040204" pitchFamily="34" charset="0"/>
                <a:ea typeface="楷体_GB2312" pitchFamily="49" charset="-122"/>
              </a:rPr>
              <a:t>      （　      ） </a:t>
            </a:r>
            <a:r>
              <a:rPr lang="zh-CN" altLang="en-US" sz="3600" dirty="0">
                <a:latin typeface="Verdana" panose="020B0604030504040204" pitchFamily="34" charset="0"/>
                <a:ea typeface="楷体_GB2312" pitchFamily="49" charset="-122"/>
              </a:rPr>
              <a:t>自</a:t>
            </a:r>
            <a:r>
              <a:rPr lang="zh-CN" altLang="en-US" sz="3600" dirty="0">
                <a:solidFill>
                  <a:srgbClr val="FF0000"/>
                </a:solidFill>
                <a:latin typeface="Verdana" panose="020B0604030504040204" pitchFamily="34" charset="0"/>
                <a:ea typeface="楷体_GB2312" pitchFamily="49" charset="-122"/>
              </a:rPr>
              <a:t>诩</a:t>
            </a:r>
            <a:r>
              <a:rPr lang="zh-CN" altLang="en-US" sz="3600" dirty="0">
                <a:latin typeface="Verdana" panose="020B0604030504040204" pitchFamily="34" charset="0"/>
                <a:ea typeface="楷体_GB2312" pitchFamily="49" charset="-122"/>
              </a:rPr>
              <a:t>      </a:t>
            </a:r>
            <a:r>
              <a:rPr lang="zh-CN" altLang="en-US" sz="3600" dirty="0">
                <a:solidFill>
                  <a:srgbClr val="FF6600"/>
                </a:solidFill>
                <a:latin typeface="Verdana" panose="020B0604030504040204" pitchFamily="34" charset="0"/>
                <a:ea typeface="楷体_GB2312" pitchFamily="49" charset="-122"/>
              </a:rPr>
              <a:t>（        ） </a:t>
            </a:r>
            <a:endParaRPr lang="zh-CN" altLang="en-US" sz="3600" dirty="0">
              <a:solidFill>
                <a:srgbClr val="FF6600"/>
              </a:solidFill>
              <a:latin typeface="Verdana" panose="020B0604030504040204" pitchFamily="34" charset="0"/>
              <a:ea typeface="楷体_GB2312" pitchFamily="49" charset="-122"/>
            </a:endParaRPr>
          </a:p>
          <a:p>
            <a:r>
              <a:rPr lang="zh-CN" altLang="en-US" sz="3600" dirty="0">
                <a:latin typeface="Verdana" panose="020B0604030504040204" pitchFamily="34" charset="0"/>
                <a:ea typeface="楷体_GB2312" pitchFamily="49" charset="-122"/>
              </a:rPr>
              <a:t>胡</a:t>
            </a:r>
            <a:r>
              <a:rPr lang="zh-CN" altLang="en-US" sz="3600" dirty="0">
                <a:solidFill>
                  <a:srgbClr val="FF0000"/>
                </a:solidFill>
                <a:latin typeface="Verdana" panose="020B0604030504040204" pitchFamily="34" charset="0"/>
                <a:ea typeface="楷体_GB2312" pitchFamily="49" charset="-122"/>
              </a:rPr>
              <a:t>同</a:t>
            </a:r>
            <a:r>
              <a:rPr lang="zh-CN" altLang="en-US" sz="3600" dirty="0">
                <a:latin typeface="Verdana" panose="020B0604030504040204" pitchFamily="34" charset="0"/>
                <a:ea typeface="楷体_GB2312" pitchFamily="49" charset="-122"/>
              </a:rPr>
              <a:t>      </a:t>
            </a:r>
            <a:r>
              <a:rPr lang="zh-CN" altLang="en-US" sz="3600" dirty="0">
                <a:solidFill>
                  <a:srgbClr val="FF6600"/>
                </a:solidFill>
                <a:latin typeface="Verdana" panose="020B0604030504040204" pitchFamily="34" charset="0"/>
                <a:ea typeface="楷体_GB2312" pitchFamily="49" charset="-122"/>
              </a:rPr>
              <a:t>（         ） </a:t>
            </a:r>
            <a:r>
              <a:rPr lang="zh-CN" altLang="en-US" sz="3600" dirty="0">
                <a:latin typeface="Verdana" panose="020B0604030504040204" pitchFamily="34" charset="0"/>
                <a:ea typeface="楷体_GB2312" pitchFamily="49" charset="-122"/>
              </a:rPr>
              <a:t>矮</a:t>
            </a:r>
            <a:r>
              <a:rPr lang="zh-CN" altLang="en-US" sz="3600" dirty="0">
                <a:solidFill>
                  <a:srgbClr val="FF0000"/>
                </a:solidFill>
                <a:latin typeface="Verdana" panose="020B0604030504040204" pitchFamily="34" charset="0"/>
                <a:ea typeface="楷体_GB2312" pitchFamily="49" charset="-122"/>
              </a:rPr>
              <a:t>墩墩</a:t>
            </a:r>
            <a:r>
              <a:rPr lang="zh-CN" altLang="en-US" sz="3600" dirty="0">
                <a:latin typeface="Verdana" panose="020B0604030504040204" pitchFamily="34" charset="0"/>
                <a:ea typeface="楷体_GB2312" pitchFamily="49" charset="-122"/>
              </a:rPr>
              <a:t>   </a:t>
            </a:r>
            <a:r>
              <a:rPr lang="zh-CN" altLang="en-US" sz="3600" dirty="0">
                <a:solidFill>
                  <a:srgbClr val="FF6600"/>
                </a:solidFill>
                <a:latin typeface="Verdana" panose="020B0604030504040204" pitchFamily="34" charset="0"/>
                <a:ea typeface="楷体_GB2312" pitchFamily="49" charset="-122"/>
              </a:rPr>
              <a:t>（        ）</a:t>
            </a:r>
            <a:endParaRPr lang="zh-CN" altLang="en-US" sz="3600" dirty="0">
              <a:solidFill>
                <a:srgbClr val="FF6600"/>
              </a:solidFill>
              <a:latin typeface="Verdana" panose="020B0604030504040204" pitchFamily="34" charset="0"/>
              <a:ea typeface="楷体_GB2312" pitchFamily="49" charset="-122"/>
            </a:endParaRPr>
          </a:p>
          <a:p>
            <a:r>
              <a:rPr lang="zh-CN" altLang="en-US" sz="3600" dirty="0">
                <a:solidFill>
                  <a:srgbClr val="FF0000"/>
                </a:solidFill>
                <a:latin typeface="Verdana" panose="020B0604030504040204" pitchFamily="34" charset="0"/>
                <a:ea typeface="楷体_GB2312" pitchFamily="49" charset="-122"/>
              </a:rPr>
              <a:t>莴苣</a:t>
            </a:r>
            <a:r>
              <a:rPr lang="zh-CN" altLang="en-US" sz="3600" dirty="0">
                <a:latin typeface="Verdana" panose="020B0604030504040204" pitchFamily="34" charset="0"/>
                <a:ea typeface="楷体_GB2312" pitchFamily="49" charset="-122"/>
              </a:rPr>
              <a:t>      </a:t>
            </a:r>
            <a:r>
              <a:rPr lang="zh-CN" altLang="en-US" sz="3600" dirty="0">
                <a:solidFill>
                  <a:srgbClr val="FF6600"/>
                </a:solidFill>
                <a:latin typeface="Verdana" panose="020B0604030504040204" pitchFamily="34" charset="0"/>
                <a:ea typeface="楷体_GB2312" pitchFamily="49" charset="-122"/>
              </a:rPr>
              <a:t>（         ） </a:t>
            </a:r>
            <a:r>
              <a:rPr lang="zh-CN" altLang="en-US" sz="3600" dirty="0">
                <a:solidFill>
                  <a:srgbClr val="FF0000"/>
                </a:solidFill>
                <a:latin typeface="Verdana" panose="020B0604030504040204" pitchFamily="34" charset="0"/>
                <a:ea typeface="楷体_GB2312" pitchFamily="49" charset="-122"/>
              </a:rPr>
              <a:t>瘟</a:t>
            </a:r>
            <a:r>
              <a:rPr lang="zh-CN" altLang="en-US" sz="3600" dirty="0">
                <a:latin typeface="Verdana" panose="020B0604030504040204" pitchFamily="34" charset="0"/>
                <a:ea typeface="楷体_GB2312" pitchFamily="49" charset="-122"/>
              </a:rPr>
              <a:t>神       </a:t>
            </a:r>
            <a:r>
              <a:rPr lang="en-US" altLang="zh-CN" sz="3600" dirty="0">
                <a:solidFill>
                  <a:srgbClr val="FF6600"/>
                </a:solidFill>
                <a:latin typeface="楷体_GB2312" pitchFamily="49" charset="-122"/>
                <a:ea typeface="楷体_GB2312" pitchFamily="49" charset="-122"/>
              </a:rPr>
              <a:t>(      </a:t>
            </a:r>
            <a:r>
              <a:rPr lang="zh-CN" altLang="en-US" sz="3600" dirty="0">
                <a:solidFill>
                  <a:srgbClr val="FF6600"/>
                </a:solidFill>
                <a:latin typeface="楷体_GB2312" pitchFamily="49" charset="-122"/>
                <a:ea typeface="楷体_GB2312" pitchFamily="49" charset="-122"/>
              </a:rPr>
              <a:t>）</a:t>
            </a:r>
            <a:endParaRPr lang="zh-CN" altLang="en-US" sz="3600" dirty="0">
              <a:solidFill>
                <a:srgbClr val="FF6600"/>
              </a:solidFill>
              <a:latin typeface="楷体_GB2312" pitchFamily="49" charset="-122"/>
              <a:ea typeface="楷体_GB2312" pitchFamily="49" charset="-122"/>
            </a:endParaRPr>
          </a:p>
          <a:p>
            <a:r>
              <a:rPr lang="zh-CN" altLang="en-US" sz="3600" dirty="0">
                <a:latin typeface="楷体_GB2312" pitchFamily="49" charset="-122"/>
                <a:ea typeface="楷体_GB2312" pitchFamily="49" charset="-122"/>
              </a:rPr>
              <a:t>冷</a:t>
            </a:r>
            <a:r>
              <a:rPr lang="zh-CN" altLang="en-US" sz="3600" dirty="0">
                <a:solidFill>
                  <a:srgbClr val="FF0000"/>
                </a:solidFill>
                <a:latin typeface="楷体_GB2312" pitchFamily="49" charset="-122"/>
                <a:ea typeface="楷体_GB2312" pitchFamily="49" charset="-122"/>
              </a:rPr>
              <a:t>飕飕</a:t>
            </a:r>
            <a:r>
              <a:rPr lang="zh-CN" altLang="en-US" sz="3600" dirty="0">
                <a:latin typeface="楷体_GB2312" pitchFamily="49" charset="-122"/>
                <a:ea typeface="楷体_GB2312" pitchFamily="49" charset="-122"/>
              </a:rPr>
              <a:t>  </a:t>
            </a:r>
            <a:r>
              <a:rPr lang="zh-CN" altLang="en-US" sz="3600" dirty="0">
                <a:solidFill>
                  <a:srgbClr val="FF6600"/>
                </a:solidFill>
                <a:latin typeface="楷体_GB2312" pitchFamily="49" charset="-122"/>
                <a:ea typeface="楷体_GB2312" pitchFamily="49" charset="-122"/>
              </a:rPr>
              <a:t>（      ） </a:t>
            </a:r>
            <a:r>
              <a:rPr lang="zh-CN" altLang="en-US" sz="3600" dirty="0">
                <a:solidFill>
                  <a:srgbClr val="FF0000"/>
                </a:solidFill>
                <a:latin typeface="楷体_GB2312" pitchFamily="49" charset="-122"/>
                <a:ea typeface="楷体_GB2312" pitchFamily="49" charset="-122"/>
              </a:rPr>
              <a:t>鬈</a:t>
            </a:r>
            <a:r>
              <a:rPr lang="zh-CN" altLang="en-US" sz="3600" dirty="0">
                <a:latin typeface="楷体_GB2312" pitchFamily="49" charset="-122"/>
                <a:ea typeface="楷体_GB2312" pitchFamily="49" charset="-122"/>
              </a:rPr>
              <a:t>曲     </a:t>
            </a:r>
            <a:r>
              <a:rPr lang="zh-CN" altLang="en-US" sz="3600" dirty="0">
                <a:solidFill>
                  <a:srgbClr val="FF6600"/>
                </a:solidFill>
                <a:latin typeface="楷体_GB2312" pitchFamily="49" charset="-122"/>
                <a:ea typeface="楷体_GB2312" pitchFamily="49" charset="-122"/>
              </a:rPr>
              <a:t>（      </a:t>
            </a:r>
            <a:r>
              <a:rPr lang="en-US" altLang="zh-CN" sz="3600">
                <a:solidFill>
                  <a:srgbClr val="FF6600"/>
                </a:solidFill>
                <a:latin typeface="楷体_GB2312" pitchFamily="49" charset="-122"/>
                <a:ea typeface="楷体_GB2312" pitchFamily="49" charset="-122"/>
              </a:rPr>
              <a:t>) </a:t>
            </a:r>
            <a:endParaRPr lang="en-US" altLang="zh-CN" sz="3600">
              <a:solidFill>
                <a:srgbClr val="FF6600"/>
              </a:solidFill>
              <a:latin typeface="楷体_GB2312" pitchFamily="49" charset="-122"/>
              <a:ea typeface="楷体_GB2312" pitchFamily="49" charset="-122"/>
            </a:endParaRPr>
          </a:p>
          <a:p>
            <a:r>
              <a:rPr lang="zh-CN" altLang="en-US" sz="3600" dirty="0">
                <a:solidFill>
                  <a:srgbClr val="FF0000"/>
                </a:solidFill>
                <a:latin typeface="楷体_GB2312" pitchFamily="49" charset="-122"/>
                <a:ea typeface="楷体_GB2312" pitchFamily="49" charset="-122"/>
              </a:rPr>
              <a:t>叨</a:t>
            </a:r>
            <a:r>
              <a:rPr lang="zh-CN" altLang="en-US" sz="3600" dirty="0">
                <a:latin typeface="楷体_GB2312" pitchFamily="49" charset="-122"/>
                <a:ea typeface="楷体_GB2312" pitchFamily="49" charset="-122"/>
              </a:rPr>
              <a:t>念    </a:t>
            </a:r>
            <a:r>
              <a:rPr lang="zh-CN" altLang="en-US" sz="3600" dirty="0">
                <a:solidFill>
                  <a:srgbClr val="FF6600"/>
                </a:solidFill>
                <a:latin typeface="楷体_GB2312" pitchFamily="49" charset="-122"/>
                <a:ea typeface="楷体_GB2312" pitchFamily="49" charset="-122"/>
              </a:rPr>
              <a:t>（　　  ）</a:t>
            </a:r>
            <a:endParaRPr lang="zh-CN" altLang="en-US" sz="3600" dirty="0">
              <a:solidFill>
                <a:srgbClr val="FF6600"/>
              </a:solidFill>
              <a:latin typeface="楷体_GB2312" pitchFamily="49" charset="-122"/>
              <a:ea typeface="楷体_GB2312" pitchFamily="49" charset="-122"/>
            </a:endParaRPr>
          </a:p>
        </p:txBody>
      </p:sp>
      <p:sp>
        <p:nvSpPr>
          <p:cNvPr id="57374" name="文本框 57373"/>
          <p:cNvSpPr txBox="1"/>
          <p:nvPr/>
        </p:nvSpPr>
        <p:spPr>
          <a:xfrm>
            <a:off x="2627313" y="1844675"/>
            <a:ext cx="1511300"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héng</a:t>
            </a:r>
            <a:endParaRPr lang="en-US" altLang="zh-CN" sz="4000">
              <a:latin typeface="宋体" panose="02010600030101010101" pitchFamily="2" charset="-122"/>
            </a:endParaRPr>
          </a:p>
        </p:txBody>
      </p:sp>
      <p:sp>
        <p:nvSpPr>
          <p:cNvPr id="57376" name="文本框 57375"/>
          <p:cNvSpPr txBox="1"/>
          <p:nvPr/>
        </p:nvSpPr>
        <p:spPr>
          <a:xfrm>
            <a:off x="2916238" y="2420938"/>
            <a:ext cx="1366837"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bó</a:t>
            </a:r>
            <a:endParaRPr lang="en-US" altLang="zh-CN" sz="4000">
              <a:latin typeface="宋体" panose="02010600030101010101" pitchFamily="2" charset="-122"/>
            </a:endParaRPr>
          </a:p>
        </p:txBody>
      </p:sp>
      <p:sp>
        <p:nvSpPr>
          <p:cNvPr id="57377" name="文本框 57376"/>
          <p:cNvSpPr txBox="1"/>
          <p:nvPr/>
        </p:nvSpPr>
        <p:spPr>
          <a:xfrm>
            <a:off x="6948488" y="2420938"/>
            <a:ext cx="1800225"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qiàng</a:t>
            </a:r>
            <a:endParaRPr lang="en-US" altLang="zh-CN" sz="4000">
              <a:latin typeface="宋体" panose="02010600030101010101" pitchFamily="2" charset="-122"/>
            </a:endParaRPr>
          </a:p>
        </p:txBody>
      </p:sp>
      <p:sp>
        <p:nvSpPr>
          <p:cNvPr id="57378" name="文本框 57377"/>
          <p:cNvSpPr txBox="1"/>
          <p:nvPr/>
        </p:nvSpPr>
        <p:spPr>
          <a:xfrm>
            <a:off x="2484438" y="2997200"/>
            <a:ext cx="1800225"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lā  tā</a:t>
            </a:r>
            <a:endParaRPr lang="en-US" altLang="zh-CN" sz="4000">
              <a:latin typeface="宋体" panose="02010600030101010101" pitchFamily="2" charset="-122"/>
            </a:endParaRPr>
          </a:p>
        </p:txBody>
      </p:sp>
      <p:sp>
        <p:nvSpPr>
          <p:cNvPr id="57379" name="文本框 57378"/>
          <p:cNvSpPr txBox="1"/>
          <p:nvPr/>
        </p:nvSpPr>
        <p:spPr>
          <a:xfrm>
            <a:off x="7235825" y="2997200"/>
            <a:ext cx="1368425"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xǔ</a:t>
            </a:r>
            <a:endParaRPr lang="en-US" altLang="zh-CN" sz="4000">
              <a:latin typeface="宋体" panose="02010600030101010101" pitchFamily="2" charset="-122"/>
            </a:endParaRPr>
          </a:p>
        </p:txBody>
      </p:sp>
      <p:sp>
        <p:nvSpPr>
          <p:cNvPr id="57380" name="文本框 57379"/>
          <p:cNvSpPr txBox="1"/>
          <p:nvPr/>
        </p:nvSpPr>
        <p:spPr>
          <a:xfrm>
            <a:off x="2771775" y="3500438"/>
            <a:ext cx="1511300"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tòng</a:t>
            </a:r>
            <a:endParaRPr lang="en-US" altLang="zh-CN" sz="4000">
              <a:latin typeface="宋体" panose="02010600030101010101" pitchFamily="2" charset="-122"/>
            </a:endParaRPr>
          </a:p>
        </p:txBody>
      </p:sp>
      <p:sp>
        <p:nvSpPr>
          <p:cNvPr id="57381" name="文本框 57380"/>
          <p:cNvSpPr txBox="1"/>
          <p:nvPr/>
        </p:nvSpPr>
        <p:spPr>
          <a:xfrm>
            <a:off x="9952038" y="2563813"/>
            <a:ext cx="184150" cy="457200"/>
          </a:xfrm>
          <a:prstGeom prst="rect">
            <a:avLst/>
          </a:prstGeom>
          <a:noFill/>
          <a:ln w="9525">
            <a:noFill/>
          </a:ln>
        </p:spPr>
        <p:txBody>
          <a:bodyPr wrap="none" anchor="t">
            <a:spAutoFit/>
          </a:bodyPr>
          <a:p>
            <a:endParaRPr dirty="0">
              <a:latin typeface="Tahoma" panose="020B0604030504040204" pitchFamily="34" charset="0"/>
            </a:endParaRPr>
          </a:p>
        </p:txBody>
      </p:sp>
      <p:sp>
        <p:nvSpPr>
          <p:cNvPr id="57383" name="文本框 57382"/>
          <p:cNvSpPr txBox="1"/>
          <p:nvPr/>
        </p:nvSpPr>
        <p:spPr>
          <a:xfrm>
            <a:off x="7164388" y="4221163"/>
            <a:ext cx="739775" cy="457200"/>
          </a:xfrm>
          <a:prstGeom prst="rect">
            <a:avLst/>
          </a:prstGeom>
          <a:noFill/>
          <a:ln w="9525">
            <a:noFill/>
          </a:ln>
        </p:spPr>
        <p:txBody>
          <a:bodyPr>
            <a:spAutoFit/>
          </a:bodyPr>
          <a:p>
            <a:endParaRPr dirty="0">
              <a:latin typeface="Tahoma" panose="020B0604030504040204" pitchFamily="34" charset="0"/>
            </a:endParaRPr>
          </a:p>
        </p:txBody>
      </p:sp>
      <p:sp>
        <p:nvSpPr>
          <p:cNvPr id="57384" name="文本框 57383"/>
          <p:cNvSpPr txBox="1"/>
          <p:nvPr/>
        </p:nvSpPr>
        <p:spPr>
          <a:xfrm>
            <a:off x="2555875" y="4076700"/>
            <a:ext cx="1497013"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wō jù</a:t>
            </a:r>
            <a:endParaRPr lang="en-US" altLang="zh-CN" sz="4000">
              <a:latin typeface="宋体" panose="02010600030101010101" pitchFamily="2" charset="-122"/>
            </a:endParaRPr>
          </a:p>
        </p:txBody>
      </p:sp>
      <p:sp>
        <p:nvSpPr>
          <p:cNvPr id="57385" name="文本框 57384"/>
          <p:cNvSpPr txBox="1"/>
          <p:nvPr/>
        </p:nvSpPr>
        <p:spPr>
          <a:xfrm>
            <a:off x="7164388" y="4076700"/>
            <a:ext cx="1223962"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wēn</a:t>
            </a:r>
            <a:endParaRPr lang="en-US" altLang="zh-CN" sz="4000">
              <a:latin typeface="宋体" panose="02010600030101010101" pitchFamily="2" charset="-122"/>
            </a:endParaRPr>
          </a:p>
        </p:txBody>
      </p:sp>
      <p:sp>
        <p:nvSpPr>
          <p:cNvPr id="57386" name="文本框 57385"/>
          <p:cNvSpPr txBox="1"/>
          <p:nvPr/>
        </p:nvSpPr>
        <p:spPr>
          <a:xfrm>
            <a:off x="2843213" y="4652963"/>
            <a:ext cx="1223962"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sōu</a:t>
            </a:r>
            <a:endParaRPr lang="en-US" altLang="zh-CN" sz="4000">
              <a:latin typeface="宋体" panose="02010600030101010101" pitchFamily="2" charset="-122"/>
            </a:endParaRPr>
          </a:p>
        </p:txBody>
      </p:sp>
      <p:sp>
        <p:nvSpPr>
          <p:cNvPr id="57387" name="文本框 57386"/>
          <p:cNvSpPr txBox="1"/>
          <p:nvPr/>
        </p:nvSpPr>
        <p:spPr>
          <a:xfrm>
            <a:off x="7092950" y="4652963"/>
            <a:ext cx="1368425"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quán</a:t>
            </a:r>
            <a:endParaRPr lang="en-US" altLang="zh-CN" sz="4000">
              <a:latin typeface="宋体" panose="02010600030101010101" pitchFamily="2" charset="-122"/>
            </a:endParaRPr>
          </a:p>
        </p:txBody>
      </p:sp>
      <p:sp>
        <p:nvSpPr>
          <p:cNvPr id="57388" name="文本框 57387"/>
          <p:cNvSpPr txBox="1"/>
          <p:nvPr/>
        </p:nvSpPr>
        <p:spPr>
          <a:xfrm>
            <a:off x="2916238" y="5229225"/>
            <a:ext cx="1512887"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dāo</a:t>
            </a:r>
            <a:endParaRPr lang="en-US" altLang="zh-CN" sz="4000">
              <a:latin typeface="宋体" panose="02010600030101010101" pitchFamily="2" charset="-122"/>
            </a:endParaRPr>
          </a:p>
        </p:txBody>
      </p:sp>
      <p:sp>
        <p:nvSpPr>
          <p:cNvPr id="57389" name="文本框 57388"/>
          <p:cNvSpPr txBox="1"/>
          <p:nvPr/>
        </p:nvSpPr>
        <p:spPr>
          <a:xfrm>
            <a:off x="7019925" y="1844675"/>
            <a:ext cx="1511300"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héng</a:t>
            </a:r>
            <a:endParaRPr lang="en-US" altLang="zh-CN" sz="4000">
              <a:latin typeface="宋体" panose="02010600030101010101" pitchFamily="2" charset="-122"/>
            </a:endParaRPr>
          </a:p>
        </p:txBody>
      </p:sp>
      <p:sp>
        <p:nvSpPr>
          <p:cNvPr id="57390" name="文本框 57389"/>
          <p:cNvSpPr txBox="1"/>
          <p:nvPr/>
        </p:nvSpPr>
        <p:spPr>
          <a:xfrm>
            <a:off x="7164388" y="3573463"/>
            <a:ext cx="1368425" cy="701675"/>
          </a:xfrm>
          <a:prstGeom prst="rect">
            <a:avLst/>
          </a:prstGeom>
          <a:noFill/>
          <a:ln w="9525">
            <a:noFill/>
          </a:ln>
        </p:spPr>
        <p:txBody>
          <a:bodyPr>
            <a:spAutoFit/>
          </a:bodyPr>
          <a:p>
            <a:pPr>
              <a:spcBef>
                <a:spcPct val="50000"/>
              </a:spcBef>
            </a:pPr>
            <a:r>
              <a:rPr lang="en-US" altLang="zh-CN" sz="4000" err="1">
                <a:latin typeface="宋体" panose="02010600030101010101" pitchFamily="2" charset="-122"/>
              </a:rPr>
              <a:t>dūn</a:t>
            </a:r>
            <a:r>
              <a:rPr lang="en-US" altLang="zh-CN" sz="4000">
                <a:latin typeface="宋体" panose="02010600030101010101" pitchFamily="2" charset="-122"/>
              </a:rPr>
              <a:t> </a:t>
            </a:r>
            <a:endParaRPr lang="en-US" altLang="zh-CN" sz="4000">
              <a:latin typeface="宋体" panose="02010600030101010101" pitchFamily="2"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circle(in)">
                                      <p:cBhvr>
                                        <p:cTn id="7" dur="2000"/>
                                        <p:tgtEl>
                                          <p:spTgt spid="5734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57353"/>
                                        </p:tgtEl>
                                        <p:attrNameLst>
                                          <p:attrName>style.visibility</p:attrName>
                                        </p:attrNameLst>
                                      </p:cBhvr>
                                      <p:to>
                                        <p:strVal val="visible"/>
                                      </p:to>
                                    </p:set>
                                    <p:animEffect transition="in" filter="wheel(4)">
                                      <p:cBhvr>
                                        <p:cTn id="12" dur="2000"/>
                                        <p:tgtEl>
                                          <p:spTgt spid="57353"/>
                                        </p:tgtEl>
                                      </p:cBhvr>
                                    </p:animEffect>
                                  </p:childTnLst>
                                </p:cTn>
                              </p:par>
                            </p:childTnLst>
                          </p:cTn>
                        </p:par>
                      </p:childTnLst>
                    </p:cTn>
                  </p:par>
                  <p:par>
                    <p:cTn id="13" fill="hold">
                      <p:stCondLst>
                        <p:cond delay="indefinite"/>
                      </p:stCondLst>
                      <p:childTnLst>
                        <p:par>
                          <p:cTn id="14" fill="hold">
                            <p:stCondLst>
                              <p:cond delay="0"/>
                            </p:stCondLst>
                            <p:childTnLst>
                              <p:par>
                                <p:cTn id="15" presetID="54" presetClass="entr" presetSubtype="0" accel="100000" fill="hold" grpId="0" nodeType="clickEffect">
                                  <p:stCondLst>
                                    <p:cond delay="0"/>
                                  </p:stCondLst>
                                  <p:childTnLst>
                                    <p:set>
                                      <p:cBhvr>
                                        <p:cTn id="16" dur="1" fill="hold">
                                          <p:stCondLst>
                                            <p:cond delay="0"/>
                                          </p:stCondLst>
                                        </p:cTn>
                                        <p:tgtEl>
                                          <p:spTgt spid="57374"/>
                                        </p:tgtEl>
                                        <p:attrNameLst>
                                          <p:attrName>style.visibility</p:attrName>
                                        </p:attrNameLst>
                                      </p:cBhvr>
                                      <p:to>
                                        <p:strVal val="visible"/>
                                      </p:to>
                                    </p:set>
                                    <p:anim calcmode="lin" valueType="num">
                                      <p:cBhvr>
                                        <p:cTn id="17" dur="500" fill="hold"/>
                                        <p:tgtEl>
                                          <p:spTgt spid="57374"/>
                                        </p:tgtEl>
                                        <p:attrNameLst>
                                          <p:attrName>ppt_w</p:attrName>
                                        </p:attrNameLst>
                                      </p:cBhvr>
                                      <p:tavLst>
                                        <p:tav tm="0">
                                          <p:val>
                                            <p:strVal val="#ppt_w*0.05"/>
                                          </p:val>
                                        </p:tav>
                                        <p:tav tm="100000">
                                          <p:val>
                                            <p:strVal val="#ppt_w"/>
                                          </p:val>
                                        </p:tav>
                                      </p:tavLst>
                                    </p:anim>
                                    <p:anim calcmode="lin" valueType="num">
                                      <p:cBhvr>
                                        <p:cTn id="18" dur="500" fill="hold"/>
                                        <p:tgtEl>
                                          <p:spTgt spid="57374"/>
                                        </p:tgtEl>
                                        <p:attrNameLst>
                                          <p:attrName>ppt_h</p:attrName>
                                        </p:attrNameLst>
                                      </p:cBhvr>
                                      <p:tavLst>
                                        <p:tav tm="0">
                                          <p:val>
                                            <p:strVal val="#ppt_h"/>
                                          </p:val>
                                        </p:tav>
                                        <p:tav tm="100000">
                                          <p:val>
                                            <p:strVal val="#ppt_h"/>
                                          </p:val>
                                        </p:tav>
                                      </p:tavLst>
                                    </p:anim>
                                    <p:anim calcmode="lin" valueType="num">
                                      <p:cBhvr>
                                        <p:cTn id="19" dur="500" fill="hold"/>
                                        <p:tgtEl>
                                          <p:spTgt spid="57374"/>
                                        </p:tgtEl>
                                        <p:attrNameLst>
                                          <p:attrName>ppt_x</p:attrName>
                                        </p:attrNameLst>
                                      </p:cBhvr>
                                      <p:tavLst>
                                        <p:tav tm="0">
                                          <p:val>
                                            <p:strVal val="#ppt_x-.2"/>
                                          </p:val>
                                        </p:tav>
                                        <p:tav tm="100000">
                                          <p:val>
                                            <p:strVal val="#ppt_x"/>
                                          </p:val>
                                        </p:tav>
                                      </p:tavLst>
                                    </p:anim>
                                    <p:anim calcmode="lin" valueType="num">
                                      <p:cBhvr>
                                        <p:cTn id="20" dur="500" fill="hold"/>
                                        <p:tgtEl>
                                          <p:spTgt spid="57374"/>
                                        </p:tgtEl>
                                        <p:attrNameLst>
                                          <p:attrName>ppt_y</p:attrName>
                                        </p:attrNameLst>
                                      </p:cBhvr>
                                      <p:tavLst>
                                        <p:tav tm="0">
                                          <p:val>
                                            <p:strVal val="#ppt_y"/>
                                          </p:val>
                                        </p:tav>
                                        <p:tav tm="100000">
                                          <p:val>
                                            <p:strVal val="#ppt_y"/>
                                          </p:val>
                                        </p:tav>
                                      </p:tavLst>
                                    </p:anim>
                                    <p:animEffect transition="in" filter="fade">
                                      <p:cBhvr>
                                        <p:cTn id="21" dur="500"/>
                                        <p:tgtEl>
                                          <p:spTgt spid="57374"/>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57389">
                                            <p:txEl>
                                              <p:charRg st="0" end="5"/>
                                            </p:txEl>
                                          </p:spTgt>
                                        </p:tgtEl>
                                        <p:attrNameLst>
                                          <p:attrName>style.visibility</p:attrName>
                                        </p:attrNameLst>
                                      </p:cBhvr>
                                      <p:to>
                                        <p:strVal val="visible"/>
                                      </p:to>
                                    </p:set>
                                    <p:animEffect transition="in" filter="box(in)">
                                      <p:cBhvr>
                                        <p:cTn id="26" dur="500"/>
                                        <p:tgtEl>
                                          <p:spTgt spid="57389">
                                            <p:txEl>
                                              <p:charRg st="0"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0" presetClass="entr" presetSubtype="0" fill="hold" nodeType="clickEffect">
                                  <p:stCondLst>
                                    <p:cond delay="0"/>
                                  </p:stCondLst>
                                  <p:childTnLst>
                                    <p:set>
                                      <p:cBhvr>
                                        <p:cTn id="30" dur="1" fill="hold">
                                          <p:stCondLst>
                                            <p:cond delay="0"/>
                                          </p:stCondLst>
                                        </p:cTn>
                                        <p:tgtEl>
                                          <p:spTgt spid="57376">
                                            <p:txEl>
                                              <p:charRg st="0" end="3"/>
                                            </p:txEl>
                                          </p:spTgt>
                                        </p:tgtEl>
                                        <p:attrNameLst>
                                          <p:attrName>style.visibility</p:attrName>
                                        </p:attrNameLst>
                                      </p:cBhvr>
                                      <p:to>
                                        <p:strVal val="visible"/>
                                      </p:to>
                                    </p:set>
                                    <p:animEffect transition="in" filter="fade">
                                      <p:cBhvr>
                                        <p:cTn id="31" dur="800" decel="100000"/>
                                        <p:tgtEl>
                                          <p:spTgt spid="57376">
                                            <p:txEl>
                                              <p:charRg st="0" end="3"/>
                                            </p:txEl>
                                          </p:spTgt>
                                        </p:tgtEl>
                                      </p:cBhvr>
                                    </p:animEffect>
                                    <p:anim calcmode="lin" valueType="num">
                                      <p:cBhvr>
                                        <p:cTn id="32" dur="800" decel="100000" fill="hold"/>
                                        <p:tgtEl>
                                          <p:spTgt spid="57376">
                                            <p:txEl>
                                              <p:charRg st="0" end="3"/>
                                            </p:txEl>
                                          </p:spTgt>
                                        </p:tgtEl>
                                        <p:attrNameLst>
                                          <p:attrName>style.rotation</p:attrName>
                                        </p:attrNameLst>
                                      </p:cBhvr>
                                      <p:tavLst>
                                        <p:tav tm="0">
                                          <p:val>
                                            <p:fltVal val="-90.000000"/>
                                          </p:val>
                                        </p:tav>
                                        <p:tav tm="100000">
                                          <p:val>
                                            <p:fltVal val="0.000000"/>
                                          </p:val>
                                        </p:tav>
                                      </p:tavLst>
                                    </p:anim>
                                    <p:anim calcmode="lin" valueType="num">
                                      <p:cBhvr>
                                        <p:cTn id="33" dur="800" decel="100000" fill="hold"/>
                                        <p:tgtEl>
                                          <p:spTgt spid="57376">
                                            <p:txEl>
                                              <p:charRg st="0" end="3"/>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57376">
                                            <p:txEl>
                                              <p:charRg st="0" end="3"/>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57376">
                                            <p:txEl>
                                              <p:charRg st="0" end="3"/>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57376">
                                            <p:txEl>
                                              <p:charRg st="0" end="3"/>
                                            </p:txEl>
                                          </p:spTgt>
                                        </p:tgtEl>
                                        <p:attrNameLst>
                                          <p:attrName>ppt_y</p:attrName>
                                        </p:attrNameLst>
                                      </p:cBhvr>
                                      <p:tavLst>
                                        <p:tav tm="0">
                                          <p:val>
                                            <p:strVal val="#ppt_y+0.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8" presetClass="entr" presetSubtype="0" accel="50000" fill="hold" grpId="0" nodeType="clickEffect">
                                  <p:stCondLst>
                                    <p:cond delay="0"/>
                                  </p:stCondLst>
                                  <p:iterate type="lt">
                                    <p:tmPct val="50000"/>
                                  </p:iterate>
                                  <p:childTnLst>
                                    <p:set>
                                      <p:cBhvr>
                                        <p:cTn id="40" dur="1" fill="hold">
                                          <p:stCondLst>
                                            <p:cond delay="0"/>
                                          </p:stCondLst>
                                        </p:cTn>
                                        <p:tgtEl>
                                          <p:spTgt spid="57377"/>
                                        </p:tgtEl>
                                        <p:attrNameLst>
                                          <p:attrName>style.visibility</p:attrName>
                                        </p:attrNameLst>
                                      </p:cBhvr>
                                      <p:to>
                                        <p:strVal val="visible"/>
                                      </p:to>
                                    </p:set>
                                    <p:set>
                                      <p:cBhvr>
                                        <p:cTn id="41" dur="455" fill="hold">
                                          <p:stCondLst>
                                            <p:cond delay="0"/>
                                          </p:stCondLst>
                                        </p:cTn>
                                        <p:tgtEl>
                                          <p:spTgt spid="57377"/>
                                        </p:tgtEl>
                                        <p:attrNameLst>
                                          <p:attrName>style.rotation</p:attrName>
                                        </p:attrNameLst>
                                      </p:cBhvr>
                                      <p:to>
                                        <p:strVal val="-45.0"/>
                                      </p:to>
                                    </p:set>
                                    <p:anim calcmode="lin" valueType="num">
                                      <p:cBhvr>
                                        <p:cTn id="42" dur="455" fill="hold">
                                          <p:stCondLst>
                                            <p:cond delay="455"/>
                                          </p:stCondLst>
                                        </p:cTn>
                                        <p:tgtEl>
                                          <p:spTgt spid="57377"/>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43" dur="455" fill="hold">
                                          <p:stCondLst>
                                            <p:cond delay="0"/>
                                          </p:stCondLst>
                                        </p:cTn>
                                        <p:tgtEl>
                                          <p:spTgt spid="57377"/>
                                        </p:tgtEl>
                                        <p:attrNameLst>
                                          <p:attrName>ppt_y</p:attrName>
                                        </p:attrNameLst>
                                      </p:cBhvr>
                                      <p:tavLst>
                                        <p:tav tm="0">
                                          <p:val>
                                            <p:strVal val="#ppt_y-1"/>
                                          </p:val>
                                        </p:tav>
                                        <p:tav tm="100000">
                                          <p:val>
                                            <p:strVal val="#ppt_y-(0.354*#ppt_w-0.172*#ppt_h)"/>
                                          </p:val>
                                        </p:tav>
                                      </p:tavLst>
                                    </p:anim>
                                    <p:anim calcmode="lin" valueType="num">
                                      <p:cBhvr>
                                        <p:cTn id="44" dur="156" decel="50000" autoRev="1" fill="hold">
                                          <p:stCondLst>
                                            <p:cond delay="455"/>
                                          </p:stCondLst>
                                        </p:cTn>
                                        <p:tgtEl>
                                          <p:spTgt spid="57377"/>
                                        </p:tgtEl>
                                        <p:attrNameLst>
                                          <p:attrName>ppt_y</p:attrName>
                                        </p:attrNameLst>
                                      </p:cBhvr>
                                      <p:tavLst>
                                        <p:tav tm="0">
                                          <p:val>
                                            <p:strVal val="#ppt_y-(0.354*#ppt_w-0.172*#ppt_h)"/>
                                          </p:val>
                                        </p:tav>
                                        <p:tav tm="100000">
                                          <p:val>
                                            <p:strVal val="#ppt_y-(0.354*#ppt_w-0.172*#ppt_h)-#ppt_h/2"/>
                                          </p:val>
                                        </p:tav>
                                      </p:tavLst>
                                    </p:anim>
                                    <p:anim calcmode="lin" valueType="num">
                                      <p:cBhvr>
                                        <p:cTn id="45" dur="136" fill="hold">
                                          <p:stCondLst>
                                            <p:cond delay="864"/>
                                          </p:stCondLst>
                                        </p:cTn>
                                        <p:tgtEl>
                                          <p:spTgt spid="57377"/>
                                        </p:tgtEl>
                                        <p:attrNameLst>
                                          <p:attrName>ppt_y</p:attrName>
                                        </p:attrNameLst>
                                      </p:cBhvr>
                                      <p:tavLst>
                                        <p:tav tm="0">
                                          <p:val>
                                            <p:strVal val="#ppt_y-(0.354*#ppt_w-0.172*#ppt_h)"/>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5" presetClass="entr" presetSubtype="0" fill="hold" grpId="0" nodeType="clickEffect">
                                  <p:stCondLst>
                                    <p:cond delay="0"/>
                                  </p:stCondLst>
                                  <p:childTnLst>
                                    <p:set>
                                      <p:cBhvr>
                                        <p:cTn id="49" dur="1" fill="hold">
                                          <p:stCondLst>
                                            <p:cond delay="0"/>
                                          </p:stCondLst>
                                        </p:cTn>
                                        <p:tgtEl>
                                          <p:spTgt spid="57378"/>
                                        </p:tgtEl>
                                        <p:attrNameLst>
                                          <p:attrName>style.visibility</p:attrName>
                                        </p:attrNameLst>
                                      </p:cBhvr>
                                      <p:to>
                                        <p:strVal val="visible"/>
                                      </p:to>
                                    </p:set>
                                    <p:anim calcmode="lin" valueType="num">
                                      <p:cBhvr>
                                        <p:cTn id="50" dur="500" decel="50000" fill="hold">
                                          <p:stCondLst>
                                            <p:cond delay="0"/>
                                          </p:stCondLst>
                                        </p:cTn>
                                        <p:tgtEl>
                                          <p:spTgt spid="57378"/>
                                        </p:tgtEl>
                                        <p:attrNameLst>
                                          <p:attrName>style.rotation</p:attrName>
                                        </p:attrNameLst>
                                      </p:cBhvr>
                                      <p:tavLst>
                                        <p:tav tm="0">
                                          <p:val>
                                            <p:fltVal val="-90.000000"/>
                                          </p:val>
                                        </p:tav>
                                        <p:tav tm="100000">
                                          <p:val>
                                            <p:fltVal val="0.000000"/>
                                          </p:val>
                                        </p:tav>
                                      </p:tavLst>
                                    </p:anim>
                                    <p:anim calcmode="lin" valueType="num">
                                      <p:cBhvr>
                                        <p:cTn id="51" dur="500" decel="50000" fill="hold">
                                          <p:stCondLst>
                                            <p:cond delay="0"/>
                                          </p:stCondLst>
                                        </p:cTn>
                                        <p:tgtEl>
                                          <p:spTgt spid="57378"/>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57378"/>
                                        </p:tgtEl>
                                        <p:attrNameLst>
                                          <p:attrName>ppt_w</p:attrName>
                                        </p:attrNameLst>
                                      </p:cBhvr>
                                      <p:tavLst>
                                        <p:tav tm="0">
                                          <p:val>
                                            <p:strVal val="#ppt_w*.05"/>
                                          </p:val>
                                        </p:tav>
                                        <p:tav tm="100000">
                                          <p:val>
                                            <p:strVal val="#ppt_w"/>
                                          </p:val>
                                        </p:tav>
                                      </p:tavLst>
                                    </p:anim>
                                    <p:anim calcmode="lin" valueType="num">
                                      <p:cBhvr>
                                        <p:cTn id="53" dur="1000" fill="hold"/>
                                        <p:tgtEl>
                                          <p:spTgt spid="57378"/>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57378"/>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57378"/>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57378"/>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57378"/>
                                        </p:tgtEl>
                                      </p:cBhvr>
                                    </p:animEffect>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childTnLst>
                                    <p:set>
                                      <p:cBhvr>
                                        <p:cTn id="61" dur="1" fill="hold">
                                          <p:stCondLst>
                                            <p:cond delay="0"/>
                                          </p:stCondLst>
                                        </p:cTn>
                                        <p:tgtEl>
                                          <p:spTgt spid="57379"/>
                                        </p:tgtEl>
                                        <p:attrNameLst>
                                          <p:attrName>style.visibility</p:attrName>
                                        </p:attrNameLst>
                                      </p:cBhvr>
                                      <p:to>
                                        <p:strVal val="visible"/>
                                      </p:to>
                                    </p:set>
                                    <p:anim calcmode="lin" valueType="num">
                                      <p:cBhvr>
                                        <p:cTn id="62" dur="1000" fill="hold"/>
                                        <p:tgtEl>
                                          <p:spTgt spid="57379"/>
                                        </p:tgtEl>
                                        <p:attrNameLst>
                                          <p:attrName>ppt_w</p:attrName>
                                        </p:attrNameLst>
                                      </p:cBhvr>
                                      <p:tavLst>
                                        <p:tav tm="0">
                                          <p:val>
                                            <p:fltVal val="0.000000"/>
                                          </p:val>
                                        </p:tav>
                                        <p:tav tm="100000">
                                          <p:val>
                                            <p:strVal val="#ppt_w"/>
                                          </p:val>
                                        </p:tav>
                                      </p:tavLst>
                                    </p:anim>
                                    <p:anim calcmode="lin" valueType="num">
                                      <p:cBhvr>
                                        <p:cTn id="63" dur="1000" fill="hold"/>
                                        <p:tgtEl>
                                          <p:spTgt spid="57379"/>
                                        </p:tgtEl>
                                        <p:attrNameLst>
                                          <p:attrName>ppt_h</p:attrName>
                                        </p:attrNameLst>
                                      </p:cBhvr>
                                      <p:tavLst>
                                        <p:tav tm="0">
                                          <p:val>
                                            <p:fltVal val="0.000000"/>
                                          </p:val>
                                        </p:tav>
                                        <p:tav tm="100000">
                                          <p:val>
                                            <p:strVal val="#ppt_h"/>
                                          </p:val>
                                        </p:tav>
                                      </p:tavLst>
                                    </p:anim>
                                    <p:anim calcmode="lin" valueType="num">
                                      <p:cBhvr>
                                        <p:cTn id="64" dur="1000" fill="hold"/>
                                        <p:tgtEl>
                                          <p:spTgt spid="57379"/>
                                        </p:tgtEl>
                                        <p:attrNameLst>
                                          <p:attrName>ppt_x</p:attrName>
                                        </p:attrNameLst>
                                      </p:cBhvr>
                                      <p:tavLst>
                                        <p:tav tm="0" fmla="#ppt_x+(cos(-2*pi*(1-$))*-#ppt_x-sin(-2*pi*(1-$))*(1-#ppt_y))*(1-$)">
                                          <p:val>
                                            <p:fltVal val="0.000000"/>
                                          </p:val>
                                        </p:tav>
                                        <p:tav tm="100000">
                                          <p:val>
                                            <p:fltVal val="1.000000"/>
                                          </p:val>
                                        </p:tav>
                                      </p:tavLst>
                                    </p:anim>
                                    <p:anim calcmode="lin" valueType="num">
                                      <p:cBhvr>
                                        <p:cTn id="65" dur="1000" fill="hold"/>
                                        <p:tgtEl>
                                          <p:spTgt spid="5737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66" fill="hold">
                      <p:stCondLst>
                        <p:cond delay="indefinite"/>
                      </p:stCondLst>
                      <p:childTnLst>
                        <p:par>
                          <p:cTn id="67" fill="hold">
                            <p:stCondLst>
                              <p:cond delay="0"/>
                            </p:stCondLst>
                            <p:childTnLst>
                              <p:par>
                                <p:cTn id="68" presetID="26" presetClass="entr" presetSubtype="0" fill="hold" grpId="0" nodeType="clickEffect">
                                  <p:stCondLst>
                                    <p:cond delay="0"/>
                                  </p:stCondLst>
                                  <p:childTnLst>
                                    <p:set>
                                      <p:cBhvr>
                                        <p:cTn id="69" dur="1" fill="hold">
                                          <p:stCondLst>
                                            <p:cond delay="0"/>
                                          </p:stCondLst>
                                        </p:cTn>
                                        <p:tgtEl>
                                          <p:spTgt spid="57380"/>
                                        </p:tgtEl>
                                        <p:attrNameLst>
                                          <p:attrName>style.visibility</p:attrName>
                                        </p:attrNameLst>
                                      </p:cBhvr>
                                      <p:to>
                                        <p:strVal val="visible"/>
                                      </p:to>
                                    </p:set>
                                    <p:animEffect transition="in" filter="wipe(down)">
                                      <p:cBhvr>
                                        <p:cTn id="70" dur="580">
                                          <p:stCondLst>
                                            <p:cond delay="0"/>
                                          </p:stCondLst>
                                        </p:cTn>
                                        <p:tgtEl>
                                          <p:spTgt spid="57380"/>
                                        </p:tgtEl>
                                      </p:cBhvr>
                                    </p:animEffect>
                                    <p:anim calcmode="lin" valueType="num">
                                      <p:cBhvr>
                                        <p:cTn id="71" dur="1822" tmFilter="0,0; 0.14,0.36; 0.43,0.73; 0.71,0.91; 1.0,1.0">
                                          <p:stCondLst>
                                            <p:cond delay="0"/>
                                          </p:stCondLst>
                                        </p:cTn>
                                        <p:tgtEl>
                                          <p:spTgt spid="57380"/>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57380"/>
                                        </p:tgtEl>
                                        <p:attrNameLst>
                                          <p:attrName>ppt_y</p:attrName>
                                        </p:attrNameLst>
                                      </p:cBhvr>
                                      <p:tavLst>
                                        <p:tav tm="0" fmla="#ppt_y-sin(pi*$)/3">
                                          <p:val>
                                            <p:fltVal val="0.500000"/>
                                          </p:val>
                                        </p:tav>
                                        <p:tav tm="100000">
                                          <p:val>
                                            <p:fltVal val="1.000000"/>
                                          </p:val>
                                        </p:tav>
                                      </p:tavLst>
                                    </p:anim>
                                    <p:anim calcmode="lin" valueType="num">
                                      <p:cBhvr>
                                        <p:cTn id="73" dur="664" tmFilter="0, 0; 0.125,0.2665; 0.25,0.4; 0.375,0.465; 0.5,0.5;  0.625,0.535; 0.75,0.6; 0.875,0.7335; 1,1">
                                          <p:stCondLst>
                                            <p:cond delay="664"/>
                                          </p:stCondLst>
                                        </p:cTn>
                                        <p:tgtEl>
                                          <p:spTgt spid="57380"/>
                                        </p:tgtEl>
                                        <p:attrNameLst>
                                          <p:attrName>ppt_y</p:attrName>
                                        </p:attrNameLst>
                                      </p:cBhvr>
                                      <p:tavLst>
                                        <p:tav tm="0" fmla="#ppt_y-sin(pi*$)/9">
                                          <p:val>
                                            <p:fltVal val="0.000000"/>
                                          </p:val>
                                        </p:tav>
                                        <p:tav tm="100000">
                                          <p:val>
                                            <p:fltVal val="1.000000"/>
                                          </p:val>
                                        </p:tav>
                                      </p:tavLst>
                                    </p:anim>
                                    <p:anim calcmode="lin" valueType="num">
                                      <p:cBhvr>
                                        <p:cTn id="74" dur="332" tmFilter="0, 0; 0.125,0.2665; 0.25,0.4; 0.375,0.465; 0.5,0.5;  0.625,0.535; 0.75,0.6; 0.875,0.7335; 1,1">
                                          <p:stCondLst>
                                            <p:cond delay="1324"/>
                                          </p:stCondLst>
                                        </p:cTn>
                                        <p:tgtEl>
                                          <p:spTgt spid="57380"/>
                                        </p:tgtEl>
                                        <p:attrNameLst>
                                          <p:attrName>ppt_y</p:attrName>
                                        </p:attrNameLst>
                                      </p:cBhvr>
                                      <p:tavLst>
                                        <p:tav tm="0" fmla="#ppt_y-sin(pi*$)/27">
                                          <p:val>
                                            <p:fltVal val="0.000000"/>
                                          </p:val>
                                        </p:tav>
                                        <p:tav tm="100000">
                                          <p:val>
                                            <p:fltVal val="1.000000"/>
                                          </p:val>
                                        </p:tav>
                                      </p:tavLst>
                                    </p:anim>
                                    <p:anim calcmode="lin" valueType="num">
                                      <p:cBhvr>
                                        <p:cTn id="75" dur="164" tmFilter="0, 0; 0.125,0.2665; 0.25,0.4; 0.375,0.465; 0.5,0.5;  0.625,0.535; 0.75,0.6; 0.875,0.7335; 1,1">
                                          <p:stCondLst>
                                            <p:cond delay="1656"/>
                                          </p:stCondLst>
                                        </p:cTn>
                                        <p:tgtEl>
                                          <p:spTgt spid="57380"/>
                                        </p:tgtEl>
                                        <p:attrNameLst>
                                          <p:attrName>ppt_y</p:attrName>
                                        </p:attrNameLst>
                                      </p:cBhvr>
                                      <p:tavLst>
                                        <p:tav tm="0" fmla="#ppt_y-sin(pi*$)/81">
                                          <p:val>
                                            <p:fltVal val="0.000000"/>
                                          </p:val>
                                        </p:tav>
                                        <p:tav tm="100000">
                                          <p:val>
                                            <p:fltVal val="1.000000"/>
                                          </p:val>
                                        </p:tav>
                                      </p:tavLst>
                                    </p:anim>
                                    <p:animScale>
                                      <p:cBhvr>
                                        <p:cTn id="76" dur="26">
                                          <p:stCondLst>
                                            <p:cond delay="650"/>
                                          </p:stCondLst>
                                        </p:cTn>
                                        <p:tgtEl>
                                          <p:spTgt spid="57380"/>
                                        </p:tgtEl>
                                      </p:cBhvr>
                                      <p:to x="100000" y="60000"/>
                                    </p:animScale>
                                    <p:animScale>
                                      <p:cBhvr>
                                        <p:cTn id="77" dur="166" decel="50000">
                                          <p:stCondLst>
                                            <p:cond delay="676"/>
                                          </p:stCondLst>
                                        </p:cTn>
                                        <p:tgtEl>
                                          <p:spTgt spid="57380"/>
                                        </p:tgtEl>
                                      </p:cBhvr>
                                      <p:to x="100000" y="100000"/>
                                    </p:animScale>
                                    <p:animScale>
                                      <p:cBhvr>
                                        <p:cTn id="78" dur="26">
                                          <p:stCondLst>
                                            <p:cond delay="1312"/>
                                          </p:stCondLst>
                                        </p:cTn>
                                        <p:tgtEl>
                                          <p:spTgt spid="57380"/>
                                        </p:tgtEl>
                                      </p:cBhvr>
                                      <p:to x="100000" y="80000"/>
                                    </p:animScale>
                                    <p:animScale>
                                      <p:cBhvr>
                                        <p:cTn id="79" dur="166" decel="50000">
                                          <p:stCondLst>
                                            <p:cond delay="1338"/>
                                          </p:stCondLst>
                                        </p:cTn>
                                        <p:tgtEl>
                                          <p:spTgt spid="57380"/>
                                        </p:tgtEl>
                                      </p:cBhvr>
                                      <p:to x="100000" y="100000"/>
                                    </p:animScale>
                                    <p:animScale>
                                      <p:cBhvr>
                                        <p:cTn id="80" dur="26">
                                          <p:stCondLst>
                                            <p:cond delay="1642"/>
                                          </p:stCondLst>
                                        </p:cTn>
                                        <p:tgtEl>
                                          <p:spTgt spid="57380"/>
                                        </p:tgtEl>
                                      </p:cBhvr>
                                      <p:to x="100000" y="90000"/>
                                    </p:animScale>
                                    <p:animScale>
                                      <p:cBhvr>
                                        <p:cTn id="81" dur="166" decel="50000">
                                          <p:stCondLst>
                                            <p:cond delay="1668"/>
                                          </p:stCondLst>
                                        </p:cTn>
                                        <p:tgtEl>
                                          <p:spTgt spid="57380"/>
                                        </p:tgtEl>
                                      </p:cBhvr>
                                      <p:to x="100000" y="100000"/>
                                    </p:animScale>
                                    <p:animScale>
                                      <p:cBhvr>
                                        <p:cTn id="82" dur="26">
                                          <p:stCondLst>
                                            <p:cond delay="1808"/>
                                          </p:stCondLst>
                                        </p:cTn>
                                        <p:tgtEl>
                                          <p:spTgt spid="57380"/>
                                        </p:tgtEl>
                                      </p:cBhvr>
                                      <p:to x="100000" y="95000"/>
                                    </p:animScale>
                                    <p:animScale>
                                      <p:cBhvr>
                                        <p:cTn id="83" dur="166" decel="50000">
                                          <p:stCondLst>
                                            <p:cond delay="1834"/>
                                          </p:stCondLst>
                                        </p:cTn>
                                        <p:tgtEl>
                                          <p:spTgt spid="57380"/>
                                        </p:tgtEl>
                                      </p:cBhvr>
                                      <p:to x="100000" y="100000"/>
                                    </p:animScale>
                                  </p:childTnLst>
                                </p:cTn>
                              </p:par>
                            </p:childTnLst>
                          </p:cTn>
                        </p:par>
                      </p:childTnLst>
                    </p:cTn>
                  </p:par>
                  <p:par>
                    <p:cTn id="84" fill="hold">
                      <p:stCondLst>
                        <p:cond delay="indefinite"/>
                      </p:stCondLst>
                      <p:childTnLst>
                        <p:par>
                          <p:cTn id="85" fill="hold">
                            <p:stCondLst>
                              <p:cond delay="0"/>
                            </p:stCondLst>
                            <p:childTnLst>
                              <p:par>
                                <p:cTn id="86" presetID="26" presetClass="entr" presetSubtype="0" fill="hold" grpId="0" nodeType="clickEffect">
                                  <p:stCondLst>
                                    <p:cond delay="0"/>
                                  </p:stCondLst>
                                  <p:childTnLst>
                                    <p:set>
                                      <p:cBhvr>
                                        <p:cTn id="87" dur="1" fill="hold">
                                          <p:stCondLst>
                                            <p:cond delay="0"/>
                                          </p:stCondLst>
                                        </p:cTn>
                                        <p:tgtEl>
                                          <p:spTgt spid="57390"/>
                                        </p:tgtEl>
                                        <p:attrNameLst>
                                          <p:attrName>style.visibility</p:attrName>
                                        </p:attrNameLst>
                                      </p:cBhvr>
                                      <p:to>
                                        <p:strVal val="visible"/>
                                      </p:to>
                                    </p:set>
                                    <p:animEffect transition="in" filter="wipe(down)">
                                      <p:cBhvr>
                                        <p:cTn id="88" dur="580">
                                          <p:stCondLst>
                                            <p:cond delay="0"/>
                                          </p:stCondLst>
                                        </p:cTn>
                                        <p:tgtEl>
                                          <p:spTgt spid="57390"/>
                                        </p:tgtEl>
                                      </p:cBhvr>
                                    </p:animEffect>
                                    <p:anim calcmode="lin" valueType="num">
                                      <p:cBhvr>
                                        <p:cTn id="89" dur="1822" tmFilter="0,0; 0.14,0.36; 0.43,0.73; 0.71,0.91; 1.0,1.0">
                                          <p:stCondLst>
                                            <p:cond delay="0"/>
                                          </p:stCondLst>
                                        </p:cTn>
                                        <p:tgtEl>
                                          <p:spTgt spid="57390"/>
                                        </p:tgtEl>
                                        <p:attrNameLst>
                                          <p:attrName>ppt_x</p:attrName>
                                        </p:attrNameLst>
                                      </p:cBhvr>
                                      <p:tavLst>
                                        <p:tav tm="0">
                                          <p:val>
                                            <p:strVal val="#ppt_x-0.25"/>
                                          </p:val>
                                        </p:tav>
                                        <p:tav tm="100000">
                                          <p:val>
                                            <p:strVal val="#ppt_x"/>
                                          </p:val>
                                        </p:tav>
                                      </p:tavLst>
                                    </p:anim>
                                    <p:anim calcmode="lin" valueType="num">
                                      <p:cBhvr>
                                        <p:cTn id="90" dur="664" tmFilter="0.0,0.0; 0.25,0.07; 0.50,0.2; 0.75,0.467; 1.0,1.0">
                                          <p:stCondLst>
                                            <p:cond delay="0"/>
                                          </p:stCondLst>
                                        </p:cTn>
                                        <p:tgtEl>
                                          <p:spTgt spid="57390"/>
                                        </p:tgtEl>
                                        <p:attrNameLst>
                                          <p:attrName>ppt_y</p:attrName>
                                        </p:attrNameLst>
                                      </p:cBhvr>
                                      <p:tavLst>
                                        <p:tav tm="0" fmla="#ppt_y-sin(pi*$)/3">
                                          <p:val>
                                            <p:fltVal val="0.500000"/>
                                          </p:val>
                                        </p:tav>
                                        <p:tav tm="100000">
                                          <p:val>
                                            <p:fltVal val="1.000000"/>
                                          </p:val>
                                        </p:tav>
                                      </p:tavLst>
                                    </p:anim>
                                    <p:anim calcmode="lin" valueType="num">
                                      <p:cBhvr>
                                        <p:cTn id="91" dur="664" tmFilter="0, 0; 0.125,0.2665; 0.25,0.4; 0.375,0.465; 0.5,0.5;  0.625,0.535; 0.75,0.6; 0.875,0.7335; 1,1">
                                          <p:stCondLst>
                                            <p:cond delay="664"/>
                                          </p:stCondLst>
                                        </p:cTn>
                                        <p:tgtEl>
                                          <p:spTgt spid="57390"/>
                                        </p:tgtEl>
                                        <p:attrNameLst>
                                          <p:attrName>ppt_y</p:attrName>
                                        </p:attrNameLst>
                                      </p:cBhvr>
                                      <p:tavLst>
                                        <p:tav tm="0" fmla="#ppt_y-sin(pi*$)/9">
                                          <p:val>
                                            <p:fltVal val="0.000000"/>
                                          </p:val>
                                        </p:tav>
                                        <p:tav tm="100000">
                                          <p:val>
                                            <p:fltVal val="1.000000"/>
                                          </p:val>
                                        </p:tav>
                                      </p:tavLst>
                                    </p:anim>
                                    <p:anim calcmode="lin" valueType="num">
                                      <p:cBhvr>
                                        <p:cTn id="92" dur="332" tmFilter="0, 0; 0.125,0.2665; 0.25,0.4; 0.375,0.465; 0.5,0.5;  0.625,0.535; 0.75,0.6; 0.875,0.7335; 1,1">
                                          <p:stCondLst>
                                            <p:cond delay="1324"/>
                                          </p:stCondLst>
                                        </p:cTn>
                                        <p:tgtEl>
                                          <p:spTgt spid="57390"/>
                                        </p:tgtEl>
                                        <p:attrNameLst>
                                          <p:attrName>ppt_y</p:attrName>
                                        </p:attrNameLst>
                                      </p:cBhvr>
                                      <p:tavLst>
                                        <p:tav tm="0" fmla="#ppt_y-sin(pi*$)/27">
                                          <p:val>
                                            <p:fltVal val="0.000000"/>
                                          </p:val>
                                        </p:tav>
                                        <p:tav tm="100000">
                                          <p:val>
                                            <p:fltVal val="1.000000"/>
                                          </p:val>
                                        </p:tav>
                                      </p:tavLst>
                                    </p:anim>
                                    <p:anim calcmode="lin" valueType="num">
                                      <p:cBhvr>
                                        <p:cTn id="93" dur="164" tmFilter="0, 0; 0.125,0.2665; 0.25,0.4; 0.375,0.465; 0.5,0.5;  0.625,0.535; 0.75,0.6; 0.875,0.7335; 1,1">
                                          <p:stCondLst>
                                            <p:cond delay="1656"/>
                                          </p:stCondLst>
                                        </p:cTn>
                                        <p:tgtEl>
                                          <p:spTgt spid="57390"/>
                                        </p:tgtEl>
                                        <p:attrNameLst>
                                          <p:attrName>ppt_y</p:attrName>
                                        </p:attrNameLst>
                                      </p:cBhvr>
                                      <p:tavLst>
                                        <p:tav tm="0" fmla="#ppt_y-sin(pi*$)/81">
                                          <p:val>
                                            <p:fltVal val="0.000000"/>
                                          </p:val>
                                        </p:tav>
                                        <p:tav tm="100000">
                                          <p:val>
                                            <p:fltVal val="1.000000"/>
                                          </p:val>
                                        </p:tav>
                                      </p:tavLst>
                                    </p:anim>
                                    <p:animScale>
                                      <p:cBhvr>
                                        <p:cTn id="94" dur="26">
                                          <p:stCondLst>
                                            <p:cond delay="650"/>
                                          </p:stCondLst>
                                        </p:cTn>
                                        <p:tgtEl>
                                          <p:spTgt spid="57390"/>
                                        </p:tgtEl>
                                      </p:cBhvr>
                                      <p:to x="100000" y="60000"/>
                                    </p:animScale>
                                    <p:animScale>
                                      <p:cBhvr>
                                        <p:cTn id="95" dur="166" decel="50000">
                                          <p:stCondLst>
                                            <p:cond delay="676"/>
                                          </p:stCondLst>
                                        </p:cTn>
                                        <p:tgtEl>
                                          <p:spTgt spid="57390"/>
                                        </p:tgtEl>
                                      </p:cBhvr>
                                      <p:to x="100000" y="100000"/>
                                    </p:animScale>
                                    <p:animScale>
                                      <p:cBhvr>
                                        <p:cTn id="96" dur="26">
                                          <p:stCondLst>
                                            <p:cond delay="1312"/>
                                          </p:stCondLst>
                                        </p:cTn>
                                        <p:tgtEl>
                                          <p:spTgt spid="57390"/>
                                        </p:tgtEl>
                                      </p:cBhvr>
                                      <p:to x="100000" y="80000"/>
                                    </p:animScale>
                                    <p:animScale>
                                      <p:cBhvr>
                                        <p:cTn id="97" dur="166" decel="50000">
                                          <p:stCondLst>
                                            <p:cond delay="1338"/>
                                          </p:stCondLst>
                                        </p:cTn>
                                        <p:tgtEl>
                                          <p:spTgt spid="57390"/>
                                        </p:tgtEl>
                                      </p:cBhvr>
                                      <p:to x="100000" y="100000"/>
                                    </p:animScale>
                                    <p:animScale>
                                      <p:cBhvr>
                                        <p:cTn id="98" dur="26">
                                          <p:stCondLst>
                                            <p:cond delay="1642"/>
                                          </p:stCondLst>
                                        </p:cTn>
                                        <p:tgtEl>
                                          <p:spTgt spid="57390"/>
                                        </p:tgtEl>
                                      </p:cBhvr>
                                      <p:to x="100000" y="90000"/>
                                    </p:animScale>
                                    <p:animScale>
                                      <p:cBhvr>
                                        <p:cTn id="99" dur="166" decel="50000">
                                          <p:stCondLst>
                                            <p:cond delay="1668"/>
                                          </p:stCondLst>
                                        </p:cTn>
                                        <p:tgtEl>
                                          <p:spTgt spid="57390"/>
                                        </p:tgtEl>
                                      </p:cBhvr>
                                      <p:to x="100000" y="100000"/>
                                    </p:animScale>
                                    <p:animScale>
                                      <p:cBhvr>
                                        <p:cTn id="100" dur="26">
                                          <p:stCondLst>
                                            <p:cond delay="1808"/>
                                          </p:stCondLst>
                                        </p:cTn>
                                        <p:tgtEl>
                                          <p:spTgt spid="57390"/>
                                        </p:tgtEl>
                                      </p:cBhvr>
                                      <p:to x="100000" y="95000"/>
                                    </p:animScale>
                                    <p:animScale>
                                      <p:cBhvr>
                                        <p:cTn id="101" dur="166" decel="50000">
                                          <p:stCondLst>
                                            <p:cond delay="1834"/>
                                          </p:stCondLst>
                                        </p:cTn>
                                        <p:tgtEl>
                                          <p:spTgt spid="57390"/>
                                        </p:tgtEl>
                                      </p:cBhvr>
                                      <p:to x="100000" y="100000"/>
                                    </p:animScale>
                                  </p:childTnLst>
                                </p:cTn>
                              </p:par>
                            </p:childTnLst>
                          </p:cTn>
                        </p:par>
                      </p:childTnLst>
                    </p:cTn>
                  </p:par>
                  <p:par>
                    <p:cTn id="102" fill="hold">
                      <p:stCondLst>
                        <p:cond delay="indefinite"/>
                      </p:stCondLst>
                      <p:childTnLst>
                        <p:par>
                          <p:cTn id="103" fill="hold">
                            <p:stCondLst>
                              <p:cond delay="0"/>
                            </p:stCondLst>
                            <p:childTnLst>
                              <p:par>
                                <p:cTn id="104" presetID="48" presetClass="entr" presetSubtype="0" accel="50000" fill="hold" nodeType="clickEffect">
                                  <p:stCondLst>
                                    <p:cond delay="0"/>
                                  </p:stCondLst>
                                  <p:childTnLst>
                                    <p:set>
                                      <p:cBhvr>
                                        <p:cTn id="105" dur="1" fill="hold">
                                          <p:stCondLst>
                                            <p:cond delay="0"/>
                                          </p:stCondLst>
                                        </p:cTn>
                                        <p:tgtEl>
                                          <p:spTgt spid="57384">
                                            <p:txEl>
                                              <p:charRg st="0" end="6"/>
                                            </p:txEl>
                                          </p:spTgt>
                                        </p:tgtEl>
                                        <p:attrNameLst>
                                          <p:attrName>style.visibility</p:attrName>
                                        </p:attrNameLst>
                                      </p:cBhvr>
                                      <p:to>
                                        <p:strVal val="visible"/>
                                      </p:to>
                                    </p:set>
                                    <p:anim calcmode="lin" valueType="num">
                                      <p:cBhvr>
                                        <p:cTn id="106" dur="1000" fill="hold"/>
                                        <p:tgtEl>
                                          <p:spTgt spid="57384">
                                            <p:txEl>
                                              <p:charRg st="0" end="6"/>
                                            </p:txEl>
                                          </p:spTgt>
                                        </p:tgtEl>
                                        <p:attrNameLst>
                                          <p:attrName>style.rotation</p:attrName>
                                        </p:attrNameLst>
                                      </p:cBhvr>
                                      <p:tavLst>
                                        <p:tav tm="0">
                                          <p:val>
                                            <p:fltVal val="90.000000"/>
                                          </p:val>
                                        </p:tav>
                                        <p:tav tm="80000">
                                          <p:val>
                                            <p:fltVal val="90.000000"/>
                                          </p:val>
                                        </p:tav>
                                        <p:tav tm="80000">
                                          <p:val>
                                            <p:fltVal val="90.000000"/>
                                          </p:val>
                                        </p:tav>
                                        <p:tav tm="100000">
                                          <p:val>
                                            <p:fltVal val="0.000000"/>
                                          </p:val>
                                        </p:tav>
                                      </p:tavLst>
                                    </p:anim>
                                    <p:anim calcmode="lin" valueType="num">
                                      <p:cBhvr>
                                        <p:cTn id="107" dur="1000" fill="hold"/>
                                        <p:tgtEl>
                                          <p:spTgt spid="57384">
                                            <p:txEl>
                                              <p:charRg st="0" end="6"/>
                                            </p:txEl>
                                          </p:spTgt>
                                        </p:tgtEl>
                                        <p:attrNameLst>
                                          <p:attrName>ppt_x</p:attrName>
                                        </p:attrNameLst>
                                      </p:cBhvr>
                                      <p:tavLst>
                                        <p:tav tm="0">
                                          <p:val>
                                            <p:fltVal val="-1.000000"/>
                                          </p:val>
                                        </p:tav>
                                        <p:tav tm="50000">
                                          <p:val>
                                            <p:fltVal val="0.950000"/>
                                          </p:val>
                                        </p:tav>
                                        <p:tav tm="100000">
                                          <p:val>
                                            <p:strVal val="#ppt_x"/>
                                          </p:val>
                                        </p:tav>
                                      </p:tavLst>
                                    </p:anim>
                                    <p:anim calcmode="lin" valueType="num">
                                      <p:cBhvr>
                                        <p:cTn id="108" dur="1000" fill="hold"/>
                                        <p:tgtEl>
                                          <p:spTgt spid="57384">
                                            <p:txEl>
                                              <p:charRg st="0" end="6"/>
                                            </p:txEl>
                                          </p:spTgt>
                                        </p:tgtEl>
                                        <p:attrNameLst>
                                          <p:attrName>ppt_y</p:attrName>
                                        </p:attrNameLst>
                                      </p:cBhvr>
                                      <p:tavLst>
                                        <p:tav tm="0">
                                          <p:val>
                                            <p:strVal val="#ppt_y"/>
                                          </p:val>
                                        </p:tav>
                                        <p:tav tm="100000">
                                          <p:val>
                                            <p:strVal val="#ppt_y"/>
                                          </p:val>
                                        </p:tav>
                                      </p:tavLst>
                                    </p:anim>
                                    <p:animEffect transition="in" filter="fade">
                                      <p:cBhvr>
                                        <p:cTn id="109" dur="1000"/>
                                        <p:tgtEl>
                                          <p:spTgt spid="57384">
                                            <p:txEl>
                                              <p:charRg st="0" end="6"/>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41" presetClass="entr" presetSubtype="0" fill="hold" grpId="0" nodeType="clickEffect">
                                  <p:stCondLst>
                                    <p:cond delay="0"/>
                                  </p:stCondLst>
                                  <p:iterate type="lt">
                                    <p:tmPct val="10000"/>
                                  </p:iterate>
                                  <p:childTnLst>
                                    <p:set>
                                      <p:cBhvr>
                                        <p:cTn id="113" dur="1" fill="hold">
                                          <p:stCondLst>
                                            <p:cond delay="0"/>
                                          </p:stCondLst>
                                        </p:cTn>
                                        <p:tgtEl>
                                          <p:spTgt spid="57385"/>
                                        </p:tgtEl>
                                        <p:attrNameLst>
                                          <p:attrName>style.visibility</p:attrName>
                                        </p:attrNameLst>
                                      </p:cBhvr>
                                      <p:to>
                                        <p:strVal val="visible"/>
                                      </p:to>
                                    </p:set>
                                    <p:anim calcmode="lin" valueType="num">
                                      <p:cBhvr>
                                        <p:cTn id="114" dur="500" fill="hold"/>
                                        <p:tgtEl>
                                          <p:spTgt spid="57385"/>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57385"/>
                                        </p:tgtEl>
                                        <p:attrNameLst>
                                          <p:attrName>ppt_y</p:attrName>
                                        </p:attrNameLst>
                                      </p:cBhvr>
                                      <p:tavLst>
                                        <p:tav tm="0">
                                          <p:val>
                                            <p:strVal val="#ppt_y"/>
                                          </p:val>
                                        </p:tav>
                                        <p:tav tm="100000">
                                          <p:val>
                                            <p:strVal val="#ppt_y"/>
                                          </p:val>
                                        </p:tav>
                                      </p:tavLst>
                                    </p:anim>
                                    <p:anim calcmode="lin" valueType="num">
                                      <p:cBhvr>
                                        <p:cTn id="116" dur="500" fill="hold"/>
                                        <p:tgtEl>
                                          <p:spTgt spid="57385"/>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57385"/>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57385"/>
                                        </p:tgtEl>
                                      </p:cBhvr>
                                    </p:animEffect>
                                  </p:childTnLst>
                                </p:cTn>
                              </p:par>
                            </p:childTnLst>
                          </p:cTn>
                        </p:par>
                      </p:childTnLst>
                    </p:cTn>
                  </p:par>
                  <p:par>
                    <p:cTn id="119" fill="hold">
                      <p:stCondLst>
                        <p:cond delay="indefinite"/>
                      </p:stCondLst>
                      <p:childTnLst>
                        <p:par>
                          <p:cTn id="120" fill="hold">
                            <p:stCondLst>
                              <p:cond delay="0"/>
                            </p:stCondLst>
                            <p:childTnLst>
                              <p:par>
                                <p:cTn id="121" presetID="39" presetClass="entr" presetSubtype="0" accel="100000" fill="hold" grpId="0" nodeType="clickEffect">
                                  <p:stCondLst>
                                    <p:cond delay="0"/>
                                  </p:stCondLst>
                                  <p:childTnLst>
                                    <p:set>
                                      <p:cBhvr>
                                        <p:cTn id="122" dur="1" fill="hold">
                                          <p:stCondLst>
                                            <p:cond delay="0"/>
                                          </p:stCondLst>
                                        </p:cTn>
                                        <p:tgtEl>
                                          <p:spTgt spid="57386"/>
                                        </p:tgtEl>
                                        <p:attrNameLst>
                                          <p:attrName>style.visibility</p:attrName>
                                        </p:attrNameLst>
                                      </p:cBhvr>
                                      <p:to>
                                        <p:strVal val="visible"/>
                                      </p:to>
                                    </p:set>
                                    <p:anim calcmode="lin" valueType="num">
                                      <p:cBhvr>
                                        <p:cTn id="123" dur="500" fill="hold"/>
                                        <p:tgtEl>
                                          <p:spTgt spid="57386"/>
                                        </p:tgtEl>
                                        <p:attrNameLst>
                                          <p:attrName>ppt_h</p:attrName>
                                        </p:attrNameLst>
                                      </p:cBhvr>
                                      <p:tavLst>
                                        <p:tav tm="0">
                                          <p:val>
                                            <p:strVal val="#ppt_h/20"/>
                                          </p:val>
                                        </p:tav>
                                        <p:tav tm="50000">
                                          <p:val>
                                            <p:strVal val="#ppt_h/20"/>
                                          </p:val>
                                        </p:tav>
                                        <p:tav tm="100000">
                                          <p:val>
                                            <p:strVal val="#ppt_h"/>
                                          </p:val>
                                        </p:tav>
                                      </p:tavLst>
                                    </p:anim>
                                    <p:anim calcmode="lin" valueType="num">
                                      <p:cBhvr>
                                        <p:cTn id="124" dur="500" fill="hold"/>
                                        <p:tgtEl>
                                          <p:spTgt spid="57386"/>
                                        </p:tgtEl>
                                        <p:attrNameLst>
                                          <p:attrName>ppt_w</p:attrName>
                                        </p:attrNameLst>
                                      </p:cBhvr>
                                      <p:tavLst>
                                        <p:tav tm="0">
                                          <p:val>
                                            <p:strVal val="#ppt_w+.3"/>
                                          </p:val>
                                        </p:tav>
                                        <p:tav tm="50000">
                                          <p:val>
                                            <p:strVal val="#ppt_w+.3"/>
                                          </p:val>
                                        </p:tav>
                                        <p:tav tm="100000">
                                          <p:val>
                                            <p:strVal val="#ppt_w"/>
                                          </p:val>
                                        </p:tav>
                                      </p:tavLst>
                                    </p:anim>
                                    <p:anim calcmode="lin" valueType="num">
                                      <p:cBhvr>
                                        <p:cTn id="125" dur="500" fill="hold"/>
                                        <p:tgtEl>
                                          <p:spTgt spid="57386"/>
                                        </p:tgtEl>
                                        <p:attrNameLst>
                                          <p:attrName>ppt_x</p:attrName>
                                        </p:attrNameLst>
                                      </p:cBhvr>
                                      <p:tavLst>
                                        <p:tav tm="0">
                                          <p:val>
                                            <p:strVal val="#ppt_x-.3"/>
                                          </p:val>
                                        </p:tav>
                                        <p:tav tm="50000">
                                          <p:val>
                                            <p:strVal val="#ppt_x"/>
                                          </p:val>
                                        </p:tav>
                                        <p:tav tm="100000">
                                          <p:val>
                                            <p:strVal val="#ppt_x"/>
                                          </p:val>
                                        </p:tav>
                                      </p:tavLst>
                                    </p:anim>
                                    <p:anim calcmode="lin" valueType="num">
                                      <p:cBhvr>
                                        <p:cTn id="126" dur="500" fill="hold"/>
                                        <p:tgtEl>
                                          <p:spTgt spid="57386"/>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51" presetClass="entr" presetSubtype="0" fill="hold" grpId="0" nodeType="clickEffect">
                                  <p:stCondLst>
                                    <p:cond delay="0"/>
                                  </p:stCondLst>
                                  <p:childTnLst>
                                    <p:set>
                                      <p:cBhvr>
                                        <p:cTn id="130" dur="1" fill="hold">
                                          <p:stCondLst>
                                            <p:cond delay="0"/>
                                          </p:stCondLst>
                                        </p:cTn>
                                        <p:tgtEl>
                                          <p:spTgt spid="57387"/>
                                        </p:tgtEl>
                                        <p:attrNameLst>
                                          <p:attrName>style.visibility</p:attrName>
                                        </p:attrNameLst>
                                      </p:cBhvr>
                                      <p:to>
                                        <p:strVal val="visible"/>
                                      </p:to>
                                    </p:set>
                                    <p:animEffect transition="in" filter="fade">
                                      <p:cBhvr>
                                        <p:cTn id="131" dur="770" decel="100000"/>
                                        <p:tgtEl>
                                          <p:spTgt spid="57387"/>
                                        </p:tgtEl>
                                      </p:cBhvr>
                                    </p:animEffect>
                                    <p:animScale>
                                      <p:cBhvr>
                                        <p:cTn id="132" dur="770" decel="100000"/>
                                        <p:tgtEl>
                                          <p:spTgt spid="57387"/>
                                        </p:tgtEl>
                                      </p:cBhvr>
                                      <p:from x="10000" y="10000"/>
                                      <p:to x="200000" y="450000"/>
                                    </p:animScale>
                                    <p:animScale>
                                      <p:cBhvr>
                                        <p:cTn id="133" dur="1230" accel="100000" fill="hold">
                                          <p:stCondLst>
                                            <p:cond delay="770"/>
                                          </p:stCondLst>
                                        </p:cTn>
                                        <p:tgtEl>
                                          <p:spTgt spid="57387"/>
                                        </p:tgtEl>
                                      </p:cBhvr>
                                      <p:from x="200000" y="450000"/>
                                      <p:to x="100000" y="100000"/>
                                    </p:animScale>
                                    <p:set>
                                      <p:cBhvr>
                                        <p:cTn id="134" dur="770" fill="hold"/>
                                        <p:tgtEl>
                                          <p:spTgt spid="57387"/>
                                        </p:tgtEl>
                                        <p:attrNameLst>
                                          <p:attrName>ppt_x</p:attrName>
                                        </p:attrNameLst>
                                      </p:cBhvr>
                                      <p:to>
                                        <p:strVal val="(0.5)"/>
                                      </p:to>
                                    </p:set>
                                    <p:anim from="(0.5)" to="(#ppt_x)" calcmode="lin" valueType="num">
                                      <p:cBhvr>
                                        <p:cTn id="135" dur="1230" accel="100000" fill="hold">
                                          <p:stCondLst>
                                            <p:cond delay="770"/>
                                          </p:stCondLst>
                                        </p:cTn>
                                        <p:tgtEl>
                                          <p:spTgt spid="57387"/>
                                        </p:tgtEl>
                                        <p:attrNameLst>
                                          <p:attrName>ppt_x</p:attrName>
                                        </p:attrNameLst>
                                      </p:cBhvr>
                                    </p:anim>
                                    <p:set>
                                      <p:cBhvr>
                                        <p:cTn id="136" dur="770" fill="hold"/>
                                        <p:tgtEl>
                                          <p:spTgt spid="57387"/>
                                        </p:tgtEl>
                                        <p:attrNameLst>
                                          <p:attrName>ppt_y</p:attrName>
                                        </p:attrNameLst>
                                      </p:cBhvr>
                                      <p:to>
                                        <p:strVal val="(#ppt_y+0.4)"/>
                                      </p:to>
                                    </p:set>
                                    <p:anim from="(#ppt_y+0.4)" to="(#ppt_y)" calcmode="lin" valueType="num">
                                      <p:cBhvr>
                                        <p:cTn id="137" dur="1230" accel="100000" fill="hold">
                                          <p:stCondLst>
                                            <p:cond delay="770"/>
                                          </p:stCondLst>
                                        </p:cTn>
                                        <p:tgtEl>
                                          <p:spTgt spid="57387"/>
                                        </p:tgtEl>
                                        <p:attrNameLst>
                                          <p:attrName>ppt_y</p:attrName>
                                        </p:attrNameLst>
                                      </p:cBhvr>
                                    </p:anim>
                                  </p:childTnLst>
                                </p:cTn>
                              </p:par>
                            </p:childTnLst>
                          </p:cTn>
                        </p:par>
                      </p:childTnLst>
                    </p:cTn>
                  </p:par>
                  <p:par>
                    <p:cTn id="138" fill="hold">
                      <p:stCondLst>
                        <p:cond delay="indefinite"/>
                      </p:stCondLst>
                      <p:childTnLst>
                        <p:par>
                          <p:cTn id="139" fill="hold">
                            <p:stCondLst>
                              <p:cond delay="0"/>
                            </p:stCondLst>
                            <p:childTnLst>
                              <p:par>
                                <p:cTn id="140" presetID="56" presetClass="entr" presetSubtype="0" fill="hold" grpId="0" nodeType="clickEffect">
                                  <p:stCondLst>
                                    <p:cond delay="0"/>
                                  </p:stCondLst>
                                  <p:iterate type="lt">
                                    <p:tmPct val="10000"/>
                                  </p:iterate>
                                  <p:childTnLst>
                                    <p:set>
                                      <p:cBhvr>
                                        <p:cTn id="141" dur="1" fill="hold">
                                          <p:stCondLst>
                                            <p:cond delay="0"/>
                                          </p:stCondLst>
                                        </p:cTn>
                                        <p:tgtEl>
                                          <p:spTgt spid="57388"/>
                                        </p:tgtEl>
                                        <p:attrNameLst>
                                          <p:attrName>style.visibility</p:attrName>
                                        </p:attrNameLst>
                                      </p:cBhvr>
                                      <p:to>
                                        <p:strVal val="visible"/>
                                      </p:to>
                                    </p:set>
                                    <p:anim by="(-#ppt_w*2)" calcmode="lin" valueType="num">
                                      <p:cBhvr rctx="PPT">
                                        <p:cTn id="142" dur="500" autoRev="1" fill="hold">
                                          <p:stCondLst>
                                            <p:cond delay="0"/>
                                          </p:stCondLst>
                                        </p:cTn>
                                        <p:tgtEl>
                                          <p:spTgt spid="57388"/>
                                        </p:tgtEl>
                                        <p:attrNameLst>
                                          <p:attrName>ppt_w</p:attrName>
                                        </p:attrNameLst>
                                      </p:cBhvr>
                                    </p:anim>
                                    <p:anim by="(#ppt_w*0.50)" calcmode="lin" valueType="num">
                                      <p:cBhvr>
                                        <p:cTn id="143" dur="500" decel="50000" autoRev="1" fill="hold">
                                          <p:stCondLst>
                                            <p:cond delay="0"/>
                                          </p:stCondLst>
                                        </p:cTn>
                                        <p:tgtEl>
                                          <p:spTgt spid="57388"/>
                                        </p:tgtEl>
                                        <p:attrNameLst>
                                          <p:attrName>ppt_x</p:attrName>
                                        </p:attrNameLst>
                                      </p:cBhvr>
                                    </p:anim>
                                    <p:anim from="(-#ppt_h/2)" to="(#ppt_y)" calcmode="lin" valueType="num">
                                      <p:cBhvr>
                                        <p:cTn id="144" dur="1000" fill="hold">
                                          <p:stCondLst>
                                            <p:cond delay="0"/>
                                          </p:stCondLst>
                                        </p:cTn>
                                        <p:tgtEl>
                                          <p:spTgt spid="57388"/>
                                        </p:tgtEl>
                                        <p:attrNameLst>
                                          <p:attrName>ppt_y</p:attrName>
                                        </p:attrNameLst>
                                      </p:cBhvr>
                                    </p:anim>
                                    <p:animRot by="21600000">
                                      <p:cBhvr>
                                        <p:cTn id="145" dur="1000" fill="hold">
                                          <p:stCondLst>
                                            <p:cond delay="0"/>
                                          </p:stCondLst>
                                        </p:cTn>
                                        <p:tgtEl>
                                          <p:spTgt spid="573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p:bldP spid="57353" grpId="0" bldLvl="0" animBg="1"/>
      <p:bldP spid="57374" grpId="0"/>
      <p:bldP spid="57377" grpId="0"/>
      <p:bldP spid="57378" grpId="0"/>
      <p:bldP spid="57379" grpId="0"/>
      <p:bldP spid="57380" grpId="0"/>
      <p:bldP spid="57385" grpId="0"/>
      <p:bldP spid="57386" grpId="0"/>
      <p:bldP spid="57387" grpId="0"/>
      <p:bldP spid="57388" grpId="0"/>
      <p:bldP spid="5739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11" name="文本框 72710"/>
          <p:cNvSpPr txBox="1"/>
          <p:nvPr/>
        </p:nvSpPr>
        <p:spPr>
          <a:xfrm>
            <a:off x="519113" y="905828"/>
            <a:ext cx="6408737" cy="706755"/>
          </a:xfrm>
          <a:prstGeom prst="rect">
            <a:avLst/>
          </a:prstGeom>
          <a:noFill/>
          <a:ln w="9525">
            <a:noFill/>
          </a:ln>
        </p:spPr>
        <p:txBody>
          <a:bodyPr>
            <a:spAutoFit/>
          </a:bodyPr>
          <a:p>
            <a:r>
              <a:rPr lang="zh-CN" altLang="en-US" sz="4000" dirty="0">
                <a:latin typeface="Verdana" panose="020B0604030504040204" pitchFamily="34" charset="0"/>
                <a:ea typeface="楷体_GB2312" pitchFamily="49" charset="-122"/>
              </a:rPr>
              <a:t>识记下列词语的意思</a:t>
            </a:r>
            <a:endParaRPr lang="zh-CN" altLang="en-US" sz="4000" dirty="0">
              <a:latin typeface="Verdana" panose="020B0604030504040204" pitchFamily="34" charset="0"/>
              <a:ea typeface="楷体_GB2312" pitchFamily="49" charset="-122"/>
            </a:endParaRPr>
          </a:p>
        </p:txBody>
      </p:sp>
      <p:sp>
        <p:nvSpPr>
          <p:cNvPr id="72712" name="文本框 72711"/>
          <p:cNvSpPr txBox="1"/>
          <p:nvPr/>
        </p:nvSpPr>
        <p:spPr>
          <a:xfrm>
            <a:off x="519113" y="1844675"/>
            <a:ext cx="7058025" cy="2838450"/>
          </a:xfrm>
          <a:prstGeom prst="rect">
            <a:avLst/>
          </a:prstGeom>
          <a:noFill/>
          <a:ln w="9525">
            <a:noFill/>
          </a:ln>
        </p:spPr>
        <p:txBody>
          <a:bodyPr>
            <a:spAutoFit/>
          </a:bodyPr>
          <a:p>
            <a:r>
              <a:rPr lang="zh-CN" altLang="en-US" sz="3600" dirty="0">
                <a:latin typeface="Verdana" panose="020B0604030504040204" pitchFamily="34" charset="0"/>
                <a:ea typeface="楷体_GB2312" pitchFamily="49" charset="-122"/>
              </a:rPr>
              <a:t>（</a:t>
            </a:r>
            <a:r>
              <a:rPr lang="en-US" altLang="zh-CN" sz="3600" dirty="0">
                <a:latin typeface="Verdana" panose="020B0604030504040204" pitchFamily="34" charset="0"/>
                <a:ea typeface="楷体_GB2312" pitchFamily="49" charset="-122"/>
              </a:rPr>
              <a:t>1</a:t>
            </a:r>
            <a:r>
              <a:rPr lang="zh-CN" altLang="en-US" sz="3600" dirty="0">
                <a:latin typeface="Verdana" panose="020B0604030504040204" pitchFamily="34" charset="0"/>
                <a:ea typeface="楷体_GB2312" pitchFamily="49" charset="-122"/>
              </a:rPr>
              <a:t>）不速之客：</a:t>
            </a:r>
            <a:endParaRPr lang="zh-CN" altLang="en-US" sz="3600" dirty="0">
              <a:latin typeface="Verdana" panose="020B0604030504040204" pitchFamily="34" charset="0"/>
              <a:ea typeface="楷体_GB2312" pitchFamily="49" charset="-122"/>
            </a:endParaRPr>
          </a:p>
          <a:p>
            <a:r>
              <a:rPr lang="zh-CN" altLang="en-US" sz="3600" dirty="0">
                <a:latin typeface="Verdana" panose="020B0604030504040204" pitchFamily="34" charset="0"/>
                <a:ea typeface="楷体_GB2312" pitchFamily="49" charset="-122"/>
              </a:rPr>
              <a:t>（</a:t>
            </a:r>
            <a:r>
              <a:rPr lang="en-US" altLang="zh-CN" sz="3600" dirty="0">
                <a:latin typeface="Verdana" panose="020B0604030504040204" pitchFamily="34" charset="0"/>
                <a:ea typeface="楷体_GB2312" pitchFamily="49" charset="-122"/>
              </a:rPr>
              <a:t>2</a:t>
            </a:r>
            <a:r>
              <a:rPr lang="zh-CN" altLang="en-US" sz="3600" dirty="0">
                <a:latin typeface="Verdana" panose="020B0604030504040204" pitchFamily="34" charset="0"/>
                <a:ea typeface="楷体_GB2312" pitchFamily="49" charset="-122"/>
              </a:rPr>
              <a:t>）自诩：</a:t>
            </a:r>
            <a:endParaRPr lang="zh-CN" altLang="en-US" sz="3600" dirty="0">
              <a:latin typeface="Verdana" panose="020B0604030504040204" pitchFamily="34" charset="0"/>
              <a:ea typeface="楷体_GB2312" pitchFamily="49" charset="-122"/>
            </a:endParaRPr>
          </a:p>
          <a:p>
            <a:r>
              <a:rPr lang="zh-CN" altLang="en-US" sz="3600" dirty="0">
                <a:latin typeface="Verdana" panose="020B0604030504040204" pitchFamily="34" charset="0"/>
                <a:ea typeface="楷体_GB2312" pitchFamily="49" charset="-122"/>
              </a:rPr>
              <a:t>（</a:t>
            </a:r>
            <a:r>
              <a:rPr lang="en-US" altLang="zh-CN" sz="3600" dirty="0">
                <a:latin typeface="Verdana" panose="020B0604030504040204" pitchFamily="34" charset="0"/>
                <a:ea typeface="楷体_GB2312" pitchFamily="49" charset="-122"/>
              </a:rPr>
              <a:t>3</a:t>
            </a:r>
            <a:r>
              <a:rPr lang="zh-CN" altLang="en-US" sz="3600" dirty="0">
                <a:latin typeface="Verdana" panose="020B0604030504040204" pitchFamily="34" charset="0"/>
                <a:ea typeface="楷体_GB2312" pitchFamily="49" charset="-122"/>
              </a:rPr>
              <a:t>）邋遢：</a:t>
            </a:r>
            <a:endParaRPr lang="zh-CN" altLang="en-US" sz="3600" dirty="0">
              <a:latin typeface="Verdana" panose="020B0604030504040204" pitchFamily="34" charset="0"/>
              <a:ea typeface="楷体_GB2312" pitchFamily="49" charset="-122"/>
            </a:endParaRPr>
          </a:p>
          <a:p>
            <a:r>
              <a:rPr lang="zh-CN" altLang="en-US" sz="3600" dirty="0">
                <a:latin typeface="Verdana" panose="020B0604030504040204" pitchFamily="34" charset="0"/>
                <a:ea typeface="楷体_GB2312" pitchFamily="49" charset="-122"/>
              </a:rPr>
              <a:t>（</a:t>
            </a:r>
            <a:r>
              <a:rPr lang="en-US" altLang="zh-CN" sz="3600" dirty="0">
                <a:latin typeface="Verdana" panose="020B0604030504040204" pitchFamily="34" charset="0"/>
                <a:ea typeface="楷体_GB2312" pitchFamily="49" charset="-122"/>
              </a:rPr>
              <a:t>4</a:t>
            </a:r>
            <a:r>
              <a:rPr lang="zh-CN" altLang="en-US" sz="3600" dirty="0">
                <a:latin typeface="Verdana" panose="020B0604030504040204" pitchFamily="34" charset="0"/>
                <a:ea typeface="楷体_GB2312" pitchFamily="49" charset="-122"/>
              </a:rPr>
              <a:t>）鄙薄：</a:t>
            </a:r>
            <a:endParaRPr lang="zh-CN" altLang="en-US" sz="3600" dirty="0">
              <a:latin typeface="Verdana" panose="020B0604030504040204" pitchFamily="34" charset="0"/>
              <a:ea typeface="楷体_GB2312" pitchFamily="49" charset="-122"/>
            </a:endParaRPr>
          </a:p>
          <a:p>
            <a:r>
              <a:rPr lang="zh-CN" altLang="en-US" sz="3600" b="0" dirty="0">
                <a:latin typeface="Verdana" panose="020B0604030504040204" pitchFamily="34" charset="0"/>
                <a:ea typeface="楷体_GB2312" pitchFamily="49" charset="-122"/>
              </a:rPr>
              <a:t> </a:t>
            </a:r>
            <a:r>
              <a:rPr lang="en-US" altLang="zh-CN" sz="3600" b="0">
                <a:latin typeface="Verdana" panose="020B0604030504040204" pitchFamily="34" charset="0"/>
                <a:ea typeface="楷体_GB2312" pitchFamily="49" charset="-122"/>
              </a:rPr>
              <a:t>(</a:t>
            </a:r>
            <a:r>
              <a:rPr lang="en-US" altLang="zh-CN" sz="3600">
                <a:latin typeface="Verdana" panose="020B0604030504040204" pitchFamily="34" charset="0"/>
                <a:ea typeface="楷体_GB2312" pitchFamily="49" charset="-122"/>
              </a:rPr>
              <a:t>5</a:t>
            </a:r>
            <a:r>
              <a:rPr lang="en-US" altLang="zh-CN" sz="3600" b="0">
                <a:latin typeface="Verdana" panose="020B0604030504040204" pitchFamily="34" charset="0"/>
                <a:ea typeface="楷体_GB2312" pitchFamily="49" charset="-122"/>
              </a:rPr>
              <a:t>)  </a:t>
            </a:r>
            <a:r>
              <a:rPr lang="zh-CN" altLang="en-US" sz="3600" dirty="0">
                <a:latin typeface="Tahoma" panose="020B0604030504040204" pitchFamily="34" charset="0"/>
                <a:ea typeface="楷体_GB2312" pitchFamily="49" charset="-122"/>
              </a:rPr>
              <a:t>横行无忌</a:t>
            </a:r>
            <a:r>
              <a:rPr lang="zh-CN" altLang="en-US" dirty="0">
                <a:latin typeface="Tahoma" panose="020B0604030504040204" pitchFamily="34" charset="0"/>
              </a:rPr>
              <a:t> </a:t>
            </a:r>
            <a:r>
              <a:rPr lang="en-US" altLang="zh-CN">
                <a:latin typeface="Tahoma" panose="020B0604030504040204" pitchFamily="34" charset="0"/>
              </a:rPr>
              <a:t>:</a:t>
            </a:r>
            <a:endParaRPr lang="en-US" altLang="zh-CN">
              <a:latin typeface="Tahoma" panose="020B0604030504040204" pitchFamily="34" charset="0"/>
            </a:endParaRPr>
          </a:p>
        </p:txBody>
      </p:sp>
      <p:sp>
        <p:nvSpPr>
          <p:cNvPr id="72713" name="文本框 72712"/>
          <p:cNvSpPr txBox="1"/>
          <p:nvPr/>
        </p:nvSpPr>
        <p:spPr>
          <a:xfrm>
            <a:off x="3876358" y="1844675"/>
            <a:ext cx="5364162" cy="641350"/>
          </a:xfrm>
          <a:prstGeom prst="rect">
            <a:avLst/>
          </a:prstGeom>
          <a:noFill/>
          <a:ln w="9525">
            <a:noFill/>
          </a:ln>
        </p:spPr>
        <p:txBody>
          <a:bodyPr>
            <a:spAutoFit/>
          </a:bodyPr>
          <a:p>
            <a:r>
              <a:rPr lang="zh-CN" altLang="en-US" sz="3600" dirty="0">
                <a:solidFill>
                  <a:srgbClr val="0000FF"/>
                </a:solidFill>
                <a:latin typeface="Verdana" panose="020B0604030504040204" pitchFamily="34" charset="0"/>
                <a:ea typeface="楷体_GB2312" pitchFamily="49" charset="-122"/>
              </a:rPr>
              <a:t>未被邀请突然到来的客人</a:t>
            </a:r>
            <a:endParaRPr lang="zh-CN" altLang="en-US" sz="3600">
              <a:solidFill>
                <a:srgbClr val="0000FF"/>
              </a:solidFill>
              <a:latin typeface="Verdana" panose="020B0604030504040204" pitchFamily="34" charset="0"/>
              <a:ea typeface="楷体_GB2312" pitchFamily="49" charset="-122"/>
            </a:endParaRPr>
          </a:p>
        </p:txBody>
      </p:sp>
      <p:sp>
        <p:nvSpPr>
          <p:cNvPr id="72714" name="文本框 72713"/>
          <p:cNvSpPr txBox="1"/>
          <p:nvPr/>
        </p:nvSpPr>
        <p:spPr>
          <a:xfrm>
            <a:off x="3059113" y="2485708"/>
            <a:ext cx="2160587" cy="641350"/>
          </a:xfrm>
          <a:prstGeom prst="rect">
            <a:avLst/>
          </a:prstGeom>
          <a:noFill/>
          <a:ln w="9525">
            <a:noFill/>
          </a:ln>
        </p:spPr>
        <p:txBody>
          <a:bodyPr>
            <a:spAutoFit/>
          </a:bodyPr>
          <a:p>
            <a:r>
              <a:rPr lang="zh-CN" altLang="en-US" sz="3600" dirty="0">
                <a:solidFill>
                  <a:srgbClr val="0000FF"/>
                </a:solidFill>
                <a:latin typeface="Verdana" panose="020B0604030504040204" pitchFamily="34" charset="0"/>
                <a:ea typeface="楷体_GB2312" pitchFamily="49" charset="-122"/>
              </a:rPr>
              <a:t>自我夸耀</a:t>
            </a:r>
            <a:endParaRPr lang="zh-CN" altLang="en-US" sz="3600">
              <a:solidFill>
                <a:srgbClr val="0000FF"/>
              </a:solidFill>
              <a:latin typeface="Verdana" panose="020B0604030504040204" pitchFamily="34" charset="0"/>
              <a:ea typeface="楷体_GB2312" pitchFamily="49" charset="-122"/>
            </a:endParaRPr>
          </a:p>
        </p:txBody>
      </p:sp>
      <p:sp>
        <p:nvSpPr>
          <p:cNvPr id="72715" name="文本框 72714"/>
          <p:cNvSpPr txBox="1"/>
          <p:nvPr/>
        </p:nvSpPr>
        <p:spPr>
          <a:xfrm>
            <a:off x="3059430" y="2943225"/>
            <a:ext cx="3887788" cy="641350"/>
          </a:xfrm>
          <a:prstGeom prst="rect">
            <a:avLst/>
          </a:prstGeom>
          <a:noFill/>
          <a:ln w="9525">
            <a:noFill/>
          </a:ln>
        </p:spPr>
        <p:txBody>
          <a:bodyPr>
            <a:spAutoFit/>
          </a:bodyPr>
          <a:p>
            <a:r>
              <a:rPr lang="zh-CN" altLang="en-US" sz="3600" dirty="0">
                <a:solidFill>
                  <a:srgbClr val="0000FF"/>
                </a:solidFill>
                <a:latin typeface="Verdana" panose="020B0604030504040204" pitchFamily="34" charset="0"/>
                <a:ea typeface="楷体_GB2312" pitchFamily="49" charset="-122"/>
              </a:rPr>
              <a:t>肮脏、不整洁</a:t>
            </a:r>
            <a:endParaRPr lang="zh-CN" altLang="en-US" sz="3600">
              <a:solidFill>
                <a:srgbClr val="0000FF"/>
              </a:solidFill>
              <a:latin typeface="Verdana" panose="020B0604030504040204" pitchFamily="34" charset="0"/>
              <a:ea typeface="楷体_GB2312" pitchFamily="49" charset="-122"/>
            </a:endParaRPr>
          </a:p>
        </p:txBody>
      </p:sp>
      <p:sp>
        <p:nvSpPr>
          <p:cNvPr id="72716" name="文本框 72715"/>
          <p:cNvSpPr txBox="1"/>
          <p:nvPr/>
        </p:nvSpPr>
        <p:spPr>
          <a:xfrm>
            <a:off x="3059113" y="3500438"/>
            <a:ext cx="4176712" cy="641350"/>
          </a:xfrm>
          <a:prstGeom prst="rect">
            <a:avLst/>
          </a:prstGeom>
          <a:noFill/>
          <a:ln w="9525">
            <a:noFill/>
          </a:ln>
        </p:spPr>
        <p:txBody>
          <a:bodyPr>
            <a:spAutoFit/>
          </a:bodyPr>
          <a:p>
            <a:r>
              <a:rPr lang="zh-CN" altLang="en-US" sz="3600" dirty="0">
                <a:solidFill>
                  <a:srgbClr val="0000FF"/>
                </a:solidFill>
                <a:latin typeface="Verdana" panose="020B0604030504040204" pitchFamily="34" charset="0"/>
                <a:ea typeface="楷体_GB2312" pitchFamily="49" charset="-122"/>
              </a:rPr>
              <a:t>轻视、嫌恶</a:t>
            </a:r>
            <a:endParaRPr lang="zh-CN" altLang="en-US" sz="3600">
              <a:solidFill>
                <a:srgbClr val="0000FF"/>
              </a:solidFill>
              <a:latin typeface="Verdana" panose="020B0604030504040204" pitchFamily="34" charset="0"/>
              <a:ea typeface="楷体_GB2312" pitchFamily="49" charset="-122"/>
            </a:endParaRPr>
          </a:p>
        </p:txBody>
      </p:sp>
      <p:sp>
        <p:nvSpPr>
          <p:cNvPr id="72717" name="文本框 72716"/>
          <p:cNvSpPr txBox="1"/>
          <p:nvPr/>
        </p:nvSpPr>
        <p:spPr>
          <a:xfrm>
            <a:off x="3876675" y="4142105"/>
            <a:ext cx="4824413" cy="1190625"/>
          </a:xfrm>
          <a:prstGeom prst="rect">
            <a:avLst/>
          </a:prstGeom>
          <a:noFill/>
          <a:ln w="9525">
            <a:noFill/>
          </a:ln>
        </p:spPr>
        <p:txBody>
          <a:bodyPr>
            <a:spAutoFit/>
          </a:bodyPr>
          <a:p>
            <a:pPr>
              <a:spcBef>
                <a:spcPct val="50000"/>
              </a:spcBef>
            </a:pPr>
            <a:r>
              <a:rPr lang="zh-CN" altLang="en-US" sz="3600" dirty="0">
                <a:solidFill>
                  <a:srgbClr val="0000FF"/>
                </a:solidFill>
                <a:latin typeface="Tahoma" panose="020B0604030504040204" pitchFamily="34" charset="0"/>
                <a:ea typeface="楷体_GB2312" pitchFamily="49" charset="-122"/>
              </a:rPr>
              <a:t>指倚仗暴力，毫无顾忌地干坏事。</a:t>
            </a:r>
            <a:r>
              <a:rPr lang="zh-CN" altLang="en-US" dirty="0">
                <a:latin typeface="Tahoma" panose="020B0604030504040204" pitchFamily="34" charset="0"/>
              </a:rPr>
              <a:t> </a:t>
            </a:r>
            <a:endParaRPr lang="zh-CN" altLang="en-US" dirty="0">
              <a:latin typeface="Tahoma" panose="020B0604030504040204" pitchFamily="34" charset="0"/>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2711"/>
                                        </p:tgtEl>
                                        <p:attrNameLst>
                                          <p:attrName>style.visibility</p:attrName>
                                        </p:attrNameLst>
                                      </p:cBhvr>
                                      <p:to>
                                        <p:strVal val="visible"/>
                                      </p:to>
                                    </p:set>
                                    <p:animEffect transition="in" filter="wipe(down)">
                                      <p:cBhvr>
                                        <p:cTn id="7" dur="580">
                                          <p:stCondLst>
                                            <p:cond delay="0"/>
                                          </p:stCondLst>
                                        </p:cTn>
                                        <p:tgtEl>
                                          <p:spTgt spid="72711"/>
                                        </p:tgtEl>
                                      </p:cBhvr>
                                    </p:animEffect>
                                    <p:anim calcmode="lin" valueType="num">
                                      <p:cBhvr>
                                        <p:cTn id="8" dur="1822" tmFilter="0,0; 0.14,0.36; 0.43,0.73; 0.71,0.91; 1.0,1.0">
                                          <p:stCondLst>
                                            <p:cond delay="0"/>
                                          </p:stCondLst>
                                        </p:cTn>
                                        <p:tgtEl>
                                          <p:spTgt spid="727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2711"/>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72711"/>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72711"/>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72711"/>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72711"/>
                                        </p:tgtEl>
                                      </p:cBhvr>
                                      <p:to x="100000" y="60000"/>
                                    </p:animScale>
                                    <p:animScale>
                                      <p:cBhvr>
                                        <p:cTn id="14" dur="166" decel="50000">
                                          <p:stCondLst>
                                            <p:cond delay="676"/>
                                          </p:stCondLst>
                                        </p:cTn>
                                        <p:tgtEl>
                                          <p:spTgt spid="72711"/>
                                        </p:tgtEl>
                                      </p:cBhvr>
                                      <p:to x="100000" y="100000"/>
                                    </p:animScale>
                                    <p:animScale>
                                      <p:cBhvr>
                                        <p:cTn id="15" dur="26">
                                          <p:stCondLst>
                                            <p:cond delay="1312"/>
                                          </p:stCondLst>
                                        </p:cTn>
                                        <p:tgtEl>
                                          <p:spTgt spid="72711"/>
                                        </p:tgtEl>
                                      </p:cBhvr>
                                      <p:to x="100000" y="80000"/>
                                    </p:animScale>
                                    <p:animScale>
                                      <p:cBhvr>
                                        <p:cTn id="16" dur="166" decel="50000">
                                          <p:stCondLst>
                                            <p:cond delay="1338"/>
                                          </p:stCondLst>
                                        </p:cTn>
                                        <p:tgtEl>
                                          <p:spTgt spid="72711"/>
                                        </p:tgtEl>
                                      </p:cBhvr>
                                      <p:to x="100000" y="100000"/>
                                    </p:animScale>
                                    <p:animScale>
                                      <p:cBhvr>
                                        <p:cTn id="17" dur="26">
                                          <p:stCondLst>
                                            <p:cond delay="1642"/>
                                          </p:stCondLst>
                                        </p:cTn>
                                        <p:tgtEl>
                                          <p:spTgt spid="72711"/>
                                        </p:tgtEl>
                                      </p:cBhvr>
                                      <p:to x="100000" y="90000"/>
                                    </p:animScale>
                                    <p:animScale>
                                      <p:cBhvr>
                                        <p:cTn id="18" dur="166" decel="50000">
                                          <p:stCondLst>
                                            <p:cond delay="1668"/>
                                          </p:stCondLst>
                                        </p:cTn>
                                        <p:tgtEl>
                                          <p:spTgt spid="72711"/>
                                        </p:tgtEl>
                                      </p:cBhvr>
                                      <p:to x="100000" y="100000"/>
                                    </p:animScale>
                                    <p:animScale>
                                      <p:cBhvr>
                                        <p:cTn id="19" dur="26">
                                          <p:stCondLst>
                                            <p:cond delay="1808"/>
                                          </p:stCondLst>
                                        </p:cTn>
                                        <p:tgtEl>
                                          <p:spTgt spid="72711"/>
                                        </p:tgtEl>
                                      </p:cBhvr>
                                      <p:to x="100000" y="95000"/>
                                    </p:animScale>
                                    <p:animScale>
                                      <p:cBhvr>
                                        <p:cTn id="20" dur="166" decel="50000">
                                          <p:stCondLst>
                                            <p:cond delay="1834"/>
                                          </p:stCondLst>
                                        </p:cTn>
                                        <p:tgtEl>
                                          <p:spTgt spid="727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grpId="0" nodeType="clickEffect">
                                  <p:stCondLst>
                                    <p:cond delay="0"/>
                                  </p:stCondLst>
                                  <p:childTnLst>
                                    <p:set>
                                      <p:cBhvr>
                                        <p:cTn id="24" dur="1" fill="hold">
                                          <p:stCondLst>
                                            <p:cond delay="0"/>
                                          </p:stCondLst>
                                        </p:cTn>
                                        <p:tgtEl>
                                          <p:spTgt spid="72712"/>
                                        </p:tgtEl>
                                        <p:attrNameLst>
                                          <p:attrName>style.visibility</p:attrName>
                                        </p:attrNameLst>
                                      </p:cBhvr>
                                      <p:to>
                                        <p:strVal val="visible"/>
                                      </p:to>
                                    </p:set>
                                    <p:animEffect transition="in" filter="fade">
                                      <p:cBhvr>
                                        <p:cTn id="25" dur="770" decel="100000"/>
                                        <p:tgtEl>
                                          <p:spTgt spid="72712"/>
                                        </p:tgtEl>
                                      </p:cBhvr>
                                    </p:animEffect>
                                    <p:animScale>
                                      <p:cBhvr>
                                        <p:cTn id="26" dur="770" decel="100000"/>
                                        <p:tgtEl>
                                          <p:spTgt spid="72712"/>
                                        </p:tgtEl>
                                      </p:cBhvr>
                                      <p:from x="10000" y="10000"/>
                                      <p:to x="200000" y="450000"/>
                                    </p:animScale>
                                    <p:animScale>
                                      <p:cBhvr>
                                        <p:cTn id="27" dur="1230" accel="100000" fill="hold">
                                          <p:stCondLst>
                                            <p:cond delay="770"/>
                                          </p:stCondLst>
                                        </p:cTn>
                                        <p:tgtEl>
                                          <p:spTgt spid="72712"/>
                                        </p:tgtEl>
                                      </p:cBhvr>
                                      <p:from x="200000" y="450000"/>
                                      <p:to x="100000" y="100000"/>
                                    </p:animScale>
                                    <p:set>
                                      <p:cBhvr>
                                        <p:cTn id="28" dur="770" fill="hold"/>
                                        <p:tgtEl>
                                          <p:spTgt spid="72712"/>
                                        </p:tgtEl>
                                        <p:attrNameLst>
                                          <p:attrName>ppt_x</p:attrName>
                                        </p:attrNameLst>
                                      </p:cBhvr>
                                      <p:to>
                                        <p:strVal val="(0.5)"/>
                                      </p:to>
                                    </p:set>
                                    <p:anim from="(0.5)" to="(#ppt_x)" calcmode="lin" valueType="num">
                                      <p:cBhvr>
                                        <p:cTn id="29" dur="1230" accel="100000" fill="hold">
                                          <p:stCondLst>
                                            <p:cond delay="770"/>
                                          </p:stCondLst>
                                        </p:cTn>
                                        <p:tgtEl>
                                          <p:spTgt spid="72712"/>
                                        </p:tgtEl>
                                        <p:attrNameLst>
                                          <p:attrName>ppt_x</p:attrName>
                                        </p:attrNameLst>
                                      </p:cBhvr>
                                    </p:anim>
                                    <p:set>
                                      <p:cBhvr>
                                        <p:cTn id="30" dur="770" fill="hold"/>
                                        <p:tgtEl>
                                          <p:spTgt spid="72712"/>
                                        </p:tgtEl>
                                        <p:attrNameLst>
                                          <p:attrName>ppt_y</p:attrName>
                                        </p:attrNameLst>
                                      </p:cBhvr>
                                      <p:to>
                                        <p:strVal val="(#ppt_y+0.4)"/>
                                      </p:to>
                                    </p:set>
                                    <p:anim from="(#ppt_y+0.4)" to="(#ppt_y)" calcmode="lin" valueType="num">
                                      <p:cBhvr>
                                        <p:cTn id="31" dur="1230" accel="100000" fill="hold">
                                          <p:stCondLst>
                                            <p:cond delay="770"/>
                                          </p:stCondLst>
                                        </p:cTn>
                                        <p:tgtEl>
                                          <p:spTgt spid="72712"/>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grpId="0" nodeType="clickEffect">
                                  <p:stCondLst>
                                    <p:cond delay="0"/>
                                  </p:stCondLst>
                                  <p:childTnLst>
                                    <p:set>
                                      <p:cBhvr>
                                        <p:cTn id="35" dur="1" fill="hold">
                                          <p:stCondLst>
                                            <p:cond delay="0"/>
                                          </p:stCondLst>
                                        </p:cTn>
                                        <p:tgtEl>
                                          <p:spTgt spid="72713"/>
                                        </p:tgtEl>
                                        <p:attrNameLst>
                                          <p:attrName>style.visibility</p:attrName>
                                        </p:attrNameLst>
                                      </p:cBhvr>
                                      <p:to>
                                        <p:strVal val="visible"/>
                                      </p:to>
                                    </p:set>
                                    <p:anim calcmode="lin" valueType="num">
                                      <p:cBhvr>
                                        <p:cTn id="36" dur="500" decel="50000" fill="hold">
                                          <p:stCondLst>
                                            <p:cond delay="0"/>
                                          </p:stCondLst>
                                        </p:cTn>
                                        <p:tgtEl>
                                          <p:spTgt spid="72713"/>
                                        </p:tgtEl>
                                        <p:attrNameLst>
                                          <p:attrName>style.rotation</p:attrName>
                                        </p:attrNameLst>
                                      </p:cBhvr>
                                      <p:tavLst>
                                        <p:tav tm="0">
                                          <p:val>
                                            <p:fltVal val="-90.000000"/>
                                          </p:val>
                                        </p:tav>
                                        <p:tav tm="100000">
                                          <p:val>
                                            <p:fltVal val="0.000000"/>
                                          </p:val>
                                        </p:tav>
                                      </p:tavLst>
                                    </p:anim>
                                    <p:anim calcmode="lin" valueType="num">
                                      <p:cBhvr>
                                        <p:cTn id="37" dur="500" decel="50000" fill="hold">
                                          <p:stCondLst>
                                            <p:cond delay="0"/>
                                          </p:stCondLst>
                                        </p:cTn>
                                        <p:tgtEl>
                                          <p:spTgt spid="72713"/>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72713"/>
                                        </p:tgtEl>
                                        <p:attrNameLst>
                                          <p:attrName>ppt_w</p:attrName>
                                        </p:attrNameLst>
                                      </p:cBhvr>
                                      <p:tavLst>
                                        <p:tav tm="0">
                                          <p:val>
                                            <p:strVal val="#ppt_w*.05"/>
                                          </p:val>
                                        </p:tav>
                                        <p:tav tm="100000">
                                          <p:val>
                                            <p:strVal val="#ppt_w"/>
                                          </p:val>
                                        </p:tav>
                                      </p:tavLst>
                                    </p:anim>
                                    <p:anim calcmode="lin" valueType="num">
                                      <p:cBhvr>
                                        <p:cTn id="39" dur="1000" fill="hold"/>
                                        <p:tgtEl>
                                          <p:spTgt spid="72713"/>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72713"/>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72713"/>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72713"/>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72713"/>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grpId="0" nodeType="clickEffect">
                                  <p:stCondLst>
                                    <p:cond delay="0"/>
                                  </p:stCondLst>
                                  <p:iterate type="lt">
                                    <p:tmPct val="10000"/>
                                  </p:iterate>
                                  <p:childTnLst>
                                    <p:set>
                                      <p:cBhvr>
                                        <p:cTn id="47" dur="1" fill="hold">
                                          <p:stCondLst>
                                            <p:cond delay="0"/>
                                          </p:stCondLst>
                                        </p:cTn>
                                        <p:tgtEl>
                                          <p:spTgt spid="72714"/>
                                        </p:tgtEl>
                                        <p:attrNameLst>
                                          <p:attrName>style.visibility</p:attrName>
                                        </p:attrNameLst>
                                      </p:cBhvr>
                                      <p:to>
                                        <p:strVal val="visible"/>
                                      </p:to>
                                    </p:set>
                                    <p:anim calcmode="lin" valueType="num">
                                      <p:cBhvr>
                                        <p:cTn id="48" dur="500" fill="hold"/>
                                        <p:tgtEl>
                                          <p:spTgt spid="72714"/>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72714"/>
                                        </p:tgtEl>
                                        <p:attrNameLst>
                                          <p:attrName>ppt_y</p:attrName>
                                        </p:attrNameLst>
                                      </p:cBhvr>
                                      <p:tavLst>
                                        <p:tav tm="0">
                                          <p:val>
                                            <p:strVal val="#ppt_y"/>
                                          </p:val>
                                        </p:tav>
                                        <p:tav tm="100000">
                                          <p:val>
                                            <p:strVal val="#ppt_y"/>
                                          </p:val>
                                        </p:tav>
                                      </p:tavLst>
                                    </p:anim>
                                    <p:anim calcmode="lin" valueType="num">
                                      <p:cBhvr>
                                        <p:cTn id="50" dur="500" fill="hold"/>
                                        <p:tgtEl>
                                          <p:spTgt spid="72714"/>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72714"/>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72714"/>
                                        </p:tgtEl>
                                      </p:cBhvr>
                                    </p:animEffect>
                                  </p:childTnLst>
                                </p:cTn>
                              </p:par>
                            </p:childTnLst>
                          </p:cTn>
                        </p:par>
                      </p:childTnLst>
                    </p:cTn>
                  </p:par>
                  <p:par>
                    <p:cTn id="53" fill="hold">
                      <p:stCondLst>
                        <p:cond delay="indefinite"/>
                      </p:stCondLst>
                      <p:childTnLst>
                        <p:par>
                          <p:cTn id="54" fill="hold">
                            <p:stCondLst>
                              <p:cond delay="0"/>
                            </p:stCondLst>
                            <p:childTnLst>
                              <p:par>
                                <p:cTn id="55" presetID="38" presetClass="entr" presetSubtype="0" accel="50000" fill="hold" grpId="0" nodeType="clickEffect">
                                  <p:stCondLst>
                                    <p:cond delay="0"/>
                                  </p:stCondLst>
                                  <p:iterate type="lt">
                                    <p:tmPct val="50000"/>
                                  </p:iterate>
                                  <p:childTnLst>
                                    <p:set>
                                      <p:cBhvr>
                                        <p:cTn id="56" dur="1" fill="hold">
                                          <p:stCondLst>
                                            <p:cond delay="0"/>
                                          </p:stCondLst>
                                        </p:cTn>
                                        <p:tgtEl>
                                          <p:spTgt spid="72715"/>
                                        </p:tgtEl>
                                        <p:attrNameLst>
                                          <p:attrName>style.visibility</p:attrName>
                                        </p:attrNameLst>
                                      </p:cBhvr>
                                      <p:to>
                                        <p:strVal val="visible"/>
                                      </p:to>
                                    </p:set>
                                    <p:set>
                                      <p:cBhvr>
                                        <p:cTn id="57" dur="455" fill="hold">
                                          <p:stCondLst>
                                            <p:cond delay="0"/>
                                          </p:stCondLst>
                                        </p:cTn>
                                        <p:tgtEl>
                                          <p:spTgt spid="72715"/>
                                        </p:tgtEl>
                                        <p:attrNameLst>
                                          <p:attrName>style.rotation</p:attrName>
                                        </p:attrNameLst>
                                      </p:cBhvr>
                                      <p:to>
                                        <p:strVal val="-45.0"/>
                                      </p:to>
                                    </p:set>
                                    <p:anim calcmode="lin" valueType="num">
                                      <p:cBhvr>
                                        <p:cTn id="58" dur="455" fill="hold">
                                          <p:stCondLst>
                                            <p:cond delay="455"/>
                                          </p:stCondLst>
                                        </p:cTn>
                                        <p:tgtEl>
                                          <p:spTgt spid="72715"/>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59" dur="455" fill="hold">
                                          <p:stCondLst>
                                            <p:cond delay="0"/>
                                          </p:stCondLst>
                                        </p:cTn>
                                        <p:tgtEl>
                                          <p:spTgt spid="72715"/>
                                        </p:tgtEl>
                                        <p:attrNameLst>
                                          <p:attrName>ppt_y</p:attrName>
                                        </p:attrNameLst>
                                      </p:cBhvr>
                                      <p:tavLst>
                                        <p:tav tm="0">
                                          <p:val>
                                            <p:strVal val="#ppt_y-1"/>
                                          </p:val>
                                        </p:tav>
                                        <p:tav tm="100000">
                                          <p:val>
                                            <p:strVal val="#ppt_y-(0.354*#ppt_w-0.172*#ppt_h)"/>
                                          </p:val>
                                        </p:tav>
                                      </p:tavLst>
                                    </p:anim>
                                    <p:anim calcmode="lin" valueType="num">
                                      <p:cBhvr>
                                        <p:cTn id="60" dur="156" decel="50000" autoRev="1" fill="hold">
                                          <p:stCondLst>
                                            <p:cond delay="455"/>
                                          </p:stCondLst>
                                        </p:cTn>
                                        <p:tgtEl>
                                          <p:spTgt spid="72715"/>
                                        </p:tgtEl>
                                        <p:attrNameLst>
                                          <p:attrName>ppt_y</p:attrName>
                                        </p:attrNameLst>
                                      </p:cBhvr>
                                      <p:tavLst>
                                        <p:tav tm="0">
                                          <p:val>
                                            <p:strVal val="#ppt_y-(0.354*#ppt_w-0.172*#ppt_h)"/>
                                          </p:val>
                                        </p:tav>
                                        <p:tav tm="100000">
                                          <p:val>
                                            <p:strVal val="#ppt_y-(0.354*#ppt_w-0.172*#ppt_h)-#ppt_h/2"/>
                                          </p:val>
                                        </p:tav>
                                      </p:tavLst>
                                    </p:anim>
                                    <p:anim calcmode="lin" valueType="num">
                                      <p:cBhvr>
                                        <p:cTn id="61" dur="136" fill="hold">
                                          <p:stCondLst>
                                            <p:cond delay="864"/>
                                          </p:stCondLst>
                                        </p:cTn>
                                        <p:tgtEl>
                                          <p:spTgt spid="72715"/>
                                        </p:tgtEl>
                                        <p:attrNameLst>
                                          <p:attrName>ppt_y</p:attrName>
                                        </p:attrNameLst>
                                      </p:cBhvr>
                                      <p:tavLst>
                                        <p:tav tm="0">
                                          <p:val>
                                            <p:strVal val="#ppt_y-(0.354*#ppt_w-0.172*#ppt_h)"/>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56" presetClass="entr" presetSubtype="0" fill="hold" grpId="0" nodeType="clickEffect">
                                  <p:stCondLst>
                                    <p:cond delay="0"/>
                                  </p:stCondLst>
                                  <p:iterate type="lt">
                                    <p:tmPct val="10000"/>
                                  </p:iterate>
                                  <p:childTnLst>
                                    <p:set>
                                      <p:cBhvr>
                                        <p:cTn id="65" dur="1" fill="hold">
                                          <p:stCondLst>
                                            <p:cond delay="0"/>
                                          </p:stCondLst>
                                        </p:cTn>
                                        <p:tgtEl>
                                          <p:spTgt spid="72716"/>
                                        </p:tgtEl>
                                        <p:attrNameLst>
                                          <p:attrName>style.visibility</p:attrName>
                                        </p:attrNameLst>
                                      </p:cBhvr>
                                      <p:to>
                                        <p:strVal val="visible"/>
                                      </p:to>
                                    </p:set>
                                    <p:anim by="(-#ppt_w*2)" calcmode="lin" valueType="num">
                                      <p:cBhvr rctx="PPT">
                                        <p:cTn id="66" dur="500" autoRev="1" fill="hold">
                                          <p:stCondLst>
                                            <p:cond delay="0"/>
                                          </p:stCondLst>
                                        </p:cTn>
                                        <p:tgtEl>
                                          <p:spTgt spid="72716"/>
                                        </p:tgtEl>
                                        <p:attrNameLst>
                                          <p:attrName>ppt_w</p:attrName>
                                        </p:attrNameLst>
                                      </p:cBhvr>
                                    </p:anim>
                                    <p:anim by="(#ppt_w*0.50)" calcmode="lin" valueType="num">
                                      <p:cBhvr>
                                        <p:cTn id="67" dur="500" decel="50000" autoRev="1" fill="hold">
                                          <p:stCondLst>
                                            <p:cond delay="0"/>
                                          </p:stCondLst>
                                        </p:cTn>
                                        <p:tgtEl>
                                          <p:spTgt spid="72716"/>
                                        </p:tgtEl>
                                        <p:attrNameLst>
                                          <p:attrName>ppt_x</p:attrName>
                                        </p:attrNameLst>
                                      </p:cBhvr>
                                    </p:anim>
                                    <p:anim from="(-#ppt_h/2)" to="(#ppt_y)" calcmode="lin" valueType="num">
                                      <p:cBhvr>
                                        <p:cTn id="68" dur="1000" fill="hold">
                                          <p:stCondLst>
                                            <p:cond delay="0"/>
                                          </p:stCondLst>
                                        </p:cTn>
                                        <p:tgtEl>
                                          <p:spTgt spid="72716"/>
                                        </p:tgtEl>
                                        <p:attrNameLst>
                                          <p:attrName>ppt_y</p:attrName>
                                        </p:attrNameLst>
                                      </p:cBhvr>
                                    </p:anim>
                                    <p:animRot by="21600000">
                                      <p:cBhvr>
                                        <p:cTn id="69" dur="1000" fill="hold">
                                          <p:stCondLst>
                                            <p:cond delay="0"/>
                                          </p:stCondLst>
                                        </p:cTn>
                                        <p:tgtEl>
                                          <p:spTgt spid="72716"/>
                                        </p:tgtEl>
                                        <p:attrNameLst>
                                          <p:attrName>r</p:attrName>
                                        </p:attrNameLst>
                                      </p:cBhvr>
                                    </p:animRot>
                                  </p:childTnLst>
                                </p:cTn>
                              </p:par>
                            </p:childTnLst>
                          </p:cTn>
                        </p:par>
                      </p:childTnLst>
                    </p:cTn>
                  </p:par>
                  <p:par>
                    <p:cTn id="70" fill="hold">
                      <p:stCondLst>
                        <p:cond delay="indefinite"/>
                      </p:stCondLst>
                      <p:childTnLst>
                        <p:par>
                          <p:cTn id="71" fill="hold">
                            <p:stCondLst>
                              <p:cond delay="0"/>
                            </p:stCondLst>
                            <p:childTnLst>
                              <p:par>
                                <p:cTn id="72" presetID="15" presetClass="entr" presetSubtype="0" fill="hold" grpId="0" nodeType="clickEffect">
                                  <p:stCondLst>
                                    <p:cond delay="0"/>
                                  </p:stCondLst>
                                  <p:childTnLst>
                                    <p:set>
                                      <p:cBhvr>
                                        <p:cTn id="73" dur="1" fill="hold">
                                          <p:stCondLst>
                                            <p:cond delay="0"/>
                                          </p:stCondLst>
                                        </p:cTn>
                                        <p:tgtEl>
                                          <p:spTgt spid="72717"/>
                                        </p:tgtEl>
                                        <p:attrNameLst>
                                          <p:attrName>style.visibility</p:attrName>
                                        </p:attrNameLst>
                                      </p:cBhvr>
                                      <p:to>
                                        <p:strVal val="visible"/>
                                      </p:to>
                                    </p:set>
                                    <p:anim calcmode="lin" valueType="num">
                                      <p:cBhvr>
                                        <p:cTn id="74" dur="1000" fill="hold"/>
                                        <p:tgtEl>
                                          <p:spTgt spid="72717"/>
                                        </p:tgtEl>
                                        <p:attrNameLst>
                                          <p:attrName>ppt_w</p:attrName>
                                        </p:attrNameLst>
                                      </p:cBhvr>
                                      <p:tavLst>
                                        <p:tav tm="0">
                                          <p:val>
                                            <p:fltVal val="0.000000"/>
                                          </p:val>
                                        </p:tav>
                                        <p:tav tm="100000">
                                          <p:val>
                                            <p:strVal val="#ppt_w"/>
                                          </p:val>
                                        </p:tav>
                                      </p:tavLst>
                                    </p:anim>
                                    <p:anim calcmode="lin" valueType="num">
                                      <p:cBhvr>
                                        <p:cTn id="75" dur="1000" fill="hold"/>
                                        <p:tgtEl>
                                          <p:spTgt spid="72717"/>
                                        </p:tgtEl>
                                        <p:attrNameLst>
                                          <p:attrName>ppt_h</p:attrName>
                                        </p:attrNameLst>
                                      </p:cBhvr>
                                      <p:tavLst>
                                        <p:tav tm="0">
                                          <p:val>
                                            <p:fltVal val="0.000000"/>
                                          </p:val>
                                        </p:tav>
                                        <p:tav tm="100000">
                                          <p:val>
                                            <p:strVal val="#ppt_h"/>
                                          </p:val>
                                        </p:tav>
                                      </p:tavLst>
                                    </p:anim>
                                    <p:anim calcmode="lin" valueType="num">
                                      <p:cBhvr>
                                        <p:cTn id="76" dur="1000" fill="hold"/>
                                        <p:tgtEl>
                                          <p:spTgt spid="72717"/>
                                        </p:tgtEl>
                                        <p:attrNameLst>
                                          <p:attrName>ppt_x</p:attrName>
                                        </p:attrNameLst>
                                      </p:cBhvr>
                                      <p:tavLst>
                                        <p:tav tm="0" fmla="#ppt_x+(cos(-2*pi*(1-$))*-#ppt_x-sin(-2*pi*(1-$))*(1-#ppt_y))*(1-$)">
                                          <p:val>
                                            <p:fltVal val="0.000000"/>
                                          </p:val>
                                        </p:tav>
                                        <p:tav tm="100000">
                                          <p:val>
                                            <p:fltVal val="1.000000"/>
                                          </p:val>
                                        </p:tav>
                                      </p:tavLst>
                                    </p:anim>
                                    <p:anim calcmode="lin" valueType="num">
                                      <p:cBhvr>
                                        <p:cTn id="77" dur="1000" fill="hold"/>
                                        <p:tgtEl>
                                          <p:spTgt spid="7271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1" grpId="0"/>
      <p:bldP spid="72712" grpId="0"/>
      <p:bldP spid="72713" grpId="0"/>
      <p:bldP spid="72714" grpId="0"/>
      <p:bldP spid="72715" grpId="0"/>
      <p:bldP spid="72716" grpId="0"/>
      <p:bldP spid="727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矩形 94209"/>
          <p:cNvSpPr/>
          <p:nvPr/>
        </p:nvSpPr>
        <p:spPr>
          <a:xfrm>
            <a:off x="457200" y="381000"/>
            <a:ext cx="3505200" cy="6172200"/>
          </a:xfrm>
          <a:prstGeom prst="rect">
            <a:avLst/>
          </a:prstGeom>
          <a:noFill/>
          <a:ln w="9525">
            <a:noFill/>
          </a:ln>
        </p:spPr>
        <p:txBody>
          <a:bodyPr anchor="ctr"/>
          <a:lstStyle>
            <a:lvl1pPr marL="0" lvl="0" indent="0" algn="l" defTabSz="914400" rtl="0" eaLnBrk="1" fontAlgn="base" latinLnBrk="0" hangingPunct="1">
              <a:lnSpc>
                <a:spcPct val="100000"/>
              </a:lnSpc>
              <a:spcBef>
                <a:spcPct val="0"/>
              </a:spcBef>
              <a:spcAft>
                <a:spcPct val="0"/>
              </a:spcAft>
              <a:buNone/>
              <a:defRPr sz="4400" u="none" kern="1200" baseline="0">
                <a:solidFill>
                  <a:schemeClr val="tx2"/>
                </a:solidFill>
                <a:latin typeface="Tahoma" panose="020B0604030504040204" pitchFamily="34" charset="0"/>
                <a:ea typeface="宋体" panose="02010600030101010101" pitchFamily="2" charset="-122"/>
              </a:defRPr>
            </a:lvl1pPr>
          </a:lstStyle>
          <a:p>
            <a:pPr lvl="0"/>
            <a:r>
              <a:rPr lang="en-US" altLang="zh-CN" sz="4000" b="1" dirty="0">
                <a:solidFill>
                  <a:srgbClr val="0000FF"/>
                </a:solidFill>
                <a:latin typeface="黑体" panose="02010609060101010101" pitchFamily="2" charset="-122"/>
                <a:ea typeface="黑体" panose="02010609060101010101" pitchFamily="2" charset="-122"/>
              </a:rPr>
              <a:t>    </a:t>
            </a:r>
            <a:r>
              <a:rPr lang="zh-CN" altLang="en-US" sz="4000" b="1" dirty="0">
                <a:solidFill>
                  <a:srgbClr val="0000FF"/>
                </a:solidFill>
                <a:latin typeface="黑体" panose="02010609060101010101" pitchFamily="2" charset="-122"/>
                <a:ea typeface="黑体" panose="02010609060101010101" pitchFamily="2" charset="-122"/>
              </a:rPr>
              <a:t>十一月</a:t>
            </a:r>
            <a:br>
              <a:rPr lang="zh-CN" altLang="en-US" sz="4000" b="1" dirty="0">
                <a:solidFill>
                  <a:srgbClr val="0000FF"/>
                </a:solidFill>
                <a:latin typeface="黑体" panose="02010609060101010101" pitchFamily="2" charset="-122"/>
                <a:ea typeface="黑体" panose="02010609060101010101" pitchFamily="2" charset="-122"/>
              </a:rPr>
            </a:br>
            <a:br>
              <a:rPr lang="zh-CN" altLang="en-US" sz="4000" b="1" dirty="0">
                <a:solidFill>
                  <a:srgbClr val="0000FF"/>
                </a:solidFill>
                <a:latin typeface="黑体" panose="02010609060101010101" pitchFamily="2" charset="-122"/>
                <a:ea typeface="黑体" panose="02010609060101010101" pitchFamily="2" charset="-122"/>
              </a:rPr>
            </a:br>
            <a:r>
              <a:rPr lang="zh-CN" altLang="en-US" sz="4000" b="1" dirty="0">
                <a:solidFill>
                  <a:srgbClr val="0000FF"/>
                </a:solidFill>
                <a:latin typeface="黑体" panose="02010609060101010101" pitchFamily="2" charset="-122"/>
                <a:ea typeface="黑体" panose="02010609060101010101" pitchFamily="2" charset="-122"/>
              </a:rPr>
              <a:t>  </a:t>
            </a:r>
            <a:r>
              <a:rPr lang="zh-CN" altLang="en-US" sz="4000" b="1" dirty="0">
                <a:solidFill>
                  <a:srgbClr val="0000FF"/>
                </a:solidFill>
                <a:latin typeface="黑体" panose="02010609060101010101" pitchFamily="2" charset="-122"/>
                <a:ea typeface="黑体" panose="02010609060101010101" pitchFamily="2" charset="-122"/>
              </a:rPr>
              <a:t>一天上午</a:t>
            </a:r>
            <a:br>
              <a:rPr lang="zh-CN" altLang="en-US" sz="4000" b="1" dirty="0">
                <a:solidFill>
                  <a:srgbClr val="0000FF"/>
                </a:solidFill>
                <a:latin typeface="黑体" panose="02010609060101010101" pitchFamily="2" charset="-122"/>
                <a:ea typeface="黑体" panose="02010609060101010101" pitchFamily="2" charset="-122"/>
              </a:rPr>
            </a:br>
            <a:endParaRPr lang="zh-CN" altLang="en-US" sz="4000" b="1" dirty="0">
              <a:solidFill>
                <a:srgbClr val="0000FF"/>
              </a:solidFill>
              <a:latin typeface="黑体" panose="02010609060101010101" pitchFamily="2" charset="-122"/>
              <a:ea typeface="黑体" panose="02010609060101010101" pitchFamily="2" charset="-122"/>
            </a:endParaRPr>
          </a:p>
          <a:p>
            <a:pPr lvl="0"/>
            <a:r>
              <a:rPr lang="zh-CN" altLang="en-US" sz="4000" b="1" dirty="0">
                <a:solidFill>
                  <a:srgbClr val="0000FF"/>
                </a:solidFill>
                <a:latin typeface="黑体" panose="02010609060101010101" pitchFamily="2" charset="-122"/>
                <a:ea typeface="黑体" panose="02010609060101010101" pitchFamily="2" charset="-122"/>
              </a:rPr>
              <a:t>第二天早晨    </a:t>
            </a:r>
            <a:br>
              <a:rPr lang="zh-CN" altLang="en-US" sz="4000" b="1" dirty="0">
                <a:solidFill>
                  <a:srgbClr val="0000FF"/>
                </a:solidFill>
                <a:latin typeface="黑体" panose="02010609060101010101" pitchFamily="2" charset="-122"/>
                <a:ea typeface="黑体" panose="02010609060101010101" pitchFamily="2" charset="-122"/>
              </a:rPr>
            </a:br>
            <a:br>
              <a:rPr lang="zh-CN" altLang="en-US" sz="4000" b="1" dirty="0">
                <a:solidFill>
                  <a:srgbClr val="0000FF"/>
                </a:solidFill>
                <a:latin typeface="黑体" panose="02010609060101010101" pitchFamily="2" charset="-122"/>
                <a:ea typeface="黑体" panose="02010609060101010101" pitchFamily="2" charset="-122"/>
              </a:rPr>
            </a:br>
            <a:r>
              <a:rPr lang="zh-CN" altLang="en-US" sz="4000" b="1" dirty="0">
                <a:solidFill>
                  <a:srgbClr val="0000FF"/>
                </a:solidFill>
                <a:latin typeface="黑体" panose="02010609060101010101" pitchFamily="2" charset="-122"/>
                <a:ea typeface="黑体" panose="02010609060101010101" pitchFamily="2" charset="-122"/>
              </a:rPr>
              <a:t>第三天刚亮</a:t>
            </a:r>
            <a:br>
              <a:rPr lang="zh-CN" altLang="en-US" sz="4000" b="1" dirty="0">
                <a:solidFill>
                  <a:srgbClr val="0000FF"/>
                </a:solidFill>
                <a:latin typeface="黑体" panose="02010609060101010101" pitchFamily="2" charset="-122"/>
                <a:ea typeface="黑体" panose="02010609060101010101" pitchFamily="2" charset="-122"/>
              </a:rPr>
            </a:br>
            <a:br>
              <a:rPr lang="zh-CN" altLang="en-US" sz="4000" b="1" dirty="0">
                <a:solidFill>
                  <a:srgbClr val="0000FF"/>
                </a:solidFill>
                <a:latin typeface="黑体" panose="02010609060101010101" pitchFamily="2" charset="-122"/>
                <a:ea typeface="黑体" panose="02010609060101010101" pitchFamily="2" charset="-122"/>
              </a:rPr>
            </a:br>
            <a:r>
              <a:rPr lang="zh-CN" altLang="en-US" sz="4000" b="1" dirty="0">
                <a:solidFill>
                  <a:srgbClr val="0000FF"/>
                </a:solidFill>
                <a:latin typeface="黑体" panose="02010609060101010101" pitchFamily="2" charset="-122"/>
                <a:ea typeface="黑体" panose="02010609060101010101" pitchFamily="2" charset="-122"/>
              </a:rPr>
              <a:t>   </a:t>
            </a:r>
            <a:r>
              <a:rPr lang="zh-CN" altLang="en-US" sz="4000" b="1" dirty="0">
                <a:solidFill>
                  <a:srgbClr val="0000FF"/>
                </a:solidFill>
                <a:latin typeface="黑体" panose="02010609060101010101" pitchFamily="2" charset="-122"/>
                <a:ea typeface="黑体" panose="02010609060101010101" pitchFamily="2" charset="-122"/>
              </a:rPr>
              <a:t>第四天     </a:t>
            </a:r>
            <a:br>
              <a:rPr lang="zh-CN" altLang="en-US" sz="4000" b="1" dirty="0">
                <a:solidFill>
                  <a:srgbClr val="FF0066"/>
                </a:solidFill>
                <a:latin typeface="黑体" panose="02010609060101010101" pitchFamily="2" charset="-122"/>
                <a:ea typeface="黑体" panose="02010609060101010101" pitchFamily="2" charset="-122"/>
              </a:rPr>
            </a:br>
            <a:endParaRPr lang="zh-CN" altLang="en-US" sz="4000" b="1" dirty="0">
              <a:latin typeface="黑体" panose="02010609060101010101" pitchFamily="2" charset="-122"/>
              <a:ea typeface="黑体" panose="02010609060101010101" pitchFamily="2" charset="-122"/>
            </a:endParaRPr>
          </a:p>
        </p:txBody>
      </p:sp>
      <p:sp>
        <p:nvSpPr>
          <p:cNvPr id="94211" name="矩形 94210"/>
          <p:cNvSpPr/>
          <p:nvPr/>
        </p:nvSpPr>
        <p:spPr>
          <a:xfrm>
            <a:off x="3124200" y="2514600"/>
            <a:ext cx="796925" cy="823913"/>
          </a:xfrm>
          <a:prstGeom prst="rect">
            <a:avLst/>
          </a:prstGeom>
          <a:noFill/>
          <a:ln w="9525">
            <a:noFill/>
          </a:ln>
        </p:spPr>
        <p:txBody>
          <a:bodyPr wrap="none" anchor="t">
            <a:spAutoFit/>
          </a:bodyPr>
          <a:p>
            <a:pPr marL="342900" indent="-342900">
              <a:spcBef>
                <a:spcPct val="20000"/>
              </a:spcBef>
            </a:pPr>
            <a:r>
              <a:rPr lang="en-US" altLang="zh-CN" sz="4800" u="sng" dirty="0">
                <a:solidFill>
                  <a:schemeClr val="hlink"/>
                </a:solidFill>
                <a:latin typeface="Arial" panose="020B0604020202020204" pitchFamily="34" charset="0"/>
              </a:rPr>
              <a:t>→</a:t>
            </a:r>
            <a:endParaRPr lang="en-US" altLang="zh-CN" sz="4800" u="sng" dirty="0">
              <a:solidFill>
                <a:schemeClr val="hlink"/>
              </a:solidFill>
              <a:latin typeface="Arial" panose="020B0604020202020204" pitchFamily="34" charset="0"/>
            </a:endParaRPr>
          </a:p>
        </p:txBody>
      </p:sp>
      <p:sp>
        <p:nvSpPr>
          <p:cNvPr id="94212" name="矩形 94211"/>
          <p:cNvSpPr/>
          <p:nvPr/>
        </p:nvSpPr>
        <p:spPr>
          <a:xfrm>
            <a:off x="3048000" y="1447800"/>
            <a:ext cx="796925" cy="823913"/>
          </a:xfrm>
          <a:prstGeom prst="rect">
            <a:avLst/>
          </a:prstGeom>
          <a:noFill/>
          <a:ln w="9525">
            <a:noFill/>
          </a:ln>
        </p:spPr>
        <p:txBody>
          <a:bodyPr wrap="none" anchor="t">
            <a:spAutoFit/>
          </a:bodyPr>
          <a:p>
            <a:pPr marL="342900" indent="-342900">
              <a:spcBef>
                <a:spcPct val="20000"/>
              </a:spcBef>
            </a:pPr>
            <a:r>
              <a:rPr lang="en-US" altLang="zh-CN" sz="4800" u="sng" dirty="0">
                <a:solidFill>
                  <a:schemeClr val="hlink"/>
                </a:solidFill>
                <a:latin typeface="Arial" panose="020B0604020202020204" pitchFamily="34" charset="0"/>
              </a:rPr>
              <a:t>→</a:t>
            </a:r>
            <a:endParaRPr lang="en-US" altLang="zh-CN" sz="4800" u="sng" dirty="0">
              <a:solidFill>
                <a:schemeClr val="hlink"/>
              </a:solidFill>
              <a:latin typeface="Arial" panose="020B0604020202020204" pitchFamily="34" charset="0"/>
            </a:endParaRPr>
          </a:p>
        </p:txBody>
      </p:sp>
      <p:sp>
        <p:nvSpPr>
          <p:cNvPr id="94213" name="矩形 94212"/>
          <p:cNvSpPr/>
          <p:nvPr/>
        </p:nvSpPr>
        <p:spPr>
          <a:xfrm>
            <a:off x="3048000" y="3810000"/>
            <a:ext cx="796925" cy="823913"/>
          </a:xfrm>
          <a:prstGeom prst="rect">
            <a:avLst/>
          </a:prstGeom>
          <a:noFill/>
          <a:ln w="9525">
            <a:noFill/>
          </a:ln>
        </p:spPr>
        <p:txBody>
          <a:bodyPr wrap="none" anchor="t">
            <a:spAutoFit/>
          </a:bodyPr>
          <a:p>
            <a:pPr marL="342900" indent="-342900">
              <a:spcBef>
                <a:spcPct val="20000"/>
              </a:spcBef>
            </a:pPr>
            <a:r>
              <a:rPr lang="en-US" altLang="zh-CN" sz="4800" u="sng" dirty="0">
                <a:solidFill>
                  <a:schemeClr val="hlink"/>
                </a:solidFill>
                <a:latin typeface="Arial" panose="020B0604020202020204" pitchFamily="34" charset="0"/>
              </a:rPr>
              <a:t>→</a:t>
            </a:r>
            <a:endParaRPr lang="en-US" altLang="zh-CN" sz="4800" u="sng" dirty="0">
              <a:solidFill>
                <a:schemeClr val="hlink"/>
              </a:solidFill>
              <a:latin typeface="Arial" panose="020B0604020202020204" pitchFamily="34" charset="0"/>
            </a:endParaRPr>
          </a:p>
        </p:txBody>
      </p:sp>
      <p:sp>
        <p:nvSpPr>
          <p:cNvPr id="94214" name="矩形 94213"/>
          <p:cNvSpPr/>
          <p:nvPr/>
        </p:nvSpPr>
        <p:spPr>
          <a:xfrm>
            <a:off x="2895600" y="5105400"/>
            <a:ext cx="792480" cy="829945"/>
          </a:xfrm>
          <a:prstGeom prst="rect">
            <a:avLst/>
          </a:prstGeom>
          <a:noFill/>
          <a:ln w="9525">
            <a:noFill/>
          </a:ln>
        </p:spPr>
        <p:txBody>
          <a:bodyPr wrap="none" anchor="t">
            <a:spAutoFit/>
          </a:bodyPr>
          <a:p>
            <a:pPr marL="342900" indent="-342900">
              <a:spcBef>
                <a:spcPct val="20000"/>
              </a:spcBef>
            </a:pPr>
            <a:r>
              <a:rPr lang="en-US" altLang="zh-CN" sz="4800" u="sng" dirty="0">
                <a:solidFill>
                  <a:schemeClr val="hlink"/>
                </a:solidFill>
                <a:latin typeface="Arial" panose="020B0604020202020204" pitchFamily="34" charset="0"/>
              </a:rPr>
              <a:t>→</a:t>
            </a:r>
            <a:endParaRPr lang="en-US" altLang="zh-CN" sz="4800" u="sng" dirty="0">
              <a:solidFill>
                <a:schemeClr val="hlink"/>
              </a:solidFill>
              <a:latin typeface="Arial" panose="020B0604020202020204" pitchFamily="34" charset="0"/>
            </a:endParaRPr>
          </a:p>
        </p:txBody>
      </p:sp>
      <p:sp>
        <p:nvSpPr>
          <p:cNvPr id="94215" name="标题 94214"/>
          <p:cNvSpPr>
            <a:spLocks noGrp="1"/>
          </p:cNvSpPr>
          <p:nvPr>
            <p:ph type="title"/>
          </p:nvPr>
        </p:nvSpPr>
        <p:spPr>
          <a:xfrm>
            <a:off x="3962400" y="1295400"/>
            <a:ext cx="3810000" cy="1143000"/>
          </a:xfrm>
        </p:spPr>
        <p:txBody>
          <a:bodyPr anchor="ctr"/>
          <a:p>
            <a:r>
              <a:rPr lang="zh-CN" altLang="en-US" sz="3200" b="1" dirty="0">
                <a:ea typeface="黑体" panose="02010609060101010101" pitchFamily="2" charset="-122"/>
              </a:rPr>
              <a:t>乔安西病重，这天夜里贝尔曼画藤叶。</a:t>
            </a:r>
            <a:endParaRPr lang="zh-CN" altLang="en-US" sz="3200" b="1" dirty="0">
              <a:ea typeface="黑体" panose="02010609060101010101" pitchFamily="2" charset="-122"/>
            </a:endParaRPr>
          </a:p>
        </p:txBody>
      </p:sp>
      <p:sp>
        <p:nvSpPr>
          <p:cNvPr id="94216" name="矩形 94215"/>
          <p:cNvSpPr/>
          <p:nvPr/>
        </p:nvSpPr>
        <p:spPr>
          <a:xfrm>
            <a:off x="3962400" y="3733800"/>
            <a:ext cx="3505200" cy="1143000"/>
          </a:xfrm>
          <a:prstGeom prst="rect">
            <a:avLst/>
          </a:prstGeom>
          <a:noFill/>
          <a:ln w="9525">
            <a:noFill/>
          </a:ln>
        </p:spPr>
        <p:txBody>
          <a:bodyPr anchor="ctr"/>
          <a:lstStyle>
            <a:lvl1pPr marL="0" lvl="0" indent="0" algn="l" defTabSz="914400" rtl="0" eaLnBrk="1" fontAlgn="base" latinLnBrk="0" hangingPunct="1">
              <a:lnSpc>
                <a:spcPct val="100000"/>
              </a:lnSpc>
              <a:spcBef>
                <a:spcPct val="0"/>
              </a:spcBef>
              <a:spcAft>
                <a:spcPct val="0"/>
              </a:spcAft>
              <a:buNone/>
              <a:defRPr sz="4400" u="none" kern="1200" baseline="0">
                <a:solidFill>
                  <a:schemeClr val="tx2"/>
                </a:solidFill>
                <a:latin typeface="Tahoma" panose="020B0604030504040204" pitchFamily="34" charset="0"/>
                <a:ea typeface="宋体" panose="02010600030101010101" pitchFamily="2" charset="-122"/>
              </a:defRPr>
            </a:lvl1pPr>
          </a:lstStyle>
          <a:p>
            <a:pPr lvl="0"/>
            <a:r>
              <a:rPr lang="zh-CN" altLang="en-US" sz="3200" b="1" dirty="0">
                <a:ea typeface="黑体" panose="02010609060101010101" pitchFamily="2" charset="-122"/>
              </a:rPr>
              <a:t>乔安西病情转好，</a:t>
            </a:r>
            <a:br>
              <a:rPr lang="zh-CN" altLang="en-US" sz="3200" b="1" dirty="0">
                <a:ea typeface="黑体" panose="02010609060101010101" pitchFamily="2" charset="-122"/>
              </a:rPr>
            </a:br>
            <a:r>
              <a:rPr lang="zh-CN" altLang="en-US" sz="3200" b="1" dirty="0">
                <a:ea typeface="黑体" panose="02010609060101010101" pitchFamily="2" charset="-122"/>
              </a:rPr>
              <a:t>贝尔曼被送到医院。</a:t>
            </a:r>
            <a:endParaRPr lang="zh-CN" altLang="en-US" sz="3200" b="1" dirty="0">
              <a:ea typeface="黑体" panose="02010609060101010101" pitchFamily="2" charset="-122"/>
            </a:endParaRPr>
          </a:p>
        </p:txBody>
      </p:sp>
      <p:sp>
        <p:nvSpPr>
          <p:cNvPr id="94217" name="矩形 94216"/>
          <p:cNvSpPr/>
          <p:nvPr/>
        </p:nvSpPr>
        <p:spPr>
          <a:xfrm>
            <a:off x="3733800" y="457200"/>
            <a:ext cx="3810000" cy="762000"/>
          </a:xfrm>
          <a:prstGeom prst="rect">
            <a:avLst/>
          </a:prstGeom>
          <a:noFill/>
          <a:ln w="9525">
            <a:noFill/>
          </a:ln>
        </p:spPr>
        <p:txBody>
          <a:bodyPr anchor="ctr"/>
          <a:lstStyle>
            <a:lvl1pPr marL="0" lvl="0" indent="0" algn="l" defTabSz="914400" rtl="0" eaLnBrk="1" fontAlgn="base" latinLnBrk="0" hangingPunct="1">
              <a:lnSpc>
                <a:spcPct val="100000"/>
              </a:lnSpc>
              <a:spcBef>
                <a:spcPct val="0"/>
              </a:spcBef>
              <a:spcAft>
                <a:spcPct val="0"/>
              </a:spcAft>
              <a:buNone/>
              <a:defRPr sz="4400" u="none" kern="1200" baseline="0">
                <a:solidFill>
                  <a:schemeClr val="tx2"/>
                </a:solidFill>
                <a:latin typeface="Tahoma" panose="020B0604030504040204" pitchFamily="34" charset="0"/>
                <a:ea typeface="宋体" panose="02010600030101010101" pitchFamily="2" charset="-122"/>
              </a:defRPr>
            </a:lvl1pPr>
          </a:lstStyle>
          <a:p>
            <a:pPr lvl="0"/>
            <a:r>
              <a:rPr lang="en-US" altLang="zh-CN" sz="3200" b="1" dirty="0">
                <a:ea typeface="黑体" panose="02010609060101010101" pitchFamily="2" charset="-122"/>
              </a:rPr>
              <a:t>  </a:t>
            </a:r>
            <a:r>
              <a:rPr lang="zh-CN" altLang="en-US" sz="3200" b="1" dirty="0">
                <a:ea typeface="黑体" panose="02010609060101010101" pitchFamily="2" charset="-122"/>
              </a:rPr>
              <a:t>乔安西病倒。</a:t>
            </a:r>
            <a:endParaRPr lang="zh-CN" altLang="en-US" sz="3200" b="1" dirty="0">
              <a:ea typeface="黑体" panose="02010609060101010101" pitchFamily="2" charset="-122"/>
            </a:endParaRPr>
          </a:p>
        </p:txBody>
      </p:sp>
      <p:sp>
        <p:nvSpPr>
          <p:cNvPr id="94218" name="矩形 94217"/>
          <p:cNvSpPr/>
          <p:nvPr/>
        </p:nvSpPr>
        <p:spPr>
          <a:xfrm>
            <a:off x="4114800" y="2514600"/>
            <a:ext cx="2895600" cy="1174115"/>
          </a:xfrm>
          <a:prstGeom prst="rect">
            <a:avLst/>
          </a:prstGeom>
          <a:noFill/>
          <a:ln w="9525">
            <a:noFill/>
          </a:ln>
        </p:spPr>
        <p:txBody>
          <a:bodyPr>
            <a:spAutoFit/>
          </a:bodyPr>
          <a:p>
            <a:pPr algn="l">
              <a:spcBef>
                <a:spcPct val="20000"/>
              </a:spcBef>
              <a:buClrTx/>
              <a:buSzTx/>
              <a:buFontTx/>
            </a:pPr>
            <a:r>
              <a:rPr lang="zh-CN" altLang="en-US" sz="3200" b="1" dirty="0">
                <a:solidFill>
                  <a:schemeClr val="tx2"/>
                </a:solidFill>
                <a:latin typeface="Tahoma" panose="020B0604030504040204" pitchFamily="34" charset="0"/>
                <a:ea typeface="黑体" panose="02010609060101010101" pitchFamily="2" charset="-122"/>
              </a:rPr>
              <a:t>乔安西病危，</a:t>
            </a:r>
            <a:endParaRPr lang="zh-CN" altLang="en-US" sz="3200" b="1" dirty="0">
              <a:solidFill>
                <a:schemeClr val="tx2"/>
              </a:solidFill>
              <a:latin typeface="Tahoma" panose="020B0604030504040204" pitchFamily="34" charset="0"/>
              <a:ea typeface="黑体" panose="02010609060101010101" pitchFamily="2" charset="-122"/>
            </a:endParaRPr>
          </a:p>
          <a:p>
            <a:pPr algn="l">
              <a:spcBef>
                <a:spcPct val="20000"/>
              </a:spcBef>
              <a:buClrTx/>
              <a:buSzTx/>
              <a:buFontTx/>
            </a:pPr>
            <a:r>
              <a:rPr lang="zh-CN" altLang="en-US" sz="3200" b="1" dirty="0">
                <a:solidFill>
                  <a:schemeClr val="tx2"/>
                </a:solidFill>
                <a:latin typeface="Tahoma" panose="020B0604030504040204" pitchFamily="34" charset="0"/>
                <a:ea typeface="黑体" panose="02010609060101010101" pitchFamily="2" charset="-122"/>
              </a:rPr>
              <a:t>贝尔曼生病。</a:t>
            </a:r>
            <a:endParaRPr lang="zh-CN" altLang="en-US" sz="3200" b="1" dirty="0">
              <a:solidFill>
                <a:schemeClr val="tx2"/>
              </a:solidFill>
              <a:latin typeface="Tahoma" panose="020B0604030504040204" pitchFamily="34" charset="0"/>
              <a:ea typeface="黑体" panose="02010609060101010101" pitchFamily="2" charset="-122"/>
            </a:endParaRPr>
          </a:p>
        </p:txBody>
      </p:sp>
      <p:sp>
        <p:nvSpPr>
          <p:cNvPr id="94219" name="矩形 94218"/>
          <p:cNvSpPr/>
          <p:nvPr/>
        </p:nvSpPr>
        <p:spPr>
          <a:xfrm>
            <a:off x="4038600" y="5029200"/>
            <a:ext cx="3840480" cy="1174115"/>
          </a:xfrm>
          <a:prstGeom prst="rect">
            <a:avLst/>
          </a:prstGeom>
          <a:noFill/>
          <a:ln w="9525">
            <a:noFill/>
          </a:ln>
        </p:spPr>
        <p:txBody>
          <a:bodyPr wrap="none" anchor="t">
            <a:spAutoFit/>
          </a:bodyPr>
          <a:p>
            <a:pPr algn="l">
              <a:spcBef>
                <a:spcPct val="20000"/>
              </a:spcBef>
              <a:buClrTx/>
              <a:buSzTx/>
              <a:buNone/>
            </a:pPr>
            <a:r>
              <a:rPr lang="zh-CN" altLang="en-US" sz="3200" b="1" dirty="0">
                <a:solidFill>
                  <a:schemeClr val="tx2"/>
                </a:solidFill>
                <a:latin typeface="Tahoma" panose="020B0604030504040204" pitchFamily="34" charset="0"/>
                <a:ea typeface="黑体" panose="02010609060101010101" pitchFamily="2" charset="-122"/>
              </a:rPr>
              <a:t>乔安西脱离危险，</a:t>
            </a:r>
            <a:endParaRPr lang="zh-CN" altLang="en-US" sz="3200" b="1" dirty="0">
              <a:solidFill>
                <a:schemeClr val="tx2"/>
              </a:solidFill>
              <a:latin typeface="Tahoma" panose="020B0604030504040204" pitchFamily="34" charset="0"/>
              <a:ea typeface="黑体" panose="02010609060101010101" pitchFamily="2" charset="-122"/>
            </a:endParaRPr>
          </a:p>
          <a:p>
            <a:pPr algn="l">
              <a:spcBef>
                <a:spcPct val="20000"/>
              </a:spcBef>
              <a:buClrTx/>
              <a:buSzTx/>
              <a:buNone/>
            </a:pPr>
            <a:r>
              <a:rPr lang="zh-CN" altLang="en-US" sz="3200" b="1" dirty="0">
                <a:solidFill>
                  <a:schemeClr val="tx2"/>
                </a:solidFill>
                <a:latin typeface="Tahoma" panose="020B0604030504040204" pitchFamily="34" charset="0"/>
                <a:ea typeface="黑体" panose="02010609060101010101" pitchFamily="2" charset="-122"/>
              </a:rPr>
              <a:t>贝尔曼在医院去世。</a:t>
            </a:r>
            <a:endParaRPr lang="zh-CN" altLang="en-US" sz="3200" dirty="0">
              <a:latin typeface="Arial" panose="020B0604020202020204" pitchFamily="34" charset="0"/>
              <a:ea typeface="黑体" panose="02010609060101010101" pitchFamily="2" charset="-122"/>
            </a:endParaRPr>
          </a:p>
        </p:txBody>
      </p:sp>
      <p:sp>
        <p:nvSpPr>
          <p:cNvPr id="94220" name="矩形 94219"/>
          <p:cNvSpPr/>
          <p:nvPr/>
        </p:nvSpPr>
        <p:spPr>
          <a:xfrm>
            <a:off x="3124200" y="381000"/>
            <a:ext cx="796925" cy="823913"/>
          </a:xfrm>
          <a:prstGeom prst="rect">
            <a:avLst/>
          </a:prstGeom>
          <a:noFill/>
          <a:ln w="9525">
            <a:noFill/>
          </a:ln>
        </p:spPr>
        <p:txBody>
          <a:bodyPr wrap="none" anchor="t">
            <a:spAutoFit/>
          </a:bodyPr>
          <a:p>
            <a:pPr marL="342900" indent="-342900">
              <a:spcBef>
                <a:spcPct val="20000"/>
              </a:spcBef>
            </a:pPr>
            <a:r>
              <a:rPr lang="en-US" altLang="zh-CN" sz="4800" u="sng" dirty="0">
                <a:solidFill>
                  <a:schemeClr val="hlink"/>
                </a:solidFill>
                <a:latin typeface="Arial" panose="020B0604020202020204" pitchFamily="34" charset="0"/>
              </a:rPr>
              <a:t>→</a:t>
            </a:r>
            <a:endParaRPr lang="en-US" altLang="zh-CN" sz="4800" u="sng" dirty="0">
              <a:solidFill>
                <a:schemeClr val="hlink"/>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4217"/>
                                        </p:tgtEl>
                                        <p:attrNameLst>
                                          <p:attrName>style.visibility</p:attrName>
                                        </p:attrNameLst>
                                      </p:cBhvr>
                                      <p:to>
                                        <p:strVal val="visible"/>
                                      </p:to>
                                    </p:set>
                                    <p:animEffect transition="in" filter="fade">
                                      <p:cBhvr>
                                        <p:cTn id="7" dur="1000"/>
                                        <p:tgtEl>
                                          <p:spTgt spid="94217"/>
                                        </p:tgtEl>
                                      </p:cBhvr>
                                    </p:animEffect>
                                    <p:anim calcmode="lin" valueType="num">
                                      <p:cBhvr>
                                        <p:cTn id="8" dur="1000" fill="hold"/>
                                        <p:tgtEl>
                                          <p:spTgt spid="94217"/>
                                        </p:tgtEl>
                                        <p:attrNameLst>
                                          <p:attrName>ppt_x</p:attrName>
                                        </p:attrNameLst>
                                      </p:cBhvr>
                                      <p:tavLst>
                                        <p:tav tm="0">
                                          <p:val>
                                            <p:strVal val="#ppt_x"/>
                                          </p:val>
                                        </p:tav>
                                        <p:tav tm="100000">
                                          <p:val>
                                            <p:strVal val="#ppt_x"/>
                                          </p:val>
                                        </p:tav>
                                      </p:tavLst>
                                    </p:anim>
                                    <p:anim calcmode="lin" valueType="num">
                                      <p:cBhvr>
                                        <p:cTn id="9" dur="1000" fill="hold"/>
                                        <p:tgtEl>
                                          <p:spTgt spid="942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4215"/>
                                        </p:tgtEl>
                                        <p:attrNameLst>
                                          <p:attrName>style.visibility</p:attrName>
                                        </p:attrNameLst>
                                      </p:cBhvr>
                                      <p:to>
                                        <p:strVal val="visible"/>
                                      </p:to>
                                    </p:set>
                                    <p:animEffect transition="in" filter="fade">
                                      <p:cBhvr>
                                        <p:cTn id="14" dur="1000"/>
                                        <p:tgtEl>
                                          <p:spTgt spid="94215"/>
                                        </p:tgtEl>
                                      </p:cBhvr>
                                    </p:animEffect>
                                    <p:anim calcmode="lin" valueType="num">
                                      <p:cBhvr>
                                        <p:cTn id="15" dur="1000" fill="hold"/>
                                        <p:tgtEl>
                                          <p:spTgt spid="94215"/>
                                        </p:tgtEl>
                                        <p:attrNameLst>
                                          <p:attrName>ppt_x</p:attrName>
                                        </p:attrNameLst>
                                      </p:cBhvr>
                                      <p:tavLst>
                                        <p:tav tm="0">
                                          <p:val>
                                            <p:strVal val="#ppt_x"/>
                                          </p:val>
                                        </p:tav>
                                        <p:tav tm="100000">
                                          <p:val>
                                            <p:strVal val="#ppt_x"/>
                                          </p:val>
                                        </p:tav>
                                      </p:tavLst>
                                    </p:anim>
                                    <p:anim calcmode="lin" valueType="num">
                                      <p:cBhvr>
                                        <p:cTn id="16" dur="1000" fill="hold"/>
                                        <p:tgtEl>
                                          <p:spTgt spid="942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4218"/>
                                        </p:tgtEl>
                                        <p:attrNameLst>
                                          <p:attrName>style.visibility</p:attrName>
                                        </p:attrNameLst>
                                      </p:cBhvr>
                                      <p:to>
                                        <p:strVal val="visible"/>
                                      </p:to>
                                    </p:set>
                                    <p:animEffect transition="in" filter="fade">
                                      <p:cBhvr>
                                        <p:cTn id="21" dur="1000"/>
                                        <p:tgtEl>
                                          <p:spTgt spid="94218"/>
                                        </p:tgtEl>
                                      </p:cBhvr>
                                    </p:animEffect>
                                    <p:anim calcmode="lin" valueType="num">
                                      <p:cBhvr>
                                        <p:cTn id="22" dur="1000" fill="hold"/>
                                        <p:tgtEl>
                                          <p:spTgt spid="94218"/>
                                        </p:tgtEl>
                                        <p:attrNameLst>
                                          <p:attrName>ppt_x</p:attrName>
                                        </p:attrNameLst>
                                      </p:cBhvr>
                                      <p:tavLst>
                                        <p:tav tm="0">
                                          <p:val>
                                            <p:strVal val="#ppt_x"/>
                                          </p:val>
                                        </p:tav>
                                        <p:tav tm="100000">
                                          <p:val>
                                            <p:strVal val="#ppt_x"/>
                                          </p:val>
                                        </p:tav>
                                      </p:tavLst>
                                    </p:anim>
                                    <p:anim calcmode="lin" valueType="num">
                                      <p:cBhvr>
                                        <p:cTn id="23" dur="1000" fill="hold"/>
                                        <p:tgtEl>
                                          <p:spTgt spid="942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4216"/>
                                        </p:tgtEl>
                                        <p:attrNameLst>
                                          <p:attrName>style.visibility</p:attrName>
                                        </p:attrNameLst>
                                      </p:cBhvr>
                                      <p:to>
                                        <p:strVal val="visible"/>
                                      </p:to>
                                    </p:set>
                                    <p:animEffect transition="in" filter="fade">
                                      <p:cBhvr>
                                        <p:cTn id="28" dur="1000"/>
                                        <p:tgtEl>
                                          <p:spTgt spid="94216"/>
                                        </p:tgtEl>
                                      </p:cBhvr>
                                    </p:animEffect>
                                    <p:anim calcmode="lin" valueType="num">
                                      <p:cBhvr>
                                        <p:cTn id="29" dur="1000" fill="hold"/>
                                        <p:tgtEl>
                                          <p:spTgt spid="94216"/>
                                        </p:tgtEl>
                                        <p:attrNameLst>
                                          <p:attrName>ppt_x</p:attrName>
                                        </p:attrNameLst>
                                      </p:cBhvr>
                                      <p:tavLst>
                                        <p:tav tm="0">
                                          <p:val>
                                            <p:strVal val="#ppt_x"/>
                                          </p:val>
                                        </p:tav>
                                        <p:tav tm="100000">
                                          <p:val>
                                            <p:strVal val="#ppt_x"/>
                                          </p:val>
                                        </p:tav>
                                      </p:tavLst>
                                    </p:anim>
                                    <p:anim calcmode="lin" valueType="num">
                                      <p:cBhvr>
                                        <p:cTn id="30" dur="1000" fill="hold"/>
                                        <p:tgtEl>
                                          <p:spTgt spid="942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4219"/>
                                        </p:tgtEl>
                                        <p:attrNameLst>
                                          <p:attrName>style.visibility</p:attrName>
                                        </p:attrNameLst>
                                      </p:cBhvr>
                                      <p:to>
                                        <p:strVal val="visible"/>
                                      </p:to>
                                    </p:set>
                                    <p:animEffect transition="in" filter="fade">
                                      <p:cBhvr>
                                        <p:cTn id="35" dur="1000"/>
                                        <p:tgtEl>
                                          <p:spTgt spid="94219"/>
                                        </p:tgtEl>
                                      </p:cBhvr>
                                    </p:animEffect>
                                    <p:anim calcmode="lin" valueType="num">
                                      <p:cBhvr>
                                        <p:cTn id="36" dur="1000" fill="hold"/>
                                        <p:tgtEl>
                                          <p:spTgt spid="94219"/>
                                        </p:tgtEl>
                                        <p:attrNameLst>
                                          <p:attrName>ppt_x</p:attrName>
                                        </p:attrNameLst>
                                      </p:cBhvr>
                                      <p:tavLst>
                                        <p:tav tm="0">
                                          <p:val>
                                            <p:strVal val="#ppt_x"/>
                                          </p:val>
                                        </p:tav>
                                        <p:tav tm="100000">
                                          <p:val>
                                            <p:strVal val="#ppt_x"/>
                                          </p:val>
                                        </p:tav>
                                      </p:tavLst>
                                    </p:anim>
                                    <p:anim calcmode="lin" valueType="num">
                                      <p:cBhvr>
                                        <p:cTn id="37" dur="1000" fill="hold"/>
                                        <p:tgtEl>
                                          <p:spTgt spid="942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5" grpId="0"/>
      <p:bldP spid="94216" grpId="0"/>
      <p:bldP spid="94217" grpId="0"/>
      <p:bldP spid="94218" grpId="0"/>
      <p:bldP spid="94219" grpId="0"/>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AMIC_NUM_END" val="1"/>
  <p:tag name="KSO_WM_UNIT_INDEX" val="1575528373630_1_1"/>
</p:tagLst>
</file>

<file path=ppt/theme/theme1.xml><?xml version="1.0" encoding="utf-8"?>
<a:theme xmlns:a="http://schemas.openxmlformats.org/drawingml/2006/main" name="Edge">
  <a:themeElements>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fontScheme nam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20000"/>
        </a:lt1>
        <a:dk2>
          <a:srgbClr val="FFFFFF"/>
        </a:dk2>
        <a:lt2>
          <a:srgbClr val="333333"/>
        </a:lt2>
        <a:accent1>
          <a:srgbClr val="FF9900"/>
        </a:accent1>
        <a:accent2>
          <a:srgbClr val="CC3300"/>
        </a:accent2>
        <a:accent3>
          <a:srgbClr val="C1AAAA"/>
        </a:accent3>
        <a:accent4>
          <a:srgbClr val="DCDCDC"/>
        </a:accent4>
        <a:accent5>
          <a:srgbClr val="FFCAAA"/>
        </a:accent5>
        <a:accent6>
          <a:srgbClr val="B72D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CCCCFF"/>
        </a:dk1>
        <a:lt1>
          <a:srgbClr val="0B0506"/>
        </a:lt1>
        <a:dk2>
          <a:srgbClr val="FFFFFF"/>
        </a:dk2>
        <a:lt2>
          <a:srgbClr val="333333"/>
        </a:lt2>
        <a:accent1>
          <a:srgbClr val="3366CC"/>
        </a:accent1>
        <a:accent2>
          <a:srgbClr val="3333CC"/>
        </a:accent2>
        <a:accent3>
          <a:srgbClr val="AAAAAA"/>
        </a:accent3>
        <a:accent4>
          <a:srgbClr val="AFAFDC"/>
        </a:accent4>
        <a:accent5>
          <a:srgbClr val="ADB9E2"/>
        </a:accent5>
        <a:accent6>
          <a:srgbClr val="2D2DB7"/>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221013"/>
        </a:lt1>
        <a:dk2>
          <a:srgbClr val="FFFFFF"/>
        </a:dk2>
        <a:lt2>
          <a:srgbClr val="333333"/>
        </a:lt2>
        <a:accent1>
          <a:srgbClr val="CC3300"/>
        </a:accent1>
        <a:accent2>
          <a:srgbClr val="CC9900"/>
        </a:accent2>
        <a:accent3>
          <a:srgbClr val="ABAAAA"/>
        </a:accent3>
        <a:accent4>
          <a:srgbClr val="DCDCDC"/>
        </a:accent4>
        <a:accent5>
          <a:srgbClr val="E2ADAA"/>
        </a:accent5>
        <a:accent6>
          <a:srgbClr val="B789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FF"/>
        </a:dk2>
        <a:lt2>
          <a:srgbClr val="11054B"/>
        </a:lt2>
        <a:accent1>
          <a:srgbClr val="FF6600"/>
        </a:accent1>
        <a:accent2>
          <a:srgbClr val="FF3300"/>
        </a:accent2>
        <a:accent3>
          <a:srgbClr val="AAAAE2"/>
        </a:accent3>
        <a:accent4>
          <a:srgbClr val="DCDCDC"/>
        </a:accent4>
        <a:accent5>
          <a:srgbClr val="FFB9AA"/>
        </a:accent5>
        <a:accent6>
          <a:srgbClr val="E52D00"/>
        </a:accent6>
        <a:hlink>
          <a:srgbClr val="CC9900"/>
        </a:hlink>
        <a:folHlink>
          <a:srgbClr val="B2B2B2"/>
        </a:folHlink>
      </a:clrScheme>
      <a:clrMap bg1="lt1" tx1="dk1" bg2="lt2" tx2="dk2" accent1="accent1" accent2="accent2" accent3="accent3" accent4="accent4" accent5="accent5" accent6="accent6" hlink="hlink" folHlink="folHlink"/>
    </a:extraClrScheme>
    <a:extraClrScheme>
      <a:clrScheme name="">
        <a:dk1>
          <a:srgbClr val="F8F8F8"/>
        </a:dk1>
        <a:lt1>
          <a:srgbClr val="002600"/>
        </a:lt1>
        <a:dk2>
          <a:srgbClr val="FAFACC"/>
        </a:dk2>
        <a:lt2>
          <a:srgbClr val="9B8D65"/>
        </a:lt2>
        <a:accent1>
          <a:srgbClr val="CC9933"/>
        </a:accent1>
        <a:accent2>
          <a:srgbClr val="8F9967"/>
        </a:accent2>
        <a:accent3>
          <a:srgbClr val="AAABAA"/>
        </a:accent3>
        <a:accent4>
          <a:srgbClr val="D6D6D6"/>
        </a:accent4>
        <a:accent5>
          <a:srgbClr val="E2CAAD"/>
        </a:accent5>
        <a:accent6>
          <a:srgbClr val="80895C"/>
        </a:accent6>
        <a:hlink>
          <a:srgbClr val="336600"/>
        </a:hlink>
        <a:folHlink>
          <a:srgbClr val="808000"/>
        </a:folHlink>
      </a:clrScheme>
      <a:clrMap bg1="lt1" tx1="dk1" bg2="lt2" tx2="dk2" accent1="accent1" accent2="accent2" accent3="accent3" accent4="accent4" accent5="accent5" accent6="accent6" hlink="hlink" folHlink="folHlink"/>
    </a:extraClrScheme>
    <a:extraClrScheme>
      <a:clrScheme name="">
        <a:dk1>
          <a:srgbClr val="FFFFFF"/>
        </a:dk1>
        <a:lt1>
          <a:srgbClr val="006699"/>
        </a:lt1>
        <a:dk2>
          <a:srgbClr val="FFFFFF"/>
        </a:dk2>
        <a:lt2>
          <a:srgbClr val="333333"/>
        </a:lt2>
        <a:accent1>
          <a:srgbClr val="CC9900"/>
        </a:accent1>
        <a:accent2>
          <a:srgbClr val="FF9900"/>
        </a:accent2>
        <a:accent3>
          <a:srgbClr val="AAB9CA"/>
        </a:accent3>
        <a:accent4>
          <a:srgbClr val="DCDCDC"/>
        </a:accent4>
        <a:accent5>
          <a:srgbClr val="E2CAAA"/>
        </a:accent5>
        <a:accent6>
          <a:srgbClr val="E58900"/>
        </a:accent6>
        <a:hlink>
          <a:srgbClr val="FFCC00"/>
        </a:hlink>
        <a:folHlink>
          <a:srgbClr val="706F37"/>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1C1C1"/>
        </a:accent5>
        <a:accent6>
          <a:srgbClr val="8989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36145"/>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Edge</Template>
  <TotalTime>0</TotalTime>
  <Words>2943</Words>
  <Application>WPS 演示</Application>
  <PresentationFormat>在屏幕上显示</PresentationFormat>
  <Paragraphs>272</Paragraphs>
  <Slides>29</Slides>
  <Notes>0</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29</vt:i4>
      </vt:variant>
    </vt:vector>
  </HeadingPairs>
  <TitlesOfParts>
    <vt:vector size="53" baseType="lpstr">
      <vt:lpstr>Arial</vt:lpstr>
      <vt:lpstr>宋体</vt:lpstr>
      <vt:lpstr>Wingdings</vt:lpstr>
      <vt:lpstr>Garamond</vt:lpstr>
      <vt:lpstr>黑体</vt:lpstr>
      <vt:lpstr>Times New Roman</vt:lpstr>
      <vt:lpstr>Verdana</vt:lpstr>
      <vt:lpstr>楷体_GB2312</vt:lpstr>
      <vt:lpstr>新宋体</vt:lpstr>
      <vt:lpstr>华文新魏</vt:lpstr>
      <vt:lpstr>微软雅黑</vt:lpstr>
      <vt:lpstr>Arial Unicode MS</vt:lpstr>
      <vt:lpstr>Calibri</vt:lpstr>
      <vt:lpstr>幼圆</vt:lpstr>
      <vt:lpstr>仿宋_GB2312</vt:lpstr>
      <vt:lpstr>仿宋</vt:lpstr>
      <vt:lpstr>_x000B__x000C_</vt:lpstr>
      <vt:lpstr>华文行楷</vt:lpstr>
      <vt:lpstr>Tahoma</vt:lpstr>
      <vt:lpstr>方正舒体</vt:lpstr>
      <vt:lpstr>隶书</vt:lpstr>
      <vt:lpstr>Courier New</vt:lpstr>
      <vt:lpstr>Segoe Print</vt:lpstr>
      <vt:lpstr>Edge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乔安西病重，这天夜里贝尔曼画藤叶。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为什么说最后一片叶子“才是贝尔门的杰作”？（读最后一段）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xy</dc:creator>
  <cp:lastModifiedBy>asus</cp:lastModifiedBy>
  <cp:revision>119</cp:revision>
  <dcterms:created xsi:type="dcterms:W3CDTF">2006-10-16T06:55:00Z</dcterms:created>
  <dcterms:modified xsi:type="dcterms:W3CDTF">2019-12-05T07:10:24Z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