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75" r:id="rId3"/>
    <p:sldId id="276" r:id="rId4"/>
    <p:sldId id="277" r:id="rId5"/>
    <p:sldId id="278" r:id="rId6"/>
    <p:sldId id="279" r:id="rId7"/>
    <p:sldId id="280" r:id="rId8"/>
    <p:sldId id="281" r:id="rId9"/>
    <p:sldId id="282" r:id="rId10"/>
    <p:sldId id="283" r:id="rId11"/>
    <p:sldId id="284" r:id="rId12"/>
    <p:sldId id="285" r:id="rId13"/>
    <p:sldId id="286" r:id="rId14"/>
    <p:sldId id="287" r:id="rId15"/>
    <p:sldId id="288" r:id="rId16"/>
    <p:sldId id="289" r:id="rId17"/>
    <p:sldId id="290" r:id="rId18"/>
    <p:sldId id="291" r:id="rId19"/>
    <p:sldId id="292" r:id="rId20"/>
    <p:sldId id="293" r:id="rId21"/>
    <p:sldId id="294" r:id="rId22"/>
    <p:sldId id="295" r:id="rId23"/>
    <p:sldId id="296" r:id="rId24"/>
  </p:sldIdLst>
  <p:sldSz cx="9144000" cy="6858000" type="screen4x3"/>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howGuides="1">
      <p:cViewPr varScale="1">
        <p:scale>
          <a:sx n="93" d="100"/>
          <a:sy n="93" d="100"/>
        </p:scale>
        <p:origin x="726" y="90"/>
      </p:cViewPr>
      <p:guideLst>
        <p:guide orient="horz" pos="2160"/>
        <p:guide pos="288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tags" Target="tags/tag63.xml" /><Relationship Id="rId26" Type="http://schemas.openxmlformats.org/officeDocument/2006/relationships/presProps" Target="presProps.xml" /><Relationship Id="rId27" Type="http://schemas.openxmlformats.org/officeDocument/2006/relationships/viewProps" Target="viewProps.xml" /><Relationship Id="rId28" Type="http://schemas.openxmlformats.org/officeDocument/2006/relationships/theme" Target="theme/theme1.xml" /><Relationship Id="rId29"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tags" Target="../tags/tag51.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52.xml" /><Relationship Id="rId2" Type="http://schemas.openxmlformats.org/officeDocument/2006/relationships/tags" Target="../tags/tag53.xml" /><Relationship Id="rId3" Type="http://schemas.openxmlformats.org/officeDocument/2006/relationships/tags" Target="../tags/tag54.xml" /><Relationship Id="rId4" Type="http://schemas.openxmlformats.org/officeDocument/2006/relationships/tags" Target="../tags/tag55.xml" /><Relationship Id="rId5" Type="http://schemas.openxmlformats.org/officeDocument/2006/relationships/tags" Target="../tags/tag56.xml" /><Relationship Id="rId6"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6.xml" /><Relationship Id="rId2" Type="http://schemas.openxmlformats.org/officeDocument/2006/relationships/tags" Target="../tags/tag7.xml" /><Relationship Id="rId3" Type="http://schemas.openxmlformats.org/officeDocument/2006/relationships/tags" Target="../tags/tag8.xml" /><Relationship Id="rId4" Type="http://schemas.openxmlformats.org/officeDocument/2006/relationships/tags" Target="../tags/tag9.xml" /><Relationship Id="rId5" Type="http://schemas.openxmlformats.org/officeDocument/2006/relationships/tags" Target="../tags/tag10.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1.xml" /><Relationship Id="rId2" Type="http://schemas.openxmlformats.org/officeDocument/2006/relationships/tags" Target="../tags/tag12.xml" /><Relationship Id="rId3" Type="http://schemas.openxmlformats.org/officeDocument/2006/relationships/tags" Target="../tags/tag13.xml" /><Relationship Id="rId4" Type="http://schemas.openxmlformats.org/officeDocument/2006/relationships/tags" Target="../tags/tag14.xml" /><Relationship Id="rId5" Type="http://schemas.openxmlformats.org/officeDocument/2006/relationships/tags" Target="../tags/tag15.xml" /><Relationship Id="rId6"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6.xml" /><Relationship Id="rId2" Type="http://schemas.openxmlformats.org/officeDocument/2006/relationships/tags" Target="../tags/tag17.xml" /><Relationship Id="rId3" Type="http://schemas.openxmlformats.org/officeDocument/2006/relationships/tags" Target="../tags/tag18.xml" /><Relationship Id="rId4" Type="http://schemas.openxmlformats.org/officeDocument/2006/relationships/tags" Target="../tags/tag19.xml" /><Relationship Id="rId5" Type="http://schemas.openxmlformats.org/officeDocument/2006/relationships/tags" Target="../tags/tag20.xml" /><Relationship Id="rId6" Type="http://schemas.openxmlformats.org/officeDocument/2006/relationships/tags" Target="../tags/tag21.xml" /><Relationship Id="rId7"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2.xml" /><Relationship Id="rId2" Type="http://schemas.openxmlformats.org/officeDocument/2006/relationships/tags" Target="../tags/tag23.xml" /><Relationship Id="rId3" Type="http://schemas.openxmlformats.org/officeDocument/2006/relationships/tags" Target="../tags/tag24.xml" /><Relationship Id="rId4" Type="http://schemas.openxmlformats.org/officeDocument/2006/relationships/tags" Target="../tags/tag25.xml" /><Relationship Id="rId5" Type="http://schemas.openxmlformats.org/officeDocument/2006/relationships/tags" Target="../tags/tag26.xml" /><Relationship Id="rId6" Type="http://schemas.openxmlformats.org/officeDocument/2006/relationships/tags" Target="../tags/tag27.xml" /><Relationship Id="rId7" Type="http://schemas.openxmlformats.org/officeDocument/2006/relationships/tags" Target="../tags/tag28.xml" /><Relationship Id="rId8" Type="http://schemas.openxmlformats.org/officeDocument/2006/relationships/tags" Target="../tags/tag29.xml" /><Relationship Id="rId9"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0.xml" /><Relationship Id="rId2" Type="http://schemas.openxmlformats.org/officeDocument/2006/relationships/tags" Target="../tags/tag31.xml" /><Relationship Id="rId3" Type="http://schemas.openxmlformats.org/officeDocument/2006/relationships/tags" Target="../tags/tag32.xml" /><Relationship Id="rId4" Type="http://schemas.openxmlformats.org/officeDocument/2006/relationships/tags" Target="../tags/tag33.xml" /><Relationship Id="rId5"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4.xml" /><Relationship Id="rId2" Type="http://schemas.openxmlformats.org/officeDocument/2006/relationships/tags" Target="../tags/tag35.xml" /><Relationship Id="rId3" Type="http://schemas.openxmlformats.org/officeDocument/2006/relationships/tags" Target="../tags/tag36.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37.xml" /><Relationship Id="rId2" Type="http://schemas.openxmlformats.org/officeDocument/2006/relationships/tags" Target="../tags/tag38.xml" /><Relationship Id="rId3" Type="http://schemas.openxmlformats.org/officeDocument/2006/relationships/tags" Target="../tags/tag39.xml" /><Relationship Id="rId4" Type="http://schemas.openxmlformats.org/officeDocument/2006/relationships/tags" Target="../tags/tag40.xml" /><Relationship Id="rId5" Type="http://schemas.openxmlformats.org/officeDocument/2006/relationships/tags" Target="../tags/tag41.xml" /><Relationship Id="rId6" Type="http://schemas.openxmlformats.org/officeDocument/2006/relationships/tags" Target="../tags/tag42.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43.xml"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xfrm>
      </p:grpSpPr>
      <p:sp>
        <p:nvSpPr>
          <p:cNvPr id="2" name="标题 1"/>
          <p:cNvSpPr>
            <a:spLocks noGrp="1"/>
          </p:cNvSpPr>
          <p:nvPr>
            <p:ph type="ctrTitle" hasCustomPrompt="1"/>
            <p:custDataLst>
              <p:tags r:id="rId1"/>
            </p:custDataLst>
          </p:nvPr>
        </p:nvSpPr>
        <p:spPr>
          <a:xfrm>
            <a:off x="899100" y="914400"/>
            <a:ext cx="7349400" cy="2570400"/>
          </a:xfrm>
        </p:spPr>
        <p:txBody>
          <a:bodyPr lIns="90000" tIns="46800" rIns="90000" bIns="46800" anchor="b" anchorCtr="0">
            <a:normAutofit/>
          </a:bodyPr>
          <a:lstStyle>
            <a:lvl1pPr algn="ctr">
              <a:defRPr sz="4500" b="1" i="0" spc="300" baseline="0">
                <a:solidFill>
                  <a:schemeClr val="tx1">
                    <a:lumMod val="85000"/>
                    <a:lumOff val="15000"/>
                  </a:schemeClr>
                </a:solidFill>
                <a:effectLst/>
              </a:defRPr>
            </a:lvl1pPr>
          </a:lstStyle>
          <a:p>
            <a:r>
              <a:rPr lang="zh-CN" altLang="en-US"/>
              <a:t>单击此处编辑标题</a:t>
            </a:r>
            <a:endParaRPr lang="zh-CN" altLang="en-US"/>
          </a:p>
        </p:txBody>
      </p:sp>
      <p:sp>
        <p:nvSpPr>
          <p:cNvPr id="3" name="副标题 2"/>
          <p:cNvSpPr>
            <a:spLocks noGrp="1"/>
          </p:cNvSpPr>
          <p:nvPr>
            <p:ph type="subTitle" idx="1" hasCustomPrompt="1"/>
            <p:custDataLst>
              <p:tags r:id="rId2"/>
            </p:custDataLst>
          </p:nvPr>
        </p:nvSpPr>
        <p:spPr>
          <a:xfrm>
            <a:off x="899100" y="3560400"/>
            <a:ext cx="7349400" cy="1472400"/>
          </a:xfrm>
        </p:spPr>
        <p:txBody>
          <a:bodyPr lIns="90000" tIns="46800" rIns="90000" bIns="46800">
            <a:normAutofit/>
          </a:bodyPr>
          <a:lstStyle>
            <a:lvl1pPr marL="0" indent="0" algn="ctr" eaLnBrk="1" fontAlgn="auto" latinLnBrk="0" hangingPunct="1">
              <a:lnSpc>
                <a:spcPct val="110000"/>
              </a:lnSpc>
              <a:buNone/>
              <a:defRPr sz="1800" u="none" strike="noStrike" kern="1200" cap="none" spc="200" normalizeH="0" baseline="0">
                <a:solidFill>
                  <a:schemeClr val="tx1">
                    <a:lumMod val="65000"/>
                    <a:lumOff val="35000"/>
                  </a:schemeClr>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单击此处编辑副标题</a:t>
            </a:r>
            <a:endParaRPr lang="zh-CN" altLang="en-US"/>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456300" y="774000"/>
            <a:ext cx="8229600" cy="5482800"/>
          </a:xfrm>
        </p:spPr>
        <p:txBody>
          <a:bodyPr/>
          <a:lstStyle>
            <a:lvl1pPr marL="171450" indent="-17145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
        <p:nvSpPr>
          <p:cNvPr id="2" name="标题 1"/>
          <p:cNvSpPr>
            <a:spLocks noGrp="1"/>
          </p:cNvSpPr>
          <p:nvPr>
            <p:ph type="title" hasCustomPrompt="1"/>
            <p:custDataLst>
              <p:tags r:id="rId4"/>
            </p:custDataLst>
          </p:nvPr>
        </p:nvSpPr>
        <p:spPr>
          <a:xfrm>
            <a:off x="899100" y="2484000"/>
            <a:ext cx="73494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4500" b="1" i="0" u="none" strike="noStrike" kern="1200" cap="none" spc="300" normalizeH="0" baseline="0" noProof="1">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5"/>
            </p:custDataLst>
          </p:nvPr>
        </p:nvSpPr>
        <p:spPr>
          <a:xfrm>
            <a:off x="899100" y="3560400"/>
            <a:ext cx="7349400" cy="471600"/>
          </a:xfrm>
        </p:spPr>
        <p:txBody>
          <a:bodyPr lIns="90000" tIns="46800" rIns="90000" bIns="46800">
            <a:normAutofit/>
          </a:bodyPr>
          <a:lstStyle>
            <a:lvl1pPr marL="0" indent="0" algn="ctr">
              <a:lnSpc>
                <a:spcPct val="110000"/>
              </a:lnSpc>
              <a:buNone/>
              <a:defRPr sz="1800" spc="200" baseline="0">
                <a:solidFill>
                  <a:schemeClr val="tx1">
                    <a:lumMod val="65000"/>
                    <a:lumOff val="35000"/>
                  </a:schemeClr>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456300" y="1490400"/>
            <a:ext cx="8226900" cy="47592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1714500" indent="0">
              <a:buNone/>
              <a:defRPr/>
            </a:lvl6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hasCustomPrompt="1"/>
            <p:custDataLst>
              <p:tags r:id="rId1"/>
            </p:custDataLst>
          </p:nvPr>
        </p:nvSpPr>
        <p:spPr>
          <a:xfrm>
            <a:off x="1493100" y="3848400"/>
            <a:ext cx="5826600" cy="766800"/>
          </a:xfrm>
        </p:spPr>
        <p:txBody>
          <a:bodyPr lIns="90000" tIns="46800" rIns="90000" bIns="46800" anchor="b" anchorCtr="0">
            <a:normAutofit/>
          </a:bodyPr>
          <a:lstStyle>
            <a:lvl1pPr>
              <a:defRPr sz="3300" b="1" i="0" u="none" strike="noStrike" kern="1200" cap="none" spc="300" normalizeH="0" baseline="0">
                <a:solidFill>
                  <a:schemeClr val="tx1">
                    <a:lumMod val="85000"/>
                    <a:lumOff val="15000"/>
                  </a:schemeClr>
                </a:solidFill>
                <a:effectLst/>
                <a:uFillTx/>
              </a:defRPr>
            </a:lvl1pPr>
          </a:lstStyle>
          <a:p>
            <a:r>
              <a:rPr lang="zh-CN" altLang="en-US"/>
              <a:t>单击此处编辑标题</a:t>
            </a:r>
            <a:endParaRPr lang="zh-CN" altLang="en-US"/>
          </a:p>
        </p:txBody>
      </p:sp>
      <p:sp>
        <p:nvSpPr>
          <p:cNvPr id="3" name="文本占位符 2"/>
          <p:cNvSpPr>
            <a:spLocks noGrp="1"/>
          </p:cNvSpPr>
          <p:nvPr>
            <p:ph type="body" idx="1" hasCustomPrompt="1"/>
            <p:custDataLst>
              <p:tags r:id="rId2"/>
            </p:custDataLst>
          </p:nvPr>
        </p:nvSpPr>
        <p:spPr>
          <a:xfrm>
            <a:off x="1493100" y="4615200"/>
            <a:ext cx="5826600" cy="867600"/>
          </a:xfrm>
        </p:spPr>
        <p:txBody>
          <a:bodyPr lIns="90000" tIns="46800" rIns="90000" bIns="46800">
            <a:normAutofit/>
          </a:bodyPr>
          <a:lstStyle>
            <a:lvl1pPr marL="0" indent="0" eaLnBrk="1" fontAlgn="auto" latinLnBrk="0" hangingPunct="1">
              <a:lnSpc>
                <a:spcPct val="130000"/>
              </a:lnSpc>
              <a:buNone/>
              <a:defRPr kumimoji="0" lang="zh-CN" altLang="en-US" sz="13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单击此处编辑文本</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456300" y="1501200"/>
            <a:ext cx="3882600" cy="4748400"/>
          </a:xfrm>
        </p:spPr>
        <p:txBody>
          <a:bodyPr vert="horz" lIns="90000" tIns="46800" rIns="90000" bIns="4680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4808700" y="1501200"/>
            <a:ext cx="3882600" cy="4748400"/>
          </a:xfrm>
        </p:spPr>
        <p:txBody>
          <a:bodyPr lIns="90000" tIns="46800" rIns="90000" bIns="46800">
            <a:normAutofit/>
          </a:bodyPr>
          <a:lstStyle>
            <a:lvl1pPr marL="171450" indent="-171450" eaLnBrk="1" fontAlgn="auto" latinLnBrk="0" hangingPunct="1">
              <a:lnSpc>
                <a:spcPct val="130000"/>
              </a:lnSpc>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514350" indent="-171450" defTabSz="914400" eaLnBrk="1" fontAlgn="auto" latinLnBrk="0" hangingPunct="1">
              <a:lnSpc>
                <a:spcPct val="120000"/>
              </a:lnSpc>
              <a:buFont typeface="Arial" panose="020b0604020202020204" pitchFamily="34" charset="0"/>
              <a:buChar char="●"/>
              <a:tabLst>
                <a:tab pos="1609725"/>
              </a:tabLst>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857250" indent="-171450" eaLnBrk="1" fontAlgn="auto" latinLnBrk="0" hangingPunct="1">
              <a:lnSpc>
                <a:spcPct val="120000"/>
              </a:lnSpc>
              <a:buFont typeface="Arial" panose="020b0604020202020204" pitchFamily="34" charset="0"/>
              <a:buChar char="●"/>
              <a:defRPr sz="12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200150" indent="-171450" eaLnBrk="1" fontAlgn="auto" latinLnBrk="0" hangingPunct="1">
              <a:lnSpc>
                <a:spcPct val="120000"/>
              </a:lnSpc>
              <a:buFont typeface="Wingdings" panose="05000000000000000000" charset="0"/>
              <a:buChar char=""/>
              <a:defRPr sz="105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05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5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6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7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456300" y="1429200"/>
            <a:ext cx="40068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15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456300"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4676813" y="1421729"/>
            <a:ext cx="40068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1" i="0" u="none" strike="noStrike" kern="1200" cap="none" spc="200" normalizeH="0" baseline="0" noProof="1">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4676813" y="1854000"/>
            <a:ext cx="4006800" cy="4395600"/>
          </a:xfrm>
        </p:spPr>
        <p:txBody>
          <a:bodyPr vert="horz" lIns="101600" tIns="0" rIns="82550" bIns="0" rtlCol="0">
            <a:normAutofit/>
          </a:bodyPr>
          <a:lstStyle>
            <a:lvl1pPr marL="171450" marR="0" lvl="0" indent="-171450" algn="l" defTabSz="914400" rtl="0" eaLnBrk="1" fontAlgn="auto" latinLnBrk="0" hangingPunct="1">
              <a:lnSpc>
                <a:spcPct val="13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20000"/>
              </a:lnSpc>
              <a:spcBef>
                <a:spcPct val="0"/>
              </a:spcBef>
              <a:spcAft>
                <a:spcPts val="6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857250" marR="0" lvl="2" indent="-171450" algn="l" defTabSz="914400" rtl="0" eaLnBrk="1" fontAlgn="auto" latinLnBrk="0" hangingPunct="1">
              <a:lnSpc>
                <a:spcPct val="120000"/>
              </a:lnSpc>
              <a:spcBef>
                <a:spcPct val="0"/>
              </a:spcBef>
              <a:spcAft>
                <a:spcPts val="600"/>
              </a:spcAft>
              <a:buFont typeface="Arial" panose="020b0604020202020204" pitchFamily="34" charset="0"/>
              <a:buChar char="●"/>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200150" marR="0" lvl="3" indent="-171450" algn="l" defTabSz="914400" rtl="0" eaLnBrk="1" fontAlgn="auto" latinLnBrk="0" hangingPunct="1">
              <a:lnSpc>
                <a:spcPct val="120000"/>
              </a:lnSpc>
              <a:spcBef>
                <a:spcPct val="0"/>
              </a:spcBef>
              <a:spcAft>
                <a:spcPts val="300"/>
              </a:spcAft>
              <a:buFont typeface="Wingdings" panose="05000000000000000000"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1543050" marR="0" lvl="4" indent="-171450" algn="l" defTabSz="914400" rtl="0" eaLnBrk="1" fontAlgn="auto" latinLnBrk="0" hangingPunct="1">
              <a:lnSpc>
                <a:spcPct val="120000"/>
              </a:lnSpc>
              <a:spcBef>
                <a:spcPct val="0"/>
              </a:spcBef>
              <a:spcAft>
                <a:spcPts val="300"/>
              </a:spcAft>
              <a:buFont typeface="Arial" panose="020b0604020202020204" pitchFamily="34" charset="0"/>
              <a:buChar char="•"/>
              <a:defRPr kumimoji="0" lang="zh-CN" altLang="en-US" sz="105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8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9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0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1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2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3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4_自定义版式">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1400" b="0" smtClean="0">
                <a:solidFill>
                  <a:srgbClr val="5F5F5F"/>
                </a:solidFill>
              </a:rPr>
              <a:t>-</a:t>
            </a:r>
            <a:fld id="{C2D1088F-7570-48BA-BC40-D11F25FB6C22}" type="slidenum">
              <a:rPr lang="zh-CN" altLang="en-US" sz="1400" b="0" smtClean="0">
                <a:solidFill>
                  <a:srgbClr val="5F5F5F"/>
                </a:solidFill>
              </a:rPr>
              <a:t>1</a:t>
            </a:fld>
            <a:r>
              <a:rPr lang="en-US" altLang="zh-CN" sz="1400" b="0" smtClean="0">
                <a:solidFill>
                  <a:srgbClr val="5F5F5F"/>
                </a:solidFill>
              </a:rPr>
              <a:t>-</a:t>
            </a:r>
            <a:endParaRPr lang="zh-CN" altLang="en-US" sz="1400" b="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rgbClr val="FFFFFF"/>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456300" y="608400"/>
            <a:ext cx="82269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27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xfrm>
      </p:grpSpPr>
      <p:sp>
        <p:nvSpPr>
          <p:cNvPr id="3" name="图片占位符 2"/>
          <p:cNvSpPr>
            <a:spLocks noGrp="1"/>
          </p:cNvSpPr>
          <p:nvPr>
            <p:ph type="pic" idx="1"/>
            <p:custDataLst>
              <p:tags r:id="rId1"/>
            </p:custDataLst>
          </p:nvPr>
        </p:nvSpPr>
        <p:spPr>
          <a:xfrm>
            <a:off x="456300" y="1555200"/>
            <a:ext cx="3924808"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4762800" y="1555200"/>
            <a:ext cx="39204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anose="020b0604020202020204" pitchFamily="34" charset="0"/>
              <a:buNone/>
              <a:defRPr kumimoji="0" lang="zh-CN" altLang="en-US" sz="12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342900" indent="0" defTabSz="914400" eaLnBrk="1" fontAlgn="auto" latinLnBrk="0" hangingPunct="1">
              <a:buFont typeface="Arial" panose="020b0604020202020204" pitchFamily="34" charset="0"/>
              <a:buNone/>
              <a:tabLst>
                <a:tab pos="1609725"/>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xfrm>
      </p:grpSpPr>
      <p:sp>
        <p:nvSpPr>
          <p:cNvPr id="2" name="竖排标题 1"/>
          <p:cNvSpPr>
            <a:spLocks noGrp="1"/>
          </p:cNvSpPr>
          <p:nvPr>
            <p:ph type="title" orient="vert" hasCustomPrompt="1"/>
            <p:custDataLst>
              <p:tags r:id="rId1"/>
            </p:custDataLst>
          </p:nvPr>
        </p:nvSpPr>
        <p:spPr>
          <a:xfrm>
            <a:off x="7676100" y="914400"/>
            <a:ext cx="783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100" b="1" i="0" u="none" strike="noStrike" kern="1200" cap="none" spc="30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3" name="竖排文字占位符 2"/>
          <p:cNvSpPr>
            <a:spLocks noGrp="1"/>
          </p:cNvSpPr>
          <p:nvPr>
            <p:ph type="body" orient="vert" idx="1"/>
            <p:custDataLst>
              <p:tags r:id="rId2"/>
            </p:custDataLst>
          </p:nvPr>
        </p:nvSpPr>
        <p:spPr>
          <a:xfrm>
            <a:off x="685800" y="914400"/>
            <a:ext cx="6876900" cy="5029200"/>
          </a:xfrm>
        </p:spPr>
        <p:txBody>
          <a:bodyPr vert="eaVert" lIns="46800" tIns="46800" rIns="46800" bIns="46800"/>
          <a:lstStyle>
            <a:lvl1pPr marL="171450" indent="-17145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514350" indent="-171450" defTabSz="914400" eaLnBrk="1" fontAlgn="auto" latinLnBrk="0" hangingPunct="1">
              <a:lnSpc>
                <a:spcPct val="120000"/>
              </a:lnSpc>
              <a:spcAft>
                <a:spcPts val="600"/>
              </a:spcAft>
              <a:buFont typeface="Arial" panose="020b0604020202020204" pitchFamily="34" charset="0"/>
              <a:buChar char="●"/>
              <a:tabLst>
                <a:tab pos="1609725"/>
              </a:tabLst>
              <a:defRPr u="none" strike="noStrike" kern="1200" cap="none" spc="150" normalizeH="0" baseline="0">
                <a:solidFill>
                  <a:schemeClr val="tx1">
                    <a:lumMod val="65000"/>
                    <a:lumOff val="35000"/>
                  </a:schemeClr>
                </a:solidFill>
                <a:uFillTx/>
              </a:defRPr>
            </a:lvl2pPr>
            <a:lvl3pPr marL="857250" indent="-17145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200150" indent="-17145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1543050" indent="-17145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slideLayout" Target="../slideLayouts/slideLayout52.xml" /><Relationship Id="rId53" Type="http://schemas.openxmlformats.org/officeDocument/2006/relationships/slideLayout" Target="../slideLayouts/slideLayout53.xml" /><Relationship Id="rId54" Type="http://schemas.openxmlformats.org/officeDocument/2006/relationships/slideLayout" Target="../slideLayouts/slideLayout54.xml" /><Relationship Id="rId55" Type="http://schemas.openxmlformats.org/officeDocument/2006/relationships/slideLayout" Target="../slideLayouts/slideLayout55.xml" /><Relationship Id="rId56" Type="http://schemas.openxmlformats.org/officeDocument/2006/relationships/slideLayout" Target="../slideLayouts/slideLayout56.xml" /><Relationship Id="rId57" Type="http://schemas.openxmlformats.org/officeDocument/2006/relationships/slideLayout" Target="../slideLayouts/slideLayout57.xml" /><Relationship Id="rId58" Type="http://schemas.openxmlformats.org/officeDocument/2006/relationships/tags" Target="../tags/tag57.xml" /><Relationship Id="rId59" Type="http://schemas.openxmlformats.org/officeDocument/2006/relationships/tags" Target="../tags/tag58.xml" /><Relationship Id="rId6" Type="http://schemas.openxmlformats.org/officeDocument/2006/relationships/slideLayout" Target="../slideLayouts/slideLayout6.xml" /><Relationship Id="rId60" Type="http://schemas.openxmlformats.org/officeDocument/2006/relationships/tags" Target="../tags/tag59.xml" /><Relationship Id="rId61" Type="http://schemas.openxmlformats.org/officeDocument/2006/relationships/tags" Target="../tags/tag60.xml" /><Relationship Id="rId62" Type="http://schemas.openxmlformats.org/officeDocument/2006/relationships/tags" Target="../tags/tag61.xml" /><Relationship Id="rId63" Type="http://schemas.openxmlformats.org/officeDocument/2006/relationships/tags" Target="../tags/tag62.xml" /><Relationship Id="rId64" Type="http://schemas.openxmlformats.org/officeDocument/2006/relationships/theme" Target="../theme/theme1.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rgbClr val="FFFFFF"/>
        </a:solidFill>
        <a:effectLst/>
      </p:bgPr>
    </p:bg>
    <p:spTree>
      <p:nvGrpSpPr>
        <p:cNvPr id="1" name=""/>
        <p:cNvGrpSpPr/>
        <p:nvPr/>
      </p:nvGrpSpPr>
      <p:grpSpPr>
        <a:xfrm>
          <a:off x="0" y="0"/>
          <a:ext cx="0" cy="0"/>
        </a:xfrm>
      </p:grpSpPr>
      <p:sp>
        <p:nvSpPr>
          <p:cNvPr id="2" name="标题占位符 1"/>
          <p:cNvSpPr>
            <a:spLocks noGrp="1"/>
          </p:cNvSpPr>
          <p:nvPr>
            <p:ph type="title"/>
            <p:custDataLst>
              <p:tags r:id="rId58"/>
            </p:custDataLst>
          </p:nvPr>
        </p:nvSpPr>
        <p:spPr>
          <a:xfrm>
            <a:off x="456300" y="608400"/>
            <a:ext cx="8226900" cy="705600"/>
          </a:xfrm>
          <a:prstGeom prst="rect">
            <a:avLst/>
          </a:prstGeom>
        </p:spPr>
        <p:txBody>
          <a:bodyPr vert="horz" lIns="90170" tIns="46990" rIns="90170" bIns="46990" rtlCol="0" anchor="ctr"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59"/>
            </p:custDataLst>
          </p:nvPr>
        </p:nvSpPr>
        <p:spPr>
          <a:xfrm>
            <a:off x="456300" y="1490400"/>
            <a:ext cx="8226900" cy="4759200"/>
          </a:xfrm>
          <a:prstGeom prst="rect">
            <a:avLst/>
          </a:prstGeom>
        </p:spPr>
        <p:txBody>
          <a:bodyPr vert="horz" lIns="90000" tIns="46800" rIns="90000" bIns="4680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60"/>
            </p:custDataLst>
          </p:nvPr>
        </p:nvSpPr>
        <p:spPr>
          <a:xfrm>
            <a:off x="459000" y="6314400"/>
            <a:ext cx="2025000" cy="316800"/>
          </a:xfrm>
          <a:prstGeom prst="rect">
            <a:avLst/>
          </a:prstGeom>
        </p:spPr>
        <p:txBody>
          <a:bodyPr vert="horz" lIns="91440" tIns="45720" rIns="91440" bIns="45720" rtlCol="0" anchor="ctr">
            <a:normAutofit/>
          </a:bodyPr>
          <a:lstStyle>
            <a:lvl1pPr algn="l">
              <a:defRPr sz="75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61"/>
            </p:custDataLst>
          </p:nvPr>
        </p:nvSpPr>
        <p:spPr>
          <a:xfrm>
            <a:off x="3087000" y="6314400"/>
            <a:ext cx="2970000" cy="316800"/>
          </a:xfrm>
          <a:prstGeom prst="rect">
            <a:avLst/>
          </a:prstGeom>
        </p:spPr>
        <p:txBody>
          <a:bodyPr vert="horz" lIns="91440" tIns="45720" rIns="91440" bIns="45720" rtlCol="0" anchor="ctr">
            <a:normAutofit/>
          </a:bodyPr>
          <a:lstStyle>
            <a:lvl1pPr algn="ctr">
              <a:defRPr sz="75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a:p>
        </p:txBody>
      </p:sp>
      <p:sp>
        <p:nvSpPr>
          <p:cNvPr id="6" name="灯片编号占位符 5"/>
          <p:cNvSpPr>
            <a:spLocks noGrp="1"/>
          </p:cNvSpPr>
          <p:nvPr>
            <p:ph type="sldNum" sz="quarter" idx="4"/>
            <p:custDataLst>
              <p:tags r:id="rId62"/>
            </p:custDataLst>
          </p:nvPr>
        </p:nvSpPr>
        <p:spPr>
          <a:xfrm>
            <a:off x="6658200" y="6314400"/>
            <a:ext cx="2025000" cy="316800"/>
          </a:xfrm>
          <a:prstGeom prst="rect">
            <a:avLst/>
          </a:prstGeom>
        </p:spPr>
        <p:txBody>
          <a:bodyPr vert="horz" lIns="91440" tIns="45720" rIns="91440" bIns="45720" rtlCol="0" anchor="ctr">
            <a:normAutofit/>
          </a:bodyPr>
          <a:lstStyle>
            <a:lvl1pPr algn="r">
              <a:defRPr sz="75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t>0</a:t>
            </a:fld>
            <a:endParaRPr lang="zh-CN" altLang="en-US"/>
          </a:p>
        </p:txBody>
      </p:sp>
    </p:spTree>
    <p:custDataLst>
      <p:tags r:id="rId6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 id="2147483705" r:id="rId57"/>
  </p:sldLayoutIdLst>
  <p:transition/>
  <p:timing/>
  <p:txStyles>
    <p:titleStyle>
      <a:lvl1pPr algn="l" defTabSz="685800" rtl="0" eaLnBrk="1" fontAlgn="auto" latinLnBrk="0" hangingPunct="1">
        <a:lnSpc>
          <a:spcPct val="100000"/>
        </a:lnSpc>
        <a:spcBef>
          <a:spcPct val="0"/>
        </a:spcBef>
        <a:buNone/>
        <a:defRPr sz="27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3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514350" indent="-171450" algn="l" defTabSz="685800" rtl="0" eaLnBrk="1" fontAlgn="auto" latinLnBrk="0" hangingPunct="1">
        <a:lnSpc>
          <a:spcPct val="120000"/>
        </a:lnSpc>
        <a:spcBef>
          <a:spcPct val="0"/>
        </a:spcBef>
        <a:spcAft>
          <a:spcPts val="600"/>
        </a:spcAft>
        <a:buFont typeface="Arial" panose="020b0604020202020204" pitchFamily="34" charset="0"/>
        <a:buChar char="●"/>
        <a:tabLst>
          <a:tab pos="1207135"/>
        </a:tabLst>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857250" indent="-171450" algn="l" defTabSz="685800" rtl="0" eaLnBrk="1" fontAlgn="auto" latinLnBrk="0" hangingPunct="1">
        <a:lnSpc>
          <a:spcPct val="120000"/>
        </a:lnSpc>
        <a:spcBef>
          <a:spcPct val="0"/>
        </a:spcBef>
        <a:spcAft>
          <a:spcPts val="600"/>
        </a:spcAft>
        <a:buFont typeface="Arial" panose="020b0604020202020204" pitchFamily="34" charset="0"/>
        <a:buChar char="●"/>
        <a:defRPr sz="12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200150" indent="-171450" algn="l" defTabSz="685800" rtl="0" eaLnBrk="1" fontAlgn="auto" latinLnBrk="0" hangingPunct="1">
        <a:lnSpc>
          <a:spcPct val="120000"/>
        </a:lnSpc>
        <a:spcBef>
          <a:spcPct val="0"/>
        </a:spcBef>
        <a:spcAft>
          <a:spcPts val="300"/>
        </a:spcAft>
        <a:buFont typeface="Wingdings" panose="05000000000000000000"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1543050" indent="-171450" algn="l" defTabSz="685800" rtl="0" eaLnBrk="1" fontAlgn="auto" latinLnBrk="0" hangingPunct="1">
        <a:lnSpc>
          <a:spcPct val="120000"/>
        </a:lnSpc>
        <a:spcBef>
          <a:spcPct val="0"/>
        </a:spcBef>
        <a:spcAft>
          <a:spcPts val="300"/>
        </a:spcAft>
        <a:buFont typeface="Arial" panose="020b0604020202020204" pitchFamily="34" charset="0"/>
        <a:buChar char="•"/>
        <a:defRPr sz="105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5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 Id="rId6" Type="http://schemas.openxmlformats.org/officeDocument/2006/relationships/image" Target="../media/image1.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6.xml" /><Relationship Id="rId2" Type="http://schemas.openxmlformats.org/officeDocument/2006/relationships/slide" Target="slide1.xml" TargetMode="Internal" /><Relationship Id="rId3" Type="http://schemas.openxmlformats.org/officeDocument/2006/relationships/slide" Target="slide2.xml" TargetMode="Internal" /><Relationship Id="rId4" Type="http://schemas.openxmlformats.org/officeDocument/2006/relationships/slide" Target="slide7.xml" TargetMode="Internal" /><Relationship Id="rId5" Type="http://schemas.openxmlformats.org/officeDocument/2006/relationships/slide" Target="slide15.xml" TargetMode="Interna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标题 3"/>
          <p:cNvSpPr>
            <a:spLocks noGrp="1"/>
          </p:cNvSpPr>
          <p:nvPr>
            <p:ph type="title"/>
          </p:nvPr>
        </p:nvSpPr>
        <p:spPr/>
        <p:txBody>
          <a:bodyPr/>
          <a:lstStyle/>
          <a:p>
            <a:r>
              <a:rPr lang="zh-CN" altLang="en-US"/>
              <a:t>单元写作　深化理性思考</a:t>
            </a:r>
            <a:endParaRPr lang="zh-CN" altLang="zh-CN"/>
          </a:p>
        </p:txBody>
      </p:sp>
    </p:spTree>
  </p:cSld>
  <p:clrMapOvr>
    <a:masterClrMapping/>
  </p:clrMapOvr>
  <p:transition spd="slow">
    <p:cover dir="u"/>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05810" y="1106214"/>
            <a:ext cx="8384480" cy="5367655"/>
          </a:xfrm>
          <a:prstGeom prst="rect">
            <a:avLst/>
          </a:prstGeom>
        </p:spPr>
        <p:txBody>
          <a:bodyPr wrap="square">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热度是流量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流量是价值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这是网红世界、网红经济里的一层逻辑。无论周某曾经做过什么说过什么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在服刑期间如何改过自新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未来将如何发展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作为被追捧的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他都显得有些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流量潜质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也不应被恶意消费。正如人们所担心的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一些直播平台倘若借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不打工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的梗来营销炒作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坐享其成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的扭曲观念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岂不贻害无穷。这样的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我们不需要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这样的热度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更应该凉一凉。</a:t>
            </a:r>
            <a:r>
              <a:rPr lang="en-US" altLang="zh-CN" sz="2200" baseline="30000">
                <a:solidFill>
                  <a:srgbClr val="000000"/>
                </a:solidFill>
                <a:latin typeface="Times New Roman" panose="02020603050405020304" pitchFamily="18" charset="0"/>
                <a:cs typeface="Times New Roman" panose="02020603050405020304" pitchFamily="18" charset="0"/>
              </a:rPr>
              <a:t>[4]</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不是什么热点都能蹭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不是什么流量都能追。疫情期间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就有人推出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新型冠状病毒仿妆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a:t>
            </a:r>
            <a:r>
              <a:rPr lang="en-US" altLang="zh-CN" sz="2200">
                <a:solidFill>
                  <a:srgbClr val="000000"/>
                </a:solidFill>
                <a:latin typeface="Times New Roman" panose="02020603050405020304" pitchFamily="18" charset="0"/>
                <a:cs typeface="Times New Roman" panose="02020603050405020304" pitchFamily="18" charset="0"/>
              </a:rPr>
              <a:t>cos(</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角色扮演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肺炎</a:t>
            </a:r>
            <a:r>
              <a:rPr lang="en-US" altLang="zh-CN" sz="2200">
                <a:solidFill>
                  <a:srgbClr val="000000"/>
                </a:solidFill>
                <a:latin typeface="Times New Roman" panose="02020603050405020304" pitchFamily="18" charset="0"/>
                <a:cs typeface="Times New Roman" panose="02020603050405020304" pitchFamily="18" charset="0"/>
              </a:rPr>
              <a:t>&amp;</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医生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把伤害当娱乐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引发很多人的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不适感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。诸如此类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将灾难娱乐化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将行为低俗化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将价值扭曲化的言行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纵然能抓住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眼球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也不可能换来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互联网高速发展时代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网红兴起、流量汹涌并没有必然的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而为了红、为了火、为了利却突破底线、颠覆三观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则是在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纵恶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人们应该警醒、警惕并给予警示。</a:t>
            </a:r>
            <a:r>
              <a:rPr lang="en-US" altLang="zh-CN" sz="2200" baseline="30000">
                <a:solidFill>
                  <a:srgbClr val="000000"/>
                </a:solidFill>
                <a:latin typeface="Times New Roman" panose="02020603050405020304" pitchFamily="18" charset="0"/>
                <a:cs typeface="Times New Roman" panose="02020603050405020304" pitchFamily="18" charset="0"/>
              </a:rPr>
              <a:t>[6</a:t>
            </a:r>
            <a:r>
              <a:rPr lang="en-US" altLang="zh-CN" sz="2200" baseline="300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cover dir="ld"/>
      </p:transition>
    </mc:Choice>
    <mc:Fallback>
      <p:transition spd="slow">
        <p:cover dir="ld"/>
      </p:transition>
    </mc:Fallback>
  </mc:AlternateConten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indent="533400">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需要流量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更要有文化。其实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这一庞大群体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纷繁芜杂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参差不齐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有的夸张怪异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有的哗众取宠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有的则有真才实学。近年来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不少腹有诗书气自华的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知识人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被追捧为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传递知识、见识与才识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在很大程度上是有品位、有格调、有价值的典范。在铁打的网络、流水的网红之间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在流量与变现之间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那些得以存留下来的、被记住的并非是因为什么商业能力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而是弥足珍贵的文化魅力。</a:t>
            </a:r>
            <a:r>
              <a:rPr lang="en-US" altLang="zh-CN" sz="2200" baseline="300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只有守正且创新、身正且行直、怀珠且抱玉的人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赋能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才会变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[8</a:t>
            </a:r>
            <a:r>
              <a:rPr lang="en-US" altLang="zh-CN" sz="2200" baseline="300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cover dir="ld"/>
      </p:transition>
    </mc:Choice>
    <mc:Fallback>
      <p:transition spd="slow">
        <p:cover dir="ld"/>
      </p:transition>
    </mc:Fallback>
  </mc:AlternateConten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17301"/>
            <a:ext cx="8128000" cy="5297805"/>
          </a:xfrm>
          <a:prstGeom prst="rect">
            <a:avLst/>
          </a:prstGeom>
        </p:spPr>
        <p:txBody>
          <a:bodyPr>
            <a:spAutoFit/>
          </a:bodyPr>
          <a:lstStyle/>
          <a:p>
            <a:pPr indent="533400">
              <a:lnSpc>
                <a:spcPct val="11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我们不仅需要有文化力的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而且呼唤营造有生命力的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网红文化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。这既是一个行业健康发展所需要的良性氛围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网红经济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互联网经济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赖以生存的肌体生态。这就要警惕互联网之下的大众狂欢沦为突破底线的盲目疯狂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也要避免商业逐利的需求对网络发展趋势形成裹挟。人们想看到的肯定不是审丑、窥探、炒作、冲击公序良俗的种种不堪</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而是分享、协作、鼓励、创新、超越的可能性与可塑性。</a:t>
            </a:r>
            <a:r>
              <a:rPr lang="en-US" altLang="zh-CN" sz="2200" baseline="300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即便是流量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为湖北拼一单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给白衣天使加油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借美食给传统文化打个</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call</a:t>
            </a:r>
            <a:r>
              <a:rPr lang="en-US" altLang="zh-CN" sz="2200">
                <a:solidFill>
                  <a:srgbClr val="000000"/>
                </a:solidFill>
                <a:latin typeface="楷体" panose="02010609060101010101" pitchFamily="49" charset="-122"/>
                <a:ea typeface="方正书宋_GBK" panose="03000509000000000000" pitchFamily="65" charset="-122"/>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的正能量更多一些。抵制网红世界里的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文化癌变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涵养健康发展的精神气质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需要从每一个作品、每一份创意、每一点责任做起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更需要每个互联网平台不作助攻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承担起应尽的社会责任。</a:t>
            </a:r>
            <a:r>
              <a:rPr lang="en-US" altLang="zh-CN" sz="2200" baseline="30000">
                <a:solidFill>
                  <a:srgbClr val="000000"/>
                </a:solidFill>
                <a:latin typeface="Times New Roman" panose="02020603050405020304" pitchFamily="18" charset="0"/>
                <a:cs typeface="Times New Roman" panose="02020603050405020304" pitchFamily="18" charset="0"/>
              </a:rPr>
              <a:t>[10]</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10000"/>
              </a:lnSpc>
            </a:pPr>
            <a:r>
              <a:rPr lang="en-US"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出狱</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后的周某对过往所为直言</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后悔</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以后想在家种地。希望他不会在短暂的</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被追捧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中迷失</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而是能用劳动为自己赢得精彩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走好接下来的人生之路。</a:t>
            </a:r>
            <a:r>
              <a:rPr lang="en-US" altLang="zh-CN" sz="2200" baseline="30000">
                <a:solidFill>
                  <a:srgbClr val="000000"/>
                </a:solidFill>
                <a:latin typeface="Times New Roman" panose="02020603050405020304" pitchFamily="18" charset="0"/>
              </a:rPr>
              <a:t>[11]</a:t>
            </a:r>
            <a:endParaRPr lang="zh-CN" altLang="en-US" sz="2200"/>
          </a:p>
        </p:txBody>
      </p:sp>
    </p:spTree>
  </p:cSld>
  <p:clrMapOvr>
    <a:masterClrMapping/>
  </p:clrMapOvr>
  <mc:AlternateContent>
    <mc:Choice xmlns:p14="http://schemas.microsoft.com/office/powerpoint/2010/main" Requires="p14">
      <p:transition spd="slow" p14:dur="1300">
        <p:cover dir="ld"/>
      </p:transition>
    </mc:Choice>
    <mc:Fallback>
      <p:transition spd="slow">
        <p:cover dir="ld"/>
      </p:transition>
    </mc:Fallback>
  </mc:AlternateConten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亮点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赏析</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3" name="矩形 2"/>
          <p:cNvSpPr>
            <a:spLocks noChangeAspect="1"/>
          </p:cNvSpPr>
          <p:nvPr/>
        </p:nvSpPr>
        <p:spPr>
          <a:xfrm>
            <a:off x="508000" y="1629184"/>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标题一叹一问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抢眼。</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摆出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出名的荒诞剧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现象。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概括周某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被追捧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的狂欢事件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指出这是一种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咄咄怪事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网络文化病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属于议论文的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分析为什么是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咄咄怪事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这种恶意消费传播了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坐享其成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的扭曲观念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属于议论文的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精简的整句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采用了类比论证法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眼球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回眸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的借代手法好</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消除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网红文化病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的方法一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不可突破底线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不可颠覆三观。开启议论文的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怎么办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cover dir="ld"/>
      </p:transition>
    </mc:Choice>
    <mc:Fallback>
      <p:transition spd="slow">
        <p:cover dir="ld"/>
      </p:transition>
    </mc:Fallback>
  </mc:AlternateConten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[7]“</a:t>
            </a:r>
            <a:r>
              <a:rPr lang="zh-CN" altLang="zh-CN" sz="2200">
                <a:solidFill>
                  <a:srgbClr val="000000"/>
                </a:solidFill>
                <a:latin typeface="Times New Roman" panose="02020603050405020304" pitchFamily="18" charset="0"/>
                <a:cs typeface="Times New Roman" panose="02020603050405020304" pitchFamily="18" charset="0"/>
              </a:rPr>
              <a:t>并非是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正反分析法。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cs typeface="Times New Roman" panose="02020603050405020304" pitchFamily="18" charset="0"/>
              </a:rPr>
              <a:t>消除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网红文化病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的进一步方法是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在不突破底线、不颠覆三观的基础上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赋能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cs typeface="Times New Roman" panose="02020603050405020304" pitchFamily="18" charset="0"/>
              </a:rPr>
              <a:t>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正反分析说理法。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cs typeface="Times New Roman" panose="02020603050405020304" pitchFamily="18" charset="0"/>
              </a:rPr>
              <a:t>消除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网红文化病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的再进一步的方法是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营造有生命力的网红文化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涵养健康发展的正能量。这段的遣词造句以及事例的列举特别精简</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pPr>
            <a:r>
              <a:rPr lang="en-US" altLang="zh-CN" sz="2200">
                <a:solidFill>
                  <a:srgbClr val="000000"/>
                </a:solidFill>
                <a:latin typeface="Times New Roman" panose="02020603050405020304" pitchFamily="18" charset="0"/>
                <a:cs typeface="Times New Roman" panose="02020603050405020304" pitchFamily="18" charset="0"/>
              </a:rPr>
              <a:t>[11]</a:t>
            </a:r>
            <a:r>
              <a:rPr lang="zh-CN" altLang="zh-CN" sz="2200">
                <a:solidFill>
                  <a:srgbClr val="000000"/>
                </a:solidFill>
                <a:latin typeface="Times New Roman" panose="02020603050405020304" pitchFamily="18" charset="0"/>
                <a:cs typeface="Times New Roman" panose="02020603050405020304" pitchFamily="18" charset="0"/>
              </a:rPr>
              <a:t>照应开头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并提出希望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能用劳动为自己赢得精彩。首尾照应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收束干净利落。</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cover dir="ld"/>
      </p:transition>
    </mc:Choice>
    <mc:Fallback>
      <p:transition spd="slow">
        <p:cover dir="ld"/>
      </p:transition>
    </mc:Fallback>
  </mc:AlternateConten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439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这是一篇结构上层层递进的典范议论文。首先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主体结构上的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怎么办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层次清晰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构成了结构上的递进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且详写了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怎么办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照应了题目中的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咋治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怎么办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部分的三个分论点更是层层递进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不突破三观底线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赋能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营造有生命力的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网红文化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紧锣密鼓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一锤重似一锤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锤锤击打出根治网红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文化癌变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的强音。再则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本文的遣词、造句、叙例精简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排偶整句的时时闪现增强了说理的气势。比喻、借代、对比、类比等手法的运用为议论的文采硬核加分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引申、正反、假设等多种论证方法的运用也让说理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头头是道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cover dir="ld"/>
      </p:transition>
    </mc:Choice>
    <mc:Fallback>
      <p:transition spd="slow">
        <p:cover dir="ld"/>
      </p:transition>
    </mc:Fallback>
  </mc:AlternateConten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考场实练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阅读下面的文字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根据要求作文。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有一种观点认为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作家写作时心里要装着读者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多倾听读者的呼声。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另一种看法是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作家写作时应该坚持自己的想法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不为读者所左右。</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假如你是创造生活的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你的生活就成了一部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那么你将如何对待你的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读者</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根据材料写一篇文章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谈谈你的看法。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角度自选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立意自定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题目自拟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明确文体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不得写成诗歌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不得少于</a:t>
            </a:r>
            <a:r>
              <a:rPr lang="en-US" altLang="zh-CN" sz="2200">
                <a:solidFill>
                  <a:srgbClr val="000000"/>
                </a:solidFill>
                <a:latin typeface="Times New Roman" panose="02020603050405020304" pitchFamily="18" charset="0"/>
                <a:cs typeface="Times New Roman" panose="02020603050405020304" pitchFamily="18" charset="0"/>
              </a:rPr>
              <a:t>800</a:t>
            </a:r>
            <a:r>
              <a:rPr lang="zh-CN" altLang="zh-CN" sz="2200">
                <a:solidFill>
                  <a:srgbClr val="000000"/>
                </a:solidFill>
                <a:latin typeface="Times New Roman" panose="02020603050405020304" pitchFamily="18" charset="0"/>
                <a:cs typeface="Times New Roman" panose="02020603050405020304" pitchFamily="18" charset="0"/>
              </a:rPr>
              <a:t>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不得抄袭、套作。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split orient="vert" dir="in"/>
      </p:transition>
    </mc:Choice>
    <mc:Fallback>
      <p:transition spd="slow">
        <p:split orient="vert" dir="in"/>
      </p:transition>
    </mc:Fallback>
  </mc:AlternateConten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考场实练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写作指导</a:t>
            </a:r>
            <a:r>
              <a:rPr lang="zh-CN" altLang="zh-CN" sz="2200">
                <a:solidFill>
                  <a:srgbClr val="000000"/>
                </a:solidFill>
                <a:latin typeface="Times New Roman" panose="02020603050405020304" pitchFamily="18" charset="0"/>
                <a:cs typeface="Times New Roman" panose="02020603050405020304" pitchFamily="18" charset="0"/>
              </a:rPr>
              <a:t>本篇作文重点应落在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你将如何对待你的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个体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个体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家国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辩证关系中考量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把握好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个体价值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社会价值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当世价值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历史价值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之间的关系。好的作品历来都是既与读者共鸣又能彰显个人风格。作者与读者互相成全才能创造美好的阅读生活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创造生活的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只有平衡了自我与时代家国的关系才能创造真正属于个人与家国的好时代。作为生活的创造者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要有坚定的精神信仰和精神追求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同时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扎实生活、扎实创造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这也是对生活的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读者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负责。据此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可有如下立意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我的生活我做主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走自己的路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让别人说去吧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兼听则明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偏信则暗</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④</a:t>
            </a:r>
            <a:r>
              <a:rPr lang="zh-CN" altLang="zh-CN" sz="2200">
                <a:solidFill>
                  <a:srgbClr val="000000"/>
                </a:solidFill>
                <a:latin typeface="Times New Roman" panose="02020603050405020304" pitchFamily="18" charset="0"/>
                <a:cs typeface="Times New Roman" panose="02020603050405020304" pitchFamily="18" charset="0"/>
              </a:rPr>
              <a:t>听取他人意见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让人生更多彩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⑤</a:t>
            </a:r>
            <a:r>
              <a:rPr lang="zh-CN" altLang="zh-CN" sz="2200">
                <a:solidFill>
                  <a:srgbClr val="000000"/>
                </a:solidFill>
                <a:latin typeface="Times New Roman" panose="02020603050405020304" pitchFamily="18" charset="0"/>
                <a:cs typeface="Times New Roman" panose="02020603050405020304" pitchFamily="18" charset="0"/>
              </a:rPr>
              <a:t>心怀他人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成功更精彩。</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split orient="vert" dir="in"/>
      </p:transition>
    </mc:Choice>
    <mc:Fallback>
      <p:transition spd="slow">
        <p:split orient="vert" dir="in"/>
      </p:transition>
    </mc:Fallback>
  </mc:AlternateConten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考场实练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参考例文</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ct val="0"/>
              </a:spcAft>
              <a:tabLst>
                <a:tab pos="1188085"/>
                <a:tab pos="2163445"/>
                <a:tab pos="3142615"/>
                <a:tab pos="4190365"/>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我的生活我做主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有一种看法说作家写作时应该坚持自己的想法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不为读者所左右。假如我们是创造生活的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我们的生活就成了一部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那么我们又如何对待我们的读者呢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一位伟人说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要么你去驾驭生命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要么是生命驾驭你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你的心态决定谁是坐骑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谁是骑师。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坐骑犹如奴隶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不能主宰自己的生活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而骑师却能驾驭自己的生命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主宰自己的人生。因此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想要成为生命的骑师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就要自己的生活自己做主。</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split orient="vert" dir="in"/>
      </p:transition>
    </mc:Choice>
    <mc:Fallback>
      <p:transition spd="slow">
        <p:split orient="vert" dir="in"/>
      </p:transition>
    </mc:Fallback>
  </mc:AlternateConten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考场实练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自己的生活自己做主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就是不要让别人左右你的思想。法国作家帕斯卡尔说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人是一根能思想的苇草。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我们每个人都有思想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并且随着年龄的增长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认识的提高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思想会越来越成熟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在成长的过程中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总有些因素会影响我们的信念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甚至会左右我们的思想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使得我们不能够主宰自己的生活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而沦为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坐骑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为了能够主宰自己的生活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就要坚定自己的信念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要有独立思考的能力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有明确的判断力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不让别人左右自己的思想</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split orient="vert" dir="in"/>
      </p:transition>
    </mc:Choice>
    <mc:Fallback>
      <p:transition spd="slow">
        <p:split orient="vert" dir="in"/>
      </p:transition>
    </mc:Fallback>
  </mc:AlternateConten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a:hlinkClick r:id="rId2"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学习目标</a:t>
            </a:r>
            <a:endParaRPr lang="zh-CN" altLang="en-US" sz="1400">
              <a:solidFill>
                <a:schemeClr val="bg1"/>
              </a:solidFill>
              <a:latin typeface="微软雅黑" pitchFamily="34" charset="-122"/>
              <a:ea typeface="微软雅黑" pitchFamily="34" charset="-122"/>
            </a:endParaRPr>
          </a:p>
        </p:txBody>
      </p:sp>
      <p:sp>
        <p:nvSpPr>
          <p:cNvPr id="11" name="矩形 10">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itchFamily="34" charset="-122"/>
              <a:ea typeface="微软雅黑" pitchFamily="34" charset="-122"/>
            </a:endParaRPr>
          </a:p>
        </p:txBody>
      </p:sp>
      <p:sp>
        <p:nvSpPr>
          <p:cNvPr id="12" name="矩形 11">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3" name="矩形 12">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919864"/>
            <a:ext cx="8128000" cy="130873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了解理性思考的内涵及特点。</a:t>
            </a:r>
            <a:endParaRPr lang="zh-CN" altLang="zh-CN" sz="2200">
              <a:solidFill>
                <a:srgbClr val="000000"/>
              </a:solidFill>
              <a:latin typeface="NEU-BZ-S92"/>
              <a:ea typeface="方正书宋_GBK" panose="03000509000000000000" pitchFamily="65" charset="-122"/>
              <a:cs typeface="Times New Roman"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通过学习借鉴优秀文章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提升理性思考的品质能力。</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结合写作实践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能够有理有据地把道理说清楚。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2000">
        <p:fade thruBlk="1"/>
      </p:transition>
    </mc:Choice>
    <mc:Fallback>
      <p:transition spd="slow">
        <p:fade thruBlk="1"/>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考场实练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1028"/>
            <a:ext cx="8128000" cy="2932430"/>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生活没有彩排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每场都是现场直播。诗人汪国真说过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既然选择了远方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便只顾风雨兼程。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越来越多的人选择行走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内心却毫无目的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凭借的无外乎是对远方的执着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内心的茫然折磨着他们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让他们痛苦不堪。有的人就这样碌碌无为地过了一生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回过头来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才发现什么也没留下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徒留一声叹息与满心的遗憾。生命如此短暂而珍贵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要有自己的理想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绝不能随波逐流。自己的生活自己做主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才不会成为生命的奴隶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自己的生活自己做主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才不会让生命留下遗憾</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split orient="vert" dir="in"/>
      </p:transition>
    </mc:Choice>
    <mc:Fallback>
      <p:transition spd="slow">
        <p:split orient="vert" dir="in"/>
      </p:transition>
    </mc:Fallback>
  </mc:AlternateConten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考场实练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自己的生活自己做主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并不是一味固执己见。在这个个性鲜明的时代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年轻人总是张扬地标榜自己的特立独行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唯恐别人不知道。殊不知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一味地标榜自己的个性而忽视了别人友善的建议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不仅思想得不到提升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而且也会对生活观、价值观的完善带来一定的阻碍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不利于以后的发展。因此</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对于别人友好的建议或想法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要懂得接受、融合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这样才能不断丰富自己的思想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才能更好地规划自己的生活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主宰自己的人生。</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自己的生活自己做主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是一个人成长成熟的体现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它代表着我们有理想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有主见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有破釜沉舟的勇气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能在生命的大潮中破浪前行。所以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不管遇到多大的困难与挑战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不管其多么令人难以抉择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我们依然要坚定地说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我的生活我做主</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split orient="vert" dir="in"/>
      </p:transition>
    </mc:Choice>
    <mc:Fallback>
      <p:transition spd="slow">
        <p:split orient="vert" dir="in"/>
      </p:transition>
    </mc:Fallback>
  </mc:AlternateConten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 name="矩形 10">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8" name="矩形 17">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9" name="矩形 18">
            <a:hlinkClick r:id="rId5"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考场实练</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本文开篇先引述材料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然后进行引申分析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自己的生活自己做主。第二段从主宰自己的思想角度阐述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自己的生活自己做主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的含义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第三段从意义与价值角度阐述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自己的生活自己做主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的重要性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第四段体现理性思考的深化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自己的生活自己做主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但对于别人友好的建议或想法要懂得接受、融合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最后一段强化论点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并且指出如何才能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自己的生活自己做主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。文章立论鲜明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结构层次清晰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内容充实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语言流畅、精练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并且有一定的文采。</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20" name="New picture" hidden="1"/>
          <p:cNvPicPr/>
          <p:nvPr/>
        </p:nvPicPr>
        <p:blipFill>
          <a:blip r:embed="rId6"/>
          <a:stretch>
            <a:fillRect/>
          </a:stretch>
        </p:blipFill>
        <p:spPr>
          <a:xfrm>
            <a:off x="11734800" y="10236200"/>
            <a:ext cx="406400" cy="254000"/>
          </a:xfrm>
          <a:prstGeom prst="cube">
            <a:avLst/>
          </a:prstGeom>
        </p:spPr>
      </p:pic>
    </p:spTree>
  </p:cSld>
  <p:clrMapOvr>
    <a:masterClrMapping/>
  </p:clrMapOvr>
  <mc:AlternateContent>
    <mc:Choice xmlns:p14="http://schemas.microsoft.com/office/powerpoint/2010/main" Requires="p14">
      <p:transition spd="slow" p14:dur="1300">
        <p:split orient="vert" dir="in"/>
      </p:transition>
    </mc:Choice>
    <mc:Fallback>
      <p:transition spd="slow">
        <p:split orient="vert" dir="in"/>
      </p:transition>
    </mc:Fallback>
  </mc:AlternateConten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95536" y="1716948"/>
            <a:ext cx="8312472" cy="2932430"/>
          </a:xfrm>
          <a:prstGeom prst="rect">
            <a:avLst/>
          </a:prstGeom>
        </p:spPr>
        <p:txBody>
          <a:bodyPr wrap="square">
            <a:spAutoFit/>
          </a:bodyPr>
          <a:lstStyle/>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理性思考是一种有明确的思维方向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有充分的思维依据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能对事物或问题进行观察、比较、分析、综合、抽象与概括的一种思维。简单地说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理性思考就是一种建立在证据和逻辑推理基础上的思维方式。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深化理性思考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要求透过表象探究被忽略的事实真相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推导事物的发展趋势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要求敢于质疑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勇于追问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对事物作出理性的判断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还要注意提高思维品质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对看似简单的事物作深层思考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不能把问题简单化。</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如何在写作中深化理性思考呢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600">
        <p:pull dir="r"/>
      </p:transition>
    </mc:Choice>
    <mc:Fallback>
      <p:transition spd="slow">
        <p:pull dir="r"/>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179707"/>
            <a:ext cx="8128000" cy="496189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梳理思路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理性分析文章的主线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在对一个事物或一种现象进行理性思考的过程中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常常存在一个由感性认识上升到理性认识的过程。在这样的认识过程中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需要将事物分解开来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从不同角度、不同层面进行认识的深化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分别挖掘出其背后所隐含的意义或哲理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最后加以综合归纳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形成统一的、完整的理性认识。这是一个由分解到整合归纳的过程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但它不是简单的分与合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而是在分析过程中让认识取得质的飞跃。</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深化理性思考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要重点学会辩证分析和合理推断</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进行多向求异分析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使文章立意新颖</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分析事物的主要矛盾和矛盾的主要方面</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使文章立意深刻</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分析问题产生的原因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使文章具有说服力</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分析事物横向之间的联系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使观点更鲜明</a:t>
            </a:r>
            <a:r>
              <a:rPr lang="en-US" altLang="zh-CN" sz="2200">
                <a:solidFill>
                  <a:srgbClr val="000000"/>
                </a:solidFill>
                <a:latin typeface="Times New Roman" panose="02020603050405020304" pitchFamily="18" charset="0"/>
                <a:cs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分析事物的纵向历史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使说理更深入。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600">
        <p:pull dir="r"/>
      </p:transition>
    </mc:Choice>
    <mc:Fallback>
      <p:transition spd="slow">
        <p:pull dir="r"/>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78508"/>
            <a:ext cx="8128000" cy="415036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有了理性认知后还要能够恰当地概括和说明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理性思考的结果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在文章中应该得到完整而准确的体现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特别是自己通过感知而形成的统一的、完整的理性认识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需要运用恰当的语言加以概括和说明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它往往就是文章的主旨和灵魂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决定了文章的成败。概括自己的理性认知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可以采用下面两种方式。</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用一种形象而富有内涵和意蕴的句子来概括和说明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使其更加鲜活、灵动。如毛泽东在《改造我们的学习》中就用了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如果有了这种态度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那就既不是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头重脚轻根底浅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也不是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嘴尖皮厚腹中空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强调了一个共产党员起码应该具备的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马克思列宁主义的态度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生动形象而富有内涵</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600">
        <p:pull dir="r"/>
      </p:transition>
    </mc:Choice>
    <mc:Fallback>
      <p:transition spd="slow">
        <p:pull dir="r"/>
      </p:transition>
    </mc:Fallback>
  </mc:AlternateConten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用一种明确的、概括性的、议论性的语言直接加以表述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使其更加直白、鲜明。如卢梭在《怜悯是人的天性》中总结道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可以肯定的是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怜悯心是一种自然的感情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它能缓和每一个人只知道顾自己的自爱心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从而有助于整个人类的互相保存。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言简意赅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表意准确、鲜明。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600">
        <p:pull dir="r"/>
      </p:transition>
    </mc:Choice>
    <mc:Fallback>
      <p:transition spd="slow">
        <p:pull dir="r"/>
      </p:transition>
    </mc:Fallback>
  </mc:AlternateConten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技法指导</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佳作赏析</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a:lnSpc>
                <a:spcPct val="120000"/>
              </a:lnSpc>
              <a:spcAft>
                <a:spcPct val="0"/>
              </a:spcAft>
              <a:tabLst>
                <a:tab pos="1188085"/>
                <a:tab pos="2163445"/>
                <a:tab pos="3142615"/>
                <a:tab pos="4190365"/>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段落安排上努力体现内容的递进关系</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cs typeface="Times New Roman" panose="02020603050405020304" pitchFamily="18" charset="0"/>
              </a:rPr>
              <a:t>从论证思路上看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递进式结构更能体现理性思考深化的过程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因而在安排文章段落时要尽力采用递进关系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以更好地反映纵向探究、步步深入的思维轨迹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也体现由浅入深、由表及里的思维规律。比如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毛泽东的《改造我们的学习》先指出中国共产党二十年来出现的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好现象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然后退一步说依然存在的缺点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并透过缺点深入分析其危害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进而通过阐述两种对立的观点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提出自己的主张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指明了改造学习的方向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论述一步步深化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道理愈说愈明。</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600">
        <p:pull dir="r"/>
      </p:transition>
    </mc:Choice>
    <mc:Fallback>
      <p:transition spd="slow">
        <p:pull dir="r"/>
      </p:transition>
    </mc:Fallback>
  </mc:AlternateConten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21133"/>
            <a:ext cx="8128000" cy="2120900"/>
          </a:xfrm>
          <a:prstGeom prst="rect">
            <a:avLst/>
          </a:prstGeom>
        </p:spPr>
        <p:txBody>
          <a:bodyPr>
            <a:spAutoFit/>
          </a:bodyPr>
          <a:lstStyle/>
          <a:p>
            <a:pPr>
              <a:lnSpc>
                <a:spcPct val="120000"/>
              </a:lnSpc>
              <a:spcAft>
                <a:spcPct val="0"/>
              </a:spcAft>
              <a:tabLst>
                <a:tab pos="1188085"/>
                <a:tab pos="2163445"/>
                <a:tab pos="3142615"/>
                <a:tab pos="4190365"/>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作品导读</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这辈子不可能打工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一句话走红网络的男子周某出狱了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诡异的一幕也出现了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超过</a:t>
            </a:r>
            <a:r>
              <a:rPr lang="en-US" altLang="zh-CN" sz="2200">
                <a:solidFill>
                  <a:srgbClr val="000000"/>
                </a:solidFill>
                <a:latin typeface="Times New Roman" panose="02020603050405020304" pitchFamily="18" charset="0"/>
                <a:cs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家网红经纪公司、直播平台公司竞相与他签约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甚至在周某坚决表态打算在家种地后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有公司也没有放弃炒作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更有网传四川某影视公司以</a:t>
            </a:r>
            <a:r>
              <a:rPr lang="en-US" altLang="zh-CN" sz="2200">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500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万年薪将其收入麾下。</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mc:Choice xmlns:p14="http://schemas.microsoft.com/office/powerpoint/2010/main" Requires="p14">
      <p:transition spd="slow" p14:dur="1300">
        <p:cover dir="ld"/>
      </p:transition>
    </mc:Choice>
    <mc:Fallback>
      <p:transition spd="slow">
        <p:cover dir="ld"/>
      </p:transition>
    </mc:Fallback>
  </mc:AlternateConten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矩形 8">
            <a:hlinkClick r:id="rId2"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学习目标</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技法指导</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pitchFamily="34" charset="-122"/>
                <a:ea typeface="微软雅黑" panose="020b0503020204020204" pitchFamily="34" charset="-122"/>
              </a:rPr>
              <a:t>佳作赏析</a:t>
            </a:r>
            <a:endParaRPr lang="zh-CN" altLang="en-US" sz="1400">
              <a:solidFill>
                <a:schemeClr val="bg1"/>
              </a:solidFill>
              <a:latin typeface="微软雅黑" panose="020b0503020204020204" pitchFamily="34" charset="-122"/>
              <a:ea typeface="微软雅黑" panose="020b0503020204020204" pitchFamily="34" charset="-122"/>
            </a:endParaRPr>
          </a:p>
        </p:txBody>
      </p:sp>
      <p:sp>
        <p:nvSpPr>
          <p:cNvPr id="12" name="矩形 11">
            <a:hlinkClick r:id="rId5"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考场实练</a:t>
            </a:r>
            <a:endParaRPr lang="zh-CN" altLang="en-US" sz="140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095940"/>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佳作赏</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读</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3" name="矩形 2"/>
          <p:cNvSpPr>
            <a:spLocks noChangeAspect="1"/>
          </p:cNvSpPr>
          <p:nvPr/>
        </p:nvSpPr>
        <p:spPr>
          <a:xfrm>
            <a:off x="508000" y="1697895"/>
            <a:ext cx="8128000" cy="3743960"/>
          </a:xfrm>
          <a:prstGeom prst="rect">
            <a:avLst/>
          </a:prstGeom>
        </p:spPr>
        <p:txBody>
          <a:bodyPr>
            <a:spAutoFit/>
          </a:bodyPr>
          <a:lstStyle/>
          <a:p>
            <a:pPr algn="ctr">
              <a:lnSpc>
                <a:spcPct val="120000"/>
              </a:lnSpc>
              <a:spcAft>
                <a:spcPct val="0"/>
              </a:spcAft>
              <a:tabLst>
                <a:tab pos="1188085"/>
                <a:tab pos="2163445"/>
                <a:tab pos="3142615"/>
                <a:tab pos="4190365"/>
              </a:tabLst>
            </a:pP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不可能打工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流量追捧下的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网红文化病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咋治</a:t>
            </a:r>
            <a:r>
              <a:rPr lang="en-US" altLang="zh-CN" sz="2200">
                <a:solidFill>
                  <a:srgbClr val="000000"/>
                </a:solidFill>
                <a:latin typeface="Times New Roman" panose="02020603050405020304" pitchFamily="18" charset="0"/>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[1]</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533400">
              <a:lnSpc>
                <a:spcPct val="120000"/>
              </a:lnSpc>
              <a:spcAft>
                <a:spcPct val="0"/>
              </a:spcAft>
              <a:tabLst>
                <a:tab pos="1188085"/>
                <a:tab pos="2163445"/>
                <a:tab pos="3142615"/>
                <a:tab pos="4190365"/>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有人说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每个人都有</a:t>
            </a:r>
            <a:r>
              <a:rPr lang="en-US" altLang="zh-CN" sz="2200">
                <a:solidFill>
                  <a:srgbClr val="000000"/>
                </a:solidFill>
                <a:latin typeface="Times New Roman" panose="02020603050405020304" pitchFamily="18" charset="0"/>
                <a:cs typeface="Times New Roman" panose="02020603050405020304" pitchFamily="18" charset="0"/>
              </a:rPr>
              <a:t>15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分钟的成名时间。对周某来说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他的成名就在</a:t>
            </a:r>
            <a:r>
              <a:rPr lang="en-US" altLang="zh-CN" sz="2200">
                <a:solidFill>
                  <a:srgbClr val="000000"/>
                </a:solidFill>
                <a:latin typeface="Times New Roman" panose="02020603050405020304" pitchFamily="18" charset="0"/>
                <a:cs typeface="Times New Roman" panose="02020603050405020304" pitchFamily="18" charset="0"/>
              </a:rPr>
              <a:t>2012</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年因偷电动车被抓获时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这辈子不可能打工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这句话的一瞬间。然而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如此出名的荒诞剧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数年后竟仍在上演。</a:t>
            </a:r>
            <a:r>
              <a:rPr lang="en-US" altLang="zh-CN" sz="2200" baseline="30000">
                <a:solidFill>
                  <a:srgbClr val="000000"/>
                </a:solidFill>
                <a:latin typeface="Times New Roman" panose="02020603050405020304" pitchFamily="18" charset="0"/>
                <a:cs typeface="Times New Roman" panose="02020603050405020304" pitchFamily="18" charset="0"/>
              </a:rPr>
              <a:t>[2]</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这几天</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周某刑满释放</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接他的除了家人</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还有不少网络直播公司。据统计</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a:t>
            </a:r>
            <a:r>
              <a:rPr lang="en-US" altLang="zh-CN" sz="2200">
                <a:solidFill>
                  <a:srgbClr val="000000"/>
                </a:solidFill>
                <a:latin typeface="Times New Roman" panose="02020603050405020304" pitchFamily="18" charset="0"/>
              </a:rPr>
              <a:t>30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多家网红经纪公司、直播平台公司与周某家属接触</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甚至有人提出过二三百万的签约价。虽然周某目前并未</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签约出道</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并表示已有生活规划</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被追捧</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的狂欢真乃咄咄怪事</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令人大跌眼镜。</a:t>
            </a:r>
            <a:r>
              <a:rPr lang="en-US" altLang="zh-CN" sz="2200" baseline="30000">
                <a:solidFill>
                  <a:srgbClr val="000000"/>
                </a:solidFill>
                <a:latin typeface="Times New Roman" panose="02020603050405020304" pitchFamily="18" charset="0"/>
              </a:rPr>
              <a:t>[3]</a:t>
            </a:r>
            <a:endParaRPr lang="zh-CN" altLang="en-US" sz="2200"/>
          </a:p>
        </p:txBody>
      </p:sp>
    </p:spTree>
  </p:cSld>
  <p:clrMapOvr>
    <a:masterClrMapping/>
  </p:clrMapOvr>
  <mc:AlternateContent>
    <mc:Choice xmlns:p14="http://schemas.microsoft.com/office/powerpoint/2010/main" Requires="p14">
      <p:transition spd="slow" p14:dur="1300">
        <p:cover dir="ld"/>
      </p:transition>
    </mc:Choice>
    <mc:Fallback>
      <p:transition spd="slow">
        <p:cover dir="ld"/>
      </p:transition>
    </mc:Fallback>
  </mc:AlternateContent>
  <p:timing/>
</p:sld>
</file>

<file path=ppt/tags/tag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8.xml><?xml version="1.0" encoding="utf-8"?>
<p:tagLst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2.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3.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heme/theme1.xml><?xml version="1.0" encoding="utf-8"?>
<a:theme xmlns:r="http://schemas.openxmlformats.org/officeDocument/2006/relationships"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Template>测控设计模板14新</Template>
  <Company>Microsoft</Company>
  <PresentationFormat>On-screen Show (4:3)</PresentationFormat>
  <Paragraphs>138</Paragraphs>
  <Slides>22</Slides>
  <Notes>0</Notes>
  <TotalTime>0</TotalTime>
  <HiddenSlides>0</HiddenSlides>
  <MMClips>0</MMClips>
  <ScaleCrop>0</ScaleCrop>
  <HeadingPairs>
    <vt:vector baseType="variant" size="6">
      <vt:variant>
        <vt:lpstr>Fonts used</vt:lpstr>
      </vt:variant>
      <vt:variant>
        <vt:i4>11</vt:i4>
      </vt:variant>
      <vt:variant>
        <vt:lpstr>Theme</vt:lpstr>
      </vt:variant>
      <vt:variant>
        <vt:i4>1</vt:i4>
      </vt:variant>
      <vt:variant>
        <vt:lpstr>Slide Titles</vt:lpstr>
      </vt:variant>
      <vt:variant>
        <vt:i4>22</vt:i4>
      </vt:variant>
    </vt:vector>
  </HeadingPairs>
  <TitlesOfParts>
    <vt:vector baseType="lpstr" size="34">
      <vt:lpstr>Arial</vt:lpstr>
      <vt:lpstr>微软雅黑</vt:lpstr>
      <vt:lpstr>Wingdings</vt:lpstr>
      <vt:lpstr>Calibri</vt:lpstr>
      <vt:lpstr>Times New Roman</vt:lpstr>
      <vt:lpstr>NEU-BZ-S92</vt:lpstr>
      <vt:lpstr>方正书宋_GBK</vt:lpstr>
      <vt:lpstr>黑体</vt:lpstr>
      <vt:lpstr>楷体</vt:lpstr>
      <vt:lpstr>方正宋黑_GBK</vt:lpstr>
      <vt:lpstr>宋体</vt:lpstr>
      <vt:lpstr>自定义设计方案</vt:lpstr>
      <vt:lpstr>单元写作　深化理性思考</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第一章  运动的描述</dc:title>
  <dc:creator>dbc</dc:creator>
  <cp:lastModifiedBy>海鸥子</cp:lastModifiedBy>
  <cp:revision>152</cp:revision>
  <dcterms:created xsi:type="dcterms:W3CDTF">2016-04-22T00:11:00Z</dcterms:created>
  <dcterms:modified xsi:type="dcterms:W3CDTF">2020-09-14T09:47:26Z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2052-11.1.0.9999</vt:lpwstr>
  </property>
</Properties>
</file>