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removePersonalInfoOnSave="1">
  <p:sldMasterIdLst>
    <p:sldMasterId id="2147483648" r:id="rId1"/>
  </p:sldMasterIdLst>
  <p:notesMasterIdLst>
    <p:notesMasterId r:id="rId2"/>
  </p:notesMasterIdLst>
  <p:sldIdLst>
    <p:sldId id="256" r:id="rId3"/>
    <p:sldId id="449" r:id="rId4"/>
    <p:sldId id="448" r:id="rId5"/>
    <p:sldId id="450" r:id="rId6"/>
    <p:sldId id="536" r:id="rId7"/>
    <p:sldId id="452" r:id="rId8"/>
    <p:sldId id="453" r:id="rId9"/>
    <p:sldId id="454" r:id="rId10"/>
    <p:sldId id="455" r:id="rId11"/>
    <p:sldId id="456" r:id="rId12"/>
    <p:sldId id="607" r:id="rId13"/>
    <p:sldId id="608" r:id="rId14"/>
    <p:sldId id="609" r:id="rId15"/>
    <p:sldId id="460" r:id="rId16"/>
    <p:sldId id="610" r:id="rId17"/>
    <p:sldId id="463" r:id="rId18"/>
    <p:sldId id="464" r:id="rId19"/>
    <p:sldId id="684" r:id="rId20"/>
    <p:sldId id="685" r:id="rId21"/>
    <p:sldId id="686" r:id="rId22"/>
    <p:sldId id="465" r:id="rId23"/>
    <p:sldId id="611" r:id="rId24"/>
    <p:sldId id="466" r:id="rId25"/>
    <p:sldId id="612" r:id="rId26"/>
    <p:sldId id="613" r:id="rId27"/>
    <p:sldId id="614" r:id="rId28"/>
    <p:sldId id="615" r:id="rId29"/>
    <p:sldId id="616" r:id="rId30"/>
    <p:sldId id="472" r:id="rId31"/>
    <p:sldId id="474" r:id="rId32"/>
    <p:sldId id="475" r:id="rId33"/>
    <p:sldId id="679" r:id="rId34"/>
    <p:sldId id="680" r:id="rId35"/>
    <p:sldId id="681" r:id="rId36"/>
    <p:sldId id="476" r:id="rId37"/>
    <p:sldId id="477" r:id="rId38"/>
    <p:sldId id="478" r:id="rId39"/>
    <p:sldId id="479" r:id="rId40"/>
    <p:sldId id="480" r:id="rId41"/>
    <p:sldId id="671" r:id="rId42"/>
    <p:sldId id="682" r:id="rId43"/>
    <p:sldId id="683" r:id="rId44"/>
    <p:sldId id="672" r:id="rId45"/>
    <p:sldId id="673" r:id="rId46"/>
    <p:sldId id="674" r:id="rId47"/>
    <p:sldId id="675" r:id="rId48"/>
    <p:sldId id="676" r:id="rId49"/>
    <p:sldId id="677" r:id="rId50"/>
  </p:sldIdLst>
  <p:sldSz cx="12192000" cy="6858000"/>
  <p:notesSz cx="6858000" cy="9144000"/>
  <p:custDataLst>
    <p:tags r:id="rId5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67" d="100"/>
          <a:sy n="67" d="100"/>
        </p:scale>
        <p:origin x="76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slide" Target="slides/slide45.xml" /><Relationship Id="rId48" Type="http://schemas.openxmlformats.org/officeDocument/2006/relationships/slide" Target="slides/slide46.xml" /><Relationship Id="rId49" Type="http://schemas.openxmlformats.org/officeDocument/2006/relationships/slide" Target="slides/slide47.xml" /><Relationship Id="rId5" Type="http://schemas.openxmlformats.org/officeDocument/2006/relationships/slide" Target="slides/slide3.xml" /><Relationship Id="rId50" Type="http://schemas.openxmlformats.org/officeDocument/2006/relationships/slide" Target="slides/slide48.xml" /><Relationship Id="rId51" Type="http://schemas.openxmlformats.org/officeDocument/2006/relationships/tags" Target="tags/tag52.xml" /><Relationship Id="rId52" Type="http://schemas.openxmlformats.org/officeDocument/2006/relationships/presProps" Target="presProps.xml" /><Relationship Id="rId53" Type="http://schemas.openxmlformats.org/officeDocument/2006/relationships/viewProps" Target="viewProps.xml" /><Relationship Id="rId54" Type="http://schemas.openxmlformats.org/officeDocument/2006/relationships/theme" Target="theme/theme1.xml" /><Relationship Id="rId55" Type="http://schemas.openxmlformats.org/officeDocument/2006/relationships/tableStyles" Target="tableStyles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2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2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3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3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_rels/notesSlide3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/Relationships>
</file>

<file path=ppt/notesSlides/_rels/notesSlide3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/Relationships>
</file>

<file path=ppt/notesSlides/_rels/notesSlide3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/Relationships>
</file>

<file path=ppt/notesSlides/_rels/notesSlide3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5.xml" /><Relationship Id="rId2" Type="http://schemas.openxmlformats.org/officeDocument/2006/relationships/notesMaster" Target="../notesMasters/notesMaster1.xml" /></Relationships>
</file>

<file path=ppt/notesSlides/_rels/notesSlide3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6.xml" /><Relationship Id="rId2" Type="http://schemas.openxmlformats.org/officeDocument/2006/relationships/notesMaster" Target="../notesMasters/notesMaster1.xml" /></Relationships>
</file>

<file path=ppt/notesSlides/_rels/notesSlide3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7.xml" /><Relationship Id="rId2" Type="http://schemas.openxmlformats.org/officeDocument/2006/relationships/notesMaster" Target="../notesMasters/notesMaster1.xml" /></Relationships>
</file>

<file path=ppt/notesSlides/_rels/notesSlide3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8.xml" /><Relationship Id="rId2" Type="http://schemas.openxmlformats.org/officeDocument/2006/relationships/notesMaster" Target="../notesMasters/notesMaster1.xml" /></Relationships>
</file>

<file path=ppt/notesSlides/_rels/notesSlide3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9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4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0.xml" /><Relationship Id="rId2" Type="http://schemas.openxmlformats.org/officeDocument/2006/relationships/notesMaster" Target="../notesMasters/notesMaster1.xml" /></Relationships>
</file>

<file path=ppt/notesSlides/_rels/notesSlide4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1.xml" /><Relationship Id="rId2" Type="http://schemas.openxmlformats.org/officeDocument/2006/relationships/notesMaster" Target="../notesMasters/notesMaster1.xml" /></Relationships>
</file>

<file path=ppt/notesSlides/_rels/notesSlide4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2.xml" /><Relationship Id="rId2" Type="http://schemas.openxmlformats.org/officeDocument/2006/relationships/notesMaster" Target="../notesMasters/notesMaster1.xml" /></Relationships>
</file>

<file path=ppt/notesSlides/_rels/notesSlide4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3.xml" /><Relationship Id="rId2" Type="http://schemas.openxmlformats.org/officeDocument/2006/relationships/notesMaster" Target="../notesMasters/notesMaster1.xml" /></Relationships>
</file>

<file path=ppt/notesSlides/_rels/notesSlide4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4.xml" /><Relationship Id="rId2" Type="http://schemas.openxmlformats.org/officeDocument/2006/relationships/notesMaster" Target="../notesMasters/notesMaster1.xml" /></Relationships>
</file>

<file path=ppt/notesSlides/_rels/notesSlide4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5.xml" /><Relationship Id="rId2" Type="http://schemas.openxmlformats.org/officeDocument/2006/relationships/notesMaster" Target="../notesMasters/notesMaster1.xml" /></Relationships>
</file>

<file path=ppt/notesSlides/_rels/notesSlide4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6.xml" /><Relationship Id="rId2" Type="http://schemas.openxmlformats.org/officeDocument/2006/relationships/notesMaster" Target="../notesMasters/notesMaster1.xml" /></Relationships>
</file>

<file path=ppt/notesSlides/_rels/notesSlide4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7.xml" /><Relationship Id="rId2" Type="http://schemas.openxmlformats.org/officeDocument/2006/relationships/notesMaster" Target="../notesMasters/notesMaster1.xml" /></Relationships>
</file>

<file path=ppt/notesSlides/_rels/notesSlide4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8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31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32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33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34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35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36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37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38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39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40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41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42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43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44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45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46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47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48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编辑文本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5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3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5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9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tags" Target="../tags/tag1.xml" /><Relationship Id="rId12" Type="http://schemas.openxmlformats.org/officeDocument/2006/relationships/tags" Target="../tags/tag2.xml" /><Relationship Id="rId13" Type="http://schemas.openxmlformats.org/officeDocument/2006/relationships/tags" Target="../tags/tag3.xml" /><Relationship Id="rId14" Type="http://schemas.openxmlformats.org/officeDocument/2006/relationships/image" Target="file:///D:\qq&#25991;&#20214;\712321467\Image\C2C\Image2\%7b75232B38-A165-1FB7-499C-2E1C792CACB5%7d.png" TargetMode="External" /><Relationship Id="rId15" Type="http://schemas.openxmlformats.org/officeDocument/2006/relationships/image" Target="../media/image1.png" /><Relationship Id="rId16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2" name="图片 1073743875" descr="学科网 zxxk.com"/>
          <p:cNvPicPr>
            <a:picLocks noChangeAspect="1"/>
          </p:cNvPicPr>
          <p:nvPr/>
        </p:nvPicPr>
        <p:blipFill>
          <a:blip r:embed="rId15" r:link="rId14"/>
          <a:stretch>
            <a:fillRect/>
          </a:stretch>
        </p:blipFill>
        <p:spPr>
          <a:xfrm>
            <a:off x="1117600" y="365125"/>
            <a:ext cx="12700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3" name="图片 1073743875" descr="学科网 zxxk.com"/>
          <p:cNvPicPr>
            <a:picLocks noChangeAspect="1"/>
          </p:cNvPicPr>
          <p:nvPr/>
        </p:nvPicPr>
        <p:blipFill>
          <a:blip r:embed="rId15" r:link="rId1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png" /><Relationship Id="rId4" Type="http://schemas.openxmlformats.org/officeDocument/2006/relationships/image" Target="../media/image3.png" /><Relationship Id="rId5" Type="http://schemas.openxmlformats.org/officeDocument/2006/relationships/image" Target="../media/image4.png" /><Relationship Id="rId6" Type="http://schemas.openxmlformats.org/officeDocument/2006/relationships/tags" Target="../tags/tag4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3.png" /><Relationship Id="rId4" Type="http://schemas.openxmlformats.org/officeDocument/2006/relationships/image" Target="../media/image2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tags" Target="../tags/tag13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3.png" /><Relationship Id="rId4" Type="http://schemas.openxmlformats.org/officeDocument/2006/relationships/image" Target="../media/image2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tags" Target="../tags/tag14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3.png" /><Relationship Id="rId4" Type="http://schemas.openxmlformats.org/officeDocument/2006/relationships/image" Target="../media/image2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tags" Target="../tags/tag15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3.png" /><Relationship Id="rId4" Type="http://schemas.openxmlformats.org/officeDocument/2006/relationships/image" Target="../media/image2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tags" Target="../tags/tag16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3.png" /><Relationship Id="rId4" Type="http://schemas.openxmlformats.org/officeDocument/2006/relationships/image" Target="../media/image2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tags" Target="../tags/tag1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3.png" /><Relationship Id="rId4" Type="http://schemas.openxmlformats.org/officeDocument/2006/relationships/image" Target="../media/image2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tags" Target="../tags/tag18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3.png" /><Relationship Id="rId4" Type="http://schemas.openxmlformats.org/officeDocument/2006/relationships/image" Target="../media/image2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tags" Target="../tags/tag19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3.png" /><Relationship Id="rId4" Type="http://schemas.openxmlformats.org/officeDocument/2006/relationships/image" Target="../media/image2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tags" Target="../tags/tag20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tags" Target="../tags/tag2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tags" Target="../tags/tag2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3.png" /><Relationship Id="rId4" Type="http://schemas.openxmlformats.org/officeDocument/2006/relationships/image" Target="../media/image2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tags" Target="../tags/tag5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tags" Target="../tags/tag23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3.png" /><Relationship Id="rId4" Type="http://schemas.openxmlformats.org/officeDocument/2006/relationships/image" Target="../media/image2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tags" Target="../tags/tag24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2.xml" /><Relationship Id="rId3" Type="http://schemas.openxmlformats.org/officeDocument/2006/relationships/image" Target="../media/image3.png" /><Relationship Id="rId4" Type="http://schemas.openxmlformats.org/officeDocument/2006/relationships/image" Target="../media/image2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tags" Target="../tags/tag25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3.xml" /><Relationship Id="rId3" Type="http://schemas.openxmlformats.org/officeDocument/2006/relationships/image" Target="../media/image3.png" /><Relationship Id="rId4" Type="http://schemas.openxmlformats.org/officeDocument/2006/relationships/image" Target="../media/image2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tags" Target="../tags/tag26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4.xml" /><Relationship Id="rId3" Type="http://schemas.openxmlformats.org/officeDocument/2006/relationships/image" Target="../media/image3.png" /><Relationship Id="rId4" Type="http://schemas.openxmlformats.org/officeDocument/2006/relationships/image" Target="../media/image2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tags" Target="../tags/tag2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5.xml" /><Relationship Id="rId3" Type="http://schemas.openxmlformats.org/officeDocument/2006/relationships/image" Target="../media/image3.png" /><Relationship Id="rId4" Type="http://schemas.openxmlformats.org/officeDocument/2006/relationships/image" Target="../media/image2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tags" Target="../tags/tag28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6.xml" /><Relationship Id="rId3" Type="http://schemas.openxmlformats.org/officeDocument/2006/relationships/image" Target="../media/image3.png" /><Relationship Id="rId4" Type="http://schemas.openxmlformats.org/officeDocument/2006/relationships/image" Target="../media/image2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tags" Target="../tags/tag29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7.xml" /><Relationship Id="rId3" Type="http://schemas.openxmlformats.org/officeDocument/2006/relationships/image" Target="../media/image3.png" /><Relationship Id="rId4" Type="http://schemas.openxmlformats.org/officeDocument/2006/relationships/image" Target="../media/image2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tags" Target="../tags/tag30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8.xml" /><Relationship Id="rId3" Type="http://schemas.openxmlformats.org/officeDocument/2006/relationships/image" Target="../media/image3.png" /><Relationship Id="rId4" Type="http://schemas.openxmlformats.org/officeDocument/2006/relationships/image" Target="../media/image2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tags" Target="../tags/tag31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9.xml" /><Relationship Id="rId3" Type="http://schemas.openxmlformats.org/officeDocument/2006/relationships/image" Target="../media/image3.png" /><Relationship Id="rId4" Type="http://schemas.openxmlformats.org/officeDocument/2006/relationships/image" Target="../media/image2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tags" Target="../tags/tag3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3.png" /><Relationship Id="rId4" Type="http://schemas.openxmlformats.org/officeDocument/2006/relationships/image" Target="../media/image2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tags" Target="../tags/tag6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0.xml" /><Relationship Id="rId3" Type="http://schemas.openxmlformats.org/officeDocument/2006/relationships/image" Target="../media/image3.png" /><Relationship Id="rId4" Type="http://schemas.openxmlformats.org/officeDocument/2006/relationships/image" Target="../media/image2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tags" Target="../tags/tag33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1.xml" /><Relationship Id="rId3" Type="http://schemas.openxmlformats.org/officeDocument/2006/relationships/image" Target="../media/image3.png" /><Relationship Id="rId4" Type="http://schemas.openxmlformats.org/officeDocument/2006/relationships/image" Target="../media/image2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tags" Target="../tags/tag34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2.xml" /><Relationship Id="rId3" Type="http://schemas.openxmlformats.org/officeDocument/2006/relationships/image" Target="../media/image3.png" /><Relationship Id="rId4" Type="http://schemas.openxmlformats.org/officeDocument/2006/relationships/image" Target="../media/image2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tags" Target="../tags/tag35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3.xml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tags" Target="../tags/tag36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4.xml" /><Relationship Id="rId3" Type="http://schemas.openxmlformats.org/officeDocument/2006/relationships/image" Target="../media/image3.png" /><Relationship Id="rId4" Type="http://schemas.openxmlformats.org/officeDocument/2006/relationships/image" Target="../media/image2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tags" Target="../tags/tag37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5.xml" /><Relationship Id="rId3" Type="http://schemas.openxmlformats.org/officeDocument/2006/relationships/image" Target="../media/image3.png" /><Relationship Id="rId4" Type="http://schemas.openxmlformats.org/officeDocument/2006/relationships/image" Target="../media/image2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tags" Target="../tags/tag38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6.xml" /><Relationship Id="rId3" Type="http://schemas.openxmlformats.org/officeDocument/2006/relationships/image" Target="../media/image3.png" /><Relationship Id="rId4" Type="http://schemas.openxmlformats.org/officeDocument/2006/relationships/image" Target="../media/image2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tags" Target="../tags/tag39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7.xml" /><Relationship Id="rId3" Type="http://schemas.openxmlformats.org/officeDocument/2006/relationships/image" Target="../media/image3.png" /><Relationship Id="rId4" Type="http://schemas.openxmlformats.org/officeDocument/2006/relationships/image" Target="../media/image2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tags" Target="../tags/tag40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8.xml" /><Relationship Id="rId3" Type="http://schemas.openxmlformats.org/officeDocument/2006/relationships/image" Target="../media/image3.png" /><Relationship Id="rId4" Type="http://schemas.openxmlformats.org/officeDocument/2006/relationships/image" Target="../media/image2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tags" Target="../tags/tag41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9.xml" /><Relationship Id="rId3" Type="http://schemas.openxmlformats.org/officeDocument/2006/relationships/image" Target="../media/image3.png" /><Relationship Id="rId4" Type="http://schemas.openxmlformats.org/officeDocument/2006/relationships/image" Target="../media/image2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tags" Target="../tags/tag4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3.png" /><Relationship Id="rId4" Type="http://schemas.openxmlformats.org/officeDocument/2006/relationships/image" Target="../media/image2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tags" Target="../tags/tag7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0.xml" /><Relationship Id="rId3" Type="http://schemas.openxmlformats.org/officeDocument/2006/relationships/image" Target="../media/image3.png" /><Relationship Id="rId4" Type="http://schemas.openxmlformats.org/officeDocument/2006/relationships/image" Target="../media/image2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tags" Target="../tags/tag43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1.xml" /><Relationship Id="rId3" Type="http://schemas.openxmlformats.org/officeDocument/2006/relationships/image" Target="../media/image3.png" /><Relationship Id="rId4" Type="http://schemas.openxmlformats.org/officeDocument/2006/relationships/image" Target="../media/image2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tags" Target="../tags/tag44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2.xml" /><Relationship Id="rId3" Type="http://schemas.openxmlformats.org/officeDocument/2006/relationships/image" Target="../media/image3.png" /><Relationship Id="rId4" Type="http://schemas.openxmlformats.org/officeDocument/2006/relationships/image" Target="../media/image2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tags" Target="../tags/tag45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3.xml" /><Relationship Id="rId3" Type="http://schemas.openxmlformats.org/officeDocument/2006/relationships/image" Target="../media/image3.png" /><Relationship Id="rId4" Type="http://schemas.openxmlformats.org/officeDocument/2006/relationships/image" Target="../media/image2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tags" Target="../tags/tag46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4.xml" /><Relationship Id="rId3" Type="http://schemas.openxmlformats.org/officeDocument/2006/relationships/image" Target="../media/image3.png" /><Relationship Id="rId4" Type="http://schemas.openxmlformats.org/officeDocument/2006/relationships/image" Target="../media/image2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tags" Target="../tags/tag47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5.xml" /><Relationship Id="rId3" Type="http://schemas.openxmlformats.org/officeDocument/2006/relationships/image" Target="../media/image3.png" /><Relationship Id="rId4" Type="http://schemas.openxmlformats.org/officeDocument/2006/relationships/image" Target="../media/image2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tags" Target="../tags/tag48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6.xml" /><Relationship Id="rId3" Type="http://schemas.openxmlformats.org/officeDocument/2006/relationships/image" Target="../media/image3.png" /><Relationship Id="rId4" Type="http://schemas.openxmlformats.org/officeDocument/2006/relationships/image" Target="../media/image2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tags" Target="../tags/tag49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7.xml" /><Relationship Id="rId3" Type="http://schemas.openxmlformats.org/officeDocument/2006/relationships/image" Target="../media/image3.png" /><Relationship Id="rId4" Type="http://schemas.openxmlformats.org/officeDocument/2006/relationships/image" Target="../media/image2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tags" Target="../tags/tag50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8.xml" /><Relationship Id="rId3" Type="http://schemas.openxmlformats.org/officeDocument/2006/relationships/image" Target="../media/image3.png" /><Relationship Id="rId4" Type="http://schemas.openxmlformats.org/officeDocument/2006/relationships/image" Target="../media/image2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image" Target="../media/image6.png" /><Relationship Id="rId8" Type="http://schemas.openxmlformats.org/officeDocument/2006/relationships/tags" Target="../tags/tag5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3.png" /><Relationship Id="rId4" Type="http://schemas.openxmlformats.org/officeDocument/2006/relationships/image" Target="../media/image2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tags" Target="../tags/tag8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3.png" /><Relationship Id="rId4" Type="http://schemas.openxmlformats.org/officeDocument/2006/relationships/image" Target="../media/image2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tags" Target="../tags/tag9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3.png" /><Relationship Id="rId4" Type="http://schemas.openxmlformats.org/officeDocument/2006/relationships/image" Target="../media/image2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tags" Target="../tags/tag10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3.png" /><Relationship Id="rId4" Type="http://schemas.openxmlformats.org/officeDocument/2006/relationships/image" Target="../media/image2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tags" Target="../tags/tag1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3.png" /><Relationship Id="rId4" Type="http://schemas.openxmlformats.org/officeDocument/2006/relationships/image" Target="../media/image2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tags" Target="../tags/tag1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文本框 12"/>
          <p:cNvSpPr txBox="1"/>
          <p:nvPr/>
        </p:nvSpPr>
        <p:spPr>
          <a:xfrm>
            <a:off x="2632075" y="2759710"/>
            <a:ext cx="596265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440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议论文考点提炼</a:t>
            </a:r>
            <a:endParaRPr lang="zh-CN" altLang="en-US" sz="440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6148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9790" y="5386150"/>
            <a:ext cx="4100513" cy="147280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35696" r="30900" b="35153"/>
          <a:stretch>
            <a:fillRect/>
          </a:stretch>
        </p:blipFill>
        <p:spPr>
          <a:xfrm rot="2729201">
            <a:off x="8840597" y="232658"/>
            <a:ext cx="569564" cy="73832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35696" r="30900" b="35153"/>
          <a:stretch>
            <a:fillRect/>
          </a:stretch>
        </p:blipFill>
        <p:spPr>
          <a:xfrm>
            <a:off x="9354386" y="-22556"/>
            <a:ext cx="764551" cy="991085"/>
          </a:xfrm>
          <a:prstGeom prst="rect">
            <a:avLst/>
          </a:prstGeom>
        </p:spPr>
      </p:pic>
      <p:grpSp>
        <p:nvGrpSpPr>
          <p:cNvPr id="6151" name="组合 9"/>
          <p:cNvGrpSpPr/>
          <p:nvPr/>
        </p:nvGrpSpPr>
        <p:grpSpPr>
          <a:xfrm>
            <a:off x="1476375" y="664845"/>
            <a:ext cx="9218930" cy="5521960"/>
            <a:chOff x="-101" y="89"/>
            <a:chExt cx="19359" cy="10570"/>
          </a:xfrm>
        </p:grpSpPr>
        <p:pic>
          <p:nvPicPr>
            <p:cNvPr id="6152" name="图片 5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>
              <a:off x="-101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3" name="直接连接符 2"/>
            <p:cNvCxnSpPr/>
            <p:nvPr/>
          </p:nvCxnSpPr>
          <p:spPr>
            <a:xfrm>
              <a:off x="2268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154" name="图片 4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>
              <a:off x="16743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5" name="图片 6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V="1">
              <a:off x="16743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6" name="图片 7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9" name="直接连接符 8"/>
            <p:cNvCxnSpPr/>
            <p:nvPr/>
          </p:nvCxnSpPr>
          <p:spPr>
            <a:xfrm>
              <a:off x="2268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H="1">
              <a:off x="485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8651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2421255" y="4530725"/>
            <a:ext cx="606107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2022年中考语文复习专题讲座课件★★</a:t>
            </a:r>
            <a:endParaRPr lang="zh-CN" altLang="en-US"/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40861" r="33746" b="37453"/>
          <a:stretch>
            <a:fillRect/>
          </a:stretch>
        </p:blipFill>
        <p:spPr>
          <a:xfrm rot="2729201">
            <a:off x="10033889" y="261112"/>
            <a:ext cx="472631" cy="4944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11" t="40719" r="32476" b="38332"/>
          <a:stretch>
            <a:fillRect/>
          </a:stretch>
        </p:blipFill>
        <p:spPr>
          <a:xfrm>
            <a:off x="9248711" y="79374"/>
            <a:ext cx="607505" cy="641223"/>
          </a:xfrm>
          <a:prstGeom prst="rect">
            <a:avLst/>
          </a:prstGeom>
        </p:spPr>
      </p:pic>
      <p:pic>
        <p:nvPicPr>
          <p:cNvPr id="18436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3656" y="5611654"/>
            <a:ext cx="3689747" cy="1325166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37" name="组合 9"/>
          <p:cNvGrpSpPr/>
          <p:nvPr/>
        </p:nvGrpSpPr>
        <p:grpSpPr>
          <a:xfrm>
            <a:off x="1577975" y="721360"/>
            <a:ext cx="9034780" cy="5871210"/>
            <a:chOff x="-101" y="89"/>
            <a:chExt cx="19359" cy="10570"/>
          </a:xfrm>
        </p:grpSpPr>
        <p:pic>
          <p:nvPicPr>
            <p:cNvPr id="18438" name="图片 5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>
              <a:off x="-101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7" name="直接连接符 6"/>
            <p:cNvCxnSpPr/>
            <p:nvPr/>
          </p:nvCxnSpPr>
          <p:spPr>
            <a:xfrm>
              <a:off x="2268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440" name="图片 4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>
              <a:off x="16743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1" name="图片 6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V="1">
              <a:off x="16743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2" name="图片 7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9" name="直接连接符 8"/>
            <p:cNvCxnSpPr/>
            <p:nvPr/>
          </p:nvCxnSpPr>
          <p:spPr>
            <a:xfrm>
              <a:off x="2268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485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8651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446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9678" y="-206534"/>
            <a:ext cx="1521619" cy="142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横卷形 2"/>
          <p:cNvSpPr/>
          <p:nvPr/>
        </p:nvSpPr>
        <p:spPr>
          <a:xfrm>
            <a:off x="2683510" y="850265"/>
            <a:ext cx="2810510" cy="1113155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ym typeface="+mn-ea"/>
              </a:rPr>
              <a:t>举 例 论 证</a:t>
            </a:r>
            <a:endParaRPr lang="zh-CN" altLang="en-US" sz="2400">
              <a:latin typeface="方正隶变_GBK" panose="03000509000000000000" charset="-122"/>
              <a:ea typeface="方正隶变_GBK" panose="03000509000000000000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948940" y="2341245"/>
            <a:ext cx="6490335" cy="791845"/>
            <a:chOff x="2244" y="3687"/>
            <a:chExt cx="10221" cy="1247"/>
          </a:xfrm>
        </p:grpSpPr>
        <p:sp>
          <p:nvSpPr>
            <p:cNvPr id="4" name="圆角矩形标注 3"/>
            <p:cNvSpPr/>
            <p:nvPr/>
          </p:nvSpPr>
          <p:spPr>
            <a:xfrm rot="10800000" flipH="1">
              <a:off x="2244" y="3687"/>
              <a:ext cx="10221" cy="1247"/>
            </a:xfrm>
            <a:prstGeom prst="wedgeRoundRectCallou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375" y="3754"/>
              <a:ext cx="7648" cy="111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000">
                  <a:sym typeface="+mn-ea"/>
                </a:rPr>
                <a:t>概念：列举确凿、充分、有代表性的事例证明论点的方法。</a:t>
              </a:r>
              <a:endParaRPr lang="zh-CN" altLang="en-US" sz="2000">
                <a:sym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850515" y="5062220"/>
            <a:ext cx="6490335" cy="791845"/>
            <a:chOff x="2089" y="7972"/>
            <a:chExt cx="10221" cy="1247"/>
          </a:xfrm>
        </p:grpSpPr>
        <p:sp>
          <p:nvSpPr>
            <p:cNvPr id="6" name="圆角矩形标注 5"/>
            <p:cNvSpPr/>
            <p:nvPr/>
          </p:nvSpPr>
          <p:spPr>
            <a:xfrm rot="10800000" flipH="1">
              <a:off x="2089" y="7972"/>
              <a:ext cx="10221" cy="1247"/>
            </a:xfrm>
            <a:prstGeom prst="wedgeRoundRectCallou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519" y="8039"/>
              <a:ext cx="7678" cy="111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000">
                  <a:sym typeface="+mn-ea"/>
                </a:rPr>
                <a:t>时间缔造成功。孟德尔用八年时间研究豌豆，最终奠定了自己遗传学之父的地位。</a:t>
              </a:r>
              <a:endParaRPr lang="zh-CN" altLang="en-US" sz="2000">
                <a:sym typeface="+mn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948940" y="3702050"/>
            <a:ext cx="6490335" cy="791845"/>
            <a:chOff x="2244" y="5830"/>
            <a:chExt cx="10221" cy="1247"/>
          </a:xfrm>
        </p:grpSpPr>
        <p:sp>
          <p:nvSpPr>
            <p:cNvPr id="5" name="圆角矩形标注 4"/>
            <p:cNvSpPr/>
            <p:nvPr/>
          </p:nvSpPr>
          <p:spPr>
            <a:xfrm rot="10800000" flipH="1">
              <a:off x="2244" y="5830"/>
              <a:ext cx="10221" cy="1247"/>
            </a:xfrm>
            <a:prstGeom prst="wedgeRoundRectCallou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511" y="5964"/>
              <a:ext cx="7686" cy="111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000">
                  <a:sym typeface="+mn-ea"/>
                </a:rPr>
                <a:t>作用：通过列举××的事例，真实具体地论</a:t>
              </a:r>
              <a:endParaRPr lang="zh-CN" altLang="en-US" sz="2000"/>
            </a:p>
            <a:p>
              <a:r>
                <a:rPr lang="zh-CN" altLang="en-US" sz="2000">
                  <a:sym typeface="+mn-ea"/>
                </a:rPr>
                <a:t>证了××论点，使论证更具说服力</a:t>
              </a:r>
              <a:r>
                <a:rPr lang="zh-CN" altLang="en-US">
                  <a:sym typeface="+mn-ea"/>
                </a:rPr>
                <a:t>。</a:t>
              </a:r>
              <a:endParaRPr lang="zh-CN" altLang="en-US"/>
            </a:p>
          </p:txBody>
        </p:sp>
      </p:grp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40861" r="33746" b="37453"/>
          <a:stretch>
            <a:fillRect/>
          </a:stretch>
        </p:blipFill>
        <p:spPr>
          <a:xfrm rot="2729201">
            <a:off x="10033889" y="261112"/>
            <a:ext cx="472631" cy="4944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11" t="40719" r="32476" b="38332"/>
          <a:stretch>
            <a:fillRect/>
          </a:stretch>
        </p:blipFill>
        <p:spPr>
          <a:xfrm>
            <a:off x="9248711" y="79374"/>
            <a:ext cx="607505" cy="641223"/>
          </a:xfrm>
          <a:prstGeom prst="rect">
            <a:avLst/>
          </a:prstGeom>
        </p:spPr>
      </p:pic>
      <p:pic>
        <p:nvPicPr>
          <p:cNvPr id="18436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3656" y="5611654"/>
            <a:ext cx="3689747" cy="1325166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37" name="组合 9"/>
          <p:cNvGrpSpPr/>
          <p:nvPr/>
        </p:nvGrpSpPr>
        <p:grpSpPr>
          <a:xfrm>
            <a:off x="1577975" y="721360"/>
            <a:ext cx="9034780" cy="5871210"/>
            <a:chOff x="-101" y="89"/>
            <a:chExt cx="19359" cy="10570"/>
          </a:xfrm>
        </p:grpSpPr>
        <p:pic>
          <p:nvPicPr>
            <p:cNvPr id="18438" name="图片 5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>
              <a:off x="-101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7" name="直接连接符 6"/>
            <p:cNvCxnSpPr/>
            <p:nvPr/>
          </p:nvCxnSpPr>
          <p:spPr>
            <a:xfrm>
              <a:off x="2268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440" name="图片 4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>
              <a:off x="16743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1" name="图片 6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V="1">
              <a:off x="16743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2" name="图片 7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9" name="直接连接符 8"/>
            <p:cNvCxnSpPr/>
            <p:nvPr/>
          </p:nvCxnSpPr>
          <p:spPr>
            <a:xfrm>
              <a:off x="2268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485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8651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446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9678" y="-206534"/>
            <a:ext cx="1521619" cy="142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横卷形 2"/>
          <p:cNvSpPr/>
          <p:nvPr/>
        </p:nvSpPr>
        <p:spPr>
          <a:xfrm>
            <a:off x="2683510" y="850265"/>
            <a:ext cx="2810510" cy="1113155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ym typeface="+mn-ea"/>
              </a:rPr>
              <a:t>道 理 论 证</a:t>
            </a:r>
            <a:endParaRPr lang="zh-CN" altLang="en-US" sz="2400">
              <a:latin typeface="方正隶变_GBK" panose="03000509000000000000" charset="-122"/>
              <a:ea typeface="方正隶变_GBK" panose="03000509000000000000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948940" y="2341245"/>
            <a:ext cx="6490335" cy="791845"/>
            <a:chOff x="2244" y="3687"/>
            <a:chExt cx="10221" cy="1247"/>
          </a:xfrm>
        </p:grpSpPr>
        <p:sp>
          <p:nvSpPr>
            <p:cNvPr id="4" name="圆角矩形标注 3"/>
            <p:cNvSpPr/>
            <p:nvPr/>
          </p:nvSpPr>
          <p:spPr>
            <a:xfrm rot="10800000" flipH="1">
              <a:off x="2244" y="3687"/>
              <a:ext cx="10221" cy="1247"/>
            </a:xfrm>
            <a:prstGeom prst="wedgeRoundRectCallou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228" y="3803"/>
              <a:ext cx="7943" cy="111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000">
                  <a:sym typeface="+mn-ea"/>
                </a:rPr>
                <a:t>概念：用经典著作中的精辟见解、名人名言以及人们公认的定理公式等来证明论点。</a:t>
              </a:r>
              <a:endParaRPr lang="zh-CN" altLang="en-US" sz="2000">
                <a:sym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850515" y="5062220"/>
            <a:ext cx="6677025" cy="986790"/>
            <a:chOff x="2089" y="7972"/>
            <a:chExt cx="10515" cy="1554"/>
          </a:xfrm>
        </p:grpSpPr>
        <p:sp>
          <p:nvSpPr>
            <p:cNvPr id="6" name="圆角矩形标注 5"/>
            <p:cNvSpPr/>
            <p:nvPr/>
          </p:nvSpPr>
          <p:spPr>
            <a:xfrm rot="10800000" flipH="1">
              <a:off x="2089" y="7972"/>
              <a:ext cx="10221" cy="1554"/>
            </a:xfrm>
            <a:prstGeom prst="wedgeRoundRectCallou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333" y="8192"/>
              <a:ext cx="10271" cy="111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000">
                  <a:sym typeface="+mn-ea"/>
                </a:rPr>
                <a:t>庄子说“吾生也有涯，而知也无涯。”人活得再长也会有死去的那一天，但知识的海洋却永不停歇地奔流着。</a:t>
              </a:r>
              <a:endParaRPr lang="zh-CN" altLang="en-US" sz="2000">
                <a:sym typeface="+mn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948940" y="3702050"/>
            <a:ext cx="6490335" cy="791845"/>
            <a:chOff x="2244" y="5830"/>
            <a:chExt cx="10221" cy="1247"/>
          </a:xfrm>
        </p:grpSpPr>
        <p:sp>
          <p:nvSpPr>
            <p:cNvPr id="5" name="圆角矩形标注 4"/>
            <p:cNvSpPr/>
            <p:nvPr/>
          </p:nvSpPr>
          <p:spPr>
            <a:xfrm rot="10800000" flipH="1">
              <a:off x="2244" y="5830"/>
              <a:ext cx="10221" cy="1247"/>
            </a:xfrm>
            <a:prstGeom prst="wedgeRoundRectCallou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357" y="5964"/>
              <a:ext cx="7686" cy="111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000">
                  <a:sym typeface="+mn-ea"/>
                </a:rPr>
                <a:t>作用：引用××名言或××资料等，充分有</a:t>
              </a:r>
              <a:endParaRPr lang="zh-CN" altLang="en-US" sz="2000"/>
            </a:p>
            <a:p>
              <a:r>
                <a:rPr lang="zh-CN" altLang="en-US" sz="2000">
                  <a:sym typeface="+mn-ea"/>
                </a:rPr>
                <a:t>力地论证了××论点，使论证更具说服力。</a:t>
              </a:r>
              <a:endParaRPr lang="zh-CN" altLang="en-US" sz="2000">
                <a:sym typeface="+mn-ea"/>
              </a:endParaRPr>
            </a:p>
          </p:txBody>
        </p:sp>
      </p:grp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圆角矩形标注 4"/>
          <p:cNvSpPr/>
          <p:nvPr/>
        </p:nvSpPr>
        <p:spPr>
          <a:xfrm rot="10800000" flipH="1">
            <a:off x="2949575" y="3483610"/>
            <a:ext cx="6490335" cy="1143635"/>
          </a:xfrm>
          <a:prstGeom prst="wedgeRoundRect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标注 5"/>
          <p:cNvSpPr/>
          <p:nvPr/>
        </p:nvSpPr>
        <p:spPr>
          <a:xfrm rot="10800000" flipH="1">
            <a:off x="2948940" y="5062220"/>
            <a:ext cx="6490335" cy="791845"/>
          </a:xfrm>
          <a:prstGeom prst="wedgeRoundRect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标注 3"/>
          <p:cNvSpPr/>
          <p:nvPr/>
        </p:nvSpPr>
        <p:spPr>
          <a:xfrm rot="10800000" flipH="1">
            <a:off x="2948940" y="2341245"/>
            <a:ext cx="6490335" cy="791845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40861" r="33746" b="37453"/>
          <a:stretch>
            <a:fillRect/>
          </a:stretch>
        </p:blipFill>
        <p:spPr>
          <a:xfrm rot="2729201">
            <a:off x="10033889" y="261112"/>
            <a:ext cx="472631" cy="4944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11" t="40719" r="32476" b="38332"/>
          <a:stretch>
            <a:fillRect/>
          </a:stretch>
        </p:blipFill>
        <p:spPr>
          <a:xfrm>
            <a:off x="9248711" y="79374"/>
            <a:ext cx="607505" cy="641223"/>
          </a:xfrm>
          <a:prstGeom prst="rect">
            <a:avLst/>
          </a:prstGeom>
        </p:spPr>
      </p:pic>
      <p:pic>
        <p:nvPicPr>
          <p:cNvPr id="18436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3656" y="5611654"/>
            <a:ext cx="3689747" cy="1325166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37" name="组合 9"/>
          <p:cNvGrpSpPr/>
          <p:nvPr/>
        </p:nvGrpSpPr>
        <p:grpSpPr>
          <a:xfrm>
            <a:off x="1577975" y="721360"/>
            <a:ext cx="9034780" cy="5871210"/>
            <a:chOff x="-101" y="89"/>
            <a:chExt cx="19359" cy="10570"/>
          </a:xfrm>
        </p:grpSpPr>
        <p:pic>
          <p:nvPicPr>
            <p:cNvPr id="18438" name="图片 5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>
              <a:off x="-101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7" name="直接连接符 6"/>
            <p:cNvCxnSpPr/>
            <p:nvPr/>
          </p:nvCxnSpPr>
          <p:spPr>
            <a:xfrm>
              <a:off x="2268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440" name="图片 4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>
              <a:off x="16743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1" name="图片 6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V="1">
              <a:off x="16743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2" name="图片 7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9" name="直接连接符 8"/>
            <p:cNvCxnSpPr/>
            <p:nvPr/>
          </p:nvCxnSpPr>
          <p:spPr>
            <a:xfrm>
              <a:off x="2268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485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8651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446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9678" y="-206534"/>
            <a:ext cx="1521619" cy="142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横卷形 2"/>
          <p:cNvSpPr/>
          <p:nvPr/>
        </p:nvSpPr>
        <p:spPr>
          <a:xfrm>
            <a:off x="2683510" y="850265"/>
            <a:ext cx="2810510" cy="1113155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ym typeface="+mn-ea"/>
              </a:rPr>
              <a:t>比 喻 论 证</a:t>
            </a:r>
            <a:endParaRPr lang="zh-CN" altLang="en-US" sz="2400">
              <a:latin typeface="方正隶变_GBK" panose="03000509000000000000" charset="-122"/>
              <a:ea typeface="方正隶变_GBK" panose="03000509000000000000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05200" y="2537460"/>
            <a:ext cx="537845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>
                <a:sym typeface="+mn-ea"/>
              </a:rPr>
              <a:t>概念：用形象的比喻来证明观点的论证方法。</a:t>
            </a:r>
            <a:endParaRPr lang="zh-CN" altLang="en-US" sz="2000"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57600" y="5147310"/>
            <a:ext cx="487553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>
                <a:sym typeface="+mn-ea"/>
              </a:rPr>
              <a:t>要取得成功，首先要学会低头。这恰如演奏一首高昂的曲子，开始总是低调的。</a:t>
            </a:r>
            <a:endParaRPr lang="zh-CN" altLang="en-US" sz="2000"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40100" y="3702050"/>
            <a:ext cx="570928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>
                <a:sym typeface="+mn-ea"/>
              </a:rPr>
              <a:t>作用：将××比作××，生动形象地论证了××论点，使论证显得通俗易懂，更易于被读者理解和接受。</a:t>
            </a:r>
            <a:endParaRPr lang="zh-CN" altLang="en-US" sz="2000"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  <p:bldP spid="12" grpId="0"/>
      <p:bldP spid="5" grpId="0"/>
      <p:bldP spid="11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圆角矩形标注 4"/>
          <p:cNvSpPr/>
          <p:nvPr/>
        </p:nvSpPr>
        <p:spPr>
          <a:xfrm rot="10800000" flipH="1">
            <a:off x="2948940" y="3628390"/>
            <a:ext cx="6490335" cy="1088390"/>
          </a:xfrm>
          <a:prstGeom prst="wedgeRoundRect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标注 5"/>
          <p:cNvSpPr/>
          <p:nvPr/>
        </p:nvSpPr>
        <p:spPr>
          <a:xfrm rot="10800000" flipH="1">
            <a:off x="2948940" y="5163185"/>
            <a:ext cx="6490335" cy="791845"/>
          </a:xfrm>
          <a:prstGeom prst="wedgeRoundRect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标注 3"/>
          <p:cNvSpPr/>
          <p:nvPr/>
        </p:nvSpPr>
        <p:spPr>
          <a:xfrm rot="10800000" flipH="1">
            <a:off x="2948940" y="2341245"/>
            <a:ext cx="6490335" cy="791845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40861" r="33746" b="37453"/>
          <a:stretch>
            <a:fillRect/>
          </a:stretch>
        </p:blipFill>
        <p:spPr>
          <a:xfrm rot="2729201">
            <a:off x="10033889" y="261112"/>
            <a:ext cx="472631" cy="4944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11" t="40719" r="32476" b="38332"/>
          <a:stretch>
            <a:fillRect/>
          </a:stretch>
        </p:blipFill>
        <p:spPr>
          <a:xfrm>
            <a:off x="9248711" y="79374"/>
            <a:ext cx="607505" cy="641223"/>
          </a:xfrm>
          <a:prstGeom prst="rect">
            <a:avLst/>
          </a:prstGeom>
        </p:spPr>
      </p:pic>
      <p:pic>
        <p:nvPicPr>
          <p:cNvPr id="18436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3656" y="5611654"/>
            <a:ext cx="3689747" cy="1325166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37" name="组合 9"/>
          <p:cNvGrpSpPr/>
          <p:nvPr/>
        </p:nvGrpSpPr>
        <p:grpSpPr>
          <a:xfrm>
            <a:off x="1577975" y="721360"/>
            <a:ext cx="9034780" cy="5871210"/>
            <a:chOff x="-101" y="89"/>
            <a:chExt cx="19359" cy="10570"/>
          </a:xfrm>
        </p:grpSpPr>
        <p:pic>
          <p:nvPicPr>
            <p:cNvPr id="18438" name="图片 5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>
              <a:off x="-101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7" name="直接连接符 6"/>
            <p:cNvCxnSpPr/>
            <p:nvPr/>
          </p:nvCxnSpPr>
          <p:spPr>
            <a:xfrm>
              <a:off x="2268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440" name="图片 4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>
              <a:off x="16743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1" name="图片 6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V="1">
              <a:off x="16743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2" name="图片 7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9" name="直接连接符 8"/>
            <p:cNvCxnSpPr/>
            <p:nvPr/>
          </p:nvCxnSpPr>
          <p:spPr>
            <a:xfrm>
              <a:off x="2268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485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8651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446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9678" y="-206534"/>
            <a:ext cx="1521619" cy="142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横卷形 2"/>
          <p:cNvSpPr/>
          <p:nvPr/>
        </p:nvSpPr>
        <p:spPr>
          <a:xfrm>
            <a:off x="2683510" y="850265"/>
            <a:ext cx="2810510" cy="1113155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ym typeface="+mn-ea"/>
              </a:rPr>
              <a:t>对 比 论 证</a:t>
            </a:r>
            <a:endParaRPr lang="zh-CN" altLang="en-US" sz="2400">
              <a:latin typeface="方正隶变_GBK" panose="03000509000000000000" charset="-122"/>
              <a:ea typeface="方正隶变_GBK" panose="03000509000000000000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31845" y="2383790"/>
            <a:ext cx="554799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>
                <a:sym typeface="+mn-ea"/>
              </a:rPr>
              <a:t>概念：把对一个事物的正反意见及其优劣情况进行对照分析来论证观点。</a:t>
            </a:r>
            <a:endParaRPr lang="zh-CN" altLang="en-US" sz="2000"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77740" y="5360035"/>
            <a:ext cx="263652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>
                <a:sym typeface="+mn-ea"/>
              </a:rPr>
              <a:t>生于忧患，死于安乐</a:t>
            </a:r>
            <a:r>
              <a:rPr lang="zh-CN" altLang="en-US">
                <a:sym typeface="+mn-ea"/>
              </a:rPr>
              <a:t>。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420745" y="3818890"/>
            <a:ext cx="554736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>
                <a:sym typeface="+mn-ea"/>
              </a:rPr>
              <a:t>作用：将某两种事物、现象或观点等进行对比，鲜明突出地论证了××论点，使论证更具说服力。</a:t>
            </a:r>
            <a:endParaRPr lang="zh-CN" altLang="en-US" sz="2000"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  <p:bldP spid="12" grpId="0"/>
      <p:bldP spid="5" grpId="0"/>
      <p:bldP spid="11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云形 2"/>
          <p:cNvSpPr/>
          <p:nvPr/>
        </p:nvSpPr>
        <p:spPr>
          <a:xfrm>
            <a:off x="2418715" y="939165"/>
            <a:ext cx="2141855" cy="764540"/>
          </a:xfrm>
          <a:prstGeom prst="cloud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40861" r="33746" b="37453"/>
          <a:stretch>
            <a:fillRect/>
          </a:stretch>
        </p:blipFill>
        <p:spPr>
          <a:xfrm rot="2729201">
            <a:off x="10033889" y="261112"/>
            <a:ext cx="472631" cy="4944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11" t="40719" r="32476" b="38332"/>
          <a:stretch>
            <a:fillRect/>
          </a:stretch>
        </p:blipFill>
        <p:spPr>
          <a:xfrm>
            <a:off x="9248711" y="79374"/>
            <a:ext cx="607505" cy="641223"/>
          </a:xfrm>
          <a:prstGeom prst="rect">
            <a:avLst/>
          </a:prstGeom>
        </p:spPr>
      </p:pic>
      <p:pic>
        <p:nvPicPr>
          <p:cNvPr id="18436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3656" y="5611654"/>
            <a:ext cx="3689747" cy="1325166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37" name="组合 9"/>
          <p:cNvGrpSpPr/>
          <p:nvPr/>
        </p:nvGrpSpPr>
        <p:grpSpPr>
          <a:xfrm>
            <a:off x="1577975" y="721360"/>
            <a:ext cx="9034780" cy="5871210"/>
            <a:chOff x="-101" y="89"/>
            <a:chExt cx="19359" cy="10570"/>
          </a:xfrm>
        </p:grpSpPr>
        <p:pic>
          <p:nvPicPr>
            <p:cNvPr id="18438" name="图片 5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>
              <a:off x="-101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7" name="直接连接符 6"/>
            <p:cNvCxnSpPr/>
            <p:nvPr/>
          </p:nvCxnSpPr>
          <p:spPr>
            <a:xfrm>
              <a:off x="2268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440" name="图片 4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>
              <a:off x="16743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1" name="图片 6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V="1">
              <a:off x="16743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2" name="图片 7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9" name="直接连接符 8"/>
            <p:cNvCxnSpPr/>
            <p:nvPr/>
          </p:nvCxnSpPr>
          <p:spPr>
            <a:xfrm>
              <a:off x="2268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485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8651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446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9678" y="-206534"/>
            <a:ext cx="1521619" cy="142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418715" y="1938020"/>
            <a:ext cx="675576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/>
              <a:t>（</a:t>
            </a:r>
            <a:r>
              <a:rPr lang="en-US" altLang="zh-CN" sz="2400"/>
              <a:t>1</a:t>
            </a:r>
            <a:r>
              <a:rPr lang="zh-CN" altLang="en-US" sz="2400"/>
              <a:t>）.请指出下列句子所运用的论证方法。（2分）</a:t>
            </a:r>
            <a:endParaRPr lang="zh-CN" altLang="en-US" sz="2400"/>
          </a:p>
          <a:p>
            <a:endParaRPr lang="zh-CN" altLang="en-US" sz="2400"/>
          </a:p>
          <a:p>
            <a:pPr algn="l"/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（1)苏轼政治失意，兄弟分离，正是豁达的情怀让他将所有的抑郁惆怅融化在了清风明月之中，从而获得了心灵的自由与解放。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（2）庄子说：“平易恬淡，则忧患不能入，邪气不能袭。”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83510" y="1114425"/>
            <a:ext cx="15830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latin typeface="方正隶变_GBK" panose="03000509000000000000" charset="-122"/>
                <a:ea typeface="方正隶变_GBK" panose="03000509000000000000" charset="-122"/>
                <a:sym typeface="+mn-ea"/>
              </a:rPr>
              <a:t>题型链接</a:t>
            </a:r>
            <a:endParaRPr lang="zh-CN" altLang="en-US" sz="2400">
              <a:latin typeface="方正隶变_GBK" panose="03000509000000000000" charset="-122"/>
              <a:ea typeface="方正隶变_GBK" panose="03000509000000000000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516495" y="3590925"/>
            <a:ext cx="1276350" cy="556260"/>
            <a:chOff x="9437" y="5655"/>
            <a:chExt cx="2010" cy="876"/>
          </a:xfrm>
        </p:grpSpPr>
        <p:sp>
          <p:nvSpPr>
            <p:cNvPr id="6" name="矩形 5"/>
            <p:cNvSpPr/>
            <p:nvPr/>
          </p:nvSpPr>
          <p:spPr>
            <a:xfrm>
              <a:off x="9437" y="5655"/>
              <a:ext cx="1972" cy="876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9559" y="5803"/>
              <a:ext cx="1888" cy="62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2000">
                  <a:sym typeface="+mn-ea"/>
                </a:rPr>
                <a:t>举例论证</a:t>
              </a:r>
              <a:endParaRPr lang="zh-CN" altLang="en-US" sz="2000">
                <a:sym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19215" y="5494020"/>
            <a:ext cx="1252220" cy="556260"/>
            <a:chOff x="7709" y="8652"/>
            <a:chExt cx="1972" cy="876"/>
          </a:xfrm>
        </p:grpSpPr>
        <p:sp>
          <p:nvSpPr>
            <p:cNvPr id="8" name="矩形 7"/>
            <p:cNvSpPr/>
            <p:nvPr/>
          </p:nvSpPr>
          <p:spPr>
            <a:xfrm>
              <a:off x="7709" y="8652"/>
              <a:ext cx="1972" cy="876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831" y="8800"/>
              <a:ext cx="1728" cy="580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>
                  <a:sym typeface="+mn-ea"/>
                </a:rPr>
                <a:t>道理论证</a:t>
              </a:r>
              <a:endParaRPr lang="zh-CN" altLang="en-US"/>
            </a:p>
          </p:txBody>
        </p:sp>
      </p:grp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云形 2"/>
          <p:cNvSpPr/>
          <p:nvPr/>
        </p:nvSpPr>
        <p:spPr>
          <a:xfrm>
            <a:off x="2418715" y="939165"/>
            <a:ext cx="2141855" cy="764540"/>
          </a:xfrm>
          <a:prstGeom prst="cloud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40861" r="33746" b="37453"/>
          <a:stretch>
            <a:fillRect/>
          </a:stretch>
        </p:blipFill>
        <p:spPr>
          <a:xfrm rot="2729201">
            <a:off x="10033889" y="261112"/>
            <a:ext cx="472631" cy="4944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11" t="40719" r="32476" b="38332"/>
          <a:stretch>
            <a:fillRect/>
          </a:stretch>
        </p:blipFill>
        <p:spPr>
          <a:xfrm>
            <a:off x="9248711" y="79374"/>
            <a:ext cx="607505" cy="641223"/>
          </a:xfrm>
          <a:prstGeom prst="rect">
            <a:avLst/>
          </a:prstGeom>
        </p:spPr>
      </p:pic>
      <p:pic>
        <p:nvPicPr>
          <p:cNvPr id="18436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3656" y="5611654"/>
            <a:ext cx="3689747" cy="1325166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37" name="组合 9"/>
          <p:cNvGrpSpPr/>
          <p:nvPr/>
        </p:nvGrpSpPr>
        <p:grpSpPr>
          <a:xfrm>
            <a:off x="1577975" y="721360"/>
            <a:ext cx="9034780" cy="5871210"/>
            <a:chOff x="-101" y="89"/>
            <a:chExt cx="19359" cy="10570"/>
          </a:xfrm>
        </p:grpSpPr>
        <p:pic>
          <p:nvPicPr>
            <p:cNvPr id="18438" name="图片 5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>
              <a:off x="-101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7" name="直接连接符 6"/>
            <p:cNvCxnSpPr/>
            <p:nvPr/>
          </p:nvCxnSpPr>
          <p:spPr>
            <a:xfrm>
              <a:off x="2268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440" name="图片 4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>
              <a:off x="16743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1" name="图片 6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V="1">
              <a:off x="16743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2" name="图片 7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9" name="直接连接符 8"/>
            <p:cNvCxnSpPr/>
            <p:nvPr/>
          </p:nvCxnSpPr>
          <p:spPr>
            <a:xfrm>
              <a:off x="2268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485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8651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446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9678" y="-206534"/>
            <a:ext cx="1521619" cy="142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851025" y="1896110"/>
            <a:ext cx="8478520" cy="46462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ym typeface="+mn-ea"/>
              </a:rPr>
              <a:t>2.下面选段的画线句子运用了什么论证方法?有什么作用?（4分）</a:t>
            </a:r>
            <a:endParaRPr lang="zh-CN" altLang="en-US" sz="2400">
              <a:sym typeface="+mn-ea"/>
            </a:endParaRPr>
          </a:p>
          <a:p>
            <a:endParaRPr lang="zh-CN" altLang="en-US" sz="2400"/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然而，在纷纭万状的信息社会，进入经典文本所构成的精神世界是困难的，也是奢侈的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……古人说，闭门即是深山，读书随处净土。而现在，对于奔波忙碌的现代人来说，仅仅闭门恐怕是不够的，只有在静益无声的夜晚，待一天的工作结束，关上手机，才能翻开泛黄的书页，小心翼翼地捕捉来自遥远时空的细弱声响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83510" y="1114425"/>
            <a:ext cx="15830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latin typeface="方正隶变_GBK" panose="03000509000000000000" charset="-122"/>
                <a:ea typeface="方正隶变_GBK" panose="03000509000000000000" charset="-122"/>
                <a:sym typeface="+mn-ea"/>
              </a:rPr>
              <a:t>题型链接</a:t>
            </a:r>
            <a:endParaRPr lang="zh-CN" altLang="en-US" sz="2400">
              <a:latin typeface="方正隶变_GBK" panose="03000509000000000000" charset="-122"/>
              <a:ea typeface="方正隶变_GBK" panose="03000509000000000000" charset="-122"/>
              <a:sym typeface="+mn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736215" y="3416935"/>
            <a:ext cx="7136765" cy="1397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2096770" y="3876040"/>
            <a:ext cx="648208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云形标注 14"/>
          <p:cNvSpPr/>
          <p:nvPr/>
        </p:nvSpPr>
        <p:spPr>
          <a:xfrm>
            <a:off x="7686675" y="2039620"/>
            <a:ext cx="1752600" cy="904240"/>
          </a:xfrm>
          <a:prstGeom prst="cloudCallou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7942580" y="2261235"/>
            <a:ext cx="12407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/>
              <a:t>分论点</a:t>
            </a:r>
            <a:endParaRPr lang="zh-CN" altLang="en-US" sz="2400"/>
          </a:p>
        </p:txBody>
      </p:sp>
      <p:sp>
        <p:nvSpPr>
          <p:cNvPr id="19" name="对角圆角矩形 18"/>
          <p:cNvSpPr/>
          <p:nvPr/>
        </p:nvSpPr>
        <p:spPr>
          <a:xfrm>
            <a:off x="9017000" y="3472815"/>
            <a:ext cx="1071245" cy="403225"/>
          </a:xfrm>
          <a:prstGeom prst="round2Diag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对角圆角矩形 19"/>
          <p:cNvSpPr/>
          <p:nvPr/>
        </p:nvSpPr>
        <p:spPr>
          <a:xfrm>
            <a:off x="6871335" y="3876040"/>
            <a:ext cx="1154430" cy="403225"/>
          </a:xfrm>
          <a:prstGeom prst="round2Diag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标注 20"/>
          <p:cNvSpPr/>
          <p:nvPr/>
        </p:nvSpPr>
        <p:spPr>
          <a:xfrm rot="10800000" flipH="1">
            <a:off x="7146925" y="4403090"/>
            <a:ext cx="1320800" cy="472440"/>
          </a:xfrm>
          <a:prstGeom prst="wedgeRoundRectCallou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7271385" y="4446270"/>
            <a:ext cx="10991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对比论证</a:t>
            </a:r>
            <a:endParaRPr lang="zh-CN" altLang="en-US"/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1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  <p:bldP spid="20" grpId="0"/>
      <p:bldP spid="22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40861" r="33746" b="37453"/>
          <a:stretch>
            <a:fillRect/>
          </a:stretch>
        </p:blipFill>
        <p:spPr>
          <a:xfrm rot="2729201">
            <a:off x="10033889" y="261112"/>
            <a:ext cx="472631" cy="4944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11" t="40719" r="32476" b="38332"/>
          <a:stretch>
            <a:fillRect/>
          </a:stretch>
        </p:blipFill>
        <p:spPr>
          <a:xfrm>
            <a:off x="9248711" y="79374"/>
            <a:ext cx="607505" cy="641223"/>
          </a:xfrm>
          <a:prstGeom prst="rect">
            <a:avLst/>
          </a:prstGeom>
        </p:spPr>
      </p:pic>
      <p:pic>
        <p:nvPicPr>
          <p:cNvPr id="18436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3656" y="5611654"/>
            <a:ext cx="3689747" cy="1325166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37" name="组合 9"/>
          <p:cNvGrpSpPr/>
          <p:nvPr/>
        </p:nvGrpSpPr>
        <p:grpSpPr>
          <a:xfrm>
            <a:off x="1577975" y="721360"/>
            <a:ext cx="9034780" cy="5871210"/>
            <a:chOff x="-101" y="89"/>
            <a:chExt cx="19359" cy="10570"/>
          </a:xfrm>
        </p:grpSpPr>
        <p:pic>
          <p:nvPicPr>
            <p:cNvPr id="18438" name="图片 5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>
              <a:off x="-101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7" name="直接连接符 6"/>
            <p:cNvCxnSpPr/>
            <p:nvPr/>
          </p:nvCxnSpPr>
          <p:spPr>
            <a:xfrm>
              <a:off x="2268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440" name="图片 4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>
              <a:off x="16743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1" name="图片 6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V="1">
              <a:off x="16743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2" name="图片 7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9" name="直接连接符 8"/>
            <p:cNvCxnSpPr/>
            <p:nvPr/>
          </p:nvCxnSpPr>
          <p:spPr>
            <a:xfrm>
              <a:off x="2268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485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8651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446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9678" y="-206534"/>
            <a:ext cx="1521619" cy="142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367915" y="2051685"/>
            <a:ext cx="7456170" cy="2430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/>
              <a:t>2.下面选段的画线句子运用了什么论证方法?有什么作用？（4分）</a:t>
            </a:r>
            <a:endParaRPr lang="zh-CN" altLang="en-US" sz="2000"/>
          </a:p>
          <a:p>
            <a:endParaRPr lang="zh-CN" altLang="en-US" sz="2000"/>
          </a:p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800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参考示例：对比论证、将古人与现代人的阅读培进往比较、家出强温了“在纷统历状的信息社会，进入经业文本成成的植祖世盟是困难的、也是态侈的”观点、他论证更加深刻。</a:t>
            </a:r>
            <a:endParaRPr lang="zh-CN" altLang="en-US" sz="2800" u="sng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云形 2"/>
          <p:cNvSpPr/>
          <p:nvPr/>
        </p:nvSpPr>
        <p:spPr>
          <a:xfrm>
            <a:off x="2418715" y="939165"/>
            <a:ext cx="2141855" cy="764540"/>
          </a:xfrm>
          <a:prstGeom prst="cloud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683510" y="1114425"/>
            <a:ext cx="15830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latin typeface="方正隶变_GBK" panose="03000509000000000000" charset="-122"/>
                <a:ea typeface="方正隶变_GBK" panose="03000509000000000000" charset="-122"/>
                <a:sym typeface="+mn-ea"/>
              </a:rPr>
              <a:t>题型链接</a:t>
            </a:r>
            <a:endParaRPr lang="zh-CN" altLang="en-US" sz="2400">
              <a:latin typeface="方正隶变_GBK" panose="03000509000000000000" charset="-122"/>
              <a:ea typeface="方正隶变_GBK" panose="03000509000000000000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圆角矩形标注 3"/>
          <p:cNvSpPr/>
          <p:nvPr/>
        </p:nvSpPr>
        <p:spPr>
          <a:xfrm>
            <a:off x="3013710" y="3332480"/>
            <a:ext cx="993140" cy="617855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solidFill>
                  <a:schemeClr val="tx1"/>
                </a:solidFill>
                <a:sym typeface="+mn-ea"/>
              </a:rPr>
              <a:t>论点</a:t>
            </a:r>
            <a:endParaRPr lang="zh-CN" altLang="en-US" sz="2000">
              <a:solidFill>
                <a:schemeClr val="tx1"/>
              </a:solidFill>
              <a:sym typeface="+mn-ea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40861" r="33746" b="37453"/>
          <a:stretch>
            <a:fillRect/>
          </a:stretch>
        </p:blipFill>
        <p:spPr>
          <a:xfrm rot="2729201">
            <a:off x="10033889" y="261112"/>
            <a:ext cx="472631" cy="4944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11" t="40719" r="32476" b="38332"/>
          <a:stretch>
            <a:fillRect/>
          </a:stretch>
        </p:blipFill>
        <p:spPr>
          <a:xfrm>
            <a:off x="9248711" y="79374"/>
            <a:ext cx="607505" cy="641223"/>
          </a:xfrm>
          <a:prstGeom prst="rect">
            <a:avLst/>
          </a:prstGeom>
        </p:spPr>
      </p:pic>
      <p:pic>
        <p:nvPicPr>
          <p:cNvPr id="18436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3656" y="5611654"/>
            <a:ext cx="3689747" cy="1325166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37" name="组合 9"/>
          <p:cNvGrpSpPr/>
          <p:nvPr/>
        </p:nvGrpSpPr>
        <p:grpSpPr>
          <a:xfrm>
            <a:off x="1577975" y="721360"/>
            <a:ext cx="9034780" cy="5871210"/>
            <a:chOff x="-101" y="89"/>
            <a:chExt cx="19359" cy="10570"/>
          </a:xfrm>
        </p:grpSpPr>
        <p:pic>
          <p:nvPicPr>
            <p:cNvPr id="18438" name="图片 5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>
              <a:off x="-101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7" name="直接连接符 6"/>
            <p:cNvCxnSpPr/>
            <p:nvPr/>
          </p:nvCxnSpPr>
          <p:spPr>
            <a:xfrm>
              <a:off x="2268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440" name="图片 4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>
              <a:off x="16743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1" name="图片 6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V="1">
              <a:off x="16743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2" name="图片 7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9" name="直接连接符 8"/>
            <p:cNvCxnSpPr/>
            <p:nvPr/>
          </p:nvCxnSpPr>
          <p:spPr>
            <a:xfrm>
              <a:off x="2268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485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8651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446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9678" y="-206534"/>
            <a:ext cx="1521619" cy="142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横卷形 2"/>
          <p:cNvSpPr/>
          <p:nvPr/>
        </p:nvSpPr>
        <p:spPr>
          <a:xfrm>
            <a:off x="2683510" y="850265"/>
            <a:ext cx="2810510" cy="1113155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ym typeface="+mn-ea"/>
              </a:rPr>
              <a:t>议论文三要素</a:t>
            </a:r>
            <a:endParaRPr lang="zh-CN" altLang="en-US" sz="2400">
              <a:latin typeface="方正隶变_GBK" panose="03000509000000000000" charset="-122"/>
              <a:ea typeface="方正隶变_GBK" panose="03000509000000000000" charset="-122"/>
              <a:sym typeface="+mn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254875" y="3185795"/>
            <a:ext cx="1890993" cy="1910715"/>
            <a:chOff x="9263" y="5017"/>
            <a:chExt cx="2280" cy="2500"/>
          </a:xfrm>
        </p:grpSpPr>
        <p:sp>
          <p:nvSpPr>
            <p:cNvPr id="2" name="文本框 1"/>
            <p:cNvSpPr txBox="1"/>
            <p:nvPr/>
          </p:nvSpPr>
          <p:spPr>
            <a:xfrm>
              <a:off x="9518" y="5239"/>
              <a:ext cx="2025" cy="205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400"/>
                <a:t>举例论证</a:t>
              </a:r>
              <a:endParaRPr lang="zh-CN" altLang="en-US" sz="2400"/>
            </a:p>
            <a:p>
              <a:r>
                <a:rPr lang="zh-CN" altLang="en-US" sz="2400"/>
                <a:t>道理论据</a:t>
              </a:r>
              <a:endParaRPr lang="zh-CN" altLang="en-US" sz="2400"/>
            </a:p>
            <a:p>
              <a:r>
                <a:rPr lang="zh-CN" altLang="en-US" sz="2400"/>
                <a:t>比喻论证</a:t>
              </a:r>
              <a:endParaRPr lang="zh-CN" altLang="en-US" sz="2400"/>
            </a:p>
            <a:p>
              <a:r>
                <a:rPr lang="zh-CN" altLang="en-US" sz="2400"/>
                <a:t>对比论证</a:t>
              </a:r>
              <a:endParaRPr lang="zh-CN" altLang="en-US" sz="2400"/>
            </a:p>
          </p:txBody>
        </p:sp>
        <p:sp>
          <p:nvSpPr>
            <p:cNvPr id="6" name="对角圆角矩形 5"/>
            <p:cNvSpPr/>
            <p:nvPr/>
          </p:nvSpPr>
          <p:spPr>
            <a:xfrm>
              <a:off x="9263" y="5017"/>
              <a:ext cx="2279" cy="2500"/>
            </a:xfrm>
            <a:prstGeom prst="round2Diag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466330" y="2254250"/>
            <a:ext cx="993140" cy="617855"/>
            <a:chOff x="5420" y="3611"/>
            <a:chExt cx="1564" cy="973"/>
          </a:xfrm>
        </p:grpSpPr>
        <p:sp>
          <p:nvSpPr>
            <p:cNvPr id="12" name="圆角矩形标注 11"/>
            <p:cNvSpPr/>
            <p:nvPr/>
          </p:nvSpPr>
          <p:spPr>
            <a:xfrm>
              <a:off x="5420" y="3611"/>
              <a:ext cx="1564" cy="973"/>
            </a:xfrm>
            <a:prstGeom prst="wedgeRoundRectCallou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658" y="3784"/>
              <a:ext cx="1088" cy="62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2000">
                  <a:sym typeface="+mn-ea"/>
                </a:rPr>
                <a:t>论证</a:t>
              </a:r>
              <a:endParaRPr lang="zh-CN" altLang="en-US" sz="2000"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188585" y="3060700"/>
            <a:ext cx="993140" cy="617855"/>
            <a:chOff x="3856" y="4641"/>
            <a:chExt cx="1564" cy="973"/>
          </a:xfrm>
        </p:grpSpPr>
        <p:sp>
          <p:nvSpPr>
            <p:cNvPr id="11" name="圆角矩形标注 10"/>
            <p:cNvSpPr/>
            <p:nvPr/>
          </p:nvSpPr>
          <p:spPr>
            <a:xfrm>
              <a:off x="3856" y="4641"/>
              <a:ext cx="1564" cy="973"/>
            </a:xfrm>
            <a:prstGeom prst="wedgeRoundRectCallou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134" y="4838"/>
              <a:ext cx="1088" cy="62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2000">
                  <a:sym typeface="+mn-ea"/>
                </a:rPr>
                <a:t>论据</a:t>
              </a:r>
              <a:endParaRPr lang="zh-CN" altLang="en-US" sz="2000">
                <a:sym typeface="+mn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683510" y="4286885"/>
            <a:ext cx="1447165" cy="1026707"/>
            <a:chOff x="1301" y="7237"/>
            <a:chExt cx="2279" cy="1249"/>
          </a:xfrm>
        </p:grpSpPr>
        <p:sp>
          <p:nvSpPr>
            <p:cNvPr id="8" name="对角圆角矩形 7"/>
            <p:cNvSpPr/>
            <p:nvPr/>
          </p:nvSpPr>
          <p:spPr>
            <a:xfrm>
              <a:off x="1301" y="7237"/>
              <a:ext cx="2279" cy="1249"/>
            </a:xfrm>
            <a:prstGeom prst="round2Diag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497" y="7373"/>
              <a:ext cx="1888" cy="101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>
                  <a:sym typeface="+mn-ea"/>
                </a:rPr>
                <a:t>中心论点</a:t>
              </a:r>
              <a:endParaRPr lang="zh-CN" altLang="en-US" sz="2000">
                <a:sym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000"/>
                <a:t>分论点</a:t>
              </a:r>
              <a:endParaRPr lang="zh-CN" altLang="en-US" sz="200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987290" y="3992245"/>
            <a:ext cx="1447165" cy="1097280"/>
            <a:chOff x="4134" y="6268"/>
            <a:chExt cx="2279" cy="1249"/>
          </a:xfrm>
        </p:grpSpPr>
        <p:sp>
          <p:nvSpPr>
            <p:cNvPr id="5" name="对角圆角矩形 4"/>
            <p:cNvSpPr/>
            <p:nvPr/>
          </p:nvSpPr>
          <p:spPr>
            <a:xfrm>
              <a:off x="4134" y="6268"/>
              <a:ext cx="2279" cy="1249"/>
            </a:xfrm>
            <a:prstGeom prst="round2Diag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410" y="6384"/>
              <a:ext cx="1888" cy="94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>
                  <a:sym typeface="+mn-ea"/>
                </a:rPr>
                <a:t>事实论据</a:t>
              </a:r>
              <a:endParaRPr lang="zh-CN" altLang="en-US" sz="2000">
                <a:sym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000">
                  <a:sym typeface="+mn-ea"/>
                </a:rPr>
                <a:t>道理论证</a:t>
              </a:r>
              <a:endParaRPr lang="zh-CN" altLang="en-US" sz="2000">
                <a:sym typeface="+mn-ea"/>
              </a:endParaRPr>
            </a:p>
          </p:txBody>
        </p:sp>
      </p:grp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40861" r="33746" b="37453"/>
          <a:stretch>
            <a:fillRect/>
          </a:stretch>
        </p:blipFill>
        <p:spPr>
          <a:xfrm rot="2729201">
            <a:off x="10033889" y="261112"/>
            <a:ext cx="472631" cy="4944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11" t="40719" r="32476" b="38332"/>
          <a:stretch>
            <a:fillRect/>
          </a:stretch>
        </p:blipFill>
        <p:spPr>
          <a:xfrm>
            <a:off x="9248711" y="79374"/>
            <a:ext cx="607505" cy="641223"/>
          </a:xfrm>
          <a:prstGeom prst="rect">
            <a:avLst/>
          </a:prstGeom>
        </p:spPr>
      </p:pic>
      <p:grpSp>
        <p:nvGrpSpPr>
          <p:cNvPr id="18437" name="组合 9"/>
          <p:cNvGrpSpPr/>
          <p:nvPr/>
        </p:nvGrpSpPr>
        <p:grpSpPr>
          <a:xfrm>
            <a:off x="1577975" y="721360"/>
            <a:ext cx="8947785" cy="5770880"/>
            <a:chOff x="-101" y="89"/>
            <a:chExt cx="19359" cy="10570"/>
          </a:xfrm>
        </p:grpSpPr>
        <p:pic>
          <p:nvPicPr>
            <p:cNvPr id="18438" name="图片 5" descr="856"/>
            <p:cNvPicPr>
              <a:picLocks noChangeAspect="1"/>
            </p:cNvPicPr>
            <p:nvPr/>
          </p:nvPicPr>
          <p:blipFill>
            <a:blip r:embed="rId4"/>
            <a:srcRect l="61778" t="10516" r="2872" b="78735"/>
            <a:stretch>
              <a:fillRect/>
            </a:stretch>
          </p:blipFill>
          <p:spPr>
            <a:xfrm flipH="1">
              <a:off x="-101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7" name="直接连接符 6"/>
            <p:cNvCxnSpPr/>
            <p:nvPr/>
          </p:nvCxnSpPr>
          <p:spPr>
            <a:xfrm>
              <a:off x="2268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440" name="图片 4" descr="856"/>
            <p:cNvPicPr>
              <a:picLocks noChangeAspect="1"/>
            </p:cNvPicPr>
            <p:nvPr/>
          </p:nvPicPr>
          <p:blipFill>
            <a:blip r:embed="rId4"/>
            <a:srcRect l="61778" t="10516" r="2872" b="78735"/>
            <a:stretch>
              <a:fillRect/>
            </a:stretch>
          </p:blipFill>
          <p:spPr>
            <a:xfrm>
              <a:off x="16743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1" name="图片 6" descr="856"/>
            <p:cNvPicPr>
              <a:picLocks noChangeAspect="1"/>
            </p:cNvPicPr>
            <p:nvPr/>
          </p:nvPicPr>
          <p:blipFill>
            <a:blip r:embed="rId4"/>
            <a:srcRect l="61778" t="10516" r="2872" b="78735"/>
            <a:stretch>
              <a:fillRect/>
            </a:stretch>
          </p:blipFill>
          <p:spPr>
            <a:xfrm flipV="1">
              <a:off x="16743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2" name="图片 7" descr="856"/>
            <p:cNvPicPr>
              <a:picLocks noChangeAspect="1"/>
            </p:cNvPicPr>
            <p:nvPr/>
          </p:nvPicPr>
          <p:blipFill>
            <a:blip r:embed="rId4"/>
            <a:srcRect l="61778" t="10516" r="2872" b="78735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9" name="直接连接符 8"/>
            <p:cNvCxnSpPr/>
            <p:nvPr/>
          </p:nvCxnSpPr>
          <p:spPr>
            <a:xfrm>
              <a:off x="2268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485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8651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446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9678" y="-206534"/>
            <a:ext cx="1521619" cy="142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913890" y="1021715"/>
            <a:ext cx="8364220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40000"/>
              </a:lnSpc>
            </a:pP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阅历与读书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ctr" fontAlgn="auto">
              <a:lnSpc>
                <a:spcPct val="14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赵迎辉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 fontAlgn="auto">
              <a:lnSpc>
                <a:spcPct val="14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①读书的过程中，我们都有这样的体会：同一本书，在不同的人生阶段阅读，往往会有不同的理解和感受。之所以如此，是因为阅历的缘故。有无阅历、阅历多少不仅影响着读书的倾向，某些时候甚至关系到读书的效果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 fontAlgn="auto">
              <a:lnSpc>
                <a:spcPct val="14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②阅历之所以会对读书产生深浅有别的影响，原因在于阅读并非是对作品的简单再现，而是一个积极主动的再创造过程，人生的经历与生活的经验都会参与进来。正如歌德所说的：“阅历丰富的人读书时，常常是一只眼看到纸面上的话，另一只眼则留心看纸的背面。”生活阅历越丰富，越有助于人们对作品的全面理解和深刻把握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40861" r="33746" b="37453"/>
          <a:stretch>
            <a:fillRect/>
          </a:stretch>
        </p:blipFill>
        <p:spPr>
          <a:xfrm rot="2729201">
            <a:off x="10033889" y="261112"/>
            <a:ext cx="472631" cy="4944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11" t="40719" r="32476" b="38332"/>
          <a:stretch>
            <a:fillRect/>
          </a:stretch>
        </p:blipFill>
        <p:spPr>
          <a:xfrm>
            <a:off x="9248711" y="79374"/>
            <a:ext cx="607505" cy="641223"/>
          </a:xfrm>
          <a:prstGeom prst="rect">
            <a:avLst/>
          </a:prstGeom>
        </p:spPr>
      </p:pic>
      <p:grpSp>
        <p:nvGrpSpPr>
          <p:cNvPr id="18437" name="组合 9"/>
          <p:cNvGrpSpPr/>
          <p:nvPr/>
        </p:nvGrpSpPr>
        <p:grpSpPr>
          <a:xfrm>
            <a:off x="1577975" y="721360"/>
            <a:ext cx="8947785" cy="5770880"/>
            <a:chOff x="-101" y="89"/>
            <a:chExt cx="19359" cy="10570"/>
          </a:xfrm>
        </p:grpSpPr>
        <p:pic>
          <p:nvPicPr>
            <p:cNvPr id="18438" name="图片 5" descr="856"/>
            <p:cNvPicPr>
              <a:picLocks noChangeAspect="1"/>
            </p:cNvPicPr>
            <p:nvPr/>
          </p:nvPicPr>
          <p:blipFill>
            <a:blip r:embed="rId4"/>
            <a:srcRect l="61778" t="10516" r="2872" b="78735"/>
            <a:stretch>
              <a:fillRect/>
            </a:stretch>
          </p:blipFill>
          <p:spPr>
            <a:xfrm flipH="1">
              <a:off x="-101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7" name="直接连接符 6"/>
            <p:cNvCxnSpPr/>
            <p:nvPr/>
          </p:nvCxnSpPr>
          <p:spPr>
            <a:xfrm>
              <a:off x="2268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440" name="图片 4" descr="856"/>
            <p:cNvPicPr>
              <a:picLocks noChangeAspect="1"/>
            </p:cNvPicPr>
            <p:nvPr/>
          </p:nvPicPr>
          <p:blipFill>
            <a:blip r:embed="rId4"/>
            <a:srcRect l="61778" t="10516" r="2872" b="78735"/>
            <a:stretch>
              <a:fillRect/>
            </a:stretch>
          </p:blipFill>
          <p:spPr>
            <a:xfrm>
              <a:off x="16743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1" name="图片 6" descr="856"/>
            <p:cNvPicPr>
              <a:picLocks noChangeAspect="1"/>
            </p:cNvPicPr>
            <p:nvPr/>
          </p:nvPicPr>
          <p:blipFill>
            <a:blip r:embed="rId4"/>
            <a:srcRect l="61778" t="10516" r="2872" b="78735"/>
            <a:stretch>
              <a:fillRect/>
            </a:stretch>
          </p:blipFill>
          <p:spPr>
            <a:xfrm flipV="1">
              <a:off x="16743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2" name="图片 7" descr="856"/>
            <p:cNvPicPr>
              <a:picLocks noChangeAspect="1"/>
            </p:cNvPicPr>
            <p:nvPr/>
          </p:nvPicPr>
          <p:blipFill>
            <a:blip r:embed="rId4"/>
            <a:srcRect l="61778" t="10516" r="2872" b="78735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9" name="直接连接符 8"/>
            <p:cNvCxnSpPr/>
            <p:nvPr/>
          </p:nvCxnSpPr>
          <p:spPr>
            <a:xfrm>
              <a:off x="2268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485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8651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446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9678" y="-206534"/>
            <a:ext cx="1521619" cy="142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880870" y="1008380"/>
            <a:ext cx="8364220" cy="5169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1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③一般来说，一个人的生活阅历是不是丰富，往往与其年龄密切相关。随着年龄的增长，我们经历的人和事越来越多，获得的经验和教训也越来越多，对一些事物的看法逐渐由浅入深，由表及里，这时我们的阅历就会日趋丰富。不过这并不是绝对的。有的人年龄虽然不大，但却走过许多地方，经过诸多历练，体验过各种身份和角色，经历过复杂岗位的锻炼和艰苦生活的磨砺，这种经历同样可以让他拥有丰富的阅历。人既然不能任意拉长生命的长度，那么要想增加自己的阅历，就要努力拓宽生命的宽度。培根认为“用书之智不在书中，而在书外，全凭观察得之”，只有亲身体验，躬行践履，才能准确把握社会现实，不断提高理解能力，做到学以致用、知行合一，从而更加深入地领悟书中蕴含的寓意和韵味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 fontAlgn="auto">
              <a:lnSpc>
                <a:spcPct val="11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④然而阅历不等于经历。并不是说只要经历过的，就会自然而然地成为人们的阅历。经历只是一种经过，或走过，或听过，或看过，形成的是事物的表象，是感性的。而阅历则是一个人对社会、对事件的经历及理解程度，是在表象的基础上对经历进行思考、领悟、概括、提炼，是感性与理性的有机统一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椭圆 7"/>
          <p:cNvSpPr/>
          <p:nvPr/>
        </p:nvSpPr>
        <p:spPr>
          <a:xfrm>
            <a:off x="4976495" y="5218430"/>
            <a:ext cx="1224280" cy="48641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40861" r="33746" b="37453"/>
          <a:stretch>
            <a:fillRect/>
          </a:stretch>
        </p:blipFill>
        <p:spPr>
          <a:xfrm rot="2729201">
            <a:off x="10033889" y="261112"/>
            <a:ext cx="472631" cy="4944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11" t="40719" r="32476" b="38332"/>
          <a:stretch>
            <a:fillRect/>
          </a:stretch>
        </p:blipFill>
        <p:spPr>
          <a:xfrm>
            <a:off x="9248711" y="79374"/>
            <a:ext cx="607505" cy="641223"/>
          </a:xfrm>
          <a:prstGeom prst="rect">
            <a:avLst/>
          </a:prstGeom>
        </p:spPr>
      </p:pic>
      <p:pic>
        <p:nvPicPr>
          <p:cNvPr id="18436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3656" y="5611654"/>
            <a:ext cx="3689747" cy="1325166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37" name="组合 9"/>
          <p:cNvGrpSpPr/>
          <p:nvPr/>
        </p:nvGrpSpPr>
        <p:grpSpPr>
          <a:xfrm>
            <a:off x="1577975" y="721360"/>
            <a:ext cx="9034780" cy="5871210"/>
            <a:chOff x="-101" y="89"/>
            <a:chExt cx="19359" cy="10570"/>
          </a:xfrm>
        </p:grpSpPr>
        <p:pic>
          <p:nvPicPr>
            <p:cNvPr id="18438" name="图片 5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>
              <a:off x="-101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7" name="直接连接符 6"/>
            <p:cNvCxnSpPr/>
            <p:nvPr/>
          </p:nvCxnSpPr>
          <p:spPr>
            <a:xfrm>
              <a:off x="2268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440" name="图片 4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>
              <a:off x="16743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1" name="图片 6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V="1">
              <a:off x="16743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2" name="图片 7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9" name="直接连接符 8"/>
            <p:cNvCxnSpPr/>
            <p:nvPr/>
          </p:nvCxnSpPr>
          <p:spPr>
            <a:xfrm>
              <a:off x="2268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485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8651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446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9678" y="-206534"/>
            <a:ext cx="1521619" cy="142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639060" y="2136775"/>
            <a:ext cx="6889115" cy="2338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zh-CN" altLang="en-US"/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    议论文就是</a:t>
            </a:r>
            <a:r>
              <a:rPr lang="zh-CN" altLang="en-US" sz="3200" u="sng">
                <a:latin typeface="楷体" panose="02010609060101010101" charset="-122"/>
                <a:ea typeface="楷体" panose="02010609060101010101" charset="-122"/>
              </a:rPr>
              <a:t>议论说理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的文章，是以议论为主要表达方式，</a:t>
            </a:r>
            <a:r>
              <a:rPr lang="zh-CN" altLang="en-US" sz="3200" u="sng">
                <a:latin typeface="楷体" panose="02010609060101010101" charset="-122"/>
                <a:ea typeface="楷体" panose="02010609060101010101" charset="-122"/>
              </a:rPr>
              <a:t>通过摆事实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zh-CN" altLang="en-US" sz="3200" u="sng">
                <a:latin typeface="楷体" panose="02010609060101010101" charset="-122"/>
                <a:ea typeface="楷体" panose="02010609060101010101" charset="-122"/>
              </a:rPr>
              <a:t>讲道理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3200" u="sng">
                <a:latin typeface="楷体" panose="02010609060101010101" charset="-122"/>
                <a:ea typeface="楷体" panose="02010609060101010101" charset="-122"/>
              </a:rPr>
              <a:t>运用事实材料、逻辑推理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来</a:t>
            </a:r>
            <a:r>
              <a:rPr lang="zh-CN" altLang="en-US" sz="3200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表达作者的观点租主张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的文体。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流程图: 资料带 2"/>
          <p:cNvSpPr/>
          <p:nvPr/>
        </p:nvSpPr>
        <p:spPr>
          <a:xfrm>
            <a:off x="2639060" y="923290"/>
            <a:ext cx="2420620" cy="890270"/>
          </a:xfrm>
          <a:prstGeom prst="flowChartPunchedTap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639060" y="1107440"/>
            <a:ext cx="24218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latin typeface="方正隶变_GBK" panose="03000509000000000000" charset="-122"/>
                <a:ea typeface="方正隶变_GBK" panose="03000509000000000000" charset="-122"/>
                <a:sym typeface="+mn-ea"/>
              </a:rPr>
              <a:t>议论文的概念</a:t>
            </a:r>
            <a:endParaRPr lang="zh-CN" altLang="en-US" sz="2800">
              <a:latin typeface="方正隶变_GBK" panose="03000509000000000000" charset="-122"/>
              <a:ea typeface="方正隶变_GBK" panose="03000509000000000000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97450" y="5203190"/>
            <a:ext cx="11823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论点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6" name="下箭头 5"/>
          <p:cNvSpPr/>
          <p:nvPr/>
        </p:nvSpPr>
        <p:spPr>
          <a:xfrm>
            <a:off x="5393690" y="4508500"/>
            <a:ext cx="389255" cy="612140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40861" r="33746" b="37453"/>
          <a:stretch>
            <a:fillRect/>
          </a:stretch>
        </p:blipFill>
        <p:spPr>
          <a:xfrm rot="2729201">
            <a:off x="10033889" y="261112"/>
            <a:ext cx="472631" cy="4944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11" t="40719" r="32476" b="38332"/>
          <a:stretch>
            <a:fillRect/>
          </a:stretch>
        </p:blipFill>
        <p:spPr>
          <a:xfrm>
            <a:off x="9248711" y="79374"/>
            <a:ext cx="607505" cy="641223"/>
          </a:xfrm>
          <a:prstGeom prst="rect">
            <a:avLst/>
          </a:prstGeom>
        </p:spPr>
      </p:pic>
      <p:grpSp>
        <p:nvGrpSpPr>
          <p:cNvPr id="18437" name="组合 9"/>
          <p:cNvGrpSpPr/>
          <p:nvPr/>
        </p:nvGrpSpPr>
        <p:grpSpPr>
          <a:xfrm>
            <a:off x="1577975" y="721360"/>
            <a:ext cx="8947785" cy="5770880"/>
            <a:chOff x="-101" y="89"/>
            <a:chExt cx="19359" cy="10570"/>
          </a:xfrm>
        </p:grpSpPr>
        <p:pic>
          <p:nvPicPr>
            <p:cNvPr id="18438" name="图片 5" descr="856"/>
            <p:cNvPicPr>
              <a:picLocks noChangeAspect="1"/>
            </p:cNvPicPr>
            <p:nvPr/>
          </p:nvPicPr>
          <p:blipFill>
            <a:blip r:embed="rId4"/>
            <a:srcRect l="61778" t="10516" r="2872" b="78735"/>
            <a:stretch>
              <a:fillRect/>
            </a:stretch>
          </p:blipFill>
          <p:spPr>
            <a:xfrm flipH="1">
              <a:off x="-101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7" name="直接连接符 6"/>
            <p:cNvCxnSpPr/>
            <p:nvPr/>
          </p:nvCxnSpPr>
          <p:spPr>
            <a:xfrm>
              <a:off x="2268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440" name="图片 4" descr="856"/>
            <p:cNvPicPr>
              <a:picLocks noChangeAspect="1"/>
            </p:cNvPicPr>
            <p:nvPr/>
          </p:nvPicPr>
          <p:blipFill>
            <a:blip r:embed="rId4"/>
            <a:srcRect l="61778" t="10516" r="2872" b="78735"/>
            <a:stretch>
              <a:fillRect/>
            </a:stretch>
          </p:blipFill>
          <p:spPr>
            <a:xfrm>
              <a:off x="16743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1" name="图片 6" descr="856"/>
            <p:cNvPicPr>
              <a:picLocks noChangeAspect="1"/>
            </p:cNvPicPr>
            <p:nvPr/>
          </p:nvPicPr>
          <p:blipFill>
            <a:blip r:embed="rId4"/>
            <a:srcRect l="61778" t="10516" r="2872" b="78735"/>
            <a:stretch>
              <a:fillRect/>
            </a:stretch>
          </p:blipFill>
          <p:spPr>
            <a:xfrm flipV="1">
              <a:off x="16743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2" name="图片 7" descr="856"/>
            <p:cNvPicPr>
              <a:picLocks noChangeAspect="1"/>
            </p:cNvPicPr>
            <p:nvPr/>
          </p:nvPicPr>
          <p:blipFill>
            <a:blip r:embed="rId4"/>
            <a:srcRect l="61778" t="10516" r="2872" b="78735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9" name="直接连接符 8"/>
            <p:cNvCxnSpPr/>
            <p:nvPr/>
          </p:nvCxnSpPr>
          <p:spPr>
            <a:xfrm>
              <a:off x="2268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485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8651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446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9678" y="-206534"/>
            <a:ext cx="1521619" cy="142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864995" y="1468120"/>
            <a:ext cx="836422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⑤读书增长阅历，阅历助益读书，但这并不意味着读书和阅历可以互相代替。人类发展的历史反复证明，读书和阅历都是获取知识的重要源泉，也是提高能力的必经之路，二者不可偏废。只有将读书和阅历紧密结合，既博览群书，又勇于实践，既潜心书本，又深入生活，并用阅读拓展阅历，以阅历深化阅读，才能做到读书和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阅历相长、理论与实践结合，并在二者的相辅相成中更好地学习和工作。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（摘编自《学习时报》）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40861" r="33746" b="37453"/>
          <a:stretch>
            <a:fillRect/>
          </a:stretch>
        </p:blipFill>
        <p:spPr>
          <a:xfrm rot="2729201">
            <a:off x="10033889" y="261112"/>
            <a:ext cx="472631" cy="4944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11" t="40719" r="32476" b="38332"/>
          <a:stretch>
            <a:fillRect/>
          </a:stretch>
        </p:blipFill>
        <p:spPr>
          <a:xfrm>
            <a:off x="9248711" y="79374"/>
            <a:ext cx="607505" cy="641223"/>
          </a:xfrm>
          <a:prstGeom prst="rect">
            <a:avLst/>
          </a:prstGeom>
        </p:spPr>
      </p:pic>
      <p:pic>
        <p:nvPicPr>
          <p:cNvPr id="18436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3656" y="5611654"/>
            <a:ext cx="3689747" cy="1325166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37" name="组合 9"/>
          <p:cNvGrpSpPr/>
          <p:nvPr/>
        </p:nvGrpSpPr>
        <p:grpSpPr>
          <a:xfrm>
            <a:off x="1577975" y="721360"/>
            <a:ext cx="9034780" cy="5871210"/>
            <a:chOff x="-101" y="89"/>
            <a:chExt cx="19359" cy="10570"/>
          </a:xfrm>
        </p:grpSpPr>
        <p:pic>
          <p:nvPicPr>
            <p:cNvPr id="18438" name="图片 5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>
              <a:off x="-101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7" name="直接连接符 6"/>
            <p:cNvCxnSpPr/>
            <p:nvPr/>
          </p:nvCxnSpPr>
          <p:spPr>
            <a:xfrm>
              <a:off x="2268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440" name="图片 4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>
              <a:off x="16743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1" name="图片 6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V="1">
              <a:off x="16743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2" name="图片 7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9" name="直接连接符 8"/>
            <p:cNvCxnSpPr/>
            <p:nvPr/>
          </p:nvCxnSpPr>
          <p:spPr>
            <a:xfrm>
              <a:off x="2268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485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8651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446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9678" y="-206534"/>
            <a:ext cx="1521619" cy="142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407920" y="2618105"/>
            <a:ext cx="7375525" cy="33381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④</a:t>
            </a:r>
            <a:r>
              <a:rPr lang="zh-CN" altLang="en-US" sz="2400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阅历助益读书，读书增长阅历，但这并不意味着读书和阅历可以互相代替。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……读书和间历都是获取知识的重要源来，在“有字之书”中透彻理解书中寓意，在“无字心书”中深入领悟生活哲理，</a:t>
            </a:r>
            <a:r>
              <a:rPr lang="zh-CN" altLang="en-US" sz="2400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二者不可偏废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。……</a:t>
            </a:r>
            <a:r>
              <a:rPr lang="zh-CN" altLang="en-US" sz="2400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只有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二着紧密结合，</a:t>
            </a:r>
            <a:r>
              <a:rPr lang="zh-CN" altLang="en-US" sz="2400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既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博览群书，</a:t>
            </a:r>
            <a:r>
              <a:rPr lang="zh-CN" altLang="en-US" sz="2400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又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勇于实践，以阅读拓展阅历，以阅历深化阅读，</a:t>
            </a:r>
            <a:r>
              <a:rPr lang="zh-CN" altLang="en-US" sz="2400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才能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做到读书和阅历相长，在二者的相辅相成中更好地学习和工作。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流程图: 终止 2"/>
          <p:cNvSpPr/>
          <p:nvPr/>
        </p:nvSpPr>
        <p:spPr>
          <a:xfrm>
            <a:off x="2480945" y="223520"/>
            <a:ext cx="2490470" cy="570230"/>
          </a:xfrm>
          <a:prstGeom prst="flowChartTerminator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63240" y="323850"/>
            <a:ext cx="1325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ym typeface="+mn-ea"/>
              </a:rPr>
              <a:t>阅历与读书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172970" y="1222375"/>
            <a:ext cx="4091305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>
                <a:sym typeface="+mn-ea"/>
              </a:rPr>
              <a:t>1.请概括本文的中心论点。（3分）</a:t>
            </a:r>
            <a:endParaRPr lang="zh-CN" altLang="en-US" sz="2000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23440" y="1751330"/>
            <a:ext cx="794448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参考示例：阅历助益读书，读书增长阅历，（2分）二者不可偏废。（1分）</a:t>
            </a:r>
            <a:endParaRPr lang="zh-CN" altLang="en-US" sz="2400" u="sng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123440" y="1092835"/>
            <a:ext cx="7797800" cy="152527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40861" r="33746" b="37453"/>
          <a:stretch>
            <a:fillRect/>
          </a:stretch>
        </p:blipFill>
        <p:spPr>
          <a:xfrm rot="2729201">
            <a:off x="10033889" y="261112"/>
            <a:ext cx="472631" cy="4944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11" t="40719" r="32476" b="38332"/>
          <a:stretch>
            <a:fillRect/>
          </a:stretch>
        </p:blipFill>
        <p:spPr>
          <a:xfrm>
            <a:off x="9248711" y="79374"/>
            <a:ext cx="607505" cy="641223"/>
          </a:xfrm>
          <a:prstGeom prst="rect">
            <a:avLst/>
          </a:prstGeom>
        </p:spPr>
      </p:pic>
      <p:pic>
        <p:nvPicPr>
          <p:cNvPr id="18436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3656" y="5611654"/>
            <a:ext cx="3689747" cy="1325166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37" name="组合 9"/>
          <p:cNvGrpSpPr/>
          <p:nvPr/>
        </p:nvGrpSpPr>
        <p:grpSpPr>
          <a:xfrm>
            <a:off x="1577975" y="721360"/>
            <a:ext cx="9034780" cy="5871210"/>
            <a:chOff x="-101" y="89"/>
            <a:chExt cx="19359" cy="10570"/>
          </a:xfrm>
        </p:grpSpPr>
        <p:pic>
          <p:nvPicPr>
            <p:cNvPr id="18438" name="图片 5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>
              <a:off x="-101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7" name="直接连接符 6"/>
            <p:cNvCxnSpPr/>
            <p:nvPr/>
          </p:nvCxnSpPr>
          <p:spPr>
            <a:xfrm>
              <a:off x="2268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440" name="图片 4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>
              <a:off x="16743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1" name="图片 6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V="1">
              <a:off x="16743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2" name="图片 7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9" name="直接连接符 8"/>
            <p:cNvCxnSpPr/>
            <p:nvPr/>
          </p:nvCxnSpPr>
          <p:spPr>
            <a:xfrm>
              <a:off x="2268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485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8651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446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9678" y="-206534"/>
            <a:ext cx="1521619" cy="142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172970" y="3115310"/>
            <a:ext cx="7375525" cy="2526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①在读书的过程中，我们都有这样的体会：同一本书，在不同的人生阶段阅读，往往会有不同的理解和感受。正如</a:t>
            </a:r>
            <a:r>
              <a:rPr lang="zh-CN" altLang="en-US" sz="2400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清代文学家张潮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在《幽梦影》一书中写到：“</a:t>
            </a:r>
            <a:r>
              <a:rPr lang="zh-CN" altLang="en-US" sz="2400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少年读书，如隙中窥月；中年读书，如庭中望月；老年读书，它台上玩月。皆以阅历之深浅为所得之深浅耳。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400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可见阅历对读书至关重要。</a:t>
            </a:r>
            <a:endParaRPr lang="zh-CN" altLang="en-US" sz="2400" u="sng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流程图: 终止 2"/>
          <p:cNvSpPr/>
          <p:nvPr/>
        </p:nvSpPr>
        <p:spPr>
          <a:xfrm>
            <a:off x="2480945" y="223520"/>
            <a:ext cx="2490470" cy="570230"/>
          </a:xfrm>
          <a:prstGeom prst="flowChartTerminator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63240" y="323850"/>
            <a:ext cx="1325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ym typeface="+mn-ea"/>
              </a:rPr>
              <a:t>阅历与读书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172970" y="1222375"/>
            <a:ext cx="768286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000">
                <a:sym typeface="+mn-ea"/>
              </a:rPr>
              <a:t>2.第①段中画横线的句子运用了什么论证方法？有什么作用？（3分）</a:t>
            </a:r>
            <a:endParaRPr lang="zh-CN" altLang="en-US" sz="2000"/>
          </a:p>
          <a:p>
            <a:endParaRPr lang="zh-CN" altLang="en-US" sz="2000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23440" y="1751330"/>
            <a:ext cx="778954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参考示例：道理论证。（1分）别用张潮在《幽梦影》中的话；证明了阅历对读书至关重要，使得论证更有说服力。（2分）</a:t>
            </a:r>
            <a:endParaRPr lang="zh-CN" altLang="en-US" sz="2400" u="sng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115185" y="1020445"/>
            <a:ext cx="7797800" cy="1929765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40861" r="33746" b="37453"/>
          <a:stretch>
            <a:fillRect/>
          </a:stretch>
        </p:blipFill>
        <p:spPr>
          <a:xfrm rot="2729201">
            <a:off x="10033889" y="261112"/>
            <a:ext cx="472631" cy="4944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11" t="40719" r="32476" b="38332"/>
          <a:stretch>
            <a:fillRect/>
          </a:stretch>
        </p:blipFill>
        <p:spPr>
          <a:xfrm>
            <a:off x="9248711" y="79374"/>
            <a:ext cx="607505" cy="641223"/>
          </a:xfrm>
          <a:prstGeom prst="rect">
            <a:avLst/>
          </a:prstGeom>
        </p:spPr>
      </p:pic>
      <p:pic>
        <p:nvPicPr>
          <p:cNvPr id="18436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3656" y="5611654"/>
            <a:ext cx="3689747" cy="1325166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37" name="组合 9"/>
          <p:cNvGrpSpPr/>
          <p:nvPr/>
        </p:nvGrpSpPr>
        <p:grpSpPr>
          <a:xfrm>
            <a:off x="1577975" y="721360"/>
            <a:ext cx="9034780" cy="5871210"/>
            <a:chOff x="-101" y="89"/>
            <a:chExt cx="19359" cy="10570"/>
          </a:xfrm>
        </p:grpSpPr>
        <p:pic>
          <p:nvPicPr>
            <p:cNvPr id="18438" name="图片 5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>
              <a:off x="-101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7" name="直接连接符 6"/>
            <p:cNvCxnSpPr/>
            <p:nvPr/>
          </p:nvCxnSpPr>
          <p:spPr>
            <a:xfrm>
              <a:off x="2268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440" name="图片 4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>
              <a:off x="16743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1" name="图片 6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V="1">
              <a:off x="16743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2" name="图片 7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9" name="直接连接符 8"/>
            <p:cNvCxnSpPr/>
            <p:nvPr/>
          </p:nvCxnSpPr>
          <p:spPr>
            <a:xfrm>
              <a:off x="2268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485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8651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446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9678" y="-206534"/>
            <a:ext cx="1521619" cy="142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756660" y="850265"/>
            <a:ext cx="493077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zh-CN" altLang="en-US"/>
          </a:p>
          <a:p>
            <a:endParaRPr lang="zh-CN" altLang="en-US"/>
          </a:p>
        </p:txBody>
      </p:sp>
      <p:sp>
        <p:nvSpPr>
          <p:cNvPr id="3" name="流程图: 终止 2"/>
          <p:cNvSpPr/>
          <p:nvPr/>
        </p:nvSpPr>
        <p:spPr>
          <a:xfrm>
            <a:off x="2480945" y="223520"/>
            <a:ext cx="2490470" cy="570230"/>
          </a:xfrm>
          <a:prstGeom prst="flowChartTerminator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63240" y="323850"/>
            <a:ext cx="1325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ym typeface="+mn-ea"/>
              </a:rPr>
              <a:t>阅历与读书</a:t>
            </a:r>
            <a:endParaRPr lang="zh-CN" altLang="en-US"/>
          </a:p>
        </p:txBody>
      </p:sp>
      <p:sp>
        <p:nvSpPr>
          <p:cNvPr id="5" name="同侧圆角矩形 4"/>
          <p:cNvSpPr/>
          <p:nvPr/>
        </p:nvSpPr>
        <p:spPr>
          <a:xfrm>
            <a:off x="2597150" y="1538605"/>
            <a:ext cx="6969760" cy="3700145"/>
          </a:xfrm>
          <a:prstGeom prst="round2SameRect">
            <a:avLst/>
          </a:prstGeom>
          <a:noFill/>
          <a:ln w="12700" cmpd="sng">
            <a:solidFill>
              <a:schemeClr val="accent2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660650" y="1906270"/>
            <a:ext cx="684276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论证方法及作用题的答题思路：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运用了……的论证方法，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举…….的例子/引用…….的话/将…….……进行对比，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证明了……观点，使得论证更有说服力。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40861" r="33746" b="37453"/>
          <a:stretch>
            <a:fillRect/>
          </a:stretch>
        </p:blipFill>
        <p:spPr>
          <a:xfrm rot="2729201">
            <a:off x="10033889" y="261112"/>
            <a:ext cx="472631" cy="4944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11" t="40719" r="32476" b="38332"/>
          <a:stretch>
            <a:fillRect/>
          </a:stretch>
        </p:blipFill>
        <p:spPr>
          <a:xfrm>
            <a:off x="9248711" y="79374"/>
            <a:ext cx="607505" cy="641223"/>
          </a:xfrm>
          <a:prstGeom prst="rect">
            <a:avLst/>
          </a:prstGeom>
        </p:spPr>
      </p:pic>
      <p:pic>
        <p:nvPicPr>
          <p:cNvPr id="18436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3656" y="5611654"/>
            <a:ext cx="3689747" cy="1325166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37" name="组合 9"/>
          <p:cNvGrpSpPr/>
          <p:nvPr/>
        </p:nvGrpSpPr>
        <p:grpSpPr>
          <a:xfrm>
            <a:off x="1577975" y="721360"/>
            <a:ext cx="9034780" cy="5871210"/>
            <a:chOff x="-101" y="89"/>
            <a:chExt cx="19359" cy="10570"/>
          </a:xfrm>
        </p:grpSpPr>
        <p:pic>
          <p:nvPicPr>
            <p:cNvPr id="18438" name="图片 5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>
              <a:off x="-101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7" name="直接连接符 6"/>
            <p:cNvCxnSpPr/>
            <p:nvPr/>
          </p:nvCxnSpPr>
          <p:spPr>
            <a:xfrm>
              <a:off x="2268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440" name="图片 4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>
              <a:off x="16743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1" name="图片 6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V="1">
              <a:off x="16743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2" name="图片 7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9" name="直接连接符 8"/>
            <p:cNvCxnSpPr/>
            <p:nvPr/>
          </p:nvCxnSpPr>
          <p:spPr>
            <a:xfrm>
              <a:off x="2268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485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8651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446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9678" y="-206534"/>
            <a:ext cx="1521619" cy="142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172970" y="3115310"/>
            <a:ext cx="7375525" cy="2526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①在读书的过程中，我们都有这样的体会：同一本书，在不同的人生阶段阅读，往往会有不同的理解和感受。正如</a:t>
            </a:r>
            <a:r>
              <a:rPr lang="zh-CN" altLang="en-US" sz="2400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清代文学家张潮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在《幽梦影》一书中写到：“</a:t>
            </a:r>
            <a:r>
              <a:rPr lang="zh-CN" altLang="en-US" sz="2400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少年读书，如隙中窥月；中年读书，如庭中望月；老年读书，它台上玩月。皆以阅历之深浅为所得之深浅耳。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400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可见阅历对读书至关重要。</a:t>
            </a:r>
            <a:endParaRPr lang="zh-CN" altLang="en-US" sz="2400" u="sng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流程图: 终止 2"/>
          <p:cNvSpPr/>
          <p:nvPr/>
        </p:nvSpPr>
        <p:spPr>
          <a:xfrm>
            <a:off x="2480945" y="223520"/>
            <a:ext cx="2490470" cy="570230"/>
          </a:xfrm>
          <a:prstGeom prst="flowChartTerminator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63240" y="323850"/>
            <a:ext cx="1325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ym typeface="+mn-ea"/>
              </a:rPr>
              <a:t>阅历与读书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172970" y="1222375"/>
            <a:ext cx="768286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>
                <a:sym typeface="+mn-ea"/>
              </a:rPr>
              <a:t>3.结合全文，分析第①段在文中的作用。（3分）</a:t>
            </a:r>
            <a:endParaRPr lang="zh-CN" altLang="en-US" sz="2000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23440" y="1751330"/>
            <a:ext cx="794448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参考示例：从读书体验诚起，乱用张潮的名言（1分）</a:t>
            </a:r>
            <a:endParaRPr lang="zh-CN" altLang="en-US" sz="2400" u="sng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400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指出“因历对读书至关重要”，吸乱读者的兴趣（1分</a:t>
            </a:r>
            <a:endParaRPr lang="zh-CN" altLang="en-US" sz="2400" u="sng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400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近别出下文阅历对读书的重要性的具体论述（1分）。</a:t>
            </a:r>
            <a:endParaRPr lang="zh-CN" altLang="en-US" sz="2400" u="sng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961515" y="1221740"/>
            <a:ext cx="7797800" cy="1896745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40861" r="33746" b="37453"/>
          <a:stretch>
            <a:fillRect/>
          </a:stretch>
        </p:blipFill>
        <p:spPr>
          <a:xfrm rot="2729201">
            <a:off x="10033889" y="261112"/>
            <a:ext cx="472631" cy="4944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11" t="40719" r="32476" b="38332"/>
          <a:stretch>
            <a:fillRect/>
          </a:stretch>
        </p:blipFill>
        <p:spPr>
          <a:xfrm>
            <a:off x="9248711" y="79374"/>
            <a:ext cx="607505" cy="641223"/>
          </a:xfrm>
          <a:prstGeom prst="rect">
            <a:avLst/>
          </a:prstGeom>
        </p:spPr>
      </p:pic>
      <p:pic>
        <p:nvPicPr>
          <p:cNvPr id="18436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3656" y="5611654"/>
            <a:ext cx="3689747" cy="1325166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37" name="组合 9"/>
          <p:cNvGrpSpPr/>
          <p:nvPr/>
        </p:nvGrpSpPr>
        <p:grpSpPr>
          <a:xfrm>
            <a:off x="1577975" y="721360"/>
            <a:ext cx="9034780" cy="5871210"/>
            <a:chOff x="-101" y="89"/>
            <a:chExt cx="19359" cy="10570"/>
          </a:xfrm>
        </p:grpSpPr>
        <p:pic>
          <p:nvPicPr>
            <p:cNvPr id="18438" name="图片 5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>
              <a:off x="-101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7" name="直接连接符 6"/>
            <p:cNvCxnSpPr/>
            <p:nvPr/>
          </p:nvCxnSpPr>
          <p:spPr>
            <a:xfrm>
              <a:off x="2268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440" name="图片 4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>
              <a:off x="16743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1" name="图片 6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V="1">
              <a:off x="16743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2" name="图片 7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9" name="直接连接符 8"/>
            <p:cNvCxnSpPr/>
            <p:nvPr/>
          </p:nvCxnSpPr>
          <p:spPr>
            <a:xfrm>
              <a:off x="2268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485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8651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446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9678" y="-206534"/>
            <a:ext cx="1521619" cy="142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756660" y="850265"/>
            <a:ext cx="493077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zh-CN" altLang="en-US"/>
          </a:p>
          <a:p>
            <a:endParaRPr lang="zh-CN" altLang="en-US"/>
          </a:p>
        </p:txBody>
      </p:sp>
      <p:sp>
        <p:nvSpPr>
          <p:cNvPr id="3" name="流程图: 终止 2"/>
          <p:cNvSpPr/>
          <p:nvPr/>
        </p:nvSpPr>
        <p:spPr>
          <a:xfrm>
            <a:off x="2480945" y="223520"/>
            <a:ext cx="2490470" cy="570230"/>
          </a:xfrm>
          <a:prstGeom prst="flowChartTerminator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63240" y="323850"/>
            <a:ext cx="1325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ym typeface="+mn-ea"/>
              </a:rPr>
              <a:t>阅历与读书</a:t>
            </a:r>
            <a:endParaRPr lang="zh-CN" altLang="en-US"/>
          </a:p>
        </p:txBody>
      </p:sp>
      <p:sp>
        <p:nvSpPr>
          <p:cNvPr id="5" name="同侧圆角矩形 4"/>
          <p:cNvSpPr/>
          <p:nvPr/>
        </p:nvSpPr>
        <p:spPr>
          <a:xfrm>
            <a:off x="2597150" y="1538605"/>
            <a:ext cx="6969760" cy="3700145"/>
          </a:xfrm>
          <a:prstGeom prst="round2SameRect">
            <a:avLst/>
          </a:prstGeom>
          <a:noFill/>
          <a:ln w="12700" cmpd="sng">
            <a:solidFill>
              <a:schemeClr val="accent2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717925" y="1703705"/>
            <a:ext cx="4756785" cy="3450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7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议论文开头段常见的作用有：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7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7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①提出论题或论点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7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7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②提出并证明论点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7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7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③引出下文的内容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7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7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④阐释论点的内涵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7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7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⑤吸引读者的阅读兴趣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7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7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⑥增强说服力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40861" r="33746" b="37453"/>
          <a:stretch>
            <a:fillRect/>
          </a:stretch>
        </p:blipFill>
        <p:spPr>
          <a:xfrm rot="2729201">
            <a:off x="10033889" y="261112"/>
            <a:ext cx="472631" cy="4944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11" t="40719" r="32476" b="38332"/>
          <a:stretch>
            <a:fillRect/>
          </a:stretch>
        </p:blipFill>
        <p:spPr>
          <a:xfrm>
            <a:off x="9248711" y="79374"/>
            <a:ext cx="607505" cy="641223"/>
          </a:xfrm>
          <a:prstGeom prst="rect">
            <a:avLst/>
          </a:prstGeom>
        </p:spPr>
      </p:pic>
      <p:pic>
        <p:nvPicPr>
          <p:cNvPr id="18436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3656" y="5611654"/>
            <a:ext cx="3689747" cy="1325166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37" name="组合 9"/>
          <p:cNvGrpSpPr/>
          <p:nvPr/>
        </p:nvGrpSpPr>
        <p:grpSpPr>
          <a:xfrm>
            <a:off x="1577975" y="721360"/>
            <a:ext cx="9034780" cy="5871210"/>
            <a:chOff x="-101" y="89"/>
            <a:chExt cx="19359" cy="10570"/>
          </a:xfrm>
        </p:grpSpPr>
        <p:pic>
          <p:nvPicPr>
            <p:cNvPr id="18438" name="图片 5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>
              <a:off x="-101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7" name="直接连接符 6"/>
            <p:cNvCxnSpPr/>
            <p:nvPr/>
          </p:nvCxnSpPr>
          <p:spPr>
            <a:xfrm>
              <a:off x="2268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440" name="图片 4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>
              <a:off x="16743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1" name="图片 6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V="1">
              <a:off x="16743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2" name="图片 7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9" name="直接连接符 8"/>
            <p:cNvCxnSpPr/>
            <p:nvPr/>
          </p:nvCxnSpPr>
          <p:spPr>
            <a:xfrm>
              <a:off x="2268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485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8651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446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9678" y="-206534"/>
            <a:ext cx="1521619" cy="142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152015" y="3428365"/>
            <a:ext cx="7776210" cy="2526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400">
                <a:sym typeface="+mn-ea"/>
              </a:rPr>
              <a:t>③那么，该如何丰富阅历呢?……然而经历不等予阅历。……只有勤于反思……要丰富自己的间历，最育效便捷的方法是读书。……行万里路，读万卷书，人不能任意拉长生命的长度，但可r以在不断经历与不断读书中拓宽生命的宽度。</a:t>
            </a:r>
            <a:endParaRPr lang="zh-CN" altLang="en-US" sz="2400"/>
          </a:p>
          <a:p>
            <a:pPr>
              <a:lnSpc>
                <a:spcPct val="110000"/>
              </a:lnSpc>
            </a:pPr>
            <a:endParaRPr lang="zh-CN" altLang="en-US" sz="2400" u="sng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流程图: 终止 2"/>
          <p:cNvSpPr/>
          <p:nvPr/>
        </p:nvSpPr>
        <p:spPr>
          <a:xfrm>
            <a:off x="2480945" y="223520"/>
            <a:ext cx="2490470" cy="570230"/>
          </a:xfrm>
          <a:prstGeom prst="flowChartTerminator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63240" y="323850"/>
            <a:ext cx="1325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ym typeface="+mn-ea"/>
              </a:rPr>
              <a:t>阅历与读书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172970" y="1222375"/>
            <a:ext cx="768286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>
                <a:sym typeface="+mn-ea"/>
              </a:rPr>
              <a:t>5.请简要分析第③段的论证思路。（4分）</a:t>
            </a:r>
            <a:endParaRPr lang="zh-CN" altLang="en-US" sz="2000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23440" y="1751330"/>
            <a:ext cx="794448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400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参考示倒：先提出本段论题“如何丰富凰历”（1分）。然后丛阅历与经历的关系、闯历与读书的关系进行论证（2分）。最后点明本段论点“经历与读书都能丰富因历”（1分）。</a:t>
            </a:r>
            <a:endParaRPr lang="zh-CN" altLang="en-US" sz="2400" u="sng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130425" y="1222375"/>
            <a:ext cx="7797800" cy="2206625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40861" r="33746" b="37453"/>
          <a:stretch>
            <a:fillRect/>
          </a:stretch>
        </p:blipFill>
        <p:spPr>
          <a:xfrm rot="2729201">
            <a:off x="10033889" y="261112"/>
            <a:ext cx="472631" cy="4944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11" t="40719" r="32476" b="38332"/>
          <a:stretch>
            <a:fillRect/>
          </a:stretch>
        </p:blipFill>
        <p:spPr>
          <a:xfrm>
            <a:off x="9248711" y="79374"/>
            <a:ext cx="607505" cy="641223"/>
          </a:xfrm>
          <a:prstGeom prst="rect">
            <a:avLst/>
          </a:prstGeom>
        </p:spPr>
      </p:pic>
      <p:pic>
        <p:nvPicPr>
          <p:cNvPr id="18436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3656" y="5611654"/>
            <a:ext cx="3689747" cy="1325166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37" name="组合 9"/>
          <p:cNvGrpSpPr/>
          <p:nvPr/>
        </p:nvGrpSpPr>
        <p:grpSpPr>
          <a:xfrm>
            <a:off x="1577975" y="721360"/>
            <a:ext cx="9034780" cy="5871210"/>
            <a:chOff x="-101" y="89"/>
            <a:chExt cx="19359" cy="10570"/>
          </a:xfrm>
        </p:grpSpPr>
        <p:pic>
          <p:nvPicPr>
            <p:cNvPr id="18438" name="图片 5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>
              <a:off x="-101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7" name="直接连接符 6"/>
            <p:cNvCxnSpPr/>
            <p:nvPr/>
          </p:nvCxnSpPr>
          <p:spPr>
            <a:xfrm>
              <a:off x="2268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440" name="图片 4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>
              <a:off x="16743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1" name="图片 6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V="1">
              <a:off x="16743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2" name="图片 7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9" name="直接连接符 8"/>
            <p:cNvCxnSpPr/>
            <p:nvPr/>
          </p:nvCxnSpPr>
          <p:spPr>
            <a:xfrm>
              <a:off x="2268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485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8651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446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9678" y="-206534"/>
            <a:ext cx="1521619" cy="142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756660" y="850265"/>
            <a:ext cx="493077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zh-CN" altLang="en-US"/>
          </a:p>
          <a:p>
            <a:endParaRPr lang="zh-CN" altLang="en-US"/>
          </a:p>
        </p:txBody>
      </p:sp>
      <p:sp>
        <p:nvSpPr>
          <p:cNvPr id="3" name="流程图: 终止 2"/>
          <p:cNvSpPr/>
          <p:nvPr/>
        </p:nvSpPr>
        <p:spPr>
          <a:xfrm>
            <a:off x="2480945" y="223520"/>
            <a:ext cx="2490470" cy="570230"/>
          </a:xfrm>
          <a:prstGeom prst="flowChartTerminator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63240" y="323850"/>
            <a:ext cx="1325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ym typeface="+mn-ea"/>
              </a:rPr>
              <a:t>阅历与读书</a:t>
            </a:r>
            <a:endParaRPr lang="zh-CN" altLang="en-US"/>
          </a:p>
        </p:txBody>
      </p:sp>
      <p:sp>
        <p:nvSpPr>
          <p:cNvPr id="5" name="同侧圆角矩形 4"/>
          <p:cNvSpPr/>
          <p:nvPr/>
        </p:nvSpPr>
        <p:spPr>
          <a:xfrm>
            <a:off x="2597150" y="1538605"/>
            <a:ext cx="6969760" cy="3700145"/>
          </a:xfrm>
          <a:prstGeom prst="round2SameRect">
            <a:avLst/>
          </a:prstGeom>
          <a:noFill/>
          <a:ln w="12700" cmpd="sng">
            <a:solidFill>
              <a:schemeClr val="accent2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597150" y="1703705"/>
            <a:ext cx="6969760" cy="3412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论证思路题的答题思路：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首先，提出……论点/论题/阐述了……内涵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其次，用……来论证……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（注意用到的论证方法和论据要具体写出来！）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再次，总结概括论点或论点的意义/如何做到……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40861" r="33746" b="37453"/>
          <a:stretch>
            <a:fillRect/>
          </a:stretch>
        </p:blipFill>
        <p:spPr>
          <a:xfrm rot="2729201">
            <a:off x="10033889" y="261112"/>
            <a:ext cx="472631" cy="4944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11" t="40719" r="32476" b="38332"/>
          <a:stretch>
            <a:fillRect/>
          </a:stretch>
        </p:blipFill>
        <p:spPr>
          <a:xfrm>
            <a:off x="9248711" y="79374"/>
            <a:ext cx="607505" cy="641223"/>
          </a:xfrm>
          <a:prstGeom prst="rect">
            <a:avLst/>
          </a:prstGeom>
        </p:spPr>
      </p:pic>
      <p:pic>
        <p:nvPicPr>
          <p:cNvPr id="18436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3656" y="5611654"/>
            <a:ext cx="3689747" cy="1325166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37" name="组合 9"/>
          <p:cNvGrpSpPr/>
          <p:nvPr/>
        </p:nvGrpSpPr>
        <p:grpSpPr>
          <a:xfrm>
            <a:off x="1577975" y="721360"/>
            <a:ext cx="9034780" cy="5871210"/>
            <a:chOff x="-101" y="89"/>
            <a:chExt cx="19359" cy="10570"/>
          </a:xfrm>
        </p:grpSpPr>
        <p:pic>
          <p:nvPicPr>
            <p:cNvPr id="18438" name="图片 5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>
              <a:off x="-101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7" name="直接连接符 6"/>
            <p:cNvCxnSpPr/>
            <p:nvPr/>
          </p:nvCxnSpPr>
          <p:spPr>
            <a:xfrm>
              <a:off x="2268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440" name="图片 4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>
              <a:off x="16743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1" name="图片 6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V="1">
              <a:off x="16743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2" name="图片 7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9" name="直接连接符 8"/>
            <p:cNvCxnSpPr/>
            <p:nvPr/>
          </p:nvCxnSpPr>
          <p:spPr>
            <a:xfrm>
              <a:off x="2268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485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8651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446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9678" y="-206534"/>
            <a:ext cx="1521619" cy="142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流程图: 终止 2"/>
          <p:cNvSpPr/>
          <p:nvPr/>
        </p:nvSpPr>
        <p:spPr>
          <a:xfrm>
            <a:off x="2480945" y="223520"/>
            <a:ext cx="2490470" cy="570230"/>
          </a:xfrm>
          <a:prstGeom prst="flowChartTerminator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63240" y="323850"/>
            <a:ext cx="1325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ym typeface="+mn-ea"/>
              </a:rPr>
              <a:t>阅历与读书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172970" y="1222375"/>
            <a:ext cx="768286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>
                <a:sym typeface="+mn-ea"/>
              </a:rPr>
              <a:t>4.简要分析全文的论证思路。（4分）</a:t>
            </a:r>
            <a:endParaRPr lang="zh-CN" altLang="en-US" sz="2000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23440" y="1896745"/>
            <a:ext cx="7944485" cy="40786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>
                <a:solidFill>
                  <a:srgbClr val="FF0000"/>
                </a:solidFill>
                <a:sym typeface="+mn-ea"/>
              </a:rPr>
              <a:t>  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答案示例</a:t>
            </a:r>
            <a:r>
              <a:rPr lang="zh-CN" altLang="en-US" sz="2400">
                <a:solidFill>
                  <a:schemeClr val="accent1"/>
                </a:solidFill>
                <a:sym typeface="+mn-ea"/>
              </a:rPr>
              <a:t>：首先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从读书体验谈起，别用张潮的名言，指出因历对读书至关重要（1分）</a:t>
            </a:r>
            <a:r>
              <a:rPr lang="en-US" altLang="zh-CN" sz="2400">
                <a:solidFill>
                  <a:srgbClr val="FF0000"/>
                </a:solidFill>
                <a:sym typeface="+mn-ea"/>
              </a:rPr>
              <a:t>;</a:t>
            </a:r>
            <a:endParaRPr lang="zh-CN" altLang="en-US" sz="240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chemeClr val="accent1"/>
                </a:solidFill>
                <a:sym typeface="+mn-ea"/>
              </a:rPr>
              <a:t>其次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论述阅历会对读书所得产生不同影响的原因，并别图</a:t>
            </a:r>
            <a:endParaRPr lang="zh-CN" altLang="en-US" sz="240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rgbClr val="FF0000"/>
                </a:solidFill>
                <a:sym typeface="+mn-ea"/>
              </a:rPr>
              <a:t>林语堂的话，点明阅读助益读书（1分）</a:t>
            </a:r>
            <a:r>
              <a:rPr lang="en-US" altLang="zh-CN" sz="2400">
                <a:solidFill>
                  <a:srgbClr val="FF0000"/>
                </a:solidFill>
                <a:sym typeface="+mn-ea"/>
              </a:rPr>
              <a:t>;</a:t>
            </a:r>
            <a:endParaRPr lang="zh-CN" altLang="en-US" sz="240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rgbClr val="FF0000"/>
                </a:solidFill>
                <a:sym typeface="+mn-ea"/>
              </a:rPr>
              <a:t>接羞提出如何丰家阅历的论题，从国历与经历的关系、阅</a:t>
            </a:r>
            <a:endParaRPr lang="zh-CN" altLang="en-US" sz="240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rgbClr val="FF0000"/>
                </a:solidFill>
                <a:sym typeface="+mn-ea"/>
              </a:rPr>
              <a:t>历与读书的关系进行论证，点朋经历与读书都能丰富间万</a:t>
            </a:r>
            <a:endParaRPr lang="zh-CN" altLang="en-US" sz="240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rgbClr val="FF0000"/>
                </a:solidFill>
                <a:sym typeface="+mn-ea"/>
              </a:rPr>
              <a:t>（1分）</a:t>
            </a:r>
            <a:r>
              <a:rPr lang="en-US" altLang="zh-CN" sz="2400">
                <a:solidFill>
                  <a:srgbClr val="FF0000"/>
                </a:solidFill>
                <a:sym typeface="+mn-ea"/>
              </a:rPr>
              <a:t>;</a:t>
            </a:r>
            <a:endParaRPr lang="zh-CN" altLang="en-US" sz="240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chemeClr val="accent1"/>
                </a:solidFill>
                <a:sym typeface="+mn-ea"/>
              </a:rPr>
              <a:t>最后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，通过分析不同人生阶段的该书状况，强通包历助资</a:t>
            </a:r>
            <a:endParaRPr lang="zh-CN" altLang="en-US" sz="240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rgbClr val="FF0000"/>
                </a:solidFill>
                <a:sym typeface="+mn-ea"/>
              </a:rPr>
              <a:t>读书，读书增长间历，二者不可偏废（1分）</a:t>
            </a:r>
            <a:r>
              <a:rPr lang="zh-CN" altLang="en-US" sz="2400">
                <a:sym typeface="+mn-ea"/>
              </a:rPr>
              <a:t>。</a:t>
            </a:r>
            <a:endParaRPr lang="zh-CN" altLang="en-US" sz="2400" u="sng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40861" r="33746" b="37453"/>
          <a:stretch>
            <a:fillRect/>
          </a:stretch>
        </p:blipFill>
        <p:spPr>
          <a:xfrm rot="2729201">
            <a:off x="10033889" y="261112"/>
            <a:ext cx="472631" cy="4944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11" t="40719" r="32476" b="38332"/>
          <a:stretch>
            <a:fillRect/>
          </a:stretch>
        </p:blipFill>
        <p:spPr>
          <a:xfrm>
            <a:off x="9248711" y="79374"/>
            <a:ext cx="607505" cy="641223"/>
          </a:xfrm>
          <a:prstGeom prst="rect">
            <a:avLst/>
          </a:prstGeom>
        </p:spPr>
      </p:pic>
      <p:pic>
        <p:nvPicPr>
          <p:cNvPr id="18436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3656" y="5611654"/>
            <a:ext cx="3689747" cy="1325166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37" name="组合 9"/>
          <p:cNvGrpSpPr/>
          <p:nvPr/>
        </p:nvGrpSpPr>
        <p:grpSpPr>
          <a:xfrm>
            <a:off x="1577975" y="721360"/>
            <a:ext cx="9034780" cy="5871210"/>
            <a:chOff x="-101" y="89"/>
            <a:chExt cx="19359" cy="10570"/>
          </a:xfrm>
        </p:grpSpPr>
        <p:pic>
          <p:nvPicPr>
            <p:cNvPr id="18438" name="图片 5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>
              <a:off x="-101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7" name="直接连接符 6"/>
            <p:cNvCxnSpPr/>
            <p:nvPr/>
          </p:nvCxnSpPr>
          <p:spPr>
            <a:xfrm>
              <a:off x="2268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440" name="图片 4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>
              <a:off x="16743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1" name="图片 6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V="1">
              <a:off x="16743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2" name="图片 7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9" name="直接连接符 8"/>
            <p:cNvCxnSpPr/>
            <p:nvPr/>
          </p:nvCxnSpPr>
          <p:spPr>
            <a:xfrm>
              <a:off x="2268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485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8651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446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9678" y="-206534"/>
            <a:ext cx="1521619" cy="142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067560" y="1003300"/>
            <a:ext cx="8075930" cy="1783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>
                <a:sym typeface="+mn-ea"/>
              </a:rPr>
              <a:t>6.如果用以下材料作为本文论据，你认为放在哪一段最合适？请简述理由。（3分）</a:t>
            </a:r>
            <a:endParaRPr lang="zh-CN" altLang="en-US" sz="2000"/>
          </a:p>
          <a:p>
            <a:pPr>
              <a:lnSpc>
                <a:spcPct val="130000"/>
              </a:lnSpc>
            </a:pPr>
            <a:r>
              <a:rPr lang="zh-CN" altLang="en-US" sz="2000">
                <a:sym typeface="+mn-ea"/>
              </a:rPr>
              <a:t>        歌德说：“阅历丰富的人读书时，常常是一只眼看到纸面上的话，另一只眼则留心看纸的背面。”</a:t>
            </a:r>
            <a:endParaRPr lang="zh-CN" altLang="en-US"/>
          </a:p>
          <a:p>
            <a:endParaRPr lang="zh-CN" altLang="en-US"/>
          </a:p>
        </p:txBody>
      </p:sp>
      <p:sp>
        <p:nvSpPr>
          <p:cNvPr id="3" name="流程图: 终止 2"/>
          <p:cNvSpPr/>
          <p:nvPr/>
        </p:nvSpPr>
        <p:spPr>
          <a:xfrm>
            <a:off x="2480945" y="223520"/>
            <a:ext cx="2490470" cy="570230"/>
          </a:xfrm>
          <a:prstGeom prst="flowChartTerminator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63240" y="323850"/>
            <a:ext cx="1325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ym typeface="+mn-ea"/>
              </a:rPr>
              <a:t>阅历与读书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021840" y="4018280"/>
            <a:ext cx="806005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000">
                <a:sym typeface="+mn-ea"/>
              </a:rPr>
              <a:t>       </a:t>
            </a:r>
            <a:r>
              <a:rPr lang="zh-CN" altLang="en-US" sz="2000">
                <a:sym typeface="+mn-ea"/>
              </a:rPr>
              <a:t>②间历之所以会对读书所得产生深淡育别的影响，原因在于阅读并非是对作品的简单再现，而是一个积极主动的再创造过程，人生的经历与生活的经验都会参与选来。少年时……随着年龄的增长……著名学者林语堂在谈读书体验时说……</a:t>
            </a:r>
            <a:r>
              <a:rPr lang="zh-CN" altLang="en-US" sz="2000" b="1">
                <a:sym typeface="+mn-ea"/>
              </a:rPr>
              <a:t>可见，生活阅历越丰富，越有助于人们对作品的全面理解和深刻把握。</a:t>
            </a:r>
            <a:endParaRPr lang="zh-CN" altLang="en-US" sz="2000" b="1"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27885" y="2597785"/>
            <a:ext cx="7955280" cy="1420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参考示例：第②段。（1分）歌德的话论证的是第②段中的</a:t>
            </a:r>
            <a:endParaRPr lang="zh-CN" altLang="en-US" sz="2400" u="sng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400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“生活阅历越丰富，越有助于人们对作品的全面理解和深</a:t>
            </a:r>
            <a:endParaRPr lang="zh-CN" altLang="en-US" sz="2400" u="sng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400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刻把握”。（2分）</a:t>
            </a:r>
            <a:endParaRPr lang="zh-CN" altLang="en-US" sz="2400" u="sng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021840" y="1035685"/>
            <a:ext cx="8060690" cy="2982595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40861" r="33746" b="37453"/>
          <a:stretch>
            <a:fillRect/>
          </a:stretch>
        </p:blipFill>
        <p:spPr>
          <a:xfrm rot="2729201">
            <a:off x="10033889" y="261112"/>
            <a:ext cx="472631" cy="4944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11" t="40719" r="32476" b="38332"/>
          <a:stretch>
            <a:fillRect/>
          </a:stretch>
        </p:blipFill>
        <p:spPr>
          <a:xfrm>
            <a:off x="9248711" y="79374"/>
            <a:ext cx="607505" cy="641223"/>
          </a:xfrm>
          <a:prstGeom prst="rect">
            <a:avLst/>
          </a:prstGeom>
        </p:spPr>
      </p:pic>
      <p:pic>
        <p:nvPicPr>
          <p:cNvPr id="18436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3656" y="5611654"/>
            <a:ext cx="3689747" cy="1325166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37" name="组合 9"/>
          <p:cNvGrpSpPr/>
          <p:nvPr/>
        </p:nvGrpSpPr>
        <p:grpSpPr>
          <a:xfrm>
            <a:off x="1577975" y="721360"/>
            <a:ext cx="9034780" cy="5871210"/>
            <a:chOff x="-101" y="89"/>
            <a:chExt cx="19359" cy="10570"/>
          </a:xfrm>
        </p:grpSpPr>
        <p:pic>
          <p:nvPicPr>
            <p:cNvPr id="18438" name="图片 5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>
              <a:off x="-101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7" name="直接连接符 6"/>
            <p:cNvCxnSpPr/>
            <p:nvPr/>
          </p:nvCxnSpPr>
          <p:spPr>
            <a:xfrm>
              <a:off x="2268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440" name="图片 4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>
              <a:off x="16743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1" name="图片 6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V="1">
              <a:off x="16743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2" name="图片 7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9" name="直接连接符 8"/>
            <p:cNvCxnSpPr/>
            <p:nvPr/>
          </p:nvCxnSpPr>
          <p:spPr>
            <a:xfrm>
              <a:off x="2268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485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8651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446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9678" y="-206534"/>
            <a:ext cx="1521619" cy="142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954020" y="1787525"/>
            <a:ext cx="3095625" cy="4431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zh-CN" altLang="en-US"/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业精于勤荒于嬉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论勤奋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中国人是有骨气的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谈骨气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想和做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既要想，更要做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流程图: 终止 3"/>
          <p:cNvSpPr/>
          <p:nvPr/>
        </p:nvSpPr>
        <p:spPr>
          <a:xfrm>
            <a:off x="2683510" y="855980"/>
            <a:ext cx="2378710" cy="765175"/>
          </a:xfrm>
          <a:prstGeom prst="flowChartTerminator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773045" y="977265"/>
            <a:ext cx="21755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latin typeface="方正隶变_GBK" panose="03000509000000000000" charset="-122"/>
                <a:ea typeface="方正隶变_GBK" panose="03000509000000000000" charset="-122"/>
                <a:cs typeface="方正隶变_GBK" panose="03000509000000000000" charset="-122"/>
                <a:sym typeface="+mn-ea"/>
              </a:rPr>
              <a:t>论点VS论题</a:t>
            </a:r>
            <a:endParaRPr lang="zh-CN" altLang="en-US" sz="2800">
              <a:latin typeface="方正隶变_GBK" panose="03000509000000000000" charset="-122"/>
              <a:ea typeface="方正隶变_GBK" panose="03000509000000000000" charset="-122"/>
              <a:cs typeface="方正隶变_GBK" panose="03000509000000000000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96380" y="2080260"/>
            <a:ext cx="640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ym typeface="+mn-ea"/>
              </a:rPr>
              <a:t>论点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596380" y="2769235"/>
            <a:ext cx="640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ym typeface="+mn-ea"/>
              </a:rPr>
              <a:t>论题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596380" y="3539490"/>
            <a:ext cx="640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ym typeface="+mn-ea"/>
              </a:rPr>
              <a:t>论点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596380" y="4337685"/>
            <a:ext cx="640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ym typeface="+mn-ea"/>
              </a:rPr>
              <a:t>论题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596380" y="4996815"/>
            <a:ext cx="640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ym typeface="+mn-ea"/>
              </a:rPr>
              <a:t>论题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596380" y="5753735"/>
            <a:ext cx="640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ym typeface="+mn-ea"/>
              </a:rPr>
              <a:t>论点</a:t>
            </a:r>
            <a:endParaRPr lang="zh-CN" altLang="en-US"/>
          </a:p>
        </p:txBody>
      </p:sp>
      <p:sp>
        <p:nvSpPr>
          <p:cNvPr id="18" name="虚尾箭头 17"/>
          <p:cNvSpPr/>
          <p:nvPr/>
        </p:nvSpPr>
        <p:spPr>
          <a:xfrm>
            <a:off x="5701665" y="2132330"/>
            <a:ext cx="347980" cy="264160"/>
          </a:xfrm>
          <a:prstGeom prst="striped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8" grpId="0"/>
      <p:bldP spid="11" grpId="0"/>
      <p:bldP spid="12" grpId="0"/>
      <p:bldP spid="13" grpId="0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40861" r="33746" b="37453"/>
          <a:stretch>
            <a:fillRect/>
          </a:stretch>
        </p:blipFill>
        <p:spPr>
          <a:xfrm rot="2729201">
            <a:off x="10033889" y="261112"/>
            <a:ext cx="472631" cy="4944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11" t="40719" r="32476" b="38332"/>
          <a:stretch>
            <a:fillRect/>
          </a:stretch>
        </p:blipFill>
        <p:spPr>
          <a:xfrm>
            <a:off x="9248711" y="79374"/>
            <a:ext cx="607505" cy="641223"/>
          </a:xfrm>
          <a:prstGeom prst="rect">
            <a:avLst/>
          </a:prstGeom>
        </p:spPr>
      </p:pic>
      <p:pic>
        <p:nvPicPr>
          <p:cNvPr id="18436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3656" y="5611654"/>
            <a:ext cx="3689747" cy="1325166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37" name="组合 9"/>
          <p:cNvGrpSpPr/>
          <p:nvPr/>
        </p:nvGrpSpPr>
        <p:grpSpPr>
          <a:xfrm>
            <a:off x="1577975" y="721360"/>
            <a:ext cx="9034780" cy="5871210"/>
            <a:chOff x="-101" y="89"/>
            <a:chExt cx="19359" cy="10570"/>
          </a:xfrm>
        </p:grpSpPr>
        <p:pic>
          <p:nvPicPr>
            <p:cNvPr id="18438" name="图片 5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>
              <a:off x="-101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7" name="直接连接符 6"/>
            <p:cNvCxnSpPr/>
            <p:nvPr/>
          </p:nvCxnSpPr>
          <p:spPr>
            <a:xfrm>
              <a:off x="2268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440" name="图片 4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>
              <a:off x="16743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1" name="图片 6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V="1">
              <a:off x="16743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2" name="图片 7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9" name="直接连接符 8"/>
            <p:cNvCxnSpPr/>
            <p:nvPr/>
          </p:nvCxnSpPr>
          <p:spPr>
            <a:xfrm>
              <a:off x="2268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485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8651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446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9678" y="-206534"/>
            <a:ext cx="1521619" cy="142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480945" y="2153920"/>
            <a:ext cx="7375525" cy="3622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拓展探究题答题要点：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①审清题目要求，确定其要求从哪个方面发表见解；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②紧扣文章所表达的主要观点（根据题目要求，看是中心论点还是甚一个分论点，或文章的论题）；恰当地联系相应的观点或生活实际；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③可和文本适当结合；比如：正如文中……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④总结概括。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流程图: 终止 2"/>
          <p:cNvSpPr/>
          <p:nvPr/>
        </p:nvSpPr>
        <p:spPr>
          <a:xfrm>
            <a:off x="2480945" y="223520"/>
            <a:ext cx="2490470" cy="570230"/>
          </a:xfrm>
          <a:prstGeom prst="flowChartTerminator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63240" y="323850"/>
            <a:ext cx="1325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ym typeface="+mn-ea"/>
              </a:rPr>
              <a:t>阅历与读书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480945" y="1117600"/>
            <a:ext cx="72383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>
                <a:sym typeface="+mn-ea"/>
              </a:rPr>
              <a:t>7.阅读全文，结合你的阅读体会，说一说你对“阅历助益读书”有怎样的理解。（3分）</a:t>
            </a:r>
            <a:endParaRPr lang="zh-CN" altLang="en-US" sz="2000"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40861" r="33746" b="37453"/>
          <a:stretch>
            <a:fillRect/>
          </a:stretch>
        </p:blipFill>
        <p:spPr>
          <a:xfrm rot="2729201">
            <a:off x="10033889" y="261112"/>
            <a:ext cx="472631" cy="4944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11" t="40719" r="32476" b="38332"/>
          <a:stretch>
            <a:fillRect/>
          </a:stretch>
        </p:blipFill>
        <p:spPr>
          <a:xfrm>
            <a:off x="9248711" y="79374"/>
            <a:ext cx="607505" cy="641223"/>
          </a:xfrm>
          <a:prstGeom prst="rect">
            <a:avLst/>
          </a:prstGeom>
        </p:spPr>
      </p:pic>
      <p:pic>
        <p:nvPicPr>
          <p:cNvPr id="18436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3656" y="5611654"/>
            <a:ext cx="3689747" cy="1325166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37" name="组合 9"/>
          <p:cNvGrpSpPr/>
          <p:nvPr/>
        </p:nvGrpSpPr>
        <p:grpSpPr>
          <a:xfrm>
            <a:off x="1577975" y="721360"/>
            <a:ext cx="9034780" cy="5871210"/>
            <a:chOff x="-101" y="89"/>
            <a:chExt cx="19359" cy="10570"/>
          </a:xfrm>
        </p:grpSpPr>
        <p:pic>
          <p:nvPicPr>
            <p:cNvPr id="18438" name="图片 5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>
              <a:off x="-101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7" name="直接连接符 6"/>
            <p:cNvCxnSpPr/>
            <p:nvPr/>
          </p:nvCxnSpPr>
          <p:spPr>
            <a:xfrm>
              <a:off x="2268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440" name="图片 4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>
              <a:off x="16743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1" name="图片 6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V="1">
              <a:off x="16743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2" name="图片 7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9" name="直接连接符 8"/>
            <p:cNvCxnSpPr/>
            <p:nvPr/>
          </p:nvCxnSpPr>
          <p:spPr>
            <a:xfrm>
              <a:off x="2268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485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8651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446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9678" y="-206534"/>
            <a:ext cx="1521619" cy="142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773045" y="2244725"/>
            <a:ext cx="6668135" cy="36360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参考示倒：一个人的阅历会帮助甚至加深他对读过的书的理解。比如我最初阅读《细铁是怎样炼成的》这本书，并不能很好地理解保尔那坚韧不屈的伟太精神，甚至觉得他主动请缨在恶劣的环境中去筑路有些“犯傻”，但是当我为了通过体育课的游泳考试，而在低温中不顾手脚的酸软坚抗训练的时候，我突然感受到保尔的精神伟太，并从他的精神中获得克服固难的勇气</a:t>
            </a:r>
            <a:r>
              <a:rPr lang="zh-CN" altLang="en-US" u="sng">
                <a:solidFill>
                  <a:srgbClr val="FF0000"/>
                </a:solidFill>
              </a:rPr>
              <a:t>。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3" name="流程图: 终止 2"/>
          <p:cNvSpPr/>
          <p:nvPr/>
        </p:nvSpPr>
        <p:spPr>
          <a:xfrm>
            <a:off x="2480945" y="223520"/>
            <a:ext cx="2490470" cy="570230"/>
          </a:xfrm>
          <a:prstGeom prst="flowChartTerminator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63240" y="323850"/>
            <a:ext cx="1325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ym typeface="+mn-ea"/>
              </a:rPr>
              <a:t>阅历与读书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683510" y="1329055"/>
            <a:ext cx="6490335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>
                <a:sym typeface="+mn-ea"/>
              </a:rPr>
              <a:t>7.阅读全文，结合你的阅读体会，说一说你对“阅历助益</a:t>
            </a:r>
            <a:endParaRPr lang="zh-CN" altLang="en-US" sz="2000"/>
          </a:p>
          <a:p>
            <a:pPr algn="l"/>
            <a:r>
              <a:rPr lang="zh-CN" altLang="en-US" sz="2000">
                <a:sym typeface="+mn-ea"/>
              </a:rPr>
              <a:t>读书”有怎样的理解。（3分）</a:t>
            </a:r>
            <a:endParaRPr lang="zh-CN" altLang="en-US" sz="2000"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40861" r="33746" b="37453"/>
          <a:stretch>
            <a:fillRect/>
          </a:stretch>
        </p:blipFill>
        <p:spPr>
          <a:xfrm rot="2729201">
            <a:off x="10033889" y="261112"/>
            <a:ext cx="472631" cy="4944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11" t="40719" r="32476" b="38332"/>
          <a:stretch>
            <a:fillRect/>
          </a:stretch>
        </p:blipFill>
        <p:spPr>
          <a:xfrm>
            <a:off x="9248711" y="79374"/>
            <a:ext cx="607505" cy="641223"/>
          </a:xfrm>
          <a:prstGeom prst="rect">
            <a:avLst/>
          </a:prstGeom>
        </p:spPr>
      </p:pic>
      <p:pic>
        <p:nvPicPr>
          <p:cNvPr id="18436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3656" y="5611654"/>
            <a:ext cx="3689747" cy="1325166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37" name="组合 9"/>
          <p:cNvGrpSpPr/>
          <p:nvPr/>
        </p:nvGrpSpPr>
        <p:grpSpPr>
          <a:xfrm>
            <a:off x="1577975" y="721360"/>
            <a:ext cx="9034780" cy="5871210"/>
            <a:chOff x="-101" y="89"/>
            <a:chExt cx="19359" cy="10570"/>
          </a:xfrm>
        </p:grpSpPr>
        <p:pic>
          <p:nvPicPr>
            <p:cNvPr id="18438" name="图片 5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>
              <a:off x="-101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7" name="直接连接符 6"/>
            <p:cNvCxnSpPr/>
            <p:nvPr/>
          </p:nvCxnSpPr>
          <p:spPr>
            <a:xfrm>
              <a:off x="2268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440" name="图片 4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>
              <a:off x="16743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1" name="图片 6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V="1">
              <a:off x="16743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2" name="图片 7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9" name="直接连接符 8"/>
            <p:cNvCxnSpPr/>
            <p:nvPr/>
          </p:nvCxnSpPr>
          <p:spPr>
            <a:xfrm>
              <a:off x="2268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485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8651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446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9678" y="-206534"/>
            <a:ext cx="1521619" cy="142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851660" y="760730"/>
            <a:ext cx="8473440" cy="5778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 altLang="zh-CN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en-US" altLang="zh-CN" sz="2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怎样的“水土”才养人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40000"/>
              </a:lnSpc>
            </a:pP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①不久前听了一个演讲，演讲者引用了一句俗语，叫“一方水土养一方人”，演讲者自然是从正面理解这句话的，我听了之后却反复问自己一个问题：怎样的“水土”才养人？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40000"/>
              </a:lnSpc>
            </a:pP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②中国人习惯于将“天”“地”“人”三个字并列，“天”与“地”就是人的“水土”。我们可以想象一下，如果没有高山、没有河流、没有原野、没有草木，我们就无处获取木料、种植粮食、接来饮水，人怎么去生活。“水土”不仅给我们自然的凭靠，也给我们心灵的慰藉，比如看到天空之远，我们会放飞梦想的翅膀；看到大地之美，我们会产生愉悦之情。□□我们也应该想到，能养人的“水土”必须是好“水土”。如果我们的高山是被地底掏空的，如果我们的河流是被各种工业与生活废水污染了的，如果我们的原野四处撂荒，看不到庄稼，如果我们的草木动不动被连根挖掉，这样的“水土不仅不能养人，还会害人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40861" r="33746" b="37453"/>
          <a:stretch>
            <a:fillRect/>
          </a:stretch>
        </p:blipFill>
        <p:spPr>
          <a:xfrm rot="2729201">
            <a:off x="10033889" y="261112"/>
            <a:ext cx="472631" cy="4944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11" t="40719" r="32476" b="38332"/>
          <a:stretch>
            <a:fillRect/>
          </a:stretch>
        </p:blipFill>
        <p:spPr>
          <a:xfrm>
            <a:off x="9248711" y="79374"/>
            <a:ext cx="607505" cy="641223"/>
          </a:xfrm>
          <a:prstGeom prst="rect">
            <a:avLst/>
          </a:prstGeom>
        </p:spPr>
      </p:pic>
      <p:grpSp>
        <p:nvGrpSpPr>
          <p:cNvPr id="18437" name="组合 9"/>
          <p:cNvGrpSpPr/>
          <p:nvPr/>
        </p:nvGrpSpPr>
        <p:grpSpPr>
          <a:xfrm>
            <a:off x="1577975" y="721360"/>
            <a:ext cx="8947785" cy="5770880"/>
            <a:chOff x="-101" y="89"/>
            <a:chExt cx="19359" cy="10570"/>
          </a:xfrm>
        </p:grpSpPr>
        <p:pic>
          <p:nvPicPr>
            <p:cNvPr id="18438" name="图片 5" descr="856"/>
            <p:cNvPicPr>
              <a:picLocks noChangeAspect="1"/>
            </p:cNvPicPr>
            <p:nvPr/>
          </p:nvPicPr>
          <p:blipFill>
            <a:blip r:embed="rId4"/>
            <a:srcRect l="61778" t="10516" r="2872" b="78735"/>
            <a:stretch>
              <a:fillRect/>
            </a:stretch>
          </p:blipFill>
          <p:spPr>
            <a:xfrm flipH="1">
              <a:off x="-101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7" name="直接连接符 6"/>
            <p:cNvCxnSpPr/>
            <p:nvPr/>
          </p:nvCxnSpPr>
          <p:spPr>
            <a:xfrm>
              <a:off x="2268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440" name="图片 4" descr="856"/>
            <p:cNvPicPr>
              <a:picLocks noChangeAspect="1"/>
            </p:cNvPicPr>
            <p:nvPr/>
          </p:nvPicPr>
          <p:blipFill>
            <a:blip r:embed="rId4"/>
            <a:srcRect l="61778" t="10516" r="2872" b="78735"/>
            <a:stretch>
              <a:fillRect/>
            </a:stretch>
          </p:blipFill>
          <p:spPr>
            <a:xfrm>
              <a:off x="16743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1" name="图片 6" descr="856"/>
            <p:cNvPicPr>
              <a:picLocks noChangeAspect="1"/>
            </p:cNvPicPr>
            <p:nvPr/>
          </p:nvPicPr>
          <p:blipFill>
            <a:blip r:embed="rId4"/>
            <a:srcRect l="61778" t="10516" r="2872" b="78735"/>
            <a:stretch>
              <a:fillRect/>
            </a:stretch>
          </p:blipFill>
          <p:spPr>
            <a:xfrm flipV="1">
              <a:off x="16743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2" name="图片 7" descr="856"/>
            <p:cNvPicPr>
              <a:picLocks noChangeAspect="1"/>
            </p:cNvPicPr>
            <p:nvPr/>
          </p:nvPicPr>
          <p:blipFill>
            <a:blip r:embed="rId4"/>
            <a:srcRect l="61778" t="10516" r="2872" b="78735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9" name="直接连接符 8"/>
            <p:cNvCxnSpPr/>
            <p:nvPr/>
          </p:nvCxnSpPr>
          <p:spPr>
            <a:xfrm>
              <a:off x="2268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485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8651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446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9678" y="-206534"/>
            <a:ext cx="1521619" cy="142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855470" y="823595"/>
            <a:ext cx="836422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③大自然的“水土”是这样，社会的“水土”也同样如此。假若一个社会人文生态和谐，我们的心灵就会被社会养得活泼开朗； 假若一个社会风气不好，大家都视他人为地狱，我们的心灵必然变得偏激。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 fontAlgn="auto">
              <a:lnSpc>
                <a:spcPct val="120000"/>
              </a:lnSpc>
            </a:pP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④在我看来，社会的好“水土”至少需要这样几个条件∶第一、社会必须是诚信的；第二，社会必须是善良的；第三，社会必须让我们每个人最大限度地发挥个人的才华。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 fontAlgn="auto">
              <a:lnSpc>
                <a:spcPct val="120000"/>
              </a:lnSpc>
            </a:pP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⑤人不是一座孤岛，必须要跟其他人打交道，社会讲诚信，我们上学不担心拿到假通知，我们做生意不忧虑被敲诈，我们写作可以及时拿到稿费、那么，我们对这个世界就有了信心，社会各种矛盾会大量减少。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 fontAlgn="auto">
              <a:lnSpc>
                <a:spcPct val="120000"/>
              </a:lnSpc>
            </a:pP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⑥任何一个时代、任何一个社会，都不敢保证没有个别人作恶，但社会的总体必须善良。孩子摔倒了，陌生人扶一把；有人出了车祸，旁观者帮助送一下医院；学生无钱读书、有能力的人捐上一点钱，都不需要我们付出大的代价，然而，有了这样的温暖细节，得到救助的人会感受到社会的关心，日后可能向别人传递这份爱心。当社会总体的善良得到了保证，我们出门在外，才有真正的安全感，我们的言行也才会变得绅士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40861" r="33746" b="37453"/>
          <a:stretch>
            <a:fillRect/>
          </a:stretch>
        </p:blipFill>
        <p:spPr>
          <a:xfrm rot="2729201">
            <a:off x="10033889" y="261112"/>
            <a:ext cx="472631" cy="4944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11" t="40719" r="32476" b="38332"/>
          <a:stretch>
            <a:fillRect/>
          </a:stretch>
        </p:blipFill>
        <p:spPr>
          <a:xfrm>
            <a:off x="9248711" y="79374"/>
            <a:ext cx="607505" cy="641223"/>
          </a:xfrm>
          <a:prstGeom prst="rect">
            <a:avLst/>
          </a:prstGeom>
        </p:spPr>
      </p:pic>
      <p:pic>
        <p:nvPicPr>
          <p:cNvPr id="18436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2390" y="5851525"/>
            <a:ext cx="3021330" cy="108521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37" name="组合 9"/>
          <p:cNvGrpSpPr/>
          <p:nvPr/>
        </p:nvGrpSpPr>
        <p:grpSpPr>
          <a:xfrm>
            <a:off x="1577975" y="721360"/>
            <a:ext cx="9034780" cy="5871210"/>
            <a:chOff x="-101" y="89"/>
            <a:chExt cx="19359" cy="10570"/>
          </a:xfrm>
        </p:grpSpPr>
        <p:pic>
          <p:nvPicPr>
            <p:cNvPr id="18438" name="图片 5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>
              <a:off x="-101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7" name="直接连接符 6"/>
            <p:cNvCxnSpPr/>
            <p:nvPr/>
          </p:nvCxnSpPr>
          <p:spPr>
            <a:xfrm>
              <a:off x="2268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440" name="图片 4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>
              <a:off x="16743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1" name="图片 6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V="1">
              <a:off x="16743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2" name="图片 7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9" name="直接连接符 8"/>
            <p:cNvCxnSpPr/>
            <p:nvPr/>
          </p:nvCxnSpPr>
          <p:spPr>
            <a:xfrm>
              <a:off x="2268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485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8651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446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9678" y="-206534"/>
            <a:ext cx="1521619" cy="142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855470" y="966470"/>
            <a:ext cx="847344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⑦心理学有个理论，其中提到人最大的需要是自我实现。所谓自我实现，就是想做的事终于心想事成。一个人的自我实现一方面固然依赖个体的努力，另一方面也要求我们的社会给个人提供制度的帮助，换句话就是，一个人有了某种才华，社会应该给他提供必要的舞台，使他可以及时展示自己。社会这样做了，人们的上进心才会被激发，我们的社会才有了持久前行的推力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⑧养人需要社会的好“水土”，但这好“水土”不会从天上掉下来，也不会从地底生出来，它说到底还是要依赖两种力量，一是每个个体，二是组织化的公权力。每个个体者有人人是别人的“水土”的意识，尽可能给这“水土”注入正能量，社会的“水土”自会越来越好。组织化的公权力有足够的社会责任感，能够认识到自己肩负的使命，它就抓好社会体制、机制的顶层设计，将绝大多数人的美好愿望变成政策、法律，让社会的车在良性的轨道上运行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⑨“养人”的“水土”从来是有责任感的人创造出来的。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40861" r="33746" b="37453"/>
          <a:stretch>
            <a:fillRect/>
          </a:stretch>
        </p:blipFill>
        <p:spPr>
          <a:xfrm rot="2729201">
            <a:off x="10033889" y="261112"/>
            <a:ext cx="472631" cy="4944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11" t="40719" r="32476" b="38332"/>
          <a:stretch>
            <a:fillRect/>
          </a:stretch>
        </p:blipFill>
        <p:spPr>
          <a:xfrm>
            <a:off x="9248711" y="79374"/>
            <a:ext cx="607505" cy="641223"/>
          </a:xfrm>
          <a:prstGeom prst="rect">
            <a:avLst/>
          </a:prstGeom>
        </p:spPr>
      </p:pic>
      <p:pic>
        <p:nvPicPr>
          <p:cNvPr id="18436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3656" y="5611654"/>
            <a:ext cx="3689747" cy="1325166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37" name="组合 9"/>
          <p:cNvGrpSpPr/>
          <p:nvPr/>
        </p:nvGrpSpPr>
        <p:grpSpPr>
          <a:xfrm>
            <a:off x="1577975" y="721360"/>
            <a:ext cx="9034780" cy="5871210"/>
            <a:chOff x="-101" y="89"/>
            <a:chExt cx="19359" cy="10570"/>
          </a:xfrm>
        </p:grpSpPr>
        <p:pic>
          <p:nvPicPr>
            <p:cNvPr id="18438" name="图片 5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>
              <a:off x="-101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7" name="直接连接符 6"/>
            <p:cNvCxnSpPr/>
            <p:nvPr/>
          </p:nvCxnSpPr>
          <p:spPr>
            <a:xfrm>
              <a:off x="2268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440" name="图片 4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>
              <a:off x="16743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1" name="图片 6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V="1">
              <a:off x="16743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2" name="图片 7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9" name="直接连接符 8"/>
            <p:cNvCxnSpPr/>
            <p:nvPr/>
          </p:nvCxnSpPr>
          <p:spPr>
            <a:xfrm>
              <a:off x="2268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485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8651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446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9678" y="-206534"/>
            <a:ext cx="1521619" cy="142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444750" y="1222375"/>
            <a:ext cx="7082790" cy="2091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/>
              <a:t>1.下列对文章中心论点的概括正确的一项是（       ）（3分）</a:t>
            </a:r>
            <a:endParaRPr lang="zh-CN" altLang="en-US" sz="2000"/>
          </a:p>
          <a:p>
            <a:pPr>
              <a:lnSpc>
                <a:spcPct val="130000"/>
              </a:lnSpc>
            </a:pPr>
            <a:r>
              <a:rPr lang="zh-CN" altLang="en-US" sz="2000"/>
              <a:t>A.自然的好“水土”才养人。</a:t>
            </a:r>
            <a:endParaRPr lang="zh-CN" altLang="en-US" sz="2000"/>
          </a:p>
          <a:p>
            <a:pPr>
              <a:lnSpc>
                <a:spcPct val="130000"/>
              </a:lnSpc>
            </a:pPr>
            <a:r>
              <a:rPr lang="zh-CN" altLang="en-US" sz="2000"/>
              <a:t>B.一方水土养一方人。</a:t>
            </a:r>
            <a:endParaRPr lang="zh-CN" altLang="en-US" sz="2000"/>
          </a:p>
          <a:p>
            <a:pPr>
              <a:lnSpc>
                <a:spcPct val="130000"/>
              </a:lnSpc>
            </a:pPr>
            <a:r>
              <a:rPr lang="zh-CN" altLang="en-US" sz="2000"/>
              <a:t>C.好的自然环境和人文生态和谐的社会环境才养人。</a:t>
            </a:r>
            <a:endParaRPr lang="zh-CN" altLang="en-US" sz="2000"/>
          </a:p>
          <a:p>
            <a:pPr>
              <a:lnSpc>
                <a:spcPct val="130000"/>
              </a:lnSpc>
            </a:pPr>
            <a:r>
              <a:rPr lang="zh-CN" altLang="en-US" sz="2000"/>
              <a:t>D.社会的总体是良善的，人们的言行就会变得绅士良淑。</a:t>
            </a:r>
            <a:endParaRPr lang="zh-CN" altLang="en-US" sz="2000"/>
          </a:p>
        </p:txBody>
      </p:sp>
      <p:sp>
        <p:nvSpPr>
          <p:cNvPr id="3" name="文本框 2"/>
          <p:cNvSpPr txBox="1"/>
          <p:nvPr/>
        </p:nvSpPr>
        <p:spPr>
          <a:xfrm>
            <a:off x="2680970" y="441960"/>
            <a:ext cx="3230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>
                <a:sym typeface="+mn-ea"/>
              </a:rPr>
              <a:t>怎样的“水土”才养人</a:t>
            </a:r>
            <a:endParaRPr lang="zh-CN" altLang="en-US" sz="240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44750" y="3717925"/>
            <a:ext cx="7291070" cy="2158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③大自然的“水土”是这样，社会的“水土”也同样如此。假若一个社会人文生态和谐，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我们的心灵就会被社会养得活泼开朗；假若一个社会风气不好，大家都视他人为地狱，我们的心灵必然变得狭隘偏激。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33970" y="1327785"/>
            <a:ext cx="4032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</a:rPr>
              <a:t>C</a:t>
            </a:r>
            <a:endParaRPr lang="en-US" altLang="zh-CN" sz="2400">
              <a:solidFill>
                <a:srgbClr val="FF0000"/>
              </a:solidFill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40861" r="33746" b="37453"/>
          <a:stretch>
            <a:fillRect/>
          </a:stretch>
        </p:blipFill>
        <p:spPr>
          <a:xfrm rot="2729201">
            <a:off x="10033889" y="261112"/>
            <a:ext cx="472631" cy="4944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11" t="40719" r="32476" b="38332"/>
          <a:stretch>
            <a:fillRect/>
          </a:stretch>
        </p:blipFill>
        <p:spPr>
          <a:xfrm>
            <a:off x="9248711" y="79374"/>
            <a:ext cx="607505" cy="641223"/>
          </a:xfrm>
          <a:prstGeom prst="rect">
            <a:avLst/>
          </a:prstGeom>
        </p:spPr>
      </p:pic>
      <p:pic>
        <p:nvPicPr>
          <p:cNvPr id="18436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3656" y="5611654"/>
            <a:ext cx="3689747" cy="1325166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37" name="组合 9"/>
          <p:cNvGrpSpPr/>
          <p:nvPr/>
        </p:nvGrpSpPr>
        <p:grpSpPr>
          <a:xfrm>
            <a:off x="1577975" y="721360"/>
            <a:ext cx="9034780" cy="5871210"/>
            <a:chOff x="-101" y="89"/>
            <a:chExt cx="19359" cy="10570"/>
          </a:xfrm>
        </p:grpSpPr>
        <p:pic>
          <p:nvPicPr>
            <p:cNvPr id="18438" name="图片 5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>
              <a:off x="-101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7" name="直接连接符 6"/>
            <p:cNvCxnSpPr/>
            <p:nvPr/>
          </p:nvCxnSpPr>
          <p:spPr>
            <a:xfrm>
              <a:off x="2268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440" name="图片 4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>
              <a:off x="16743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1" name="图片 6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V="1">
              <a:off x="16743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2" name="图片 7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9" name="直接连接符 8"/>
            <p:cNvCxnSpPr/>
            <p:nvPr/>
          </p:nvCxnSpPr>
          <p:spPr>
            <a:xfrm>
              <a:off x="2268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485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8651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446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9678" y="-206534"/>
            <a:ext cx="1521619" cy="142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493010" y="1222375"/>
            <a:ext cx="6946265" cy="12731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/>
              <a:t>2.联系上下文，回答括号里的问题。（4分）</a:t>
            </a:r>
            <a:endParaRPr lang="zh-CN" altLang="en-US"/>
          </a:p>
          <a:p>
            <a:pPr>
              <a:lnSpc>
                <a:spcPct val="120000"/>
              </a:lnSpc>
            </a:pPr>
            <a:r>
              <a:rPr lang="zh-CN" altLang="en-US" sz="2000"/>
              <a:t>（1）大自然的“水土”是这样，社会的“水土”也同样如此。（“这样”指代的内容是什么?）（2分）</a:t>
            </a:r>
            <a:endParaRPr lang="zh-CN" altLang="en-US" sz="2000"/>
          </a:p>
        </p:txBody>
      </p:sp>
      <p:sp>
        <p:nvSpPr>
          <p:cNvPr id="3" name="文本框 2"/>
          <p:cNvSpPr txBox="1"/>
          <p:nvPr/>
        </p:nvSpPr>
        <p:spPr>
          <a:xfrm>
            <a:off x="2680970" y="441960"/>
            <a:ext cx="3230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>
                <a:sym typeface="+mn-ea"/>
              </a:rPr>
              <a:t>怎样的“水土”才养人</a:t>
            </a:r>
            <a:endParaRPr lang="zh-CN" altLang="en-US" sz="240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44725" y="4043045"/>
            <a:ext cx="7282815" cy="1863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②中国人习惯于将“天”“地”“人”三个字并列，“天”与“地”就是人的“水土”。……“水土”不仅给我们自然的凭靠，也给我们心灵的慰藉，……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然而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……这样的“水土”不仅不能养人，还会害人。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400935" y="2767965"/>
            <a:ext cx="7409815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参考示例：指好的自然“永土”才能养人（1分），不好的自然“水土”还会密人（1分）。</a:t>
            </a: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130425" y="1222375"/>
            <a:ext cx="7797800" cy="2522855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40861" r="33746" b="37453"/>
          <a:stretch>
            <a:fillRect/>
          </a:stretch>
        </p:blipFill>
        <p:spPr>
          <a:xfrm rot="2729201">
            <a:off x="10033889" y="261112"/>
            <a:ext cx="472631" cy="4944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11" t="40719" r="32476" b="38332"/>
          <a:stretch>
            <a:fillRect/>
          </a:stretch>
        </p:blipFill>
        <p:spPr>
          <a:xfrm>
            <a:off x="9248711" y="79374"/>
            <a:ext cx="607505" cy="641223"/>
          </a:xfrm>
          <a:prstGeom prst="rect">
            <a:avLst/>
          </a:prstGeom>
        </p:spPr>
      </p:pic>
      <p:pic>
        <p:nvPicPr>
          <p:cNvPr id="18436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3656" y="5611654"/>
            <a:ext cx="3689747" cy="1325166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37" name="组合 9"/>
          <p:cNvGrpSpPr/>
          <p:nvPr/>
        </p:nvGrpSpPr>
        <p:grpSpPr>
          <a:xfrm>
            <a:off x="1577975" y="721360"/>
            <a:ext cx="9034780" cy="5871210"/>
            <a:chOff x="-101" y="89"/>
            <a:chExt cx="19359" cy="10570"/>
          </a:xfrm>
        </p:grpSpPr>
        <p:pic>
          <p:nvPicPr>
            <p:cNvPr id="18438" name="图片 5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>
              <a:off x="-101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7" name="直接连接符 6"/>
            <p:cNvCxnSpPr/>
            <p:nvPr/>
          </p:nvCxnSpPr>
          <p:spPr>
            <a:xfrm>
              <a:off x="2268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440" name="图片 4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>
              <a:off x="16743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1" name="图片 6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V="1">
              <a:off x="16743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2" name="图片 7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9" name="直接连接符 8"/>
            <p:cNvCxnSpPr/>
            <p:nvPr/>
          </p:nvCxnSpPr>
          <p:spPr>
            <a:xfrm>
              <a:off x="2268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485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8651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446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9678" y="-206534"/>
            <a:ext cx="1521619" cy="142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296795" y="1327785"/>
            <a:ext cx="695198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/>
              <a:t>（2)社会应该给他提供必要的舞台……（“舞台”在文中的含义是什么?）（2分）</a:t>
            </a:r>
            <a:endParaRPr lang="zh-CN" altLang="en-US" sz="2000"/>
          </a:p>
        </p:txBody>
      </p:sp>
      <p:sp>
        <p:nvSpPr>
          <p:cNvPr id="3" name="文本框 2"/>
          <p:cNvSpPr txBox="1"/>
          <p:nvPr/>
        </p:nvSpPr>
        <p:spPr>
          <a:xfrm>
            <a:off x="2680970" y="441960"/>
            <a:ext cx="3230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>
                <a:sym typeface="+mn-ea"/>
              </a:rPr>
              <a:t>怎样的“水土”才养人</a:t>
            </a:r>
            <a:endParaRPr lang="zh-CN" altLang="en-US" sz="240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51685" y="3304540"/>
            <a:ext cx="807783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⑦心理学理论认为，人最高层次的需求是自我实现。所谓自我实现，就是想做的事最终做成。一个人的自我实现一方面固然依赖个体的努力，另一方面也依赖社会给予必要的帮助。换句话就是，一个人有了某种才华，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社会应该给他提供必要的赛台，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使他可以及时展示自己。社会这样做了，人们的上进心才会被激发，我们的社会才有了持久前行的推力</a:t>
            </a:r>
            <a:r>
              <a:rPr lang="zh-CN" altLang="en-US">
                <a:sym typeface="+mn-ea"/>
              </a:rPr>
              <a:t>。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751455" y="2330450"/>
            <a:ext cx="44754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u="sng">
                <a:solidFill>
                  <a:srgbClr val="FF0000"/>
                </a:solidFill>
                <a:sym typeface="+mn-ea"/>
              </a:rPr>
              <a:t>参考示例：指展示才华的环摘和备住</a:t>
            </a:r>
            <a:r>
              <a:rPr lang="zh-CN" altLang="en-US">
                <a:sym typeface="+mn-ea"/>
              </a:rPr>
              <a:t>。</a:t>
            </a: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191385" y="1168400"/>
            <a:ext cx="7797800" cy="1870075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40861" r="33746" b="37453"/>
          <a:stretch>
            <a:fillRect/>
          </a:stretch>
        </p:blipFill>
        <p:spPr>
          <a:xfrm rot="2729201">
            <a:off x="10033889" y="261112"/>
            <a:ext cx="472631" cy="4944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11" t="40719" r="32476" b="38332"/>
          <a:stretch>
            <a:fillRect/>
          </a:stretch>
        </p:blipFill>
        <p:spPr>
          <a:xfrm>
            <a:off x="9248711" y="79374"/>
            <a:ext cx="607505" cy="641223"/>
          </a:xfrm>
          <a:prstGeom prst="rect">
            <a:avLst/>
          </a:prstGeom>
        </p:spPr>
      </p:pic>
      <p:pic>
        <p:nvPicPr>
          <p:cNvPr id="18436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3656" y="5611654"/>
            <a:ext cx="3689747" cy="1325166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37" name="组合 9"/>
          <p:cNvGrpSpPr/>
          <p:nvPr/>
        </p:nvGrpSpPr>
        <p:grpSpPr>
          <a:xfrm>
            <a:off x="1577975" y="721360"/>
            <a:ext cx="9034780" cy="5871210"/>
            <a:chOff x="-101" y="89"/>
            <a:chExt cx="19359" cy="10570"/>
          </a:xfrm>
        </p:grpSpPr>
        <p:pic>
          <p:nvPicPr>
            <p:cNvPr id="18438" name="图片 5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>
              <a:off x="-101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7" name="直接连接符 6"/>
            <p:cNvCxnSpPr/>
            <p:nvPr/>
          </p:nvCxnSpPr>
          <p:spPr>
            <a:xfrm>
              <a:off x="2268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440" name="图片 4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>
              <a:off x="16743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1" name="图片 6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V="1">
              <a:off x="16743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2" name="图片 7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9" name="直接连接符 8"/>
            <p:cNvCxnSpPr/>
            <p:nvPr/>
          </p:nvCxnSpPr>
          <p:spPr>
            <a:xfrm>
              <a:off x="2268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485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8651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446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9678" y="-206534"/>
            <a:ext cx="1521619" cy="142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471420" y="1327785"/>
            <a:ext cx="723836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/>
              <a:t>3.第②段中画横线的句子运用了什么论证方法？具体证明了什么观点?（4分）</a:t>
            </a:r>
            <a:endParaRPr lang="zh-CN" altLang="en-US" sz="2000"/>
          </a:p>
        </p:txBody>
      </p:sp>
      <p:sp>
        <p:nvSpPr>
          <p:cNvPr id="3" name="文本框 2"/>
          <p:cNvSpPr txBox="1"/>
          <p:nvPr/>
        </p:nvSpPr>
        <p:spPr>
          <a:xfrm>
            <a:off x="2680970" y="441960"/>
            <a:ext cx="3230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>
                <a:sym typeface="+mn-ea"/>
              </a:rPr>
              <a:t>怎样的“水土”才养人</a:t>
            </a:r>
            <a:endParaRPr lang="zh-CN" altLang="en-US" sz="2400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70785" y="3961130"/>
            <a:ext cx="7533640" cy="1420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② ……“水土”不仅给我们自然的凭靠，也给我们心灵的慰籍，</a:t>
            </a:r>
            <a:r>
              <a:rPr lang="zh-CN" altLang="en-US" sz="24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比如看到天空远，我们会放飞梦想的翅脸；看到大地之美，我们会产生愉悦之情。</a:t>
            </a:r>
            <a:endParaRPr lang="zh-CN" altLang="en-US" sz="2400" u="sng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72055" y="2200910"/>
            <a:ext cx="7237730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参考示例：举例论证（2分），证明了自然的“‘水土’给了我们心灵的慰藉”这个观点（2分）。</a:t>
            </a:r>
            <a:endParaRPr lang="zh-CN" altLang="en-US" sz="2400" u="sng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206625" y="1222375"/>
            <a:ext cx="7797800" cy="228727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40861" r="33746" b="37453"/>
          <a:stretch>
            <a:fillRect/>
          </a:stretch>
        </p:blipFill>
        <p:spPr>
          <a:xfrm rot="2729201">
            <a:off x="10033889" y="261112"/>
            <a:ext cx="472631" cy="4944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11" t="40719" r="32476" b="38332"/>
          <a:stretch>
            <a:fillRect/>
          </a:stretch>
        </p:blipFill>
        <p:spPr>
          <a:xfrm>
            <a:off x="9248711" y="79374"/>
            <a:ext cx="607505" cy="641223"/>
          </a:xfrm>
          <a:prstGeom prst="rect">
            <a:avLst/>
          </a:prstGeom>
        </p:spPr>
      </p:pic>
      <p:pic>
        <p:nvPicPr>
          <p:cNvPr id="18436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3656" y="5611654"/>
            <a:ext cx="3689747" cy="1325166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37" name="组合 9"/>
          <p:cNvGrpSpPr/>
          <p:nvPr/>
        </p:nvGrpSpPr>
        <p:grpSpPr>
          <a:xfrm>
            <a:off x="1577975" y="721360"/>
            <a:ext cx="9034780" cy="5871210"/>
            <a:chOff x="-101" y="89"/>
            <a:chExt cx="19359" cy="10570"/>
          </a:xfrm>
        </p:grpSpPr>
        <p:pic>
          <p:nvPicPr>
            <p:cNvPr id="18438" name="图片 5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>
              <a:off x="-101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7" name="直接连接符 6"/>
            <p:cNvCxnSpPr/>
            <p:nvPr/>
          </p:nvCxnSpPr>
          <p:spPr>
            <a:xfrm>
              <a:off x="2268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440" name="图片 4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>
              <a:off x="16743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1" name="图片 6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V="1">
              <a:off x="16743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2" name="图片 7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9" name="直接连接符 8"/>
            <p:cNvCxnSpPr/>
            <p:nvPr/>
          </p:nvCxnSpPr>
          <p:spPr>
            <a:xfrm>
              <a:off x="2268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485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8651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446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9678" y="-206534"/>
            <a:ext cx="1521619" cy="142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680970" y="441960"/>
            <a:ext cx="3230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>
                <a:sym typeface="+mn-ea"/>
              </a:rPr>
              <a:t>怎样的“水土”才养人</a:t>
            </a:r>
            <a:endParaRPr lang="zh-CN" altLang="en-US" sz="2400">
              <a:sym typeface="+mn-ea"/>
            </a:endParaRPr>
          </a:p>
        </p:txBody>
      </p:sp>
      <p:grpSp>
        <p:nvGrpSpPr>
          <p:cNvPr id="5" name="组合 9"/>
          <p:cNvGrpSpPr/>
          <p:nvPr/>
        </p:nvGrpSpPr>
        <p:grpSpPr>
          <a:xfrm>
            <a:off x="1577340" y="721360"/>
            <a:ext cx="9034780" cy="5871210"/>
            <a:chOff x="-101" y="89"/>
            <a:chExt cx="19359" cy="10570"/>
          </a:xfrm>
        </p:grpSpPr>
        <p:pic>
          <p:nvPicPr>
            <p:cNvPr id="6" name="图片 5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>
              <a:off x="-101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8" name="直接连接符 7"/>
            <p:cNvCxnSpPr/>
            <p:nvPr/>
          </p:nvCxnSpPr>
          <p:spPr>
            <a:xfrm>
              <a:off x="2268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图片 4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>
              <a:off x="16743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" name="图片 6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V="1">
              <a:off x="16743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" name="图片 7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15" name="直接连接符 14"/>
            <p:cNvCxnSpPr/>
            <p:nvPr/>
          </p:nvCxnSpPr>
          <p:spPr>
            <a:xfrm>
              <a:off x="2268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485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18651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/>
          <p:cNvSpPr txBox="1"/>
          <p:nvPr/>
        </p:nvSpPr>
        <p:spPr>
          <a:xfrm>
            <a:off x="2042160" y="1327785"/>
            <a:ext cx="810704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/>
              <a:t>4.文章第④段与⑤⑥⑦段在结构上是什么关系，请简要分析。(4分）</a:t>
            </a:r>
            <a:endParaRPr lang="zh-CN" altLang="en-US" sz="2800"/>
          </a:p>
        </p:txBody>
      </p:sp>
      <p:sp>
        <p:nvSpPr>
          <p:cNvPr id="21" name="文本框 20"/>
          <p:cNvSpPr txBox="1"/>
          <p:nvPr/>
        </p:nvSpPr>
        <p:spPr>
          <a:xfrm>
            <a:off x="2190115" y="4386580"/>
            <a:ext cx="77019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④在我看来，社会的好“水土”至少需要这样几个条件：第一，社会必须是诚信的；第二，社会必须是善良的；第三，社会必须让我们每个人最大限度地发挥个人的才华。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042160" y="2527300"/>
            <a:ext cx="8107680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参考示例：总分关系（2分）。第④段总说社会的好“水</a:t>
            </a:r>
            <a:endParaRPr lang="zh-CN" altLang="en-US" sz="2400" u="sng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/>
            <a:r>
              <a:rPr lang="zh-CN" altLang="en-US" sz="2400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土”那具备诚信、善良、每个人最太限度地发挥个人的才华</a:t>
            </a:r>
            <a:endParaRPr lang="zh-CN" altLang="en-US" sz="2400" u="sng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/>
            <a:r>
              <a:rPr lang="zh-CN" altLang="en-US" sz="2400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三个条件（1分），⑤⑥⑦般分别对这三介条件加以具体阁</a:t>
            </a:r>
            <a:endParaRPr lang="zh-CN" altLang="en-US" sz="2400" u="sng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/>
            <a:r>
              <a:rPr lang="zh-CN" altLang="en-US" sz="2400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述（1分）。</a:t>
            </a:r>
            <a:endParaRPr lang="zh-CN" altLang="en-US" sz="2400" u="sng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042160" y="1327785"/>
            <a:ext cx="8107680" cy="2873375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40861" r="33746" b="37453"/>
          <a:stretch>
            <a:fillRect/>
          </a:stretch>
        </p:blipFill>
        <p:spPr>
          <a:xfrm rot="2729201">
            <a:off x="10033889" y="261112"/>
            <a:ext cx="472631" cy="4944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11" t="40719" r="32476" b="38332"/>
          <a:stretch>
            <a:fillRect/>
          </a:stretch>
        </p:blipFill>
        <p:spPr>
          <a:xfrm>
            <a:off x="9248711" y="79374"/>
            <a:ext cx="607505" cy="641223"/>
          </a:xfrm>
          <a:prstGeom prst="rect">
            <a:avLst/>
          </a:prstGeom>
        </p:spPr>
      </p:pic>
      <p:pic>
        <p:nvPicPr>
          <p:cNvPr id="18436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3656" y="5611654"/>
            <a:ext cx="3689747" cy="1325166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37" name="组合 9"/>
          <p:cNvGrpSpPr/>
          <p:nvPr/>
        </p:nvGrpSpPr>
        <p:grpSpPr>
          <a:xfrm>
            <a:off x="1577975" y="721360"/>
            <a:ext cx="9034780" cy="5871210"/>
            <a:chOff x="-101" y="89"/>
            <a:chExt cx="19359" cy="10570"/>
          </a:xfrm>
        </p:grpSpPr>
        <p:pic>
          <p:nvPicPr>
            <p:cNvPr id="18438" name="图片 5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>
              <a:off x="-101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7" name="直接连接符 6"/>
            <p:cNvCxnSpPr/>
            <p:nvPr/>
          </p:nvCxnSpPr>
          <p:spPr>
            <a:xfrm>
              <a:off x="2268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440" name="图片 4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>
              <a:off x="16743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1" name="图片 6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V="1">
              <a:off x="16743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2" name="图片 7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9" name="直接连接符 8"/>
            <p:cNvCxnSpPr/>
            <p:nvPr/>
          </p:nvCxnSpPr>
          <p:spPr>
            <a:xfrm>
              <a:off x="2268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485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8651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446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9678" y="-206534"/>
            <a:ext cx="1521619" cy="142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403850" y="2567940"/>
            <a:ext cx="479742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把字写端正，可以培养良好的学习习惯。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把字写端正，便于人与人之间的交流。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把字写端正，是尊重中国传统文化的表现。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流程图: 终止 3"/>
          <p:cNvSpPr/>
          <p:nvPr/>
        </p:nvSpPr>
        <p:spPr>
          <a:xfrm>
            <a:off x="2683510" y="855980"/>
            <a:ext cx="3449320" cy="765175"/>
          </a:xfrm>
          <a:prstGeom prst="flowChartTerminator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773045" y="977265"/>
            <a:ext cx="32188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latin typeface="方正隶变_GBK" panose="03000509000000000000" charset="-122"/>
                <a:ea typeface="方正隶变_GBK" panose="03000509000000000000" charset="-122"/>
                <a:cs typeface="方正隶变_GBK" panose="03000509000000000000" charset="-122"/>
                <a:sym typeface="+mn-ea"/>
              </a:rPr>
              <a:t>中心论点</a:t>
            </a:r>
            <a:r>
              <a:rPr lang="en-US" altLang="zh-CN" sz="2800">
                <a:latin typeface="方正隶变_GBK" panose="03000509000000000000" charset="-122"/>
                <a:ea typeface="方正隶变_GBK" panose="03000509000000000000" charset="-122"/>
                <a:cs typeface="方正隶变_GBK" panose="03000509000000000000" charset="-122"/>
                <a:sym typeface="+mn-ea"/>
              </a:rPr>
              <a:t>v</a:t>
            </a:r>
            <a:r>
              <a:rPr lang="zh-CN" altLang="en-US" sz="2800">
                <a:latin typeface="方正隶变_GBK" panose="03000509000000000000" charset="-122"/>
                <a:ea typeface="方正隶变_GBK" panose="03000509000000000000" charset="-122"/>
                <a:cs typeface="方正隶变_GBK" panose="03000509000000000000" charset="-122"/>
                <a:sym typeface="+mn-ea"/>
              </a:rPr>
              <a:t>s分论点</a:t>
            </a:r>
            <a:endParaRPr lang="zh-CN" altLang="en-US" sz="2800">
              <a:latin typeface="方正隶变_GBK" panose="03000509000000000000" charset="-122"/>
              <a:ea typeface="方正隶变_GBK" panose="03000509000000000000" charset="-122"/>
              <a:cs typeface="方正隶变_GBK" panose="03000509000000000000" charset="-122"/>
              <a:sym typeface="+mn-ea"/>
            </a:endParaRPr>
          </a:p>
        </p:txBody>
      </p:sp>
      <p:sp>
        <p:nvSpPr>
          <p:cNvPr id="3" name="竖卷形 2"/>
          <p:cNvSpPr/>
          <p:nvPr/>
        </p:nvSpPr>
        <p:spPr>
          <a:xfrm>
            <a:off x="2820035" y="2338705"/>
            <a:ext cx="1307465" cy="3630930"/>
          </a:xfrm>
          <a:prstGeom prst="vertic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074670" y="2384425"/>
            <a:ext cx="798195" cy="32270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>
                <a:latin typeface="楷体" panose="02010609060101010101" charset="-122"/>
                <a:ea typeface="楷体" panose="02010609060101010101" charset="-122"/>
                <a:sym typeface="+mn-ea"/>
              </a:rPr>
              <a:t>《把字写端正》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86885" y="2485390"/>
            <a:ext cx="662305" cy="33381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我 们 把 字 写 端 正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5102225" y="2526030"/>
            <a:ext cx="173990" cy="2944495"/>
          </a:xfrm>
          <a:prstGeom prst="leftBrac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下箭头 14"/>
          <p:cNvSpPr/>
          <p:nvPr/>
        </p:nvSpPr>
        <p:spPr>
          <a:xfrm>
            <a:off x="3650615" y="1499235"/>
            <a:ext cx="222250" cy="320040"/>
          </a:xfrm>
          <a:prstGeom prst="down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下箭头 17"/>
          <p:cNvSpPr/>
          <p:nvPr/>
        </p:nvSpPr>
        <p:spPr>
          <a:xfrm>
            <a:off x="5181600" y="1499235"/>
            <a:ext cx="222250" cy="320040"/>
          </a:xfrm>
          <a:prstGeom prst="down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3344545" y="1819275"/>
            <a:ext cx="8343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一个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888865" y="1819275"/>
            <a:ext cx="807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多个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" grpId="0"/>
      <p:bldP spid="15" grpId="0"/>
      <p:bldP spid="20" grpId="0"/>
      <p:bldP spid="18" grpId="0"/>
      <p:bldP spid="2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40861" r="33746" b="37453"/>
          <a:stretch>
            <a:fillRect/>
          </a:stretch>
        </p:blipFill>
        <p:spPr>
          <a:xfrm rot="2729201">
            <a:off x="10033889" y="261112"/>
            <a:ext cx="472631" cy="4944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11" t="40719" r="32476" b="38332"/>
          <a:stretch>
            <a:fillRect/>
          </a:stretch>
        </p:blipFill>
        <p:spPr>
          <a:xfrm>
            <a:off x="9248711" y="79374"/>
            <a:ext cx="607505" cy="641223"/>
          </a:xfrm>
          <a:prstGeom prst="rect">
            <a:avLst/>
          </a:prstGeom>
        </p:spPr>
      </p:pic>
      <p:pic>
        <p:nvPicPr>
          <p:cNvPr id="18436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3656" y="5611654"/>
            <a:ext cx="3689747" cy="1325166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37" name="组合 9"/>
          <p:cNvGrpSpPr/>
          <p:nvPr/>
        </p:nvGrpSpPr>
        <p:grpSpPr>
          <a:xfrm>
            <a:off x="1577975" y="721360"/>
            <a:ext cx="9034780" cy="5871210"/>
            <a:chOff x="-101" y="89"/>
            <a:chExt cx="19359" cy="10570"/>
          </a:xfrm>
        </p:grpSpPr>
        <p:pic>
          <p:nvPicPr>
            <p:cNvPr id="18438" name="图片 5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>
              <a:off x="-101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7" name="直接连接符 6"/>
            <p:cNvCxnSpPr/>
            <p:nvPr/>
          </p:nvCxnSpPr>
          <p:spPr>
            <a:xfrm>
              <a:off x="2268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440" name="图片 4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>
              <a:off x="16743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1" name="图片 6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V="1">
              <a:off x="16743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2" name="图片 7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9" name="直接连接符 8"/>
            <p:cNvCxnSpPr/>
            <p:nvPr/>
          </p:nvCxnSpPr>
          <p:spPr>
            <a:xfrm>
              <a:off x="2268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485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8651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446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9678" y="-206534"/>
            <a:ext cx="1521619" cy="142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680970" y="441960"/>
            <a:ext cx="3230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>
                <a:sym typeface="+mn-ea"/>
              </a:rPr>
              <a:t>怎样的“水土”才养人</a:t>
            </a:r>
            <a:endParaRPr lang="zh-CN" altLang="en-US" sz="2400">
              <a:sym typeface="+mn-ea"/>
            </a:endParaRPr>
          </a:p>
        </p:txBody>
      </p:sp>
      <p:grpSp>
        <p:nvGrpSpPr>
          <p:cNvPr id="5" name="组合 9"/>
          <p:cNvGrpSpPr/>
          <p:nvPr/>
        </p:nvGrpSpPr>
        <p:grpSpPr>
          <a:xfrm>
            <a:off x="1577340" y="721360"/>
            <a:ext cx="9034780" cy="5871210"/>
            <a:chOff x="-101" y="89"/>
            <a:chExt cx="19359" cy="10570"/>
          </a:xfrm>
        </p:grpSpPr>
        <p:pic>
          <p:nvPicPr>
            <p:cNvPr id="6" name="图片 5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>
              <a:off x="-101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8" name="直接连接符 7"/>
            <p:cNvCxnSpPr/>
            <p:nvPr/>
          </p:nvCxnSpPr>
          <p:spPr>
            <a:xfrm>
              <a:off x="2268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图片 4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>
              <a:off x="16743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" name="图片 6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V="1">
              <a:off x="16743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" name="图片 7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15" name="直接连接符 14"/>
            <p:cNvCxnSpPr/>
            <p:nvPr/>
          </p:nvCxnSpPr>
          <p:spPr>
            <a:xfrm>
              <a:off x="2268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485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18651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/>
          <p:cNvSpPr txBox="1"/>
          <p:nvPr/>
        </p:nvSpPr>
        <p:spPr>
          <a:xfrm>
            <a:off x="2042160" y="1327785"/>
            <a:ext cx="810704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/>
              <a:t>5</a:t>
            </a:r>
            <a:r>
              <a:rPr lang="zh-CN" altLang="en-US" sz="2400"/>
              <a:t>.</a:t>
            </a:r>
            <a:r>
              <a:rPr lang="zh-CN" altLang="en-US" sz="2400">
                <a:sym typeface="+mn-ea"/>
              </a:rPr>
              <a:t>在打造“养人”的“水主”的过程中，个人应该怎么做？请结合文章内容和自身实际，谈谈你的看法。（5分）</a:t>
            </a:r>
            <a:endParaRPr lang="zh-CN" altLang="en-US" sz="2400"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127250" y="2639060"/>
            <a:ext cx="820229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400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参考示例：每个个体都应有保护自然环境的意识和行为（1分）；应育人人是别人的社会“水土”意识，从自己做起给社会的“水土”注入正能量（2分）。例如我们外出旅游时要爱护自然环境，不要随她乱扬垃圾或攀折花木；又如</a:t>
            </a:r>
            <a:endParaRPr lang="zh-CN" altLang="en-US" sz="2400" u="sng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/>
            <a:r>
              <a:rPr lang="zh-CN" altLang="en-US" sz="2400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做人要讲诚信、良善，与别人和能相处（2分）（意合即</a:t>
            </a:r>
            <a:endParaRPr lang="zh-CN" altLang="en-US" sz="2400" u="sng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/>
            <a:r>
              <a:rPr lang="zh-CN" altLang="en-US" sz="2400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可）</a:t>
            </a:r>
            <a:endParaRPr lang="zh-CN" altLang="en-US" sz="2400" u="sng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40861" r="33746" b="37453"/>
          <a:stretch>
            <a:fillRect/>
          </a:stretch>
        </p:blipFill>
        <p:spPr>
          <a:xfrm rot="2729201">
            <a:off x="10033889" y="261112"/>
            <a:ext cx="472631" cy="4944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11" t="40719" r="32476" b="38332"/>
          <a:stretch>
            <a:fillRect/>
          </a:stretch>
        </p:blipFill>
        <p:spPr>
          <a:xfrm>
            <a:off x="9248711" y="79374"/>
            <a:ext cx="607505" cy="641223"/>
          </a:xfrm>
          <a:prstGeom prst="rect">
            <a:avLst/>
          </a:prstGeom>
        </p:spPr>
      </p:pic>
      <p:pic>
        <p:nvPicPr>
          <p:cNvPr id="18436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2390" y="5851525"/>
            <a:ext cx="3021330" cy="108521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37" name="组合 9"/>
          <p:cNvGrpSpPr/>
          <p:nvPr/>
        </p:nvGrpSpPr>
        <p:grpSpPr>
          <a:xfrm>
            <a:off x="1577975" y="721360"/>
            <a:ext cx="9034780" cy="5871210"/>
            <a:chOff x="-101" y="89"/>
            <a:chExt cx="19359" cy="10570"/>
          </a:xfrm>
        </p:grpSpPr>
        <p:pic>
          <p:nvPicPr>
            <p:cNvPr id="18438" name="图片 5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>
              <a:off x="-101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7" name="直接连接符 6"/>
            <p:cNvCxnSpPr/>
            <p:nvPr/>
          </p:nvCxnSpPr>
          <p:spPr>
            <a:xfrm>
              <a:off x="2268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440" name="图片 4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>
              <a:off x="16743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1" name="图片 6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V="1">
              <a:off x="16743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2" name="图片 7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9" name="直接连接符 8"/>
            <p:cNvCxnSpPr/>
            <p:nvPr/>
          </p:nvCxnSpPr>
          <p:spPr>
            <a:xfrm>
              <a:off x="2268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485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8651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446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9678" y="-206534"/>
            <a:ext cx="1521619" cy="142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855470" y="461645"/>
            <a:ext cx="8473440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己所不欲，勿施于人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①“己所不欲，勿施于人”这句话出自《论语》，是儒家思想的精华，也是中华民族千百年来遵循的处世之道。其实质是推己及人，设身处地为他人着想，也就是我们今天所谓的“将心比心”“换位思考”。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②就日常生活来说，“己所不欲，勿施于人”是维护社会公德、促进社会和谐的准则。我们应该从自己的所欲所想出发，推及他人，从而理解他人的所欲所想，以此规范自己的行为。比如，你不愿被人嘲笑，那你就不要嘲笑他人；你不愿被人非议，那你就不要非议他人；你不愿被人欺骗，那你就不要欺骗他人。这就是“己所不欲，勿施于人”。如果只想“我高兴就好”“我便利就行”，不顾及他人的感受，那人与人之间就必然失去友善，社会也难以和谐。人们可能都有类似的经历：在早晚高峰堵车时，总有这样的司机，只图自己的一时便利而不顾他人，左穿右插，随意变线加塞儿。这种做法，轻则会惊吓对方，进而引发纠纷，重则会造成交通事故，甚至危及生命。不论出现哪种结果，都是损人不利己。可见，只有遵守“己所不欲，勿施于人”这一准则，人们才会相互理解、减少矛盾，社会才能和谐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40861" r="33746" b="37453"/>
          <a:stretch>
            <a:fillRect/>
          </a:stretch>
        </p:blipFill>
        <p:spPr>
          <a:xfrm rot="2729201">
            <a:off x="10033889" y="261112"/>
            <a:ext cx="472631" cy="4944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11" t="40719" r="32476" b="38332"/>
          <a:stretch>
            <a:fillRect/>
          </a:stretch>
        </p:blipFill>
        <p:spPr>
          <a:xfrm>
            <a:off x="9248711" y="79374"/>
            <a:ext cx="607505" cy="641223"/>
          </a:xfrm>
          <a:prstGeom prst="rect">
            <a:avLst/>
          </a:prstGeom>
        </p:spPr>
      </p:pic>
      <p:pic>
        <p:nvPicPr>
          <p:cNvPr id="18436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2390" y="5851525"/>
            <a:ext cx="3021330" cy="108521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37" name="组合 9"/>
          <p:cNvGrpSpPr/>
          <p:nvPr/>
        </p:nvGrpSpPr>
        <p:grpSpPr>
          <a:xfrm>
            <a:off x="1577975" y="721360"/>
            <a:ext cx="9034780" cy="5871210"/>
            <a:chOff x="-101" y="89"/>
            <a:chExt cx="19359" cy="10570"/>
          </a:xfrm>
        </p:grpSpPr>
        <p:pic>
          <p:nvPicPr>
            <p:cNvPr id="18438" name="图片 5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>
              <a:off x="-101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7" name="直接连接符 6"/>
            <p:cNvCxnSpPr/>
            <p:nvPr/>
          </p:nvCxnSpPr>
          <p:spPr>
            <a:xfrm>
              <a:off x="2268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440" name="图片 4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>
              <a:off x="16743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1" name="图片 6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V="1">
              <a:off x="16743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2" name="图片 7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9" name="直接连接符 8"/>
            <p:cNvCxnSpPr/>
            <p:nvPr/>
          </p:nvCxnSpPr>
          <p:spPr>
            <a:xfrm>
              <a:off x="2268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485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8651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446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9678" y="-206534"/>
            <a:ext cx="1521619" cy="142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854200" y="1203960"/>
            <a:ext cx="8473440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③同样，“己所不欲，勿施于人”也是我国处理国际关系的重要原则。习近平主席在阐述我国和平外交政策时，一再重申，在五千年的人类文明发展中，中华民族一直秉承和平、和睦、和谐的理念。“以和为贵”“与人为善”“己所不欲，勿施于人”等理念已深深植根于中国人的精神中，体现在中国人的行为上。中国人民近代以后经历了一百多年战乱频发的惨痛历史，最懂得和平的宝贵，最懂得发展的重要，绝不希望这样的悲剧在任何地方重演，绝不会将自己曾经遭受过的悲惨经历强加给其他国家和民族。由此可见，中国奉行的和平外交政策是从自己的切身体会出发，体现了中国传统文化的基本精神，彰显了“己所不欲，勿施于人”的当代价值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4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④总之，奉行“己所不欲，勿施于人”的原则，既是【    】，同时也是弘扬中华优秀文化，传承中华民族精神的时代需要。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40861" r="33746" b="37453"/>
          <a:stretch>
            <a:fillRect/>
          </a:stretch>
        </p:blipFill>
        <p:spPr>
          <a:xfrm rot="2729201">
            <a:off x="10033889" y="261112"/>
            <a:ext cx="472631" cy="4944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11" t="40719" r="32476" b="38332"/>
          <a:stretch>
            <a:fillRect/>
          </a:stretch>
        </p:blipFill>
        <p:spPr>
          <a:xfrm>
            <a:off x="9248711" y="79374"/>
            <a:ext cx="607505" cy="641223"/>
          </a:xfrm>
          <a:prstGeom prst="rect">
            <a:avLst/>
          </a:prstGeom>
        </p:spPr>
      </p:pic>
      <p:pic>
        <p:nvPicPr>
          <p:cNvPr id="18436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3656" y="5611654"/>
            <a:ext cx="3689747" cy="1325166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37" name="组合 9"/>
          <p:cNvGrpSpPr/>
          <p:nvPr/>
        </p:nvGrpSpPr>
        <p:grpSpPr>
          <a:xfrm>
            <a:off x="1577975" y="721360"/>
            <a:ext cx="9034780" cy="5871210"/>
            <a:chOff x="-101" y="89"/>
            <a:chExt cx="19359" cy="10570"/>
          </a:xfrm>
        </p:grpSpPr>
        <p:pic>
          <p:nvPicPr>
            <p:cNvPr id="18438" name="图片 5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>
              <a:off x="-101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7" name="直接连接符 6"/>
            <p:cNvCxnSpPr/>
            <p:nvPr/>
          </p:nvCxnSpPr>
          <p:spPr>
            <a:xfrm>
              <a:off x="2268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440" name="图片 4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>
              <a:off x="16743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1" name="图片 6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V="1">
              <a:off x="16743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2" name="图片 7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9" name="直接连接符 8"/>
            <p:cNvCxnSpPr/>
            <p:nvPr/>
          </p:nvCxnSpPr>
          <p:spPr>
            <a:xfrm>
              <a:off x="2268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485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8651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446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9678" y="-206534"/>
            <a:ext cx="1521619" cy="142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680970" y="441960"/>
            <a:ext cx="2926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>
                <a:sym typeface="+mn-ea"/>
              </a:rPr>
              <a:t>己所不欲，勿施于人</a:t>
            </a:r>
            <a:endParaRPr lang="zh-CN" altLang="en-US" sz="2400">
              <a:sym typeface="+mn-ea"/>
            </a:endParaRPr>
          </a:p>
        </p:txBody>
      </p:sp>
      <p:grpSp>
        <p:nvGrpSpPr>
          <p:cNvPr id="5" name="组合 9"/>
          <p:cNvGrpSpPr/>
          <p:nvPr/>
        </p:nvGrpSpPr>
        <p:grpSpPr>
          <a:xfrm>
            <a:off x="1577340" y="721360"/>
            <a:ext cx="9034780" cy="5871210"/>
            <a:chOff x="-101" y="89"/>
            <a:chExt cx="19359" cy="10570"/>
          </a:xfrm>
        </p:grpSpPr>
        <p:pic>
          <p:nvPicPr>
            <p:cNvPr id="6" name="图片 5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>
              <a:off x="-101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8" name="直接连接符 7"/>
            <p:cNvCxnSpPr/>
            <p:nvPr/>
          </p:nvCxnSpPr>
          <p:spPr>
            <a:xfrm>
              <a:off x="2268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图片 4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>
              <a:off x="16743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" name="图片 6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V="1">
              <a:off x="16743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" name="图片 7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15" name="直接连接符 14"/>
            <p:cNvCxnSpPr/>
            <p:nvPr/>
          </p:nvCxnSpPr>
          <p:spPr>
            <a:xfrm>
              <a:off x="2268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485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18651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/>
          <p:cNvSpPr txBox="1"/>
          <p:nvPr/>
        </p:nvSpPr>
        <p:spPr>
          <a:xfrm>
            <a:off x="2042160" y="1327785"/>
            <a:ext cx="810704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ym typeface="+mn-ea"/>
              </a:rPr>
              <a:t>1.结合全文，分析本文开头段的作用。（2分）</a:t>
            </a:r>
            <a:endParaRPr lang="zh-CN" altLang="en-US" sz="2400"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129790" y="2256155"/>
            <a:ext cx="79317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400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参考示例：阐述“己所不款，勿施予人”的内涵，别出下文对中心论点的论证。</a:t>
            </a:r>
            <a:endParaRPr lang="zh-CN" altLang="en-US" sz="2400" u="sng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42795" y="3933825"/>
            <a:ext cx="8106410" cy="18637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①“己所不款，勿施于人”这句话出自《论语》，是儒家思想的精华，也是中华民族千百年来遵循的处世之道。其实质是推己及人，设身处地为他人着想，也就是我们今天所谓的“将心比心”“换位思考”。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130425" y="1328420"/>
            <a:ext cx="7930515" cy="195072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40861" r="33746" b="37453"/>
          <a:stretch>
            <a:fillRect/>
          </a:stretch>
        </p:blipFill>
        <p:spPr>
          <a:xfrm rot="2729201">
            <a:off x="10033889" y="261112"/>
            <a:ext cx="472631" cy="4944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11" t="40719" r="32476" b="38332"/>
          <a:stretch>
            <a:fillRect/>
          </a:stretch>
        </p:blipFill>
        <p:spPr>
          <a:xfrm>
            <a:off x="9248711" y="79374"/>
            <a:ext cx="607505" cy="641223"/>
          </a:xfrm>
          <a:prstGeom prst="rect">
            <a:avLst/>
          </a:prstGeom>
        </p:spPr>
      </p:pic>
      <p:pic>
        <p:nvPicPr>
          <p:cNvPr id="18436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3656" y="5611654"/>
            <a:ext cx="3689747" cy="1325166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37" name="组合 9"/>
          <p:cNvGrpSpPr/>
          <p:nvPr/>
        </p:nvGrpSpPr>
        <p:grpSpPr>
          <a:xfrm>
            <a:off x="1577975" y="721360"/>
            <a:ext cx="9034780" cy="5871210"/>
            <a:chOff x="-101" y="89"/>
            <a:chExt cx="19359" cy="10570"/>
          </a:xfrm>
        </p:grpSpPr>
        <p:pic>
          <p:nvPicPr>
            <p:cNvPr id="18438" name="图片 5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>
              <a:off x="-101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7" name="直接连接符 6"/>
            <p:cNvCxnSpPr/>
            <p:nvPr/>
          </p:nvCxnSpPr>
          <p:spPr>
            <a:xfrm>
              <a:off x="2268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440" name="图片 4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>
              <a:off x="16743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1" name="图片 6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V="1">
              <a:off x="16743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2" name="图片 7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9" name="直接连接符 8"/>
            <p:cNvCxnSpPr/>
            <p:nvPr/>
          </p:nvCxnSpPr>
          <p:spPr>
            <a:xfrm>
              <a:off x="2268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485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8651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446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9678" y="-206534"/>
            <a:ext cx="1521619" cy="142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680970" y="441960"/>
            <a:ext cx="2926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>
                <a:sym typeface="+mn-ea"/>
              </a:rPr>
              <a:t>己所不欲，勿施于人</a:t>
            </a:r>
            <a:endParaRPr lang="zh-CN" altLang="en-US" sz="2400">
              <a:sym typeface="+mn-ea"/>
            </a:endParaRPr>
          </a:p>
        </p:txBody>
      </p:sp>
      <p:grpSp>
        <p:nvGrpSpPr>
          <p:cNvPr id="5" name="组合 9"/>
          <p:cNvGrpSpPr/>
          <p:nvPr/>
        </p:nvGrpSpPr>
        <p:grpSpPr>
          <a:xfrm>
            <a:off x="1577340" y="721360"/>
            <a:ext cx="9034780" cy="5871210"/>
            <a:chOff x="-101" y="89"/>
            <a:chExt cx="19359" cy="10570"/>
          </a:xfrm>
        </p:grpSpPr>
        <p:pic>
          <p:nvPicPr>
            <p:cNvPr id="6" name="图片 5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>
              <a:off x="-101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8" name="直接连接符 7"/>
            <p:cNvCxnSpPr/>
            <p:nvPr/>
          </p:nvCxnSpPr>
          <p:spPr>
            <a:xfrm>
              <a:off x="2268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图片 4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>
              <a:off x="16743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" name="图片 6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V="1">
              <a:off x="16743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" name="图片 7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15" name="直接连接符 14"/>
            <p:cNvCxnSpPr/>
            <p:nvPr/>
          </p:nvCxnSpPr>
          <p:spPr>
            <a:xfrm>
              <a:off x="2268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485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18651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/>
          <p:cNvSpPr txBox="1"/>
          <p:nvPr/>
        </p:nvSpPr>
        <p:spPr>
          <a:xfrm>
            <a:off x="1965960" y="1108710"/>
            <a:ext cx="8248650" cy="4829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altLang="zh-CN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①史料记载，唐朝贞观年间，薛仁贵因“平辽”有功，被封为“平辽王”时，拒绝了所有贺礼，只收下平民王茂生送来的两坛清水。薛仁贵当中饮下后，说：“早年我家境贫案，全凭王茂生接济。如今王兄贫寒，送清水也是一番情谊，</a:t>
            </a:r>
            <a:r>
              <a:rPr lang="zh-CN" altLang="en-US" sz="28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君子之交淡如水。”君子之交，如清风徐徐，若明月朗朗，登淡得让人觉得如一汪清水。膳达时默默祝福危难时给予支捷，可以不去锦上涵花，却一定会雪中送炭。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君予心交淡如水，这是朋友交往的最高境界。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     （选自《君子心交淡如水》）</a:t>
            </a:r>
            <a:endParaRPr lang="zh-CN" altLang="en-US" sz="2800" u="sng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40861" r="33746" b="37453"/>
          <a:stretch>
            <a:fillRect/>
          </a:stretch>
        </p:blipFill>
        <p:spPr>
          <a:xfrm rot="2729201">
            <a:off x="10033889" y="261112"/>
            <a:ext cx="472631" cy="4944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11" t="40719" r="32476" b="38332"/>
          <a:stretch>
            <a:fillRect/>
          </a:stretch>
        </p:blipFill>
        <p:spPr>
          <a:xfrm>
            <a:off x="9248711" y="79374"/>
            <a:ext cx="607505" cy="641223"/>
          </a:xfrm>
          <a:prstGeom prst="rect">
            <a:avLst/>
          </a:prstGeom>
        </p:spPr>
      </p:pic>
      <p:pic>
        <p:nvPicPr>
          <p:cNvPr id="18436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3656" y="5611654"/>
            <a:ext cx="3689747" cy="1325166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37" name="组合 9"/>
          <p:cNvGrpSpPr/>
          <p:nvPr/>
        </p:nvGrpSpPr>
        <p:grpSpPr>
          <a:xfrm>
            <a:off x="1577975" y="721360"/>
            <a:ext cx="9034780" cy="5871210"/>
            <a:chOff x="-101" y="89"/>
            <a:chExt cx="19359" cy="10570"/>
          </a:xfrm>
        </p:grpSpPr>
        <p:pic>
          <p:nvPicPr>
            <p:cNvPr id="18438" name="图片 5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>
              <a:off x="-101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7" name="直接连接符 6"/>
            <p:cNvCxnSpPr/>
            <p:nvPr/>
          </p:nvCxnSpPr>
          <p:spPr>
            <a:xfrm>
              <a:off x="2268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440" name="图片 4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>
              <a:off x="16743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1" name="图片 6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V="1">
              <a:off x="16743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2" name="图片 7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9" name="直接连接符 8"/>
            <p:cNvCxnSpPr/>
            <p:nvPr/>
          </p:nvCxnSpPr>
          <p:spPr>
            <a:xfrm>
              <a:off x="2268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485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8651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446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9678" y="-206534"/>
            <a:ext cx="1521619" cy="142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680970" y="441960"/>
            <a:ext cx="2926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>
                <a:sym typeface="+mn-ea"/>
              </a:rPr>
              <a:t>己所不欲，勿施于人</a:t>
            </a:r>
            <a:endParaRPr lang="zh-CN" altLang="en-US" sz="2400">
              <a:sym typeface="+mn-ea"/>
            </a:endParaRPr>
          </a:p>
        </p:txBody>
      </p:sp>
      <p:grpSp>
        <p:nvGrpSpPr>
          <p:cNvPr id="5" name="组合 9"/>
          <p:cNvGrpSpPr/>
          <p:nvPr/>
        </p:nvGrpSpPr>
        <p:grpSpPr>
          <a:xfrm>
            <a:off x="1577340" y="721360"/>
            <a:ext cx="9034780" cy="5871210"/>
            <a:chOff x="-101" y="89"/>
            <a:chExt cx="19359" cy="10570"/>
          </a:xfrm>
        </p:grpSpPr>
        <p:pic>
          <p:nvPicPr>
            <p:cNvPr id="6" name="图片 5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>
              <a:off x="-101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8" name="直接连接符 7"/>
            <p:cNvCxnSpPr/>
            <p:nvPr/>
          </p:nvCxnSpPr>
          <p:spPr>
            <a:xfrm>
              <a:off x="2268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图片 4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>
              <a:off x="16743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" name="图片 6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V="1">
              <a:off x="16743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" name="图片 7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15" name="直接连接符 14"/>
            <p:cNvCxnSpPr/>
            <p:nvPr/>
          </p:nvCxnSpPr>
          <p:spPr>
            <a:xfrm>
              <a:off x="2268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485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18651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2541270" y="1007110"/>
            <a:ext cx="710501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ym typeface="+mn-ea"/>
              </a:rPr>
              <a:t>2.根据文意，将文章第④段横线处的内容补充完整。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（限18个字以内）（2分）</a:t>
            </a:r>
            <a:endParaRPr lang="zh-CN" altLang="en-US" sz="240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45055" y="2239010"/>
            <a:ext cx="7498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参考示例：人们相互理解，促进社会和谐的必要条件。</a:t>
            </a:r>
            <a:endParaRPr lang="zh-CN" altLang="en-US" sz="2400" u="sng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061845" y="3052445"/>
            <a:ext cx="8045450" cy="3192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②就日常生活来说，“己所不款，勿施于人”是维护社会公德、促进社会和谐的准则。……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③同样，“己所不欲，勿施于人”也是我国处理国际关系的重要原则。……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④总之，奉行“己所不款，勿施于人”的原则，既是同时也是弘扬中华优秀文化，传承中华民族精神的时代需要。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332990" y="1028700"/>
            <a:ext cx="7595235" cy="205867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40861" r="33746" b="37453"/>
          <a:stretch>
            <a:fillRect/>
          </a:stretch>
        </p:blipFill>
        <p:spPr>
          <a:xfrm rot="2729201">
            <a:off x="10033889" y="261112"/>
            <a:ext cx="472631" cy="4944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11" t="40719" r="32476" b="38332"/>
          <a:stretch>
            <a:fillRect/>
          </a:stretch>
        </p:blipFill>
        <p:spPr>
          <a:xfrm>
            <a:off x="9248711" y="79374"/>
            <a:ext cx="607505" cy="641223"/>
          </a:xfrm>
          <a:prstGeom prst="rect">
            <a:avLst/>
          </a:prstGeom>
        </p:spPr>
      </p:pic>
      <p:pic>
        <p:nvPicPr>
          <p:cNvPr id="18436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3656" y="5611654"/>
            <a:ext cx="3689747" cy="1325166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37" name="组合 9"/>
          <p:cNvGrpSpPr/>
          <p:nvPr/>
        </p:nvGrpSpPr>
        <p:grpSpPr>
          <a:xfrm>
            <a:off x="1577975" y="721360"/>
            <a:ext cx="9034780" cy="5871210"/>
            <a:chOff x="-101" y="89"/>
            <a:chExt cx="19359" cy="10570"/>
          </a:xfrm>
        </p:grpSpPr>
        <p:pic>
          <p:nvPicPr>
            <p:cNvPr id="18438" name="图片 5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>
              <a:off x="-101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7" name="直接连接符 6"/>
            <p:cNvCxnSpPr/>
            <p:nvPr/>
          </p:nvCxnSpPr>
          <p:spPr>
            <a:xfrm>
              <a:off x="2268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440" name="图片 4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>
              <a:off x="16743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1" name="图片 6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V="1">
              <a:off x="16743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2" name="图片 7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9" name="直接连接符 8"/>
            <p:cNvCxnSpPr/>
            <p:nvPr/>
          </p:nvCxnSpPr>
          <p:spPr>
            <a:xfrm>
              <a:off x="2268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485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8651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446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9678" y="-206534"/>
            <a:ext cx="1521619" cy="142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680970" y="441960"/>
            <a:ext cx="2926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>
                <a:sym typeface="+mn-ea"/>
              </a:rPr>
              <a:t>己所不欲，勿施于人</a:t>
            </a:r>
            <a:endParaRPr lang="zh-CN" altLang="en-US" sz="2400">
              <a:sym typeface="+mn-ea"/>
            </a:endParaRPr>
          </a:p>
        </p:txBody>
      </p:sp>
      <p:grpSp>
        <p:nvGrpSpPr>
          <p:cNvPr id="5" name="组合 9"/>
          <p:cNvGrpSpPr/>
          <p:nvPr/>
        </p:nvGrpSpPr>
        <p:grpSpPr>
          <a:xfrm>
            <a:off x="1577340" y="721360"/>
            <a:ext cx="9034780" cy="5871210"/>
            <a:chOff x="-101" y="89"/>
            <a:chExt cx="19359" cy="10570"/>
          </a:xfrm>
        </p:grpSpPr>
        <p:pic>
          <p:nvPicPr>
            <p:cNvPr id="6" name="图片 5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>
              <a:off x="-101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8" name="直接连接符 7"/>
            <p:cNvCxnSpPr/>
            <p:nvPr/>
          </p:nvCxnSpPr>
          <p:spPr>
            <a:xfrm>
              <a:off x="2268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图片 4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>
              <a:off x="16743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" name="图片 6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V="1">
              <a:off x="16743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" name="图片 7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15" name="直接连接符 14"/>
            <p:cNvCxnSpPr/>
            <p:nvPr/>
          </p:nvCxnSpPr>
          <p:spPr>
            <a:xfrm>
              <a:off x="2268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485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18651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2031365" y="1222375"/>
            <a:ext cx="814641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ym typeface="+mn-ea"/>
              </a:rPr>
              <a:t>3.阅读第②段，简要分析作者是如何就“‘己所不欲，勿施于人’是维护社会公德、促进社会和谐的准则”展开论证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的。（3分）</a:t>
            </a:r>
            <a:endParaRPr lang="zh-CN" altLang="en-US" sz="240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17395" y="2684780"/>
            <a:ext cx="8146415" cy="2889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2800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参考示例：</a:t>
            </a:r>
            <a:r>
              <a:rPr lang="zh-CN" altLang="en-US" sz="2800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首先提出分论点“已所不滋，忽施予人”是维护社会公德，促进社会和谐的准则并对其进行解番：接着运用对比论证的方法证明“已所不款，勿施千人”的重要：最后通过举及倒论证证明人们相互理解，社会才会和谐的观点。</a:t>
            </a:r>
            <a:endParaRPr lang="zh-CN" altLang="en-US" sz="2800" u="sng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40861" r="33746" b="37453"/>
          <a:stretch>
            <a:fillRect/>
          </a:stretch>
        </p:blipFill>
        <p:spPr>
          <a:xfrm rot="2729201">
            <a:off x="10033889" y="261112"/>
            <a:ext cx="472631" cy="4944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11" t="40719" r="32476" b="38332"/>
          <a:stretch>
            <a:fillRect/>
          </a:stretch>
        </p:blipFill>
        <p:spPr>
          <a:xfrm>
            <a:off x="9248711" y="79374"/>
            <a:ext cx="607505" cy="641223"/>
          </a:xfrm>
          <a:prstGeom prst="rect">
            <a:avLst/>
          </a:prstGeom>
        </p:spPr>
      </p:pic>
      <p:pic>
        <p:nvPicPr>
          <p:cNvPr id="18436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3656" y="5611654"/>
            <a:ext cx="3689747" cy="1325166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37" name="组合 9"/>
          <p:cNvGrpSpPr/>
          <p:nvPr/>
        </p:nvGrpSpPr>
        <p:grpSpPr>
          <a:xfrm>
            <a:off x="1577975" y="721360"/>
            <a:ext cx="9034780" cy="5871210"/>
            <a:chOff x="-101" y="89"/>
            <a:chExt cx="19359" cy="10570"/>
          </a:xfrm>
        </p:grpSpPr>
        <p:pic>
          <p:nvPicPr>
            <p:cNvPr id="18438" name="图片 5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>
              <a:off x="-101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7" name="直接连接符 6"/>
            <p:cNvCxnSpPr/>
            <p:nvPr/>
          </p:nvCxnSpPr>
          <p:spPr>
            <a:xfrm>
              <a:off x="2268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440" name="图片 4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>
              <a:off x="16743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1" name="图片 6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V="1">
              <a:off x="16743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2" name="图片 7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9" name="直接连接符 8"/>
            <p:cNvCxnSpPr/>
            <p:nvPr/>
          </p:nvCxnSpPr>
          <p:spPr>
            <a:xfrm>
              <a:off x="2268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485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8651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446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9678" y="-206534"/>
            <a:ext cx="1521619" cy="142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680970" y="441960"/>
            <a:ext cx="2926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>
                <a:sym typeface="+mn-ea"/>
              </a:rPr>
              <a:t>己所不欲，勿施于人</a:t>
            </a:r>
            <a:endParaRPr lang="zh-CN" altLang="en-US" sz="2400">
              <a:sym typeface="+mn-ea"/>
            </a:endParaRPr>
          </a:p>
        </p:txBody>
      </p:sp>
      <p:grpSp>
        <p:nvGrpSpPr>
          <p:cNvPr id="5" name="组合 9"/>
          <p:cNvGrpSpPr/>
          <p:nvPr/>
        </p:nvGrpSpPr>
        <p:grpSpPr>
          <a:xfrm>
            <a:off x="1577340" y="721360"/>
            <a:ext cx="9034780" cy="5871210"/>
            <a:chOff x="-101" y="89"/>
            <a:chExt cx="19359" cy="10570"/>
          </a:xfrm>
        </p:grpSpPr>
        <p:pic>
          <p:nvPicPr>
            <p:cNvPr id="6" name="图片 5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>
              <a:off x="-101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8" name="直接连接符 7"/>
            <p:cNvCxnSpPr/>
            <p:nvPr/>
          </p:nvCxnSpPr>
          <p:spPr>
            <a:xfrm>
              <a:off x="2268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图片 4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>
              <a:off x="16743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" name="图片 6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V="1">
              <a:off x="16743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" name="图片 7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15" name="直接连接符 14"/>
            <p:cNvCxnSpPr/>
            <p:nvPr/>
          </p:nvCxnSpPr>
          <p:spPr>
            <a:xfrm>
              <a:off x="2268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485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18651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/>
          <p:cNvSpPr txBox="1"/>
          <p:nvPr/>
        </p:nvSpPr>
        <p:spPr>
          <a:xfrm>
            <a:off x="2022475" y="1155065"/>
            <a:ext cx="8146415" cy="49720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②就日常生活来说，“己所不款，勿施予人”是维护社会公德、促进社会和谐的准则。∥我们应该从自己的所款所想出发，推及他人，从而理解他人的所款所想，r以此规范自己的行为。∥比如，你不愿被人嘲笑，那你就不要嘲笑他人；你不愿被人非议，那你就不要非议他人；你不愿被人欺骗，那你就不要欺骗他人。这就是“己所不款，勿施于人”。/如果只想“我高兴就好”“我便利就行”，不顾及他人的感受，那人与人之间就必然失去友善，社会也难以和谐。人们可能郁有类似的经历：在早晚高峰堵车时，总有这样的司机，只图自己的一时便利而不顾他人，左穿右指，随意变线加案儿。这种做法，轻则会惊吓对方，进而引发纠纷，重则会造成交通事故。甚至免及生命。不论出现哪种结果，都是损人不利己。可见只有遵守“己所不款，勿施于人”这一准则，人们才会相发理解、减少矛盾，社会才能和语。</a:t>
            </a:r>
            <a:endParaRPr lang="zh-CN" altLang="en-US" sz="2000" u="sng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40861" r="33746" b="37453"/>
          <a:stretch>
            <a:fillRect/>
          </a:stretch>
        </p:blipFill>
        <p:spPr>
          <a:xfrm rot="2729201">
            <a:off x="10033889" y="261112"/>
            <a:ext cx="472631" cy="4944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11" t="40719" r="32476" b="38332"/>
          <a:stretch>
            <a:fillRect/>
          </a:stretch>
        </p:blipFill>
        <p:spPr>
          <a:xfrm>
            <a:off x="9248711" y="79374"/>
            <a:ext cx="607505" cy="641223"/>
          </a:xfrm>
          <a:prstGeom prst="rect">
            <a:avLst/>
          </a:prstGeom>
        </p:spPr>
      </p:pic>
      <p:pic>
        <p:nvPicPr>
          <p:cNvPr id="18436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3656" y="5611654"/>
            <a:ext cx="3689747" cy="1325166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37" name="组合 9"/>
          <p:cNvGrpSpPr/>
          <p:nvPr/>
        </p:nvGrpSpPr>
        <p:grpSpPr>
          <a:xfrm>
            <a:off x="1577975" y="721360"/>
            <a:ext cx="9034780" cy="5871210"/>
            <a:chOff x="-101" y="89"/>
            <a:chExt cx="19359" cy="10570"/>
          </a:xfrm>
        </p:grpSpPr>
        <p:pic>
          <p:nvPicPr>
            <p:cNvPr id="18438" name="图片 5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>
              <a:off x="-101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7" name="直接连接符 6"/>
            <p:cNvCxnSpPr/>
            <p:nvPr/>
          </p:nvCxnSpPr>
          <p:spPr>
            <a:xfrm>
              <a:off x="2268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440" name="图片 4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>
              <a:off x="16743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1" name="图片 6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V="1">
              <a:off x="16743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2" name="图片 7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9" name="直接连接符 8"/>
            <p:cNvCxnSpPr/>
            <p:nvPr/>
          </p:nvCxnSpPr>
          <p:spPr>
            <a:xfrm>
              <a:off x="2268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485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8651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446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9678" y="-206534"/>
            <a:ext cx="1521619" cy="142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680970" y="441960"/>
            <a:ext cx="2926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>
                <a:sym typeface="+mn-ea"/>
              </a:rPr>
              <a:t>己所不欲，勿施于人</a:t>
            </a:r>
            <a:endParaRPr lang="zh-CN" altLang="en-US" sz="2400">
              <a:sym typeface="+mn-ea"/>
            </a:endParaRPr>
          </a:p>
        </p:txBody>
      </p:sp>
      <p:grpSp>
        <p:nvGrpSpPr>
          <p:cNvPr id="5" name="组合 9"/>
          <p:cNvGrpSpPr/>
          <p:nvPr/>
        </p:nvGrpSpPr>
        <p:grpSpPr>
          <a:xfrm>
            <a:off x="1577340" y="721360"/>
            <a:ext cx="9034780" cy="5871210"/>
            <a:chOff x="-101" y="89"/>
            <a:chExt cx="19359" cy="10570"/>
          </a:xfrm>
        </p:grpSpPr>
        <p:pic>
          <p:nvPicPr>
            <p:cNvPr id="6" name="图片 5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>
              <a:off x="-101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8" name="直接连接符 7"/>
            <p:cNvCxnSpPr/>
            <p:nvPr/>
          </p:nvCxnSpPr>
          <p:spPr>
            <a:xfrm>
              <a:off x="2268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图片 4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>
              <a:off x="16743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" name="图片 6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V="1">
              <a:off x="16743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" name="图片 7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15" name="直接连接符 14"/>
            <p:cNvCxnSpPr/>
            <p:nvPr/>
          </p:nvCxnSpPr>
          <p:spPr>
            <a:xfrm>
              <a:off x="2268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485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18651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/>
          <p:cNvSpPr txBox="1"/>
          <p:nvPr/>
        </p:nvSpPr>
        <p:spPr>
          <a:xfrm>
            <a:off x="2022475" y="1155065"/>
            <a:ext cx="8146415" cy="970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②</a:t>
            </a:r>
            <a:r>
              <a:rPr lang="zh-CN" altLang="en-US" sz="2000">
                <a:sym typeface="+mn-ea"/>
              </a:rPr>
              <a:t>5.读了这篇文章，你会有怎样的思考，请结合现实生活作简要说明。（4分）</a:t>
            </a:r>
            <a:endParaRPr lang="zh-CN" altLang="en-US" sz="2000" u="sng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70430" y="2513965"/>
            <a:ext cx="7870190" cy="3192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你的思考：</a:t>
            </a:r>
            <a:r>
              <a:rPr lang="zh-CN" altLang="en-US" sz="2400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己所不然，勿施于人”应当更就地运用千当下社会生活。</a:t>
            </a:r>
            <a:endParaRPr lang="zh-CN" altLang="en-US" sz="2400" u="sng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你的说明：</a:t>
            </a:r>
            <a:r>
              <a:rPr lang="zh-CN" altLang="en-US" sz="2400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当下社会将心地过，换位思益”常被别人忽略，例如我们都不愿被噪音打扰，那我们就不要制造噪音太折扰人所以，我们需要更加规范自己的行为，使“己所不欲、勿施于人”更好地运用五当下社会生活，保送社会和谐。</a:t>
            </a:r>
            <a:endParaRPr lang="zh-CN" altLang="en-US" sz="2400" u="sng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8447" name="New picture"/>
          <p:cNvPicPr/>
          <p:nvPr/>
        </p:nvPicPr>
        <p:blipFill>
          <a:blip r:embed="rId7"/>
          <a:stretch>
            <a:fillRect/>
          </a:stretch>
        </p:blipFill>
        <p:spPr>
          <a:xfrm>
            <a:off x="11442700" y="10515600"/>
            <a:ext cx="342900" cy="266700"/>
          </a:xfrm>
          <a:prstGeom prst="cube">
            <a:avLst/>
          </a:prstGeom>
        </p:spPr>
      </p:pic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40861" r="33746" b="37453"/>
          <a:stretch>
            <a:fillRect/>
          </a:stretch>
        </p:blipFill>
        <p:spPr>
          <a:xfrm rot="2729201">
            <a:off x="10033889" y="261112"/>
            <a:ext cx="472631" cy="4944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11" t="40719" r="32476" b="38332"/>
          <a:stretch>
            <a:fillRect/>
          </a:stretch>
        </p:blipFill>
        <p:spPr>
          <a:xfrm>
            <a:off x="9248711" y="79374"/>
            <a:ext cx="607505" cy="641223"/>
          </a:xfrm>
          <a:prstGeom prst="rect">
            <a:avLst/>
          </a:prstGeom>
        </p:spPr>
      </p:pic>
      <p:pic>
        <p:nvPicPr>
          <p:cNvPr id="18436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3656" y="5611654"/>
            <a:ext cx="3689747" cy="1325166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37" name="组合 9"/>
          <p:cNvGrpSpPr/>
          <p:nvPr/>
        </p:nvGrpSpPr>
        <p:grpSpPr>
          <a:xfrm>
            <a:off x="1577975" y="721360"/>
            <a:ext cx="9034780" cy="5871210"/>
            <a:chOff x="-101" y="89"/>
            <a:chExt cx="19359" cy="10570"/>
          </a:xfrm>
        </p:grpSpPr>
        <p:pic>
          <p:nvPicPr>
            <p:cNvPr id="18438" name="图片 5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>
              <a:off x="-101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7" name="直接连接符 6"/>
            <p:cNvCxnSpPr/>
            <p:nvPr/>
          </p:nvCxnSpPr>
          <p:spPr>
            <a:xfrm>
              <a:off x="2268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440" name="图片 4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>
              <a:off x="16743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1" name="图片 6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V="1">
              <a:off x="16743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2" name="图片 7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9" name="直接连接符 8"/>
            <p:cNvCxnSpPr/>
            <p:nvPr/>
          </p:nvCxnSpPr>
          <p:spPr>
            <a:xfrm>
              <a:off x="2268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485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8651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446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9678" y="-206534"/>
            <a:ext cx="1521619" cy="142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532120" y="2384425"/>
            <a:ext cx="4797425" cy="3476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  <a:sym typeface="+mn-ea"/>
              </a:rPr>
              <a:t>有利于了解天下大事；</a:t>
            </a:r>
            <a:endParaRPr lang="zh-CN" altLang="en-US" sz="2000"/>
          </a:p>
          <a:p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有利于提高道德修养；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2000">
              <a:sym typeface="+mn-ea"/>
            </a:endParaRP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  <a:sym typeface="+mn-ea"/>
              </a:rPr>
              <a:t>利于提高写作水平；</a:t>
            </a:r>
            <a:endParaRPr lang="zh-CN" altLang="en-US" sz="2000">
              <a:sym typeface="+mn-ea"/>
            </a:endParaRPr>
          </a:p>
          <a:p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  <a:sym typeface="+mn-ea"/>
              </a:rPr>
              <a:t>有利于增长见识，扩大知识面。</a:t>
            </a:r>
            <a:endParaRPr lang="zh-CN" altLang="en-US" sz="2000"/>
          </a:p>
          <a:p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流程图: 终止 3"/>
          <p:cNvSpPr/>
          <p:nvPr/>
        </p:nvSpPr>
        <p:spPr>
          <a:xfrm>
            <a:off x="2683510" y="855980"/>
            <a:ext cx="3449320" cy="765175"/>
          </a:xfrm>
          <a:prstGeom prst="flowChartTerminator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773045" y="977265"/>
            <a:ext cx="32188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latin typeface="方正隶变_GBK" panose="03000509000000000000" charset="-122"/>
                <a:ea typeface="方正隶变_GBK" panose="03000509000000000000" charset="-122"/>
                <a:cs typeface="方正隶变_GBK" panose="03000509000000000000" charset="-122"/>
                <a:sym typeface="+mn-ea"/>
              </a:rPr>
              <a:t>中心论点</a:t>
            </a:r>
            <a:r>
              <a:rPr lang="en-US" altLang="zh-CN" sz="2800">
                <a:latin typeface="方正隶变_GBK" panose="03000509000000000000" charset="-122"/>
                <a:ea typeface="方正隶变_GBK" panose="03000509000000000000" charset="-122"/>
                <a:cs typeface="方正隶变_GBK" panose="03000509000000000000" charset="-122"/>
                <a:sym typeface="+mn-ea"/>
              </a:rPr>
              <a:t>v</a:t>
            </a:r>
            <a:r>
              <a:rPr lang="zh-CN" altLang="en-US" sz="2800">
                <a:latin typeface="方正隶变_GBK" panose="03000509000000000000" charset="-122"/>
                <a:ea typeface="方正隶变_GBK" panose="03000509000000000000" charset="-122"/>
                <a:cs typeface="方正隶变_GBK" panose="03000509000000000000" charset="-122"/>
                <a:sym typeface="+mn-ea"/>
              </a:rPr>
              <a:t>s分论点</a:t>
            </a:r>
            <a:endParaRPr lang="zh-CN" altLang="en-US" sz="2800">
              <a:latin typeface="方正隶变_GBK" panose="03000509000000000000" charset="-122"/>
              <a:ea typeface="方正隶变_GBK" panose="03000509000000000000" charset="-122"/>
              <a:cs typeface="方正隶变_GBK" panose="03000509000000000000" charset="-122"/>
              <a:sym typeface="+mn-ea"/>
            </a:endParaRPr>
          </a:p>
        </p:txBody>
      </p:sp>
      <p:sp>
        <p:nvSpPr>
          <p:cNvPr id="3" name="竖卷形 2"/>
          <p:cNvSpPr/>
          <p:nvPr/>
        </p:nvSpPr>
        <p:spPr>
          <a:xfrm>
            <a:off x="2820035" y="2338705"/>
            <a:ext cx="1307465" cy="3630930"/>
          </a:xfrm>
          <a:prstGeom prst="vertic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074670" y="2384425"/>
            <a:ext cx="798195" cy="32270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>
                <a:latin typeface="楷体" panose="02010609060101010101" charset="-122"/>
                <a:ea typeface="楷体" panose="02010609060101010101" charset="-122"/>
                <a:sym typeface="+mn-ea"/>
              </a:rPr>
              <a:t>《读报有益》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78935" y="2485390"/>
            <a:ext cx="1141730" cy="33381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坚持天天读报，对我们有很大的好处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5320665" y="2567940"/>
            <a:ext cx="173990" cy="2944495"/>
          </a:xfrm>
          <a:prstGeom prst="leftBrac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下箭头 14"/>
          <p:cNvSpPr/>
          <p:nvPr/>
        </p:nvSpPr>
        <p:spPr>
          <a:xfrm>
            <a:off x="3650615" y="1499235"/>
            <a:ext cx="222250" cy="320040"/>
          </a:xfrm>
          <a:prstGeom prst="down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下箭头 17"/>
          <p:cNvSpPr/>
          <p:nvPr/>
        </p:nvSpPr>
        <p:spPr>
          <a:xfrm>
            <a:off x="5181600" y="1499235"/>
            <a:ext cx="222250" cy="320040"/>
          </a:xfrm>
          <a:prstGeom prst="down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3344545" y="1819275"/>
            <a:ext cx="8343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一个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888865" y="1819275"/>
            <a:ext cx="807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多个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" grpId="0"/>
      <p:bldP spid="15" grpId="0"/>
      <p:bldP spid="20" grpId="0"/>
      <p:bldP spid="18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40861" r="33746" b="37453"/>
          <a:stretch>
            <a:fillRect/>
          </a:stretch>
        </p:blipFill>
        <p:spPr>
          <a:xfrm rot="2729201">
            <a:off x="10033889" y="261112"/>
            <a:ext cx="472631" cy="4944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11" t="40719" r="32476" b="38332"/>
          <a:stretch>
            <a:fillRect/>
          </a:stretch>
        </p:blipFill>
        <p:spPr>
          <a:xfrm>
            <a:off x="9248711" y="79374"/>
            <a:ext cx="607505" cy="641223"/>
          </a:xfrm>
          <a:prstGeom prst="rect">
            <a:avLst/>
          </a:prstGeom>
        </p:spPr>
      </p:pic>
      <p:pic>
        <p:nvPicPr>
          <p:cNvPr id="18436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3656" y="5611654"/>
            <a:ext cx="3689747" cy="1325166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37" name="组合 9"/>
          <p:cNvGrpSpPr/>
          <p:nvPr/>
        </p:nvGrpSpPr>
        <p:grpSpPr>
          <a:xfrm>
            <a:off x="1577975" y="721360"/>
            <a:ext cx="9034780" cy="5871210"/>
            <a:chOff x="-101" y="89"/>
            <a:chExt cx="19359" cy="10570"/>
          </a:xfrm>
        </p:grpSpPr>
        <p:pic>
          <p:nvPicPr>
            <p:cNvPr id="18438" name="图片 5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>
              <a:off x="-101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7" name="直接连接符 6"/>
            <p:cNvCxnSpPr/>
            <p:nvPr/>
          </p:nvCxnSpPr>
          <p:spPr>
            <a:xfrm>
              <a:off x="2268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440" name="图片 4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>
              <a:off x="16743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1" name="图片 6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V="1">
              <a:off x="16743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2" name="图片 7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9" name="直接连接符 8"/>
            <p:cNvCxnSpPr/>
            <p:nvPr/>
          </p:nvCxnSpPr>
          <p:spPr>
            <a:xfrm>
              <a:off x="2268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485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8651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446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9678" y="-206534"/>
            <a:ext cx="1521619" cy="14287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1" name="组合 40"/>
          <p:cNvGrpSpPr/>
          <p:nvPr/>
        </p:nvGrpSpPr>
        <p:grpSpPr>
          <a:xfrm>
            <a:off x="8093710" y="4260850"/>
            <a:ext cx="965200" cy="773430"/>
            <a:chOff x="10346" y="6710"/>
            <a:chExt cx="1520" cy="1218"/>
          </a:xfrm>
        </p:grpSpPr>
        <p:sp>
          <p:nvSpPr>
            <p:cNvPr id="30" name="泪滴形 29"/>
            <p:cNvSpPr/>
            <p:nvPr/>
          </p:nvSpPr>
          <p:spPr>
            <a:xfrm rot="18660000">
              <a:off x="10359" y="6697"/>
              <a:ext cx="1218" cy="1244"/>
            </a:xfrm>
            <a:prstGeom prst="teardrop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0408" y="6978"/>
              <a:ext cx="1458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000"/>
                <a:t>段尾</a:t>
              </a:r>
              <a:endParaRPr lang="zh-CN" altLang="en-US" sz="2000"/>
            </a:p>
          </p:txBody>
        </p:sp>
      </p:grpSp>
      <p:sp>
        <p:nvSpPr>
          <p:cNvPr id="3" name="横卷形 2"/>
          <p:cNvSpPr/>
          <p:nvPr/>
        </p:nvSpPr>
        <p:spPr>
          <a:xfrm>
            <a:off x="2751455" y="961390"/>
            <a:ext cx="3519170" cy="1113155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869565" y="1257300"/>
            <a:ext cx="3282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论点在文中的位置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435985" y="2766060"/>
            <a:ext cx="1084580" cy="904240"/>
            <a:chOff x="3011" y="4356"/>
            <a:chExt cx="1708" cy="1424"/>
          </a:xfrm>
        </p:grpSpPr>
        <p:sp>
          <p:nvSpPr>
            <p:cNvPr id="25" name="正五边形 24"/>
            <p:cNvSpPr/>
            <p:nvPr/>
          </p:nvSpPr>
          <p:spPr>
            <a:xfrm rot="19320000">
              <a:off x="3011" y="4356"/>
              <a:ext cx="1708" cy="1424"/>
            </a:xfrm>
            <a:prstGeom prst="pentagon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307" y="4778"/>
              <a:ext cx="1117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ym typeface="+mn-ea"/>
                </a:rPr>
                <a:t>标题</a:t>
              </a:r>
              <a:endParaRPr lang="zh-CN" altLang="en-US" sz="2000">
                <a:sym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490720" y="2746375"/>
            <a:ext cx="1084580" cy="904240"/>
            <a:chOff x="4852" y="4137"/>
            <a:chExt cx="1708" cy="1424"/>
          </a:xfrm>
        </p:grpSpPr>
        <p:sp>
          <p:nvSpPr>
            <p:cNvPr id="26" name="正五边形 25"/>
            <p:cNvSpPr/>
            <p:nvPr/>
          </p:nvSpPr>
          <p:spPr>
            <a:xfrm rot="1920000">
              <a:off x="4852" y="4137"/>
              <a:ext cx="1708" cy="1424"/>
            </a:xfrm>
            <a:prstGeom prst="pentagon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125" y="4646"/>
              <a:ext cx="116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>
                  <a:sym typeface="+mn-ea"/>
                </a:rPr>
                <a:t>开头</a:t>
              </a:r>
              <a:endParaRPr lang="zh-CN" altLang="en-US" sz="2000">
                <a:sym typeface="+mn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050540" y="3763645"/>
            <a:ext cx="1084580" cy="904240"/>
            <a:chOff x="2404" y="5923"/>
            <a:chExt cx="1708" cy="1424"/>
          </a:xfrm>
        </p:grpSpPr>
        <p:sp>
          <p:nvSpPr>
            <p:cNvPr id="24" name="正五边形 23"/>
            <p:cNvSpPr/>
            <p:nvPr/>
          </p:nvSpPr>
          <p:spPr>
            <a:xfrm rot="10800000">
              <a:off x="2404" y="5923"/>
              <a:ext cx="1708" cy="1424"/>
            </a:xfrm>
            <a:prstGeom prst="pentagon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754" y="6275"/>
              <a:ext cx="131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ym typeface="+mn-ea"/>
                </a:rPr>
                <a:t>概括</a:t>
              </a:r>
              <a:endParaRPr lang="zh-CN" altLang="en-US" sz="2000">
                <a:sym typeface="+mn-ea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968750" y="3402330"/>
            <a:ext cx="1084580" cy="904240"/>
            <a:chOff x="3850" y="5358"/>
            <a:chExt cx="1708" cy="1424"/>
          </a:xfrm>
        </p:grpSpPr>
        <p:sp>
          <p:nvSpPr>
            <p:cNvPr id="27" name="正五边形 26"/>
            <p:cNvSpPr/>
            <p:nvPr/>
          </p:nvSpPr>
          <p:spPr>
            <a:xfrm>
              <a:off x="3850" y="5358"/>
              <a:ext cx="1708" cy="1424"/>
            </a:xfrm>
            <a:prstGeom prst="pentagon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112" y="5766"/>
              <a:ext cx="1183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>
                  <a:sym typeface="+mn-ea"/>
                </a:rPr>
                <a:t>中心</a:t>
              </a:r>
              <a:endParaRPr lang="zh-CN" altLang="en-US"/>
            </a:p>
            <a:p>
              <a:pPr algn="ctr"/>
              <a:r>
                <a:rPr lang="zh-CN" altLang="en-US">
                  <a:sym typeface="+mn-ea"/>
                </a:rPr>
                <a:t>论点</a:t>
              </a:r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912870" y="4358005"/>
            <a:ext cx="1084580" cy="904240"/>
            <a:chOff x="3850" y="6925"/>
            <a:chExt cx="1708" cy="1424"/>
          </a:xfrm>
        </p:grpSpPr>
        <p:sp>
          <p:nvSpPr>
            <p:cNvPr id="22" name="正五边形 21"/>
            <p:cNvSpPr/>
            <p:nvPr/>
          </p:nvSpPr>
          <p:spPr>
            <a:xfrm rot="10800000">
              <a:off x="3850" y="6925"/>
              <a:ext cx="1708" cy="1424"/>
            </a:xfrm>
            <a:prstGeom prst="pentagon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156" y="7323"/>
              <a:ext cx="1096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ym typeface="+mn-ea"/>
                </a:rPr>
                <a:t>中间</a:t>
              </a:r>
              <a:endParaRPr lang="zh-CN" altLang="en-US" sz="2000">
                <a:sym typeface="+mn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867275" y="3818255"/>
            <a:ext cx="1084580" cy="851535"/>
            <a:chOff x="5353" y="5964"/>
            <a:chExt cx="1708" cy="1341"/>
          </a:xfrm>
        </p:grpSpPr>
        <p:sp>
          <p:nvSpPr>
            <p:cNvPr id="23" name="正五边形 22"/>
            <p:cNvSpPr/>
            <p:nvPr/>
          </p:nvSpPr>
          <p:spPr>
            <a:xfrm rot="2580000">
              <a:off x="5353" y="5964"/>
              <a:ext cx="1708" cy="1341"/>
            </a:xfrm>
            <a:prstGeom prst="pentagon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558" y="6345"/>
              <a:ext cx="1407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ym typeface="+mn-ea"/>
                </a:rPr>
                <a:t>结尾</a:t>
              </a:r>
              <a:endParaRPr lang="zh-CN" altLang="en-US" sz="2000">
                <a:sym typeface="+mn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028940" y="2543810"/>
            <a:ext cx="1046480" cy="834390"/>
            <a:chOff x="10244" y="4006"/>
            <a:chExt cx="1648" cy="1314"/>
          </a:xfrm>
        </p:grpSpPr>
        <p:sp>
          <p:nvSpPr>
            <p:cNvPr id="31" name="泪滴形 30"/>
            <p:cNvSpPr/>
            <p:nvPr/>
          </p:nvSpPr>
          <p:spPr>
            <a:xfrm rot="7860000">
              <a:off x="10210" y="4040"/>
              <a:ext cx="1314" cy="1246"/>
            </a:xfrm>
            <a:prstGeom prst="teardrop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0381" y="4349"/>
              <a:ext cx="151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ym typeface="+mn-ea"/>
                </a:rPr>
                <a:t>段首</a:t>
              </a:r>
              <a:endParaRPr lang="zh-CN" altLang="en-US" sz="2000">
                <a:sym typeface="+mn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854825" y="3498215"/>
            <a:ext cx="749300" cy="752475"/>
            <a:chOff x="8395" y="5509"/>
            <a:chExt cx="1180" cy="1185"/>
          </a:xfrm>
        </p:grpSpPr>
        <p:sp>
          <p:nvSpPr>
            <p:cNvPr id="28" name="泪滴形 27"/>
            <p:cNvSpPr/>
            <p:nvPr/>
          </p:nvSpPr>
          <p:spPr>
            <a:xfrm rot="2460000">
              <a:off x="8395" y="5509"/>
              <a:ext cx="1180" cy="1185"/>
            </a:xfrm>
            <a:prstGeom prst="teardrop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438" y="5766"/>
              <a:ext cx="1095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ym typeface="+mn-ea"/>
                </a:rPr>
                <a:t>段中</a:t>
              </a:r>
              <a:endParaRPr lang="zh-CN" altLang="en-US" sz="2000">
                <a:sym typeface="+mn-ea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769225" y="3432175"/>
            <a:ext cx="1479550" cy="730250"/>
            <a:chOff x="9835" y="5405"/>
            <a:chExt cx="2330" cy="1150"/>
          </a:xfrm>
        </p:grpSpPr>
        <p:sp>
          <p:nvSpPr>
            <p:cNvPr id="32" name="椭圆 31"/>
            <p:cNvSpPr/>
            <p:nvPr/>
          </p:nvSpPr>
          <p:spPr>
            <a:xfrm>
              <a:off x="9835" y="5405"/>
              <a:ext cx="2330" cy="1150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0267" y="5651"/>
              <a:ext cx="1898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ym typeface="+mn-ea"/>
                </a:rPr>
                <a:t>分论点</a:t>
              </a:r>
              <a:endParaRPr lang="zh-CN" altLang="en-US" sz="2000">
                <a:sym typeface="+mn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337040" y="3307080"/>
            <a:ext cx="861060" cy="864235"/>
            <a:chOff x="12304" y="5208"/>
            <a:chExt cx="1356" cy="1361"/>
          </a:xfrm>
        </p:grpSpPr>
        <p:sp>
          <p:nvSpPr>
            <p:cNvPr id="29" name="泪滴形 28"/>
            <p:cNvSpPr/>
            <p:nvPr/>
          </p:nvSpPr>
          <p:spPr>
            <a:xfrm rot="13020000">
              <a:off x="12304" y="5208"/>
              <a:ext cx="1356" cy="1361"/>
            </a:xfrm>
            <a:prstGeom prst="teardrop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2412" y="5574"/>
              <a:ext cx="1139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ym typeface="+mn-ea"/>
                </a:rPr>
                <a:t>概括</a:t>
              </a:r>
              <a:endParaRPr lang="zh-CN" altLang="en-US" sz="2000">
                <a:sym typeface="+mn-ea"/>
              </a:endParaRPr>
            </a:p>
          </p:txBody>
        </p:sp>
      </p:grp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圆角矩形标注 7"/>
          <p:cNvSpPr/>
          <p:nvPr/>
        </p:nvSpPr>
        <p:spPr>
          <a:xfrm>
            <a:off x="7976870" y="2316480"/>
            <a:ext cx="1446530" cy="472440"/>
          </a:xfrm>
          <a:prstGeom prst="wedgeRoundRectCallou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横卷形 2"/>
          <p:cNvSpPr/>
          <p:nvPr/>
        </p:nvSpPr>
        <p:spPr>
          <a:xfrm>
            <a:off x="2751455" y="961390"/>
            <a:ext cx="1975485" cy="1113155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方正隶变_GBK" panose="03000509000000000000" charset="-122"/>
                <a:ea typeface="方正隶变_GBK" panose="03000509000000000000" charset="-122"/>
                <a:sym typeface="+mn-ea"/>
              </a:rPr>
              <a:t>论 据</a:t>
            </a:r>
            <a:endParaRPr lang="zh-CN" altLang="en-US" sz="3600">
              <a:latin typeface="方正隶变_GBK" panose="03000509000000000000" charset="-122"/>
              <a:ea typeface="方正隶变_GBK" panose="03000509000000000000" charset="-122"/>
              <a:sym typeface="+mn-ea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40861" r="33746" b="37453"/>
          <a:stretch>
            <a:fillRect/>
          </a:stretch>
        </p:blipFill>
        <p:spPr>
          <a:xfrm rot="2729201">
            <a:off x="10033889" y="261112"/>
            <a:ext cx="472631" cy="4944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11" t="40719" r="32476" b="38332"/>
          <a:stretch>
            <a:fillRect/>
          </a:stretch>
        </p:blipFill>
        <p:spPr>
          <a:xfrm>
            <a:off x="9248711" y="79374"/>
            <a:ext cx="607505" cy="641223"/>
          </a:xfrm>
          <a:prstGeom prst="rect">
            <a:avLst/>
          </a:prstGeom>
        </p:spPr>
      </p:pic>
      <p:pic>
        <p:nvPicPr>
          <p:cNvPr id="18436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3656" y="5611654"/>
            <a:ext cx="3689747" cy="1325166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37" name="组合 9"/>
          <p:cNvGrpSpPr/>
          <p:nvPr/>
        </p:nvGrpSpPr>
        <p:grpSpPr>
          <a:xfrm>
            <a:off x="1577975" y="721360"/>
            <a:ext cx="9034780" cy="5871210"/>
            <a:chOff x="-101" y="89"/>
            <a:chExt cx="19359" cy="10570"/>
          </a:xfrm>
        </p:grpSpPr>
        <p:pic>
          <p:nvPicPr>
            <p:cNvPr id="18438" name="图片 5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>
              <a:off x="-101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7" name="直接连接符 6"/>
            <p:cNvCxnSpPr/>
            <p:nvPr/>
          </p:nvCxnSpPr>
          <p:spPr>
            <a:xfrm>
              <a:off x="2268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440" name="图片 4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>
              <a:off x="16743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1" name="图片 6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V="1">
              <a:off x="16743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2" name="图片 7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9" name="直接连接符 8"/>
            <p:cNvCxnSpPr/>
            <p:nvPr/>
          </p:nvCxnSpPr>
          <p:spPr>
            <a:xfrm>
              <a:off x="2268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485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8651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446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9678" y="-206534"/>
            <a:ext cx="1521619" cy="142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161280" y="1272540"/>
            <a:ext cx="123571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事实论据</a:t>
            </a:r>
            <a:endParaRPr lang="zh-CN" altLang="en-US"/>
          </a:p>
          <a:p>
            <a:r>
              <a:rPr lang="zh-CN" altLang="en-US"/>
              <a:t>道理论据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035810" y="2368550"/>
            <a:ext cx="5737860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①爱迪生说：“天才是百分之一的灵感加百分之九十九的汗水。”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②越王勾践面对亡国的人生大耻，痛定思痛，卧薪尝胆，终成复国大业；音乐巨匠贝多芬面对双耳失聪的人生厄运，告诫自己，要扼住命运的咽喉，于是演奏出了辉煌的《命运》绝响。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51495" y="2368550"/>
            <a:ext cx="109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ym typeface="+mn-ea"/>
              </a:rPr>
              <a:t>道理论据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871460" y="3704590"/>
            <a:ext cx="109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ym typeface="+mn-ea"/>
              </a:rPr>
              <a:t>事实论据</a:t>
            </a:r>
            <a:endParaRPr lang="zh-CN" altLang="en-US"/>
          </a:p>
        </p:txBody>
      </p:sp>
      <p:sp>
        <p:nvSpPr>
          <p:cNvPr id="11" name="圆角矩形标注 10"/>
          <p:cNvSpPr/>
          <p:nvPr/>
        </p:nvSpPr>
        <p:spPr>
          <a:xfrm>
            <a:off x="7773670" y="3652520"/>
            <a:ext cx="1446530" cy="472440"/>
          </a:xfrm>
          <a:prstGeom prst="wedgeRoundRectCallou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标注 11"/>
          <p:cNvSpPr/>
          <p:nvPr/>
        </p:nvSpPr>
        <p:spPr>
          <a:xfrm rot="5400000">
            <a:off x="5299710" y="739140"/>
            <a:ext cx="958850" cy="1711325"/>
          </a:xfrm>
          <a:prstGeom prst="wedgeRoundRectCallou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5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40861" r="33746" b="37453"/>
          <a:stretch>
            <a:fillRect/>
          </a:stretch>
        </p:blipFill>
        <p:spPr>
          <a:xfrm rot="2729201">
            <a:off x="10033889" y="261112"/>
            <a:ext cx="472631" cy="4944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11" t="40719" r="32476" b="38332"/>
          <a:stretch>
            <a:fillRect/>
          </a:stretch>
        </p:blipFill>
        <p:spPr>
          <a:xfrm>
            <a:off x="9248711" y="79374"/>
            <a:ext cx="607505" cy="641223"/>
          </a:xfrm>
          <a:prstGeom prst="rect">
            <a:avLst/>
          </a:prstGeom>
        </p:spPr>
      </p:pic>
      <p:pic>
        <p:nvPicPr>
          <p:cNvPr id="18436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3656" y="5611654"/>
            <a:ext cx="3689747" cy="1325166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37" name="组合 9"/>
          <p:cNvGrpSpPr/>
          <p:nvPr/>
        </p:nvGrpSpPr>
        <p:grpSpPr>
          <a:xfrm>
            <a:off x="1577975" y="721360"/>
            <a:ext cx="9034780" cy="5871210"/>
            <a:chOff x="-101" y="89"/>
            <a:chExt cx="19359" cy="10570"/>
          </a:xfrm>
        </p:grpSpPr>
        <p:pic>
          <p:nvPicPr>
            <p:cNvPr id="18438" name="图片 5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>
              <a:off x="-101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7" name="直接连接符 6"/>
            <p:cNvCxnSpPr/>
            <p:nvPr/>
          </p:nvCxnSpPr>
          <p:spPr>
            <a:xfrm>
              <a:off x="2268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440" name="图片 4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>
              <a:off x="16743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1" name="图片 6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V="1">
              <a:off x="16743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2" name="图片 7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9" name="直接连接符 8"/>
            <p:cNvCxnSpPr/>
            <p:nvPr/>
          </p:nvCxnSpPr>
          <p:spPr>
            <a:xfrm>
              <a:off x="2268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485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8651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446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9678" y="-206534"/>
            <a:ext cx="1521619" cy="142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899275" y="1195705"/>
            <a:ext cx="2540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某个人做的什么事</a:t>
            </a:r>
            <a:endParaRPr lang="zh-CN" altLang="en-US"/>
          </a:p>
          <a:p>
            <a:r>
              <a:rPr lang="zh-CN" altLang="en-US"/>
              <a:t>某个人说的什么话</a:t>
            </a:r>
            <a:endParaRPr lang="zh-CN" altLang="en-US"/>
          </a:p>
        </p:txBody>
      </p:sp>
      <p:sp>
        <p:nvSpPr>
          <p:cNvPr id="4" name="横卷形 3"/>
          <p:cNvSpPr/>
          <p:nvPr/>
        </p:nvSpPr>
        <p:spPr>
          <a:xfrm>
            <a:off x="2751455" y="961390"/>
            <a:ext cx="1975485" cy="1113155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latin typeface="方正隶变_GBK" panose="03000509000000000000" charset="-122"/>
                <a:ea typeface="方正隶变_GBK" panose="03000509000000000000" charset="-122"/>
                <a:sym typeface="+mn-ea"/>
              </a:rPr>
              <a:t>论 据</a:t>
            </a:r>
            <a:endParaRPr lang="zh-CN" altLang="en-US" sz="3600">
              <a:latin typeface="方正隶变_GBK" panose="03000509000000000000" charset="-122"/>
              <a:ea typeface="方正隶变_GBK" panose="03000509000000000000" charset="-122"/>
              <a:sym typeface="+mn-ea"/>
            </a:endParaRPr>
          </a:p>
        </p:txBody>
      </p:sp>
      <p:sp>
        <p:nvSpPr>
          <p:cNvPr id="12" name="圆角矩形标注 11"/>
          <p:cNvSpPr/>
          <p:nvPr/>
        </p:nvSpPr>
        <p:spPr>
          <a:xfrm rot="5400000">
            <a:off x="5299710" y="739140"/>
            <a:ext cx="958850" cy="1711325"/>
          </a:xfrm>
          <a:prstGeom prst="wedgeRoundRectCallou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161280" y="1272540"/>
            <a:ext cx="123571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事实论据</a:t>
            </a:r>
            <a:endParaRPr lang="zh-CN" altLang="en-US"/>
          </a:p>
          <a:p>
            <a:r>
              <a:rPr lang="zh-CN" altLang="en-US"/>
              <a:t>道理论据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552065" y="2235835"/>
            <a:ext cx="5320030" cy="3928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>
                <a:sym typeface="+mn-ea"/>
              </a:rPr>
              <a:t>       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③巴尔扎克说：“绝境是天才的进身之阶；信徒的洗礼之水；能人的无价之宝；弱者的无底之渊。”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④民主战士闻一多是在1946年7月15日被国民党枪杀的。在这之前，朋友们得到要暗杀他的消息，劝告他暂时隐蔽，他毫不在乎，照常工作，而且更加努力。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7976870" y="2316480"/>
            <a:ext cx="1446530" cy="472440"/>
          </a:xfrm>
          <a:prstGeom prst="wedgeRoundRectCallou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/>
                </a:solidFill>
                <a:sym typeface="+mn-ea"/>
              </a:rPr>
              <a:t>道理论据</a:t>
            </a: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8145780" y="3963670"/>
            <a:ext cx="1446530" cy="472440"/>
          </a:xfrm>
          <a:prstGeom prst="wedgeRoundRectCallou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8341995" y="4015740"/>
            <a:ext cx="109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ym typeface="+mn-ea"/>
              </a:rPr>
              <a:t>事实论据</a:t>
            </a:r>
            <a:endParaRPr lang="zh-CN" altLang="en-US"/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3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4" t="40861" r="33746" b="37453"/>
          <a:stretch>
            <a:fillRect/>
          </a:stretch>
        </p:blipFill>
        <p:spPr>
          <a:xfrm rot="2729201">
            <a:off x="10033889" y="261112"/>
            <a:ext cx="472631" cy="4944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11" t="40719" r="32476" b="38332"/>
          <a:stretch>
            <a:fillRect/>
          </a:stretch>
        </p:blipFill>
        <p:spPr>
          <a:xfrm>
            <a:off x="9248711" y="79374"/>
            <a:ext cx="607505" cy="641223"/>
          </a:xfrm>
          <a:prstGeom prst="rect">
            <a:avLst/>
          </a:prstGeom>
        </p:spPr>
      </p:pic>
      <p:pic>
        <p:nvPicPr>
          <p:cNvPr id="18436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3656" y="5611654"/>
            <a:ext cx="3689747" cy="1325166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37" name="组合 9"/>
          <p:cNvGrpSpPr/>
          <p:nvPr/>
        </p:nvGrpSpPr>
        <p:grpSpPr>
          <a:xfrm>
            <a:off x="1577975" y="721360"/>
            <a:ext cx="9034780" cy="5871210"/>
            <a:chOff x="-101" y="89"/>
            <a:chExt cx="19359" cy="10570"/>
          </a:xfrm>
        </p:grpSpPr>
        <p:pic>
          <p:nvPicPr>
            <p:cNvPr id="18438" name="图片 5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>
              <a:off x="-101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7" name="直接连接符 6"/>
            <p:cNvCxnSpPr/>
            <p:nvPr/>
          </p:nvCxnSpPr>
          <p:spPr>
            <a:xfrm>
              <a:off x="2268" y="331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440" name="图片 4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>
              <a:off x="16743" y="89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1" name="图片 6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V="1">
              <a:off x="16743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2" name="图片 7" descr="856"/>
            <p:cNvPicPr>
              <a:picLocks noChangeAspect="1"/>
            </p:cNvPicPr>
            <p:nvPr/>
          </p:nvPicPr>
          <p:blipFill>
            <a:blip r:embed="rId5"/>
            <a:srcRect l="61778" t="10516" r="2872" b="78735"/>
            <a:stretch>
              <a:fillRect/>
            </a:stretch>
          </p:blipFill>
          <p:spPr>
            <a:xfrm flipH="1" flipV="1">
              <a:off x="-55" y="9514"/>
              <a:ext cx="2515" cy="114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9" name="直接连接符 8"/>
            <p:cNvCxnSpPr/>
            <p:nvPr/>
          </p:nvCxnSpPr>
          <p:spPr>
            <a:xfrm>
              <a:off x="2268" y="10409"/>
              <a:ext cx="14665" cy="0"/>
            </a:xfrm>
            <a:prstGeom prst="line">
              <a:avLst/>
            </a:prstGeom>
            <a:ln w="6350"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485" y="1181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8651" y="1183"/>
              <a:ext cx="0" cy="8331"/>
            </a:xfrm>
            <a:prstGeom prst="line">
              <a:avLst/>
            </a:prstGeom>
            <a:ln>
              <a:solidFill>
                <a:srgbClr val="B89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446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9678" y="-206534"/>
            <a:ext cx="1521619" cy="142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横卷形 2"/>
          <p:cNvSpPr/>
          <p:nvPr/>
        </p:nvSpPr>
        <p:spPr>
          <a:xfrm>
            <a:off x="2751455" y="961390"/>
            <a:ext cx="2810510" cy="1113155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ym typeface="+mn-ea"/>
              </a:rPr>
              <a:t>论证方法及作用</a:t>
            </a:r>
            <a:endParaRPr lang="zh-CN" altLang="en-US" sz="2400">
              <a:latin typeface="方正隶变_GBK" panose="03000509000000000000" charset="-122"/>
              <a:ea typeface="方正隶变_GBK" panose="03000509000000000000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255520" y="3319145"/>
            <a:ext cx="1905635" cy="807085"/>
            <a:chOff x="1121" y="5227"/>
            <a:chExt cx="3001" cy="1271"/>
          </a:xfrm>
        </p:grpSpPr>
        <p:sp>
          <p:nvSpPr>
            <p:cNvPr id="4" name="燕尾形 3"/>
            <p:cNvSpPr/>
            <p:nvPr/>
          </p:nvSpPr>
          <p:spPr>
            <a:xfrm>
              <a:off x="1121" y="5227"/>
              <a:ext cx="3001" cy="1271"/>
            </a:xfrm>
            <a:prstGeom prst="chevron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826" y="5549"/>
              <a:ext cx="221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ym typeface="+mn-ea"/>
                </a:rPr>
                <a:t>举例论证</a:t>
              </a:r>
              <a:endParaRPr lang="zh-CN" altLang="en-US" sz="2000">
                <a:sym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926205" y="3319145"/>
            <a:ext cx="1905635" cy="807085"/>
            <a:chOff x="3752" y="5227"/>
            <a:chExt cx="3001" cy="1271"/>
          </a:xfrm>
        </p:grpSpPr>
        <p:sp>
          <p:nvSpPr>
            <p:cNvPr id="5" name="燕尾形 4"/>
            <p:cNvSpPr/>
            <p:nvPr/>
          </p:nvSpPr>
          <p:spPr>
            <a:xfrm>
              <a:off x="3752" y="5227"/>
              <a:ext cx="3001" cy="1271"/>
            </a:xfrm>
            <a:prstGeom prst="chevron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409" y="5548"/>
              <a:ext cx="234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ym typeface="+mn-ea"/>
                </a:rPr>
                <a:t>道理论证</a:t>
              </a:r>
              <a:endParaRPr lang="zh-CN" altLang="en-US" sz="2000">
                <a:sym typeface="+mn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561965" y="3319145"/>
            <a:ext cx="1905635" cy="807085"/>
            <a:chOff x="6359" y="5227"/>
            <a:chExt cx="3001" cy="1271"/>
          </a:xfrm>
        </p:grpSpPr>
        <p:sp>
          <p:nvSpPr>
            <p:cNvPr id="6" name="燕尾形 5"/>
            <p:cNvSpPr/>
            <p:nvPr/>
          </p:nvSpPr>
          <p:spPr>
            <a:xfrm>
              <a:off x="6359" y="5227"/>
              <a:ext cx="3001" cy="1271"/>
            </a:xfrm>
            <a:prstGeom prst="chevron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090" y="5549"/>
              <a:ext cx="2270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ym typeface="+mn-ea"/>
                </a:rPr>
                <a:t>比喻论证</a:t>
              </a:r>
              <a:endParaRPr lang="zh-CN" altLang="en-US" sz="2000"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221220" y="3319145"/>
            <a:ext cx="1905635" cy="807085"/>
            <a:chOff x="8972" y="5227"/>
            <a:chExt cx="3001" cy="1271"/>
          </a:xfrm>
        </p:grpSpPr>
        <p:sp>
          <p:nvSpPr>
            <p:cNvPr id="8" name="燕尾形 7"/>
            <p:cNvSpPr/>
            <p:nvPr/>
          </p:nvSpPr>
          <p:spPr>
            <a:xfrm>
              <a:off x="8972" y="5227"/>
              <a:ext cx="3001" cy="1271"/>
            </a:xfrm>
            <a:prstGeom prst="chevron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623" y="5549"/>
              <a:ext cx="2125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ym typeface="+mn-ea"/>
                </a:rPr>
                <a:t>对比论证</a:t>
              </a:r>
              <a:endParaRPr lang="zh-CN" altLang="en-US" sz="2000">
                <a:sym typeface="+mn-ea"/>
              </a:endParaRPr>
            </a:p>
          </p:txBody>
        </p:sp>
      </p:grp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10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、"/>
  <p:tag name="KSO_WM_TEMPLATE_TOPIC_DEFAULT" val="1"/>
  <p:tag name="KSO_WM_TEMPLATE_TOPIC_ID" val="2869567"/>
</p:tagLst>
</file>

<file path=ppt/tags/tag11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、"/>
  <p:tag name="KSO_WM_TEMPLATE_TOPIC_DEFAULT" val="1"/>
  <p:tag name="KSO_WM_TEMPLATE_TOPIC_ID" val="2869567"/>
</p:tagLst>
</file>

<file path=ppt/tags/tag12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、"/>
  <p:tag name="KSO_WM_TEMPLATE_TOPIC_DEFAULT" val="1"/>
  <p:tag name="KSO_WM_TEMPLATE_TOPIC_ID" val="2869567"/>
</p:tagLst>
</file>

<file path=ppt/tags/tag13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、"/>
  <p:tag name="KSO_WM_TEMPLATE_TOPIC_DEFAULT" val="1"/>
  <p:tag name="KSO_WM_TEMPLATE_TOPIC_ID" val="2869567"/>
</p:tagLst>
</file>

<file path=ppt/tags/tag14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、"/>
  <p:tag name="KSO_WM_TEMPLATE_TOPIC_DEFAULT" val="1"/>
  <p:tag name="KSO_WM_TEMPLATE_TOPIC_ID" val="2869567"/>
</p:tagLst>
</file>

<file path=ppt/tags/tag15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、"/>
  <p:tag name="KSO_WM_TEMPLATE_TOPIC_DEFAULT" val="1"/>
  <p:tag name="KSO_WM_TEMPLATE_TOPIC_ID" val="2869567"/>
</p:tagLst>
</file>

<file path=ppt/tags/tag16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、"/>
  <p:tag name="KSO_WM_TEMPLATE_TOPIC_DEFAULT" val="1"/>
  <p:tag name="KSO_WM_TEMPLATE_TOPIC_ID" val="2869567"/>
</p:tagLst>
</file>

<file path=ppt/tags/tag17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、"/>
  <p:tag name="KSO_WM_TEMPLATE_TOPIC_DEFAULT" val="1"/>
  <p:tag name="KSO_WM_TEMPLATE_TOPIC_ID" val="2869567"/>
</p:tagLst>
</file>

<file path=ppt/tags/tag18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、"/>
  <p:tag name="KSO_WM_TEMPLATE_TOPIC_DEFAULT" val="1"/>
  <p:tag name="KSO_WM_TEMPLATE_TOPIC_ID" val="2869567"/>
</p:tagLst>
</file>

<file path=ppt/tags/tag19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、"/>
  <p:tag name="KSO_WM_TEMPLATE_TOPIC_DEFAULT" val="1"/>
  <p:tag name="KSO_WM_TEMPLATE_TOPIC_ID" val="2869567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0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、"/>
  <p:tag name="KSO_WM_TEMPLATE_TOPIC_DEFAULT" val="1"/>
  <p:tag name="KSO_WM_TEMPLATE_TOPIC_ID" val="2869567"/>
</p:tagLst>
</file>

<file path=ppt/tags/tag21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、"/>
  <p:tag name="KSO_WM_TEMPLATE_TOPIC_DEFAULT" val="1"/>
  <p:tag name="KSO_WM_TEMPLATE_TOPIC_ID" val="2869567"/>
</p:tagLst>
</file>

<file path=ppt/tags/tag22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、"/>
  <p:tag name="KSO_WM_TEMPLATE_TOPIC_DEFAULT" val="1"/>
  <p:tag name="KSO_WM_TEMPLATE_TOPIC_ID" val="2869567"/>
</p:tagLst>
</file>

<file path=ppt/tags/tag23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、"/>
  <p:tag name="KSO_WM_TEMPLATE_TOPIC_DEFAULT" val="1"/>
  <p:tag name="KSO_WM_TEMPLATE_TOPIC_ID" val="2869567"/>
</p:tagLst>
</file>

<file path=ppt/tags/tag24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、"/>
  <p:tag name="KSO_WM_TEMPLATE_TOPIC_DEFAULT" val="1"/>
  <p:tag name="KSO_WM_TEMPLATE_TOPIC_ID" val="2869567"/>
</p:tagLst>
</file>

<file path=ppt/tags/tag25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、"/>
  <p:tag name="KSO_WM_TEMPLATE_TOPIC_DEFAULT" val="1"/>
  <p:tag name="KSO_WM_TEMPLATE_TOPIC_ID" val="2869567"/>
</p:tagLst>
</file>

<file path=ppt/tags/tag26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、"/>
  <p:tag name="KSO_WM_TEMPLATE_TOPIC_DEFAULT" val="1"/>
  <p:tag name="KSO_WM_TEMPLATE_TOPIC_ID" val="2869567"/>
</p:tagLst>
</file>

<file path=ppt/tags/tag27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、"/>
  <p:tag name="KSO_WM_TEMPLATE_TOPIC_DEFAULT" val="1"/>
  <p:tag name="KSO_WM_TEMPLATE_TOPIC_ID" val="2869567"/>
</p:tagLst>
</file>

<file path=ppt/tags/tag28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、"/>
  <p:tag name="KSO_WM_TEMPLATE_TOPIC_DEFAULT" val="1"/>
  <p:tag name="KSO_WM_TEMPLATE_TOPIC_ID" val="2869567"/>
</p:tagLst>
</file>

<file path=ppt/tags/tag29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、"/>
  <p:tag name="KSO_WM_TEMPLATE_TOPIC_DEFAULT" val="1"/>
  <p:tag name="KSO_WM_TEMPLATE_TOPIC_ID" val="2869567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"/>
  <p:tag name="KSO_WM_TEMPLATE_TOPIC_DEFAULT" val="1"/>
  <p:tag name="KSO_WM_TEMPLATE_TOPIC_ID" val="2869567"/>
</p:tagLst>
</file>

<file path=ppt/tags/tag30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、"/>
  <p:tag name="KSO_WM_TEMPLATE_TOPIC_DEFAULT" val="1"/>
  <p:tag name="KSO_WM_TEMPLATE_TOPIC_ID" val="2869567"/>
</p:tagLst>
</file>

<file path=ppt/tags/tag31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、"/>
  <p:tag name="KSO_WM_TEMPLATE_TOPIC_DEFAULT" val="1"/>
  <p:tag name="KSO_WM_TEMPLATE_TOPIC_ID" val="2869567"/>
</p:tagLst>
</file>

<file path=ppt/tags/tag32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、"/>
  <p:tag name="KSO_WM_TEMPLATE_TOPIC_DEFAULT" val="1"/>
  <p:tag name="KSO_WM_TEMPLATE_TOPIC_ID" val="2869567"/>
</p:tagLst>
</file>

<file path=ppt/tags/tag33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、"/>
  <p:tag name="KSO_WM_TEMPLATE_TOPIC_DEFAULT" val="1"/>
  <p:tag name="KSO_WM_TEMPLATE_TOPIC_ID" val="2869567"/>
</p:tagLst>
</file>

<file path=ppt/tags/tag34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、"/>
  <p:tag name="KSO_WM_TEMPLATE_TOPIC_DEFAULT" val="1"/>
  <p:tag name="KSO_WM_TEMPLATE_TOPIC_ID" val="2869567"/>
</p:tagLst>
</file>

<file path=ppt/tags/tag35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、"/>
  <p:tag name="KSO_WM_TEMPLATE_TOPIC_DEFAULT" val="1"/>
  <p:tag name="KSO_WM_TEMPLATE_TOPIC_ID" val="2869567"/>
</p:tagLst>
</file>

<file path=ppt/tags/tag36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、"/>
  <p:tag name="KSO_WM_TEMPLATE_TOPIC_DEFAULT" val="1"/>
  <p:tag name="KSO_WM_TEMPLATE_TOPIC_ID" val="2869567"/>
</p:tagLst>
</file>

<file path=ppt/tags/tag37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、"/>
  <p:tag name="KSO_WM_TEMPLATE_TOPIC_DEFAULT" val="1"/>
  <p:tag name="KSO_WM_TEMPLATE_TOPIC_ID" val="2869567"/>
</p:tagLst>
</file>

<file path=ppt/tags/tag38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、"/>
  <p:tag name="KSO_WM_TEMPLATE_TOPIC_DEFAULT" val="1"/>
  <p:tag name="KSO_WM_TEMPLATE_TOPIC_ID" val="2869567"/>
</p:tagLst>
</file>

<file path=ppt/tags/tag39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、"/>
  <p:tag name="KSO_WM_TEMPLATE_TOPIC_DEFAULT" val="1"/>
  <p:tag name="KSO_WM_TEMPLATE_TOPIC_ID" val="2869567"/>
</p:tagLst>
</file>

<file path=ppt/tags/tag4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"/>
  <p:tag name="KSO_WM_TEMPLATE_TOPIC_DEFAULT" val="1"/>
  <p:tag name="KSO_WM_TEMPLATE_TOPIC_ID" val="2869567"/>
</p:tagLst>
</file>

<file path=ppt/tags/tag40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、"/>
  <p:tag name="KSO_WM_TEMPLATE_TOPIC_DEFAULT" val="1"/>
  <p:tag name="KSO_WM_TEMPLATE_TOPIC_ID" val="2869567"/>
</p:tagLst>
</file>

<file path=ppt/tags/tag41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、"/>
  <p:tag name="KSO_WM_TEMPLATE_TOPIC_DEFAULT" val="1"/>
  <p:tag name="KSO_WM_TEMPLATE_TOPIC_ID" val="2869567"/>
</p:tagLst>
</file>

<file path=ppt/tags/tag42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、"/>
  <p:tag name="KSO_WM_TEMPLATE_TOPIC_DEFAULT" val="1"/>
  <p:tag name="KSO_WM_TEMPLATE_TOPIC_ID" val="2869567"/>
</p:tagLst>
</file>

<file path=ppt/tags/tag43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、"/>
  <p:tag name="KSO_WM_TEMPLATE_TOPIC_DEFAULT" val="1"/>
  <p:tag name="KSO_WM_TEMPLATE_TOPIC_ID" val="2869567"/>
</p:tagLst>
</file>

<file path=ppt/tags/tag44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、"/>
  <p:tag name="KSO_WM_TEMPLATE_TOPIC_DEFAULT" val="1"/>
  <p:tag name="KSO_WM_TEMPLATE_TOPIC_ID" val="2869567"/>
</p:tagLst>
</file>

<file path=ppt/tags/tag45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、"/>
  <p:tag name="KSO_WM_TEMPLATE_TOPIC_DEFAULT" val="1"/>
  <p:tag name="KSO_WM_TEMPLATE_TOPIC_ID" val="2869567"/>
</p:tagLst>
</file>

<file path=ppt/tags/tag46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、"/>
  <p:tag name="KSO_WM_TEMPLATE_TOPIC_DEFAULT" val="1"/>
  <p:tag name="KSO_WM_TEMPLATE_TOPIC_ID" val="2869567"/>
</p:tagLst>
</file>

<file path=ppt/tags/tag47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、"/>
  <p:tag name="KSO_WM_TEMPLATE_TOPIC_DEFAULT" val="1"/>
  <p:tag name="KSO_WM_TEMPLATE_TOPIC_ID" val="2869567"/>
</p:tagLst>
</file>

<file path=ppt/tags/tag48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、"/>
  <p:tag name="KSO_WM_TEMPLATE_TOPIC_DEFAULT" val="1"/>
  <p:tag name="KSO_WM_TEMPLATE_TOPIC_ID" val="2869567"/>
</p:tagLst>
</file>

<file path=ppt/tags/tag49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、"/>
  <p:tag name="KSO_WM_TEMPLATE_TOPIC_DEFAULT" val="1"/>
  <p:tag name="KSO_WM_TEMPLATE_TOPIC_ID" val="2869567"/>
</p:tagLst>
</file>

<file path=ppt/tags/tag5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、"/>
  <p:tag name="KSO_WM_TEMPLATE_TOPIC_DEFAULT" val="1"/>
  <p:tag name="KSO_WM_TEMPLATE_TOPIC_ID" val="2869567"/>
</p:tagLst>
</file>

<file path=ppt/tags/tag50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、"/>
  <p:tag name="KSO_WM_TEMPLATE_TOPIC_DEFAULT" val="1"/>
  <p:tag name="KSO_WM_TEMPLATE_TOPIC_ID" val="2869567"/>
</p:tagLst>
</file>

<file path=ppt/tags/tag51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、"/>
  <p:tag name="KSO_WM_TEMPLATE_TOPIC_DEFAULT" val="1"/>
  <p:tag name="KSO_WM_TEMPLATE_TOPIC_ID" val="2869567"/>
</p:tagLst>
</file>

<file path=ppt/tags/tag5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6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、"/>
  <p:tag name="KSO_WM_TEMPLATE_TOPIC_DEFAULT" val="1"/>
  <p:tag name="KSO_WM_TEMPLATE_TOPIC_ID" val="2869567"/>
</p:tagLst>
</file>

<file path=ppt/tags/tag7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、"/>
  <p:tag name="KSO_WM_TEMPLATE_TOPIC_DEFAULT" val="1"/>
  <p:tag name="KSO_WM_TEMPLATE_TOPIC_ID" val="2869567"/>
</p:tagLst>
</file>

<file path=ppt/tags/tag8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、"/>
  <p:tag name="KSO_WM_TEMPLATE_TOPIC_DEFAULT" val="1"/>
  <p:tag name="KSO_WM_TEMPLATE_TOPIC_ID" val="2869567"/>
</p:tagLst>
</file>

<file path=ppt/tags/tag9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、"/>
  <p:tag name="KSO_WM_TEMPLATE_TOPIC_DEFAULT" val="1"/>
  <p:tag name="KSO_WM_TEMPLATE_TOPIC_ID" val="2869567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259</Paragraphs>
  <Slides>48</Slides>
  <Notes>48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baseType="lpstr" size="57">
      <vt:lpstr>Arial</vt:lpstr>
      <vt:lpstr>微软雅黑</vt:lpstr>
      <vt:lpstr>黑体</vt:lpstr>
      <vt:lpstr>Calibri Light</vt:lpstr>
      <vt:lpstr>Calibri</vt:lpstr>
      <vt:lpstr>楷体</vt:lpstr>
      <vt:lpstr>宋体</vt:lpstr>
      <vt:lpstr>方正隶变_GBK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2022-05-31T10:54:33.511</cp:lastPrinted>
  <dcterms:created xsi:type="dcterms:W3CDTF">2022-05-31T10:54:33Z</dcterms:created>
  <dcterms:modified xsi:type="dcterms:W3CDTF">2022-05-31T02:54:46Z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