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264" r:id="rId5"/>
    <p:sldId id="259" r:id="rId6"/>
    <p:sldId id="274" r:id="rId7"/>
    <p:sldId id="275" r:id="rId8"/>
    <p:sldId id="261" r:id="rId9"/>
    <p:sldId id="273" r:id="rId10"/>
    <p:sldId id="260" r:id="rId11"/>
    <p:sldId id="317" r:id="rId12"/>
    <p:sldId id="282" r:id="rId13"/>
    <p:sldId id="276" r:id="rId14"/>
    <p:sldId id="318" r:id="rId15"/>
    <p:sldId id="298" r:id="rId16"/>
    <p:sldId id="277" r:id="rId17"/>
    <p:sldId id="299" r:id="rId18"/>
    <p:sldId id="278" r:id="rId19"/>
    <p:sldId id="319" r:id="rId20"/>
    <p:sldId id="279" r:id="rId21"/>
    <p:sldId id="320" r:id="rId22"/>
    <p:sldId id="280" r:id="rId23"/>
    <p:sldId id="321" r:id="rId24"/>
    <p:sldId id="281" r:id="rId25"/>
    <p:sldId id="300" r:id="rId26"/>
    <p:sldId id="302" r:id="rId27"/>
    <p:sldId id="303" r:id="rId28"/>
    <p:sldId id="301"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5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tags" Target="tags/tag277.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824366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B20B48-4953-406B-A801-DD0A418DC3EB}" type="slidenum">
              <a:rPr lang="zh-CN" altLang="en-US" smtClean="0"/>
              <a:t>4</a:t>
            </a:fld>
            <a:endParaRPr lang="zh-CN" altLang="en-US"/>
          </a:p>
        </p:txBody>
      </p:sp>
    </p:spTree>
    <p:extLst>
      <p:ext uri="{BB962C8B-B14F-4D97-AF65-F5344CB8AC3E}">
        <p14:creationId xmlns:p14="http://schemas.microsoft.com/office/powerpoint/2010/main" val="36694986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B20B48-4953-406B-A801-DD0A418DC3EB}" type="slidenum">
              <a:rPr lang="zh-CN" altLang="en-US" smtClean="0"/>
              <a:t>5</a:t>
            </a:fld>
            <a:endParaRPr lang="zh-CN" altLang="en-US"/>
          </a:p>
        </p:txBody>
      </p:sp>
    </p:spTree>
    <p:extLst>
      <p:ext uri="{BB962C8B-B14F-4D97-AF65-F5344CB8AC3E}">
        <p14:creationId xmlns:p14="http://schemas.microsoft.com/office/powerpoint/2010/main" val="342366532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B20B48-4953-406B-A801-DD0A418DC3EB}" type="slidenum">
              <a:rPr lang="zh-CN" altLang="en-US" smtClean="0"/>
              <a:t>6</a:t>
            </a:fld>
            <a:endParaRPr lang="zh-CN" altLang="en-US"/>
          </a:p>
        </p:txBody>
      </p:sp>
    </p:spTree>
    <p:extLst>
      <p:ext uri="{BB962C8B-B14F-4D97-AF65-F5344CB8AC3E}">
        <p14:creationId xmlns:p14="http://schemas.microsoft.com/office/powerpoint/2010/main" val="111875814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extLst>
      <p:ext uri="{BB962C8B-B14F-4D97-AF65-F5344CB8AC3E}">
        <p14:creationId xmlns:p14="http://schemas.microsoft.com/office/powerpoint/2010/main" val="291594863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5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tags" Target="../tags/tag26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6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tags" Target="../tags/tag26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6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tags" Target="../tags/tag2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image" Target="../media/image5.jpeg"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tags" Target="../tags/tag26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6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tags" Target="../tags/tag27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png" /><Relationship Id="rId3" Type="http://schemas.openxmlformats.org/officeDocument/2006/relationships/tags" Target="../tags/tag27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tags" Target="../tags/tag27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7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4.xml" /><Relationship Id="rId3" Type="http://schemas.openxmlformats.org/officeDocument/2006/relationships/tags" Target="../tags/tag274.xml" /><Relationship Id="rId4" Type="http://schemas.openxmlformats.org/officeDocument/2006/relationships/tags" Target="../tags/tag275.xml" /><Relationship Id="rId5" Type="http://schemas.openxmlformats.org/officeDocument/2006/relationships/image" Target="../media/image20.png" /><Relationship Id="rId6" Type="http://schemas.openxmlformats.org/officeDocument/2006/relationships/tags" Target="../tags/tag27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image" Target="../media/image6.png" /><Relationship Id="rId7" Type="http://schemas.openxmlformats.org/officeDocument/2006/relationships/tags" Target="../tags/tag23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xml" /><Relationship Id="rId3" Type="http://schemas.openxmlformats.org/officeDocument/2006/relationships/tags" Target="../tags/tag231.xml" /><Relationship Id="rId4" Type="http://schemas.openxmlformats.org/officeDocument/2006/relationships/tags" Target="../tags/tag23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2.xml" /><Relationship Id="rId3" Type="http://schemas.openxmlformats.org/officeDocument/2006/relationships/tags" Target="../tags/tag233.xml" /><Relationship Id="rId4" Type="http://schemas.openxmlformats.org/officeDocument/2006/relationships/tags" Target="../tags/tag23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3.xml" /><Relationship Id="rId3" Type="http://schemas.openxmlformats.org/officeDocument/2006/relationships/tags" Target="../tags/tag235.xml" /><Relationship Id="rId4" Type="http://schemas.openxmlformats.org/officeDocument/2006/relationships/tags" Target="../tags/tag2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44.xml" /><Relationship Id="rId11" Type="http://schemas.openxmlformats.org/officeDocument/2006/relationships/tags" Target="../tags/tag245.xml" /><Relationship Id="rId12" Type="http://schemas.openxmlformats.org/officeDocument/2006/relationships/tags" Target="../tags/tag246.xml" /><Relationship Id="rId13" Type="http://schemas.openxmlformats.org/officeDocument/2006/relationships/tags" Target="../tags/tag247.xml" /><Relationship Id="rId14" Type="http://schemas.openxmlformats.org/officeDocument/2006/relationships/tags" Target="../tags/tag248.xml" /><Relationship Id="rId15" Type="http://schemas.openxmlformats.org/officeDocument/2006/relationships/tags" Target="../tags/tag249.xml" /><Relationship Id="rId16" Type="http://schemas.openxmlformats.org/officeDocument/2006/relationships/tags" Target="../tags/tag250.xml" /><Relationship Id="rId17" Type="http://schemas.openxmlformats.org/officeDocument/2006/relationships/tags" Target="../tags/tag251.xml" /><Relationship Id="rId18" Type="http://schemas.openxmlformats.org/officeDocument/2006/relationships/tags" Target="../tags/tag252.xml" /><Relationship Id="rId19" Type="http://schemas.openxmlformats.org/officeDocument/2006/relationships/tags" Target="../tags/tag253.xml" /><Relationship Id="rId2" Type="http://schemas.openxmlformats.org/officeDocument/2006/relationships/image" Target="../media/image1.jpeg" /><Relationship Id="rId20" Type="http://schemas.openxmlformats.org/officeDocument/2006/relationships/tags" Target="../tags/tag254.xml" /><Relationship Id="rId21" Type="http://schemas.openxmlformats.org/officeDocument/2006/relationships/tags" Target="../tags/tag255.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png" /><Relationship Id="rId3" Type="http://schemas.openxmlformats.org/officeDocument/2006/relationships/tags" Target="../tags/tag25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tags" Target="../tags/tag25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708150"/>
            <a:ext cx="10610850" cy="324485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1</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6000" b="1">
                <a:solidFill>
                  <a:schemeClr val="tx1"/>
                </a:solidFill>
                <a:latin typeface="楷体" panose="02010609060101010101" charset="-122"/>
                <a:ea typeface="楷体" panose="02010609060101010101" charset="-122"/>
              </a:rPr>
              <a:t>议论文的格局</a:t>
            </a:r>
          </a:p>
          <a:p>
            <a:pPr algn="ctr">
              <a:lnSpc>
                <a:spcPct val="100000"/>
              </a:lnSpc>
            </a:pPr>
            <a:r>
              <a:rPr lang="zh-CN" altLang="en-US" sz="2800" b="1">
                <a:solidFill>
                  <a:schemeClr val="tx1"/>
                </a:solidFill>
                <a:latin typeface="宋体" panose="02010600030101010101" pitchFamily="2" charset="-122"/>
                <a:ea typeface="宋体" panose="02010600030101010101" pitchFamily="2" charset="-122"/>
              </a:rPr>
              <a:t>①新高考风向标解读</a:t>
            </a:r>
            <a:r>
              <a:rPr lang="en-US" altLang="zh-CN" sz="2800" b="1">
                <a:solidFill>
                  <a:schemeClr val="tx1"/>
                </a:solidFill>
                <a:latin typeface="宋体" panose="02010600030101010101" pitchFamily="2" charset="-122"/>
                <a:ea typeface="宋体" panose="02010600030101010101" pitchFamily="2" charset="-122"/>
              </a:rPr>
              <a:t>  ②</a:t>
            </a:r>
            <a:r>
              <a:rPr lang="zh-CN" altLang="en-US" sz="2800" b="1">
                <a:solidFill>
                  <a:schemeClr val="tx1"/>
                </a:solidFill>
                <a:latin typeface="宋体" panose="02010600030101010101" pitchFamily="2" charset="-122"/>
                <a:ea typeface="宋体" panose="02010600030101010101" pitchFamily="2" charset="-122"/>
              </a:rPr>
              <a:t>任仲平文章格局例析</a:t>
            </a:r>
          </a:p>
          <a:p>
            <a:pPr algn="ctr">
              <a:lnSpc>
                <a:spcPct val="100000"/>
              </a:lnSpc>
            </a:pPr>
            <a:r>
              <a:rPr lang="zh-CN" altLang="en-US" sz="2800" b="1">
                <a:solidFill>
                  <a:schemeClr val="tx1"/>
                </a:solidFill>
                <a:latin typeface="宋体" panose="02010600030101010101" pitchFamily="2" charset="-122"/>
                <a:ea typeface="宋体" panose="02010600030101010101" pitchFamily="2" charset="-122"/>
              </a:rPr>
              <a:t>③附2021年新高考Ⅰ卷作文分析</a:t>
            </a:r>
          </a:p>
        </p:txBody>
      </p:sp>
      <p:sp>
        <p:nvSpPr>
          <p:cNvPr id="9" name="矩形 8"/>
          <p:cNvSpPr/>
          <p:nvPr/>
        </p:nvSpPr>
        <p:spPr>
          <a:xfrm>
            <a:off x="9942830" y="5343525"/>
            <a:ext cx="14262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2021.8</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fontScale="90000"/>
          </a:bodyPr>
          <a:lstStyle/>
          <a:p>
            <a:r>
              <a:rPr lang="zh-CN" altLang="en-US" sz="2800">
                <a:solidFill>
                  <a:srgbClr val="002060"/>
                </a:solidFill>
              </a:rPr>
              <a:t>例</a:t>
            </a:r>
            <a:r>
              <a:rPr sz="2800">
                <a:solidFill>
                  <a:srgbClr val="002060"/>
                </a:solidFill>
              </a:rPr>
              <a:t>3：</a:t>
            </a:r>
            <a:r>
              <a:rPr lang="zh-CN" altLang="en-US" sz="2800">
                <a:solidFill>
                  <a:srgbClr val="002060"/>
                </a:solidFill>
              </a:rPr>
              <a:t>“回归祖国20年来，澳门发展日新月异，澳门同胞工作生活越来越好。”习近平主席高度评价澳门“向世界展示了具有澳门特色的‘一国两制’成功实践”。数百年沧桑，二十载巨变。澳门的实践雄辩地证明——“</a:t>
            </a:r>
            <a:r>
              <a:rPr lang="zh-CN" altLang="en-US" sz="3100" b="1">
                <a:solidFill>
                  <a:schemeClr val="tx1"/>
                </a:solidFill>
                <a:effectLst>
                  <a:outerShdw blurRad="38100" dist="19050" dir="2700000" algn="tl" rotWithShape="0">
                    <a:schemeClr val="dk1">
                      <a:alpha val="40000"/>
                    </a:schemeClr>
                  </a:outerShdw>
                </a:effectLst>
              </a:rPr>
              <a:t>‘一国两制’是完全行得通、办得到、得人心的</a:t>
            </a:r>
            <a:r>
              <a:rPr lang="zh-CN" altLang="en-US" sz="2800">
                <a:solidFill>
                  <a:srgbClr val="002060"/>
                </a:solidFill>
              </a:rPr>
              <a:t>”！</a:t>
            </a:r>
          </a:p>
          <a:p>
            <a:r>
              <a:rPr lang="zh-CN" altLang="en-US" sz="2800">
                <a:solidFill>
                  <a:srgbClr val="002060"/>
                </a:solidFill>
              </a:rPr>
              <a:t>例</a:t>
            </a:r>
            <a:r>
              <a:rPr sz="2800">
                <a:solidFill>
                  <a:srgbClr val="002060"/>
                </a:solidFill>
              </a:rPr>
              <a:t>4：“</a:t>
            </a:r>
            <a:r>
              <a:rPr sz="3100" b="1">
                <a:effectLst>
                  <a:outerShdw blurRad="38100" dist="19050" dir="2700000" algn="tl" rotWithShape="0">
                    <a:schemeClr val="dk1">
                      <a:alpha val="40000"/>
                    </a:schemeClr>
                  </a:outerShdw>
                </a:effectLst>
              </a:rPr>
              <a:t>发扬为民服务孺子牛、创新发展拓荒牛、艰苦奋斗老黄牛的精神</a:t>
            </a:r>
            <a:r>
              <a:rPr sz="2800">
                <a:solidFill>
                  <a:srgbClr val="002060"/>
                </a:solidFill>
              </a:rPr>
              <a:t>，永远保持慎终如始、戒骄戒躁的清醒头脑，永远保持不畏艰险、锐意进取的奋斗韧劲，在全面建设社会主义现代化国家新征程上奋勇前进，以优异成绩庆祝中国共产党成立100周年！”习近平总书记掷地有声的话语，振奋着新时代的精气神，这是风雨无阻向前进的奋发姿态，这是越是艰险越向前的奋斗豪情！</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3600">
                <a:solidFill>
                  <a:srgbClr val="C00000"/>
                </a:solidFill>
              </a:rPr>
              <a:t>格局二：</a:t>
            </a:r>
            <a:r>
              <a:rPr sz="3600">
                <a:solidFill>
                  <a:srgbClr val="C00000"/>
                </a:solidFill>
                <a:sym typeface="+mn-ea"/>
              </a:rPr>
              <a:t>社会主义核心价值</a:t>
            </a:r>
            <a:endParaRPr lang="zh-CN" altLang="en-US" sz="3600">
              <a:solidFill>
                <a:srgbClr val="C00000"/>
              </a:solidFill>
              <a:sym typeface="+mn-ea"/>
            </a:endParaRPr>
          </a:p>
        </p:txBody>
      </p:sp>
      <p:sp>
        <p:nvSpPr>
          <p:cNvPr id="4" name="内容占位符 3"/>
          <p:cNvSpPr>
            <a:spLocks noGrp="1"/>
          </p:cNvSpPr>
          <p:nvPr>
            <p:ph idx="1"/>
          </p:nvPr>
        </p:nvSpPr>
        <p:spPr>
          <a:xfrm>
            <a:off x="669925" y="1349375"/>
            <a:ext cx="7515860" cy="2414905"/>
          </a:xfrm>
        </p:spPr>
        <p:txBody>
          <a:bodyPr>
            <a:normAutofit/>
          </a:bodyPr>
          <a:lstStyle/>
          <a:p>
            <a:pPr algn="ctr"/>
            <a:r>
              <a:rPr lang="zh-CN" altLang="en-US" sz="3200" b="1">
                <a:solidFill>
                  <a:srgbClr val="002060"/>
                </a:solidFill>
              </a:rPr>
              <a:t>国家目标：</a:t>
            </a:r>
            <a:r>
              <a:rPr lang="zh-CN" altLang="en-US" sz="3200" b="1">
                <a:solidFill>
                  <a:srgbClr val="00B050"/>
                </a:solidFill>
              </a:rPr>
              <a:t>富强</a:t>
            </a:r>
            <a:r>
              <a:rPr lang="zh-CN" altLang="en-US" sz="3200" b="1">
                <a:solidFill>
                  <a:srgbClr val="002060"/>
                </a:solidFill>
              </a:rPr>
              <a:t>、民主、文明、和谐</a:t>
            </a:r>
          </a:p>
          <a:p>
            <a:pPr algn="ctr"/>
            <a:r>
              <a:rPr lang="zh-CN" altLang="en-US" sz="3200" b="1">
                <a:solidFill>
                  <a:srgbClr val="002060"/>
                </a:solidFill>
              </a:rPr>
              <a:t>核心观念：自由、平等、公正、法治</a:t>
            </a:r>
          </a:p>
          <a:p>
            <a:pPr algn="ctr"/>
            <a:r>
              <a:rPr lang="zh-CN" altLang="en-US" sz="3200" b="1">
                <a:solidFill>
                  <a:srgbClr val="002060"/>
                </a:solidFill>
              </a:rPr>
              <a:t>个人准则：爱国、敬业、诚信、友善</a:t>
            </a:r>
          </a:p>
          <a:p>
            <a:pPr algn="l"/>
            <a:endParaRPr lang="zh-CN" altLang="en-US" sz="3200" b="1">
              <a:solidFill>
                <a:srgbClr val="002060"/>
              </a:solidFill>
            </a:endParaRPr>
          </a:p>
        </p:txBody>
      </p:sp>
      <p:pic>
        <p:nvPicPr>
          <p:cNvPr id="3" name="图片 2"/>
          <p:cNvPicPr>
            <a:picLocks noChangeAspect="1"/>
          </p:cNvPicPr>
          <p:nvPr/>
        </p:nvPicPr>
        <p:blipFill>
          <a:blip r:embed="rId2">
            <a:alphaModFix amt="60000"/>
          </a:blip>
          <a:stretch>
            <a:fillRect/>
          </a:stretch>
        </p:blipFill>
        <p:spPr>
          <a:xfrm>
            <a:off x="7012305" y="3866515"/>
            <a:ext cx="4610100" cy="2819400"/>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1005840"/>
            <a:ext cx="10852150" cy="5335270"/>
          </a:xfrm>
        </p:spPr>
        <p:txBody>
          <a:bodyPr>
            <a:normAutofit/>
          </a:bodyPr>
          <a:lstStyle/>
          <a:p>
            <a:pPr algn="l"/>
            <a:r>
              <a:rPr lang="zh-CN" altLang="en-US" sz="2800">
                <a:solidFill>
                  <a:srgbClr val="002060"/>
                </a:solidFill>
              </a:rPr>
              <a:t>例</a:t>
            </a:r>
            <a:r>
              <a:rPr lang="en-US" altLang="zh-CN" sz="2800">
                <a:solidFill>
                  <a:srgbClr val="002060"/>
                </a:solidFill>
              </a:rPr>
              <a:t>1</a:t>
            </a:r>
            <a:r>
              <a:rPr sz="2800">
                <a:solidFill>
                  <a:srgbClr val="002060"/>
                </a:solidFill>
              </a:rPr>
              <a:t>：</a:t>
            </a:r>
            <a:r>
              <a:rPr lang="zh-CN" altLang="en-US" sz="2800">
                <a:solidFill>
                  <a:srgbClr val="002060"/>
                </a:solidFill>
              </a:rPr>
              <a:t>2021年2月25日上午，全国脱贫攻坚总结表彰大会在北京隆重举行。习近平总书记向世界庄严宣告——“经过全党全国各族人民共同努力，在迎来中国共产党成立一百周年的重要时刻，</a:t>
            </a:r>
            <a:r>
              <a:rPr lang="zh-CN" altLang="en-US" sz="3100" b="1">
                <a:effectLst>
                  <a:outerShdw blurRad="38100" dist="19050" dir="2700000" algn="tl" rotWithShape="0">
                    <a:schemeClr val="dk1">
                      <a:alpha val="40000"/>
                    </a:schemeClr>
                  </a:outerShdw>
                </a:effectLst>
              </a:rPr>
              <a:t>我国脱贫攻坚战取得了全面胜利</a:t>
            </a:r>
            <a:r>
              <a:rPr lang="zh-CN" altLang="en-US" sz="2800">
                <a:solidFill>
                  <a:srgbClr val="002060"/>
                </a:solidFill>
              </a:rPr>
              <a:t>，现行标准下9899万农村贫困人口全部脱贫，832个贫困县全部摘帽，12.8万个贫困村全部出列，区域性整体贫困得到解决，完成了消除绝对贫困的艰巨任务，创造了又一个彪炳史册的人间奇迹！”</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lnSpcReduction="20000"/>
          </a:bodyPr>
          <a:lstStyle/>
          <a:p>
            <a:pPr>
              <a:lnSpc>
                <a:spcPct val="150000"/>
              </a:lnSpc>
            </a:pPr>
            <a:r>
              <a:rPr lang="zh-CN" altLang="en-US" sz="2800">
                <a:solidFill>
                  <a:srgbClr val="002060"/>
                </a:solidFill>
              </a:rPr>
              <a:t>例</a:t>
            </a:r>
            <a:r>
              <a:rPr sz="2800">
                <a:solidFill>
                  <a:srgbClr val="002060"/>
                </a:solidFill>
              </a:rPr>
              <a:t>2：</a:t>
            </a:r>
            <a:r>
              <a:rPr lang="zh-CN" altLang="en-US" sz="2800">
                <a:solidFill>
                  <a:srgbClr val="002060"/>
                </a:solidFill>
              </a:rPr>
              <a:t>“每过五年，中国就规划一幅发展蓝图”“要了解中国的下一步，你最好关注十三五”……2015年10月，一首</a:t>
            </a:r>
            <a:r>
              <a:rPr lang="zh-CN" altLang="en-US" sz="2800" b="1">
                <a:solidFill>
                  <a:schemeClr val="tx1"/>
                </a:solidFill>
                <a:effectLst>
                  <a:outerShdw blurRad="38100" dist="19050" dir="2700000" algn="tl" rotWithShape="0">
                    <a:schemeClr val="dk1">
                      <a:alpha val="40000"/>
                    </a:schemeClr>
                  </a:outerShdw>
                </a:effectLst>
              </a:rPr>
              <a:t>《十三五之歌》</a:t>
            </a:r>
            <a:r>
              <a:rPr lang="zh-CN" altLang="en-US" sz="2800">
                <a:solidFill>
                  <a:srgbClr val="002060"/>
                </a:solidFill>
              </a:rPr>
              <a:t>走红网络。除了歌曲本身的创新表达，“十三五”规划指引的发展方向，更吸引着国内外网友的目光。</a:t>
            </a:r>
          </a:p>
          <a:p>
            <a:pPr>
              <a:lnSpc>
                <a:spcPct val="150000"/>
              </a:lnSpc>
            </a:pPr>
            <a:r>
              <a:rPr lang="zh-CN" altLang="en-US" sz="2800">
                <a:solidFill>
                  <a:srgbClr val="002060"/>
                </a:solidFill>
              </a:rPr>
              <a:t> 例</a:t>
            </a:r>
            <a:r>
              <a:rPr sz="2800">
                <a:solidFill>
                  <a:srgbClr val="002060"/>
                </a:solidFill>
              </a:rPr>
              <a:t>3：</a:t>
            </a:r>
            <a:r>
              <a:rPr lang="zh-CN" altLang="en-US" sz="2800">
                <a:solidFill>
                  <a:srgbClr val="002060"/>
                </a:solidFill>
              </a:rPr>
              <a:t>2016—2020年，一段浓墨重彩的华章。经济总量突破100万亿元大关，人均GDP超过1万美元，</a:t>
            </a:r>
            <a:r>
              <a:rPr lang="zh-CN" altLang="en-US" sz="2800" b="1">
                <a:effectLst>
                  <a:outerShdw blurRad="38100" dist="19050" dir="2700000" algn="tl" rotWithShape="0">
                    <a:schemeClr val="dk1">
                      <a:alpha val="40000"/>
                    </a:schemeClr>
                  </a:outerShdw>
                </a:effectLst>
              </a:rPr>
              <a:t>全面建成小康社会取得伟大历史性成就</a:t>
            </a:r>
            <a:r>
              <a:rPr lang="zh-CN" altLang="en-US" sz="2800">
                <a:solidFill>
                  <a:srgbClr val="002060"/>
                </a:solidFill>
              </a:rPr>
              <a:t>，决战脱贫攻坚取得全面胜利，中华民族伟大复兴向前迈出了新的一大步……时间的巨笔绘就了令人惊叹的壮美画卷。</a:t>
            </a:r>
          </a:p>
          <a:p>
            <a:pPr marL="0" indent="0">
              <a:buNone/>
            </a:pPr>
            <a:endParaRPr lang="zh-CN" altLang="en-US"/>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格局三：</a:t>
            </a:r>
            <a:r>
              <a:rPr sz="2800">
                <a:solidFill>
                  <a:srgbClr val="C00000"/>
                </a:solidFill>
                <a:sym typeface="+mn-ea"/>
              </a:rPr>
              <a:t>中华优秀传统文化、</a:t>
            </a:r>
            <a:r>
              <a:rPr sz="3200">
                <a:solidFill>
                  <a:srgbClr val="00B050"/>
                </a:solidFill>
                <a:sym typeface="+mn-ea"/>
              </a:rPr>
              <a:t>革命文化</a:t>
            </a:r>
            <a:r>
              <a:rPr sz="2800">
                <a:solidFill>
                  <a:srgbClr val="C00000"/>
                </a:solidFill>
                <a:sym typeface="+mn-ea"/>
              </a:rPr>
              <a:t>、社会主义先进文化</a:t>
            </a:r>
            <a:endParaRPr lang="zh-CN" altLang="en-US" sz="2800">
              <a:solidFill>
                <a:srgbClr val="C00000"/>
              </a:solidFill>
              <a:sym typeface="+mn-ea"/>
            </a:endParaRPr>
          </a:p>
        </p:txBody>
      </p:sp>
      <p:sp>
        <p:nvSpPr>
          <p:cNvPr id="4" name="内容占位符 3"/>
          <p:cNvSpPr>
            <a:spLocks noGrp="1"/>
          </p:cNvSpPr>
          <p:nvPr>
            <p:ph idx="1"/>
          </p:nvPr>
        </p:nvSpPr>
        <p:spPr>
          <a:xfrm>
            <a:off x="669925" y="1005840"/>
            <a:ext cx="7416165" cy="5335270"/>
          </a:xfrm>
        </p:spPr>
        <p:txBody>
          <a:bodyPr>
            <a:normAutofit fontScale="90000" lnSpcReduction="20000"/>
          </a:bodyPr>
          <a:lstStyle/>
          <a:p>
            <a:pPr algn="l">
              <a:lnSpc>
                <a:spcPct val="150000"/>
              </a:lnSpc>
              <a:buClrTx/>
              <a:buSzTx/>
            </a:pPr>
            <a:r>
              <a:rPr lang="zh-CN" altLang="en-US" sz="2800">
                <a:solidFill>
                  <a:srgbClr val="002060"/>
                </a:solidFill>
              </a:rPr>
              <a:t>例</a:t>
            </a:r>
            <a:r>
              <a:rPr sz="2800">
                <a:solidFill>
                  <a:srgbClr val="002060"/>
                </a:solidFill>
              </a:rPr>
              <a:t>1：中国国家博物馆</a:t>
            </a:r>
            <a:r>
              <a:rPr sz="2800" b="1">
                <a:solidFill>
                  <a:schemeClr val="tx1"/>
                </a:solidFill>
              </a:rPr>
              <a:t>《复兴之路》展览</a:t>
            </a:r>
            <a:r>
              <a:rPr sz="2800">
                <a:solidFill>
                  <a:srgbClr val="002060"/>
                </a:solidFill>
              </a:rPr>
              <a:t>，回顾中华民族的昨天，展示中华民族的今天，宣示中华民族的明天。“实现中华民族伟大复兴是一项光荣而艰巨的事业，需要一代又一代中国人共同为之努力。”</a:t>
            </a:r>
          </a:p>
          <a:p>
            <a:pPr algn="l">
              <a:lnSpc>
                <a:spcPct val="150000"/>
              </a:lnSpc>
              <a:buClrTx/>
              <a:buSzTx/>
            </a:pPr>
            <a:r>
              <a:rPr sz="2800">
                <a:solidFill>
                  <a:srgbClr val="002060"/>
                </a:solidFill>
              </a:rPr>
              <a:t>回望百年风云激荡，习近平总书记深刻指出：“在百年接续奋斗中，</a:t>
            </a:r>
            <a:r>
              <a:rPr sz="2800" b="1">
                <a:solidFill>
                  <a:schemeClr val="tx1"/>
                </a:solidFill>
              </a:rPr>
              <a:t>党团结带领人民开辟了伟大道路，建立了伟大功业，铸就了伟大精神</a:t>
            </a:r>
            <a:r>
              <a:rPr sz="2800">
                <a:solidFill>
                  <a:srgbClr val="002060"/>
                </a:solidFill>
              </a:rPr>
              <a:t>，积累了宝贵经验，创造了中华民族发展史、人类社会进步史上令人刮目相看的奇迹。”</a:t>
            </a:r>
          </a:p>
          <a:p>
            <a:endParaRPr sz="2800"/>
          </a:p>
        </p:txBody>
      </p:sp>
      <p:pic>
        <p:nvPicPr>
          <p:cNvPr id="3" name="图片 2"/>
          <p:cNvPicPr>
            <a:picLocks noChangeAspect="1"/>
          </p:cNvPicPr>
          <p:nvPr/>
        </p:nvPicPr>
        <p:blipFill>
          <a:blip r:embed="rId2">
            <a:alphaModFix amt="60000"/>
          </a:blip>
          <a:stretch>
            <a:fillRect/>
          </a:stretch>
        </p:blipFill>
        <p:spPr>
          <a:xfrm>
            <a:off x="8552180" y="1283335"/>
            <a:ext cx="2790825" cy="4780280"/>
          </a:xfrm>
          <a:prstGeom prst="rect">
            <a:avLst/>
          </a:prstGeom>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sz="2800">
                <a:solidFill>
                  <a:srgbClr val="002060"/>
                </a:solidFill>
              </a:rPr>
              <a:t>例</a:t>
            </a:r>
            <a:r>
              <a:rPr lang="en-US" altLang="zh-CN" sz="2800">
                <a:solidFill>
                  <a:srgbClr val="002060"/>
                </a:solidFill>
              </a:rPr>
              <a:t>2</a:t>
            </a:r>
            <a:r>
              <a:rPr sz="2800">
                <a:solidFill>
                  <a:srgbClr val="002060"/>
                </a:solidFill>
              </a:rPr>
              <a:t>：</a:t>
            </a:r>
            <a:r>
              <a:rPr lang="zh-CN" altLang="en-US" sz="2800">
                <a:solidFill>
                  <a:srgbClr val="002060"/>
                </a:solidFill>
              </a:rPr>
              <a:t>2021年仲夏的首都北京，天朗气清，惠风和畅。新落成的</a:t>
            </a:r>
            <a:r>
              <a:rPr lang="zh-CN" altLang="en-US" sz="2800" b="1">
                <a:solidFill>
                  <a:schemeClr val="tx1"/>
                </a:solidFill>
              </a:rPr>
              <a:t>中国共产党历史展览馆</a:t>
            </a:r>
            <a:r>
              <a:rPr lang="zh-CN" altLang="en-US" sz="2800">
                <a:solidFill>
                  <a:srgbClr val="002060"/>
                </a:solidFill>
              </a:rPr>
              <a:t>里，“‘不忘初心、牢记使命’中国共产党历史展览”全方位、全过程、全景式、史诗般展现着中国共产党波澜壮阔的百年历程。</a:t>
            </a:r>
          </a:p>
          <a:p>
            <a:r>
              <a:rPr lang="zh-CN" altLang="en-US" sz="2800">
                <a:solidFill>
                  <a:srgbClr val="002060"/>
                </a:solidFill>
              </a:rPr>
              <a:t>例</a:t>
            </a:r>
            <a:r>
              <a:rPr lang="en-US" altLang="zh-CN" sz="2800">
                <a:solidFill>
                  <a:srgbClr val="002060"/>
                </a:solidFill>
              </a:rPr>
              <a:t>3</a:t>
            </a:r>
            <a:r>
              <a:rPr sz="2800">
                <a:solidFill>
                  <a:srgbClr val="002060"/>
                </a:solidFill>
              </a:rPr>
              <a:t>：</a:t>
            </a:r>
            <a:r>
              <a:rPr lang="zh-CN" altLang="en-US" sz="2800">
                <a:solidFill>
                  <a:srgbClr val="002060"/>
                </a:solidFill>
              </a:rPr>
              <a:t>1921年7月23日，上海法租界望志路106号。一群来自全国各地、平均年龄仅28岁的人们聚集在一起，秘密举行</a:t>
            </a:r>
            <a:r>
              <a:rPr lang="zh-CN" altLang="en-US" sz="2800" b="1"/>
              <a:t>中国共产党第一次全国代表大会</a:t>
            </a:r>
            <a:r>
              <a:rPr lang="zh-CN" altLang="en-US" sz="2800">
                <a:solidFill>
                  <a:srgbClr val="002060"/>
                </a:solidFill>
              </a:rPr>
              <a:t>。一个新的革命火种，就这样在风雨如晦的中国大地上点燃起来了。</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格局四：</a:t>
            </a:r>
            <a:r>
              <a:rPr sz="2800">
                <a:solidFill>
                  <a:srgbClr val="C00000"/>
                </a:solidFill>
                <a:sym typeface="+mn-ea"/>
              </a:rPr>
              <a:t>法治意识、</a:t>
            </a:r>
            <a:r>
              <a:rPr sz="3600">
                <a:solidFill>
                  <a:srgbClr val="00B050"/>
                </a:solidFill>
                <a:sym typeface="+mn-ea"/>
              </a:rPr>
              <a:t>国家安全</a:t>
            </a:r>
            <a:r>
              <a:rPr sz="2800">
                <a:solidFill>
                  <a:srgbClr val="C00000"/>
                </a:solidFill>
                <a:sym typeface="+mn-ea"/>
              </a:rPr>
              <a:t>、民族团结、生态文明</a:t>
            </a:r>
            <a:endParaRPr lang="zh-CN" altLang="en-US" sz="2800">
              <a:solidFill>
                <a:srgbClr val="C00000"/>
              </a:solidFill>
              <a:sym typeface="+mn-ea"/>
            </a:endParaRPr>
          </a:p>
        </p:txBody>
      </p:sp>
      <p:sp>
        <p:nvSpPr>
          <p:cNvPr id="4" name="内容占位符 3"/>
          <p:cNvSpPr>
            <a:spLocks noGrp="1"/>
          </p:cNvSpPr>
          <p:nvPr>
            <p:ph idx="1"/>
          </p:nvPr>
        </p:nvSpPr>
        <p:spPr>
          <a:xfrm>
            <a:off x="669925" y="1005205"/>
            <a:ext cx="6442710" cy="5335270"/>
          </a:xfrm>
        </p:spPr>
        <p:txBody>
          <a:bodyPr>
            <a:normAutofit/>
          </a:bodyPr>
          <a:lstStyle/>
          <a:p>
            <a:r>
              <a:rPr lang="zh-CN" altLang="en-US" sz="2800">
                <a:solidFill>
                  <a:srgbClr val="002060"/>
                </a:solidFill>
              </a:rPr>
              <a:t>例</a:t>
            </a:r>
            <a:r>
              <a:rPr sz="2800">
                <a:solidFill>
                  <a:srgbClr val="002060"/>
                </a:solidFill>
              </a:rPr>
              <a:t>1：这样的清单催人奋进：发展不平衡不充分问题仍然突出，重点领域关键环节改革任务仍然艰巨，创新能力不适应高质量发展要求，农业基础还不稳固，城乡区域发展和收入分配差距较大，生态环保任重道远，民生保障存在短板，社会治理还有弱项……党的十九届五中全会的判断，提醒我们还面临许多</a:t>
            </a:r>
            <a:r>
              <a:rPr sz="3100" b="1">
                <a:solidFill>
                  <a:schemeClr val="tx1"/>
                </a:solidFill>
              </a:rPr>
              <a:t>矛盾和挑战</a:t>
            </a:r>
            <a:r>
              <a:rPr sz="2800">
                <a:solidFill>
                  <a:srgbClr val="002060"/>
                </a:solidFill>
              </a:rPr>
              <a:t>。　</a:t>
            </a:r>
          </a:p>
        </p:txBody>
      </p:sp>
      <p:pic>
        <p:nvPicPr>
          <p:cNvPr id="3" name="图片 2"/>
          <p:cNvPicPr>
            <a:picLocks noChangeAspect="1"/>
          </p:cNvPicPr>
          <p:nvPr/>
        </p:nvPicPr>
        <p:blipFill>
          <a:blip r:embed="rId2"/>
          <a:stretch>
            <a:fillRect/>
          </a:stretch>
        </p:blipFill>
        <p:spPr>
          <a:xfrm>
            <a:off x="7388225" y="1577340"/>
            <a:ext cx="4133850" cy="4505325"/>
          </a:xfrm>
          <a:prstGeom prst="rect">
            <a:avLst/>
          </a:prstGeom>
        </p:spPr>
      </p:pic>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格局四：</a:t>
            </a:r>
            <a:r>
              <a:rPr sz="2800">
                <a:solidFill>
                  <a:srgbClr val="C00000"/>
                </a:solidFill>
                <a:sym typeface="+mn-ea"/>
              </a:rPr>
              <a:t>法治意识、</a:t>
            </a:r>
            <a:r>
              <a:rPr sz="3600">
                <a:solidFill>
                  <a:srgbClr val="00B050"/>
                </a:solidFill>
                <a:sym typeface="+mn-ea"/>
              </a:rPr>
              <a:t>国家安全</a:t>
            </a:r>
            <a:r>
              <a:rPr sz="2800">
                <a:solidFill>
                  <a:srgbClr val="C00000"/>
                </a:solidFill>
                <a:sym typeface="+mn-ea"/>
              </a:rPr>
              <a:t>、民族团结、生态文明</a:t>
            </a:r>
            <a:endParaRPr lang="zh-CN" altLang="en-US" sz="2800">
              <a:solidFill>
                <a:srgbClr val="C00000"/>
              </a:solidFill>
              <a:sym typeface="+mn-ea"/>
            </a:endParaRPr>
          </a:p>
        </p:txBody>
      </p:sp>
      <p:sp>
        <p:nvSpPr>
          <p:cNvPr id="4" name="内容占位符 3"/>
          <p:cNvSpPr>
            <a:spLocks noGrp="1"/>
          </p:cNvSpPr>
          <p:nvPr>
            <p:ph idx="1"/>
          </p:nvPr>
        </p:nvSpPr>
        <p:spPr>
          <a:xfrm>
            <a:off x="669925" y="1005205"/>
            <a:ext cx="6557645" cy="5335270"/>
          </a:xfrm>
        </p:spPr>
        <p:txBody>
          <a:bodyPr>
            <a:normAutofit/>
          </a:bodyPr>
          <a:lstStyle/>
          <a:p>
            <a:r>
              <a:rPr sz="2800">
                <a:solidFill>
                  <a:srgbClr val="002060"/>
                </a:solidFill>
              </a:rPr>
              <a:t>例2：犹记19世纪末，孙中山先生</a:t>
            </a:r>
            <a:r>
              <a:rPr sz="3100" b="1"/>
              <a:t>浩叹</a:t>
            </a:r>
            <a:r>
              <a:rPr sz="2800">
                <a:solidFill>
                  <a:srgbClr val="002060"/>
                </a:solidFill>
              </a:rPr>
              <a:t>，“中国积弱，至今极矣！”犹记新中国初创，毛泽东同志</a:t>
            </a:r>
            <a:r>
              <a:rPr sz="3100" b="1"/>
              <a:t>感慨</a:t>
            </a:r>
            <a:r>
              <a:rPr sz="2800">
                <a:solidFill>
                  <a:srgbClr val="002060"/>
                </a:solidFill>
              </a:rPr>
              <a:t>，“现在我们能造什么？……一辆汽车、一架飞机、一辆坦克、一辆拖拉机都不能造。”犹记改革开放前夕，邓小平同志</a:t>
            </a:r>
            <a:r>
              <a:rPr sz="3100" b="1"/>
              <a:t>发问</a:t>
            </a:r>
            <a:r>
              <a:rPr sz="2800">
                <a:solidFill>
                  <a:srgbClr val="002060"/>
                </a:solidFill>
              </a:rPr>
              <a:t>，“什么叫社会主义？它比资本主义好在哪里？”……</a:t>
            </a:r>
          </a:p>
        </p:txBody>
      </p:sp>
      <p:pic>
        <p:nvPicPr>
          <p:cNvPr id="3" name="图片 2"/>
          <p:cNvPicPr>
            <a:picLocks noChangeAspect="1"/>
          </p:cNvPicPr>
          <p:nvPr/>
        </p:nvPicPr>
        <p:blipFill>
          <a:blip r:embed="rId2"/>
          <a:stretch>
            <a:fillRect/>
          </a:stretch>
        </p:blipFill>
        <p:spPr>
          <a:xfrm>
            <a:off x="7593965" y="1424305"/>
            <a:ext cx="3928110" cy="4295775"/>
          </a:xfrm>
          <a:prstGeom prst="rect">
            <a:avLst/>
          </a:prstGeom>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格局五：</a:t>
            </a:r>
            <a:r>
              <a:rPr sz="3600">
                <a:solidFill>
                  <a:srgbClr val="00B050"/>
                </a:solidFill>
                <a:sym typeface="+mn-ea"/>
              </a:rPr>
              <a:t>政治素质</a:t>
            </a:r>
            <a:r>
              <a:rPr sz="2800">
                <a:solidFill>
                  <a:srgbClr val="C00000"/>
                </a:solidFill>
                <a:sym typeface="+mn-ea"/>
              </a:rPr>
              <a:t>、道德品质和健全人格</a:t>
            </a:r>
            <a:endParaRPr lang="zh-CN" altLang="en-US" sz="2800">
              <a:solidFill>
                <a:srgbClr val="C00000"/>
              </a:solidFill>
              <a:sym typeface="+mn-ea"/>
            </a:endParaRPr>
          </a:p>
        </p:txBody>
      </p:sp>
      <p:sp>
        <p:nvSpPr>
          <p:cNvPr id="4" name="内容占位符 3"/>
          <p:cNvSpPr>
            <a:spLocks noGrp="1"/>
          </p:cNvSpPr>
          <p:nvPr>
            <p:ph idx="1"/>
          </p:nvPr>
        </p:nvSpPr>
        <p:spPr>
          <a:xfrm>
            <a:off x="956310" y="1005205"/>
            <a:ext cx="5937250" cy="5335270"/>
          </a:xfrm>
        </p:spPr>
        <p:txBody>
          <a:bodyPr>
            <a:normAutofit fontScale="90000"/>
          </a:bodyPr>
          <a:lstStyle/>
          <a:p>
            <a:pPr marL="0" indent="0">
              <a:buNone/>
            </a:pPr>
            <a:r>
              <a:rPr lang="zh-CN" altLang="en-US" sz="2800">
                <a:solidFill>
                  <a:srgbClr val="002060"/>
                </a:solidFill>
              </a:rPr>
              <a:t>例</a:t>
            </a:r>
            <a:r>
              <a:rPr sz="2800">
                <a:solidFill>
                  <a:srgbClr val="002060"/>
                </a:solidFill>
              </a:rPr>
              <a:t>1：</a:t>
            </a:r>
            <a:r>
              <a:rPr lang="zh-CN" altLang="en-US" sz="2800">
                <a:solidFill>
                  <a:srgbClr val="002060"/>
                </a:solidFill>
              </a:rPr>
              <a:t>如果说，当年“小康”目标提出时，我们还是“不够格”的社会主义；那么，尽管我们实现了第一个百年奋斗目标，但全面小康还是“在路上”的现代化。</a:t>
            </a:r>
            <a:r>
              <a:rPr lang="zh-CN" altLang="en-US" sz="3100" b="1"/>
              <a:t>“社会主义初级阶段”，这依然是我们的基本国情。</a:t>
            </a:r>
            <a:r>
              <a:rPr lang="zh-CN" altLang="en-US" sz="2800">
                <a:solidFill>
                  <a:srgbClr val="002060"/>
                </a:solidFill>
              </a:rPr>
              <a:t>它是一个动态、积极有为、始终洋溢着蓬勃生机活力的过程，是一个阶梯式递进、不断发展进步、日益接近质的飞跃的量的积累和发展变化的过程。</a:t>
            </a:r>
          </a:p>
          <a:p>
            <a:pPr marL="0" indent="0">
              <a:buNone/>
            </a:pPr>
            <a:endParaRPr lang="zh-CN" altLang="en-US" sz="2800">
              <a:solidFill>
                <a:srgbClr val="002060"/>
              </a:solidFill>
            </a:endParaRPr>
          </a:p>
        </p:txBody>
      </p:sp>
      <p:pic>
        <p:nvPicPr>
          <p:cNvPr id="3" name="图片 2"/>
          <p:cNvPicPr>
            <a:picLocks noChangeAspect="1"/>
          </p:cNvPicPr>
          <p:nvPr/>
        </p:nvPicPr>
        <p:blipFill>
          <a:blip r:embed="rId2"/>
          <a:stretch>
            <a:fillRect/>
          </a:stretch>
        </p:blipFill>
        <p:spPr>
          <a:xfrm>
            <a:off x="7392670" y="1405890"/>
            <a:ext cx="3943350" cy="4533900"/>
          </a:xfrm>
          <a:prstGeom prst="rect">
            <a:avLst/>
          </a:prstGeom>
        </p:spPr>
      </p:pic>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1005205"/>
            <a:ext cx="6599555" cy="5335270"/>
          </a:xfrm>
        </p:spPr>
        <p:txBody>
          <a:bodyPr>
            <a:normAutofit fontScale="90000" lnSpcReduction="10000"/>
          </a:bodyPr>
          <a:lstStyle/>
          <a:p>
            <a:pPr marL="0" indent="0">
              <a:buNone/>
            </a:pPr>
            <a:r>
              <a:rPr lang="zh-CN" altLang="en-US" sz="2800">
                <a:solidFill>
                  <a:srgbClr val="002060"/>
                </a:solidFill>
              </a:rPr>
              <a:t>例</a:t>
            </a:r>
            <a:r>
              <a:rPr sz="2800">
                <a:solidFill>
                  <a:srgbClr val="002060"/>
                </a:solidFill>
              </a:rPr>
              <a:t>2：</a:t>
            </a:r>
            <a:r>
              <a:rPr lang="zh-CN" altLang="en-US" sz="2800">
                <a:solidFill>
                  <a:srgbClr val="002060"/>
                </a:solidFill>
              </a:rPr>
              <a:t>今天，</a:t>
            </a:r>
            <a:r>
              <a:rPr lang="zh-CN" altLang="en-US" sz="3100" b="1"/>
              <a:t>中国共产党的精神航标</a:t>
            </a:r>
            <a:r>
              <a:rPr lang="zh-CN" altLang="en-US" sz="2800">
                <a:solidFill>
                  <a:srgbClr val="002060"/>
                </a:solidFill>
              </a:rPr>
              <a:t>，在中华民族伟大复兴的航道上熠熠生辉。上海兴业路的石库门，嘉兴南湖的红船，井冈山麓的八角楼，长征路上的泸定桥，延安的宝塔山，北京的天安门，大庆油田的第一口油井，戈壁深处的“两弹一星”科研基地，深圳的莲花山，荆江大堤的抗洪纪念碑，震后重建的汶川新城，旧貌换新颜的湘西十八洞村……这些记录下一个个历史时刻的地理标识，承载着红色记忆、闪耀着时代光芒，早已成为中华民族的精神图腾。</a:t>
            </a:r>
          </a:p>
        </p:txBody>
      </p:sp>
      <p:pic>
        <p:nvPicPr>
          <p:cNvPr id="5" name="图片 4"/>
          <p:cNvPicPr>
            <a:picLocks noChangeAspect="1"/>
          </p:cNvPicPr>
          <p:nvPr/>
        </p:nvPicPr>
        <p:blipFill>
          <a:blip r:embed="rId2">
            <a:alphaModFix amt="80000"/>
          </a:blip>
          <a:stretch>
            <a:fillRect/>
          </a:stretch>
        </p:blipFill>
        <p:spPr>
          <a:xfrm>
            <a:off x="7599045" y="1261745"/>
            <a:ext cx="4065905" cy="4333875"/>
          </a:xfrm>
          <a:prstGeom prst="rect">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8" name="图片 7"/>
          <p:cNvPicPr/>
          <p:nvPr>
            <p:custDataLst>
              <p:tags r:id="rId6"/>
            </p:custDataLst>
          </p:nvPr>
        </p:nvPicPr>
        <p:blipFill>
          <a:blip r:embed="rId5"/>
          <a:stretch>
            <a:fillRect/>
          </a:stretch>
        </p:blipFill>
        <p:spPr>
          <a:xfrm>
            <a:off x="8305800" y="1516380"/>
            <a:ext cx="3466465" cy="3530600"/>
          </a:xfrm>
          <a:prstGeom prst="rect">
            <a:avLst/>
          </a:prstGeom>
        </p:spPr>
      </p:pic>
      <p:sp>
        <p:nvSpPr>
          <p:cNvPr id="3" name="文本框 2"/>
          <p:cNvSpPr txBox="1"/>
          <p:nvPr>
            <p:custDataLst>
              <p:tags r:id="rId7"/>
            </p:custDataLst>
          </p:nvPr>
        </p:nvSpPr>
        <p:spPr>
          <a:xfrm>
            <a:off x="612775" y="776605"/>
            <a:ext cx="7545705" cy="5507355"/>
          </a:xfrm>
          <a:prstGeom prst="rect">
            <a:avLst/>
          </a:prstGeom>
          <a:solidFill>
            <a:schemeClr val="accent1">
              <a:lumMod val="20000"/>
              <a:lumOff val="80000"/>
            </a:schemeClr>
          </a:solid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spcAft>
                <a:spcPts val="1000"/>
              </a:spcAft>
              <a:buClr>
                <a:schemeClr val="tx1">
                  <a:lumMod val="65000"/>
                  <a:lumOff val="35000"/>
                </a:schemeClr>
              </a:buClr>
              <a:buFont typeface="Wingdings" panose="05000000000000000000" charset="0"/>
              <a:buChar char=""/>
            </a:pPr>
            <a:r>
              <a:rPr lang="zh-CN" altLang="en-US" sz="3200" b="1">
                <a:solidFill>
                  <a:schemeClr val="tx1">
                    <a:lumMod val="85000"/>
                    <a:lumOff val="15000"/>
                  </a:schemeClr>
                </a:solidFill>
                <a:latin typeface="Arial" panose="020b0604020202020204" pitchFamily="34" charset="0"/>
                <a:ea typeface="微软雅黑" panose="020b0503020204020204" pitchFamily="34" charset="-122"/>
                <a:sym typeface="+mn-ea"/>
              </a:rPr>
              <a:t>何为“任仲平”文章？  </a:t>
            </a:r>
          </a:p>
          <a:p>
            <a:pPr indent="0">
              <a:lnSpc>
                <a:spcPct val="150000"/>
              </a:lnSpc>
              <a:spcAft>
                <a:spcPts val="1000"/>
              </a:spcAft>
              <a:buClr>
                <a:schemeClr val="tx1">
                  <a:lumMod val="65000"/>
                  <a:lumOff val="35000"/>
                </a:schemeClr>
              </a:buClr>
              <a:buFont typeface="Wingdings" panose="05000000000000000000" charset="0"/>
              <a:buNone/>
            </a:pPr>
            <a:r>
              <a:rPr lang="zh-CN" altLang="en-US" sz="2800" b="1">
                <a:solidFill>
                  <a:schemeClr val="tx1">
                    <a:lumMod val="85000"/>
                    <a:lumOff val="15000"/>
                  </a:schemeClr>
                </a:solidFill>
                <a:latin typeface="仿宋" panose="02010609060101010101" charset="-122"/>
                <a:ea typeface="仿宋" panose="02010609060101010101" charset="-122"/>
                <a:cs typeface="仿宋" panose="02010609060101010101" charset="-122"/>
                <a:sym typeface="+mn-ea"/>
              </a:rPr>
              <a:t>“任仲平”取谐音“人民日报重要评论”，从1993年至今，已刊发了100余篇。</a:t>
            </a:r>
          </a:p>
          <a:p>
            <a:pPr indent="0">
              <a:lnSpc>
                <a:spcPct val="150000"/>
              </a:lnSpc>
              <a:spcAft>
                <a:spcPts val="1000"/>
              </a:spcAft>
              <a:buClr>
                <a:schemeClr val="tx1">
                  <a:lumMod val="65000"/>
                  <a:lumOff val="35000"/>
                </a:schemeClr>
              </a:buClr>
              <a:buFont typeface="Wingdings" panose="05000000000000000000" charset="0"/>
              <a:buNone/>
            </a:pPr>
            <a:r>
              <a:rPr lang="zh-CN" altLang="en-US" sz="2800" b="1">
                <a:solidFill>
                  <a:srgbClr val="C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凡有大事，必看任仲平；</a:t>
            </a:r>
          </a:p>
          <a:p>
            <a:pPr indent="0">
              <a:lnSpc>
                <a:spcPct val="150000"/>
              </a:lnSpc>
              <a:spcAft>
                <a:spcPts val="1000"/>
              </a:spcAft>
              <a:buClr>
                <a:schemeClr val="tx1">
                  <a:lumMod val="65000"/>
                  <a:lumOff val="35000"/>
                </a:schemeClr>
              </a:buClr>
              <a:buFont typeface="Wingdings" panose="05000000000000000000" charset="0"/>
              <a:buNone/>
            </a:pPr>
            <a:r>
              <a:rPr lang="en-US" altLang="zh-CN" sz="3200" b="1">
                <a:solidFill>
                  <a:srgbClr val="C00000"/>
                </a:solidFill>
                <a:latin typeface="楷体" panose="02010609060101010101" charset="-122"/>
                <a:ea typeface="楷体" panose="02010609060101010101" charset="-122"/>
                <a:cs typeface="楷体" panose="02010609060101010101" charset="-122"/>
                <a:sym typeface="+mn-ea"/>
              </a:rPr>
              <a:t>      </a:t>
            </a: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把握大势，必看任仲平。</a:t>
            </a:r>
            <a:r>
              <a:rPr lang="zh-CN" altLang="en-US" sz="2800" b="1">
                <a:solidFill>
                  <a:srgbClr val="C00000"/>
                </a:solidFill>
                <a:latin typeface="仿宋" panose="02010609060101010101" charset="-122"/>
                <a:ea typeface="仿宋" panose="02010609060101010101" charset="-122"/>
                <a:cs typeface="仿宋" panose="02010609060101010101" charset="-122"/>
                <a:sym typeface="+mn-ea"/>
              </a:rPr>
              <a:t>”</a:t>
            </a:r>
          </a:p>
          <a:p>
            <a:pPr indent="0">
              <a:lnSpc>
                <a:spcPct val="150000"/>
              </a:lnSpc>
              <a:spcAft>
                <a:spcPts val="1000"/>
              </a:spcAft>
              <a:buClr>
                <a:schemeClr val="tx1">
                  <a:lumMod val="65000"/>
                  <a:lumOff val="35000"/>
                </a:schemeClr>
              </a:buClr>
              <a:buFont typeface="Wingdings" panose="05000000000000000000" charset="0"/>
              <a:buNone/>
            </a:pPr>
            <a:r>
              <a:rPr lang="zh-CN" altLang="en-US" sz="2800" b="1">
                <a:solidFill>
                  <a:schemeClr val="tx1">
                    <a:lumMod val="85000"/>
                    <a:lumOff val="15000"/>
                  </a:schemeClr>
                </a:solidFill>
                <a:latin typeface="仿宋" panose="02010609060101010101" charset="-122"/>
                <a:ea typeface="仿宋" panose="02010609060101010101" charset="-122"/>
                <a:cs typeface="仿宋" panose="02010609060101010101" charset="-122"/>
                <a:sym typeface="+mn-ea"/>
              </a:rPr>
              <a:t>“任仲平”文章已经成为</a:t>
            </a:r>
            <a:r>
              <a:rPr lang="zh-CN" altLang="en-US" sz="2800" b="1">
                <a:solidFill>
                  <a:srgbClr val="C00000"/>
                </a:solidFill>
                <a:latin typeface="仿宋" panose="02010609060101010101" charset="-122"/>
                <a:ea typeface="仿宋" panose="02010609060101010101" charset="-122"/>
                <a:cs typeface="仿宋" panose="02010609060101010101" charset="-122"/>
                <a:sym typeface="+mn-ea"/>
              </a:rPr>
              <a:t>观察中国、理解政局</a:t>
            </a:r>
            <a:r>
              <a:rPr lang="zh-CN" altLang="en-US" sz="2800" b="1">
                <a:solidFill>
                  <a:schemeClr val="tx1">
                    <a:lumMod val="85000"/>
                    <a:lumOff val="15000"/>
                  </a:schemeClr>
                </a:solidFill>
                <a:latin typeface="仿宋" panose="02010609060101010101" charset="-122"/>
                <a:ea typeface="仿宋" panose="02010609060101010101" charset="-122"/>
                <a:cs typeface="仿宋" panose="02010609060101010101" charset="-122"/>
                <a:sym typeface="+mn-ea"/>
              </a:rPr>
              <a:t>的一个重要风向标。</a:t>
            </a:r>
          </a:p>
        </p:txBody>
      </p:sp>
    </p:spTree>
    <p:custDataLst>
      <p:tags r:id="rId8"/>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格局六：</a:t>
            </a:r>
            <a:r>
              <a:rPr sz="2800">
                <a:solidFill>
                  <a:srgbClr val="C00000"/>
                </a:solidFill>
                <a:sym typeface="+mn-ea"/>
              </a:rPr>
              <a:t>道路自信、理论自信、</a:t>
            </a:r>
            <a:r>
              <a:rPr sz="3600">
                <a:solidFill>
                  <a:srgbClr val="00B050"/>
                </a:solidFill>
                <a:sym typeface="+mn-ea"/>
              </a:rPr>
              <a:t>制度自信</a:t>
            </a:r>
            <a:r>
              <a:rPr sz="2800">
                <a:solidFill>
                  <a:srgbClr val="C00000"/>
                </a:solidFill>
                <a:sym typeface="+mn-ea"/>
              </a:rPr>
              <a:t>和文化自信</a:t>
            </a:r>
            <a:endParaRPr lang="zh-CN" altLang="en-US" sz="2800">
              <a:solidFill>
                <a:srgbClr val="002060"/>
              </a:solidFill>
              <a:sym typeface="+mn-ea"/>
            </a:endParaRPr>
          </a:p>
        </p:txBody>
      </p:sp>
      <p:sp>
        <p:nvSpPr>
          <p:cNvPr id="4" name="内容占位符 3"/>
          <p:cNvSpPr>
            <a:spLocks noGrp="1"/>
          </p:cNvSpPr>
          <p:nvPr>
            <p:ph idx="1"/>
          </p:nvPr>
        </p:nvSpPr>
        <p:spPr>
          <a:xfrm>
            <a:off x="669925" y="1005840"/>
            <a:ext cx="6471285" cy="5335270"/>
          </a:xfrm>
        </p:spPr>
        <p:txBody>
          <a:bodyPr>
            <a:normAutofit fontScale="90000" lnSpcReduction="10000"/>
          </a:bodyPr>
          <a:lstStyle/>
          <a:p>
            <a:r>
              <a:rPr lang="zh-CN" altLang="en-US" sz="2800">
                <a:solidFill>
                  <a:srgbClr val="002060"/>
                </a:solidFill>
              </a:rPr>
              <a:t>例</a:t>
            </a:r>
            <a:r>
              <a:rPr lang="en-US" altLang="zh-CN" sz="2800">
                <a:solidFill>
                  <a:srgbClr val="002060"/>
                </a:solidFill>
              </a:rPr>
              <a:t>1</a:t>
            </a:r>
            <a:r>
              <a:rPr sz="2800">
                <a:solidFill>
                  <a:srgbClr val="002060"/>
                </a:solidFill>
              </a:rPr>
              <a:t>：</a:t>
            </a:r>
            <a:r>
              <a:rPr lang="zh-CN" altLang="en-US" sz="2800">
                <a:solidFill>
                  <a:srgbClr val="002060"/>
                </a:solidFill>
              </a:rPr>
              <a:t>1998年特大洪水，27万官兵、800多万干部群众奋战抗洪一线；2003年抗击非典，兄弟省区市紧急调配送来大批防疫物资，周边地区纷纷打通绿色通道，保障北京物资供应；2008年汶川地震，19个省市无私援助灾区人民，3年时间就在废墟上重建家园……一次次穿越风雨的勇气，来源于一方有难、八方支援的民族精神，来源于同舟共济、守望相助的家国情怀，更来源于中国共产党领导和</a:t>
            </a:r>
            <a:r>
              <a:rPr lang="zh-CN" altLang="en-US" sz="2800" b="1">
                <a:solidFill>
                  <a:schemeClr val="tx1"/>
                </a:solidFill>
              </a:rPr>
              <a:t>中国特色社会主义制度的显著优势</a:t>
            </a:r>
            <a:r>
              <a:rPr lang="zh-CN" altLang="en-US" sz="2800">
                <a:solidFill>
                  <a:srgbClr val="002060"/>
                </a:solidFill>
              </a:rPr>
              <a:t>。　</a:t>
            </a:r>
          </a:p>
        </p:txBody>
      </p:sp>
      <p:pic>
        <p:nvPicPr>
          <p:cNvPr id="3" name="图片 2"/>
          <p:cNvPicPr>
            <a:picLocks noChangeAspect="1"/>
          </p:cNvPicPr>
          <p:nvPr/>
        </p:nvPicPr>
        <p:blipFill>
          <a:blip r:embed="rId2"/>
          <a:stretch>
            <a:fillRect/>
          </a:stretch>
        </p:blipFill>
        <p:spPr>
          <a:xfrm>
            <a:off x="7626350" y="1577975"/>
            <a:ext cx="3895725" cy="4191000"/>
          </a:xfrm>
          <a:prstGeom prst="rect">
            <a:avLst/>
          </a:prstGeom>
        </p:spPr>
      </p:pic>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2800">
                <a:solidFill>
                  <a:srgbClr val="C00000"/>
                </a:solidFill>
              </a:rPr>
              <a:t>格局六：</a:t>
            </a:r>
            <a:r>
              <a:rPr sz="2800">
                <a:solidFill>
                  <a:srgbClr val="C00000"/>
                </a:solidFill>
                <a:sym typeface="+mn-ea"/>
              </a:rPr>
              <a:t>道路自信、理论自信、</a:t>
            </a:r>
            <a:r>
              <a:rPr sz="3600">
                <a:solidFill>
                  <a:srgbClr val="00B050"/>
                </a:solidFill>
                <a:sym typeface="+mn-ea"/>
              </a:rPr>
              <a:t>制度自信</a:t>
            </a:r>
            <a:r>
              <a:rPr sz="2800">
                <a:solidFill>
                  <a:srgbClr val="C00000"/>
                </a:solidFill>
                <a:sym typeface="+mn-ea"/>
              </a:rPr>
              <a:t>和文化自信</a:t>
            </a:r>
            <a:endParaRPr lang="zh-CN" altLang="en-US" sz="2800">
              <a:solidFill>
                <a:srgbClr val="002060"/>
              </a:solidFill>
              <a:sym typeface="+mn-ea"/>
            </a:endParaRPr>
          </a:p>
        </p:txBody>
      </p:sp>
      <p:sp>
        <p:nvSpPr>
          <p:cNvPr id="4" name="内容占位符 3"/>
          <p:cNvSpPr>
            <a:spLocks noGrp="1"/>
          </p:cNvSpPr>
          <p:nvPr>
            <p:ph idx="1"/>
          </p:nvPr>
        </p:nvSpPr>
        <p:spPr>
          <a:xfrm>
            <a:off x="669925" y="1005840"/>
            <a:ext cx="6113145" cy="5335270"/>
          </a:xfrm>
        </p:spPr>
        <p:txBody>
          <a:bodyPr>
            <a:normAutofit lnSpcReduction="20000"/>
          </a:bodyPr>
          <a:lstStyle/>
          <a:p>
            <a:r>
              <a:rPr lang="zh-CN" altLang="en-US" sz="2800">
                <a:solidFill>
                  <a:srgbClr val="002060"/>
                </a:solidFill>
              </a:rPr>
              <a:t>例</a:t>
            </a:r>
            <a:r>
              <a:rPr lang="en-US" altLang="zh-CN" sz="2800">
                <a:solidFill>
                  <a:srgbClr val="002060"/>
                </a:solidFill>
              </a:rPr>
              <a:t>2</a:t>
            </a:r>
            <a:r>
              <a:rPr sz="2800">
                <a:solidFill>
                  <a:srgbClr val="002060"/>
                </a:solidFill>
              </a:rPr>
              <a:t>：</a:t>
            </a:r>
            <a:r>
              <a:rPr lang="zh-CN" altLang="en-US" sz="2800">
                <a:solidFill>
                  <a:srgbClr val="002060"/>
                </a:solidFill>
              </a:rPr>
              <a:t>回首脱贫攻坚这些年，是什么力量能够在960多万平方公里的土地上重新配置资源，让各种要素向农村贫困地区汇集？是什么力量能够在超大规模国家形成上下联动、左右衔接的组织体系，让扶贫工作系统高效运转？是什么力量能够推动如此多的干部扎根贫困地区，让贫困群众有了脱贫带头人？这种力量，就是中国共产党的领导，就是</a:t>
            </a:r>
            <a:r>
              <a:rPr lang="zh-CN" altLang="en-US" sz="2800" b="1">
                <a:solidFill>
                  <a:schemeClr val="tx1"/>
                </a:solidFill>
              </a:rPr>
              <a:t>中国特色社会主义制度的显著优势</a:t>
            </a:r>
            <a:r>
              <a:rPr lang="zh-CN" altLang="en-US" sz="2800">
                <a:solidFill>
                  <a:srgbClr val="002060"/>
                </a:solidFill>
              </a:rPr>
              <a:t>。</a:t>
            </a:r>
          </a:p>
        </p:txBody>
      </p:sp>
      <p:pic>
        <p:nvPicPr>
          <p:cNvPr id="3" name="图片 2"/>
          <p:cNvPicPr>
            <a:picLocks noChangeAspect="1"/>
          </p:cNvPicPr>
          <p:nvPr/>
        </p:nvPicPr>
        <p:blipFill>
          <a:blip r:embed="rId2"/>
          <a:stretch>
            <a:fillRect/>
          </a:stretch>
        </p:blipFill>
        <p:spPr>
          <a:xfrm>
            <a:off x="6958330" y="1156970"/>
            <a:ext cx="4563745" cy="5033010"/>
          </a:xfrm>
          <a:prstGeom prst="rect">
            <a:avLst/>
          </a:prstGeom>
        </p:spPr>
      </p:pic>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741680"/>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3600">
                <a:solidFill>
                  <a:srgbClr val="C00000"/>
                </a:solidFill>
              </a:rPr>
              <a:t>格局七：爱国热情</a:t>
            </a:r>
            <a:endParaRPr lang="zh-CN" altLang="en-US" sz="3600">
              <a:solidFill>
                <a:srgbClr val="C00000"/>
              </a:solidFill>
              <a:sym typeface="+mn-ea"/>
            </a:endParaRPr>
          </a:p>
        </p:txBody>
      </p:sp>
      <p:sp>
        <p:nvSpPr>
          <p:cNvPr id="4" name="内容占位符 3"/>
          <p:cNvSpPr>
            <a:spLocks noGrp="1"/>
          </p:cNvSpPr>
          <p:nvPr>
            <p:ph idx="1"/>
          </p:nvPr>
        </p:nvSpPr>
        <p:spPr>
          <a:xfrm>
            <a:off x="669925" y="1148715"/>
            <a:ext cx="7015480" cy="5335270"/>
          </a:xfrm>
        </p:spPr>
        <p:txBody>
          <a:bodyPr>
            <a:normAutofit fontScale="90000" lnSpcReduction="20000"/>
          </a:bodyPr>
          <a:lstStyle/>
          <a:p>
            <a:r>
              <a:rPr lang="zh-CN" altLang="en-US" sz="2800">
                <a:solidFill>
                  <a:srgbClr val="002060"/>
                </a:solidFill>
              </a:rPr>
              <a:t>例</a:t>
            </a:r>
            <a:r>
              <a:rPr sz="2800">
                <a:solidFill>
                  <a:srgbClr val="002060"/>
                </a:solidFill>
              </a:rPr>
              <a:t>1：</a:t>
            </a:r>
            <a:r>
              <a:rPr lang="zh-CN" altLang="en-US" sz="2800">
                <a:solidFill>
                  <a:srgbClr val="002060"/>
                </a:solidFill>
              </a:rPr>
              <a:t>困难面前，每个人都是同舟者。我们同心同德、和衷共济，展现出强大的民族凝聚力、深沉的</a:t>
            </a:r>
            <a:r>
              <a:rPr lang="zh-CN" altLang="en-US" sz="2800" b="1">
                <a:solidFill>
                  <a:schemeClr val="tx1"/>
                </a:solidFill>
              </a:rPr>
              <a:t>爱国主义精神</a:t>
            </a:r>
            <a:r>
              <a:rPr lang="zh-CN" altLang="en-US" sz="2800">
                <a:solidFill>
                  <a:srgbClr val="002060"/>
                </a:solidFill>
              </a:rPr>
              <a:t>。协同作战、对口帮扶，华夏大地上涌动着的，是同气连枝的人间大爱；南下北上、东行西进，将举国上下拧成一股绳的，是患难与共的家国情怀。诗人吉狄马加写道：“让我们用成千上万个人的意志/凝聚成一个强大的生命，在穹顶/散发出比古老的太阳更年轻的光”。无数个“我”组成“我们”、无数个“小家”组成“大家”，集聚起团结如一人的强大合力，书写了气势磅礴的战疫篇章。</a:t>
            </a:r>
          </a:p>
        </p:txBody>
      </p:sp>
      <p:pic>
        <p:nvPicPr>
          <p:cNvPr id="3" name="图片 2"/>
          <p:cNvPicPr>
            <a:picLocks noChangeAspect="1"/>
          </p:cNvPicPr>
          <p:nvPr/>
        </p:nvPicPr>
        <p:blipFill>
          <a:blip r:embed="rId2"/>
          <a:stretch>
            <a:fillRect/>
          </a:stretch>
        </p:blipFill>
        <p:spPr>
          <a:xfrm>
            <a:off x="7686040" y="1982470"/>
            <a:ext cx="3836035" cy="3924300"/>
          </a:xfrm>
          <a:prstGeom prst="rect">
            <a:avLst/>
          </a:prstGeom>
        </p:spPr>
      </p:pic>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36550"/>
            <a:ext cx="7100570" cy="6275705"/>
          </a:xfrm>
        </p:spPr>
        <p:txBody>
          <a:bodyPr>
            <a:noAutofit/>
          </a:bodyPr>
          <a:lstStyle/>
          <a:p>
            <a:pPr marL="0" algn="l">
              <a:buClrTx/>
              <a:buSzTx/>
            </a:pPr>
            <a:r>
              <a:rPr lang="zh-CN" altLang="en-US" sz="2800">
                <a:solidFill>
                  <a:srgbClr val="002060"/>
                </a:solidFill>
              </a:rPr>
              <a:t>例</a:t>
            </a:r>
            <a:r>
              <a:rPr sz="2800">
                <a:solidFill>
                  <a:srgbClr val="002060"/>
                </a:solidFill>
              </a:rPr>
              <a:t>2： </a:t>
            </a:r>
            <a:r>
              <a:rPr lang="zh-CN" altLang="en-US" sz="2400">
                <a:solidFill>
                  <a:srgbClr val="002060"/>
                </a:solidFill>
              </a:rPr>
              <a:t>长征路上，血战湘江，重伤被俘的红34师师长陈树湘，撕开腹部伤口，绞断肠子，壮烈牺牲。抗美援朝，鏖战长津湖，战士们埋伏在零下40摄氏度的严寒中，冻死后仍保持随时准备冲锋的姿态。“两弹一星”元勋郭永怀乘坐的飞机失事，机毁人亡的瞬间，他仍不忘和警卫员一起用身体护住机密文件。扶贫干部黄文秀遍访百坭村195户贫困户，画出“贫困户分布图”，年轻的生命定格在扶贫路上。</a:t>
            </a:r>
          </a:p>
          <a:p>
            <a:pPr marL="0" algn="l">
              <a:buClrTx/>
              <a:buSzTx/>
            </a:pPr>
            <a:r>
              <a:rPr lang="zh-CN" altLang="en-US" sz="2400" b="1">
                <a:solidFill>
                  <a:schemeClr val="tx1"/>
                </a:solidFill>
                <a:effectLst>
                  <a:outerShdw blurRad="38100" dist="19050" dir="2700000" algn="tl" rotWithShape="0">
                    <a:schemeClr val="dk1">
                      <a:alpha val="40000"/>
                    </a:schemeClr>
                  </a:outerShdw>
                </a:effectLst>
              </a:rPr>
              <a:t>万千忠骨，万千热血，感人心者，是灼热的信仰信念，是炽烈的家国情怀，是属于这个政党、这个国家、这个民族的心史心声。</a:t>
            </a:r>
          </a:p>
        </p:txBody>
      </p:sp>
      <p:pic>
        <p:nvPicPr>
          <p:cNvPr id="2" name="图片 1"/>
          <p:cNvPicPr>
            <a:picLocks noChangeAspect="1"/>
          </p:cNvPicPr>
          <p:nvPr/>
        </p:nvPicPr>
        <p:blipFill>
          <a:blip r:embed="rId2"/>
          <a:stretch>
            <a:fillRect/>
          </a:stretch>
        </p:blipFill>
        <p:spPr>
          <a:xfrm>
            <a:off x="7770495" y="1137920"/>
            <a:ext cx="3952875" cy="4010025"/>
          </a:xfrm>
          <a:prstGeom prst="rect">
            <a:avLst/>
          </a:prstGeom>
        </p:spPr>
      </p:pic>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2021</a:t>
            </a:r>
            <a:r>
              <a:t>新</a:t>
            </a:r>
            <a:r>
              <a:rPr lang="zh-CN" altLang="en-US"/>
              <a:t>高考全国</a:t>
            </a:r>
            <a:r>
              <a:rPr lang="zh-CN" altLang="en-US">
                <a:latin typeface="宋体" panose="02010600030101010101" pitchFamily="2" charset="-122"/>
                <a:ea typeface="宋体" panose="02010600030101010101" pitchFamily="2" charset="-122"/>
              </a:rPr>
              <a:t>Ⅰ</a:t>
            </a:r>
            <a:r>
              <a:rPr lang="zh-CN" altLang="en-US"/>
              <a:t>卷立意格局剖析：</a:t>
            </a:r>
          </a:p>
        </p:txBody>
      </p:sp>
      <p:pic>
        <p:nvPicPr>
          <p:cNvPr id="4" name="内容占位符 3"/>
          <p:cNvPicPr>
            <a:picLocks noGrp="1" noChangeAspect="1"/>
          </p:cNvPicPr>
          <p:nvPr>
            <p:ph idx="1"/>
          </p:nvPr>
        </p:nvPicPr>
        <p:blipFill>
          <a:blip r:embed="rId2"/>
          <a:stretch>
            <a:fillRect/>
          </a:stretch>
        </p:blipFill>
        <p:spPr>
          <a:xfrm>
            <a:off x="537845" y="1056640"/>
            <a:ext cx="11115675" cy="3244850"/>
          </a:xfrm>
          <a:prstGeom prst="rect">
            <a:avLst/>
          </a:prstGeom>
        </p:spPr>
      </p:pic>
      <p:sp>
        <p:nvSpPr>
          <p:cNvPr id="5" name="矩形 4"/>
          <p:cNvSpPr/>
          <p:nvPr/>
        </p:nvSpPr>
        <p:spPr>
          <a:xfrm>
            <a:off x="1792923" y="4472940"/>
            <a:ext cx="8604885" cy="1014730"/>
          </a:xfrm>
          <a:prstGeom prst="rect">
            <a:avLst/>
          </a:prstGeom>
          <a:noFill/>
          <a:ln>
            <a:noFill/>
          </a:ln>
        </p:spPr>
        <p:txBody>
          <a:bodyPr wrap="none" rtlCol="0" anchor="t">
            <a:spAutoFit/>
          </a:bodyPr>
          <a:lstStyle/>
          <a:p>
            <a:pPr algn="ctr"/>
            <a:r>
              <a:rPr lang="zh-CN" altLang="en-US" sz="6000" b="1">
                <a:solidFill>
                  <a:schemeClr val="tx1"/>
                </a:solidFill>
                <a:effectLst>
                  <a:outerShdw blurRad="38100" dist="19050" dir="2700000" algn="tl" rotWithShape="0">
                    <a:schemeClr val="dk1">
                      <a:alpha val="40000"/>
                    </a:schemeClr>
                  </a:outerShdw>
                </a:effectLst>
              </a:rPr>
              <a:t>体育强身</a:t>
            </a:r>
            <a:r>
              <a:rPr lang="en-US" altLang="zh-CN" sz="6000" b="1">
                <a:solidFill>
                  <a:schemeClr val="tx1"/>
                </a:solidFill>
                <a:effectLst>
                  <a:outerShdw blurRad="38100" dist="19050" dir="2700000" algn="tl" rotWithShape="0">
                    <a:schemeClr val="dk1">
                      <a:alpha val="40000"/>
                    </a:schemeClr>
                  </a:outerShdw>
                </a:effectLst>
              </a:rPr>
              <a:t>           </a:t>
            </a:r>
            <a:r>
              <a:rPr lang="zh-CN" altLang="en-US" sz="6000" b="1">
                <a:solidFill>
                  <a:schemeClr val="tx1"/>
                </a:solidFill>
                <a:effectLst>
                  <a:outerShdw blurRad="38100" dist="19050" dir="2700000" algn="tl" rotWithShape="0">
                    <a:schemeClr val="dk1">
                      <a:alpha val="40000"/>
                    </a:schemeClr>
                  </a:outerShdw>
                </a:effectLst>
              </a:rPr>
              <a:t>精神强国</a:t>
            </a:r>
          </a:p>
        </p:txBody>
      </p:sp>
      <p:sp>
        <p:nvSpPr>
          <p:cNvPr id="6" name="右箭头 5"/>
          <p:cNvSpPr/>
          <p:nvPr/>
        </p:nvSpPr>
        <p:spPr>
          <a:xfrm>
            <a:off x="5291455" y="4636770"/>
            <a:ext cx="1609090" cy="6864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9595" y="266065"/>
            <a:ext cx="10952480" cy="6390005"/>
          </a:xfrm>
        </p:spPr>
        <p:txBody>
          <a:bodyPr>
            <a:noAutofit/>
          </a:bodyPr>
          <a:lstStyle/>
          <a:p>
            <a:r>
              <a:rPr lang="zh-CN" altLang="en-US" sz="2800" b="1">
                <a:solidFill>
                  <a:srgbClr val="FF0000"/>
                </a:solidFill>
              </a:rPr>
              <a:t>写作片段展示：</a:t>
            </a:r>
          </a:p>
          <a:p>
            <a:r>
              <a:rPr lang="zh-CN" altLang="en-US" sz="2400" b="1"/>
              <a:t>追溯历史</a:t>
            </a:r>
            <a:r>
              <a:rPr lang="zh-CN" altLang="en-US" sz="1800"/>
              <a:t>，中华民族五千年有过非常辉煌的成就，但也有过无数次艰难困苦、甚至亡国灭种的考验，但是英雄的中国人民从来不认命、不服输。那些埋头苦干的人，那些拼命硬干的人，那些为民请命的人，就是中国的脊梁。他们挽狂澜于既倒，扶大厦于将倾，传递着</a:t>
            </a:r>
            <a:r>
              <a:rPr lang="zh-CN" altLang="en-US" sz="1800" b="1">
                <a:solidFill>
                  <a:srgbClr val="FF0000"/>
                </a:solidFill>
              </a:rPr>
              <a:t>中华民族自强不息的精神</a:t>
            </a:r>
            <a:r>
              <a:rPr lang="zh-CN" altLang="en-US" sz="1800"/>
              <a:t>。</a:t>
            </a:r>
          </a:p>
          <a:p>
            <a:r>
              <a:rPr lang="zh-CN" altLang="en-US" sz="2400" b="1"/>
              <a:t>回望中国共产党百年风雨</a:t>
            </a:r>
            <a:r>
              <a:rPr lang="zh-CN" altLang="en-US" sz="1800"/>
              <a:t>，建党初期面对国民党的分裂行径和屠杀暴行，新生的政党幼弱的力量几至于牺牲殆尽，但是我们的党从血的教训中得出“枪杆子里出政权”的思想，打响南昌起义的枪声，从此有了中国共产党的第一支军队；国民党的封锁围剿使党和人民更加团结紧密，得出“人民，只有人民，才是推动历史前进的动力”的正确思想。</a:t>
            </a:r>
            <a:r>
              <a:rPr lang="zh-CN" altLang="en-US" sz="1800" b="1">
                <a:solidFill>
                  <a:srgbClr val="FF0000"/>
                </a:solidFill>
              </a:rPr>
              <a:t>共产党在幼弱中快速成长和壮大，又何尝不是“吾生而弱乎，或者天之诱我以至于强，未可知也”呢？</a:t>
            </a:r>
            <a:endParaRPr lang="zh-CN" altLang="en-US" sz="1800"/>
          </a:p>
          <a:p>
            <a:r>
              <a:rPr lang="zh-CN" altLang="en-US" sz="2400" b="1"/>
              <a:t>再观照当今时代</a:t>
            </a:r>
            <a:r>
              <a:rPr lang="zh-CN" altLang="en-US" sz="1800"/>
              <a:t>，站在“两个一百年”的历史交汇点，我们面临着世界百年未有之大变局，新兴科技飞速发展，后疫情时代面临诸多挑战和机遇。而目前中国因为各种历史原因导致的基础薄弱，国力尚处于发展中国家水平，更是因为政治体制和意识形态不被西方国家认可接受而居于弱势地位。</a:t>
            </a:r>
            <a:r>
              <a:rPr lang="zh-CN" altLang="en-US" sz="1800" b="1">
                <a:solidFill>
                  <a:srgbClr val="FF0000"/>
                </a:solidFill>
              </a:rPr>
              <a:t>面对强国的咄咄逼人甚至凌霸围攻，我们不必妄自菲薄，走好自己的路，办好自己的事，在危机中谋求先机，在挑战中保持强大。</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p:txBody>
          <a:bodyPr/>
          <a:lstStyle/>
          <a:p>
            <a:r>
              <a:rPr lang="zh-CN" altLang="en-US"/>
              <a:t>议论文的格局</a:t>
            </a:r>
            <a:r>
              <a:rPr lang="en-US" altLang="zh-CN"/>
              <a:t>     2021.8</a:t>
            </a:r>
          </a:p>
        </p:txBody>
      </p:sp>
      <p:sp>
        <p:nvSpPr>
          <p:cNvPr id="2" name="标题 1"/>
          <p:cNvSpPr>
            <a:spLocks noGrp="1"/>
          </p:cNvSpPr>
          <p:nvPr>
            <p:ph type="title" idx="13"/>
            <p:custDataLst>
              <p:tags r:id="rId4"/>
            </p:custDataLst>
          </p:nvPr>
        </p:nvSpPr>
        <p:spPr/>
        <p:txBody>
          <a:bodyPr/>
          <a:lstStyle/>
          <a:p>
            <a:r>
              <a:rPr lang="en-US" altLang="zh-CN"/>
              <a:t>THANKS</a:t>
            </a:r>
          </a:p>
        </p:txBody>
      </p:sp>
      <p:pic>
        <p:nvPicPr>
          <p:cNvPr id="4" name="New picture"/>
          <p:cNvPicPr/>
          <p:nvPr/>
        </p:nvPicPr>
        <p:blipFill>
          <a:blip r:embed="rId5"/>
          <a:stretch>
            <a:fillRect/>
          </a:stretch>
        </p:blipFill>
        <p:spPr>
          <a:xfrm>
            <a:off x="11417300" y="12204700"/>
            <a:ext cx="317500" cy="2286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p:nvPr>
            <p:custDataLst>
              <p:tags r:id="rId3"/>
            </p:custDataLst>
          </p:nvPr>
        </p:nvPicPr>
        <p:blipFill>
          <a:blip r:embed="rId2"/>
          <a:stretch>
            <a:fillRect/>
          </a:stretch>
        </p:blipFill>
        <p:spPr>
          <a:xfrm>
            <a:off x="0" y="0"/>
            <a:ext cx="12192000" cy="6858000"/>
          </a:xfrm>
          <a:prstGeom prst="rect">
            <a:avLst/>
          </a:prstGeom>
        </p:spPr>
      </p:pic>
      <p:sp>
        <p:nvSpPr>
          <p:cNvPr id="15" name="矩形 14"/>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13" name="文本框 12"/>
          <p:cNvSpPr txBox="1"/>
          <p:nvPr>
            <p:custDataLst>
              <p:tags r:id="rId5"/>
            </p:custDataLst>
          </p:nvPr>
        </p:nvSpPr>
        <p:spPr>
          <a:xfrm>
            <a:off x="608400" y="608400"/>
            <a:ext cx="10970823" cy="706755"/>
          </a:xfrm>
          <a:prstGeom prst="rect">
            <a:avLst/>
          </a:prstGeom>
        </p:spPr>
        <p:style>
          <a:lnRef idx="1">
            <a:schemeClr val="accent6"/>
          </a:lnRef>
          <a:fillRef idx="2">
            <a:schemeClr val="accent6"/>
          </a:fillRef>
          <a:effectRef idx="1">
            <a:schemeClr val="accent6"/>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a:solidFill>
                  <a:schemeClr val="tx1">
                    <a:lumMod val="85000"/>
                    <a:lumOff val="15000"/>
                  </a:schemeClr>
                </a:solidFill>
                <a:latin typeface="Arial" panose="020b0604020202020204" pitchFamily="34" charset="0"/>
              </a:rPr>
              <a:t>精选任仲平文章</a:t>
            </a:r>
            <a:r>
              <a:rPr lang="en-US" altLang="zh-CN">
                <a:solidFill>
                  <a:schemeClr val="tx1">
                    <a:lumMod val="85000"/>
                    <a:lumOff val="15000"/>
                  </a:schemeClr>
                </a:solidFill>
                <a:latin typeface="Arial" panose="020b0604020202020204" pitchFamily="34" charset="0"/>
              </a:rPr>
              <a:t>12</a:t>
            </a:r>
            <a:r>
              <a:rPr>
                <a:solidFill>
                  <a:schemeClr val="tx1">
                    <a:lumMod val="85000"/>
                    <a:lumOff val="15000"/>
                  </a:schemeClr>
                </a:solidFill>
                <a:latin typeface="Arial" panose="020b0604020202020204" pitchFamily="34" charset="0"/>
              </a:rPr>
              <a:t>篇</a:t>
            </a:r>
            <a:r>
              <a:rPr lang="zh-CN" altLang="en-US">
                <a:solidFill>
                  <a:schemeClr val="tx1">
                    <a:lumMod val="85000"/>
                    <a:lumOff val="15000"/>
                  </a:schemeClr>
                </a:solidFill>
                <a:latin typeface="Arial" panose="020b0604020202020204" pitchFamily="34" charset="0"/>
              </a:rPr>
              <a:t>（</a:t>
            </a:r>
            <a:r>
              <a:rPr lang="en-US" altLang="zh-CN">
                <a:solidFill>
                  <a:schemeClr val="tx1">
                    <a:lumMod val="85000"/>
                    <a:lumOff val="15000"/>
                  </a:schemeClr>
                </a:solidFill>
                <a:latin typeface="Arial" panose="020b0604020202020204" pitchFamily="34" charset="0"/>
              </a:rPr>
              <a:t>2019~2021</a:t>
            </a:r>
            <a:r>
              <a:rPr>
                <a:solidFill>
                  <a:schemeClr val="tx1">
                    <a:lumMod val="85000"/>
                    <a:lumOff val="15000"/>
                  </a:schemeClr>
                </a:solidFill>
                <a:latin typeface="Arial" panose="020b0604020202020204" pitchFamily="34" charset="0"/>
              </a:rPr>
              <a:t>）</a:t>
            </a:r>
          </a:p>
        </p:txBody>
      </p:sp>
      <p:pic>
        <p:nvPicPr>
          <p:cNvPr id="16" name="图片 15"/>
          <p:cNvPicPr>
            <a:picLocks noChangeAspect="1"/>
          </p:cNvPicPr>
          <p:nvPr/>
        </p:nvPicPr>
        <p:blipFill>
          <a:blip r:embed="rId6"/>
          <a:stretch>
            <a:fillRect/>
          </a:stretch>
        </p:blipFill>
        <p:spPr>
          <a:xfrm>
            <a:off x="608330" y="1315085"/>
            <a:ext cx="10970895" cy="4756150"/>
          </a:xfrm>
          <a:prstGeom prst="rect">
            <a:avLst/>
          </a:prstGeom>
        </p:spPr>
      </p:pic>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custDataLst>
              <p:tags r:id="rId3"/>
            </p:custDataLst>
          </p:nvPr>
        </p:nvSpPr>
        <p:spPr>
          <a:xfrm>
            <a:off x="877570" y="1633220"/>
            <a:ext cx="2663190" cy="3383915"/>
          </a:xfrm>
          <a:prstGeom prst="rect">
            <a:avLst/>
          </a:prstGeom>
          <a:noFill/>
        </p:spPr>
        <p:txBody>
          <a:bodyPr wrap="square" rtlCol="0" anchor="ctr" anchorCtr="0">
            <a:normAutofit fontScale="90000"/>
          </a:bodyPr>
          <a:lstStyle/>
          <a:p>
            <a:pPr algn="ctr"/>
            <a:r>
              <a:rPr lang="zh-CN" altLang="en-US" sz="6600" spc="200">
                <a:solidFill>
                  <a:schemeClr val="bg1"/>
                </a:solidFill>
                <a:latin typeface="Arial" panose="020b0604020202020204" pitchFamily="34" charset="0"/>
                <a:ea typeface="汉仪旗黑-85S" panose="00020600040101010101" pitchFamily="18" charset="-122"/>
              </a:rPr>
              <a:t>新高考</a:t>
            </a:r>
          </a:p>
          <a:p>
            <a:pPr algn="ctr"/>
            <a:r>
              <a:rPr lang="zh-CN" altLang="en-US" sz="6600" spc="200">
                <a:solidFill>
                  <a:schemeClr val="bg1"/>
                </a:solidFill>
                <a:latin typeface="Arial" panose="020b0604020202020204" pitchFamily="34" charset="0"/>
                <a:ea typeface="汉仪旗黑-85S" panose="00020600040101010101" pitchFamily="18" charset="-122"/>
              </a:rPr>
              <a:t>风向标</a:t>
            </a:r>
          </a:p>
        </p:txBody>
      </p:sp>
      <p:sp>
        <p:nvSpPr>
          <p:cNvPr id="3" name="内容占位符 2"/>
          <p:cNvSpPr>
            <a:spLocks noGrp="1"/>
          </p:cNvSpPr>
          <p:nvPr>
            <p:ph idx="1"/>
          </p:nvPr>
        </p:nvSpPr>
        <p:spPr>
          <a:xfrm>
            <a:off x="4483735" y="821690"/>
            <a:ext cx="7303135" cy="5330190"/>
          </a:xfrm>
          <a:solidFill>
            <a:schemeClr val="accent1">
              <a:lumMod val="20000"/>
              <a:lumOff val="80000"/>
            </a:schemeClr>
          </a:solidFill>
        </p:spPr>
        <p:txBody>
          <a:bodyPr>
            <a:noAutofit/>
          </a:bodyPr>
          <a:lstStyle/>
          <a:p>
            <a:pPr>
              <a:lnSpc>
                <a:spcPct val="150000"/>
              </a:lnSpc>
            </a:pPr>
            <a:r>
              <a:rPr sz="3200">
                <a:latin typeface="华文中宋" panose="02010600040101010101" charset="-122"/>
                <a:ea typeface="华文中宋" panose="02010600040101010101" charset="-122"/>
                <a:cs typeface="华文中宋" panose="02010600040101010101" charset="-122"/>
              </a:rPr>
              <a:t>2018年，习近平总书记在全国教育大会上指出，要努力构建</a:t>
            </a:r>
            <a:r>
              <a:rPr sz="3200" b="1">
                <a:solidFill>
                  <a:srgbClr val="C00000"/>
                </a:solidFill>
                <a:latin typeface="华文中宋" panose="02010600040101010101" charset="-122"/>
                <a:ea typeface="华文中宋" panose="02010600040101010101" charset="-122"/>
                <a:cs typeface="华文中宋" panose="02010600040101010101" charset="-122"/>
              </a:rPr>
              <a:t>德智体美劳全面培养</a:t>
            </a:r>
            <a:r>
              <a:rPr sz="3200">
                <a:latin typeface="华文中宋" panose="02010600040101010101" charset="-122"/>
                <a:ea typeface="华文中宋" panose="02010600040101010101" charset="-122"/>
                <a:cs typeface="华文中宋" panose="02010600040101010101" charset="-122"/>
              </a:rPr>
              <a:t>的教育体系，形成更高水平的人才培养体系；要深化教育体制改革，健全</a:t>
            </a:r>
            <a:r>
              <a:rPr sz="3200" b="1">
                <a:solidFill>
                  <a:srgbClr val="C00000"/>
                </a:solidFill>
                <a:latin typeface="华文中宋" panose="02010600040101010101" charset="-122"/>
                <a:ea typeface="华文中宋" panose="02010600040101010101" charset="-122"/>
                <a:cs typeface="华文中宋" panose="02010600040101010101" charset="-122"/>
              </a:rPr>
              <a:t>立德树人</a:t>
            </a:r>
            <a:r>
              <a:rPr sz="3200">
                <a:latin typeface="华文中宋" panose="02010600040101010101" charset="-122"/>
                <a:ea typeface="华文中宋" panose="02010600040101010101" charset="-122"/>
                <a:cs typeface="华文中宋" panose="02010600040101010101" charset="-122"/>
              </a:rPr>
              <a:t>落实机制，扭转不科学的教育评价导向，从根本上解决</a:t>
            </a:r>
            <a:r>
              <a:rPr sz="3200" b="1">
                <a:solidFill>
                  <a:srgbClr val="C00000"/>
                </a:solidFill>
                <a:latin typeface="华文中宋" panose="02010600040101010101" charset="-122"/>
                <a:ea typeface="华文中宋" panose="02010600040101010101" charset="-122"/>
                <a:cs typeface="华文中宋" panose="02010600040101010101" charset="-122"/>
              </a:rPr>
              <a:t>教育评价指挥棒</a:t>
            </a:r>
            <a:r>
              <a:rPr sz="3200">
                <a:latin typeface="华文中宋" panose="02010600040101010101" charset="-122"/>
                <a:ea typeface="华文中宋" panose="02010600040101010101" charset="-122"/>
                <a:cs typeface="华文中宋" panose="02010600040101010101" charset="-122"/>
              </a:rPr>
              <a:t>问题。</a:t>
            </a:r>
          </a:p>
          <a:p>
            <a:pPr marL="0" indent="0">
              <a:lnSpc>
                <a:spcPct val="150000"/>
              </a:lnSpc>
              <a:buNone/>
            </a:pPr>
            <a:endParaRPr sz="3200">
              <a:latin typeface="华文中宋" panose="02010600040101010101" charset="-122"/>
              <a:ea typeface="华文中宋" panose="02010600040101010101" charset="-122"/>
              <a:cs typeface="华文中宋" panose="02010600040101010101" charset="-122"/>
            </a:endParaRPr>
          </a:p>
        </p:txBody>
      </p:sp>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custDataLst>
              <p:tags r:id="rId3"/>
            </p:custDataLst>
          </p:nvPr>
        </p:nvSpPr>
        <p:spPr>
          <a:xfrm>
            <a:off x="890270" y="1620520"/>
            <a:ext cx="2663190" cy="3383915"/>
          </a:xfrm>
          <a:prstGeom prst="rect">
            <a:avLst/>
          </a:prstGeom>
          <a:noFill/>
        </p:spPr>
        <p:txBody>
          <a:bodyPr wrap="square" rtlCol="0" anchor="ctr" anchorCtr="0">
            <a:normAutofit fontScale="90000"/>
          </a:bodyPr>
          <a:lstStyle/>
          <a:p>
            <a:pPr algn="ctr"/>
            <a:r>
              <a:rPr lang="zh-CN" altLang="en-US" sz="6600" spc="200">
                <a:solidFill>
                  <a:schemeClr val="bg1"/>
                </a:solidFill>
                <a:latin typeface="Arial" panose="020b0604020202020204" pitchFamily="34" charset="0"/>
                <a:ea typeface="汉仪旗黑-85S" panose="00020600040101010101" pitchFamily="18" charset="-122"/>
              </a:rPr>
              <a:t>新高考</a:t>
            </a:r>
          </a:p>
          <a:p>
            <a:pPr algn="ctr"/>
            <a:r>
              <a:rPr lang="zh-CN" altLang="en-US" sz="6600" spc="200">
                <a:solidFill>
                  <a:schemeClr val="bg1"/>
                </a:solidFill>
                <a:latin typeface="Arial" panose="020b0604020202020204" pitchFamily="34" charset="0"/>
                <a:ea typeface="汉仪旗黑-85S" panose="00020600040101010101" pitchFamily="18" charset="-122"/>
              </a:rPr>
              <a:t>风向标</a:t>
            </a:r>
          </a:p>
        </p:txBody>
      </p:sp>
      <p:sp>
        <p:nvSpPr>
          <p:cNvPr id="3" name="内容占位符 2"/>
          <p:cNvSpPr>
            <a:spLocks noGrp="1"/>
          </p:cNvSpPr>
          <p:nvPr>
            <p:ph idx="1"/>
          </p:nvPr>
        </p:nvSpPr>
        <p:spPr>
          <a:xfrm>
            <a:off x="4408170" y="502285"/>
            <a:ext cx="7315200" cy="6144260"/>
          </a:xfrm>
          <a:solidFill>
            <a:schemeClr val="accent1">
              <a:lumMod val="20000"/>
              <a:lumOff val="80000"/>
            </a:schemeClr>
          </a:solidFill>
        </p:spPr>
        <p:txBody>
          <a:bodyPr>
            <a:noAutofit/>
          </a:bodyPr>
          <a:lstStyle/>
          <a:p>
            <a:r>
              <a:rPr sz="2000"/>
              <a:t>语文科考试内容改革和命题工作，始终坚持以习近平新时代中国特色社会主义思想为指导，</a:t>
            </a:r>
            <a:r>
              <a:rPr sz="2000" b="1">
                <a:solidFill>
                  <a:srgbClr val="C00000"/>
                </a:solidFill>
              </a:rPr>
              <a:t>全面贯彻党的教育方针，落实立德树人根本任务</a:t>
            </a:r>
            <a:r>
              <a:rPr sz="2000"/>
              <a:t>；充分发挥语文的强大育人功能和不可替代的优势，有机融入</a:t>
            </a:r>
            <a:r>
              <a:rPr sz="2000" b="1">
                <a:solidFill>
                  <a:srgbClr val="C00000"/>
                </a:solidFill>
              </a:rPr>
              <a:t>社会主义核心价值观教育</a:t>
            </a:r>
            <a:r>
              <a:rPr sz="2000"/>
              <a:t>，继承和弘扬</a:t>
            </a:r>
            <a:r>
              <a:rPr sz="2000" b="1">
                <a:solidFill>
                  <a:srgbClr val="C00000"/>
                </a:solidFill>
              </a:rPr>
              <a:t>中华优秀传统文化、革命文化、社会主义先进文化</a:t>
            </a:r>
            <a:r>
              <a:rPr sz="2000"/>
              <a:t>，加强</a:t>
            </a:r>
            <a:r>
              <a:rPr sz="2000" b="1">
                <a:solidFill>
                  <a:srgbClr val="C00000"/>
                </a:solidFill>
              </a:rPr>
              <a:t>法治意识、国家安全、民族团结、生态文明</a:t>
            </a:r>
            <a:r>
              <a:rPr sz="2000"/>
              <a:t>等方面的教育，培养良好</a:t>
            </a:r>
            <a:r>
              <a:rPr sz="2000" b="1">
                <a:solidFill>
                  <a:srgbClr val="C00000"/>
                </a:solidFill>
              </a:rPr>
              <a:t>政治素质、道德品质和健全人格</a:t>
            </a:r>
            <a:r>
              <a:rPr sz="2000"/>
              <a:t>的社会主义建设者和接班人，增强中国特色社会主义</a:t>
            </a:r>
            <a:r>
              <a:rPr sz="2000" b="1">
                <a:solidFill>
                  <a:srgbClr val="C00000"/>
                </a:solidFill>
              </a:rPr>
              <a:t>道路自信、理论自信、制度自信和文化自信</a:t>
            </a:r>
            <a:r>
              <a:rPr sz="2000"/>
              <a:t>；关注学生个性化、多样化发展需求在高考语文中的体现，关注与高中语文课程改革理念与实践的衔接，大力促进学生语文核心素养的形成与发展。</a:t>
            </a:r>
          </a:p>
          <a:p>
            <a:pPr marL="0" indent="0">
              <a:buNone/>
            </a:pPr>
            <a:r>
              <a:rPr lang="en-US" sz="2000">
                <a:sym typeface="+mn-ea"/>
              </a:rPr>
              <a:t>——</a:t>
            </a:r>
            <a:r>
              <a:rPr sz="2000">
                <a:sym typeface="+mn-ea"/>
              </a:rPr>
              <a:t>《基于高考评价体系的语文科考试内容改革实施路径》</a:t>
            </a:r>
            <a:r>
              <a:rPr lang="zh-CN" sz="2000">
                <a:sym typeface="+mn-ea"/>
              </a:rPr>
              <a:t>（张开，《中国考试》</a:t>
            </a:r>
            <a:r>
              <a:rPr lang="en-US" altLang="zh-CN" sz="2000">
                <a:sym typeface="+mn-ea"/>
              </a:rPr>
              <a:t>2019</a:t>
            </a:r>
            <a:r>
              <a:rPr lang="zh-CN" altLang="en-US" sz="2000">
                <a:sym typeface="+mn-ea"/>
              </a:rPr>
              <a:t>年第</a:t>
            </a:r>
            <a:r>
              <a:rPr lang="en-US" altLang="zh-CN" sz="2000">
                <a:sym typeface="+mn-ea"/>
              </a:rPr>
              <a:t>12</a:t>
            </a:r>
            <a:r>
              <a:rPr lang="zh-CN" altLang="en-US" sz="2000">
                <a:sym typeface="+mn-ea"/>
              </a:rPr>
              <a:t>期）</a:t>
            </a:r>
          </a:p>
        </p:txBody>
      </p:sp>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custDataLst>
              <p:tags r:id="rId3"/>
            </p:custDataLst>
          </p:nvPr>
        </p:nvSpPr>
        <p:spPr>
          <a:xfrm>
            <a:off x="877570" y="1633220"/>
            <a:ext cx="2663190" cy="3383915"/>
          </a:xfrm>
          <a:prstGeom prst="rect">
            <a:avLst/>
          </a:prstGeom>
          <a:noFill/>
        </p:spPr>
        <p:txBody>
          <a:bodyPr wrap="square" rtlCol="0" anchor="ctr" anchorCtr="0">
            <a:normAutofit fontScale="90000"/>
          </a:bodyPr>
          <a:lstStyle/>
          <a:p>
            <a:pPr algn="ctr"/>
            <a:r>
              <a:rPr lang="zh-CN" altLang="en-US" sz="6600" spc="200">
                <a:solidFill>
                  <a:schemeClr val="bg1"/>
                </a:solidFill>
                <a:latin typeface="Arial" panose="020b0604020202020204" pitchFamily="34" charset="0"/>
                <a:ea typeface="汉仪旗黑-85S" panose="00020600040101010101" pitchFamily="18" charset="-122"/>
              </a:rPr>
              <a:t>新高考</a:t>
            </a:r>
          </a:p>
          <a:p>
            <a:pPr algn="ctr"/>
            <a:r>
              <a:rPr lang="zh-CN" altLang="en-US" sz="6600" spc="200">
                <a:solidFill>
                  <a:schemeClr val="bg1"/>
                </a:solidFill>
                <a:latin typeface="Arial" panose="020b0604020202020204" pitchFamily="34" charset="0"/>
                <a:ea typeface="汉仪旗黑-85S" panose="00020600040101010101" pitchFamily="18" charset="-122"/>
              </a:rPr>
              <a:t>风向标</a:t>
            </a:r>
          </a:p>
        </p:txBody>
      </p:sp>
      <p:sp>
        <p:nvSpPr>
          <p:cNvPr id="3" name="内容占位符 2"/>
          <p:cNvSpPr>
            <a:spLocks noGrp="1"/>
          </p:cNvSpPr>
          <p:nvPr>
            <p:ph idx="1"/>
          </p:nvPr>
        </p:nvSpPr>
        <p:spPr>
          <a:xfrm>
            <a:off x="4408170" y="325755"/>
            <a:ext cx="7615555" cy="6233160"/>
          </a:xfrm>
        </p:spPr>
        <p:txBody>
          <a:bodyPr>
            <a:noAutofit/>
          </a:bodyPr>
          <a:lstStyle/>
          <a:p>
            <a:r>
              <a:rPr lang="zh-CN" altLang="en-US" sz="2400"/>
              <a:t>语文高考要发挥坚定学生理想信念的积极作用，培养学生的</a:t>
            </a:r>
            <a:r>
              <a:rPr lang="zh-CN" altLang="en-US" sz="3200" b="1">
                <a:solidFill>
                  <a:srgbClr val="C00000"/>
                </a:solidFill>
              </a:rPr>
              <a:t>爱国热情</a:t>
            </a:r>
            <a:r>
              <a:rPr lang="zh-CN" altLang="en-US" sz="2400"/>
              <a:t>，使学生在历史与现实、时代与发展中,感受</a:t>
            </a:r>
            <a:r>
              <a:rPr lang="zh-CN" altLang="en-US" sz="2400">
                <a:solidFill>
                  <a:srgbClr val="C00000"/>
                </a:solidFill>
              </a:rPr>
              <a:t>中华优秀传统文化、革命文化和社会主义先进文化</a:t>
            </a:r>
            <a:r>
              <a:rPr lang="zh-CN" altLang="en-US" sz="2400"/>
              <a:t>；发挥育人功能，让学生在考查情境中得到品格之美的浸润和熏陶，帮助学生</a:t>
            </a:r>
            <a:r>
              <a:rPr lang="zh-CN" altLang="en-US" sz="2400">
                <a:solidFill>
                  <a:srgbClr val="C00000"/>
                </a:solidFill>
              </a:rPr>
              <a:t>提升</a:t>
            </a:r>
            <a:r>
              <a:rPr lang="zh-CN" altLang="en-US" sz="2400"/>
              <a:t> </a:t>
            </a:r>
            <a:r>
              <a:rPr lang="zh-CN" altLang="en-US" sz="2400">
                <a:solidFill>
                  <a:srgbClr val="C00000"/>
                </a:solidFill>
              </a:rPr>
              <a:t>思想道德品行，树立正确的道德观念</a:t>
            </a:r>
            <a:r>
              <a:rPr lang="zh-CN" altLang="en-US" sz="2400"/>
              <a:t>，全面提升个人的人格境界和精神文明水平；彰显语文独特的美育特质，如通过古代诗歌的鉴赏感受文学的意象之美、形象之美、色彩之美，甚至语言文字精练之美，帮助学生形成正确的审美观，提高审美情趣，涵育审美修养，养成感受美、鉴赏美、创造美的能力。</a:t>
            </a:r>
          </a:p>
          <a:p>
            <a:pPr marL="0" indent="0">
              <a:buNone/>
            </a:pPr>
            <a:r>
              <a:rPr lang="zh-CN" altLang="en-US" sz="2000"/>
              <a:t>——《基于高考评价体系的语文考试内容改革设计》（倪文尖、张开《语文建设》2020年第2期）</a:t>
            </a:r>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p:nvPr>
            <p:custDataLst>
              <p:tags r:id="rId3"/>
            </p:custDataLst>
          </p:nvPr>
        </p:nvPicPr>
        <p:blipFill>
          <a:blip r:embed="rId2"/>
          <a:stretch>
            <a:fillRect/>
          </a:stretch>
        </p:blipFill>
        <p:spPr>
          <a:xfrm>
            <a:off x="0" y="0"/>
            <a:ext cx="12192000" cy="6858000"/>
          </a:xfrm>
          <a:prstGeom prst="rect">
            <a:avLst/>
          </a:prstGeom>
        </p:spPr>
      </p:pic>
      <p:sp>
        <p:nvSpPr>
          <p:cNvPr id="25" name="矩形 24"/>
          <p:cNvSpPr/>
          <p:nvPr>
            <p:custDataLst>
              <p:tags r:id="rId4"/>
            </p:custDataLst>
          </p:nvPr>
        </p:nvSpPr>
        <p:spPr>
          <a:xfrm>
            <a:off x="29334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1040130" y="1630680"/>
            <a:ext cx="2928620" cy="1700530"/>
          </a:xfrm>
          <a:prstGeom prst="rect">
            <a:avLst/>
          </a:prstGeom>
          <a:noFill/>
        </p:spPr>
        <p:txBody>
          <a:bodyPr wrap="square" rtlCol="0"/>
          <a:lstStyle/>
          <a:p>
            <a:pPr algn="l"/>
            <a:r>
              <a:rPr lang="zh-CN" altLang="en-US" sz="2400" b="1">
                <a:solidFill>
                  <a:srgbClr val="C00000"/>
                </a:solidFill>
                <a:latin typeface="仿宋" panose="02010609060101010101" charset="-122"/>
                <a:ea typeface="仿宋" panose="02010609060101010101" charset="-122"/>
                <a:cs typeface="仿宋" panose="02010609060101010101" charset="-122"/>
              </a:rPr>
              <a:t>“不忘初心、牢记使命”主题教育</a:t>
            </a:r>
          </a:p>
          <a:p>
            <a:pPr algn="l"/>
            <a:endParaRPr lang="zh-CN" altLang="en-US" sz="2400" b="1">
              <a:solidFill>
                <a:srgbClr val="C00000"/>
              </a:solidFill>
              <a:latin typeface="仿宋" panose="02010609060101010101" charset="-122"/>
              <a:ea typeface="仿宋" panose="02010609060101010101" charset="-122"/>
              <a:cs typeface="仿宋" panose="02010609060101010101" charset="-122"/>
            </a:endParaRPr>
          </a:p>
          <a:p>
            <a:pPr algn="l"/>
            <a:r>
              <a:rPr lang="zh-CN" altLang="en-US" sz="2400" b="1">
                <a:solidFill>
                  <a:srgbClr val="C00000"/>
                </a:solidFill>
                <a:latin typeface="仿宋" panose="02010609060101010101" charset="-122"/>
                <a:ea typeface="仿宋" panose="02010609060101010101" charset="-122"/>
                <a:cs typeface="仿宋" panose="02010609060101010101" charset="-122"/>
              </a:rPr>
              <a:t>三牛精神</a:t>
            </a:r>
          </a:p>
        </p:txBody>
      </p:sp>
      <p:sp>
        <p:nvSpPr>
          <p:cNvPr id="4" name="椭圆 3"/>
          <p:cNvSpPr/>
          <p:nvPr>
            <p:custDataLst>
              <p:tags r:id="rId6"/>
            </p:custDataLst>
          </p:nvPr>
        </p:nvSpPr>
        <p:spPr>
          <a:xfrm>
            <a:off x="613515" y="1643926"/>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1</a:t>
            </a:r>
          </a:p>
        </p:txBody>
      </p:sp>
      <p:sp>
        <p:nvSpPr>
          <p:cNvPr id="6" name="文本框 5"/>
          <p:cNvSpPr txBox="1"/>
          <p:nvPr>
            <p:custDataLst>
              <p:tags r:id="rId7"/>
            </p:custDataLst>
          </p:nvPr>
        </p:nvSpPr>
        <p:spPr>
          <a:xfrm>
            <a:off x="8651875" y="1630591"/>
            <a:ext cx="2928620" cy="398780"/>
          </a:xfrm>
          <a:prstGeom prst="rect">
            <a:avLst/>
          </a:prstGeom>
          <a:noFill/>
        </p:spPr>
        <p:txBody>
          <a:bodyPr wrap="square" rtlCol="0">
            <a:normAutofit fontScale="90000" lnSpcReduction="10000"/>
          </a:bodyPr>
          <a:lstStyle/>
          <a:p>
            <a:pPr algn="l"/>
            <a:r>
              <a:rPr lang="zh-CN" altLang="en-US" sz="2400" b="1">
                <a:solidFill>
                  <a:srgbClr val="C00000"/>
                </a:solidFill>
                <a:latin typeface="仿宋" panose="02010609060101010101" charset="-122"/>
                <a:ea typeface="仿宋" panose="02010609060101010101" charset="-122"/>
                <a:cs typeface="仿宋" panose="02010609060101010101" charset="-122"/>
              </a:rPr>
              <a:t>澳门回归祖国20周年</a:t>
            </a:r>
            <a:endParaRPr lang="zh-CN" altLang="en-US" sz="2000" b="1">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7" name="椭圆 6"/>
          <p:cNvSpPr/>
          <p:nvPr>
            <p:custDataLst>
              <p:tags r:id="rId8"/>
            </p:custDataLst>
          </p:nvPr>
        </p:nvSpPr>
        <p:spPr>
          <a:xfrm>
            <a:off x="8225155" y="1643926"/>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3</a:t>
            </a:r>
          </a:p>
        </p:txBody>
      </p:sp>
      <p:sp>
        <p:nvSpPr>
          <p:cNvPr id="9" name="文本框 8"/>
          <p:cNvSpPr txBox="1"/>
          <p:nvPr>
            <p:custDataLst>
              <p:tags r:id="rId9"/>
            </p:custDataLst>
          </p:nvPr>
        </p:nvSpPr>
        <p:spPr>
          <a:xfrm>
            <a:off x="1038225" y="4123690"/>
            <a:ext cx="2928620" cy="1800860"/>
          </a:xfrm>
          <a:prstGeom prst="rect">
            <a:avLst/>
          </a:prstGeom>
          <a:noFill/>
        </p:spPr>
        <p:txBody>
          <a:bodyPr wrap="square" rtlCol="0">
            <a:normAutofit lnSpcReduction="10000"/>
          </a:bodyPr>
          <a:lstStyle/>
          <a:p>
            <a:pPr algn="l"/>
            <a:r>
              <a:rPr lang="zh-CN" altLang="en-US" sz="2400" b="1">
                <a:solidFill>
                  <a:srgbClr val="C00000"/>
                </a:solidFill>
                <a:latin typeface="仿宋" panose="02010609060101010101" charset="-122"/>
                <a:ea typeface="仿宋" panose="02010609060101010101" charset="-122"/>
                <a:cs typeface="仿宋" panose="02010609060101010101" charset="-122"/>
              </a:rPr>
              <a:t>中国人民抗击新冠肺炎疫情</a:t>
            </a:r>
          </a:p>
          <a:p>
            <a:pPr algn="l"/>
            <a:endParaRPr lang="zh-CN" altLang="en-US" sz="2400" b="1">
              <a:solidFill>
                <a:srgbClr val="C00000"/>
              </a:solidFill>
              <a:latin typeface="仿宋" panose="02010609060101010101" charset="-122"/>
              <a:ea typeface="仿宋" panose="02010609060101010101" charset="-122"/>
              <a:cs typeface="仿宋" panose="02010609060101010101" charset="-122"/>
            </a:endParaRPr>
          </a:p>
          <a:p>
            <a:pPr algn="l"/>
            <a:r>
              <a:rPr lang="zh-CN" altLang="en-US" sz="2400" b="1">
                <a:solidFill>
                  <a:srgbClr val="C00000"/>
                </a:solidFill>
                <a:latin typeface="仿宋" panose="02010609060101010101" charset="-122"/>
                <a:ea typeface="仿宋" panose="02010609060101010101" charset="-122"/>
                <a:cs typeface="仿宋" panose="02010609060101010101" charset="-122"/>
              </a:rPr>
              <a:t>抗疫斗争铸就伟大精神</a:t>
            </a:r>
          </a:p>
        </p:txBody>
      </p:sp>
      <p:sp>
        <p:nvSpPr>
          <p:cNvPr id="10" name="椭圆 9"/>
          <p:cNvSpPr/>
          <p:nvPr>
            <p:custDataLst>
              <p:tags r:id="rId10"/>
            </p:custDataLst>
          </p:nvPr>
        </p:nvSpPr>
        <p:spPr>
          <a:xfrm>
            <a:off x="613515" y="4123601"/>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4</a:t>
            </a:r>
          </a:p>
        </p:txBody>
      </p:sp>
      <p:sp>
        <p:nvSpPr>
          <p:cNvPr id="12" name="文本框 11"/>
          <p:cNvSpPr txBox="1"/>
          <p:nvPr>
            <p:custDataLst>
              <p:tags r:id="rId11"/>
            </p:custDataLst>
          </p:nvPr>
        </p:nvSpPr>
        <p:spPr>
          <a:xfrm>
            <a:off x="4845050" y="1630680"/>
            <a:ext cx="3038475" cy="1969135"/>
          </a:xfrm>
          <a:prstGeom prst="rect">
            <a:avLst/>
          </a:prstGeom>
          <a:noFill/>
        </p:spPr>
        <p:txBody>
          <a:bodyPr wrap="square" rtlCol="0"/>
          <a:lstStyle/>
          <a:p>
            <a:pPr algn="l">
              <a:lnSpc>
                <a:spcPct val="150000"/>
              </a:lnSpc>
              <a:buClrTx/>
              <a:buSzTx/>
              <a:buFontTx/>
            </a:pPr>
            <a:r>
              <a:rPr lang="zh-CN" altLang="en-US" sz="2400" b="1">
                <a:solidFill>
                  <a:srgbClr val="C00000"/>
                </a:solidFill>
                <a:latin typeface="仿宋" panose="02010609060101010101" charset="-122"/>
                <a:ea typeface="仿宋" panose="02010609060101010101" charset="-122"/>
                <a:cs typeface="仿宋" panose="02010609060101010101" charset="-122"/>
              </a:rPr>
              <a:t>新中国成立70周年</a:t>
            </a:r>
          </a:p>
          <a:p>
            <a:pPr algn="l">
              <a:lnSpc>
                <a:spcPct val="150000"/>
              </a:lnSpc>
              <a:buClrTx/>
              <a:buSzTx/>
              <a:buFontTx/>
            </a:pPr>
            <a:endParaRPr lang="zh-CN" altLang="en-US" sz="2400" b="1">
              <a:solidFill>
                <a:srgbClr val="C00000"/>
              </a:solidFill>
              <a:latin typeface="仿宋" panose="02010609060101010101" charset="-122"/>
              <a:ea typeface="仿宋" panose="02010609060101010101" charset="-122"/>
              <a:cs typeface="仿宋" panose="02010609060101010101" charset="-122"/>
            </a:endParaRPr>
          </a:p>
          <a:p>
            <a:pPr algn="l">
              <a:lnSpc>
                <a:spcPct val="150000"/>
              </a:lnSpc>
              <a:buClrTx/>
              <a:buSzTx/>
              <a:buFontTx/>
            </a:pPr>
            <a:r>
              <a:rPr lang="zh-CN" altLang="en-US" sz="2400" b="1">
                <a:solidFill>
                  <a:srgbClr val="C00000"/>
                </a:solidFill>
                <a:latin typeface="仿宋" panose="02010609060101010101" charset="-122"/>
                <a:ea typeface="仿宋" panose="02010609060101010101" charset="-122"/>
                <a:cs typeface="仿宋" panose="02010609060101010101" charset="-122"/>
              </a:rPr>
              <a:t>“十三五”圆满收官、“十四五”全面开启</a:t>
            </a:r>
          </a:p>
        </p:txBody>
      </p:sp>
      <p:sp>
        <p:nvSpPr>
          <p:cNvPr id="13" name="椭圆 12"/>
          <p:cNvSpPr/>
          <p:nvPr>
            <p:custDataLst>
              <p:tags r:id="rId12"/>
            </p:custDataLst>
          </p:nvPr>
        </p:nvSpPr>
        <p:spPr>
          <a:xfrm>
            <a:off x="4418330" y="1643926"/>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2</a:t>
            </a:r>
          </a:p>
        </p:txBody>
      </p:sp>
      <p:sp>
        <p:nvSpPr>
          <p:cNvPr id="15" name="文本框 14"/>
          <p:cNvSpPr txBox="1"/>
          <p:nvPr>
            <p:custDataLst>
              <p:tags r:id="rId13"/>
            </p:custDataLst>
          </p:nvPr>
        </p:nvSpPr>
        <p:spPr>
          <a:xfrm>
            <a:off x="4888865" y="4123601"/>
            <a:ext cx="2928620" cy="398780"/>
          </a:xfrm>
          <a:prstGeom prst="rect">
            <a:avLst/>
          </a:prstGeom>
          <a:noFill/>
        </p:spPr>
        <p:txBody>
          <a:bodyPr wrap="square" rtlCol="0"/>
          <a:lstStyle/>
          <a:p>
            <a:pPr algn="l"/>
            <a:r>
              <a:rPr lang="zh-CN" altLang="en-US" sz="2400" b="1">
                <a:solidFill>
                  <a:srgbClr val="C00000"/>
                </a:solidFill>
                <a:latin typeface="仿宋" panose="02010609060101010101" charset="-122"/>
                <a:ea typeface="仿宋" panose="02010609060101010101" charset="-122"/>
                <a:cs typeface="仿宋" panose="02010609060101010101" charset="-122"/>
              </a:rPr>
              <a:t>脱贫攻坚战取得全面胜利、全面推进乡村振兴</a:t>
            </a:r>
          </a:p>
          <a:p>
            <a:pPr algn="l"/>
            <a:endParaRPr lang="zh-CN" altLang="en-US" sz="2400" b="1">
              <a:solidFill>
                <a:srgbClr val="C00000"/>
              </a:solidFill>
              <a:latin typeface="仿宋" panose="02010609060101010101" charset="-122"/>
              <a:ea typeface="仿宋" panose="02010609060101010101" charset="-122"/>
              <a:cs typeface="仿宋" panose="02010609060101010101" charset="-122"/>
            </a:endParaRPr>
          </a:p>
          <a:p>
            <a:pPr algn="l"/>
            <a:r>
              <a:rPr lang="zh-CN" altLang="en-US" sz="2400" b="1">
                <a:solidFill>
                  <a:srgbClr val="C00000"/>
                </a:solidFill>
                <a:latin typeface="仿宋" panose="02010609060101010101" charset="-122"/>
                <a:ea typeface="仿宋" panose="02010609060101010101" charset="-122"/>
                <a:cs typeface="仿宋" panose="02010609060101010101" charset="-122"/>
              </a:rPr>
              <a:t>全面建成小康社会</a:t>
            </a:r>
          </a:p>
        </p:txBody>
      </p:sp>
      <p:sp>
        <p:nvSpPr>
          <p:cNvPr id="16" name="椭圆 15"/>
          <p:cNvSpPr/>
          <p:nvPr>
            <p:custDataLst>
              <p:tags r:id="rId14"/>
            </p:custDataLst>
          </p:nvPr>
        </p:nvSpPr>
        <p:spPr>
          <a:xfrm>
            <a:off x="4418330" y="4123601"/>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5</a:t>
            </a:r>
          </a:p>
        </p:txBody>
      </p:sp>
      <p:sp>
        <p:nvSpPr>
          <p:cNvPr id="18" name="文本框 17"/>
          <p:cNvSpPr txBox="1"/>
          <p:nvPr>
            <p:custDataLst>
              <p:tags r:id="rId15"/>
            </p:custDataLst>
          </p:nvPr>
        </p:nvSpPr>
        <p:spPr>
          <a:xfrm>
            <a:off x="8651875" y="4110355"/>
            <a:ext cx="2928620" cy="1500505"/>
          </a:xfrm>
          <a:prstGeom prst="rect">
            <a:avLst/>
          </a:prstGeom>
          <a:noFill/>
        </p:spPr>
        <p:txBody>
          <a:bodyPr wrap="square" rtlCol="0"/>
          <a:lstStyle/>
          <a:p>
            <a:pPr algn="l">
              <a:buClrTx/>
              <a:buSzTx/>
              <a:buFontTx/>
            </a:pPr>
            <a:r>
              <a:rPr lang="zh-CN" altLang="en-US" sz="2400" b="1">
                <a:solidFill>
                  <a:srgbClr val="C00000"/>
                </a:solidFill>
                <a:latin typeface="仿宋" panose="02010609060101010101" charset="-122"/>
                <a:ea typeface="仿宋" panose="02010609060101010101" charset="-122"/>
                <a:cs typeface="仿宋" panose="02010609060101010101" charset="-122"/>
              </a:rPr>
              <a:t>中国共产党成立100周年</a:t>
            </a:r>
          </a:p>
          <a:p>
            <a:pPr algn="l">
              <a:buClrTx/>
              <a:buSzTx/>
              <a:buFontTx/>
            </a:pPr>
            <a:endParaRPr lang="zh-CN" altLang="en-US" sz="2400" b="1">
              <a:solidFill>
                <a:srgbClr val="C00000"/>
              </a:solidFill>
              <a:latin typeface="仿宋" panose="02010609060101010101" charset="-122"/>
              <a:ea typeface="仿宋" panose="02010609060101010101" charset="-122"/>
              <a:cs typeface="仿宋" panose="02010609060101010101" charset="-122"/>
            </a:endParaRPr>
          </a:p>
          <a:p>
            <a:pPr algn="l">
              <a:buClrTx/>
              <a:buSzTx/>
              <a:buFontTx/>
            </a:pPr>
            <a:r>
              <a:rPr lang="zh-CN" altLang="en-US" sz="2400" b="1">
                <a:solidFill>
                  <a:srgbClr val="C00000"/>
                </a:solidFill>
                <a:latin typeface="仿宋" panose="02010609060101010101" charset="-122"/>
                <a:ea typeface="仿宋" panose="02010609060101010101" charset="-122"/>
                <a:cs typeface="仿宋" panose="02010609060101010101" charset="-122"/>
              </a:rPr>
              <a:t>弘扬伟大建党精神</a:t>
            </a:r>
          </a:p>
        </p:txBody>
      </p:sp>
      <p:sp>
        <p:nvSpPr>
          <p:cNvPr id="19" name="椭圆 18"/>
          <p:cNvSpPr/>
          <p:nvPr>
            <p:custDataLst>
              <p:tags r:id="rId16"/>
            </p:custDataLst>
          </p:nvPr>
        </p:nvSpPr>
        <p:spPr>
          <a:xfrm>
            <a:off x="8225155" y="4123601"/>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b="1">
                <a:solidFill>
                  <a:schemeClr val="bg1"/>
                </a:solidFill>
                <a:latin typeface="Arial" panose="020b0604020202020204" pitchFamily="34" charset="0"/>
                <a:ea typeface="微软雅黑" panose="020b0503020204020204" pitchFamily="34" charset="-122"/>
                <a:cs typeface="Arial" panose="020b0604020202020204" pitchFamily="34" charset="0"/>
              </a:rPr>
              <a:t>6</a:t>
            </a:r>
          </a:p>
        </p:txBody>
      </p:sp>
      <p:cxnSp>
        <p:nvCxnSpPr>
          <p:cNvPr id="20" name="直接连接符 19"/>
          <p:cNvCxnSpPr/>
          <p:nvPr>
            <p:custDataLst>
              <p:tags r:id="rId17"/>
            </p:custDataLst>
          </p:nvPr>
        </p:nvCxnSpPr>
        <p:spPr>
          <a:xfrm flipH="1">
            <a:off x="7948030" y="1786855"/>
            <a:ext cx="0" cy="439356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8"/>
            </p:custDataLst>
          </p:nvPr>
        </p:nvCxnSpPr>
        <p:spPr>
          <a:xfrm flipH="1">
            <a:off x="4290430" y="1786855"/>
            <a:ext cx="0" cy="439356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9"/>
            </p:custDataLst>
          </p:nvPr>
        </p:nvCxnSpPr>
        <p:spPr>
          <a:xfrm>
            <a:off x="791580" y="3928075"/>
            <a:ext cx="106108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0"/>
            </p:custDataLst>
          </p:nvPr>
        </p:nvSpPr>
        <p:spPr>
          <a:xfrm>
            <a:off x="608400" y="608400"/>
            <a:ext cx="10970823" cy="706755"/>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lang="zh-CN" altLang="en-US">
                <a:solidFill>
                  <a:schemeClr val="tx1">
                    <a:lumMod val="85000"/>
                    <a:lumOff val="15000"/>
                  </a:schemeClr>
                </a:solidFill>
                <a:latin typeface="Arial" panose="020b0604020202020204" pitchFamily="34" charset="0"/>
              </a:rPr>
              <a:t>国事家事天下事，事事关心！</a:t>
            </a:r>
          </a:p>
        </p:txBody>
      </p:sp>
    </p:spTree>
    <p:custDataLst>
      <p:tags r:id="rId21"/>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3600">
                <a:solidFill>
                  <a:srgbClr val="C00000"/>
                </a:solidFill>
              </a:rPr>
              <a:t>格局一：</a:t>
            </a:r>
            <a:r>
              <a:rPr sz="3600">
                <a:solidFill>
                  <a:srgbClr val="C00000"/>
                </a:solidFill>
                <a:sym typeface="+mn-ea"/>
              </a:rPr>
              <a:t>立德树人、</a:t>
            </a:r>
            <a:r>
              <a:rPr sz="3600">
                <a:solidFill>
                  <a:srgbClr val="00B050"/>
                </a:solidFill>
                <a:sym typeface="+mn-ea"/>
              </a:rPr>
              <a:t>家国情怀</a:t>
            </a:r>
            <a:endParaRPr lang="zh-CN" altLang="en-US" sz="3600">
              <a:solidFill>
                <a:srgbClr val="00B050"/>
              </a:solidFill>
              <a:sym typeface="+mn-ea"/>
            </a:endParaRPr>
          </a:p>
        </p:txBody>
      </p:sp>
      <p:sp>
        <p:nvSpPr>
          <p:cNvPr id="4" name="内容占位符 3"/>
          <p:cNvSpPr>
            <a:spLocks noGrp="1"/>
          </p:cNvSpPr>
          <p:nvPr>
            <p:ph idx="1"/>
          </p:nvPr>
        </p:nvSpPr>
        <p:spPr>
          <a:xfrm>
            <a:off x="669925" y="1506855"/>
            <a:ext cx="6643370" cy="4834255"/>
          </a:xfrm>
        </p:spPr>
        <p:txBody>
          <a:bodyPr>
            <a:normAutofit/>
          </a:bodyPr>
          <a:lstStyle/>
          <a:p>
            <a:r>
              <a:rPr lang="zh-CN" altLang="en-US" sz="2800">
                <a:solidFill>
                  <a:srgbClr val="002060"/>
                </a:solidFill>
              </a:rPr>
              <a:t>例</a:t>
            </a:r>
            <a:r>
              <a:rPr lang="en-US" altLang="zh-CN" sz="2800">
                <a:solidFill>
                  <a:srgbClr val="002060"/>
                </a:solidFill>
              </a:rPr>
              <a:t>1</a:t>
            </a:r>
            <a:r>
              <a:rPr sz="2800">
                <a:solidFill>
                  <a:srgbClr val="002060"/>
                </a:solidFill>
              </a:rPr>
              <a:t>：　2019年5月20日，于都河畔。中央红军长征出发纪念碑巍然矗立，如同高扬的风帆正待启航；纪念碑前广场铺设的大理石上，镌刻着中国工农红军长征路线图。习近平总书记缓步上前，向纪念碑敬献花篮，并深深三鞠躬。花篮缎带上，几个大字庄重而醒目：</a:t>
            </a:r>
            <a:r>
              <a:rPr sz="2800" b="1">
                <a:solidFill>
                  <a:schemeClr val="tx1"/>
                </a:solidFill>
                <a:effectLst>
                  <a:outerShdw blurRad="38100" dist="19050" dir="2700000" algn="tl" rotWithShape="0">
                    <a:schemeClr val="dk1">
                      <a:alpha val="40000"/>
                    </a:schemeClr>
                  </a:outerShdw>
                </a:effectLst>
              </a:rPr>
              <a:t>“长征精神永放光芒”</a:t>
            </a:r>
            <a:r>
              <a:rPr sz="2800">
                <a:solidFill>
                  <a:srgbClr val="002060"/>
                </a:solidFill>
              </a:rPr>
              <a:t>。</a:t>
            </a:r>
          </a:p>
          <a:p>
            <a:endParaRPr sz="2800">
              <a:solidFill>
                <a:srgbClr val="002060"/>
              </a:solidFill>
            </a:endParaRPr>
          </a:p>
        </p:txBody>
      </p:sp>
      <p:pic>
        <p:nvPicPr>
          <p:cNvPr id="3" name="图片 2"/>
          <p:cNvPicPr>
            <a:picLocks noChangeAspect="1"/>
          </p:cNvPicPr>
          <p:nvPr/>
        </p:nvPicPr>
        <p:blipFill>
          <a:blip r:embed="rId2">
            <a:alphaModFix amt="80000"/>
          </a:blip>
          <a:stretch>
            <a:fillRect/>
          </a:stretch>
        </p:blipFill>
        <p:spPr>
          <a:xfrm>
            <a:off x="7312660" y="1699260"/>
            <a:ext cx="4209415" cy="3947795"/>
          </a:xfrm>
          <a:prstGeom prst="rect">
            <a:avLst/>
          </a:prstGeom>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1005840"/>
            <a:ext cx="7130415" cy="5335270"/>
          </a:xfrm>
        </p:spPr>
        <p:txBody>
          <a:bodyPr>
            <a:normAutofit fontScale="90000"/>
          </a:bodyPr>
          <a:lstStyle/>
          <a:p>
            <a:r>
              <a:rPr sz="2800">
                <a:solidFill>
                  <a:srgbClr val="002060"/>
                </a:solidFill>
              </a:rPr>
              <a:t>例</a:t>
            </a:r>
            <a:r>
              <a:rPr lang="en-US" altLang="zh-CN" sz="2800">
                <a:solidFill>
                  <a:srgbClr val="002060"/>
                </a:solidFill>
              </a:rPr>
              <a:t>2</a:t>
            </a:r>
            <a:r>
              <a:rPr sz="2800">
                <a:solidFill>
                  <a:srgbClr val="002060"/>
                </a:solidFill>
              </a:rPr>
              <a:t>：</a:t>
            </a:r>
            <a:r>
              <a:rPr lang="en-US" altLang="zh-CN" sz="2800">
                <a:solidFill>
                  <a:srgbClr val="002060"/>
                </a:solidFill>
              </a:rPr>
              <a:t>  2019</a:t>
            </a:r>
            <a:r>
              <a:rPr sz="2800">
                <a:solidFill>
                  <a:srgbClr val="002060"/>
                </a:solidFill>
              </a:rPr>
              <a:t>年5月31日， </a:t>
            </a:r>
            <a:r>
              <a:rPr sz="3100" b="1">
                <a:solidFill>
                  <a:schemeClr val="tx1"/>
                </a:solidFill>
                <a:effectLst>
                  <a:outerShdw blurRad="38100" dist="19050" dir="2700000" algn="tl" rotWithShape="0">
                    <a:schemeClr val="dk1">
                      <a:alpha val="40000"/>
                    </a:schemeClr>
                  </a:outerShdw>
                </a:effectLst>
              </a:rPr>
              <a:t>“不忘初心、牢记使命”</a:t>
            </a:r>
            <a:r>
              <a:rPr sz="2800">
                <a:solidFill>
                  <a:srgbClr val="002060"/>
                </a:solidFill>
              </a:rPr>
              <a:t>主题教育工作会议在北京召开。习近平总书记语重心长、其言谆谆：“现在，我们正在进行实现中华民族伟大复兴的新长征，广大党员干部必须牢记党的理想信念和根本宗旨，必须弘扬伟大的长征精神，必须发扬革命战争年代那种敢于战斗、不怕困难的奋斗精神，勇于战胜各种艰难险阻、风险挑战，奋力夺取新时代中国特色社会主义新胜利。”</a:t>
            </a:r>
          </a:p>
          <a:p>
            <a:endParaRPr sz="2800">
              <a:solidFill>
                <a:srgbClr val="002060"/>
              </a:solidFill>
            </a:endParaRPr>
          </a:p>
        </p:txBody>
      </p:sp>
      <p:pic>
        <p:nvPicPr>
          <p:cNvPr id="5" name="图片 4"/>
          <p:cNvPicPr>
            <a:picLocks noChangeAspect="1"/>
          </p:cNvPicPr>
          <p:nvPr/>
        </p:nvPicPr>
        <p:blipFill>
          <a:blip r:embed="rId2">
            <a:alphaModFix amt="80000"/>
          </a:blip>
          <a:stretch>
            <a:fillRect/>
          </a:stretch>
        </p:blipFill>
        <p:spPr>
          <a:xfrm>
            <a:off x="7800340" y="1607185"/>
            <a:ext cx="4013835" cy="3317240"/>
          </a:xfrm>
          <a:prstGeom prst="rect">
            <a:avLst/>
          </a:prstGeom>
        </p:spPr>
      </p:pic>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d*1"/>
  <p:tag name="KSO_WM_UNIT_INDEX" val="1"/>
  <p:tag name="KSO_WM_UNIT_LAYERLEVEL" val="1"/>
  <p:tag name="KSO_WM_UNIT_SUPPORT_UNIT_TYPE" val="[&quot;all&quot;]"/>
  <p:tag name="KSO_WM_UNIT_TYPE" val="d"/>
  <p:tag name="KSO_WM_UNIT_VALUE" val="1520*1520"/>
</p:tagLst>
</file>

<file path=ppt/tags/tag225.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6.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7.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1*i*1"/>
  <p:tag name="KSO_WM_UNIT_INDEX" val="1"/>
  <p:tag name="KSO_WM_UNIT_LAYERLEVEL" val="1"/>
  <p:tag name="KSO_WM_UNIT_TYPE" val="i"/>
  <p:tag name="KSO_WM_UNIT_USESOURCEFORMAT_APPLY" val="1"/>
</p:tagLst>
</file>

<file path=ppt/tags/tag228.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1*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2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1*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1"/>
  <p:tag name="KSO_WM_SLIDE_INDEX" val="11"/>
  <p:tag name="KSO_WM_SLIDE_ITEM_CNT" val="3"/>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POSITION" val="48.3028*154.043"/>
  <p:tag name="KSO_WM_SLIDE_RATIO" val="1.777778"/>
  <p:tag name="KSO_WM_SLIDE_SIZE" val="863.547*338.0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4*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4"/>
  <p:tag name="KSO_WM_UNIT_TEXT_FILL_TYPE" val="1"/>
  <p:tag name="KSO_WM_UNIT_TYPE" val="a"/>
  <p:tag name="KSO_WM_UNIT_USESOURCEFORMAT_APPLY" val="1"/>
  <p:tag name="KSO_WM_UNIT_VALUE" val="2"/>
</p:tagLst>
</file>

<file path=ppt/tags/tag232.xml><?xml version="1.0" encoding="utf-8"?>
<p:tagLst xmlns:p="http://schemas.openxmlformats.org/presentationml/2006/main">
  <p:tag name="KSO_WM_BEAUTIFY_FLAG" val="#wm#"/>
  <p:tag name="KSO_WM_DIAGRAM_GROUP_CODE" val="l1-1"/>
  <p:tag name="KSO_WM_SLIDE_DIAGTYPE" val="l"/>
  <p:tag name="KSO_WM_SLIDE_ID" val="custom20205375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4*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4"/>
  <p:tag name="KSO_WM_UNIT_TEXT_FILL_TYPE" val="1"/>
  <p:tag name="KSO_WM_UNIT_TYPE" val="a"/>
  <p:tag name="KSO_WM_UNIT_USESOURCEFORMAT_APPLY" val="1"/>
  <p:tag name="KSO_WM_UNIT_VALUE" val="2"/>
</p:tagLst>
</file>

<file path=ppt/tags/tag234.xml><?xml version="1.0" encoding="utf-8"?>
<p:tagLst xmlns:p="http://schemas.openxmlformats.org/presentationml/2006/main">
  <p:tag name="KSO_WM_BEAUTIFY_FLAG" val="#wm#"/>
  <p:tag name="KSO_WM_DIAGRAM_GROUP_CODE" val="l1-1"/>
  <p:tag name="KSO_WM_SLIDE_DIAGTYPE" val="l"/>
  <p:tag name="KSO_WM_SLIDE_ID" val="custom20205375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4*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4"/>
  <p:tag name="KSO_WM_UNIT_TEXT_FILL_TYPE" val="1"/>
  <p:tag name="KSO_WM_UNIT_TYPE" val="a"/>
  <p:tag name="KSO_WM_UNIT_USESOURCEFORMAT_APPLY" val="1"/>
  <p:tag name="KSO_WM_UNIT_VALUE" val="2"/>
</p:tagLst>
</file>

<file path=ppt/tags/tag236.xml><?xml version="1.0" encoding="utf-8"?>
<p:tagLst xmlns:p="http://schemas.openxmlformats.org/presentationml/2006/main">
  <p:tag name="KSO_WM_BEAUTIFY_FLAG" val="#wm#"/>
  <p:tag name="KSO_WM_DIAGRAM_GROUP_CODE" val="l1-1"/>
  <p:tag name="KSO_WM_SLIDE_DIAGTYPE" val="l"/>
  <p:tag name="KSO_WM_SLIDE_ID" val="custom20205375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7.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4*i*1"/>
  <p:tag name="KSO_WM_UNIT_INDEX" val="1"/>
  <p:tag name="KSO_WM_UNIT_LAYERLEVEL" val="1"/>
  <p:tag name="KSO_WM_UNIT_TYPE" val="i"/>
  <p:tag name="KSO_WM_UNIT_USESOURCEFORMAT_APPLY" val="1"/>
</p:tagLst>
</file>

<file path=ppt/tags/tag238.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4*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3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1_1"/>
  <p:tag name="KSO_WM_UNIT_INDEX" val="1_1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1_1"/>
  <p:tag name="KSO_WM_UNIT_INDEX" val="1_1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41.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3_1"/>
  <p:tag name="KSO_WM_UNIT_INDEX" val="1_3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42.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3_1"/>
  <p:tag name="KSO_WM_UNIT_INDEX" val="1_3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43.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4_1"/>
  <p:tag name="KSO_WM_UNIT_INDEX" val="1_4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44.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4_1"/>
  <p:tag name="KSO_WM_UNIT_INDEX" val="1_4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45.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2_1"/>
  <p:tag name="KSO_WM_UNIT_INDEX" val="1_2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46.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2_1"/>
  <p:tag name="KSO_WM_UNIT_INDEX" val="1_2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47.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5_1"/>
  <p:tag name="KSO_WM_UNIT_INDEX" val="1_5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48.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5_1"/>
  <p:tag name="KSO_WM_UNIT_INDEX" val="1_5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4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h_a*1_6_1"/>
  <p:tag name="KSO_WM_UNIT_INDEX" val="1_6_1"/>
  <p:tag name="KSO_WM_UNIT_IS_LAYOUT_DIAGRAM" val="1"/>
  <p:tag name="KSO_WM_UNIT_ISCONTENTSTITLE" val="0"/>
  <p:tag name="KSO_WM_UNIT_ISNUMDGMTITLE" val="0"/>
  <p:tag name="KSO_WM_UNIT_LAYERLEVEL" val="1_1_1"/>
  <p:tag name="KSO_WM_UNIT_NOCLEAR" val="0"/>
  <p:tag name="KSO_WM_UNIT_PRESET_TEXT" val="单击此处添加小标题"/>
  <p:tag name="KSO_WM_UNIT_TEXT_FILL_FORE_SCHEMECOLOR_INDEX" val="13"/>
  <p:tag name="KSO_WM_UNIT_TEXT_FILL_TYPE" val="1"/>
  <p:tag name="KSO_WM_UNIT_TYPE" val="l_h_a"/>
  <p:tag name="KSO_WM_UNIT_USESOURCEFORMAT_APPLY" val="1"/>
  <p:tag name="KSO_WM_UNIT_VALUE" val="12"/>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375_14*l_h_i*1_6_1"/>
  <p:tag name="KSO_WM_UNIT_INDEX" val="1_6_1"/>
  <p:tag name="KSO_WM_UNIT_IS_LAYOUT_DIAGRAM" val="1"/>
  <p:tag name="KSO_WM_UNIT_LAYERLEVEL" val="1_1_1"/>
  <p:tag name="KSO_WM_UNIT_TEXT_FILL_FORE_SCHEMECOLOR_INDEX" val="14"/>
  <p:tag name="KSO_WM_UNIT_TEXT_FILL_TYPE" val="1"/>
  <p:tag name="KSO_WM_UNIT_TYPE" val="l_h_i"/>
  <p:tag name="KSO_WM_UNIT_USESOURCEFORMAT_APPLY" val="1"/>
</p:tagLst>
</file>

<file path=ppt/tags/tag251.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z*1_1"/>
  <p:tag name="KSO_WM_UNIT_INDEX" val="1_1"/>
  <p:tag name="KSO_WM_UNIT_LAYERLEVEL" val="1_1"/>
  <p:tag name="KSO_WM_UNIT_LINE_FILL_TYPE" val="2"/>
  <p:tag name="KSO_WM_UNIT_LINE_FORE_SCHEMECOLOR_INDEX" val="14"/>
  <p:tag name="KSO_WM_UNIT_TYPE" val="l_z"/>
  <p:tag name="KSO_WM_UNIT_USESOURCEFORMAT_APPLY" val="1"/>
</p:tagLst>
</file>

<file path=ppt/tags/tag252.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z*1_2"/>
  <p:tag name="KSO_WM_UNIT_INDEX" val="1_2"/>
  <p:tag name="KSO_WM_UNIT_LAYERLEVEL" val="1_1"/>
  <p:tag name="KSO_WM_UNIT_LINE_FILL_TYPE" val="2"/>
  <p:tag name="KSO_WM_UNIT_LINE_FORE_SCHEMECOLOR_INDEX" val="14"/>
  <p:tag name="KSO_WM_UNIT_TYPE" val="l_z"/>
  <p:tag name="KSO_WM_UNIT_USESOURCEFORMAT_APPLY" val="1"/>
</p:tagLst>
</file>

<file path=ppt/tags/tag253.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l_z*1_3"/>
  <p:tag name="KSO_WM_UNIT_INDEX" val="1_3"/>
  <p:tag name="KSO_WM_UNIT_LAYERLEVEL" val="1_1"/>
  <p:tag name="KSO_WM_UNIT_LINE_FILL_TYPE" val="2"/>
  <p:tag name="KSO_WM_UNIT_LINE_FORE_SCHEMECOLOR_INDEX" val="14"/>
  <p:tag name="KSO_WM_UNIT_TYPE" val="l_z"/>
  <p:tag name="KSO_WM_UNIT_USESOURCEFORMAT_APPLY" val="1"/>
</p:tagLst>
</file>

<file path=ppt/tags/tag254.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4*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55.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4"/>
  <p:tag name="KSO_WM_SLIDE_INDEX" val="14"/>
  <p:tag name="KSO_WM_SLIDE_ITEM_CNT" val="6"/>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48.3083*129.443"/>
  <p:tag name="KSO_WM_SLIDE_RATIO" val="1.777778"/>
  <p:tag name="KSO_WM_SLIDE_SIZE" val="863.542*362.6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6.xml><?xml version="1.0" encoding="utf-8"?>
<p:tagLst xmlns:p="http://schemas.openxmlformats.org/presentationml/2006/main">
  <p:tag name="KSO_WM_BEAUTIFY_FLAG" val="#wm#"/>
  <p:tag name="KSO_WM_TEMPLATE_CATEGORY" val="custom"/>
  <p:tag name="KSO_WM_TEMPLATE_INDEX" val="20205375"/>
</p:tagLst>
</file>

<file path=ppt/tags/tag257.xml><?xml version="1.0" encoding="utf-8"?>
<p:tagLst xmlns:p="http://schemas.openxmlformats.org/presentationml/2006/main">
  <p:tag name="KSO_WM_BEAUTIFY_FLAG" val="#wm#"/>
  <p:tag name="KSO_WM_TEMPLATE_CATEGORY" val="custom"/>
  <p:tag name="KSO_WM_TEMPLATE_INDEX" val="20205375"/>
</p:tagLst>
</file>

<file path=ppt/tags/tag258.xml><?xml version="1.0" encoding="utf-8"?>
<p:tagLst xmlns:p="http://schemas.openxmlformats.org/presentationml/2006/main">
  <p:tag name="KSO_WM_BEAUTIFY_FLAG" val="#wm#"/>
  <p:tag name="KSO_WM_TEMPLATE_CATEGORY" val="custom"/>
  <p:tag name="KSO_WM_TEMPLATE_INDEX" val="20205375"/>
</p:tagLst>
</file>

<file path=ppt/tags/tag259.xml><?xml version="1.0" encoding="utf-8"?>
<p:tagLst xmlns:p="http://schemas.openxmlformats.org/presentationml/2006/main">
  <p:tag name="KSO_WM_BEAUTIFY_FLAG" val="#wm#"/>
  <p:tag name="KSO_WM_TEMPLATE_CATEGORY" val="custom"/>
  <p:tag name="KSO_WM_TEMPLATE_INDEX" val="20205375"/>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EMPLATE_CATEGORY" val="custom"/>
  <p:tag name="KSO_WM_TEMPLATE_INDEX" val="20205375"/>
</p:tagLst>
</file>

<file path=ppt/tags/tag261.xml><?xml version="1.0" encoding="utf-8"?>
<p:tagLst xmlns:p="http://schemas.openxmlformats.org/presentationml/2006/main">
  <p:tag name="KSO_WM_BEAUTIFY_FLAG" val="#wm#"/>
  <p:tag name="KSO_WM_TEMPLATE_CATEGORY" val="custom"/>
  <p:tag name="KSO_WM_TEMPLATE_INDEX" val="20205375"/>
</p:tagLst>
</file>

<file path=ppt/tags/tag262.xml><?xml version="1.0" encoding="utf-8"?>
<p:tagLst xmlns:p="http://schemas.openxmlformats.org/presentationml/2006/main">
  <p:tag name="KSO_WM_BEAUTIFY_FLAG" val="#wm#"/>
  <p:tag name="KSO_WM_TEMPLATE_CATEGORY" val="custom"/>
  <p:tag name="KSO_WM_TEMPLATE_INDEX" val="20205375"/>
</p:tagLst>
</file>

<file path=ppt/tags/tag263.xml><?xml version="1.0" encoding="utf-8"?>
<p:tagLst xmlns:p="http://schemas.openxmlformats.org/presentationml/2006/main">
  <p:tag name="KSO_WM_BEAUTIFY_FLAG" val="#wm#"/>
  <p:tag name="KSO_WM_TEMPLATE_CATEGORY" val="custom"/>
  <p:tag name="KSO_WM_TEMPLATE_INDEX" val="20205375"/>
</p:tagLst>
</file>

<file path=ppt/tags/tag264.xml><?xml version="1.0" encoding="utf-8"?>
<p:tagLst xmlns:p="http://schemas.openxmlformats.org/presentationml/2006/main">
  <p:tag name="KSO_WM_BEAUTIFY_FLAG" val="#wm#"/>
  <p:tag name="KSO_WM_TEMPLATE_CATEGORY" val="custom"/>
  <p:tag name="KSO_WM_TEMPLATE_INDEX" val="20205375"/>
</p:tagLst>
</file>

<file path=ppt/tags/tag265.xml><?xml version="1.0" encoding="utf-8"?>
<p:tagLst xmlns:p="http://schemas.openxmlformats.org/presentationml/2006/main">
  <p:tag name="KSO_WM_BEAUTIFY_FLAG" val="#wm#"/>
  <p:tag name="KSO_WM_TEMPLATE_CATEGORY" val="custom"/>
  <p:tag name="KSO_WM_TEMPLATE_INDEX" val="20205375"/>
</p:tagLst>
</file>

<file path=ppt/tags/tag266.xml><?xml version="1.0" encoding="utf-8"?>
<p:tagLst xmlns:p="http://schemas.openxmlformats.org/presentationml/2006/main">
  <p:tag name="KSO_WM_BEAUTIFY_FLAG" val="#wm#"/>
  <p:tag name="KSO_WM_TEMPLATE_CATEGORY" val="custom"/>
  <p:tag name="KSO_WM_TEMPLATE_INDEX" val="20205375"/>
</p:tagLst>
</file>

<file path=ppt/tags/tag267.xml><?xml version="1.0" encoding="utf-8"?>
<p:tagLst xmlns:p="http://schemas.openxmlformats.org/presentationml/2006/main">
  <p:tag name="KSO_WM_BEAUTIFY_FLAG" val="#wm#"/>
  <p:tag name="KSO_WM_TEMPLATE_CATEGORY" val="custom"/>
  <p:tag name="KSO_WM_TEMPLATE_INDEX" val="20205375"/>
</p:tagLst>
</file>

<file path=ppt/tags/tag268.xml><?xml version="1.0" encoding="utf-8"?>
<p:tagLst xmlns:p="http://schemas.openxmlformats.org/presentationml/2006/main">
  <p:tag name="KSO_WM_BEAUTIFY_FLAG" val="#wm#"/>
  <p:tag name="KSO_WM_TEMPLATE_CATEGORY" val="custom"/>
  <p:tag name="KSO_WM_TEMPLATE_INDEX" val="20205375"/>
</p:tagLst>
</file>

<file path=ppt/tags/tag269.xml><?xml version="1.0" encoding="utf-8"?>
<p:tagLst xmlns:p="http://schemas.openxmlformats.org/presentationml/2006/main">
  <p:tag name="KSO_WM_BEAUTIFY_FLAG" val="#wm#"/>
  <p:tag name="KSO_WM_TEMPLATE_CATEGORY" val="custom"/>
  <p:tag name="KSO_WM_TEMPLATE_INDEX" val="20205375"/>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EMPLATE_CATEGORY" val="custom"/>
  <p:tag name="KSO_WM_TEMPLATE_INDEX" val="20205375"/>
</p:tagLst>
</file>

<file path=ppt/tags/tag271.xml><?xml version="1.0" encoding="utf-8"?>
<p:tagLst xmlns:p="http://schemas.openxmlformats.org/presentationml/2006/main">
  <p:tag name="KSO_WM_BEAUTIFY_FLAG" val="#wm#"/>
  <p:tag name="KSO_WM_TEMPLATE_CATEGORY" val="custom"/>
  <p:tag name="KSO_WM_TEMPLATE_INDEX" val="20205375"/>
</p:tagLst>
</file>

<file path=ppt/tags/tag272.xml><?xml version="1.0" encoding="utf-8"?>
<p:tagLst xmlns:p="http://schemas.openxmlformats.org/presentationml/2006/main">
  <p:tag name="KSO_WM_BEAUTIFY_FLAG" val="#wm#"/>
  <p:tag name="KSO_WM_TEMPLATE_CATEGORY" val="custom"/>
  <p:tag name="KSO_WM_TEMPLATE_INDEX" val="20205375"/>
</p:tagLst>
</file>

<file path=ppt/tags/tag273.xml><?xml version="1.0" encoding="utf-8"?>
<p:tagLst xmlns:p="http://schemas.openxmlformats.org/presentationml/2006/main">
  <p:tag name="KSO_WM_BEAUTIFY_FLAG" val="#wm#"/>
  <p:tag name="KSO_WM_TEMPLATE_CATEGORY" val="custom"/>
  <p:tag name="KSO_WM_TEMPLATE_INDEX" val="20205375"/>
</p:tagLst>
</file>

<file path=ppt/tags/tag274.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75.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76.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77.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80</Paragraphs>
  <Slides>26</Slides>
  <Notes>4</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26</vt:i4>
      </vt:variant>
    </vt:vector>
  </HeadingPairs>
  <TitlesOfParts>
    <vt:vector baseType="lpstr" size="37">
      <vt:lpstr>Arial</vt:lpstr>
      <vt:lpstr>微软雅黑</vt:lpstr>
      <vt:lpstr>Wingdings</vt:lpstr>
      <vt:lpstr>汉仪旗黑-85S</vt:lpstr>
      <vt:lpstr>Calibri Light</vt:lpstr>
      <vt:lpstr>Calibri</vt:lpstr>
      <vt:lpstr>楷体</vt:lpstr>
      <vt:lpstr>宋体</vt:lpstr>
      <vt:lpstr>仿宋</vt:lpstr>
      <vt:lpstr>华文中宋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格局一：立德树人、家国情怀</vt:lpstr>
      <vt:lpstr>PowerPoint Presentation</vt:lpstr>
      <vt:lpstr>PowerPoint Presentation</vt:lpstr>
      <vt:lpstr>格局二：社会主义核心价值</vt:lpstr>
      <vt:lpstr>PowerPoint Presentation</vt:lpstr>
      <vt:lpstr>PowerPoint Presentation</vt:lpstr>
      <vt:lpstr>格局三：中华优秀传统文化、革命文化、社会主义先进文化</vt:lpstr>
      <vt:lpstr>PowerPoint Presentation</vt:lpstr>
      <vt:lpstr>格局四：法治意识、国家安全、民族团结、生态文明</vt:lpstr>
      <vt:lpstr>格局四：法治意识、国家安全、民族团结、生态文明</vt:lpstr>
      <vt:lpstr>格局五：政治素质、道德品质和健全人格</vt:lpstr>
      <vt:lpstr>PowerPoint Presentation</vt:lpstr>
      <vt:lpstr>格局六：道路自信、理论自信、制度自信和文化自信</vt:lpstr>
      <vt:lpstr>格局六：道路自信、理论自信、制度自信和文化自信</vt:lpstr>
      <vt:lpstr>格局七：爱国热情</vt:lpstr>
      <vt:lpstr>PowerPoint Presentation</vt:lpstr>
      <vt:lpstr>2021新高考全国Ⅰ卷立意格局剖析：</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2021-08-25T14:20:51.866</cp:lastPrinted>
  <dcterms:created xsi:type="dcterms:W3CDTF">2021-08-25T14:20:51Z</dcterms:created>
  <dcterms:modified xsi:type="dcterms:W3CDTF">2021-08-25T06:20:57Z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