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heme/theme2.xml" ContentType="application/vnd.openxmlformats-officedocument.them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409" r:id="rId2"/>
    <p:sldId id="430" r:id="rId3"/>
    <p:sldId id="446" r:id="rId4"/>
    <p:sldId id="447" r:id="rId5"/>
    <p:sldId id="448" r:id="rId6"/>
    <p:sldId id="449" r:id="rId7"/>
    <p:sldId id="431" r:id="rId8"/>
    <p:sldId id="410" r:id="rId9"/>
    <p:sldId id="450" r:id="rId10"/>
    <p:sldId id="411" r:id="rId11"/>
    <p:sldId id="451" r:id="rId12"/>
    <p:sldId id="493" r:id="rId13"/>
    <p:sldId id="452" r:id="rId14"/>
    <p:sldId id="453" r:id="rId15"/>
    <p:sldId id="454" r:id="rId16"/>
    <p:sldId id="458" r:id="rId17"/>
    <p:sldId id="455" r:id="rId18"/>
    <p:sldId id="456" r:id="rId19"/>
    <p:sldId id="457" r:id="rId20"/>
    <p:sldId id="466" r:id="rId21"/>
    <p:sldId id="459" r:id="rId22"/>
    <p:sldId id="460" r:id="rId23"/>
    <p:sldId id="461" r:id="rId24"/>
    <p:sldId id="462" r:id="rId25"/>
    <p:sldId id="463" r:id="rId26"/>
    <p:sldId id="464" r:id="rId27"/>
    <p:sldId id="465" r:id="rId28"/>
    <p:sldId id="467" r:id="rId29"/>
    <p:sldId id="477" r:id="rId30"/>
    <p:sldId id="468" r:id="rId31"/>
    <p:sldId id="469" r:id="rId32"/>
    <p:sldId id="470" r:id="rId33"/>
    <p:sldId id="471" r:id="rId34"/>
    <p:sldId id="472" r:id="rId35"/>
    <p:sldId id="473" r:id="rId36"/>
    <p:sldId id="475" r:id="rId37"/>
    <p:sldId id="476" r:id="rId38"/>
    <p:sldId id="474" r:id="rId39"/>
    <p:sldId id="478" r:id="rId40"/>
    <p:sldId id="479"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3" autoAdjust="0"/>
    <p:restoredTop sz="94660"/>
  </p:normalViewPr>
  <p:slideViewPr>
    <p:cSldViewPr snapToGrid="0">
      <p:cViewPr varScale="1">
        <p:scale>
          <a:sx n="63" d="100"/>
          <a:sy n="63" d="100"/>
        </p:scale>
        <p:origin x="-108" y="-540"/>
      </p:cViewPr>
      <p:guideLst>
        <p:guide orient="horz" pos="214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35994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Master" Target="../slideMasters/slideMaster1.xml"/><Relationship Id="rId4" Type="http://schemas.openxmlformats.org/officeDocument/2006/relationships/tags" Target="../tags/tag54.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Master" Target="../slideMasters/slideMaster1.xml"/><Relationship Id="rId5" Type="http://schemas.openxmlformats.org/officeDocument/2006/relationships/tags" Target="../tags/tag50.xml"/><Relationship Id="rId4" Type="http://schemas.openxmlformats.org/officeDocument/2006/relationships/tags" Target="../tags/tag4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2021-8-31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2021-8-31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2021-8-31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2021-8-31</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3.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7.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6"/>
          <p:cNvSpPr txBox="1"/>
          <p:nvPr/>
        </p:nvSpPr>
        <p:spPr>
          <a:xfrm>
            <a:off x="3436982" y="151697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800" smtClean="0">
                <a:solidFill>
                  <a:srgbClr val="FFFF00"/>
                </a:solidFill>
                <a:latin typeface="Heiti SC Light" panose="02000000000000000000" charset="-122"/>
                <a:ea typeface="Heiti SC Light" panose="02000000000000000000" charset="-122"/>
              </a:rPr>
              <a:t>百年孤独（</a:t>
            </a:r>
            <a:r>
              <a:rPr lang="zh-CN" altLang="en-US" sz="4800">
                <a:solidFill>
                  <a:srgbClr val="FFFF00"/>
                </a:solidFill>
                <a:latin typeface="Heiti SC Light" panose="02000000000000000000" charset="-122"/>
                <a:ea typeface="Heiti SC Light" panose="02000000000000000000" charset="-122"/>
              </a:rPr>
              <a:t>节选）</a:t>
            </a: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a:solidFill>
                  <a:prstClr val="white"/>
                </a:solidFill>
                <a:latin typeface="黑体" panose="02010609060101010101" charset="-122"/>
                <a:ea typeface="黑体" panose="02010609060101010101" charset="-122"/>
              </a:rPr>
              <a:t>高二年级 语文</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49130" y="2738083"/>
            <a:ext cx="8317230" cy="748030"/>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紧抓文章风格：魔幻？现实主义？</a:t>
            </a:r>
          </a:p>
        </p:txBody>
      </p:sp>
      <p:sp>
        <p:nvSpPr>
          <p:cNvPr id="6" name="矩形 5"/>
          <p:cNvSpPr/>
          <p:nvPr/>
        </p:nvSpPr>
        <p:spPr>
          <a:xfrm>
            <a:off x="4328043" y="1240137"/>
            <a:ext cx="274193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阅读技巧</a:t>
            </a:r>
            <a:r>
              <a:rPr lang="en-US" altLang="zh-CN" sz="4400">
                <a:solidFill>
                  <a:srgbClr val="FFFF00"/>
                </a:solidFill>
                <a:latin typeface="黑体" panose="02010609060101010101" charset="-122"/>
                <a:ea typeface="黑体" panose="02010609060101010101" charset="-122"/>
                <a:sym typeface="Helvetica Neue" panose="02000503000000020004"/>
              </a:rPr>
              <a:t>2</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594350" y="1808480"/>
            <a:ext cx="5316220" cy="276352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a:lnSpc>
                <a:spcPct val="160000"/>
              </a:lnSpc>
            </a:pPr>
            <a:r>
              <a:rPr lang="zh-CN" altLang="en-US" sz="2665">
                <a:solidFill>
                  <a:srgbClr val="F9FBFA"/>
                </a:solidFill>
                <a:latin typeface="黑体" panose="02010609060101010101" charset="-122"/>
                <a:ea typeface="黑体" panose="02010609060101010101" charset="-122"/>
                <a:sym typeface="+mn-ea"/>
              </a:rPr>
              <a:t>1.孤僻怪异的神奇人物。</a:t>
            </a:r>
            <a:endParaRPr lang="zh-CN" altLang="en-US" sz="2665">
              <a:solidFill>
                <a:srgbClr val="F9FBFA"/>
              </a:solidFill>
              <a:latin typeface="黑体" panose="02010609060101010101" charset="-122"/>
              <a:ea typeface="黑体" panose="02010609060101010101" charset="-122"/>
            </a:endParaRPr>
          </a:p>
          <a:p>
            <a:pPr>
              <a:lnSpc>
                <a:spcPct val="160000"/>
              </a:lnSpc>
            </a:pPr>
            <a:r>
              <a:rPr lang="zh-CN" altLang="en-US" sz="2665">
                <a:solidFill>
                  <a:srgbClr val="F9FBFA"/>
                </a:solidFill>
                <a:latin typeface="黑体" panose="02010609060101010101" charset="-122"/>
                <a:ea typeface="黑体" panose="02010609060101010101" charset="-122"/>
                <a:sym typeface="+mn-ea"/>
              </a:rPr>
              <a:t>2.错综曲折的离奇故事。</a:t>
            </a:r>
            <a:endParaRPr lang="zh-CN" altLang="en-US" sz="2665">
              <a:solidFill>
                <a:srgbClr val="F9FBFA"/>
              </a:solidFill>
              <a:latin typeface="黑体" panose="02010609060101010101" charset="-122"/>
              <a:ea typeface="黑体" panose="02010609060101010101" charset="-122"/>
            </a:endParaRPr>
          </a:p>
          <a:p>
            <a:pPr algn="l">
              <a:lnSpc>
                <a:spcPct val="160000"/>
              </a:lnSpc>
            </a:pPr>
            <a:r>
              <a:rPr lang="zh-CN" altLang="en-US" sz="2665">
                <a:solidFill>
                  <a:srgbClr val="F9FBFA"/>
                </a:solidFill>
                <a:latin typeface="黑体" panose="02010609060101010101" charset="-122"/>
                <a:ea typeface="黑体" panose="02010609060101010101" charset="-122"/>
                <a:sym typeface="+mn-ea"/>
              </a:rPr>
              <a:t>3.夸张变形的表现手法。</a:t>
            </a:r>
          </a:p>
          <a:p>
            <a:pPr algn="l">
              <a:lnSpc>
                <a:spcPct val="160000"/>
              </a:lnSpc>
            </a:pPr>
            <a:r>
              <a:rPr lang="zh-CN" altLang="en-US" sz="2665">
                <a:solidFill>
                  <a:srgbClr val="F9FBFA"/>
                </a:solidFill>
                <a:latin typeface="黑体" panose="02010609060101010101" charset="-122"/>
                <a:ea typeface="黑体" panose="02010609060101010101" charset="-122"/>
                <a:sym typeface="+mn-ea"/>
              </a:rPr>
              <a:t>4.绮丽诡异的语言特征。</a:t>
            </a:r>
            <a:r>
              <a:rPr sz="2665">
                <a:solidFill>
                  <a:srgbClr val="F9FBFA"/>
                </a:solidFill>
              </a:rPr>
              <a:t> </a:t>
            </a:r>
          </a:p>
        </p:txBody>
      </p:sp>
      <p:sp>
        <p:nvSpPr>
          <p:cNvPr id="3" name="矩形 2"/>
          <p:cNvSpPr/>
          <p:nvPr/>
        </p:nvSpPr>
        <p:spPr>
          <a:xfrm>
            <a:off x="890153" y="2806296"/>
            <a:ext cx="26974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“魔幻” </a:t>
            </a:r>
          </a:p>
        </p:txBody>
      </p:sp>
      <p:sp>
        <p:nvSpPr>
          <p:cNvPr id="5" name="右箭头 4"/>
          <p:cNvSpPr/>
          <p:nvPr/>
        </p:nvSpPr>
        <p:spPr>
          <a:xfrm>
            <a:off x="3677920" y="2999740"/>
            <a:ext cx="1268095" cy="3803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67625" y="2329858"/>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在全文中，对话、回忆、梦魇、联想、神话、预言无处不在，时空轮回徘徊，生死界限、人鬼界限全被打破，营造出一股神秘诡异的奇特氛围。</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686115" y="2681332"/>
            <a:ext cx="9967023"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我所有的作品都是契合于某种地理和历史的现实。</a:t>
            </a:r>
            <a:endParaRPr lang="zh-CN" altLang="en-US" sz="2665">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                                 ——加西亚·马尔克斯</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61624" y="2241520"/>
            <a:ext cx="5513705" cy="210629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a:lnSpc>
                <a:spcPct val="160000"/>
              </a:lnSpc>
            </a:pPr>
            <a:r>
              <a:rPr lang="en-US" altLang="zh-CN" sz="2665">
                <a:solidFill>
                  <a:srgbClr val="F9FBFA"/>
                </a:solidFill>
                <a:latin typeface="黑体" panose="02010609060101010101" charset="-122"/>
                <a:ea typeface="黑体" panose="02010609060101010101" charset="-122"/>
                <a:sym typeface="+mn-ea"/>
              </a:rPr>
              <a:t>1.</a:t>
            </a:r>
            <a:r>
              <a:rPr lang="zh-CN" altLang="en-US" sz="2665">
                <a:solidFill>
                  <a:srgbClr val="F9FBFA"/>
                </a:solidFill>
                <a:latin typeface="黑体" panose="02010609060101010101" charset="-122"/>
                <a:ea typeface="黑体" panose="02010609060101010101" charset="-122"/>
                <a:sym typeface="+mn-ea"/>
              </a:rPr>
              <a:t>音乐钟进入了马孔多人的生活。</a:t>
            </a:r>
          </a:p>
          <a:p>
            <a:pPr algn="l">
              <a:lnSpc>
                <a:spcPct val="160000"/>
              </a:lnSpc>
            </a:pPr>
            <a:r>
              <a:rPr lang="en-US" altLang="zh-CN" sz="2665">
                <a:solidFill>
                  <a:srgbClr val="F9FBFA"/>
                </a:solidFill>
                <a:latin typeface="黑体" panose="02010609060101010101" charset="-122"/>
                <a:ea typeface="黑体" panose="02010609060101010101" charset="-122"/>
                <a:sym typeface="+mn-ea"/>
              </a:rPr>
              <a:t>2.</a:t>
            </a:r>
            <a:r>
              <a:rPr lang="zh-CN" altLang="en-US" sz="2665">
                <a:solidFill>
                  <a:srgbClr val="F9FBFA"/>
                </a:solidFill>
                <a:latin typeface="黑体" panose="02010609060101010101" charset="-122"/>
                <a:ea typeface="黑体" panose="02010609060101010101" charset="-122"/>
                <a:sym typeface="+mn-ea"/>
              </a:rPr>
              <a:t>丽贝卡的言语沟通过程。</a:t>
            </a:r>
          </a:p>
          <a:p>
            <a:pPr algn="l">
              <a:lnSpc>
                <a:spcPct val="160000"/>
              </a:lnSpc>
            </a:pPr>
            <a:r>
              <a:rPr lang="en-US" altLang="zh-CN" sz="2665">
                <a:solidFill>
                  <a:srgbClr val="F9FBFA"/>
                </a:solidFill>
                <a:latin typeface="黑体" panose="02010609060101010101" charset="-122"/>
                <a:ea typeface="黑体" panose="02010609060101010101" charset="-122"/>
                <a:sym typeface="+mn-ea"/>
              </a:rPr>
              <a:t>3.</a:t>
            </a:r>
            <a:r>
              <a:rPr lang="zh-CN" altLang="en-US" sz="2665">
                <a:solidFill>
                  <a:srgbClr val="F9FBFA"/>
                </a:solidFill>
                <a:latin typeface="黑体" panose="02010609060101010101" charset="-122"/>
                <a:ea typeface="黑体" panose="02010609060101010101" charset="-122"/>
                <a:sym typeface="+mn-ea"/>
              </a:rPr>
              <a:t>马孔多人忘记了事物的名称。</a:t>
            </a:r>
            <a:r>
              <a:rPr sz="2665">
                <a:solidFill>
                  <a:srgbClr val="F9FBFA"/>
                </a:solidFill>
              </a:rPr>
              <a:t> </a:t>
            </a:r>
          </a:p>
        </p:txBody>
      </p:sp>
      <p:sp>
        <p:nvSpPr>
          <p:cNvPr id="3" name="矩形 2"/>
          <p:cNvSpPr/>
          <p:nvPr/>
        </p:nvSpPr>
        <p:spPr>
          <a:xfrm>
            <a:off x="4473573" y="1124307"/>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情节要点</a:t>
            </a:r>
          </a:p>
        </p:txBody>
      </p:sp>
      <p:sp>
        <p:nvSpPr>
          <p:cNvPr id="5" name="右箭头 4"/>
          <p:cNvSpPr/>
          <p:nvPr/>
        </p:nvSpPr>
        <p:spPr>
          <a:xfrm>
            <a:off x="5016248" y="3118453"/>
            <a:ext cx="933719" cy="352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00692" y="2783074"/>
            <a:ext cx="5633499" cy="10231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a:lnSpc>
                <a:spcPct val="160000"/>
              </a:lnSpc>
            </a:pPr>
            <a:r>
              <a:rPr lang="zh-CN" altLang="en-US" sz="3600">
                <a:solidFill>
                  <a:srgbClr val="FFFF00"/>
                </a:solidFill>
                <a:latin typeface="黑体" panose="02010609060101010101" charset="-122"/>
                <a:ea typeface="黑体" panose="02010609060101010101" charset="-122"/>
                <a:sym typeface="+mn-ea"/>
              </a:rPr>
              <a:t>钟表和语言（言语和文字）</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93267" y="1659432"/>
            <a:ext cx="10125306" cy="218735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a:r>
              <a:rPr lang="en-US" sz="2665">
                <a:solidFill>
                  <a:schemeClr val="bg1"/>
                </a:solidFill>
                <a:sym typeface="+mn-ea"/>
              </a:rPr>
              <a:t>       </a:t>
            </a:r>
            <a:r>
              <a:rPr lang="zh-CN" altLang="en-US" sz="2665">
                <a:solidFill>
                  <a:srgbClr val="F9FBFA"/>
                </a:solidFill>
                <a:latin typeface="黑体" panose="02010609060101010101" charset="-122"/>
                <a:ea typeface="黑体" panose="02010609060101010101" charset="-122"/>
                <a:sym typeface="+mn-ea"/>
              </a:rPr>
              <a:t>何塞</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阿尔卡蒂奥</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布恩迪亚……</a:t>
            </a:r>
            <a:r>
              <a:rPr sz="2665">
                <a:solidFill>
                  <a:srgbClr val="F9FBFA"/>
                </a:solidFill>
                <a:latin typeface="黑体" panose="02010609060101010101" charset="-122"/>
                <a:ea typeface="黑体" panose="02010609060101010101" charset="-122"/>
                <a:sym typeface="+mn-ea"/>
              </a:rPr>
              <a:t>释放从建村伊始就以歌声欢快报时的</a:t>
            </a:r>
            <a:r>
              <a:rPr sz="2665">
                <a:solidFill>
                  <a:srgbClr val="FFFF00"/>
                </a:solidFill>
                <a:latin typeface="黑体" panose="02010609060101010101" charset="-122"/>
                <a:ea typeface="黑体" panose="02010609060101010101" charset="-122"/>
                <a:sym typeface="+mn-ea"/>
              </a:rPr>
              <a:t>群鸟</a:t>
            </a:r>
            <a:r>
              <a:rPr sz="2665">
                <a:solidFill>
                  <a:srgbClr val="F9FBFA"/>
                </a:solidFill>
                <a:latin typeface="黑体" panose="02010609060101010101" charset="-122"/>
                <a:ea typeface="黑体" panose="02010609060101010101" charset="-122"/>
                <a:sym typeface="+mn-ea"/>
              </a:rPr>
              <a:t>，</a:t>
            </a:r>
            <a:r>
              <a:rPr sz="2665">
                <a:solidFill>
                  <a:srgbClr val="FFFF00"/>
                </a:solidFill>
                <a:latin typeface="黑体" panose="02010609060101010101" charset="-122"/>
                <a:ea typeface="黑体" panose="02010609060101010101" charset="-122"/>
                <a:sym typeface="+mn-ea"/>
              </a:rPr>
              <a:t>代之以</a:t>
            </a:r>
            <a:r>
              <a:rPr sz="2665">
                <a:solidFill>
                  <a:srgbClr val="F9FBFA"/>
                </a:solidFill>
                <a:latin typeface="黑体" panose="02010609060101010101" charset="-122"/>
                <a:ea typeface="黑体" panose="02010609060101010101" charset="-122"/>
                <a:sym typeface="+mn-ea"/>
              </a:rPr>
              <a:t>家家户户各备一台</a:t>
            </a:r>
            <a:r>
              <a:rPr sz="2665">
                <a:solidFill>
                  <a:srgbClr val="FFFF00"/>
                </a:solidFill>
                <a:latin typeface="黑体" panose="02010609060101010101" charset="-122"/>
                <a:ea typeface="黑体" panose="02010609060101010101" charset="-122"/>
                <a:sym typeface="+mn-ea"/>
              </a:rPr>
              <a:t>音乐钟</a:t>
            </a:r>
            <a:r>
              <a:rPr sz="2665">
                <a:solidFill>
                  <a:srgbClr val="F9FBFA"/>
                </a:solidFill>
                <a:latin typeface="黑体" panose="02010609060101010101" charset="-122"/>
                <a:ea typeface="黑体" panose="02010609060101010101" charset="-122"/>
                <a:sym typeface="+mn-ea"/>
              </a:rPr>
              <a:t>。这些雕刻精美的木钟是用金刚鹦鹉从阿拉伯人那里换来的，由何塞·阿尔卡蒂奥·布恩迪亚</a:t>
            </a:r>
            <a:r>
              <a:rPr sz="2665">
                <a:solidFill>
                  <a:srgbClr val="FFFF00"/>
                </a:solidFill>
                <a:latin typeface="黑体" panose="02010609060101010101" charset="-122"/>
                <a:ea typeface="黑体" panose="02010609060101010101" charset="-122"/>
                <a:sym typeface="+mn-ea"/>
              </a:rPr>
              <a:t>统一校准</a:t>
            </a:r>
            <a:r>
              <a:rPr sz="2665">
                <a:solidFill>
                  <a:srgbClr val="F9FBFA"/>
                </a:solidFill>
                <a:latin typeface="黑体" panose="02010609060101010101" charset="-122"/>
                <a:ea typeface="黑体" panose="02010609060101010101" charset="-122"/>
                <a:sym typeface="+mn-ea"/>
              </a:rPr>
              <a:t>。每隔半小时镇上便响起同一乐曲的欢快和弦，一到正午更是蔚为壮观，所有时钟</a:t>
            </a:r>
            <a:r>
              <a:rPr sz="2665">
                <a:solidFill>
                  <a:srgbClr val="FFFF00"/>
                </a:solidFill>
                <a:latin typeface="黑体" panose="02010609060101010101" charset="-122"/>
                <a:ea typeface="黑体" panose="02010609060101010101" charset="-122"/>
                <a:sym typeface="+mn-ea"/>
              </a:rPr>
              <a:t>分秒不差</a:t>
            </a:r>
            <a:r>
              <a:rPr sz="2665">
                <a:solidFill>
                  <a:srgbClr val="F9FBFA"/>
                </a:solidFill>
                <a:latin typeface="黑体" panose="02010609060101010101" charset="-122"/>
                <a:ea typeface="黑体" panose="02010609060101010101" charset="-122"/>
                <a:sym typeface="+mn-ea"/>
              </a:rPr>
              <a:t>地同时奏响整曲华尔兹</a:t>
            </a:r>
            <a:r>
              <a:rPr lang="zh-CN" altLang="en-US" sz="2665">
                <a:solidFill>
                  <a:srgbClr val="F9FBFA"/>
                </a:solidFill>
                <a:latin typeface="黑体" panose="02010609060101010101" charset="-122"/>
                <a:ea typeface="黑体" panose="02010609060101010101" charset="-122"/>
                <a:sym typeface="+mn-ea"/>
              </a:rPr>
              <a:t>。</a:t>
            </a:r>
            <a:endParaRPr sz="2665">
              <a:solidFill>
                <a:srgbClr val="F9FBFA"/>
              </a:solidFill>
              <a:latin typeface="黑体" panose="02010609060101010101" charset="-122"/>
              <a:ea typeface="黑体" panose="02010609060101010101" charset="-122"/>
              <a:sym typeface="+mn-ea"/>
            </a:endParaRPr>
          </a:p>
        </p:txBody>
      </p:sp>
      <p:sp>
        <p:nvSpPr>
          <p:cNvPr id="6" name="矩形 5"/>
          <p:cNvSpPr/>
          <p:nvPr/>
        </p:nvSpPr>
        <p:spPr>
          <a:xfrm>
            <a:off x="6992503" y="4361411"/>
            <a:ext cx="13004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时间</a:t>
            </a:r>
          </a:p>
        </p:txBody>
      </p:sp>
      <p:sp>
        <p:nvSpPr>
          <p:cNvPr id="5" name="矩形 4"/>
          <p:cNvSpPr/>
          <p:nvPr/>
        </p:nvSpPr>
        <p:spPr>
          <a:xfrm>
            <a:off x="3450590" y="5016500"/>
            <a:ext cx="1525270" cy="768350"/>
          </a:xfrm>
          <a:prstGeom prst="rect">
            <a:avLst/>
          </a:prstGeom>
        </p:spPr>
        <p:txBody>
          <a:bodyPr wrap="square">
            <a:spAutoFit/>
          </a:bodyPr>
          <a:lstStyle/>
          <a:p>
            <a:r>
              <a:rPr sz="2665">
                <a:solidFill>
                  <a:srgbClr val="FFFF00"/>
                </a:solidFill>
                <a:sym typeface="Helvetica Neue" panose="02000503000000020004"/>
              </a:rPr>
              <a:t>群鸟</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
        <p:nvSpPr>
          <p:cNvPr id="7" name="矩形 6"/>
          <p:cNvSpPr/>
          <p:nvPr/>
        </p:nvSpPr>
        <p:spPr>
          <a:xfrm>
            <a:off x="3450473" y="4051531"/>
            <a:ext cx="1859280" cy="768350"/>
          </a:xfrm>
          <a:prstGeom prst="rect">
            <a:avLst/>
          </a:prstGeom>
        </p:spPr>
        <p:txBody>
          <a:bodyPr wrap="none">
            <a:spAutoFit/>
          </a:bodyPr>
          <a:lstStyle/>
          <a:p>
            <a:r>
              <a:rPr sz="2665">
                <a:solidFill>
                  <a:srgbClr val="FFFF00"/>
                </a:solidFill>
                <a:sym typeface="Helvetica Neue" panose="02000503000000020004"/>
              </a:rPr>
              <a:t>音乐钟</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
        <p:nvSpPr>
          <p:cNvPr id="8" name="右箭头 7"/>
          <p:cNvSpPr/>
          <p:nvPr/>
        </p:nvSpPr>
        <p:spPr>
          <a:xfrm>
            <a:off x="4975860" y="4583430"/>
            <a:ext cx="1324610" cy="324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92389" y="2868930"/>
            <a:ext cx="5347897"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zh-CN" sz="2665">
                <a:solidFill>
                  <a:srgbClr val="F9FBFA"/>
                </a:solidFill>
                <a:latin typeface="黑体" panose="02010609060101010101" charset="-122"/>
                <a:ea typeface="黑体" panose="02010609060101010101" charset="-122"/>
              </a:rPr>
              <a:t>这里没有人死去，每个人都三十岁</a:t>
            </a:r>
            <a:endParaRPr lang="zh-CN" altLang="en-US" sz="2665">
              <a:solidFill>
                <a:srgbClr val="F9FBFA"/>
              </a:solidFill>
              <a:latin typeface="黑体" panose="02010609060101010101" charset="-122"/>
              <a:ea typeface="黑体" panose="02010609060101010101" charset="-122"/>
            </a:endParaRPr>
          </a:p>
        </p:txBody>
      </p:sp>
      <p:sp>
        <p:nvSpPr>
          <p:cNvPr id="5" name="文本框 4"/>
          <p:cNvSpPr txBox="1"/>
          <p:nvPr/>
        </p:nvSpPr>
        <p:spPr>
          <a:xfrm>
            <a:off x="592389" y="1607528"/>
            <a:ext cx="4877445"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zh-CN" sz="2665">
                <a:solidFill>
                  <a:srgbClr val="F9FBFA"/>
                </a:solidFill>
                <a:latin typeface="黑体" panose="02010609060101010101" charset="-122"/>
                <a:ea typeface="黑体" panose="02010609060101010101" charset="-122"/>
              </a:rPr>
              <a:t>那时马孔多还没有死过人</a:t>
            </a:r>
            <a:endParaRPr lang="zh-CN" altLang="en-US" sz="2665">
              <a:solidFill>
                <a:srgbClr val="F9FBFA"/>
              </a:solidFill>
              <a:latin typeface="黑体" panose="02010609060101010101" charset="-122"/>
              <a:ea typeface="黑体" panose="02010609060101010101" charset="-122"/>
            </a:endParaRPr>
          </a:p>
        </p:txBody>
      </p:sp>
      <p:sp>
        <p:nvSpPr>
          <p:cNvPr id="6" name="右箭头 5"/>
          <p:cNvSpPr/>
          <p:nvPr/>
        </p:nvSpPr>
        <p:spPr>
          <a:xfrm>
            <a:off x="5191234" y="2363480"/>
            <a:ext cx="1324610" cy="324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04080" y="2202556"/>
            <a:ext cx="4801314" cy="646331"/>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传统时间的缓慢和凝固</a:t>
            </a:r>
          </a:p>
        </p:txBody>
      </p:sp>
      <p:sp>
        <p:nvSpPr>
          <p:cNvPr id="8" name="文本框 7"/>
          <p:cNvSpPr txBox="1"/>
          <p:nvPr/>
        </p:nvSpPr>
        <p:spPr>
          <a:xfrm>
            <a:off x="592389" y="4162102"/>
            <a:ext cx="3939854"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丽贝卡带着骨殖到来</a:t>
            </a:r>
          </a:p>
        </p:txBody>
      </p:sp>
      <p:sp>
        <p:nvSpPr>
          <p:cNvPr id="9" name="右箭头 8"/>
          <p:cNvSpPr/>
          <p:nvPr/>
        </p:nvSpPr>
        <p:spPr>
          <a:xfrm>
            <a:off x="5191234" y="4315936"/>
            <a:ext cx="1324610" cy="324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10098" y="4155012"/>
            <a:ext cx="4695296"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传统时间加速的开端</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534043" y="1615036"/>
            <a:ext cx="74980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传统时间：自然的、永恒的、循环的</a:t>
            </a:r>
          </a:p>
        </p:txBody>
      </p:sp>
      <p:sp>
        <p:nvSpPr>
          <p:cNvPr id="5" name="矩形 4"/>
          <p:cNvSpPr/>
          <p:nvPr/>
        </p:nvSpPr>
        <p:spPr>
          <a:xfrm>
            <a:off x="1534043" y="2975494"/>
            <a:ext cx="9326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机械时间：一次性的、不可再生的、不确定的</a:t>
            </a:r>
          </a:p>
        </p:txBody>
      </p:sp>
      <p:sp>
        <p:nvSpPr>
          <p:cNvPr id="6" name="左弧形箭头 5"/>
          <p:cNvSpPr/>
          <p:nvPr/>
        </p:nvSpPr>
        <p:spPr>
          <a:xfrm>
            <a:off x="647701" y="1934210"/>
            <a:ext cx="815340" cy="145692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124697" y="4657946"/>
            <a:ext cx="7109639" cy="646331"/>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 </a:t>
            </a:r>
            <a:r>
              <a:rPr lang="zh-CN" altLang="en-US" sz="3600" smtClean="0">
                <a:solidFill>
                  <a:srgbClr val="FFFF00"/>
                </a:solidFill>
                <a:latin typeface="黑体" panose="02010609060101010101" charset="-122"/>
                <a:ea typeface="黑体" panose="02010609060101010101" charset="-122"/>
                <a:sym typeface="Helvetica Neue" panose="02000503000000020004"/>
              </a:rPr>
              <a:t> 失去</a:t>
            </a:r>
            <a:r>
              <a:rPr lang="zh-CN" altLang="en-US" sz="3600">
                <a:solidFill>
                  <a:srgbClr val="FFFF00"/>
                </a:solidFill>
                <a:latin typeface="黑体" panose="02010609060101010101" charset="-122"/>
                <a:ea typeface="黑体" panose="02010609060101010101" charset="-122"/>
                <a:sym typeface="Helvetica Neue" panose="02000503000000020004"/>
              </a:rPr>
              <a:t>对时间的个性化的传统认知</a:t>
            </a:r>
          </a:p>
        </p:txBody>
      </p:sp>
      <p:sp>
        <p:nvSpPr>
          <p:cNvPr id="2" name="下箭头 1"/>
          <p:cNvSpPr/>
          <p:nvPr/>
        </p:nvSpPr>
        <p:spPr>
          <a:xfrm>
            <a:off x="5895973" y="3781651"/>
            <a:ext cx="287134" cy="7152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461986"/>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chemeClr val="bg1"/>
                </a:solidFill>
                <a:sym typeface="+mn-ea"/>
              </a:rPr>
              <a:t>       </a:t>
            </a:r>
            <a:r>
              <a:rPr lang="zh-CN" altLang="en-US" sz="2665">
                <a:solidFill>
                  <a:srgbClr val="F9FBFA"/>
                </a:solidFill>
                <a:latin typeface="黑体" panose="02010609060101010101" charset="-122"/>
                <a:ea typeface="黑体" panose="02010609060101010101" charset="-122"/>
              </a:rPr>
              <a:t>马克思认为，钟表是之后所有机器的原型。芒福德认为，钟表是一种精神生活的内在标准。随着钟表所代表的机械时间的到来，每个人都像被发条驱动的永不停息的钟表，时间是人的一切，</a:t>
            </a:r>
            <a:r>
              <a:rPr lang="zh-CN" altLang="en-US" sz="2665">
                <a:solidFill>
                  <a:srgbClr val="FFFF00"/>
                </a:solidFill>
                <a:latin typeface="黑体" panose="02010609060101010101" charset="-122"/>
                <a:ea typeface="黑体" panose="02010609060101010101" charset="-122"/>
              </a:rPr>
              <a:t>人并不拥有生活，只是拥有时间。</a:t>
            </a:r>
            <a:r>
              <a:rPr lang="zh-CN" altLang="en-US" sz="2665">
                <a:solidFill>
                  <a:srgbClr val="F9FBFA"/>
                </a:solidFill>
                <a:latin typeface="黑体" panose="02010609060101010101" charset="-122"/>
                <a:ea typeface="黑体" panose="02010609060101010101" charset="-122"/>
              </a:rPr>
              <a:t>人类社会从时间过剩状态迅速进入到时间短缺的过程，现代社会基本完全处于</a:t>
            </a:r>
            <a:r>
              <a:rPr lang="zh-CN" altLang="en-US" sz="2665">
                <a:solidFill>
                  <a:srgbClr val="FFFF00"/>
                </a:solidFill>
                <a:latin typeface="黑体" panose="02010609060101010101" charset="-122"/>
                <a:ea typeface="黑体" panose="02010609060101010101" charset="-122"/>
              </a:rPr>
              <a:t>“时间饥饿”</a:t>
            </a:r>
            <a:r>
              <a:rPr lang="zh-CN" altLang="en-US" sz="2665">
                <a:solidFill>
                  <a:srgbClr val="F9FBFA"/>
                </a:solidFill>
                <a:latin typeface="黑体" panose="02010609060101010101" charset="-122"/>
                <a:ea typeface="黑体" panose="02010609060101010101" charset="-122"/>
              </a:rPr>
              <a:t>状态，时间成为人类最严厉的法律。</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903371"/>
            <a:ext cx="996702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800" kern="100">
                <a:ea typeface="楷体" panose="02010609060101010101" pitchFamily="49" charset="-122"/>
                <a:cs typeface="Kaiti SC Regular" panose="02010600040101010101" charset="-122"/>
              </a:rPr>
              <a:t> </a:t>
            </a:r>
            <a:endParaRPr lang="zh-CN" altLang="en-US" sz="2665">
              <a:solidFill>
                <a:srgbClr val="F9FBFA"/>
              </a:solidFill>
              <a:latin typeface="黑体" panose="02010609060101010101" charset="-122"/>
              <a:ea typeface="黑体" panose="02010609060101010101" charset="-122"/>
            </a:endParaRPr>
          </a:p>
        </p:txBody>
      </p:sp>
      <p:sp>
        <p:nvSpPr>
          <p:cNvPr id="6" name="文本框 5"/>
          <p:cNvSpPr txBox="1"/>
          <p:nvPr/>
        </p:nvSpPr>
        <p:spPr>
          <a:xfrm>
            <a:off x="1112537" y="1603966"/>
            <a:ext cx="4877445"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平等、法治、有序</a:t>
            </a:r>
          </a:p>
        </p:txBody>
      </p:sp>
      <p:sp>
        <p:nvSpPr>
          <p:cNvPr id="7" name="文本框 6"/>
          <p:cNvSpPr txBox="1"/>
          <p:nvPr/>
        </p:nvSpPr>
        <p:spPr>
          <a:xfrm>
            <a:off x="1112537" y="3911830"/>
            <a:ext cx="4877445"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权力的表征</a:t>
            </a:r>
          </a:p>
        </p:txBody>
      </p:sp>
      <p:sp>
        <p:nvSpPr>
          <p:cNvPr id="8" name="文本框 7"/>
          <p:cNvSpPr txBox="1"/>
          <p:nvPr/>
        </p:nvSpPr>
        <p:spPr>
          <a:xfrm>
            <a:off x="1112537" y="2757898"/>
            <a:ext cx="4877445"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人的异化</a:t>
            </a:r>
          </a:p>
        </p:txBody>
      </p:sp>
      <p:sp>
        <p:nvSpPr>
          <p:cNvPr id="11" name="矩形 10"/>
          <p:cNvSpPr/>
          <p:nvPr/>
        </p:nvSpPr>
        <p:spPr>
          <a:xfrm>
            <a:off x="6551072" y="2795039"/>
            <a:ext cx="4801314" cy="646331"/>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现代时间的作用和影响</a:t>
            </a:r>
          </a:p>
        </p:txBody>
      </p:sp>
      <p:sp>
        <p:nvSpPr>
          <p:cNvPr id="12" name="右箭头 11"/>
          <p:cNvSpPr/>
          <p:nvPr/>
        </p:nvSpPr>
        <p:spPr>
          <a:xfrm>
            <a:off x="4532242" y="2935821"/>
            <a:ext cx="1457739" cy="5052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169232"/>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dirty="0">
                <a:solidFill>
                  <a:srgbClr val="F9FBFA"/>
                </a:solidFill>
              </a:rPr>
              <a:t>       </a:t>
            </a:r>
            <a:r>
              <a:rPr lang="en-US" sz="2665" dirty="0">
                <a:solidFill>
                  <a:srgbClr val="F9FBFA"/>
                </a:solidFill>
                <a:latin typeface="Heiti SC Light" panose="02000000000000000000" charset="-122"/>
                <a:ea typeface="Heiti SC Light" panose="02000000000000000000" charset="-122"/>
                <a:cs typeface="Heiti SC Light" panose="02000000000000000000" charset="-122"/>
              </a:rPr>
              <a:t> </a:t>
            </a:r>
            <a:r>
              <a:rPr lang="zh-CN" altLang="en-US" sz="2665" dirty="0">
                <a:solidFill>
                  <a:srgbClr val="F9FBFA"/>
                </a:solidFill>
                <a:latin typeface="黑体" panose="02010609060101010101" charset="-122"/>
                <a:ea typeface="黑体" panose="02010609060101010101" charset="-122"/>
              </a:rPr>
              <a:t>加西亚·马尔克斯（1927-2014）是20世纪哥伦比亚享有盛誉的魔幻现实主义作家和记者，1972年获拉美文学最高奖——委内瑞拉加列戈斯文学奖，是拉美小说界的“掌门人”，1982年获诺贝尔文学奖和哥伦比亚语言科学院名誉院士称号。</a:t>
            </a:r>
          </a:p>
        </p:txBody>
      </p:sp>
      <p:sp>
        <p:nvSpPr>
          <p:cNvPr id="3" name="矩形 2"/>
          <p:cNvSpPr/>
          <p:nvPr/>
        </p:nvSpPr>
        <p:spPr>
          <a:xfrm>
            <a:off x="4747373" y="940789"/>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作者介绍</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861807"/>
            <a:ext cx="996702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en-US" altLang="zh-CN" sz="2800" b="0" i="0" u="none" strike="noStrike" kern="100" cap="none" spc="0" normalizeH="0" baseline="0" noProof="0">
                <a:ln>
                  <a:noFill/>
                </a:ln>
                <a:solidFill>
                  <a:srgbClr val="FFFFFF"/>
                </a:solidFill>
                <a:effectLst/>
                <a:uLnTx/>
                <a:uFillTx/>
                <a:latin typeface="Arial"/>
                <a:ea typeface="楷体" panose="02010609060101010101" pitchFamily="49" charset="-122"/>
                <a:cs typeface="Kaiti SC Regular" panose="02010600040101010101" charset="-122"/>
              </a:rPr>
              <a:t> </a:t>
            </a:r>
            <a:endPar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endParaRPr>
          </a:p>
        </p:txBody>
      </p:sp>
      <p:sp>
        <p:nvSpPr>
          <p:cNvPr id="6" name="文本框 5"/>
          <p:cNvSpPr txBox="1"/>
          <p:nvPr/>
        </p:nvSpPr>
        <p:spPr>
          <a:xfrm>
            <a:off x="1112537" y="1632927"/>
            <a:ext cx="577859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很快营造出一种井然有序的实干氛围</a:t>
            </a:r>
            <a:endPar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endParaRPr>
          </a:p>
        </p:txBody>
      </p:sp>
      <p:sp>
        <p:nvSpPr>
          <p:cNvPr id="7" name="文本框 6"/>
          <p:cNvSpPr txBox="1"/>
          <p:nvPr/>
        </p:nvSpPr>
        <p:spPr>
          <a:xfrm>
            <a:off x="1112537" y="3884204"/>
            <a:ext cx="4877445"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lang="zh-CN" altLang="en-US" sz="2665">
                <a:solidFill>
                  <a:srgbClr val="F9FBFA"/>
                </a:solidFill>
                <a:latin typeface="黑体" panose="02010609060101010101" charset="-122"/>
                <a:ea typeface="黑体" panose="02010609060101010101" charset="-122"/>
              </a:rPr>
              <a:t>只批准一种自由</a:t>
            </a:r>
            <a:endPar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endParaRPr>
          </a:p>
        </p:txBody>
      </p:sp>
      <p:sp>
        <p:nvSpPr>
          <p:cNvPr id="8" name="文本框 7"/>
          <p:cNvSpPr txBox="1"/>
          <p:nvPr/>
        </p:nvSpPr>
        <p:spPr>
          <a:xfrm>
            <a:off x="1112537" y="2759233"/>
            <a:ext cx="4877445"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lang="zh-CN" altLang="en-US" sz="2665">
                <a:solidFill>
                  <a:srgbClr val="F9FBFA"/>
                </a:solidFill>
                <a:latin typeface="黑体" panose="02010609060101010101" charset="-122"/>
                <a:ea typeface="黑体" panose="02010609060101010101" charset="-122"/>
              </a:rPr>
              <a:t>拒绝吉卜赛人扎营</a:t>
            </a:r>
            <a:endPar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endParaRPr>
          </a:p>
        </p:txBody>
      </p:sp>
      <p:sp>
        <p:nvSpPr>
          <p:cNvPr id="11" name="矩形 10"/>
          <p:cNvSpPr/>
          <p:nvPr/>
        </p:nvSpPr>
        <p:spPr>
          <a:xfrm>
            <a:off x="6096048" y="2757898"/>
            <a:ext cx="5109091" cy="1138773"/>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FF00"/>
                </a:solidFill>
                <a:effectLst/>
                <a:uLnTx/>
                <a:uFillTx/>
                <a:latin typeface="黑体" panose="02010609060101010101" charset="-122"/>
                <a:ea typeface="黑体" panose="02010609060101010101" charset="-122"/>
                <a:cs typeface="+mn-cs"/>
                <a:sym typeface="Helvetica Neue" panose="02000503000000020004"/>
              </a:rPr>
              <a:t>现代文明的秩序和权力表征</a:t>
            </a:r>
            <a:endParaRPr kumimoji="0" lang="en-US" altLang="zh-CN" sz="3200" b="0" i="0" u="none" strike="noStrike" kern="1200" cap="none" spc="0" normalizeH="0" baseline="0" noProof="0">
              <a:ln>
                <a:noFill/>
              </a:ln>
              <a:solidFill>
                <a:srgbClr val="FFFF00"/>
              </a:solidFill>
              <a:effectLst/>
              <a:uLnTx/>
              <a:uFillTx/>
              <a:latin typeface="黑体" panose="02010609060101010101" charset="-122"/>
              <a:ea typeface="黑体" panose="02010609060101010101" charset="-122"/>
              <a:cs typeface="+mn-cs"/>
              <a:sym typeface="Helvetica Neue" panose="02000503000000020004"/>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3600" smtClean="0">
                <a:solidFill>
                  <a:srgbClr val="FF0000"/>
                </a:solidFill>
                <a:latin typeface="黑体" panose="02010609060101010101" charset="-122"/>
                <a:ea typeface="黑体" panose="02010609060101010101" charset="-122"/>
                <a:sym typeface="Helvetica Neue" panose="02000503000000020004"/>
              </a:rPr>
              <a:t> </a:t>
            </a:r>
            <a:endParaRPr kumimoji="0" lang="zh-CN" altLang="en-US" sz="3600" b="0" i="0" u="none" strike="noStrike" kern="1200" cap="none" spc="0" normalizeH="0" baseline="0" noProof="0">
              <a:ln>
                <a:noFill/>
              </a:ln>
              <a:solidFill>
                <a:srgbClr val="FF0000"/>
              </a:solidFill>
              <a:effectLst/>
              <a:uLnTx/>
              <a:uFillTx/>
              <a:latin typeface="黑体" panose="02010609060101010101" charset="-122"/>
              <a:ea typeface="黑体" panose="02010609060101010101" charset="-122"/>
              <a:sym typeface="Helvetica Neue" panose="02000503000000020004"/>
            </a:endParaRPr>
          </a:p>
        </p:txBody>
      </p:sp>
      <p:sp>
        <p:nvSpPr>
          <p:cNvPr id="10" name="右箭头 9"/>
          <p:cNvSpPr/>
          <p:nvPr/>
        </p:nvSpPr>
        <p:spPr>
          <a:xfrm>
            <a:off x="4492486" y="2952590"/>
            <a:ext cx="1324610" cy="324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72781" y="1822708"/>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人们都因不用睡觉而兴高采烈，因为那时候马孔多有太多的事情要做，</a:t>
            </a:r>
            <a:r>
              <a:rPr lang="zh-CN" altLang="en-US" sz="2665">
                <a:solidFill>
                  <a:srgbClr val="FFFF00"/>
                </a:solidFill>
                <a:latin typeface="黑体" panose="02010609060101010101" charset="-122"/>
                <a:ea typeface="黑体" panose="02010609060101010101" charset="-122"/>
                <a:sym typeface="+mn-ea"/>
              </a:rPr>
              <a:t>时间总不够用</a:t>
            </a:r>
            <a:r>
              <a:rPr lang="zh-CN" altLang="en-US" sz="2665">
                <a:solidFill>
                  <a:srgbClr val="F9FBFA"/>
                </a:solidFill>
                <a:latin typeface="黑体" panose="02010609060101010101" charset="-122"/>
                <a:ea typeface="黑体" panose="02010609060101010101" charset="-122"/>
                <a:sym typeface="+mn-ea"/>
              </a:rPr>
              <a:t>。他们</a:t>
            </a:r>
            <a:r>
              <a:rPr lang="zh-CN" altLang="en-US" sz="2665">
                <a:solidFill>
                  <a:srgbClr val="FFFF00"/>
                </a:solidFill>
                <a:latin typeface="黑体" panose="02010609060101010101" charset="-122"/>
                <a:ea typeface="黑体" panose="02010609060101010101" charset="-122"/>
                <a:sym typeface="+mn-ea"/>
              </a:rPr>
              <a:t>夜以继日地工作</a:t>
            </a:r>
            <a:r>
              <a:rPr lang="zh-CN" altLang="en-US" sz="2665">
                <a:solidFill>
                  <a:srgbClr val="F9FBFA"/>
                </a:solidFill>
                <a:latin typeface="黑体" panose="02010609060101010101" charset="-122"/>
                <a:ea typeface="黑体" panose="02010609060101010101" charset="-122"/>
                <a:sym typeface="+mn-ea"/>
              </a:rPr>
              <a:t>，很快就把活儿都干完了，凌晨</a:t>
            </a:r>
            <a:r>
              <a:rPr lang="en-US" altLang="zh-CN" sz="2665">
                <a:solidFill>
                  <a:srgbClr val="F9FBFA"/>
                </a:solidFill>
                <a:latin typeface="黑体" panose="02010609060101010101" charset="-122"/>
                <a:ea typeface="黑体" panose="02010609060101010101" charset="-122"/>
                <a:sym typeface="+mn-ea"/>
              </a:rPr>
              <a:t>3</a:t>
            </a:r>
            <a:r>
              <a:rPr lang="zh-CN" altLang="en-US" sz="2665">
                <a:solidFill>
                  <a:srgbClr val="F9FBFA"/>
                </a:solidFill>
                <a:latin typeface="黑体" panose="02010609060101010101" charset="-122"/>
                <a:ea typeface="黑体" panose="02010609060101010101" charset="-122"/>
                <a:sym typeface="+mn-ea"/>
              </a:rPr>
              <a:t>点便无所事事，</a:t>
            </a:r>
            <a:r>
              <a:rPr lang="zh-CN" altLang="en-US" sz="2665">
                <a:solidFill>
                  <a:schemeClr val="bg1"/>
                </a:solidFill>
                <a:latin typeface="黑体" panose="02010609060101010101" charset="-122"/>
                <a:ea typeface="黑体" panose="02010609060101010101" charset="-122"/>
                <a:sym typeface="+mn-ea"/>
              </a:rPr>
              <a:t>听着音乐钟</a:t>
            </a:r>
            <a:r>
              <a:rPr lang="zh-CN" altLang="en-US" sz="2665">
                <a:solidFill>
                  <a:srgbClr val="FFFF00"/>
                </a:solidFill>
                <a:latin typeface="黑体" panose="02010609060101010101" charset="-122"/>
                <a:ea typeface="黑体" panose="02010609060101010101" charset="-122"/>
                <a:sym typeface="+mn-ea"/>
              </a:rPr>
              <a:t>数华尔兹的音符。 </a:t>
            </a:r>
            <a:endParaRPr lang="zh-CN" altLang="en-US" sz="2665">
              <a:solidFill>
                <a:srgbClr val="FFFF00"/>
              </a:solidFill>
              <a:latin typeface="黑体" panose="02010609060101010101" charset="-122"/>
              <a:ea typeface="黑体" panose="02010609060101010101" charset="-122"/>
            </a:endParaRPr>
          </a:p>
        </p:txBody>
      </p:sp>
      <p:sp>
        <p:nvSpPr>
          <p:cNvPr id="5" name="矩形 4"/>
          <p:cNvSpPr/>
          <p:nvPr/>
        </p:nvSpPr>
        <p:spPr>
          <a:xfrm>
            <a:off x="1808975" y="4170668"/>
            <a:ext cx="8494633" cy="646331"/>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“时间饥饿”：只拥有时间没有拥有生活</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706895" y="3235001"/>
            <a:ext cx="10681253"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rPr>
              <a:t>自然时间（传统时间）</a:t>
            </a:r>
            <a:r>
              <a:rPr lang="zh-CN" altLang="en-US" sz="3600">
                <a:solidFill>
                  <a:schemeClr val="bg1"/>
                </a:solidFill>
                <a:latin typeface="黑体" panose="02010609060101010101" charset="-122"/>
                <a:ea typeface="黑体" panose="02010609060101010101" charset="-122"/>
              </a:rPr>
              <a:t>代之以 </a:t>
            </a:r>
            <a:r>
              <a:rPr lang="zh-CN" altLang="en-US" sz="3600">
                <a:solidFill>
                  <a:srgbClr val="FFFF00"/>
                </a:solidFill>
                <a:latin typeface="黑体" panose="02010609060101010101" charset="-122"/>
                <a:ea typeface="黑体" panose="02010609060101010101" charset="-122"/>
              </a:rPr>
              <a:t>机械时间（现代时间） </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
        <p:nvSpPr>
          <p:cNvPr id="9" name="矩形 8"/>
          <p:cNvSpPr/>
          <p:nvPr/>
        </p:nvSpPr>
        <p:spPr>
          <a:xfrm>
            <a:off x="2093553" y="1588217"/>
            <a:ext cx="9287681"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群鸟          </a:t>
            </a:r>
            <a:r>
              <a:rPr lang="zh-CN" altLang="en-US" sz="3600">
                <a:solidFill>
                  <a:schemeClr val="bg1"/>
                </a:solidFill>
                <a:latin typeface="黑体" panose="02010609060101010101" charset="-122"/>
                <a:ea typeface="黑体" panose="02010609060101010101" charset="-122"/>
                <a:sym typeface="Helvetica Neue" panose="02000503000000020004"/>
              </a:rPr>
              <a:t>代之以     </a:t>
            </a:r>
            <a:r>
              <a:rPr lang="zh-CN" altLang="en-US" sz="3600">
                <a:solidFill>
                  <a:srgbClr val="FFFF00"/>
                </a:solidFill>
                <a:latin typeface="黑体" panose="02010609060101010101" charset="-122"/>
                <a:ea typeface="黑体" panose="02010609060101010101" charset="-122"/>
                <a:sym typeface="Helvetica Neue" panose="02000503000000020004"/>
              </a:rPr>
              <a:t>音乐钟</a:t>
            </a:r>
          </a:p>
        </p:txBody>
      </p:sp>
      <p:sp>
        <p:nvSpPr>
          <p:cNvPr id="3" name="下箭头 2"/>
          <p:cNvSpPr/>
          <p:nvPr/>
        </p:nvSpPr>
        <p:spPr>
          <a:xfrm>
            <a:off x="2544416" y="2674481"/>
            <a:ext cx="318053" cy="5706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8448260" y="2674481"/>
            <a:ext cx="318053" cy="5706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8214" y="4794483"/>
            <a:ext cx="4168099"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时间标准殖民化</a:t>
            </a:r>
          </a:p>
        </p:txBody>
      </p:sp>
      <p:sp>
        <p:nvSpPr>
          <p:cNvPr id="13" name="下箭头 12"/>
          <p:cNvSpPr/>
          <p:nvPr/>
        </p:nvSpPr>
        <p:spPr>
          <a:xfrm>
            <a:off x="5888494" y="4156520"/>
            <a:ext cx="318053" cy="5706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037908" y="1835610"/>
            <a:ext cx="174993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rPr>
              <a:t>不沟通</a:t>
            </a:r>
          </a:p>
        </p:txBody>
      </p:sp>
      <p:sp>
        <p:nvSpPr>
          <p:cNvPr id="5" name="文本框 4"/>
          <p:cNvSpPr txBox="1"/>
          <p:nvPr/>
        </p:nvSpPr>
        <p:spPr>
          <a:xfrm>
            <a:off x="5388860" y="1822358"/>
            <a:ext cx="174993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rPr>
              <a:t>沟通</a:t>
            </a:r>
          </a:p>
        </p:txBody>
      </p:sp>
      <p:sp>
        <p:nvSpPr>
          <p:cNvPr id="6" name="文本框 5"/>
          <p:cNvSpPr txBox="1"/>
          <p:nvPr/>
        </p:nvSpPr>
        <p:spPr>
          <a:xfrm>
            <a:off x="7288099" y="1835610"/>
            <a:ext cx="249202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rPr>
              <a:t>失眠症蔓延</a:t>
            </a:r>
          </a:p>
        </p:txBody>
      </p:sp>
      <p:sp>
        <p:nvSpPr>
          <p:cNvPr id="7" name="矩形 6"/>
          <p:cNvSpPr/>
          <p:nvPr/>
        </p:nvSpPr>
        <p:spPr>
          <a:xfrm>
            <a:off x="3787170" y="3884333"/>
            <a:ext cx="4339650" cy="646331"/>
          </a:xfrm>
          <a:prstGeom prst="rect">
            <a:avLst/>
          </a:prstGeom>
        </p:spPr>
        <p:txBody>
          <a:bodyPr wrap="none">
            <a:spAutoFit/>
          </a:bodyPr>
          <a:lstStyle/>
          <a:p>
            <a:pPr lvl="0"/>
            <a:r>
              <a:rPr kumimoji="0" lang="zh-CN" altLang="en-US" sz="3600" b="0" i="0" u="none" strike="noStrike" kern="1200" cap="none" spc="0" normalizeH="0" baseline="0" noProof="0">
                <a:ln>
                  <a:noFill/>
                </a:ln>
                <a:solidFill>
                  <a:srgbClr val="FFFF00"/>
                </a:solidFill>
                <a:effectLst/>
                <a:uLnTx/>
                <a:uFillTx/>
                <a:latin typeface="黑体" panose="02010609060101010101" charset="-122"/>
                <a:ea typeface="黑体" panose="02010609060101010101" charset="-122"/>
                <a:cs typeface="+mn-cs"/>
                <a:sym typeface="Helvetica Neue" panose="02000503000000020004"/>
              </a:rPr>
              <a:t>语言（言语</a:t>
            </a:r>
            <a:r>
              <a:rPr lang="zh-CN" altLang="en-US" sz="3600">
                <a:solidFill>
                  <a:srgbClr val="FFFF00"/>
                </a:solidFill>
                <a:latin typeface="黑体" panose="02010609060101010101" charset="-122"/>
                <a:ea typeface="黑体" panose="02010609060101010101" charset="-122"/>
                <a:sym typeface="Helvetica Neue" panose="02000503000000020004"/>
              </a:rPr>
              <a:t>和文字）</a:t>
            </a:r>
            <a:endParaRPr kumimoji="0" lang="zh-CN" altLang="en-US" sz="3600" b="0" i="0" u="none" strike="noStrike" kern="1200" cap="none" spc="0" normalizeH="0" baseline="0" noProof="0">
              <a:ln>
                <a:noFill/>
              </a:ln>
              <a:solidFill>
                <a:srgbClr val="FFFF00"/>
              </a:solidFill>
              <a:effectLst/>
              <a:uLnTx/>
              <a:uFillTx/>
              <a:latin typeface="黑体" panose="02010609060101010101" charset="-122"/>
              <a:ea typeface="黑体" panose="02010609060101010101" charset="-122"/>
              <a:cs typeface="+mn-cs"/>
              <a:sym typeface="Helvetica Neue" panose="02000503000000020004"/>
            </a:endParaRPr>
          </a:p>
        </p:txBody>
      </p:sp>
      <p:sp>
        <p:nvSpPr>
          <p:cNvPr id="8" name="文本框 7"/>
          <p:cNvSpPr txBox="1"/>
          <p:nvPr/>
        </p:nvSpPr>
        <p:spPr>
          <a:xfrm>
            <a:off x="1757247" y="1822358"/>
            <a:ext cx="174993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rPr>
              <a:t>丽贝卡：</a:t>
            </a:r>
          </a:p>
        </p:txBody>
      </p:sp>
      <p:sp>
        <p:nvSpPr>
          <p:cNvPr id="3" name="右箭头 2"/>
          <p:cNvSpPr/>
          <p:nvPr/>
        </p:nvSpPr>
        <p:spPr>
          <a:xfrm>
            <a:off x="4510684" y="2061197"/>
            <a:ext cx="609600" cy="2426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6392364" y="2078338"/>
            <a:ext cx="609600" cy="23260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57247" y="2649355"/>
            <a:ext cx="7572283" cy="7138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lang="zh-CN" altLang="en-US" sz="2665">
                <a:solidFill>
                  <a:srgbClr val="F9FBFA"/>
                </a:solidFill>
                <a:latin typeface="黑体" panose="02010609060101010101" charset="-122"/>
                <a:ea typeface="黑体" panose="02010609060101010101" charset="-122"/>
              </a:rPr>
              <a:t>马孔多人</a:t>
            </a: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rPr>
              <a:t>：忘记了事物的名称</a:t>
            </a: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4003618" y="720525"/>
            <a:ext cx="4168099" cy="769441"/>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结构主义语言学</a:t>
            </a:r>
          </a:p>
        </p:txBody>
      </p:sp>
      <p:sp>
        <p:nvSpPr>
          <p:cNvPr id="6" name="矩形 5"/>
          <p:cNvSpPr/>
          <p:nvPr/>
        </p:nvSpPr>
        <p:spPr>
          <a:xfrm>
            <a:off x="2067340" y="3902105"/>
            <a:ext cx="2570921"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所指（意义）</a:t>
            </a:r>
          </a:p>
        </p:txBody>
      </p:sp>
      <p:sp>
        <p:nvSpPr>
          <p:cNvPr id="7" name="矩形 6"/>
          <p:cNvSpPr/>
          <p:nvPr/>
        </p:nvSpPr>
        <p:spPr>
          <a:xfrm>
            <a:off x="2067340" y="2108097"/>
            <a:ext cx="2875722"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能指（符号）</a:t>
            </a:r>
          </a:p>
        </p:txBody>
      </p:sp>
      <p:sp>
        <p:nvSpPr>
          <p:cNvPr id="8" name="矩形 7"/>
          <p:cNvSpPr/>
          <p:nvPr/>
        </p:nvSpPr>
        <p:spPr>
          <a:xfrm>
            <a:off x="7010400" y="2109099"/>
            <a:ext cx="2126975"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狗（</a:t>
            </a:r>
            <a:r>
              <a:rPr lang="en-US" altLang="zh-CN" sz="3600" err="1">
                <a:solidFill>
                  <a:srgbClr val="FFFF00"/>
                </a:solidFill>
                <a:latin typeface="黑体" panose="02010609060101010101" charset="-122"/>
                <a:ea typeface="黑体" panose="02010609060101010101" charset="-122"/>
                <a:sym typeface="Helvetica Neue" panose="02000503000000020004"/>
              </a:rPr>
              <a:t>gǒu</a:t>
            </a:r>
            <a:r>
              <a:rPr lang="zh-CN" altLang="en-US" sz="3600">
                <a:solidFill>
                  <a:srgbClr val="FFFF00"/>
                </a:solidFill>
                <a:latin typeface="黑体" panose="02010609060101010101" charset="-122"/>
                <a:ea typeface="黑体" panose="02010609060101010101" charset="-122"/>
                <a:sym typeface="Helvetica Neue" panose="02000503000000020004"/>
              </a:rPr>
              <a:t>）</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rcRect b="4101"/>
          <a:stretch>
            <a:fillRect/>
          </a:stretch>
        </p:blipFill>
        <p:spPr>
          <a:xfrm>
            <a:off x="6982336" y="3301586"/>
            <a:ext cx="1995410" cy="1983009"/>
          </a:xfrm>
          <a:prstGeom prst="rect">
            <a:avLst/>
          </a:prstGeom>
        </p:spPr>
      </p:pic>
      <p:sp>
        <p:nvSpPr>
          <p:cNvPr id="9" name="右箭头 8"/>
          <p:cNvSpPr/>
          <p:nvPr/>
        </p:nvSpPr>
        <p:spPr>
          <a:xfrm>
            <a:off x="5049077" y="2326244"/>
            <a:ext cx="1152940" cy="3221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5049077" y="4064189"/>
            <a:ext cx="1152940" cy="3221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90862" y="5284595"/>
            <a:ext cx="1420629" cy="400110"/>
          </a:xfrm>
          <a:prstGeom prst="rect">
            <a:avLst/>
          </a:prstGeom>
        </p:spPr>
        <p:txBody>
          <a:bodyPr wrap="square">
            <a:spAutoFit/>
          </a:bodyPr>
          <a:lstStyle/>
          <a:p>
            <a:r>
              <a:rPr lang="zh-CN" altLang="en-US" sz="2000">
                <a:solidFill>
                  <a:schemeClr val="bg2"/>
                </a:solidFill>
                <a:latin typeface="黑体" panose="02010609060101010101" charset="-122"/>
                <a:ea typeface="黑体" panose="02010609060101010101" charset="-122"/>
                <a:sym typeface="Helvetica Neue" panose="02000503000000020004"/>
              </a:rPr>
              <a:t>（</a:t>
            </a:r>
            <a:r>
              <a:rPr lang="zh-CN" altLang="en-US" sz="2000" smtClean="0">
                <a:solidFill>
                  <a:schemeClr val="bg2"/>
                </a:solidFill>
                <a:latin typeface="黑体" panose="02010609060101010101" charset="-122"/>
                <a:ea typeface="黑体" panose="02010609060101010101" charset="-122"/>
                <a:sym typeface="Helvetica Neue" panose="02000503000000020004"/>
              </a:rPr>
              <a:t>资料）</a:t>
            </a:r>
            <a:endParaRPr lang="zh-CN" altLang="en-US" sz="2000">
              <a:solidFill>
                <a:schemeClr val="bg2"/>
              </a:solidFill>
              <a:latin typeface="黑体" panose="02010609060101010101" charset="-122"/>
              <a:ea typeface="黑体" panose="02010609060101010101" charset="-122"/>
              <a:sym typeface="Helvetica Neue" panose="02000503000000020004"/>
            </a:endParaRP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326291"/>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语言不仅仅会影响我们的思维，它还会决定着我们的思维，最后决定我们的文化，决定着我们对世界的认知。</a:t>
            </a:r>
            <a:r>
              <a:rPr lang="zh-CN" altLang="en-US" sz="2665">
                <a:solidFill>
                  <a:srgbClr val="FFFF00"/>
                </a:solidFill>
                <a:latin typeface="黑体" panose="02010609060101010101" charset="-122"/>
                <a:ea typeface="黑体" panose="02010609060101010101" charset="-122"/>
                <a:sym typeface="+mn-ea"/>
              </a:rPr>
              <a:t>不同的语言，就会有不同的世界观，就会有不同的社会。 </a:t>
            </a:r>
            <a:endParaRPr lang="zh-CN" altLang="en-US" sz="2665">
              <a:solidFill>
                <a:srgbClr val="FFFF00"/>
              </a:solidFill>
              <a:latin typeface="黑体" panose="02010609060101010101" charset="-122"/>
              <a:ea typeface="黑体" panose="02010609060101010101" charset="-122"/>
            </a:endParaRPr>
          </a:p>
        </p:txBody>
      </p:sp>
      <p:sp>
        <p:nvSpPr>
          <p:cNvPr id="5" name="矩形 4"/>
          <p:cNvSpPr/>
          <p:nvPr/>
        </p:nvSpPr>
        <p:spPr>
          <a:xfrm>
            <a:off x="3384139" y="1186279"/>
            <a:ext cx="6107791" cy="769441"/>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萨丕尔</a:t>
            </a:r>
            <a:r>
              <a:rPr lang="en-US" altLang="zh-CN" sz="4400">
                <a:solidFill>
                  <a:srgbClr val="FFFF00"/>
                </a:solidFill>
                <a:latin typeface="黑体" panose="02010609060101010101" charset="-122"/>
                <a:ea typeface="黑体" panose="02010609060101010101" charset="-122"/>
                <a:sym typeface="Helvetica Neue" panose="02000503000000020004"/>
              </a:rPr>
              <a:t>-</a:t>
            </a:r>
            <a:r>
              <a:rPr lang="zh-CN" altLang="en-US" sz="4400">
                <a:solidFill>
                  <a:srgbClr val="FFFF00"/>
                </a:solidFill>
                <a:latin typeface="黑体" panose="02010609060101010101" charset="-122"/>
                <a:ea typeface="黑体" panose="02010609060101010101" charset="-122"/>
                <a:sym typeface="Helvetica Neue" panose="02000503000000020004"/>
              </a:rPr>
              <a:t>沃尔夫语言假说</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46276" y="1319125"/>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何塞</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阿尔卡蒂奥</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布恩迪亚</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用小刷子蘸上墨水给每样东西注明名称：</a:t>
            </a:r>
            <a:r>
              <a:rPr lang="zh-CN" altLang="en-US" sz="2665">
                <a:solidFill>
                  <a:srgbClr val="FFFF00"/>
                </a:solidFill>
                <a:latin typeface="黑体" panose="02010609060101010101" charset="-122"/>
                <a:ea typeface="黑体" panose="02010609060101010101" charset="-122"/>
                <a:sym typeface="+mn-ea"/>
              </a:rPr>
              <a:t>桌子，椅子，钟，门，墙，床，平锅。</a:t>
            </a:r>
            <a:r>
              <a:rPr lang="zh-CN" altLang="en-US" sz="2665">
                <a:solidFill>
                  <a:srgbClr val="F9FBFA"/>
                </a:solidFill>
                <a:latin typeface="黑体" panose="02010609060101010101" charset="-122"/>
                <a:ea typeface="黑体" panose="02010609060101010101" charset="-122"/>
                <a:sym typeface="+mn-ea"/>
              </a:rPr>
              <a:t>他又到畜栏为动物和植物标上名称：</a:t>
            </a:r>
            <a:r>
              <a:rPr lang="zh-CN" altLang="en-US" sz="2665">
                <a:solidFill>
                  <a:srgbClr val="FFFF00"/>
                </a:solidFill>
                <a:latin typeface="黑体" panose="02010609060101010101" charset="-122"/>
                <a:ea typeface="黑体" panose="02010609060101010101" charset="-122"/>
                <a:sym typeface="+mn-ea"/>
              </a:rPr>
              <a:t>奶牛，山羊，猪，母鸡，木薯，海芋，香蕉。</a:t>
            </a:r>
            <a:endParaRPr lang="zh-CN" altLang="en-US" sz="2665">
              <a:solidFill>
                <a:srgbClr val="FFFF00"/>
              </a:solidFill>
              <a:latin typeface="黑体" panose="02010609060101010101" charset="-122"/>
              <a:ea typeface="黑体" panose="02010609060101010101" charset="-122"/>
            </a:endParaRPr>
          </a:p>
        </p:txBody>
      </p:sp>
      <p:sp>
        <p:nvSpPr>
          <p:cNvPr id="5" name="矩形 4"/>
          <p:cNvSpPr/>
          <p:nvPr/>
        </p:nvSpPr>
        <p:spPr>
          <a:xfrm>
            <a:off x="4181420" y="5010324"/>
            <a:ext cx="6056242"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失眠症危害极大</a:t>
            </a:r>
          </a:p>
        </p:txBody>
      </p:sp>
      <p:sp>
        <p:nvSpPr>
          <p:cNvPr id="6" name="矩形 5"/>
          <p:cNvSpPr/>
          <p:nvPr/>
        </p:nvSpPr>
        <p:spPr>
          <a:xfrm>
            <a:off x="3624828" y="3775575"/>
            <a:ext cx="6056242"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基础性的事物被遗忘</a:t>
            </a:r>
          </a:p>
        </p:txBody>
      </p:sp>
      <p:sp>
        <p:nvSpPr>
          <p:cNvPr id="3" name="下箭头 2"/>
          <p:cNvSpPr/>
          <p:nvPr/>
        </p:nvSpPr>
        <p:spPr>
          <a:xfrm>
            <a:off x="5685183" y="3187157"/>
            <a:ext cx="344604" cy="5884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下箭头 6"/>
          <p:cNvSpPr/>
          <p:nvPr/>
        </p:nvSpPr>
        <p:spPr>
          <a:xfrm>
            <a:off x="5685231" y="4421906"/>
            <a:ext cx="344604" cy="58841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86033" y="870337"/>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从女孩儿那里也无法获得更多信息。从来到的那一刻起，她就一直坐在摇椅上吮手指，一双受惊的大眼睛打量着所有人，不曾流露出能听懂别人提问的迹象。</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大家几乎要相信她是个聋哑儿，直到印第安人用他们的语言问她要不要喝点儿水的时候，她才眼神一动仿佛认出了他们，点了点头。</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他们</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无法忍受她在撕咬和吐口水之余古怪难解的呼号。印第安人听得目瞪口呆，说那是他们语言中最污秽的辱骂。</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72780" y="1484717"/>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乌尔苏拉在小锅里放入橘汁，兑上大黄晾了一整夜，次日让她空腹喝下。没人说过这就是治疗食土怪癖的特效药，但乌尔苏拉却相信任何苦味的食物进入空腹都会令肝脏产生反应。丽贝卡拼命反抗，力气之大与瘦小身量根本不符，他们不得不像扳倒一头小牛犊似的逼她服药，却难以制止她的乱踢乱踹，无法忍受她在撕咬和吐口水之余古怪难解的呼号。</a:t>
            </a:r>
          </a:p>
          <a:p>
            <a:pPr lvl="0" defTabSz="412750">
              <a:lnSpc>
                <a:spcPts val="4500"/>
              </a:lnSpc>
              <a:buSzPct val="50000"/>
              <a:defRPr>
                <a:solidFill>
                  <a:srgbClr val="FFFFFF"/>
                </a:solidFill>
              </a:defRPr>
            </a:pPr>
            <a:r>
              <a:rPr lang="en-US" altLang="zh-CN" sz="2665">
                <a:solidFill>
                  <a:srgbClr val="FFFFFF"/>
                </a:solidFill>
                <a:sym typeface="+mn-ea"/>
              </a:rPr>
              <a:t> </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1735958"/>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    乌尔苏拉知道后，在药物治疗之外又加上了皮带抽打。永远无从确知，究竟是大黄或毒打，还是二者一起最终发挥了效用，总之几个星期后丽贝卡显出康复的迹象。</a:t>
            </a:r>
          </a:p>
          <a:p>
            <a:pPr marL="0" marR="0" lvl="0" indent="0" algn="l" defTabSz="412750" rtl="0" eaLnBrk="1" fontAlgn="auto" latinLnBrk="0" hangingPunct="1">
              <a:lnSpc>
                <a:spcPts val="4500"/>
              </a:lnSpc>
              <a:spcBef>
                <a:spcPct val="0"/>
              </a:spcBef>
              <a:spcAft>
                <a:spcPct val="0"/>
              </a:spcAft>
              <a:buClrTx/>
              <a:buSzPct val="50000"/>
              <a:buFontTx/>
              <a:buNone/>
              <a:defRPr>
                <a:solidFill>
                  <a:srgbClr val="FFFFFF"/>
                </a:solidFill>
              </a:defRPr>
            </a:pP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    不久家人又发现她的卡斯蒂利亚语说得和印第安土语一样流利</a:t>
            </a:r>
            <a:r>
              <a:rPr kumimoji="0" lang="en-US" altLang="zh-CN"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04224" y="2169232"/>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zh-CN" altLang="en-US" sz="2665">
                <a:solidFill>
                  <a:srgbClr val="F9FBFA"/>
                </a:solidFill>
                <a:latin typeface="黑体" panose="02010609060101010101" charset="-122"/>
                <a:ea typeface="黑体" panose="02010609060101010101" charset="-122"/>
              </a:rPr>
              <a:t>《百年孤独》写的是布恩迪亚一家七代人充满神奇色彩的坎坷经历和马孔多这个小镇一百多年来从兴建、发展、鼎盛及至消亡的历史。作品内容复杂，人物众多，情节离奇，深刻反映了哥伦比亚乃至整个拉美大陆的历史演变和社会现实。</a:t>
            </a:r>
          </a:p>
        </p:txBody>
      </p:sp>
      <p:sp>
        <p:nvSpPr>
          <p:cNvPr id="3" name="矩形 2"/>
          <p:cNvSpPr/>
          <p:nvPr/>
        </p:nvSpPr>
        <p:spPr>
          <a:xfrm>
            <a:off x="4878695" y="1034242"/>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作品介绍</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39042" y="1279399"/>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群体的话语实践构成了一种特定的权力实践的方式，话语的实现同时也是权力的实现，因为权力与欲望始终围绕着</a:t>
            </a:r>
            <a:r>
              <a:rPr lang="zh-CN" altLang="en-US" sz="2665">
                <a:solidFill>
                  <a:srgbClr val="FFFF00"/>
                </a:solidFill>
                <a:latin typeface="黑体" panose="02010609060101010101" charset="-122"/>
                <a:ea typeface="黑体" panose="02010609060101010101" charset="-122"/>
                <a:sym typeface="+mn-ea"/>
              </a:rPr>
              <a:t>言语的合法性</a:t>
            </a:r>
            <a:r>
              <a:rPr lang="zh-CN" altLang="en-US" sz="2665">
                <a:solidFill>
                  <a:srgbClr val="F9FBFA"/>
                </a:solidFill>
                <a:latin typeface="黑体" panose="02010609060101010101" charset="-122"/>
                <a:ea typeface="黑体" panose="02010609060101010101" charset="-122"/>
                <a:sym typeface="+mn-ea"/>
              </a:rPr>
              <a:t>展开斗争。 </a:t>
            </a:r>
            <a:endParaRPr lang="en-US" altLang="zh-CN" sz="2665">
              <a:solidFill>
                <a:srgbClr val="F9FBFA"/>
              </a:solidFill>
              <a:latin typeface="黑体" panose="02010609060101010101" charset="-122"/>
              <a:ea typeface="黑体" panose="02010609060101010101" charset="-122"/>
              <a:sym typeface="+mn-ea"/>
            </a:endParaRPr>
          </a:p>
          <a:p>
            <a:pPr lvl="0"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福柯</a:t>
            </a:r>
            <a:endParaRPr lang="en-US" altLang="zh-CN" sz="2665">
              <a:solidFill>
                <a:srgbClr val="F9FBFA"/>
              </a:solidFill>
              <a:latin typeface="黑体" panose="02010609060101010101" charset="-122"/>
              <a:ea typeface="黑体" panose="02010609060101010101" charset="-122"/>
              <a:sym typeface="+mn-ea"/>
            </a:endParaRPr>
          </a:p>
          <a:p>
            <a:pPr lvl="0"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mn-ea"/>
            </a:endParaRPr>
          </a:p>
          <a:p>
            <a:pPr lvl="0"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871520"/>
            <a:ext cx="9967023"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拉丁美洲是一个混合文化的地域，在“万物有灵”的宗教信仰尚未成长为稳定文化系统的情况下，已经发展成熟的欧洲天主教信仰以改头换面的施予者姿态强行成为当地的主流文化，截断了土著文化正常的对自我身份确定性的过程。</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在推行主流价值观的时候，殖民者的语言及其承载的文化对殖民地进行播撒和渗透，这使得被殖民的土著不得不以殖民者的话语方式来确认自我的身份，在一种扭曲的文化氛围中，完成了</a:t>
            </a:r>
            <a:r>
              <a:rPr lang="zh-CN" altLang="en-US" sz="2665">
                <a:solidFill>
                  <a:srgbClr val="FFFF00"/>
                </a:solidFill>
                <a:latin typeface="黑体" panose="02010609060101010101" charset="-122"/>
                <a:ea typeface="黑体" panose="02010609060101010101" charset="-122"/>
                <a:sym typeface="+mn-ea"/>
              </a:rPr>
              <a:t>心理精神和现实世界的被殖民过程。</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1158877"/>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阿尔卡蒂奥和阿玛兰妲</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FFF00"/>
                </a:solidFill>
                <a:latin typeface="黑体" panose="02010609060101010101" charset="-122"/>
                <a:ea typeface="黑体" panose="02010609060101010101" charset="-122"/>
                <a:sym typeface="+mn-ea"/>
              </a:rPr>
              <a:t>顽固地</a:t>
            </a:r>
            <a:r>
              <a:rPr lang="zh-CN" altLang="en-US" sz="2665">
                <a:solidFill>
                  <a:srgbClr val="F9FBFA"/>
                </a:solidFill>
                <a:latin typeface="黑体" panose="02010609060101010101" charset="-122"/>
                <a:ea typeface="黑体" panose="02010609060101010101" charset="-122"/>
                <a:sym typeface="+mn-ea"/>
              </a:rPr>
              <a:t>不肯说卡斯蒂利亚语，而只说瓜希拉土语。</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所谓的</a:t>
            </a:r>
            <a:r>
              <a:rPr lang="zh-CN" altLang="en-US" sz="2665">
                <a:solidFill>
                  <a:srgbClr val="FFFF00"/>
                </a:solidFill>
                <a:latin typeface="黑体" panose="02010609060101010101" charset="-122"/>
                <a:ea typeface="黑体" panose="02010609060101010101" charset="-122"/>
                <a:sym typeface="+mn-ea"/>
              </a:rPr>
              <a:t>“顽固”</a:t>
            </a:r>
            <a:r>
              <a:rPr lang="zh-CN" altLang="en-US" sz="2665">
                <a:solidFill>
                  <a:srgbClr val="F9FBFA"/>
                </a:solidFill>
                <a:latin typeface="黑体" panose="02010609060101010101" charset="-122"/>
                <a:ea typeface="黑体" panose="02010609060101010101" charset="-122"/>
                <a:sym typeface="+mn-ea"/>
              </a:rPr>
              <a:t>，其实是</a:t>
            </a:r>
            <a:r>
              <a:rPr lang="zh-CN" altLang="en-US" sz="2665">
                <a:solidFill>
                  <a:srgbClr val="FFFF00"/>
                </a:solidFill>
                <a:latin typeface="黑体" panose="02010609060101010101" charset="-122"/>
                <a:ea typeface="黑体" panose="02010609060101010101" charset="-122"/>
                <a:sym typeface="+mn-ea"/>
              </a:rPr>
              <a:t>当地人的原始心态和语言表征尚</a:t>
            </a:r>
            <a:r>
              <a:rPr lang="zh-CN" altLang="en-US" sz="2665" smtClean="0">
                <a:solidFill>
                  <a:srgbClr val="FFFF00"/>
                </a:solidFill>
                <a:latin typeface="黑体" panose="02010609060101010101" charset="-122"/>
                <a:ea typeface="黑体" panose="02010609060101010101" charset="-122"/>
                <a:sym typeface="+mn-ea"/>
              </a:rPr>
              <a:t>没有被外来</a:t>
            </a:r>
            <a:r>
              <a:rPr lang="zh-CN" altLang="en-US" sz="2665">
                <a:solidFill>
                  <a:srgbClr val="FFFF00"/>
                </a:solidFill>
                <a:latin typeface="黑体" panose="02010609060101010101" charset="-122"/>
                <a:ea typeface="黑体" panose="02010609060101010101" charset="-122"/>
                <a:sym typeface="+mn-ea"/>
              </a:rPr>
              <a:t>文明侵袭的保留。</a:t>
            </a:r>
            <a:r>
              <a:rPr lang="zh-CN" altLang="en-US" sz="2665">
                <a:solidFill>
                  <a:srgbClr val="F9FBFA"/>
                </a:solidFill>
                <a:latin typeface="黑体" panose="02010609060101010101" charset="-122"/>
                <a:ea typeface="黑体" panose="02010609060101010101" charset="-122"/>
                <a:sym typeface="+mn-ea"/>
              </a:rPr>
              <a:t>乌尔苏拉通过希望儿女们都说卡斯蒂利亚语来获得某种安全感，而不说这种语言的丽贝卡先是被认为是疯掉，后来直接被毒打。在这个事件中，拉丁美洲的原始语言如何被侵略并且以什么样的方式消亡，由此可见一斑。</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1160128"/>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除此之外，文中还有一个细节，照看阿尔卡蒂奥和阿玛兰妲的保姆是只说古印第安语的比西塔西翁。她的哥哥卡塔乌雷看见丽贝卡语言被同化即罹患失眠症的表现后，第二天跑得无影无踪，他们本来是印第安古老王国的王子和公主，但离乡背井，屈居人下，就是为了保有自己的语言和背后仅存的对已消亡的历史的回忆，当失眠症在闭塞落后的马孔多蔓延时，意味着</a:t>
            </a:r>
            <a:r>
              <a:rPr lang="zh-CN" altLang="en-US" sz="2665">
                <a:solidFill>
                  <a:srgbClr val="FFFF00"/>
                </a:solidFill>
                <a:latin typeface="黑体" panose="02010609060101010101" charset="-122"/>
                <a:ea typeface="黑体" panose="02010609060101010101" charset="-122"/>
                <a:sym typeface="+mn-ea"/>
              </a:rPr>
              <a:t>外来文明入侵的触角已经布满了拉丁美洲大陆的每一个角落。</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60662" y="2064050"/>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a:lnSpc>
                <a:spcPts val="4500"/>
              </a:lnSpc>
              <a:buSzPct val="50000"/>
              <a:defRPr>
                <a:solidFill>
                  <a:srgbClr val="FFFFFF"/>
                </a:solidFill>
              </a:defRPr>
            </a:pPr>
            <a:r>
              <a:rPr lang="zh-CN" altLang="en-US" sz="2665">
                <a:solidFill>
                  <a:srgbClr val="FFFFFF"/>
                </a:solidFill>
                <a:sym typeface="+mn-ea"/>
              </a:rPr>
              <a:t>          </a:t>
            </a:r>
            <a:r>
              <a:rPr lang="zh-CN" altLang="en-US" sz="2665">
                <a:solidFill>
                  <a:srgbClr val="F9FBFA"/>
                </a:solidFill>
                <a:latin typeface="黑体" panose="02010609060101010101" charset="-122"/>
                <a:ea typeface="黑体" panose="02010609060101010101" charset="-122"/>
                <a:sym typeface="+mn-ea"/>
              </a:rPr>
              <a:t>马尔克斯通过描写</a:t>
            </a:r>
            <a:r>
              <a:rPr lang="zh-CN" altLang="en-US" sz="2665">
                <a:solidFill>
                  <a:srgbClr val="FFFF00"/>
                </a:solidFill>
                <a:latin typeface="黑体" panose="02010609060101010101" charset="-122"/>
                <a:ea typeface="黑体" panose="02010609060101010101" charset="-122"/>
                <a:sym typeface="+mn-ea"/>
              </a:rPr>
              <a:t>统一使用音乐钟</a:t>
            </a:r>
            <a:r>
              <a:rPr lang="zh-CN" altLang="en-US" sz="2665">
                <a:solidFill>
                  <a:srgbClr val="F9FBFA"/>
                </a:solidFill>
                <a:latin typeface="黑体" panose="02010609060101010101" charset="-122"/>
                <a:ea typeface="黑体" panose="02010609060101010101" charset="-122"/>
                <a:sym typeface="+mn-ea"/>
              </a:rPr>
              <a:t>和</a:t>
            </a:r>
            <a:r>
              <a:rPr lang="zh-CN" altLang="en-US" sz="2665">
                <a:solidFill>
                  <a:srgbClr val="FFFF00"/>
                </a:solidFill>
                <a:latin typeface="黑体" panose="02010609060101010101" charset="-122"/>
                <a:ea typeface="黑体" panose="02010609060101010101" charset="-122"/>
                <a:sym typeface="+mn-ea"/>
              </a:rPr>
              <a:t>遗忘语言</a:t>
            </a:r>
            <a:r>
              <a:rPr lang="zh-CN" altLang="en-US" sz="2665">
                <a:solidFill>
                  <a:srgbClr val="F9FBFA"/>
                </a:solidFill>
                <a:latin typeface="黑体" panose="02010609060101010101" charset="-122"/>
                <a:ea typeface="黑体" panose="02010609060101010101" charset="-122"/>
                <a:sym typeface="+mn-ea"/>
              </a:rPr>
              <a:t>这样的生活细节是想表现拉丁美洲什么样的宏大历史呢？</a:t>
            </a:r>
            <a:endParaRPr lang="zh-CN" altLang="en-US" sz="3600">
              <a:solidFill>
                <a:schemeClr val="bg1"/>
              </a:solidFill>
              <a:latin typeface="黑体" panose="02010609060101010101" charset="-122"/>
              <a:ea typeface="黑体" panose="02010609060101010101" charset="-122"/>
              <a:sym typeface="+mn-ea"/>
            </a:endParaRPr>
          </a:p>
        </p:txBody>
      </p:sp>
      <p:sp>
        <p:nvSpPr>
          <p:cNvPr id="5" name="矩形 4"/>
          <p:cNvSpPr/>
          <p:nvPr/>
        </p:nvSpPr>
        <p:spPr>
          <a:xfrm>
            <a:off x="4380519" y="1233201"/>
            <a:ext cx="4168099" cy="769441"/>
          </a:xfrm>
          <a:prstGeom prst="rect">
            <a:avLst/>
          </a:prstGeom>
        </p:spPr>
        <p:txBody>
          <a:bodyPr wrap="square">
            <a:spAutoFit/>
          </a:bodyPr>
          <a:lstStyle/>
          <a:p>
            <a:r>
              <a:rPr lang="zh-CN" altLang="en-US" sz="4400" smtClean="0">
                <a:solidFill>
                  <a:srgbClr val="FFFF00"/>
                </a:solidFill>
                <a:latin typeface="黑体" panose="02010609060101010101" charset="-122"/>
                <a:ea typeface="黑体" panose="02010609060101010101" charset="-122"/>
                <a:sym typeface="Helvetica Neue" panose="02000503000000020004"/>
              </a:rPr>
              <a:t>反馈与评价</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2602847"/>
            <a:ext cx="9967023"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民族的历史和现实正在被大家忘记，人们不能忘记历史和对历史的反思。</a:t>
            </a:r>
            <a:r>
              <a:rPr lang="zh-CN" altLang="en-US" sz="3600">
                <a:solidFill>
                  <a:schemeClr val="bg1"/>
                </a:solidFill>
                <a:latin typeface="黑体" panose="02010609060101010101" charset="-122"/>
                <a:ea typeface="黑体" panose="02010609060101010101" charset="-122"/>
                <a:sym typeface="+mn-ea"/>
              </a:rPr>
              <a:t> </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246064" y="1456444"/>
            <a:ext cx="2252510"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时间</a:t>
            </a:r>
          </a:p>
        </p:txBody>
      </p:sp>
      <p:sp>
        <p:nvSpPr>
          <p:cNvPr id="6" name="矩形 5"/>
          <p:cNvSpPr/>
          <p:nvPr/>
        </p:nvSpPr>
        <p:spPr>
          <a:xfrm>
            <a:off x="1246064" y="2536496"/>
            <a:ext cx="2252510"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语言</a:t>
            </a:r>
          </a:p>
        </p:txBody>
      </p:sp>
      <p:sp>
        <p:nvSpPr>
          <p:cNvPr id="3" name="右箭头 2"/>
          <p:cNvSpPr/>
          <p:nvPr/>
        </p:nvSpPr>
        <p:spPr>
          <a:xfrm>
            <a:off x="2557670" y="2102775"/>
            <a:ext cx="940904" cy="4337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29878" y="2432193"/>
            <a:ext cx="2252510"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话语权力</a:t>
            </a:r>
          </a:p>
        </p:txBody>
      </p:sp>
      <p:sp>
        <p:nvSpPr>
          <p:cNvPr id="8" name="矩形 7"/>
          <p:cNvSpPr/>
          <p:nvPr/>
        </p:nvSpPr>
        <p:spPr>
          <a:xfrm>
            <a:off x="3829878" y="1456444"/>
            <a:ext cx="2252510"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技术权力</a:t>
            </a:r>
          </a:p>
        </p:txBody>
      </p:sp>
      <p:sp>
        <p:nvSpPr>
          <p:cNvPr id="9" name="右箭头 8"/>
          <p:cNvSpPr/>
          <p:nvPr/>
        </p:nvSpPr>
        <p:spPr>
          <a:xfrm>
            <a:off x="6082388" y="2098454"/>
            <a:ext cx="940904" cy="4337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85879" y="1992148"/>
            <a:ext cx="4042453"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思想文化被殖民</a:t>
            </a:r>
          </a:p>
        </p:txBody>
      </p:sp>
      <p:sp>
        <p:nvSpPr>
          <p:cNvPr id="12" name="下箭头 11"/>
          <p:cNvSpPr/>
          <p:nvPr/>
        </p:nvSpPr>
        <p:spPr>
          <a:xfrm>
            <a:off x="8991240" y="3014396"/>
            <a:ext cx="410817" cy="8458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17792" y="4174497"/>
            <a:ext cx="4042453"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失忆、遗忘</a:t>
            </a:r>
          </a:p>
        </p:txBody>
      </p:sp>
      <p:sp>
        <p:nvSpPr>
          <p:cNvPr id="14" name="左箭头 13"/>
          <p:cNvSpPr/>
          <p:nvPr/>
        </p:nvSpPr>
        <p:spPr>
          <a:xfrm>
            <a:off x="6082388" y="4386470"/>
            <a:ext cx="941265" cy="43435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01127" y="4280483"/>
            <a:ext cx="5281261" cy="646331"/>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避免体会真实彻底的孤独</a:t>
            </a:r>
          </a:p>
        </p:txBody>
      </p:sp>
      <p:sp>
        <p:nvSpPr>
          <p:cNvPr id="16" name="上箭头 15"/>
          <p:cNvSpPr/>
          <p:nvPr/>
        </p:nvSpPr>
        <p:spPr>
          <a:xfrm>
            <a:off x="1586948" y="3306076"/>
            <a:ext cx="470452" cy="8855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2601580"/>
            <a:ext cx="9967023"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我们不能连死亡，都掌握在别人的手中。</a:t>
            </a:r>
            <a:endParaRPr lang="en-US" altLang="zh-CN" sz="2665">
              <a:solidFill>
                <a:srgbClr val="F9FBFA"/>
              </a:solidFill>
              <a:latin typeface="黑体" panose="02010609060101010101" charset="-122"/>
              <a:ea typeface="黑体" panose="02010609060101010101" charset="-122"/>
              <a:sym typeface="+mn-ea"/>
            </a:endParaRPr>
          </a:p>
          <a:p>
            <a:pPr lvl="0" defTabSz="412750">
              <a:lnSpc>
                <a:spcPts val="4500"/>
              </a:lnSpc>
              <a:buSzPct val="50000"/>
              <a:defRPr>
                <a:solidFill>
                  <a:srgbClr val="FFFFFF"/>
                </a:solidFill>
              </a:defRPr>
            </a:pPr>
            <a:r>
              <a:rPr kumimoji="0" lang="en-US" altLang="zh-CN"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                                  ——</a:t>
            </a: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加西亚</a:t>
            </a:r>
            <a:r>
              <a:rPr kumimoji="0" lang="en-US" altLang="zh-CN"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a:t>
            </a:r>
            <a:r>
              <a:rPr kumimoji="0" lang="zh-CN" altLang="en-US"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rPr>
              <a:t>马尔克斯</a:t>
            </a:r>
            <a:endParaRPr kumimoji="0" lang="en-US" altLang="zh-CN" sz="2665" b="0" i="0" u="none" strike="noStrike" kern="1200" cap="none" spc="0" normalizeH="0" baseline="0" noProof="0">
              <a:ln>
                <a:noFill/>
              </a:ln>
              <a:solidFill>
                <a:srgbClr val="F9FBFA"/>
              </a:solidFill>
              <a:effectLst/>
              <a:uLnTx/>
              <a:uFillTx/>
              <a:latin typeface="黑体" panose="02010609060101010101" charset="-122"/>
              <a:ea typeface="黑体" panose="02010609060101010101" charset="-122"/>
              <a:cs typeface="+mn-cs"/>
              <a:sym typeface="+mn-ea"/>
            </a:endParaRP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18694" y="1839433"/>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en-US" altLang="zh-CN" sz="2665">
                <a:solidFill>
                  <a:srgbClr val="FFFFFF"/>
                </a:solidFill>
                <a:latin typeface="Arial"/>
                <a:ea typeface="微软雅黑" panose="020B0503020204020204" pitchFamily="34" charset="-122"/>
                <a:sym typeface="+mn-ea"/>
              </a:rPr>
              <a:t>1.</a:t>
            </a:r>
            <a:r>
              <a:rPr lang="zh-CN" altLang="en-US" sz="2665">
                <a:solidFill>
                  <a:srgbClr val="F9FBFA"/>
                </a:solidFill>
                <a:latin typeface="黑体" panose="02010609060101010101" charset="-122"/>
                <a:ea typeface="黑体" panose="02010609060101010101" charset="-122"/>
                <a:sym typeface="+mn-ea"/>
              </a:rPr>
              <a:t>如果马孔多没有开通商道，是不是就能够解决马孔多百年孤独的问题呢？</a:t>
            </a:r>
            <a:endParaRPr lang="en-US" altLang="zh-CN" sz="2665">
              <a:solidFill>
                <a:srgbClr val="F9FBFA"/>
              </a:solidFill>
              <a:latin typeface="黑体" panose="02010609060101010101" charset="-122"/>
              <a:ea typeface="黑体" panose="02010609060101010101" charset="-122"/>
              <a:sym typeface="+mn-ea"/>
            </a:endParaRPr>
          </a:p>
          <a:p>
            <a:pPr lvl="0"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2.</a:t>
            </a:r>
            <a:r>
              <a:rPr lang="zh-CN" altLang="en-US" sz="2660">
                <a:solidFill>
                  <a:srgbClr val="F9FBFA"/>
                </a:solidFill>
                <a:latin typeface="黑体" panose="02010609060101010101" charset="-122"/>
                <a:ea typeface="黑体" panose="02010609060101010101" charset="-122"/>
                <a:sym typeface="+mn-ea"/>
              </a:rPr>
              <a:t>请同学们复习</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齐桓晋文之事》中“他人有心，予忖度之”</a:t>
            </a:r>
            <a:r>
              <a:rPr lang="zh-CN" altLang="en-US" sz="2660">
                <a:solidFill>
                  <a:srgbClr val="F9FBFA"/>
                </a:solidFill>
                <a:latin typeface="黑体" panose="02010609060101010101" charset="-122"/>
                <a:ea typeface="黑体" panose="02010609060101010101" charset="-122"/>
                <a:sym typeface="+mn-ea"/>
              </a:rPr>
              <a:t>这句话</a:t>
            </a:r>
            <a:r>
              <a:rPr lang="zh-CN" altLang="en-US" sz="2665">
                <a:solidFill>
                  <a:srgbClr val="F9FBFA"/>
                </a:solidFill>
                <a:latin typeface="黑体" panose="02010609060101010101" charset="-122"/>
                <a:ea typeface="黑体" panose="02010609060101010101" charset="-122"/>
                <a:sym typeface="+mn-ea"/>
              </a:rPr>
              <a:t>，将两篇文章对照分析，思考一下我们中华民族会不会产生拉丁美洲式的孤独呢？</a:t>
            </a:r>
          </a:p>
          <a:p>
            <a:pPr lvl="0"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以上问题请同学们任选其一，完成一篇不少于</a:t>
            </a:r>
            <a:r>
              <a:rPr lang="en-US" altLang="zh-CN" sz="2665">
                <a:solidFill>
                  <a:srgbClr val="F9FBFA"/>
                </a:solidFill>
                <a:latin typeface="黑体" panose="02010609060101010101" charset="-122"/>
                <a:ea typeface="黑体" panose="02010609060101010101" charset="-122"/>
                <a:sym typeface="+mn-ea"/>
              </a:rPr>
              <a:t>500</a:t>
            </a:r>
            <a:r>
              <a:rPr lang="zh-CN" altLang="en-US" sz="2665">
                <a:solidFill>
                  <a:srgbClr val="F9FBFA"/>
                </a:solidFill>
                <a:latin typeface="黑体" panose="02010609060101010101" charset="-122"/>
                <a:ea typeface="黑体" panose="02010609060101010101" charset="-122"/>
                <a:sym typeface="+mn-ea"/>
              </a:rPr>
              <a:t>字的文章。</a:t>
            </a:r>
          </a:p>
        </p:txBody>
      </p:sp>
      <p:sp>
        <p:nvSpPr>
          <p:cNvPr id="5" name="矩形 4"/>
          <p:cNvSpPr/>
          <p:nvPr/>
        </p:nvSpPr>
        <p:spPr>
          <a:xfrm>
            <a:off x="4463647" y="992132"/>
            <a:ext cx="4168099" cy="769441"/>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课后作业</a:t>
            </a:r>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979709" y="1868479"/>
            <a:ext cx="6215915"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lvl="0" defTabSz="412750">
              <a:lnSpc>
                <a:spcPts val="4500"/>
              </a:lnSpc>
              <a:buSzPct val="50000"/>
              <a:defRPr>
                <a:solidFill>
                  <a:srgbClr val="FFFFFF"/>
                </a:solidFill>
              </a:defRPr>
            </a:pPr>
            <a:r>
              <a:rPr lang="zh-CN" altLang="en-US" sz="2665">
                <a:solidFill>
                  <a:srgbClr val="FFFFFF"/>
                </a:solidFill>
                <a:sym typeface="+mn-ea"/>
              </a:rPr>
              <a:t>        </a:t>
            </a:r>
            <a:r>
              <a:rPr lang="en-US" altLang="zh-CN" sz="2665">
                <a:solidFill>
                  <a:srgbClr val="FFFFFF"/>
                </a:solidFill>
                <a:sym typeface="+mn-ea"/>
              </a:rPr>
              <a:t> </a:t>
            </a:r>
          </a:p>
          <a:p>
            <a:pPr lvl="0" defTabSz="412750">
              <a:lnSpc>
                <a:spcPts val="4500"/>
              </a:lnSpc>
              <a:buSzPct val="50000"/>
              <a:defRPr>
                <a:solidFill>
                  <a:srgbClr val="FFFFFF"/>
                </a:solidFill>
              </a:defRPr>
            </a:pPr>
            <a:r>
              <a:rPr lang="en-US" altLang="zh-CN" sz="2665">
                <a:solidFill>
                  <a:srgbClr val="FFFFFF"/>
                </a:solidFill>
                <a:sym typeface="+mn-ea"/>
              </a:rPr>
              <a:t>      《</a:t>
            </a:r>
            <a:r>
              <a:rPr lang="zh-CN" altLang="en-US" sz="2665">
                <a:solidFill>
                  <a:srgbClr val="FFFFFF"/>
                </a:solidFill>
                <a:sym typeface="+mn-ea"/>
              </a:rPr>
              <a:t>红高粱</a:t>
            </a:r>
            <a:r>
              <a:rPr lang="en-US" altLang="zh-CN" sz="2665">
                <a:solidFill>
                  <a:srgbClr val="FFFFFF"/>
                </a:solidFill>
                <a:sym typeface="+mn-ea"/>
              </a:rPr>
              <a:t>》</a:t>
            </a:r>
            <a:r>
              <a:rPr lang="zh-CN" altLang="en-US" sz="2665">
                <a:solidFill>
                  <a:srgbClr val="FFFFFF"/>
                </a:solidFill>
                <a:sym typeface="+mn-ea"/>
              </a:rPr>
              <a:t>（莫言）</a:t>
            </a:r>
          </a:p>
          <a:p>
            <a:pPr lvl="0" defTabSz="412750">
              <a:lnSpc>
                <a:spcPts val="4500"/>
              </a:lnSpc>
              <a:buSzPct val="50000"/>
              <a:defRPr>
                <a:solidFill>
                  <a:srgbClr val="FFFFFF"/>
                </a:solidFill>
              </a:defRPr>
            </a:pPr>
            <a:r>
              <a:rPr lang="en-US" altLang="zh-CN" sz="2665">
                <a:solidFill>
                  <a:srgbClr val="FFFFFF"/>
                </a:solidFill>
                <a:sym typeface="+mn-ea"/>
              </a:rPr>
              <a:t>      《</a:t>
            </a:r>
            <a:r>
              <a:rPr lang="zh-CN" altLang="en-US" sz="2665">
                <a:solidFill>
                  <a:srgbClr val="FFFFFF"/>
                </a:solidFill>
                <a:sym typeface="+mn-ea"/>
              </a:rPr>
              <a:t>危地马拉传说</a:t>
            </a:r>
            <a:r>
              <a:rPr lang="en-US" altLang="zh-CN" sz="2665">
                <a:solidFill>
                  <a:srgbClr val="FFFFFF"/>
                </a:solidFill>
                <a:sym typeface="+mn-ea"/>
              </a:rPr>
              <a:t>》</a:t>
            </a:r>
            <a:r>
              <a:rPr lang="zh-CN" altLang="en-US" sz="2665">
                <a:solidFill>
                  <a:srgbClr val="FFFFFF"/>
                </a:solidFill>
                <a:sym typeface="+mn-ea"/>
              </a:rPr>
              <a:t>（阿斯图里亚斯）</a:t>
            </a:r>
          </a:p>
          <a:p>
            <a:pPr lvl="0" defTabSz="412750">
              <a:lnSpc>
                <a:spcPts val="4500"/>
              </a:lnSpc>
              <a:buSzPct val="50000"/>
              <a:defRPr>
                <a:solidFill>
                  <a:srgbClr val="FFFFFF"/>
                </a:solidFill>
              </a:defRPr>
            </a:pPr>
            <a:r>
              <a:rPr lang="en-US" altLang="zh-CN" sz="2665">
                <a:solidFill>
                  <a:srgbClr val="FFFFFF"/>
                </a:solidFill>
                <a:sym typeface="+mn-ea"/>
              </a:rPr>
              <a:t>      《</a:t>
            </a:r>
            <a:r>
              <a:rPr lang="zh-CN" altLang="en-US" sz="2665">
                <a:solidFill>
                  <a:srgbClr val="FFFFFF"/>
                </a:solidFill>
                <a:sym typeface="+mn-ea"/>
              </a:rPr>
              <a:t>一句顶一万句</a:t>
            </a:r>
            <a:r>
              <a:rPr lang="en-US" altLang="zh-CN" sz="2665">
                <a:solidFill>
                  <a:srgbClr val="FFFFFF"/>
                </a:solidFill>
                <a:sym typeface="+mn-ea"/>
              </a:rPr>
              <a:t>》</a:t>
            </a:r>
            <a:r>
              <a:rPr lang="zh-CN" altLang="en-US" sz="2665">
                <a:solidFill>
                  <a:srgbClr val="FFFFFF"/>
                </a:solidFill>
                <a:sym typeface="+mn-ea"/>
              </a:rPr>
              <a:t>（刘震云）</a:t>
            </a:r>
          </a:p>
          <a:p>
            <a:pPr lvl="0" defTabSz="412750">
              <a:lnSpc>
                <a:spcPts val="4500"/>
              </a:lnSpc>
              <a:buSzPct val="50000"/>
              <a:defRPr>
                <a:solidFill>
                  <a:srgbClr val="FFFFFF"/>
                </a:solidFill>
              </a:defRPr>
            </a:pPr>
            <a:endParaRPr lang="zh-CN" altLang="en-US" sz="2665">
              <a:solidFill>
                <a:srgbClr val="FFFFFF"/>
              </a:solidFill>
              <a:sym typeface="+mn-ea"/>
            </a:endParaRPr>
          </a:p>
        </p:txBody>
      </p:sp>
      <p:sp>
        <p:nvSpPr>
          <p:cNvPr id="5" name="矩形 4"/>
          <p:cNvSpPr/>
          <p:nvPr/>
        </p:nvSpPr>
        <p:spPr>
          <a:xfrm>
            <a:off x="4430395" y="1216575"/>
            <a:ext cx="4168099" cy="769441"/>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拓展阅读</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020873"/>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dirty="0">
                <a:solidFill>
                  <a:srgbClr val="F9FBFA"/>
                </a:solidFill>
              </a:rPr>
              <a:t>        </a:t>
            </a:r>
            <a:r>
              <a:rPr lang="zh-CN" altLang="en-US" sz="2665" dirty="0">
                <a:solidFill>
                  <a:srgbClr val="F9FBFA"/>
                </a:solidFill>
                <a:latin typeface="黑体" panose="02010609060101010101" charset="-122"/>
                <a:ea typeface="黑体" panose="02010609060101010101" charset="-122"/>
              </a:rPr>
              <a:t>魔幻现实主义的特点是“变现实为幻想而又不失其真”，这种风格的作品常常通过</a:t>
            </a:r>
            <a:r>
              <a:rPr lang="zh-CN" altLang="en-US" sz="2665" dirty="0" smtClean="0">
                <a:solidFill>
                  <a:srgbClr val="F9FBFA"/>
                </a:solidFill>
                <a:latin typeface="黑体" panose="02010609060101010101" charset="-122"/>
                <a:ea typeface="黑体" panose="02010609060101010101" charset="-122"/>
              </a:rPr>
              <a:t>塑造</a:t>
            </a:r>
            <a:r>
              <a:rPr lang="zh-CN" altLang="en-US" sz="2665" dirty="0">
                <a:solidFill>
                  <a:schemeClr val="bg2"/>
                </a:solidFill>
                <a:latin typeface="黑体" panose="02010609060101010101" charset="-122"/>
                <a:ea typeface="黑体" panose="02010609060101010101" charset="-122"/>
              </a:rPr>
              <a:t>超常</a:t>
            </a:r>
            <a:r>
              <a:rPr lang="zh-CN" altLang="en-US" sz="2665" dirty="0" smtClean="0">
                <a:solidFill>
                  <a:srgbClr val="F9FBFA"/>
                </a:solidFill>
                <a:latin typeface="黑体" panose="02010609060101010101" charset="-122"/>
                <a:ea typeface="黑体" panose="02010609060101010101" charset="-122"/>
              </a:rPr>
              <a:t>的</a:t>
            </a:r>
            <a:r>
              <a:rPr lang="zh-CN" altLang="en-US" sz="2665" dirty="0">
                <a:solidFill>
                  <a:srgbClr val="F9FBFA"/>
                </a:solidFill>
                <a:latin typeface="黑体" panose="02010609060101010101" charset="-122"/>
                <a:ea typeface="黑体" panose="02010609060101010101" charset="-122"/>
              </a:rPr>
              <a:t>人物形象，描写荒诞离奇的故事情节，运用奇异多彩的表现手法，将现实和非现实融为一体，反映了拉丁美洲地区不可思议的奇迹和最纯粹的现实生活，使人从审美中获得一种极其强烈的既荒诞又真实的感觉。</a:t>
            </a:r>
          </a:p>
        </p:txBody>
      </p:sp>
      <p:sp>
        <p:nvSpPr>
          <p:cNvPr id="3" name="矩形 2"/>
          <p:cNvSpPr/>
          <p:nvPr/>
        </p:nvSpPr>
        <p:spPr>
          <a:xfrm>
            <a:off x="4722435" y="999612"/>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作品介绍</a:t>
            </a: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7007" y="1448735"/>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这节课，老师借着这篇选文，想帮大家捋清</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百年孤独</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这本名著的一个核心思想</a:t>
            </a:r>
            <a:r>
              <a:rPr lang="en-US" altLang="zh-CN" sz="2665">
                <a:solidFill>
                  <a:srgbClr val="F9FBFA"/>
                </a:solidFill>
                <a:latin typeface="黑体" panose="02010609060101010101" charset="-122"/>
                <a:ea typeface="黑体" panose="02010609060101010101" charset="-122"/>
                <a:sym typeface="+mn-ea"/>
              </a:rPr>
              <a:t>——</a:t>
            </a:r>
            <a:r>
              <a:rPr lang="zh-CN" altLang="en-US" sz="2665">
                <a:solidFill>
                  <a:srgbClr val="F9FBFA"/>
                </a:solidFill>
                <a:latin typeface="黑体" panose="02010609060101010101" charset="-122"/>
                <a:ea typeface="黑体" panose="02010609060101010101" charset="-122"/>
                <a:sym typeface="+mn-ea"/>
              </a:rPr>
              <a:t>摆脱殖民统治，自己掌控自己民族未来的命运十分重要。发生在拉丁美洲土地上的悲剧告诉我们，要想在世界民族之林中占有一席之地，我们必须保有对自己民族语言、思维和文化的主动权，这样，才不会屈居于西方话语中，失去我们东方式的独特的民族特色和韵味。</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51932" y="2158581"/>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1.了解作者马尔克斯魔幻现实主义的写作风格。</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2.运用正确有效的阅读技巧分析文本。</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rPr>
              <a:t>3.掌握作者通过日常生活描写来展现拉丁美洲宏大历史的构思技巧。</a:t>
            </a:r>
            <a:endParaRPr lang="zh-CN" altLang="en-US" sz="2665">
              <a:solidFill>
                <a:srgbClr val="F9FBFA"/>
              </a:solidFill>
            </a:endParaRPr>
          </a:p>
        </p:txBody>
      </p:sp>
      <p:sp>
        <p:nvSpPr>
          <p:cNvPr id="3" name="矩形 2"/>
          <p:cNvSpPr/>
          <p:nvPr/>
        </p:nvSpPr>
        <p:spPr>
          <a:xfrm>
            <a:off x="4664593" y="101294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学习任务</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95912" y="1816778"/>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zh-CN" altLang="en-US" sz="2665">
                <a:solidFill>
                  <a:srgbClr val="F9FBFA"/>
                </a:solidFill>
                <a:latin typeface="黑体" panose="02010609060101010101" charset="-122"/>
                <a:ea typeface="黑体" panose="02010609060101010101" charset="-122"/>
              </a:rPr>
              <a:t> 何塞·阿尔卡蒂奥·布恩迪亚与表妹乌尔苏拉结婚后，带领一群年轻人离开家乡，长途跋涉来到一个偏远的地区建立了小村庄马孔多。马孔多交通闭塞，只有一群吉卜赛人偶尔来访，带来被村里人看做魔法的磁铁、望远镜、冰块等新鲜事物。何塞·阿尔卡蒂奥·布恩迪亚与吉卜赛老人梅尔吉亚德斯结为好友，埋头钻研炼金术，却一无所获。</a:t>
            </a:r>
            <a:r>
              <a:rPr sz="2665">
                <a:solidFill>
                  <a:srgbClr val="F9FBFA"/>
                </a:solidFill>
              </a:rPr>
              <a:t> </a:t>
            </a:r>
          </a:p>
        </p:txBody>
      </p:sp>
      <p:sp>
        <p:nvSpPr>
          <p:cNvPr id="3" name="矩形 2"/>
          <p:cNvSpPr/>
          <p:nvPr/>
        </p:nvSpPr>
        <p:spPr>
          <a:xfrm>
            <a:off x="4797251" y="976053"/>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前文情节</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50852" y="2264367"/>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sym typeface="宋体" panose="02010600030101010101" pitchFamily="2" charset="-122"/>
              </a:rPr>
              <a:t>他想寻找通往外部世界的道路，也以失败告终，反而是乌尔苏拉在寻找离家出走的大儿子何塞·阿尔卡蒂奥时，无意中发现了邻近的城镇。马孔多自此与繁华世界建立了联系，天翻地覆的变化即将到来。</a:t>
            </a:r>
            <a:endParaRPr lang="zh-CN" altLang="en-US" sz="2665">
              <a:solidFill>
                <a:srgbClr val="F9FBFA"/>
              </a:solidFill>
              <a:latin typeface="黑体" panose="02010609060101010101" charset="-122"/>
              <a:ea typeface="黑体" panose="02010609060101010101" charset="-122"/>
            </a:endParaRPr>
          </a:p>
        </p:txBody>
      </p:sp>
      <p:sp>
        <p:nvSpPr>
          <p:cNvPr id="3" name="矩形 2"/>
          <p:cNvSpPr/>
          <p:nvPr/>
        </p:nvSpPr>
        <p:spPr>
          <a:xfrm>
            <a:off x="4805563" y="98835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前文情节</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794652" y="2608797"/>
            <a:ext cx="8053457"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400">
                <a:solidFill>
                  <a:srgbClr val="FFFF00"/>
                </a:solidFill>
                <a:latin typeface="黑体" panose="02010609060101010101" charset="-122"/>
                <a:ea typeface="黑体" panose="02010609060101010101" charset="-122"/>
                <a:sym typeface="宋体" panose="02010600030101010101" pitchFamily="2" charset="-122"/>
              </a:rPr>
              <a:t>紧抓文章文眼：马孔多变了样。</a:t>
            </a:r>
            <a:endPar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矩形 2"/>
          <p:cNvSpPr/>
          <p:nvPr/>
        </p:nvSpPr>
        <p:spPr>
          <a:xfrm>
            <a:off x="4340108" y="1160571"/>
            <a:ext cx="274193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阅读技巧</a:t>
            </a:r>
            <a:r>
              <a:rPr lang="en-US" altLang="zh-CN" sz="4400">
                <a:solidFill>
                  <a:srgbClr val="FFFF00"/>
                </a:solidFill>
                <a:latin typeface="黑体" panose="02010609060101010101" charset="-122"/>
                <a:ea typeface="黑体" panose="02010609060101010101" charset="-122"/>
                <a:sym typeface="Helvetica Neue" panose="02000503000000020004"/>
              </a:rPr>
              <a:t>1</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04224" y="2018939"/>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1.新商道的开辟，使得马孔多与外界有了更多的联系，外界的新鲜事物不断进入马孔多。</a:t>
            </a:r>
            <a:endParaRPr lang="zh-CN" altLang="en-US" sz="2665">
              <a:solidFill>
                <a:srgbClr val="F9FBFA"/>
              </a:solidFill>
              <a:latin typeface="黑体" panose="02010609060101010101" charset="-122"/>
              <a:ea typeface="黑体" panose="02010609060101010101" charset="-122"/>
            </a:endParaRPr>
          </a:p>
          <a:p>
            <a:pPr algn="l"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2.丽贝卡带着父母的骨殖从遥远的马纳乌雷辛苦跋涉到来之后出现了各种怪异行为。</a:t>
            </a:r>
            <a:endParaRPr lang="zh-CN" altLang="en-US" sz="2665">
              <a:solidFill>
                <a:srgbClr val="F9FBFA"/>
              </a:solidFill>
              <a:latin typeface="黑体" panose="02010609060101010101" charset="-122"/>
              <a:ea typeface="黑体" panose="02010609060101010101" charset="-122"/>
            </a:endParaRPr>
          </a:p>
          <a:p>
            <a:pPr algn="l"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3.马孔多小镇的居民染上了失眠症。</a:t>
            </a:r>
            <a:endParaRPr sz="2665">
              <a:solidFill>
                <a:schemeClr val="bg1"/>
              </a:solidFill>
            </a:endParaRPr>
          </a:p>
          <a:p>
            <a:pPr defTabSz="412750">
              <a:lnSpc>
                <a:spcPts val="4500"/>
              </a:lnSpc>
              <a:buSzPct val="50000"/>
              <a:defRPr>
                <a:solidFill>
                  <a:srgbClr val="FFFFFF"/>
                </a:solidFill>
              </a:defRPr>
            </a:pPr>
            <a:r>
              <a:rPr sz="2665">
                <a:solidFill>
                  <a:srgbClr val="F9FBFA"/>
                </a:solidFill>
              </a:rPr>
              <a:t> </a:t>
            </a:r>
          </a:p>
        </p:txBody>
      </p:sp>
      <p:sp>
        <p:nvSpPr>
          <p:cNvPr id="3" name="矩形 2"/>
          <p:cNvSpPr/>
          <p:nvPr/>
        </p:nvSpPr>
        <p:spPr>
          <a:xfrm>
            <a:off x="4547522" y="954752"/>
            <a:ext cx="2697480" cy="768350"/>
          </a:xfrm>
          <a:prstGeom prst="rect">
            <a:avLst/>
          </a:prstGeom>
        </p:spPr>
        <p:txBody>
          <a:bodyPr wrap="none">
            <a:spAutoFit/>
          </a:bodyPr>
          <a:lstStyle/>
          <a:p>
            <a:r>
              <a:rPr lang="en-US" altLang="zh-CN" sz="4400">
                <a:solidFill>
                  <a:srgbClr val="FFFF00"/>
                </a:solidFill>
                <a:latin typeface="黑体" panose="02010609060101010101" charset="-122"/>
                <a:ea typeface="黑体" panose="02010609060101010101" charset="-122"/>
                <a:sym typeface="Helvetica Neue" panose="02000503000000020004"/>
              </a:rPr>
              <a:t> </a:t>
            </a:r>
            <a:r>
              <a:rPr lang="zh-CN" altLang="en-US" sz="4400">
                <a:solidFill>
                  <a:srgbClr val="FFFF00"/>
                </a:solidFill>
                <a:latin typeface="黑体" panose="02010609060101010101" charset="-122"/>
                <a:ea typeface="黑体" panose="02010609060101010101" charset="-122"/>
                <a:sym typeface="Helvetica Neue" panose="02000503000000020004"/>
              </a:rPr>
              <a:t>情节概括</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2043</Words>
  <Application>Microsoft Office PowerPoint</Application>
  <PresentationFormat>自定义</PresentationFormat>
  <Paragraphs>122</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2021-02-09T17:05:27Z</cp:lastPrinted>
  <dcterms:created xsi:type="dcterms:W3CDTF">2021-02-09T17:05:27Z</dcterms:created>
  <dcterms:modified xsi:type="dcterms:W3CDTF">2021-08-31T05:03:10Z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