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5"/>
  </p:notesMasterIdLst>
  <p:handoutMasterIdLst>
    <p:handoutMasterId r:id="rId376"/>
  </p:handoutMasterIdLst>
  <p:sldIdLst>
    <p:sldId id="265" r:id="rId3"/>
    <p:sldId id="266" r:id="rId4"/>
    <p:sldId id="2003" r:id="rId5"/>
    <p:sldId id="2004" r:id="rId6"/>
    <p:sldId id="2005" r:id="rId7"/>
    <p:sldId id="2006" r:id="rId8"/>
    <p:sldId id="2007" r:id="rId9"/>
    <p:sldId id="2008" r:id="rId10"/>
    <p:sldId id="2009" r:id="rId11"/>
    <p:sldId id="2010" r:id="rId12"/>
    <p:sldId id="2019" r:id="rId13"/>
    <p:sldId id="2011" r:id="rId14"/>
    <p:sldId id="2012" r:id="rId15"/>
    <p:sldId id="2013" r:id="rId16"/>
    <p:sldId id="2014" r:id="rId17"/>
    <p:sldId id="2015" r:id="rId18"/>
    <p:sldId id="2016" r:id="rId19"/>
    <p:sldId id="2017" r:id="rId20"/>
    <p:sldId id="2018" r:id="rId21"/>
    <p:sldId id="2020" r:id="rId22"/>
    <p:sldId id="2021" r:id="rId23"/>
    <p:sldId id="2028" r:id="rId24"/>
    <p:sldId id="2022" r:id="rId25"/>
    <p:sldId id="2024" r:id="rId26"/>
    <p:sldId id="2025" r:id="rId27"/>
    <p:sldId id="2026" r:id="rId28"/>
    <p:sldId id="2027" r:id="rId29"/>
    <p:sldId id="276" r:id="rId30"/>
    <p:sldId id="429" r:id="rId31"/>
    <p:sldId id="991" r:id="rId32"/>
    <p:sldId id="992" r:id="rId33"/>
    <p:sldId id="313" r:id="rId34"/>
    <p:sldId id="1547" r:id="rId35"/>
    <p:sldId id="994" r:id="rId36"/>
    <p:sldId id="995" r:id="rId37"/>
    <p:sldId id="353" r:id="rId38"/>
    <p:sldId id="2380" r:id="rId39"/>
    <p:sldId id="2379" r:id="rId40"/>
    <p:sldId id="2381" r:id="rId41"/>
    <p:sldId id="2378" r:id="rId42"/>
    <p:sldId id="1548" r:id="rId43"/>
    <p:sldId id="1549" r:id="rId44"/>
    <p:sldId id="1550" r:id="rId45"/>
    <p:sldId id="293" r:id="rId46"/>
    <p:sldId id="296" r:id="rId47"/>
    <p:sldId id="997" r:id="rId48"/>
    <p:sldId id="998" r:id="rId49"/>
    <p:sldId id="1551" r:id="rId50"/>
    <p:sldId id="1552" r:id="rId51"/>
    <p:sldId id="1553" r:id="rId52"/>
    <p:sldId id="1554" r:id="rId53"/>
    <p:sldId id="1555" r:id="rId54"/>
    <p:sldId id="1556" r:id="rId55"/>
    <p:sldId id="1557" r:id="rId56"/>
    <p:sldId id="1006" r:id="rId57"/>
    <p:sldId id="1007" r:id="rId58"/>
    <p:sldId id="1008" r:id="rId59"/>
    <p:sldId id="1009" r:id="rId60"/>
    <p:sldId id="1457" r:id="rId61"/>
    <p:sldId id="1019" r:id="rId62"/>
    <p:sldId id="1021" r:id="rId63"/>
    <p:sldId id="1023" r:id="rId64"/>
    <p:sldId id="1559" r:id="rId65"/>
    <p:sldId id="1024" r:id="rId66"/>
    <p:sldId id="1461" r:id="rId67"/>
    <p:sldId id="1561" r:id="rId68"/>
    <p:sldId id="1562" r:id="rId69"/>
    <p:sldId id="1563" r:id="rId70"/>
    <p:sldId id="1564" r:id="rId71"/>
    <p:sldId id="1575" r:id="rId72"/>
    <p:sldId id="1576" r:id="rId73"/>
    <p:sldId id="1577" r:id="rId74"/>
    <p:sldId id="1578" r:id="rId75"/>
    <p:sldId id="1565" r:id="rId76"/>
    <p:sldId id="1579" r:id="rId77"/>
    <p:sldId id="1580" r:id="rId78"/>
    <p:sldId id="1568" r:id="rId79"/>
    <p:sldId id="1569" r:id="rId80"/>
    <p:sldId id="1581" r:id="rId81"/>
    <p:sldId id="1572" r:id="rId82"/>
    <p:sldId id="1582" r:id="rId83"/>
    <p:sldId id="1574" r:id="rId84"/>
    <p:sldId id="1583" r:id="rId85"/>
    <p:sldId id="305" r:id="rId86"/>
    <p:sldId id="1584" r:id="rId87"/>
    <p:sldId id="1585" r:id="rId88"/>
    <p:sldId id="1623" r:id="rId89"/>
    <p:sldId id="1624" r:id="rId90"/>
    <p:sldId id="1626" r:id="rId91"/>
    <p:sldId id="1627" r:id="rId92"/>
    <p:sldId id="1628" r:id="rId93"/>
    <p:sldId id="1587" r:id="rId94"/>
    <p:sldId id="1588" r:id="rId95"/>
    <p:sldId id="1629" r:id="rId96"/>
    <p:sldId id="1630" r:id="rId97"/>
    <p:sldId id="1631" r:id="rId98"/>
    <p:sldId id="1632" r:id="rId99"/>
    <p:sldId id="1589" r:id="rId100"/>
    <p:sldId id="1633" r:id="rId101"/>
    <p:sldId id="1590" r:id="rId102"/>
    <p:sldId id="1591" r:id="rId103"/>
    <p:sldId id="1592" r:id="rId104"/>
    <p:sldId id="1593" r:id="rId105"/>
    <p:sldId id="1594" r:id="rId106"/>
    <p:sldId id="1634" r:id="rId107"/>
    <p:sldId id="1635" r:id="rId108"/>
    <p:sldId id="1636" r:id="rId109"/>
    <p:sldId id="1637" r:id="rId110"/>
    <p:sldId id="1595" r:id="rId111"/>
    <p:sldId id="1597" r:id="rId112"/>
    <p:sldId id="1598" r:id="rId113"/>
    <p:sldId id="1599" r:id="rId114"/>
    <p:sldId id="1601" r:id="rId115"/>
    <p:sldId id="1602" r:id="rId116"/>
    <p:sldId id="1603" r:id="rId117"/>
    <p:sldId id="1604" r:id="rId118"/>
    <p:sldId id="1605" r:id="rId119"/>
    <p:sldId id="1638" r:id="rId120"/>
    <p:sldId id="1606" r:id="rId121"/>
    <p:sldId id="1607" r:id="rId122"/>
    <p:sldId id="1608" r:id="rId123"/>
    <p:sldId id="1609" r:id="rId124"/>
    <p:sldId id="1610" r:id="rId125"/>
    <p:sldId id="1639" r:id="rId126"/>
    <p:sldId id="1640" r:id="rId127"/>
    <p:sldId id="1611" r:id="rId128"/>
    <p:sldId id="1641" r:id="rId129"/>
    <p:sldId id="1642" r:id="rId130"/>
    <p:sldId id="1643" r:id="rId131"/>
    <p:sldId id="1644" r:id="rId132"/>
    <p:sldId id="1645" r:id="rId133"/>
    <p:sldId id="1646" r:id="rId134"/>
    <p:sldId id="1649" r:id="rId135"/>
    <p:sldId id="1650" r:id="rId136"/>
    <p:sldId id="1652" r:id="rId137"/>
    <p:sldId id="1651" r:id="rId138"/>
    <p:sldId id="1653" r:id="rId139"/>
    <p:sldId id="1647" r:id="rId140"/>
    <p:sldId id="1654" r:id="rId141"/>
    <p:sldId id="1655" r:id="rId142"/>
    <p:sldId id="1656" r:id="rId143"/>
    <p:sldId id="1657" r:id="rId144"/>
    <p:sldId id="1658" r:id="rId145"/>
    <p:sldId id="1659" r:id="rId146"/>
    <p:sldId id="1660" r:id="rId147"/>
    <p:sldId id="1661" r:id="rId148"/>
    <p:sldId id="1662" r:id="rId149"/>
    <p:sldId id="1663" r:id="rId150"/>
    <p:sldId id="1664" r:id="rId151"/>
    <p:sldId id="1665" r:id="rId152"/>
    <p:sldId id="1666" r:id="rId153"/>
    <p:sldId id="1667" r:id="rId154"/>
    <p:sldId id="1668" r:id="rId155"/>
    <p:sldId id="1678" r:id="rId156"/>
    <p:sldId id="1676" r:id="rId157"/>
    <p:sldId id="1687" r:id="rId158"/>
    <p:sldId id="1679" r:id="rId159"/>
    <p:sldId id="1680" r:id="rId160"/>
    <p:sldId id="1681" r:id="rId161"/>
    <p:sldId id="1683" r:id="rId162"/>
    <p:sldId id="1684" r:id="rId163"/>
    <p:sldId id="1682" r:id="rId164"/>
    <p:sldId id="1686" r:id="rId165"/>
    <p:sldId id="1688" r:id="rId166"/>
    <p:sldId id="1744" r:id="rId167"/>
    <p:sldId id="1689" r:id="rId168"/>
    <p:sldId id="1690" r:id="rId169"/>
    <p:sldId id="1745" r:id="rId170"/>
    <p:sldId id="1747" r:id="rId171"/>
    <p:sldId id="1746" r:id="rId172"/>
    <p:sldId id="1748" r:id="rId173"/>
    <p:sldId id="1749" r:id="rId174"/>
    <p:sldId id="1695" r:id="rId175"/>
    <p:sldId id="1750" r:id="rId176"/>
    <p:sldId id="1751" r:id="rId177"/>
    <p:sldId id="1752" r:id="rId178"/>
    <p:sldId id="1702" r:id="rId179"/>
    <p:sldId id="1753" r:id="rId180"/>
    <p:sldId id="1760" r:id="rId181"/>
    <p:sldId id="1754" r:id="rId182"/>
    <p:sldId id="1755" r:id="rId183"/>
    <p:sldId id="1756" r:id="rId184"/>
    <p:sldId id="1757" r:id="rId185"/>
    <p:sldId id="1758" r:id="rId186"/>
    <p:sldId id="1759" r:id="rId187"/>
    <p:sldId id="1761" r:id="rId188"/>
    <p:sldId id="1703" r:id="rId189"/>
    <p:sldId id="1705" r:id="rId190"/>
    <p:sldId id="1762" r:id="rId191"/>
    <p:sldId id="1763" r:id="rId192"/>
    <p:sldId id="1766" r:id="rId193"/>
    <p:sldId id="1767" r:id="rId194"/>
    <p:sldId id="1714" r:id="rId195"/>
    <p:sldId id="1715" r:id="rId196"/>
    <p:sldId id="1769" r:id="rId197"/>
    <p:sldId id="1770" r:id="rId198"/>
    <p:sldId id="1771" r:id="rId199"/>
    <p:sldId id="1713" r:id="rId200"/>
    <p:sldId id="1764" r:id="rId201"/>
    <p:sldId id="1712" r:id="rId202"/>
    <p:sldId id="1768" r:id="rId203"/>
    <p:sldId id="1772" r:id="rId204"/>
    <p:sldId id="1773" r:id="rId205"/>
    <p:sldId id="1774" r:id="rId206"/>
    <p:sldId id="1775" r:id="rId207"/>
    <p:sldId id="1722" r:id="rId208"/>
    <p:sldId id="1776" r:id="rId209"/>
    <p:sldId id="487" r:id="rId210"/>
    <p:sldId id="1777" r:id="rId211"/>
    <p:sldId id="1833" r:id="rId212"/>
    <p:sldId id="1834" r:id="rId213"/>
    <p:sldId id="1835" r:id="rId214"/>
    <p:sldId id="1836" r:id="rId215"/>
    <p:sldId id="1837" r:id="rId216"/>
    <p:sldId id="1838" r:id="rId217"/>
    <p:sldId id="1839" r:id="rId218"/>
    <p:sldId id="1840" r:id="rId219"/>
    <p:sldId id="1841" r:id="rId220"/>
    <p:sldId id="1842" r:id="rId221"/>
    <p:sldId id="1843" r:id="rId222"/>
    <p:sldId id="1844" r:id="rId223"/>
    <p:sldId id="1845" r:id="rId224"/>
    <p:sldId id="1846" r:id="rId225"/>
    <p:sldId id="1847" r:id="rId226"/>
    <p:sldId id="1848" r:id="rId227"/>
    <p:sldId id="1849" r:id="rId228"/>
    <p:sldId id="1850" r:id="rId229"/>
    <p:sldId id="1851" r:id="rId230"/>
    <p:sldId id="1852" r:id="rId231"/>
    <p:sldId id="1853" r:id="rId232"/>
    <p:sldId id="1854" r:id="rId233"/>
    <p:sldId id="1855" r:id="rId234"/>
    <p:sldId id="1856" r:id="rId235"/>
    <p:sldId id="1857" r:id="rId236"/>
    <p:sldId id="1858" r:id="rId237"/>
    <p:sldId id="1859" r:id="rId238"/>
    <p:sldId id="1860" r:id="rId239"/>
    <p:sldId id="1861" r:id="rId240"/>
    <p:sldId id="488" r:id="rId241"/>
    <p:sldId id="1821" r:id="rId242"/>
    <p:sldId id="1778" r:id="rId243"/>
    <p:sldId id="1779" r:id="rId244"/>
    <p:sldId id="1822" r:id="rId245"/>
    <p:sldId id="1057" r:id="rId246"/>
    <p:sldId id="1059" r:id="rId247"/>
    <p:sldId id="1783" r:id="rId248"/>
    <p:sldId id="1784" r:id="rId249"/>
    <p:sldId id="1058" r:id="rId250"/>
    <p:sldId id="1823" r:id="rId251"/>
    <p:sldId id="1786" r:id="rId252"/>
    <p:sldId id="1824" r:id="rId253"/>
    <p:sldId id="1825" r:id="rId254"/>
    <p:sldId id="1826" r:id="rId255"/>
    <p:sldId id="1827" r:id="rId256"/>
    <p:sldId id="1087" r:id="rId257"/>
    <p:sldId id="1088" r:id="rId258"/>
    <p:sldId id="1089" r:id="rId259"/>
    <p:sldId id="1788" r:id="rId260"/>
    <p:sldId id="1789" r:id="rId261"/>
    <p:sldId id="1092" r:id="rId262"/>
    <p:sldId id="1102" r:id="rId263"/>
    <p:sldId id="1790" r:id="rId264"/>
    <p:sldId id="1828" r:id="rId265"/>
    <p:sldId id="1829" r:id="rId266"/>
    <p:sldId id="1830" r:id="rId267"/>
    <p:sldId id="1831" r:id="rId268"/>
    <p:sldId id="1095" r:id="rId269"/>
    <p:sldId id="1096" r:id="rId270"/>
    <p:sldId id="1097" r:id="rId271"/>
    <p:sldId id="1098" r:id="rId272"/>
    <p:sldId id="1791" r:id="rId273"/>
    <p:sldId id="1832" r:id="rId274"/>
    <p:sldId id="1862" r:id="rId275"/>
    <p:sldId id="1863" r:id="rId276"/>
    <p:sldId id="1865" r:id="rId277"/>
    <p:sldId id="1866" r:id="rId278"/>
    <p:sldId id="1867" r:id="rId279"/>
    <p:sldId id="1868" r:id="rId280"/>
    <p:sldId id="1869" r:id="rId281"/>
    <p:sldId id="1870" r:id="rId282"/>
    <p:sldId id="1871" r:id="rId283"/>
    <p:sldId id="1897" r:id="rId284"/>
    <p:sldId id="1874" r:id="rId285"/>
    <p:sldId id="1898" r:id="rId286"/>
    <p:sldId id="1899" r:id="rId287"/>
    <p:sldId id="1900" r:id="rId288"/>
    <p:sldId id="1907" r:id="rId289"/>
    <p:sldId id="1908" r:id="rId290"/>
    <p:sldId id="1909" r:id="rId291"/>
    <p:sldId id="1910" r:id="rId292"/>
    <p:sldId id="1911" r:id="rId293"/>
    <p:sldId id="1912" r:id="rId294"/>
    <p:sldId id="1916" r:id="rId295"/>
    <p:sldId id="1917" r:id="rId296"/>
    <p:sldId id="1913" r:id="rId297"/>
    <p:sldId id="1918" r:id="rId298"/>
    <p:sldId id="1919" r:id="rId299"/>
    <p:sldId id="1920" r:id="rId300"/>
    <p:sldId id="1924" r:id="rId301"/>
    <p:sldId id="1921" r:id="rId302"/>
    <p:sldId id="1922" r:id="rId303"/>
    <p:sldId id="1923" r:id="rId304"/>
    <p:sldId id="1925" r:id="rId305"/>
    <p:sldId id="1932" r:id="rId306"/>
    <p:sldId id="1931" r:id="rId307"/>
    <p:sldId id="1926" r:id="rId308"/>
    <p:sldId id="1928" r:id="rId309"/>
    <p:sldId id="1929" r:id="rId310"/>
    <p:sldId id="1930" r:id="rId311"/>
    <p:sldId id="1933" r:id="rId312"/>
    <p:sldId id="1937" r:id="rId313"/>
    <p:sldId id="1938" r:id="rId314"/>
    <p:sldId id="1940" r:id="rId315"/>
    <p:sldId id="1939" r:id="rId316"/>
    <p:sldId id="1941" r:id="rId317"/>
    <p:sldId id="1946" r:id="rId318"/>
    <p:sldId id="1942" r:id="rId319"/>
    <p:sldId id="1943" r:id="rId320"/>
    <p:sldId id="1945" r:id="rId321"/>
    <p:sldId id="1947" r:id="rId322"/>
    <p:sldId id="1949" r:id="rId323"/>
    <p:sldId id="1950" r:id="rId324"/>
    <p:sldId id="1951" r:id="rId325"/>
    <p:sldId id="1879" r:id="rId326"/>
    <p:sldId id="1880" r:id="rId327"/>
    <p:sldId id="1881" r:id="rId328"/>
    <p:sldId id="1882" r:id="rId329"/>
    <p:sldId id="1884" r:id="rId330"/>
    <p:sldId id="1887" r:id="rId331"/>
    <p:sldId id="1888" r:id="rId332"/>
    <p:sldId id="1889" r:id="rId333"/>
    <p:sldId id="1890" r:id="rId334"/>
    <p:sldId id="1952" r:id="rId335"/>
    <p:sldId id="1891" r:id="rId336"/>
    <p:sldId id="1892" r:id="rId337"/>
    <p:sldId id="1893" r:id="rId338"/>
    <p:sldId id="1894" r:id="rId339"/>
    <p:sldId id="1895" r:id="rId340"/>
    <p:sldId id="793" r:id="rId341"/>
    <p:sldId id="794" r:id="rId342"/>
    <p:sldId id="1954" r:id="rId343"/>
    <p:sldId id="1953" r:id="rId344"/>
    <p:sldId id="1107" r:id="rId345"/>
    <p:sldId id="1108" r:id="rId346"/>
    <p:sldId id="1110" r:id="rId347"/>
    <p:sldId id="1111" r:id="rId348"/>
    <p:sldId id="1955" r:id="rId349"/>
    <p:sldId id="1133" r:id="rId350"/>
    <p:sldId id="1956" r:id="rId351"/>
    <p:sldId id="1166" r:id="rId352"/>
    <p:sldId id="1168" r:id="rId353"/>
    <p:sldId id="1135" r:id="rId354"/>
    <p:sldId id="1136" r:id="rId355"/>
    <p:sldId id="1137" r:id="rId356"/>
    <p:sldId id="1485" r:id="rId357"/>
    <p:sldId id="1486" r:id="rId358"/>
    <p:sldId id="1490" r:id="rId359"/>
    <p:sldId id="1491" r:id="rId360"/>
    <p:sldId id="1495" r:id="rId361"/>
    <p:sldId id="1492" r:id="rId362"/>
    <p:sldId id="1138" r:id="rId363"/>
    <p:sldId id="1139" r:id="rId364"/>
    <p:sldId id="1140" r:id="rId365"/>
    <p:sldId id="1141" r:id="rId366"/>
    <p:sldId id="1143" r:id="rId367"/>
    <p:sldId id="1144" r:id="rId368"/>
    <p:sldId id="1957" r:id="rId369"/>
    <p:sldId id="1958" r:id="rId370"/>
    <p:sldId id="1149" r:id="rId371"/>
    <p:sldId id="1959" r:id="rId372"/>
    <p:sldId id="1151" r:id="rId373"/>
    <p:sldId id="1152" r:id="rId374"/>
  </p:sldIdLst>
  <p:sldSz cx="23762970"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1pPr>
    <a:lvl2pPr marL="1059180" indent="-601980"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2pPr>
    <a:lvl3pPr marL="2117725" indent="-120332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3pPr>
    <a:lvl4pPr marL="3178175" indent="-180657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4pPr>
    <a:lvl5pPr marL="4237355" indent="-2408555" algn="l" defTabSz="2117725" rtl="0" fontAlgn="base">
      <a:spcBef>
        <a:spcPct val="0"/>
      </a:spcBef>
      <a:spcAft>
        <a:spcPct val="0"/>
      </a:spcAft>
      <a:defRPr sz="4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4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EF8340"/>
    <a:srgbClr val="329B61"/>
    <a:srgbClr val="339B61"/>
    <a:srgbClr val="404040"/>
    <a:srgbClr val="002E8A"/>
    <a:srgbClr val="004A60"/>
    <a:srgbClr val="006600"/>
    <a:srgbClr val="7F2F2D"/>
    <a:srgbClr val="E5F4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84" autoAdjust="0"/>
    <p:restoredTop sz="94660"/>
  </p:normalViewPr>
  <p:slideViewPr>
    <p:cSldViewPr>
      <p:cViewPr>
        <p:scale>
          <a:sx n="36" d="100"/>
          <a:sy n="36" d="100"/>
        </p:scale>
        <p:origin x="-324" y="-372"/>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9" Type="http://schemas.openxmlformats.org/officeDocument/2006/relationships/tableStyles" Target="tableStyles.xml"/><Relationship Id="rId378" Type="http://schemas.openxmlformats.org/officeDocument/2006/relationships/viewProps" Target="viewProps.xml"/><Relationship Id="rId377" Type="http://schemas.openxmlformats.org/officeDocument/2006/relationships/presProps" Target="presProps.xml"/><Relationship Id="rId376" Type="http://schemas.openxmlformats.org/officeDocument/2006/relationships/handoutMaster" Target="handoutMasters/handoutMaster1.xml"/><Relationship Id="rId375" Type="http://schemas.openxmlformats.org/officeDocument/2006/relationships/notesMaster" Target="notesMasters/notesMaster1.xml"/><Relationship Id="rId374" Type="http://schemas.openxmlformats.org/officeDocument/2006/relationships/slide" Target="slides/slide372.xml"/><Relationship Id="rId373" Type="http://schemas.openxmlformats.org/officeDocument/2006/relationships/slide" Target="slides/slide371.xml"/><Relationship Id="rId372" Type="http://schemas.openxmlformats.org/officeDocument/2006/relationships/slide" Target="slides/slide370.xml"/><Relationship Id="rId371" Type="http://schemas.openxmlformats.org/officeDocument/2006/relationships/slide" Target="slides/slide369.xml"/><Relationship Id="rId370" Type="http://schemas.openxmlformats.org/officeDocument/2006/relationships/slide" Target="slides/slide368.xml"/><Relationship Id="rId37" Type="http://schemas.openxmlformats.org/officeDocument/2006/relationships/slide" Target="slides/slide35.xml"/><Relationship Id="rId369" Type="http://schemas.openxmlformats.org/officeDocument/2006/relationships/slide" Target="slides/slide367.xml"/><Relationship Id="rId368" Type="http://schemas.openxmlformats.org/officeDocument/2006/relationships/slide" Target="slides/slide366.xml"/><Relationship Id="rId367" Type="http://schemas.openxmlformats.org/officeDocument/2006/relationships/slide" Target="slides/slide365.xml"/><Relationship Id="rId366" Type="http://schemas.openxmlformats.org/officeDocument/2006/relationships/slide" Target="slides/slide364.xml"/><Relationship Id="rId365" Type="http://schemas.openxmlformats.org/officeDocument/2006/relationships/slide" Target="slides/slide363.xml"/><Relationship Id="rId364" Type="http://schemas.openxmlformats.org/officeDocument/2006/relationships/slide" Target="slides/slide362.xml"/><Relationship Id="rId363" Type="http://schemas.openxmlformats.org/officeDocument/2006/relationships/slide" Target="slides/slide361.xml"/><Relationship Id="rId362" Type="http://schemas.openxmlformats.org/officeDocument/2006/relationships/slide" Target="slides/slide360.xml"/><Relationship Id="rId361" Type="http://schemas.openxmlformats.org/officeDocument/2006/relationships/slide" Target="slides/slide359.xml"/><Relationship Id="rId360" Type="http://schemas.openxmlformats.org/officeDocument/2006/relationships/slide" Target="slides/slide358.xml"/><Relationship Id="rId36" Type="http://schemas.openxmlformats.org/officeDocument/2006/relationships/slide" Target="slides/slide34.xml"/><Relationship Id="rId359" Type="http://schemas.openxmlformats.org/officeDocument/2006/relationships/slide" Target="slides/slide357.xml"/><Relationship Id="rId358" Type="http://schemas.openxmlformats.org/officeDocument/2006/relationships/slide" Target="slides/slide356.xml"/><Relationship Id="rId357" Type="http://schemas.openxmlformats.org/officeDocument/2006/relationships/slide" Target="slides/slide355.xml"/><Relationship Id="rId356" Type="http://schemas.openxmlformats.org/officeDocument/2006/relationships/slide" Target="slides/slide354.xml"/><Relationship Id="rId355" Type="http://schemas.openxmlformats.org/officeDocument/2006/relationships/slide" Target="slides/slide353.xml"/><Relationship Id="rId354" Type="http://schemas.openxmlformats.org/officeDocument/2006/relationships/slide" Target="slides/slide352.xml"/><Relationship Id="rId353" Type="http://schemas.openxmlformats.org/officeDocument/2006/relationships/slide" Target="slides/slide351.xml"/><Relationship Id="rId352" Type="http://schemas.openxmlformats.org/officeDocument/2006/relationships/slide" Target="slides/slide350.xml"/><Relationship Id="rId351" Type="http://schemas.openxmlformats.org/officeDocument/2006/relationships/slide" Target="slides/slide349.xml"/><Relationship Id="rId350" Type="http://schemas.openxmlformats.org/officeDocument/2006/relationships/slide" Target="slides/slide348.xml"/><Relationship Id="rId35" Type="http://schemas.openxmlformats.org/officeDocument/2006/relationships/slide" Target="slides/slide33.xml"/><Relationship Id="rId349" Type="http://schemas.openxmlformats.org/officeDocument/2006/relationships/slide" Target="slides/slide347.xml"/><Relationship Id="rId348" Type="http://schemas.openxmlformats.org/officeDocument/2006/relationships/slide" Target="slides/slide346.xml"/><Relationship Id="rId347" Type="http://schemas.openxmlformats.org/officeDocument/2006/relationships/slide" Target="slides/slide345.xml"/><Relationship Id="rId346" Type="http://schemas.openxmlformats.org/officeDocument/2006/relationships/slide" Target="slides/slide344.xml"/><Relationship Id="rId345" Type="http://schemas.openxmlformats.org/officeDocument/2006/relationships/slide" Target="slides/slide343.xml"/><Relationship Id="rId344" Type="http://schemas.openxmlformats.org/officeDocument/2006/relationships/slide" Target="slides/slide342.xml"/><Relationship Id="rId343" Type="http://schemas.openxmlformats.org/officeDocument/2006/relationships/slide" Target="slides/slide341.xml"/><Relationship Id="rId342" Type="http://schemas.openxmlformats.org/officeDocument/2006/relationships/slide" Target="slides/slide340.xml"/><Relationship Id="rId341" Type="http://schemas.openxmlformats.org/officeDocument/2006/relationships/slide" Target="slides/slide339.xml"/><Relationship Id="rId340" Type="http://schemas.openxmlformats.org/officeDocument/2006/relationships/slide" Target="slides/slide338.xml"/><Relationship Id="rId34" Type="http://schemas.openxmlformats.org/officeDocument/2006/relationships/slide" Target="slides/slide32.xml"/><Relationship Id="rId339" Type="http://schemas.openxmlformats.org/officeDocument/2006/relationships/slide" Target="slides/slide337.xml"/><Relationship Id="rId338" Type="http://schemas.openxmlformats.org/officeDocument/2006/relationships/slide" Target="slides/slide336.xml"/><Relationship Id="rId337" Type="http://schemas.openxmlformats.org/officeDocument/2006/relationships/slide" Target="slides/slide335.xml"/><Relationship Id="rId336" Type="http://schemas.openxmlformats.org/officeDocument/2006/relationships/slide" Target="slides/slide334.xml"/><Relationship Id="rId335" Type="http://schemas.openxmlformats.org/officeDocument/2006/relationships/slide" Target="slides/slide333.xml"/><Relationship Id="rId334" Type="http://schemas.openxmlformats.org/officeDocument/2006/relationships/slide" Target="slides/slide332.xml"/><Relationship Id="rId333" Type="http://schemas.openxmlformats.org/officeDocument/2006/relationships/slide" Target="slides/slide331.xml"/><Relationship Id="rId332" Type="http://schemas.openxmlformats.org/officeDocument/2006/relationships/slide" Target="slides/slide330.xml"/><Relationship Id="rId331" Type="http://schemas.openxmlformats.org/officeDocument/2006/relationships/slide" Target="slides/slide329.xml"/><Relationship Id="rId330" Type="http://schemas.openxmlformats.org/officeDocument/2006/relationships/slide" Target="slides/slide328.xml"/><Relationship Id="rId33" Type="http://schemas.openxmlformats.org/officeDocument/2006/relationships/slide" Target="slides/slide31.xml"/><Relationship Id="rId329" Type="http://schemas.openxmlformats.org/officeDocument/2006/relationships/slide" Target="slides/slide327.xml"/><Relationship Id="rId328" Type="http://schemas.openxmlformats.org/officeDocument/2006/relationships/slide" Target="slides/slide326.xml"/><Relationship Id="rId327" Type="http://schemas.openxmlformats.org/officeDocument/2006/relationships/slide" Target="slides/slide325.xml"/><Relationship Id="rId326" Type="http://schemas.openxmlformats.org/officeDocument/2006/relationships/slide" Target="slides/slide324.xml"/><Relationship Id="rId325" Type="http://schemas.openxmlformats.org/officeDocument/2006/relationships/slide" Target="slides/slide323.xml"/><Relationship Id="rId324" Type="http://schemas.openxmlformats.org/officeDocument/2006/relationships/slide" Target="slides/slide322.xml"/><Relationship Id="rId323" Type="http://schemas.openxmlformats.org/officeDocument/2006/relationships/slide" Target="slides/slide321.xml"/><Relationship Id="rId322" Type="http://schemas.openxmlformats.org/officeDocument/2006/relationships/slide" Target="slides/slide320.xml"/><Relationship Id="rId321" Type="http://schemas.openxmlformats.org/officeDocument/2006/relationships/slide" Target="slides/slide319.xml"/><Relationship Id="rId320" Type="http://schemas.openxmlformats.org/officeDocument/2006/relationships/slide" Target="slides/slide318.xml"/><Relationship Id="rId32" Type="http://schemas.openxmlformats.org/officeDocument/2006/relationships/slide" Target="slides/slide30.xml"/><Relationship Id="rId319" Type="http://schemas.openxmlformats.org/officeDocument/2006/relationships/slide" Target="slides/slide317.xml"/><Relationship Id="rId318" Type="http://schemas.openxmlformats.org/officeDocument/2006/relationships/slide" Target="slides/slide316.xml"/><Relationship Id="rId317" Type="http://schemas.openxmlformats.org/officeDocument/2006/relationships/slide" Target="slides/slide315.xml"/><Relationship Id="rId316" Type="http://schemas.openxmlformats.org/officeDocument/2006/relationships/slide" Target="slides/slide314.xml"/><Relationship Id="rId315" Type="http://schemas.openxmlformats.org/officeDocument/2006/relationships/slide" Target="slides/slide313.xml"/><Relationship Id="rId314" Type="http://schemas.openxmlformats.org/officeDocument/2006/relationships/slide" Target="slides/slide312.xml"/><Relationship Id="rId313" Type="http://schemas.openxmlformats.org/officeDocument/2006/relationships/slide" Target="slides/slide311.xml"/><Relationship Id="rId312" Type="http://schemas.openxmlformats.org/officeDocument/2006/relationships/slide" Target="slides/slide310.xml"/><Relationship Id="rId311" Type="http://schemas.openxmlformats.org/officeDocument/2006/relationships/slide" Target="slides/slide309.xml"/><Relationship Id="rId310" Type="http://schemas.openxmlformats.org/officeDocument/2006/relationships/slide" Target="slides/slide308.xml"/><Relationship Id="rId31" Type="http://schemas.openxmlformats.org/officeDocument/2006/relationships/slide" Target="slides/slide29.xml"/><Relationship Id="rId309" Type="http://schemas.openxmlformats.org/officeDocument/2006/relationships/slide" Target="slides/slide307.xml"/><Relationship Id="rId308" Type="http://schemas.openxmlformats.org/officeDocument/2006/relationships/slide" Target="slides/slide306.xml"/><Relationship Id="rId307" Type="http://schemas.openxmlformats.org/officeDocument/2006/relationships/slide" Target="slides/slide305.xml"/><Relationship Id="rId306" Type="http://schemas.openxmlformats.org/officeDocument/2006/relationships/slide" Target="slides/slide304.xml"/><Relationship Id="rId305" Type="http://schemas.openxmlformats.org/officeDocument/2006/relationships/slide" Target="slides/slide303.xml"/><Relationship Id="rId304" Type="http://schemas.openxmlformats.org/officeDocument/2006/relationships/slide" Target="slides/slide302.xml"/><Relationship Id="rId303" Type="http://schemas.openxmlformats.org/officeDocument/2006/relationships/slide" Target="slides/slide301.xml"/><Relationship Id="rId302" Type="http://schemas.openxmlformats.org/officeDocument/2006/relationships/slide" Target="slides/slide300.xml"/><Relationship Id="rId301" Type="http://schemas.openxmlformats.org/officeDocument/2006/relationships/slide" Target="slides/slide299.xml"/><Relationship Id="rId300" Type="http://schemas.openxmlformats.org/officeDocument/2006/relationships/slide" Target="slides/slide298.xml"/><Relationship Id="rId30" Type="http://schemas.openxmlformats.org/officeDocument/2006/relationships/slide" Target="slides/slide28.xml"/><Relationship Id="rId3" Type="http://schemas.openxmlformats.org/officeDocument/2006/relationships/slide" Target="slides/slide1.xml"/><Relationship Id="rId299" Type="http://schemas.openxmlformats.org/officeDocument/2006/relationships/slide" Target="slides/slide297.xml"/><Relationship Id="rId298" Type="http://schemas.openxmlformats.org/officeDocument/2006/relationships/slide" Target="slides/slide296.xml"/><Relationship Id="rId297" Type="http://schemas.openxmlformats.org/officeDocument/2006/relationships/slide" Target="slides/slide295.xml"/><Relationship Id="rId296" Type="http://schemas.openxmlformats.org/officeDocument/2006/relationships/slide" Target="slides/slide294.xml"/><Relationship Id="rId295" Type="http://schemas.openxmlformats.org/officeDocument/2006/relationships/slide" Target="slides/slide293.xml"/><Relationship Id="rId294" Type="http://schemas.openxmlformats.org/officeDocument/2006/relationships/slide" Target="slides/slide292.xml"/><Relationship Id="rId293" Type="http://schemas.openxmlformats.org/officeDocument/2006/relationships/slide" Target="slides/slide291.xml"/><Relationship Id="rId292" Type="http://schemas.openxmlformats.org/officeDocument/2006/relationships/slide" Target="slides/slide290.xml"/><Relationship Id="rId291" Type="http://schemas.openxmlformats.org/officeDocument/2006/relationships/slide" Target="slides/slide289.xml"/><Relationship Id="rId290" Type="http://schemas.openxmlformats.org/officeDocument/2006/relationships/slide" Target="slides/slide288.xml"/><Relationship Id="rId29" Type="http://schemas.openxmlformats.org/officeDocument/2006/relationships/slide" Target="slides/slide27.xml"/><Relationship Id="rId289" Type="http://schemas.openxmlformats.org/officeDocument/2006/relationships/slide" Target="slides/slide287.xml"/><Relationship Id="rId288" Type="http://schemas.openxmlformats.org/officeDocument/2006/relationships/slide" Target="slides/slide286.xml"/><Relationship Id="rId287" Type="http://schemas.openxmlformats.org/officeDocument/2006/relationships/slide" Target="slides/slide285.xml"/><Relationship Id="rId286" Type="http://schemas.openxmlformats.org/officeDocument/2006/relationships/slide" Target="slides/slide284.xml"/><Relationship Id="rId285" Type="http://schemas.openxmlformats.org/officeDocument/2006/relationships/slide" Target="slides/slide283.xml"/><Relationship Id="rId284" Type="http://schemas.openxmlformats.org/officeDocument/2006/relationships/slide" Target="slides/slide282.xml"/><Relationship Id="rId283" Type="http://schemas.openxmlformats.org/officeDocument/2006/relationships/slide" Target="slides/slide281.xml"/><Relationship Id="rId282" Type="http://schemas.openxmlformats.org/officeDocument/2006/relationships/slide" Target="slides/slide280.xml"/><Relationship Id="rId281" Type="http://schemas.openxmlformats.org/officeDocument/2006/relationships/slide" Target="slides/slide279.xml"/><Relationship Id="rId280" Type="http://schemas.openxmlformats.org/officeDocument/2006/relationships/slide" Target="slides/slide278.xml"/><Relationship Id="rId28" Type="http://schemas.openxmlformats.org/officeDocument/2006/relationships/slide" Target="slides/slide26.xml"/><Relationship Id="rId279" Type="http://schemas.openxmlformats.org/officeDocument/2006/relationships/slide" Target="slides/slide277.xml"/><Relationship Id="rId278" Type="http://schemas.openxmlformats.org/officeDocument/2006/relationships/slide" Target="slides/slide276.xml"/><Relationship Id="rId277" Type="http://schemas.openxmlformats.org/officeDocument/2006/relationships/slide" Target="slides/slide275.xml"/><Relationship Id="rId276" Type="http://schemas.openxmlformats.org/officeDocument/2006/relationships/slide" Target="slides/slide274.xml"/><Relationship Id="rId275" Type="http://schemas.openxmlformats.org/officeDocument/2006/relationships/slide" Target="slides/slide273.xml"/><Relationship Id="rId274" Type="http://schemas.openxmlformats.org/officeDocument/2006/relationships/slide" Target="slides/slide272.xml"/><Relationship Id="rId273" Type="http://schemas.openxmlformats.org/officeDocument/2006/relationships/slide" Target="slides/slide271.xml"/><Relationship Id="rId272" Type="http://schemas.openxmlformats.org/officeDocument/2006/relationships/slide" Target="slides/slide270.xml"/><Relationship Id="rId271" Type="http://schemas.openxmlformats.org/officeDocument/2006/relationships/slide" Target="slides/slide269.xml"/><Relationship Id="rId270" Type="http://schemas.openxmlformats.org/officeDocument/2006/relationships/slide" Target="slides/slide268.xml"/><Relationship Id="rId27" Type="http://schemas.openxmlformats.org/officeDocument/2006/relationships/slide" Target="slides/slide25.xml"/><Relationship Id="rId269" Type="http://schemas.openxmlformats.org/officeDocument/2006/relationships/slide" Target="slides/slide267.xml"/><Relationship Id="rId268" Type="http://schemas.openxmlformats.org/officeDocument/2006/relationships/slide" Target="slides/slide266.xml"/><Relationship Id="rId267" Type="http://schemas.openxmlformats.org/officeDocument/2006/relationships/slide" Target="slides/slide265.xml"/><Relationship Id="rId266" Type="http://schemas.openxmlformats.org/officeDocument/2006/relationships/slide" Target="slides/slide264.xml"/><Relationship Id="rId265" Type="http://schemas.openxmlformats.org/officeDocument/2006/relationships/slide" Target="slides/slide263.xml"/><Relationship Id="rId264" Type="http://schemas.openxmlformats.org/officeDocument/2006/relationships/slide" Target="slides/slide262.xml"/><Relationship Id="rId263" Type="http://schemas.openxmlformats.org/officeDocument/2006/relationships/slide" Target="slides/slide261.xml"/><Relationship Id="rId262" Type="http://schemas.openxmlformats.org/officeDocument/2006/relationships/slide" Target="slides/slide260.xml"/><Relationship Id="rId261" Type="http://schemas.openxmlformats.org/officeDocument/2006/relationships/slide" Target="slides/slide259.xml"/><Relationship Id="rId260" Type="http://schemas.openxmlformats.org/officeDocument/2006/relationships/slide" Target="slides/slide258.xml"/><Relationship Id="rId26" Type="http://schemas.openxmlformats.org/officeDocument/2006/relationships/slide" Target="slides/slide24.xml"/><Relationship Id="rId259" Type="http://schemas.openxmlformats.org/officeDocument/2006/relationships/slide" Target="slides/slide257.xml"/><Relationship Id="rId258" Type="http://schemas.openxmlformats.org/officeDocument/2006/relationships/slide" Target="slides/slide256.xml"/><Relationship Id="rId257" Type="http://schemas.openxmlformats.org/officeDocument/2006/relationships/slide" Target="slides/slide255.xml"/><Relationship Id="rId256" Type="http://schemas.openxmlformats.org/officeDocument/2006/relationships/slide" Target="slides/slide254.xml"/><Relationship Id="rId255" Type="http://schemas.openxmlformats.org/officeDocument/2006/relationships/slide" Target="slides/slide253.xml"/><Relationship Id="rId254" Type="http://schemas.openxmlformats.org/officeDocument/2006/relationships/slide" Target="slides/slide252.xml"/><Relationship Id="rId253" Type="http://schemas.openxmlformats.org/officeDocument/2006/relationships/slide" Target="slides/slide251.xml"/><Relationship Id="rId252" Type="http://schemas.openxmlformats.org/officeDocument/2006/relationships/slide" Target="slides/slide250.xml"/><Relationship Id="rId251" Type="http://schemas.openxmlformats.org/officeDocument/2006/relationships/slide" Target="slides/slide249.xml"/><Relationship Id="rId250" Type="http://schemas.openxmlformats.org/officeDocument/2006/relationships/slide" Target="slides/slide248.xml"/><Relationship Id="rId25" Type="http://schemas.openxmlformats.org/officeDocument/2006/relationships/slide" Target="slides/slide23.xml"/><Relationship Id="rId249" Type="http://schemas.openxmlformats.org/officeDocument/2006/relationships/slide" Target="slides/slide247.xml"/><Relationship Id="rId248" Type="http://schemas.openxmlformats.org/officeDocument/2006/relationships/slide" Target="slides/slide246.xml"/><Relationship Id="rId247" Type="http://schemas.openxmlformats.org/officeDocument/2006/relationships/slide" Target="slides/slide245.xml"/><Relationship Id="rId246" Type="http://schemas.openxmlformats.org/officeDocument/2006/relationships/slide" Target="slides/slide244.xml"/><Relationship Id="rId245" Type="http://schemas.openxmlformats.org/officeDocument/2006/relationships/slide" Target="slides/slide243.xml"/><Relationship Id="rId244" Type="http://schemas.openxmlformats.org/officeDocument/2006/relationships/slide" Target="slides/slide242.xml"/><Relationship Id="rId243" Type="http://schemas.openxmlformats.org/officeDocument/2006/relationships/slide" Target="slides/slide241.xml"/><Relationship Id="rId242" Type="http://schemas.openxmlformats.org/officeDocument/2006/relationships/slide" Target="slides/slide240.xml"/><Relationship Id="rId241" Type="http://schemas.openxmlformats.org/officeDocument/2006/relationships/slide" Target="slides/slide239.xml"/><Relationship Id="rId240" Type="http://schemas.openxmlformats.org/officeDocument/2006/relationships/slide" Target="slides/slide238.xml"/><Relationship Id="rId24" Type="http://schemas.openxmlformats.org/officeDocument/2006/relationships/slide" Target="slides/slide22.xml"/><Relationship Id="rId239" Type="http://schemas.openxmlformats.org/officeDocument/2006/relationships/slide" Target="slides/slide237.xml"/><Relationship Id="rId238" Type="http://schemas.openxmlformats.org/officeDocument/2006/relationships/slide" Target="slides/slide236.xml"/><Relationship Id="rId237" Type="http://schemas.openxmlformats.org/officeDocument/2006/relationships/slide" Target="slides/slide235.xml"/><Relationship Id="rId236" Type="http://schemas.openxmlformats.org/officeDocument/2006/relationships/slide" Target="slides/slide234.xml"/><Relationship Id="rId235" Type="http://schemas.openxmlformats.org/officeDocument/2006/relationships/slide" Target="slides/slide233.xml"/><Relationship Id="rId234" Type="http://schemas.openxmlformats.org/officeDocument/2006/relationships/slide" Target="slides/slide232.xml"/><Relationship Id="rId233" Type="http://schemas.openxmlformats.org/officeDocument/2006/relationships/slide" Target="slides/slide231.xml"/><Relationship Id="rId232" Type="http://schemas.openxmlformats.org/officeDocument/2006/relationships/slide" Target="slides/slide230.xml"/><Relationship Id="rId231" Type="http://schemas.openxmlformats.org/officeDocument/2006/relationships/slide" Target="slides/slide229.xml"/><Relationship Id="rId230" Type="http://schemas.openxmlformats.org/officeDocument/2006/relationships/slide" Target="slides/slide228.xml"/><Relationship Id="rId23" Type="http://schemas.openxmlformats.org/officeDocument/2006/relationships/slide" Target="slides/slide21.xml"/><Relationship Id="rId229" Type="http://schemas.openxmlformats.org/officeDocument/2006/relationships/slide" Target="slides/slide227.xml"/><Relationship Id="rId228" Type="http://schemas.openxmlformats.org/officeDocument/2006/relationships/slide" Target="slides/slide226.xml"/><Relationship Id="rId227" Type="http://schemas.openxmlformats.org/officeDocument/2006/relationships/slide" Target="slides/slide225.xml"/><Relationship Id="rId226" Type="http://schemas.openxmlformats.org/officeDocument/2006/relationships/slide" Target="slides/slide224.xml"/><Relationship Id="rId225" Type="http://schemas.openxmlformats.org/officeDocument/2006/relationships/slide" Target="slides/slide223.xml"/><Relationship Id="rId224" Type="http://schemas.openxmlformats.org/officeDocument/2006/relationships/slide" Target="slides/slide222.xml"/><Relationship Id="rId223" Type="http://schemas.openxmlformats.org/officeDocument/2006/relationships/slide" Target="slides/slide221.xml"/><Relationship Id="rId222" Type="http://schemas.openxmlformats.org/officeDocument/2006/relationships/slide" Target="slides/slide220.xml"/><Relationship Id="rId221" Type="http://schemas.openxmlformats.org/officeDocument/2006/relationships/slide" Target="slides/slide219.xml"/><Relationship Id="rId220" Type="http://schemas.openxmlformats.org/officeDocument/2006/relationships/slide" Target="slides/slide218.xml"/><Relationship Id="rId22" Type="http://schemas.openxmlformats.org/officeDocument/2006/relationships/slide" Target="slides/slide20.xml"/><Relationship Id="rId219" Type="http://schemas.openxmlformats.org/officeDocument/2006/relationships/slide" Target="slides/slide217.xml"/><Relationship Id="rId218" Type="http://schemas.openxmlformats.org/officeDocument/2006/relationships/slide" Target="slides/slide216.xml"/><Relationship Id="rId217" Type="http://schemas.openxmlformats.org/officeDocument/2006/relationships/slide" Target="slides/slide215.xml"/><Relationship Id="rId216" Type="http://schemas.openxmlformats.org/officeDocument/2006/relationships/slide" Target="slides/slide214.xml"/><Relationship Id="rId215" Type="http://schemas.openxmlformats.org/officeDocument/2006/relationships/slide" Target="slides/slide213.xml"/><Relationship Id="rId214" Type="http://schemas.openxmlformats.org/officeDocument/2006/relationships/slide" Target="slides/slide212.xml"/><Relationship Id="rId213" Type="http://schemas.openxmlformats.org/officeDocument/2006/relationships/slide" Target="slides/slide211.xml"/><Relationship Id="rId212" Type="http://schemas.openxmlformats.org/officeDocument/2006/relationships/slide" Target="slides/slide210.xml"/><Relationship Id="rId211" Type="http://schemas.openxmlformats.org/officeDocument/2006/relationships/slide" Target="slides/slide209.xml"/><Relationship Id="rId210" Type="http://schemas.openxmlformats.org/officeDocument/2006/relationships/slide" Target="slides/slide208.xml"/><Relationship Id="rId21" Type="http://schemas.openxmlformats.org/officeDocument/2006/relationships/slide" Target="slides/slide19.xml"/><Relationship Id="rId209" Type="http://schemas.openxmlformats.org/officeDocument/2006/relationships/slide" Target="slides/slide207.xml"/><Relationship Id="rId208" Type="http://schemas.openxmlformats.org/officeDocument/2006/relationships/slide" Target="slides/slide206.xml"/><Relationship Id="rId207" Type="http://schemas.openxmlformats.org/officeDocument/2006/relationships/slide" Target="slides/slide205.xml"/><Relationship Id="rId206" Type="http://schemas.openxmlformats.org/officeDocument/2006/relationships/slide" Target="slides/slide204.xml"/><Relationship Id="rId205" Type="http://schemas.openxmlformats.org/officeDocument/2006/relationships/slide" Target="slides/slide203.xml"/><Relationship Id="rId204" Type="http://schemas.openxmlformats.org/officeDocument/2006/relationships/slide" Target="slides/slide202.xml"/><Relationship Id="rId203" Type="http://schemas.openxmlformats.org/officeDocument/2006/relationships/slide" Target="slides/slide201.xml"/><Relationship Id="rId202" Type="http://schemas.openxmlformats.org/officeDocument/2006/relationships/slide" Target="slides/slide200.xml"/><Relationship Id="rId201" Type="http://schemas.openxmlformats.org/officeDocument/2006/relationships/slide" Target="slides/slide199.xml"/><Relationship Id="rId200" Type="http://schemas.openxmlformats.org/officeDocument/2006/relationships/slide" Target="slides/slide198.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7.xml"/><Relationship Id="rId198" Type="http://schemas.openxmlformats.org/officeDocument/2006/relationships/slide" Target="slides/slide196.xml"/><Relationship Id="rId197" Type="http://schemas.openxmlformats.org/officeDocument/2006/relationships/slide" Target="slides/slide195.xml"/><Relationship Id="rId196" Type="http://schemas.openxmlformats.org/officeDocument/2006/relationships/slide" Target="slides/slide194.xml"/><Relationship Id="rId195" Type="http://schemas.openxmlformats.org/officeDocument/2006/relationships/slide" Target="slides/slide193.xml"/><Relationship Id="rId194" Type="http://schemas.openxmlformats.org/officeDocument/2006/relationships/slide" Target="slides/slide192.xml"/><Relationship Id="rId193" Type="http://schemas.openxmlformats.org/officeDocument/2006/relationships/slide" Target="slides/slide191.xml"/><Relationship Id="rId192" Type="http://schemas.openxmlformats.org/officeDocument/2006/relationships/slide" Target="slides/slide190.xml"/><Relationship Id="rId191" Type="http://schemas.openxmlformats.org/officeDocument/2006/relationships/slide" Target="slides/slide189.xml"/><Relationship Id="rId190" Type="http://schemas.openxmlformats.org/officeDocument/2006/relationships/slide" Target="slides/slide188.xml"/><Relationship Id="rId19" Type="http://schemas.openxmlformats.org/officeDocument/2006/relationships/slide" Target="slides/slide17.xml"/><Relationship Id="rId189" Type="http://schemas.openxmlformats.org/officeDocument/2006/relationships/slide" Target="slides/slide187.xml"/><Relationship Id="rId188" Type="http://schemas.openxmlformats.org/officeDocument/2006/relationships/slide" Target="slides/slide186.xml"/><Relationship Id="rId187" Type="http://schemas.openxmlformats.org/officeDocument/2006/relationships/slide" Target="slides/slide185.xml"/><Relationship Id="rId186" Type="http://schemas.openxmlformats.org/officeDocument/2006/relationships/slide" Target="slides/slide184.xml"/><Relationship Id="rId185" Type="http://schemas.openxmlformats.org/officeDocument/2006/relationships/slide" Target="slides/slide183.xml"/><Relationship Id="rId184" Type="http://schemas.openxmlformats.org/officeDocument/2006/relationships/slide" Target="slides/slide182.xml"/><Relationship Id="rId183" Type="http://schemas.openxmlformats.org/officeDocument/2006/relationships/slide" Target="slides/slide181.xml"/><Relationship Id="rId182" Type="http://schemas.openxmlformats.org/officeDocument/2006/relationships/slide" Target="slides/slide180.xml"/><Relationship Id="rId181" Type="http://schemas.openxmlformats.org/officeDocument/2006/relationships/slide" Target="slides/slide179.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7255D1F0-0559-45E3-AA3F-653AFB4BCBF4}" type="datetimeFigureOut">
              <a:rPr lang="zh-CN" altLang="en-US"/>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09E6B5E2-414F-4B9B-AAB9-9B87664B65D6}"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7" name="TextBox 6"/>
          <p:cNvSpPr txBox="1"/>
          <p:nvPr/>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7881116" y="5173950"/>
            <a:ext cx="8143932" cy="1631216"/>
          </a:xfrm>
          <a:prstGeom prst="rect">
            <a:avLst/>
          </a:prstGeom>
          <a:noFill/>
        </p:spPr>
        <p:txBody>
          <a:bodyPr wrap="square" rtlCol="0">
            <a:spAutoFit/>
          </a:bodyPr>
          <a:lstStyle/>
          <a:p>
            <a:endParaRPr lang="zh-CN" altLang="en-US" sz="10000" b="1" dirty="0" smtClean="0">
              <a:solidFill>
                <a:srgbClr val="40404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2pPr>
      <a:lvl3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3pPr>
      <a:lvl4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4pPr>
      <a:lvl5pPr algn="ctr" defTabSz="2117725" rtl="0" eaLnBrk="0" fontAlgn="base" hangingPunct="0">
        <a:spcBef>
          <a:spcPct val="0"/>
        </a:spcBef>
        <a:spcAft>
          <a:spcPct val="0"/>
        </a:spcAft>
        <a:defRPr sz="10200">
          <a:solidFill>
            <a:schemeClr val="tx1"/>
          </a:solidFill>
          <a:latin typeface="Calibri" panose="020F0502020204030204" pitchFamily="34" charset="0"/>
          <a:ea typeface="宋体" panose="02010600030101010101" pitchFamily="2" charset="-122"/>
        </a:defRPr>
      </a:lvl5pPr>
      <a:lvl6pPr marL="4572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6pPr>
      <a:lvl7pPr marL="9144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7pPr>
      <a:lvl8pPr marL="13716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8pPr>
      <a:lvl9pPr marL="1828800" algn="ctr" defTabSz="2117725" rtl="0" fontAlgn="base">
        <a:spcBef>
          <a:spcPct val="0"/>
        </a:spcBef>
        <a:spcAft>
          <a:spcPct val="0"/>
        </a:spcAft>
        <a:defRPr sz="10200">
          <a:solidFill>
            <a:schemeClr val="tx1"/>
          </a:solidFill>
          <a:latin typeface="Calibri" panose="020F0502020204030204" pitchFamily="34" charset="0"/>
          <a:ea typeface="宋体" panose="02010600030101010101" pitchFamily="2" charset="-122"/>
        </a:defRPr>
      </a:lvl9pPr>
    </p:titleStyle>
    <p:bodyStyle>
      <a:lvl1pPr marL="793750" indent="-793750" algn="l" defTabSz="2117725" rtl="0" eaLnBrk="0" fontAlgn="base" hangingPunct="0">
        <a:spcBef>
          <a:spcPct val="20000"/>
        </a:spcBef>
        <a:spcAft>
          <a:spcPct val="0"/>
        </a:spcAft>
        <a:buFont typeface="Arial" panose="020B0604020202020204" pitchFamily="34" charset="0"/>
        <a:buChar char="•"/>
        <a:defRPr sz="7400" kern="1200">
          <a:solidFill>
            <a:schemeClr val="tx1"/>
          </a:solidFill>
          <a:latin typeface="+mn-lt"/>
          <a:ea typeface="+mn-ea"/>
          <a:cs typeface="+mn-cs"/>
        </a:defRPr>
      </a:lvl1pPr>
      <a:lvl2pPr marL="1720850" indent="-662305" algn="l" defTabSz="2117725" rtl="0" eaLnBrk="0" fontAlgn="base" hangingPunct="0">
        <a:spcBef>
          <a:spcPct val="20000"/>
        </a:spcBef>
        <a:spcAft>
          <a:spcPct val="0"/>
        </a:spcAft>
        <a:buFont typeface="Arial" panose="020B0604020202020204" pitchFamily="34" charset="0"/>
        <a:buChar char="–"/>
        <a:defRPr sz="6500" kern="1200">
          <a:solidFill>
            <a:schemeClr val="tx1"/>
          </a:solidFill>
          <a:latin typeface="+mn-lt"/>
          <a:ea typeface="+mn-ea"/>
          <a:cs typeface="+mn-cs"/>
        </a:defRPr>
      </a:lvl2pPr>
      <a:lvl3pPr marL="2647950" indent="-528955" algn="l" defTabSz="2117725" rtl="0" eaLnBrk="0" fontAlgn="base" hangingPunct="0">
        <a:spcBef>
          <a:spcPct val="20000"/>
        </a:spcBef>
        <a:spcAft>
          <a:spcPct val="0"/>
        </a:spcAft>
        <a:buFont typeface="Arial" panose="020B0604020202020204" pitchFamily="34" charset="0"/>
        <a:buChar char="•"/>
        <a:defRPr sz="5600" kern="1200">
          <a:solidFill>
            <a:schemeClr val="tx1"/>
          </a:solidFill>
          <a:latin typeface="+mn-lt"/>
          <a:ea typeface="+mn-ea"/>
          <a:cs typeface="+mn-cs"/>
        </a:defRPr>
      </a:lvl3pPr>
      <a:lvl4pPr marL="370840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4pPr>
      <a:lvl5pPr marL="4767580" indent="-528955" algn="l" defTabSz="2117725" rtl="0" eaLnBrk="0" fontAlgn="base" hangingPunct="0">
        <a:spcBef>
          <a:spcPct val="20000"/>
        </a:spcBef>
        <a:spcAft>
          <a:spcPct val="0"/>
        </a:spcAft>
        <a:buFont typeface="Arial" panose="020B0604020202020204" pitchFamily="34" charset="0"/>
        <a:buChar char="»"/>
        <a:defRPr sz="4600" kern="1200">
          <a:solidFill>
            <a:schemeClr val="tx1"/>
          </a:solidFill>
          <a:latin typeface="+mn-lt"/>
          <a:ea typeface="+mn-ea"/>
          <a:cs typeface="+mn-cs"/>
        </a:defRPr>
      </a:lvl5pPr>
      <a:lvl6pPr marL="582739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6pPr>
      <a:lvl7pPr marL="6887210"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7pPr>
      <a:lvl8pPr marL="794702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8pPr>
      <a:lvl9pPr marL="9006205" indent="-529590" algn="l" defTabSz="2118995"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9pPr>
    </p:bodyStyle>
    <p:otherStyle>
      <a:defPPr>
        <a:defRPr lang="zh-CN"/>
      </a:defPPr>
      <a:lvl1pPr marL="0" algn="l" defTabSz="2118995" rtl="0" eaLnBrk="1" latinLnBrk="0" hangingPunct="1">
        <a:defRPr sz="4200" kern="1200">
          <a:solidFill>
            <a:schemeClr val="tx1"/>
          </a:solidFill>
          <a:latin typeface="+mn-lt"/>
          <a:ea typeface="+mn-ea"/>
          <a:cs typeface="+mn-cs"/>
        </a:defRPr>
      </a:lvl1pPr>
      <a:lvl2pPr marL="1059815" algn="l" defTabSz="2118995" rtl="0" eaLnBrk="1" latinLnBrk="0" hangingPunct="1">
        <a:defRPr sz="4200" kern="1200">
          <a:solidFill>
            <a:schemeClr val="tx1"/>
          </a:solidFill>
          <a:latin typeface="+mn-lt"/>
          <a:ea typeface="+mn-ea"/>
          <a:cs typeface="+mn-cs"/>
        </a:defRPr>
      </a:lvl2pPr>
      <a:lvl3pPr marL="2118995" algn="l" defTabSz="2118995" rtl="0" eaLnBrk="1" latinLnBrk="0" hangingPunct="1">
        <a:defRPr sz="4200" kern="1200">
          <a:solidFill>
            <a:schemeClr val="tx1"/>
          </a:solidFill>
          <a:latin typeface="+mn-lt"/>
          <a:ea typeface="+mn-ea"/>
          <a:cs typeface="+mn-cs"/>
        </a:defRPr>
      </a:lvl3pPr>
      <a:lvl4pPr marL="3178810" algn="l" defTabSz="2118995" rtl="0" eaLnBrk="1" latinLnBrk="0" hangingPunct="1">
        <a:defRPr sz="4200" kern="1200">
          <a:solidFill>
            <a:schemeClr val="tx1"/>
          </a:solidFill>
          <a:latin typeface="+mn-lt"/>
          <a:ea typeface="+mn-ea"/>
          <a:cs typeface="+mn-cs"/>
        </a:defRPr>
      </a:lvl4pPr>
      <a:lvl5pPr marL="4237990" algn="l" defTabSz="2118995" rtl="0" eaLnBrk="1" latinLnBrk="0" hangingPunct="1">
        <a:defRPr sz="4200" kern="1200">
          <a:solidFill>
            <a:schemeClr val="tx1"/>
          </a:solidFill>
          <a:latin typeface="+mn-lt"/>
          <a:ea typeface="+mn-ea"/>
          <a:cs typeface="+mn-cs"/>
        </a:defRPr>
      </a:lvl5pPr>
      <a:lvl6pPr marL="5297805" algn="l" defTabSz="2118995" rtl="0" eaLnBrk="1" latinLnBrk="0" hangingPunct="1">
        <a:defRPr sz="4200" kern="1200">
          <a:solidFill>
            <a:schemeClr val="tx1"/>
          </a:solidFill>
          <a:latin typeface="+mn-lt"/>
          <a:ea typeface="+mn-ea"/>
          <a:cs typeface="+mn-cs"/>
        </a:defRPr>
      </a:lvl6pPr>
      <a:lvl7pPr marL="6357620" algn="l" defTabSz="2118995" rtl="0" eaLnBrk="1" latinLnBrk="0" hangingPunct="1">
        <a:defRPr sz="4200" kern="1200">
          <a:solidFill>
            <a:schemeClr val="tx1"/>
          </a:solidFill>
          <a:latin typeface="+mn-lt"/>
          <a:ea typeface="+mn-ea"/>
          <a:cs typeface="+mn-cs"/>
        </a:defRPr>
      </a:lvl7pPr>
      <a:lvl8pPr marL="7416800" algn="l" defTabSz="2118995" rtl="0" eaLnBrk="1" latinLnBrk="0" hangingPunct="1">
        <a:defRPr sz="4200" kern="1200">
          <a:solidFill>
            <a:schemeClr val="tx1"/>
          </a:solidFill>
          <a:latin typeface="+mn-lt"/>
          <a:ea typeface="+mn-ea"/>
          <a:cs typeface="+mn-cs"/>
        </a:defRPr>
      </a:lvl8pPr>
      <a:lvl9pPr marL="8476615" algn="l" defTabSz="2118995"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slide" Target="slide339.xml"/><Relationship Id="rId3" Type="http://schemas.openxmlformats.org/officeDocument/2006/relationships/slide" Target="slide208.xml"/><Relationship Id="rId2" Type="http://schemas.openxmlformats.org/officeDocument/2006/relationships/slide" Target="slide84.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1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jpeg"/></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jpe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jpe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44.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8.jpeg"/></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slide" Target="slide273.xml"/><Relationship Id="rId2" Type="http://schemas.openxmlformats.org/officeDocument/2006/relationships/slide" Target="slide238.xml"/><Relationship Id="rId1" Type="http://schemas.openxmlformats.org/officeDocument/2006/relationships/slide" Target="slide209.xml"/></Relationships>
</file>

<file path=ppt/slides/_rels/slide20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25.xml"/><Relationship Id="rId1" Type="http://schemas.openxmlformats.org/officeDocument/2006/relationships/slide" Target="slide2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55.xml"/><Relationship Id="rId1" Type="http://schemas.openxmlformats.org/officeDocument/2006/relationships/slide" Target="slide239.xml"/></Relationships>
</file>

<file path=ppt/slides/_rels/slide2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324.xml"/><Relationship Id="rId1" Type="http://schemas.openxmlformats.org/officeDocument/2006/relationships/slide" Target="slide274.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jpeg"/><Relationship Id="rId1" Type="http://schemas.openxmlformats.org/officeDocument/2006/relationships/image" Target="../media/image29.jpeg"/></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jpeg"/></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361.xml"/><Relationship Id="rId1" Type="http://schemas.openxmlformats.org/officeDocument/2006/relationships/slide" Target="slide34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1.png"/></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1.png"/></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1.png"/></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85.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TextBox 20"/>
          <p:cNvSpPr txBox="1"/>
          <p:nvPr/>
        </p:nvSpPr>
        <p:spPr>
          <a:xfrm>
            <a:off x="8641284" y="6949182"/>
            <a:ext cx="5832648" cy="1652760"/>
          </a:xfrm>
          <a:prstGeom prst="rect">
            <a:avLst/>
          </a:prstGeom>
          <a:noFill/>
        </p:spPr>
        <p:txBody>
          <a:bodyPr wrap="square" rtlCol="0">
            <a:spAutoFit/>
          </a:bodyPr>
          <a:lstStyle/>
          <a:p>
            <a:pPr>
              <a:lnSpc>
                <a:spcPct val="130000"/>
              </a:lnSpc>
            </a:pPr>
            <a:r>
              <a:rPr lang="zh-CN" altLang="en-US" sz="3900" dirty="0" smtClean="0">
                <a:solidFill>
                  <a:srgbClr val="EF8340"/>
                </a:solidFill>
                <a:latin typeface="微软雅黑" panose="020B0503020204020204" pitchFamily="34" charset="-122"/>
                <a:ea typeface="微软雅黑" panose="020B0503020204020204" pitchFamily="34" charset="-122"/>
                <a:hlinkClick r:id="rId1" action="ppaction://hlinksldjump"/>
              </a:rPr>
              <a:t>整体突破</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2"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2" action="ppaction://hlinksldjump"/>
              </a:rPr>
              <a:t>1</a:t>
            </a:r>
            <a:r>
              <a:rPr lang="zh-CN" altLang="en-US" sz="3900" dirty="0" smtClean="0">
                <a:latin typeface="微软雅黑" panose="020B0503020204020204" pitchFamily="34" charset="-122"/>
                <a:ea typeface="微软雅黑" panose="020B0503020204020204" pitchFamily="34" charset="-122"/>
              </a:rPr>
              <a:t> │</a:t>
            </a:r>
            <a:endParaRPr lang="en-US" altLang="zh-CN" sz="3900" dirty="0" smtClean="0">
              <a:latin typeface="微软雅黑" panose="020B0503020204020204" pitchFamily="34" charset="-122"/>
              <a:ea typeface="微软雅黑" panose="020B0503020204020204" pitchFamily="34" charset="-122"/>
            </a:endParaRPr>
          </a:p>
          <a:p>
            <a:pPr>
              <a:lnSpc>
                <a:spcPct val="130000"/>
              </a:lnSpc>
            </a:pPr>
            <a:r>
              <a:rPr lang="zh-CN" altLang="en-US" sz="3900" dirty="0" smtClean="0">
                <a:solidFill>
                  <a:srgbClr val="EF8340"/>
                </a:solidFill>
                <a:latin typeface="微软雅黑" panose="020B0503020204020204" pitchFamily="34" charset="-122"/>
                <a:ea typeface="微软雅黑" panose="020B0503020204020204" pitchFamily="34" charset="-122"/>
                <a:hlinkClick r:id="rId3"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3" action="ppaction://hlinksldjump"/>
              </a:rPr>
              <a:t>2</a:t>
            </a:r>
            <a:r>
              <a:rPr lang="zh-CN" altLang="en-US" sz="3900" dirty="0" smtClean="0">
                <a:latin typeface="微软雅黑" panose="020B0503020204020204" pitchFamily="34" charset="-122"/>
                <a:ea typeface="微软雅黑" panose="020B0503020204020204" pitchFamily="34" charset="-122"/>
                <a:hlinkClick r:id="rId3" action="ppaction://hlinksldjump"/>
              </a:rPr>
              <a:t> </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solidFill>
                  <a:srgbClr val="EF8340"/>
                </a:solidFill>
                <a:latin typeface="微软雅黑" panose="020B0503020204020204" pitchFamily="34" charset="-122"/>
                <a:ea typeface="微软雅黑" panose="020B0503020204020204" pitchFamily="34" charset="-122"/>
                <a:hlinkClick r:id="rId4" action="ppaction://hlinksldjump"/>
              </a:rPr>
              <a:t>分点突破</a:t>
            </a:r>
            <a:r>
              <a:rPr lang="en-US" altLang="zh-CN" sz="3900" dirty="0" smtClean="0">
                <a:solidFill>
                  <a:srgbClr val="EF8340"/>
                </a:solidFill>
                <a:latin typeface="微软雅黑" panose="020B0503020204020204" pitchFamily="34" charset="-122"/>
                <a:ea typeface="微软雅黑" panose="020B0503020204020204" pitchFamily="34" charset="-122"/>
                <a:hlinkClick r:id="rId4" action="ppaction://hlinksldjump"/>
              </a:rPr>
              <a:t>3</a:t>
            </a:r>
            <a:r>
              <a:rPr lang="zh-CN" altLang="en-US" sz="3900" dirty="0" smtClean="0">
                <a:latin typeface="微软雅黑" panose="020B0503020204020204" pitchFamily="34" charset="-122"/>
                <a:ea typeface="微软雅黑" panose="020B0503020204020204" pitchFamily="34" charset="-122"/>
              </a:rPr>
              <a:t> │</a:t>
            </a:r>
            <a:endParaRPr lang="en-US" altLang="zh-CN" sz="3900" dirty="0" smtClean="0">
              <a:solidFill>
                <a:srgbClr val="EF834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6452356" y="4349343"/>
            <a:ext cx="12486072" cy="2383815"/>
            <a:chOff x="12810338" y="5873705"/>
            <a:chExt cx="10001320" cy="2383815"/>
          </a:xfrm>
        </p:grpSpPr>
        <p:sp>
          <p:nvSpPr>
            <p:cNvPr id="9" name="TextBox 8"/>
            <p:cNvSpPr txBox="1"/>
            <p:nvPr/>
          </p:nvSpPr>
          <p:spPr>
            <a:xfrm>
              <a:off x="12881776" y="5873705"/>
              <a:ext cx="9513036"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专题十三　</a:t>
              </a:r>
              <a:r>
                <a:rPr lang="en-US" altLang="zh-CN" sz="6000" b="1" dirty="0" smtClean="0">
                  <a:solidFill>
                    <a:srgbClr val="404040"/>
                  </a:solidFill>
                  <a:latin typeface="微软雅黑" panose="020B0503020204020204" pitchFamily="34" charset="-122"/>
                  <a:ea typeface="微软雅黑" panose="020B0503020204020204" pitchFamily="34" charset="-122"/>
                </a:rPr>
                <a:t>PART 3</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2810338" y="6805166"/>
              <a:ext cx="10001320" cy="1452354"/>
            </a:xfrm>
            <a:prstGeom prst="rect">
              <a:avLst/>
            </a:prstGeom>
            <a:noFill/>
          </p:spPr>
          <p:txBody>
            <a:bodyPr wrap="square" rtlCol="0">
              <a:spAutoFit/>
            </a:bodyPr>
            <a:lstStyle/>
            <a:p>
              <a:pPr algn="ctr"/>
              <a:r>
                <a:rPr lang="zh-CN" altLang="en-US" sz="8500" b="1" dirty="0" smtClean="0">
                  <a:solidFill>
                    <a:schemeClr val="bg1"/>
                  </a:solidFill>
                  <a:latin typeface="微软雅黑" panose="020B0503020204020204" pitchFamily="34" charset="-122"/>
                  <a:ea typeface="微软雅黑" panose="020B0503020204020204" pitchFamily="34" charset="-122"/>
                </a:rPr>
                <a:t>实用类文本阅读</a:t>
              </a:r>
              <a:endParaRPr lang="zh-CN" altLang="en-US" sz="8500" b="1" dirty="0" smtClean="0">
                <a:solidFill>
                  <a:schemeClr val="bg1"/>
                </a:solidFill>
                <a:latin typeface="微软雅黑" panose="020B0503020204020204" pitchFamily="34" charset="-122"/>
                <a:ea typeface="微软雅黑" panose="020B0503020204020204" pitchFamily="34" charset="-122"/>
              </a:endParaRPr>
            </a:p>
          </p:txBody>
        </p:sp>
      </p:grpSp>
      <p:cxnSp>
        <p:nvCxnSpPr>
          <p:cNvPr id="11" name="直接连接符 10"/>
          <p:cNvCxnSpPr/>
          <p:nvPr/>
        </p:nvCxnSpPr>
        <p:spPr>
          <a:xfrm>
            <a:off x="6841084" y="6661150"/>
            <a:ext cx="115932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0" presetClass="emph" presetSubtype="0" fill="hold" nodeType="withEffect">
                                  <p:stCondLst>
                                    <p:cond delay="0"/>
                                  </p:stCondLst>
                                  <p:iterate type="lt">
                                    <p:tmPct val="0"/>
                                  </p:iterate>
                                  <p:childTnLst>
                                    <p:anim calcmode="discrete" valueType="str">
                                      <p:cBhvr override="childStyle">
                                        <p:cTn id="8" dur="2000" fill="hold"/>
                                        <p:tgtEl>
                                          <p:spTgt spid="21">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9" fill="hold">
                            <p:stCondLst>
                              <p:cond delay="0"/>
                            </p:stCondLst>
                            <p:childTnLst>
                              <p:par>
                                <p:cTn id="10" presetID="16" presetClass="emph" presetSubtype="0" fill="hold" grpId="0" nodeType="afterEffect">
                                  <p:stCondLst>
                                    <p:cond delay="0"/>
                                  </p:stCondLst>
                                  <p:iterate type="lt">
                                    <p:tmPct val="4000"/>
                                  </p:iterate>
                                  <p:childTnLst>
                                    <p:set>
                                      <p:cBhvr override="childStyle">
                                        <p:cTn id="11" dur="1000" fill="hold"/>
                                        <p:tgtEl>
                                          <p:spTgt spid="21">
                                            <p:txEl>
                                              <p:pRg st="0" end="0"/>
                                            </p:txEl>
                                          </p:spTgt>
                                        </p:tgtEl>
                                        <p:attrNameLst>
                                          <p:attrName>style.color</p:attrName>
                                        </p:attrNameLst>
                                      </p:cBhvr>
                                      <p:to>
                                        <p:clrVal>
                                          <a:schemeClr val="accent2"/>
                                        </p:clrVal>
                                      </p:to>
                                    </p:set>
                                    <p:set>
                                      <p:cBhvr>
                                        <p:cTn id="12" dur="1000" fill="hold"/>
                                        <p:tgtEl>
                                          <p:spTgt spid="21">
                                            <p:txEl>
                                              <p:pRg st="0" end="0"/>
                                            </p:txEl>
                                          </p:spTgt>
                                        </p:tgtEl>
                                        <p:attrNameLst>
                                          <p:attrName>fillcolor</p:attrName>
                                        </p:attrNameLst>
                                      </p:cBhvr>
                                      <p:to>
                                        <p:clrVal>
                                          <a:schemeClr val="accent2"/>
                                        </p:clrVal>
                                      </p:to>
                                    </p:set>
                                    <p:set>
                                      <p:cBhvr>
                                        <p:cTn id="13" dur="1000" fill="hold"/>
                                        <p:tgtEl>
                                          <p:spTgt spid="21">
                                            <p:txEl>
                                              <p:pRg st="0" end="0"/>
                                            </p:txEl>
                                          </p:spTgt>
                                        </p:tgtEl>
                                        <p:attrNameLst>
                                          <p:attrName>fill.type</p:attrName>
                                        </p:attrNameLst>
                                      </p:cBhvr>
                                      <p:to>
                                        <p:strVal val="solid"/>
                                      </p:to>
                                    </p:set>
                                  </p:childTnLst>
                                </p:cTn>
                              </p:par>
                            </p:childTnLst>
                          </p:cTn>
                        </p:par>
                        <p:par>
                          <p:cTn id="14" fill="hold">
                            <p:stCondLst>
                              <p:cond delay="1440"/>
                            </p:stCondLst>
                            <p:childTnLst>
                              <p:par>
                                <p:cTn id="15" presetID="16" presetClass="emph" presetSubtype="0" fill="hold" grpId="0" nodeType="afterEffect">
                                  <p:stCondLst>
                                    <p:cond delay="0"/>
                                  </p:stCondLst>
                                  <p:iterate type="lt">
                                    <p:tmPct val="4000"/>
                                  </p:iterate>
                                  <p:childTnLst>
                                    <p:set>
                                      <p:cBhvr override="childStyle">
                                        <p:cTn id="16" dur="1000" fill="hold"/>
                                        <p:tgtEl>
                                          <p:spTgt spid="21">
                                            <p:txEl>
                                              <p:pRg st="1" end="1"/>
                                            </p:txEl>
                                          </p:spTgt>
                                        </p:tgtEl>
                                        <p:attrNameLst>
                                          <p:attrName>style.color</p:attrName>
                                        </p:attrNameLst>
                                      </p:cBhvr>
                                      <p:to>
                                        <p:clrVal>
                                          <a:schemeClr val="accent2"/>
                                        </p:clrVal>
                                      </p:to>
                                    </p:set>
                                    <p:set>
                                      <p:cBhvr>
                                        <p:cTn id="17" dur="1000" fill="hold"/>
                                        <p:tgtEl>
                                          <p:spTgt spid="21">
                                            <p:txEl>
                                              <p:pRg st="1" end="1"/>
                                            </p:txEl>
                                          </p:spTgt>
                                        </p:tgtEl>
                                        <p:attrNameLst>
                                          <p:attrName>fillcolor</p:attrName>
                                        </p:attrNameLst>
                                      </p:cBhvr>
                                      <p:to>
                                        <p:clrVal>
                                          <a:schemeClr val="accent2"/>
                                        </p:clrVal>
                                      </p:to>
                                    </p:set>
                                    <p:set>
                                      <p:cBhvr>
                                        <p:cTn id="18" dur="1000" fill="hold"/>
                                        <p:tgtEl>
                                          <p:spTgt spid="2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1946910" y="6898640"/>
            <a:ext cx="19799935" cy="30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1840"/>
          </a:xfrm>
          <a:prstGeom prst="rect">
            <a:avLst/>
          </a:prstGeom>
          <a:noFill/>
        </p:spPr>
        <p:txBody>
          <a:bodyPr wrap="square" rtlCol="0">
            <a:spAutoFit/>
          </a:bodyPr>
          <a:lstStyle/>
          <a:p>
            <a:pPr algn="just">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以上三则材料中,《人民日报》《自然》《读卖新闻》报道的侧重点有什么不同?为什么?请结合材料简要分析。(6分)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2315504" y="7092112"/>
            <a:ext cx="19508086" cy="2971800"/>
          </a:xfrm>
          <a:prstGeom prst="rect">
            <a:avLst/>
          </a:prstGeom>
        </p:spPr>
        <p:txBody>
          <a:bodyPr wrap="square">
            <a:spAutoFit/>
          </a:bodyPr>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[答案] 第一问:①《人民日报》侧重介绍我国在量子通信研究方面的巨大成就,彰显中国速度与中国创造;②《自然》杂志侧重介绍潘建伟研究团队在量子通信领域的贡献,强调个人能力和经费投入;③《读卖新闻》以“墨子号”为例,侧重介绍中国实验设施先进,突出投入之大和发展之快给日本带来压力。</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8094524"/>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筛选整合文中信息题</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“筛选整合文中信息题”是近年高考非连续性文本阅读中一个常见的考点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主要以简答题形式出现。在非连续性文本中表现为不同材料的信息整合与同一材料内的信息整合。</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不同材料的信息整合要在同一材料内的信息整合基础上进行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特别要注意材料间的联系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要有整体意识。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同一材料内的信息整合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要讲究筛选整合信息的方法。在阅读的过程中要根据要求有意识地淘汰非相关的信息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挑选出合乎要求的有效信息。组织答案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对信息进行合理转述。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57269"/>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716934"/>
          <a:ext cx="19730192" cy="5893266"/>
        </p:xfrm>
        <a:graphic>
          <a:graphicData uri="http://schemas.openxmlformats.org/drawingml/2006/table">
            <a:tbl>
              <a:tblPr/>
              <a:tblGrid>
                <a:gridCol w="1224136"/>
                <a:gridCol w="18506056"/>
              </a:tblGrid>
              <a:tr h="198767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材料一报道的主要内容是什么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材料一和材料二反映了哪些问题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阅读材料一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试概括说明材料传递的重要信息。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阅读下面的材料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简要回答材料反映的某类问题有哪些</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题干中往往有“概括”“内容”“信息”“要点”等字眼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明确答题的范围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是一则材料还是多则材料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442159" cy="9243572"/>
        </p:xfrm>
        <a:graphic>
          <a:graphicData uri="http://schemas.openxmlformats.org/drawingml/2006/table">
            <a:tbl>
              <a:tblPr/>
              <a:tblGrid>
                <a:gridCol w="1080119"/>
                <a:gridCol w="18362040"/>
              </a:tblGrid>
              <a:tr h="432048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抓住关键部位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联系整体揣摩。对新闻的中心而言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新闻的导语、文中陈述的事实文字等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都是关键部位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同时要认真思考全文内容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阅读时二者一定要有机结合。</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归纳层次要点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综合各层层意。这种逐层地、由多段意思向中心意思的提炼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是分析归纳文章中心意思最实在、最有效、最一般的方法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也是传统的方法。</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提取关键信息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重新加以整合。有些文段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没有明显的中心句或重要句子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考生必须对每个独立句或对几个相对重要的互有关联的句子的意义进行综合归纳</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由点到面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归纳出内容要点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923092">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endParaRPr lang="zh-CN" altLang="en-US" dirty="0"/>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A39.eps"/>
          <p:cNvPicPr/>
          <p:nvPr/>
        </p:nvPicPr>
        <p:blipFill>
          <a:blip r:embed="rId1" cstate="print"/>
          <a:stretch>
            <a:fillRect/>
          </a:stretch>
        </p:blipFill>
        <p:spPr>
          <a:xfrm>
            <a:off x="3888756" y="8173318"/>
            <a:ext cx="11881320" cy="460851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par>
                                <p:cTn id="12" presetID="3" presetClass="entr" presetSubtype="1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圆梦正当时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中国梦激荡最大“海归潮”优惠的政府政策、全球最活跃的经济、快速发展的高新产业、持续投入的科教事业、浓厚的创新创业氛围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以及海内外“人才、项目、技术、市场、资本、场地、服务”全面对接的平台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正吸引越来越多海外学子归国追梦。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国外媒体评价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全球没有哪个国家像中国这样重视、这样大规模、这样专业化地吸引人才回国。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“现在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海归回国主要是被‘吸’回来的。”中国欧美同学会副会长王辉耀说。随着综合国力不断提升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中国比历史上任何时期都更加靠近世界舞台中心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也比以往任何时期更有条件、更有能力吸引全球人才。詹天佑、茅以升、钱学森、邓稼先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纵观历史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一批又一批学子赴外求学、归国兴邦。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649408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今天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除了前辈们的爱国之情、强国之志、报国之行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吸引大量海归人才归来的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还包括自我价值与个人梦想的实现。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然而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在全球竞争中发展成一个人才大国、人才强国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仍需下更大决心、更大力气。 一份面向全国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多所高校的问卷调查显示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编制过死、编制偏紧”是人才管理中面临的最突出问题。从人才发展上看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经过多年努力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我国人才队伍建设取得巨大成就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但还存在体制不顺、机制不活、布局不优、效率不高等困境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破解这些“瓶颈”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唯有坚定不移地深化改革。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人民日报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1458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附图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lqq3.jpg" descr="id:2147499064;FounderCES"/>
          <p:cNvPicPr/>
          <p:nvPr/>
        </p:nvPicPr>
        <p:blipFill>
          <a:blip r:embed="rId1" cstate="print"/>
          <a:stretch>
            <a:fillRect/>
          </a:stretch>
        </p:blipFill>
        <p:spPr>
          <a:xfrm>
            <a:off x="4176788" y="3636814"/>
            <a:ext cx="13969552" cy="770485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北京海威时代与全球化智库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(CCG)</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共同发布了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年中国海归就业调查报告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以下简称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报告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报告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六成企业在招聘时仍更倾向于使用海归人才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82.5%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的单位均在一定程度上对海归员工采取了倾斜性优待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如更核心的岗位、较高起薪等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而机遇与挑战并存的是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身处海外的留学生在回归本土职场的过程中也遭遇了些许不利。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报告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结果显示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多数企业的招聘岗位数量、招聘时间、招聘渠道对海归求职较为不利。同时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海归人才在求职过程中也暴露出对国内就业形势不了解、错过企业招聘季以及缺乏明确职业规划等问题。超过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的海归认为不了解国内就业形势和企业需求是回国 就业的第一不利因素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同时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47.3%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32.4%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的受访人员认为回国时间错过校招季以及岗位海投效率低这两大因素导致了海归回国就业难度增大。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摘自环球网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日前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杨振宁、姚期智两位老科学家放弃外国国籍、转为中科院院士一事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引发热烈关注。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在舆论场上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以耄耋之龄回归故土的杨振宁更是备受关注。已近百岁之龄的杨振宁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估计已不会如年轻时那般埋头扎根于科研一线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或许正如他本人所述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我的身体里循环着的是父亲的血液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是中华文化的血液”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是文化的归属感让他对故土恋恋不舍。抑或是科学上的引路精神让他回来发挥“余热”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为后来者指引前路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如他自己在诗中所说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学子凌 云志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我当指路松。”</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杨振宁选择入籍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是他对晚年道路的选择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从某种程度上说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这与国家的道路选择是交叉的。得益于改革开放三十多年来所创造的开放环境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对世界潮流的融入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杨振宁的归来方才有了现实的可能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而杨振宁等一批海外科学家的归来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又会给中国科研带来从项目到建制与世界接轨的机会。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4093428"/>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对于中国来说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迎来杨振宁桑榆晚年的同时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也不可否认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错过了杨振宁最辉煌的科研生涯。由此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未来的方向也当因之厘清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让更多科学家们愿意留在这片土地上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诞生出最精尖的科研成果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不仅是因为中华文化的血液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更因为是先进的设备、优厚的条件、社会的理智与尊重、环境的平和与包容。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选自光明网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请综合三则材料归纳我国当前出现“海归”热潮的主要原因。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437014"/>
            <a:ext cx="19800000" cy="30243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225292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①国家政策引导扶持海外人才回国创业。②中国国家实力的增强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与世界潮流接轨的强烈愿望。③先进的设备、优厚的条件、社会的理智与尊重、环境的平和与包容营造出的浓厚的创新创业氛围。④海外人才的爱国之情、强国之志、报国之行。⑤为了实现自我价值与个人梦想。</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3221990"/>
            <a:ext cx="19799935" cy="75698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9454" y="3222387"/>
            <a:ext cx="19508086" cy="729234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第二问:三家媒体的定位和出发点不同,因此对同一事件报道的侧重点不同。</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 本题考查对新闻报道写作目的与技巧的理解与分析能力。实际上,分析新闻报道的侧重点就是分析新闻报道的目的。分析时首先要从新闻报道的具体内容入手,推导出报道的目的。材料一的导语(新闻报道的核心)是“墨子号”量子科学实验卫星提前并圆满实现全部既定科学目标及其意义,主体具体讲述了量子通信加密技术。从标题中的“抢占量子科技创新制高点”可以看出,报道目的是突出中国科技力量与速度。材料二从潘建伟团队的角度报道他们的成果和未来的工作。从标题可以看出,报道的目的是突出人的作为。材料三比较明显,侧重报道中国实验设施的一流性和巨大的投入,并举了两个例子。从“中国是继美国、英国、日本之后第四个拥有同样设施的国家”“欧洲和日本还在犹豫不决”“中国正在踏入……领先世界”等语句可以看出,报道的目的是强调中国科技发展之快,同时表达日本的担忧。</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8894743"/>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题型三</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比较材料异同题</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非连续性文本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是指围绕同一主题而呈现出来的多则材料。这些材料往往与同一个人物或事件相关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但是所侧重的方面、观察问题的视角、讨论的焦点有所不同。故而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常常可以就此展开比较。常考的内容是信息异同比较与不同角度比较。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解答信息异同比较题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首先要读懂题目要求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明确任务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即比较什么样的信息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如主要人物、主要事件、人物影响、人物成就、事件背景、事件过程、事件结果等。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对同样的人或事进行报道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可以有不同的侧重点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或者介绍人物成长经历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或者介绍人物的突出贡献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或者介绍事件的重要意义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或者介绍事件的发展过程。设置题目时可以考查报道的侧重点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可以考查作者的视角变化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还可以考查不同视角下相关内容的不同呈现方式等。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57269"/>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716934"/>
          <a:ext cx="19730192" cy="5180034"/>
        </p:xfrm>
        <a:graphic>
          <a:graphicData uri="http://schemas.openxmlformats.org/drawingml/2006/table">
            <a:tbl>
              <a:tblPr/>
              <a:tblGrid>
                <a:gridCol w="1224136"/>
                <a:gridCol w="18506056"/>
              </a:tblGrid>
              <a:tr h="198767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和材料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的表述有哪些异同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请概括说明。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试比较材料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和材料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简要说明二者的侧重点有什么不同。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和材料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都主张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但理由各有不同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请说说它们各自的理由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题干中往往有“内容上”“信息上”“异同”之类的词语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分清是一则材料内部对比还是多则材料对比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442159" cy="8352928"/>
        </p:xfrm>
        <a:graphic>
          <a:graphicData uri="http://schemas.openxmlformats.org/drawingml/2006/table">
            <a:tbl>
              <a:tblPr/>
              <a:tblGrid>
                <a:gridCol w="1080119"/>
                <a:gridCol w="18362040"/>
              </a:tblGrid>
              <a:tr h="374441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比较报道的对象。这类题目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在报道的对象上基本相同</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都是针对某一现象进行报道。</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比较报道的深度。有的新闻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仅就新闻事实进行报道</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典型的特征是仅有时间、地点、人物、事件等新闻要素</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而有的新闻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除这些新闻要素之外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还有深厚的新闻背景、原因分析和结果预测。</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比较报道的宽度。所谓新闻报道的宽度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就是新闻的涉及面</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08512">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A40.eps"/>
          <p:cNvPicPr/>
          <p:nvPr/>
        </p:nvPicPr>
        <p:blipFill>
          <a:blip r:embed="rId1" cstate="print"/>
          <a:stretch>
            <a:fillRect/>
          </a:stretch>
        </p:blipFill>
        <p:spPr>
          <a:xfrm>
            <a:off x="7129116" y="7525246"/>
            <a:ext cx="6408712" cy="446449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par>
                                <p:cTn id="12" presetID="3" presetClass="entr" presetSubtype="1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阅读下列材料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据新华社电　由中国新闻出版研究院组织实施的第十一次全国国民阅读调查结果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日在京公布。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调查显示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年我国国民人均纸质图书的阅读量为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4.77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年增加了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0.38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连续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年稳步提升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人均阅读电子书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2.48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年增加了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本。纸质图书、电子书的阅读量略有提升。</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在纸质图书和电子书阅读量上升的同时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报刊和期刊的阅读量均有不同程度的下降。据统计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年人均报纸阅读量较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77.20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下降了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6.35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期刊的人均阅读量也比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6.56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下降了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受数字媒介迅猛发展的影响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年我国成年国民数字化阅读方式的接触率持续增长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首次超过半数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达到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50.1%,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年上升了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9.8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个百分点。其中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网络在线阅读、手机阅读和电子阅读器阅读均有所上升。</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据统计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我国有数字化阅读行为的国民超九成是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周岁以下群体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中青年群体是数字化阅读的主力。其中人均每天手机阅读时长为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21.70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16.52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分钟增加了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5.18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中国新闻出版研究院院长魏玉山介绍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获取便利”是我国国民选择数字阅读的首要原因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其选择比例超过六成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方便随时随地阅读”和“方便信息检索”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也成为国民选择数字阅读的重要原因。魏玉山表示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超九成的数字化阅读方式接触者表示阅读电子书后就不再购买其纸质版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这一数据连续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年持续上升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反映出数字出版对传统出版物的冲击不断加强。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调查结果显示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70.5%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的国民认为当今社会阅读对于个人的生存和发展来说“非常重要”或“比较重要”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认为阅读不重要的比例仅为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国家新闻出版广电总局出版管理司司长吴尚之表示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国家将充分利用农家书屋、社区书屋等平台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面向基层、面向群众开展全民阅读活动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并将加强全民阅读公共文化服务体系建设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继续推动全面阅读规划和立法工作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努力营造“书香中国”的浓厚氛围。</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本报讯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记者韩晓东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由中国新闻出版研究院组织实施的第十一次全国国民阅读调查日前在京公布结果。调查显示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年我国成年国民图书阅读率为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57.8%,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年上升了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个百分点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包括书报刊和数字出版物在内的各种媒介的综合阅读率为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76.7%,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年上升了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0.4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个百分点。其中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报纸和期刊的阅读率分别较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年下降超过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个百分点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而数字化阅读方式的接触率则上升了近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个百分点。中国新闻出版研究院院长魏玉山介绍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我国国民的图书阅读率从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2007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年至今已经连续七年稳步提升。</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从对国民各类出版物阅读量的考察看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年我国成年国民人均纸质图书的阅读量为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4.77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年增加了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0.38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本。人均阅读报纸和期刊分别为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70.85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5.51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年相比均有不同程度的下降。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年我国成年国民人均阅读电子书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2.48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年增加了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年相比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传统纸质媒介中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年我国成年国民对图书、报纸和期刊的接触时长均有不同程度的减少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新兴媒介中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上网时长和手机阅读的接触时长呈增长趋势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其中通过手机上网的比例增幅明显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29.2%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相比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增长了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13.5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个百分点。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对我国国民倾向的阅读形式的研究发现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,66.0%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的成年国民更倾向于“拿一本纸质图书阅读”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,15.6%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的国民倾向于“手机阅读”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超过更倾向于“网络在线阅读”的国民比例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(15.0%)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从阅读者的年龄分布看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周岁未成年人是纸质图书阅读的绝对主力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这一群体的图书阅读率为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76.1%,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人均图书阅读量为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6.97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较</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2012</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年提高了</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1.48</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其中</a:t>
            </a:r>
            <a:r>
              <a:rPr lang="en-US" altLang="zh-CN"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14~17</a:t>
            </a:r>
            <a:r>
              <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周岁</a:t>
            </a:r>
            <a:endParaRPr lang="zh-CN" altLang="en-US" sz="400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641611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未成年人课外图书的阅读量最大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8.97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本。另外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通过对亲子早期阅读行为的分析发现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年我国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0~8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周岁有阅读行为的儿童家庭中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平时有陪孩子读书习惯的家庭占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86.5%,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在这些家庭中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家长平均每天花费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23.87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分钟陪孩子读书。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另据悉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为了更好地推动全民阅读活动的开展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满足国民多元化的阅读需求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由中国新闻出版研究院等机构共同发起的第二届“文明中国”全民阅读活动将于近期全面启动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届时将开展包括全民阅读送纸书、送数字阅读客户端、开展阅读创作征文活动在内的多种全民阅读活动。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中华读书报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01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09452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附图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国民倾向的阅读形式构成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yw7.jpg" descr="id:2147499102;FounderCES"/>
          <p:cNvPicPr/>
          <p:nvPr/>
        </p:nvPicPr>
        <p:blipFill>
          <a:blip r:embed="rId1" cstate="print"/>
          <a:stretch>
            <a:fillRect/>
          </a:stretch>
        </p:blipFill>
        <p:spPr>
          <a:xfrm>
            <a:off x="5616948" y="4212878"/>
            <a:ext cx="11953328" cy="515409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比较异同题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阅读材料一和材料二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两家媒体对“第十一次全国国民阅读调查”一事都做了报道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概括说明它们各自传递的重要信息有哪些异同。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01110"/>
            <a:ext cx="19800000"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373118"/>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我国国民的图书阅读率从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2007</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2013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年连续七年稳步提升。②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2013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2012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年相比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纸质图书阅读量上升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报刊和期刊的阅读量下降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数字化阅读量增加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接触时长增长。</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材料一介绍了国民选择数字阅读的重要原因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以及数字出版对传统出版物的冲击不断加强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并点出了国民仍然认为阅读很重要。第五自然段指出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49</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周岁以下的中青年群体是数字化阅读的主力。材料二介绍了国民倾向的阅读形式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0~17</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周岁未成年人是纸质图书阅读的绝对主力。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207549"/>
            <a:ext cx="19586176" cy="88938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二、[2018·全国卷Ⅱ] 阅读下面的材料,完成4~6题。</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材料一:</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创新是引领发展的第一动力,知识产权是加快动能转换、结构优化的重要支撑。我国经济已由高速增长阶段转向高质量发展阶段,正处在转变发展方式、转换增长动力的攻关期。要顺利跨越这个关口,就必须激发出创新这个第一动力,走创新驱动发展道路;就必须“倡导创新文化,强化知识产权创造、保护、运用”。我们要进一步发挥好知识产权的技术供给和制度供给的双重作用,通过加强知识产权的创造和运用,不断为实体经济发展注入新动力;通过强化知识产权保护,推动构建更加公平公正、开放透明的市场环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(摘编自社论《播撒创新种子,守护创新中国</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——写在2018年全国知识产权宣传周活动启动之际》,</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《中国知识产权报》2018年4月20日)</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比较相异题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比较材料一和材料二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简要说明新华社记者与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中华读书报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记者报道的侧重点有哪些不同。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02455"/>
            <a:ext cx="19508086" cy="225292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材料一的侧重点是我国成年国民数字化阅读方式接触率持续增长的情况及国民选择数字阅读的重要原因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材料二的侧重点是介绍国民倾向的阅读形式及未成年人是纸质图书阅读的主力这一情况。</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4093428"/>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题型四</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评价作者在文中的观点态度</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评价文章的思想内容和作者的观点态度是指在正确理解和把握文意的基础上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对文章的思想内容和作者的观点态度做出恰当的评价。“作者的观点态度”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是指新闻材料中报道者所表达出来的对新闻事实的认识和思想倾向。</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359634"/>
          <a:ext cx="19730192" cy="6345448"/>
        </p:xfrm>
        <a:graphic>
          <a:graphicData uri="http://schemas.openxmlformats.org/drawingml/2006/table">
            <a:tbl>
              <a:tblPr/>
              <a:tblGrid>
                <a:gridCol w="1224136"/>
                <a:gridCol w="18506056"/>
              </a:tblGrid>
              <a:tr h="198767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作者在文中对某某问题有怎样的看法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谈谈你的理解。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作者引用某材料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或某人的话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其目的是什么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你对此有怎样的看法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阅读有关材料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简要概括作者的观点并结合你的生活经验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谈谈你对这一问题的态度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385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题干中往往有“分析”“观点”“看法”等词语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7928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仔细阅读文本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准确找出表露作者观点态度的语句。这是分析评价的基础</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442159" cy="8558784"/>
        </p:xfrm>
        <a:graphic>
          <a:graphicData uri="http://schemas.openxmlformats.org/drawingml/2006/table">
            <a:tbl>
              <a:tblPr/>
              <a:tblGrid>
                <a:gridCol w="1080119"/>
                <a:gridCol w="18362040"/>
              </a:tblGrid>
              <a:tr h="432048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准确把握。作者在文中的观点态度一般隐含在所运用的材料、所做的分析中。因而准确把握新闻报道的角度、筛选出作者的分析议论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特别是观点句、结论句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是分析评价的前提。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具体分析。分析和评价都必须紧密结合新闻事实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避免离开事实去进行漫无边际的分析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或是把自己的一些猜测和没有证据的材料无限夸大。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客观评价。对于作品的思想内容和作者的观点态度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应予以客观公正的评价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即以正确的思想为理论基础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以辩证法为基本的分析法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而不应依据个人的好恶去随意评说。在具体评价时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社会时代背景、作家生平思想、作品创作意图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都是必须考虑的重要因素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89824">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通读文本内容。对作者观点态度的评价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要建立在整体把握新闻内容和作者的观点态度的基础上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通读是前提。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明确作者观点。这一步是归纳整理作者在文中表露了怎样的观点态度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有哪些要点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明确分析评价的对象。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做出合理评价。紧扣文本内容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根据具体分析、客观评价的原则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予以合理评价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6494085"/>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希望最终“互联网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不是一场忽来忽去的新时代运动。本来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互联网就胜券在握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不乏激动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最需要理性、从容的发展。互联网的教训大多是因为过急过猛。过去为互联网摇旗呐喊不遗余力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而今看野火烧遍天下却开始了担忧。这一波互联网新热潮将给历史留下什么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是全面超级的崛起抑或一次超级的弯路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还有待历史检验。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摘自新华网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1994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中国开始接入国际互联网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从此整个经济格局、产业版图乃至整个社会都出现截然不同的新气象。在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我们再度走向“互联网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这是一种基于历史之上的必然选择与新出发。它是一种行动的选择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更是一场观念上的深化与革命。它意味着我们越来越认识到开放、平等、协作、分享的重要性。“互联网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会有着各种各样的实践形态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但要想成功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就必须在这样的理念引导下才能实至名归。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“互联网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开启一种新时代的全新“创业”模式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整个社会也迎来一场互联网价值理念的输送与植入。无论是改革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打造工业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还是助推经济新发展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互联网精神都堪称润滑剂与新指南。它的生命力与成功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在过去已被证明并让我们受益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在未来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它必将庇佑我们找寻到下一个发展的新风口。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光明日报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材料一和材料二在观点上的根本分歧是什么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你又是怎样看待“互联网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844726"/>
            <a:ext cx="19800000" cy="94330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32572" y="2916734"/>
            <a:ext cx="19508086" cy="938468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材料一认为“互联网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需要理性、从容的发展才能胜券在握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但这波热潮的效果有待历史检验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材料二认为“互联网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必须在开放、平等、协作、分享的理念下才能成功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它必将为我们找到一个发展的突破口。</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互联网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代表一种新的经济形态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即充分发挥互联网在生产要素配置中的优化和集成作用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将互联网的创新成果深度融合于经济社会各领域之中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提高实体经济的创新力和生产力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形成更广泛的以互联网为基础设施和实现工具的经济发展新形态。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互联网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是用国内相对优质与国际领先的互联网力量去提高国内相对落后的制造业的效率与品质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加强创新与合作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加速营销能力升级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以信息流带动物质流的革命。它也会与“一带一路”倡议相结合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提升整体产业的国际影响。</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评价作者在文中的观点态度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首先要把握作者的观点态度。这个题目的第一问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就是把握观点态度。材料一的观点十分鲜明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希望最终‘互联网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不是一场忽来忽去的新时代运动。”材料二是两个评论性语段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要概括这两个段落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寻找其观点。第二问是表明自己的看法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要在把握这两则材料的基础上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结合当前互联网运用的实际进行分析、阐述。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7294305"/>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题型五</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探究题</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探究包括“从不同角度和层面发掘文本所反映的人生价值和时代精神”“探讨作者的创作背景和创作意图”“探究文本中的某些问题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提出自己的见解”。具体到考题中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考查内容多为对不同材料相异观点的分析和对材料问题的深入思考。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对不同材料相异观点的分析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异中求同是前提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非连续性文本是由围绕同一人物或事件的多则材料组合而成的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这些材料的观点可能不同甚至截然相反。但是其立足点是相同的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都是共同关注的同一人物或事件。换一句话说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即材料“反映的人生价值和时代精神”有相同之处。同中求异是目标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探究出观点的差异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从不同角度分析。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359634"/>
          <a:ext cx="19730192" cy="4992624"/>
        </p:xfrm>
        <a:graphic>
          <a:graphicData uri="http://schemas.openxmlformats.org/drawingml/2006/table">
            <a:tbl>
              <a:tblPr/>
              <a:tblGrid>
                <a:gridCol w="1224136"/>
                <a:gridCol w="18506056"/>
              </a:tblGrid>
              <a:tr h="198767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甲观点是……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乙认为……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你赞同哪种观点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和社会生活阐述你的理由。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和材料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对……基本看法有何共同之处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但是二者在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方面有明显的不同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请指出来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并谈谈你的看法。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就某个问题、现象提出了……看法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你是如何理解的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有人说……。请结合材料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找出其原因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谈谈你的理解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385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题干中往往有“谈谈你的看法”之类的提示性语句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一定要注意“结合材料”“结合文本”的要求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05970"/>
            <a:ext cx="19786046" cy="809371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2011—2016年遭遇过专利侵权的比例(单位:%)</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(摘编自国家知识产权局知识产权发展研究中心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《2017年中国专利调查报告》)</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40" name="QG2A.EPS" descr="id:2147499084;FounderCES"/>
          <p:cNvPicPr>
            <a:picLocks noChangeAspect="1"/>
          </p:cNvPicPr>
          <p:nvPr/>
        </p:nvPicPr>
        <p:blipFill>
          <a:blip r:embed="rId1"/>
          <a:stretch>
            <a:fillRect/>
          </a:stretch>
        </p:blipFill>
        <p:spPr>
          <a:xfrm>
            <a:off x="5972810" y="4064635"/>
            <a:ext cx="11490325" cy="3489325"/>
          </a:xfrm>
          <a:prstGeom prst="rect">
            <a:avLst/>
          </a:prstGeom>
        </p:spPr>
      </p:pic>
    </p:spTree>
  </p:cSld>
  <p:clrMapOvr>
    <a:masterClrMapping/>
  </p:clrMapOvr>
  <p:transition>
    <p:pull dir="d"/>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442159" cy="7886640"/>
        </p:xfrm>
        <a:graphic>
          <a:graphicData uri="http://schemas.openxmlformats.org/drawingml/2006/table">
            <a:tbl>
              <a:tblPr/>
              <a:tblGrid>
                <a:gridCol w="1080119"/>
                <a:gridCol w="18362040"/>
              </a:tblGrid>
              <a:tr h="432048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总览全文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整体把握。面对一篇新闻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要善于抓住关键语句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理清全文脉络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明白作品的新闻事实和作者观点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对全文有一个整体认识和把握。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选准角度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以小见大。在切合题目要求的前提下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选准切入点尤为重要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提出的问题要具体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提出的方法要具有操作性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提出的建议要有针对性。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不蔓不枝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力求简明。对作品进行个性化阅读和有创意的解读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语言要精练、简明、严谨。力求做到语言表述的简洁、流畅和规范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89824">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明确观点。如果题目给出了供你选择的观点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要明确选择哪一个</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如果题目要你表达自己的观点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要用清楚的语句表达。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陈述理由。这是答案的核心部分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理由要充分、合理。陈述理由分两个方面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一是要紧扣文本多方分析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二是要联系现实、人生进行文本外分析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这一点要视题干要求而定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。答案要层次清晰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语言流畅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要从多角度回答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阅读下列材料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中国的生育政策从产生的那一天起始终在实践中不断调整和完善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一直处于动态调整的“进行时”。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世纪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为控制人口过快增长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缓解人口与经济社会、资源环境的紧张关系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我国开始全面推行计划生育政策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提倡少生优生。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1980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年党中央发表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关于控制我国人口增长问题致全体共产党员、共青团员的公开信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提倡“一对夫妇只生育一个孩子”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;1982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年在党的“十二大”上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计划生育被确定为一项基本国策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一孩政策被严格执行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违者将受到惩处。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生育有计划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但计划并非一成不变。进入新世纪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我国人口发展呈现出重大转折性变化。尽管人口基数大的基本国情未根本改变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生育率低、出生人口性别比例失调、人口老龄化、</a:t>
            </a:r>
            <a:endPar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641611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独生子女家庭数量增长等人口结构性问题也正日益成为影响经济和社会发展的重要因素。“我国生育率已有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多年低于实现世代交替所需的更替水平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多年处于世界低生育水平国家行列。”中国人民大学人口与发展研究中心教授顾宝昌说。目前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我国劳动年龄人口已经开始减少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年轻劳动力出现急剧萎缩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同时养老负担加大。在此背景之下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党的十八届三中全会审议通过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中共中央关于全面深化改革若干重大问题的决定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。决定提出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坚持计划生育的基本国策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启动实施单独二孩政策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逐步调整完善生育政策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促进人口长期均衡发展。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党的十八届五中全会又进一步提出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全面实施一对夫妇可生育两个孩子政策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该政策从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日开始实施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我国计生政策进入全面二孩时代。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第一财经日报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报道称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与单独二孩相比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全面二孩是一个进步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但还远远不够。根据中国的性别比和女婴存活率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每对夫妇需要生育至少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个孩子才能达到更替水平。全面放开二孩之后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即使全国所有夫妇都生育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个孩子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生育率也只有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低于更替水平。何况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近年来的生育意愿调查结果显示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中国人的平均生育意愿只有大约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个孩子。再加上有些夫妇虽然想生孩子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但患了不孕不育症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中国人口协会发布的调查结果显示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中国不孕不育患者占育龄人口的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而不能生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即使全面放开二孩政策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中国的实际生育率仍然会远远低于更替水平。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媒体调查显示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全面放开二孩后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大家还是有很多担忧的。超过五成的被调查者最担心二孩的教育问题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的被调查者表示担心生育二孩后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现有的医疗卫生体制不能提供充分的保障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还有不少被调查者对现行的养老金体制和就业难问题表示了担心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729430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但更值得注意的一个数据是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绝大部分被调查者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认为一个完美的家庭中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两个孩子”是不可或缺的重要因素。这说明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公众为不生二孩所选择的理由经过了“斤斤计较”的计算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但从人性和情感角度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他们大多数仍然认可二孩的价值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只是在现实面前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人性被迫让位于计算。因此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如何通过健全社会保障制度等改革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让“想生”变成“敢生”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全面二孩政策才有可能真正落地。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另外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从欧洲各国和韩国、新加坡及台湾地区的生育政策来看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政府补贴鼓励生育也扭转不了人口数量减少的大趋势。因此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简单把人口当作一种国家资源来进行管理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效率确实不高。要使人口政策改革更有效率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需要转变思路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即不以计划经济的思维看待人口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不将人口作为一种资源来进行管理和干预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而是使生孩子成为“家庭”的自主权利。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长期以来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社会上一些企业招收女员工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就有“已婚已育优先考虑”的潜规则。放开二孩政策后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更多女性要生育、抚养两个孩子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这将可能进一步加剧女性在职场中的相对弱势和不公待遇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造成女性就业中断和收入下降。因此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政府应出台相关政策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进一步延长生育假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同时加大财政投入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保障生育保险可运行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并给予企业税费减免以补偿其因女员工产假而增加的成本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这样才能切实保障女性的生育权、就业权和休息权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防止个别企业可能出现的对生育二孩女职工的歧视和差别待遇。针对全面放开二孩后可生育二孩家庭生育意愿并没有得到明显扭转的状况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除加大对生育二孩的宣传力度之外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还应根据实际情况逐步、适时出台对新出生孩子家庭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特别是生育二孩家庭的奖励政策。生育政策调整后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无人看孩儿、入托入学难等也是二孩家庭很快面临的问题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政府应提前做好幼儿园和小学的规划和配套工作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加大财政投入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将学前教育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纳入义务教育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同时大力兴办日托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(0~2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让普通家庭能够享受便利、平价而优质的日托和学前教育服务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以缓解二孩家庭的压力。另外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抚育二孩所增加的家庭支出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对于中低收入家庭将是一笔沉重的负担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在对生育进行财政补贴、奖励之外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政府还应采取适当的措施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如实行税前扣除、按家庭人均可支配收入计税等办法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增加生育二孩家庭的收入。总之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全面放开二孩政策是一个系统工程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必须考虑做好相关配套工作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才能把好事办好。</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对全面放开二孩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也有一些学者持不同意见或表示担忧。中国社科院马克思主义研究院院长程恩富就固执地认为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中国应该推行更为严厉的“独生子女政策”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即“城乡一胎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特殊二胎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严禁三胎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奖励无胎”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并认为用放开二孩来解决老龄化问题不可取。中国人民大学社会与人口学院院长翟振武曾给出数据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我国现有独生子女家庭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亿多户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按照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将生育两孩计算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未来有近一亿的孩子出生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且多数家庭会选择在四五年之内生二孩。这样的结果是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一年新增约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2500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万人口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原来还有每年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1600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这就是每年有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4000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多万人口出生。“这比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世纪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年代出生率最高的时候每年出生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2900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万还要多。这会导致人口到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2030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729430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突破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而我国的人口战略目标是不超过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亿。”从经济学的角度来说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全面放开二孩虽有可能带来人口红利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但也必然意味着国家要面对人口增长带来的诸多问题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我国的环境承受能力、财务支出、公共福利体系都将面临挑战。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而且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人口不足也不一定是制约经济发展的主要原因。放眼发达国家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人口增长基本为负的不在少数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而靠人口去带动国家发展的情况屈指可数。因此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提高国民素质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提高社会生产力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完善社会服务和保障体系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真正实现“幼有所养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壮有所用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劳有所得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老有所依”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解除劳动力人群的后顾之忧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以激发个人和社会创造价值的积极性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提高劳动效益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可能是比增加人口更有效的途径。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以上材料均摘编自互联网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探究不同材料相同点和探究单则材料主要意图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材料二、材料四对全面放开二孩政策的基本看法有何共同之处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两则材料中第一段使用数据的意图各是什么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517134"/>
            <a:ext cx="19800000" cy="35283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32572" y="6589142"/>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共同之处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都对全面放开二孩政策持保留意见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持保守立场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都认为全面二孩并不能解决人口问题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材料二的数据是为了说明全面二孩政策并不能解决人口实际出生率低的问题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材料四的数据是为了说明全面放开二孩可能导致人口激增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让社会不堪承受。</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4093428"/>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探究不同材料相异点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在以上四则材料中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对于在现阶段实施全面二孩政策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有人持肯定态度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也有人认为可能会产生消极影响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你倾向于哪种观点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请结合以上材料和社会现实阐述你的理由。</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556694"/>
            <a:ext cx="19786046" cy="9693910"/>
          </a:xfrm>
          <a:prstGeom prst="rect">
            <a:avLst/>
          </a:prstGeom>
          <a:noFill/>
        </p:spPr>
        <p:txBody>
          <a:bodyPr wrap="square" rtlCol="0">
            <a:spAutoFit/>
          </a:bodyPr>
          <a:lstStyle/>
          <a:p>
            <a:pPr algn="just">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材料三:</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继山东理工大学、同济大学等高校科技成果转化相继取得突破后,近日,中南大学冶金与环境学院科研团队的“电化学脱嵌法从盐湖卤水提锂”技术专利,成功转让给一家科技公司,许可使用费超过1亿元。双方将共同组建平台公司,由平台公司具体负责专利的产业化。长期以来,我国高校科研创新工作偏重基础理论研究,拥有深厚研发创新能力的科研人才未能将智力资源转化成市场价值。根据市场发展趋势探寻科技创新方向,不断更新升级科技创新思路,正是提升专利质量、实现专利市场价值的核心之义。2015年修订的《中华人民共和国促进科技成果转化法》打破高校科技成果转化藩篱,鼓励高校对持有的科研成果采取转让、许可等方式进行转移转化,对高校以实践为导向的科技创新产生了巨大的推动作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(摘编自王康等《创新为市场,转化显效益》,</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《中国知识产权报》2017年9月29日)</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844726"/>
            <a:ext cx="19800000" cy="94330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32572" y="2916734"/>
            <a:ext cx="19508086" cy="7224094"/>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我倾向于肯定态度。理由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全面放开二孩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有助于提高人口出生率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有效解决出生人口性别比例失调、人口老龄化、独生子女家庭数量增长等人口结构性问题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促进人口均衡发展。②人口增长带来人口红利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能保障相对充裕和廉价的劳动力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降低生产成本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有利于促进经济发展。③全面放开二孩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将有助于刺激消费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拉动相关产业如食品、玩具、母婴医疗、房地产、教育等行业的发展。④能有效解决独生子女造成的一系列家庭问题和教育问题。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示例二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我倾向于可能会产生消极影响。理由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目前我国人口基数过大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全面二孩将可能造成短短几十年内人口激增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加剧对有限的社会资源的消耗。②在各方面配套政策不完善的情况下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全面放开二孩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将可能加剧我国在环境、财政支出、公共福利等方面存在的问题。③抚育二孩会大大增加家庭生活成本和处理家务的时间成本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给一些家庭带来更大的经济负担和劳务负担。④全面二孩可能加剧社会已存在的就业难题。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1692771"/>
          </a:xfrm>
          <a:prstGeom prst="rect">
            <a:avLst/>
          </a:prstGeom>
          <a:noFill/>
        </p:spPr>
        <p:txBody>
          <a:bodyPr wrap="square" rtlCol="0">
            <a:spAutoFit/>
          </a:bodyPr>
          <a:lstStyle/>
          <a:p>
            <a:pPr algn="ctr">
              <a:lnSpc>
                <a:spcPct val="130000"/>
              </a:lnSpc>
            </a:pPr>
            <a:r>
              <a:rPr lang="zh-CN" altLang="en-US" sz="4000" b="1" dirty="0" smtClean="0">
                <a:latin typeface="微软雅黑" panose="020B0503020204020204" pitchFamily="34" charset="-122"/>
                <a:ea typeface="微软雅黑" panose="020B0503020204020204" pitchFamily="34" charset="-122"/>
              </a:rPr>
              <a:t>专题突破</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非连续性文本图表阅读分析及应对策略</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考情分析</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088556" y="4572915"/>
          <a:ext cx="19586176" cy="8431612"/>
        </p:xfrm>
        <a:graphic>
          <a:graphicData uri="http://schemas.openxmlformats.org/drawingml/2006/table">
            <a:tbl>
              <a:tblPr/>
              <a:tblGrid>
                <a:gridCol w="12673408"/>
                <a:gridCol w="4104456"/>
                <a:gridCol w="2808312"/>
              </a:tblGrid>
              <a:tr h="119496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图表内容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涉及题目、选项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考题分析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30230">
                <a:tc rowSpan="2">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sz="36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en-US" sz="36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2011</a:t>
                      </a:r>
                      <a:r>
                        <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年中央电视台纪录频道在</a:t>
                      </a:r>
                      <a:r>
                        <a:rPr lang="en-US"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71</a:t>
                      </a:r>
                      <a:r>
                        <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个大中城市的观众构成和集中度</a:t>
                      </a:r>
                      <a:endPar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资料来源于中国广视索福瑞媒介研究</a:t>
                      </a: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 8.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下列对材料相关内容的概括和分析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正确的两项是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题干没有涉及图表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83716">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根据材料二中性别、年龄、学历这三项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我们能够了解到中央电视台纪录频道的观众构成</a:t>
                      </a:r>
                      <a:r>
                        <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和集中度的基本情况</a:t>
                      </a:r>
                      <a:endParaRPr lang="zh-CN" sz="3600" kern="100" spc="-15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三份图示“性别”“年龄”“学历”解说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“整体”图表概括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336897" name="t1.jpg"/>
          <p:cNvPicPr>
            <a:picLocks noChangeAspect="1" noChangeArrowheads="1"/>
          </p:cNvPicPr>
          <p:nvPr/>
        </p:nvPicPr>
        <p:blipFill>
          <a:blip r:embed="rId1" cstate="print"/>
          <a:srcRect/>
          <a:stretch>
            <a:fillRect/>
          </a:stretch>
        </p:blipFill>
        <p:spPr bwMode="auto">
          <a:xfrm>
            <a:off x="2736628" y="5886565"/>
            <a:ext cx="11377264" cy="5671129"/>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3" presetClass="entr" presetSubtype="1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par>
                          <p:cTn id="14" fill="hold">
                            <p:stCondLst>
                              <p:cond delay="1000"/>
                            </p:stCondLst>
                            <p:childTnLst>
                              <p:par>
                                <p:cTn id="15" presetID="3" presetClass="entr" presetSubtype="10" fill="hold" nodeType="afterEffect">
                                  <p:stCondLst>
                                    <p:cond delay="0"/>
                                  </p:stCondLst>
                                  <p:childTnLst>
                                    <p:set>
                                      <p:cBhvr>
                                        <p:cTn id="16" dur="1" fill="hold">
                                          <p:stCondLst>
                                            <p:cond delay="0"/>
                                          </p:stCondLst>
                                        </p:cTn>
                                        <p:tgtEl>
                                          <p:spTgt spid="336897"/>
                                        </p:tgtEl>
                                        <p:attrNameLst>
                                          <p:attrName>style.visibility</p:attrName>
                                        </p:attrNameLst>
                                      </p:cBhvr>
                                      <p:to>
                                        <p:strVal val="visible"/>
                                      </p:to>
                                    </p:set>
                                    <p:animEffect transition="in" filter="blinds(horizontal)">
                                      <p:cBhvr>
                                        <p:cTn id="17" dur="500"/>
                                        <p:tgtEl>
                                          <p:spTgt spid="3368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700710"/>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088556" y="3708822"/>
          <a:ext cx="19586176" cy="8104428"/>
        </p:xfrm>
        <a:graphic>
          <a:graphicData uri="http://schemas.openxmlformats.org/drawingml/2006/table">
            <a:tbl>
              <a:tblPr/>
              <a:tblGrid>
                <a:gridCol w="9273260"/>
                <a:gridCol w="5156458"/>
                <a:gridCol w="5156458"/>
              </a:tblGrid>
              <a:tr h="97210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图表内容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涉及题目、选项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考题分析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944216">
                <a:tc rowSpan="2">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观众构成反映的是收视人群的构成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回答了“谁在看该频道”的问题。集中度是目标观众收视率与总体观众收视率的比值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表示的是目标观众相对于总体观众的收视集中程度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能够回答“谁更喜欢收看这个频道”的问题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集中度的比值大于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100%,</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表示该类目标观众的收视倾向高于平均水平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 2011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71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个大中城市的观众调查中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中央电视台纪录频道观众构成最高的三类人群分别是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男性、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45~54</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岁以及高中学历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“性别”第一项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“年龄”第五项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“学历”第三项的数字分析理解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944216">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根据材料二可知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随着目标观众年龄的增加以及学历的增高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集中度的比值也在不断地攀升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“年龄”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“学历”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调查内容“观众构成”“集中度”曲线变化分析理解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表文不符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错误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700710"/>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088556" y="3708822"/>
          <a:ext cx="19586176" cy="8558784"/>
        </p:xfrm>
        <a:graphic>
          <a:graphicData uri="http://schemas.openxmlformats.org/drawingml/2006/table">
            <a:tbl>
              <a:tblPr/>
              <a:tblGrid>
                <a:gridCol w="12601400"/>
                <a:gridCol w="4032448"/>
                <a:gridCol w="2952328"/>
              </a:tblGrid>
              <a:tr h="64807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图表内容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涉及题目、选项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考题分析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07530">
                <a:tc rowSpan="2">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摘编自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垃圾变资源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这不是魔法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而是垃圾分类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日新华网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 7.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下列关于民众对垃圾分类认知与实践相关情况的理解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不正确的一项是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题干就是针对图表标题设置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34413">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大多数民众都知道垃圾分类的概念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50.9%</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的民众“仅了解常见的可回收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不可回收垃圾”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“整体”图表概括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“认知”第三项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9" name="t2.jpg"/>
          <p:cNvPicPr/>
          <p:nvPr/>
        </p:nvPicPr>
        <p:blipFill>
          <a:blip r:embed="rId1" cstate="print"/>
          <a:stretch>
            <a:fillRect/>
          </a:stretch>
        </p:blipFill>
        <p:spPr>
          <a:xfrm>
            <a:off x="2448596" y="4572918"/>
            <a:ext cx="12025336" cy="619268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700710"/>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088556" y="3708822"/>
          <a:ext cx="19586176" cy="8558784"/>
        </p:xfrm>
        <a:graphic>
          <a:graphicData uri="http://schemas.openxmlformats.org/drawingml/2006/table">
            <a:tbl>
              <a:tblPr/>
              <a:tblGrid>
                <a:gridCol w="12601400"/>
                <a:gridCol w="4032448"/>
                <a:gridCol w="2952328"/>
              </a:tblGrid>
              <a:tr h="64807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图表内容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涉及题目、选项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考题分析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07530">
                <a:tc rowSpan="2">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摘编自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垃圾变资源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这不是魔法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而是垃圾分类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日新华网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民众对垃圾分类的认知程度与实践情况大致吻合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基本不了解和从未进行分类的都是少数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“认知”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“实践”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“认知”第四项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“实践”第三项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34413">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 8.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下列对材料相关内容的分析和评价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正确的两项是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题干没有涉及图表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9" name="t2.jpg"/>
          <p:cNvPicPr/>
          <p:nvPr/>
        </p:nvPicPr>
        <p:blipFill>
          <a:blip r:embed="rId1" cstate="print"/>
          <a:stretch>
            <a:fillRect/>
          </a:stretch>
        </p:blipFill>
        <p:spPr>
          <a:xfrm>
            <a:off x="2448596" y="4572918"/>
            <a:ext cx="12025336" cy="619268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700710"/>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088556" y="3708822"/>
          <a:ext cx="19586176" cy="8558784"/>
        </p:xfrm>
        <a:graphic>
          <a:graphicData uri="http://schemas.openxmlformats.org/drawingml/2006/table">
            <a:tbl>
              <a:tblPr/>
              <a:tblGrid>
                <a:gridCol w="12601400"/>
                <a:gridCol w="4032448"/>
                <a:gridCol w="2952328"/>
              </a:tblGrid>
              <a:tr h="64807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图表内容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涉及题目、选项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考题分析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07530">
                <a:tc rowSpan="2">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摘编自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垃圾变资源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这不是魔法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而是垃圾分类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日新华网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材料一揭示了垃圾分类的必要性和紧迫性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并对民众的认知与实践情况做了统计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涉及 “整体”图表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34413">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居民对垃圾分类的认知与实践制约着垃圾分类的实施效果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“认知”和“实践”之间的关系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9" name="t2.jpg"/>
          <p:cNvPicPr/>
          <p:nvPr/>
        </p:nvPicPr>
        <p:blipFill>
          <a:blip r:embed="rId1" cstate="print"/>
          <a:stretch>
            <a:fillRect/>
          </a:stretch>
        </p:blipFill>
        <p:spPr>
          <a:xfrm>
            <a:off x="2448596" y="4572918"/>
            <a:ext cx="12025336" cy="619268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700710"/>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088556" y="3708822"/>
          <a:ext cx="19586176" cy="8558784"/>
        </p:xfrm>
        <a:graphic>
          <a:graphicData uri="http://schemas.openxmlformats.org/drawingml/2006/table">
            <a:tbl>
              <a:tblPr/>
              <a:tblGrid>
                <a:gridCol w="12601400"/>
                <a:gridCol w="3384376"/>
                <a:gridCol w="3600400"/>
              </a:tblGrid>
              <a:tr h="64807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图表内容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涉及题目、选项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考题分析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07530">
                <a:tc>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摘编自</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垃圾变资源</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这不是魔法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而是垃圾分类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日新华网</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 9.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怎样才能有效推进我国的生活垃圾分类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请结合材料简要概括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要求对图表进行分析后归纳概括。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由图表归纳概括形成答案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从居民来说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要提高认识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掌握分类方法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养成良好习惯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9" name="t2.jpg"/>
          <p:cNvPicPr/>
          <p:nvPr/>
        </p:nvPicPr>
        <p:blipFill>
          <a:blip r:embed="rId1" cstate="print"/>
          <a:stretch>
            <a:fillRect/>
          </a:stretch>
        </p:blipFill>
        <p:spPr>
          <a:xfrm>
            <a:off x="2448596" y="4572918"/>
            <a:ext cx="12025336" cy="619268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700710"/>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088556" y="3708822"/>
          <a:ext cx="19586176" cy="8558784"/>
        </p:xfrm>
        <a:graphic>
          <a:graphicData uri="http://schemas.openxmlformats.org/drawingml/2006/table">
            <a:tbl>
              <a:tblPr/>
              <a:tblGrid>
                <a:gridCol w="12601400"/>
                <a:gridCol w="4032448"/>
                <a:gridCol w="2952328"/>
              </a:tblGrid>
              <a:tr h="64807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图表内容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涉及题目、选项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考题分析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307530">
                <a:tc rowSpan="2">
                  <a:txBody>
                    <a:bodyPr/>
                    <a:lstStyle/>
                    <a:p>
                      <a:pPr marL="0" algn="ctr"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2001—2014</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年全国博物馆事业增加值变化情况如下图</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 7.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下列对材料二相关内容的理解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不正确的一项是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题干就是针对图表标题所在材料的内容进行设置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134413">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 2001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2014</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按当年价格计算出的全国博物馆事业增加值最低的年份是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最高的年份是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2014</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图表主要内容之一“增加值”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按当年价格计算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第一项、第十四项数字分析理解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0" name="t3.jpg"/>
          <p:cNvPicPr/>
          <p:nvPr/>
        </p:nvPicPr>
        <p:blipFill>
          <a:blip r:embed="rId1" cstate="print"/>
          <a:stretch>
            <a:fillRect/>
          </a:stretch>
        </p:blipFill>
        <p:spPr>
          <a:xfrm>
            <a:off x="2304580" y="5148982"/>
            <a:ext cx="12241360" cy="684076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160564" y="2628702"/>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088556" y="3492798"/>
          <a:ext cx="19586176" cy="9326800"/>
        </p:xfrm>
        <a:graphic>
          <a:graphicData uri="http://schemas.openxmlformats.org/drawingml/2006/table">
            <a:tbl>
              <a:tblPr/>
              <a:tblGrid>
                <a:gridCol w="6192688"/>
                <a:gridCol w="6408712"/>
                <a:gridCol w="6984776"/>
              </a:tblGrid>
              <a:tr h="64807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图表内容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涉及题目、选项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考题分析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91024">
                <a:tc rowSpan="3">
                  <a:txBody>
                    <a:bodyPr/>
                    <a:lstStyle/>
                    <a:p>
                      <a:pPr marL="0" algn="r"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摘编自苏杨等主编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中国文化遗产事业发展报告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(2015—2016)》]</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计算或比较不同时期的经济数据时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用某一时期产品的平均价格作为固定的计算尺度</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这种平均价格叫可比价格。可比价格计算出的指标</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可以消除价格变动因素的影响</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便于对不同时期进行历史对比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以观察国民经济的发展情况</a:t>
                      </a:r>
                      <a:endPar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除</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年的全国博物馆事业增加值较前一年有所减少外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其余年份的增加值与前一年相比均呈现上升态势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“整体”图表主要内容之一“增加值”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按当年价格计算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变化情况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第七项数字分析理解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不符图意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194480">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年可比价格计算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十几年间全国博物馆事业增加值大体上保持了较好的增长势头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“整体”图表主要内容之二“增加值”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年可比价格计算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变化情况分析理解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456384">
                <a:tc vMerge="1">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按当年价格计算出的增加值与按可比价格计算出的增加值相比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二者差距最大的年份是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2014</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“整体”图表主要内容之一“增加值”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按当年价格计算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“整体”图表主要内容之二“增加值”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年可比价格计算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分析理解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第十四项数字分析理解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442159" cy="5705856"/>
        </p:xfrm>
        <a:graphic>
          <a:graphicData uri="http://schemas.openxmlformats.org/drawingml/2006/table">
            <a:tbl>
              <a:tblPr/>
              <a:tblGrid>
                <a:gridCol w="1080119"/>
                <a:gridCol w="18362040"/>
              </a:tblGrid>
              <a:tr h="4320480">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考情分析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除图表外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还有后面的注释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两者构成一个整体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切不可把两者分离开来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对图表的考查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全国卷三套卷都涉及客观题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也部分涉及主观题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图表考查范围主要有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图表涉及主要内容的指标项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年全国卷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的“增加值”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、单项指标数量分析理解、两项或多项数量变化对比分析理解、整体数量变化分析、整体曲线发展趋势、整体图表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或图表内部两项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内容分析理解、整体图表内容概括等。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题干设置错误的方法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曲解图意、表文不符等。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估计在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2019</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年高考中这一考点会有延续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72936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材料四:</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在科技成果转化的实际过程中,高校普遍遇到了一些障碍。首先,科技成果与企业需求脱钩的矛盾长期存在。大学科研工作与企业技术创新在目标、路径、组织方式、评价标准及环境要求等方面存在着很大的差别,因此高校的成果很难直接转化成适应市场需求的新产品和新技术。其次,成果转化的机制不畅。高校传统体系是为了适应学术研究和人才培养而设计制订的,对于科技成果转化、产学研合作等社会服务方面的需求,现有体系在机构设置、管理制度、激励机制等方面匹配性不足。</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(摘编自胡罡等《地方研究院:</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高校科技成果转化模式新探索》)</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966248"/>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4036244"/>
          <a:ext cx="19442159" cy="3566160"/>
        </p:xfrm>
        <a:graphic>
          <a:graphicData uri="http://schemas.openxmlformats.org/drawingml/2006/table">
            <a:tbl>
              <a:tblPr/>
              <a:tblGrid>
                <a:gridCol w="1872207"/>
                <a:gridCol w="17569952"/>
              </a:tblGrid>
              <a:tr h="338437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解答图表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题的五个</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注重整体阅读。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重视数据变化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有的单纯是数量变化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有的则是百分比变化。</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注意图表细节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尤其是双柱状图、多条曲线变化图。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把握考题要求。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简要归纳概括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966248"/>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4036244"/>
          <a:ext cx="19442159" cy="7978414"/>
        </p:xfrm>
        <a:graphic>
          <a:graphicData uri="http://schemas.openxmlformats.org/drawingml/2006/table">
            <a:tbl>
              <a:tblPr/>
              <a:tblGrid>
                <a:gridCol w="1656183"/>
                <a:gridCol w="2664296"/>
                <a:gridCol w="15121680"/>
              </a:tblGrid>
              <a:tr h="846094">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做题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三步骤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图表“四看清”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一看清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看清图表的标题。图表标题提供的有效信息往往是图表的中心内容。有的标题就直接表达要反映的或核心或实质或主要的问题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46094">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二看清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看清比例。坐标轴横向、纵向刻度尺比例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46094">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三看清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看清数据。数据是图表的主干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审数据时不仅要纵看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还要横看。通过对图表中数据的横向、纵向比较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发现其变化的规律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把握其内在联系。弄清是最大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还是呈逐渐快速上升、呈逐渐快速下降趋势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还是呈逐渐放缓上升、呈逐渐放缓下降趋势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还是呈波浪式增长、呈起伏式增长趋势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46094">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四看清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看清附注。附注是对图表不能直接体现的内容所做的补充说明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是图表的有机组成部分。附注有时对全面把握图表中的中心内容、揭示数据间的内在联系具有重要的提示作用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966248"/>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4036244"/>
          <a:ext cx="19442159" cy="4279392"/>
        </p:xfrm>
        <a:graphic>
          <a:graphicData uri="http://schemas.openxmlformats.org/drawingml/2006/table">
            <a:tbl>
              <a:tblPr/>
              <a:tblGrid>
                <a:gridCol w="1584175"/>
                <a:gridCol w="3816424"/>
                <a:gridCol w="14041560"/>
              </a:tblGrid>
              <a:tr h="846094">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做题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三步骤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步骤二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读题“两分清”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分清主观、客观题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客观题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要弄清选项陈述的对象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把握数据转化、信息表述。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要把握题干的关键词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在图表中搜寻与题干相关的信息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注意图表中跟题干相关的信息的数据变化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抓住其变化规律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46094">
                <a:tc vMerge="1">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步骤三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掌握“比对、归纳概括”技法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客观题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将选项内容与图表相应内容进行比对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判断正误。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根据图表显示的信息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进行归纳概括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提炼出答案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614801"/>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典型例题</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3a-5.jpg" descr="id:2147499193;FounderCES"/>
          <p:cNvPicPr/>
          <p:nvPr/>
        </p:nvPicPr>
        <p:blipFill>
          <a:blip r:embed="rId1" cstate="print"/>
          <a:stretch>
            <a:fillRect/>
          </a:stretch>
        </p:blipFill>
        <p:spPr>
          <a:xfrm>
            <a:off x="4947285" y="4471035"/>
            <a:ext cx="12990830" cy="751586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摘编自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光明日报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为留守儿童守住一片天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关于农村留守儿童群体存在问题及对策的调研报告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横坐标是所占数量百分比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纵坐标是发生的各种情形。</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9" name="3a-6.jpg" descr="id:2147499200;FounderCES"/>
          <p:cNvPicPr/>
          <p:nvPr/>
        </p:nvPicPr>
        <p:blipFill>
          <a:blip r:embed="rId1" cstate="print"/>
          <a:stretch>
            <a:fillRect/>
          </a:stretch>
        </p:blipFill>
        <p:spPr>
          <a:xfrm>
            <a:off x="5400924" y="2988742"/>
            <a:ext cx="12241360" cy="7416824"/>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 presetClass="entr" presetSubtype="4"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下列对材料相关内容的理解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正确的一项是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这则材料来源于国家重要报纸媒体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材料内容是前几年的一个重要的话题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留守儿童问题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这一问题应该得到整个社会的关注。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上一个图表中两者相比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所有项目里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留守儿童”的所有占比数量都比“非留守儿童”要大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这提醒社会尽量不要有留守儿童。</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下一个图表中两者相比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留守女童”比“留守男童”存在相对更为明显的负面情绪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更易受到突如其来的意外伤害。</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有关留守儿童调研报告中的图表显示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发生“割伤”意外的儿童人数远比发生“触电”死亡的儿童人数多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发生“溺水”意外的人数也不多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所以“触电”“溺水”不是重点要防止的。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请结合这则材料的相关内容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联系家庭、社会和学校教育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谈谈应当如何将关爱留守儿童落到实处。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技法演示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232572" y="3996854"/>
          <a:ext cx="19226136" cy="6624736"/>
        </p:xfrm>
        <a:graphic>
          <a:graphicData uri="http://schemas.openxmlformats.org/drawingml/2006/table">
            <a:tbl>
              <a:tblPr/>
              <a:tblGrid>
                <a:gridCol w="1728192"/>
                <a:gridCol w="17497944"/>
              </a:tblGrid>
              <a:tr h="209851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上表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自下而上分别是“自然灾害”“火灾”“中毒”等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13</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留守儿童受到伤害的数量逐渐增多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但最后一项“没发生过意外”是非留守儿童数量多些。</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下表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所有不良情绪中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留守女童数量要比留守男童数量占比大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09851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项内容均涉及图表。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概括图表总体内容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分析理解上表内容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分析理解下表内容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概括上表中部分内容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理解图表中数字与项目之间的变化关系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8652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归纳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内容与图表符合。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阐述内容与图表内容呈现不符。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阐述内容与图表内容不符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刻意增加表内没有出现的内容。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任意曲解图表信息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8" name="表格 7"/>
          <p:cNvGraphicFramePr>
            <a:graphicFrameLocks noGrp="1"/>
          </p:cNvGraphicFramePr>
          <p:nvPr/>
        </p:nvGraphicFramePr>
        <p:xfrm>
          <a:off x="2160564" y="3780830"/>
          <a:ext cx="19226136" cy="8558784"/>
        </p:xfrm>
        <a:graphic>
          <a:graphicData uri="http://schemas.openxmlformats.org/drawingml/2006/table">
            <a:tbl>
              <a:tblPr/>
              <a:tblGrid>
                <a:gridCol w="1728192"/>
                <a:gridCol w="17497944"/>
              </a:tblGrid>
              <a:tr h="209851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解析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B</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“‘留守儿童’的所有占比数量都比‘非留守儿童’要大”分析错误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表中最上面一项“没发生过意外”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留守儿童的数字就比非留守儿童的数字小。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“更易受到突如其来的意外伤害”属无中生有。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“死亡的儿童人数多”“不是重点要防止的”分析错误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图表中无此类信息。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国家或当地政府应想千方设百计努力从源头上逐步减少留守儿童数量。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针对留守儿童意外伤害率高的突出问题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政府、学校、家庭应形成合力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明确监护人职责的同时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采取一切有效措施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减少或避免留守儿童受到各类伤害。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针对心理健康方面的突出问题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特别是留守女童的心理问题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政府、学校、家庭应积极采取有效措施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加强对留守儿童的心理疏导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特别是对留守女童的心理疏导。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答出两点即可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意思对即可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解析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题干问的是“谈谈应当如何将关爱留守儿童落到实处”。这是考查学生对图表信息的理解和转化能力。先从总的方面谈措施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再从要针对留守儿童的伤害、留守女童的心理问题等方面采取应对策略进行回答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完成后面的题目。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3a-15.jpg" descr="id:2147499223;FounderCES"/>
          <p:cNvPicPr/>
          <p:nvPr/>
        </p:nvPicPr>
        <p:blipFill>
          <a:blip r:embed="rId1" cstate="print"/>
          <a:stretch>
            <a:fillRect/>
          </a:stretch>
        </p:blipFill>
        <p:spPr>
          <a:xfrm>
            <a:off x="8137228" y="5148982"/>
            <a:ext cx="8136904" cy="691276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下列对材料二相关内容的理解和分析,不正确的一项是(3分)　(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A.2011到2013年,科研单位遭遇侵权的比例由25.3%下降到13.4%,降幅较为明显,但2014年有微小回升,2015年则落至8.4%。</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B.2015年企业和高校遭遇侵权的比例较之以往四年有所提高,总体侵权比例也略有反弹;而2016年各项侵权比例均呈下降态势,总体遭遇侵权比例为10.7%。</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C.2012至2016年间,比例一直下降的仅有个人遭遇侵权这一项,企业、高校、科研单位以及总体这四项数据,均有回升的现象发生。</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D.专利侵权总体比例的下降,一定程度上体现了我国知识产权保护工作所取得的成效。当然,我国专利数量的快速增长也可能在一定程度上拉低专利侵权的比例。</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10045526"/>
            <a:ext cx="19800000" cy="2232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10117534"/>
            <a:ext cx="19508086" cy="225171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[解析] 本题考查对材料相关内容的理解和分析能力。“2015年企业和高校遭遇侵权的比例较之以往四年有所提高”错。据材料二可知,2015年企业和高校遭遇侵权的比例较之2011年和2012年有所降低。</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641611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国家旅游局局长李金早指出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未来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年中国“旅游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互联网”有望创造“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万亿红利”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成为新常态下扩大内需推动经济发展的新动能。现阶段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我国“旅游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互联网”发展情况如何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err="1" smtClean="0">
                <a:solidFill>
                  <a:schemeClr val="tx1">
                    <a:lumMod val="75000"/>
                    <a:lumOff val="25000"/>
                  </a:schemeClr>
                </a:solidFill>
                <a:latin typeface="微软雅黑" panose="020B0503020204020204" pitchFamily="34" charset="-122"/>
                <a:ea typeface="微软雅黑" panose="020B0503020204020204" pitchFamily="34" charset="-122"/>
              </a:rPr>
              <a:t>TripAdvisor</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在全球范围内进行了移动化旅行者的调查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调查结果显示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在中国旅客中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通过智能手机来规划行程或者预订酒店的移动化旅行者占比最高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的旅行者通过手机来完成这些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遥遥领先于其他国家。在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年召开的世界旅游互联网大会上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一名参会的外国友人感慨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会上中国因特网的普及率超过任何我在欧洲参加的会议。”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641611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无论是企业还是政府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都应对“旅游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互联网”未来发展有着深刻的认识。石培华提到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不仅要做好对接和集成工作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把旅游业发展的需求与产业运行规律、产品开发、技术应用等进行深度对接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研究如何将技术应用到旅游当中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还应由政府主导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做好示范工作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让好东西能够在旅游行业通过示范找到更大的市场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重视孵化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通过战略合作实现战略资源的整合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通过基础设施建设来提升能力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来鼓励创新。“工欲善其事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必先利其器”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世界已经全面进入信息化时代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互联网、大数据等深刻地改变着世界的面貌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同样也深刻地改变着旅游业的运行方式。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下列对材料相关内容的理解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不正确的一项是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在中国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近半游客通过智能手机来规划行程或者预订酒店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通过网络预订机票的人数则占六成多。</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err="1" smtClean="0">
                <a:solidFill>
                  <a:schemeClr val="tx1">
                    <a:lumMod val="75000"/>
                    <a:lumOff val="25000"/>
                  </a:schemeClr>
                </a:solidFill>
                <a:latin typeface="微软雅黑" panose="020B0503020204020204" pitchFamily="34" charset="-122"/>
                <a:ea typeface="微软雅黑" panose="020B0503020204020204" pitchFamily="34" charset="-122"/>
              </a:rPr>
              <a:t>B.TripAdvisor</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在全球范围内进行了移动化旅行者的调查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中国遥遥领先于其他国家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外国友人对此感慨不已。</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要将旅游业发展需求与产业运行规律、产品开发、技术应用等进行深度对接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研究如何将技术应用到旅游当中。</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要发挥政府主导作用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让好的产品、技术在旅游行业能够通过示范找到更大的市场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并通过战略合作实现战略资源的整合等。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88556" y="10189542"/>
            <a:ext cx="19586176" cy="18225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32572" y="10261550"/>
            <a:ext cx="19508086" cy="146251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外国友人对此感慨不已”的对象错误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根据原文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外国友人感慨的内容是在世界旅游互联网大会上“中国因特网的普及率”较高。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对比材料一与材料二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说明两则材料反映内容的变化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并据此概括中国旅游业发展的新特点。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2016548" y="6157094"/>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232572" y="6229102"/>
            <a:ext cx="19508086" cy="578369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材料二与材料一相比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有两大变化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一是互联网与旅游业的结合点更加多样化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二是旅游业的服务模式更新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信息化建设加快。新特点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中国旅游业搭乘互联网快车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不断改写传统的旅游形式与格局。</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材料一与材料二都反映了互联网时代的旅游状况。材料一反映的是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1999—2015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人们旅游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通过互联网预订机票、酒店等的情况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材料二反映的是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2015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年人们旅游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不仅可以通过互联网预订机票、酒店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还可以享受到更多与互联网相关的新服务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旅游行业的信息化建设加快。整合答案时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第一问要突出两个变化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一是互联网与旅游业的结合点更加多样化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二是旅游业的服务模式更新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信息化建设加快”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第二问要突出中国旅游与互联网结合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不断开创旅游新形式。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2"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00710"/>
            <a:ext cx="19658184" cy="4093428"/>
          </a:xfrm>
          <a:prstGeom prst="rect">
            <a:avLst/>
          </a:prstGeom>
          <a:noFill/>
        </p:spPr>
        <p:txBody>
          <a:bodyPr wrap="square" rtlCol="0">
            <a:spAutoFit/>
          </a:bodyPr>
          <a:lstStyle/>
          <a:p>
            <a:pPr algn="ctr">
              <a:lnSpc>
                <a:spcPct val="130000"/>
              </a:lnSpc>
            </a:pPr>
            <a:r>
              <a:rPr lang="zh-CN" altLang="en-US" sz="4000" b="1" dirty="0" smtClean="0">
                <a:latin typeface="微软雅黑" panose="020B0503020204020204" pitchFamily="34" charset="-122"/>
                <a:ea typeface="微软雅黑" panose="020B0503020204020204" pitchFamily="34" charset="-122"/>
              </a:rPr>
              <a:t>精讲二　 连续性新闻</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含访谈</a:t>
            </a:r>
            <a:r>
              <a:rPr lang="en-US" altLang="zh-CN" sz="4000" b="1" dirty="0" smtClean="0">
                <a:latin typeface="微软雅黑" panose="020B0503020204020204" pitchFamily="34" charset="-122"/>
                <a:ea typeface="微软雅黑" panose="020B0503020204020204" pitchFamily="34" charset="-122"/>
              </a:rPr>
              <a:t>)</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题型一</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把握新闻的结构思路</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把握新闻的结构思路就是看清文章前后的联系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理清作者的行文思路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从而准确地划分全文的段落层次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这就需要了解新闻各要素及其作用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linds(horizontal)">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10" name="表格 9"/>
          <p:cNvGraphicFramePr>
            <a:graphicFrameLocks noGrp="1"/>
          </p:cNvGraphicFramePr>
          <p:nvPr/>
        </p:nvGraphicFramePr>
        <p:xfrm>
          <a:off x="2232572" y="3259550"/>
          <a:ext cx="19514168" cy="7362040"/>
        </p:xfrm>
        <a:graphic>
          <a:graphicData uri="http://schemas.openxmlformats.org/drawingml/2006/table">
            <a:tbl>
              <a:tblPr/>
              <a:tblGrid>
                <a:gridCol w="1224136"/>
                <a:gridCol w="18290032"/>
              </a:tblGrid>
              <a:tr h="82809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新闻类文本的标题要求醒目、突出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达到吸引读者的作用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或者能很好地概括文本内容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凸显感情倾向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彰显主题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809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导语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导语居新闻文本之首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简明扼要地揭示主题思想。其作用有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概括本篇新闻的要点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为整篇文章奠定感情基调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激发读者的阅读兴趣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8092">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开头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交代下文要写的内容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引起下文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引出所写的对象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设置悬念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增强艺术吸引力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为下文埋下伏笔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为全文渲染某种气氛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8092">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中间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过渡、为下文做铺垫、照应前文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8092">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结尾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照应标题、开头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拓宽内容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总结全文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深化主题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给读者回味思考的空间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809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背景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说明新闻事件的起因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显示或帮助读者理解新闻事件的重要性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突出新闻稿件的价值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表明作者的观点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衬托、深化主题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14101"/>
            <a:ext cx="19658184"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一、分析标题</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6" name="表格 15"/>
          <p:cNvGraphicFramePr>
            <a:graphicFrameLocks noGrp="1"/>
          </p:cNvGraphicFramePr>
          <p:nvPr/>
        </p:nvGraphicFramePr>
        <p:xfrm>
          <a:off x="2448596" y="5509022"/>
          <a:ext cx="19154128" cy="4320480"/>
        </p:xfrm>
        <a:graphic>
          <a:graphicData uri="http://schemas.openxmlformats.org/drawingml/2006/table">
            <a:tbl>
              <a:tblPr/>
              <a:tblGrid>
                <a:gridCol w="1296144"/>
                <a:gridCol w="17857984"/>
              </a:tblGrid>
              <a:tr h="288032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请分析这则新闻标题的精妙之处。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新闻标题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能否换为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请说明理由。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新闻的标题有什么作用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请结合文本内容简要分析。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新闻标题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采用了什么形式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4015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题干中往往有“标题”“题目”“妙处”“好处”“为什么”等字样。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看清是分析标题的“妙处”还是分析“作用”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700710"/>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9" name="表格 18"/>
          <p:cNvGraphicFramePr>
            <a:graphicFrameLocks noGrp="1"/>
          </p:cNvGraphicFramePr>
          <p:nvPr/>
        </p:nvGraphicFramePr>
        <p:xfrm>
          <a:off x="2304580" y="3587301"/>
          <a:ext cx="19298143" cy="9035378"/>
        </p:xfrm>
        <a:graphic>
          <a:graphicData uri="http://schemas.openxmlformats.org/drawingml/2006/table">
            <a:tbl>
              <a:tblPr/>
              <a:tblGrid>
                <a:gridCol w="1080120"/>
                <a:gridCol w="3744416"/>
                <a:gridCol w="14473607"/>
              </a:tblGrid>
              <a:tr h="1308145">
                <a:tc rowSpan="5">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分析标题特点及作用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先看新闻的标题是引标题、主标题还是副标题。标题不同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其作用也不同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要弄清楚新闻标题的特点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然后据此分析其作用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08145">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分析标题技巧及作用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新闻标题的表达技巧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侧重于修辞手法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因此在解答时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先明确判断标题运用了什么修辞手法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然后说明这一手法的作用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08145">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分析标题对表达主题的作用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新闻标题往往是对新闻主要内容的高度概括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对揭示新闻主题有着重要的作用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故可以根据标题了解新闻的主要内容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进而分析标题对新闻主题所起的作用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08145">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分析标题对表达观点和感情的作用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新闻标题的拟定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倾注着记者的心血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凝聚着其鲜明的观点态度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因此要明确新闻标题的艺术性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就需把握记者的观点和情感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16290">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分析标题对读者的吸引力和获取信息的作用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新闻标题涵盖新闻的主要内容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是读者获取信息的第一印象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因此分析新闻标题艺术性时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需要考虑这一点。同时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新颖别致的新闻标题能够制造悬念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达到吸引读者的目的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这就需要分析标题是如何做到吸引读者的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linds(horizontal)">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14101"/>
            <a:ext cx="19658184" cy="329320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二、分析导语的作用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新闻的导语一般是新闻的第一句话或第一段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以凝练简洁的语言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概述新闻的主要内容或事实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简明地揭示新闻的中心。</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232572" y="6085084"/>
          <a:ext cx="19154128" cy="5616625"/>
        </p:xfrm>
        <a:graphic>
          <a:graphicData uri="http://schemas.openxmlformats.org/drawingml/2006/table">
            <a:tbl>
              <a:tblPr/>
              <a:tblGrid>
                <a:gridCol w="1800200"/>
                <a:gridCol w="17353928"/>
              </a:tblGrid>
              <a:tr h="936105">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导语的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直接式导语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直接陈述新闻事实</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36105">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延缓式导语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通常设置一种现场感或创造某种气氛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多是解释性、说明性的文字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36105">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导语的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从内容角度分析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导语属于什么类型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写出了什么事实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为全文奠定了什么基调</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36105">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从结构角度分析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导语概括了哪些新闻事实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总写了什么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引出下文哪些内容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7220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导语的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从社会、读者角度分析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导语中所写的中心事件对社会有怎样的影响和价值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给读者怎样的感受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14101"/>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376588" y="4572918"/>
          <a:ext cx="19082120" cy="4464496"/>
        </p:xfrm>
        <a:graphic>
          <a:graphicData uri="http://schemas.openxmlformats.org/drawingml/2006/table">
            <a:tbl>
              <a:tblPr/>
              <a:tblGrid>
                <a:gridCol w="1368152"/>
                <a:gridCol w="17713968"/>
              </a:tblGrid>
              <a:tr h="267869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文章开头两段属于新闻文体基本构成中的哪个部分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请结合本文分析其作用。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试结合文体特征和文章内容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回答本文开头一段有何作用。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请简要分析这则描述式新闻导语的作用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8579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审清题干要求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此类题目一般有“开头部分”“导语”“作用”之类的词语。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看清是分析“特点”还是分析“作用”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下列对材料相关内容的概括和分析,正确的一项是(3分)(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A.只有大力倡导创新文化,提高全社会的创新意识,增加知识产权的技术供给,才能够形成全民尊重知识、诚信守法的社会风尚。</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B.根据市场发展趋势判断科技创新方向,充分考虑、合理安排成果转化中企业方的利益诉求,这样才能体现出大学科研工作的价值。</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C.随着高校的科研团队与企业共同合作的创新路径日益受到重视,一些科技成果正被逐渐转化为可以实现市场价值的高质量专利。</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D.高校在科研工作和人才培养的管理制度、评价标准等方面的不足,导致科研成果无法直接转化成适应市场需求的新技术和新产品。</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700710"/>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9" name="表格 18"/>
          <p:cNvGraphicFramePr>
            <a:graphicFrameLocks noGrp="1"/>
          </p:cNvGraphicFramePr>
          <p:nvPr/>
        </p:nvGraphicFramePr>
        <p:xfrm>
          <a:off x="2304580" y="3587301"/>
          <a:ext cx="19226136" cy="8330433"/>
        </p:xfrm>
        <a:graphic>
          <a:graphicData uri="http://schemas.openxmlformats.org/drawingml/2006/table">
            <a:tbl>
              <a:tblPr/>
              <a:tblGrid>
                <a:gridCol w="1440160"/>
                <a:gridCol w="17785976"/>
              </a:tblGrid>
              <a:tr h="130814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明确导语的类型。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明确分析的角度。要注意从内容和结构两个角度入手。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第三步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用简明的语言作答。在回答这类题目时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先从内容上指明写了什么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再简要分析这样写的作用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477505">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9" name="A42.EPS"/>
          <p:cNvPicPr/>
          <p:nvPr/>
        </p:nvPicPr>
        <p:blipFill>
          <a:blip r:embed="rId1" cstate="print"/>
          <a:stretch>
            <a:fillRect/>
          </a:stretch>
        </p:blipFill>
        <p:spPr>
          <a:xfrm>
            <a:off x="4752852" y="6805166"/>
            <a:ext cx="12889432" cy="468052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linds(horizontal)">
                                      <p:cBhvr>
                                        <p:cTn id="11" dur="500"/>
                                        <p:tgtEl>
                                          <p:spTgt spid="19"/>
                                        </p:tgtEl>
                                      </p:cBhvr>
                                    </p:animEffect>
                                  </p:childTnLst>
                                </p:cTn>
                              </p:par>
                              <p:par>
                                <p:cTn id="12" presetID="3" presetClass="entr" presetSubtype="1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14101"/>
            <a:ext cx="19658184"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三、考查叙述方式的作用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6" name="表格 15"/>
          <p:cNvGraphicFramePr>
            <a:graphicFrameLocks noGrp="1"/>
          </p:cNvGraphicFramePr>
          <p:nvPr/>
        </p:nvGraphicFramePr>
        <p:xfrm>
          <a:off x="2448596" y="5509022"/>
          <a:ext cx="19154128" cy="4320480"/>
        </p:xfrm>
        <a:graphic>
          <a:graphicData uri="http://schemas.openxmlformats.org/drawingml/2006/table">
            <a:tbl>
              <a:tblPr/>
              <a:tblGrid>
                <a:gridCol w="1296144"/>
                <a:gridCol w="17857984"/>
              </a:tblGrid>
              <a:tr h="288032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文章运用了哪种叙述方式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有什么好处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这篇报道以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的方式写作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并特别突出了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有什么好处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4015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此类题目一般有“叙述方式”“作用”之类的词语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700710"/>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9" name="表格 18"/>
          <p:cNvGraphicFramePr>
            <a:graphicFrameLocks noGrp="1"/>
          </p:cNvGraphicFramePr>
          <p:nvPr/>
        </p:nvGraphicFramePr>
        <p:xfrm>
          <a:off x="2304580" y="3587301"/>
          <a:ext cx="19298143" cy="7845552"/>
        </p:xfrm>
        <a:graphic>
          <a:graphicData uri="http://schemas.openxmlformats.org/drawingml/2006/table">
            <a:tbl>
              <a:tblPr/>
              <a:tblGrid>
                <a:gridCol w="1080120"/>
                <a:gridCol w="1584176"/>
                <a:gridCol w="16633847"/>
              </a:tblGrid>
              <a:tr h="1308145">
                <a:tc rowSpan="4">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看标题</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通过对题意的揣摩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能够找出该文的记叙对象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判断出是人物新闻还是事件新闻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是消息还是通讯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08145">
                <a:tc vMerge="1">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抓要素</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这是由文体特点决定的。因为新闻的内容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无论哪种类型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一般都离不开人物、时间、地点和事情的起因、发展、结果这六个要素。抓住记叙要素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便于把握新闻的整体内容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08145">
                <a:tc vMerge="1">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辨方式</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领悟文章的脉络、顺序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目的是理清作者的行文思路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借此可准确地划分全文的段落层次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08145">
                <a:tc vMerge="1">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析内容</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辨析文本主要采用的叙述方式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消息一般都是采用“倒金字塔”式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即先说结果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再说重要事实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最后说次要内容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这跟一般的记叙文不同。而通讯的叙述方式就比较灵活多变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有顺叙、倒叙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或许还会有插叙、补叙等叙述方法。这就要求我们在阅读时要特别关注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linds(horizontal)">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完成文后题目。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“她只能活七小时”</a:t>
            </a:r>
            <a:r>
              <a:rPr lang="en-US" altLang="zh-CN"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保罗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舍恩斯坦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本市新闻编辑台上电话机的指示灯闪烁着微弱的白光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时间是下午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本市新闻主编接了电话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他听到这些内容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我的小女儿在路德医院。医生说她只能活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除非得到新药青霉素。这是她唯一的希望。医生已经使用了磺胺以及其他每一种药。我必须找到某个有足够能力的人帮她。你能帮我吗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打电话的人通报了他的身份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他叫劳伦斯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职员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家住杰克逊海茨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大道第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号。濒于死亡的小孩是他的女儿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叫帕特丽夏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现就诊于路德医院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在曼哈顿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144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街和康文特大道交会处。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找到青霉素并非易事。因为这个被医学界誉为“创造奇迹”的奇药是如此稀少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以致几乎不能得到它。即使是军方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也只能得到他们所需的一小部分。</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然而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这位父亲恳求帮助两分钟之后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本市新闻编辑台决定开始投入这项援助工作。这是一场残酷的斗争。“只能活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除非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电话打到路德医院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证实了那个小孩几乎不能活了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她患的是一种罕见的血液病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即葡萄球菌引起的败血症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一种血液中毒。磺胺制剂已用过了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输了两次血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都无济于事。有人提出青霉素是唯一的希望。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通过电话向华盛顿的美国公共卫生局局长托马斯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帕伦请示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并详细调查了纽约的药品公司后得知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施贵宝公司生产青霉素。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打给帕伦博士的电话被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A.N.</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理查兹博士听到了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他在华盛顿负责科学发展局的研究工作。“新泽西州新布伦瑞克的施贵宝实验室能提供青霉素。”理查兹博士说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我将打电报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请他们立即定量发放。”</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与此同时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人们获悉斯特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基弗博士这位波士顿外科医生和战时生产委员会委员有权直接命令发放民用珍贵药物。他是由路德医院的外科医师丹特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柯利蒂大夫通过电话取得联系的。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“你将得到青霉素。”基弗大夫向柯利蒂大夫许诺。那是下午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点钟。医生们对在红头文件的作用下找到青霉素的来源并被予以发放的速度感到惊异。</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现在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计划正在实施之中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由两个州的警察护送青霉素这个仁慈的东西从新布伦瑞克运到这个奄奄一息的女孩的床头。下午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柯利蒂大夫在霍兰隧道的入口处碰到了一群焦急的记者。当那辆仁慈之车停在施贵宝实验室前面时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时间是下午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个卫兵等在那里。其中一个走向汽车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是柯利蒂大夫吗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给你青霉素。”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柯利蒂大夫接过那硬纸匣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由冰裹着的青霉素放在里面。“现在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我们有了一个战斗的机会。”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最后一段路程是从霍兰隧道到路德医院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只用了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这是创纪录的速度。行驶在西区高速公路时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车速器始终指向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英里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小时。汽车就要停在医院门口之前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柯利蒂大夫说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今天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你们做了一件世界上所有的医生都做不了的事。”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“也许是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一个记者说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但是从现在起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靠你了。”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此后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记者们踮着脚尖走进四楼那个失去知觉的孩子的房间。她费力地呼吸着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但在蓬乱的丝一般的棕发下面的小脸上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并没有痛苦的表情。“她是个可爱的病孩子。”一个护士低声说。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帕特丽夏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马隆的父母哭了。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“谢天谢地。”凯瑟琳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马隆低语着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至少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我的小丫头又有了一次机会。”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普利策新闻奖名篇快读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这篇报道发表于第二次世界大战期间的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年普利策新闻奖。</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这篇报道以顺叙的方式写作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并特别突出了时间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有什么好处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797054"/>
            <a:ext cx="19800000" cy="33123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869062"/>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以顺叙的方式写作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条理清晰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突出了新闻事件的连贯性。②突出时间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渲染了紧张的气氛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强调救援效率之高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现场感强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使新闻内容更真实。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解答本题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可以从新闻内容和结构两方面考虑。内容上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以时间为顺序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体现救援的紧张、效率高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结构上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顺叙”本身就是文章层次井然的一种结构方式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突出了事件的连贯性。</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14101"/>
            <a:ext cx="19658184" cy="329320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四、分析新闻背景的作用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新闻背景指新闻事件发生的历史背景、周围环境及与其他方面的联系等。新闻背景是新闻报道的有机组成部分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是补充、反衬或烘托新闻事实和新闻主题的重要材料。</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24163"/>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6" name="表格 15"/>
          <p:cNvGraphicFramePr>
            <a:graphicFrameLocks noGrp="1"/>
          </p:cNvGraphicFramePr>
          <p:nvPr/>
        </p:nvGraphicFramePr>
        <p:xfrm>
          <a:off x="2448596" y="4932958"/>
          <a:ext cx="19154128" cy="4320480"/>
        </p:xfrm>
        <a:graphic>
          <a:graphicData uri="http://schemas.openxmlformats.org/drawingml/2006/table">
            <a:tbl>
              <a:tblPr/>
              <a:tblGrid>
                <a:gridCol w="1296144"/>
                <a:gridCol w="17857984"/>
              </a:tblGrid>
              <a:tr h="288032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文章用较长篇幅介绍了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的背景材料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这样写有什么作用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新闻中为什么要插入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新闻用较长篇幅介绍了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事件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的背景材料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这样写有什么作用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上面这篇报道中的最后一段属于新闻背景的加入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能否删去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44015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审准题干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明确考查的是“新闻背景”。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结合文本内容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分析背景与新闻的关系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3060700"/>
            <a:ext cx="19799935" cy="33978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2988742"/>
            <a:ext cx="19508086" cy="297180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[解析] 本题考查对材料相关内容的概括和分析能力。A项,“只有……才……”说法太绝对;B项,“充分考虑、合理安排成果转化中企业方的利益诉求,这样才能体现出大学科研工作的价值”错,文中并没有提及;D项,“导致科研成果无法直接转化成适应市场需求的新技术和新产品”错,根据材料四可知,是“很难直接转化成”,而不是“无法转化成”。</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TextBox 13"/>
          <p:cNvSpPr txBox="1"/>
          <p:nvPr/>
        </p:nvSpPr>
        <p:spPr>
          <a:xfrm>
            <a:off x="2088556" y="2966248"/>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9" name="表格 18"/>
          <p:cNvGraphicFramePr>
            <a:graphicFrameLocks noGrp="1"/>
          </p:cNvGraphicFramePr>
          <p:nvPr/>
        </p:nvGraphicFramePr>
        <p:xfrm>
          <a:off x="2232572" y="4212878"/>
          <a:ext cx="19370152" cy="5705856"/>
        </p:xfrm>
        <a:graphic>
          <a:graphicData uri="http://schemas.openxmlformats.org/drawingml/2006/table">
            <a:tbl>
              <a:tblPr/>
              <a:tblGrid>
                <a:gridCol w="1296144"/>
                <a:gridCol w="18074008"/>
              </a:tblGrid>
              <a:tr h="130814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从新闻背景与内容的关系角度思考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说明或解释新闻的主要内容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注入知识性、趣味性内涵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令新闻通俗易懂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更具可读性。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从新闻背景与主旨的关系角度思考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分析并揭示新闻的意义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唤起社会的关注。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从新闻背景与手法的关系角度思考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分析运用背景进行对比、衬托、暗示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突出事物的特点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显示变化的情况</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08145">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找出背景。把握哪些内容是新闻事实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哪些内容是新闻背景。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辨明角度。从背景与内容、背景与主旨、背景与手法的角度思考其作用。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综合作答。对新闻背景的作用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要多角度分析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综合多种因素作答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linds(horizontal)">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华盛顿邮报</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记者被取消获普利策奖资格</a:t>
            </a:r>
            <a:r>
              <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endPar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马纳尼斯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本报讯　普利策奖评奖委员会昨天</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宣布取消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华盛顿邮报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记者珍妮特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库克的获奖资格。这个决定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是在该记者承认她的获奖作品纯属捏造后宣布的。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库克的报道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吉米的世界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讲的是哥伦比亚特区一个八岁男孩吸食海洛因成了瘾。这篇专稿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据说是通过采访吉米本人、他的母亲和同伴写成的。现在库克承认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她从未采访过其中的任何一个人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而是根据华盛顿社会福利工作者和其他来源提供的关于吸毒者的材料编造了这篇报道。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在她承认编造假报道之后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有人揭发她提交给普利策奖评奖委员会的自传也是编造的。</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库克曾说过她以优异的成绩毕业于瓦萨学院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并在托莱多大学获得了硕士学位。事实上她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只在瓦萨学院读过一年级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在托莱多大学只获得过学士学位。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昨天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库克辞去了在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华盛顿邮报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的职务。</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“像珍妮特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库克这样一个才华出众、前途未可限量的青年居然编造假报道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这实在是一幕悲剧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华盛顿邮报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主编本杰明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布莱德里说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对报纸来说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信誉是最可宝贵的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而报纸的信誉完全取决于其记者的道德品质。如果记者的品行不端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就会造成严重的后果。在这种情况下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唯一的办法是把事实真相向读者交代清楚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向普利策奖评奖委员会道歉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并立即设法完成恢复报纸信誉这一极为艰巨的任务。”</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负责普利策奖评奖工作的哥伦比亚新闻学院院长奥斯卡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艾里奥特昨天下午说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委员会经电话投票决定撤销库克受奖的资格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由候补受奖人领奖。艾里奥特说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我很伤心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这位有才能的女记者的锦绣前程就这样毫无必要地给毁掉了。”</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二十六岁的库克昨天发表声明说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这篇报道严重歪曲了事实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我追悔莫及。我谨向我的报社、我的职业、普利策奖评奖委员会致歉。”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库克的报道是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1980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日发表的。报道发表之前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库克对主编说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她得对吉米及其母亲负责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因为她曾答应不透露这娘儿俩的真实姓名。库克还说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吉米母亲的男朋友威胁说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假若有关方面或警察找到了吉米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他就要记者的命。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吉米的报道发表之后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立即就在该城引起了强烈反应。马里昂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巴里市长和警察局局长波戴尔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杰弗逊立即组织了一个小组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设法找到吉米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以便给他治疗。但找寻吉米的工作毫无结果。巴里表示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有可能根本不存在一个叫“吉米”的孩子。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华盛顿邮报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还了解到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星期二③午后库克提交给普利策奖评奖委员的自传也有失实之处。原来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瓦萨学院的官员前来拜访布莱德里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指出库克只在那里上过一年级。同时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美联社也派人找上门来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反映了这样一个情况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库克并没有获得托莱多大学的硕士学位。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了解到以上情况后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布莱德里、经营主编和都市版主编立即同库克进行了一系列谈话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她由矢口否认到后来终于逐项承认了自传中的编造。库克的交代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使得主编们转而怀疑使她获得普利策奖的作品是否属实。</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后来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库克同城市版主编一道驱车前往华盛顿东南区某处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据库克说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吉米就住在那里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但她却找不到他的住所。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华盛顿邮报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的几位编辑同时查阅了库克报道这件事时的采访笔记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又审听了几卷当时的采访录音带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随后确定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吉米的世界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一文是库克仅仅根据她得到的某些真人真事拼凑起来的。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星期三凌晨</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库克承认吉米根本不存在</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报道是她根据几个年轻吸毒者的真实故事编造的。</a:t>
            </a:r>
            <a:endPar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华盛顿邮报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发行人唐纳德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格拉汉姆昨天说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本报同人均有同感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首要的义务是尽力查明我们为什么刊登了这篇假报道。”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在谈到库克时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格拉汉姆说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本报许多同人一直同她的亲属保持联系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我们将尽一切力量帮助她。”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新闻阅读与写作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华盛顿邮报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》1981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星期四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。普利策奖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以美国著名报人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J.</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普利策的遗赠为基金设立的奖金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新闻奖每年一次授予有优异成就的美国新闻工作者和新闻机构。②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1981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1981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请结合全文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简要赏析这篇报道的导语。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797054"/>
            <a:ext cx="19800000" cy="33123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869062"/>
            <a:ext cx="19508086" cy="1532727"/>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用简明的语言叙述并突出了新闻的核心内容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涵盖了新闻六要素中的“人物”“时间”“经过”“原因”“结果”五个要素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能够吸引读者的注意力。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文中回顾了揭露珍妮特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库克炮制虚假报道的过程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请简要概括这样写的作用。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797054"/>
            <a:ext cx="19800000" cy="33123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869062"/>
            <a:ext cx="19508086" cy="1532727"/>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展开了导语的有关内容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华盛顿邮报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对读者负责的态度和严谨的职业精神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表明了坚守新闻真实性和公开性原则的鲜明立场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体现了新闻媒介教育大众的功能。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3293209"/>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分析新闻的文体特征和主要表现手法</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一、分析新闻的真实性</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448596" y="6521448"/>
          <a:ext cx="19442160" cy="2515966"/>
        </p:xfrm>
        <a:graphic>
          <a:graphicData uri="http://schemas.openxmlformats.org/drawingml/2006/table">
            <a:tbl>
              <a:tblPr/>
              <a:tblGrid>
                <a:gridCol w="1152128"/>
                <a:gridCol w="18290032"/>
              </a:tblGrid>
              <a:tr h="251596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新闻的特点就是真实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本文是从哪些方面体现这一特点的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真实性是新闻的重要特征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也是新闻的生命和灵魂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本文是怎样表现新闻的真实性的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442159" cy="7056784"/>
        </p:xfrm>
        <a:graphic>
          <a:graphicData uri="http://schemas.openxmlformats.org/drawingml/2006/table">
            <a:tbl>
              <a:tblPr/>
              <a:tblGrid>
                <a:gridCol w="1080119"/>
                <a:gridCol w="18362040"/>
              </a:tblGrid>
              <a:tr h="7056784">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endParaRPr lang="zh-CN" altLang="en-US" dirty="0"/>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2" name="A43.EPS"/>
          <p:cNvPicPr/>
          <p:nvPr/>
        </p:nvPicPr>
        <p:blipFill>
          <a:blip r:embed="rId1" cstate="print"/>
          <a:stretch>
            <a:fillRect/>
          </a:stretch>
        </p:blipFill>
        <p:spPr>
          <a:xfrm>
            <a:off x="3672732" y="3924846"/>
            <a:ext cx="10657184" cy="648072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par>
                                <p:cTn id="12" presetID="3" presetClass="entr" presetSubtype="1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linds(horizont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二、分析新闻材料的详略性</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304580" y="5509022"/>
          <a:ext cx="19442160" cy="5031932"/>
        </p:xfrm>
        <a:graphic>
          <a:graphicData uri="http://schemas.openxmlformats.org/drawingml/2006/table">
            <a:tbl>
              <a:tblPr/>
              <a:tblGrid>
                <a:gridCol w="1152128"/>
                <a:gridCol w="18290032"/>
              </a:tblGrid>
              <a:tr h="251596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新闻题目是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文中为什么详细叙述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请结合文本简要分析。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文章叙述了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许多事例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这是否有堆砌之嫌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1596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题干中往往有“详略”“详写”“略写”等字样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题干中往往有“作用”“意义”“效果”等字样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174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促进高校科技成果转化需要哪些相关方协作?简述各方所起的作用。(6分)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760" y="5509260"/>
            <a:ext cx="19799935" cy="72917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729234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 相关方:①高校;②企业;③政府。</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用:①高校拥有丰富的人才和知识储备,较强的研究和开发能力,是相关科技成果的创造者和提供方;②企业是科技成果的需求方,可以提供较为充裕的转化资金;③政府具有较强的组织调控能力,可以创造良好的转化环境,给科技成果转化提供坚实的政策动力。</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 本题考查概括文章内容并整合文中信息的能力。相关信息集中在材料三中,对这则材料进行分析,归纳出三个相关方:高校、企业和政府。然后抓住“作用”一词,从“我国高校科研创新工作偏重基础理论研究,拥有深厚研发创新能力的科研人才”等语句可概括出第①条;由“中南大学……许可使用费超过1亿元”可概括出第②条;从“2015年修订的《中华人民共和国促进科技成果转化法》打破高校科技成果转化藩篱……对高校以实践为导向的科技创新产生了巨大的推动作用”可概括出第③条。</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442159" cy="7056784"/>
        </p:xfrm>
        <a:graphic>
          <a:graphicData uri="http://schemas.openxmlformats.org/drawingml/2006/table">
            <a:tbl>
              <a:tblPr/>
              <a:tblGrid>
                <a:gridCol w="1080119"/>
                <a:gridCol w="18362040"/>
              </a:tblGrid>
              <a:tr h="7056784">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endParaRPr lang="zh-CN" altLang="en-US" dirty="0"/>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A44.EPS"/>
          <p:cNvPicPr/>
          <p:nvPr/>
        </p:nvPicPr>
        <p:blipFill>
          <a:blip r:embed="rId1" cstate="print"/>
          <a:stretch>
            <a:fillRect/>
          </a:stretch>
        </p:blipFill>
        <p:spPr>
          <a:xfrm>
            <a:off x="4171950" y="4275455"/>
            <a:ext cx="13812520" cy="537781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par>
                                <p:cTn id="12" presetID="3" presetClass="entr" presetSubtype="1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556694"/>
            <a:ext cx="19658184" cy="409342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三、赏析访谈技巧</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访谈是新闻的一种特殊形式。访谈从形式上看是一问一答循环下去组成一篇文章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但其问答有互动的因素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并且依靠一问一答来推动访谈的进程。因此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对于提问者而言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必须掌握基本的提问技巧。</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10" name="表格 9"/>
          <p:cNvGraphicFramePr>
            <a:graphicFrameLocks noGrp="1"/>
          </p:cNvGraphicFramePr>
          <p:nvPr/>
        </p:nvGraphicFramePr>
        <p:xfrm>
          <a:off x="2160564" y="3204766"/>
          <a:ext cx="19370152" cy="7704856"/>
        </p:xfrm>
        <a:graphic>
          <a:graphicData uri="http://schemas.openxmlformats.org/drawingml/2006/table">
            <a:tbl>
              <a:tblPr/>
              <a:tblGrid>
                <a:gridCol w="1368152"/>
                <a:gridCol w="18002000"/>
              </a:tblGrid>
              <a:tr h="87041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趣问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采用一些诙谐有趣、形象生动的话题或提问方式发问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以消除陌生感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拉近双方的距离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7041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直问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不拐弯抹角</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把想了解的问题直截了当地提出来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7041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推问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运用逻辑推理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提出问题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76383">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旁问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访问者不顺着原来的话题说下去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而是有意岔开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先说点别的事情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以此来制造轻松的气氛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调节被访者的情绪</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76383">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追问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对访谈对象刚刚陈述的疑点或没有充分说明的地方进行追问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使访谈对象顺着自己的思路继续予以回答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7041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延伸</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对访谈对象没有涉及的领域进行引导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可以拓宽范围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避免片面性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7041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当访谈对象就某一个现象回答不同问题时的陈述不尽相同时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访问者进行对比提问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57269"/>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716934"/>
          <a:ext cx="19730192" cy="3659865"/>
        </p:xfrm>
        <a:graphic>
          <a:graphicData uri="http://schemas.openxmlformats.org/drawingml/2006/table">
            <a:tbl>
              <a:tblPr/>
              <a:tblGrid>
                <a:gridCol w="1224136"/>
                <a:gridCol w="18506056"/>
              </a:tblGrid>
              <a:tr h="198767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这篇访谈在提问上具有怎样的特点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这样提问有什么好处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作者在与访谈对象的交流中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十分注意谈话的技巧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这是一篇成功的访谈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成功之处体现在哪些地方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审题目要求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明确是对访谈技巧的设问。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审访谈的提问和应答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看提问的技巧和应答的艺术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442159" cy="8887904"/>
        </p:xfrm>
        <a:graphic>
          <a:graphicData uri="http://schemas.openxmlformats.org/drawingml/2006/table">
            <a:tbl>
              <a:tblPr/>
              <a:tblGrid>
                <a:gridCol w="1080119"/>
                <a:gridCol w="18362040"/>
              </a:tblGrid>
              <a:tr h="374441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根据访谈的针对性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明确提问的艺术性。访谈是就某个人、某件事、某个特定问题去访问专家或知情者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提问要具有明显的针对性和技巧性。</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根据访谈的专题性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明确提问的集中性和条理性。访谈的问题要高度提炼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突出某一方面的问题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集中在某一个点上</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不求大求全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还要注意问题之间的顺序和逻辑性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不能东拉西扯。</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根据访谈的典型性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明确提问的问题要具有代表性。访问的对象、设定的问题、谈论的事件有一定的典型性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也就是说访谈的内容具有代表性</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08512">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通读文本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把握话题。即了解访问者和访谈对象所讨论的中心问题是什么。</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拆分问答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体会技巧。将访问者和访谈对象的文字分开</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先读提问者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访问者</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的问题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把握有哪些主要问题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问题之间有什么联系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有无铺垫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再阅读访谈对象的文字</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大致把握其阐述的内容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分析其回答的技巧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是正面回答</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还是委婉暗示。</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结合主旨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分析作用。访问者的提问有一定的技巧</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如直问、追问、推问等</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访谈对象的回答也有其特点和目的。这都要结合文章的主旨和人物的特点分析</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894743"/>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阅读下面的文字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完成题目。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思想上的勇气是敢于面对当下</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新京报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我很喜欢</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读书</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这本杂志</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觉得您执掌的</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读书</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引发的讨论也好</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专题也好</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所涉及的范围比前两个时代都扩大了</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这是既定的计划吗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黄平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计划谈不上。我参与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的编辑工作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有一点很明确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就想拓展它的领域。这一方面是时代要求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另一方面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如果我们不关心时代、当下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不关心我们的左邻右舍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缺乏世界眼光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那么我们这个清高其实是假的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真正思想上的勇气是敢于面对当下的挑战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至于你的回应是不是那么正确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能否被别人接受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那是另外的问题。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新京报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这样做的好处是可以使读者看到一些没有想到的新问题、新知识、新观点</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但可能带来了另外一种效应</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比如过于分散</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没有重点了</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5693866"/>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黄平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是一个综合性的杂志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学科领域很宽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经常发表讨论建筑、考古、人文地理、国际关系等领域的文章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它不是专业性的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它又是思想、文化类的。在这两个定位下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是否应该一定有一个不分散的东西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这是一个问题。比如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你可以集中到文史哲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甚至文史哲里面只讨论史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那就不是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新京报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一些批评认为</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读书</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u="sng" dirty="0" smtClean="0">
                <a:solidFill>
                  <a:schemeClr val="tx1">
                    <a:lumMod val="75000"/>
                    <a:lumOff val="25000"/>
                  </a:schemeClr>
                </a:solidFill>
                <a:latin typeface="微软雅黑" panose="020B0503020204020204" pitchFamily="34" charset="-122"/>
                <a:ea typeface="微软雅黑" panose="020B0503020204020204" pitchFamily="34" charset="-122"/>
              </a:rPr>
              <a:t>没有抓住当下社会最核心的问题</a:t>
            </a:r>
            <a:r>
              <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u="sng"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黄平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怎么批评都行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不过有些批评者可能是没有认真读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读书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只要客观地看看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我觉得应该很清楚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它对当代、当下甚至部分超前问题的警觉、讨论和尖锐性是有的。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请分别简析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新京报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记者三次提问的特点。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65527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81030"/>
            <a:ext cx="19508086" cy="650389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第一次提问重在营造轻松的谈话氛围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拉近与被采访者的距离。“我很喜欢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这本杂志”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以第一人称的口吻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拉近与被采访者的距离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使采访顺利开始。②第二次提问有承上启下的作用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对前一个话题进行简单总结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进而引出下一个问题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使采访过渡自然。③第三次提问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用委婉的方式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提出了有针对性的问题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既避免了场面的尴尬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又达到了采访的目的。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本来是提问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记者的这三次提问却很少用问号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这是思考的关键。第一次提问时说“我很喜欢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这本杂志”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这是用第一人称的口吻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拉近与被采访者的距离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营造轻松的谈话氛围。第二次提问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由“这样做”及“可能带来了另外一种效应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比如过于分散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没有重点了”可知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这是承上启下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可以使采访过渡自然。第三次提问时说“一些批评认为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读书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没有抓住当下社会最核心的问题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这种问法比较委婉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因为涉及较敏感的问题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这样可以避免场面的尴尬。</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5693866"/>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题型三</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探究类</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一、分析新闻的语言</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“让事实说话”是所有新闻工作者遵循的基本规则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所以新闻语言多客观叙述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极少主观评论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这就对新闻语言的准确性提出了极高的要求。但也有部分新闻在其客观叙述时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融入了个人情感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带有明显的情感性和倾向性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于是新闻的语言也就有了其丰富多彩的一面。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4093428"/>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304580" y="4644926"/>
          <a:ext cx="19442160" cy="1426464"/>
        </p:xfrm>
        <a:graphic>
          <a:graphicData uri="http://schemas.openxmlformats.org/drawingml/2006/table">
            <a:tbl>
              <a:tblPr/>
              <a:tblGrid>
                <a:gridCol w="1152128"/>
                <a:gridCol w="18290032"/>
              </a:tblGrid>
              <a:tr h="115212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所选文段语言具有怎样的特点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请结合文本简要分析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2304580" y="7021190"/>
          <a:ext cx="19298144" cy="5400600"/>
        </p:xfrm>
        <a:graphic>
          <a:graphicData uri="http://schemas.openxmlformats.org/drawingml/2006/table">
            <a:tbl>
              <a:tblPr/>
              <a:tblGrid>
                <a:gridCol w="1152128"/>
                <a:gridCol w="18146016"/>
              </a:tblGrid>
              <a:tr h="54006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71041" name="A45.EPS"/>
          <p:cNvPicPr>
            <a:picLocks noChangeAspect="1" noChangeArrowheads="1"/>
          </p:cNvPicPr>
          <p:nvPr/>
        </p:nvPicPr>
        <p:blipFill>
          <a:blip r:embed="rId1" cstate="print"/>
          <a:srcRect/>
          <a:stretch>
            <a:fillRect/>
          </a:stretch>
        </p:blipFill>
        <p:spPr bwMode="auto">
          <a:xfrm>
            <a:off x="3960764" y="7237214"/>
            <a:ext cx="11451799" cy="5040560"/>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nodeType="withEffect">
                                  <p:stCondLst>
                                    <p:cond delay="0"/>
                                  </p:stCondLst>
                                  <p:childTnLst>
                                    <p:set>
                                      <p:cBhvr>
                                        <p:cTn id="15" dur="1" fill="hold">
                                          <p:stCondLst>
                                            <p:cond delay="0"/>
                                          </p:stCondLst>
                                        </p:cTn>
                                        <p:tgtEl>
                                          <p:spTgt spid="471041"/>
                                        </p:tgtEl>
                                        <p:attrNameLst>
                                          <p:attrName>style.visibility</p:attrName>
                                        </p:attrNameLst>
                                      </p:cBhvr>
                                      <p:to>
                                        <p:strVal val="visible"/>
                                      </p:to>
                                    </p:set>
                                    <p:animEffect transition="in" filter="blinds(horizontal)">
                                      <p:cBhvr>
                                        <p:cTn id="16" dur="500"/>
                                        <p:tgtEl>
                                          <p:spTgt spid="471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2313692" y="8677374"/>
            <a:ext cx="10144196" cy="707886"/>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高考真题导航</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实用文体专攻</a:t>
            </a:r>
            <a:endParaRPr lang="zh-CN" altLang="en-US" sz="3900" dirty="0">
              <a:latin typeface="微软雅黑" panose="020B0503020204020204" pitchFamily="34" charset="-122"/>
              <a:ea typeface="微软雅黑" panose="020B0503020204020204" pitchFamily="34" charset="-122"/>
            </a:endParaRPr>
          </a:p>
        </p:txBody>
      </p:sp>
      <p:sp>
        <p:nvSpPr>
          <p:cNvPr id="9" name="TextBox 8"/>
          <p:cNvSpPr txBox="1"/>
          <p:nvPr/>
        </p:nvSpPr>
        <p:spPr>
          <a:xfrm>
            <a:off x="4094902" y="3160688"/>
            <a:ext cx="3571900" cy="1015663"/>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整体突破</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2167396" y="5437014"/>
            <a:ext cx="10011392" cy="3046988"/>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快速读懂、把握实用类文本内容</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3">
                                            <p:txEl>
                                              <p:pRg st="0" end="0"/>
                                            </p:txEl>
                                          </p:spTgt>
                                        </p:tgtEl>
                                        <p:attrNameLst>
                                          <p:attrName>style.color</p:attrName>
                                        </p:attrNameLst>
                                      </p:cBhvr>
                                      <p:to>
                                        <p:clrVal>
                                          <a:schemeClr val="accent2"/>
                                        </p:clrVal>
                                      </p:to>
                                    </p:set>
                                    <p:set>
                                      <p:cBhvr>
                                        <p:cTn id="13" dur="1000" fill="hold"/>
                                        <p:tgtEl>
                                          <p:spTgt spid="3">
                                            <p:txEl>
                                              <p:pRg st="0" end="0"/>
                                            </p:txEl>
                                          </p:spTgt>
                                        </p:tgtEl>
                                        <p:attrNameLst>
                                          <p:attrName>fillcolor</p:attrName>
                                        </p:attrNameLst>
                                      </p:cBhvr>
                                      <p:to>
                                        <p:clrVal>
                                          <a:schemeClr val="accent2"/>
                                        </p:clrVal>
                                      </p:to>
                                    </p:set>
                                    <p:set>
                                      <p:cBhvr>
                                        <p:cTn id="14" dur="10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207549"/>
            <a:ext cx="19586176" cy="88938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三、[2018·全国卷Ⅲ] 阅读下面的材料,完成7~9题。</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材料一:</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2015年是“十二五”规划的收官之年,也是调研、制定“十三五”规划的关键一年。2015年,图书出版业取得了诸多重要突破,政府部门出台的多项政策、举措更加有力;图书出版产业规模持续扩大,发展潜力持续显现。曾一度遭到电子商务冲击的实体书店,近一年来,伴随全民阅读的推广开始逆袭。全国各地新建或改造了一批大型书城,这些大型书城注重“体验”和“服务”,引入亲子阅读、创意生活、数字体验、咖啡餐饮等多元业态,逐步向文化购物中心转型,赋予了实体书店新的生命力。</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2015年,“互联网+”成为产业发展的新趋势,传统出版业转型升级及其与新兴媒体的融合是新时代下出版业发展的必由之路。在2014年出台的《关于推动新闻出版业数字化转型升级的指导意见》的基础上,出版社积极打造自身的数字出版平台,纷纷成立数</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649408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新闻语言一般是客观平实的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而这篇报道却有所不同。请对下面部分做简要分析。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原文见本讲“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题型一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把握新闻的结构思路”“三、考查叙述方式的作用”的跟踪训练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现在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计划正在实施之中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由两个州的警察护送青霉素这个仁慈的东西从新布伦瑞克运到这个奄奄一息的女孩的床头。下午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柯利蒂大夫在霍兰隧道的入口处碰到了一群焦急的记者。当那辆仁慈之车停在施贵宝实验室前面时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时间是下午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81369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32572" y="3060750"/>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这部分运用了“仁慈”“奄奄一息”“焦急”等词语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具有浓厚的感情色彩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使报道具有较强的感染力和鲜明的倾向性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或“体现了对小女孩的关心和人道主义情怀”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。如将青霉素称为“仁慈的东西”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因为它能救小女孩的性命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将车称为“仁慈之车”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因为它快速运来了药物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体现了作者对小女孩即将得救的喜悦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以及对人们爱心的赞颂。</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解答本题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首先确定内容为多方救助生命垂危的小女孩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题干要求已经明确了答题的方向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就是以选出的段落部分为根据来证实本篇新闻的语言不是客观平实的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而是含有作者感情的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然后找出含有作者的感情的具体词语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并加以分析即可。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4093428"/>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二、探究新闻的社会价值</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新闻是对新近发生的具有一定社会价值的人和事实的报道。其社会价值主要包括政治价值、历史价值和人生价值等方面。探究新闻的社会价值主要是发掘新闻传达的信息在多大程度上影响到了受众的观念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传递出了怎样的正能量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304580" y="4644926"/>
          <a:ext cx="19442160" cy="4279392"/>
        </p:xfrm>
        <a:graphic>
          <a:graphicData uri="http://schemas.openxmlformats.org/drawingml/2006/table">
            <a:tbl>
              <a:tblPr/>
              <a:tblGrid>
                <a:gridCol w="1152128"/>
                <a:gridCol w="18290032"/>
              </a:tblGrid>
              <a:tr h="115212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如何看待文中某人或某个观点或某种现象对后世的影响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这篇报道具有很高的社会价值。请结合文本和新闻背景谈谈你的理解。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这篇新闻报道发表后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在社会中引起了巨大反响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你怎样看待这种社会效应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新闻报道的现象引起了社会各方面的关注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请探析各方面的关注点是否相同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5212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看清题干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明确题目要求是对新闻价值的分析评价。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准确把握新闻写作的背景和作者的写作意图</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5237"/>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304580" y="4140870"/>
          <a:ext cx="19298144" cy="5705856"/>
        </p:xfrm>
        <a:graphic>
          <a:graphicData uri="http://schemas.openxmlformats.org/drawingml/2006/table">
            <a:tbl>
              <a:tblPr/>
              <a:tblGrid>
                <a:gridCol w="1152128"/>
                <a:gridCol w="18146016"/>
              </a:tblGrid>
              <a:tr h="54006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注意客观性与主观性相统一。新闻作品强调客观性理念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主张“用事实说话”。新闻一般客观报道事实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但选取这个事实而不选取那个事实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就体现了作者的立场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同时也反映了新闻报道的倾向性。其观点是隐性的、含蓄的。答题时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一定要准确理解作者“要说的话”及其所报道的倾向性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注意新闻价值和功能的多样性。新闻的基本功能是传播信息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此外还有教育功能、宣传功能、服务功能、监督功能、娱乐功能等。在分析新闻文本的社会价值和功能时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要考虑其多样性。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抓住主要观点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尊重文本事实。答此类题目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要找准文本的主要观点和基本倾向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对观点和倾向解读要能体现出自我认识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评价要尊重文本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尊重事实</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72718"/>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232572" y="3780830"/>
          <a:ext cx="19298144" cy="8280920"/>
        </p:xfrm>
        <a:graphic>
          <a:graphicData uri="http://schemas.openxmlformats.org/drawingml/2006/table">
            <a:tbl>
              <a:tblPr/>
              <a:tblGrid>
                <a:gridCol w="1152128"/>
                <a:gridCol w="18146016"/>
              </a:tblGrid>
              <a:tr h="828092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A46.EPS"/>
          <p:cNvPicPr/>
          <p:nvPr/>
        </p:nvPicPr>
        <p:blipFill>
          <a:blip r:embed="rId1" cstate="print"/>
          <a:stretch>
            <a:fillRect/>
          </a:stretch>
        </p:blipFill>
        <p:spPr>
          <a:xfrm>
            <a:off x="3888756" y="4212878"/>
            <a:ext cx="9289032" cy="763284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4093428"/>
          </a:xfrm>
          <a:prstGeom prst="rect">
            <a:avLst/>
          </a:prstGeom>
          <a:noFill/>
        </p:spPr>
        <p:txBody>
          <a:bodyPr wrap="square" rtlCol="0">
            <a:spAutoFit/>
          </a:bodyPr>
          <a:lstStyle/>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跟踪训练</a:t>
            </a:r>
            <a:endPar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这篇报道具有很高的社会价值。请结合文本和新闻背景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谈谈你的理解。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原文见“本讲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题型一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把握新闻的结构思路”“ 三、考查叙述方式的作用”的“跟踪训练”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2988742"/>
            <a:ext cx="19800000" cy="87129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32572" y="3060750"/>
            <a:ext cx="19508086" cy="866448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体现了对生命的尊重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弘扬了一种“不抛弃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不放弃”的人道主义精神。②歌颂了人与人之间友好互助、团结一致的精神。③增强了当时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二战时期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美国人民终将赢得战争胜利的信心。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此仅为答案要点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具体分析略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解答本题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首先要审好题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抓住题干中的有效信息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即题干中的“社会价值”和“请结合文本和新闻背景”。“社会价值”能在文本中体现出来的就是本文的主旨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对生命的尊重”“团结友爱”等。若结合注释“这篇报道发表于第二次世界大战期间的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1943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月”来看这篇新闻的“社会价值”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那就是这篇文章对美国的影响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1944</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年普利策新闻奖”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可见这篇新闻影响之大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作用之大。然后按照答题步骤有序作答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明观点。深入思考从文本中挖掘出的这则新闻的社会价值。第二步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引论据。从文中找到支撑自己观点的论据。如众人克服诸多困难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运来青霉素救治小女孩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体现了对生命的尊重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报道出来以后在美国社会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乃至全世界都有强烈反响。第三步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精论述。从上一步找到的论据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需要与观点对接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进行归纳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回扣观点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如“对生命的尊重”“不抛弃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不放弃”的人道主义精神等。第四步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做小结。整合上几步获取的信息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分条作答。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32949"/>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分讲一</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分讲二</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3" action="ppaction://hlinksldjump"/>
              </a:rPr>
              <a:t>分讲三</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239404" y="7035706"/>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传记阅读</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2</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6" presetClass="emph" presetSubtype="0" fill="hold" grpId="0" nodeType="afterEffect">
                                  <p:stCondLst>
                                    <p:cond delay="0"/>
                                  </p:stCondLst>
                                  <p:iterate type="lt">
                                    <p:tmPct val="4000"/>
                                  </p:iterate>
                                  <p:childTnLst>
                                    <p:set>
                                      <p:cBhvr override="childStyle">
                                        <p:cTn id="10" dur="1000" fill="hold"/>
                                        <p:tgtEl>
                                          <p:spTgt spid="5">
                                            <p:txEl>
                                              <p:pRg st="0" end="0"/>
                                            </p:txEl>
                                          </p:spTgt>
                                        </p:tgtEl>
                                        <p:attrNameLst>
                                          <p:attrName>style.color</p:attrName>
                                        </p:attrNameLst>
                                      </p:cBhvr>
                                      <p:to>
                                        <p:clrVal>
                                          <a:schemeClr val="accent2"/>
                                        </p:clrVal>
                                      </p:to>
                                    </p:set>
                                    <p:set>
                                      <p:cBhvr>
                                        <p:cTn id="11" dur="1000" fill="hold"/>
                                        <p:tgtEl>
                                          <p:spTgt spid="5">
                                            <p:txEl>
                                              <p:pRg st="0" end="0"/>
                                            </p:txEl>
                                          </p:spTgt>
                                        </p:tgtEl>
                                        <p:attrNameLst>
                                          <p:attrName>fillcolor</p:attrName>
                                        </p:attrNameLst>
                                      </p:cBhvr>
                                      <p:to>
                                        <p:clrVal>
                                          <a:schemeClr val="accent2"/>
                                        </p:clrVal>
                                      </p:to>
                                    </p:set>
                                    <p:set>
                                      <p:cBhvr>
                                        <p:cTn id="12" dur="1000" fill="hold"/>
                                        <p:tgtEl>
                                          <p:spTgt spid="5">
                                            <p:txEl>
                                              <p:pRg st="0" end="0"/>
                                            </p:txEl>
                                          </p:spTgt>
                                        </p:tgtEl>
                                        <p:attrNameLst>
                                          <p:attrName>fill.type</p:attrName>
                                        </p:attrNameLst>
                                      </p:cBhvr>
                                      <p:to>
                                        <p:strVal val="solid"/>
                                      </p:to>
                                    </p:set>
                                  </p:childTnLst>
                                </p:cTn>
                              </p:par>
                              <p:par>
                                <p:cTn id="13" presetID="10" presetClass="emph" presetSubtype="0" fill="hold" nodeType="withEffect">
                                  <p:stCondLst>
                                    <p:cond delay="0"/>
                                  </p:stCondLst>
                                  <p:iterate type="lt">
                                    <p:tmPct val="0"/>
                                  </p:iterate>
                                  <p:childTnLst>
                                    <p:anim calcmode="discrete" valueType="str">
                                      <p:cBhvr override="childStyle">
                                        <p:cTn id="14"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5593910" y="6184677"/>
            <a:ext cx="8519982"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5400924" y="4356894"/>
            <a:ext cx="12817424" cy="1569660"/>
          </a:xfrm>
          <a:prstGeom prst="rect">
            <a:avLst/>
          </a:prstGeom>
          <a:noFill/>
        </p:spPr>
        <p:txBody>
          <a:bodyPr wrap="square" rtlCol="0">
            <a:spAutoFit/>
          </a:bodyPr>
          <a:lstStyle/>
          <a:p>
            <a:r>
              <a:rPr lang="zh-CN" altLang="en-US" sz="9600" b="1" dirty="0" smtClean="0">
                <a:solidFill>
                  <a:srgbClr val="E9C355"/>
                </a:solidFill>
                <a:latin typeface="微软雅黑" panose="020B0503020204020204" pitchFamily="34" charset="-122"/>
                <a:ea typeface="微软雅黑" panose="020B0503020204020204" pitchFamily="34" charset="-122"/>
              </a:rPr>
              <a:t>分讲一　综合性选择题</a:t>
            </a:r>
            <a:endParaRPr lang="zh-CN" altLang="en-US" sz="9600" b="1"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5328916" y="5941070"/>
            <a:ext cx="1245738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6" presetClass="emph" presetSubtype="0" fill="hold" grpId="0" nodeType="afterEffect">
                                  <p:stCondLst>
                                    <p:cond delay="0"/>
                                  </p:stCondLst>
                                  <p:iterate type="lt">
                                    <p:tmPct val="4000"/>
                                  </p:iterate>
                                  <p:childTnLst>
                                    <p:set>
                                      <p:cBhvr override="childStyle">
                                        <p:cTn id="10" dur="1000" fill="hold"/>
                                        <p:tgtEl>
                                          <p:spTgt spid="5">
                                            <p:txEl>
                                              <p:pRg st="0" end="0"/>
                                            </p:txEl>
                                          </p:spTgt>
                                        </p:tgtEl>
                                        <p:attrNameLst>
                                          <p:attrName>style.color</p:attrName>
                                        </p:attrNameLst>
                                      </p:cBhvr>
                                      <p:to>
                                        <p:clrVal>
                                          <a:schemeClr val="accent2"/>
                                        </p:clrVal>
                                      </p:to>
                                    </p:set>
                                    <p:set>
                                      <p:cBhvr>
                                        <p:cTn id="11" dur="1000" fill="hold"/>
                                        <p:tgtEl>
                                          <p:spTgt spid="5">
                                            <p:txEl>
                                              <p:pRg st="0" end="0"/>
                                            </p:txEl>
                                          </p:spTgt>
                                        </p:tgtEl>
                                        <p:attrNameLst>
                                          <p:attrName>fillcolor</p:attrName>
                                        </p:attrNameLst>
                                      </p:cBhvr>
                                      <p:to>
                                        <p:clrVal>
                                          <a:schemeClr val="accent2"/>
                                        </p:clrVal>
                                      </p:to>
                                    </p:set>
                                    <p:set>
                                      <p:cBhvr>
                                        <p:cTn id="12" dur="1000" fill="hold"/>
                                        <p:tgtEl>
                                          <p:spTgt spid="5">
                                            <p:txEl>
                                              <p:pRg st="0" end="0"/>
                                            </p:txEl>
                                          </p:spTgt>
                                        </p:tgtEl>
                                        <p:attrNameLst>
                                          <p:attrName>fill.type</p:attrName>
                                        </p:attrNameLst>
                                      </p:cBhvr>
                                      <p:to>
                                        <p:strVal val="solid"/>
                                      </p:to>
                                    </p:set>
                                  </p:childTnLst>
                                </p:cTn>
                              </p:par>
                              <p:par>
                                <p:cTn id="13" presetID="10" presetClass="emph" presetSubtype="0" fill="hold" nodeType="withEffect">
                                  <p:stCondLst>
                                    <p:cond delay="0"/>
                                  </p:stCondLst>
                                  <p:iterate type="lt">
                                    <p:tmPct val="0"/>
                                  </p:iterate>
                                  <p:childTnLst>
                                    <p:anim calcmode="discrete" valueType="str">
                                      <p:cBhvr override="childStyle">
                                        <p:cTn id="14"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05970"/>
            <a:ext cx="19786046" cy="104940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字出版部门,专门负责数字出版相关工作。诸多新改变和新方法让出版与市场的距离更近,如众筹出版、微店卖书及微博、微信营销,改变后的赢利模式也让出版的效率变得更高。</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[摘编自陈敏利《图书出版业品牌报告(2016)》]</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just">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材料二:</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图1　2010—2015年实体店渠道市场码洋规模及年度增长率比较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41" name="QG3.EPS" descr="id:2147499091;FounderCES"/>
          <p:cNvPicPr>
            <a:picLocks noChangeAspect="1"/>
          </p:cNvPicPr>
          <p:nvPr/>
        </p:nvPicPr>
        <p:blipFill>
          <a:blip r:embed="rId1"/>
          <a:stretch>
            <a:fillRect/>
          </a:stretch>
        </p:blipFill>
        <p:spPr>
          <a:xfrm>
            <a:off x="7310120" y="6373495"/>
            <a:ext cx="10106660" cy="4446270"/>
          </a:xfrm>
          <a:prstGeom prst="rect">
            <a:avLst/>
          </a:prstGeom>
        </p:spPr>
      </p:pic>
    </p:spTree>
  </p:cSld>
  <p:clrMapOvr>
    <a:masterClrMapping/>
  </p:clrMapOvr>
  <p:transition>
    <p:pull dir="d"/>
  </p:transition>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9" name="表格 8"/>
          <p:cNvGraphicFramePr>
            <a:graphicFrameLocks noGrp="1"/>
          </p:cNvGraphicFramePr>
          <p:nvPr/>
        </p:nvGraphicFramePr>
        <p:xfrm>
          <a:off x="2088556" y="3204766"/>
          <a:ext cx="19298144" cy="8462703"/>
        </p:xfrm>
        <a:graphic>
          <a:graphicData uri="http://schemas.openxmlformats.org/drawingml/2006/table">
            <a:tbl>
              <a:tblPr/>
              <a:tblGrid>
                <a:gridCol w="1872208"/>
                <a:gridCol w="3024336"/>
                <a:gridCol w="14401600"/>
              </a:tblGrid>
              <a:tr h="100811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释义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129614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第一步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圈点勾画相关要点。这些圈点勾画的内容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为下一步的对比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提供了依据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r>
              <a:tr h="1296144">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第二步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切开选项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比对选项与原文内容有无偏差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考生的任务是看选项内容与原文内容是否相同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主要是人物、事件、细节等方面的异同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888431">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比对命题人的“理解和分析”是否正确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主要体现在命题人对事件的原因、结果、意义、影响等方面的“理解和分析”。考生要对比命题人的“理解和分析”与原文实际内容、作者意图是否一致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它不仅要求考生对选项提到的人物、事件、细节所在的上下文有清楚的认知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还要求考生整体把握文本内容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判断正误。判断正误的切入点有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意义作用的辨析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成功条件的分析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分析某种结果的原因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1614801"/>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技法演示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题目见“整体突破”的“模板示范二”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Ⅱ</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吴文俊的数学世界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选择题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716932"/>
          <a:ext cx="19442160" cy="6408714"/>
        </p:xfrm>
        <a:graphic>
          <a:graphicData uri="http://schemas.openxmlformats.org/drawingml/2006/table">
            <a:tbl>
              <a:tblPr/>
              <a:tblGrid>
                <a:gridCol w="1296144"/>
                <a:gridCol w="6192688"/>
                <a:gridCol w="8784976"/>
                <a:gridCol w="3168352"/>
              </a:tblGrid>
              <a:tr h="112290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切开选项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对应原文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42906">
                <a:tc rowSpan="2">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在上海交大读书期间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吴文俊因为对数学不感兴趣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曾一度想转到物理系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吴文俊就进了上海交大数学系。……吴文俊向来是以兴趣为先导来读书的。因为他对物理有兴趣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甚至一度想要转系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“对数学不感兴趣”无中生有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文中只是说“对物理有兴趣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甚至一度想要转系”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642906">
                <a:tc vMerge="1">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后来遇见一位高明的数学老师武崇林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他才打消了转系念头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大三时教数学的武崇林老师帮助他摆脱了专业上的困惑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使他认识到数学的巨大魅力</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bl>
          </a:graphicData>
        </a:graphic>
      </p:graphicFrame>
      <p:sp>
        <p:nvSpPr>
          <p:cNvPr id="11" name="矩形 10"/>
          <p:cNvSpPr/>
          <p:nvPr/>
        </p:nvSpPr>
        <p:spPr>
          <a:xfrm>
            <a:off x="4464820" y="6949182"/>
            <a:ext cx="3240360" cy="576064"/>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6346140" y="6949182"/>
            <a:ext cx="2088232" cy="576064"/>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721404" y="7741270"/>
            <a:ext cx="2304256"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linds(horizontal)">
                                      <p:cBhvr>
                                        <p:cTn id="14" dur="500"/>
                                        <p:tgtEl>
                                          <p:spTgt spid="11"/>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animBg="1"/>
      <p:bldP spid="12" grpId="0" animBg="1"/>
      <p:bldP spid="13" grpId="0" animBg="1"/>
    </p:bld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60750"/>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284886"/>
          <a:ext cx="19442160" cy="6669821"/>
        </p:xfrm>
        <a:graphic>
          <a:graphicData uri="http://schemas.openxmlformats.org/drawingml/2006/table">
            <a:tbl>
              <a:tblPr/>
              <a:tblGrid>
                <a:gridCol w="1296144"/>
                <a:gridCol w="6192688"/>
                <a:gridCol w="8784976"/>
                <a:gridCol w="3168352"/>
              </a:tblGrid>
              <a:tr h="90910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切开选项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对应原文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18202">
                <a:tc rowSpan="2">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吴文俊清楚地看到信息时代数学的发展趋势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受到中国古代数学的启发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他从事机器定理证明也是这样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极其敏锐地看出了信息时代数学的发展趋势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他的研究受到中国古代数学的启发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汲取了中国传统数学的养分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符合原文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18202">
                <a:tc vMerge="1">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提出了用计算机实现数学定理证明的方法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做出了影响深远的贡献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使用吴先生的方法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几乎所有数学定理的证明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都可以由计算机来完成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从而让人类把精力放到更加宏观的层面上去思考问题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60750"/>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284886"/>
          <a:ext cx="19442160" cy="7492781"/>
        </p:xfrm>
        <a:graphic>
          <a:graphicData uri="http://schemas.openxmlformats.org/drawingml/2006/table">
            <a:tbl>
              <a:tblPr/>
              <a:tblGrid>
                <a:gridCol w="1296144"/>
                <a:gridCol w="6624736"/>
                <a:gridCol w="8568952"/>
                <a:gridCol w="2952328"/>
              </a:tblGrid>
              <a:tr h="90910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切开选项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对应原文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18202">
                <a:tc rowSpan="2">
                  <a:txBody>
                    <a:bodyPr/>
                    <a:lstStyle/>
                    <a:p>
                      <a:pPr marL="0" algn="ctr" defTabSz="2118995" rtl="0" eaLnBrk="1" latinLnBrk="0" hangingPunct="1">
                        <a:lnSpc>
                          <a:spcPct val="15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吴文俊能够清醒地认识到中国数学</a:t>
                      </a: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研究领域</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存在的主要问题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从事数学研究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吴文俊特别强调数学思维。他说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“要创新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就要独立思考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就不能总是跟着人家亦步亦趋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当然开始的时候参考借鉴也是必要的。……”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原文只是说“吴文俊特别强调数学思维”</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没提到“中国数学研究领域存在的主要问题”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18202">
                <a:tc vMerge="1">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期待着未来的中国数学家开拓创新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取得巨大成就</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从而实现中华民族的复兴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所以不能忽略学习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可是除了学习之外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还要能够独立思考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这是创新的必要条件。现在摆在中国面前的是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数学就要靠下一代、下下代在创新方面取得巨大成功……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bl>
          </a:graphicData>
        </a:graphic>
      </p:graphicFrame>
      <p:sp>
        <p:nvSpPr>
          <p:cNvPr id="11" name="矩形 10"/>
          <p:cNvSpPr/>
          <p:nvPr/>
        </p:nvSpPr>
        <p:spPr>
          <a:xfrm>
            <a:off x="7633172" y="6085086"/>
            <a:ext cx="2376264"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528716" y="6949182"/>
            <a:ext cx="604867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0369476" y="5365006"/>
            <a:ext cx="8064896"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animBg="1"/>
      <p:bldP spid="12" grpId="0" animBg="1"/>
      <p:bldP spid="13" grpId="0" animBg="1"/>
    </p:bld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60750"/>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284886"/>
          <a:ext cx="19442160" cy="7492781"/>
        </p:xfrm>
        <a:graphic>
          <a:graphicData uri="http://schemas.openxmlformats.org/drawingml/2006/table">
            <a:tbl>
              <a:tblPr/>
              <a:tblGrid>
                <a:gridCol w="1296144"/>
                <a:gridCol w="6624736"/>
                <a:gridCol w="8568952"/>
                <a:gridCol w="2952328"/>
              </a:tblGrid>
              <a:tr h="90910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切开选项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对应原文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18202">
                <a:tc rowSpan="2">
                  <a:txBody>
                    <a:bodyPr/>
                    <a:lstStyle/>
                    <a:p>
                      <a:pPr marL="0" algn="ctr" defTabSz="2118995" rtl="0" eaLnBrk="1" latinLnBrk="0" hangingPunct="1">
                        <a:lnSpc>
                          <a:spcPct val="15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外国不少数学家只靠巧思妙想研究数学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尽管名气很大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外国许多数学家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尽管有的我非常佩服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可是我并不认同他们靠所谓巧思妙想研究数学的方法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“只靠”说法过于绝对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18202">
                <a:tc vMerge="1">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吴文俊却并不认同他们的研究成果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而是坚持用自己以客观为主的方法研究数学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可是我并不认同他们靠所谓巧思妙想研究数学的方法。应该根据客观实际具体分析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一切以事实为主。这是我主要的想法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不认同的是“靠所谓巧思妙想研究数学的方法”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而不是“研究成果”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T w="12700" cap="flat" cmpd="sng" algn="ctr">
                      <a:solidFill>
                        <a:srgbClr val="666666"/>
                      </a:solidFill>
                      <a:prstDash val="solid"/>
                      <a:round/>
                      <a:headEnd type="none" w="med" len="med"/>
                      <a:tailEnd type="none" w="med" len="med"/>
                    </a:lnT>
                  </a:tcPr>
                </a:tc>
              </a:tr>
            </a:tbl>
          </a:graphicData>
        </a:graphic>
      </p:graphicFrame>
      <p:sp>
        <p:nvSpPr>
          <p:cNvPr id="11" name="矩形 10"/>
          <p:cNvSpPr/>
          <p:nvPr/>
        </p:nvSpPr>
        <p:spPr>
          <a:xfrm>
            <a:off x="7201124" y="5725046"/>
            <a:ext cx="100811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65020" y="8533358"/>
            <a:ext cx="3744416"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449596" y="8533358"/>
            <a:ext cx="7056784"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28716" y="9253438"/>
            <a:ext cx="936104"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081444" y="9325446"/>
            <a:ext cx="288032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linds(horizontal)">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animBg="1"/>
      <p:bldP spid="12" grpId="0" animBg="1"/>
      <p:bldP spid="13" grpId="0" animBg="1"/>
      <p:bldP spid="15" grpId="0" animBg="1"/>
      <p:bldP spid="16" grpId="0" animBg="1"/>
    </p:bld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60750"/>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284886"/>
          <a:ext cx="19442160" cy="6019143"/>
        </p:xfrm>
        <a:graphic>
          <a:graphicData uri="http://schemas.openxmlformats.org/drawingml/2006/table">
            <a:tbl>
              <a:tblPr/>
              <a:tblGrid>
                <a:gridCol w="1296144"/>
                <a:gridCol w="6624736"/>
                <a:gridCol w="8208912"/>
                <a:gridCol w="3312368"/>
              </a:tblGrid>
              <a:tr h="90910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切开选项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对应原文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18202">
                <a:tc rowSpan="2">
                  <a:txBody>
                    <a:bodyPr/>
                    <a:lstStyle/>
                    <a:p>
                      <a:pPr marL="0" algn="ctr" defTabSz="2118995" rtl="0" eaLnBrk="1" latinLnBrk="0" hangingPunct="1">
                        <a:lnSpc>
                          <a:spcPct val="15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E</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吴文俊在拓扑学、机器定理证明、数学机械化等领域都取得了很多独创性成果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吴文俊做拓扑研究……做出了影响深远的贡献……开创了具有中国传统数学特点的数学机械化之路……首次实现了高效的几何定理自动证明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符合原文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18202">
                <a:tc vMerge="1">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获得了国际数学界同行的高度认可与评价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相关链接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r>
            </a:tbl>
          </a:graphicData>
        </a:graphic>
      </p:graphicFrame>
      <p:sp>
        <p:nvSpPr>
          <p:cNvPr id="11" name="矩形 10"/>
          <p:cNvSpPr/>
          <p:nvPr/>
        </p:nvSpPr>
        <p:spPr>
          <a:xfrm>
            <a:off x="5832972" y="5797054"/>
            <a:ext cx="136815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705180" y="5725046"/>
            <a:ext cx="2232248"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385700" y="5365006"/>
            <a:ext cx="1872208"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464820" y="6589142"/>
            <a:ext cx="2304256"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609108" y="6669534"/>
            <a:ext cx="64807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92812" y="7381230"/>
            <a:ext cx="244827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6346140" y="5365006"/>
            <a:ext cx="180020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0081444" y="6085086"/>
            <a:ext cx="136815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2313692" y="6157094"/>
            <a:ext cx="136815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585500" y="6949182"/>
            <a:ext cx="324036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4545940" y="6949182"/>
            <a:ext cx="100811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153452" y="7741270"/>
            <a:ext cx="3744416"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633172" y="8749382"/>
            <a:ext cx="244827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528716" y="9541470"/>
            <a:ext cx="244827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linds(horizontal)">
                                      <p:cBhvr>
                                        <p:cTn id="31" dur="500"/>
                                        <p:tgtEl>
                                          <p:spTgt spid="1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linds(horizontal)">
                                      <p:cBhvr>
                                        <p:cTn id="34" dur="500"/>
                                        <p:tgtEl>
                                          <p:spTgt spid="20"/>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blinds(horizontal)">
                                      <p:cBhvr>
                                        <p:cTn id="37" dur="500"/>
                                        <p:tgtEl>
                                          <p:spTgt spid="21"/>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blinds(horizontal)">
                                      <p:cBhvr>
                                        <p:cTn id="40" dur="500"/>
                                        <p:tgtEl>
                                          <p:spTgt spid="22"/>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blinds(horizontal)">
                                      <p:cBhvr>
                                        <p:cTn id="43" dur="500"/>
                                        <p:tgtEl>
                                          <p:spTgt spid="23"/>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blinds(horizontal)">
                                      <p:cBhvr>
                                        <p:cTn id="46" dur="500"/>
                                        <p:tgtEl>
                                          <p:spTgt spid="24"/>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blinds(horizontal)">
                                      <p:cBhvr>
                                        <p:cTn id="49" dur="500"/>
                                        <p:tgtEl>
                                          <p:spTgt spid="25"/>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blinds(horizontal)">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animBg="1"/>
      <p:bldP spid="12" grpId="0" animBg="1"/>
      <p:bldP spid="13" grpId="0" animBg="1"/>
      <p:bldP spid="15" grpId="0" animBg="1"/>
      <p:bldP spid="16" grpId="0" animBg="1"/>
      <p:bldP spid="17"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裘法祖</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献身医学</a:t>
            </a: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大爱无疆</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刘志伟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裘法祖是公认的医学专家。在近一个世纪的人生岁月里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裘法祖以崇高的思想境界、高尚的人格魅力、渊博的学识、精湛的医术、仁厚的爱心、博大的胸怀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致力于祖国的医疗卫生、教育、科研事业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在中国现代外科学创立和发展中所做出的贡献令人仰止。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黑体" panose="02010609060101010101" pitchFamily="49" charset="-122"/>
                <a:ea typeface="黑体" panose="02010609060101010101" pitchFamily="49" charset="-122"/>
                <a:cs typeface="Courier New" panose="02070309020205020404" pitchFamily="49" charset="0"/>
              </a:rPr>
              <a:t>只有弟子做得更好</a:t>
            </a:r>
            <a:r>
              <a:rPr lang="en-US" altLang="zh-CN" sz="4000" kern="100" dirty="0" smtClean="0">
                <a:solidFill>
                  <a:schemeClr val="tx1">
                    <a:lumMod val="75000"/>
                    <a:lumOff val="25000"/>
                  </a:schemeClr>
                </a:solidFill>
                <a:latin typeface="黑体" panose="02010609060101010101" pitchFamily="49" charset="-122"/>
                <a:ea typeface="黑体" panose="02010609060101010101" pitchFamily="49" charset="-122"/>
                <a:cs typeface="Courier New" panose="02070309020205020404" pitchFamily="49" charset="0"/>
              </a:rPr>
              <a:t>,</a:t>
            </a:r>
            <a:r>
              <a:rPr lang="zh-CN" altLang="en-US" sz="4000" kern="100" dirty="0" smtClean="0">
                <a:solidFill>
                  <a:schemeClr val="tx1">
                    <a:lumMod val="75000"/>
                    <a:lumOff val="25000"/>
                  </a:schemeClr>
                </a:solidFill>
                <a:latin typeface="黑体" panose="02010609060101010101" pitchFamily="49" charset="-122"/>
                <a:ea typeface="黑体" panose="02010609060101010101" pitchFamily="49" charset="-122"/>
                <a:cs typeface="Courier New" panose="02070309020205020404" pitchFamily="49" charset="0"/>
              </a:rPr>
              <a:t>医学科学家才是成功的</a:t>
            </a:r>
            <a:endParaRPr lang="zh-CN" altLang="en-US" sz="4000" kern="100" dirty="0" smtClean="0">
              <a:solidFill>
                <a:schemeClr val="tx1">
                  <a:lumMod val="75000"/>
                  <a:lumOff val="25000"/>
                </a:schemeClr>
              </a:solidFill>
              <a:latin typeface="黑体" panose="02010609060101010101" pitchFamily="49" charset="-122"/>
              <a:ea typeface="黑体" panose="02010609060101010101" pitchFamily="49"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同济医院原院长陈安民回忆当年裘老带学生的情景说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裘老查房时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我们这些负责主诉病情的年轻医生最紧张了。如果对病人病情了解不准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回答不出问题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裘老一定会狠狠批评。”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8893810"/>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裘法祖说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只有弟子做得更好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医学科学家才是成功的。”长期以来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他为我国培养了一代又一代的医学人才。仅在同济医院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经裘老培养起来的副教授以上的医学人才就有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多位。国内肝胆外科专家吴孟超、首例断肢再植创始人之一的钱允庆、器官移植专家夏穗生都是他的得意门生。</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裘法祖是临床医学家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但非常重视科学研究。常常是一边看病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一边搞科研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白天看病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晚上搞科研。由他提出并亲自主持或指导的大型外科科研专题包括胆总管十二指肠吻合术、肝门解剖与肝切除术、肝移植等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其科研成果分别获第一届全国科学大会奖、卫生部科技成果奖、中国医学科学奖。</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他还把大半精力花在了医学教育上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在担任全国高等医学院校医学专业教材编审委员会主任委员的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他主持编写了以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年制医学教材为主体的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多种医学教材。我国现在的外科医学主流教材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都是他一手策划和组织编写的。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8894743"/>
          </a:xfrm>
          <a:prstGeom prst="rect">
            <a:avLst/>
          </a:prstGeom>
          <a:noFill/>
        </p:spPr>
        <p:txBody>
          <a:bodyPr wrap="square" rtlCol="0">
            <a:spAutoFit/>
          </a:bodyPr>
          <a:lstStyle/>
          <a:p>
            <a:pPr algn="ctr">
              <a:lnSpc>
                <a:spcPct val="130000"/>
              </a:lnSpc>
              <a:spcAft>
                <a:spcPts val="0"/>
              </a:spcAft>
            </a:pPr>
            <a:r>
              <a:rPr lang="zh-CN" altLang="en-US" sz="4000" kern="100" dirty="0" smtClean="0">
                <a:solidFill>
                  <a:schemeClr val="tx1">
                    <a:lumMod val="75000"/>
                    <a:lumOff val="25000"/>
                  </a:schemeClr>
                </a:solidFill>
                <a:latin typeface="黑体" panose="02010609060101010101" pitchFamily="49" charset="-122"/>
                <a:ea typeface="黑体" panose="02010609060101010101" pitchFamily="49" charset="-122"/>
                <a:cs typeface="Courier New" panose="02070309020205020404" pitchFamily="49" charset="0"/>
              </a:rPr>
              <a:t>不多开一刀</a:t>
            </a:r>
            <a:r>
              <a:rPr lang="en-US" altLang="zh-CN" sz="4000" kern="100" dirty="0" smtClean="0">
                <a:solidFill>
                  <a:schemeClr val="tx1">
                    <a:lumMod val="75000"/>
                    <a:lumOff val="25000"/>
                  </a:schemeClr>
                </a:solidFill>
                <a:latin typeface="黑体" panose="02010609060101010101" pitchFamily="49" charset="-122"/>
                <a:ea typeface="黑体" panose="02010609060101010101" pitchFamily="49" charset="-122"/>
                <a:cs typeface="Courier New" panose="02070309020205020404" pitchFamily="49" charset="0"/>
              </a:rPr>
              <a:t>,</a:t>
            </a:r>
            <a:r>
              <a:rPr lang="zh-CN" altLang="en-US" sz="4000" kern="100" dirty="0" smtClean="0">
                <a:solidFill>
                  <a:schemeClr val="tx1">
                    <a:lumMod val="75000"/>
                    <a:lumOff val="25000"/>
                  </a:schemeClr>
                </a:solidFill>
                <a:latin typeface="黑体" panose="02010609060101010101" pitchFamily="49" charset="-122"/>
                <a:ea typeface="黑体" panose="02010609060101010101" pitchFamily="49" charset="-122"/>
                <a:cs typeface="Courier New" panose="02070309020205020404" pitchFamily="49" charset="0"/>
              </a:rPr>
              <a:t>不少缝一针</a:t>
            </a:r>
            <a:endParaRPr lang="zh-CN" altLang="en-US" sz="4000" kern="100" dirty="0" smtClean="0">
              <a:solidFill>
                <a:schemeClr val="tx1">
                  <a:lumMod val="75000"/>
                  <a:lumOff val="25000"/>
                </a:schemeClr>
              </a:solidFill>
              <a:latin typeface="黑体" panose="02010609060101010101" pitchFamily="49" charset="-122"/>
              <a:ea typeface="黑体" panose="02010609060101010101" pitchFamily="49"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年的医学生涯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造就了他“不多开一刀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不少缝一针”的“裘氏刀法”。同济医院骨科专家罗永湘说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裘老术前准备认真仔细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术中一丝不苟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整个手术干净利索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一场手术下来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几乎没有废动作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体现了极强的手术驾驭能力。也正因为此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裘法祖施行手术无数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未错一刀。他的手术台被认为是最安全的手术台。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除此之外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裘法祖是我国医学界力主器官移植第一人。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世纪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他创建了我国第一个器官移植研究所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创办了我国第一本器官移植杂志。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裘法祖深深地爱着医学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酷爱钻研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异常勤奋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即使高龄也从未放松学习。对于医学前沿的手术法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对于疑难杂症治疗的手术法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他往往学习到深夜。在勤奋学习的基础上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他博采众长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改进了不少于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种的手术操作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突出的有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局部麻醉下甲状腺大部切除术。此种操作手术视野显露非常清楚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层次分明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定位正确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出血少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避免了对喉返神经和甲状旁腺的损伤。改变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国外切除胃体积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以上的老规则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切除部分稍稍超过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术后病人不会发生小胃症状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溃疡又不会复发。这些手术操作为广大外科医生提供了及时的帮助。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同济医院外科专家吴在德说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裘老的手术操作和手术风格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对国内普通外科产生了巨大影响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他被称为外科全才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被公认为中国外科界的一把宝刀。他在不少疑难杂症再次手术中独具‘绝招’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在腹部外科、神经外科、泌尿外科、骨科等领域均有很深的造诣。其手术技术之精湛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被誉为‘要划破两张纸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下面的第三张一定完好’。”</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黑体" panose="02010609060101010101" pitchFamily="49" charset="-122"/>
                <a:ea typeface="黑体" panose="02010609060101010101" pitchFamily="49" charset="-122"/>
                <a:cs typeface="Courier New" panose="02070309020205020404" pitchFamily="49" charset="0"/>
              </a:rPr>
              <a:t>医术不论高低</a:t>
            </a:r>
            <a:r>
              <a:rPr lang="en-US" altLang="zh-CN" sz="4000" kern="100" dirty="0" smtClean="0">
                <a:solidFill>
                  <a:schemeClr val="tx1">
                    <a:lumMod val="75000"/>
                    <a:lumOff val="25000"/>
                  </a:schemeClr>
                </a:solidFill>
                <a:latin typeface="黑体" panose="02010609060101010101" pitchFamily="49" charset="-122"/>
                <a:ea typeface="黑体" panose="02010609060101010101" pitchFamily="49" charset="-122"/>
                <a:cs typeface="Courier New" panose="02070309020205020404" pitchFamily="49" charset="0"/>
              </a:rPr>
              <a:t>,</a:t>
            </a:r>
            <a:r>
              <a:rPr lang="zh-CN" altLang="en-US" sz="4000" kern="100" dirty="0" smtClean="0">
                <a:solidFill>
                  <a:schemeClr val="tx1">
                    <a:lumMod val="75000"/>
                    <a:lumOff val="25000"/>
                  </a:schemeClr>
                </a:solidFill>
                <a:latin typeface="黑体" panose="02010609060101010101" pitchFamily="49" charset="-122"/>
                <a:ea typeface="黑体" panose="02010609060101010101" pitchFamily="49" charset="-122"/>
                <a:cs typeface="Courier New" panose="02070309020205020404" pitchFamily="49" charset="0"/>
              </a:rPr>
              <a:t>医德最是重要</a:t>
            </a:r>
            <a:endParaRPr lang="zh-CN" altLang="en-US" sz="4000" kern="100" dirty="0" smtClean="0">
              <a:solidFill>
                <a:schemeClr val="tx1">
                  <a:lumMod val="75000"/>
                  <a:lumOff val="25000"/>
                </a:schemeClr>
              </a:solidFill>
              <a:latin typeface="黑体" panose="02010609060101010101" pitchFamily="49" charset="-122"/>
              <a:ea typeface="黑体" panose="02010609060101010101" pitchFamily="49"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裘法祖院士是高尚医德风范的楷模。他主张“医学归于大众”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早在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年即创办了全国知名的科普杂志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大众医学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经他创建的“裘氏手术规范”也在全国各地广泛应用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影响了几代外科医生。他强调医生要做到“三会”“三知”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即“手术要会做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经验要会写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上课要会讲”“做人要知足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做事要知不足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做学问要不知足”。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05970"/>
            <a:ext cx="19786046" cy="8093710"/>
          </a:xfrm>
          <a:prstGeom prst="rect">
            <a:avLst/>
          </a:prstGeom>
          <a:noFill/>
        </p:spPr>
        <p:txBody>
          <a:bodyPr wrap="square" rtlCol="0">
            <a:spAutoFit/>
          </a:bodyPr>
          <a:lstStyle/>
          <a:p>
            <a:pP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图2　2010—2015年网店渠道市场码洋规模比较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(摘自杨伟《2015年中国图书零售市场发展》)</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42" name="QG3A.EPS" descr="id:2147499098;FounderCES"/>
          <p:cNvPicPr>
            <a:picLocks noChangeAspect="1"/>
          </p:cNvPicPr>
          <p:nvPr/>
        </p:nvPicPr>
        <p:blipFill>
          <a:blip r:embed="rId1"/>
          <a:stretch>
            <a:fillRect/>
          </a:stretch>
        </p:blipFill>
        <p:spPr>
          <a:xfrm>
            <a:off x="6968490" y="3309620"/>
            <a:ext cx="11011535" cy="4422775"/>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19866986"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他常说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医术不论高低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医德最是重要。医生在技术上有高下之分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但在医德上必须是高尚的。”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裘老的学生、我国著名肝胆外科专家吴孟超曾见过这样一幕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裘老不顾自己的年迈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跪在病床旁边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通过观察病人导尿管中的小便流量来诊断病情。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裘老曾经接待一位来诊的老农妇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病人说她肚子不适已有很长时间了。问过病情后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裘老仔细按、摸她的腹部。临走时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这位农妇拉着他的手激动地哭了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跑了五六家医院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没有一个医生摸过我的肚子。”当有人问及这件事时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裘老略显凝重地说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一个好的医生永远要把病人当作自己的亲人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要像关爱亲人一样关爱病人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不和病人交流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不接触病痛点怎么可以医病呢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裘老对目前有的医生收受红包的行为极为痛恨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现在的医生给人做手术常收红包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我从不收红包。现在谁收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如果让我看见了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听到了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我是要骂人的”。他认为病人生病已是非常可怜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作为医生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还拿病人红包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实在是不当。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641611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下列理解和分析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不符合原文意思的一项是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裘法祖为我国培养了一代又一代的医学人才。仅在同济医院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经他培养起来的副教授以上的医学人才就有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多位。吴孟超就是其中之一。</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不多开一刀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不少缝一针”的“裘氏刀法”是裘法祖在近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年的医学生涯中形成的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体现了他极强的手术驾驭能力。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裘法祖被称为外科全才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被公认为中国外科界的一把宝刀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说明了他手术技术之高超。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面对收受红包的医生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裘法祖说是要骂人的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这不仅表现了他对医生收受红包行为痛恨的态度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更体现了他不拘小节的特征。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9325446"/>
            <a:ext cx="19800000" cy="12961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9397454"/>
            <a:ext cx="19508086" cy="74231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说裘法祖骂收红包的医生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体现了他不拘小节的特征”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此种表述于文无据。</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1633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下列理解和分析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不符合原文意思的一项是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第一段概括了裘法祖一生在医学众多领域所做出的突出贡献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还表达了作者对裘法祖取得众多成就的崇敬和赞美之情。</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肝胆外科专家吴孟超、首例断肢再植创始人之一的钱允庆、器官移植专家夏穗生等人成为医学人才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都能说明裘法祖作为医学科学家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他是成功的。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裘法祖为了达到手术技术的高超境界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曾苦练基本功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多次采用划破两张纸</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下面的第三张一定完好的方法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终于练出了“绝招”。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裘法祖强调医生要做到“三知”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即“做人要知足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做事要知不足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做学问要不知足”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这是裘氏教育后辈注意医德方面的一些规范。</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10045526"/>
            <a:ext cx="19514168" cy="17281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10117534"/>
            <a:ext cx="19508086" cy="146251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曲解文意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多次采用划破两张纸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下面的第三张一定完好的方法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终于练出了‘绝招’”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文中没有说他把这种方法当作苦练基本功的方式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也没有说是他的“绝招”。</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938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下列对材料有关内容的分析和概括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最恰当的两项是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裘法祖常常是一边看病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一边搞科研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白天看病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晚上搞科研。他的多项科研成果分别获大奖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这说明裘法祖身体强健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又比周围人热爱医学科学研究。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陈安民回忆当年裘老带学生的情景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说裘法祖查房会狠狠批评年轻医生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弄得年轻医生都紧张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可见年龄大的医生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裘法祖会给他们面子。</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裘法祖医术中较突出的能为广大外科医生提供及时的帮助的局部麻醉下甲状腺大部切除术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改变了国外切除胃体积大部分的老规则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仅切除一半多点儿。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裘法祖没有考虑自己年迈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跪在病床旁边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通过观察病人导尿管中的小便流量来诊断病人的病情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这一幕被肝胆外科专家吴孟超见到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吴深受感动。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E.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这篇传记主要是通过裘法祖主持编写了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多种医学教材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这些教材成为我国外科医学的主流教材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以及他为我国培养了大批医学优秀人才来赞扬科学家的。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060750"/>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132758"/>
            <a:ext cx="19508086" cy="578369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曲解原文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说明裘法祖身体强健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又比周围人热爱医学科学研究”归纳概括错误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只能说明裘法祖非常重视科学研究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并且勤奋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终有收获。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叙述错误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裘法祖查房会狠狠批评年轻医生”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省略前提不当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原文是针对“对病人病情了解不准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回答不出问题”而言的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可见年龄大的医生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裘法祖会给他们面子”推测无据。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归纳概括范围小了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不全面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主要是通过”后面的内容不全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还有“形成了干净利索的‘裘氏刀法’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改进了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余种手术操作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创建了我国第一个器官移植研究所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创办了我国第一本器官移植杂志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创办了全国知名的科普杂志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大众医学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创建的‘裘氏手术规范’在全国各地广泛应用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影响了几代外科医生”等贡献。</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新课标全国卷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Ⅰ]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二十世纪三四十年代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中国人民正遭受着日本法西斯的疯狂蹂躏。战争中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从空中给予日本敌机致命打击的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是赫赫有名的美国“飞虎队”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其队长则是有着“飞虎将军”美称的陈纳德。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1937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全面抗日战争一触即发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增强中国空军作战能力迫在眉睫。当时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陈纳德已经从美国空军退役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他的朋友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在中国担任中央信托局机要顾问的霍勃鲁克非常欣赏他精湛的飞行技术和过人的军事才能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推荐他来华担任国民政府航空委员会顾问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并给他寄去国民政府航空委员会秘书长宋美龄的亲笔邀请信。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陈纳德来到上海做为期三个月的考察。在上海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陈纳德受到民众的热情欢迎和宋美龄的接见。他在日记中写道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我终于在中国了。希望能在这里为正在争取民族团结和争取新生活的人民效劳。”</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日卢沟桥事变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日本发动全面侵华战争。陈纳德听到消息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当即决定留在中国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表示愿在任何能尽其所能的岗位上服务。他认为“中国对日之战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是美国也将卷入的太平洋之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战的序幕”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他要为中国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也为自己即将卷入战争的祖国尽一份力量。此后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陈纳德在芷江、昆明等地筹建航校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训练飞行员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悉心传授战斗机飞行技术和作战战术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他多年前的军事理论著作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防御性追击的作用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终于有了用武之地。同时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他着手建立一个全国性的地面空袭警报系统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以便战斗机驾驶员及时拦击敌机。为了增强空军的战斗力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陈纳德赴美招募志愿者。虽遭遇了很多挫折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但从未放弃。经过将近一年的艰苦努力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志愿队组建成功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后被编入美国陆军航空队。</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珍珠港事件爆发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太平洋战争全面展开。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志愿队在昆明和日军进行第一次正面交锋。日军来犯的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架轰炸机有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架被击落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逃跑的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架中又有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架损于途中。而志愿队的飞机全部安全返航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名驾驶员受轻伤。首战告捷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给饱受日机轰炸的昆明人民以极大的鼓舞。当天晚上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昆明各界人士为志愿队举行了盛大的庆功会。陈纳德深受感动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热泪不禁涌出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报纸头版头条报道战斗经过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称美国志愿队的飞机是“飞虎”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飞虎队”从此成为志愿队的代称。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次日清晨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陈纳德收到驻扎在缅甸首都仰光的第三中队的报告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说有敌机在附近出没。陈纳德立即复电说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据过去日本人的惯例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侦察机出现区域的地面重要军事目标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将会在次日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最迟不超过三日遭到空袭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务必严加戒备。”果然不出所料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日开始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日军连续空袭仰光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飞虎队第三中队和英国皇家空军迎头痛击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给日军以沉重打击。仰光的连续空战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吸引了全世界的目光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陈纳德也从一个鲜为人知的、退役的美国陆军航空队上尉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成为名扬天下的新闻人物。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此后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飞虎队又在怒江阻截战、桂林保卫战等战役中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取得一个又一个重大胜利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沉重打击了日本法西斯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为中国人民战胜日本侵略者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也为世界反法西斯斗争的胜利做出巨大贡献。陈纳德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年晋升为准将后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主动向中国政府提出停发津贴。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年晋升为少将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成为美国著名的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杂志的封面人物。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1958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年临终前又晋升为中将。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抗战时期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陈纳德领导的飞虎队和中国人民风雨同舟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生死与共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建立了深厚的友谊。</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年飞虎队解散时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陈纳德受到中国国民政府的最高嘉奖。在中国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陈纳德还收获了爱情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年和中国记者陈香梅喜结良缘。陈纳德的命运和中国紧密地联系在一起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正如他所说的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我虽然是美国人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但我和中国发生了如此密切的关系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大家共患难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同生死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所以我也算是半个中国人”。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陈纳德去世后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安葬在美国阿林顿公墓。墓碑正面镌刻着他生前获得的各种奖章和勋章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背面写着“陈纳德将军之墓”七个中文大字。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摘编自赵家业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相关链接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①抗战时期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美国政府对日本侵华战争持“中立”态度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日本人知道有美国顾问在华帮助中国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要求美国下令让他们离开。美国国务院发布撤回命令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但陈纳德拒不执行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他斩钉截铁地说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日本人离开中国时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我会高高兴兴地离开中国。”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百度百科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408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中国人的友谊最宝贵的表现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莫过于在日军占领区冒着生命危险搭救被追杀的美国飞行员和从那些地区不断地送来情报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为了扩建在成都郊外的飞机跑道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那里一下子就聚集了三十余万民工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三个月就完成了全部工程。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陈纳德回忆录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③1990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美国发行了纪念陈纳德将军的邮票。当年的飞虎队队员每年军人节都要到华盛顿祭奠他。在中国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重庆要建飞虎队纪念馆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昆明把从城里到机场的一条公路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重新命名为陈纳德路。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北京青年报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》2007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556694"/>
            <a:ext cx="19786046" cy="9693910"/>
          </a:xfrm>
          <a:prstGeom prst="rect">
            <a:avLst/>
          </a:prstGeom>
          <a:noFill/>
        </p:spPr>
        <p:txBody>
          <a:bodyPr wrap="square" rtlCol="0">
            <a:spAutoFit/>
          </a:bodyPr>
          <a:lstStyle/>
          <a:p>
            <a:pPr algn="just">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材料三:</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由于互联网的快速发展,原有的图书出版业发生了很大的改变,借助互联网的优势,图书出版可以实现内容的快速传播,并且不会受时间和空间的限制。比如电子图书的开发,网上书店的建立,这些新的形式扩大了图书出版的影响范围。图书出版业的信息获取方式也会发生改变,面对互联网上的海量信息,对信息的筛选、分类和加工处理会成为图书出版业新的功能。在市场经济条件下,图书出版的目的是要获得利润。但是在互联网条件下,许多图书资源可以免费获得,因为互联网改变了传统出版业的营销模式,图书出版业需要从其他方面获得利润的增长。图书具有的版权是图书出版业实现利润的基础,在图书版权原有的营销模式中,版权价值仅局限于版权的转让。而在互联网条件下,版权的范围不再局限于文字,版权可以扩大到视频、游戏等多个不同的领域,可以间接产生更多的利润。互联网还能够成为图书传播的平台,让图书在传播过程中实现增值,比如在互联网传播中可以加载商业广告,产生巨大的效益。                (摘编自顾丽萍《试析“互联网+”时代的图书出版》)</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下列理解和分析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不符合原文意思的一项是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在中国的抗日战争中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从空中打击日本敌机的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是美国显赫有名的航空队“飞虎队”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陈纳德队长享有“飞虎将军”的美誉。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陈纳德目光长远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有预见性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他说“中国对日之战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是美国也将卷入的太平洋之战的序幕”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他到中国参战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目的是积累回国参战经验。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陈纳德有个性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抗战时期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美国国务院发布撤回命令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但陈纳德拒不执行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还说只要日本人离开中国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他就会高兴地离开中国。</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陈纳德领导的“飞虎队”和中国人民建立了深厚的友谊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中国人民为了纪念他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在重庆要建飞虎队纪念馆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在昆明把一条公路命名为陈纳德路。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16548" y="10765606"/>
            <a:ext cx="19800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11031165"/>
            <a:ext cx="19508086" cy="146251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曲解文意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目的是积累回国参战经验”错误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原文说“他要为中国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也为自己即将卷入战争的祖国尽一份力量”。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下列对材料有关内容的分析和概括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A.1937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陈纳德来到中国上海考察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他在演讲中说希望能在中国为正在争取民族团结和争取新生活的人民效力。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为了增强空军的战斗力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陈纳德到美国招募志愿者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遭遇挫折仍然坚持不懈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经过艰苦努力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成功组建一支航空队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后被编入美国陆军航空队。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陈纳德的“飞虎队”首战日机告捷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当晚昆明各界人士为航空志愿队举行盛大的庆功会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把陈纳德感动得热泪涌流。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陈纳德得知在缅甸首都仰光附近有敌机出没后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立即告诉对方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将会遭到空袭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并亲自带领飞虎队给日军以沉重打击。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陈纳德品德高尚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年晋升为准将后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主动提出自始至终不要中国政府一分钱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中国政府又在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1958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年分别晋升他为少将、中将。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060750"/>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132758"/>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本题考查综合分析概括的能力。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在演讲中说”不合文意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原文是“他在日记中写道”。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并亲自带领飞虎队给日军以沉重打击”概括错误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原文说是“飞虎队第三中队和英国皇家空军”所为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陈纳德并未参加这次战斗。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曲解文意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主动提出自始至终不要中国政府一分钱”错误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原文是“晋升为准将后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主动向中国政府提出停发津贴”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强加因果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前面不是原因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不能得出“中国政府又在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1943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1958</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年分别晋升他为少将、中将”的结果。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下列对材料有关内容的分析和概括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在霍勃鲁克的大力推荐下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国民政府航空委员会秘书长宋美龄亲自给陈纳德写邀请信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陈纳德接信后当即决定来中国支援抗日。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为扩建成都郊外的飞机跑道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三十多万民工只用三个月就完成全部工程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陈纳德认为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这是中国人民对飞虎队深厚友谊的最宝贵表现。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陈纳德凭着精湛的飞行技术和卓越的军事才能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为中国抗战立下赫赫战功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自己也从一名退役上尉成为闻名全球的“飞虎将军”。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作为一位优秀的战斗机飞行员、令日军闻风丧胆的飞虎队队长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陈纳德曾经登上美国著名的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杂志的封面。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为帮助中国人民抗击日本侵略者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飞虎队在中国浴血奋战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做出杰出的贡献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因此被国民政府授予最高嘉奖。</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本题考查综合分析理解实用类文本的能力。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宋美龄亲自给陈纳德写邀请信”错误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文中是说“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霍勃鲁克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并给他寄去国民政府航空委员会秘书长宋美龄的亲笔邀请信”。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这是中国人民对飞虎队深厚友谊的最宝贵表现”不全面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根据“相关链接”②可看出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搭救美国飞行员、送情报等都是深厚友谊的最宝贵表现。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因此被国民政府授予最高嘉奖”的不是“飞虎队”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而是“陈纳德”。</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陈纳德是一位出色的军事家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材料中有哪些体现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65527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二战”中立下赫赫军功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筹建航校训练飞行员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建立地面空袭警报系统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组建飞虎队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给日军以沉重打击。②具有出色的军事才能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写有理论著作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防御性追击的作用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又准确预测美国会卷入战争以及日机袭击仰光的时间。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本题考查筛选文中信息的能力。说陈纳德是出色的军事家主要是因为他取得了赫赫战功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筹建航校训练飞行员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建立地面空袭警报系统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重创日军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他有卓越的军事才能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有军事著作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而且曾准确预测美国会卷入太平洋战争以及日军空袭仰光的时间。</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陈纳德的人格魅力是他至今仍被怀念的一个重要原因。请结合材料简要分析。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616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强烈的正义感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过人的勇气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七七事变”后立即决定留在中国支援抗战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即使美国国务院发布命令也不撤回。②意志坚定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百折不挠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克服了重重困难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招募志愿者来华参战。③真诚正直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善良友爱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主动要求国民政府停发津贴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得到陈香梅的爱情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飞虎队队员每年组织悼念活动。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本题考查筛选并整合文中信息、理解文意并归纳概括的能力。陈纳德的人格魅力主要表现在他献身正义事业、坚定的信念、百折不屈的品质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以及对人真诚友善上。他留在中国支援抗战表现了他的正义感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回到美国克服困难招募志愿者可看出他坚韧不拔的精神品质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主动申请停发津贴、获得爱情等体现出他的真诚友善。</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为什么陈纳德说自己是“半个中国人”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谈谈你的看法。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6696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6503896"/>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陈纳德精湛的飞行技术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过人的军事才能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在受聘担任国民政府航空委员会顾问期间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得到了充分施展的机会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率领飞虎队在中国境内进行反法西斯斗争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在中国抗战期间立下了赫赫战功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从一个退休上尉晋升为将军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事业达到辉煌的顶峰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率飞虎队与中国人民协同作战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生死与共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结下了深厚的友谊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受到国民政府的最高嘉奖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;⑥</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和中国女子陈香梅产生感情并结为连理。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本题考查探讨作品中蕴含的人生价值和时代精神的能力。探究陈纳德说自己是“半个中国人”的原因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主要从他和中国的关系渊源进行分析。他曾任国民政府航空委员会顾问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并做出突出贡献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组建了飞虎队同中国人民共同抗击法西斯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由一个退休的上尉晋升为一名将军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踏上事业顶峰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受到了国民政府的最高嘉奖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尤其关键的是他在中国获得了爱情。这些都是他说自己是“半个中国人”的重要理由。</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5593910" y="6184677"/>
            <a:ext cx="8519982"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3600724" y="4406250"/>
            <a:ext cx="16201800" cy="1569660"/>
          </a:xfrm>
          <a:prstGeom prst="rect">
            <a:avLst/>
          </a:prstGeom>
          <a:noFill/>
        </p:spPr>
        <p:txBody>
          <a:bodyPr wrap="square" rtlCol="0">
            <a:spAutoFit/>
          </a:bodyPr>
          <a:lstStyle/>
          <a:p>
            <a:r>
              <a:rPr lang="zh-CN" altLang="en-US" sz="9600" b="1" dirty="0" smtClean="0">
                <a:solidFill>
                  <a:srgbClr val="E9C355"/>
                </a:solidFill>
                <a:latin typeface="微软雅黑" panose="020B0503020204020204" pitchFamily="34" charset="-122"/>
                <a:ea typeface="微软雅黑" panose="020B0503020204020204" pitchFamily="34" charset="-122"/>
              </a:rPr>
              <a:t>分讲二　筛选并整合文中信息</a:t>
            </a:r>
            <a:endParaRPr lang="zh-CN" altLang="en-US" sz="9600" b="1"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672732" y="5941070"/>
            <a:ext cx="159137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6" presetClass="emph" presetSubtype="0" fill="hold" grpId="0" nodeType="afterEffect">
                                  <p:stCondLst>
                                    <p:cond delay="0"/>
                                  </p:stCondLst>
                                  <p:iterate type="lt">
                                    <p:tmPct val="4000"/>
                                  </p:iterate>
                                  <p:childTnLst>
                                    <p:set>
                                      <p:cBhvr override="childStyle">
                                        <p:cTn id="10" dur="1000" fill="hold"/>
                                        <p:tgtEl>
                                          <p:spTgt spid="5">
                                            <p:txEl>
                                              <p:pRg st="0" end="0"/>
                                            </p:txEl>
                                          </p:spTgt>
                                        </p:tgtEl>
                                        <p:attrNameLst>
                                          <p:attrName>style.color</p:attrName>
                                        </p:attrNameLst>
                                      </p:cBhvr>
                                      <p:to>
                                        <p:clrVal>
                                          <a:schemeClr val="accent2"/>
                                        </p:clrVal>
                                      </p:to>
                                    </p:set>
                                    <p:set>
                                      <p:cBhvr>
                                        <p:cTn id="11" dur="1000" fill="hold"/>
                                        <p:tgtEl>
                                          <p:spTgt spid="5">
                                            <p:txEl>
                                              <p:pRg st="0" end="0"/>
                                            </p:txEl>
                                          </p:spTgt>
                                        </p:tgtEl>
                                        <p:attrNameLst>
                                          <p:attrName>fillcolor</p:attrName>
                                        </p:attrNameLst>
                                      </p:cBhvr>
                                      <p:to>
                                        <p:clrVal>
                                          <a:schemeClr val="accent2"/>
                                        </p:clrVal>
                                      </p:to>
                                    </p:set>
                                    <p:set>
                                      <p:cBhvr>
                                        <p:cTn id="12" dur="1000" fill="hold"/>
                                        <p:tgtEl>
                                          <p:spTgt spid="5">
                                            <p:txEl>
                                              <p:pRg st="0" end="0"/>
                                            </p:txEl>
                                          </p:spTgt>
                                        </p:tgtEl>
                                        <p:attrNameLst>
                                          <p:attrName>fill.type</p:attrName>
                                        </p:attrNameLst>
                                      </p:cBhvr>
                                      <p:to>
                                        <p:strVal val="solid"/>
                                      </p:to>
                                    </p:set>
                                  </p:childTnLst>
                                </p:cTn>
                              </p:par>
                              <p:par>
                                <p:cTn id="13" presetID="10" presetClass="emph" presetSubtype="0" fill="hold" nodeType="withEffect">
                                  <p:stCondLst>
                                    <p:cond delay="0"/>
                                  </p:stCondLst>
                                  <p:iterate type="lt">
                                    <p:tmPct val="0"/>
                                  </p:iterate>
                                  <p:childTnLst>
                                    <p:anim calcmode="discrete" valueType="str">
                                      <p:cBhvr override="childStyle">
                                        <p:cTn id="14"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10" name="组合 9"/>
          <p:cNvGrpSpPr/>
          <p:nvPr/>
        </p:nvGrpSpPr>
        <p:grpSpPr>
          <a:xfrm>
            <a:off x="2016548" y="2840490"/>
            <a:ext cx="5472608" cy="1012348"/>
            <a:chOff x="2074961" y="3908258"/>
            <a:chExt cx="6653339" cy="1018510"/>
          </a:xfrm>
        </p:grpSpPr>
        <p:pic>
          <p:nvPicPr>
            <p:cNvPr id="11"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2" name="矩形 11"/>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考点透析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固根基</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
        <p:nvSpPr>
          <p:cNvPr id="13" name="TextBox 12"/>
          <p:cNvSpPr txBox="1"/>
          <p:nvPr/>
        </p:nvSpPr>
        <p:spPr>
          <a:xfrm>
            <a:off x="2088556" y="4079890"/>
            <a:ext cx="19658184" cy="7294305"/>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就高考实用类文本阅读而言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主要指实用类文本中所叙述的核心内容的具体表现或要点。在不同的文本中有不同的表现。在新闻类文本中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主要指中心事件的原因、过程、结果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在传记类文本中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主要指人物的性格特征和情感、态度、价值观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在报告类文本中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主要指相关的学科知识和调查获得的事实或结论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在科普类文本中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主要指科学知识、科学方法、科学思想等。“信息”往往表现为文中现成的词语、句子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或者是隐藏在语句里面的深层含意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或者是闪烁在字里行间的隐含的意义。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所谓筛选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即确定对象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就是针对题干的要求及其提供的信息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对照语言材料进行搜索阅读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查找题干信息与材料信息对应的内容。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下列对材料二相关内容的理解和分析,不正确的一项是(3分)(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A.2015年,中国图书零售市场主要有实体书店和网店两大渠道,其中实体书店渠道市场码洋规模达到344亿元,网店渠道达到280亿元。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B.实体书店渠道市场码洋规模2014年实现了3.94%的年度增长率,2015年市场码洋规模继续保持增长,年度增长率达到0.29%。</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C.2010—2015年,网店渠道市场码洋规模保持高速增长,可见,目前国内图书零售市场当中,网络销售是图书出版业赢利的重要方式。</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D.实体书店在经历了2010—2015年“增速下降—负增长—销售回暖”的过程之后,其市场码洋规模与年度增长率也将趋于平稳。</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10045526"/>
            <a:ext cx="19800000" cy="2232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10045779"/>
            <a:ext cx="19508086" cy="225171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[解析] 本题考查考生对文本信息的筛选、文章思路的把握能力。材料二仅仅提供了2010</a:t>
            </a: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2015年实体店渠道市场码洋规模及年度增长率比较,“其市场码洋规模与年度增长率也将趋于平稳”的结论无从得出。</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12"/>
          <p:cNvSpPr txBox="1"/>
          <p:nvPr/>
        </p:nvSpPr>
        <p:spPr>
          <a:xfrm>
            <a:off x="2088556" y="2700710"/>
            <a:ext cx="19658184" cy="489364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所谓整合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即调整组合所选信息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把筛选出来的有用的材料按要求分类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用准确的语言把加工过的信息进行描述或总结概述。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人物传记的文本信息有两个方面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也称为“两条线”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一条是“过程线”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一条是“思想线”。“过程线”是人物生活的经历或事件发展的过程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它是事物的表面现象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思想线”则是作者根据人物事迹所提炼出的主题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中心思想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它贯穿于人物的典型事迹中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反映着事件的本质意义。可以利用这两条线来筛选与整合信息。</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161480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5" name="表格 14"/>
          <p:cNvGraphicFramePr>
            <a:graphicFrameLocks noGrp="1"/>
          </p:cNvGraphicFramePr>
          <p:nvPr/>
        </p:nvGraphicFramePr>
        <p:xfrm>
          <a:off x="2160564" y="4572918"/>
          <a:ext cx="19442160" cy="7845552"/>
        </p:xfrm>
        <a:graphic>
          <a:graphicData uri="http://schemas.openxmlformats.org/drawingml/2006/table">
            <a:tbl>
              <a:tblPr/>
              <a:tblGrid>
                <a:gridCol w="1440160"/>
                <a:gridCol w="18002000"/>
              </a:tblGrid>
              <a:tr h="676875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明确题干指向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防止答非所问。具体表现为两方面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第一是确定试题要求回答“是什么”“为什么”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还是“怎么做”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第二是确定信息筛选的角度。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确定信息筛选区间。有的题是局部筛选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有的题是全篇筛选。要找到相关的词语、句子、段落。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根据试题指向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按照“分离—辨析—概括—整合”的方式提取信息。“分离”指分段概括每一段写什么内容。“辨析”指区别哪些内容属于本题所要的信息点。“概括”指找准相关的关键词句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进行摘抄、重新组合成句。“整合”指把概括好的要点进行分类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筛选主要信息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过滤次要信息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压缩有用信息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从而使无序信息条理化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使隐性信息显性化。</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掌握筛选并整合文中信息的常见方法。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分层法。分层法是筛选整合信息题中广泛应用的一种方法。使用这种方法解题的步骤是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首先给段落划分层次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概括层意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然后分层合并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连缀语句</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60750"/>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4212878"/>
          <a:ext cx="19442160" cy="7132320"/>
        </p:xfrm>
        <a:graphic>
          <a:graphicData uri="http://schemas.openxmlformats.org/drawingml/2006/table">
            <a:tbl>
              <a:tblPr/>
              <a:tblGrid>
                <a:gridCol w="1440160"/>
                <a:gridCol w="18002000"/>
              </a:tblGrid>
              <a:tr h="676875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②摘取法。需要归纳的内容往往是段落中的主要词语或句子。这些重要的词语往往存在于文章的重要语句中</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重要的句子又常常出现在文章的首、尾或中间。归纳时把这些词语或句子摘录出来</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任务也就基本完成了。</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③合取法。需要归纳的内容往往不止一个方面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事实上语段也常常包含不止一个意思</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依据要求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所表达的意思不能遗漏。这时最好的方法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就是将包含有关的两个或两个以上的意思的语段分别摘取出来并组合在一起。</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④舍取法。一是需要归纳的内容本身有主次之分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而命题人只要求概括回答其要点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如果主次不分</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全盘托出</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便不符合命题要求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二是文段中的内容复杂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而命题人只要求考生回答其中的某一方面</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如果不加以辨别</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把文段内容都概括进去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就是不符合题干要求的。无论是何种情况</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都要根据题干要求</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做出舍或取的决定。　</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916734"/>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891450"/>
          <a:ext cx="19442160" cy="7306204"/>
        </p:xfrm>
        <a:graphic>
          <a:graphicData uri="http://schemas.openxmlformats.org/drawingml/2006/table">
            <a:tbl>
              <a:tblPr/>
              <a:tblGrid>
                <a:gridCol w="1440160"/>
                <a:gridCol w="18002000"/>
              </a:tblGrid>
              <a:tr h="345638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⑤复取法。这是相对于前面几种方法而言的。所谓复取法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是指在归纳过程中要综合运用多种方法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借助辨别、筛选、参照、分析等多种思维方式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一层一层、一级一级反复提取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不断提炼</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从而达到要求。</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提醒</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解答此类题目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考生容易犯的错误是直接用文中语言回答问题</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而不对其进行整合概括。要避免这样的错误</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考生在阅读时就要有耐心</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同时还要善于抓住文章的行文特点</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尤其是体现结构转换的关键词。此外</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还要注意概括</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既不能照搬原文也不可脱离文本</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026812">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信息筛选题是实用类文本阅读的高频考题</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从设题角度来看</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主要有“是什么”</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或“有什么”</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“为什么”“怎么做”三个角度。人物传记多概括分析传主事迹。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答题时</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第一</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要求答案的要点来自文本</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要么直接摘抄</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要么概括组合</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第二</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要求分条列点作答</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一般每点</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a:t>
                      </a:r>
                      <a:r>
                        <a:rPr lang="en-US"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按分值答要点</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新课标全国卷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Ⅰ</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变式题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科学巨人玻尔</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1927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第五届索尔维物理学会议在布鲁塞尔召开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激烈的辩论很快就变成了一场爱因斯坦与玻尔之间的“决斗”。这场辩论在三年后的第六届索尔维会议上战火再续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玻尔获得胜利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他所代表的哥本哈根学派因此获得了大多数物理学家的认同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他们对量子力学的解释也被奉为正统解释。这次辩论就是著名的“爱因斯坦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玻尔论战”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有人称之为物理学史上的“巅峰对决”。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爱因斯坦和玻尔这两位科学巨人的背后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是现代物理学的两大基础理论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相对论和量子力学。他们的争论旷日持久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几乎所有理论物理学家都被吸引并参与进来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乐此不疲。尽管两人的科学理论和思想观点始终没能调和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但他们却结下了长达数十年的友谊。玻尔高度评价他与爱因斯坦的学术之争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认为它是自己“许多新思想产生的源泉”。爱因斯坦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也称赞说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很少有谁像玻尔那样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对隐秘的事物具有如此敏锐的直觉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同时又兼有如此强有力的批判能力。他是我们时代科学领域伟大的发现者之一。”</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与爱因斯坦更个性化的独自研究不同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玻尔周围聚集着许多杰出的理论物理学家。他不但有革新的勇气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更是一位伟大的伯乐。他为量子物理学培养和组织了一支创新发展的队伍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人们称之为“哥本哈根学派”。后来的诺贝尔物理学奖获得者玻恩、海森伯、泡利以及狄拉克等都曾是其主要成员。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哥本哈根学派活动的大本营就是哥本哈根理论物理研究所。该所是玻尔在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年申请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1921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年正式成立的。他以著名科学家的身份为研究所做担保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筹集了大量资金。在任所长的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他以特有的人格魅力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吸引了世界各地的青年才俊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使研究所成为当时全世界最重要、最活跃的量子力学研究中心。这里先后培养了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600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多名物理学家。玻尔使这个科学家群体中的每个个体的力量发挥到极致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形成了以集体讨论和自由探索为特征的研究风格。他还经常在此举办非公开的小型年会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邀请各国著名的物理学家出席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相互学习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启发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交流。这里没有论资排辈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只有挑战与争鸣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形成了富有激情和活力、不断进取的学术精神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人们誉之为“哥本哈根精神”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这种精神至今仍在科学研究领域受到推崇。量子力学每前进一步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或多或少都与这个学派科学家的合作研究有关。可以说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玻尔领导的哥本哈根学派具备了一个科学学派应有的优秀特质。</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希特勒上台后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玻尔以访问德国为名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暗地调查德国科学家的安全情况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然后设法把可能受到迫害的犹太科学家转移到安全地方。他还积极创立和参加丹麦救援组织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尽力帮助逃到哥本哈根的科学家与其他难民。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德国纳粹控制丹麦后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玻尔起初留在国内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与抗敌组织保持密切联系。他一贯的不合作态度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令纳粹非常恼火。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年玻尔受到纳粹分子的威胁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他冒险出逃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历尽艰险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辗转到达美国。在美期间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为抗击法西斯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他曾参加原子弹的研制工作。在研制过程中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他就考虑到这一研究成果对未来世界的影响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并曾多次接触英美首脑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建议他们及早与苏联达成控制原子武器的协议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但没有成功。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10495181"/>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二战后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玻尔积极倡导和实施国际的科学合作。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1957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美国福特基金会将第一届“原子为了和平”奖授予玻尔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以表彰他“在全世界迫切需要的原则上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以友好的精神进行科学探索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在和平利用原子能以满足人类需要方面做出了榜样”。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摘编自邹丽焱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玻尔传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相关链接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①玻尔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(1885—1962),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丹麦物理学家。在普朗克量子假说和卢瑟福原子行星模型的基础上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年提出氢原子结构和氢光谱的初步理论。稍后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又提出“对应原理”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对量子论和量子力学的建立起了重要作用。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1927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年又提出互补原理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在原子核反应理论、解释重核裂变现象等方面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也有重要贡献。获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1922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年诺贝尔物理学奖。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辞海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第六版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②1918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玻尔的老师卢瑟福邀请他赴英国工作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他在回信中说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虽然哥本哈根大学在财力、人员、能力和实验室管理上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都达不到英国的水平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但我立志尽力帮助丹麦发展自己的物理学研究工作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我的职责是在这里尽我的全部力量。”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摘自戈革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玻尔集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9474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高考母题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综合筛选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下列对材料有关内容的分析和概括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最恰当的两项是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爱因斯坦与玻尔在争鸣中惺惺相惜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爱因斯坦高度评价玻尔的贡献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玻尔也感念爱因斯坦的支持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他们之间建立了长久的友谊。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玻尔以自己创办的研究所为平台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通过邀请各国科学家前来交流学习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使团队的成员能有机会博采众长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不断发展量子力学理论。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玻尔敏锐察觉到纳粹将要对犹太人实施迫害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及时转移了大批犹太科学家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后来还亲自参加了丹麦的抗敌组织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反对纳粹暴行。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玻尔不但有科学家的直觉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也不乏政治家的远见。他预感到核武器的危害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试图尽力说服各大国首脑达成禁止使用核武器的协议。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E.</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玻尔致力于维护世界和平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为科学技术的国际合作及和平利用原子能做出了卓越贡献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并获得了“原子为了和平”奖。</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060750"/>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132758"/>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本题考查的是筛选并整合文中的信息等方面的综合能力。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玻尔也感念爱因斯坦的支持”不恰当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文中说“玻尔高度评价他与爱因斯坦的学术之争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认为它是自己‘许多新思想产生的源泉’”。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后来还亲自参加了丹麦的抗敌组织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反对纳粹暴行”错误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文中说“他还积极创立和参加丹麦救援组织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尽力帮助逃到哥本哈根的科学家与其他难民”。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试图尽力说服各大国首脑达成禁止使用核武器的协议”错误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文中说“建议他们及早与苏联达成控制原子武器的协议”。</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下列对材料相关内容的概括和分析,正确的一项是(3分)(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A.图书出版产业的发展与繁荣离不开政策支持,“十二五”期间诸多法律法规与政策的及时出台,为实体书店和网店的发展提供了良好的环境。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B.全国各地新建或改造的大型书城正逐步向文化购物中心转型,这表明实体书店向多元化的经营方式转变,其业态已经成为一种主流。</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C.各类出版社为加快产业升级,纷纷借助已有的数字出版部门,实现网络技术和图书出版的融合发展,这拉近了出版业与市场的距离。</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D.由于互联网的快速发展,电子图书的销售、图书版权产生的间接利润、图书作为传播平台产生的广告效益等都会给图书出版业带来新的增值。</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高考母题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为什么爱因斯坦和玻尔的论战被称为物理学史上的“巅峰对决”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请结合材料简述原因。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514168"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89142"/>
            <a:ext cx="1922613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从成员上看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论战双方都是当时物理学界的代表人物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从内容上看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辩论涉及现代物理学两大基础理论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相对论和量子力学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从影响上看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辩论带动了整个理论物理界的学术争鸣。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本题考查的是筛选并整合文中信息的能力。“巅峰对决”是指最高级别之间的较量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这主要从对决双方的身份地位、争论内容以及影响力等角度分析。参加辩论的爱因斯坦和玻尔都堪称当时物理学界的巨人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他们的辩论是现代物理学的两大基础理论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相对论和量子力学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之间的较量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几乎所有理论物理学家都被他们的辩论吸引并参与进来。</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变式题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文中说“他不但有革新的勇气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更是一位伟大的伯乐”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请结合材料简述作者这样评价玻尔的原因。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514168"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89142"/>
            <a:ext cx="1922613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对隐秘的事物具有敏锐的直觉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兼有强有力的批判能力。②敢于挑战权威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提出“对应原理”、互补原理等理论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在量子论等领域做出自己的独特贡献。③创立“哥本哈根学派”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为量子物理学培养和组织了一支创新发展的队伍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许多成员成就非凡。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本题考查筛选原因的能力。审题时要抓住三个关键词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革新、伯乐、材料。阅读文本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找出答题区间在前四段和“相关链接”①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确定答案组织书写即可。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变式题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筛选现象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科学巨人玻尔是一个热爱祖国、热爱和平的伟大科学家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请结合材料简要叙述他在这些方面的主要表现。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514168"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89142"/>
            <a:ext cx="1922613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拒绝老师赴英国工作的邀请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坚持献身祖国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为丹麦贡献全部力量。②以各种方式抗击法西斯。③参加原子弹的研制工作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建议英美首脑及早与苏联达成控制原子武器的协议。④二战后积极倡导和实施国际的科学合作。⑤在和平利用原子能以满足人类需要方面做出了榜样。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答出三点即可得满分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本题考查筛选现象的能力。审题时明确答题要求“热爱祖国、热爱和平”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锁定答题区间在“相关链接”②和正文后三段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找出关键词句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分点表述即可。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变式题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玻尔积极保护科学家、抗击法西斯的具体方式有哪些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请结合材料简要列举三条。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514168"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89142"/>
            <a:ext cx="1922613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设法转移在德国可能受到迫害的犹太科学家。②积极创立和参加丹麦救援组织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尽力帮助逃到哥本哈根的科学家。③在丹麦与抗敌组织保持密切联系。④在美国参加原子弹的研制工作。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答出三点即可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本题考查筛选方式的能力。审题时明确答题要求“保护科学家、抗击法西斯”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锁定答题区间在第五段和第六段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找出关键词语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列举三条即可。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变式题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筛选结果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爱因斯坦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玻尔论战”被称为物理学史上的“巅峰对决”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请结合材料开头两段简要分析其产生的影响。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514168"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89142"/>
            <a:ext cx="1922613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玻尔获胜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哥本哈根学派获得大多数物理学家的认同。②玻尔他们对量子力学的解释被奉为正统解释。③带动学术争鸣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几乎所有理论物理学家都被吸引并参与进来。④两人结下了长达数十年的友谊。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答出三点即可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本题考查筛选结果的能力。题干明确要求是筛选“巅峰对决”产生的影响。题目已经指明答题区间“材料开头两段”。可以从其对量子力学的影响、对物理学界的影响、对争论双方的影响等方面进行思考。</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新课标全国卷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Ⅱ]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个不能忘记的人</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刘重来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第二次鸦片战争以后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按照“外国商船可在长江各口岸往来”的条款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外国轮船在长江上触目可见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令国人深感屈辱。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1925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卢作孚邀约友人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集资创办民生实业公司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积极投入以经济实力夺回内河航运权的爱国斗争。公司成立之初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整个家当只有一艘载重量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吨的小轮船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卢作孚就定下了“服务社会、便利人群、开发产业、富强国家”的公司宗旨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展现了他的强国宏愿。当时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长江上游航运正被外国轮船公司控制着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不多的几家中国轮船公司濒临破产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卢作孚采取“人弃我取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避实就虚”的方针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在从未行驶过轮船的嘉陵江上开辟新航线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并在管理上大胆改革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使公司站稳了脚跟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将航线从嘉陵江发展到了长江。从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1930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年开始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民生公司“化零为整”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逐步壮大实力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先后收购了大批中外轮船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并控制了长江上游航运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将曾经不可一世的外国轮船公司挤出了长江上游。经过多年拼搏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民生公司“崛起于长江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争雄于列强”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不仅在长江沿线、中国沿海港口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而且在东南亚、美国、加拿大等地都有分支机构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成为当时中国最大的民营航运企业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卢作孚也被海内外誉为“中国船王”。</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在国难当头的时刻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他号召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国家的全面抗战开始了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民生公司应该首先行动起来参加战争。”在他的指挥下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全体员工英勇投入到紧张、艰险的抗战运输中去。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1938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武汉失守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作为长江咽喉、入川门户的宜昌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聚集了大批难民和从沦陷区运来的大批航空器材、兵器及轻重工业机器设备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急待撤往大后方。但是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按照当时的实际运力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至少需要一年才能运完。还有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天就是长江枯水期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日本飞机不断轰炸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日军节节逼近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形势十分危急。在此关键时刻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卢作孚下令采用“三段航行法”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除了最重要的军用物资及不宜装卸的大型机器设备直运重庆外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其他物资一律分段运输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使航程缩短了一半或大半。硬是在长江枯水期到来之前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将全部难民和机器设备安全撤离宜昌。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1655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卢作孚的另一项重要贡献是北碚乡村建设实验。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1927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卢作孚被任命为北碚峡防局局长。峡防局本来是一个主要针对盗匪的治安联防机构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但他却借此平台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提出“打破苟安的现局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创造理想的社会”的口号。与民国时期其他乡村建设实验不同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他明确提出“要将这一个国家现代化起来”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就要“赶快将这一个乡村现代化起来”。为此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他精心设计了北碚的“乡村现代化”蓝图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以嘉陵江三峡为范围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以北碚为中心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要将嘉陵江三峡布置成一个生产的区域、文化的区域、游览的区域”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以供中国“小至乡村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大至国家的经营参考”。经过努力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这个昔日贫穷落后、偏僻闭塞、盗匪横行的小乡镇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终于建设成为“生产发展、文教事业发达、环境优美的重庆市郊重要城镇”。陶行知参观后说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北碚的建设“可谓将来如何建设新中国的缩影”。卢作孚也与晏阳初、梁漱溟一起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被称为“民国乡建三杰”。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430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相关链接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①最好的报酬是求仁得仁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建筑一个公园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便酬报你一个美好的公园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建设一个国家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便酬报你一个完整的国家。这是何等伟大而且可靠的报酬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它可以安慰你的灵魂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可以沉溺你的终身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可以感动无数人心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可以变更一个社会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乃至于社会的风气。</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工作的报酬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乡村建设在消极方面是要减轻人民的苦痛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在积极方面是要增进人民的幸福。造公众福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急公众难。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我们要做这样的事业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便要准备人、准备钱、准备东西、准备办法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尤其要许多人分工合作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继续不断地去办。</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乡村建设的意义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815677"/>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③</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确立公众的良好秩序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完成一切物质基础的建设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提高人民的生活水准和文化水准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使国家成为一个本身健全的现代国家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尤为吾人必须全力趋赴的积极目的。</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论中国战后建设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④</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卢作孚先生作为旧中国一位著名的爱国实业家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与张之洞、张謇、范旭东一起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曾被毛泽东同志誉为旧中国实业界四个“不能忘记”的人物。</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胡德平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发扬和借鉴老一辈民族实业家的精神和经验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3060700"/>
            <a:ext cx="19799935" cy="33978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2988742"/>
            <a:ext cx="19508086" cy="297180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　[解析] 本题考查对文本信息的筛选与概括能力、理解分析文章的能力。B项,原文说“赋予了实体书店新的生命力”而非“其业态已经成为一种主流”。C项,“纷纷借助已有的数字出版部门”错误,原文说“纷纷成立数字出版部门”。D项,“图书作为传播平台”错误,原文是“互联网还能够成为图书传播的平台”。</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下列理解和分析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不符合原文意思的一项是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卢作孚是一个热爱祖国的商人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他曾邀约友人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集资创办民生实业公司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积极投入以经济实力夺回内河航运权的爱国斗争。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卢作孚善于经营并逐渐扩大规模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1930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年始发展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最终控制了长江上游航运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将曾经傲慢的外国轮船公司挤出了长江上游。</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卢作孚认为只要你建筑一个公园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便酬报你一个美好的公园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就完全可以改变一个社会乃至社会的风气。</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卢作孚先生享誉很高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曾被毛泽东同志誉为旧中国实业界四个“不能忘记”的人物之一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还被人们称为“民国乡建三杰”之一。</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16548" y="10765606"/>
            <a:ext cx="19800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10909622"/>
            <a:ext cx="19508086" cy="146251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强加因果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只要你建筑一个公园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便酬报你一个美好的公园”不能得出“这样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就完全可以改变一个社会乃至社会的风气”的结论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与原文不符。</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361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下列对材料有关内容的分析和概括,最恰当的一项是(</a:t>
            </a:r>
            <a:r>
              <a:rPr 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　　)</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卢作孚的民生公司“崛起于长江,争雄于列强”,在东南亚、美国、加拿大等地都有分支机构,是当时世界上最大的民营航运企业之一。</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卢作孚在国难当头的时刻,积极行动起来,参加战争,他还带领公司员工英勇投入到紧张、艰险的抗战运输中。</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卢作孚在担任北碚峡防局局长期间,除了完成针对盗匪的治安联防外,还借此平台,发展中国的商业模式。</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卢作孚经过努力,将昔日贫穷落后、偏僻闭塞、盗匪横行的小乡镇,建设成为中国最重要、富有、美丽的乡镇。</a:t>
            </a:r>
            <a:endParaRPr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3060700"/>
            <a:ext cx="19799935" cy="2027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132758"/>
            <a:ext cx="19508086" cy="153162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　[解析] A项,“是当时世界上最大的民营航运企业之一”推测无据。C项,“发展中国的商业模式”无中生有。D项,“建设成为中国最重要、富有、美丽的乡镇”过于夸大。</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卢作孚被海内外誉为“中国船王”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令人景仰的原因除了在经济上的重大贡献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还有哪些原因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试结合材料简述。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01110"/>
            <a:ext cx="19800000"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373118"/>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政治上挽回了荣誉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树立了国家形象。卢作孚改变了鸦片战争条款致外国轮船在中国长江自由往来的屈辱的社会现实、“服务社会、便利人群、开发产业、富强国家”。②在航运发展史上壮大了民族企业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争雄于列强。早先外国轮船公司垄断中国长江上游航运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中国航运企业发展缓慢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中国航运轮船公司举步维艰。卢作孚大胆改革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民生公司逐步壮大实力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成为当时中国最大的民营航运企业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将曾经不可一世的外国轮船公司挤出了长江上游。</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本题考查筛选原因的能力。针对第一段内容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紧扣“经济上”三个字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再思考其他方面的原因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然后筛选信息并举例进行分析。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筛选现象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卢作孚在抗战中为国家做出了重要贡献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请结合材料简要叙述他在抗战中为国家做了哪些贡献。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445126"/>
            <a:ext cx="19800000" cy="47525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17134"/>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及时号召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首先行动。全面抗战开始后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他号召民生公司参加战争。②英明指挥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参加运输。指挥民生公司全体员工英勇投入紧张、艰险的抗战运输中去。③智慧谋略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撤离及时。卢作孚采用“直运”“分段运输”两种方式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在形势十分危急的情形下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缩短航程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在长江枯水期到来之前将全部难民和机器设备安全撤离宜昌。</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本题考查筛选现象的能力。答题区间为第二段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要分出条理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进行归纳概括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然后结合文本内容进行举例分析。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卢作孚北碚乡村建设实验的具体方式有哪些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请结合材料列举三条。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797054"/>
            <a:ext cx="19800000"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941070"/>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提出口号来激励鼓舞人。如“打破苟安的现局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创造理想的社会”“赶快将这一个乡村现代化起来”等。②精心设计蓝图作为建设目标。如“要将嘉陵江三峡布置成一个生产的区域、文化的区域、游览的区域”。③全力以赴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造福公众。如“终于建设成为‘生产发展、文教事业发达、环境优美的重庆市郊重要城镇’”“确立公众的良好秩序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完成一切物质基础的建设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提高人民的生活水准和文化水准”。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本题考查筛选方式的能力。针对第三段内容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筛选出具体实施过程中的方式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然后举例分析。注意结合“相关链接”的内容。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筛选结果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卢作孚的突出贡献奠定了他在人们心目中的位置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请结合材料分析他的地位和影响。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157094"/>
            <a:ext cx="19800000"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301110"/>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卢作孚被海内外誉为“中国船王”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具有强烈的爱国精神。②卢作孚抗战为国民政府、为挽救中国的危难做出了巨大贡献。③卢作孚作为一位著名的爱国实业家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在乡村建设方面做出了重大贡献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受到后人的高度赞誉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他与晏阳初、梁漱溟一起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被称为“民国乡建三杰”。他与张之洞、张謇、范旭东一起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曾被毛泽东同志誉为旧中国实业界四个“不能忘记”的人物。</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本题考查筛选结果的能力。针对全文内容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确定区域是不同的段落和相关链接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再筛选作答。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下列对材料有关内容的分析和概括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外国轮船公司垄断长江航运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外国商船在长江上横冲直撞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气焰嚣张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这直接促使卢作孚决心创办中国人自己的航运公司。</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为了赶在长江枯水期到来之前将全部难民和机器设备安全撤离宜昌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卢作孚下令一律采用“三段航行法”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实行分段运输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大大缩短了航程。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由于创办民生实业公司的辉煌成绩和完成抗战时期运输任务的卓越贡献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卢作孚不仅受到时人的称赞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也一直为后人所推重。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从北碚的建设实验中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卢作孚认识到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乡村建设固然需要人、财、物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需要实施办法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更需要动员各方面力量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分工合作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不断努力。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在卢作孚看来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中国战后建设的首要目标就是减轻人民的痛苦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增进人民的幸福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造公众福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急公众难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并为此身体力行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全力趋赴。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本题考查的是筛选文中相关信息和分析概括文章内容的能力。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外国商船在长江上横冲直撞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气焰嚣张”错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原文只是“外国轮船在长江上触目可见”。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卢作孚下令一律采用‘三段航行法’”错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原文为“在此关键时刻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卢作孚下令采用‘三段航行法’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除了最重要的军用物资及不宜装卸的大型机器设备直运重庆外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其他物资一律分段运输”。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中国战后建设的首要目标就是减轻人民的痛苦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增进人民的幸福”错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原文为“乡村建设在消极方面是要减轻人民的苦痛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在积极方面是要增进人民的幸福”。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胸怀强国愿望的卢作孚</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是如何一</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步步成为“中国船王”的</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请结合材料简要分析。</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spc="-15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59046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采取“人弃我取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避实就虚”的方针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使民生公司的航运业务从嘉陵江扩展到长江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化零为整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逐步控制长江上游航运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在长江沿线、中国沿海港口及海外都建立分支机构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使民生公司成为中国当时最大的民营航运企业。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本题考查的是筛选并整合文中信息的能力。首先明确答题区间是第一段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由于有表示时间顺序的“当时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(1925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)”“1930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1945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所以把卢作孚这三个时间做的与内河航运有关的事概括出来就可以了。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174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在“互联网+”的影响下,图书出版业发生了哪些转变?请简要概括说明。(6分)</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760" y="5509260"/>
            <a:ext cx="19799935" cy="39770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369189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 ①开始数字化转型,并与新兴媒体融合;②营销模式多元化,赢利模式多样化;③图书的传播速度加快,信息获取方式也发生转变。</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 本题考查考生对文本信息的筛选、概括能力以及比较阅读的能力。答案可以通过梳理材料得出。材料一,网上销售和建设大型书城,注重“体验”和“服务”,这是销售方面的新变化;数字出版,与新兴媒体融合。材料三,快速传播,方式多样。</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卢作孚被认为“民国乡建三杰”之一的原因是什么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616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508086" cy="5063502"/>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精心设计北碚的乡村现代化蓝图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把北碚建成生产发展、文教事业发达、环境优美的重庆市郊重要城镇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以北碚的实验作为“小至乡村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大至国家的经营参考”。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本题考查的是筛选并整合文中信息的能力。答题区间为第三段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围绕“乡建”卢作孚干了三件事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精心设计了北碚的“乡村现代化”蓝图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以北碚的实验作为“小至乡村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大至国家的经营参考”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经过努力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这个昔日贫穷落后、偏僻闭塞、盗匪横行的小乡镇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终于建设成为“生产发展、文教事业发达、环境优美的重庆市郊重要城镇”。</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为什么卢作孚被誉为“不能忘记”的人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谈谈你的看法。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060750"/>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132758"/>
            <a:ext cx="19508086" cy="794429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关心国家前途、民族命运的爱国者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提出“服务社会、便利人群、开发产业、富强国家”的强国宏愿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动员民生公司员工英勇抗战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脚踏实地、勇于实践的实干家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创办民生实业公司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致力于北碚乡村建设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具有现代意识的改革家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认为建设现代国家的基本要求是建立良好秩序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注重基础建设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提高人民文化生活水平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目标高远、不懈追求的理想主义者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把实现个人理想与改造社会有机结合起来。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答出两点给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答出三点给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分为止。意思答对即可。如有其他答案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可根据观点明确、理由充分、论述合理的程度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酌情给分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本题考查的是探究文本中的某些问题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提出自己的见解。探究文本中的问题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提出自己的见解要求充分调动自己的生活体验和知识积累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立足自我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感悟和体验文本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在积极的思维和情感活动中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提出自己的理解和体会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表达自己独特的感受和体验。解题时注意以下几点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要整体感知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深入理解作品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要结合自己的经验、情感对作品进行解读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要多向思维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敢于质疑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要根据要求做个性化的回答。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5593910" y="7984877"/>
            <a:ext cx="8519982"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3600724" y="4550266"/>
            <a:ext cx="16201800" cy="3046988"/>
          </a:xfrm>
          <a:prstGeom prst="rect">
            <a:avLst/>
          </a:prstGeom>
          <a:noFill/>
        </p:spPr>
        <p:txBody>
          <a:bodyPr wrap="square" rtlCol="0">
            <a:spAutoFit/>
          </a:bodyPr>
          <a:lstStyle/>
          <a:p>
            <a:r>
              <a:rPr lang="zh-CN" altLang="en-US" sz="9600" b="1" dirty="0" smtClean="0">
                <a:solidFill>
                  <a:srgbClr val="E9C355"/>
                </a:solidFill>
                <a:latin typeface="微软雅黑" panose="020B0503020204020204" pitchFamily="34" charset="-122"/>
                <a:ea typeface="微软雅黑" panose="020B0503020204020204" pitchFamily="34" charset="-122"/>
              </a:rPr>
              <a:t>分讲三　 分析概括传主信息</a:t>
            </a:r>
            <a:r>
              <a:rPr lang="en-US" altLang="zh-CN" sz="9600" b="1" dirty="0" smtClean="0">
                <a:solidFill>
                  <a:srgbClr val="E9C355"/>
                </a:solidFill>
                <a:latin typeface="微软雅黑" panose="020B0503020204020204" pitchFamily="34" charset="-122"/>
                <a:ea typeface="微软雅黑" panose="020B0503020204020204" pitchFamily="34" charset="-122"/>
              </a:rPr>
              <a:t>,</a:t>
            </a:r>
            <a:r>
              <a:rPr lang="zh-CN" altLang="en-US" sz="9600" b="1" dirty="0" smtClean="0">
                <a:solidFill>
                  <a:srgbClr val="E9C355"/>
                </a:solidFill>
                <a:latin typeface="微软雅黑" panose="020B0503020204020204" pitchFamily="34" charset="-122"/>
                <a:ea typeface="微软雅黑" panose="020B0503020204020204" pitchFamily="34" charset="-122"/>
              </a:rPr>
              <a:t>分析文体特征、表现手法</a:t>
            </a:r>
            <a:endParaRPr lang="zh-CN" altLang="en-US" sz="9600" b="1"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672732" y="7741270"/>
            <a:ext cx="159137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6" presetClass="emph" presetSubtype="0" fill="hold" grpId="0" nodeType="afterEffect">
                                  <p:stCondLst>
                                    <p:cond delay="0"/>
                                  </p:stCondLst>
                                  <p:iterate type="lt">
                                    <p:tmPct val="4000"/>
                                  </p:iterate>
                                  <p:childTnLst>
                                    <p:set>
                                      <p:cBhvr override="childStyle">
                                        <p:cTn id="10" dur="1000" fill="hold"/>
                                        <p:tgtEl>
                                          <p:spTgt spid="5">
                                            <p:txEl>
                                              <p:pRg st="0" end="0"/>
                                            </p:txEl>
                                          </p:spTgt>
                                        </p:tgtEl>
                                        <p:attrNameLst>
                                          <p:attrName>style.color</p:attrName>
                                        </p:attrNameLst>
                                      </p:cBhvr>
                                      <p:to>
                                        <p:clrVal>
                                          <a:schemeClr val="accent2"/>
                                        </p:clrVal>
                                      </p:to>
                                    </p:set>
                                    <p:set>
                                      <p:cBhvr>
                                        <p:cTn id="11" dur="1000" fill="hold"/>
                                        <p:tgtEl>
                                          <p:spTgt spid="5">
                                            <p:txEl>
                                              <p:pRg st="0" end="0"/>
                                            </p:txEl>
                                          </p:spTgt>
                                        </p:tgtEl>
                                        <p:attrNameLst>
                                          <p:attrName>fillcolor</p:attrName>
                                        </p:attrNameLst>
                                      </p:cBhvr>
                                      <p:to>
                                        <p:clrVal>
                                          <a:schemeClr val="accent2"/>
                                        </p:clrVal>
                                      </p:to>
                                    </p:set>
                                    <p:set>
                                      <p:cBhvr>
                                        <p:cTn id="12" dur="1000" fill="hold"/>
                                        <p:tgtEl>
                                          <p:spTgt spid="5">
                                            <p:txEl>
                                              <p:pRg st="0" end="0"/>
                                            </p:txEl>
                                          </p:spTgt>
                                        </p:tgtEl>
                                        <p:attrNameLst>
                                          <p:attrName>fill.type</p:attrName>
                                        </p:attrNameLst>
                                      </p:cBhvr>
                                      <p:to>
                                        <p:strVal val="solid"/>
                                      </p:to>
                                    </p:set>
                                  </p:childTnLst>
                                </p:cTn>
                              </p:par>
                              <p:par>
                                <p:cTn id="13" presetID="10" presetClass="emph" presetSubtype="0" fill="hold" nodeType="withEffect">
                                  <p:stCondLst>
                                    <p:cond delay="0"/>
                                  </p:stCondLst>
                                  <p:iterate type="lt">
                                    <p:tmPct val="0"/>
                                  </p:iterate>
                                  <p:childTnLst>
                                    <p:anim calcmode="discrete" valueType="str">
                                      <p:cBhvr override="childStyle">
                                        <p:cTn id="14"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12"/>
          <p:cNvSpPr txBox="1"/>
          <p:nvPr/>
        </p:nvSpPr>
        <p:spPr>
          <a:xfrm>
            <a:off x="2088556" y="2916734"/>
            <a:ext cx="19658184" cy="4093428"/>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分析概括传主形象特点</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分析概括传主形象特点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是传记类文本阅读题的一个重要考点。传记本身就是以写人为主的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其目的是刻画人物、表现人物。分析概括传主形象特点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应建立在概括传主事迹的基础上。</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500910"/>
          <a:ext cx="19442160" cy="5976664"/>
        </p:xfrm>
        <a:graphic>
          <a:graphicData uri="http://schemas.openxmlformats.org/drawingml/2006/table">
            <a:tbl>
              <a:tblPr/>
              <a:tblGrid>
                <a:gridCol w="1152128"/>
                <a:gridCol w="18290032"/>
              </a:tblGrid>
              <a:tr h="256142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通过文章可以看出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具有怎样的性格特点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事件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反映出传主怎样的性格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从文中可以看出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是一位怎样的人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0761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题干中往往有“人”“性格”“形象”“特点”等字样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0761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注意区别是概括“人格魅力”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还是“传主形象”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或者是“性格特点”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60750"/>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140870"/>
          <a:ext cx="19370152" cy="7845552"/>
        </p:xfrm>
        <a:graphic>
          <a:graphicData uri="http://schemas.openxmlformats.org/drawingml/2006/table">
            <a:tbl>
              <a:tblPr/>
              <a:tblGrid>
                <a:gridCol w="1152128"/>
                <a:gridCol w="18218024"/>
              </a:tblGrid>
              <a:tr h="456050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看事件。看作者所写的事件在传主的生活中起了什么作用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表现了人物怎样的精神特质等。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看议论。作者在写作时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往往会对传主的好坏、功过等进行评价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特别是评传中的议论。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看引用。传记中引用的他人对传主的分析评价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是直接概括传主形象的第一手材料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有些关键词句可直接摘引使用。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看细节。细节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特别是典型细节往往最传神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最能打动人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给人以深刻印象。对这些细节加以仔细思考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可以概括传主形象。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看关系。首先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要关注时代、社会、家庭背景下的传主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要理解关系网中的传主。通过传主与他人的关系去把握传主性格。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6.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看链接。近年来全国卷考查的传记往往在文末附有“相关链接”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这些“相关链接”并非可有可无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而是正文的必要补充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更是解题时不能忽视的文字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916734"/>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160564" y="3891450"/>
          <a:ext cx="19442160" cy="3456384"/>
        </p:xfrm>
        <a:graphic>
          <a:graphicData uri="http://schemas.openxmlformats.org/drawingml/2006/table">
            <a:tbl>
              <a:tblPr/>
              <a:tblGrid>
                <a:gridCol w="1440160"/>
                <a:gridCol w="18002000"/>
              </a:tblGrid>
              <a:tr h="345638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通读。概括传主品格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首先要通读全文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把握全文的内容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找出对传主的有关描写和介绍。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筛选。从传主的语言、事迹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作者的介绍、评价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他人的衬托、映照中筛选相关信息。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整合。在忠实于原文内容的基础上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注意从不同的角度进行概括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要善于分点表述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Ⅱ</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变式题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 </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将军赋采薇</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戴安澜任第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旅旅长后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回顾多年对日作战的经验教训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认定要取得胜利必须依靠部属努力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而部属的旺盛士气来自他们的爱国热情。他特意抄录岳飞的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满江红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和文天祥的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过零丁洋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印发给各级官兵背诵吟唱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激发大家精忠报国的爱国热忱。</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为了抗战大业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戴安澜摒弃党派成见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团结爱国人士。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自由报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记者宗祺仁前来采访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与他彻夜讨论时局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探讨国共合作抗日的未来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两人很快成为莫逆之交。这时有人提醒戴安澜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说宗是共产党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须多加提防。他坦然答道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现在是国共合作抗战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何防之有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宗是否共产党我不知道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我只知道他是新闻记者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写过许多真实感人的报道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有卓越的见解。我们正缺少这样的爱国志士。”几天后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他还把自己的军事著作交给宗祺仁修改并题词。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太平洋战争爆发后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中国决定派远征军赴缅甸对日作战。当命令到达时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已升任第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师师长的戴安澜高唱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满江红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并向官兵宣讲诸葛亮远征的事迹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以“鞠躬尽瘁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死而后已”的精神激励官兵。赴缅途中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他激情满怀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远征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二首以明志。其一云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万里旌旗耀眼开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王师出境岛夷摧。扬鞭遥指花如许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诸葛前身今又来。”其二云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策马奔车走八荒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远征功业迈秦皇。澄清宇宙安黎庶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先挽长弓射夕阳。”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入缅不久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日军主力迫近东瓜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军长杜聿明决定集中主力击溃日军。戴安澜立下誓言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此次远征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系唐明以来扬国威之盛举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虽战至一兵一卒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也必死守东瓜。”这时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英军突然撤走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我方援军未至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形势危急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戴安澜决心以身报国。他宣布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本师长立遗嘱在先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如果师长战死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以副师长代之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副师长战死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参谋长代之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以此类推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各级皆然。”他给夫人王荷馨写了绝命家书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余此次奉命固守东瓜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因上面大计未定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与后方联络过远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敌人行动又快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现在孤军奋斗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决以全部牺牲报国家养育。为国家战死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事极光荣。所念者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你们母子今后生活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当更痛苦。望你珍重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并爱护诸儿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侍奉老母。 老父在皖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可不必呈闻。”面对日军发动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279304"/>
            <a:ext cx="19586176" cy="80937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四、[2017·全国卷Ⅲ] 阅读下面的文字,完成题目。</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随着社会经济发展和人民精神文化生活需求的日益多样化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博物馆服务于社会建设的格局发生了重大变化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博物馆收藏、展示的文化遗产资源多渠道、多层次、多形式地为社会公众所共享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在“讲好中国故事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传播好中国声音”上发挥着举足轻重的作用。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博物馆接待参观人次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2001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7955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万人次增长到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亿人次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年间增长了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倍。对于青少年而言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博物馆逐渐成为学校教育之外的“第二课堂”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在互动性、体验性、趣味性方面发挥着独特的优势。</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全国博物馆拥有近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3000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万件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藏品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依托这些藏品在历史、文化、考古等领域开展了大量的科研活动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科研成果也非常丰富。针对藏品的研究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需要整合学校和研究机构的学者、</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教师</a:t>
            </a:r>
            <a:r>
              <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spc="300" dirty="0" smtClean="0">
                <a:solidFill>
                  <a:schemeClr val="tx1">
                    <a:lumMod val="75000"/>
                    <a:lumOff val="25000"/>
                  </a:schemeClr>
                </a:solidFill>
                <a:latin typeface="微软雅黑" panose="020B0503020204020204" pitchFamily="34" charset="-122"/>
                <a:ea typeface="微软雅黑" panose="020B0503020204020204" pitchFamily="34" charset="-122"/>
              </a:rPr>
              <a:t>因此博物馆往往会成为一个地区的</a:t>
            </a:r>
            <a:endParaRPr lang="en-US" altLang="zh-CN" sz="4000" spc="3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961699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步兵、炮兵和空军联合进攻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狂轰滥炸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施放毒气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戴安澜率部同仇敌忾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顽强战斗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抗击四倍于己的日军长达十余日。中印缅战区美军司令兼中国战区统帅部参谋长史迪威表示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近代立功异域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扬中华声威者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以戴将军为第一人。”日本人战后回忆时也承认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该部队</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自始至终战斗意志旺盛</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虽是敌军</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但令人佩服</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自司令官饭田中将以下各将官无不赞叹其勇气。”</a:t>
            </a:r>
            <a:endPar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东瓜保卫战虽然给予日军沉重打击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但因盟军失利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缅北战局急转直下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腹背受敌的远征军被迫突围。这时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英国要求远征军申请难民身份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以便英国军队收容。戴安澜发誓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我戴某人宁愿与日寇战死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绝不苟且偷生。”于是率部进入缅北野人山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向祖国方向艰难跋涉。就在部队到达离祖国最近的一条公路时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突遭日军伏击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他立即命令分散突围。激战中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戴安澜胸腹中弹。时值缅甸雨季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大雨滂沱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部队既要突破日军堵击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还需忍饥挨饿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穿越荒山密林。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1942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他们行至缅北茅邦村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戴安澜伤势恶化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以身殉国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岁。弥留之际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参谋长问他下一步的行动路线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这时他已不能说话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手指地图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示意部队从莫洛过瑞丽江向北回国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又让人扶着他面向祖国注视许久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安然而逝。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729430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戴安澜牺牲后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遗体由官兵抬回国内。渡过瑞丽江后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乃将遗体火化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骨灰装入小木箱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以马驮载。这一情景感动了沿途民众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一位老华侨痛心地说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寿材这么小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怎能配得上将军的英名与地位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随即捐出自备的楠木寿材。腾冲县长率全县父老乡亲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万人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沿街跪迎将军灵车。随后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国民政府追赠戴安澜为陆军中将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美国总统罗斯福追授戴安澜懋绩勋章。国民政府在广西全州举行安葬仪式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中共领袖毛泽东派人送来挽诗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外侮需人御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将军赋采薇。师称机械化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勇夺虎罴威。浴血东瓜守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驱倭棠吉归。沙场竟殒命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壮志也无违。”周恩来、朱德等也敬献挽词、挽联。中华人民共和国成立后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中央人民政府追认戴安澜为革命烈士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并以毛泽东主席的名义向遗属颁发“革命牺牲军人家属光荣纪念证”。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摘编自茅海建主编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国民党抗战殉国将领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649408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相关链接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①人我之际要看得平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平则不忮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功名之际要看得淡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淡则不求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生死之际要看得破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破则不惧。人能不忮不求不惧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则无往而非乐境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而生气盎然矣。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戴安澜赠部属各官长题词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军人一般以彪悍为荣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但是戴安澜与众不同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他多才多艺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熟读文史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精通琴棋书画。如果不是因为战乱和外敌入侵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他很有可能成为一位儒雅名士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但国家危难却把他的命运引上另外一条路。</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戴复东等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我们的父亲戴安澜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戴复东等认为“如果不是因为战乱和外敌入侵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他很有可能成为一位儒雅名士”。请结合材料简要分析戴安澜将军为“一代儒将”的表现。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73118"/>
            <a:ext cx="19514168"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89142"/>
            <a:ext cx="1922613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戴安澜多才多艺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熟读文史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精通琴棋书画。②赴缅途中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他激情满怀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远征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二首以明志。③危难之际写绝命家书“决以全部牺牲报国家养育”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于深厚的文学修养中见其赤子之心。④受命远征时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高唱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满江红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宣讲诸葛亮远征的事迹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激励官兵“鞠躬尽瘁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死而后已”。⑤任旅长时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特意抄录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满江红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过零丁洋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印发给各级官兵背诵吟唱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激励大家精忠报国。</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本题考查对传主形象特点的理解。要求考生简要分析戴安澜将军为“一代儒将”的表现。“儒”体现在文学修养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将”体现在精忠报国。首先要关注“相关链接”②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再梳理文本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找出传主的相关表现再概括即可。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12"/>
          <p:cNvSpPr txBox="1"/>
          <p:nvPr/>
        </p:nvSpPr>
        <p:spPr>
          <a:xfrm>
            <a:off x="2088556" y="2916734"/>
            <a:ext cx="19658184" cy="4093428"/>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分析概括传主精神品质、成就、个性成因</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分析概括传主精神品质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是传记的一个常考点。传记本身就是以写人为主的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其目的是刻画人物、表现人物的精神品质。分析概括传主精神品质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应结合传主事迹、言行等多个方面。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500910"/>
          <a:ext cx="19442160" cy="5976664"/>
        </p:xfrm>
        <a:graphic>
          <a:graphicData uri="http://schemas.openxmlformats.org/drawingml/2006/table">
            <a:tbl>
              <a:tblPr/>
              <a:tblGrid>
                <a:gridCol w="1152128"/>
                <a:gridCol w="18290032"/>
              </a:tblGrid>
              <a:tr h="256142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从全文看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为什么会坚持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是什么原因让传主走上了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结合全文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成为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的原因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0761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题干中往往有“原因”“为什么”等字样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题干中往往提到传主某一方面突出的特性或某一特殊事件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0761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分清类别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看是“概括”还是“分析”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是“取得成就的原因”还是“个性形成的原因”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44726"/>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232571" y="3853712"/>
          <a:ext cx="19442160" cy="7845552"/>
        </p:xfrm>
        <a:graphic>
          <a:graphicData uri="http://schemas.openxmlformats.org/drawingml/2006/table">
            <a:tbl>
              <a:tblPr/>
              <a:tblGrid>
                <a:gridCol w="1152129"/>
                <a:gridCol w="1512168"/>
                <a:gridCol w="16777863"/>
              </a:tblGrid>
              <a:tr h="2139666">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两角度</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分析概括传主做出贡献、成就的原因或者其个性、精神品质形成的原因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需要从主观和客观两个角度入手作答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主观原因多从个人的性格、天赋、努力程度等角度考虑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客观原因多从个人成长环境、社会背景与时代需要和别人的影响帮助等角度考虑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49166">
                <a:tc vMerge="1">
                  <a:tcPr/>
                </a:tc>
                <a:tc>
                  <a:txBody>
                    <a:bodyPr/>
                    <a:lstStyle/>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三联系</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联系人物生活的时代背景和社会环境。了解这些重要事实可以使我们对人物成长的各种因素做出符合实际的分析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以便更立体地了解人物。</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联系人物的成长经历进而感悟人物的心路历程。深刻地认识人物的成长经历并感悟其心路历程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注重分析人物的先天禀赋和后天环境、志向和命运、奋斗和机遇、挫折和成功、事业和爱情等诸多因素对其人生发展的重要意义。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联系传主与他人的关系。传主的人际交往是影响他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也是组成他人生经历的重要方面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通过传主与他人的关系去把握其个性、精神品质及其成因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是回答此类问题的一条通道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14402" name="Picture 2"/>
          <p:cNvPicPr>
            <a:picLocks noChangeAspect="1" noChangeArrowheads="1"/>
          </p:cNvPicPr>
          <p:nvPr/>
        </p:nvPicPr>
        <p:blipFill>
          <a:blip r:embed="rId1" cstate="print"/>
          <a:srcRect/>
          <a:stretch>
            <a:fillRect/>
          </a:stretch>
        </p:blipFill>
        <p:spPr bwMode="auto">
          <a:xfrm>
            <a:off x="0" y="0"/>
            <a:ext cx="114300" cy="333375"/>
          </a:xfrm>
          <a:prstGeom prst="rect">
            <a:avLst/>
          </a:prstGeom>
          <a:noFill/>
        </p:spPr>
      </p:pic>
      <p:pic>
        <p:nvPicPr>
          <p:cNvPr id="614401" name="Picture 1"/>
          <p:cNvPicPr>
            <a:picLocks noChangeAspect="1" noChangeArrowheads="1"/>
          </p:cNvPicPr>
          <p:nvPr/>
        </p:nvPicPr>
        <p:blipFill>
          <a:blip r:embed="rId2" cstate="print"/>
          <a:srcRect/>
          <a:stretch>
            <a:fillRect/>
          </a:stretch>
        </p:blipFill>
        <p:spPr bwMode="auto">
          <a:xfrm>
            <a:off x="0" y="0"/>
            <a:ext cx="114300" cy="333375"/>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4093428"/>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戴安澜将军认为“生死之际要看得破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破则不惧”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请结合材料谈谈你对“不惧”的理解。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原文见本讲“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题型一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分析概括传主形象特点”的“跟踪训练”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949182"/>
            <a:ext cx="19514168"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7165206"/>
            <a:ext cx="1922613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为了抗战大业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戴安澜摒弃党派成见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团结爱国人士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不惧“宗是共产党”。②远征缅甸抗日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鞠躬尽瘁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死而后已”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不惧远征难。③死守东瓜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决心以身报国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不惧身死扬国威。④被迫突围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拒绝英军收容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不惧战死不偷生。⑤弥留之际面向祖国安然而逝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不惧献身赤子情。 </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本题考查对传主精神品质的理解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要求考生结合材料谈谈对戴安澜将军“不惧”的理解。答题时首先要找到语句出处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关注“相关链接”①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再细读全文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寻找相关内容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提炼后整理归类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分条阐述即可。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4015458"/>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作为著名的抗日爱国将领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戴安澜不仅深受国人爱戴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甚至连敌人也不得不佩服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其中必有内在原因。请结合材料具体分析。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原文见本讲“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题型一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分析概括传主形象特点”的“跟踪训练”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060750"/>
            <a:ext cx="19800000" cy="82809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132758"/>
            <a:ext cx="19508086" cy="650389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超越党派利益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献身正义事业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血酬壮志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精忠报国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为人平和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不求功名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临危不惧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胸怀坦荡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关爱家人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情真意切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侠骨柔肠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勇于担当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身为军人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熟读文史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精通琴棋书画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兼具文韬武略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;⑤</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英勇善战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指挥若定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治军有方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视死如归。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注意此题考查的角度是“成因”中的“内因”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应从戴安澜将军的言行事迹入手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探究分析其“主观思想”。他与宗祺仁的交往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表现了他的政治远见和一心为国的品格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他抄写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满江红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过零丁洋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等诗歌激励将士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熟读文史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精通琴棋书画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他为国献身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不屈不挠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体现了他的文韬武略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与家人的书信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表现了他的凛然大义和侠骨柔肠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在缅甸作战中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他英勇顽强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指挥若定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视死如归。正是这些可贵的品格赢得了国人的爱戴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也赢得了敌人的尊敬。解答此类题目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要结合具体事例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挖掘人物品格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体会传主精神。</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05970"/>
            <a:ext cx="19786046" cy="8894743"/>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文史研究中心。同时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博物馆逐渐成为展示城市独特历史文化、提升城市文化品牌价值的重要载体。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西安市委、市政府正式提出把西安建设成“博物馆之城”的战略目标。随后广州、济南等城市也纷纷提出建设“博物馆之城”的口号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以此提升城市的竞争力。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摘编自刘世锦主编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中国文化遗产事业发展报告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2008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中国文化文物系统的博物馆开始全面免费开放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此后博物馆的直接经济贡献逐渐弱化。因此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只能通过博物馆事业增加值来衡量博物馆对国民经济的直接贡献。博物馆事业增加值即文化文物系统内的博物馆向社会提供产品或服务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如文化创意产品销售、文物巡展、社会文物鉴定及咨询等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而增加的价值总和。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2001—2014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年全国博物馆事业增加值变化情况如下图</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12"/>
          <p:cNvSpPr txBox="1"/>
          <p:nvPr/>
        </p:nvSpPr>
        <p:spPr>
          <a:xfrm>
            <a:off x="2088556" y="2916734"/>
            <a:ext cx="19658184" cy="7294305"/>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题型三</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传记类文本的文体特征</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传记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传记是遵循真实性原则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用形象化的方法记述人物的生活经历、精神风貌以及其历史背景的一种叙事性文体。传记的文体特点是真实性和文学性。其中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真实性是传记的第一特征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写作时不允许任意虚构。但传记不同于一般的枯燥的历史记录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它具有文学性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它通过作者的选择、剪辑、组接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倾注了作者爱憎的情感</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它需要用艺术的手法加以表现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以达到传神的目的。分析传记的文体特征这一题型在高考题中的命题样式一般为考查文章结构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句段作用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和选材组材技巧。而句段作用题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在具体解题时可以等同于“小说的情节作用”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因为传记可以看作“真实的小说”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这里不再赘述。</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500910"/>
          <a:ext cx="19442160" cy="4560546"/>
        </p:xfrm>
        <a:graphic>
          <a:graphicData uri="http://schemas.openxmlformats.org/drawingml/2006/table">
            <a:tbl>
              <a:tblPr/>
              <a:tblGrid>
                <a:gridCol w="1152128"/>
                <a:gridCol w="18290032"/>
              </a:tblGrid>
              <a:tr h="256142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作为带有学术性质的自传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本文有什么特点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请简要回答。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请简析本文在选材方面的特色。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本传记选取事件多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时间跨度大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文本是怎样组织起来的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本文材料的顺序是如何安排的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0761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题干中往往有“特点”“特色”“特征”等字样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题干中往往有“组织”“安排”“顺序”等字样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44726"/>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232571" y="3997728"/>
          <a:ext cx="19442160" cy="7107374"/>
        </p:xfrm>
        <a:graphic>
          <a:graphicData uri="http://schemas.openxmlformats.org/drawingml/2006/table">
            <a:tbl>
              <a:tblPr/>
              <a:tblGrid>
                <a:gridCol w="1152129"/>
                <a:gridCol w="2705735"/>
                <a:gridCol w="15584296"/>
              </a:tblGrid>
              <a:tr h="1655310">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类别入手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明确传记类别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判断是自传还是他传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是叙传还是评传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然后根据不同类别的特点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结合具体文本加以辨别分析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8232">
                <a:tc vMerge="1">
                  <a:tcPr/>
                </a:tc>
                <a:tc>
                  <a:txBody>
                    <a:bodyPr/>
                    <a:lstStyle/>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行文语言特点入手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看行文是自然流畅还是波折起伏。依据传记的不同类别分析人物语言、叙述语言有什么特点。如自传用第一人称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以记叙为主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兼有描写、抒情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语言或幽默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或自然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评传用第三人称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语言或朴素自然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或文采斐然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2168">
                <a:tc vMerge="1">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选材组材入手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分析为了表现传主的特点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作者选择了哪些典型材料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这些材料对表现传主、表达主题起什么作用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材料的顺序、详略是怎样安排的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0200">
                <a:tc vMerge="1">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情感抒发入手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体会作者在字里行间流露出来的对传主或传主成就的感情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或含蓄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或直接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或奔放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或细腻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等等。分析品味景中情、事中情、理中情等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9694962"/>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无形的巨著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世纪初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我国产生了一批优秀的医学家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在众多的开拓者之中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张孝骞便是其中的佼佼者。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张孝骞认为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对于自己做出的诊断结论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绝不能以为“成竹在胸”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一定要用怀疑的态度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多问几个为什么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并且随时准备在新的事实面前改变原来的结论。张教授向人们谈起一个病例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年代初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有一名病人因痰中带血、下肢浮肿而入院。化验结果显示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尿中有红细胞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主管医生诊断为肺肾出血综合征。张教授参加了会诊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也同意了这个诊断。可回到办公室后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他仍然觉得放心不下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第二天他又到病房给病人做了进一步检查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发现病人的腿部静脉有点儿异常。根据这个线索追踪下去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结果证明病人患的是移形性血栓静脉炎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这使肺、肾等多种器官受到损害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给了人以假象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险些造成误诊。</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809452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在几十年的行医过程中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张孝骞总是随身携带着一个小本子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专门记录从实践中得到的临床资料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年复一年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积攒了几大箱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,1986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年他开始整理这些资料和文稿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准备留给医院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推动国家医学的发展。可医院检查结果表明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他的第三胸椎已遭受癌肿的破坏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病情急剧恶化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为了争取这最后的分分秒秒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他把一大摞卡片和稿纸带进了病房。万里、习仲勋等领导人得知张孝骞患病的消息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亲自来到病榻前慰问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陈云、邓颖超也派人送来了鲜花和糕点。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1987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张孝骞溘然长逝。</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选自周文斌、李元等著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中国当代十大科学家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相关链接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张孝骞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(1897—1987),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内科专家、医学教育家、中国胃肠病学的奠基人。毕生致力于临床医学、医学科学研究和医学教育工作。</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本文作为传记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在写作上有什么特点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请简要回答。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514168"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22613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偏重传主在医学上的独特发现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一方面是挽救患者生命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另一方面则介绍了他高超的医疗水平。②写生平与学术二者交融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呈现学术背后的家国情怀。③语言通俗易懂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明白晓畅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又适当运用修辞手法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如比喻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使之生动形象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能引发读者的阅读兴趣。④采用第三人称的手法叙述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便于全方位地介绍科学家所取得的成绩。</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此类题要求考生从文本出发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从文中找出这类文章的特点并进行思考。可以从叙述内容、语言特点等方面作答。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3" name="TextBox 12"/>
          <p:cNvSpPr txBox="1"/>
          <p:nvPr/>
        </p:nvSpPr>
        <p:spPr>
          <a:xfrm>
            <a:off x="2088556" y="2916734"/>
            <a:ext cx="19658184" cy="8094524"/>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题型四</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传记类文本的表现手法</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传记是记载人物生平或事迹的一类记叙文体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它的表达技巧比较接近于小说。如修辞手法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表达技巧中的叙述人称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第一人称的自传、第三人称的他传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、叙述方式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顺叙、倒叙、插叙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、抒情方式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直接抒情、间接抒情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、人物描写手法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肖像、语言、动作、心理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表现手法中的渲染、抑扬、对比等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结构章法中的铺垫、过渡、呼应、引出下文、总结上文、深化主旨等都同小说类似。由于传记的文体特征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考生答题时需要格外注意其他人物对传主的映衬、细节描写、引用等方面。</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解答表现手法类题目时一般分为三个步骤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指明所用技巧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结合文句分析是如何运用的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点明表达效果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249299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一、细节描写</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5484980"/>
          <a:ext cx="19442160" cy="4560546"/>
        </p:xfrm>
        <a:graphic>
          <a:graphicData uri="http://schemas.openxmlformats.org/drawingml/2006/table">
            <a:tbl>
              <a:tblPr/>
              <a:tblGrid>
                <a:gridCol w="1152128"/>
                <a:gridCol w="18290032"/>
              </a:tblGrid>
              <a:tr h="256142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本文细节描写十分精彩</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请举例加以评析。</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传记中细节描写十分细腻</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这样写有什么作用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传记一般写传主生活中的重要事情或大事件</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而这篇传记为什么写了传主生活中的许多小事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这样写的目的是什么</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0761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抓住题干中的“细节”“小事”“作用”“效果”等词语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准确定位题型。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结合具体描写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分析是写人细节还是场面描写的细节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再联想其作用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44726"/>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232572" y="3780831"/>
          <a:ext cx="19442160" cy="6419088"/>
        </p:xfrm>
        <a:graphic>
          <a:graphicData uri="http://schemas.openxmlformats.org/drawingml/2006/table">
            <a:tbl>
              <a:tblPr/>
              <a:tblGrid>
                <a:gridCol w="1152128"/>
                <a:gridCol w="18290032"/>
              </a:tblGrid>
              <a:tr h="296261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从对人物形象刻画的角度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让传主形象更全面完整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更立体化。传主形象是由多个侧面组成的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只表现其伟大的一面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而不展现其普通的一面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人物就不能立体化。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让传主形象真实可信。要把人物写好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就要写其普通的一面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因为读者大多是普通的民众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愿意接受伟人身上普通的一面。这样的人物会让读者觉得真实亲切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易于接受。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符合读者心理需要。对于大人物诸如政治家、艺术家等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读者已经从媒体中了解了一些他们在本行业内的成就、事迹。对于传记作品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读者更渴望了解一些花絮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因此</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一些细节正能解决这一问题。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从体现传记文本特色的角度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典型的细节描写可以体现传记史实性、真实性的特点。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典型的细节描写可以增强传记的表现力。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典型的细节描写可以使传记内容更加丰富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主题更加突出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44726"/>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232572" y="3842522"/>
          <a:ext cx="19442160" cy="4114772"/>
        </p:xfrm>
        <a:graphic>
          <a:graphicData uri="http://schemas.openxmlformats.org/drawingml/2006/table">
            <a:tbl>
              <a:tblPr/>
              <a:tblGrid>
                <a:gridCol w="1152128"/>
                <a:gridCol w="1368152"/>
                <a:gridCol w="16921880"/>
              </a:tblGrid>
              <a:tr h="1975076">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写人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细节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通过描写……细节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……地刻画出一个……形象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突出了……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主题思想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给读者……感受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975076">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场面</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细节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通过对……的描写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传神地写出了在场人……的心情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烘托了一种……的现场气氛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使读者仿佛置身于现场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产生身临其境之感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真实性和感染力都很强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从而真实地反映了……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表达了……的情感倾向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996854"/>
            <a:ext cx="19586176" cy="88938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一、[2018·全国卷Ⅰ] 阅读下面的文字,完成1~3题。</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材料一:</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日前,中国科学院在京召开新闻发布会对外宣布,“墨子号”量子科学实验卫星提前并圆满实现全部既定科学目标,为我国在未来继续引领世界量子通信研究奠定了坚实的基础。</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通信安全是国家信息安全和人类经济社会生活的基本需求。千百年来,人们对于通信安全的追求从未停止。然而,基于计算复杂性的传统加密技术,在原理上存在着被破译的可能性。随着数学和计算能力的不断提升,经典密码被破译的可能性与日俱增。中国科学技术大学潘建伟教授说:“通过量子通信可以解决这个问题。把量子物理与信息技术相结合,利用量子调控技术,用一种革命性的方式对信息进行编码、存储、传输和操纵,从而在确保信息安全、提高运算速度、提升测量精度等方面突破经典信息技术的瓶颈。”</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016548" y="2840490"/>
            <a:ext cx="5472608" cy="1012348"/>
            <a:chOff x="2074961" y="3908258"/>
            <a:chExt cx="6653339" cy="1018510"/>
          </a:xfrm>
        </p:grpSpPr>
        <p:pic>
          <p:nvPicPr>
            <p:cNvPr id="16"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9" name="矩形 18"/>
            <p:cNvSpPr/>
            <p:nvPr/>
          </p:nvSpPr>
          <p:spPr>
            <a:xfrm>
              <a:off x="2250048" y="4043527"/>
              <a:ext cx="6215619" cy="770202"/>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真题回放</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探规律</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3" presetClass="entr" presetSubtype="1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556694"/>
            <a:ext cx="19786046" cy="10495181"/>
          </a:xfrm>
          <a:prstGeom prst="rect">
            <a:avLst/>
          </a:prstGeom>
          <a:noFill/>
        </p:spPr>
        <p:txBody>
          <a:bodyPr wrap="square" rtlCol="0">
            <a:spAutoFit/>
          </a:bodyPr>
          <a:lstStyle/>
          <a:p>
            <a:pPr algn="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摘编自苏杨等主编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中国文化遗产事业发展报告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(2015—2016)》]</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计算或比较不同时期的经济数据时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用某一时期产品的平均价格作为固定的计算尺度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这种平均价格叫可比价格。可比价格计算出的指标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可以消除价格变动因素的影响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便于对不同时期进行历史对比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以观察国民经济的发展情况。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8" name="t3.jpg" descr="id:2147498921;FounderCES"/>
          <p:cNvPicPr/>
          <p:nvPr/>
        </p:nvPicPr>
        <p:blipFill>
          <a:blip r:embed="rId1" cstate="print"/>
          <a:stretch>
            <a:fillRect/>
          </a:stretch>
        </p:blipFill>
        <p:spPr>
          <a:xfrm>
            <a:off x="4197247" y="2935784"/>
            <a:ext cx="16489832" cy="6624736"/>
          </a:xfrm>
          <a:prstGeom prst="rect">
            <a:avLst/>
          </a:prstGeom>
        </p:spPr>
      </p:pic>
    </p:spTree>
  </p:cSld>
  <p:clrMapOvr>
    <a:masterClrMapping/>
  </p:clrMapOvr>
  <p:transition>
    <p:pull dir="d"/>
  </p:transition>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才子赵树理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汪曾祺</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赵树理是个高个子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长脸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眉眼也细长。看人看事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常常微笑。</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他的稿子非常干净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极少涂改。他写稿大概不起草。我曾见过他的底稿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只是一些人物名姓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东一个西一个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姓名之间牵出一些细线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这便是原稿了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考虑成熟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一气呵成。赵树理衣着不讲究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但对写稿有洁癖。他痛恨人把他文章中的“你”字改成“妳”字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有一个时期有些人爱写“妳”字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这是一种时髦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当面说话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第二人称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为什么要分性别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妳’也不读‘你’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他在一篇稿子的页边批了一行字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排版、校对同志请注意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文内所有‘你’字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一律不准改为‘妳’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否则要负法律责任。”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4815677"/>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赵树理吃食很随便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随便看到路边的一个小饭摊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坐下来就吃。后来是胡乔木同志跟他说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你这么乱吃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不安全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也不卫生。”他才有点儿选择。他爱喝酒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每天晚上要到霞公府间壁一条胡同的馄饨摊上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来二三两酒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一碟猪头肉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吃两个芝麻烧饼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喝一碗馄饨。他和老舍感情很好。每年老舍要在家里请市文联的干部两次客。一次是菊花开的时候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赏菊。一次是腊月二十三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老舍的生日。赵树理必到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喝酒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划拳。老赵划拳与众不同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两只手出拳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左右开弓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一会儿用左手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一会儿用右手。老舍摸不清老赵的拳路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常常败北。</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本文后两段细节描写十分精彩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请举两例加以评析。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514168"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22613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他在一篇稿子的页边批了一行字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排版、校对同志请注意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文内所有“你”字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一律不准改为“妳”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否则要负法律责任。’”赵树理在一个寻常字眼的使用上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不盲目从俗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并郑重其事地在文稿中批字强调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凸显出赵树理较真、坚持己见的性格。②“老赵划拳与众不同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两只手出拳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左右开弓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一会儿用左手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一会儿用右手。”赵树理不循常规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以出其不意的方式划拳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别具一格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异趣横生。这个细节表现了赵树理的真性情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以及他和老舍之间的深厚感情。</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从文章中找出有关赵树理的细节描写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分析这两处细节描写在表现人物性格方面的作用。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329320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二、引用</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直接引用大量原始材料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可以更好地突出人物的特点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揭示人物的精神面貌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对人物做出客观公正的评价。在传记中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引用主要包括以下几个方面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graphicFrame>
        <p:nvGraphicFramePr>
          <p:cNvPr id="11" name="表格 10"/>
          <p:cNvGraphicFramePr>
            <a:graphicFrameLocks noGrp="1"/>
          </p:cNvGraphicFramePr>
          <p:nvPr/>
        </p:nvGraphicFramePr>
        <p:xfrm>
          <a:off x="2088556" y="3348782"/>
          <a:ext cx="19586176" cy="7397967"/>
        </p:xfrm>
        <a:graphic>
          <a:graphicData uri="http://schemas.openxmlformats.org/drawingml/2006/table">
            <a:tbl>
              <a:tblPr/>
              <a:tblGrid>
                <a:gridCol w="5544616"/>
                <a:gridCol w="14041560"/>
              </a:tblGrid>
              <a:tr h="77964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79644">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直接引用大量原始材料</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可以增加作品的真实性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更好地突出人物的特点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揭示人物的精神面貌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对人物做出客观公正的评价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79644">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引用诗词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可以从侧面烘托和丰富传主的思想精神</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使传记显现出一种古朴文雅的风格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79644">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引用故事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可以增强文章的趣味性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使文章更具有可读性</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59287">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引用传主在书信、日记中的表白以及传主的话</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可以印证作者的观点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也可以使传记具有更为真实感人的力量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79644">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引用他人的话</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使文章对人物的评述更加全面客观、真实可信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也能从侧面烘托传主的形象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523351"/>
          <a:ext cx="19442160" cy="5013168"/>
        </p:xfrm>
        <a:graphic>
          <a:graphicData uri="http://schemas.openxmlformats.org/drawingml/2006/table">
            <a:tbl>
              <a:tblPr/>
              <a:tblGrid>
                <a:gridCol w="1152128"/>
                <a:gridCol w="18290032"/>
              </a:tblGrid>
              <a:tr h="216024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文章引用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的话来评论传主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文中大量引用传主的话和书信、日记内容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文中引用了不少诗词名句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这些引用有怎样的表达效果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1098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辨别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标志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题干中一般有“引用”“效果”“作用”“分析”等字样</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3535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区分引用的类型</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看清是何种引用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用在何处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44726"/>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232572" y="3780831"/>
          <a:ext cx="19442160" cy="7704856"/>
        </p:xfrm>
        <a:graphic>
          <a:graphicData uri="http://schemas.openxmlformats.org/drawingml/2006/table">
            <a:tbl>
              <a:tblPr/>
              <a:tblGrid>
                <a:gridCol w="1152128"/>
                <a:gridCol w="18290032"/>
              </a:tblGrid>
              <a:tr h="7704856">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3" name="a47.jpg"/>
          <p:cNvPicPr/>
          <p:nvPr/>
        </p:nvPicPr>
        <p:blipFill>
          <a:blip r:embed="rId1" cstate="print"/>
          <a:stretch>
            <a:fillRect/>
          </a:stretch>
        </p:blipFill>
        <p:spPr>
          <a:xfrm>
            <a:off x="4176788" y="4212878"/>
            <a:ext cx="10369152" cy="691276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晚清名臣沈葆桢</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沈葆桢的故居在福州城区宫巷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号。这是一幢建于明代天启年间的大宅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面积达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1500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平方米。当年的沈宅布局严谨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装饰富丽。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1936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客居福州的郁达夫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对这条巷子有过这样一番描写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走过宫巷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见毗连的大宅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都是钟鸣鼎食之家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两旁进士匾额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多如市上招牌。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沈葆桢有三个身份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林则徐的外甥兼女婿、大清船政大臣兼通商大臣、两江总督兼管台湾。这三个响当当的身份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也勾勒出他非凡的一生。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1865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沈葆桢的母亲过世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朝廷终于给了他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个月的假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沈葆桢回到家里过了几天清静日子。在他留下的大量家书中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几乎每封信都要嘱咐子女读书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并告诉他们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读书主要是为了立品做人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做官倒是其次。</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可惜那时国家正面临着生死存亡的困境</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无法让人有一丝的安宁。</a:t>
            </a:r>
            <a:endPar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5615896"/>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1874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日本进犯台湾后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沈葆桢被派往台湾加强防务。此后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他兴建台南的亿载金城和台湾最南端的恒春城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建设苏花公路前身、新中横公路前身等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废除渡台禁令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鼓励民众到台湾开垦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促成了台湾政治、经济中心由南部转移到北部。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2009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台北市政府为了纪念沈葆桢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将市政大厅命名为“沈葆桢厅”。</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1879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久受病痛折磨的沈葆桢在南京与世长辞。他告诉儿孙“究竟笔墨是稳善生涯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勿嫌其淡”。</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本文第一段引用郁达夫的话有什么作用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请简要概述。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514168"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22613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描写了沈葆桢故居的环境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表现沈宅的富丽和文化气息的浓厚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为后面写沈葆桢重视读书的特点和他的功绩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与他有深厚的文学文化功底有关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做铺垫。</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从引用的内容本身考虑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郁达夫这段文字的描写对象是沈葆桢故居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其特点是华贵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颇有古文化气息。从对沈葆桢的形象塑造方面考虑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沈葆桢故居中进士匾额多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可见其重视读书。从传记的结构方面考虑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郁达夫这一描写为下文写沈葆桢的功绩起到了铺垫作用。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481567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要真正了解或融入一个城市与国家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最直接也是最重要的途径就是参观博物馆。北京每年接待的上亿游客中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相当一部分人要参观北京的博物馆。博物馆对于旅游经济的拉动难以用数字衡量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它更多的是一种潜移默化的宣传和教育作用。通过品牌价值的提升和精神核心的建立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实现对旅游经济的长远影响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这也是博物馆对国民经济的间接贡献。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摘编自王小润等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博物馆能否成为旅游经济新坐标</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三、对比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类比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780830"/>
          <a:ext cx="19442160" cy="8558784"/>
        </p:xfrm>
        <a:graphic>
          <a:graphicData uri="http://schemas.openxmlformats.org/drawingml/2006/table">
            <a:tbl>
              <a:tblPr/>
              <a:tblGrid>
                <a:gridCol w="1656184"/>
                <a:gridCol w="17785976"/>
              </a:tblGrid>
              <a:tr h="741682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类比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内容方面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从侧面表现传主。从表面上看似乎不是写传主本人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但通过写与传主相关的人、事、物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从侧面表现传主道德修养、特点、品性等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可以使传记具有更为真实感人的力量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可以塑造丰满的传主形象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突出传主的精神面貌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起到增强作品历史深度和情感力度的作用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增强文章的真实性和可读性。</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内容和情节的需要。不交代其他相关的人、事、物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内容情节就不完整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就无法更好地表现传主。只有把传主放到一定的环境中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他的行为、性格才能显现出其合理性。这样可以更好地体现作者的写作意图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丰富文章内容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增强文章内涵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增强文章文化底蕴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由点及面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揭示除传主之外更深的主题。作者要揭示某种社会道理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表现一个大的群体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比如整个民族的某种品质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光凭借传主一个人无法全面地展现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就必须拓展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除了写传主之外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还要写其他的人、事、物。写传主再加其他的人、事、物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点面结合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就可以更全面、更深刻地表现主题。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表达方面</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增强文章的表达效果、感染力、说服力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增强文章的文学色彩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给人丰富的想象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发人深省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耐人寻味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潮打空城寂寞回</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朱偰的人生和石头城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朱偰出生在浙江海盐县。幼时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执教于北京大学的父亲朱希祖躬自授读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谆谆教诲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期望良殷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朱偰亦立志自奋。朱自清在北大求学时期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是朱希祖的学生。朱偰才思敏捷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胜朱自清一筹。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1932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朱自清在日记中写道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与朱偰君一同赋诗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朱得句敏于我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皆出彼手。”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1932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朱偰获哲学博士学位后回国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任国立中央大学经济系教授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兼国立编译馆编审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1956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朱偰如鲠在喉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不吐不快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新华日报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上发表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南京市建设部门不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9694962"/>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应该任意拆除城墙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痛说“南京人民都知道加以爱护的南京城墙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现在竟遭市政建设部门局部破坏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实在是不可原谅的一种粗暴行为”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他“希望南京市人民委员会立即查明责任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加以处理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并设法制止利用城砖、拆除城墙的行为。有关负责部门应该立即做出检讨并作为教训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以避免今后再有此类事件发生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致使国家文物造成不可弥补的损失”。</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这篇文章被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光明日报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转载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产生了巨大的影响。朱偰为了保护南京古城墙对南京方面的批评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成为他被打为“右派”的祸根。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同样做过抗争以保护古城墙的还有梁思成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他的种种努力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也未能阻挡住拆除北京古城墙的时代风潮。朱偰被撤销一切职务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行政上降两级。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1959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被打入另册的朱偰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到出版社当编辑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时常被发配到农场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进行割麦子、拉板车、垒猪圈等重体力劳动。在生命的低谷之中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他的精神是高扬的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他以历史人物为素材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写了一些作品。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1966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南京图书馆的造反派、红卫兵和南京工学院的红卫兵抄了朱偰的家。抄家之后是无休止的批斗。但是对于保护城墙的罪名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他永远不会低头认罪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关于拆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649408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城墙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我向政府提出批评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完全是从爱护文物出发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请允许我保留意见。”生于文化世家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文化的印记已经渗透到他的骨子里。中国传统的文人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虽身躯柔弱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但精神上充满浩然正气。</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相关链接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朱偰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(1907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—1968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中国著名经济学家和历史学家。早年毕业于北京大学。在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世纪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年代中期的大规模拆毁南京明城墙的过程中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朱偰先生向政府提出意见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加以制止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最终阻止了南京的拆墙风潮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才得以有中华门瓮城和石头城巍然屹立至今。</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摘自百度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文中为什么要写朱自清和梁思成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请结合材料简述原因。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514168"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22613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将朱自清与朱偰进行对比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凸显了朱偰的才思敏捷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才华横溢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将朱偰同梁思成进行对比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揭示了时代背景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写出了朱偰保护古城墙的艰难困苦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表现了正直知识分子的共同价值追求。</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回归原文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答案信息集中在第一段和第四段。第一段写朱自清是为了凸显朱偰才思敏捷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第四段写梁思成也起到了对比的效果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梁思成保护北京古城墙历经重重困难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朱偰保护南京古城墙同样历经艰难困苦。这一对比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揭示出了时代背景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表现了他们的共同价值追求。</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969496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四、刻画传主的方法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人物传记以记叙传主的活动、经历、事迹为主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重在刻画传主的性格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并通过这种性格的刻画来反映生活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表达一个深刻的主题。一般可以有以下几种方法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①</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肖像描写。传主的肖像主要指传主的外貌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包括容貌、服饰、姿态、神情等等。肖像描写可以写静态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也可以写动态。</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②语言描写。传主的语言要充分个性化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能表现传主的出身、教养、经历和性格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让人读了如闻其声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如见其人。</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③行动描写。传主的行动要符合生活的本质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符合传主性格发展的逻辑。可以选择具体的、富有特征的行动来展示传主的性格和心理活动。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④心理描写。传主的内心世界是很丰富的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心理描写就是要充分揭示出传主内心的喜、怒、哀、乐、爱慕、思念、苦闷、痛苦、怨恨、惊恐、嫉妒等等。常见的心理描写方式有内心独白、思忆联想、动作暗示等。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329320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⑤环境描写。人总是生活在一定的自然环境和社会环境中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传主个性的形成与他所处的环境有关</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描写环境对表现传主的性格极为有用。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⑥侧面描写。侧面描写是通过描写其他人物来衬托传主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又叫间接描写。侧面描写常常与正面描写结合运用。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8094524"/>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完成后面的题目。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杨绛和她的父亲杨荫杭</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对于杨绛的学业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父亲杨荫杭并不多加干涉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而是放手让她按照自己的兴趣去学习。父亲的教育理论是孔子的“大叩则大鸣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小叩则小鸣”。只要杨绛对什么书感兴趣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父亲就把那部书放在她的书桌上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即使有时他得爬梯到书橱高处去拿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但假如她长期放着不读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那部书就不见了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父亲把书收走了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这就等于是父亲的谴责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无言的批评。杨绛喜欢读诗词小说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对父亲枯燥的音韵学“合口呼”“撮口呼”之类不感兴趣。父亲也不强迫女儿学他的一套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还为她买来最喜欢的书籍。杨绛上大学分文理科的时候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老师们推荐她报理科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她回家去问父亲拿主张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我该学什么呢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父亲说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没有什么该不该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最喜欢什么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就学什么。喜欢的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641611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就是性之所近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就是自己最相宜的。”于是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杨绛终于不顾老师们的惋惜和劝导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选择了她喜欢的文科。父亲有一次问杨绛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阿季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三天不让你看书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你怎么样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不好过。”“一星期不让你看书呢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一星期都白活了。”父亲笑了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我也这样。”杨绛因此感觉到自己似乎已升作父亲的朋友了。杨绛是个贴心的女儿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每天早饭后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她总要给父亲泡一碗酽酽的盖碗茶。父亲饭后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她也要给父亲削个水果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或是给父亲剥风干栗子、山核桃等干果。中午饭后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她非常懂事地带弟弟妹妹一哄而散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让父亲歇午。一次父亲叫住她说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其实我喜欢有人陪陪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只是别出声。”她就陪在父亲旁边看书。父女俩的感情就是这样平淡而深厚。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传记节选的这段文字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在表现杨绛与其父亲感情的时候用了哪些描写手法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请结合具体内容进行分析。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01110"/>
            <a:ext cx="19514168" cy="48965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17134"/>
            <a:ext cx="1922613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语言描写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如文中多处对人物对话进行了描写。②动作描写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如杨绛父亲爬梯到书橱高处为女儿找书。③细节描写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杨绛为父亲削水果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剥干果。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首先要弄清楚在塑造人物形象的表现手法中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运用最多的就是描写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不过描写有很多种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如语言描写、动作描写、外貌描写、心理描写、细节描写等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然后要根据题目要求</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结合原文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具体说明。</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下列对材料二相关内容的理解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不正确的一项是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2001—2014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按当年价格计算出的全国博物馆事业增加值最低的年份是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2001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最高的年份是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除</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2007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年的全国博物馆事业增加值较前一年有所减少外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其余年份的增加值与前一年相比均呈现上升态势。</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2001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年可比价格计算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十几年间全国博物馆事业增加值大体上保持了较好的增长势头。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按当年价格计算出的增加值与按可比价格计算出的增加值相比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二者差距最大的年份是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760" y="10045700"/>
            <a:ext cx="19799935" cy="19088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10117534"/>
            <a:ext cx="19508086" cy="146251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本题考查筛选并整合文中的信息。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2007</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年的全国博物馆事业增加值较前一年有所减少外”表述有误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从图表中可以看出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2003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年的全国博物馆事业增加值较前一年也有所减少。</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五、修辞手法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3796940"/>
          <a:ext cx="19370152" cy="7845552"/>
        </p:xfrm>
        <a:graphic>
          <a:graphicData uri="http://schemas.openxmlformats.org/drawingml/2006/table">
            <a:tbl>
              <a:tblPr/>
              <a:tblGrid>
                <a:gridCol w="2016224"/>
                <a:gridCol w="17353928"/>
              </a:tblGrid>
              <a:tr h="70044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修辞手法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表达效果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044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化平淡为生动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化深奥为浅显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化抽象为具体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044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比拟</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描写形象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生动鲜明</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044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借代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以简代繁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以实代虚</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以奇代凡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044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夸张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烘托气氛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增强感染力</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引发联想</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突出事物特征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揭示本质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给人以启示</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044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整齐匀称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节奏感强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有音乐美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表意凝练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抒情酣畅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044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排比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集中内容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增强气势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叙事透辟</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条分缕析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长于抒情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044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节奏感、抒情感染力强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层次分明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多次强调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给人以深刻的印象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044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提出问题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引起注意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引发思考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加深理解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044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反问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用反问句的形式表示确定的意思</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以加强语气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增强表达效果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激发感情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加深印象</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0442">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突出所描写事物的特点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突出作者的某种感情</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深化文章的主题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梁宗岱</a:t>
            </a:r>
            <a:r>
              <a:rPr lang="zh-CN" altLang="en-US" sz="4000" b="1"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先生</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温源宁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宗岱有运动员的体格。中等身材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稍有些瘦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哪一天他都可以当个马拉松健将。实际上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他是个出色的善于走路的人。他扬扬得意地说他走路比汽车或者比飞机还快。他也爱游泳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在这方面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他认为他的勇敢大大超过了实际的限度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我不大相信。不过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我敢说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必然可以超过一点儿。此外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为了保健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他操练孙唐</a:t>
            </a:r>
            <a:r>
              <a:rPr lang="zh-CN" altLang="en-US" sz="400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的锻炼功法等等下了苦功夫。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宗岱喜好辩论。</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对于他</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辩论简直是练武术</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手、腿、头、眼、身一齐参加。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若一面走路一面辩论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他这种姿势尤为显著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跟上他的脚步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和跟上他的谈话速度一样不容易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辩论得越激烈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他走得越快。他尖声喊叫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他打手势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他踢腿。若在室内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也完全照样。辩论的缘由呢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61716"/>
            <a:ext cx="20002640" cy="4815677"/>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为字句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为文体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为象征主义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而最难对付的往往就是为某两位诗人的功过优劣。要是不跟宗岱谈话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你就再也猜不着一个话题的爆炸性有多大。多么简单的题目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也会把火车烧起来。因此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跟他谈话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能叫你真正筋疲力尽。说是谈话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时间长了就不是谈话了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老是打一场架才算完。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选自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一知半解及其他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南星译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有删改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梁宗岱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(1903—1983):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广东新会人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诗人、翻译家。②孙唐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德国体育家。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4893647"/>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请分别指出传记节选段落中画横线部分所用的修辞手法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并具体说明这些修辞手法在文中的表达效果。</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他走路比汽车或者比飞机还快。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对于他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辩论简直是练武术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手、腿、头、眼、身一齐参加。</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2016548" y="7885286"/>
            <a:ext cx="19800000" cy="3816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60564" y="7957294"/>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夸张。突出了他走路速度之快。</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比喻。形象生动地描绘出梁宗岱在辩论时全身心投入的样子。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本题考查分析文本的主要表现手法。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走路比汽车或者比飞机还快”显然是夸张。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辩论简直是练武术”是暗喻。做这类题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首先要答出使用了什么修辞手法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然后再结合具体内容分析使用这种修辞手法有什么表达效果。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3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16992"/>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全国卷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Ⅲ]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一代通儒顾炎武</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顾炎武从科举制度桎梏中挣脱出来后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便一改旧习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自誓“能文不为文人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能讲不为讲师”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力倡“君子之为学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以明道也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以救世也”。为了一抒山河壮怀、广交天下贤哲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也为了摆脱纠缠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躲避豪绅叶方恒的陷害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他以游为隐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将家事稍作安排</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便只身出游。最初往来于山东、北京、江苏、浙江之间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自康熙元年起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其游踪扩至河北、河南、山西、陕西。以友人所赠二马二骡载书自随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南北往返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风尘仆仆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行万里路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读万卷书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把自己的后半生献给了著述事业。顾炎武每到一处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必考察当地风土人情、山川地理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如与平日所闻不符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便打开书卷验证。旅途中则在鞍上默诵诸经注疏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偶有遗忘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就翻书温习。据他在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书􀎮为顾宁人征天下书籍启􀎯后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回忆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自己曾临泰山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谒十三陵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登恒山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抵太原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往来曲折二三万里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所览书又得万余卷”。他把所搜集到的地理文献资料一分为二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将有关水利、贡赋、经济、军事部分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编为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天下郡国利病书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有关地理沿革、建制、山川、名胜部分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则编为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肇域志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28702"/>
            <a:ext cx="20002640" cy="10417211"/>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日知录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是顾炎武的一部读书札记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最能代表他的严谨笃实与学术创新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也反映了他一贯不愿“速于成书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躁于求名”的治学品格。全书共三十二卷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以“明学术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正人心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拨乱世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以兴太平之事”为宗旨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体现了他的学术、政治思想。康熙九年初刻八卷本刊行后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他又不断增改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至康熙十五年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已得手稿二十余卷。顾炎武在该书的题记中说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他从小读书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每有所得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辄记之。其有不合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时复改定”。一旦发现前人著述中已有类似论说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一律删去。积三十余年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编成此书。取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论语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子夏之言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命名为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日知录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供后人研讨。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顾炎武把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论语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中的“博学于文”“行己有耻”作为自己的治学宗旨和处世之道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虚怀若谷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严于律己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注重友情。在他看来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为学不日进则日退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独学无友则孤陋难成。交友是益学进道的重要途径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古人学有所得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未尝不求同志之人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寻友交友构成他为学生涯的重要组成部分。在为学交友过程中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他始终推友之长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虚己待人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以友为师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其高尚品格足为后世楷模。他晚年所撰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广师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从学术视野、学术贡献、博闻强记、文风雅正、治学态度等方面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对同时代的十位“同学之士”加以称许。其弟子潘耒在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日知录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序中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盛赞其师足迹半天下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所至交其天下贤豪长者。天下无贤不肖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皆知先生为通儒。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1633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顾炎武一生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始终关注“国家治乱之源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生民根本之计”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早年奔走国事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中年谋求匡复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即使暮年独居北方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依旧念念不忘“东土饥荒”“江南水旱”。直到逝世前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病魔缠身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他仍然以“救民水火”为己任。他主张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天生豪杰必有所任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拯斯人于涂炭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为万世开太平”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正是自己的责任。顾炎武对国家民族前途命运的关注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有其特定的原因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今天看来固然有一定的局限性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但是对于一个旧时代的思想家和学者来说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却是难能可贵的。面对明清交替的现实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顾炎武从历史反思中得出结论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保天下者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匹夫之贱与有责焉。”后世学者将他的这一思想归纳为“天下兴亡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匹夫有责”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成为我们中华民族爱国主义传统的一个重要组成部分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是颇有道理的。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摘编自陈祖武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顾炎武评传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294305"/>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相关链接</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①顾炎武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(1613—1682),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明清之际思想家、学者。初名绛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字宁人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学者称亭林先生。江苏昆山人。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遍游华北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所至访问风俗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搜集材料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学问广博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于国家典制、郡邑掌故、天文仪象、河漕、兵农以及经史百家、音韵训诂之学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都有研究。晚年治经侧重考证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开清代朴学风气。反对空谈“心、理、性、命”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提倡“经世致用”的实际学问。著作有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日知录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天下郡国利病书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肇域志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音学五书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顾亭林诗文集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辞海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第六版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我生平最敬慕亭林先生为人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深信他不但是经师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而且是人师。</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梁启超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中国近三百年学术史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下列理解和分析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不符合原文意思的一项是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顾炎武从科举制度的束缚中挣脱出来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开始改变旧习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大力提倡治学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来倡明道理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以达到拯救世俗的目的。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顾炎武的读书札记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日知录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最能代表他的学术创新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充分地体现了他的学术、政治思想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宗旨崇高。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顾炎武的“为学”观十分独特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他认为“为学”不一天天进步就会一天天地退步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独学无友就孤陋寡闻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难以学成。</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顾炎武作为一个思想家和学者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对国家民族前途命运十分关注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一生实践着“拯斯人于涂炭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为万世开太平”。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16548" y="10765606"/>
            <a:ext cx="19800000" cy="18722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10909622"/>
            <a:ext cx="19508086" cy="1462516"/>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夸大作用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一生实践着‘拯斯人于涂炭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为万世开太平’”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原文说“他主张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天生豪杰必有所任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拯斯人于涂炭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为万世开太平’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正是自己的责任”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只是顾炎武的一种思想理论。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分析概括传主形象特点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梁启超深信顾炎武“不但是经师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而且是人师”。请结合材料简要概括顾炎武“人师”的主要表现。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301110"/>
            <a:ext cx="19800000" cy="532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373118"/>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对自己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虚怀若谷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严于律己。②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对朋友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推友之长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虚己待人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以友为师。③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对天下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以天下、国家、生民为己任。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本题考查分析概括传主形象特点。找到关键区域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即最后两段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对“人师”材料加以筛选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再概括为“对自己”“对朋友”“对天下”三个方面。</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938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下列对材料的相关内容的概括和分析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正确的两项是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直到今天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博物馆依然是通过藏品的基本陈列和专题展览的形式服务于公众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这种形式可以丰富大众的精神文化生活。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博物馆逐渐成为学校教育的“第二课堂”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它通过独特的学习资源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以适应青少年心理特点的方式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激励青少年学习。</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西安、广州等城市越来越重视利用博物馆来展现城市历史中最有深度和吸引力的元素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并以此构建城市文化品牌。</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博物馆免费开放会使其经济贡献逐渐弱化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因此需要通过博物馆事业增加值来衡量博物馆对国民经济的全部贡献。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E.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博物馆对旅游经济的拉动是非常重要的贡献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这也是提升博物馆诸如宣传和教育等其他功能的关键所在。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9320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分析概括传主精神品质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顾炎武治学有“一贯不愿‘速于成书</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躁于求名’”的高尚品格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请结合著作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日知录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445126"/>
            <a:ext cx="19800000" cy="47525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17134"/>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刊行面世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反复增改。康熙九年初刻八卷本刊行后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他不断增改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至康熙十五年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已得手稿二十余卷。②日积月累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要求严格。“每有所得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辄记之。其有不合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时复改定”。一旦发现前人著述中已有类似论说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一律删去。③时间漫长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不为名誉。积三十余年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编成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日知录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。其创作以“明学术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正人心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拨乱世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以兴太平之事”为宗旨。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本题考查分析概括传主精神品质。找到关键段落第二段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再结合句子分析概括构成这一“高尚品格”的几个方面。</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分析概括传主成就贡献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标题称赞顾炎武为“一代通儒”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顾炎武一生的成就与贡献主要有哪些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请结合文本材料分析概括。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797054"/>
            <a:ext cx="19800000" cy="61206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941070"/>
            <a:ext cx="19508086" cy="5783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著作颇丰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学术贡献大。编辑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天下郡国利病书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肇域志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日知录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广师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音学五书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顾亭林诗文集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等。②人品高尚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为后世楷模。顾炎武对同时代的学友加以称许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弟子潘耒盛赞他“交天下贤豪长者”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天下无贤不肖”都知他为通儒。③其爱国精神对后世思想影响深远。顾炎武的“保天下者</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匹夫之贱与有责焉”被后世学者归纳为“天下兴亡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匹夫有责”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成为中华民族爱国主义传统的一个重要组成部分。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本题考查分析概括传主成就贡献。将所有材料进行分析会发现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第一、二段和“相关链接”①为其治学学术成就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第三段和“相关链接”②是传主为人处世方面的成就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第四段是传主的思想成就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找到主要成就后加以概括即可。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文体特征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本文作为传记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在写作上有什么特点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请简要回答。</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653038"/>
            <a:ext cx="19800000"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97054"/>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偏重传主在著述事业方面的贡献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一方面介绍他治学品格、治学宗旨和处世之道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另一方面则介绍了他对国家民族前途命运的关注。②写生平与著述事业二者交融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呈现学术背后的爱国主义情怀。③语言质朴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少用修辞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多采取引用他的浅显言论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使之增强说服力和文章的真实性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同时语言又不乏生动形象性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很好地把握住了写作传记真实性、文学生的分寸。</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此类题要求考生从文本出发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从文中找出这类文章的特点并进行思考。可以从叙述内容、语言特点等方面作答。</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表现手法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本文第二段的直接引用有什么作用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请简要概述。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653038"/>
            <a:ext cx="19800000"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97054"/>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第二段共有三处直接引用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第一处是阐述顾炎武的治学品格</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第二处是阐述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日知录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的学术、政治思想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第三处是说明他写书“不断增改”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这些引用一方面赞扬顾炎武治学严谨、学术创作具有崇高的品格和精神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另一方面也增强了传记作品材料的丰富性和传主事迹的真实性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并且经过简洁剪裁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给读者了解传主提供更直接、便利的渠道。</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这道题中的引用文字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不仅要从引用的内容本身考虑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还要从引用的目的考虑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还要考虑读者的感受。</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下列对材料有关内容的分析和概括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顾炎武之所以不顾家庭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离家出游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固然有躲避豪绅陷害、以游为隐的因素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但更重要的还是为了实现他一抒山河壮怀、广交天下贤哲的理想。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顾炎武以二马二骡载书自随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沿途考察人文地理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验证文献记载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搜集著述材料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把行万里路与读万卷书结合在一起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大大开阔了他的学术视野。</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顾炎武南北往返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在二三万里的旅途中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览书万余卷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写成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日知录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天下郡国利病书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肇域志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音学五书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等著作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终成一代大家。</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顾炎武足迹半天下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广交贤豪长者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广师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中对十位“同学之士”推崇备至。他的弟子潘耒称赞他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天下无贤不肖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无不知道顾炎武为通儒。</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顾炎武一生奔走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始终以豪杰自视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虽没有完全实现他“救民水火”“兴太平之事”的雄心壮志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但唯其如此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才成就了他的著述事业。</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578369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本题考查筛选并整合文中的信息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不顾家庭”的说法偏颇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文章说他“将家事稍作安排”。</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览书万余卷”不合文意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原文是“所览书又得万余卷”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可见览书远远不止万余卷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写成“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天下郡国利病书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肇域志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不合文意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原文是“编为”。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日知录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音学五书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也不是“在二三万里的旅途中”写成的。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始终以豪杰自视”曲解文意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原文只是说“他主张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天生豪杰必有所任”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没有完全实现他‘救民水火’‘兴太平之事’的雄心壮志”系无中生有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强加“没有完全实现”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原文只是评说他“一生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始终关注‘国家治乱之源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生民根本之计’”“‘拯斯人于涂炭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为万世开太平’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正是自己的责任”。</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日知录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的成书过程来看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顾炎武治学有什么特点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请结合材料简要概括。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59046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坚持独立思考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注重学术创新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从不蹈袭前人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积少成多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不断增改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务本求真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严谨笃实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勤勉治学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持论公允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留待后人检验。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本题考查筛选文中的信息、概括文章内容要点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。先找到答题的关键区域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再逐条进行概括。概括时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要注意选用原文中的关键词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如“严谨笃实”“学术创新”“不愿‘速于成书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躁于求名’”“不断增改”“类似论说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一律删去”等。</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9.</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梁启超生平最敬慕顾炎武的为人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认为他不但是经学大师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而且是世人楷模。这是为什么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517134"/>
            <a:ext cx="19800000" cy="3960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733158"/>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推重“博学于文”“行己有耻”的古训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谦虚谨慎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严于律己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经世致用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学问广博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开一代学术风气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善于推人之长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以友为师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虚怀若谷</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博采众长。</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本题考查筛选并整合文中的信息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。可从“为人”“做学问”等方面所表现出来的品格进行思考。具体又由“为学”“治学”“交友”等要点组成。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后人将顾炎武“保天下者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匹夫之贱与有责焉”归纳为“天下兴亡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匹夫有责”。请结合材料及相关知识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谈谈你对这一观点的看法。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445126"/>
            <a:ext cx="19800000"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517134"/>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顾炎武具有强烈的家国情怀和忧国忧民意识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在顾炎武看来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普通人的命运与国家民族的命运是紧密联系在一起的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天下兴亡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匹夫有责”是对我国爱国主义传统的自然引申与合理发展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这一观点具有积极意义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教育后人要有勇于担当、爱国奉献的精神。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意思答对即可。如有其他答案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可根据观点明确、理由充分、论述合理的程度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酌情给分。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本题考查探究文本中的某些问题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提出自己的见解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F</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必须解释这一观点的内涵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要结合文本解读顾炎武提出这一看法的精神实质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指明这一观点的现实意义所在。</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241684" y="8632949"/>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r>
              <a:rPr lang="zh-CN" altLang="en-US" sz="3900" dirty="0" smtClean="0">
                <a:latin typeface="微软雅黑" panose="020B0503020204020204" pitchFamily="34" charset="-122"/>
                <a:ea typeface="微软雅黑" panose="020B0503020204020204" pitchFamily="34" charset="-122"/>
              </a:rPr>
              <a:t>│</a:t>
            </a:r>
            <a:r>
              <a:rPr lang="zh-CN" altLang="en-US" sz="3900" dirty="0" smtClean="0">
                <a:latin typeface="微软雅黑" panose="020B0503020204020204" pitchFamily="34" charset="-122"/>
                <a:ea typeface="微软雅黑" panose="020B0503020204020204" pitchFamily="34" charset="-122"/>
                <a:hlinkClick r:id="rId2" action="ppaction://hlinksldjump"/>
              </a:rPr>
              <a:t>子母变式训练</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科普阅读</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3</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3060700"/>
            <a:ext cx="19799935" cy="41141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2988742"/>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本题考查筛选并整合文中的信息。解答此类题目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首先要仔细阅读各选项内容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找准答题区间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再认真比较。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这种形式可以丰富大众的精神文化生活”的说法无中生有。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说法错误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材料二中原文为“只能通过博物馆事业增加值来衡量博物馆对国民经济的直接贡献”。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说法错误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同材料三中的“博物馆对于旅游经济的拉动难以用数字衡量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它更多的是一种潜移默化的宣传和教育作用”说法相悖。</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2232572" y="3060750"/>
          <a:ext cx="19442160" cy="8800435"/>
        </p:xfrm>
        <a:graphic>
          <a:graphicData uri="http://schemas.openxmlformats.org/drawingml/2006/table">
            <a:tbl>
              <a:tblPr/>
              <a:tblGrid>
                <a:gridCol w="1224136"/>
                <a:gridCol w="18218024"/>
              </a:tblGrid>
              <a:tr h="133214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定义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科普文也称知识小品或文艺性说明文。它用小品文的笔调</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即借助某些文学写作手法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将科学内容生动、形象地表达出来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寓严密的科学性、生动的文艺性于一体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使读者在文学欣赏中获得科学知识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66073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把握说明对象及特征。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阅读科普文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首先要准确地把握说明对象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理解说明内容。还要重点把握说明对象的特征。这是分析文章的关键。只有准确地把握说明对象的特征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才能深入理解说明对象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以此为突破口</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进而理清文章的结构层次、中心内容。要准确把握说明对象的特征</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必须认真阅读、理解文本的内容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尤其要注意仔细揣摩关键词句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中心句、过渡句、体现作者思路的句子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理清结构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分析说明顺序。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科普文的结构并不复杂。常见的结构形式有“总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”式、“总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”式、“分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具体</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”式、并列式、递进式等。常用的说明顺序是逻辑顺序。阅读时要抓住有一定标志作用的语言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特别是关联词和代词</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88556" y="2772718"/>
            <a:ext cx="19658184" cy="811530"/>
          </a:xfrm>
          <a:prstGeom prst="rect">
            <a:avLst/>
          </a:prstGeom>
          <a:noFill/>
        </p:spPr>
        <p:txBody>
          <a:bodyPr wrap="square" rtlCol="0">
            <a:spAutoFit/>
          </a:bodyPr>
          <a:lstStyle/>
          <a:p>
            <a:pPr algn="r">
              <a:lnSpc>
                <a:spcPct val="130000"/>
              </a:lnSpc>
            </a:pPr>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5" y="3708822"/>
          <a:ext cx="19586174" cy="6419088"/>
        </p:xfrm>
        <a:graphic>
          <a:graphicData uri="http://schemas.openxmlformats.org/drawingml/2006/table">
            <a:tbl>
              <a:tblPr/>
              <a:tblGrid>
                <a:gridCol w="1080119"/>
                <a:gridCol w="18506055"/>
              </a:tblGrid>
              <a:tr h="124813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快速浏览文本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捕捉文章话题。科普文有明确的写作对象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是哪一领域的科技知识</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有关什么问题的报告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这是首先必须要弄清的。在此基础上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进一步体会文章写了什么内容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运用了什么方法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具有怎样的特点。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注意语言特色</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关注文体特征。科普文有语言准确的要求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因此要特别留意那些起限定作用的词语和表示各种判断的副词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注意语言的严谨、准确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同时科普文也都有语言生动、形象的要求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因此还要留意科普文的文学性、形象化等特点。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学会因题读文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搜索关键信息。科普文是为了普及科技知识的。对这类文本的考查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题目往往直接切入文本的实质内容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比如科普文的手法等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可以根据这些题目的提示或要求</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搜索文本关键信息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筛选整合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理解分析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 name="TextBox 68"/>
          <p:cNvSpPr txBox="1"/>
          <p:nvPr/>
        </p:nvSpPr>
        <p:spPr>
          <a:xfrm>
            <a:off x="2016548" y="2844726"/>
            <a:ext cx="19802200" cy="4893647"/>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题型一</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赏析科普文语言</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分析科普文语言特色的考查角度有两个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一是感受语言的整体风格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或具体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或精练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或详尽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或雅致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或通俗。二是品析语言的生动性与形象性。抓住文中的比喻句、拟人句、描述句、议论句、抒情句等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从语言的形象性、语言的情感、语言的趣味性等各方面品味鉴赏。科普文章的语言除了准确、简明之外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还具有生动活泼的特点。</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blinds(horizontal)">
                                      <p:cBhvr>
                                        <p:cTn id="1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2232572" y="4572918"/>
          <a:ext cx="19730192" cy="3680409"/>
        </p:xfrm>
        <a:graphic>
          <a:graphicData uri="http://schemas.openxmlformats.org/drawingml/2006/table">
            <a:tbl>
              <a:tblPr/>
              <a:tblGrid>
                <a:gridCol w="1368152"/>
                <a:gridCol w="18362040"/>
              </a:tblGrid>
              <a:tr h="216024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简要分析文中画线部分的语言特色。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③④</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段的语言有哪些特点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请做简要分析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2016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这类题目的题干中往往有“语言特色”“赏析”之类的词语。</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分清赏析语言与理解语句含意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科普文一般是赏析而非理解</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5022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1" name="表格 10"/>
          <p:cNvGraphicFramePr>
            <a:graphicFrameLocks noGrp="1"/>
          </p:cNvGraphicFramePr>
          <p:nvPr/>
        </p:nvGraphicFramePr>
        <p:xfrm>
          <a:off x="2232572" y="3780830"/>
          <a:ext cx="19442160" cy="7893517"/>
        </p:xfrm>
        <a:graphic>
          <a:graphicData uri="http://schemas.openxmlformats.org/drawingml/2006/table">
            <a:tbl>
              <a:tblPr/>
              <a:tblGrid>
                <a:gridCol w="1368152"/>
                <a:gridCol w="18074008"/>
              </a:tblGrid>
              <a:tr h="386785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抓关联词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体会语言的准确严谨。如看到“首先”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要想到“其次”</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看到“多项条件”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要找到“唯一条件”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看到“所以”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要寻找原因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等等。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抓指代词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体会语言的简洁明了。如“这是一个需要解决的难题”“过敏就是这么回事儿”</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阅读时要体会代词“这”指代的内容和语言的简洁。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抓描述性词语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体会语言的生动形象。科普文中常有一些描述性的词语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这类词语可以帮助读者克服阅读障碍</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在自然轻松中获取相关知识。</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4.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抓修辞手法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体会语言的鲜明生动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900893">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明确用什么手法或使用了哪些关键性词语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是为了严谨还是为了生动。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结合具体内容分析写出了说明对象的什么特点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或运用这些词语修饰限制了什么内容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使表达更准确、严谨。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指明表达效果或作用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种子萌芽从汲取水分开始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种子首先膨胀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胚部接着生长。①</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发芽就像分娩</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一旦启动就是个不可逆的过程</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因此发芽的时机攸关生死</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种子早已演化出各式各样的手段找对时机。</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杨树和柳树的种子寿命极短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若没有在散播后几个小时内找到湿泥地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就会死亡。热带雨林中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许多树木结的大型种子如果没有在几周内发芽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就会腐败。对这些物种来说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要掌握正确的发芽时机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得先掌握正确的结籽时机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因为种子一旦成熟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保存期限是很短的。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很多种子的招数更了不起。植物可借由远古演化而来的光感受体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光敏素分子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感知光线。光敏素分子有两种形式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可彼此转换。一种称为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Pr,</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吸收红光后转换成另一种形式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称为</a:t>
            </a:r>
            <a:r>
              <a:rPr lang="en-US" altLang="zh-CN" sz="4000" kern="100" dirty="0" err="1"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Pfr,Pfr</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吸收远红光后再转回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Pr</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型分子。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Pr</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a:t>
            </a:r>
            <a:r>
              <a:rPr lang="en-US" altLang="zh-CN" sz="4000" kern="100" dirty="0" err="1"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Pfr</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的比率是由接收多少这两种不同波长的光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4015458"/>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而定的。这种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Pr</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a:t>
            </a:r>
            <a:r>
              <a:rPr lang="en-US" altLang="zh-CN" sz="4000" kern="100" dirty="0" err="1"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Pfr</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的比率提供了地方环境的讯息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对植物来说极为重要。②</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未被遮蔽的日光</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红光</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远红光的比率为</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然而</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阳光穿过树叶后</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大部分红光被树叶吸收</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这时比率远小于</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植物透过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Pr</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a:t>
            </a:r>
            <a:r>
              <a:rPr lang="en-US" altLang="zh-CN" sz="4000" kern="100" dirty="0" err="1"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Pfr</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比率能侦测到光的改变。由此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植物利用光敏素察觉邻近植物的位置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调整自己的生长以避开邻近植物。同样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种子如果暴露在透过叶子照射的阳光中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就不发芽。与其在其他植物的遮蔽下发芽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长出难以存活的幼苗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还不如维持休眠状态。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299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简要分析文中画横线部分的语言特色。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81030"/>
            <a:ext cx="19800000" cy="4680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74346"/>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运用拟人的修辞手法和打比方的说明方法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把发芽比作分娩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生动形象地说明种子发芽时机的重要性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运用列数字的说明方法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通过红光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远红光比率的变化准确而具体地说明光的改变。</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此题考查鉴赏科普文的语言。可从手法和内容等角度进行分析。第一句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从手法看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作者把种子的发芽行为比作人类的分娩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形象贴切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然后把种子适合发芽的条件说成种子的主动选择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是拟人手法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生动形象。在第二句中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作者用比值和数字对比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说明了光的变化。</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08139"/>
            <a:ext cx="19658184" cy="8894743"/>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题型二</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分析科普文表现手法</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科普文中常见的几种表现手法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举例子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举出实际事例来说明事物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使所要说明的事物具体化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使文章表达的意思更明确</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更生动形象</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更具体</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更详细。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引资料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可引用一些文献资料、诗词、俗语、名人名言等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使文章更具说服力。</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作比较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将两种类别相同或不同的事物、现象加以比较来说明事物的特征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使读者通过比较得到具体而鲜明的印象。</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列数字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能从数量上说明事物特征或事理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最精确、最科学、最有说服力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令读者信服。</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分类别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依照事物的种类逐一加以说明。好处是条理清晰、一目了然。</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08139"/>
            <a:ext cx="19658184" cy="4893647"/>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打比方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把两种不同事物之间的相似之处进行比较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以突出事物的性状特点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增强说明的形象性和生动性。</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下定义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能准确揭示事物的本质。使人们在阅读时对抽象的字词能够更加明白</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理解更加透彻。</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作诠释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从一个侧面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对事物的某一个特点做些一般性的解释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使读者在阅读时对抽象的内容能够理解得更加明确。</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174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根据上述材料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概括说明博物馆在科研方面的作用。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依托藏品开展的科研活动能够产出丰富的科研成果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博物馆可以整合一个地区的科研力量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培育出科研团队。</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本题考查筛选并整合文中信息的能力。回答此题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要抓住题干中的“在科研方面的作用”和关键词“概括说明”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然后在三个材料中仔细筛选相关内容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最后进行归纳概括。由分析可知答题区间在材料一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2014</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全国博物馆拥有近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3000</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万件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藏品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依托这些藏品在历史、文化、考古等领域开展了大量的科研活动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科研成果也非常丰富。针对藏品的研究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需要整合学校和研究机构的学者、教师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因此博物馆往往会成为一个地区的文史研究中心”可概括出答案。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2771"/>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4428899"/>
          <a:ext cx="19514168" cy="3723873"/>
        </p:xfrm>
        <a:graphic>
          <a:graphicData uri="http://schemas.openxmlformats.org/drawingml/2006/table">
            <a:tbl>
              <a:tblPr/>
              <a:tblGrid>
                <a:gridCol w="1152128"/>
                <a:gridCol w="18362040"/>
              </a:tblGrid>
              <a:tr h="158417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文章是运用了怎样的手法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达到风趣幽默的说明效果的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这篇文章第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段引用了大量的数据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有什么好处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这段文字的主要表现手法是什么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有什么表达效果</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58417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抓住题干中的“手法”或“效果”之类的词语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确定题型。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结合文本的具体内容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确定是哪种手法或哪几种手法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030564"/>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16548" y="4068862"/>
          <a:ext cx="19874208" cy="1800200"/>
        </p:xfrm>
        <a:graphic>
          <a:graphicData uri="http://schemas.openxmlformats.org/drawingml/2006/table">
            <a:tbl>
              <a:tblPr/>
              <a:tblGrid>
                <a:gridCol w="1368152"/>
                <a:gridCol w="18506056"/>
              </a:tblGrid>
              <a:tr h="180020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根据文本内容和提问的暗示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确定文本的表现手法。</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第二步</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结合具体的内容分析表现手法的作用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注意手法本身的作用和对文章主旨的作用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调查显示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在被调查人群中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51.36%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的新生代农民工拥有高中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含职业教育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以上学历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学历较老一代明显提升。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52.43%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的新生代农民工对未来发展有信心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对工作的选择从以经济为主向发展前景转移。他们大多没有务农经历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家庭生活压力小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凭兴趣选工作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吃苦耐劳精神下降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对工作挑剔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满意度低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愿意到工作轻松、地位高、有趣的岗位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所以跳槽频率高。调查表明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新生代农民工职业流动频率是老一代的近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与此同时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新生代农民工的消费方式前卫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对高档、时尚商品有强烈的消费欲望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休闲消费显著增加。调查发现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100%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的新生代农民工拥有手机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很多人拥有自己的个人电脑。他们虽然很关心城市发展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热心建言献策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但对社会活动的参与度并不高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62.19%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的受访者未参加过各类社区活动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,88.65%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的受访者未参加过选举活动。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3215239"/>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调查显示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60.12%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的新生代农民工“想要成为城市中的一员”或“已经成为城市中的一员”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但仅有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28.15%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的新生代农民工平时与城市居民有交往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其中主要交往对象为“当地人”的只占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8%,</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大多数在城市工作的新生代农民工的交友圈仅限于同乡、同学、亲戚和同事。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这三段文字运用的主要手法是什么</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作者采用这一手法具有怎样的表达效果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653038"/>
            <a:ext cx="19800000" cy="43924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5869062"/>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这三段文字主要运用了列数字和对比的手法。通过一系列的数字说明了新生代农民工的特点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又用对比的手法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将他们与老一代农民工对比、将自身的愿望和做法进行对比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说明他们的变化与特点。</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此题考查报告的文体特征。这段文字采用的手法比较明显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即列数字和对比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这也是这类文体常用的手法。其表达效果要结合作者的写作意图分析。</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08139"/>
            <a:ext cx="19658184" cy="2492990"/>
          </a:xfrm>
          <a:prstGeom prst="rect">
            <a:avLst/>
          </a:prstGeom>
          <a:noFill/>
        </p:spPr>
        <p:txBody>
          <a:bodyPr wrap="square" rtlCol="0">
            <a:spAutoFit/>
          </a:bodyPr>
          <a:lstStyle/>
          <a:p>
            <a:pPr>
              <a:lnSpc>
                <a:spcPct val="130000"/>
              </a:lnSpc>
            </a:pP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题型三</a:t>
            </a:r>
            <a:r>
              <a:rPr lang="en-US" altLang="zh-CN" sz="4000" b="1" dirty="0" smtClean="0">
                <a:latin typeface="微软雅黑" panose="020B0503020204020204" pitchFamily="34" charset="-122"/>
                <a:ea typeface="微软雅黑" panose="020B0503020204020204" pitchFamily="34" charset="-122"/>
              </a:rPr>
              <a:t>】</a:t>
            </a:r>
            <a:r>
              <a:rPr lang="zh-CN" altLang="en-US" sz="4000" b="1" dirty="0" smtClean="0">
                <a:latin typeface="微软雅黑" panose="020B0503020204020204" pitchFamily="34" charset="-122"/>
                <a:ea typeface="微软雅黑" panose="020B0503020204020204" pitchFamily="34" charset="-122"/>
              </a:rPr>
              <a:t>把握科普文结构</a:t>
            </a:r>
            <a:endParaRPr lang="en-US" altLang="zh-CN" sz="4000" b="1" dirty="0" smtClean="0">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审题指导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304580" y="5292998"/>
          <a:ext cx="19370152" cy="4464496"/>
        </p:xfrm>
        <a:graphic>
          <a:graphicData uri="http://schemas.openxmlformats.org/drawingml/2006/table">
            <a:tbl>
              <a:tblPr/>
              <a:tblGrid>
                <a:gridCol w="1440160"/>
                <a:gridCol w="17929992"/>
              </a:tblGrid>
              <a:tr h="2678699">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设问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方式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简析第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段在全文中的作用。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本文为什么从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事的破坏写起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作者在文中详细描述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现象的目的是什么</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请简要加以分析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85797">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审题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明确考查的类型。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明确段落在文中的位置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4240"/>
            <a:ext cx="19658184" cy="81458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答题规范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88556" y="3988241"/>
          <a:ext cx="19586176" cy="5553229"/>
        </p:xfrm>
        <a:graphic>
          <a:graphicData uri="http://schemas.openxmlformats.org/drawingml/2006/table">
            <a:tbl>
              <a:tblPr/>
              <a:tblGrid>
                <a:gridCol w="1224136"/>
                <a:gridCol w="18362040"/>
              </a:tblGrid>
              <a:tr h="270030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局部布局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段落</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文章写了哪些内容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运用了哪些材料</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是如何运用的。如下面的“跟踪训练”第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题中</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段详细介绍从唐代到清代皴法的发展创新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为下文做铺垫。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整体布局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全文结构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即文章是如何开头、结尾、过渡、照应的</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各段落在文中有怎样的作用。如下面的“跟踪训练”第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段从整体上看是过渡段</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作用是承上启下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70030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答题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步骤</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对文章局部布局特点的分析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从内容和结构角度思考作答。</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对整体布局特点的分析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要关注整篇文章的结构特点</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“总—分—总”结构还是其他结构方式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10495181"/>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山水画中的地质学</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赵野木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①我国很早就出现了专门描绘自然山川之美的风景画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我们习惯叫“山水画”。山水画滥觞于六朝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独立于隋朝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发展于唐代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至五代进入高峰阶段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经两宋至元朝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成为居统治地位的画种。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②中国山水画一开始就重视写生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以自然为师。盛唐画家张璪说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外师造化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中得心源。”“师造化”就是向大自然学习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研究表现自然的技法。由于各位画家所居地域不同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山石结构不同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因而创造出不同的山石画法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其中主要是皴法。在我国古代著名的绘画技法书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芥子园画传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中列举前人的皴法就有近二十种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披麻皴、乱麻皴、大斧劈、小斧劈、雨点皴、荷叶皴、解索皴、乱柴皴等等。用这些皴法创作的山水画不是自然的简单模拟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而是山水风貌的再现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是经过艺术加工的山水。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③</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相传唐朝的李思训创立了小斧劈皴。宋代李唐“扩思训之皴而尽笔力以驰之</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又变小斧劈为大斧劈”。范宽常用解索皴</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他画的是终南山风光。元四大家之一倪云林首创折带皴</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这位无锡人画的是太湖边上的石头。他的画横皴如迭糕</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和太湖边石头上的层理相符。清代大画家石涛提倡“搜尽奇峰打草稿”</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创造出拖泥带水皴</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山水画又出现一番新的天地。</a:t>
            </a:r>
            <a:endPar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④这种种的山石皴法从自然科学角度来看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是否反映了一些地质规律呢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我们的地质学家看到古代的山水画和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芥子园画传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中的图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能大致指出画的是哪种岩石</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折带皴画的是水平层理的沉积岩和变质岩中的板岩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大斧劈皴画的山石可能是坚硬的花岗岩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解索皴画的是玄武岩山体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云头皴画的是风化的片岩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鬼皮皴画的是剥蚀特别厉害的砂岩。</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⑤画家根据不同对象运用不同的画法。对象有变动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画法也会不同。火山的爆发、地震的发生往往会使地壳发生巨大的变动。一般地说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比较韧性的岩石如薄页岩或泥质岩石在受力不大的情况下容易发生弯曲变形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地质学上称为“褶皱”。比较脆性的岩石或厚层</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3215239"/>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块状岩石如花岗岩、石灰岩受力较大时容易断裂变形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倾斜甚至直立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再经风化剥蚀作用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就会出现杂乱无章的奇形怪状。面对这样的山石再用表现垂直节理的披麻皴和表现水平层理的折带皴就不行了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而运用乱柴皴和乱麻皴等画法就比较合适。那些风化后的砂岩、砾岩、石灰岩等情况就更复杂些。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016548" y="2840490"/>
            <a:ext cx="5472608" cy="1012348"/>
            <a:chOff x="2074961" y="3908258"/>
            <a:chExt cx="6653339" cy="1018510"/>
          </a:xfrm>
        </p:grpSpPr>
        <p:pic>
          <p:nvPicPr>
            <p:cNvPr id="15"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6" name="矩形 15"/>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考情导航</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明方向</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2" name="表格 11"/>
          <p:cNvGraphicFramePr>
            <a:graphicFrameLocks noGrp="1"/>
          </p:cNvGraphicFramePr>
          <p:nvPr/>
        </p:nvGraphicFramePr>
        <p:xfrm>
          <a:off x="2088556" y="4212874"/>
          <a:ext cx="19802199" cy="7845552"/>
        </p:xfrm>
        <a:graphic>
          <a:graphicData uri="http://schemas.openxmlformats.org/drawingml/2006/table">
            <a:tbl>
              <a:tblPr/>
              <a:tblGrid>
                <a:gridCol w="1290957"/>
                <a:gridCol w="949436"/>
                <a:gridCol w="8455683"/>
                <a:gridCol w="867250"/>
                <a:gridCol w="687839"/>
                <a:gridCol w="770514"/>
                <a:gridCol w="1386925"/>
                <a:gridCol w="1078719"/>
                <a:gridCol w="1232822"/>
                <a:gridCol w="1078719"/>
                <a:gridCol w="1155770"/>
                <a:gridCol w="847565"/>
              </a:tblGrid>
              <a:tr h="534917">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选文出处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6">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hMerge="1">
                  <a:tcPr/>
                </a:tc>
                <a:tc hMerge="1">
                  <a:tcPr/>
                </a:tc>
                <a:tc hMerge="1">
                  <a:tcPr/>
                </a:tc>
                <a:tc hMerge="1">
                  <a:tcPr/>
                </a:tc>
              </a:tr>
              <a:tr h="1069832">
                <a:tc vMerge="1">
                  <a:tcPr/>
                </a:tc>
                <a:tc vMerge="1">
                  <a:tcPr/>
                </a:tc>
                <a:tc vMerge="1">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筛选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综合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鉴赏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评价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69832">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2018</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材料一:吴月辉《“墨子号”,抢占量子科技创新制高点》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选择题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主观题</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12</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34917">
                <a:tc vMerge="1">
                  <a:tcPr/>
                </a:tc>
                <a:tc vMerge="1">
                  <a:tcPr/>
                </a:tc>
                <a:tc>
                  <a:txBody>
                    <a:bodyPr/>
                    <a:lstStyle/>
                    <a:p>
                      <a:pPr marL="0" algn="l" defTabSz="2118995" rtl="0" eaLnBrk="1" latinLnBrk="0" hangingPunct="1">
                        <a:lnSpc>
                          <a:spcPct val="130000"/>
                        </a:lnSpc>
                        <a:spcAft>
                          <a:spcPts val="0"/>
                        </a:spcAft>
                      </a:pP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rPr>
                        <a:t>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rPr>
                        <a:t>材料二:伊丽莎白·吉布尼《一位把量子通信带到太空又带回地球的物理学家》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vMerge="1">
                  <a:tcPr/>
                </a:tc>
                <a:tc vMerge="1">
                  <a:tcPr/>
                </a:tc>
                <a:tc vMerge="1">
                  <a:tcPr/>
                </a:tc>
                <a:tc vMerge="1">
                  <a:tcPr/>
                </a:tc>
                <a:tc vMerge="1">
                  <a:tcPr/>
                </a:tc>
                <a:tc vMerge="1">
                  <a:tcPr/>
                </a:tc>
              </a:tr>
              <a:tr h="1604749">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rPr>
                        <a:t>材料三:《参考消息》</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vMerge="1">
                  <a:tcPr/>
                </a:tc>
                <a:tc vMerge="1">
                  <a:tcPr/>
                </a:tc>
                <a:tc vMerge="1">
                  <a:tcPr/>
                </a:tc>
                <a:tc vMerge="1">
                  <a:tcPr/>
                </a:tc>
                <a:tc vMerge="1">
                  <a:tcPr/>
                </a:tc>
                <a:tc vMerge="1">
                  <a:tcPr/>
                </a:tc>
              </a:tr>
            </a:tbl>
          </a:graphicData>
        </a:graphic>
      </p:graphicFrame>
      <p:pic>
        <p:nvPicPr>
          <p:cNvPr id="245761" name="Picture 1"/>
          <p:cNvPicPr>
            <a:picLocks noChangeAspect="1" noChangeArrowheads="1"/>
          </p:cNvPicPr>
          <p:nvPr/>
        </p:nvPicPr>
        <p:blipFill>
          <a:blip r:embed="rId2" cstate="print"/>
          <a:srcRect/>
          <a:stretch>
            <a:fillRect/>
          </a:stretch>
        </p:blipFill>
        <p:spPr bwMode="auto">
          <a:xfrm>
            <a:off x="0" y="0"/>
            <a:ext cx="114300" cy="762000"/>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简析第③段在全文中的作用。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653038"/>
            <a:ext cx="19800000" cy="576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88556" y="5797054"/>
            <a:ext cx="19508086" cy="2902911"/>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结构上承上启下。②内容上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举例说明山水画的皴法来自画家对自然山石的观察写生。并由不同皴法对应不同的山石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引发了山水画是否反映了地质规律的讨论。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本题考查对文章段落的理解。这是一篇科普说明文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着重介绍了皴法与地质结构的关系。对段落作用的分析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应联系内容和结构两方面进行。</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094524"/>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福建卷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阅读下面的文字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说不尽的萤火虫</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中国有着悠久的萤火虫文化。早在先秦时期的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萤火虫就成为先民的关注对象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诗中“町疃鹿场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熠耀宵行”就是描述萤火虫的。古代诗人常借萤火虫抒情达意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唐代杜牧的“银烛秋光冷画屏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轻罗小扇扑流萤”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便是千古绝唱。“囊萤夜读”的故事家喻户晓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也曾激励过无数学子发奋努力。</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现代人是不再需要“囊萤”来夜读了。到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世纪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科学家受萤火虫发光器的启发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发明出荧光灯。萤火虫发出的荧光是一种生物光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它不同于其他的光会伴生热量的损耗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是目前已知唯一几乎没有热损耗的光源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因此也叫“冷光源”。荧光灯的发明大大提高了能源使用率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但与萤火虫的发光率相比还差得太远。</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最近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研究人员在研究萤火虫发光器时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还意外发现了一种锯齿状排列的鳞片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它可以提高发光器的亮度。科学家将其应用在二极管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(LED)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的设计中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制作出模仿萤火虫发光器天然结构的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LED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覆盖层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可使其效率提高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以上。这种新颖设计可能会在几年内应用在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LED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生产中。</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萤火虫特有的虫荧光素酶基因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在基因工程中也越来越多地作为遗传标记的首选来检测基因表达。人们不但利用萤火虫的基因检测癌细胞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还利用基因转移技术把萤火虫的基因转移到玉米中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较快地培育出新的具有抗病虫害的玉米新品系。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萤火虫还是血吸虫病的防疫助手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水生萤火虫的幼虫吃包括钉螺在内的螺类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而钉螺正是血吸虫的唯一宿主。萤火虫体内的腺甙磷酸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可作为一种优异的检测剂来检测水的污染程度。萤火虫喜欢植被茂盛、水质干净、空气清新的环境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凡是萤火虫种群分布的地区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都是生态环境保护得比较好的地方。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遗憾的是</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如今</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萤火虫在部分地区已越来越少见。除了自然天敌外</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人类成了萤火虫最大的“天敌”。</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美国一些医药公司为了获取萤火虫体内特有的虫荧光素和虫荧光素酶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出价购买萤火虫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导致人们大肆捕捉萤火虫。在日本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上世纪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60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年代的工业污染和城市扩张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致使萤火虫幼虫的生存率直线下降。</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萤火虫求偶时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雌雄之间会发出特异的闪光信号以吸引异性并交尾。然而城市的亮光干扰了它们的闪光交流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当萤火虫感知到外界灯光时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就会停止发光、飞行、求偶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最终导致种群减少甚至灭绝。去年夏季一些城市刮起萤火虫展览热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千里迢迢从外省引入萤火虫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然后在公园放飞。但萤火虫的很多种类年复一年地在同一个栖息地聚集、交配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即使栖息地遭到破坏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也不会迁往别处。萤火虫成虫的唯一使命就是繁殖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寿命很短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长的也就十几天。萤火虫本就不适合长途迁徙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目的地栖息环境又不太合适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它几乎活不了几天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繁殖就更是不可能了。不少专家为此呼吁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与其引进萤火虫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不如改善自然环境。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815677"/>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那些曾在林间泽畔“熠耀宵行”的萤火虫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如今已与我们渐行渐远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靠人工引进不能“引”来它们的回归。</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萤火虫是自然的</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也是文化的</a:t>
            </a:r>
            <a:r>
              <a:rPr lang="en-US" altLang="zh-CN"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但归根结底是自然的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因而要靠自然来解决。而且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保护萤火虫不能光着眼于一个物种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而是要通过保护整片栖息地来保护许多物种。如果做到这一点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引来的肯定不只萤火虫。萤火虫如是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熊猫如是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白鹤也如是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总之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我们应多想想如何对自然更友好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与万物共存共荣。</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摘编自</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新华文摘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3293209"/>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原创对点子题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赏析科普文的标题艺术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请结合文本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分析“说不尽的萤火虫”这一标题的含义。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013078"/>
            <a:ext cx="19800000" cy="540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085086"/>
            <a:ext cx="19508086" cy="2902911"/>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萤火虫对人类来说具有古往今来的文化含义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暂时无法说得完。②萤火虫在许多方面具有科学研究的价值和作用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目前尚无法穷尽。③萤火虫及其生存的环境需要保护</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任重而道远。</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本题考查赏析科普文的标题艺术。分析标题含义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就要对文本进行深入的理解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再回头理清“说不尽”的多种意思。</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3428"/>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赏析科普文的语言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简要分析文中画线部分的语言特色。</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遗憾的是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萤火虫在部分地区已越来越少见。除了自然天敌外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人类成了萤火虫最大的“天敌”。</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093198"/>
            <a:ext cx="19800000" cy="40324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7237214"/>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平实浅显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运用口语加以说明。告诉人们萤火虫在部分地区越来越少的原因是自然天敌与人类。②运用比喻手法</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用形象的语言把人类比喻成萤火虫的“天敌”</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说明人类对萤火虫的生存危害最大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到需要反省的时候了。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本题考查赏析科普文的语言。一要注意语言的基本特点是生动形象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还是平实浅显</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二要注意有没有运用修辞手法。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2990"/>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分析科普文介绍事物的特征</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至今</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人类利用了萤火虫的哪些特征</a:t>
            </a:r>
            <a:r>
              <a:rPr lang="en-US" altLang="zh-CN"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试结合文本简要分析。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66247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509022"/>
            <a:ext cx="19508086" cy="6574107"/>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受萤火虫发光器的启发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研究人员发明出荧光灯。②萤火虫体内有一种锯齿状排列的鳞片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它可以提高发光器的亮度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科学家将其应用在二极管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(LED)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的设计中。③萤火虫特有的虫荧光素酶基因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在基因工程中也越来越多地作为遗传标记的首选来检测基因表达。④利用萤火虫的基因检测癌细胞</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把萤火虫的基因转移到玉米中</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培育出具有抗病虫害的玉米新品系。⑤利用水生萤火虫的幼虫吃包括钉螺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血吸虫的唯一宿主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在内的螺类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萤火虫可用来帮助防疫血吸虫病。⑥萤火虫体内的腺甙磷酸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可作为一种优异的检测剂来检测水的污染程度。⑦萤火虫的栖息地环境可以作为检测生态环境的标志。萤火虫喜欢植被茂盛、水质干净、空气清新的环境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凡是萤火虫种群分布的地区即为环境好的地区。</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本题考查分析科普文介绍事物的特征。先找到关键区域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再筛选主要内容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最后提炼整合。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4092575"/>
          </a:xfrm>
          <a:prstGeom prst="rect">
            <a:avLst/>
          </a:prstGeom>
          <a:noFill/>
        </p:spPr>
        <p:txBody>
          <a:bodyPr wrap="square" rtlCol="0">
            <a:spAutoFit/>
          </a:bodyPr>
          <a:lstStyle/>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探究评价文本的主要观点和基本倾向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根据文本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针对“那些曾在林间泽畔‘熠耀宵行’的萤火虫</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如今已与我们渐行渐远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靠人工引进不能‘引’来它们的回归”这句话</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请谈谈你的理解。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7093198"/>
            <a:ext cx="19800000" cy="39604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7237214"/>
            <a:ext cx="19508086" cy="3623108"/>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人类要警惕萤火虫在逐渐减少的现象。②人类不能靠违背生物的习性或生长规律的办法来补救</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引进萤火虫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不如改善自然环境。③重视保护萤火虫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与萤火虫共荣。④应切实制定保护萤火虫生存环境的措施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建立萤火虫生存的生物圈。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本题考查探究评价文本的主要观点和基本倾向。要先对这句话做深入的理解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再结合个人的理解进行论述。</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Lst>
  </p:timing>
</p:sld>
</file>

<file path=ppt/slides/slide3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28702"/>
            <a:ext cx="20002640" cy="10495181"/>
          </a:xfrm>
          <a:prstGeom prst="rect">
            <a:avLst/>
          </a:prstGeom>
          <a:noFill/>
        </p:spPr>
        <p:txBody>
          <a:bodyPr wrap="square" rtlCol="0">
            <a:spAutoFit/>
          </a:bodyPr>
          <a:lstStyle/>
          <a:p>
            <a:pPr algn="ctr">
              <a:lnSpc>
                <a:spcPct val="130000"/>
              </a:lnSpc>
              <a:spcAft>
                <a:spcPts val="0"/>
              </a:spcAft>
            </a:pP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高考原味母题</a:t>
            </a:r>
            <a:endPar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加“*”的为本考点题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下列对文章的概括与分析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科学家受萤火虫发光器的启发而发明的荧光灯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在减少热损耗方面成效显著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但发光率不如萤火虫。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科学家模仿萤火虫发光器的天然结构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用以制作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LED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覆盖层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这种设计在应用中将起到节能的作用。</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人们选择萤火虫特有的虫荧光素酶基因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将其运用于癌细胞检测、玉米新品系的培育和水质检测。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引进萤火虫的做法不合乎自然规律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因为长途迁徙影响其正常繁殖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异地放飞又改变其栖息环境。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对一个物种的保护必将使其他物种获益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因而做好了萤火虫的保护工作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引来的肯定不只萤火虫。</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表格 11"/>
          <p:cNvGraphicFramePr>
            <a:graphicFrameLocks noGrp="1"/>
          </p:cNvGraphicFramePr>
          <p:nvPr/>
        </p:nvGraphicFramePr>
        <p:xfrm>
          <a:off x="2088556" y="3782344"/>
          <a:ext cx="19802475" cy="8563610"/>
        </p:xfrm>
        <a:graphic>
          <a:graphicData uri="http://schemas.openxmlformats.org/drawingml/2006/table">
            <a:tbl>
              <a:tblPr/>
              <a:tblGrid>
                <a:gridCol w="1290957"/>
                <a:gridCol w="949436"/>
                <a:gridCol w="8455683"/>
                <a:gridCol w="867250"/>
                <a:gridCol w="687839"/>
                <a:gridCol w="770514"/>
                <a:gridCol w="1386925"/>
                <a:gridCol w="1078719"/>
                <a:gridCol w="1232822"/>
                <a:gridCol w="1078719"/>
                <a:gridCol w="1155770"/>
                <a:gridCol w="847565"/>
              </a:tblGrid>
              <a:tr h="534917">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选文出处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6">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hMerge="1">
                  <a:tcPr/>
                </a:tc>
                <a:tc hMerge="1">
                  <a:tcPr/>
                </a:tc>
                <a:tc hMerge="1">
                  <a:tcPr/>
                </a:tc>
                <a:tc hMerge="1">
                  <a:tcPr/>
                </a:tc>
              </a:tr>
              <a:tr h="1069832">
                <a:tc vMerge="1">
                  <a:tcPr/>
                </a:tc>
                <a:tc vMerge="1">
                  <a:tcPr/>
                </a:tc>
                <a:tc vMerge="1">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筛选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综合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鉴赏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评价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69832">
                <a:tc rowSpan="4">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2018</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材料一:社论《播撒创新种子,守护创新中国——写在2018年全国知识产权宣传周活动启动之际》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选择题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主观题</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12</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34917">
                <a:tc vMerge="1">
                  <a:tcPr/>
                </a:tc>
                <a:tc vMerge="1">
                  <a:tcPr/>
                </a:tc>
                <a:tc>
                  <a:txBody>
                    <a:bodyPr/>
                    <a:lstStyle/>
                    <a:p>
                      <a:pPr marL="0" algn="l" defTabSz="2118995" rtl="0" eaLnBrk="1" latinLnBrk="0" hangingPunct="1">
                        <a:lnSpc>
                          <a:spcPct val="130000"/>
                        </a:lnSpc>
                        <a:spcAft>
                          <a:spcPts val="0"/>
                        </a:spcAft>
                      </a:pP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rPr>
                        <a:t>    </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rPr>
                        <a:t>材料二:国家知识产权局知识产权发展研究中心《2017年中国专利调查报告》</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vMerge="1">
                  <a:tcPr/>
                </a:tc>
                <a:tc vMerge="1">
                  <a:tcPr/>
                </a:tc>
                <a:tc vMerge="1">
                  <a:tcPr/>
                </a:tc>
                <a:tc vMerge="1">
                  <a:tcPr/>
                </a:tc>
                <a:tc vMerge="1">
                  <a:tcPr/>
                </a:tc>
                <a:tc vMerge="1">
                  <a:tcPr/>
                </a:tc>
              </a:tr>
              <a:tr h="1254125">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rPr>
                        <a:t>材料三:王康等《创新为市场,转化显效益》</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vMerge="1">
                  <a:tcPr/>
                </a:tc>
                <a:tc vMerge="1">
                  <a:tcPr/>
                </a:tc>
                <a:tc vMerge="1">
                  <a:tcPr/>
                </a:tc>
                <a:tc vMerge="1">
                  <a:tcPr/>
                </a:tc>
                <a:tc vMerge="1">
                  <a:tcPr/>
                </a:tc>
                <a:tc vMerge="1">
                  <a:tcPr/>
                </a:tc>
              </a:tr>
              <a:tr h="1604749">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p>
                      <a:pPr marL="0" algn="l" defTabSz="2118995" rtl="0" eaLnBrk="1" latinLnBrk="0" hangingPunct="1">
                        <a:lnSpc>
                          <a:spcPct val="130000"/>
                        </a:lnSpc>
                        <a:spcAft>
                          <a:spcPts val="0"/>
                        </a:spcAft>
                        <a:buNone/>
                      </a:pPr>
                      <a:r>
                        <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材料四:胡罡等《地方研究院:高校科技成果转化模式新探索》</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r>
            </a:tbl>
          </a:graphicData>
        </a:graphic>
      </p:graphicFrame>
      <p:pic>
        <p:nvPicPr>
          <p:cNvPr id="245761" name="Picture 1"/>
          <p:cNvPicPr>
            <a:picLocks noChangeAspect="1" noChangeArrowheads="1"/>
          </p:cNvPicPr>
          <p:nvPr/>
        </p:nvPicPr>
        <p:blipFill>
          <a:blip r:embed="rId1" cstate="print"/>
          <a:srcRect/>
          <a:stretch>
            <a:fillRect/>
          </a:stretch>
        </p:blipFill>
        <p:spPr bwMode="auto">
          <a:xfrm>
            <a:off x="0" y="0"/>
            <a:ext cx="114300" cy="762000"/>
          </a:xfrm>
          <a:prstGeom prst="rect">
            <a:avLst/>
          </a:prstGeom>
          <a:noFill/>
        </p:spPr>
      </p:pic>
      <p:sp>
        <p:nvSpPr>
          <p:cNvPr id="4" name="TextBox 11"/>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548" y="3204766"/>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3420790"/>
            <a:ext cx="19508086" cy="2182713"/>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本题考查筛选并整合文中的信息。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由原文中“萤火虫体内的腺甙磷酸</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可作为一种优异的检测剂来检测水的污染程度”可以看出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运用于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水质检测”的不是“虫荧光素酶基因”</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对一个物种的保护必将使其他物种获益”在文中找不到依据。</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为保护萤火虫</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我们要注意萤火虫的哪些习性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请简述。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365006"/>
            <a:ext cx="19800000" cy="59766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437014"/>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萤火虫对栖息地生态环境有较高要求。②多不喜迁徙。③求偶时以闪光信号吸引异性。④对外界亮光反应敏感。</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本题考查把握文章结构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概括中心意思。答案信息主要在第七段</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其中“萤火虫求偶时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雌雄之间会发出特异的闪光信号以吸引异性并交尾”“当萤火虫感知到外界灯光时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就会停止发光、飞行、求偶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最终导致种群减少甚至灭绝”“即使栖息地遭到破坏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也不会迁往别处”“萤火虫本就不适合长途迁徙”是关键信息。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子母变式训练</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请根据文本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分析“萤火虫是自然的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也是文化的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但归根结底是自然的”这句话的含意。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6422301"/>
            <a:ext cx="19800000"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6494309"/>
            <a:ext cx="19508086" cy="4343305"/>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要点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萤火虫“也是文化的”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有助于人类对血吸虫病的防疫</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能启迪人类的科学发明</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还是我们民族审美情感的寄托。②“归根结底是自然的”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萤火虫是大自然的一分子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对它的保护要遵从大自然的规律。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意思对即可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本题考查评价文本的主要观点和基本倾向。理解这句话</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需要重点关注“文化”“自然”的含义。“文化”方面着重从萤火虫与人类关系的角度来谈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自然”方面着重从萤火虫本身作为大自然成员之一的角度来谈。</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表格 11"/>
          <p:cNvGraphicFramePr>
            <a:graphicFrameLocks noGrp="1"/>
          </p:cNvGraphicFramePr>
          <p:nvPr/>
        </p:nvGraphicFramePr>
        <p:xfrm>
          <a:off x="2088556" y="4212874"/>
          <a:ext cx="19802199" cy="7845552"/>
        </p:xfrm>
        <a:graphic>
          <a:graphicData uri="http://schemas.openxmlformats.org/drawingml/2006/table">
            <a:tbl>
              <a:tblPr/>
              <a:tblGrid>
                <a:gridCol w="1290957"/>
                <a:gridCol w="949436"/>
                <a:gridCol w="8455683"/>
                <a:gridCol w="867250"/>
                <a:gridCol w="687839"/>
                <a:gridCol w="770514"/>
                <a:gridCol w="1386925"/>
                <a:gridCol w="1078719"/>
                <a:gridCol w="1232822"/>
                <a:gridCol w="1078719"/>
                <a:gridCol w="1155770"/>
                <a:gridCol w="847565"/>
              </a:tblGrid>
              <a:tr h="534917">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选文出处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6">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hMerge="1">
                  <a:tcPr/>
                </a:tc>
                <a:tc hMerge="1">
                  <a:tcPr/>
                </a:tc>
                <a:tc hMerge="1">
                  <a:tcPr/>
                </a:tc>
                <a:tc hMerge="1">
                  <a:tcPr/>
                </a:tc>
              </a:tr>
              <a:tr h="1069832">
                <a:tc vMerge="1">
                  <a:tcPr/>
                </a:tc>
                <a:tc vMerge="1">
                  <a:tcPr/>
                </a:tc>
                <a:tc vMerge="1">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筛选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综合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鉴赏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评价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69832">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2018</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材料一:陈敏利《图书出版业品牌报告(2016)》</a:t>
                      </a:r>
                      <a:endPar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选择题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主观题</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12</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34917">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材料二:杨伟《2015 年中国图书零售市场发展》</a:t>
                      </a:r>
                      <a:endPar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vMerge="1">
                  <a:tcPr/>
                </a:tc>
                <a:tc vMerge="1">
                  <a:tcPr/>
                </a:tc>
                <a:tc vMerge="1">
                  <a:tcPr/>
                </a:tc>
                <a:tc vMerge="1">
                  <a:tcPr/>
                </a:tc>
                <a:tc vMerge="1">
                  <a:tcPr/>
                </a:tc>
                <a:tc vMerge="1">
                  <a:tcPr/>
                </a:tc>
              </a:tr>
              <a:tr h="534917">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材料三:顾丽萍《试析“互联网+”时代的图书出版》</a:t>
                      </a:r>
                      <a:endPar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vMerge="1">
                  <a:tcPr/>
                </a:tc>
                <a:tc vMerge="1">
                  <a:tcPr/>
                </a:tc>
                <a:tc vMerge="1">
                  <a:tcPr/>
                </a:tc>
                <a:tc vMerge="1">
                  <a:tcPr/>
                </a:tc>
                <a:tc vMerge="1">
                  <a:tcPr/>
                </a:tc>
                <a:tc vMerge="1">
                  <a:tcPr/>
                </a:tc>
              </a:tr>
            </a:tbl>
          </a:graphicData>
        </a:graphic>
      </p:graphicFrame>
      <p:pic>
        <p:nvPicPr>
          <p:cNvPr id="245761" name="Picture 1"/>
          <p:cNvPicPr>
            <a:picLocks noChangeAspect="1" noChangeArrowheads="1"/>
          </p:cNvPicPr>
          <p:nvPr/>
        </p:nvPicPr>
        <p:blipFill>
          <a:blip r:embed="rId1" cstate="print"/>
          <a:srcRect/>
          <a:stretch>
            <a:fillRect/>
          </a:stretch>
        </p:blipFill>
        <p:spPr bwMode="auto">
          <a:xfrm>
            <a:off x="0" y="0"/>
            <a:ext cx="114300" cy="762000"/>
          </a:xfrm>
          <a:prstGeom prst="rect">
            <a:avLst/>
          </a:prstGeom>
          <a:noFill/>
        </p:spPr>
      </p:pic>
      <p:sp>
        <p:nvSpPr>
          <p:cNvPr id="4" name="TextBox 11"/>
          <p:cNvSpPr txBox="1"/>
          <p:nvPr/>
        </p:nvSpPr>
        <p:spPr>
          <a:xfrm>
            <a:off x="2088556" y="2844726"/>
            <a:ext cx="19658184" cy="814582"/>
          </a:xfrm>
          <a:prstGeom prst="rect">
            <a:avLst/>
          </a:prstGeom>
          <a:noFill/>
        </p:spPr>
        <p:txBody>
          <a:bodyPr wrap="square" rtlCol="0">
            <a:spAutoFit/>
          </a:bodyPr>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2" name="表格 11"/>
          <p:cNvGraphicFramePr>
            <a:graphicFrameLocks noGrp="1"/>
          </p:cNvGraphicFramePr>
          <p:nvPr/>
        </p:nvGraphicFramePr>
        <p:xfrm>
          <a:off x="2088556" y="3854099"/>
          <a:ext cx="19802475" cy="7935595"/>
        </p:xfrm>
        <a:graphic>
          <a:graphicData uri="http://schemas.openxmlformats.org/drawingml/2006/table">
            <a:tbl>
              <a:tblPr/>
              <a:tblGrid>
                <a:gridCol w="1290957"/>
                <a:gridCol w="949436"/>
                <a:gridCol w="8455683"/>
                <a:gridCol w="867250"/>
                <a:gridCol w="687839"/>
                <a:gridCol w="770514"/>
                <a:gridCol w="1386925"/>
                <a:gridCol w="1078719"/>
                <a:gridCol w="1232822"/>
                <a:gridCol w="1078719"/>
                <a:gridCol w="1155770"/>
                <a:gridCol w="847565"/>
              </a:tblGrid>
              <a:tr h="713105">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选文出处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6">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hMerge="1">
                  <a:tcPr/>
                </a:tc>
                <a:tc hMerge="1">
                  <a:tcPr/>
                </a:tc>
                <a:tc hMerge="1">
                  <a:tcPr/>
                </a:tc>
                <a:tc hMerge="1">
                  <a:tcPr/>
                </a:tc>
              </a:tr>
              <a:tr h="1069832">
                <a:tc vMerge="1">
                  <a:tcPr/>
                </a:tc>
                <a:tc vMerge="1">
                  <a:tcPr/>
                </a:tc>
                <a:tc vMerge="1">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筛选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综合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鉴赏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评价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069832">
                <a:tc rowSpan="4">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rPr>
                        <a:t>Ⅰ</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材料一:杨玉洁等《真实聚焦:2010—2011中国纪录片频道运营与纪录片产业发展纪录》</a:t>
                      </a:r>
                      <a:endPar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4">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选择题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主观题</a:t>
                      </a: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12</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34917">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材料二:中国广视索福瑞媒介研究</a:t>
                      </a:r>
                      <a:endPar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vMerge="1">
                  <a:tcPr/>
                </a:tc>
                <a:tc vMerge="1">
                  <a:tcPr/>
                </a:tc>
                <a:tc vMerge="1">
                  <a:tcPr/>
                </a:tc>
                <a:tc vMerge="1">
                  <a:tcPr/>
                </a:tc>
                <a:tc vMerge="1">
                  <a:tcPr/>
                </a:tc>
                <a:tc vMerge="1">
                  <a:tcPr/>
                </a:tc>
              </a:tr>
              <a:tr h="2139315">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sym typeface="+mn-ea"/>
                        </a:rPr>
                        <a:t>材料三:张同道等《2011年中国纪录片频道发展报告(下)》</a:t>
                      </a:r>
                      <a:endPar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vMerge="1">
                  <a:tcPr/>
                </a:tc>
                <a:tc vMerge="1">
                  <a:tcPr/>
                </a:tc>
                <a:tc vMerge="1">
                  <a:tcPr/>
                </a:tc>
                <a:tc vMerge="1">
                  <a:tcPr/>
                </a:tc>
                <a:tc vMerge="1">
                  <a:tcPr/>
                </a:tc>
                <a:tc vMerge="1">
                  <a:tcPr/>
                </a:tc>
              </a:tr>
              <a:tr h="534917">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p>
                      <a:pPr marL="0" algn="l" defTabSz="2118995" rtl="0" eaLnBrk="1" latinLnBrk="0" hangingPunct="1">
                        <a:lnSpc>
                          <a:spcPct val="130000"/>
                        </a:lnSpc>
                        <a:spcAft>
                          <a:spcPts val="0"/>
                        </a:spcAft>
                        <a:buNone/>
                      </a:pPr>
                      <a:r>
                        <a:rPr lang="en-US" alt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材料四:楚蕙萍《多元延伸,有机互动——美国国家地理频道运营模式初探》</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p>
                      <a:pPr marL="0" algn="ctr" defTabSz="2118995" rtl="0" eaLnBrk="1" latinLnBrk="0" hangingPunct="1">
                        <a:lnSpc>
                          <a:spcPct val="130000"/>
                        </a:lnSpc>
                        <a:spcAft>
                          <a:spcPts val="0"/>
                        </a:spcAft>
                        <a:buNone/>
                      </a:pP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p>
                      <a:pPr marL="0" algn="ctr" defTabSz="2118995" rtl="0" eaLnBrk="1" latinLnBrk="0" hangingPunct="1">
                        <a:lnSpc>
                          <a:spcPct val="130000"/>
                        </a:lnSpc>
                        <a:spcAft>
                          <a:spcPts val="0"/>
                        </a:spcAft>
                        <a:buNone/>
                      </a:pP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p>
                      <a:pPr marL="0" algn="ctr" defTabSz="2118995" rtl="0" eaLnBrk="1" latinLnBrk="0" hangingPunct="1">
                        <a:lnSpc>
                          <a:spcPct val="130000"/>
                        </a:lnSpc>
                        <a:spcAft>
                          <a:spcPts val="0"/>
                        </a:spcAft>
                        <a:buNone/>
                      </a:pP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p>
                      <a:pPr marL="0" algn="ctr" defTabSz="2118995" rtl="0" eaLnBrk="1" latinLnBrk="0" hangingPunct="1">
                        <a:lnSpc>
                          <a:spcPct val="130000"/>
                        </a:lnSpc>
                        <a:spcAft>
                          <a:spcPts val="0"/>
                        </a:spcAft>
                        <a:buNone/>
                      </a:pP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p>
                      <a:pPr marL="0" algn="ctr" defTabSz="2118995" rtl="0" eaLnBrk="1" latinLnBrk="0" hangingPunct="1">
                        <a:lnSpc>
                          <a:spcPct val="130000"/>
                        </a:lnSpc>
                        <a:spcAft>
                          <a:spcPts val="0"/>
                        </a:spcAft>
                        <a:buNone/>
                      </a:pPr>
                      <a:endParaRPr lang="en-US"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p>
                      <a:pPr marL="0" algn="ctr" defTabSz="2118995" rtl="0" eaLnBrk="1" latinLnBrk="0" hangingPunct="1">
                        <a:lnSpc>
                          <a:spcPct val="130000"/>
                        </a:lnSpc>
                        <a:spcAft>
                          <a:spcPts val="0"/>
                        </a:spcAft>
                        <a:buNone/>
                      </a:pP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p>
                      <a:pPr marL="0" algn="ctr" defTabSz="2118995" rtl="0" eaLnBrk="1" latinLnBrk="0" hangingPunct="1">
                        <a:lnSpc>
                          <a:spcPct val="130000"/>
                        </a:lnSpc>
                        <a:spcAft>
                          <a:spcPts val="0"/>
                        </a:spcAft>
                        <a:buNone/>
                      </a:pPr>
                      <a:endParaRPr lang="en-US"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p>
                      <a:pPr marL="0" algn="ctr" defTabSz="2118995" rtl="0" eaLnBrk="1" latinLnBrk="0" hangingPunct="1">
                        <a:lnSpc>
                          <a:spcPct val="130000"/>
                        </a:lnSpc>
                        <a:spcAft>
                          <a:spcPts val="0"/>
                        </a:spcAft>
                        <a:buNone/>
                      </a:pPr>
                      <a:endParaRPr lang="en-US"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r>
            </a:tbl>
          </a:graphicData>
        </a:graphic>
      </p:graphicFrame>
      <p:pic>
        <p:nvPicPr>
          <p:cNvPr id="245761" name="Picture 1"/>
          <p:cNvPicPr>
            <a:picLocks noChangeAspect="1" noChangeArrowheads="1"/>
          </p:cNvPicPr>
          <p:nvPr/>
        </p:nvPicPr>
        <p:blipFill>
          <a:blip r:embed="rId1" cstate="print"/>
          <a:srcRect/>
          <a:stretch>
            <a:fillRect/>
          </a:stretch>
        </p:blipFill>
        <p:spPr bwMode="auto">
          <a:xfrm>
            <a:off x="0" y="0"/>
            <a:ext cx="114300" cy="762000"/>
          </a:xfrm>
          <a:prstGeom prst="rect">
            <a:avLst/>
          </a:prstGeom>
          <a:noFill/>
        </p:spPr>
      </p:pic>
      <p:sp>
        <p:nvSpPr>
          <p:cNvPr id="4" name="TextBox 11"/>
          <p:cNvSpPr txBox="1"/>
          <p:nvPr/>
        </p:nvSpPr>
        <p:spPr>
          <a:xfrm>
            <a:off x="2088556" y="2844726"/>
            <a:ext cx="19658184" cy="814582"/>
          </a:xfrm>
          <a:prstGeom prst="rect">
            <a:avLst/>
          </a:prstGeom>
          <a:noFill/>
        </p:spPr>
        <p:txBody>
          <a:bodyPr wrap="square" rtlCol="0">
            <a:spAutoFit/>
          </a:bodyPr>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05970"/>
            <a:ext cx="19786046" cy="8893810"/>
          </a:xfrm>
          <a:prstGeom prst="rect">
            <a:avLst/>
          </a:prstGeom>
          <a:noFill/>
        </p:spPr>
        <p:txBody>
          <a:bodyPr wrap="square" rtlCol="0">
            <a:spAutoFit/>
          </a:bodyPr>
          <a:lstStyle/>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量子通信主要研究内容包括量子密钥分发和量子隐形传态。量子密钥分发通过量子态的传输,使遥远两地的用户可以共享无条件安全的密钥,利用该密钥对信息进行一次一密的严格加密。这是目前人类唯一已知的不可窃听、不可破译的无条件安全的通信方式。量子通信的另一重要内容量子隐形传态,是利用量子纠缠特性,将物质的未知量子态精确传送到遥远地点,而不用传送物质本身,通过隐形传输实现信息传递。</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(摘编自吴月辉《“墨子号”,抢占量子科技创新制高点》,</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《人民日报》2017年8月10日)</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l">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材料二:</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潘建伟的导师安东·蔡林格说,潘建伟的团队在量子互联网的发展方面冲到了领先地位。量子互联网是由卫星和地面设备构成的能够在全球范围分享量子信息的网络。这将使不可破解的全球加密通信成为可能,同时也使我们可以开展一些新的控制远距离量子联</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1872532" y="3780830"/>
          <a:ext cx="19730192" cy="9272016"/>
        </p:xfrm>
        <a:graphic>
          <a:graphicData uri="http://schemas.openxmlformats.org/drawingml/2006/table">
            <a:tbl>
              <a:tblPr/>
              <a:tblGrid>
                <a:gridCol w="1228882"/>
                <a:gridCol w="1044856"/>
                <a:gridCol w="9021612"/>
                <a:gridCol w="733464"/>
                <a:gridCol w="660118"/>
                <a:gridCol w="828789"/>
                <a:gridCol w="1012022"/>
                <a:gridCol w="1156597"/>
                <a:gridCol w="1084310"/>
                <a:gridCol w="1012022"/>
                <a:gridCol w="1140709"/>
                <a:gridCol w="806811"/>
              </a:tblGrid>
              <a:tr h="576064">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选文出处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6">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hMerge="1">
                  <a:tcPr/>
                </a:tc>
                <a:tc hMerge="1">
                  <a:tcPr/>
                </a:tc>
                <a:tc hMerge="1">
                  <a:tcPr/>
                </a:tc>
                <a:tc hMerge="1">
                  <a:tcPr/>
                </a:tc>
              </a:tr>
              <a:tr h="1014960">
                <a:tc vMerge="1">
                  <a:tcPr/>
                </a:tc>
                <a:tc vMerge="1">
                  <a:tcPr/>
                </a:tc>
                <a:tc vMerge="1">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筛选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综合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鉴赏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评价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34917">
                <a:tc rowSpan="5">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新华网《垃圾变资源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这不是魔法</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而是垃圾分类》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5">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选择题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5">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5">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12</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34917">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《人民日报》刘毅《垃圾分类应自扫门前雪》</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vMerge="1">
                  <a:tcPr/>
                </a:tc>
                <a:tc vMerge="1">
                  <a:tcPr/>
                </a:tc>
                <a:tc vMerge="1">
                  <a:tcPr/>
                </a:tc>
                <a:tc vMerge="1">
                  <a:tcPr/>
                </a:tc>
                <a:tc vMerge="1">
                  <a:tcPr/>
                </a:tc>
                <a:tc vMerge="1">
                  <a:tcPr/>
                </a:tc>
              </a:tr>
              <a:tr h="534917">
                <a:tc vMerge="1">
                  <a:tcPr/>
                </a:tc>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刘世锦主编《中国文化遗产事业发展报告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(2014)</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3">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34917">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苏杨等主编《中国文化遗产事业发展报告</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(2015</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vMerge="1">
                  <a:tcPr/>
                </a:tc>
                <a:tc vMerge="1">
                  <a:tcPr/>
                </a:tc>
                <a:tc vMerge="1">
                  <a:tcPr/>
                </a:tc>
                <a:tc vMerge="1">
                  <a:tcPr/>
                </a:tc>
                <a:tc vMerge="1">
                  <a:tcPr/>
                </a:tc>
                <a:tc vMerge="1">
                  <a:tcPr/>
                </a:tc>
              </a:tr>
              <a:tr h="534917">
                <a:tc vMerge="1">
                  <a:tcPr/>
                </a:tc>
                <a:tc vMerge="1">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王小润等《博物馆能否成为旅游经济新坐标》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vMerge="1">
                  <a:tcPr/>
                </a:tc>
                <a:tc vMerge="1">
                  <a:tcPr/>
                </a:tc>
                <a:tc vMerge="1">
                  <a:tcPr/>
                </a:tc>
                <a:tc vMerge="1">
                  <a:tcPr/>
                </a:tc>
                <a:tc vMerge="1">
                  <a:tcPr/>
                </a:tc>
                <a:tc vMerge="1">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表格 8"/>
          <p:cNvGraphicFramePr>
            <a:graphicFrameLocks noGrp="1"/>
          </p:cNvGraphicFramePr>
          <p:nvPr/>
        </p:nvGraphicFramePr>
        <p:xfrm>
          <a:off x="1872532" y="3780830"/>
          <a:ext cx="19730192" cy="7315724"/>
        </p:xfrm>
        <a:graphic>
          <a:graphicData uri="http://schemas.openxmlformats.org/drawingml/2006/table">
            <a:tbl>
              <a:tblPr/>
              <a:tblGrid>
                <a:gridCol w="1228882"/>
                <a:gridCol w="1044856"/>
                <a:gridCol w="9021612"/>
                <a:gridCol w="733464"/>
                <a:gridCol w="660118"/>
                <a:gridCol w="828789"/>
                <a:gridCol w="1012022"/>
                <a:gridCol w="1156597"/>
                <a:gridCol w="1084310"/>
                <a:gridCol w="1012022"/>
                <a:gridCol w="1140709"/>
                <a:gridCol w="806811"/>
              </a:tblGrid>
              <a:tr h="432048">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年份</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卷别</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选文出处</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题量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分值</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6">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考查角度</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cPr/>
                </a:tc>
                <a:tc hMerge="1">
                  <a:tcPr/>
                </a:tc>
                <a:tc hMerge="1">
                  <a:tcPr/>
                </a:tc>
                <a:tc hMerge="1">
                  <a:tcPr/>
                </a:tc>
                <a:tc hMerge="1">
                  <a:tcPr/>
                </a:tc>
              </a:tr>
              <a:tr h="1077271">
                <a:tc vMerge="1">
                  <a:tcPr/>
                </a:tc>
                <a:tc vMerge="1">
                  <a:tcPr/>
                </a:tc>
                <a:tc vMerge="1">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筛选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综合</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文体</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特征</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鉴赏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评价 </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主题</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思想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探究</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786368">
                <a:tc rowSpan="3">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陈忠实《寻找属于自己的句子》、李清霞《陈忠实年表》等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5">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选择题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主观题</a:t>
                      </a:r>
                      <a:endPar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5">
                  <a:txBody>
                    <a:bodyPr/>
                    <a:lstStyle/>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5">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25</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47415">
                <a:tc vMerge="1">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柯琳娟《吴文俊传》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r>
              <a:tr h="847415">
                <a:tc vMerge="1">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Ⅲ</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陈祖武《顾炎武评传》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r>
              <a:tr h="847415">
                <a:tc rowSpan="2">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2015</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《朱东润自传》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T w="12700" cap="flat" cmpd="sng" algn="ctr">
                      <a:solidFill>
                        <a:srgbClr val="666666"/>
                      </a:solidFill>
                      <a:prstDash val="solid"/>
                      <a:round/>
                      <a:headEnd type="none" w="med" len="med"/>
                      <a:tailEnd type="none" w="med" len="med"/>
                    </a:lnT>
                  </a:tcPr>
                </a:tc>
              </a:tr>
              <a:tr h="847415">
                <a:tc vMerge="1">
                  <a:tcPr/>
                </a:tc>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茅海建主编《国民党抗战殉国将领》等</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cPr/>
                </a:tc>
                <a:tc vMerge="1">
                  <a:tcPr/>
                </a:tc>
                <a:tc vMerge="1">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marL="0" algn="ctr" defTabSz="2118995" rtl="0" eaLnBrk="1" latinLnBrk="0" hangingPunct="1">
                        <a:lnSpc>
                          <a:spcPct val="130000"/>
                        </a:lnSpc>
                        <a:spcAft>
                          <a:spcPts val="0"/>
                        </a:spcAft>
                      </a:pPr>
                      <a:endPar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2088556" y="3110264"/>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16548" y="4212878"/>
          <a:ext cx="19586175" cy="7416824"/>
        </p:xfrm>
        <a:graphic>
          <a:graphicData uri="http://schemas.openxmlformats.org/drawingml/2006/table">
            <a:tbl>
              <a:tblPr/>
              <a:tblGrid>
                <a:gridCol w="1230342"/>
                <a:gridCol w="18355833"/>
              </a:tblGrid>
              <a:tr h="741682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归纳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选材。主要选材范围为新闻、调查报告、人物传记、访谈、科普文等。①新闻、调查报告是2017、2018年全国卷三套卷的主选材料,采用非连续性文本的呈现方式,由两个、三个或四个材料组合成篇。总篇幅在1000字左右,全国卷Ⅰ超过了1000字,全国卷Ⅱ、全国卷Ⅲ都在1000字以内。材料虽来自不同的作者或书籍,但内容都涉及某一个共同话题。②人物传记选取的人物都在某一方面做出过重要贡献、有过卓越成就、产生过重大影响等。篇幅一般控制在1400~1700字,中外人物的比例为6∶1。根据实用类文本阅读成为必考内容的情况,可以肯定试卷上不会再出现这么长篇幅的实用类文本了。</a:t>
                      </a:r>
                      <a:endPar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2. 题型。2017年的题型与分值首次采用两道客观题和一道主观题共12分的格局,改变了2016年及以前的一道“5选2”客观题和三道主观题共25分的基本格局。2018年与2017年的题目格局略有差别,客观题由2017年的一单选一双选,变成两道单选题。</a:t>
                      </a:r>
                      <a:endPar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016548" y="3780830"/>
          <a:ext cx="19586175" cy="5040560"/>
        </p:xfrm>
        <a:graphic>
          <a:graphicData uri="http://schemas.openxmlformats.org/drawingml/2006/table">
            <a:tbl>
              <a:tblPr/>
              <a:tblGrid>
                <a:gridCol w="1230342"/>
                <a:gridCol w="18355833"/>
              </a:tblGrid>
              <a:tr h="504056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考情</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归纳</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试题特点。(1)新闻、报告材料考查的客观题是综合性考查题,命题点多涉及文本的内容,题干中有理解、分析和评价等字眼。主观题的题型多集中在信息筛选题、内容分析和概括题上,暂未涉及探究题。(2)传记材料考查的“5选2”客观题是综合性考查题,命题点多涉及文本的内容与传主的言行,比较少涉及文本特征、表现手法、情感态度等。主观题的题型多集中在信息筛选题、内容分析题、文本特征分析题、探究题上。2019年对这一考点的考查会有延续,采用新闻、调查报告类材料的可能性很大,但仍然要对传记类材料阅读加以复习</a:t>
                      </a:r>
                      <a:endParaRPr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3958673"/>
            <a:ext cx="19730192"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一、认识实用类文本特征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实用类文本可以分为新闻、调查报告、人物传记、访谈、科普论文等。要区别实用类文本阅读与文学类文本阅读的不同点。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首先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实用类文本和文学类文本的写作目的不同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实用类文本为的是叙述人物、阐释事理、传递信息、表达观点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多运用抽象思维进行分析、判断和推理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文学类文本则多运用形象思维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驱遣想象、联想和直觉思维等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目的在于塑造形象、表现生活、抒发情感。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其次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实用类文本和文学类文本的表达方式不同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文学类文本多采用记叙、描写、抒情等方式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即使有议论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也会渗透主观色彩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所谓“笔尖常带感情”是也。从修辞手法看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多运用比喻、比拟、排比、对比、映衬等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力求表达鲜明、生动、含蓄、形象。实用类文本为了清晰地介绍人物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严密地阐述和论证事理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多采用说明、议论等方式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通过诠释、分类、举例、比较、引用等手法表现。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grpSp>
        <p:nvGrpSpPr>
          <p:cNvPr id="14" name="组合 13"/>
          <p:cNvGrpSpPr/>
          <p:nvPr/>
        </p:nvGrpSpPr>
        <p:grpSpPr>
          <a:xfrm>
            <a:off x="2016548" y="2840490"/>
            <a:ext cx="5472608" cy="1012348"/>
            <a:chOff x="2074961" y="3908258"/>
            <a:chExt cx="6653339" cy="1018510"/>
          </a:xfrm>
        </p:grpSpPr>
        <p:pic>
          <p:nvPicPr>
            <p:cNvPr id="15"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6" name="矩形 15"/>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文体透析</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解特征</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animEffect transition="in" filter="fade">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69">
                                            <p:txEl>
                                              <p:pRg st="0" end="0"/>
                                            </p:txEl>
                                          </p:spTgt>
                                        </p:tgtEl>
                                        <p:attrNameLst>
                                          <p:attrName>style.visibility</p:attrName>
                                        </p:attrNameLst>
                                      </p:cBhvr>
                                      <p:to>
                                        <p:strVal val="visible"/>
                                      </p:to>
                                    </p:set>
                                    <p:animEffect transition="in" filter="fade">
                                      <p:cBhvr>
                                        <p:cTn id="15" dur="2000"/>
                                        <p:tgtEl>
                                          <p:spTgt spid="69">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9">
                                            <p:txEl>
                                              <p:pRg st="1" end="1"/>
                                            </p:txEl>
                                          </p:spTgt>
                                        </p:tgtEl>
                                        <p:attrNameLst>
                                          <p:attrName>style.visibility</p:attrName>
                                        </p:attrNameLst>
                                      </p:cBhvr>
                                      <p:to>
                                        <p:strVal val="visible"/>
                                      </p:to>
                                    </p:set>
                                    <p:animEffect transition="in" filter="fade">
                                      <p:cBhvr>
                                        <p:cTn id="18" dur="2000"/>
                                        <p:tgtEl>
                                          <p:spTgt spid="69">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69">
                                            <p:txEl>
                                              <p:pRg st="2" end="2"/>
                                            </p:txEl>
                                          </p:spTgt>
                                        </p:tgtEl>
                                        <p:attrNameLst>
                                          <p:attrName>style.visibility</p:attrName>
                                        </p:attrNameLst>
                                      </p:cBhvr>
                                      <p:to>
                                        <p:strVal val="visible"/>
                                      </p:to>
                                    </p:set>
                                    <p:animEffect transition="in" filter="fade">
                                      <p:cBhvr>
                                        <p:cTn id="21" dur="2000"/>
                                        <p:tgtEl>
                                          <p:spTgt spid="69">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69">
                                            <p:txEl>
                                              <p:pRg st="3" end="3"/>
                                            </p:txEl>
                                          </p:spTgt>
                                        </p:tgtEl>
                                        <p:attrNameLst>
                                          <p:attrName>style.visibility</p:attrName>
                                        </p:attrNameLst>
                                      </p:cBhvr>
                                      <p:to>
                                        <p:strVal val="visible"/>
                                      </p:to>
                                    </p:set>
                                    <p:animEffect transition="in" filter="fade">
                                      <p:cBhvr>
                                        <p:cTn id="24" dur="2000"/>
                                        <p:tgtEl>
                                          <p:spTgt spid="6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15020"/>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最后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实用类文本和文学类文本的命题特点不同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考试说明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实用类文本重在考查对信息的提取、内容的分析、形象的概括、价值的判断等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文学类文本侧重于考查对语句的理解、内容的分析、主旨的概括、形象的赏析、表现手法的分析等。</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28702"/>
            <a:ext cx="20002640" cy="881677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二、把握高考实用类文本的特点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新闻报道</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新闻报道就是报道典型的、有普遍教育意义的新闻事件。写事当然离不开与事件有关的人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但它不像人物通讯那样着力刻画人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而是以事件为中心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在事件的总画面中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为了写好事来写人。它既可以反映现实生活中发生的重大的振奋人心的典型事件和突出事件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也可以从某一新闻事件中截取一个或若干个片段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进行细致详尽的描述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揭示事件的深刻含意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还可以是若干事件的综述。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事件通讯的特征主要为以下几点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一是报道详细深入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这是区别于消息的一个显著特点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要对事件的来龙去脉、重要环境、背景做具体描写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二是注重思想意义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报道那些人们普遍关心的、有现实意义的题材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而且讲究主题的开掘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三是突出评论性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事件通讯的思想观点通常一目了然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对就是对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错就是错。</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10433625"/>
          </a:xfrm>
          <a:prstGeom prst="rect">
            <a:avLst/>
          </a:prstGeom>
          <a:noFill/>
        </p:spPr>
        <p:txBody>
          <a:bodyPr wrap="square" rtlCol="0">
            <a:spAutoFit/>
          </a:bodyPr>
          <a:lstStyle/>
          <a:p>
            <a:pPr>
              <a:lnSpc>
                <a:spcPct val="12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调查报告</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调查报告是根据特定目的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对某一客观事物进行调查研究之后写成的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正确反映客观事物及其规律的书面报告。它通常反映重大事件、新生事物、典型现象、重要经验和严重问题。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从文本结构看。调查报告由开头、主体和结尾三部分组成。开头说明调查的目的、对象、经过、时间、方式、方法和结果等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作用是有利于作者展开和读者理解整个调查报告的内容。还可以在调查报告的开头部分写一个类似于消息的导语一样的文字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提示一下全篇的主要内容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使读者先形成一个总的印象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以便迅速把握全文的中心。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主体部分是关于事件的叙述和议论部分。常采用纵式、横式和对比三种结构形式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纵式结构。按照调查的顺序、时间的顺序或是根据事件发生的先后过程来写。它的特点是内容连接贯通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结构条理清楚。②横式结构。按调查的内容分为几个部分加以叙述和说明。特点是从几个不同的角度、侧面进行叙述和说明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论述比较全面、透彻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适合表述问题比较复杂、内容层次多的报告内容。③对比结构。即把两个不同对象对比来写。作用是引起读者思想上的对比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使读者在对比中肯定所是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否定所非。</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5262979"/>
          </a:xfrm>
          <a:prstGeom prst="rect">
            <a:avLst/>
          </a:prstGeom>
          <a:noFill/>
        </p:spPr>
        <p:txBody>
          <a:bodyPr wrap="square" rtlCol="0">
            <a:spAutoFit/>
          </a:bodyPr>
          <a:lstStyle/>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结尾部分可以总结全文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深化主题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可以展望未来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提出希望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可以归纳主题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强调意义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也可以没有明显的结尾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全文由总到分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说完了事。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从表达方式来看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调查报告以介绍事实材料为主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运用叙述的方法把事情的起因、发展和结果交代清楚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但它不是运用具体描绘和形象刻画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而是让读者具体了解经验成功之处或失误之处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所以要通过叙述事实材料来说明问题。为了揭示事物的本质意义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表明作者的主观见解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在叙述的过程中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作者往往要进行一些议论。但这种议论只能是“画龙点睛”的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要恰到好处、点到即止。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2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人物传记</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高考卷中的人物传记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主要是选取某个人物的事迹片段或经历来表现人物的精神品质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反映时代特点的一种实用类文章。它以记叙、议论为主要表现手法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兼用描写、抒情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强调客观、真实地再现人物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这类文章或列举人物的先进事迹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以揭示他们的不凡贡献与精神品质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或叙述人物的感人事迹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以真实地再现人物的言行特点与精神面貌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或记叙人物某一方面的特别做法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以表现人物的特殊之处。</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从叙述人称看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有自传和他传之分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:①</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自传是指叙述自己生平事迹的书或文章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多是回顾生活往事、人生阅历、兴趣爱好、思想轨迹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其形式如同一般的散文形式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信笔写来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形散神聚”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如回忆录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;②</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他传是指他人为传主撰写的典型的传记文章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其写作意图非常明显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通过对传主的典型事迹的叙写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突出传主形象、性情、品格、成就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表达出对传主的崇敬之情</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为反面人物立传则相反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从表达方式看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有叙传和评传之分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叙传重在“叙”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重写人物事迹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评传重在“评”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即在叙述人物事迹的基础上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对人物的所作所为加以评述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它处于人物传记和文学评论之间。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556694"/>
            <a:ext cx="19786046" cy="9693910"/>
          </a:xfrm>
          <a:prstGeom prst="rect">
            <a:avLst/>
          </a:prstGeom>
          <a:noFill/>
        </p:spPr>
        <p:txBody>
          <a:bodyPr wrap="square" rtlCol="0">
            <a:spAutoFit/>
          </a:bodyPr>
          <a:lstStyle/>
          <a:p>
            <a:pPr algn="just">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系的实验。目前,潘建伟的团队计划发射第二颗卫星,他们还在中国的天宫二号空间站上进行着一项太空量子实验。潘建伟说,未来五年“还会取得很多精彩的成果,一个新的时代已经到来”。</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just">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潘建伟是一个有着无穷热情的乐观主义者。他低调地表达了自己的信心,称中国政府将会支持下一个宏伟计划——一项投资20亿美元的量子通信、量子计量和量子计算的五年计划,与此形成对照的是欧洲2016年宣布的旗舰项目,投资额为12亿美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(摘编自伊丽莎白·吉布尼《一位把量子通信带到</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太空又带回地球的物理学家》,《自然》2017年12月)</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材料三:</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日本《读卖新闻》5月2日报道:中国实验设施瞄准一流(记者:莳田一彦、船越翔)</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        在中国南部广东省东莞市郊外的丘陵地带,中国刚刚建成了大型实验设施“中国散裂中子源”。该实验设施建设费用达到23亿元人民币,3月正式投入运行。中国是继美国、</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956298"/>
          </a:xfrm>
          <a:prstGeom prst="rect">
            <a:avLst/>
          </a:prstGeom>
          <a:noFill/>
        </p:spPr>
        <p:txBody>
          <a:bodyPr wrap="square" rtlCol="0">
            <a:spAutoFit/>
          </a:bodyPr>
          <a:lstStyle/>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由于评传兼具两者特点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因此可以写得比较简短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更适合于考试命题选用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应予以重视。</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从表现手法来看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主要运用环境描写、人物刻画、细节描写以及抑扬、渲染、烘托、反衬、铺垫、照应等。</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新闻、访谈</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新闻是对最近已经发生和正在发生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或者早已发生却是最新发现的有价值的事实的及时报道。标题、导语、主体是新闻必不可少的。标题是新闻的眼睛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必须简明、准确地概括内容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帮助读者理解新闻的事实。导语用简明生动的文字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写出新闻中最主要、最新鲜的事实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鲜明地提示新闻的主题思想。导语一般有两种类型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一类是直接式导语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作用是直接写出事实的核心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使受众尽早知道新闻的主要内容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另一类是延缓式导语</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不在一开始就告诉受众事件的内核</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而是通过有吸引力的铺垫、细节、引语等吸引人的眼球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然后才告诉受众事件的要素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带领受众进入事件的内核。主体紧接导语之后</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对导语做具体全面的叙述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具体展开事实或进一步突出中心</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表现主题思想。</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478970"/>
          </a:xfrm>
          <a:prstGeom prst="rect">
            <a:avLst/>
          </a:prstGeom>
          <a:noFill/>
        </p:spPr>
        <p:txBody>
          <a:bodyPr wrap="square" rtlCol="0">
            <a:spAutoFit/>
          </a:bodyPr>
          <a:lstStyle/>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访谈是指对某个人或某一事件或者某个问题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进行专题性访问的新闻报道形式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可以是对新闻人物或时尚人物的报道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可以是对某一新闻事件或者历史事件的采访和记录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也可以是对正在发生的或人们所普遍关心的某种社会问题的访谈。访谈具有针对性、专题性和典型性特征</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最常见的是人物专访。访谈一般由三部分组成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一是背景提示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交代采访对象是谁、为什么采访他等。二是采访过程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采访者提问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被采访者回答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依靠一问一答的方式进行。三是结尾</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交代采访的效果。采访过程是重点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背景和结尾可有可无。高考命题考查点大都集中在理解文本中的重要概念、句子</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筛选文中信息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分析文章结构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概括内容要点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评价或概括作者在文中的观点和态度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对文本涉及的问题进行探究等方面。</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做好访谈必须做好三点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对访谈的对象和内容有比较详细的了解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访谈主题要明确</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提问要简明清晰而富有针对性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采访者要有较好的提问技巧。</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8155053"/>
          </a:xfrm>
          <a:prstGeom prst="rect">
            <a:avLst/>
          </a:prstGeom>
          <a:noFill/>
        </p:spPr>
        <p:txBody>
          <a:bodyPr wrap="square" rtlCol="0">
            <a:spAutoFit/>
          </a:bodyPr>
          <a:lstStyle/>
          <a:p>
            <a:pPr>
              <a:lnSpc>
                <a:spcPct val="12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 </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科普文章</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科普文章一般具有知识性。它普及科学知识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把科学的最新信息传递给读者。它常常把握住现实生活中的某一事物或现象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用正确的理论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去进行科学的解释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纠正常识错误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从而使读者了解世界万物变化、运动的规律。其写作顺序有时空顺序和逻辑顺序两大类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其中逻辑顺序包括先总后分、由主到次、由表及里、由简到繁、由此及彼、从特殊到一般、由现象到本质等。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科普文章的说明方法包括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下定义、举例子、分类别、列数字、画图表、作比较、打比方、引资料等。对于科学小品文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用得较多的是打比方、作比较、下定义。</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科学小品文一般短小精悍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通俗易懂</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语言丰富多彩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形式生动活泼。它避免教科书式的平板、枯燥的说教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而常常采用口语化的语言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用比喻、拟人等修辞手法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生动活泼、情趣盎然地介绍科学知识。阅读过程中应该关注其语言特点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命题者常会在这些地方设置考题。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9694962"/>
          </a:xfrm>
          <a:prstGeom prst="rect">
            <a:avLst/>
          </a:prstGeom>
          <a:noFill/>
        </p:spPr>
        <p:txBody>
          <a:bodyPr wrap="square" rtlCol="0">
            <a:spAutoFit/>
          </a:bodyPr>
          <a:lstStyle/>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三、掌握实用类文本的阅读方法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新闻、访谈、调查报告的阅读方法</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第一步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抓住角度。事件通讯的写作方法灵活多样</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除叙述外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还有描写、议论及穿插人物对话、自叙和作者的体会、感受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既有用第三人称的报道形式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也可以写成第一人称的访问记、印象记或书信体、日记体等。事件通讯所报道的新闻事实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一般会从各个角度去观察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去反映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如正面、反面、侧面、鸟瞰、平视、仰望、远眺、近看等。考生若能准确抓住作者所选用的角度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往往就能抓住事件通讯的主要表现手法、作用及信息。</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第二步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分析结构。纵式结构多按时间顺序、事物发展的顺序或作者对报道事物认识发展的顺序组织材料。在这种结构里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时间发展的顺序、情节展开的顺序、作者认识事物的顺序多为行文的线索。这种结构的通讯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一般详略得当</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布局巧妙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富有变化</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可以避免平铺直叙。横式结构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是指用空间变换或按照事物性质来安排材料。这种结构概括面广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又注意不同空间的变换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以及恰当地安排事件通讯所涉及的各方面的问题。事件通讯一般采用空间变换的方法组织结构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会用地点的变化组织段落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考生可据此理清文章脉络。考生在阅读</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7478970"/>
          </a:xfrm>
          <a:prstGeom prst="rect">
            <a:avLst/>
          </a:prstGeom>
          <a:noFill/>
        </p:spPr>
        <p:txBody>
          <a:bodyPr wrap="square" rtlCol="0">
            <a:spAutoFit/>
          </a:bodyPr>
          <a:lstStyle/>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按事物性质安排结构的事件通讯时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要抓住主题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并列地概括出文章不同的几个侧面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从而快速把握文章内容。纵横结合式结构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是以时间顺序为经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以空间变化为纬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把两者结合起来安排材料。采用这种形式的事件通讯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多以时空的变化来组织结构。阅读这类事件通讯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考生要注意分析其交叉的内容。</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第三步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找准典型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抓住主题。典型是事件通讯的筋骨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主题是事件通讯的灵魂。一般来说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事件通讯的主题主要是体现时代精神</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表现时代风尚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反映事物的本质和规律。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2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第四步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分析人物或概括事件。在阅读事件通讯时要抓住其中关于人物的语言、行为、活动等内容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以此来分析人物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除了分析其音容笑貌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还要分析其内心活动。在阅读事件通讯时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要抓住事件的主要内容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有多则材料时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就抓住几则材料主要相关联的内容进行分析、概括。</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2016548" y="2840490"/>
            <a:ext cx="6192688" cy="1457890"/>
            <a:chOff x="2074961" y="3908258"/>
            <a:chExt cx="6653339" cy="1466764"/>
          </a:xfrm>
        </p:grpSpPr>
        <p:pic>
          <p:nvPicPr>
            <p:cNvPr id="9"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0" name="矩形 9"/>
            <p:cNvSpPr/>
            <p:nvPr/>
          </p:nvSpPr>
          <p:spPr>
            <a:xfrm>
              <a:off x="2250048" y="4043527"/>
              <a:ext cx="6215619" cy="13314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模板示范一</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抓信息</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1" name="表格 10"/>
          <p:cNvGraphicFramePr>
            <a:graphicFrameLocks noGrp="1"/>
          </p:cNvGraphicFramePr>
          <p:nvPr/>
        </p:nvGraphicFramePr>
        <p:xfrm>
          <a:off x="2232572" y="4068862"/>
          <a:ext cx="19586176" cy="8618053"/>
        </p:xfrm>
        <a:graphic>
          <a:graphicData uri="http://schemas.openxmlformats.org/drawingml/2006/table">
            <a:tbl>
              <a:tblPr/>
              <a:tblGrid>
                <a:gridCol w="12817424"/>
                <a:gridCol w="6768752"/>
              </a:tblGrid>
              <a:tr h="664131">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新闻、访谈、调查报告类文本典例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04821">
                <a:tc>
                  <a:txBody>
                    <a:bodyPr/>
                    <a:lstStyle/>
                    <a:p>
                      <a:pPr marL="0" algn="l" defTabSz="2118995" rtl="0" eaLnBrk="1" latinLnBrk="0" hangingPunct="1">
                        <a:lnSpc>
                          <a:spcPct val="130000"/>
                        </a:lnSpc>
                        <a:spcAft>
                          <a:spcPts val="0"/>
                        </a:spcAft>
                      </a:pP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[2017•</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Ⅰ] </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材料一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2011</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月</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8</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点整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中央电视台纪录频道正式开播</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信号覆盖全球。作为中国第一个国家级的专业纪录片频道</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也是第一个从开播之始就面向全球采用双语播出的频道</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它向世人亮出了拥有人文精神的中国影像。央视纪录频道在内容编排上进行了详细的规划</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主要呈现四大主体内容、六大主题时段的播出特点</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以期达到规模化的播出效应。央视纪录频道同时采用国际纪录片频道的通行方式</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淡化栏目概念</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强化大时段编排</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以主题化、系列化和播出季的方式</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提升自身的影响力和美誉度。</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摘编自杨玉洁等</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真实聚焦</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:2010—2011</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中国纪录片频道运营与纪录片产业发展纪录</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抓住角度。</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b="0" kern="100" spc="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这是一篇由四则新闻材料组成的阅读文本。文本围绕的话题是电视纪录频道的运营模式</a:t>
                      </a:r>
                      <a:r>
                        <a:rPr lang="en-US" altLang="zh-CN" sz="3600" b="0" kern="100" spc="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材料一侧重于介绍央视纪录频道纪录片产业的发展</a:t>
                      </a:r>
                      <a:r>
                        <a:rPr lang="en-US" altLang="zh-CN" sz="3600" b="0" kern="100" spc="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材料二侧重于介绍</a:t>
                      </a:r>
                      <a:endParaRPr lang="en-US" altLang="zh-CN" sz="3600" b="0" kern="100" spc="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en-US" altLang="zh-CN" sz="3600" b="0" u="none"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___________________</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材料三侧重于介绍央视纪录频道目前正积极推进制播分离模式</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材料四侧重于介绍美国国家地理频道的成功经验。 </a:t>
                      </a:r>
                      <a:endParaRPr lang="zh-CN" altLang="en-US" sz="3600" b="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4" cstate="print"/>
          <a:srcRect/>
          <a:stretch>
            <a:fillRect/>
          </a:stretch>
        </p:blipFill>
        <p:spPr bwMode="auto">
          <a:xfrm>
            <a:off x="0" y="0"/>
            <a:ext cx="114300" cy="114300"/>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232572" y="4068862"/>
          <a:ext cx="19586176" cy="8618053"/>
        </p:xfrm>
        <a:graphic>
          <a:graphicData uri="http://schemas.openxmlformats.org/drawingml/2006/table">
            <a:tbl>
              <a:tblPr/>
              <a:tblGrid>
                <a:gridCol w="12817424"/>
                <a:gridCol w="6768752"/>
              </a:tblGrid>
              <a:tr h="664131">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新闻、访谈、调查报告类文本典例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04821">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材料二　</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en-US" altLang="zh-CN" sz="3600" b="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2011</a:t>
                      </a:r>
                      <a:r>
                        <a:rPr lang="zh-CN" altLang="en-US" sz="3600" b="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年中央电视台纪录频道在</a:t>
                      </a:r>
                      <a:r>
                        <a:rPr lang="en-US" altLang="zh-CN" sz="3600" b="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71</a:t>
                      </a:r>
                      <a:r>
                        <a:rPr lang="zh-CN" altLang="en-US" sz="3600" b="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个大中城市的观众构成和集中度</a:t>
                      </a:r>
                      <a:endParaRPr lang="zh-CN" altLang="en-US" sz="3600" b="0" kern="100" spc="-15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资料来源于中国广视索福瑞媒介研究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分析结构。</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分析本文的思路与结构可知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四则材料之间呈并列式结构。每则材料内部又有各自的结构</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第一则材料</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采用总分式</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先总地介绍央视纪录频道正式开播</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再从内容编排、通行方式上分别介绍。</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第二则材料</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采用“图表</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注释”的方式介绍中央电视台纪录频道在</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71</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个大中城市的观众构成和集中度。</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3" name="at1.jpg"/>
          <p:cNvPicPr/>
          <p:nvPr/>
        </p:nvPicPr>
        <p:blipFill>
          <a:blip r:embed="rId4" cstate="print"/>
          <a:stretch>
            <a:fillRect/>
          </a:stretch>
        </p:blipFill>
        <p:spPr>
          <a:xfrm>
            <a:off x="3096668" y="5509022"/>
            <a:ext cx="11665296" cy="583264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par>
                                <p:cTn id="14" presetID="53" presetClass="entr" presetSubtype="16"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232572" y="3852838"/>
          <a:ext cx="19586176" cy="8618053"/>
        </p:xfrm>
        <a:graphic>
          <a:graphicData uri="http://schemas.openxmlformats.org/drawingml/2006/table">
            <a:tbl>
              <a:tblPr/>
              <a:tblGrid>
                <a:gridCol w="12817424"/>
                <a:gridCol w="6768752"/>
              </a:tblGrid>
              <a:tr h="664131">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新闻、访谈、调查报告类文本典例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04821">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注</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观众构成反映的是收视人群的构成</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回答了“谁在看该频道”的问题。集中度是目标观众收视率与总体观众收视率的比值</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表示的是目标观众相对于总体观众的收视集中程度</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能够回答“谁更喜欢收看这个频道”的问题</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集中度的比值大于</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100%,</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表示该类目标观众的收视倾向高于平均水平。</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材料三　在制播运营模式方面</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央视纪录频道实行的是频道化运营模式。央视是纪录片的主要制作基地</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制作出的精品节目数量众多。当然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频道化运营模式也有其自身的劣势</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劣势在于频道可以调动的资源非常有限</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其融资渠道、产品设计、人财物资源调度都会受到种种限制。央视纪录频道目前正积极推进制播分离模式</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节目制作以社会招标、联合制作、购买作为主要方式</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第三则材料</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______________</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第四则材料</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采用总分式</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先总说美国国家地理频道总的情况和优点</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再分说各个方面的成功之处。</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第三步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找准典型</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抓住主题。</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从材料中显然能看出来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有两个方面的典型</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一个是中国中央电视台纪录频道</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一个是美国国家地理频道。弄清了这两者</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整个阅读材料</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的主要内容就可以把握了。</a:t>
                      </a:r>
                      <a:endPar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232572" y="3852838"/>
          <a:ext cx="19586176" cy="8618053"/>
        </p:xfrm>
        <a:graphic>
          <a:graphicData uri="http://schemas.openxmlformats.org/drawingml/2006/table">
            <a:tbl>
              <a:tblPr/>
              <a:tblGrid>
                <a:gridCol w="12817424"/>
                <a:gridCol w="6768752"/>
              </a:tblGrid>
              <a:tr h="664131">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新闻、访谈、调查报告类文本典例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04821">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并辅以自制精品</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为建立较为健全的制作管理模式做好准备。</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摘编自张同道等</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《2011</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年中国纪录片频道发展报告</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下</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材料四　总部位于美国首都华盛顿的国家地理频道是一个全球性的付费有线电视网。目前</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国家地理频道已经以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34</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种语言转播至全球</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166</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个国家和地区逾</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亿</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9</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千万用户。作为一个纯纪录片频道能够取得如此卓越的成就</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除了高质量、高观赏性的节目内容之外</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与其频道自身的制播运营模式是分不开的。其制播运营模式如下</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有线电视系统是在地方政府的批准下由有线电视系统运营商投资建立的</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有线电视系统直接面向订户收取费用。有线电视系统运营商是指拥有并运营有线电视系统的企业实体。有线电视节目提供商为有线电视系统运营商提供节目。具体到</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一是要明了中央电视台纪录频道开播初期运营模式</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频道化运营模式。目前正在积极推进制播分离模式</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以社会招标、联合制作、购买作为主要方式。二是要明了美国国家地理频道运营模式</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有线电视系统是在地方政府的批准下由有线电视系统运营商投资建立的</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有线电视系统直接面向订户收取费用。</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232572" y="3852839"/>
          <a:ext cx="19586176" cy="7714384"/>
        </p:xfrm>
        <a:graphic>
          <a:graphicData uri="http://schemas.openxmlformats.org/drawingml/2006/table">
            <a:tbl>
              <a:tblPr/>
              <a:tblGrid>
                <a:gridCol w="12817424"/>
                <a:gridCol w="6768752"/>
              </a:tblGrid>
              <a:tr h="631696">
                <a:tc>
                  <a:txBody>
                    <a:bodyPr/>
                    <a:lstStyle/>
                    <a:p>
                      <a:pPr marL="0" algn="ctr" defTabSz="2118995" rtl="0" eaLnBrk="1" latinLnBrk="0" hangingPunct="1">
                        <a:lnSpc>
                          <a:spcPct val="130000"/>
                        </a:lnSpc>
                        <a:spcAft>
                          <a:spcPts val="0"/>
                        </a:spcAft>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新闻、访谈、调查报告类文本典例</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01152">
                <a:tc>
                  <a:txBody>
                    <a:bodyPr/>
                    <a:lstStyle/>
                    <a:p>
                      <a:pPr marL="0" algn="l" defTabSz="2118995" rtl="0" eaLnBrk="1" latinLnBrk="0" hangingPunct="1">
                        <a:lnSpc>
                          <a:spcPct val="130000"/>
                        </a:lnSpc>
                        <a:spcAft>
                          <a:spcPts val="0"/>
                        </a:spcAft>
                      </a:pP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国家地理频道而言</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美国国家地理电视公司以及其他渠道承担提供片源的任务</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国家地理频道承担的是节目制作等任务</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即让来自国家地理电视公司等渠道的单个的片源变成有机结合的整体</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适于在电视上播放</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康卡斯特电信公司作为有线电视系统运营商</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则承担把电视信号传送到千家万户的电视机上的技术性播出任务。</a:t>
                      </a:r>
                      <a:endPar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摘编自楚蕙萍</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多元延伸</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有机互动</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美国国家地理频道运营模式初探</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b="0" kern="100" spc="3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第四步</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概括事件。</a:t>
                      </a:r>
                      <a:endPar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分析本篇新闻的事件</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可以发现</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央视纪录频道改革中制播分离是很好的发展方向。从受众群体构成和集中度来看</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改革势在必行。改革的方向是借鉴符合自身特点的成功模式</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改革的目的是</a:t>
                      </a:r>
                      <a:r>
                        <a:rPr lang="en-US" altLang="zh-CN"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a:t>
                      </a:r>
                      <a:endParaRPr lang="zh-CN" altLang="en-US" sz="3600" b="0" kern="100" spc="3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6548" y="2884937"/>
            <a:ext cx="19786046" cy="8093710"/>
          </a:xfrm>
          <a:prstGeom prst="rect">
            <a:avLst/>
          </a:prstGeom>
          <a:noFill/>
        </p:spPr>
        <p:txBody>
          <a:bodyPr wrap="square" rtlCol="0">
            <a:spAutoFit/>
          </a:bodyPr>
          <a:lstStyle/>
          <a:p>
            <a:pPr algn="just">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英国、日本之后第四个拥有同样设施的国家。日本的J-PARC加速器设施中心主任齐藤直人说:“虽然日本在技术和经验上领先,但中国发展得实在太快,亚洲的中心正在从日本向中国转移。”</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just">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中国推进的这类大型工程还有很多。3月,中国人民政治协商会议开幕。政协委员潘建伟被媒体记者团团围住。潘建伟是利用2016年发射的“墨子号”人造卫星进行量子通信研究的研究团队负责人,其团队2017年以后相继发布了多项世界首创的实验成果。潘建伟今年当选美国《时代》杂志“全球百大最具影响力人物”。</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使用人造卫星的实验要耗费巨额资金,欧洲和日本还在犹豫不决,日本的研究人员认为,“在基础科学领域,中国正在踏入他国难以涉足的领域,领先世界”。</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(摘编自《参考消息》2018年5月7日)</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6492875"/>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四步法”具体示范理解练习</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阅读材料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根据“‘四步法’具体示范”的内容回答下列问题。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材料二侧重于介绍怎样的内容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试简要概括。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材料三采用怎样的行文结构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试简要分析。</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本篇新闻事件阐述了中央电视台纪录频道改革的目的是什么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2088556" y="9253438"/>
            <a:ext cx="19586176" cy="2902911"/>
          </a:xfrm>
          <a:prstGeom prst="rect">
            <a:avLst/>
          </a:prstGeom>
          <a:ln>
            <a:solidFill>
              <a:schemeClr val="tx1">
                <a:lumMod val="75000"/>
                <a:lumOff val="25000"/>
              </a:schemeClr>
            </a:solidFill>
            <a:prstDash val="sysDot"/>
          </a:ln>
        </p:spPr>
        <p:txBody>
          <a:bodyPr wrap="square">
            <a:spAutoFit/>
          </a:bodyPr>
          <a:lstStyle/>
          <a:p>
            <a:pPr>
              <a:lnSpc>
                <a:spcPct val="130000"/>
              </a:lnSpc>
            </a:pP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四步法”具体示范理解练习</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答案</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1. 2011</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年中央电视台纪录频道在</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71</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个大中城市的观众构成和集中度。</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采用总分式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先总说央视纪录频道实行的是频道化运营模式</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再分别介绍其优劣势。</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 </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提升自身的影响力和美誉度。</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20002640" cy="2492990"/>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真题练习</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阅读上面“模板示范一”的文字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完成下面的题目。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下列对材料相关内容的梳理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不正确的一项是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10" name="图片 9" descr="1.png"/>
          <p:cNvPicPr>
            <a:picLocks noChangeAspect="1"/>
          </p:cNvPicPr>
          <p:nvPr/>
        </p:nvPicPr>
        <p:blipFill>
          <a:blip r:embed="rId1" cstate="print"/>
          <a:stretch>
            <a:fillRect/>
          </a:stretch>
        </p:blipFill>
        <p:spPr>
          <a:xfrm>
            <a:off x="2376588" y="5292998"/>
            <a:ext cx="13583216" cy="6633137"/>
          </a:xfrm>
          <a:prstGeom prst="rect">
            <a:avLst/>
          </a:prstGeom>
        </p:spPr>
      </p:pic>
      <p:sp>
        <p:nvSpPr>
          <p:cNvPr id="11" name="矩形 10"/>
          <p:cNvSpPr/>
          <p:nvPr/>
        </p:nvSpPr>
        <p:spPr>
          <a:xfrm>
            <a:off x="16202124" y="4428902"/>
            <a:ext cx="5758440" cy="74168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6418148" y="4716934"/>
            <a:ext cx="5328592" cy="6574107"/>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本题考查考生对文本信息的筛选、把握文章思路的能力。根据原文“康卡斯特电信公司作为有线电视系统运营商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则承担把电视信号传送到千家万户的电视机上的技术性播出任务”</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项错误。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16773"/>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下列对材料相关内容的概括和分析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正确的两项是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中央电视台纪录频道在内容编排上进行了认真详细的规划</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以期将来能够呈现出主题化、系列化的节目播出方式。</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B.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根据材料二中性别、年龄、学历这三项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我们能够了解到中央电视台纪录频道的观众构成和集中度的基本情况。</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C. 2011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个大中城市的观众调查中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中央电视台纪录频道观众构成最高的三类人群分别是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男性、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45~54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岁以及高中学历。</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D.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根据材料二可知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随着目标观众年龄的增加以及学历的增高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集中度的比值也在不断地攀升。</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E.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美国国家地理频道的制作管理模式较为健全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它在融资渠道、产品设计、人财物资源调度等方面不存在受到限制的问题。</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160564" y="2916734"/>
            <a:ext cx="19800000" cy="4320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04580" y="3132758"/>
            <a:ext cx="19508086" cy="362310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本题考查对文本信息的筛选与概括能力、理解分析文章的能力。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项“以期将来能够呈现出主题化、系列化的节目播出方式”错误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原文是“以期达到规模化的播出效应”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且主题化、系列化的节目播出方式是央视纪录频道正在采用的。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项“集中度的比值也在不断地攀升”错误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从图表看</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,65</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岁及以上人群对应的集中度比值有所下降。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项“它在融资渠道、产品设计、人财物资源调度等方面不存在受到限制的问题”与原文表述不符。</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9174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根据上述材料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概括说明中央电视台纪录频道开播初期与美国国家地理频道在制播运营模式方面的不同。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946910" y="5760720"/>
            <a:ext cx="19799935" cy="64839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2091220" y="5761658"/>
            <a:ext cx="19508086" cy="6572250"/>
          </a:xfrm>
          <a:prstGeom prst="rect">
            <a:avLst/>
          </a:prstGeom>
        </p:spPr>
        <p:txBody>
          <a:bodyPr wrap="square">
            <a:spAutoFit/>
          </a:bodyPr>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 ①中央电视台纪录频道在开播初期采用的是频道化运营模式,央视是纪录片的主要制作基地;②美国国家地理频道采用的是制播分离的运营模式,节目的制作与播出相对分离。</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 本题考查考生对文本信息的筛选、概括能力以及比较阅读的能力。材料三中“在制播运营模式方面,央视纪录频道实行的是频道化运营模式。央视是纪录片的主要制作基地”是中央电视台纪录频道在制播运营模式方面的特点。由材料四中“美国国家地理电视公司以及其他渠道承担提供片源的任务”“国家地理频道承担的是节目制作等任务”“康卡斯特电信公司作为有线电视系统运营商,则承担把电视信号传送到千家万户的电视机上的技术性播出任务”可知,这些都是美国国家地理频道在制播运营模式方面的特点,概括为“采用的是制播分离的运营模式,节目的制作与播出相对分离”。</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016554"/>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人物传记的阅读方法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第一步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通读全文内容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弄清传记线索。即分清作者是按照时间顺序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还是按照事件发展顺序来组织文章的。</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第二步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把握文章结构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弄清每段段意。即弄清传记文本的材料选用和组织安排的特点。结构是思路的具体表现</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思路是结构安排的依据和理由。阅读人物传记类文本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可以从划分段落层次、观察段与段的衔接转换、判断叙事的详略、抓住过渡句、抓住关联词语等方面入手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快速理出文意演进的脉络。另外</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相关链接”的内容是对传记正文的重要补充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主要表现为传主的身份、功绩和精神品质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以及对传主的特别的评价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阅读时要把它当作一个段落来概括。</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第三步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概括主要事件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弄清中心意思。</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8893810"/>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具体做法是</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①知人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文章写了什么人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一个主要人物及其他次要人物</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以及他们之间的关系。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②</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文章是从哪几个方面来介绍主人公的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一般是通过叙事来表现这个人物的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要明确写了几件事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要了解事情的先后顺序</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事件之间是什么关系。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做了什么事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要抓时间词语</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抓地点以及相应发生的事件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运用合并同类项法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分类概括出主要事件。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③</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辨理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主人公具有哪些品质特征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这个人怎么样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是好人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还是坏人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一般是好人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主要看作者是怎样评价的。</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提取与传主相关的重要事实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了解传主的生活经历或人生轨迹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感知传主的性格特征或人生追求、思想个性</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认识传主的历史地位和作用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明确作者对传主的态度与评价或者传主的自我认识和评价等。一般按“事实要点</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品行、德行要素</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精神内涵</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的结构来概括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这也是答题时的表述方法。</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6416115"/>
          </a:xfrm>
          <a:prstGeom prst="rect">
            <a:avLst/>
          </a:prstGeom>
          <a:noFill/>
        </p:spPr>
        <p:txBody>
          <a:bodyPr wrap="square" rtlCol="0">
            <a:spAutoFit/>
          </a:bodyPr>
          <a:lstStyle/>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第四步</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分析表现手法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弄清塑造人物的方法。传记采用的表现手法与一般记叙文相似。结构章法上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有单线推进</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有双线并行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表达方式上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以叙述、描写、议论为主</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写人、叙事是其基本特征</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此外还有议论、抒情等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用以揭示传主的历史贡献、思想主张、生活的时代背景等</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要关注事件的因果关系及作者的评论、抒情</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从中发现其对表现传主形象特点及意义的作用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描写技法上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有外貌、语言、动作、心理、神态、细节等多种刻画人物的方法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有对照、衬托、象征、渲染、场面描写和细节勾勒等表现手法</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语言风格上</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有叙事语调</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叙述者的感情倾向</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及其外显语言表达的风格</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或平实</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或生动</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或诙谐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或庄重</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或褒扬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或冷静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等等。</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7"/>
          <p:cNvGrpSpPr/>
          <p:nvPr/>
        </p:nvGrpSpPr>
        <p:grpSpPr>
          <a:xfrm>
            <a:off x="2016548" y="2840490"/>
            <a:ext cx="6192688" cy="1012348"/>
            <a:chOff x="2074961" y="3908258"/>
            <a:chExt cx="6653339" cy="1018510"/>
          </a:xfrm>
        </p:grpSpPr>
        <p:pic>
          <p:nvPicPr>
            <p:cNvPr id="9" name="Picture 2"/>
            <p:cNvPicPr>
              <a:picLocks noChangeAspect="1" noChangeArrowheads="1"/>
            </p:cNvPicPr>
            <p:nvPr/>
          </p:nvPicPr>
          <p:blipFill>
            <a:blip r:embed="rId1" cstate="print"/>
            <a:srcRect/>
            <a:stretch>
              <a:fillRect/>
            </a:stretch>
          </p:blipFill>
          <p:spPr bwMode="auto">
            <a:xfrm>
              <a:off x="2074961" y="3908258"/>
              <a:ext cx="6653339" cy="1018510"/>
            </a:xfrm>
            <a:prstGeom prst="rect">
              <a:avLst/>
            </a:prstGeom>
            <a:solidFill>
              <a:srgbClr val="404040"/>
            </a:solidFill>
            <a:ln w="9525">
              <a:noFill/>
              <a:miter lim="800000"/>
              <a:headEnd/>
              <a:tailEnd/>
            </a:ln>
            <a:effectLst/>
          </p:spPr>
        </p:pic>
        <p:sp>
          <p:nvSpPr>
            <p:cNvPr id="10" name="矩形 9"/>
            <p:cNvSpPr/>
            <p:nvPr/>
          </p:nvSpPr>
          <p:spPr>
            <a:xfrm>
              <a:off x="2250048" y="4043527"/>
              <a:ext cx="6215619" cy="712195"/>
            </a:xfrm>
            <a:prstGeom prst="rect">
              <a:avLst/>
            </a:prstGeom>
          </p:spPr>
          <p:txBody>
            <a:bodyPr wrap="square">
              <a:spAutoFit/>
            </a:bodyPr>
            <a:lstStyle/>
            <a:p>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b="1" spc="200" dirty="0" smtClean="0">
                  <a:solidFill>
                    <a:schemeClr val="bg1"/>
                  </a:solidFill>
                  <a:latin typeface="微软雅黑" panose="020B0503020204020204" pitchFamily="34" charset="-122"/>
                  <a:ea typeface="微软雅黑" panose="020B0503020204020204" pitchFamily="34" charset="-122"/>
                </a:rPr>
                <a:t>模板示范二</a:t>
              </a:r>
              <a:r>
                <a:rPr lang="en-US" altLang="zh-CN" sz="4000" b="1" spc="200" dirty="0" smtClean="0">
                  <a:solidFill>
                    <a:schemeClr val="bg1"/>
                  </a:solidFill>
                  <a:latin typeface="微软雅黑" panose="020B0503020204020204" pitchFamily="34" charset="-122"/>
                  <a:ea typeface="微软雅黑" panose="020B0503020204020204" pitchFamily="34" charset="-122"/>
                </a:rPr>
                <a:t>】</a:t>
              </a:r>
              <a:r>
                <a:rPr lang="zh-CN" altLang="en-US" sz="4000" spc="200" dirty="0" smtClean="0">
                  <a:solidFill>
                    <a:schemeClr val="bg1"/>
                  </a:solidFill>
                  <a:latin typeface="微软雅黑" panose="020B0503020204020204" pitchFamily="34" charset="-122"/>
                  <a:ea typeface="微软雅黑" panose="020B0503020204020204" pitchFamily="34" charset="-122"/>
                </a:rPr>
                <a:t>抓信息</a:t>
              </a:r>
              <a:endParaRPr lang="zh-CN" altLang="en-US" sz="4000" spc="200" dirty="0">
                <a:solidFill>
                  <a:schemeClr val="bg1"/>
                </a:solidFill>
                <a:latin typeface="微软雅黑" panose="020B0503020204020204" pitchFamily="34" charset="-122"/>
                <a:ea typeface="微软雅黑" panose="020B0503020204020204" pitchFamily="34" charset="-122"/>
              </a:endParaRPr>
            </a:p>
          </p:txBody>
        </p:sp>
      </p:grpSp>
      <p:graphicFrame>
        <p:nvGraphicFramePr>
          <p:cNvPr id="11" name="表格 10"/>
          <p:cNvGraphicFramePr>
            <a:graphicFrameLocks noGrp="1"/>
          </p:cNvGraphicFramePr>
          <p:nvPr/>
        </p:nvGraphicFramePr>
        <p:xfrm>
          <a:off x="2232572" y="4068862"/>
          <a:ext cx="19586176" cy="8618053"/>
        </p:xfrm>
        <a:graphic>
          <a:graphicData uri="http://schemas.openxmlformats.org/drawingml/2006/table">
            <a:tbl>
              <a:tblPr/>
              <a:tblGrid>
                <a:gridCol w="14473608"/>
                <a:gridCol w="5112568"/>
              </a:tblGrid>
              <a:tr h="664131">
                <a:tc>
                  <a:txBody>
                    <a:bodyPr/>
                    <a:lstStyle/>
                    <a:p>
                      <a:pPr marL="0" algn="ct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人物传记类文本典例</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阅读范例</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04821">
                <a:tc>
                  <a:txBody>
                    <a:bodyPr/>
                    <a:lstStyle/>
                    <a:p>
                      <a:pPr marL="0" algn="l" defTabSz="2118995" rtl="0" eaLnBrk="1" latinLnBrk="0" hangingPunct="1">
                        <a:lnSpc>
                          <a:spcPct val="130000"/>
                        </a:lnSpc>
                        <a:spcAft>
                          <a:spcPts val="0"/>
                        </a:spcAft>
                      </a:pP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[2016•</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全国卷</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Ⅱ] </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吴文俊的数学世界</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吴文俊小学时成绩平平</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也没有显示出独特的数学才华</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初中时数学甚至得过零分</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高中时最喜欢的是物理而非数学</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但他从小就对读书有浓厚兴趣</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初中时国文成绩一直不错。尽管高三时物理得了满分</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但教物理的赵贻经老师却看出了他的数学潜力</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力荐他入数学系。正始中学决定</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吴文俊必须报考数学系</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才能得到每年一百块大洋的奖学金</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加之他父母又不放心独子离开上海</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吴文俊就进了上海交大数学系。所谓“知之不如好之</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好之不如乐之”</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吴文俊向来是以兴趣为先导来读书的。因为他对物理有兴趣</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甚至一度想要转系。是大三时教数学的武崇林老师帮助他摆脱了专业上的困惑</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使他认识到数学的巨大魅力。</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第一段</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概述传主吴文俊在小学、初中、大学时对物理、数学两个学科的学习兴趣情况</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重点介绍了吴文俊大学时在两个学科方向上进行选择的情况。</a:t>
                      </a:r>
                      <a:endParaRPr lang="zh-CN" altLang="en-US" sz="3600" b="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428035" name="Picture 3"/>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4" cstate="print"/>
          <a:srcRect/>
          <a:stretch>
            <a:fillRect/>
          </a:stretch>
        </p:blipFill>
        <p:spPr bwMode="auto">
          <a:xfrm>
            <a:off x="0" y="0"/>
            <a:ext cx="114300" cy="114300"/>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5" name="表格 14"/>
          <p:cNvGraphicFramePr>
            <a:graphicFrameLocks noGrp="1"/>
          </p:cNvGraphicFramePr>
          <p:nvPr/>
        </p:nvGraphicFramePr>
        <p:xfrm>
          <a:off x="2232572" y="3852838"/>
          <a:ext cx="19586176" cy="8618053"/>
        </p:xfrm>
        <a:graphic>
          <a:graphicData uri="http://schemas.openxmlformats.org/drawingml/2006/table">
            <a:tbl>
              <a:tblPr/>
              <a:tblGrid>
                <a:gridCol w="14473608"/>
                <a:gridCol w="5112568"/>
              </a:tblGrid>
              <a:tr h="664131">
                <a:tc>
                  <a:txBody>
                    <a:bodyPr/>
                    <a:lstStyle/>
                    <a:p>
                      <a:pPr marL="0" algn="ct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人物传记类文本典例</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阅读范例</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04821">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1940</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吴文俊从交大毕业</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先后在育英中学、培真中学担任数学教员</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直到</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1946</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年见到了影响他一生的恩师陈省身</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他才由一个普通的中学数学老师成为数学研究所的专业研究员。对于吴文俊的数学研究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他的学生高小山总结说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吴先生做拓扑研究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一下子就能抓住核心问题</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为代数拓扑学的兴起做出了影响深远的贡献。他从事机器定理证明也是这样</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极其敏锐地看出了信息时代数学的发展趋势</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他的研究受到中国古代数学的启发</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汲取了中国传统数学的养分。使用吴先生的方法</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几乎所有数学定理的证明</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都可以由计算机来完成</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从而让人类把精力放到更加宏观的层面上去思考问题。”</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第二段</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介绍传主从中学教师成为数学研究所的专业研究员</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通过学生回忆来介绍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_________________</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zh-CN" altLang="en-US" sz="3600" b="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下列对材料相关内容的理解,不正确的一项是(3分)(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A.量子通信把量子物理与信息技术结合起来,利用量子调控技术,对信息进行编码、存储、传输和操纵,可以有效解决经典密码被破译的问题。</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B.潘建伟研究团队在天宫二号空间站上进行太空量子实验,并计划发射“墨子号”后的第二颗卫星,他对未来五年会取得更多成果充满信心。</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C.中国继美国、英国、日本之后成为第四个拥有散裂中子源设施的国家,有些日本科学家有了危机感,认为亚洲的中心正逐渐向中国转移。</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D.在基础科学研究领域,比如使用人造卫星开展科学实验,需要耗费巨额资金,欧洲和日本都还在犹豫不决,因而尚未涉足这些领域。</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10045526"/>
            <a:ext cx="19800000" cy="2232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94638" y="10117534"/>
            <a:ext cx="19508086" cy="153162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　[解析] 本题考查对非连续性新闻材料内容的理解能力。D项强加因果,“欧洲和日本都还在犹豫不决”并不能推导出“尚未涉足这些领域”的结论。</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5" name="表格 14"/>
          <p:cNvGraphicFramePr>
            <a:graphicFrameLocks noGrp="1"/>
          </p:cNvGraphicFramePr>
          <p:nvPr/>
        </p:nvGraphicFramePr>
        <p:xfrm>
          <a:off x="2232572" y="3852838"/>
          <a:ext cx="19586176" cy="8618053"/>
        </p:xfrm>
        <a:graphic>
          <a:graphicData uri="http://schemas.openxmlformats.org/drawingml/2006/table">
            <a:tbl>
              <a:tblPr/>
              <a:tblGrid>
                <a:gridCol w="14473608"/>
                <a:gridCol w="5112568"/>
              </a:tblGrid>
              <a:tr h="664131">
                <a:tc>
                  <a:txBody>
                    <a:bodyPr/>
                    <a:lstStyle/>
                    <a:p>
                      <a:pPr marL="0" algn="ct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人物传记类文本典例</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阅读范例</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04821">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对吴文俊来说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虽然最初选择数学是被动的</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但综观其一生</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数学已逐渐成为他生命的一部分。从事数学研究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吴文俊特别强调数学思维。他说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要创新</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就要独立思考</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就不能总是跟着人家亦步亦趋</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当然开始的时候参考借鉴也是必要的。牛顿就说过</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他之所以获得成功</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是因为他站在巨人的肩膀上</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才能看得远。所以不能忽略学习</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可是除了学习之外</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还要能够独立思考</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这是创新的必要条件。现在摆在中国面前的是</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数学就要靠下一代、下下代在创新方面取得巨大成功</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中华民族才可以得到复兴。”吴文俊自己的经历就是很好的例子。他在数学上的一系列成就</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特别是他运用机械化思想来考察数学</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发现了数学的不同侧面</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并建立了新的模式</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这全得益于他的独辟蹊径。</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第三段</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交代传主从事数学研究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特别强调数学思维。</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zh-CN" altLang="en-US" sz="3600" b="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5" name="表格 14"/>
          <p:cNvGraphicFramePr>
            <a:graphicFrameLocks noGrp="1"/>
          </p:cNvGraphicFramePr>
          <p:nvPr/>
        </p:nvGraphicFramePr>
        <p:xfrm>
          <a:off x="2232572" y="3852839"/>
          <a:ext cx="19586176" cy="7780432"/>
        </p:xfrm>
        <a:graphic>
          <a:graphicData uri="http://schemas.openxmlformats.org/drawingml/2006/table">
            <a:tbl>
              <a:tblPr/>
              <a:tblGrid>
                <a:gridCol w="14473608"/>
                <a:gridCol w="5112568"/>
              </a:tblGrid>
              <a:tr h="637656">
                <a:tc>
                  <a:txBody>
                    <a:bodyPr/>
                    <a:lstStyle/>
                    <a:p>
                      <a:pPr marL="0" algn="ct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人物传记类文本典例</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阅读范例</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67200">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对我国的数学基础教育</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吴文俊也颇有心得。我国中学生多次在国际奥数竞赛中获奖</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被当作我国数学教育成功的证明</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但吴文俊更赞同丘成桐的观点</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奥数应该是一种建立在兴趣之上的研究性、高层次学习</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中国的奥数学习过分关注海量题目</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直接与考试、竞赛挂钩</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对系统学习数学不利。作为基础学科</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应着重引导学习的兴趣</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不应当过分追求功利。”吴文俊同样清醒地认识到</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竞赛获奖固然可贵</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但也不能看得过重。因为它不能代表学生对数学的深度理解</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也不能有效地训练数学思维。”他认为</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数学教育更重要的是培养数学的思维方式。</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第四段</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介绍传主在我国数学基础教育上所持的独特见解</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一是应着重引导学习的兴趣</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不应当过分追求功利</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二是培养数学的思维方式。</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zh-CN" altLang="en-US" sz="3600" b="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556694"/>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5" name="表格 14"/>
          <p:cNvGraphicFramePr>
            <a:graphicFrameLocks noGrp="1"/>
          </p:cNvGraphicFramePr>
          <p:nvPr/>
        </p:nvGraphicFramePr>
        <p:xfrm>
          <a:off x="2232572" y="3564807"/>
          <a:ext cx="19586176" cy="9272016"/>
        </p:xfrm>
        <a:graphic>
          <a:graphicData uri="http://schemas.openxmlformats.org/drawingml/2006/table">
            <a:tbl>
              <a:tblPr/>
              <a:tblGrid>
                <a:gridCol w="16849872"/>
                <a:gridCol w="2736304"/>
              </a:tblGrid>
              <a:tr h="637656">
                <a:tc>
                  <a:txBody>
                    <a:bodyPr/>
                    <a:lstStyle/>
                    <a:p>
                      <a:pPr marL="0" algn="ct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人物传记类文本典例</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阅读范例</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67200">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有人曾揶揄数学家迂腐</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吴文俊不但不迂腐</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而且兴趣广泛</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内心充满童趣。他说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我是个想怎样就怎样的人</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想玩就玩</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想工作了就会安安静静地工作</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从不多想。”他喜欢看电影、读历史小说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也喜欢看围棋比赛。老伴说他“贪玩”</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他却说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读历史书籍、看历史影片</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帮助了我的学术研究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看围棋比赛</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更培养了我的全局观念和战略眼光。”</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吴文俊</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37</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岁时就获得了国家自然科学一等奖</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四十多年后</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他再次获得国家最高科技奖。如此长的学术生命</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在数学界是非常罕见的。当记者提出疑问时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吴文俊反问道</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我为什么不能保持这么长的学术生命</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在他看来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学术生命是能够终生保持的</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很多人做不到</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那是他们自己的问题</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应该自我反省。他特别强调研究数学要下扎实的功夫。他说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外国许多数学家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尽管有的我非常佩服</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可是我并不认同他们靠所谓巧思妙想研究数学的方法。应该根据客观实际具体分析</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一切以事实为主。这是我主要的想法。”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摘编自柯琳娟</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吴文俊传</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第五段</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交代传主兴趣爱好广泛。</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第六段</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交代传主学术生命长</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并且传主吴文俊对此充满自信。</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zh-CN" altLang="en-US" sz="3600" b="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5" name="表格 14"/>
          <p:cNvGraphicFramePr>
            <a:graphicFrameLocks noGrp="1"/>
          </p:cNvGraphicFramePr>
          <p:nvPr/>
        </p:nvGraphicFramePr>
        <p:xfrm>
          <a:off x="2232572" y="3852839"/>
          <a:ext cx="19586176" cy="7845552"/>
        </p:xfrm>
        <a:graphic>
          <a:graphicData uri="http://schemas.openxmlformats.org/drawingml/2006/table">
            <a:tbl>
              <a:tblPr/>
              <a:tblGrid>
                <a:gridCol w="14473608"/>
                <a:gridCol w="5112568"/>
              </a:tblGrid>
              <a:tr h="637656">
                <a:tc>
                  <a:txBody>
                    <a:bodyPr/>
                    <a:lstStyle/>
                    <a:p>
                      <a:pPr marL="0" algn="ct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人物传记类文本典例</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阅读范例</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067200">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相关链接</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①</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1974</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吴文俊转向中国数学史研究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从中得到启发</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开创了具有中国传统数学特点的数学机械化之路。他提出的“吴方法”</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继承和发扬了中国古代数学基于“计算”的传统</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与通常基于逻辑的方法根本不同</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首次实现了高效的几何定理自动证明。国际机器证明研究领域的权威人物</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S.</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穆尔说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在吴文俊之前</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机械化的几何定理证明处于黑暗时期</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而吴的工作给整个领域带来光明。”	</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黄婷、邱德胜</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数学大师</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华罗庚、陈省身、吴文俊</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一般说来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吴教授的工作</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都是独辟蹊径</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不袭前人</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富有创造性的。</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r" defTabSz="2118995" rtl="0" eaLnBrk="1" latinLnBrk="0" hangingPunct="1">
                        <a:lnSpc>
                          <a:spcPct val="130000"/>
                        </a:lnSpc>
                        <a:spcAft>
                          <a:spcPts val="0"/>
                        </a:spcAft>
                      </a:pP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陈省身为吴文俊颁发杰出科学家奖时的评语</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相关链接①</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对传主的高度评价。</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相关链接②</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评价传主的工作具有创造性</a:t>
                      </a:r>
                      <a:endParaRPr lang="zh-CN" altLang="en-US" sz="3600" b="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232572" y="3852838"/>
          <a:ext cx="19442160" cy="8618053"/>
        </p:xfrm>
        <a:graphic>
          <a:graphicData uri="http://schemas.openxmlformats.org/drawingml/2006/table">
            <a:tbl>
              <a:tblPr/>
              <a:tblGrid>
                <a:gridCol w="19442160"/>
              </a:tblGrid>
              <a:tr h="664131">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904821">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第一步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通读全文内容</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弄清传记线索。</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本文为他传</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主要介绍吴文俊在数学领域所做出的贡献</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以及学生、同行对他的回忆和评价。另外</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要注意的是</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相关链接”虽然不属于传记的主体</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却是重要的补充。两则“相关链接”一则来自另一本传记作品</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另一则来自陈省身为吴文俊颁发杰出科学家奖时对传主的评语</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所以这些“相关链接”内容主要起补充相关知识、丰富传主形象、证明传主观点等作用。答题时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这些内容往往是答案的要点之一。</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“相关链接”的具体内容与作用有</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一是节选了黄婷、邱德胜</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数学大师</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华罗庚、陈省身、吴文俊</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一书的内容</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主要</a:t>
                      </a:r>
                      <a:r>
                        <a:rPr lang="zh-CN" altLang="en-US" sz="3600" b="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起到补充相关知识的作用</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引用国际机器证明研究领域权威人物对传主的评价</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起到对传主高度赞扬的作用。二是节选了陈省身为吴文俊颁发杰出科学家奖时的评语</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是对传主具有创造性的工作作风的评价</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不仅起丰富传主形象的作用</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而且与前面外国专家对传主的高度评价互相呼应</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互为补充</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相得益彰。 </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232572" y="3852839"/>
          <a:ext cx="19442160" cy="8110675"/>
        </p:xfrm>
        <a:graphic>
          <a:graphicData uri="http://schemas.openxmlformats.org/drawingml/2006/table">
            <a:tbl>
              <a:tblPr/>
              <a:tblGrid>
                <a:gridCol w="19442160"/>
              </a:tblGrid>
              <a:tr h="667453">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397443">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第二步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把握文章结构</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弄清每段段意</a:t>
                      </a:r>
                      <a:endPar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可参见上面</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模板示范二</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右栏的“阅读范例”的内容。</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第三步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概括主要事件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弄清中心意思。</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 </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知人</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吴文俊。</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 </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明事与辨理</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本文主要介绍了吴文俊在数学领域的贡献。第一段是第一部分</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是对吴文俊走向数学领域的介绍。第二至四段是第二部分</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介绍吴文俊在我国数学领域的巨大贡献的影响。第五段是第三部分</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介绍作为数学家的吴文俊</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有他自己的兴趣爱好。结构上承上启下</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呈递进式发展</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内容上</a:t>
                      </a:r>
                      <a:r>
                        <a:rPr lang="zh-CN" altLang="en-US" sz="3600" b="0" u="sng"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对读者有启迪作用。第六段为第四部分</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介绍吴文俊的获奖情形</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以及他对学术生命长的高度自信心。其中第二部分是全文的重点内容。至于涉及对传主的评价</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不能离开后面“相关链接”的内容。 </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28035" name="Picture 3"/>
          <p:cNvPicPr>
            <a:picLocks noChangeAspect="1" noChangeArrowheads="1"/>
          </p:cNvPicPr>
          <p:nvPr/>
        </p:nvPicPr>
        <p:blipFill>
          <a:blip r:embed="rId1" cstate="print"/>
          <a:srcRect/>
          <a:stretch>
            <a:fillRect/>
          </a:stretch>
        </p:blipFill>
        <p:spPr bwMode="auto">
          <a:xfrm>
            <a:off x="0" y="0"/>
            <a:ext cx="114300" cy="114300"/>
          </a:xfrm>
          <a:prstGeom prst="rect">
            <a:avLst/>
          </a:prstGeom>
          <a:noFill/>
        </p:spPr>
      </p:pic>
      <p:pic>
        <p:nvPicPr>
          <p:cNvPr id="428034" name="Picture 2"/>
          <p:cNvPicPr>
            <a:picLocks noChangeAspect="1" noChangeArrowheads="1"/>
          </p:cNvPicPr>
          <p:nvPr/>
        </p:nvPicPr>
        <p:blipFill>
          <a:blip r:embed="rId2" cstate="print"/>
          <a:srcRect/>
          <a:stretch>
            <a:fillRect/>
          </a:stretch>
        </p:blipFill>
        <p:spPr bwMode="auto">
          <a:xfrm>
            <a:off x="0" y="0"/>
            <a:ext cx="114300" cy="114300"/>
          </a:xfrm>
          <a:prstGeom prst="rect">
            <a:avLst/>
          </a:prstGeom>
          <a:noFill/>
        </p:spPr>
      </p:pic>
      <p:pic>
        <p:nvPicPr>
          <p:cNvPr id="428033" name="Picture 1"/>
          <p:cNvPicPr>
            <a:picLocks noChangeAspect="1" noChangeArrowheads="1"/>
          </p:cNvPicPr>
          <p:nvPr/>
        </p:nvPicPr>
        <p:blipFill>
          <a:blip r:embed="rId3" cstate="print"/>
          <a:srcRect/>
          <a:stretch>
            <a:fillRect/>
          </a:stretch>
        </p:blipFill>
        <p:spPr bwMode="auto">
          <a:xfrm>
            <a:off x="0" y="0"/>
            <a:ext cx="114300" cy="114300"/>
          </a:xfrm>
          <a:prstGeom prst="rect">
            <a:avLst/>
          </a:prstGeom>
          <a:noFill/>
        </p:spPr>
      </p:pic>
      <p:sp>
        <p:nvSpPr>
          <p:cNvPr id="14" name="TextBox 13"/>
          <p:cNvSpPr txBox="1"/>
          <p:nvPr/>
        </p:nvSpPr>
        <p:spPr>
          <a:xfrm>
            <a:off x="2088556" y="2844726"/>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a:graphicFrameLocks noGrp="1"/>
          </p:cNvGraphicFramePr>
          <p:nvPr/>
        </p:nvGraphicFramePr>
        <p:xfrm>
          <a:off x="2232572" y="3852839"/>
          <a:ext cx="19442160" cy="4320479"/>
        </p:xfrm>
        <a:graphic>
          <a:graphicData uri="http://schemas.openxmlformats.org/drawingml/2006/table">
            <a:tbl>
              <a:tblPr/>
              <a:tblGrid>
                <a:gridCol w="19442160"/>
              </a:tblGrid>
              <a:tr h="667453">
                <a:tc>
                  <a:txBody>
                    <a:bodyPr/>
                    <a:lstStyle/>
                    <a:p>
                      <a:pPr marL="0" algn="ctr" defTabSz="2118995" rtl="0" eaLnBrk="1" latinLnBrk="0" hangingPunct="1">
                        <a:lnSpc>
                          <a:spcPct val="130000"/>
                        </a:lnSpc>
                        <a:spcAft>
                          <a:spcPts val="0"/>
                        </a:spcAft>
                      </a:pP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“四步法”具体示范</a:t>
                      </a:r>
                      <a:endParaRPr lang="zh-CN" alt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607247">
                <a:tc>
                  <a:txBody>
                    <a:bodyPr/>
                    <a:lstStyle/>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第四步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分析表现手法</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弄清塑造人物的方法。</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本文为一般的人物传记</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采用第三人称手法</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介绍传主的功绩与思想</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以揭示其精神品格。叙述内容有详有略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对传主其人和走上数学研究的过程写得简略</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对传主在我国数学研究上的贡献与影响及对他的评价写得详细。表达有传有评</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叙议结合。在“相关链接”材料中</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重点是通过他人的评价来塑造传主的形象</a:t>
                      </a:r>
                      <a:endParaRPr lang="zh-CN" altLang="en-US"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67067"/>
            <a:ext cx="11586066" cy="8094524"/>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四步法”具体示范理解练习</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阅读材料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根据“‘四步法’具体示范”的内容回答下列问题。</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文章第二段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先介绍传主从中学教师成为数学研究所的专业研究员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再通过学生回忆来介绍什么内容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相关链接”①主要表述了什么内容</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第五段在内容上有什么作用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__________________________________________________</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8" name="矩形 7"/>
          <p:cNvSpPr/>
          <p:nvPr/>
        </p:nvSpPr>
        <p:spPr>
          <a:xfrm>
            <a:off x="14257908" y="3564806"/>
            <a:ext cx="7488832" cy="7294305"/>
          </a:xfrm>
          <a:prstGeom prst="rect">
            <a:avLst/>
          </a:prstGeom>
          <a:ln>
            <a:solidFill>
              <a:schemeClr val="tx1">
                <a:lumMod val="75000"/>
                <a:lumOff val="25000"/>
              </a:schemeClr>
            </a:solidFill>
            <a:prstDash val="sysDot"/>
          </a:ln>
        </p:spPr>
        <p:txBody>
          <a:bodyPr wrap="square">
            <a:spAutoFit/>
          </a:bodyPr>
          <a:lstStyle/>
          <a:p>
            <a:pPr>
              <a:lnSpc>
                <a:spcPct val="130000"/>
              </a:lnSpc>
            </a:pP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四步法”具体示范理解练习</a:t>
            </a:r>
            <a:r>
              <a:rPr lang="en-US" altLang="zh-CN"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答案</a:t>
            </a:r>
            <a:endParaRPr lang="zh-CN" altLang="en-US" sz="36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传主在拓扑学、机器定理证明两个方面所做出的巨大贡献。</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赞扬了吴文俊提出的“吴方法”对机械化的几何定理研究做出的巨大贡献</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吴文俊的工作得到国际机器证明研究领域权威人物的高度评价。</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pP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深化拓展</a:t>
            </a:r>
            <a:r>
              <a:rPr lang="en-US"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更进一步展现了一代数学家的生活世界。</a:t>
            </a:r>
            <a:endPar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animBg="1"/>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628702"/>
            <a:ext cx="20002640" cy="10495181"/>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真题练习</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阅读上面“模板示范二”的文字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完成下面的题目。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下列对材料有关内容的分析和概括</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最恰当的两项是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在上海交大读书期间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吴文俊因为对数学不感兴趣</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曾一度想转到物理系</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后来遇见一位高明的数学老师武崇林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他才打消了转系念头。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B.</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吴文俊清楚地看到信息时代数学的发展趋势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受到中国古代数学的启发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提出了用计算机实现数学定理证明的方法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做出了影响深远的贡献。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C.</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吴文俊能够清醒地认识到中国数学研究领域存在的主要问题</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期待着未来的中国数学家开拓创新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取得巨大成就</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从而实现中华民族的复兴。</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外国不少数学家只靠巧思妙想研究数学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尽管名气很大</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吴文俊却并不认同他们的研究成果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而是坚持用自己以客观为主的方法研究数学。</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E.</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吴文俊在拓扑学、机器定理证明、数学机械化等领域都取得了很多独创性成果</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获得了国际数学界同行的高度认可与评价。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160564" y="2916734"/>
            <a:ext cx="19800000" cy="58326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04580" y="3132758"/>
            <a:ext cx="19508086" cy="4343305"/>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E</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不给分。</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本题考查筛选并整合文中信息的能力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因为对数学不感兴趣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曾一度想转到物理系”表述不准确</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原文是说“因为他对物理有兴趣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甚至一度想要转系”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没有说他“对数学不感兴趣”。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吴文俊能够清醒地认识到中国数学研究领域存在的主要问题”说法不当</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只能说他对我国的数学基础教育“颇有心得”。</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D</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只靠”说法绝对</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原文是“外国许多数学家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尽管有的我非常佩服</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可是我并不认同他们靠所谓巧思妙想研究数学的方法”。</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729361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下列对材料相关内容的概括和分析,不正确的一项是(3分)(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A.利用“墨子号”科学实验卫星研究量子密钥分发和量子隐形传态的量子通信技术,对国家信息安全和人类经济社会生活具有重要意义。</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B.量子密钥分发是通过量子态的传输,使双方共享无条件安全的量子密钥,对信息进行一次一密的严格加密,从而确保信息传递绝对安全。</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C.考虑到千百年来人们对于通信安全的追求从未停止,市场潜力巨大,中国和欧洲都投入巨额资金,首要目的是抢占尽可能多的市场份额。</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D.材料二和材料三中,国外媒体对我国量子通信技术研究的相关情况进行了报道,认为中国无论是投资力度还是研究水平都处于世界领先地位。</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吴文俊的数学研究为什么能够取得创造性成果</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请结合材料简要分析。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2160564" y="2916734"/>
            <a:ext cx="19730192" cy="90730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04580" y="3132758"/>
            <a:ext cx="19508086" cy="8664488"/>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不蹈袭前人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不盲从权威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能够独辟蹊径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具有扎实功底、全局观念和战略眼光</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善于抓住事物的本质</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学术视野广阔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注重人文修养。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本题考查筛选并整合文中信息的能力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级。解答此题先要审清题干</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将题干转换一下问法相当于“吴文俊的数学研究取得创造性成果的原因是什么”。 答案最明显的一点就是相关链接②中的“吴教授的工作</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都是独辟蹊径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不袭前人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富有创造性的”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从这句中可以概括出“独辟蹊径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不袭前人”的要点。从第三段中“要创新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就要独立思考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就不能总是跟着人家亦步亦趋”“他在数学上的一系列成就</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特别是他运用机械化思想来考察数学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发现了数学的不同侧面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并建立了新的模式</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这全得益于他的独辟蹊径”可以概括出“独立思考、不盲从权威、独辟蹊径”的要点。从第五段中可以看出吴文俊不迂腐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兴趣广泛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视野广阔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注重人文修养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这些兴趣爱好帮助了他的学术研究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更培养了他的全局观念和战略眼光。从第六段“在他看来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学术生命是能够终生保持的</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很多人做不到</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那是他们自己的问题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应该自我反省。他特别强调研究数学要下扎实的功夫”可以概括出吴文俊善于自我反省</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有扎实功底。将这几点进行概括、整合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转化成答案语言即可。</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241502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对我国的数学基础教育</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吴文俊有哪些心得</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请结合材料简要概括。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(6</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2016548" y="5509022"/>
            <a:ext cx="19800000" cy="6408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60564" y="5725046"/>
            <a:ext cx="19508086" cy="5063502"/>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基础教育应着重引导学生深入学习、探究的兴趣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数学教育要有利于系统学习和深入理解数学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而不是海量题目训练和追求竞赛获奖</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现行奥数教学方法太功利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且无法引导学生深入理解和训练数学思维。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分。意思答对即可</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本题考查筛选并整合文中信息的能力。能力层级为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级。首先认真审题</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通过题干关键词“数学基础教育”来确定答题区间</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答题区间为第四段。其次对“心得”进行分层概括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第一层是数学学习应该建立在兴趣之上</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第二层是现行奥数教学方法过分追求功利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对系统学习数学不利</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第三层是数学教育更重要的是培养数学的思维方式。</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1"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实用文体专攻</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3215239"/>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作为一位杰出的数学家</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吴文俊对物理学、文学艺术等也有广泛的兴趣。请结合材料</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就兴趣广泛与专业研究的关系进行分析。</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分</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__________________________________________________________________________________________________________________________________________________________________________</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548" y="5509022"/>
            <a:ext cx="19800000" cy="6192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5725046"/>
            <a:ext cx="19508086" cy="5783699"/>
          </a:xfrm>
          <a:prstGeom prst="rect">
            <a:avLst/>
          </a:prstGeom>
        </p:spPr>
        <p:txBody>
          <a:bodyPr wrap="square">
            <a:spAutoFit/>
          </a:bodyPr>
          <a:lstStyle/>
          <a:p>
            <a:pPr>
              <a:lnSpc>
                <a:spcPct val="130000"/>
              </a:lnSpc>
            </a:pP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①</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吴文俊广泛的阅读面</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为日后的专业研究奠定了基础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也有助于科学与人文交融理念的形成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;②</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物理与数学本来就关系密切</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吴文俊对物理的兴趣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为他的数学研究提供了便利条件</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;③</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吴文俊兴趣广泛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视野开阔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使他的思维活跃</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能够融会贯通</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富有创造性</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;④</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吴文俊富有生活情趣</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心胸开阔</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能够保持罕见长久的学术生命。</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每答出一点给</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分。意思答对即可。如有其他答案</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可根据观点明确、理由充分、论述合理的程度</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酌情给分</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本题考查探究的能力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能力层级为</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F</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级。首先要审清题干中“兴趣广泛与专业研究的关系”</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即物理学、文学艺术对专业研究有哪些好处。其次要结合材料进行归纳</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这需要对原文第一段、第五段、第六段、相关链接①进行概括</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注意概括物理学对数学的好处这一点有难度。</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2313692" y="8677374"/>
            <a:ext cx="7439276" cy="692497"/>
          </a:xfrm>
          <a:prstGeom prst="rect">
            <a:avLst/>
          </a:prstGeom>
          <a:noFill/>
        </p:spPr>
        <p:txBody>
          <a:bodyPr wrap="square" rtlCol="0">
            <a:spAutoFit/>
          </a:bodyPr>
          <a:lstStyle/>
          <a:p>
            <a:r>
              <a:rPr lang="zh-CN" altLang="en-US" sz="3900" dirty="0" smtClean="0">
                <a:latin typeface="微软雅黑" panose="020B0503020204020204" pitchFamily="34" charset="-122"/>
                <a:ea typeface="微软雅黑" panose="020B0503020204020204" pitchFamily="34" charset="-122"/>
                <a:hlinkClick r:id="rId1" action="ppaction://hlinksldjump"/>
              </a:rPr>
              <a:t>考点备考指津</a:t>
            </a:r>
            <a:endParaRPr lang="zh-CN" altLang="en-US" sz="3900" dirty="0">
              <a:latin typeface="微软雅黑" panose="020B0503020204020204" pitchFamily="34" charset="-122"/>
              <a:ea typeface="微软雅黑" panose="020B0503020204020204" pitchFamily="34" charset="-122"/>
            </a:endParaRPr>
          </a:p>
        </p:txBody>
      </p:sp>
      <p:sp>
        <p:nvSpPr>
          <p:cNvPr id="7" name="TextBox 6"/>
          <p:cNvSpPr txBox="1"/>
          <p:nvPr/>
        </p:nvSpPr>
        <p:spPr>
          <a:xfrm>
            <a:off x="12167396" y="6963698"/>
            <a:ext cx="10011392" cy="1569660"/>
          </a:xfrm>
          <a:prstGeom prst="rect">
            <a:avLst/>
          </a:prstGeom>
          <a:noFill/>
        </p:spPr>
        <p:txBody>
          <a:bodyPr wrap="square" rtlCol="0">
            <a:spAutoFit/>
          </a:bodyPr>
          <a:lstStyle/>
          <a:p>
            <a:r>
              <a:rPr lang="zh-CN" altLang="en-US" sz="9600" dirty="0" smtClean="0">
                <a:solidFill>
                  <a:srgbClr val="E9C355"/>
                </a:solidFill>
                <a:latin typeface="微软雅黑" panose="020B0503020204020204" pitchFamily="34" charset="-122"/>
                <a:ea typeface="微软雅黑" panose="020B0503020204020204" pitchFamily="34" charset="-122"/>
              </a:rPr>
              <a:t>综合性选择题</a:t>
            </a:r>
            <a:endParaRPr lang="zh-CN" altLang="en-US" sz="9600" dirty="0" smtClean="0">
              <a:solidFill>
                <a:srgbClr val="E9C355"/>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2310272" y="8518538"/>
            <a:ext cx="992988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094902" y="3160688"/>
            <a:ext cx="3571900" cy="1938992"/>
          </a:xfrm>
          <a:prstGeom prst="rect">
            <a:avLst/>
          </a:prstGeom>
          <a:noFill/>
        </p:spPr>
        <p:txBody>
          <a:bodyPr wrap="square" rtlCol="0">
            <a:spAutoFit/>
          </a:bodyPr>
          <a:lstStyle/>
          <a:p>
            <a:pPr algn="ctr"/>
            <a:r>
              <a:rPr lang="zh-CN" altLang="en-US" sz="6000" b="1" dirty="0" smtClean="0">
                <a:solidFill>
                  <a:srgbClr val="404040"/>
                </a:solidFill>
                <a:latin typeface="微软雅黑" panose="020B0503020204020204" pitchFamily="34" charset="-122"/>
                <a:ea typeface="微软雅黑" panose="020B0503020204020204" pitchFamily="34" charset="-122"/>
              </a:rPr>
              <a:t>分点突破</a:t>
            </a:r>
            <a:r>
              <a:rPr lang="en-US" altLang="zh-CN" sz="6000" b="1" dirty="0" smtClean="0">
                <a:solidFill>
                  <a:srgbClr val="404040"/>
                </a:solidFill>
                <a:latin typeface="微软雅黑" panose="020B0503020204020204" pitchFamily="34" charset="-122"/>
                <a:ea typeface="微软雅黑" panose="020B0503020204020204" pitchFamily="34" charset="-122"/>
              </a:rPr>
              <a:t>1</a:t>
            </a:r>
            <a:endParaRPr lang="zh-CN" altLang="en-US" sz="6000"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mph" presetSubtype="0" fill="hold" nodeType="withEffect">
                                  <p:stCondLst>
                                    <p:cond delay="0"/>
                                  </p:stCondLst>
                                  <p:iterate type="lt">
                                    <p:tmPct val="0"/>
                                  </p:iterate>
                                  <p:childTnLst>
                                    <p:anim calcmode="discrete" valueType="str">
                                      <p:cBhvr override="childStyle">
                                        <p:cTn id="9" dur="2000" fill="hold"/>
                                        <p:tgtEl>
                                          <p:spTgt spid="5">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10" fill="hold">
                            <p:stCondLst>
                              <p:cond delay="0"/>
                            </p:stCondLst>
                            <p:childTnLst>
                              <p:par>
                                <p:cTn id="11" presetID="16" presetClass="emph" presetSubtype="0" fill="hold" grpId="0" nodeType="afterEffect">
                                  <p:stCondLst>
                                    <p:cond delay="0"/>
                                  </p:stCondLst>
                                  <p:iterate type="lt">
                                    <p:tmPct val="4000"/>
                                  </p:iterate>
                                  <p:childTnLst>
                                    <p:set>
                                      <p:cBhvr override="childStyle">
                                        <p:cTn id="12" dur="1000" fill="hold"/>
                                        <p:tgtEl>
                                          <p:spTgt spid="5">
                                            <p:txEl>
                                              <p:pRg st="0" end="0"/>
                                            </p:txEl>
                                          </p:spTgt>
                                        </p:tgtEl>
                                        <p:attrNameLst>
                                          <p:attrName>style.color</p:attrName>
                                        </p:attrNameLst>
                                      </p:cBhvr>
                                      <p:to>
                                        <p:clrVal>
                                          <a:schemeClr val="accent2"/>
                                        </p:clrVal>
                                      </p:to>
                                    </p:set>
                                    <p:set>
                                      <p:cBhvr>
                                        <p:cTn id="13" dur="1000" fill="hold"/>
                                        <p:tgtEl>
                                          <p:spTgt spid="5">
                                            <p:txEl>
                                              <p:pRg st="0" end="0"/>
                                            </p:txEl>
                                          </p:spTgt>
                                        </p:tgtEl>
                                        <p:attrNameLst>
                                          <p:attrName>fillcolor</p:attrName>
                                        </p:attrNameLst>
                                      </p:cBhvr>
                                      <p:to>
                                        <p:clrVal>
                                          <a:schemeClr val="accent2"/>
                                        </p:clrVal>
                                      </p:to>
                                    </p:set>
                                    <p:set>
                                      <p:cBhvr>
                                        <p:cTn id="14" dur="1000" fill="hold"/>
                                        <p:tgtEl>
                                          <p:spTgt spid="5">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7"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00710"/>
            <a:ext cx="19658184" cy="4893647"/>
          </a:xfrm>
          <a:prstGeom prst="rect">
            <a:avLst/>
          </a:prstGeom>
          <a:noFill/>
        </p:spPr>
        <p:txBody>
          <a:bodyPr wrap="square" rtlCol="0">
            <a:spAutoFit/>
          </a:bodyPr>
          <a:lstStyle/>
          <a:p>
            <a:pPr algn="ctr">
              <a:lnSpc>
                <a:spcPct val="130000"/>
              </a:lnSpc>
            </a:pPr>
            <a:r>
              <a:rPr lang="zh-CN" altLang="zh-CN" sz="4000" b="1" dirty="0" smtClean="0">
                <a:latin typeface="微软雅黑" panose="020B0503020204020204" pitchFamily="34" charset="-122"/>
                <a:ea typeface="微软雅黑" panose="020B0503020204020204" pitchFamily="34" charset="-122"/>
              </a:rPr>
              <a:t>精讲一　 非连续性新闻、调查报告</a:t>
            </a:r>
            <a:endParaRPr lang="en-US" altLang="zh-CN" sz="4000" b="1" dirty="0" smtClean="0">
              <a:latin typeface="微软雅黑" panose="020B0503020204020204" pitchFamily="34" charset="-122"/>
              <a:ea typeface="微软雅黑" panose="020B0503020204020204" pitchFamily="34" charset="-122"/>
            </a:endParaRPr>
          </a:p>
          <a:p>
            <a:pPr>
              <a:lnSpc>
                <a:spcPct val="130000"/>
              </a:lnSpc>
            </a:pP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题型一</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理解文本内容题</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客观题</a:t>
            </a:r>
            <a:r>
              <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知识储备</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对于理解文本内容题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客观题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无论是四选一</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还是五选二</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均可以采用“切开比对法”来解答。所谓“切开比对法”就是将选项切开分层</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然后和对应句进行比对。实用类文本阅读的选择题的答题步骤一般如下</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9" name="A37.EPS" descr="id:2147499003;FounderCES"/>
          <p:cNvPicPr/>
          <p:nvPr/>
        </p:nvPicPr>
        <p:blipFill>
          <a:blip r:embed="rId1" cstate="print"/>
          <a:stretch>
            <a:fillRect/>
          </a:stretch>
        </p:blipFill>
        <p:spPr>
          <a:xfrm>
            <a:off x="4896868" y="7453238"/>
            <a:ext cx="13537504" cy="54006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linds(horizontal)">
                                      <p:cBhvr>
                                        <p:cTn id="11" dur="500"/>
                                        <p:tgtEl>
                                          <p:spTgt spid="14"/>
                                        </p:tgtEl>
                                      </p:cBhvr>
                                    </p:animEffect>
                                  </p:childTnLst>
                                </p:cTn>
                              </p:par>
                              <p:par>
                                <p:cTn id="12" presetID="3" presetClass="entr" presetSubtype="10"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628702"/>
            <a:ext cx="19658184" cy="1691640"/>
          </a:xfrm>
          <a:prstGeom prst="rect">
            <a:avLst/>
          </a:prstGeom>
          <a:noFill/>
        </p:spPr>
        <p:txBody>
          <a:bodyPr wrap="square" rtlCol="0">
            <a:spAutoFit/>
          </a:bodyPr>
          <a:lstStyle/>
          <a:p>
            <a:pPr algn="ctr">
              <a:lnSpc>
                <a:spcPct val="130000"/>
              </a:lnSpc>
            </a:pP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rPr>
              <a:t>类题指津</a:t>
            </a:r>
            <a:endParaRPr lang="en-US" altLang="zh-CN" sz="4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技法演示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见“高考真题导航”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500909"/>
          <a:ext cx="19514167" cy="7272808"/>
        </p:xfrm>
        <a:graphic>
          <a:graphicData uri="http://schemas.openxmlformats.org/drawingml/2006/table">
            <a:tbl>
              <a:tblPr/>
              <a:tblGrid>
                <a:gridCol w="1080832"/>
                <a:gridCol w="7590646"/>
                <a:gridCol w="7590646"/>
                <a:gridCol w="3252043"/>
              </a:tblGrid>
              <a:tr h="165442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切开选项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对应原文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09190">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2014</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按当年价格计算出的全国博物馆事业增加值最低的年份是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最高的年份是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2014</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材料二中图片显示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按当年价格计算出的全国博物馆事业增加值最低的年份是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最高的年份是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2014</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符合图片数字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809190">
                <a:tc>
                  <a:txBody>
                    <a:bodyPr/>
                    <a:lstStyle/>
                    <a:p>
                      <a:pPr marL="0" algn="ctr" defTabSz="2118995" rtl="0" eaLnBrk="1" latinLnBrk="0" hangingPunct="1">
                        <a:lnSpc>
                          <a:spcPct val="13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除</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年的全国博物馆事业增加值较前一年有所减少外</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其余年份的增加值与前一年相比均呈现上升态势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材料二图片显示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:2003</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年两项增加值都比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2002</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年少</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;2007</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年两项增加值都比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2005</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2006</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年少</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不符合图片数字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1" name="矩形 10"/>
          <p:cNvSpPr/>
          <p:nvPr/>
        </p:nvSpPr>
        <p:spPr>
          <a:xfrm>
            <a:off x="8785300" y="7309222"/>
            <a:ext cx="936104" cy="576064"/>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04980" y="8173318"/>
            <a:ext cx="936104" cy="576064"/>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048996" y="10117534"/>
            <a:ext cx="936104" cy="576064"/>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993212" y="10981630"/>
            <a:ext cx="1872208" cy="576064"/>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par>
                                <p:cTn id="12" presetID="3" presetClass="entr" presetSubtype="1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linds(horizontal)">
                                      <p:cBhvr>
                                        <p:cTn id="14" dur="500"/>
                                        <p:tgtEl>
                                          <p:spTgt spid="10"/>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animBg="1"/>
      <p:bldP spid="12" grpId="0" animBg="1"/>
      <p:bldP spid="13" grpId="0" animBg="1"/>
      <p:bldP spid="15" grpId="0" animBg="1"/>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5727897"/>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894240"/>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924846"/>
          <a:ext cx="19514167" cy="7020860"/>
        </p:xfrm>
        <a:graphic>
          <a:graphicData uri="http://schemas.openxmlformats.org/drawingml/2006/table">
            <a:tbl>
              <a:tblPr/>
              <a:tblGrid>
                <a:gridCol w="1080832"/>
                <a:gridCol w="7128080"/>
                <a:gridCol w="8053212"/>
                <a:gridCol w="3252043"/>
              </a:tblGrid>
              <a:tr h="1260140">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切开选项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对应原文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260140">
                <a:tc>
                  <a:txBody>
                    <a:bodyPr/>
                    <a:lstStyle/>
                    <a:p>
                      <a:pPr marL="0" algn="ctr" defTabSz="2118995" rtl="0" eaLnBrk="1" latinLnBrk="0" hangingPunct="1">
                        <a:lnSpc>
                          <a:spcPct val="15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年可比价格计算</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十几年间全国博物馆事业增加值大体上保持了较好的增长势头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材料二图片显示</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确实从</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2001</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到</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2014</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十几年间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大体上是保持较好的增长趋势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符合原文、符合图片数字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520280">
                <a:tc>
                  <a:txBody>
                    <a:bodyPr/>
                    <a:lstStyle/>
                    <a:p>
                      <a:pPr marL="0" algn="ctr" defTabSz="2118995" rtl="0" eaLnBrk="1" latinLnBrk="0" hangingPunct="1">
                        <a:lnSpc>
                          <a:spcPct val="15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按当年价格计算出的增加值与按可比价格计算出的增加值相比</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二者差距最大的年份是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2014</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①</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材料二中图片。</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②</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计算或比较不同时期的经济数据时</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用某一时期产品的平均价格作为固定的计算尺度</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这种平均价格叫可比价格。</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③76.9-45.1=31.8</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符合原文、符合图片数字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1" name="矩形 10"/>
          <p:cNvSpPr/>
          <p:nvPr/>
        </p:nvSpPr>
        <p:spPr>
          <a:xfrm>
            <a:off x="7921204" y="6085087"/>
            <a:ext cx="2232248"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12692" y="7021191"/>
            <a:ext cx="4392488" cy="504056"/>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76788" y="8245327"/>
            <a:ext cx="1944216" cy="504056"/>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40684" y="9109423"/>
            <a:ext cx="1944216" cy="504056"/>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985100" y="9037415"/>
            <a:ext cx="136815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40684" y="9829503"/>
            <a:ext cx="1872208"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animBg="1"/>
      <p:bldP spid="12" grpId="0" animBg="1"/>
      <p:bldP spid="13" grpId="0" animBg="1"/>
      <p:bldP spid="15" grpId="0" animBg="1"/>
      <p:bldP spid="16" grpId="0" animBg="1"/>
      <p:bldP spid="17" grpId="0" animBg="1"/>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6" name="表格 15"/>
          <p:cNvGraphicFramePr>
            <a:graphicFrameLocks noGrp="1"/>
          </p:cNvGraphicFramePr>
          <p:nvPr/>
        </p:nvGraphicFramePr>
        <p:xfrm>
          <a:off x="2160564" y="4355368"/>
          <a:ext cx="19514167" cy="7058309"/>
        </p:xfrm>
        <a:graphic>
          <a:graphicData uri="http://schemas.openxmlformats.org/drawingml/2006/table">
            <a:tbl>
              <a:tblPr/>
              <a:tblGrid>
                <a:gridCol w="1080832"/>
                <a:gridCol w="5831936"/>
                <a:gridCol w="9349356"/>
                <a:gridCol w="3252043"/>
              </a:tblGrid>
              <a:tr h="138909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切开选项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对应原文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818105">
                <a:tc rowSpan="2">
                  <a:txBody>
                    <a:bodyPr/>
                    <a:lstStyle/>
                    <a:p>
                      <a:pPr marL="0" algn="ctr" defTabSz="2118995" rtl="0" eaLnBrk="1" latinLnBrk="0" hangingPunct="1">
                        <a:lnSpc>
                          <a:spcPct val="15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直到今天</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博物馆依然是通过藏品的基本陈列和专题展览的形势服务于公众</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博物馆收藏、展示的文化遗产资源多渠道、多层次、多形式地为社会公众所共享</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在“讲好中国故事</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传播好中国声音”上发挥着举足轻重的作用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符合原文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51113">
                <a:tc vMerge="1">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这种形式可以丰富大众的精神文化生活</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原文无此信息</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marR="0" indent="0" algn="l" defTabSz="2118995" rtl="0" eaLnBrk="1" fontAlgn="auto" latinLnBrk="0" hangingPunct="1">
                        <a:lnSpc>
                          <a:spcPct val="150000"/>
                        </a:lnSpc>
                        <a:spcBef>
                          <a:spcPts val="0"/>
                        </a:spcBef>
                        <a:spcAft>
                          <a:spcPts val="0"/>
                        </a:spcAft>
                        <a:buClrTx/>
                        <a:buSzTx/>
                        <a:buFontTx/>
                        <a:buNone/>
                        <a:defRPr/>
                      </a:pPr>
                      <a:r>
                        <a:rPr lang="zh-CN" altLang="en-US"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a:t>
                      </a:r>
                      <a:r>
                        <a:rPr lang="zh-CN" altLang="zh-CN" sz="36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符合原文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110264"/>
            <a:ext cx="19658184" cy="891540"/>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技法演示</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见“高考真题导航”</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2017</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年全国卷</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Ⅲ</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第</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题</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5544940" y="9829502"/>
            <a:ext cx="324036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40684" y="10621590"/>
            <a:ext cx="280831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animBg="1"/>
      <p:bldP spid="15" grpId="0" animBg="1"/>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110264"/>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355368"/>
          <a:ext cx="19514167" cy="7037782"/>
        </p:xfrm>
        <a:graphic>
          <a:graphicData uri="http://schemas.openxmlformats.org/drawingml/2006/table">
            <a:tbl>
              <a:tblPr/>
              <a:tblGrid>
                <a:gridCol w="1080832"/>
                <a:gridCol w="5831936"/>
                <a:gridCol w="9349356"/>
                <a:gridCol w="3252043"/>
              </a:tblGrid>
              <a:tr h="1389091">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切开选项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对应原文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56851">
                <a:tc rowSpan="2">
                  <a:txBody>
                    <a:bodyPr/>
                    <a:lstStyle/>
                    <a:p>
                      <a:pPr marL="0" algn="ctr" defTabSz="2118995" rtl="0" eaLnBrk="1" latinLnBrk="0" hangingPunct="1">
                        <a:lnSpc>
                          <a:spcPct val="15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B</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博物馆逐渐成为学校教育的“第二课堂”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对于青少年而言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博物馆逐渐成为学校教育之外的“第二课堂”</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符合原文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51113">
                <a:tc vMerge="1">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它通过独特的学习资源</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以适应青少年心理特点的方式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激励青少年学习</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在互动性、体验性、趣味性方面发挥着独特的优势。</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它更多的是一种潜移默化的宣传和教育作用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符合原文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高考真题导航</a:t>
                </a:r>
                <a:endParaRPr lang="zh-CN" altLang="en-US" sz="5200" b="1" dirty="0">
                  <a:solidFill>
                    <a:srgbClr val="339B61"/>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2016760" y="3060700"/>
            <a:ext cx="19799935" cy="30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2988742"/>
            <a:ext cx="19508086" cy="225171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C　[解析] 本题考查对非连续性新闻材料内容的概括和分析能力。C项无中生有,“考虑到千百年来人们对于通信安全的追求从未停止,市场潜力巨大”体现在材料一第二段,“中国和欧洲都投入巨额资金”体现在材料二第二段,但三则材料都未讲到“首要目的是抢占尽可能多的市场份额”。</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2772718"/>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3636814"/>
          <a:ext cx="19514167" cy="9023214"/>
        </p:xfrm>
        <a:graphic>
          <a:graphicData uri="http://schemas.openxmlformats.org/drawingml/2006/table">
            <a:tbl>
              <a:tblPr/>
              <a:tblGrid>
                <a:gridCol w="1080832"/>
                <a:gridCol w="6047960"/>
                <a:gridCol w="9133332"/>
                <a:gridCol w="3252043"/>
              </a:tblGrid>
              <a:tr h="793614">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切开选项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对应原文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89091">
                <a:tc>
                  <a:txBody>
                    <a:bodyPr/>
                    <a:lstStyle/>
                    <a:p>
                      <a:pPr marL="0" algn="ctr" defTabSz="2118995" rtl="0" eaLnBrk="1" latinLnBrk="0" hangingPunct="1">
                        <a:lnSpc>
                          <a:spcPct val="15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C</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西安、广州等城市越来越重视利用博物馆来展现城市历史中最有深度和吸引力的元素</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并以此构建城市文化品牌</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材料一</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:2010</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西安市委、市政府正式提出把西安建设成“博物馆之城”的战略目标。随后广州、济南等城市也纷纷提出建设“博物馆之城”的口号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以此提升城市的竞争力</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符合原文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56851">
                <a:tc rowSpan="2">
                  <a:txBody>
                    <a:bodyPr/>
                    <a:lstStyle/>
                    <a:p>
                      <a:pPr marL="0" algn="ctr" defTabSz="2118995" rtl="0" eaLnBrk="1" latinLnBrk="0" hangingPunct="1">
                        <a:lnSpc>
                          <a:spcPct val="15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D</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博物馆免费开放会使其经济贡献逐渐弱化</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:2008</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年起</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中国文化文物系统的博物馆开始全面免费开放</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此后博物馆的直接经济贡献逐渐弱化</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符合原文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51113">
                <a:tc vMerge="1">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因此需要通过博物馆事业增加值来衡量博物馆对国民经济的全部贡献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材料二</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只能通过博物馆事业增加值来衡量博物馆对国民经济的直接贡献。</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选项中的“全部”曲解文意</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不符合原文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1" name="矩形 10"/>
          <p:cNvSpPr/>
          <p:nvPr/>
        </p:nvSpPr>
        <p:spPr>
          <a:xfrm>
            <a:off x="3744740" y="11917734"/>
            <a:ext cx="1008112"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animBg="1"/>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595364" y="6303960"/>
            <a:ext cx="1214446" cy="923330"/>
          </a:xfrm>
          <a:prstGeom prst="rect">
            <a:avLst/>
          </a:prstGeom>
          <a:noFill/>
        </p:spPr>
        <p:txBody>
          <a:bodyPr wrap="square" rtlCol="0" anchor="ctr" anchorCtr="1">
            <a:spAutoFit/>
          </a:bodyPr>
          <a:lstStyle/>
          <a:p>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solidFill>
                  <a:schemeClr val="tx1">
                    <a:lumMod val="50000"/>
                    <a:lumOff val="50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5400" kern="100" dirty="0" smtClean="0">
                <a:latin typeface="微软雅黑" panose="020B0503020204020204" pitchFamily="34" charset="-122"/>
                <a:ea typeface="微软雅黑" panose="020B0503020204020204" pitchFamily="34" charset="-122"/>
                <a:cs typeface="Courier New" panose="02070309020205020404" pitchFamily="49" charset="0"/>
              </a:rPr>
              <a:t> </a:t>
            </a:r>
            <a:endParaRPr lang="zh-CN" altLang="en-US" sz="5400" kern="100" dirty="0" smtClean="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4" name="TextBox 13"/>
          <p:cNvSpPr txBox="1"/>
          <p:nvPr/>
        </p:nvSpPr>
        <p:spPr>
          <a:xfrm>
            <a:off x="2088556" y="3110264"/>
            <a:ext cx="19658184" cy="814582"/>
          </a:xfrm>
          <a:prstGeom prst="rect">
            <a:avLst/>
          </a:prstGeom>
          <a:noFill/>
        </p:spPr>
        <p:txBody>
          <a:bodyPr wrap="square" rtlCol="0">
            <a:spAutoFit/>
          </a:bodyPr>
          <a:lstStyle/>
          <a:p>
            <a:pPr algn="r">
              <a:lnSpc>
                <a:spcPct val="130000"/>
              </a:lnSpc>
            </a:pP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（续表）</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nvGraphicFramePr>
        <p:xfrm>
          <a:off x="2160564" y="4355368"/>
          <a:ext cx="19514167" cy="5835369"/>
        </p:xfrm>
        <a:graphic>
          <a:graphicData uri="http://schemas.openxmlformats.org/drawingml/2006/table">
            <a:tbl>
              <a:tblPr/>
              <a:tblGrid>
                <a:gridCol w="1080832"/>
                <a:gridCol w="5831936"/>
                <a:gridCol w="9349356"/>
                <a:gridCol w="3252043"/>
              </a:tblGrid>
              <a:tr h="1009638">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切开选项</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对应原文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比对结果</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356851">
                <a:tc rowSpan="2">
                  <a:txBody>
                    <a:bodyPr/>
                    <a:lstStyle/>
                    <a:p>
                      <a:pPr marL="0" algn="ctr" defTabSz="2118995" rtl="0" eaLnBrk="1" latinLnBrk="0" hangingPunct="1">
                        <a:lnSpc>
                          <a:spcPct val="150000"/>
                        </a:lnSpc>
                        <a:spcAft>
                          <a:spcPts val="0"/>
                        </a:spcAft>
                      </a:pP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E</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博物馆对旅游经济的拉动是非常重要的贡献</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博物馆对于旅游经济的拉动难以用数字衡量</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不符合原文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851113">
                <a:tc vMerge="1">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这也是提升博物馆诸如宣传和教育等其他功能的关键所在</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它更多的是一种潜移默化的宣传和教育作用。</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选项中“提升……功能的关键所在”无中生有</a:t>
                      </a:r>
                      <a:r>
                        <a:rPr lang="en-US"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50000"/>
                        </a:lnSpc>
                        <a:spcAft>
                          <a:spcPts val="0"/>
                        </a:spcAft>
                      </a:pPr>
                      <a:r>
                        <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不符合原文</a:t>
                      </a:r>
                      <a:endParaRPr lang="zh-CN" sz="3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11" name="矩形 10"/>
          <p:cNvSpPr/>
          <p:nvPr/>
        </p:nvSpPr>
        <p:spPr>
          <a:xfrm>
            <a:off x="3744740" y="6733158"/>
            <a:ext cx="324036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040884" y="7813278"/>
            <a:ext cx="936104"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16948" y="8605366"/>
            <a:ext cx="3240360"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312692" y="9397454"/>
            <a:ext cx="936104" cy="64807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1" grpId="0" animBg="1"/>
      <p:bldP spid="12" grpId="0" animBg="1"/>
      <p:bldP spid="13" grpId="0" animBg="1"/>
      <p:bldP spid="15" grpId="0" animBg="1"/>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094524"/>
          </a:xfrm>
          <a:prstGeom prst="rect">
            <a:avLst/>
          </a:prstGeom>
          <a:noFill/>
        </p:spPr>
        <p:txBody>
          <a:bodyPr wrap="square" rtlCol="0">
            <a:spAutoFit/>
          </a:bodyPr>
          <a:lstStyle/>
          <a:p>
            <a:pPr>
              <a:lnSpc>
                <a:spcPct val="130000"/>
              </a:lnSpc>
              <a:spcAft>
                <a:spcPts val="0"/>
              </a:spcAft>
            </a:pPr>
            <a:r>
              <a:rPr lang="en-US" altLang="zh-CN"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跟踪训练</a:t>
            </a:r>
            <a:endParaRPr lang="zh-CN" altLang="en-US" sz="4000" b="1"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阅读下列材料</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完成题目。</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据游戏咨询机构伽马数据估计</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年第一季度</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王者荣耀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取得了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55~60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亿元的收入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估计占整个手游市场收入的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左右。与市场上巨大成功相伴而来的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是社会上的争议不断。小学生沉迷游戏后刷爆家长的银行卡之类的新闻不断出现。在社会关注之下</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月</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王者荣耀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防沉迷系统”上线。系统推出当天</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港股收盘时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腾讯股价下跌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市值蒸发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151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亿美元。</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王者荣耀</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的防沉迷系统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被众多媒体称为“史上最严防沉迷措施”。目前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各大网络游戏厂商都制定了相似的防沉迷系统规则。</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2376588" y="3204766"/>
          <a:ext cx="19154128" cy="8640960"/>
        </p:xfrm>
        <a:graphic>
          <a:graphicData uri="http://schemas.openxmlformats.org/drawingml/2006/table">
            <a:tbl>
              <a:tblPr/>
              <a:tblGrid>
                <a:gridCol w="1276817"/>
                <a:gridCol w="6860087"/>
                <a:gridCol w="11017224"/>
              </a:tblGrid>
              <a:tr h="1080120">
                <a:tc>
                  <a:txBody>
                    <a:bodyPr/>
                    <a:lstStyle/>
                    <a:p>
                      <a:pPr marL="0" algn="ctr"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厂商</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实名认证规定</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防沉迷系统基本原则</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3240360">
                <a:tc>
                  <a:txBody>
                    <a:bodyPr/>
                    <a:lstStyle/>
                    <a:p>
                      <a:pPr marL="0" algn="ctr"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腾讯</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网易</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暴雪</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用户在创建游戏通行证时输入本人的真实姓名和身份证号码。</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未满</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18</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周岁纳入防沉迷制度体系</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健康时间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小时以下</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不做限制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疲劳时间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(3~5</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游戏收益</a:t>
                      </a:r>
                      <a:r>
                        <a:rPr lang="en-US" altLang="zh-CN" sz="3600" b="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b="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注</a:t>
                      </a:r>
                      <a:r>
                        <a:rPr lang="en-US" altLang="zh-CN" sz="3600" b="0" kern="100" baseline="300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下降为</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50%;</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不健康时间</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(5</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小时以上</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游戏收益降为</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0 </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480">
                <a:tc>
                  <a:txBody>
                    <a:bodyPr/>
                    <a:lstStyle/>
                    <a:p>
                      <a:pPr marL="0" algn="ctr"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王者</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ctr"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荣耀</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实名认证流程同上。</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未满</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18</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周岁纳入防沉迷制度体系</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对应措施分未满</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12</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周岁及</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13~18</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周岁两档。未实名认证的游客被默认为</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12</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周岁以下用户</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27305" marR="2730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l"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每日此类账号累计登录游戏时长</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:12</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周岁及以下用户不可超过</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个小时</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;13~18</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周岁用户不可超过</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个小时。</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p>
                      <a:pPr marL="0" algn="l" defTabSz="2118995" rtl="0" eaLnBrk="1" latinLnBrk="0" hangingPunct="1">
                        <a:lnSpc>
                          <a:spcPct val="130000"/>
                        </a:lnSpc>
                        <a:spcAft>
                          <a:spcPts val="0"/>
                        </a:spcAft>
                      </a:pP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　</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(2)</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所有未满</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18</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周岁的用户</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家长可与其在“成长守护平台”上关联账号。家长可查询其游戏记录</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自主设置游戏时长、消费额度</a:t>
                      </a:r>
                      <a:r>
                        <a:rPr lang="en-US"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a:t>
                      </a:r>
                      <a:r>
                        <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rPr>
                        <a:t>并且一键禁止子女继续游戏</a:t>
                      </a:r>
                      <a:endParaRPr lang="zh-CN" altLang="zh-CN" sz="3600" b="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2415020"/>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实际上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网易、暴雪等各大游戏厂商所遵循的防沉迷系统标准版本已有超十年历史。</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2005</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新闻出版总署曾联合中央文明办、信息产业部、公安部等部门发布了多个“游戏防沉迷”条例。</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pic>
        <p:nvPicPr>
          <p:cNvPr id="8" name="A38.EPS" descr="id:2147499034;FounderCES"/>
          <p:cNvPicPr/>
          <p:nvPr/>
        </p:nvPicPr>
        <p:blipFill>
          <a:blip r:embed="rId1" cstate="print"/>
          <a:stretch>
            <a:fillRect/>
          </a:stretch>
        </p:blipFill>
        <p:spPr>
          <a:xfrm>
            <a:off x="4392812" y="5220990"/>
            <a:ext cx="13897544" cy="6624736"/>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700710"/>
            <a:ext cx="20002640" cy="8894743"/>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然而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以上政策执行得仍不到位。根据中国青少年网络协会公布的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中国游戏绿色度测评统计报告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》,2013</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年以来</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设置防沉迷系统的游戏数量有所增加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但在当年所有测评游戏中的占比却在下降。而且</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年没有设置防沉迷系统的游戏数量仍占到当年所有测评游戏数量的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71%</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摘编自澎湃网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防止小学生沉迷游戏</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防沉迷系统是最佳方案吗</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材料二</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《2016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年中国游戏产业报告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显示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去年网游用户数量达到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5.66</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亿人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同比增长</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5.9%</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。记者调查发现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从几岁的中小学生到</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40</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多岁的中青年都有沉溺于网游的玩家。因为家庭关怀缺失、学校教育不足、同伴负面影响等种种原因</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许多青少年愿意到网游世界中寻求精神寄托。而对于中年人来说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他们希望在网游的虚拟世界里获得在现实工作中难以取得的成就感。</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3031122"/>
            <a:ext cx="20002640" cy="8094524"/>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据一些游戏设计师介绍</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企业内部对游戏设计的考评就是靠每日活跃玩家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(DU)</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等指标</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为了达到目的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游戏就会每天搞整点活动等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刺激玩家提高在线时长。某些游戏厂商虽然推出游戏防沉迷系统</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但通过使用别人的身份信息</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未成年人依然可以“畅游”该游戏。因为网游后台没有核查申请人和玩家是否为同一人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实名制根本落不到实处。以游客身份登录的</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虽然系统默认为未成年人</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但仍然可以凭游客身份充值买游戏装备。</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武汉市教科院德育研究室主任王一凡说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防止沉迷网游最关键的是家庭教育。家长应该多培养孩子现实中的兴趣爱好</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加强和孩子的交流与沟通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对孩子使用电子产品应该进行管控和限制。另一方面</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作为游戏运营企业应提高企业的责任意识</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真正落实实名认证。社会公众以及网络平台对涉及色情暴力的游戏及时举报。同时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网络平台还应大力推荐、宣传积极向上并有益于未成年人健康成长的绿色游戏。</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951762" y="2839492"/>
            <a:ext cx="20002640" cy="5693866"/>
          </a:xfrm>
          <a:prstGeom prst="rect">
            <a:avLst/>
          </a:prstGeom>
          <a:noFill/>
        </p:spPr>
        <p:txBody>
          <a:bodyPr wrap="square" rtlCol="0">
            <a:spAutoFit/>
          </a:bodyPr>
          <a:lstStyle/>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“扬清是激浊最有效的手段</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当前亟待扶持一批具有强大影响力、吸引力的绿色游戏。”中国传媒大学新媒体研究院副院长曹三省说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青少年受到网游的吸引</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说明网游有强大的吸引力</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文化需求的出口还不够。为此</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应建立有效的推动机制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把绿色游戏当成产业来做</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并对整个行业进行引导</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推动更多的企业越来越绿色。要用运动锻炼、兴趣爱好、绿色游戏等来占据青少年的闲暇时光</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有效促进身心健康。</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gn="r">
              <a:lnSpc>
                <a:spcPct val="130000"/>
              </a:lnSpc>
              <a:spcAft>
                <a:spcPts val="0"/>
              </a:spcAft>
            </a:pP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摘编自新华网</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五六亿人每天“玩掉”数小时</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网游在和我们争时间</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endPar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a:p>
            <a:pPr>
              <a:lnSpc>
                <a:spcPct val="130000"/>
              </a:lnSpc>
              <a:spcAft>
                <a:spcPts val="0"/>
              </a:spcAft>
            </a:pP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　　</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注</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游戏收益</a:t>
            </a:r>
            <a:r>
              <a:rPr lang="en-US" altLang="zh-CN"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rPr>
              <a:t>在游戏中取得的经验和虚拟货币。</a:t>
            </a:r>
            <a:endParaRPr lang="zh-CN" altLang="en-US" sz="4000" kern="100" dirty="0" smtClean="0">
              <a:solidFill>
                <a:schemeClr val="tx1">
                  <a:lumMod val="75000"/>
                  <a:lumOff val="25000"/>
                </a:schemeClr>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2169352" cy="892552"/>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下列对材料相关内容的理解</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不正确的一项是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4689956" y="3852838"/>
            <a:ext cx="7126592" cy="78488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4689956" y="4068862"/>
            <a:ext cx="6978694" cy="3693319"/>
          </a:xfrm>
          <a:prstGeom prst="rect">
            <a:avLst/>
          </a:prstGeom>
        </p:spPr>
        <p:txBody>
          <a:bodyPr wrap="square">
            <a:spAutoFit/>
          </a:bodyPr>
          <a:lstStyle/>
          <a:p>
            <a:pPr>
              <a:lnSpc>
                <a:spcPct val="130000"/>
              </a:lnSpc>
            </a:pP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B</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根据材料一第一段的叙述可知</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王者荣耀</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推出“史上最严防沉迷措施”是迫于公众压力</a:t>
            </a:r>
            <a:r>
              <a:rPr lang="en-US" altLang="zh-CN"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这并不能说明他们比其他企业执行防沉迷条例更为积极。</a:t>
            </a:r>
            <a:endParaRPr lang="zh-CN" altLang="en-US"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 name="图片 9" descr="1.png"/>
          <p:cNvPicPr>
            <a:picLocks noChangeAspect="1"/>
          </p:cNvPicPr>
          <p:nvPr/>
        </p:nvPicPr>
        <p:blipFill>
          <a:blip r:embed="rId1" cstate="print"/>
          <a:stretch>
            <a:fillRect/>
          </a:stretch>
        </p:blipFill>
        <p:spPr>
          <a:xfrm>
            <a:off x="2304580" y="3852838"/>
            <a:ext cx="11089232" cy="866287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linds(horizontal)">
                                      <p:cBhvr>
                                        <p:cTn id="7" dur="500"/>
                                        <p:tgtEl>
                                          <p:spTgt spid="54"/>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anose="020B0503020204020204" pitchFamily="34" charset="-122"/>
                    <a:ea typeface="微软雅黑" panose="020B0503020204020204" pitchFamily="34" charset="-122"/>
                  </a:rPr>
                  <a:t>考点备考指津</a:t>
                </a:r>
                <a:endParaRPr lang="zh-CN" altLang="en-US" sz="5200" b="1" dirty="0">
                  <a:solidFill>
                    <a:srgbClr val="EF8340"/>
                  </a:solidFill>
                  <a:latin typeface="微软雅黑" panose="020B0503020204020204" pitchFamily="34" charset="-122"/>
                  <a:ea typeface="微软雅黑" panose="020B0503020204020204"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88556" y="2844726"/>
            <a:ext cx="19658184" cy="4092575"/>
          </a:xfrm>
          <a:prstGeom prst="rect">
            <a:avLst/>
          </a:prstGeom>
          <a:noFill/>
        </p:spPr>
        <p:txBody>
          <a:bodyPr wrap="square" rtlCol="0">
            <a:spAutoFit/>
          </a:bodyPr>
          <a:lstStyle/>
          <a:p>
            <a:pPr>
              <a:lnSpc>
                <a:spcPct val="130000"/>
              </a:lnSpc>
            </a:pPr>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2.</a:t>
            </a: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下列对材料相关内容的概括和分析,不正确的一项是	(　　)</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A. 十多年前游戏防沉迷系统标准版本就已经在网易、暴雪等各大游戏厂商中推行。</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B. 当前不少成年玩家沉溺于网游,其心理成因与那些青少年玩家有某些相似之处。</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C. 那些家庭关怀缺失、学校教育不足的青少年,比较容易成为沉溺于网游的玩家。</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sz="4000" dirty="0" smtClean="0">
                <a:solidFill>
                  <a:schemeClr val="tx1">
                    <a:lumMod val="75000"/>
                    <a:lumOff val="25000"/>
                  </a:schemeClr>
                </a:solidFill>
                <a:latin typeface="微软雅黑" panose="020B0503020204020204" pitchFamily="34" charset="-122"/>
                <a:ea typeface="微软雅黑" panose="020B0503020204020204" pitchFamily="34" charset="-122"/>
              </a:rPr>
              <a:t>D. 大力推行绿色游戏、运动锻炼等有益活动,可有效防止青少年沉迷网游。</a:t>
            </a:r>
            <a:endParaRPr sz="40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016760" y="7957185"/>
            <a:ext cx="19799935" cy="23247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0564" y="8029302"/>
            <a:ext cx="19508086" cy="2251710"/>
          </a:xfrm>
          <a:prstGeom prst="rect">
            <a:avLst/>
          </a:prstGeom>
        </p:spPr>
        <p:txBody>
          <a:bodyPr wrap="square">
            <a:spAutoFit/>
          </a:bodyPr>
          <a:lstStyle/>
          <a:p>
            <a:pPr>
              <a:lnSpc>
                <a:spcPct val="130000"/>
              </a:lnSpc>
            </a:pPr>
            <a:r>
              <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rPr>
              <a:t>A　[解析]是对原文“网易、暴雪等各大游戏厂商所遵循的防沉迷系统标准版本已有超十年历史”的歪曲,十多年前标准出台时是在“7家运营商的11款游戏”中推行,并不一定包括网易和暴雪等各大游戏厂商。</a:t>
            </a:r>
            <a:endParaRPr sz="3600" dirty="0" smtClean="0">
              <a:solidFill>
                <a:schemeClr val="accent2"/>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113492</Words>
  <Application>WPS 演示</Application>
  <PresentationFormat>自定义</PresentationFormat>
  <Paragraphs>4984</Paragraphs>
  <Slides>372</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372</vt:i4>
      </vt:variant>
    </vt:vector>
  </HeadingPairs>
  <TitlesOfParts>
    <vt:vector size="383" baseType="lpstr">
      <vt:lpstr>Arial</vt:lpstr>
      <vt:lpstr>宋体</vt:lpstr>
      <vt:lpstr>Wingdings</vt:lpstr>
      <vt:lpstr>微软雅黑</vt:lpstr>
      <vt:lpstr>Calibri</vt:lpstr>
      <vt:lpstr>Courier New</vt:lpstr>
      <vt:lpstr>Times New Roman</vt:lpstr>
      <vt:lpstr>Arial Unicode MS</vt:lpstr>
      <vt:lpstr>Times New Roman</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生命的意义</cp:lastModifiedBy>
  <cp:revision>895</cp:revision>
  <dcterms:created xsi:type="dcterms:W3CDTF">2016-01-31T01:38:00Z</dcterms:created>
  <dcterms:modified xsi:type="dcterms:W3CDTF">2019-02-13T13:28:34Z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