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2"/>
    <p:sldId id="278" r:id="rId3"/>
    <p:sldId id="279" r:id="rId4"/>
    <p:sldId id="257" r:id="rId5"/>
    <p:sldId id="319" r:id="rId6"/>
    <p:sldId id="280" r:id="rId7"/>
    <p:sldId id="281" r:id="rId8"/>
    <p:sldId id="282" r:id="rId9"/>
    <p:sldId id="388" r:id="rId10"/>
    <p:sldId id="284" r:id="rId11"/>
    <p:sldId id="287" r:id="rId12"/>
    <p:sldId id="288" r:id="rId13"/>
    <p:sldId id="289" r:id="rId14"/>
    <p:sldId id="290" r:id="rId15"/>
    <p:sldId id="258" r:id="rId16"/>
    <p:sldId id="292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364" r:id="rId30"/>
    <p:sldId id="420" r:id="rId31"/>
    <p:sldId id="421" r:id="rId32"/>
    <p:sldId id="422" r:id="rId33"/>
    <p:sldId id="423" r:id="rId34"/>
    <p:sldId id="291" r:id="rId35"/>
    <p:sldId id="318" r:id="rId36"/>
    <p:sldId id="336" r:id="rId37"/>
    <p:sldId id="337" r:id="rId38"/>
    <p:sldId id="275" r:id="rId39"/>
    <p:sldId id="424" r:id="rId40"/>
    <p:sldId id="425" r:id="rId41"/>
    <p:sldId id="42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9" autoAdjust="0"/>
    <p:restoredTop sz="94660"/>
  </p:normalViewPr>
  <p:slideViewPr>
    <p:cSldViewPr snapToGrid="0">
      <p:cViewPr>
        <p:scale>
          <a:sx n="97" d="100"/>
          <a:sy n="97" d="100"/>
        </p:scale>
        <p:origin x="2448" y="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53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76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588625" y="0"/>
            <a:ext cx="1603375" cy="6521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11019" y="1924061"/>
            <a:ext cx="8402234" cy="12056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部编版高中语文选择性必修上册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第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06</a:t>
            </a: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      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《</a:t>
            </a: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兼爱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》</a:t>
            </a:r>
          </a:p>
        </p:txBody>
      </p:sp>
      <p:pic>
        <p:nvPicPr>
          <p:cNvPr id="11" name="Picture 2" descr="C:\Users\Administrator\Desktop\中国风素材\56cac3e4c2dee_102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16136" y="3429000"/>
            <a:ext cx="12192001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16" name="组合 15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639622" y="283693"/>
            <a:ext cx="1456378" cy="643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577303" y="419070"/>
            <a:ext cx="2460067" cy="400110"/>
            <a:chOff x="4077325" y="402445"/>
            <a:chExt cx="2460067" cy="400110"/>
          </a:xfrm>
        </p:grpSpPr>
        <p:cxnSp>
          <p:nvCxnSpPr>
            <p:cNvPr id="4" name="直线连接符 3"/>
            <p:cNvCxnSpPr/>
            <p:nvPr/>
          </p:nvCxnSpPr>
          <p:spPr>
            <a:xfrm>
              <a:off x="4077325" y="611677"/>
              <a:ext cx="5622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749517" y="40244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第二单元</a:t>
              </a:r>
            </a:p>
          </p:txBody>
        </p:sp>
        <p:cxnSp>
          <p:nvCxnSpPr>
            <p:cNvPr id="31" name="直线连接符 30"/>
            <p:cNvCxnSpPr/>
            <p:nvPr/>
          </p:nvCxnSpPr>
          <p:spPr>
            <a:xfrm>
              <a:off x="5975095" y="611677"/>
              <a:ext cx="5622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363693" y="1383032"/>
            <a:ext cx="7283253" cy="445904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这本书是墨子的弟子及其再传弟子对墨子言行的记录。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墨子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分两大部分：一部分是记载墨子言行，阐述墨子思想，主要反映了前期墨家的思想；另一部分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经上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经下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经说上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经说下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篇，一般称作墨辩或墨经，着重阐述墨家的认识论和逻辑思想，还包含许多自然科学的内容，反映了后期墨家的思想。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05495" y="325466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墨子</a:t>
              </a:r>
              <a:r>
                <a:rPr lang="en-US" altLang="zh-CN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》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54" y="1750787"/>
            <a:ext cx="3859626" cy="372352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260120" y="1413090"/>
            <a:ext cx="2260397" cy="3762179"/>
            <a:chOff x="4767101" y="1514735"/>
            <a:chExt cx="1447036" cy="3170204"/>
          </a:xfrm>
        </p:grpSpPr>
        <p:cxnSp>
          <p:nvCxnSpPr>
            <p:cNvPr id="14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4767101" y="1514735"/>
              <a:ext cx="1447036" cy="3170204"/>
              <a:chOff x="6216054" y="2292806"/>
              <a:chExt cx="1447036" cy="31702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308438" y="2292806"/>
                <a:ext cx="354652" cy="85990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第二章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21605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诵读感悟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9859" y="2021819"/>
            <a:ext cx="2643860" cy="3103791"/>
            <a:chOff x="4098774" y="1395749"/>
            <a:chExt cx="2324100" cy="2728404"/>
          </a:xfrm>
        </p:grpSpPr>
        <p:pic>
          <p:nvPicPr>
            <p:cNvPr id="12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/>
            <a:stretch>
              <a:fillRect/>
            </a:stretch>
          </p:blipFill>
          <p:spPr bwMode="auto">
            <a:xfrm>
              <a:off x="4098774" y="1395749"/>
              <a:ext cx="1872343" cy="2610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29" name="矩形 28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预习检查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42956" y="2197657"/>
            <a:ext cx="7403553" cy="1308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譬（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弗（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恶施不孝（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诵读指导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40508" y="2068735"/>
            <a:ext cx="8672132" cy="2900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）划分节奏，明确重音和语调。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圣人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以治天下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为事者也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乱之所自起，焉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能治之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不知乱之所自起，则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不能治。譬之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如医之攻人之疾者然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疾之所自起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焉能攻之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不知疾之所自起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弗能攻。治乱者何独不然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乱之所自起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焉能治之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不知乱之所自起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弗能治。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诵读指导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67887" y="2467775"/>
            <a:ext cx="8444753" cy="96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）范读：教师朗读示范。学生体会语气、语调、停顿等。</a:t>
            </a:r>
            <a:endParaRPr kumimoji="1" lang="en-US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）自读：学生整体把握，疏通文意。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566409" y="1408707"/>
            <a:ext cx="2128919" cy="3810864"/>
            <a:chOff x="4767103" y="1521078"/>
            <a:chExt cx="1447034" cy="3163861"/>
          </a:xfrm>
        </p:grpSpPr>
        <p:cxnSp>
          <p:nvCxnSpPr>
            <p:cNvPr id="15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4767103" y="1521078"/>
              <a:ext cx="1447034" cy="3163861"/>
              <a:chOff x="6216056" y="2299149"/>
              <a:chExt cx="1447034" cy="316386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286536" y="2299149"/>
                <a:ext cx="376554" cy="847218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第三章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216056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文本探究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28850" y="703819"/>
            <a:ext cx="8336479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研读第一段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圣人以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治天下为事者也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能治之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不能治。譬之如医之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人之疾者然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必知疾之所自起，焉能攻之；不知疾之所自起，则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弗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能攻。治乱者何独不然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必知乱之所自起，焉能治之；不知乱之所自起，则弗能治。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①圣人：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封建时代对君主的尊称。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②以：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于是、才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④则：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   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⑤攻：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⑥弗：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否定判断词，不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28850" y="703819"/>
            <a:ext cx="833647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研读第一段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圣人以治天下为事者也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焉能治之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则不能治。譬之如医之攻人之疾者然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必知疾之所自起，焉能攻之；不知疾之所自起，则弗能攻。治乱者何独不然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必知乱之所自起，焉能治之；不知乱之所自起，则弗能治。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把治理天下作为要务的君主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一定要晓得动乱是怎样产生的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才能治理得好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不晓得动乱是怎样产生的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就不能治理好。就譬如医生替别人治病那样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一定要晓得病是怎样引起的才能治好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不晓得病是怎样引起的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就不能治好。要治平动乱岂不一样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一定要晓得动乱是怎样产生的才能治平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不晓得动乱是怎样产生的就不能治平。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28850" y="703819"/>
            <a:ext cx="833647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研读第一段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圣人以治天下为事者也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焉能治之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不知乱之所自起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则不能治。譬之如医之攻人之疾者然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必知疾之所自起，焉能攻之；不知疾之所自起，则弗能攻。治乱者何独不然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必知乱之所自起，焉能治之；不知乱之所自起，则弗能治。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概括本段内容及作用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提出“圣人以治天下为事者也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必知乱之所自起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焉能治之”的观点，为下文引出“兼爱”的乱点做了铺垫。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分析这一段的说理特点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运用了对比和譬喻的手法来说理，更加生动形象，语气更强。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19158" y="270360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9901" y="362406"/>
            <a:ext cx="11889180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原文：圣人以治天下为事者也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不可不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察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乱之所自起。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察乱何自起？起不相爱。臣子之不孝君父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所谓乱也。子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自爱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，不爱父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亏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父而自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弟自爱，不爱兄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故亏兄而自利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臣自爱，不爱君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故亏君而自利。此所谓乱也。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父之不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慈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兄之不慈弟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君之不慈臣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此亦天下之所谓乱也。父自爱也，不爱子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故亏子而自利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兄自爱也，不爱弟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故亏弟而自利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君自爱也，不爱臣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故亏臣而自利。是何也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皆起不相爱。虽至天下之为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盗贼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者，亦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。盗爱其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，不爱异室，故窃异室以利其室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贼爱其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，不爱人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故贼人以利其身。此何也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皆起不相爱。虽至大夫之相乱家、诸侯之相攻国者，亦然。大夫各爱其家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不爱异家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故乱异家以利其家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诸侯各爱其国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不爱异国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故攻异国以利其国。天下之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乱物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具此而已矣。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1410" y="4647395"/>
            <a:ext cx="3937990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①察：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考察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②当：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同“尝”，尝试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③自爱：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宾语前置句，“爱自”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④亏：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使受损失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2600" y="4738008"/>
            <a:ext cx="4165600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⑤利：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受益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⑥虽：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⑦慈：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慈爱  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⑧盗贼：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偷窃和劫夺财物的人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61400" y="4716074"/>
            <a:ext cx="7062190" cy="1890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⑨然：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     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⑩室：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 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⑪身：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指代自己  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⑫乱物：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纷乱之事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  <p:bldP spid="10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激趣导入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569166" y="1809345"/>
            <a:ext cx="4929782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现代的中国，有“中国梦”，奔向中华民族的伟大复兴。先秦时代的智者，也发挥着他们的智慧，畅想着一幅幅社会蓝图。今天，就让我们一起走近墨子的理想世界。一起学习这篇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兼爱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06" y="1809345"/>
            <a:ext cx="5452766" cy="2921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19158" y="270360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4640" y="855737"/>
            <a:ext cx="11889180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把治理天下作为要务的君主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不可不考察动乱是怎样产生的。尝试去考察动乱是从哪产生的？（就会发现它）产生于人们不相爱。做臣下的、做儿子的不孝敬自己的国君、父亲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这就是所谓乱了。儿子只爱自己不爱父亲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因此损害父亲的利益而使自己受益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弟弟只爱自己不爱哥哥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因此损害哥哥的利益而使自己受益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臣下只爱自己不爱国君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因此损害国君的利益而使自己受益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这些就是所谓乱了。即使父亲对儿子不慈爱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哥哥对弟弟不慈爱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国君对臣下不慈爱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这些也是天下之所谓乱。父亲只爱自己不爱儿子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因此损害儿子的利益而使自己受益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哥哥只爱自己不爱弟弟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因此损害弟弟的利益而使自己受益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国君只爱自己不爱臣下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因此损害臣下的利益而使自己受益。这是什么缘故呢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都是由于不相爱。即使天下那些做盗贼的人也一样。盗贼只爱他自己的家庭不爱其他人的家庭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因此偷窃其他家庭的东西利自己的家庭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强盗只爱他自身不爱别人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因此抢夺别人财物来使自身受益。这是什么缘故呢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都是由于不相爱。即使是大夫互相攻乱各家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诸侯互相攻伐各国也一样。大夫各爱自己的家，不爱别家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因此攻乱别家而使自己的家受益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诸侯各爱自己的国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不爱别国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因此攻伐别国而使自己之国受益。天下纷乱之事（的原因），全都在这里罢了。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19158" y="270360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9901" y="362406"/>
            <a:ext cx="11889180" cy="603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原文：圣人以治天下为事者也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不可不察乱之所自起。当察乱何自起？起不相爱。臣子之不孝君父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所谓乱也。子自爱，不爱父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故亏父而自利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弟自爱，不爱兄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故亏兄而自利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臣自爱，不爱君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故亏君而自利。此所谓乱也。虽父之不慈子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兄之不慈弟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君之不慈臣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此亦天下之所谓乱也。父自爱也，不爱子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故亏子而自利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兄自爱也，不爱弟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故亏弟而自利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君自爱也，不爱臣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故亏臣而自利。是何也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皆起不相爱。虽至天下之为盗贼者，亦然。盗爱其室，不爱异室，故窃异室以利其室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贼爱其身，不爱人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故贼人以利其身。此何也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皆起不相爱。虽至大夫之相乱家、诸侯之相攻国者，亦然。大夫各爱其家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不爱异家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故乱异家以利其家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诸侯各爱其国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不爱异国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故攻异国以利其国。天下之乱物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具此而已矣。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概括这一段的内容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提出中心乱点“乱起不相爱”，并分类做具体阐述。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概括这一部分的说理特点。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通过问答的方式，列举大量事例，层层深入，逐一分析。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9395" y="314712"/>
            <a:ext cx="833647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原文：察此何自起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若使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天下兼相爱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有不孝者乎？视父兄与君若其身，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恶施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不孝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犹有不慈者乎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视弟子与臣若其身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恶施不慈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故不孝不慈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。犹有盗贼乎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视人之室若其室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视人身若其身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谁贼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故盗贼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亡。犹有大夫之相乱家、诸侯之相攻国者乎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视人家若其家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视人国若其国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谁攻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故大夫之相乱家、诸侯之相攻国者有亡。若使天下兼相爱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国与国不相攻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家与家不相乱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盗贼无有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君臣父子皆能孝慈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若此则天下治。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920572" y="4627203"/>
            <a:ext cx="4350856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①若使：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假如   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②若：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③犹：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还、仍然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④恶施：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怎么实行       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95018" y="4735086"/>
            <a:ext cx="4350856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⑤亡：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同“无”     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⑥谁窃：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宾语前置，“窃谁”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同“又”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9395" y="314712"/>
            <a:ext cx="8336479" cy="603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考察一下这些是怎样引起的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都是由于不相爱。如果天下的人都互相爱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人们爱别人都象爱他自己一样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还会有不孝的人吗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对待父亲、兄长和君王就像对待他们自己，又怎么会施行不孝之事。还会有不慈爱者吗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看待弟弟、儿子和臣下像看待自己一样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哪里还会施行不慈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因此，不孝不慈的情况就不会有。还会有盗贼吗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看待别人的家庭像看待自己的家庭一样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还会去偷谁呢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看待别人像看待自身一样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还会去抢劫谁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因而盗贼就不会有。还会有大夫互相攻乱各家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诸侯互相攻伐各国的事吗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看待别人的家像看待自己的家一样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还去攻乱谁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看待别人的国像看待自己的国一样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还去攻伐谁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因此大夫之间互相攻乱各家、诸侯之间互相攻伐各国的事又没有了。如果天下人都互相爱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国和国之间不相攻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家和家之间不相乱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盗贼没有了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君臣父子都能对上孝敬对下慈爱了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如若这样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那天下就治理好了。</a:t>
            </a:r>
          </a:p>
          <a:p>
            <a:pPr>
              <a:lnSpc>
                <a:spcPct val="150000"/>
              </a:lnSpc>
            </a:pP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9395" y="314712"/>
            <a:ext cx="8336479" cy="621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研读第三段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原文：察此何自起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皆起不相爱。若使天下兼相爱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爱人若爱其身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犹有不孝者乎？视父兄与君若其身，恶施不孝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犹有不慈者乎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视弟子与臣若其身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恶施不慈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故不孝不慈亡。犹有盗贼乎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视人之室若其室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视人身若其身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谁贼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故盗贼有亡。犹有大夫之相乱家、诸侯之相攻国者乎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视人家若其家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视人国若其国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谁攻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故大夫之相乱家、诸侯之相攻国者有亡。若使天下兼相爱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国与国不相攻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家与家不相乱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盗贼无有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君臣父子皆能孝慈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若此则天下治。</a:t>
            </a: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概括一部分内容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分析并点明“兼爱”的意义和对社会产生的影响。</a:t>
            </a: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概括这一部分的论证特点。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运用假设论证和反问的修辞。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9395" y="314712"/>
            <a:ext cx="8336479" cy="612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研读第四段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原文：故圣人以治天下为事者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恶得不禁恶而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劝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爱？故天下兼相爱则治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交相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恶则乱。故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子墨子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曰不可以不劝爱人者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此也。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①劝：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    </a:t>
            </a:r>
            <a:endParaRPr kumimoji="1" lang="en-US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②交相：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③子墨子：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墨子的弟子对墨子的尊称。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因此以治理天下为要务的君主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岂能不禁止人们互相嫌恶而勉励人们互爱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所以天下的人互相爱就会治理得好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互相嫌恶就会动乱。因此墨子说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不可不勉励人们爱别人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就是这个意思。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49699" y="1208312"/>
            <a:ext cx="8336479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研读第四段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原文：故圣人以治天下为事者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恶得不禁恶而劝爱？故天下兼相爱则治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交相恶则乱。故子墨子曰不可以不劝爱人者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此也。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概括这一部分的内容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总结全文，得出“兼相爱则治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交相恶则乱”的结论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89939" y="645481"/>
            <a:ext cx="8336479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兼爱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在语言上有什么特点？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①努力追求语言的浅显、逻辑的严谨和结构的层次感，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②反复论说，务求把意思说得清楚明白。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墨子散文的风格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是以质朴无华的文字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阐明他认为正大无失的道理。它的动人之处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全在于严谨的逻辑结构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和由此而来的雄辩的气势和力量。从逻辑的角度看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本文的逻辑结构是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先从反面立论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认为社会祸乱起因于人们不相爱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加以广泛论证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是后推导出唯有兼爱方可止乱致治的正面结论。反面的立论与正面的结论实际上是等值的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使文章首尾相扣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互相呼应。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7549" y="579118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9395" y="1132829"/>
            <a:ext cx="8336479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你怎么看待“兼爱则治”的观点的？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从本文中可以看出，墨子认为兼爱为是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不相爱为非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审察兼爱必能致治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不相爱必然致乱的道理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是出于经世致用的目的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是有为而发的。 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但是墨子简单地将社会祸乱归咎于人们的不相爱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把兼爱看作止乱致治的良方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是出于一种不切实际的空想。但兼爱说所反映的墨家平等意识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却是对儒家爱有差别等级观念的突破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在当时历史条件下有一定的进步意义。 </a:t>
            </a: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0208" y="320817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73210" y="950011"/>
            <a:ext cx="11124876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儒与墨：一个常新的话题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中国文化轴心时代的春秋战国，儒墨同显，一致百虑，对立互补，相反相成。墨子先学儒，后觉察儒学缺点，自创墨学，非儒反儒，补充改造儒学，提出“兼爱”等人文学的重要原理。墨子肯定孔学有“当而不可易”（正确而不能改变）的真理成分。墨家是先秦唯一堪与儒家分庭抗礼的学派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秦汉学界，儒墨对举，孔墨并提；汉后至清，墨学衰竭。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作为墨子“兼爱”理想深刻理论基础的全人类共同人性论，不符合宗法等级制的要求。“兼爱”理想，在一个相当长的历史时期内，是无法实现的超越性善良愿望和理论假设。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3335" y="1865585"/>
            <a:ext cx="10711661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了解墨子的生平及思想主张，了解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的相关知识。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积累文中所涉及的典型实词、虚词和句式知识。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能够理解文章的论证层次，理解作者的观点。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体会兼爱思想内涵，进一步思考其对现代社会的意义。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8" name="矩形 17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素养目标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0208" y="320817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6605" y="736965"/>
            <a:ext cx="11518790" cy="612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儒家“爱有差等”，适应宗法等级制要求，随血缘亲疏远近，施爱厚薄不同，其人性论的理论基础和灵魂，是“亲亲尊尊”的“血统论”，是“中世纪”漫长宗法等级制社会的主流统治思想。墨子坚决反对儒家“亲亲尊尊”的“血统论”，主张“可学而能”的共同人性论，是科学的认知理论（认识论），认为知识由后天学习得来。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尚贤下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：“王公大人骨肉之亲、无故富贵、面目美好者，此非可学能者也。”只凭血统高贵，治理国家，不通过学习，获得智能，“此譬犹喑者而使为行人，聋者而使为乐师”，就像叫哑巴当外交官，聋人当乐队指挥，必然越治越乱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孟子辟墨，攻击墨学“无父无君，是禽兽也”。宋陆游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杂兴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孟子辟杨墨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诗说：“孟子辟杨墨，吾道方粲然。”“伐木当伐根，攻敌当攻坚。”孟子辟墨，孔孟之道才能鲜亮发光。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0208" y="320817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6605" y="736965"/>
            <a:ext cx="11518790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兼爱上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：“当察乱何自起，起不相爱。臣子之不孝君父，所谓乱也。子自爱不爱父，故亏父而自利。”墨子明说“爱父爱君”，从未提倡“无父无君”。孟子攻击墨学“无父无君，是禽兽”，“率兽食人”，罔顾事实，不讲道理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攻击墨子，在长达两千多年的封建社会，被视为对墨子的政治结论和人格定性定位，绝无翻案平反的一丝可能。在中国封建社会的漫漫长夜之中，儒学界把孟子辟墨奉为金科玉律、真理标准，是典型“以权咸为据”和“以众取证”，的谬误，充斥心理相关型和论据空缺型的诡辩。</a:t>
            </a: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0208" y="320817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6605" y="736965"/>
            <a:ext cx="11518790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在极端恶劣的政治语言环境下，若有人为墨子说一丝公道话，与儒家传统议论些微不合，即刻被株连定性为“异端邪说”，猛遭围剿挞伐。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翁方纲是乾隆进士，曾任翰林院庶吉士、编修。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四库全书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八处提到翁方纲。翁方纲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复初斋文集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卷十五说：“有生员（秀才）汪中者，则公然为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撰序，自言能治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</a:t>
            </a: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，且敢言孟子‘兼爱无父’为诬墨子，此则名教之罪人’又无疑也。”方授楚说：“当时所谓‘名教之罪人’，重则足以砍头杀身，以此归罪汪中，足见其形势之严重。”</a:t>
            </a: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0208" y="320817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6605" y="736965"/>
            <a:ext cx="11518790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当今不同文明互补互鉴的全新时代，辨识墨子“兼爱”学说的精义，记取孟子不当辟墨的历史教训，探寻墨学中绝的动因，推进儒墨学在新时代的创造性转化，是历史赋予当代学人的重要使命。儒墨学界应携起手来，努力传承发展中华优秀传统文化，促进儒学研究和墨学研究交流合作，开辟儒墨学兼容创新的新局面。</a:t>
            </a:r>
          </a:p>
          <a:p>
            <a:pPr algn="r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光明日报</a:t>
            </a:r>
            <a:r>
              <a:rPr kumimoji="1"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孙中原 有删改）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结合上面的材料，谈谈你对“兼爱”的看法，不少于</a:t>
            </a:r>
            <a:r>
              <a:rPr kumimoji="1"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kumimoji="1"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747167" y="1204173"/>
            <a:ext cx="2477488" cy="3850071"/>
            <a:chOff x="4767111" y="1526050"/>
            <a:chExt cx="1447026" cy="3158889"/>
          </a:xfrm>
        </p:grpSpPr>
        <p:cxnSp>
          <p:nvCxnSpPr>
            <p:cNvPr id="14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4767111" y="1526050"/>
              <a:ext cx="1447026" cy="3158889"/>
              <a:chOff x="6216064" y="2304121"/>
              <a:chExt cx="1447026" cy="3158889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339516" y="2304121"/>
                <a:ext cx="323574" cy="8372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第四章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21606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艺术感悟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7493330" y="273617"/>
            <a:ext cx="4401786" cy="62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527494" y="403760"/>
            <a:ext cx="3808443" cy="820169"/>
            <a:chOff x="4638525" y="563194"/>
            <a:chExt cx="1775473" cy="629194"/>
          </a:xfrm>
        </p:grpSpPr>
        <p:sp>
          <p:nvSpPr>
            <p:cNvPr id="10" name="矩形 9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38525" y="700707"/>
              <a:ext cx="1775473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分析本文在说理上的特点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1300" y="2315690"/>
            <a:ext cx="6513613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【技法指导】</a:t>
            </a: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先秦诸子的文章在论述道理方面有其独特和巧妙之处，如善用譬喻、对比，思路简洁明晰等。分析其论证特点，可以更加深入的了解先秦儒家思想的智慧，对我们的写作以及民族精神的塑造有指导作用。 </a:t>
            </a:r>
            <a:endParaRPr lang="zh-CN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7493330" y="273617"/>
            <a:ext cx="4401786" cy="62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707929" y="2861473"/>
            <a:ext cx="651361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</a:t>
            </a:r>
            <a:r>
              <a:rPr lang="zh-CN" altLang="zh-CN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，剖析特点</a:t>
            </a:r>
            <a:endParaRPr lang="zh-CN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7494" y="403760"/>
            <a:ext cx="3808443" cy="820169"/>
            <a:chOff x="4638525" y="563194"/>
            <a:chExt cx="1775473" cy="629194"/>
          </a:xfrm>
        </p:grpSpPr>
        <p:sp>
          <p:nvSpPr>
            <p:cNvPr id="12" name="矩形 11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38525" y="700707"/>
              <a:ext cx="1775473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分析本文在说理上的特点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2926" y="1507686"/>
            <a:ext cx="10443001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多用设问句和反问句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，使得问题醒目地提出，让读者思考，加强了作者观点的阐述，让作者所要表达的观点更加鲜明。如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当察乱何自起？起不相爱。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②层层深入，逻辑性强，条理井然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。墨子要阐述的是天下人只要“兼爱”就可以天下大治。 也就是文中“若使天下兼相爱，国与国不相攻，家与家不相乱，盗贼无有，君臣父子皆能孝慈，若此，则天下治。”这句话在文章的结尾，也是对上文的总结。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③善于运用具体事例来说理。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文中列举了大量君臣父子、盗贼、大夫等事例。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④综合运用，譬喻法、对比论证、假设论证等论证手法。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91778" y="501037"/>
            <a:ext cx="3808443" cy="820169"/>
            <a:chOff x="4638525" y="563194"/>
            <a:chExt cx="1775473" cy="629194"/>
          </a:xfrm>
        </p:grpSpPr>
        <p:sp>
          <p:nvSpPr>
            <p:cNvPr id="8" name="矩形 7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38525" y="700707"/>
              <a:ext cx="1775473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分析本文在说理上的特点</a:t>
              </a:r>
            </a:p>
          </p:txBody>
        </p:sp>
      </p:grp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79849" y="49485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99234" y="1342487"/>
            <a:ext cx="8674813" cy="511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/>
              <a:t>1</a:t>
            </a:r>
            <a:r>
              <a:rPr lang="zh-CN" altLang="en-US" sz="2000"/>
              <a:t>．下列各组句子中，加点词的意义和用法相同的一项是（    ）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．焉能攻之                       焉知来者之不如今也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B</a:t>
            </a:r>
            <a:r>
              <a:rPr lang="zh-CN" altLang="en-US" sz="2000"/>
              <a:t>．必知疾之所自起                 此亦天下之所谓乱也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．若使天下兼相爱                 视人之家若其家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D</a:t>
            </a:r>
            <a:r>
              <a:rPr lang="zh-CN" altLang="en-US" sz="2000"/>
              <a:t>．亏臣而自利                     恶得不禁恶而劝爱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【</a:t>
            </a:r>
            <a:r>
              <a:rPr lang="zh-CN" altLang="en-US" sz="2000">
                <a:solidFill>
                  <a:srgbClr val="FF0000"/>
                </a:solidFill>
              </a:rPr>
              <a:t>答案</a:t>
            </a:r>
            <a:r>
              <a:rPr lang="en-US" altLang="zh-CN" sz="2000">
                <a:solidFill>
                  <a:srgbClr val="FF0000"/>
                </a:solidFill>
              </a:rPr>
              <a:t>】B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A</a:t>
            </a:r>
            <a:r>
              <a:rPr lang="zh-CN" altLang="en-US" sz="2000">
                <a:solidFill>
                  <a:srgbClr val="FF0000"/>
                </a:solidFill>
              </a:rPr>
              <a:t>项，第一个“焉”，兼词，于是，如此；第二个“焉”是疑问代词，相当于“怎么”。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B</a:t>
            </a:r>
            <a:r>
              <a:rPr lang="zh-CN" altLang="en-US" sz="2000">
                <a:solidFill>
                  <a:srgbClr val="FF0000"/>
                </a:solidFill>
              </a:rPr>
              <a:t>项，两个“所”均为动词前助词，构成所字结构，起指代作用。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C</a:t>
            </a:r>
            <a:r>
              <a:rPr lang="zh-CN" altLang="en-US" sz="2000">
                <a:solidFill>
                  <a:srgbClr val="FF0000"/>
                </a:solidFill>
              </a:rPr>
              <a:t>项，第一个“若”，如果；第二个“若”，像。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>
                <a:solidFill>
                  <a:srgbClr val="FF0000"/>
                </a:solidFill>
              </a:rPr>
              <a:t>项，第一个“而”，连词，表顺接，第二个“而”，连词，表并列。</a:t>
            </a:r>
          </a:p>
        </p:txBody>
      </p:sp>
      <p:pic>
        <p:nvPicPr>
          <p:cNvPr id="7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79849" y="49485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99234" y="1342487"/>
            <a:ext cx="8674813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/>
              <a:t>2</a:t>
            </a:r>
            <a:r>
              <a:rPr lang="zh-CN" altLang="en-US" sz="2000"/>
              <a:t>．下列各组句子中，加点词的含义完全相同的一项是（    ）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．故窃异室以利其室               窃以为过矣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B</a:t>
            </a:r>
            <a:r>
              <a:rPr lang="zh-CN" altLang="en-US" sz="2000"/>
              <a:t>．恶施不孝                       交相恶则乱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．必知疾之所自起，焉能攻之       视人国若其国，谁攻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D</a:t>
            </a:r>
            <a:r>
              <a:rPr lang="zh-CN" altLang="en-US" sz="2000"/>
              <a:t>．不知乱之所自起                 起不相爱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【</a:t>
            </a:r>
            <a:r>
              <a:rPr lang="zh-CN" altLang="en-US" sz="2000">
                <a:solidFill>
                  <a:srgbClr val="FF0000"/>
                </a:solidFill>
              </a:rPr>
              <a:t>答案</a:t>
            </a:r>
            <a:r>
              <a:rPr lang="en-US" altLang="zh-CN" sz="2000">
                <a:solidFill>
                  <a:srgbClr val="FF0000"/>
                </a:solidFill>
              </a:rPr>
              <a:t>】D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A</a:t>
            </a:r>
            <a:r>
              <a:rPr lang="zh-CN" altLang="en-US" sz="2000">
                <a:solidFill>
                  <a:srgbClr val="FF0000"/>
                </a:solidFill>
              </a:rPr>
              <a:t>项，第一个“窃”，偷窃，第二个“窃”，私下里。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B</a:t>
            </a:r>
            <a:r>
              <a:rPr lang="zh-CN" altLang="en-US" sz="2000">
                <a:solidFill>
                  <a:srgbClr val="FF0000"/>
                </a:solidFill>
              </a:rPr>
              <a:t>项，第一个“恶”相当于“何”，“怎么”，第二个“恶”，厌恶。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C</a:t>
            </a:r>
            <a:r>
              <a:rPr lang="zh-CN" altLang="en-US" sz="2000">
                <a:solidFill>
                  <a:srgbClr val="FF0000"/>
                </a:solidFill>
              </a:rPr>
              <a:t>项，第一个“攻”，治疗，第二个“攻”，攻击。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>
                <a:solidFill>
                  <a:srgbClr val="FF0000"/>
                </a:solidFill>
              </a:rPr>
              <a:t>项，两个“起”都译为“起源”。故选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7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609705" y="2212521"/>
            <a:ext cx="923330" cy="18492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935308" y="1511881"/>
            <a:ext cx="1447041" cy="3250489"/>
            <a:chOff x="4767096" y="1434450"/>
            <a:chExt cx="1447041" cy="325048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4767096" y="1434450"/>
              <a:ext cx="1447041" cy="3250489"/>
              <a:chOff x="6216049" y="2212521"/>
              <a:chExt cx="1447041" cy="325048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第一章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216049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文化常识</a:t>
                </a:r>
              </a:p>
            </p:txBody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15627" y="2212521"/>
            <a:ext cx="1960800" cy="18492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243061" y="1511881"/>
            <a:ext cx="1447036" cy="3250489"/>
            <a:chOff x="4767101" y="1434450"/>
            <a:chExt cx="1447036" cy="3250489"/>
          </a:xfrm>
        </p:grpSpPr>
        <p:cxnSp>
          <p:nvCxnSpPr>
            <p:cNvPr id="21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4767101" y="1434450"/>
              <a:ext cx="1447036" cy="3250489"/>
              <a:chOff x="6216054" y="2212521"/>
              <a:chExt cx="1447036" cy="325048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第二章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21605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诵读感悟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370928" y="1511882"/>
            <a:ext cx="1447034" cy="3250488"/>
            <a:chOff x="4767103" y="1434451"/>
            <a:chExt cx="1447034" cy="3250488"/>
          </a:xfrm>
        </p:grpSpPr>
        <p:cxnSp>
          <p:nvCxnSpPr>
            <p:cNvPr id="26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4767103" y="1434451"/>
              <a:ext cx="1447034" cy="3250488"/>
              <a:chOff x="6216056" y="2212522"/>
              <a:chExt cx="1447034" cy="325048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109092" y="2212522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第三章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216056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文本探究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393869" y="1511881"/>
            <a:ext cx="1447026" cy="3250489"/>
            <a:chOff x="4767111" y="1434450"/>
            <a:chExt cx="1447026" cy="3250489"/>
          </a:xfrm>
        </p:grpSpPr>
        <p:cxnSp>
          <p:nvCxnSpPr>
            <p:cNvPr id="31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4767111" y="1434450"/>
              <a:ext cx="1447026" cy="3250489"/>
              <a:chOff x="6216064" y="2212521"/>
              <a:chExt cx="1447026" cy="325048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第四章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21606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艺术感悟</a:t>
                </a: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79849" y="49485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99234" y="1342487"/>
            <a:ext cx="8674813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/>
              <a:t>3</a:t>
            </a:r>
            <a:r>
              <a:rPr lang="zh-CN" altLang="en-US" sz="2000"/>
              <a:t>．对下列各组句子中加点词的解释，不正确的一项是（    ）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．譬之如医之攻人之疾者然         疾：病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B</a:t>
            </a:r>
            <a:r>
              <a:rPr lang="zh-CN" altLang="en-US" sz="2000"/>
              <a:t>．故亏父而自利                   亏：使</a:t>
            </a:r>
            <a:r>
              <a:rPr lang="en-US" altLang="zh-CN" sz="2000"/>
              <a:t>……</a:t>
            </a:r>
            <a:r>
              <a:rPr lang="zh-CN" altLang="en-US" sz="2000"/>
              <a:t>受损失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．盗爱其室                       室：家</a:t>
            </a:r>
          </a:p>
          <a:p>
            <a:pPr>
              <a:lnSpc>
                <a:spcPct val="150000"/>
              </a:lnSpc>
            </a:pPr>
            <a:r>
              <a:rPr lang="en-US" altLang="zh-CN" sz="2000"/>
              <a:t>D</a:t>
            </a:r>
            <a:r>
              <a:rPr lang="zh-CN" altLang="en-US" sz="2000"/>
              <a:t>．天下之乱物                     乱物：杂乱的物品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【</a:t>
            </a:r>
            <a:r>
              <a:rPr lang="zh-CN" altLang="en-US" sz="2000">
                <a:solidFill>
                  <a:srgbClr val="FF0000"/>
                </a:solidFill>
              </a:rPr>
              <a:t>答案</a:t>
            </a:r>
            <a:r>
              <a:rPr lang="en-US" altLang="zh-CN" sz="2000">
                <a:solidFill>
                  <a:srgbClr val="FF0000"/>
                </a:solidFill>
              </a:rPr>
              <a:t>】D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>
                <a:solidFill>
                  <a:srgbClr val="FF0000"/>
                </a:solidFill>
              </a:rPr>
              <a:t>项，“天下之乱物”意思是“天下的混乱之事”，“乱物”指纷乱之事，混乱之事。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故选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7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964666" y="45593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素材积累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26585" y="1770504"/>
            <a:ext cx="9260224" cy="3537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墨子名言</a:t>
            </a:r>
          </a:p>
          <a:p>
            <a:pPr lvl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、非无安居也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我无安心也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非无足财也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我无足心也。</a:t>
            </a:r>
          </a:p>
          <a:p>
            <a:pPr lvl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、君子作满虽有阵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你里勇为本焉。</a:t>
            </a:r>
          </a:p>
          <a:p>
            <a:pPr lvl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、是故君子自难你里易彼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众人自易你里难彼。</a:t>
            </a:r>
          </a:p>
          <a:p>
            <a:pPr lvl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、有力者疾以助人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有财者勉以分人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有道者劝以教人。</a:t>
            </a:r>
          </a:p>
          <a:p>
            <a:pPr lvl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、义，利也。（利是义的本质）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154547" y="190129"/>
            <a:ext cx="4971246" cy="647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446296" y="1603416"/>
            <a:ext cx="2006986" cy="3742845"/>
            <a:chOff x="4767096" y="1512164"/>
            <a:chExt cx="1447041" cy="3172775"/>
          </a:xfrm>
        </p:grpSpPr>
        <p:cxnSp>
          <p:nvCxnSpPr>
            <p:cNvPr id="10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767096" y="1512164"/>
              <a:ext cx="1447041" cy="3172775"/>
              <a:chOff x="6216049" y="2290235"/>
              <a:chExt cx="1447041" cy="317277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263656" y="2290235"/>
                <a:ext cx="399434" cy="865045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第一章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216049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文化常识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06163" y="1158763"/>
            <a:ext cx="7598236" cy="454047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墨子，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名翟，春秋末期战国初期宋国人，</a:t>
            </a:r>
            <a:r>
              <a: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一说鲁阳人，一说滕国人。宋国贵族目夷的后裔，曾担任宋国大夫。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中国古代思想家、教育家、科学家、军事家，墨家学派创始人和主要代表人物。</a:t>
            </a:r>
            <a:r>
              <a: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墨子是墨家学说的创立者和墨家主要代表人物。墨家在先秦时期影响很大，与儒家并称“显学”。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53424" y="422282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了解墨子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18" y="1387628"/>
            <a:ext cx="3228654" cy="408274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023262" y="640031"/>
            <a:ext cx="6786715" cy="557793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快马寓人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墨子学生耕柱子，聪颖过人，但不知发奋努力，墨子总是责备他。耕柱子说：“先生，我真的没有什么比别人强的地方吗？”墨子说：“我将要上太行山，乘坐快马和牛，你打算鞭策哪一个呢？”耕柱子很自信地说：“我要鞭策快马。”墨子追问：“你为什么要鞭策快马？”耕柱子说：“快马值得鞭策。因为它感觉灵敏，鞭打它可以使它跑得更快！”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墨子的用意是启发耕柱子，让他努力求学，奋发上进，现已水到渠成，就对耕柱子说：“我也认为你是值得鞭策的！你应该象快马一样力求上进啊！”以后耕柱子发奋读书，力求上进，再也不用老师整日督促了。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900051" y="425487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墨子轶事 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0" y="1619654"/>
            <a:ext cx="3251789" cy="406903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612420" y="1619654"/>
            <a:ext cx="7337442" cy="37312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政治思想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墨子在政治上提出了“兼爱”、“非攻”、“尚贤”、“尚同”、“节用”、“节葬”、“非乐”等主张。他认为，要根据不同国家的不同情况，有针对性地选择十大主张中最适合的方案。所谓兼爱，包含平等与博爱的意思。墨子要求君臣、父子、兄弟都要在平等的基础上相互友爱，爱别人就像爱自己，并认为社会上出现强执弱、富侮贫、贵傲贱的现象，是因天下人不相爱所致。他反对战争，要求和平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了解墨子思想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0" y="1619654"/>
            <a:ext cx="3251789" cy="406903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573509" y="1878950"/>
            <a:ext cx="7337442" cy="23462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军事思想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墨子军事思想是处于弱者地位的自卫学说，其主要内容有二：一是非攻，反对攻伐掠夺的不义之战；二是救守，支持防守诛讨的正义之战。非攻：反对攻伐掠夺的不义之战；救守：支持防守诛讨的正义之战。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了解庄子思想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0" y="1619654"/>
            <a:ext cx="3251789" cy="406903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5462</Words>
  <Application>Microsoft Office PowerPoint</Application>
  <PresentationFormat>自定义</PresentationFormat>
  <Paragraphs>260</Paragraphs>
  <Slides>41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hj</cp:lastModifiedBy>
  <cp:revision>112</cp:revision>
  <dcterms:created xsi:type="dcterms:W3CDTF">2016-05-09T13:01:00Z</dcterms:created>
  <dcterms:modified xsi:type="dcterms:W3CDTF">2020-09-15T04:44:54Z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