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fntdata" ContentType="application/x-fontdata"/>
  <Default Extension="wav" ContentType="audio/wav"/>
  <Default Extension="gif" ContentType="image/gi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344" r:id="rId3"/>
    <p:sldId id="338" r:id="rId4"/>
    <p:sldId id="356" r:id="rId5"/>
    <p:sldId id="347" r:id="rId6"/>
    <p:sldId id="346" r:id="rId7"/>
    <p:sldId id="345" r:id="rId8"/>
    <p:sldId id="256" r:id="rId9"/>
    <p:sldId id="313" r:id="rId10"/>
    <p:sldId id="273" r:id="rId11"/>
    <p:sldId id="286" r:id="rId12"/>
    <p:sldId id="314" r:id="rId13"/>
    <p:sldId id="315" r:id="rId14"/>
    <p:sldId id="316" r:id="rId15"/>
    <p:sldId id="317" r:id="rId16"/>
    <p:sldId id="348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294" r:id="rId25"/>
    <p:sldId id="295" r:id="rId26"/>
    <p:sldId id="296" r:id="rId27"/>
    <p:sldId id="297" r:id="rId28"/>
    <p:sldId id="299" r:id="rId29"/>
    <p:sldId id="298" r:id="rId30"/>
    <p:sldId id="300" r:id="rId31"/>
    <p:sldId id="301" r:id="rId32"/>
    <p:sldId id="302" r:id="rId33"/>
    <p:sldId id="303" r:id="rId34"/>
    <p:sldId id="304" r:id="rId35"/>
    <p:sldId id="289" r:id="rId36"/>
    <p:sldId id="291" r:id="rId37"/>
    <p:sldId id="305" r:id="rId38"/>
    <p:sldId id="308" r:id="rId39"/>
    <p:sldId id="342" r:id="rId40"/>
    <p:sldId id="343" r:id="rId41"/>
    <p:sldId id="310" r:id="rId42"/>
    <p:sldId id="312" r:id="rId43"/>
    <p:sldId id="341" r:id="rId44"/>
    <p:sldId id="340" r:id="rId45"/>
  </p:sldIdLst>
  <p:sldSz cx="9144000" cy="6858000" type="screen4x3"/>
  <p:notesSz cx="6858000" cy="9144000"/>
  <p:embeddedFontLst>
    <p:embeddedFont>
      <p:font typeface="隶书" pitchFamily="49" charset="-122"/>
      <p:regular r:id="rId47"/>
    </p:embeddedFont>
    <p:embeddedFont>
      <p:font typeface="Tahoma" pitchFamily="34" charset="0"/>
      <p:regular r:id="rId48"/>
      <p:bold r:id="rId49"/>
    </p:embeddedFont>
    <p:embeddedFont>
      <p:font typeface="华文隶书" pitchFamily="2" charset="-122"/>
      <p:regular r:id="rId50"/>
    </p:embeddedFont>
    <p:embeddedFont>
      <p:font typeface="华文行楷" pitchFamily="2" charset="-122"/>
      <p:regular r:id="rId51"/>
    </p:embeddedFont>
    <p:embeddedFont>
      <p:font typeface="华文中宋" pitchFamily="2" charset="-122"/>
      <p:regular r:id="rId52"/>
    </p:embeddedFont>
    <p:embeddedFont>
      <p:font typeface="楷体_GB2312" charset="-122"/>
      <p:regular r:id="rId53"/>
    </p:embeddedFont>
    <p:embeddedFont>
      <p:font typeface="华文新魏" pitchFamily="2" charset="-122"/>
      <p:regular r:id="rId54"/>
    </p:embeddedFont>
    <p:embeddedFont>
      <p:font typeface="Calibri" pitchFamily="34" charset="0"/>
      <p:regular r:id="rId55"/>
      <p:bold r:id="rId56"/>
      <p:italic r:id="rId57"/>
      <p:boldItalic r:id="rId58"/>
    </p:embeddedFont>
  </p:embeddedFontLst>
  <p:custDataLst>
    <p:tags r:id="rId4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tags" Target="tags/tag1.xml" /><Relationship Id="rId47" Type="http://schemas.openxmlformats.org/officeDocument/2006/relationships/font" Target="fonts/font1.fntdata" /><Relationship Id="rId48" Type="http://schemas.openxmlformats.org/officeDocument/2006/relationships/font" Target="fonts/font2.fntdata" /><Relationship Id="rId49" Type="http://schemas.openxmlformats.org/officeDocument/2006/relationships/font" Target="fonts/font3.fntdata" /><Relationship Id="rId5" Type="http://schemas.openxmlformats.org/officeDocument/2006/relationships/slide" Target="slides/slide3.xml" /><Relationship Id="rId50" Type="http://schemas.openxmlformats.org/officeDocument/2006/relationships/font" Target="fonts/font4.fntdata" /><Relationship Id="rId51" Type="http://schemas.openxmlformats.org/officeDocument/2006/relationships/font" Target="fonts/font5.fntdata" /><Relationship Id="rId52" Type="http://schemas.openxmlformats.org/officeDocument/2006/relationships/font" Target="fonts/font6.fntdata" /><Relationship Id="rId53" Type="http://schemas.openxmlformats.org/officeDocument/2006/relationships/font" Target="fonts/font7.fntdata" /><Relationship Id="rId54" Type="http://schemas.openxmlformats.org/officeDocument/2006/relationships/font" Target="fonts/font8.fntdata" /><Relationship Id="rId55" Type="http://schemas.openxmlformats.org/officeDocument/2006/relationships/font" Target="fonts/font9.fntdata" /><Relationship Id="rId56" Type="http://schemas.openxmlformats.org/officeDocument/2006/relationships/font" Target="fonts/font10.fntdata" /><Relationship Id="rId57" Type="http://schemas.openxmlformats.org/officeDocument/2006/relationships/font" Target="fonts/font11.fntdata" /><Relationship Id="rId58" Type="http://schemas.openxmlformats.org/officeDocument/2006/relationships/font" Target="fonts/font12.fntdata" /><Relationship Id="rId59" Type="http://schemas.openxmlformats.org/officeDocument/2006/relationships/presProps" Target="presProps.xml" /><Relationship Id="rId6" Type="http://schemas.openxmlformats.org/officeDocument/2006/relationships/slide" Target="slides/slide4.xml" /><Relationship Id="rId60" Type="http://schemas.openxmlformats.org/officeDocument/2006/relationships/viewProps" Target="viewProps.xml" /><Relationship Id="rId61" Type="http://schemas.openxmlformats.org/officeDocument/2006/relationships/theme" Target="theme/theme1.xml" /><Relationship Id="rId62" Type="http://schemas.openxmlformats.org/officeDocument/2006/relationships/tableStyles" Target="tableStyles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png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FDE1F-EAF8-4390-A1A2-43686343F92A}" type="datetimeFigureOut">
              <a:rPr lang="zh-CN" altLang="en-US" smtClean="0"/>
              <a:t>2020/8/24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E3D08-B21F-4313-AB07-DC5C0752C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10" Type="http://schemas.openxmlformats.org/officeDocument/2006/relationships/hyperlink" Target="http://www.1ppt.com/fanwen/" TargetMode="External" /><Relationship Id="rId11" Type="http://schemas.openxmlformats.org/officeDocument/2006/relationships/hyperlink" Target="http://www.1ppt.com/shiti/" TargetMode="External" /><Relationship Id="rId12" Type="http://schemas.openxmlformats.org/officeDocument/2006/relationships/hyperlink" Target="http://www.1ppt.com/jiaoan/" TargetMode="External" /><Relationship Id="rId13" Type="http://schemas.openxmlformats.org/officeDocument/2006/relationships/hyperlink" Target="http://www.1ppt.cn/" TargetMode="External" /><Relationship Id="rId14" Type="http://schemas.openxmlformats.org/officeDocument/2006/relationships/hyperlink" Target="http://www.1ppt.com/kejian/" TargetMode="External" /><Relationship Id="rId15" Type="http://schemas.openxmlformats.org/officeDocument/2006/relationships/hyperlink" Target="http://www.1ppt.com/kejian/yuwen/" TargetMode="External" /><Relationship Id="rId16" Type="http://schemas.openxmlformats.org/officeDocument/2006/relationships/hyperlink" Target="http://www.1ppt.com/kejian/shuxue/" TargetMode="External" /><Relationship Id="rId17" Type="http://schemas.openxmlformats.org/officeDocument/2006/relationships/hyperlink" Target="http://www.1ppt.com/kejian/yingyu/" TargetMode="External" /><Relationship Id="rId18" Type="http://schemas.openxmlformats.org/officeDocument/2006/relationships/hyperlink" Target="http://www.1ppt.com/kejian/meishu/" TargetMode="External" /><Relationship Id="rId19" Type="http://schemas.openxmlformats.org/officeDocument/2006/relationships/hyperlink" Target="http://www.1ppt.com/kejian/kexue/" TargetMode="External" /><Relationship Id="rId2" Type="http://schemas.openxmlformats.org/officeDocument/2006/relationships/notesMaster" Target="../notesMasters/notesMaster1.xml" /><Relationship Id="rId20" Type="http://schemas.openxmlformats.org/officeDocument/2006/relationships/hyperlink" Target="http://www.1ppt.com/kejian/wuli/" TargetMode="External" /><Relationship Id="rId21" Type="http://schemas.openxmlformats.org/officeDocument/2006/relationships/hyperlink" Target="http://www.1ppt.com/kejian/huaxue/" TargetMode="External" /><Relationship Id="rId22" Type="http://schemas.openxmlformats.org/officeDocument/2006/relationships/hyperlink" Target="http://www.1ppt.com/kejian/shengwu/" TargetMode="External" /><Relationship Id="rId23" Type="http://schemas.openxmlformats.org/officeDocument/2006/relationships/hyperlink" Target="http://www.1ppt.com/kejian/dili/" TargetMode="External" /><Relationship Id="rId24" Type="http://schemas.openxmlformats.org/officeDocument/2006/relationships/hyperlink" Target="http://www.1ppt.com/kejian/lishi/" TargetMode="External" /><Relationship Id="rId3" Type="http://schemas.openxmlformats.org/officeDocument/2006/relationships/hyperlink" Target="http://www.1ppt.com/moban/" TargetMode="External" /><Relationship Id="rId4" Type="http://schemas.openxmlformats.org/officeDocument/2006/relationships/hyperlink" Target="http://www.1ppt.com/sucai/" TargetMode="External" /><Relationship Id="rId5" Type="http://schemas.openxmlformats.org/officeDocument/2006/relationships/hyperlink" Target="http://www.1ppt.com/beijing/" TargetMode="External" /><Relationship Id="rId6" Type="http://schemas.openxmlformats.org/officeDocument/2006/relationships/hyperlink" Target="http://www.1ppt.com/tubiao/" TargetMode="External" /><Relationship Id="rId7" Type="http://schemas.openxmlformats.org/officeDocument/2006/relationships/hyperlink" Target="http://www.1ppt.com/xiazai/" TargetMode="External" /><Relationship Id="rId8" Type="http://schemas.openxmlformats.org/officeDocument/2006/relationships/hyperlink" Target="http://www.1ppt.com/powerpoint/" TargetMode="External" /><Relationship Id="rId9" Type="http://schemas.openxmlformats.org/officeDocument/2006/relationships/hyperlink" Target="http://www.1ppt.com/ziliao/" TargetMode="Externa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10" Type="http://schemas.openxmlformats.org/officeDocument/2006/relationships/hyperlink" Target="http://www.1ppt.com/fanwen/" TargetMode="External" /><Relationship Id="rId11" Type="http://schemas.openxmlformats.org/officeDocument/2006/relationships/hyperlink" Target="http://www.1ppt.com/shiti/" TargetMode="External" /><Relationship Id="rId12" Type="http://schemas.openxmlformats.org/officeDocument/2006/relationships/hyperlink" Target="http://www.1ppt.com/jiaoan/" TargetMode="External" /><Relationship Id="rId13" Type="http://schemas.openxmlformats.org/officeDocument/2006/relationships/hyperlink" Target="http://www.1ppt.cn/" TargetMode="External" /><Relationship Id="rId14" Type="http://schemas.openxmlformats.org/officeDocument/2006/relationships/hyperlink" Target="http://www.1ppt.com/kejian/" TargetMode="External" /><Relationship Id="rId15" Type="http://schemas.openxmlformats.org/officeDocument/2006/relationships/hyperlink" Target="http://www.1ppt.com/kejian/yuwen/" TargetMode="External" /><Relationship Id="rId16" Type="http://schemas.openxmlformats.org/officeDocument/2006/relationships/hyperlink" Target="http://www.1ppt.com/kejian/shuxue/" TargetMode="External" /><Relationship Id="rId17" Type="http://schemas.openxmlformats.org/officeDocument/2006/relationships/hyperlink" Target="http://www.1ppt.com/kejian/yingyu/" TargetMode="External" /><Relationship Id="rId18" Type="http://schemas.openxmlformats.org/officeDocument/2006/relationships/hyperlink" Target="http://www.1ppt.com/kejian/meishu/" TargetMode="External" /><Relationship Id="rId19" Type="http://schemas.openxmlformats.org/officeDocument/2006/relationships/hyperlink" Target="http://www.1ppt.com/kejian/kexue/" TargetMode="External" /><Relationship Id="rId2" Type="http://schemas.openxmlformats.org/officeDocument/2006/relationships/notesMaster" Target="../notesMasters/notesMaster1.xml" /><Relationship Id="rId20" Type="http://schemas.openxmlformats.org/officeDocument/2006/relationships/hyperlink" Target="http://www.1ppt.com/kejian/wuli/" TargetMode="External" /><Relationship Id="rId21" Type="http://schemas.openxmlformats.org/officeDocument/2006/relationships/hyperlink" Target="http://www.1ppt.com/kejian/huaxue/" TargetMode="External" /><Relationship Id="rId22" Type="http://schemas.openxmlformats.org/officeDocument/2006/relationships/hyperlink" Target="http://www.1ppt.com/kejian/shengwu/" TargetMode="External" /><Relationship Id="rId23" Type="http://schemas.openxmlformats.org/officeDocument/2006/relationships/hyperlink" Target="http://www.1ppt.com/kejian/dili/" TargetMode="External" /><Relationship Id="rId24" Type="http://schemas.openxmlformats.org/officeDocument/2006/relationships/hyperlink" Target="http://www.1ppt.com/kejian/lishi/" TargetMode="External" /><Relationship Id="rId3" Type="http://schemas.openxmlformats.org/officeDocument/2006/relationships/hyperlink" Target="http://www.1ppt.com/moban/" TargetMode="External" /><Relationship Id="rId4" Type="http://schemas.openxmlformats.org/officeDocument/2006/relationships/hyperlink" Target="http://www.1ppt.com/sucai/" TargetMode="External" /><Relationship Id="rId5" Type="http://schemas.openxmlformats.org/officeDocument/2006/relationships/hyperlink" Target="http://www.1ppt.com/beijing/" TargetMode="External" /><Relationship Id="rId6" Type="http://schemas.openxmlformats.org/officeDocument/2006/relationships/hyperlink" Target="http://www.1ppt.com/tubiao/" TargetMode="External" /><Relationship Id="rId7" Type="http://schemas.openxmlformats.org/officeDocument/2006/relationships/hyperlink" Target="http://www.1ppt.com/xiazai/" TargetMode="External" /><Relationship Id="rId8" Type="http://schemas.openxmlformats.org/officeDocument/2006/relationships/hyperlink" Target="http://www.1ppt.com/powerpoint/" TargetMode="External" /><Relationship Id="rId9" Type="http://schemas.openxmlformats.org/officeDocument/2006/relationships/hyperlink" Target="http://www.1ppt.com/ziliao/" TargetMode="Externa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10" Type="http://schemas.openxmlformats.org/officeDocument/2006/relationships/hyperlink" Target="http://www.1ppt.com/fanwen/" TargetMode="External" /><Relationship Id="rId11" Type="http://schemas.openxmlformats.org/officeDocument/2006/relationships/hyperlink" Target="http://www.1ppt.com/shiti/" TargetMode="External" /><Relationship Id="rId12" Type="http://schemas.openxmlformats.org/officeDocument/2006/relationships/hyperlink" Target="http://www.1ppt.com/jiaoan/" TargetMode="External" /><Relationship Id="rId13" Type="http://schemas.openxmlformats.org/officeDocument/2006/relationships/hyperlink" Target="http://www.1ppt.cn/" TargetMode="External" /><Relationship Id="rId14" Type="http://schemas.openxmlformats.org/officeDocument/2006/relationships/hyperlink" Target="http://www.1ppt.com/kejian/" TargetMode="External" /><Relationship Id="rId15" Type="http://schemas.openxmlformats.org/officeDocument/2006/relationships/hyperlink" Target="http://www.1ppt.com/kejian/yuwen/" TargetMode="External" /><Relationship Id="rId16" Type="http://schemas.openxmlformats.org/officeDocument/2006/relationships/hyperlink" Target="http://www.1ppt.com/kejian/shuxue/" TargetMode="External" /><Relationship Id="rId17" Type="http://schemas.openxmlformats.org/officeDocument/2006/relationships/hyperlink" Target="http://www.1ppt.com/kejian/yingyu/" TargetMode="External" /><Relationship Id="rId18" Type="http://schemas.openxmlformats.org/officeDocument/2006/relationships/hyperlink" Target="http://www.1ppt.com/kejian/meishu/" TargetMode="External" /><Relationship Id="rId19" Type="http://schemas.openxmlformats.org/officeDocument/2006/relationships/hyperlink" Target="http://www.1ppt.com/kejian/kexue/" TargetMode="External" /><Relationship Id="rId2" Type="http://schemas.openxmlformats.org/officeDocument/2006/relationships/notesMaster" Target="../notesMasters/notesMaster1.xml" /><Relationship Id="rId20" Type="http://schemas.openxmlformats.org/officeDocument/2006/relationships/hyperlink" Target="http://www.1ppt.com/kejian/wuli/" TargetMode="External" /><Relationship Id="rId21" Type="http://schemas.openxmlformats.org/officeDocument/2006/relationships/hyperlink" Target="http://www.1ppt.com/kejian/huaxue/" TargetMode="External" /><Relationship Id="rId22" Type="http://schemas.openxmlformats.org/officeDocument/2006/relationships/hyperlink" Target="http://www.1ppt.com/kejian/shengwu/" TargetMode="External" /><Relationship Id="rId23" Type="http://schemas.openxmlformats.org/officeDocument/2006/relationships/hyperlink" Target="http://www.1ppt.com/kejian/dili/" TargetMode="External" /><Relationship Id="rId24" Type="http://schemas.openxmlformats.org/officeDocument/2006/relationships/hyperlink" Target="http://www.1ppt.com/kejian/lishi/" TargetMode="External" /><Relationship Id="rId3" Type="http://schemas.openxmlformats.org/officeDocument/2006/relationships/hyperlink" Target="http://www.1ppt.com/moban/" TargetMode="External" /><Relationship Id="rId4" Type="http://schemas.openxmlformats.org/officeDocument/2006/relationships/hyperlink" Target="http://www.1ppt.com/sucai/" TargetMode="External" /><Relationship Id="rId5" Type="http://schemas.openxmlformats.org/officeDocument/2006/relationships/hyperlink" Target="http://www.1ppt.com/beijing/" TargetMode="External" /><Relationship Id="rId6" Type="http://schemas.openxmlformats.org/officeDocument/2006/relationships/hyperlink" Target="http://www.1ppt.com/tubiao/" TargetMode="External" /><Relationship Id="rId7" Type="http://schemas.openxmlformats.org/officeDocument/2006/relationships/hyperlink" Target="http://www.1ppt.com/xiazai/" TargetMode="External" /><Relationship Id="rId8" Type="http://schemas.openxmlformats.org/officeDocument/2006/relationships/hyperlink" Target="http://www.1ppt.com/powerpoint/" TargetMode="External" /><Relationship Id="rId9" Type="http://schemas.openxmlformats.org/officeDocument/2006/relationships/hyperlink" Target="http://www.1ppt.com/ziliao/" TargetMode="Externa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E3D08-B21F-4313-AB07-DC5C0752C40F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E3D08-B21F-4313-AB07-DC5C0752C40F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E3D08-B21F-4313-AB07-DC5C0752C40F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Group 3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54" name="Group 6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6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5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6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2062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063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064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25C959C-1C47-4E8B-A750-05CCF61E203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1AC4D9-9B71-4880-B2ED-88199D43907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A3E85F-BC5C-4C5D-9090-757479CFEAE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pPr lvl="0"/>
              <a:t>2020/8/24 Monday</a:t>
            </a:fld>
            <a:endParaRPr lang="zh-CN" altLang="en-US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9EF88-EF5C-4942-9C58-400B72754F1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A3140A-E067-40A9-BB71-AA173FBD7C0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CBB9FA-247D-4AC5-8BFD-C6D9B5EEA754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88CB1A-98DD-4EE4-BBBE-A735225E526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5F0CFC-F6EC-4EA9-88AD-703AF9E7FD3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16C3E3-1401-4553-A651-58035E93BC24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9BEEDB-2C4A-449D-9F9F-2AE98A54C99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386648-656C-4DC9-9760-A04643AD0B3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617538"/>
            <a:ext cx="779303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/>
            </a:lvl1pPr>
          </a:lstStyle>
          <a:p>
            <a:endParaRPr lang="en-US" altLang="zh-CN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/>
            </a:lvl1pPr>
          </a:lstStyle>
          <a:p>
            <a:endParaRPr lang="en-US" altLang="zh-CN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0" sz="1400"/>
            </a:lvl1pPr>
          </a:lstStyle>
          <a:p>
            <a:fld id="{4F9F7AF9-BBA1-4FE9-85C7-970A3FD26B29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6.xml" TargetMode="Internal" /><Relationship Id="rId3" Type="http://schemas.openxmlformats.org/officeDocument/2006/relationships/slide" Target="slide7.xml" TargetMode="Internal" /><Relationship Id="rId4" Type="http://schemas.openxmlformats.org/officeDocument/2006/relationships/oleObject" Target="../embeddings/oleObject1.bin" TargetMode="Internal" /><Relationship Id="rId5" Type="http://schemas.openxmlformats.org/officeDocument/2006/relationships/image" Target="../media/image5.png" /><Relationship Id="rId6" Type="http://schemas.openxmlformats.org/officeDocument/2006/relationships/vmlDrawing" Target="../drawings/vmlDrawing1.v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15.xml" TargetMode="Internal" /><Relationship Id="rId3" Type="http://schemas.openxmlformats.org/officeDocument/2006/relationships/slide" Target="slide17.xml" TargetMode="Internal" /><Relationship Id="rId4" Type="http://schemas.openxmlformats.org/officeDocument/2006/relationships/image" Target="../media/image6.gif" /><Relationship Id="rId5" Type="http://schemas.openxmlformats.org/officeDocument/2006/relationships/slide" Target="slide18.xml" TargetMode="In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audio" Target="../media/audio11.wav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Relationship Id="rId4" Type="http://schemas.openxmlformats.org/officeDocument/2006/relationships/slide" Target="slide14.xml" TargetMode="Internal" /><Relationship Id="rId5" Type="http://schemas.openxmlformats.org/officeDocument/2006/relationships/image" Target="../media/image9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3.png" /><Relationship Id="rId11" Type="http://schemas.openxmlformats.org/officeDocument/2006/relationships/vmlDrawing" Target="../drawings/vmlDrawing2.vml" /><Relationship Id="rId2" Type="http://schemas.openxmlformats.org/officeDocument/2006/relationships/slide" Target="slide19.xml" TargetMode="Internal" /><Relationship Id="rId3" Type="http://schemas.openxmlformats.org/officeDocument/2006/relationships/slide" Target="slide20.xml" TargetMode="Internal" /><Relationship Id="rId4" Type="http://schemas.openxmlformats.org/officeDocument/2006/relationships/image" Target="../media/image11.jpeg" /><Relationship Id="rId5" Type="http://schemas.openxmlformats.org/officeDocument/2006/relationships/slide" Target="slide23.xml" TargetMode="Internal" /><Relationship Id="rId6" Type="http://schemas.openxmlformats.org/officeDocument/2006/relationships/image" Target="../media/image12.gif" /><Relationship Id="rId7" Type="http://schemas.openxmlformats.org/officeDocument/2006/relationships/slide" Target="slide25.xml" TargetMode="Internal" /><Relationship Id="rId8" Type="http://schemas.openxmlformats.org/officeDocument/2006/relationships/slide" Target="slide18.xml" TargetMode="Internal" /><Relationship Id="rId9" Type="http://schemas.openxmlformats.org/officeDocument/2006/relationships/oleObject" Target="../embeddings/oleObject2.bin" TargetMode="Interna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image" Target="../media/image4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5.png" /><Relationship Id="rId4" Type="http://schemas.openxmlformats.org/officeDocument/2006/relationships/image" Target="../media/image4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jpeg" /><Relationship Id="rId3" Type="http://schemas.openxmlformats.org/officeDocument/2006/relationships/audio" Target="../media/audio33.wav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Relationship Id="rId3" Type="http://schemas.openxmlformats.org/officeDocument/2006/relationships/image" Target="../media/image4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4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jpe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Relationship Id="rId3" Type="http://schemas.openxmlformats.org/officeDocument/2006/relationships/image" Target="../media/image2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Relationship Id="rId3" Type="http://schemas.openxmlformats.org/officeDocument/2006/relationships/audio" Target="../media/audio22.wav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89" name="文本框 122888"/>
          <p:cNvSpPr txBox="1"/>
          <p:nvPr/>
        </p:nvSpPr>
        <p:spPr>
          <a:xfrm>
            <a:off x="5239385" y="1295400"/>
            <a:ext cx="3197860" cy="6619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zh-CN" altLang="en-US" sz="3600" b="1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岱宗夫如何？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齐鲁青未了。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造化钟神秀，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阴阳割昏晓。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荡胸生层云，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决眦入归鸟。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会当凌绝顶，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一览众山小。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890" name="文本框 122889"/>
          <p:cNvSpPr txBox="1"/>
          <p:nvPr/>
        </p:nvSpPr>
        <p:spPr>
          <a:xfrm>
            <a:off x="3352800" y="304800"/>
            <a:ext cx="38100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 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望岳</a:t>
            </a:r>
            <a:endParaRPr lang="zh-CN" altLang="en-US" sz="6000" b="1">
              <a:solidFill>
                <a:srgbClr val="FF00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22891" name="文本框 122890"/>
          <p:cNvSpPr txBox="1"/>
          <p:nvPr/>
        </p:nvSpPr>
        <p:spPr>
          <a:xfrm>
            <a:off x="7433310" y="928370"/>
            <a:ext cx="914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杜甫</a:t>
            </a:r>
            <a:endParaRPr lang="zh-CN" altLang="en-US" sz="1800" b="1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258888" y="260350"/>
            <a:ext cx="4438650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5400" b="1">
                <a:solidFill>
                  <a:srgbClr val="CC0000"/>
                </a:solidFill>
                <a:ea typeface="华文中宋" panose="02010600040101010101" pitchFamily="2" charset="-122"/>
              </a:rPr>
              <a:t>检查自学</a:t>
            </a:r>
            <a:endParaRPr lang="zh-CN" altLang="en-US" sz="2800" b="1">
              <a:solidFill>
                <a:srgbClr val="CC0000"/>
              </a:solidFill>
              <a:ea typeface="华文中宋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翻译，注意红色字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0" y="1981200"/>
            <a:ext cx="9144000" cy="333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en-US" altLang="zh-CN" sz="2800" b="1">
                <a:solidFill>
                  <a:schemeClr val="tx2"/>
                </a:solidFill>
              </a:rPr>
              <a:t>1</a:t>
            </a:r>
            <a:r>
              <a:rPr lang="zh-CN" altLang="en-US" sz="2800" b="1">
                <a:solidFill>
                  <a:schemeClr val="tx2"/>
                </a:solidFill>
              </a:rPr>
              <a:t>、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当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其南北分者，古长城也</a:t>
            </a:r>
          </a:p>
          <a:p>
            <a:pPr>
              <a:spcBef>
                <a:spcPct val="10000"/>
              </a:spcBef>
            </a:pP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、今所经中岭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及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山巅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崖限当道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者，世皆谓之天门云</a:t>
            </a:r>
          </a:p>
          <a:p>
            <a:pPr>
              <a:spcBef>
                <a:spcPct val="10000"/>
              </a:spcBef>
            </a:pP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及既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上，苍山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负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雪，明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烛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天南</a:t>
            </a:r>
          </a:p>
          <a:p>
            <a:pPr>
              <a:spcBef>
                <a:spcPct val="10000"/>
              </a:spcBef>
            </a:pP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、望晚日照城郭，汶水、徂徕如画，而半山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居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雾若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带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然</a:t>
            </a:r>
          </a:p>
          <a:p>
            <a:pPr>
              <a:spcBef>
                <a:spcPct val="10000"/>
              </a:spcBef>
            </a:pP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稍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见云中白若樗蒱数十立者，山也</a:t>
            </a:r>
          </a:p>
          <a:p>
            <a:pPr>
              <a:spcBef>
                <a:spcPct val="10000"/>
              </a:spcBef>
            </a:pP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6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、回视日观以西峰，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或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得日或否，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绛皓驳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色，而皆若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偻</a:t>
            </a:r>
            <a:endParaRPr lang="zh-CN" altLang="en-US" sz="2800" b="1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10000"/>
              </a:spcBef>
            </a:pP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7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其远古刻尽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漫失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zh-CN" altLang="en-US" sz="28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僻不当道者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，皆不及往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5903913" y="188913"/>
            <a:ext cx="3240087" cy="1409700"/>
          </a:xfrm>
          <a:prstGeom prst="rect">
            <a:avLst/>
          </a:prstGeom>
          <a:noFill/>
          <a:ln w="76200" cmpd="tri">
            <a:solidFill>
              <a:srgbClr val="CC0000"/>
            </a:solidFill>
            <a:miter lim="800000"/>
          </a:ln>
          <a:effectLst>
            <a:prstShdw prst="shdw18" dist="17961" dir="13500000">
              <a:srgbClr val="CC0000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直译为主  意译为辅</a:t>
            </a:r>
          </a:p>
          <a:p>
            <a:pPr>
              <a:spcBef>
                <a:spcPct val="20000"/>
              </a:spcBef>
            </a:pPr>
            <a:r>
              <a:rPr lang="zh-CN" altLang="en-US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准确理解  对应翻译</a:t>
            </a:r>
          </a:p>
          <a:p>
            <a:pPr>
              <a:spcBef>
                <a:spcPct val="20000"/>
              </a:spcBef>
            </a:pPr>
            <a:r>
              <a:rPr lang="zh-CN" altLang="en-US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调整词序  合乎规范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960438"/>
            <a:ext cx="8686800" cy="5178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447800" y="1828800"/>
            <a:ext cx="5715000" cy="436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望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晚日照城郭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日夜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望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将军至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先达德隆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望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尊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在丁卯三月之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望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吾视其辙乱，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望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其旗靡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河伯始旋其面目，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望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洋向若而叹曰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吾尝跂而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望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矣</a:t>
            </a:r>
          </a:p>
        </p:txBody>
      </p:sp>
      <p:sp>
        <p:nvSpPr>
          <p:cNvPr id="31748" name="AutoShape 4"/>
          <p:cNvSpPr/>
          <p:nvPr/>
        </p:nvSpPr>
        <p:spPr bwMode="auto">
          <a:xfrm>
            <a:off x="1187450" y="2060575"/>
            <a:ext cx="304800" cy="3886200"/>
          </a:xfrm>
          <a:prstGeom prst="leftBrace">
            <a:avLst>
              <a:gd name="adj1" fmla="val 106250"/>
              <a:gd name="adj2" fmla="val 50000"/>
            </a:avLst>
          </a:prstGeom>
          <a:noFill/>
          <a:ln w="25400">
            <a:solidFill>
              <a:srgbClr val="00FF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468313" y="36449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华文中宋" panose="02010600040101010101" pitchFamily="2" charset="-122"/>
              </a:rPr>
              <a:t>望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1524000" y="762000"/>
            <a:ext cx="3962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CC0000"/>
                </a:solidFill>
                <a:ea typeface="华文中宋" panose="02010600040101010101" pitchFamily="2" charset="-122"/>
              </a:rPr>
              <a:t>积 累 词 语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4716463" y="1844675"/>
            <a:ext cx="1828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远看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4708525" y="2430463"/>
            <a:ext cx="895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盼望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4716463" y="3068638"/>
            <a:ext cx="1066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名望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4716463" y="3716338"/>
            <a:ext cx="35274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农历每月的十五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5435600" y="4365625"/>
            <a:ext cx="914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远看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6948488" y="4724400"/>
            <a:ext cx="19812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和</a:t>
            </a:r>
            <a:r>
              <a:rPr lang="zh-CN" altLang="en-US" sz="28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洋</a:t>
            </a:r>
            <a:r>
              <a:rPr lang="zh-CN" altLang="en-US" sz="28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构成连绵词，仰视的样子</a:t>
            </a: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4067175" y="5661025"/>
            <a:ext cx="1295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远望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 build="p"/>
      <p:bldP spid="31752" grpId="0" build="p"/>
      <p:bldP spid="31753" grpId="0" build="p"/>
      <p:bldP spid="31754" grpId="0" build="p"/>
      <p:bldP spid="31755" grpId="0" build="p"/>
      <p:bldP spid="31756" grpId="0" build="p"/>
      <p:bldP spid="3175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331913" y="2276475"/>
            <a:ext cx="6769100" cy="244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与子颖</a:t>
            </a:r>
            <a:r>
              <a:rPr lang="zh-CN" altLang="en-US" sz="28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坐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日观亭，待日出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项王乃受璧，置之</a:t>
            </a:r>
            <a:r>
              <a:rPr lang="zh-CN" altLang="en-US" sz="28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坐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上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王曰：“何坐？”曰：“ </a:t>
            </a:r>
            <a:r>
              <a:rPr lang="zh-CN" altLang="en-US" sz="28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坐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盗。”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来归相怨怒，但</a:t>
            </a:r>
            <a:r>
              <a:rPr lang="zh-CN" altLang="en-US" sz="28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坐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观罗敷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524000" y="762000"/>
            <a:ext cx="3810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CC0000"/>
                </a:solidFill>
                <a:ea typeface="华文中宋" panose="02010600040101010101" pitchFamily="2" charset="-122"/>
              </a:rPr>
              <a:t>积 累  词 语</a:t>
            </a:r>
          </a:p>
        </p:txBody>
      </p:sp>
      <p:sp>
        <p:nvSpPr>
          <p:cNvPr id="32772" name="AutoShape 4"/>
          <p:cNvSpPr/>
          <p:nvPr/>
        </p:nvSpPr>
        <p:spPr bwMode="auto">
          <a:xfrm>
            <a:off x="1042988" y="2492375"/>
            <a:ext cx="215900" cy="2305050"/>
          </a:xfrm>
          <a:prstGeom prst="leftBrace">
            <a:avLst>
              <a:gd name="adj1" fmla="val 88971"/>
              <a:gd name="adj2" fmla="val 50000"/>
            </a:avLst>
          </a:prstGeom>
          <a:noFill/>
          <a:ln w="25400">
            <a:solidFill>
              <a:srgbClr val="00FF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95288" y="3357563"/>
            <a:ext cx="838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华文中宋" panose="02010600040101010101" pitchFamily="2" charset="-122"/>
              </a:rPr>
              <a:t>坐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6227763" y="2276475"/>
            <a:ext cx="106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坐在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6084888" y="2924175"/>
            <a:ext cx="27352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通</a:t>
            </a:r>
            <a:r>
              <a:rPr lang="zh-CN" altLang="en-US" sz="28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座</a:t>
            </a:r>
            <a:r>
              <a:rPr lang="zh-CN" altLang="en-US" sz="28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，座位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6011863" y="4221163"/>
            <a:ext cx="1828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因为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6877050" y="3573463"/>
            <a:ext cx="990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犯罪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build="p"/>
      <p:bldP spid="32775" grpId="0" build="p"/>
      <p:bldP spid="32776" grpId="0" build="p"/>
      <p:bldP spid="3277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981200" y="762000"/>
            <a:ext cx="4038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CC0000"/>
                </a:solidFill>
                <a:ea typeface="华文中宋" panose="02010600040101010101" pitchFamily="2" charset="-122"/>
              </a:rPr>
              <a:t>积 累 词 语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066800" y="1905000"/>
            <a:ext cx="5486400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其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阴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，济水东流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朝晖夕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阴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，气象万千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孙膑以刑徒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阴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见，说齐使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352800" y="3662363"/>
            <a:ext cx="5410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143000" y="4114800"/>
            <a:ext cx="5334000" cy="244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回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视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日观以西峰，或得日或否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视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五人之死，轻重固何如哉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后之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视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今，亦犹今之视昔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顾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视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无可置者</a:t>
            </a:r>
          </a:p>
        </p:txBody>
      </p:sp>
      <p:sp>
        <p:nvSpPr>
          <p:cNvPr id="33798" name="AutoShape 6"/>
          <p:cNvSpPr/>
          <p:nvPr/>
        </p:nvSpPr>
        <p:spPr bwMode="auto">
          <a:xfrm>
            <a:off x="990600" y="2133600"/>
            <a:ext cx="152400" cy="1371600"/>
          </a:xfrm>
          <a:prstGeom prst="leftBrace">
            <a:avLst>
              <a:gd name="adj1" fmla="val 75000"/>
              <a:gd name="adj2" fmla="val 50000"/>
            </a:avLst>
          </a:prstGeom>
          <a:noFill/>
          <a:ln w="25400">
            <a:solidFill>
              <a:srgbClr val="00FF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304800" y="25908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华文中宋" panose="02010600040101010101" pitchFamily="2" charset="-122"/>
              </a:rPr>
              <a:t>阴</a:t>
            </a:r>
          </a:p>
        </p:txBody>
      </p:sp>
      <p:sp>
        <p:nvSpPr>
          <p:cNvPr id="33800" name="AutoShape 8"/>
          <p:cNvSpPr/>
          <p:nvPr/>
        </p:nvSpPr>
        <p:spPr bwMode="auto">
          <a:xfrm>
            <a:off x="971550" y="4437063"/>
            <a:ext cx="228600" cy="1905000"/>
          </a:xfrm>
          <a:prstGeom prst="leftBrace">
            <a:avLst>
              <a:gd name="adj1" fmla="val 69444"/>
              <a:gd name="adj2" fmla="val 50000"/>
            </a:avLst>
          </a:prstGeom>
          <a:noFill/>
          <a:ln w="25400">
            <a:solidFill>
              <a:srgbClr val="00FF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323850" y="5084763"/>
            <a:ext cx="5334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华文中宋" panose="02010600040101010101" pitchFamily="2" charset="-122"/>
              </a:rPr>
              <a:t>视</a:t>
            </a: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5029200" y="1897063"/>
            <a:ext cx="1828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山的北面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5105400" y="2514600"/>
            <a:ext cx="1828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阴暗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5486400" y="3200400"/>
            <a:ext cx="2667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暗中，暗暗地</a:t>
            </a: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6172200" y="4191000"/>
            <a:ext cx="914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看</a:t>
            </a: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5867400" y="4800600"/>
            <a:ext cx="167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比较</a:t>
            </a: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5486400" y="5410200"/>
            <a:ext cx="99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看待</a:t>
            </a: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4648200" y="6019800"/>
            <a:ext cx="1295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2" grpId="0" build="p"/>
      <p:bldP spid="33803" grpId="0" build="p"/>
      <p:bldP spid="33804" grpId="0" build="p"/>
      <p:bldP spid="33805" grpId="0" build="p"/>
      <p:bldP spid="33806" grpId="0" build="p"/>
      <p:bldP spid="33807" grpId="0" build="p"/>
      <p:bldP spid="3380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-1863725"/>
            <a:ext cx="8686800" cy="517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1295400" y="1849438"/>
            <a:ext cx="640080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千里之行，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始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于足下</a:t>
            </a: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唐浮图慧褒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始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舍于其址</a:t>
            </a: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余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始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循以入</a:t>
            </a: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至丹以荆卿为计，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始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速祸焉</a:t>
            </a: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庭中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始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为篱，已为墙</a:t>
            </a: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日影反照，室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始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洞然</a:t>
            </a: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燕赵之君主，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始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有远略</a:t>
            </a: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于是焉河伯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始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旋其面目</a:t>
            </a:r>
          </a:p>
        </p:txBody>
      </p:sp>
      <p:sp>
        <p:nvSpPr>
          <p:cNvPr id="34820" name="AutoShape 4"/>
          <p:cNvSpPr/>
          <p:nvPr/>
        </p:nvSpPr>
        <p:spPr bwMode="auto">
          <a:xfrm>
            <a:off x="1066800" y="2057400"/>
            <a:ext cx="192088" cy="3748088"/>
          </a:xfrm>
          <a:prstGeom prst="leftBrace">
            <a:avLst>
              <a:gd name="adj1" fmla="val 162603"/>
              <a:gd name="adj2" fmla="val 50000"/>
            </a:avLst>
          </a:prstGeom>
          <a:noFill/>
          <a:ln w="25400">
            <a:solidFill>
              <a:srgbClr val="00FF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395288" y="3644900"/>
            <a:ext cx="685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华文中宋" panose="02010600040101010101" pitchFamily="2" charset="-122"/>
              </a:rPr>
              <a:t>始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1981200" y="838200"/>
            <a:ext cx="4419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CC0000"/>
                </a:solidFill>
                <a:ea typeface="华文中宋" panose="02010600040101010101" pitchFamily="2" charset="-122"/>
              </a:rPr>
              <a:t>积 累 词 语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5029200" y="1828800"/>
            <a:ext cx="1143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开始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5076825" y="2349500"/>
            <a:ext cx="1447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当初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5076825" y="2852738"/>
            <a:ext cx="914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开始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5795963" y="3357563"/>
            <a:ext cx="838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才</a:t>
            </a: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4932363" y="3933825"/>
            <a:ext cx="1295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起初</a:t>
            </a: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5003800" y="4437063"/>
            <a:ext cx="1371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才</a:t>
            </a: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5219700" y="4941888"/>
            <a:ext cx="23050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最初，当初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5219700" y="5445125"/>
            <a:ext cx="106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uild="p"/>
      <p:bldP spid="34824" grpId="0" build="p"/>
      <p:bldP spid="34825" grpId="0" build="p"/>
      <p:bldP spid="34826" grpId="0" build="p"/>
      <p:bldP spid="34827" grpId="0" build="p"/>
      <p:bldP spid="34828" grpId="0" build="p"/>
      <p:bldP spid="34829" grpId="0" build="p"/>
      <p:bldP spid="3483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5" name="文本框 18434"/>
          <p:cNvSpPr txBox="1"/>
          <p:nvPr/>
        </p:nvSpPr>
        <p:spPr>
          <a:xfrm>
            <a:off x="914400" y="1676400"/>
            <a:ext cx="1828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8" name="矩形 18437"/>
          <p:cNvSpPr/>
          <p:nvPr/>
        </p:nvSpPr>
        <p:spPr>
          <a:xfrm>
            <a:off x="1219200" y="1143000"/>
            <a:ext cx="6934200" cy="3810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整体感知理清思路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1143000"/>
          </a:xfrm>
        </p:spPr>
        <p:txBody>
          <a:bodyPr anchor="ctr"/>
          <a:lstStyle/>
          <a:p>
            <a:r>
              <a:rPr lang="zh-CN" altLang="en-US" sz="4000" b="1">
                <a:latin typeface="华文行楷" panose="02010800040101010101" pitchFamily="2" charset="-122"/>
                <a:ea typeface="华文行楷" panose="02010800040101010101" pitchFamily="2" charset="-122"/>
              </a:rPr>
              <a:t>全文共五段，每一段的要点是什么</a:t>
            </a:r>
            <a:r>
              <a:rPr lang="zh-CN" altLang="en-US" sz="6000" b="1">
                <a:latin typeface="华文行楷" panose="02010800040101010101" pitchFamily="2" charset="-122"/>
                <a:ea typeface="华文行楷" panose="02010800040101010101" pitchFamily="2" charset="-122"/>
                <a:hlinkClick r:id="rId2" action="ppaction://hlinksldjump"/>
              </a:rPr>
              <a:t>？</a:t>
            </a:r>
            <a:endParaRPr lang="zh-CN" altLang="en-US" sz="6000" b="1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3731" name="文本占位符 73730"/>
          <p:cNvSpPr>
            <a:spLocks noGrp="1"/>
          </p:cNvSpPr>
          <p:nvPr>
            <p:ph type="body" idx="1"/>
          </p:nvPr>
        </p:nvSpPr>
        <p:spPr>
          <a:xfrm>
            <a:off x="762000" y="1676400"/>
            <a:ext cx="7772400" cy="4114800"/>
          </a:xfrm>
        </p:spPr>
        <p:txBody>
          <a:bodyPr/>
          <a:lstStyle/>
          <a:p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第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一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段：总写泰山的地理形势，点出泰   山及其最高峰</a:t>
            </a:r>
            <a:r>
              <a:rPr lang="en-US" altLang="zh-CN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日观峰的位置。</a:t>
            </a:r>
          </a:p>
          <a:p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第</a:t>
            </a:r>
            <a:r>
              <a:rPr lang="zh-CN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二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段：记述登山经过，着力叙写登山的艰难和到达山巅后所见到的景象。</a:t>
            </a:r>
          </a:p>
          <a:p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第三段：集中 描写泰山日出后的景象。</a:t>
            </a:r>
          </a:p>
          <a:p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第四段：介绍泰山的人文景观。</a:t>
            </a:r>
          </a:p>
          <a:p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第五段：介绍泰山的自然景观。</a:t>
            </a:r>
          </a:p>
        </p:txBody>
      </p:sp>
      <p:sp>
        <p:nvSpPr>
          <p:cNvPr id="73732" name="文本框 73731"/>
          <p:cNvSpPr txBox="1"/>
          <p:nvPr/>
        </p:nvSpPr>
        <p:spPr>
          <a:xfrm>
            <a:off x="7924800" y="3649663"/>
            <a:ext cx="762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73733" name="对象 73732">
            <a:hlinkClick r:id="rId3" action="ppaction://hlinksldjump"/>
          </p:cNvPr>
          <p:cNvGraphicFramePr/>
          <p:nvPr/>
        </p:nvGraphicFramePr>
        <p:xfrm>
          <a:off x="8229600" y="3657600"/>
          <a:ext cx="428625" cy="6096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4" imgW="142933" imgH="142933" progId="">
                  <p:embed/>
                </p:oleObj>
              </mc:Choice>
              <mc:Fallback>
                <p:oleObj r:id="rId4" imgW="142933" imgH="142933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29600" y="3657600"/>
                        <a:ext cx="428625" cy="609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6000" b="1">
                <a:solidFill>
                  <a:srgbClr val="FF0000"/>
                </a:solidFill>
              </a:rPr>
              <a:t>思          路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923925" y="3001963"/>
            <a:ext cx="549275" cy="22558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交代泰山位置</a:t>
            </a:r>
          </a:p>
        </p:txBody>
      </p:sp>
      <p:sp>
        <p:nvSpPr>
          <p:cNvPr id="21509" name="文本框 21508"/>
          <p:cNvSpPr txBox="1"/>
          <p:nvPr/>
        </p:nvSpPr>
        <p:spPr>
          <a:xfrm>
            <a:off x="1447800" y="373380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sz="240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21510" name="燕尾形箭头 21509"/>
          <p:cNvSpPr/>
          <p:nvPr/>
        </p:nvSpPr>
        <p:spPr>
          <a:xfrm>
            <a:off x="1447800" y="3657600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0" name="文本框 21519"/>
          <p:cNvSpPr txBox="1"/>
          <p:nvPr/>
        </p:nvSpPr>
        <p:spPr>
          <a:xfrm>
            <a:off x="2524125" y="3154363"/>
            <a:ext cx="549275" cy="18748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21" name="文本框 21520"/>
          <p:cNvSpPr txBox="1"/>
          <p:nvPr/>
        </p:nvSpPr>
        <p:spPr>
          <a:xfrm>
            <a:off x="2524125" y="3001963"/>
            <a:ext cx="549275" cy="19510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记述登山过程</a:t>
            </a:r>
          </a:p>
        </p:txBody>
      </p:sp>
      <p:sp>
        <p:nvSpPr>
          <p:cNvPr id="21522" name="文本框 21521"/>
          <p:cNvSpPr txBox="1"/>
          <p:nvPr/>
        </p:nvSpPr>
        <p:spPr>
          <a:xfrm>
            <a:off x="3200400" y="3525838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25" name="文本框 21524"/>
          <p:cNvSpPr txBox="1"/>
          <p:nvPr/>
        </p:nvSpPr>
        <p:spPr>
          <a:xfrm>
            <a:off x="3200400" y="3678238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26" name="燕尾形箭头 21525"/>
          <p:cNvSpPr/>
          <p:nvPr/>
        </p:nvSpPr>
        <p:spPr>
          <a:xfrm>
            <a:off x="3048000" y="3657600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7" name="文本框 21526"/>
          <p:cNvSpPr txBox="1"/>
          <p:nvPr/>
        </p:nvSpPr>
        <p:spPr>
          <a:xfrm>
            <a:off x="4114800" y="320040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29" name="文本框 21528"/>
          <p:cNvSpPr txBox="1"/>
          <p:nvPr/>
        </p:nvSpPr>
        <p:spPr>
          <a:xfrm>
            <a:off x="4200525" y="3154363"/>
            <a:ext cx="549275" cy="16462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30" name="文本框 21529"/>
          <p:cNvSpPr txBox="1"/>
          <p:nvPr/>
        </p:nvSpPr>
        <p:spPr>
          <a:xfrm>
            <a:off x="4048125" y="3001963"/>
            <a:ext cx="549275" cy="19510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描绘日出美景</a:t>
            </a:r>
          </a:p>
        </p:txBody>
      </p:sp>
      <p:sp>
        <p:nvSpPr>
          <p:cNvPr id="21531" name="文本框 21530"/>
          <p:cNvSpPr txBox="1"/>
          <p:nvPr/>
        </p:nvSpPr>
        <p:spPr>
          <a:xfrm>
            <a:off x="4876800" y="3657600"/>
            <a:ext cx="473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32" name="燕尾形箭头 21531"/>
          <p:cNvSpPr/>
          <p:nvPr/>
        </p:nvSpPr>
        <p:spPr>
          <a:xfrm>
            <a:off x="4572000" y="3657600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4" name="文本框 21533"/>
          <p:cNvSpPr txBox="1"/>
          <p:nvPr/>
        </p:nvSpPr>
        <p:spPr>
          <a:xfrm>
            <a:off x="6400800" y="3810000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37" name="文本框 21536"/>
          <p:cNvSpPr txBox="1"/>
          <p:nvPr/>
        </p:nvSpPr>
        <p:spPr>
          <a:xfrm>
            <a:off x="5635625" y="3007995"/>
            <a:ext cx="549275" cy="19510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返记人文景观</a:t>
            </a:r>
          </a:p>
        </p:txBody>
      </p:sp>
      <p:sp>
        <p:nvSpPr>
          <p:cNvPr id="21538" name="文本框 21537"/>
          <p:cNvSpPr txBox="1"/>
          <p:nvPr/>
        </p:nvSpPr>
        <p:spPr>
          <a:xfrm>
            <a:off x="6384925" y="3754438"/>
            <a:ext cx="473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39" name="燕尾形箭头 21538"/>
          <p:cNvSpPr/>
          <p:nvPr/>
        </p:nvSpPr>
        <p:spPr>
          <a:xfrm>
            <a:off x="6096000" y="3733800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40" name="文本框 21539"/>
          <p:cNvSpPr txBox="1"/>
          <p:nvPr/>
        </p:nvSpPr>
        <p:spPr>
          <a:xfrm>
            <a:off x="7324725" y="3048000"/>
            <a:ext cx="549275" cy="2133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补写自然景观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1" name="矩形 27650"/>
          <p:cNvSpPr/>
          <p:nvPr/>
        </p:nvSpPr>
        <p:spPr>
          <a:xfrm>
            <a:off x="1676400" y="1828800"/>
            <a:ext cx="6172200" cy="28956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699999" sy="50000" rotWithShape="0">
                    <a:srgbClr val="875B0D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精彩片段分析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文本框 29697"/>
          <p:cNvSpPr txBox="1"/>
          <p:nvPr/>
        </p:nvSpPr>
        <p:spPr>
          <a:xfrm>
            <a:off x="533400" y="0"/>
            <a:ext cx="86106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rgbClr val="CC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第二段作者详写登山的过程，精读，说说作者的登山线路，写景特点</a:t>
            </a:r>
            <a:r>
              <a:rPr lang="zh-CN" altLang="en-US" sz="3200" b="1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9699" name="文本框 29698"/>
          <p:cNvSpPr txBox="1"/>
          <p:nvPr/>
        </p:nvSpPr>
        <p:spPr>
          <a:xfrm>
            <a:off x="762000" y="1143000"/>
            <a:ext cx="3352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先写：</a:t>
            </a:r>
            <a:endParaRPr lang="zh-CN" altLang="en-US" sz="2400" b="1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1828800" y="1163638"/>
            <a:ext cx="7315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京师</a:t>
            </a: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泰安，点明时间和节令。</a:t>
            </a:r>
            <a:endParaRPr lang="zh-CN" altLang="en-US" sz="2400" b="1">
              <a:solidFill>
                <a:schemeClr val="accent2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685800" y="1600200"/>
            <a:ext cx="3276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再写：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3" name="文本框 29702"/>
          <p:cNvSpPr txBox="1"/>
          <p:nvPr/>
        </p:nvSpPr>
        <p:spPr>
          <a:xfrm>
            <a:off x="1905000" y="1600200"/>
            <a:ext cx="6858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山麓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山顶</a:t>
            </a:r>
          </a:p>
        </p:txBody>
      </p:sp>
      <p:sp>
        <p:nvSpPr>
          <p:cNvPr id="29706" name="文本框 29705"/>
          <p:cNvSpPr txBox="1"/>
          <p:nvPr/>
        </p:nvSpPr>
        <p:spPr>
          <a:xfrm>
            <a:off x="2057400" y="335280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7" name="文本框 29706"/>
          <p:cNvSpPr txBox="1"/>
          <p:nvPr/>
        </p:nvSpPr>
        <p:spPr>
          <a:xfrm>
            <a:off x="762000" y="2057400"/>
            <a:ext cx="3657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路程：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8" name="文本框 29707"/>
          <p:cNvSpPr txBox="1"/>
          <p:nvPr/>
        </p:nvSpPr>
        <p:spPr>
          <a:xfrm>
            <a:off x="1981200" y="22098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9" name="文本框 29708"/>
          <p:cNvSpPr txBox="1"/>
          <p:nvPr/>
        </p:nvSpPr>
        <p:spPr>
          <a:xfrm>
            <a:off x="1981200" y="2057400"/>
            <a:ext cx="6934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四十五里（远）</a:t>
            </a:r>
          </a:p>
        </p:txBody>
      </p:sp>
      <p:sp>
        <p:nvSpPr>
          <p:cNvPr id="29710" name="文本框 29709"/>
          <p:cNvSpPr txBox="1"/>
          <p:nvPr/>
        </p:nvSpPr>
        <p:spPr>
          <a:xfrm>
            <a:off x="762000" y="2438400"/>
            <a:ext cx="3429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石级：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1" name="文本框 29710"/>
          <p:cNvSpPr txBox="1"/>
          <p:nvPr/>
        </p:nvSpPr>
        <p:spPr>
          <a:xfrm>
            <a:off x="1828800" y="2459038"/>
            <a:ext cx="7010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七千有余（高）</a:t>
            </a:r>
          </a:p>
        </p:txBody>
      </p:sp>
      <p:sp>
        <p:nvSpPr>
          <p:cNvPr id="29712" name="文本框 29711"/>
          <p:cNvSpPr txBox="1"/>
          <p:nvPr/>
        </p:nvSpPr>
        <p:spPr>
          <a:xfrm>
            <a:off x="822325" y="2916238"/>
            <a:ext cx="930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3" name="文本框 29712"/>
          <p:cNvSpPr txBox="1"/>
          <p:nvPr/>
        </p:nvSpPr>
        <p:spPr>
          <a:xfrm>
            <a:off x="762000" y="3048000"/>
            <a:ext cx="3810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路线：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4" name="文本框 29713"/>
          <p:cNvSpPr txBox="1"/>
          <p:nvPr/>
        </p:nvSpPr>
        <p:spPr>
          <a:xfrm>
            <a:off x="2057400" y="3048000"/>
            <a:ext cx="7086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中谷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西谷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山巅（险）</a:t>
            </a:r>
          </a:p>
        </p:txBody>
      </p:sp>
      <p:sp>
        <p:nvSpPr>
          <p:cNvPr id="29715" name="文本框 29714"/>
          <p:cNvSpPr txBox="1"/>
          <p:nvPr/>
        </p:nvSpPr>
        <p:spPr>
          <a:xfrm>
            <a:off x="685800" y="4191000"/>
            <a:ext cx="1082675" cy="8223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hlinkClick action="ppaction://noaction"/>
              </a:rPr>
              <a:t>最后：顶景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6" name="左大括号 29715"/>
          <p:cNvSpPr/>
          <p:nvPr/>
        </p:nvSpPr>
        <p:spPr>
          <a:xfrm>
            <a:off x="1905000" y="3886200"/>
            <a:ext cx="76200" cy="1524000"/>
          </a:xfrm>
          <a:prstGeom prst="leftBrace">
            <a:avLst>
              <a:gd name="adj1" fmla="val 166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8" name="文本框 29717"/>
          <p:cNvSpPr txBox="1"/>
          <p:nvPr/>
        </p:nvSpPr>
        <p:spPr>
          <a:xfrm>
            <a:off x="2209800" y="3733800"/>
            <a:ext cx="42068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苍山负雪，明烛天南</a:t>
            </a:r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（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壮阔</a:t>
            </a:r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）</a:t>
            </a:r>
            <a:endParaRPr lang="zh-CN" altLang="en-US" b="1">
              <a:solidFill>
                <a:schemeClr val="accent2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29719" name="文本框 29718"/>
          <p:cNvSpPr txBox="1"/>
          <p:nvPr/>
        </p:nvSpPr>
        <p:spPr>
          <a:xfrm>
            <a:off x="2133600" y="4343400"/>
            <a:ext cx="5197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晚日照城郭，汶水、徂徕如画（雄浑）</a:t>
            </a:r>
          </a:p>
        </p:txBody>
      </p:sp>
      <p:sp>
        <p:nvSpPr>
          <p:cNvPr id="29720" name="右大括号 29719"/>
          <p:cNvSpPr/>
          <p:nvPr/>
        </p:nvSpPr>
        <p:spPr>
          <a:xfrm>
            <a:off x="7239000" y="3810000"/>
            <a:ext cx="76200" cy="1066800"/>
          </a:xfrm>
          <a:prstGeom prst="rightBrace">
            <a:avLst>
              <a:gd name="adj1" fmla="val 116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29721" name="文本框 29720"/>
          <p:cNvSpPr txBox="1"/>
          <p:nvPr/>
        </p:nvSpPr>
        <p:spPr>
          <a:xfrm>
            <a:off x="7391400" y="3810000"/>
            <a:ext cx="549275" cy="1219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上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下</a:t>
            </a:r>
          </a:p>
        </p:txBody>
      </p:sp>
      <p:sp>
        <p:nvSpPr>
          <p:cNvPr id="29722" name="文本框 29721"/>
          <p:cNvSpPr txBox="1"/>
          <p:nvPr/>
        </p:nvSpPr>
        <p:spPr>
          <a:xfrm>
            <a:off x="2209800" y="5029200"/>
            <a:ext cx="4054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半山居雾若带然</a:t>
            </a:r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sldjump"/>
              </a:rPr>
              <a:t>（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sldjump"/>
              </a:rPr>
              <a:t>高峻</a:t>
            </a:r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sldjump"/>
              </a:rPr>
              <a:t>）</a:t>
            </a:r>
            <a:endParaRPr lang="zh-CN" altLang="en-US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23" name="右大括号 29722"/>
          <p:cNvSpPr/>
          <p:nvPr/>
        </p:nvSpPr>
        <p:spPr>
          <a:xfrm>
            <a:off x="7924800" y="3962400"/>
            <a:ext cx="228600" cy="1524000"/>
          </a:xfrm>
          <a:prstGeom prst="rightBrace">
            <a:avLst>
              <a:gd name="adj1" fmla="val 5555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24" name="文本框 29723"/>
          <p:cNvSpPr txBox="1"/>
          <p:nvPr/>
        </p:nvSpPr>
        <p:spPr>
          <a:xfrm>
            <a:off x="8305800" y="4114800"/>
            <a:ext cx="549275" cy="1524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远</a:t>
            </a:r>
            <a:r>
              <a:rPr lang="en-US" alt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近</a:t>
            </a:r>
          </a:p>
        </p:txBody>
      </p:sp>
      <p:sp>
        <p:nvSpPr>
          <p:cNvPr id="29725" name="标题 29724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r>
              <a:rPr lang="en-US" altLang="zh-CN"/>
              <a:t>      </a:t>
            </a:r>
          </a:p>
        </p:txBody>
      </p:sp>
      <p:pic>
        <p:nvPicPr>
          <p:cNvPr id="29727" name="图片 29726" descr="D:\薛海潮\课件素材库（动物）.files\jsyw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6200" y="5638800"/>
            <a:ext cx="120015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28" name="文本框 29727"/>
          <p:cNvSpPr txBox="1"/>
          <p:nvPr/>
        </p:nvSpPr>
        <p:spPr>
          <a:xfrm>
            <a:off x="533400" y="1143000"/>
            <a:ext cx="1752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29" name="文本框 29728"/>
          <p:cNvSpPr txBox="1"/>
          <p:nvPr/>
        </p:nvSpPr>
        <p:spPr>
          <a:xfrm>
            <a:off x="762000" y="1447800"/>
            <a:ext cx="106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7514650" y="163999"/>
            <a:ext cx="1290320" cy="557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rgbClr val="CC0000"/>
                </a:solidFill>
                <a:ea typeface="华文隶书" panose="02010800040101010101" pitchFamily="2" charset="-122"/>
              </a:rPr>
              <a:t>登泰山记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6498" name="文本框 106497"/>
          <p:cNvSpPr txBox="1"/>
          <p:nvPr/>
        </p:nvSpPr>
        <p:spPr>
          <a:xfrm>
            <a:off x="3733800" y="1981200"/>
            <a:ext cx="213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6499" name="图片 106498" descr="A:\泰山\极顶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0" y="2566670"/>
            <a:ext cx="2707640" cy="363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0" name="文本框 106499"/>
          <p:cNvSpPr txBox="1"/>
          <p:nvPr/>
        </p:nvSpPr>
        <p:spPr>
          <a:xfrm>
            <a:off x="-30162" y="304800"/>
            <a:ext cx="1858962" cy="2743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日观峰</a:t>
            </a:r>
          </a:p>
          <a:p>
            <a:pPr>
              <a:spcBef>
                <a:spcPct val="50000"/>
              </a:spcBef>
            </a:pPr>
            <a:endParaRPr lang="zh-CN" altLang="en-US" sz="4400" b="1">
              <a:latin typeface="Times New Roman" pitchFamily="18" charset="0"/>
              <a:ea typeface="宋体" panose="02010600030101010101" pitchFamily="2" charset="-122"/>
            </a:endParaRPr>
          </a:p>
        </p:txBody>
      </p:sp>
      <p:pic>
        <p:nvPicPr>
          <p:cNvPr id="108546" name="图片 108545" descr="A:\so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950" y="2241550"/>
            <a:ext cx="2415540" cy="4441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5" name="图片 107524" descr="D:\study\自制课件\登泰山记\big44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6950" y="2435860"/>
            <a:ext cx="2330450" cy="40525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文本框 31745"/>
          <p:cNvSpPr txBox="1"/>
          <p:nvPr/>
        </p:nvSpPr>
        <p:spPr>
          <a:xfrm>
            <a:off x="304800" y="0"/>
            <a:ext cx="8839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隶书" panose="02010509060101010101" pitchFamily="49" charset="-122"/>
              </a:rPr>
              <a:t>文章通过景物变化写泰山顶上的日出是按照什么顺序写景物变化的？描写了怎样的胜景？</a:t>
            </a:r>
            <a:endParaRPr lang="zh-CN" altLang="en-US" sz="3200" b="1"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31747" name="文本框 31746"/>
          <p:cNvSpPr txBox="1"/>
          <p:nvPr/>
        </p:nvSpPr>
        <p:spPr>
          <a:xfrm>
            <a:off x="6477000" y="1066800"/>
            <a:ext cx="2667000" cy="503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作者按照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时间顺序</a:t>
            </a: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依次写了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日出前、日出时和日出后</a:t>
            </a: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的不同景色，展现出一幅泰山日出迅速变化的图画。</a:t>
            </a:r>
            <a:endParaRPr lang="zh-CN" altLang="en-US" sz="3600" b="1">
              <a:solidFill>
                <a:schemeClr val="accent2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31748" name="文本框 31747"/>
          <p:cNvSpPr txBox="1"/>
          <p:nvPr/>
        </p:nvSpPr>
        <p:spPr>
          <a:xfrm>
            <a:off x="609600" y="1143000"/>
            <a:ext cx="152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1753" name="图片 31752" descr="A:\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897505"/>
            <a:ext cx="4063365" cy="3590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文本框 32769"/>
          <p:cNvSpPr txBox="1"/>
          <p:nvPr/>
        </p:nvSpPr>
        <p:spPr>
          <a:xfrm>
            <a:off x="381000" y="838200"/>
            <a:ext cx="1311275" cy="5191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日出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前</a:t>
            </a:r>
            <a:endParaRPr lang="zh-CN" altLang="en-US" b="1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32771" name="左大括号 32770"/>
          <p:cNvSpPr/>
          <p:nvPr/>
        </p:nvSpPr>
        <p:spPr>
          <a:xfrm>
            <a:off x="1676400" y="457200"/>
            <a:ext cx="152400" cy="1143000"/>
          </a:xfrm>
          <a:prstGeom prst="leftBrace">
            <a:avLst>
              <a:gd name="adj1" fmla="val 625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b="1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1905000" y="0"/>
            <a:ext cx="34448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大风扬积雪击面</a:t>
            </a:r>
            <a:endParaRPr lang="zh-CN" altLang="en-US" b="1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32774" name="文本框 32773"/>
          <p:cNvSpPr txBox="1"/>
          <p:nvPr/>
        </p:nvSpPr>
        <p:spPr>
          <a:xfrm>
            <a:off x="1981200" y="609600"/>
            <a:ext cx="30638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亭东自足下皆云漫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5" name="文本框 32774"/>
          <p:cNvSpPr txBox="1"/>
          <p:nvPr/>
        </p:nvSpPr>
        <p:spPr>
          <a:xfrm>
            <a:off x="1828800" y="1371600"/>
            <a:ext cx="51212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云中白若樗蒲数十列者，山也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6" name="文本框 32775"/>
          <p:cNvSpPr txBox="1"/>
          <p:nvPr/>
        </p:nvSpPr>
        <p:spPr>
          <a:xfrm>
            <a:off x="228600" y="2819400"/>
            <a:ext cx="1387475" cy="5191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sldjump"/>
              </a:rPr>
              <a:t>日出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sldjump"/>
              </a:rPr>
              <a:t>时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7" name="左大括号 32776"/>
          <p:cNvSpPr/>
          <p:nvPr/>
        </p:nvSpPr>
        <p:spPr>
          <a:xfrm>
            <a:off x="1600200" y="2514600"/>
            <a:ext cx="304800" cy="1066800"/>
          </a:xfrm>
          <a:prstGeom prst="leftBrace">
            <a:avLst>
              <a:gd name="adj1" fmla="val 291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8" name="文本框 32777"/>
          <p:cNvSpPr txBox="1"/>
          <p:nvPr/>
        </p:nvSpPr>
        <p:spPr>
          <a:xfrm>
            <a:off x="1981200" y="2133600"/>
            <a:ext cx="4054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极天云一线异色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9" name="文本框 32778"/>
          <p:cNvSpPr txBox="1"/>
          <p:nvPr/>
        </p:nvSpPr>
        <p:spPr>
          <a:xfrm>
            <a:off x="1981200" y="2743200"/>
            <a:ext cx="31400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须臾成五采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80" name="文本框 32779" descr="纸莎草纸"/>
          <p:cNvSpPr txBox="1"/>
          <p:nvPr/>
        </p:nvSpPr>
        <p:spPr>
          <a:xfrm>
            <a:off x="1905000" y="3429000"/>
            <a:ext cx="5943600" cy="528638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日上，正赤如丹，下有红光动摇承之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83" name="文本框 32782"/>
          <p:cNvSpPr txBox="1"/>
          <p:nvPr/>
        </p:nvSpPr>
        <p:spPr>
          <a:xfrm>
            <a:off x="228600" y="4800600"/>
            <a:ext cx="1311275" cy="5191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  <a:hlinkClick r:id="rId5" action="ppaction://hlinksldjump"/>
              </a:rPr>
              <a:t>日出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5" action="ppaction://hlinksldjump"/>
              </a:rPr>
              <a:t>后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85" name="左大括号 32784"/>
          <p:cNvSpPr/>
          <p:nvPr/>
        </p:nvSpPr>
        <p:spPr>
          <a:xfrm>
            <a:off x="1676400" y="4572000"/>
            <a:ext cx="152400" cy="1143000"/>
          </a:xfrm>
          <a:prstGeom prst="leftBrace">
            <a:avLst>
              <a:gd name="adj1" fmla="val 625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86" name="文本框 32785"/>
          <p:cNvSpPr txBox="1"/>
          <p:nvPr/>
        </p:nvSpPr>
        <p:spPr>
          <a:xfrm>
            <a:off x="1981200" y="4114800"/>
            <a:ext cx="39020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回观日观以西峰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87" name="文本框 32786"/>
          <p:cNvSpPr txBox="1"/>
          <p:nvPr/>
        </p:nvSpPr>
        <p:spPr>
          <a:xfrm>
            <a:off x="1905000" y="4876800"/>
            <a:ext cx="45116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或得日，或否，绛皓驳色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88" name="文本框 32787"/>
          <p:cNvSpPr txBox="1"/>
          <p:nvPr/>
        </p:nvSpPr>
        <p:spPr>
          <a:xfrm>
            <a:off x="1828800" y="5562600"/>
            <a:ext cx="4435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而皆若偻</a:t>
            </a:r>
          </a:p>
        </p:txBody>
      </p:sp>
      <p:sp>
        <p:nvSpPr>
          <p:cNvPr id="32789" name="右大括号 32788"/>
          <p:cNvSpPr/>
          <p:nvPr/>
        </p:nvSpPr>
        <p:spPr>
          <a:xfrm>
            <a:off x="7696200" y="304800"/>
            <a:ext cx="457200" cy="5638800"/>
          </a:xfrm>
          <a:prstGeom prst="rightBrace">
            <a:avLst>
              <a:gd name="adj1" fmla="val 10277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0" name="文本框 32789"/>
          <p:cNvSpPr txBox="1"/>
          <p:nvPr/>
        </p:nvSpPr>
        <p:spPr>
          <a:xfrm>
            <a:off x="8229600" y="762000"/>
            <a:ext cx="611188" cy="55324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色彩点染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———— 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绚丽壮美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2792" name="图片 32791" descr="D:\薛海潮\课件材料库\符号标志\25.gif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2400" y="6324600"/>
            <a:ext cx="83820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94" name="文本框 32793"/>
          <p:cNvSpPr txBox="1"/>
          <p:nvPr/>
        </p:nvSpPr>
        <p:spPr>
          <a:xfrm>
            <a:off x="5257800" y="906463"/>
            <a:ext cx="1066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96" name="文本框 32795"/>
          <p:cNvSpPr txBox="1"/>
          <p:nvPr/>
        </p:nvSpPr>
        <p:spPr>
          <a:xfrm>
            <a:off x="5334000" y="754063"/>
            <a:ext cx="762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2797" name="对象 32796">
            <a:hlinkClick r:id="rId8" action="ppaction://hlinksldjump"/>
          </p:cNvPr>
          <p:cNvGraphicFramePr/>
          <p:nvPr/>
        </p:nvGraphicFramePr>
        <p:xfrm flipH="1" flipV="1">
          <a:off x="5029200" y="609600"/>
          <a:ext cx="1066800" cy="457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9" imgW="142933" imgH="142933" progId="">
                  <p:embed/>
                </p:oleObj>
              </mc:Choice>
              <mc:Fallback>
                <p:oleObj r:id="rId9" imgW="142933" imgH="142933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 flipH="1" flipV="1">
                        <a:off x="5029200" y="609600"/>
                        <a:ext cx="1066800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476250"/>
            <a:ext cx="7793038" cy="1143000"/>
          </a:xfrm>
        </p:spPr>
        <p:txBody>
          <a:bodyPr/>
          <a:lstStyle/>
          <a:p>
            <a:r>
              <a:rPr lang="zh-CN" altLang="en-US" b="1">
                <a:solidFill>
                  <a:srgbClr val="CC0000"/>
                </a:solidFill>
                <a:ea typeface="华文中宋" panose="02010600040101010101" pitchFamily="2" charset="-122"/>
              </a:rPr>
              <a:t>熟读课文，回答问题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>
                <a:ea typeface="华文中宋" panose="02010600040101010101" pitchFamily="2" charset="-122"/>
              </a:rPr>
              <a:t>读第三段课文，回答问题。</a:t>
            </a:r>
            <a:endParaRPr lang="zh-CN" altLang="en-US" b="1">
              <a:solidFill>
                <a:schemeClr val="hlink"/>
              </a:solidFill>
              <a:ea typeface="华文中宋" pitchFamily="2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本段的重点是写日出，为什么先写风、云、雪？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017713"/>
            <a:ext cx="8486775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明确：这是为了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烘托日出的壮丽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。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大风扬积雪击面，亭东自足下皆云漫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是作者的所感所见。寒山顶上，风扬雪击，而作者和友人却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坐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而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待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日出，如此环境，仍端坐不动，静待日出，可见观日心情之迫切。更重要的是写所见，向亭东看，自足下以至无穷远处，漫漫云海中依稀可见几十个白色像樗蒲的东西，那是隐藏在云雾中的山峦，在天的尽头，现出一线云烟，颜色有些异样。不久，就变换成五彩。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视角由近到远，由静而动，层次清楚，极富感染力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404813"/>
            <a:ext cx="7993063" cy="1143000"/>
          </a:xfrm>
        </p:spPr>
        <p:txBody>
          <a:bodyPr/>
          <a:lstStyle/>
          <a:p>
            <a:r>
              <a:rPr lang="en-US" altLang="zh-CN" sz="36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稍见</a:t>
            </a:r>
            <a:r>
              <a:rPr lang="zh-CN" altLang="en-US" sz="36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一词有何妙处？</a:t>
            </a:r>
            <a:r>
              <a:rPr lang="zh-CN" altLang="en-US" sz="36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山若樗蒲</a:t>
            </a:r>
            <a:r>
              <a:rPr lang="zh-CN" altLang="en-US" sz="36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的比喻有何妙处？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017713"/>
            <a:ext cx="8486775" cy="4114800"/>
          </a:xfrm>
        </p:spPr>
        <p:txBody>
          <a:bodyPr/>
          <a:lstStyle/>
          <a:p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明确</a:t>
            </a:r>
            <a:r>
              <a:rPr lang="zh-CN" altLang="en-US" b="1">
                <a:solidFill>
                  <a:schemeClr val="folHlink"/>
                </a:solidFill>
                <a:ea typeface="华文中宋" panose="02010600040101010101" pitchFamily="2" charset="-122"/>
              </a:rPr>
              <a:t>：</a:t>
            </a:r>
            <a:r>
              <a:rPr lang="zh-CN" altLang="en-US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稍见</a:t>
            </a:r>
            <a:r>
              <a:rPr lang="zh-CN" altLang="en-US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一词显其准确</a:t>
            </a:r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。作者登高望远，又在风雪弥漫之中，远处景观只能是依稀、模糊地看到；把拔地参天的山峰比作樗蒲，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反衬出作者立足点之高，胸次之高</a:t>
            </a:r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。杜甫所谓</a:t>
            </a:r>
            <a:r>
              <a:rPr lang="zh-CN" altLang="en-US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一览众山小</a:t>
            </a:r>
            <a:r>
              <a:rPr lang="zh-CN" altLang="en-US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的情景，也只有在</a:t>
            </a:r>
            <a:r>
              <a:rPr lang="zh-CN" altLang="en-US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凌绝顶</a:t>
            </a:r>
            <a:r>
              <a:rPr lang="zh-CN" altLang="en-US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之后，才能领略到。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404813"/>
            <a:ext cx="7993063" cy="1143000"/>
          </a:xfrm>
        </p:spPr>
        <p:txBody>
          <a:bodyPr/>
          <a:lstStyle/>
          <a:p>
            <a:r>
              <a:rPr lang="en-US" altLang="zh-CN" sz="36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一线异色</a:t>
            </a:r>
            <a:r>
              <a:rPr lang="zh-CN" altLang="en-US" sz="36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的</a:t>
            </a:r>
            <a:r>
              <a:rPr lang="zh-CN" altLang="en-US" sz="36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一线</a:t>
            </a:r>
            <a:r>
              <a:rPr lang="zh-CN" altLang="en-US" sz="36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？</a:t>
            </a:r>
            <a:r>
              <a:rPr lang="zh-CN" altLang="en-US" sz="36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须臾成五采</a:t>
            </a:r>
            <a:r>
              <a:rPr lang="zh-CN" altLang="en-US" sz="36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的</a:t>
            </a:r>
            <a:r>
              <a:rPr lang="zh-CN" altLang="en-US" sz="36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成</a:t>
            </a:r>
            <a:r>
              <a:rPr lang="zh-CN" altLang="en-US" sz="36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有何妙处？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017713"/>
            <a:ext cx="8631238" cy="4114800"/>
          </a:xfrm>
        </p:spPr>
        <p:txBody>
          <a:bodyPr/>
          <a:lstStyle/>
          <a:p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明确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：</a:t>
            </a:r>
            <a:r>
              <a:rPr lang="zh-CN" altLang="en-US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一线</a:t>
            </a:r>
            <a:r>
              <a:rPr lang="zh-CN" altLang="en-US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一词正体现了作者观察的细致</a:t>
            </a:r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。天边稍有变化，就敏锐地捕捉到了天地相接处的一抹色彩。如此细微的变化，作者却迅速地捕捉到，足见艺术观察力之高。由</a:t>
            </a:r>
            <a:r>
              <a:rPr lang="zh-CN" altLang="en-US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一线</a:t>
            </a:r>
            <a:r>
              <a:rPr lang="zh-CN" altLang="en-US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而</a:t>
            </a:r>
            <a:r>
              <a:rPr lang="zh-CN" altLang="en-US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五彩斑斓</a:t>
            </a:r>
            <a:r>
              <a:rPr lang="zh-CN" altLang="en-US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，作者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用一</a:t>
            </a:r>
            <a:r>
              <a:rPr lang="zh-CN" altLang="en-US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成</a:t>
            </a:r>
            <a:r>
              <a:rPr lang="zh-CN" altLang="en-US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字，极有动感</a:t>
            </a:r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。如果云雾中的山峰是一幅静态图，那么，这就是一幅动态图了。以静衬动，更显出富有感染力的动态美。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>
                <a:ea typeface="华文中宋" panose="02010600040101010101" pitchFamily="2" charset="-122"/>
              </a:rPr>
              <a:t>高声朗读下边这几句描写日出的句子，想象泰山日出的壮丽。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极天云一线异色，须臾成五采。日上，正赤如丹，下有红光动摇承之，或曰：此东海也。回视日观以西峰，或得日，或否，绛皓驳色，而皆若偻。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404813"/>
            <a:ext cx="7993063" cy="1143000"/>
          </a:xfrm>
        </p:spPr>
        <p:txBody>
          <a:bodyPr/>
          <a:lstStyle/>
          <a:p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行文至此，已完成对日出的描写，为何还有</a:t>
            </a:r>
            <a:r>
              <a:rPr lang="zh-CN" altLang="en-US" sz="36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回视</a:t>
            </a:r>
            <a:r>
              <a:rPr lang="zh-CN" altLang="en-US" sz="3600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一句？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017713"/>
            <a:ext cx="8631238" cy="4114800"/>
          </a:xfrm>
        </p:spPr>
        <p:txBody>
          <a:bodyPr/>
          <a:lstStyle/>
          <a:p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明确：此句貌似闲笔，实为锦上添花。作者掉头西望是表现阳光的效果、日出后的影响，也是文意的跃进，艺术境界的进一步开拓和深化。有了此句，文章涌起了新的波澜，丰富了画面的色调，艺术境界更为开阔、舒展。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绛皓驳色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是就色彩而言，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若偻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是就情态而言。正由于山峰乱簇，受光方位不同，加之山有积雪，才会出现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绛皓驳色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的奇异风光。这正是作者独特的感受和发现。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935038" y="333375"/>
            <a:ext cx="8208962" cy="1143000"/>
          </a:xfrm>
        </p:spPr>
        <p:txBody>
          <a:bodyPr/>
          <a:lstStyle/>
          <a:p>
            <a:r>
              <a:rPr lang="zh-CN" altLang="en-US" sz="4000" b="1">
                <a:ea typeface="华文中宋" panose="02010600040101010101" pitchFamily="2" charset="-122"/>
              </a:rPr>
              <a:t>朗读第二段，回答下列问题。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017713"/>
            <a:ext cx="8631238" cy="4114800"/>
          </a:xfrm>
        </p:spPr>
        <p:txBody>
          <a:bodyPr/>
          <a:lstStyle/>
          <a:p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如此壮美的日出，如此独特的感受，作者经受了怎样的跋涉之苦才得以领略呢？寻找相关环境语句，如时间、路线、景象等。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9810" name="矩形 119809"/>
          <p:cNvSpPr/>
          <p:nvPr/>
        </p:nvSpPr>
        <p:spPr>
          <a:xfrm>
            <a:off x="0" y="13747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9811" name="矩形 119810"/>
          <p:cNvSpPr/>
          <p:nvPr/>
        </p:nvSpPr>
        <p:spPr>
          <a:xfrm>
            <a:off x="304800" y="2057400"/>
            <a:ext cx="8839200" cy="4800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</a:t>
            </a:r>
            <a:r>
              <a:rPr lang="zh-CN" altLang="en-US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泰山，古名岱山，又称岱宗。       </a:t>
            </a:r>
          </a:p>
          <a:p>
            <a:endParaRPr lang="zh-CN" altLang="en-US" sz="3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自然景观雄伟绝奇，有数千年精神文化的渗透渲染和人文景观的烘托，被誉为中华民族精神文化的缩影。</a:t>
            </a:r>
            <a:r>
              <a:rPr lang="en-US" altLang="zh-CN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1987</a:t>
            </a:r>
            <a:r>
              <a:rPr lang="zh-CN" altLang="en-US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年，被联合国教科文组织公布为世界自然与文化遗产。</a:t>
            </a:r>
            <a:br>
              <a:rPr lang="zh-CN" altLang="en-US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　　泰山位于山东省中部，拔起于鲁中南群山之上。主峰玉皇顶</a:t>
            </a:r>
            <a:r>
              <a:rPr lang="en-US" altLang="zh-CN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海拔</a:t>
            </a:r>
            <a:r>
              <a:rPr lang="en-US" altLang="zh-CN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1532.8</a:t>
            </a:r>
            <a:r>
              <a:rPr lang="zh-CN" altLang="en-US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米。泰山风景区横跨泰安、济南、历城、长清之间，北距“泉城”济南</a:t>
            </a:r>
            <a:r>
              <a:rPr lang="en-US" altLang="zh-CN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60</a:t>
            </a:r>
            <a:r>
              <a:rPr lang="zh-CN" altLang="en-US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公里，南去孔子故乡曲阜</a:t>
            </a:r>
            <a:r>
              <a:rPr lang="en-US" altLang="zh-CN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70</a:t>
            </a:r>
            <a:r>
              <a:rPr lang="zh-CN" altLang="en-US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公里，交通十分方便。</a:t>
            </a:r>
          </a:p>
          <a:p>
            <a:pPr eaLnBrk="0" hangingPunct="0"/>
            <a:endParaRPr lang="zh-CN" altLang="en-US" sz="3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9812" name="文本框 119811"/>
          <p:cNvSpPr txBox="1"/>
          <p:nvPr/>
        </p:nvSpPr>
        <p:spPr>
          <a:xfrm>
            <a:off x="3429000" y="304800"/>
            <a:ext cx="4267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>
                <a:latin typeface="Times New Roman" panose="02020603050405020304" pitchFamily="18" charset="0"/>
                <a:ea typeface="华文行楷" panose="02010800040101010101" pitchFamily="2" charset="-122"/>
              </a:rPr>
              <a:t>           </a:t>
            </a:r>
            <a:r>
              <a:rPr lang="zh-CN" altLang="en-US" sz="4400" b="1">
                <a:latin typeface="Times New Roman" panose="02020603050405020304" pitchFamily="18" charset="0"/>
                <a:ea typeface="华文行楷" panose="02010800040101010101" pitchFamily="2" charset="-122"/>
              </a:rPr>
              <a:t>泰山简介</a:t>
            </a:r>
            <a:endParaRPr lang="zh-CN" altLang="en-US" sz="4400" b="1">
              <a:latin typeface="Times New Roman" pitchFamily="18" charset="0"/>
              <a:ea typeface="华文行楷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21945"/>
            <a:ext cx="2313305" cy="17354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017713"/>
            <a:ext cx="8631238" cy="4114800"/>
          </a:xfrm>
        </p:spPr>
        <p:txBody>
          <a:bodyPr/>
          <a:lstStyle/>
          <a:p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时间：</a:t>
            </a:r>
          </a:p>
          <a:p>
            <a:r>
              <a:rPr lang="zh-CN" altLang="en-US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乾隆三十九年十二月</a:t>
            </a:r>
            <a:r>
              <a:rPr lang="zh-CN" altLang="en-US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”“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是月丁未</a:t>
            </a:r>
            <a:r>
              <a:rPr lang="zh-CN" altLang="en-US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”“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戊申晦，五鼓</a:t>
            </a:r>
            <a:r>
              <a:rPr lang="zh-CN" altLang="en-US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endParaRPr lang="zh-CN" altLang="en-US" b="1">
              <a:solidFill>
                <a:schemeClr val="hlink"/>
              </a:solidFill>
              <a:ea typeface="华文中宋" panose="02010600040101010101" pitchFamily="2" charset="-122"/>
            </a:endParaRPr>
          </a:p>
          <a:p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历程：</a:t>
            </a:r>
          </a:p>
          <a:p>
            <a:r>
              <a:rPr lang="zh-CN" altLang="en-US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自京师乘风雪，历齐河、长清，穿泰山西北谷，越长城之限</a:t>
            </a:r>
            <a:r>
              <a:rPr lang="en-US" altLang="zh-CN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由南麓登</a:t>
            </a:r>
            <a:r>
              <a:rPr lang="en-US" altLang="zh-CN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……”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中谷入，</a:t>
            </a:r>
            <a:r>
              <a:rPr lang="zh-CN" altLang="en-US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复循西谷，遂至其巅</a:t>
            </a:r>
            <a:r>
              <a:rPr lang="zh-CN" altLang="en-US" b="1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endParaRPr lang="zh-CN" altLang="en-US" b="1">
              <a:solidFill>
                <a:schemeClr val="hlink"/>
              </a:solidFill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404813"/>
            <a:ext cx="7993063" cy="1143000"/>
          </a:xfrm>
        </p:spPr>
        <p:txBody>
          <a:bodyPr/>
          <a:lstStyle/>
          <a:p>
            <a:endParaRPr lang="zh-CN" altLang="zh-CN" sz="3600" b="1">
              <a:solidFill>
                <a:schemeClr val="hlink"/>
              </a:solidFill>
              <a:ea typeface="华文中宋" pitchFamily="2" charset="-122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017713"/>
            <a:ext cx="8631238" cy="4114800"/>
          </a:xfrm>
        </p:spPr>
        <p:txBody>
          <a:bodyPr/>
          <a:lstStyle/>
          <a:p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景象：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chemeClr val="hlink"/>
                </a:solidFill>
                <a:ea typeface="华文中宋" panose="02010600040101010101" pitchFamily="2" charset="-122"/>
              </a:rPr>
              <a:t>1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、四十五里，道皆砌石为磴，其级七千有余。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chemeClr val="hlink"/>
                </a:solidFill>
                <a:ea typeface="华文中宋" panose="02010600040101010101" pitchFamily="2" charset="-122"/>
              </a:rPr>
              <a:t>2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、崖限当道者，世皆谓之天门云。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chemeClr val="hlink"/>
                </a:solidFill>
                <a:ea typeface="华文中宋" panose="02010600040101010101" pitchFamily="2" charset="-122"/>
              </a:rPr>
              <a:t>3</a:t>
            </a:r>
            <a:r>
              <a:rPr lang="zh-CN" altLang="en-US" b="1">
                <a:solidFill>
                  <a:schemeClr val="hlink"/>
                </a:solidFill>
                <a:ea typeface="华文中宋" panose="02010600040101010101" pitchFamily="2" charset="-122"/>
              </a:rPr>
              <a:t>、道中迷雾冰滑，磴几不可登。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333375"/>
            <a:ext cx="7972425" cy="1143000"/>
          </a:xfrm>
        </p:spPr>
        <p:txBody>
          <a:bodyPr/>
          <a:lstStyle/>
          <a:p>
            <a:r>
              <a:rPr lang="zh-CN" altLang="en-US" sz="3600" b="1">
                <a:solidFill>
                  <a:srgbClr val="CC0000"/>
                </a:solidFill>
                <a:ea typeface="华文中宋" panose="02010600040101010101" pitchFamily="2" charset="-122"/>
              </a:rPr>
              <a:t>说说下列句子是怎样描绘泰山景色的。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617538"/>
            <a:ext cx="8043862" cy="1143000"/>
          </a:xfrm>
        </p:spPr>
        <p:txBody>
          <a:bodyPr/>
          <a:lstStyle/>
          <a:p>
            <a:r>
              <a:rPr lang="en-US" altLang="zh-CN" sz="3600" b="1">
                <a:ea typeface="华文中宋" panose="02010600040101010101" pitchFamily="2" charset="-122"/>
              </a:rPr>
              <a:t>1</a:t>
            </a:r>
            <a:r>
              <a:rPr lang="zh-CN" altLang="en-US" sz="3600" b="1">
                <a:ea typeface="华文中宋" panose="02010600040101010101" pitchFamily="2" charset="-122"/>
              </a:rPr>
              <a:t>、自京师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乘</a:t>
            </a:r>
            <a:r>
              <a:rPr lang="zh-CN" altLang="en-US" sz="3600" b="1">
                <a:ea typeface="华文中宋" panose="02010600040101010101" pitchFamily="2" charset="-122"/>
              </a:rPr>
              <a:t>风雪，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历</a:t>
            </a:r>
            <a:r>
              <a:rPr lang="zh-CN" altLang="en-US" sz="3600" b="1">
                <a:ea typeface="华文中宋" panose="02010600040101010101" pitchFamily="2" charset="-122"/>
              </a:rPr>
              <a:t>齐河、长清，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穿</a:t>
            </a:r>
            <a:r>
              <a:rPr lang="zh-CN" altLang="en-US" sz="3600" b="1">
                <a:ea typeface="华文中宋" panose="02010600040101010101" pitchFamily="2" charset="-122"/>
              </a:rPr>
              <a:t>泰山西北谷，</a:t>
            </a:r>
            <a:r>
              <a:rPr lang="zh-CN" altLang="en-US" sz="3600" b="1">
                <a:solidFill>
                  <a:schemeClr val="hlink"/>
                </a:solidFill>
                <a:ea typeface="华文中宋" panose="02010600040101010101" pitchFamily="2" charset="-122"/>
              </a:rPr>
              <a:t>越</a:t>
            </a:r>
            <a:r>
              <a:rPr lang="zh-CN" altLang="en-US" sz="3600" b="1">
                <a:ea typeface="华文中宋" panose="02010600040101010101" pitchFamily="2" charset="-122"/>
              </a:rPr>
              <a:t>长城之限，至于泰安。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017713"/>
            <a:ext cx="8486775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b="1">
                <a:ea typeface="华文中宋" panose="02010600040101010101" pitchFamily="2" charset="-122"/>
              </a:rPr>
              <a:t>      </a:t>
            </a:r>
            <a:r>
              <a:rPr lang="en-US" altLang="zh-CN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ea typeface="华文中宋" panose="02010600040101010101" pitchFamily="2" charset="-122"/>
              </a:rPr>
              <a:t>乘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”“</a:t>
            </a:r>
            <a:r>
              <a:rPr lang="zh-CN" altLang="en-US" b="1">
                <a:ea typeface="华文中宋" panose="02010600040101010101" pitchFamily="2" charset="-122"/>
              </a:rPr>
              <a:t>历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”“</a:t>
            </a:r>
            <a:r>
              <a:rPr lang="zh-CN" altLang="en-US" b="1">
                <a:ea typeface="华文中宋" panose="02010600040101010101" pitchFamily="2" charset="-122"/>
              </a:rPr>
              <a:t>穿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”“</a:t>
            </a:r>
            <a:r>
              <a:rPr lang="zh-CN" altLang="en-US" b="1">
                <a:ea typeface="华文中宋" panose="02010600040101010101" pitchFamily="2" charset="-122"/>
              </a:rPr>
              <a:t>越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ea typeface="华文中宋" panose="02010600040101010101" pitchFamily="2" charset="-122"/>
              </a:rPr>
              <a:t>四个动词连用，极具魅力。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ea typeface="华文中宋" panose="02010600040101010101" pitchFamily="2" charset="-122"/>
              </a:rPr>
              <a:t>风雪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ea typeface="华文中宋" panose="02010600040101010101" pitchFamily="2" charset="-122"/>
              </a:rPr>
              <a:t>说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ea typeface="华文中宋" panose="02010600040101010101" pitchFamily="2" charset="-122"/>
              </a:rPr>
              <a:t>乘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ea typeface="华文中宋" panose="02010600040101010101" pitchFamily="2" charset="-122"/>
              </a:rPr>
              <a:t>好像风雪由作者驾驭，比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ea typeface="华文中宋" panose="02010600040101010101" pitchFamily="2" charset="-122"/>
              </a:rPr>
              <a:t>冒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”“</a:t>
            </a:r>
            <a:r>
              <a:rPr lang="zh-CN" altLang="en-US" b="1">
                <a:ea typeface="华文中宋" panose="02010600040101010101" pitchFamily="2" charset="-122"/>
              </a:rPr>
              <a:t>顶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ea typeface="华文中宋" panose="02010600040101010101" pitchFamily="2" charset="-122"/>
              </a:rPr>
              <a:t>等词多一份主动；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ea typeface="华文中宋" panose="02010600040101010101" pitchFamily="2" charset="-122"/>
              </a:rPr>
              <a:t>河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ea typeface="华文中宋" panose="02010600040101010101" pitchFamily="2" charset="-122"/>
              </a:rPr>
              <a:t>言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ea typeface="华文中宋" panose="02010600040101010101" pitchFamily="2" charset="-122"/>
              </a:rPr>
              <a:t>历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ea typeface="华文中宋" panose="02010600040101010101" pitchFamily="2" charset="-122"/>
              </a:rPr>
              <a:t>，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ea typeface="华文中宋" panose="02010600040101010101" pitchFamily="2" charset="-122"/>
              </a:rPr>
              <a:t>山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ea typeface="华文中宋" panose="02010600040101010101" pitchFamily="2" charset="-122"/>
              </a:rPr>
              <a:t>言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ea typeface="华文中宋" panose="02010600040101010101" pitchFamily="2" charset="-122"/>
              </a:rPr>
              <a:t>穿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ea typeface="华文中宋" panose="02010600040101010101" pitchFamily="2" charset="-122"/>
              </a:rPr>
              <a:t>，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ea typeface="华文中宋" panose="02010600040101010101" pitchFamily="2" charset="-122"/>
              </a:rPr>
              <a:t>城墙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ea typeface="华文中宋" panose="02010600040101010101" pitchFamily="2" charset="-122"/>
              </a:rPr>
              <a:t>言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ea typeface="华文中宋" panose="02010600040101010101" pitchFamily="2" charset="-122"/>
              </a:rPr>
              <a:t>越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ea typeface="华文中宋" panose="02010600040101010101" pitchFamily="2" charset="-122"/>
              </a:rPr>
              <a:t>，不仅符合描写对象的特点，准确、生动且富于变化，笔墨传神。几个短句，几个动词，一气呵成，让我们感受到作者顶风冒雪、风尘仆仆，不远万里来登泰山的迫切心情。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684213" y="2133600"/>
            <a:ext cx="7854950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18" charset="0"/>
              </a:rPr>
              <a:t>　     </a:t>
            </a:r>
            <a:r>
              <a:rPr lang="zh-CN" altLang="en-US" sz="3200" b="1">
                <a:latin typeface="Times New Roman" panose="02020603050405020304" pitchFamily="18" charset="0"/>
                <a:ea typeface="华文中宋" panose="02010600040101010101" pitchFamily="2" charset="-122"/>
              </a:rPr>
              <a:t>这是初登山顶时刹那间的感受。作者不言冰雪覆盖青山，却说青山背负白雪，赋予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静态</a:t>
            </a:r>
            <a:r>
              <a:rPr lang="zh-CN" altLang="en-US" sz="3200" b="1">
                <a:latin typeface="Times New Roman" panose="02020603050405020304" pitchFamily="18" charset="0"/>
                <a:ea typeface="华文中宋" panose="02010600040101010101" pitchFamily="2" charset="-122"/>
              </a:rPr>
              <a:t>的青山以人的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动态</a:t>
            </a:r>
            <a:r>
              <a:rPr lang="zh-CN" altLang="en-US" sz="3200" b="1">
                <a:latin typeface="Times New Roman" panose="02020603050405020304" pitchFamily="18" charset="0"/>
                <a:ea typeface="华文中宋" panose="02010600040101010101" pitchFamily="2" charset="-122"/>
              </a:rPr>
              <a:t>，新颖、传神。进而说苍山上的雪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像蜡烛</a:t>
            </a:r>
            <a:r>
              <a:rPr lang="zh-CN" altLang="en-US" sz="3200" b="1">
                <a:latin typeface="Times New Roman" panose="02020603050405020304" pitchFamily="18" charset="0"/>
                <a:ea typeface="华文中宋" panose="02010600040101010101" pitchFamily="2" charset="-122"/>
              </a:rPr>
              <a:t>一样照着天南，形象生动地绘出了积雪的光彩。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xfrm>
            <a:off x="1116013" y="549275"/>
            <a:ext cx="7793037" cy="855663"/>
          </a:xfrm>
        </p:spPr>
        <p:txBody>
          <a:bodyPr/>
          <a:lstStyle/>
          <a:p>
            <a:r>
              <a:rPr lang="en-US" altLang="zh-CN" b="1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、苍山负雪，明烛天南。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Text Box 2"/>
          <p:cNvSpPr txBox="1"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、望晚日照城郭，汶水、徂徕如画，而半山居雾若带然。</a:t>
            </a:r>
          </a:p>
        </p:txBody>
      </p:sp>
      <p:sp>
        <p:nvSpPr>
          <p:cNvPr id="21507" name="Text Box 3"/>
          <p:cNvSpPr txBox="1">
            <a:spLocks noGrp="1" noChangeArrowheads="1"/>
          </p:cNvSpPr>
          <p:nvPr>
            <p:ph type="body" idx="1"/>
          </p:nvPr>
        </p:nvSpPr>
        <p:spPr>
          <a:xfrm>
            <a:off x="684213" y="2017713"/>
            <a:ext cx="8270875" cy="4114800"/>
          </a:xfrm>
          <a:noFill/>
        </p:spPr>
        <p:txBody>
          <a:bodyPr/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/>
              <a:t>         </a:t>
            </a:r>
            <a:r>
              <a:rPr lang="zh-CN" altLang="en-US" b="1">
                <a:ea typeface="华文中宋" panose="02010600040101010101" pitchFamily="2" charset="-122"/>
              </a:rPr>
              <a:t>这是山顶上远望和俯视所得的画面。作者纵目远眺，夕阳照耀着泰安城，汶水、徂徕好象自然天成的山水画，而山腰间停留着的云雾好象飘带一般。使人感到那种特有的宁静气息，而且设喻新奇，给人以美的享受。</a:t>
            </a:r>
            <a:endParaRPr lang="zh-CN" altLang="en-US"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7652" name="Picture 4" descr="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4437063"/>
            <a:ext cx="9144000" cy="242093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泰山日出是岱顶奇观之一，也是泰山的重要标志。随着旭日发出的第一缕曙光撕破黎明前的黑暗，东方天幕由漆黑逐渐转为鱼肚白、红色，直至耀眼的金黄，喷射出万道霞光。最后，一轮火球跃出水面，腾空而起，整个过程象一个技艺高超的魔术师，在瞬间变幻出千万种多姿多彩的画面，令人叹为观止。岱顶观日历来为游人所向往，也使许多文人墨客为之高歌。</a:t>
            </a:r>
            <a:r>
              <a:rPr lang="zh-CN" altLang="en-US" sz="2800">
                <a:solidFill>
                  <a:srgbClr val="34FB05"/>
                </a:solidFill>
              </a:rPr>
              <a:t> 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250825" y="260350"/>
            <a:ext cx="7793038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zh-CN" altLang="en-US" sz="44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旭日东升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76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8676" name="Picture 4" descr="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5157788"/>
            <a:ext cx="9144000" cy="17002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ea typeface="华文中宋" panose="02010600040101010101" pitchFamily="2" charset="-122"/>
              </a:rPr>
              <a:t>当雨过天晴，天高气爽，夕阳西下的时候，若漫步泰山极顶，仰望西天：朵朵残云如峰似峦，一道道金光穿云破雾，直泻人间。在夕阳映照下，云峰之上均镶嵌着一层金灿灿的亮边，闪烁着奇珍异宝般的光辉。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179388" y="188913"/>
            <a:ext cx="7793037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zh-CN" altLang="en-US" sz="4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晚霞夕照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86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44" name="图片 61443" descr="D:\work\高一\第六单元\登泰山记\媒体素材\国画：泰山日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625" y="609600"/>
            <a:ext cx="5692775" cy="579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5" name="文本框 61444"/>
          <p:cNvSpPr txBox="1"/>
          <p:nvPr/>
        </p:nvSpPr>
        <p:spPr>
          <a:xfrm>
            <a:off x="7162800" y="1752600"/>
            <a:ext cx="793750" cy="3886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国画：泰山日出</a:t>
            </a:r>
            <a:endParaRPr lang="zh-CN" altLang="en-US" sz="4000" b="1">
              <a:solidFill>
                <a:srgbClr val="FF33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6" name="图片 31745" descr="姊妹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290" y="1663700"/>
            <a:ext cx="3053715" cy="3377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文本框 31748"/>
          <p:cNvSpPr txBox="1"/>
          <p:nvPr/>
        </p:nvSpPr>
        <p:spPr>
          <a:xfrm>
            <a:off x="6781800" y="2286000"/>
            <a:ext cx="915988" cy="2133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505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姊妹松</a:t>
            </a:r>
            <a:endParaRPr lang="zh-CN" altLang="en-US" sz="4800" b="1">
              <a:solidFill>
                <a:srgbClr val="FF5050"/>
              </a:solidFill>
              <a:latin typeface="Times New Roman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fill="hold"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4" name="文本框 15363"/>
          <p:cNvSpPr txBox="1"/>
          <p:nvPr/>
        </p:nvSpPr>
        <p:spPr>
          <a:xfrm>
            <a:off x="0" y="685800"/>
            <a:ext cx="7391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0" y="228600"/>
            <a:ext cx="5410200" cy="119856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>
                <a:latin typeface="Times New Roman" panose="02020603050405020304" pitchFamily="18" charset="0"/>
                <a:ea typeface="隶书" panose="02010509060101010101" pitchFamily="49" charset="-122"/>
              </a:rPr>
              <a:t>    </a:t>
            </a:r>
            <a:r>
              <a:rPr lang="zh-CN" altLang="en-US" sz="7200" b="1">
                <a:latin typeface="Times New Roman" panose="02020603050405020304" pitchFamily="18" charset="0"/>
                <a:ea typeface="隶书" panose="02010509060101010101" pitchFamily="49" charset="-122"/>
              </a:rPr>
              <a:t>教学目标</a:t>
            </a:r>
            <a:r>
              <a:rPr lang="zh-CN" altLang="en-US" sz="7200">
                <a:latin typeface="Times New Roman" panose="02020603050405020304" pitchFamily="18" charset="0"/>
                <a:ea typeface="隶书" panose="02010509060101010101" pitchFamily="49" charset="-122"/>
              </a:rPr>
              <a:t>：</a:t>
            </a:r>
            <a:endParaRPr lang="zh-CN" altLang="en-US" sz="7200"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0" y="1295400"/>
            <a:ext cx="7391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en-US" altLang="zh-CN" sz="540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540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en-US" sz="5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积累</a:t>
            </a:r>
            <a:r>
              <a:rPr lang="zh-CN" altLang="en-US" sz="5400">
                <a:latin typeface="隶书" panose="02010509060101010101" pitchFamily="49" charset="-122"/>
                <a:ea typeface="隶书" panose="02010509060101010101" pitchFamily="49" charset="-122"/>
              </a:rPr>
              <a:t>文言</a:t>
            </a:r>
            <a:r>
              <a:rPr lang="zh-CN" altLang="en-US" sz="5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实词</a:t>
            </a:r>
            <a:endParaRPr lang="zh-CN" altLang="en-US" sz="540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0" y="2362200"/>
            <a:ext cx="6934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>
                <a:latin typeface="隶书" panose="02010509060101010101" pitchFamily="49" charset="-122"/>
                <a:ea typeface="隶书" panose="02010509060101010101" pitchFamily="49" charset="-122"/>
              </a:rPr>
              <a:t>   2</a:t>
            </a:r>
            <a:r>
              <a:rPr lang="zh-CN" altLang="en-US" sz="540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en-US" sz="5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理清</a:t>
            </a:r>
            <a:r>
              <a:rPr lang="zh-CN" altLang="en-US" sz="5400">
                <a:latin typeface="隶书" panose="02010509060101010101" pitchFamily="49" charset="-122"/>
                <a:ea typeface="隶书" panose="02010509060101010101" pitchFamily="49" charset="-122"/>
              </a:rPr>
              <a:t>文章</a:t>
            </a:r>
            <a:r>
              <a:rPr lang="zh-CN" altLang="en-US" sz="5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思路</a:t>
            </a:r>
            <a:endParaRPr lang="zh-CN" altLang="en-US" sz="54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368" name="文本框 15367"/>
          <p:cNvSpPr txBox="1"/>
          <p:nvPr/>
        </p:nvSpPr>
        <p:spPr>
          <a:xfrm>
            <a:off x="0" y="3352800"/>
            <a:ext cx="7086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>
                <a:latin typeface="隶书" panose="02010509060101010101" pitchFamily="49" charset="-122"/>
                <a:ea typeface="隶书" panose="02010509060101010101" pitchFamily="49" charset="-122"/>
              </a:rPr>
              <a:t>   3</a:t>
            </a:r>
            <a:r>
              <a:rPr lang="zh-CN" altLang="en-US" sz="540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en-US" sz="5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赏析</a:t>
            </a:r>
            <a:r>
              <a:rPr lang="zh-CN" altLang="en-US" sz="5400">
                <a:latin typeface="隶书" panose="02010509060101010101" pitchFamily="49" charset="-122"/>
                <a:ea typeface="隶书" panose="02010509060101010101" pitchFamily="49" charset="-122"/>
              </a:rPr>
              <a:t>精彩</a:t>
            </a:r>
            <a:r>
              <a:rPr lang="zh-CN" altLang="en-US" sz="5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片段</a:t>
            </a:r>
            <a:endParaRPr lang="zh-CN" altLang="en-US" sz="54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9700" name="Picture 4" descr="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4508500"/>
            <a:ext cx="9144000" cy="23495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泰山佛光是岱顶奇观之一。每当云雾弥漫的清晨或傍晚，游人站在较高的山头上顺光而视，就可 能看到缥缈的雾幕上，呈现出一个内蓝外红的彩色光环，将整个人影或头影映在里 面，恰似佛象头上方五彩斑斓的光环，故得名“佛光”或“宝光”。泰山佛光是一种光的衍射现象，它的出现是有条件的。据记载，泰山佛光大多出现在</a:t>
            </a:r>
            <a:r>
              <a:rPr lang="en-US" altLang="zh-CN" b="1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6-8</a:t>
            </a:r>
            <a:r>
              <a:rPr lang="zh-CN" altLang="en-US" b="1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月中半晴半雾的天气，而且是太阳斜照之时。</a:t>
            </a:r>
            <a:endParaRPr lang="zh-CN" altLang="en-US" b="1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250825" y="260350"/>
            <a:ext cx="7793038" cy="88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泰山佛光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97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0724" name="Picture 4" descr="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3867150"/>
            <a:ext cx="9144000" cy="29908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云海玉盘是岱顶的又一奇观。夏天，雨后初晴，大量水蒸气蒸发上升，加之夏季从海上吹来的暖温空气被高压气流控制在海拔</a:t>
            </a:r>
            <a:r>
              <a:rPr lang="en-US" altLang="zh-CN" b="1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1500</a:t>
            </a:r>
            <a:r>
              <a:rPr lang="zh-CN" altLang="en-US" b="1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米左右的高度时，如果无风，在岱顶就会看见白云平铺万里，犹如一个巨大的玉盘悬浮在天地之间。远处的群山全被云雾吞没，只有几座山头露出云端；近处游人踏云驾 雾，仿佛来到了天外。微风吹来，云海浮波，诸峰时隐时现，像不可捉摸的仙岛，风大了，玉盘便化为巨龙，上下飞腾，倒海翻江</a:t>
            </a:r>
            <a:r>
              <a:rPr lang="zh-CN" altLang="en-US" b="1" smtClean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 </a:t>
            </a:r>
            <a:endParaRPr lang="zh-CN" altLang="en-US" sz="280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79388" y="260350"/>
            <a:ext cx="779303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lang="zh-CN" altLang="en-US" sz="4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云海玉盘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作业：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背诵课文；</a:t>
            </a:r>
          </a:p>
          <a:p>
            <a:r>
              <a:rPr lang="en-US" altLang="zh-CN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、积累文言词汇</a:t>
            </a: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9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谢谢</a:t>
            </a:r>
          </a:p>
        </p:txBody>
      </p:sp>
      <p:pic>
        <p:nvPicPr>
          <p:cNvPr id="4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896600" y="10287000"/>
            <a:ext cx="3175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990600"/>
          </a:xfrm>
        </p:spPr>
        <p:txBody>
          <a:bodyPr anchor="ctr"/>
          <a:lstStyle/>
          <a:p>
            <a:r>
              <a:rPr lang="zh-CN" altLang="en-US" sz="6600" b="1">
                <a:ea typeface="华文行楷" panose="02010800040101010101" pitchFamily="2" charset="-122"/>
              </a:rPr>
              <a:t>桐城派</a:t>
            </a:r>
            <a:endParaRPr lang="zh-CN" altLang="en-US" sz="6600" b="1">
              <a:ea typeface="华文行楷" pitchFamily="2" charset="-122"/>
            </a:endParaRPr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457200" y="990600"/>
            <a:ext cx="8001000" cy="5105400"/>
          </a:xfrm>
        </p:spPr>
        <p:txBody>
          <a:bodyPr/>
          <a:lstStyle/>
          <a:p>
            <a:r>
              <a:rPr lang="en-US" altLang="zh-CN"/>
              <a:t>       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清代中期影响最大的一个散文流派。创始人为方苞，经刘大魁、姚鼐等人的发展，形成完整的理论，三人并称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“桐城三祖”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，姚鼐被称为领袖，他秉承了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“文道合一”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的主张，讲究义理、考据、辞章三者兼长，注重内容和形式的关系。写景散文尤有独特成就。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066800"/>
          </a:xfrm>
        </p:spPr>
        <p:txBody>
          <a:bodyPr anchor="ctr"/>
          <a:lstStyle/>
          <a:p>
            <a:r>
              <a:rPr lang="zh-CN" altLang="en-US" sz="6000" b="1">
                <a:ea typeface="华文行楷" panose="02010800040101010101" pitchFamily="2" charset="-122"/>
              </a:rPr>
              <a:t>作者简介</a:t>
            </a:r>
            <a:endParaRPr lang="zh-CN" altLang="en-US" sz="6000" b="1">
              <a:ea typeface="华文行楷" pitchFamily="2" charset="-122"/>
            </a:endParaRP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0" y="838200"/>
            <a:ext cx="9144000" cy="5257800"/>
          </a:xfrm>
        </p:spPr>
        <p:txBody>
          <a:bodyPr/>
          <a:lstStyle/>
          <a:p>
            <a:r>
              <a:rPr lang="en-US" altLang="zh-CN" sz="2800"/>
              <a:t>     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姚鼐，字姬传，一字梦谷，清代桐城人，杰出的散文家，桐城派集大成者。他因室名惜抱轩而被人称为“惜抱先生”，著有</a:t>
            </a:r>
            <a:r>
              <a:rPr lang="en-US" altLang="zh-CN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《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惜抱轩诗文集</a:t>
            </a:r>
            <a:r>
              <a:rPr lang="en-US" altLang="zh-CN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》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，他所编的</a:t>
            </a:r>
            <a:r>
              <a:rPr lang="en-US" altLang="zh-CN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《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古文辞类纂</a:t>
            </a:r>
            <a:r>
              <a:rPr lang="en-US" altLang="zh-CN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》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在近代是一部家传户诵的文章总集。</a:t>
            </a:r>
          </a:p>
          <a:p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乾隆二十八年中进士，曾参与编修</a:t>
            </a:r>
            <a:r>
              <a:rPr lang="en-US" altLang="zh-CN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《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四库全书</a:t>
            </a:r>
            <a:r>
              <a:rPr lang="en-US" altLang="zh-CN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》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。</a:t>
            </a:r>
          </a:p>
          <a:p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    乾隆三十九年辞官，就在这一年辞别京师南下途中登上泰山，写了</a:t>
            </a:r>
            <a:r>
              <a:rPr lang="en-US" altLang="zh-CN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《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登泰山记</a:t>
            </a:r>
            <a:r>
              <a:rPr lang="en-US" altLang="zh-CN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》</a:t>
            </a:r>
            <a:r>
              <a:rPr lang="zh-CN" altLang="en-US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04800" y="2209800"/>
            <a:ext cx="8839200" cy="423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       </a:t>
            </a:r>
            <a:r>
              <a:rPr lang="zh-CN" altLang="en-US" sz="32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本文选自                     ，作者         ，字       ，一字          ，  </a:t>
            </a:r>
            <a:r>
              <a:rPr lang="zh-CN" altLang="en-US" sz="2800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zh-CN" altLang="en-US" sz="32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代 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2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人，杰出的散文家，        派集大成者。他因室名惜抱轩而被人称为             ，著有                  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桐城派是清代影响最大的散文流派，      为其创始人，经                      的发展，形成完整的理论，三人并称桐城三祖，       被称为领袖 ，他强调                          三者不可偏废。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295400" y="838200"/>
            <a:ext cx="41148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CC0000"/>
                </a:solidFill>
                <a:ea typeface="华文中宋" panose="02010600040101010101" pitchFamily="2" charset="-122"/>
              </a:rPr>
              <a:t>检 查 自 学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700338" y="2205038"/>
            <a:ext cx="32146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  <a:ea typeface="华文中宋" panose="02010600040101010101" pitchFamily="2" charset="-122"/>
              </a:rPr>
              <a:t>《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惜抱轩诗文集</a:t>
            </a:r>
            <a:r>
              <a:rPr lang="en-US" altLang="zh-CN" sz="2800" b="1">
                <a:solidFill>
                  <a:schemeClr val="hlink"/>
                </a:solidFill>
                <a:ea typeface="华文中宋" panose="02010600040101010101" pitchFamily="2" charset="-122"/>
              </a:rPr>
              <a:t>》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877050" y="2205038"/>
            <a:ext cx="1295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姚鼐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755650" y="2708275"/>
            <a:ext cx="1295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姬传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987675" y="2708275"/>
            <a:ext cx="106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梦谷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4643438" y="2708275"/>
            <a:ext cx="762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清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5867400" y="2708275"/>
            <a:ext cx="1371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桐城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1908175" y="3213100"/>
            <a:ext cx="1447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桐城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2051050" y="3716338"/>
            <a:ext cx="1752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惜抱先生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4716463" y="3716338"/>
            <a:ext cx="30972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  <a:ea typeface="华文中宋" panose="02010600040101010101" pitchFamily="2" charset="-122"/>
              </a:rPr>
              <a:t>《</a:t>
            </a: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惜抱轩全集</a:t>
            </a:r>
            <a:r>
              <a:rPr lang="en-US" altLang="zh-CN" sz="2800" b="1">
                <a:solidFill>
                  <a:schemeClr val="hlink"/>
                </a:solidFill>
                <a:ea typeface="华文中宋" panose="02010600040101010101" pitchFamily="2" charset="-122"/>
              </a:rPr>
              <a:t>》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7524750" y="4437063"/>
            <a:ext cx="1828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方苞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2916238" y="4941888"/>
            <a:ext cx="2514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刘大魁 、姚鼐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5580063" y="5373688"/>
            <a:ext cx="1143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姚鼐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2555875" y="5876925"/>
            <a:ext cx="32400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ea typeface="华文中宋" panose="02010600040101010101" pitchFamily="2" charset="-122"/>
              </a:rPr>
              <a:t>义理、考据、辞章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  <p:bldP spid="5125" grpId="0" build="p"/>
      <p:bldP spid="5126" grpId="0" build="p"/>
      <p:bldP spid="5127" grpId="0" build="p"/>
      <p:bldP spid="5128" grpId="0" build="p"/>
      <p:bldP spid="5129" grpId="0" build="p"/>
      <p:bldP spid="5130" grpId="0" build="p"/>
      <p:bldP spid="5131" grpId="0" build="p"/>
      <p:bldP spid="5132" grpId="0" build="p"/>
      <p:bldP spid="5133" grpId="0" build="p"/>
      <p:bldP spid="5134" grpId="0" build="p"/>
      <p:bldP spid="5135" grpId="0" build="p"/>
      <p:bldP spid="513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b="1">
                <a:ea typeface="华文中宋" panose="02010600040101010101" pitchFamily="2" charset="-122"/>
              </a:rPr>
              <a:t>熟读课文，疏通字词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989138"/>
            <a:ext cx="7772400" cy="4114800"/>
          </a:xfrm>
        </p:spPr>
        <p:txBody>
          <a:bodyPr/>
          <a:lstStyle/>
          <a:p>
            <a:r>
              <a:rPr lang="zh-CN" altLang="en-US" b="1">
                <a:ea typeface="华文中宋" panose="02010600040101010101" pitchFamily="2" charset="-122"/>
              </a:rPr>
              <a:t>注意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b="1">
                <a:ea typeface="华文中宋" panose="02010600040101010101" pitchFamily="2" charset="-122"/>
              </a:rPr>
              <a:t>学习目标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b="1">
                <a:ea typeface="华文中宋" panose="02010600040101010101" pitchFamily="2" charset="-122"/>
              </a:rPr>
              <a:t>里列出的关键字词。</a:t>
            </a:r>
          </a:p>
          <a:p>
            <a:r>
              <a:rPr lang="zh-CN" altLang="en-US" b="1">
                <a:ea typeface="华文中宋" panose="02010600040101010101" pitchFamily="2" charset="-122"/>
              </a:rPr>
              <a:t>注意词序的合理颠倒。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79388" y="1828800"/>
            <a:ext cx="8964612" cy="41179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阳谷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皆入汶                   </a:t>
            </a: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、自京师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乘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风雪</a:t>
            </a:r>
          </a:p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越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长城之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限  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</a:t>
            </a: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道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皆砌石为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磴</a:t>
            </a:r>
            <a:endParaRPr lang="zh-CN" altLang="en-US" sz="2800" b="1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、余始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循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以入                   </a:t>
            </a: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6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极天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云一线异色</a:t>
            </a:r>
          </a:p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7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须臾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成五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采                   </a:t>
            </a: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8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、苍山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负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雪，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明烛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天南 </a:t>
            </a:r>
          </a:p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9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绛皓驳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色                      </a:t>
            </a: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10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稍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见云中白若樗蒱</a:t>
            </a:r>
          </a:p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11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、下有红光动摇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承之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</a:t>
            </a: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12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、而皆若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偻 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</a:p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13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僻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当道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者                 </a:t>
            </a: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14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、生石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罅</a:t>
            </a:r>
          </a:p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15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、而半山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居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雾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若带然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</a:t>
            </a:r>
            <a:r>
              <a:rPr lang="en-US" altLang="zh-CN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16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、多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平方</a:t>
            </a:r>
            <a:r>
              <a:rPr lang="zh-CN" altLang="en-US" sz="2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，少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圜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187450" y="404813"/>
            <a:ext cx="511333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5400" b="1">
                <a:solidFill>
                  <a:srgbClr val="CC0000"/>
                </a:solidFill>
                <a:ea typeface="华文中宋" panose="02010600040101010101" pitchFamily="2" charset="-122"/>
              </a:rPr>
              <a:t>检查自学</a:t>
            </a:r>
            <a:r>
              <a:rPr lang="zh-CN" altLang="en-US" sz="2800" b="1">
                <a:solidFill>
                  <a:srgbClr val="CC0000"/>
                </a:solidFill>
                <a:ea typeface="华文中宋" panose="02010600040101010101" pitchFamily="2" charset="-122"/>
              </a:rPr>
              <a:t>：</a:t>
            </a:r>
            <a:r>
              <a:rPr lang="zh-CN" altLang="en-US" sz="2800" b="1">
                <a:solidFill>
                  <a:schemeClr val="tx2"/>
                </a:solidFill>
                <a:ea typeface="华文中宋" panose="02010600040101010101" pitchFamily="2" charset="-122"/>
              </a:rPr>
              <a:t>词类活用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443663" y="188913"/>
            <a:ext cx="1944687" cy="1535112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CC0000"/>
            </a:solidFill>
            <a:miter lim="800000"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通假字 </a:t>
            </a:r>
          </a:p>
          <a:p>
            <a:pPr algn="ctr">
              <a:spcBef>
                <a:spcPct val="1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双音词</a:t>
            </a:r>
          </a:p>
          <a:p>
            <a:pPr algn="ctr">
              <a:spcBef>
                <a:spcPct val="1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活用词</a:t>
            </a:r>
          </a:p>
        </p:txBody>
      </p:sp>
    </p:spTree>
  </p:cSld>
  <p:clrMapOvr>
    <a:masterClrMapping/>
  </p:clrMapOvr>
  <p:transition>
    <p:blinds/>
  </p:transition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第一PPT模板网-WWW.1PPT.COM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219</Paragraphs>
  <Slides>43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baseType="lpstr" size="56">
      <vt:lpstr>Arial</vt:lpstr>
      <vt:lpstr>Tahoma</vt:lpstr>
      <vt:lpstr>宋体</vt:lpstr>
      <vt:lpstr>Wingdings</vt:lpstr>
      <vt:lpstr>Times New Roman</vt:lpstr>
      <vt:lpstr>Calibri</vt:lpstr>
      <vt:lpstr>隶书</vt:lpstr>
      <vt:lpstr>华文隶书</vt:lpstr>
      <vt:lpstr>华文行楷</vt:lpstr>
      <vt:lpstr>华文中宋</vt:lpstr>
      <vt:lpstr>楷体_GB2312</vt:lpstr>
      <vt:lpstr>华文新魏</vt:lpstr>
      <vt:lpstr>第一PPT模板网-WWW.1PPT.COM</vt:lpstr>
      <vt:lpstr>PowerPoint Presentation</vt:lpstr>
      <vt:lpstr>PowerPoint Presentation</vt:lpstr>
      <vt:lpstr>PowerPoint Presentation</vt:lpstr>
      <vt:lpstr>PowerPoint Presentation</vt:lpstr>
      <vt:lpstr>桐城派</vt:lpstr>
      <vt:lpstr>作者简介</vt:lpstr>
      <vt:lpstr>PowerPoint Presentation</vt:lpstr>
      <vt:lpstr>熟读课文，疏通字词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全文共五段，每一段的要点是什么？</vt:lpstr>
      <vt:lpstr>思          路</vt:lpstr>
      <vt:lpstr>PowerPoint Presentation</vt:lpstr>
      <vt:lpstr>      </vt:lpstr>
      <vt:lpstr>PowerPoint Presentation</vt:lpstr>
      <vt:lpstr>PowerPoint Presentation</vt:lpstr>
      <vt:lpstr>PowerPoint Presentation</vt:lpstr>
      <vt:lpstr>熟读课文，回答问题</vt:lpstr>
      <vt:lpstr>本段的重点是写日出，为什么先写风、云、雪？</vt:lpstr>
      <vt:lpstr>“稍见”一词有何妙处？“山若樗蒲”的比喻有何妙处？</vt:lpstr>
      <vt:lpstr>“一线异色”的“一线”？“须臾成五采”的“成”有何妙处？</vt:lpstr>
      <vt:lpstr>高声朗读下边这几句描写日出的句子，想象泰山日出的壮丽。</vt:lpstr>
      <vt:lpstr>行文至此，已完成对日出的描写，为何还有“回视”一句？</vt:lpstr>
      <vt:lpstr>朗读第二段，回答下列问题。</vt:lpstr>
      <vt:lpstr>PowerPoint Presentation</vt:lpstr>
      <vt:lpstr>PowerPoint Presentation</vt:lpstr>
      <vt:lpstr>说说下列句子是怎样描绘泰山景色的。</vt:lpstr>
      <vt:lpstr>1、自京师乘风雪，历齐河、长清，穿泰山西北谷，越长城之限，至于泰安。</vt:lpstr>
      <vt:lpstr>2、苍山负雪，明烛天南。</vt:lpstr>
      <vt:lpstr>3、望晚日照城郭，汶水、徂徕如画，而半山居雾若带然。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作业：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第一PPT模板网-WWW.1PPT.COM</dc:title>
  <cp:category>第一PPT模板网-WWW.1PPT.COM</cp:category>
  <dc:creator>第一PPT模板网-WWW.1PPT.COM</dc:creator>
  <dc:description>第一PPT模板网-WWW.1PPT.COM
</dc:description>
  <cp:keywords>第一PPT模板网-WWW.1PPT.COM</cp:keywords>
  <cp:lastModifiedBy>USER-</cp:lastModifiedBy>
  <cp:revision>51</cp:revision>
  <dcterms:created xsi:type="dcterms:W3CDTF">2008-12-12T01:06:00Z</dcterms:created>
  <dcterms:modified xsi:type="dcterms:W3CDTF">2020-09-09T07:10:18Z</dcterms:modified>
  <dc:subject>第一PPT模板网-WWW.1PPT.COM</dc:subject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